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663" r:id="rId4"/>
    <p:sldMasterId id="2147483668" r:id="rId5"/>
    <p:sldMasterId id="2147483671" r:id="rId6"/>
    <p:sldMasterId id="2147483677" r:id="rId7"/>
    <p:sldMasterId id="2147483713" r:id="rId8"/>
    <p:sldMasterId id="2147483727" r:id="rId9"/>
  </p:sldMasterIdLst>
  <p:notesMasterIdLst>
    <p:notesMasterId r:id="rId21"/>
  </p:notesMasterIdLst>
  <p:handoutMasterIdLst>
    <p:handoutMasterId r:id="rId83"/>
  </p:handoutMasterIdLst>
  <p:sldIdLst>
    <p:sldId id="797" r:id="rId10"/>
    <p:sldId id="796" r:id="rId11"/>
    <p:sldId id="798" r:id="rId12"/>
    <p:sldId id="335" r:id="rId13"/>
    <p:sldId id="336" r:id="rId14"/>
    <p:sldId id="785" r:id="rId15"/>
    <p:sldId id="786" r:id="rId16"/>
    <p:sldId id="787" r:id="rId17"/>
    <p:sldId id="788" r:id="rId18"/>
    <p:sldId id="789" r:id="rId19"/>
    <p:sldId id="484" r:id="rId20"/>
    <p:sldId id="767" r:id="rId22"/>
    <p:sldId id="682" r:id="rId23"/>
    <p:sldId id="782" r:id="rId24"/>
    <p:sldId id="355" r:id="rId25"/>
    <p:sldId id="799" r:id="rId26"/>
    <p:sldId id="813" r:id="rId27"/>
    <p:sldId id="803" r:id="rId28"/>
    <p:sldId id="804" r:id="rId29"/>
    <p:sldId id="805" r:id="rId30"/>
    <p:sldId id="806" r:id="rId31"/>
    <p:sldId id="807" r:id="rId32"/>
    <p:sldId id="808" r:id="rId33"/>
    <p:sldId id="809" r:id="rId34"/>
    <p:sldId id="810" r:id="rId35"/>
    <p:sldId id="811" r:id="rId36"/>
    <p:sldId id="812" r:id="rId37"/>
    <p:sldId id="814" r:id="rId38"/>
    <p:sldId id="816" r:id="rId39"/>
    <p:sldId id="817" r:id="rId40"/>
    <p:sldId id="818" r:id="rId41"/>
    <p:sldId id="819" r:id="rId42"/>
    <p:sldId id="820" r:id="rId43"/>
    <p:sldId id="821" r:id="rId44"/>
    <p:sldId id="822" r:id="rId45"/>
    <p:sldId id="823" r:id="rId46"/>
    <p:sldId id="824" r:id="rId47"/>
    <p:sldId id="825" r:id="rId48"/>
    <p:sldId id="826" r:id="rId49"/>
    <p:sldId id="827" r:id="rId50"/>
    <p:sldId id="828" r:id="rId51"/>
    <p:sldId id="829" r:id="rId52"/>
    <p:sldId id="839" r:id="rId53"/>
    <p:sldId id="843" r:id="rId54"/>
    <p:sldId id="844" r:id="rId55"/>
    <p:sldId id="845" r:id="rId56"/>
    <p:sldId id="846" r:id="rId57"/>
    <p:sldId id="847" r:id="rId58"/>
    <p:sldId id="848" r:id="rId59"/>
    <p:sldId id="849" r:id="rId60"/>
    <p:sldId id="850" r:id="rId61"/>
    <p:sldId id="851" r:id="rId62"/>
    <p:sldId id="852" r:id="rId63"/>
    <p:sldId id="853" r:id="rId64"/>
    <p:sldId id="854" r:id="rId65"/>
    <p:sldId id="855" r:id="rId66"/>
    <p:sldId id="873" r:id="rId67"/>
    <p:sldId id="857" r:id="rId68"/>
    <p:sldId id="858" r:id="rId69"/>
    <p:sldId id="859" r:id="rId70"/>
    <p:sldId id="860" r:id="rId71"/>
    <p:sldId id="861" r:id="rId72"/>
    <p:sldId id="862" r:id="rId73"/>
    <p:sldId id="863" r:id="rId74"/>
    <p:sldId id="864" r:id="rId75"/>
    <p:sldId id="865" r:id="rId76"/>
    <p:sldId id="866" r:id="rId77"/>
    <p:sldId id="867" r:id="rId78"/>
    <p:sldId id="868" r:id="rId79"/>
    <p:sldId id="869" r:id="rId80"/>
    <p:sldId id="870" r:id="rId81"/>
    <p:sldId id="871" r:id="rId82"/>
  </p:sldIdLst>
  <p:sldSz cx="12192000" cy="6858000"/>
  <p:notesSz cx="7103745" cy="10234295"/>
  <p:custDataLst>
    <p:tags r:id="rId8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ky123.Org" initials="S" lastIdx="11" clrIdx="0"/>
  <p:cmAuthor id="2" name="Administrator" initials="A" lastIdx="1" clrIdx="1"/>
  <p:cmAuthor id="0" name="www.xkb1.com" initials="" lastIdx="0"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C21E4"/>
    <a:srgbClr val="FF0000"/>
    <a:srgbClr val="202020"/>
    <a:srgbClr val="FF3300"/>
    <a:srgbClr val="007370"/>
    <a:srgbClr val="FBE5D6"/>
    <a:srgbClr val="009999"/>
    <a:srgbClr val="4F855D"/>
    <a:srgbClr val="B2B2B2"/>
    <a:srgbClr val="3232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90" d="100"/>
          <a:sy n="90" d="100"/>
        </p:scale>
        <p:origin x="-288" y="-108"/>
      </p:cViewPr>
      <p:guideLst>
        <p:guide orient="horz" pos="2055"/>
        <p:guide pos="3863"/>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8" Type="http://schemas.openxmlformats.org/officeDocument/2006/relationships/tags" Target="tags/tag113.xml"/><Relationship Id="rId87" Type="http://schemas.openxmlformats.org/officeDocument/2006/relationships/commentAuthors" Target="commentAuthors.xml"/><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handoutMaster" Target="handoutMasters/handoutMaster1.xml"/><Relationship Id="rId82" Type="http://schemas.openxmlformats.org/officeDocument/2006/relationships/slide" Target="slides/slide72.xml"/><Relationship Id="rId81" Type="http://schemas.openxmlformats.org/officeDocument/2006/relationships/slide" Target="slides/slide71.xml"/><Relationship Id="rId80" Type="http://schemas.openxmlformats.org/officeDocument/2006/relationships/slide" Target="slides/slide70.xml"/><Relationship Id="rId8" Type="http://schemas.openxmlformats.org/officeDocument/2006/relationships/slideMaster" Target="slideMasters/slideMaster7.xml"/><Relationship Id="rId79" Type="http://schemas.openxmlformats.org/officeDocument/2006/relationships/slide" Target="slides/slide69.xml"/><Relationship Id="rId78" Type="http://schemas.openxmlformats.org/officeDocument/2006/relationships/slide" Target="slides/slide68.xml"/><Relationship Id="rId77" Type="http://schemas.openxmlformats.org/officeDocument/2006/relationships/slide" Target="slides/slide67.xml"/><Relationship Id="rId76" Type="http://schemas.openxmlformats.org/officeDocument/2006/relationships/slide" Target="slides/slide66.xml"/><Relationship Id="rId75" Type="http://schemas.openxmlformats.org/officeDocument/2006/relationships/slide" Target="slides/slide65.xml"/><Relationship Id="rId74" Type="http://schemas.openxmlformats.org/officeDocument/2006/relationships/slide" Target="slides/slide64.xml"/><Relationship Id="rId73" Type="http://schemas.openxmlformats.org/officeDocument/2006/relationships/slide" Target="slides/slide63.xml"/><Relationship Id="rId72" Type="http://schemas.openxmlformats.org/officeDocument/2006/relationships/slide" Target="slides/slide62.xml"/><Relationship Id="rId71" Type="http://schemas.openxmlformats.org/officeDocument/2006/relationships/slide" Target="slides/slide61.xml"/><Relationship Id="rId70" Type="http://schemas.openxmlformats.org/officeDocument/2006/relationships/slide" Target="slides/slide60.xml"/><Relationship Id="rId7" Type="http://schemas.openxmlformats.org/officeDocument/2006/relationships/slideMaster" Target="slideMasters/slideMaster6.xml"/><Relationship Id="rId69" Type="http://schemas.openxmlformats.org/officeDocument/2006/relationships/slide" Target="slides/slide59.xml"/><Relationship Id="rId68" Type="http://schemas.openxmlformats.org/officeDocument/2006/relationships/slide" Target="slides/slide58.xml"/><Relationship Id="rId67" Type="http://schemas.openxmlformats.org/officeDocument/2006/relationships/slide" Target="slides/slide57.xml"/><Relationship Id="rId66" Type="http://schemas.openxmlformats.org/officeDocument/2006/relationships/slide" Target="slides/slide56.xml"/><Relationship Id="rId65" Type="http://schemas.openxmlformats.org/officeDocument/2006/relationships/slide" Target="slides/slide55.xml"/><Relationship Id="rId64" Type="http://schemas.openxmlformats.org/officeDocument/2006/relationships/slide" Target="slides/slide54.xml"/><Relationship Id="rId63" Type="http://schemas.openxmlformats.org/officeDocument/2006/relationships/slide" Target="slides/slide53.xml"/><Relationship Id="rId62" Type="http://schemas.openxmlformats.org/officeDocument/2006/relationships/slide" Target="slides/slide52.xml"/><Relationship Id="rId61" Type="http://schemas.openxmlformats.org/officeDocument/2006/relationships/slide" Target="slides/slide51.xml"/><Relationship Id="rId60" Type="http://schemas.openxmlformats.org/officeDocument/2006/relationships/slide" Target="slides/slide50.xml"/><Relationship Id="rId6" Type="http://schemas.openxmlformats.org/officeDocument/2006/relationships/slideMaster" Target="slideMasters/slideMaster5.xml"/><Relationship Id="rId59" Type="http://schemas.openxmlformats.org/officeDocument/2006/relationships/slide" Target="slides/slide49.xml"/><Relationship Id="rId58" Type="http://schemas.openxmlformats.org/officeDocument/2006/relationships/slide" Target="slides/slide48.xml"/><Relationship Id="rId57" Type="http://schemas.openxmlformats.org/officeDocument/2006/relationships/slide" Target="slides/slide47.xml"/><Relationship Id="rId56" Type="http://schemas.openxmlformats.org/officeDocument/2006/relationships/slide" Target="slides/slide46.xml"/><Relationship Id="rId55" Type="http://schemas.openxmlformats.org/officeDocument/2006/relationships/slide" Target="slides/slide45.xml"/><Relationship Id="rId54" Type="http://schemas.openxmlformats.org/officeDocument/2006/relationships/slide" Target="slides/slide44.xml"/><Relationship Id="rId53" Type="http://schemas.openxmlformats.org/officeDocument/2006/relationships/slide" Target="slides/slide43.xml"/><Relationship Id="rId52" Type="http://schemas.openxmlformats.org/officeDocument/2006/relationships/slide" Target="slides/slide42.xml"/><Relationship Id="rId51" Type="http://schemas.openxmlformats.org/officeDocument/2006/relationships/slide" Target="slides/slide41.xml"/><Relationship Id="rId50" Type="http://schemas.openxmlformats.org/officeDocument/2006/relationships/slide" Target="slides/slide40.xml"/><Relationship Id="rId5" Type="http://schemas.openxmlformats.org/officeDocument/2006/relationships/slideMaster" Target="slideMasters/slideMaster4.xml"/><Relationship Id="rId49" Type="http://schemas.openxmlformats.org/officeDocument/2006/relationships/slide" Target="slides/slide39.xml"/><Relationship Id="rId48" Type="http://schemas.openxmlformats.org/officeDocument/2006/relationships/slide" Target="slides/slide38.xml"/><Relationship Id="rId47" Type="http://schemas.openxmlformats.org/officeDocument/2006/relationships/slide" Target="slides/slide37.xml"/><Relationship Id="rId46" Type="http://schemas.openxmlformats.org/officeDocument/2006/relationships/slide" Target="slides/slide36.xml"/><Relationship Id="rId45" Type="http://schemas.openxmlformats.org/officeDocument/2006/relationships/slide" Target="slides/slide35.xml"/><Relationship Id="rId44" Type="http://schemas.openxmlformats.org/officeDocument/2006/relationships/slide" Target="slides/slide34.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notesMaster" Target="notesMasters/notesMaster1.xml"/><Relationship Id="rId20" Type="http://schemas.openxmlformats.org/officeDocument/2006/relationships/slide" Target="slides/slide11.xml"/><Relationship Id="rId2" Type="http://schemas.openxmlformats.org/officeDocument/2006/relationships/theme" Target="theme/theme1.xml"/><Relationship Id="rId19" Type="http://schemas.openxmlformats.org/officeDocument/2006/relationships/slide" Target="slides/slide10.xml"/><Relationship Id="rId18" Type="http://schemas.openxmlformats.org/officeDocument/2006/relationships/slide" Target="slides/slide9.xml"/><Relationship Id="rId17" Type="http://schemas.openxmlformats.org/officeDocument/2006/relationships/slide" Target="slides/slide8.xml"/><Relationship Id="rId16" Type="http://schemas.openxmlformats.org/officeDocument/2006/relationships/slide" Target="slides/slide7.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slide" Target="slides/slide4.xml"/><Relationship Id="rId12" Type="http://schemas.openxmlformats.org/officeDocument/2006/relationships/slide" Target="slides/slide3.xml"/><Relationship Id="rId11" Type="http://schemas.openxmlformats.org/officeDocument/2006/relationships/slide" Target="slides/slide2.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Grp="1" noRot="1" noChangeAspect="1" noTextEdit="1"/>
          </p:cNvSpPr>
          <p:nvPr>
            <p:ph type="sldImg"/>
          </p:nvPr>
        </p:nvSpPr>
        <p:spPr>
          <a:ln>
            <a:miter/>
          </a:ln>
        </p:spPr>
      </p:sp>
      <p:sp>
        <p:nvSpPr>
          <p:cNvPr id="19458"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19459" name="幻灯片编号占位符 3"/>
          <p:cNvSpPr txBox="1">
            <a:spLocks noGrp="1"/>
          </p:cNvSpPr>
          <p:nvPr/>
        </p:nvSpPr>
        <p:spPr>
          <a:xfrm>
            <a:off x="3884613" y="8685213"/>
            <a:ext cx="2971800" cy="457200"/>
          </a:xfrm>
          <a:prstGeom prst="rect">
            <a:avLst/>
          </a:prstGeom>
          <a:noFill/>
          <a:ln w="9525">
            <a:noFill/>
          </a:ln>
        </p:spPr>
        <p:txBody>
          <a:bodyPr anchor="b" anchorCtr="0"/>
          <a:p>
            <a:pPr lvl="0" indent="0" algn="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1"/>
          <p:cNvSpPr>
            <a:spLocks noGrp="1" noRot="1" noTextEdit="1"/>
          </p:cNvSpPr>
          <p:nvPr>
            <p:ph type="sldImg"/>
          </p:nvPr>
        </p:nvSpPr>
        <p:spPr>
          <a:ln>
            <a:solidFill>
              <a:srgbClr val="000000"/>
            </a:solidFill>
            <a:miter/>
          </a:ln>
        </p:spPr>
      </p:sp>
      <p:sp>
        <p:nvSpPr>
          <p:cNvPr id="13314" name="文本占位符 2"/>
          <p:cNvSpPr>
            <a:spLocks noGrp="1"/>
          </p:cNvSpPr>
          <p:nvPr>
            <p:ph type="body"/>
          </p:nvPr>
        </p:nvSpPr>
        <p:spPr>
          <a:noFill/>
          <a:ln>
            <a:noFill/>
          </a:ln>
        </p:spPr>
        <p:txBody>
          <a:bodyPr wrap="square" lIns="91440" tIns="45720" rIns="91440" bIns="45720" anchor="t"/>
          <a:p>
            <a:pPr lvl="0" eaLnBrk="1" hangingPunct="1"/>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p:cNvSpPr>
          <p:nvPr>
            <p:ph type="sldImg"/>
          </p:nvPr>
        </p:nvSpPr>
        <p:spPr/>
      </p:sp>
      <p:sp>
        <p:nvSpPr>
          <p:cNvPr id="69634" name="文本占位符 2"/>
          <p:cNvSpPr>
            <a:spLocks noGrp="1"/>
          </p:cNvSpPr>
          <p:nvPr>
            <p:ph type="body"/>
          </p:nvPr>
        </p:nvSpPr>
        <p:spPr bwMode="auto">
          <a:noFill/>
        </p:spPr>
        <p:txBody>
          <a:bodyPr vert="horz" wrap="square" lIns="91440" tIns="45720" rIns="91440" bIns="45720" numCol="1" anchorCtr="0" compatLnSpc="1"/>
          <a:lstStyle/>
          <a:p>
            <a:pPr eaLnBrk="1" hangingPunct="1"/>
            <a:endParaRPr lang="zh-CN" altLang="en-US" smtClean="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p:cNvSpPr>
          <p:nvPr>
            <p:ph type="sldImg"/>
          </p:nvPr>
        </p:nvSpPr>
        <p:spPr/>
      </p:sp>
      <p:sp>
        <p:nvSpPr>
          <p:cNvPr id="71682" name="文本占位符 2"/>
          <p:cNvSpPr>
            <a:spLocks noGrp="1"/>
          </p:cNvSpPr>
          <p:nvPr>
            <p:ph type="body"/>
          </p:nvPr>
        </p:nvSpPr>
        <p:spPr bwMode="auto">
          <a:noFill/>
        </p:spPr>
        <p:txBody>
          <a:bodyPr vert="horz" wrap="square" lIns="91440" tIns="45720" rIns="91440" bIns="45720" numCol="1" anchorCtr="0" compatLnSpc="1"/>
          <a:lstStyle/>
          <a:p>
            <a:pPr eaLnBrk="1" hangingPunct="1"/>
            <a:endParaRPr lang="zh-CN" altLang="en-US" smtClean="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random/>
  </p:transition>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117600" y="365125"/>
            <a:ext cx="14020800" cy="1325563"/>
          </a:xfrm>
        </p:spPr>
        <p:txBody>
          <a:bodyPr/>
          <a:lstStyle/>
          <a:p>
            <a:pPr fontAlgn="base"/>
            <a:r>
              <a:rPr lang="zh-CN" altLang="en-US" strike="noStrike" noProof="1" smtClean="0"/>
              <a:t>单击此处编辑母版标题样式</a:t>
            </a:r>
            <a:endParaRPr lang="zh-CN" altLang="en-US" strike="noStrike" noProof="1"/>
          </a:p>
        </p:txBody>
      </p:sp>
      <p:sp>
        <p:nvSpPr>
          <p:cNvPr id="4" name="日期占位符 2"/>
          <p:cNvSpPr>
            <a:spLocks noGrp="1"/>
          </p:cNvSpPr>
          <p:nvPr>
            <p:ph type="dt" sz="half" idx="2"/>
          </p:nvPr>
        </p:nvSpPr>
        <p:spPr>
          <a:xfrm>
            <a:off x="1117600" y="6356350"/>
            <a:ext cx="3657600" cy="365125"/>
          </a:xfrm>
        </p:spPr>
        <p:txBody>
          <a:bodyPr/>
          <a:lstStyle>
            <a:lvl1pPr>
              <a:defRPr noProof="1">
                <a:latin typeface="黑体" panose="02010609060101010101" charset="-122"/>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endParaRPr>
          </a:p>
        </p:txBody>
      </p:sp>
      <p:sp>
        <p:nvSpPr>
          <p:cNvPr id="5" name="页脚占位符 3"/>
          <p:cNvSpPr>
            <a:spLocks noGrp="1"/>
          </p:cNvSpPr>
          <p:nvPr>
            <p:ph type="ftr" sz="quarter" idx="3"/>
          </p:nvPr>
        </p:nvSpPr>
        <p:spPr>
          <a:xfrm>
            <a:off x="5384800" y="6356350"/>
            <a:ext cx="54864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endParaRPr>
          </a:p>
        </p:txBody>
      </p:sp>
      <p:sp>
        <p:nvSpPr>
          <p:cNvPr id="6" name="灯片编号占位符 4"/>
          <p:cNvSpPr>
            <a:spLocks noGrp="1"/>
          </p:cNvSpPr>
          <p:nvPr>
            <p:ph type="sldNum" sz="quarter" idx="4"/>
          </p:nvPr>
        </p:nvSpPr>
        <p:spPr>
          <a:xfrm>
            <a:off x="11480800" y="6356350"/>
            <a:ext cx="3657600" cy="365125"/>
          </a:xfrm>
        </p:spPr>
        <p:txBody>
          <a:bodyPr vert="horz" wrap="square" lIns="91440" tIns="45720" rIns="91440" bIns="45720" numCol="1" anchor="t" anchorCtr="0" compatLnSpc="1"/>
          <a:p>
            <a:pPr lvl="0" eaLnBrk="1" fontAlgn="base" hangingPunct="1"/>
            <a:fld id="{9A0DB2DC-4C9A-4742-B13C-FB6460FD3503}" type="slidenum">
              <a:rPr lang="zh-CN" altLang="en-US" sz="1800" strike="noStrike" noProof="1" dirty="0">
                <a:solidFill>
                  <a:schemeClr val="tx1"/>
                </a:solidFill>
                <a:latin typeface="Arial" panose="020B0604020202020204" pitchFamily="34" charset="0"/>
                <a:ea typeface="宋体" panose="02010600030101010101" pitchFamily="2" charset="-122"/>
                <a:cs typeface="+mn-cs"/>
              </a:rPr>
            </a:fld>
            <a:endParaRPr lang="zh-CN" altLang="en-US" sz="1800" strike="noStrike" noProof="1" dirty="0">
              <a:solidFill>
                <a:schemeClr val="tx1"/>
              </a:solidFill>
              <a:latin typeface="Arial" panose="020B0604020202020204" pitchFamily="34" charset="0"/>
              <a:ea typeface="宋体" panose="02010600030101010101" pitchFamily="2" charset="-122"/>
            </a:endParaRPr>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18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1500">
                <a:solidFill>
                  <a:schemeClr val="tx1">
                    <a:lumMod val="75000"/>
                    <a:lumOff val="25000"/>
                  </a:schemeClr>
                </a:solidFill>
              </a:defRPr>
            </a:lvl1pPr>
            <a:lvl2pPr>
              <a:defRPr sz="135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random/>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空白">
    <p:bg>
      <p:bgPr>
        <a:solidFill>
          <a:schemeClr val="bg1"/>
        </a:solidFill>
        <a:effectLst/>
      </p:bgPr>
    </p:bg>
    <p:spTree>
      <p:nvGrpSpPr>
        <p:cNvPr id="1" name=""/>
        <p:cNvGrpSpPr/>
        <p:nvPr/>
      </p:nvGrpSpPr>
      <p:grpSpPr>
        <a:xfrm>
          <a:off x="0" y="0"/>
          <a:ext cx="0" cy="0"/>
          <a:chOff x="0" y="0"/>
          <a:chExt cx="0" cy="0"/>
        </a:xfrm>
      </p:grpSpPr>
      <p:sp>
        <p:nvSpPr>
          <p:cNvPr id="4" name="Rectangle 4"/>
          <p:cNvSpPr>
            <a:spLocks noGrp="1"/>
          </p:cNvSpPr>
          <p:nvPr>
            <p:ph type="dt" sz="half" idx="2"/>
          </p:nvPr>
        </p:nvSpPr>
        <p:spPr>
          <a:xfrm>
            <a:off x="609600" y="6245225"/>
            <a:ext cx="2844800" cy="476250"/>
          </a:xfrm>
          <a:prstGeom prst="rect">
            <a:avLst/>
          </a:prstGeom>
        </p:spPr>
        <p:txBody>
          <a:bodyPr/>
          <a:lstStyle>
            <a:lvl1pPr>
              <a:defRPr sz="1400" b="0" noProof="1">
                <a:solidFill>
                  <a:schemeClr val="tx1"/>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Rectangle 5"/>
          <p:cNvSpPr>
            <a:spLocks noGrp="1"/>
          </p:cNvSpPr>
          <p:nvPr>
            <p:ph type="ftr" sz="quarter" idx="3"/>
          </p:nvPr>
        </p:nvSpPr>
        <p:spPr>
          <a:xfrm>
            <a:off x="4165600" y="6245225"/>
            <a:ext cx="3860800" cy="476250"/>
          </a:xfrm>
          <a:prstGeom prst="rect">
            <a:avLst/>
          </a:prstGeom>
        </p:spPr>
        <p:txBody>
          <a:bodyPr/>
          <a:lstStyle>
            <a:lvl1pPr algn="ctr">
              <a:defRPr sz="1400" b="0" noProof="1">
                <a:solidFill>
                  <a:schemeClr val="tx1"/>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Rectangle 6"/>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
            <a:pPr lvl="0" algn="r" eaLnBrk="1" fontAlgn="base" hangingPunct="1"/>
            <a:fld id="{9A0DB2DC-4C9A-4742-B13C-FB6460FD3503}" type="slidenum">
              <a:rPr lang="zh-CN" altLang="en-US" sz="1400" b="0" strike="noStrike" noProof="1" dirty="0">
                <a:solidFill>
                  <a:schemeClr val="tx1"/>
                </a:solidFill>
                <a:latin typeface="Arial" panose="020B0604020202020204" pitchFamily="34" charset="0"/>
                <a:ea typeface="宋体" panose="02010600030101010101" pitchFamily="2" charset="-122"/>
                <a:cs typeface="+mn-cs"/>
              </a:rPr>
            </a:fld>
            <a:endParaRPr lang="zh-CN" altLang="en-US" sz="1400" b="0" strike="noStrike" noProof="1" dirty="0">
              <a:solidFill>
                <a:schemeClr val="tx1"/>
              </a:solidFill>
              <a:latin typeface="Arial" panose="020B0604020202020204" pitchFamily="34" charset="0"/>
              <a:ea typeface="宋体" panose="02010600030101010101" pitchFamily="2" charset="-122"/>
            </a:endParaRPr>
          </a:p>
        </p:txBody>
      </p:sp>
    </p:spTree>
  </p:cSld>
  <p:clrMapOvr>
    <a:masterClrMapping/>
  </p:clrMapOvr>
  <p:transition>
    <p:random/>
  </p:transition>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117600" y="365125"/>
            <a:ext cx="14020800" cy="1325563"/>
          </a:xfrm>
        </p:spPr>
        <p:txBody>
          <a:bodyPr/>
          <a:lstStyle/>
          <a:p>
            <a:pPr fontAlgn="base"/>
            <a:r>
              <a:rPr lang="zh-CN" altLang="en-US" strike="noStrike" noProof="1" smtClean="0"/>
              <a:t>单击此处编辑母版标题样式</a:t>
            </a:r>
            <a:endParaRPr lang="zh-CN" altLang="en-US" strike="noStrike" noProof="1"/>
          </a:p>
        </p:txBody>
      </p:sp>
      <p:sp>
        <p:nvSpPr>
          <p:cNvPr id="4" name="日期占位符 2"/>
          <p:cNvSpPr>
            <a:spLocks noGrp="1"/>
          </p:cNvSpPr>
          <p:nvPr>
            <p:ph type="dt" sz="half" idx="2"/>
          </p:nvPr>
        </p:nvSpPr>
        <p:spPr>
          <a:xfrm>
            <a:off x="1117600" y="6356350"/>
            <a:ext cx="3657600" cy="365125"/>
          </a:xfrm>
        </p:spPr>
        <p:txBody>
          <a:bodyPr/>
          <a:lstStyle>
            <a:lvl1pPr>
              <a:defRPr noProof="1">
                <a:latin typeface="黑体" panose="02010609060101010101" charset="-122"/>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endParaRPr>
          </a:p>
        </p:txBody>
      </p:sp>
      <p:sp>
        <p:nvSpPr>
          <p:cNvPr id="5" name="页脚占位符 3"/>
          <p:cNvSpPr>
            <a:spLocks noGrp="1"/>
          </p:cNvSpPr>
          <p:nvPr>
            <p:ph type="ftr" sz="quarter" idx="3"/>
          </p:nvPr>
        </p:nvSpPr>
        <p:spPr>
          <a:xfrm>
            <a:off x="5384800" y="6356350"/>
            <a:ext cx="54864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endParaRPr>
          </a:p>
        </p:txBody>
      </p:sp>
      <p:sp>
        <p:nvSpPr>
          <p:cNvPr id="6" name="灯片编号占位符 4"/>
          <p:cNvSpPr>
            <a:spLocks noGrp="1"/>
          </p:cNvSpPr>
          <p:nvPr>
            <p:ph type="sldNum" sz="quarter" idx="4"/>
          </p:nvPr>
        </p:nvSpPr>
        <p:spPr>
          <a:xfrm>
            <a:off x="11480800" y="6356350"/>
            <a:ext cx="3657600" cy="365125"/>
          </a:xfrm>
        </p:spPr>
        <p:txBody>
          <a:bodyPr vert="horz" wrap="square" lIns="91440" tIns="45720" rIns="91440" bIns="45720" numCol="1" anchor="t" anchorCtr="0" compatLnSpc="1"/>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random/>
  </p:transition>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空白">
    <p:bg>
      <p:bgPr>
        <a:solidFill>
          <a:schemeClr val="bg1"/>
        </a:solidFill>
        <a:effectLst/>
      </p:bgPr>
    </p:bg>
    <p:spTree>
      <p:nvGrpSpPr>
        <p:cNvPr id="1" name=""/>
        <p:cNvGrpSpPr/>
        <p:nvPr/>
      </p:nvGrpSpPr>
      <p:grpSpPr>
        <a:xfrm>
          <a:off x="0" y="0"/>
          <a:ext cx="0" cy="0"/>
          <a:chOff x="0" y="0"/>
          <a:chExt cx="0" cy="0"/>
        </a:xfrm>
      </p:grpSpPr>
      <p:sp>
        <p:nvSpPr>
          <p:cNvPr id="4" name="Rectangle 4"/>
          <p:cNvSpPr>
            <a:spLocks noGrp="1"/>
          </p:cNvSpPr>
          <p:nvPr>
            <p:ph type="dt" sz="half" idx="2"/>
          </p:nvPr>
        </p:nvSpPr>
        <p:spPr>
          <a:xfrm>
            <a:off x="609600" y="6245225"/>
            <a:ext cx="2844800" cy="476250"/>
          </a:xfrm>
          <a:prstGeom prst="rect">
            <a:avLst/>
          </a:prstGeom>
        </p:spPr>
        <p:txBody>
          <a:bodyPr/>
          <a:lstStyle>
            <a:lvl1pPr>
              <a:defRPr sz="1400" b="0" noProof="1">
                <a:solidFill>
                  <a:schemeClr val="tx1"/>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Rectangle 5"/>
          <p:cNvSpPr>
            <a:spLocks noGrp="1"/>
          </p:cNvSpPr>
          <p:nvPr>
            <p:ph type="ftr" sz="quarter" idx="3"/>
          </p:nvPr>
        </p:nvSpPr>
        <p:spPr>
          <a:xfrm>
            <a:off x="4165600" y="6245225"/>
            <a:ext cx="3860800" cy="476250"/>
          </a:xfrm>
          <a:prstGeom prst="rect">
            <a:avLst/>
          </a:prstGeom>
        </p:spPr>
        <p:txBody>
          <a:bodyPr/>
          <a:lstStyle>
            <a:lvl1pPr algn="ctr">
              <a:defRPr sz="1400" b="0" noProof="1">
                <a:solidFill>
                  <a:schemeClr val="tx1"/>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Rectangle 6"/>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
            <a:pPr lvl="0" algn="r" eaLnBrk="1" fontAlgn="base" hangingPunct="1"/>
            <a:fld id="{9A0DB2DC-4C9A-4742-B13C-FB6460FD3503}" type="slidenum">
              <a:rPr lang="zh-CN" altLang="en-US" sz="1400" b="0" strike="noStrike" noProof="1" dirty="0">
                <a:solidFill>
                  <a:schemeClr val="tx1"/>
                </a:solidFill>
                <a:latin typeface="Arial" panose="020B0604020202020204" pitchFamily="34" charset="0"/>
                <a:ea typeface="宋体" panose="02010600030101010101" pitchFamily="2" charset="-122"/>
                <a:cs typeface="+mn-cs"/>
              </a:rPr>
            </a:fld>
            <a:endParaRPr lang="zh-CN" altLang="en-US" sz="1400" b="0" strike="noStrike" noProof="1" dirty="0">
              <a:solidFill>
                <a:schemeClr val="tx1"/>
              </a:solidFill>
              <a:latin typeface="Arial" panose="020B0604020202020204" pitchFamily="34" charset="0"/>
              <a:ea typeface="宋体" panose="02010600030101010101" pitchFamily="2" charset="-122"/>
            </a:endParaRPr>
          </a:p>
        </p:txBody>
      </p:sp>
    </p:spTree>
  </p:cSld>
  <p:clrMapOvr>
    <a:masterClrMapping/>
  </p:clrMapOvr>
  <p:transition>
    <p:random/>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random/>
  </p:transition>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空白">
    <p:bg>
      <p:bgPr>
        <a:solidFill>
          <a:schemeClr val="bg1"/>
        </a:solidFill>
        <a:effectLst/>
      </p:bgPr>
    </p:bg>
    <p:spTree>
      <p:nvGrpSpPr>
        <p:cNvPr id="1" name=""/>
        <p:cNvGrpSpPr/>
        <p:nvPr/>
      </p:nvGrpSpPr>
      <p:grpSpPr>
        <a:xfrm>
          <a:off x="0" y="0"/>
          <a:ext cx="0" cy="0"/>
          <a:chOff x="0" y="0"/>
          <a:chExt cx="0" cy="0"/>
        </a:xfrm>
      </p:grpSpPr>
      <p:sp>
        <p:nvSpPr>
          <p:cNvPr id="4" name="Rectangle 4"/>
          <p:cNvSpPr>
            <a:spLocks noGrp="1"/>
          </p:cNvSpPr>
          <p:nvPr>
            <p:ph type="dt" sz="half" idx="2"/>
          </p:nvPr>
        </p:nvSpPr>
        <p:spPr>
          <a:xfrm>
            <a:off x="609600" y="6245225"/>
            <a:ext cx="2844800" cy="476250"/>
          </a:xfrm>
          <a:prstGeom prst="rect">
            <a:avLst/>
          </a:prstGeom>
        </p:spPr>
        <p:txBody>
          <a:bodyPr/>
          <a:lstStyle>
            <a:lvl1pPr>
              <a:defRPr sz="1400" b="0" noProof="1">
                <a:solidFill>
                  <a:schemeClr val="tx1"/>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Rectangle 5"/>
          <p:cNvSpPr>
            <a:spLocks noGrp="1"/>
          </p:cNvSpPr>
          <p:nvPr>
            <p:ph type="ftr" sz="quarter" idx="3"/>
          </p:nvPr>
        </p:nvSpPr>
        <p:spPr>
          <a:xfrm>
            <a:off x="4165600" y="6245225"/>
            <a:ext cx="3860800" cy="476250"/>
          </a:xfrm>
          <a:prstGeom prst="rect">
            <a:avLst/>
          </a:prstGeom>
        </p:spPr>
        <p:txBody>
          <a:bodyPr/>
          <a:lstStyle>
            <a:lvl1pPr algn="ctr">
              <a:defRPr sz="1400" b="0" noProof="1">
                <a:solidFill>
                  <a:schemeClr val="tx1"/>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Rectangle 6"/>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
            <a:pPr lvl="0" algn="r" eaLnBrk="1" fontAlgn="base" hangingPunct="1"/>
            <a:fld id="{9A0DB2DC-4C9A-4742-B13C-FB6460FD3503}" type="slidenum">
              <a:rPr lang="zh-CN" altLang="en-US" sz="1400" b="0" strike="noStrike" noProof="1" dirty="0">
                <a:solidFill>
                  <a:schemeClr val="tx1"/>
                </a:solidFill>
                <a:latin typeface="Arial" panose="020B0604020202020204" pitchFamily="34" charset="0"/>
                <a:ea typeface="宋体" panose="02010600030101010101" pitchFamily="2" charset="-122"/>
                <a:cs typeface="+mn-cs"/>
              </a:rPr>
            </a:fld>
            <a:endParaRPr lang="zh-CN" altLang="en-US" sz="1400" b="0" strike="noStrike" noProof="1" dirty="0">
              <a:solidFill>
                <a:schemeClr val="tx1"/>
              </a:solidFill>
              <a:latin typeface="Arial" panose="020B0604020202020204" pitchFamily="34" charset="0"/>
              <a:ea typeface="宋体" panose="02010600030101010101" pitchFamily="2" charset="-122"/>
            </a:endParaRPr>
          </a:p>
        </p:txBody>
      </p:sp>
    </p:spTree>
  </p:cSld>
  <p:clrMapOvr>
    <a:masterClrMapping/>
  </p:clrMapOvr>
  <p:transition>
    <p:random/>
  </p:transition>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117600" y="365125"/>
            <a:ext cx="14020800" cy="1325563"/>
          </a:xfrm>
        </p:spPr>
        <p:txBody>
          <a:bodyPr/>
          <a:lstStyle/>
          <a:p>
            <a:pPr fontAlgn="base"/>
            <a:r>
              <a:rPr lang="zh-CN" altLang="en-US" strike="noStrike" noProof="1" smtClean="0"/>
              <a:t>单击此处编辑母版标题样式</a:t>
            </a:r>
            <a:endParaRPr lang="zh-CN" altLang="en-US" strike="noStrike" noProof="1"/>
          </a:p>
        </p:txBody>
      </p:sp>
      <p:sp>
        <p:nvSpPr>
          <p:cNvPr id="4" name="日期占位符 2"/>
          <p:cNvSpPr>
            <a:spLocks noGrp="1"/>
          </p:cNvSpPr>
          <p:nvPr>
            <p:ph type="dt" sz="half" idx="2"/>
          </p:nvPr>
        </p:nvSpPr>
        <p:spPr>
          <a:xfrm>
            <a:off x="1117600" y="6356350"/>
            <a:ext cx="3657600" cy="365125"/>
          </a:xfrm>
        </p:spPr>
        <p:txBody>
          <a:bodyPr/>
          <a:lstStyle>
            <a:lvl1pPr>
              <a:defRPr noProof="1">
                <a:latin typeface="黑体" panose="02010609060101010101" charset="-122"/>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endParaRPr>
          </a:p>
        </p:txBody>
      </p:sp>
      <p:sp>
        <p:nvSpPr>
          <p:cNvPr id="5" name="页脚占位符 3"/>
          <p:cNvSpPr>
            <a:spLocks noGrp="1"/>
          </p:cNvSpPr>
          <p:nvPr>
            <p:ph type="ftr" sz="quarter" idx="3"/>
          </p:nvPr>
        </p:nvSpPr>
        <p:spPr>
          <a:xfrm>
            <a:off x="5384800" y="6356350"/>
            <a:ext cx="54864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endParaRPr>
          </a:p>
        </p:txBody>
      </p:sp>
      <p:sp>
        <p:nvSpPr>
          <p:cNvPr id="6" name="灯片编号占位符 4"/>
          <p:cNvSpPr>
            <a:spLocks noGrp="1"/>
          </p:cNvSpPr>
          <p:nvPr>
            <p:ph type="sldNum" sz="quarter" idx="4"/>
          </p:nvPr>
        </p:nvSpPr>
        <p:spPr>
          <a:xfrm>
            <a:off x="11480800" y="6356350"/>
            <a:ext cx="3657600" cy="365125"/>
          </a:xfrm>
        </p:spPr>
        <p:txBody>
          <a:bodyPr vert="horz" wrap="square" lIns="91440" tIns="45720" rIns="91440" bIns="45720" numCol="1" anchor="t" anchorCtr="0" compatLnSpc="1"/>
          <a:p>
            <a:pPr lvl="0" eaLnBrk="1" fontAlgn="base" hangingPunct="1"/>
            <a:fld id="{9A0DB2DC-4C9A-4742-B13C-FB6460FD3503}" type="slidenum">
              <a:rPr lang="zh-CN" altLang="en-US" sz="1800" strike="noStrike" noProof="1" dirty="0">
                <a:solidFill>
                  <a:schemeClr val="tx1"/>
                </a:solidFill>
                <a:latin typeface="Arial" panose="020B0604020202020204" pitchFamily="34" charset="0"/>
                <a:ea typeface="宋体" panose="02010600030101010101" pitchFamily="2" charset="-122"/>
                <a:cs typeface="+mn-cs"/>
              </a:rPr>
            </a:fld>
            <a:endParaRPr lang="zh-CN" altLang="en-US" sz="1800" strike="noStrike" noProof="1" dirty="0">
              <a:solidFill>
                <a:schemeClr val="tx1"/>
              </a:solidFill>
              <a:latin typeface="Arial" panose="020B0604020202020204" pitchFamily="34" charset="0"/>
              <a:ea typeface="宋体" panose="02010600030101010101" pitchFamily="2" charset="-122"/>
            </a:endParaRPr>
          </a:p>
        </p:txBody>
      </p:sp>
    </p:spTree>
  </p:cSld>
  <p:clrMapOvr>
    <a:masterClrMapping/>
  </p:clrMapOvr>
  <p:transitio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18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1500">
                <a:solidFill>
                  <a:schemeClr val="tx1">
                    <a:lumMod val="75000"/>
                    <a:lumOff val="25000"/>
                  </a:schemeClr>
                </a:solidFill>
              </a:defRPr>
            </a:lvl1pPr>
            <a:lvl2pPr>
              <a:defRPr sz="135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Tree>
  </p:cSld>
  <p:clrMapOvr>
    <a:masterClrMapping/>
  </p:clrMapOvr>
  <p:transitio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Tree>
  </p:cSld>
  <p:clrMapOvr>
    <a:masterClrMapping/>
  </p:clrMapOvr>
  <p:transition>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5728"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0573"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8"/>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117600" y="365125"/>
            <a:ext cx="14020800" cy="1325563"/>
          </a:xfrm>
        </p:spPr>
        <p:txBody>
          <a:bodyPr/>
          <a:lstStyle/>
          <a:p>
            <a:pPr fontAlgn="base"/>
            <a:r>
              <a:rPr lang="zh-CN" altLang="en-US" strike="noStrike" noProof="1" smtClean="0"/>
              <a:t>单击此处编辑母版标题样式</a:t>
            </a:r>
            <a:endParaRPr lang="zh-CN" altLang="en-US" strike="noStrike" noProof="1"/>
          </a:p>
        </p:txBody>
      </p:sp>
      <p:sp>
        <p:nvSpPr>
          <p:cNvPr id="4" name="日期占位符 2"/>
          <p:cNvSpPr>
            <a:spLocks noGrp="1"/>
          </p:cNvSpPr>
          <p:nvPr>
            <p:ph type="dt" sz="half" idx="2"/>
          </p:nvPr>
        </p:nvSpPr>
        <p:spPr>
          <a:xfrm>
            <a:off x="1117600" y="6356350"/>
            <a:ext cx="3657600" cy="365125"/>
          </a:xfrm>
        </p:spPr>
        <p:txBody>
          <a:bodyPr/>
          <a:lstStyle>
            <a:lvl1pPr>
              <a:defRPr noProof="1"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3"/>
          <p:cNvSpPr>
            <a:spLocks noGrp="1"/>
          </p:cNvSpPr>
          <p:nvPr>
            <p:ph type="ftr" sz="quarter" idx="3"/>
          </p:nvPr>
        </p:nvSpPr>
        <p:spPr>
          <a:xfrm>
            <a:off x="5384800" y="6356350"/>
            <a:ext cx="54864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4"/>
          <p:cNvSpPr>
            <a:spLocks noGrp="1"/>
          </p:cNvSpPr>
          <p:nvPr>
            <p:ph type="sldNum" sz="quarter" idx="4"/>
          </p:nvPr>
        </p:nvSpPr>
        <p:spPr>
          <a:xfrm>
            <a:off x="11480800" y="6356350"/>
            <a:ext cx="3657600" cy="365125"/>
          </a:xfr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ransition>
    <p:random/>
  </p:transition>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5728"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0573"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8"/>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117600" y="365125"/>
            <a:ext cx="14020800" cy="1325563"/>
          </a:xfrm>
        </p:spPr>
        <p:txBody>
          <a:bodyPr/>
          <a:lstStyle/>
          <a:p>
            <a:pPr fontAlgn="base"/>
            <a:r>
              <a:rPr lang="zh-CN" altLang="en-US" strike="noStrike" noProof="1" smtClean="0"/>
              <a:t>单击此处编辑母版标题样式</a:t>
            </a:r>
            <a:endParaRPr lang="zh-CN" altLang="en-US" strike="noStrike" noProof="1"/>
          </a:p>
        </p:txBody>
      </p:sp>
      <p:sp>
        <p:nvSpPr>
          <p:cNvPr id="4" name="日期占位符 2"/>
          <p:cNvSpPr>
            <a:spLocks noGrp="1"/>
          </p:cNvSpPr>
          <p:nvPr>
            <p:ph type="dt" sz="half" idx="2"/>
          </p:nvPr>
        </p:nvSpPr>
        <p:spPr>
          <a:xfrm>
            <a:off x="1117600" y="6356350"/>
            <a:ext cx="3657600" cy="365125"/>
          </a:xfrm>
        </p:spPr>
        <p:txBody>
          <a:bodyPr/>
          <a:lstStyle>
            <a:lvl1pPr>
              <a:defRPr noProof="1"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3"/>
          <p:cNvSpPr>
            <a:spLocks noGrp="1"/>
          </p:cNvSpPr>
          <p:nvPr>
            <p:ph type="ftr" sz="quarter" idx="3"/>
          </p:nvPr>
        </p:nvSpPr>
        <p:spPr>
          <a:xfrm>
            <a:off x="5384800" y="6356350"/>
            <a:ext cx="54864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4"/>
          <p:cNvSpPr>
            <a:spLocks noGrp="1"/>
          </p:cNvSpPr>
          <p:nvPr>
            <p:ph type="sldNum" sz="quarter" idx="4"/>
          </p:nvPr>
        </p:nvSpPr>
        <p:spPr>
          <a:xfrm>
            <a:off x="11480800" y="6356350"/>
            <a:ext cx="3657600" cy="365125"/>
          </a:xfr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ransition>
    <p:random/>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2.jpeg"/><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jpeg"/><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4" Type="http://schemas.openxmlformats.org/officeDocument/2006/relationships/theme" Target="../theme/theme4.xml"/><Relationship Id="rId3" Type="http://schemas.openxmlformats.org/officeDocument/2006/relationships/image" Target="../media/image2.jpeg"/><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7" Type="http://schemas.openxmlformats.org/officeDocument/2006/relationships/theme" Target="../theme/theme5.xml"/><Relationship Id="rId6" Type="http://schemas.openxmlformats.org/officeDocument/2006/relationships/image" Target="../media/image2.jpeg"/><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0" Type="http://schemas.openxmlformats.org/officeDocument/2006/relationships/theme" Target="../theme/theme6.xml"/><Relationship Id="rId4" Type="http://schemas.openxmlformats.org/officeDocument/2006/relationships/slideLayout" Target="../slideLayouts/slideLayout28.xml"/><Relationship Id="rId39" Type="http://schemas.openxmlformats.org/officeDocument/2006/relationships/image" Target="../media/image1.png"/><Relationship Id="rId38" Type="http://schemas.openxmlformats.org/officeDocument/2006/relationships/tags" Target="../tags/tag6.xml"/><Relationship Id="rId37" Type="http://schemas.openxmlformats.org/officeDocument/2006/relationships/tags" Target="../tags/tag5.xml"/><Relationship Id="rId36" Type="http://schemas.openxmlformats.org/officeDocument/2006/relationships/tags" Target="../tags/tag4.xml"/><Relationship Id="rId35" Type="http://schemas.openxmlformats.org/officeDocument/2006/relationships/slideLayout" Target="../slideLayouts/slideLayout59.xml"/><Relationship Id="rId34" Type="http://schemas.openxmlformats.org/officeDocument/2006/relationships/slideLayout" Target="../slideLayouts/slideLayout58.xml"/><Relationship Id="rId33" Type="http://schemas.openxmlformats.org/officeDocument/2006/relationships/slideLayout" Target="../slideLayouts/slideLayout57.xml"/><Relationship Id="rId32" Type="http://schemas.openxmlformats.org/officeDocument/2006/relationships/slideLayout" Target="../slideLayouts/slideLayout56.xml"/><Relationship Id="rId31" Type="http://schemas.openxmlformats.org/officeDocument/2006/relationships/slideLayout" Target="../slideLayouts/slideLayout55.xml"/><Relationship Id="rId30" Type="http://schemas.openxmlformats.org/officeDocument/2006/relationships/slideLayout" Target="../slideLayouts/slideLayout54.xml"/><Relationship Id="rId3" Type="http://schemas.openxmlformats.org/officeDocument/2006/relationships/slideLayout" Target="../slideLayouts/slideLayout27.xml"/><Relationship Id="rId29" Type="http://schemas.openxmlformats.org/officeDocument/2006/relationships/slideLayout" Target="../slideLayouts/slideLayout53.xml"/><Relationship Id="rId28" Type="http://schemas.openxmlformats.org/officeDocument/2006/relationships/slideLayout" Target="../slideLayouts/slideLayout52.xml"/><Relationship Id="rId27" Type="http://schemas.openxmlformats.org/officeDocument/2006/relationships/slideLayout" Target="../slideLayouts/slideLayout51.xml"/><Relationship Id="rId26" Type="http://schemas.openxmlformats.org/officeDocument/2006/relationships/slideLayout" Target="../slideLayouts/slideLayout50.xml"/><Relationship Id="rId25" Type="http://schemas.openxmlformats.org/officeDocument/2006/relationships/slideLayout" Target="../slideLayouts/slideLayout49.xml"/><Relationship Id="rId24" Type="http://schemas.openxmlformats.org/officeDocument/2006/relationships/slideLayout" Target="../slideLayouts/slideLayout48.xml"/><Relationship Id="rId23" Type="http://schemas.openxmlformats.org/officeDocument/2006/relationships/slideLayout" Target="../slideLayouts/slideLayout47.xml"/><Relationship Id="rId22" Type="http://schemas.openxmlformats.org/officeDocument/2006/relationships/slideLayout" Target="../slideLayouts/slideLayout46.xml"/><Relationship Id="rId21" Type="http://schemas.openxmlformats.org/officeDocument/2006/relationships/slideLayout" Target="../slideLayouts/slideLayout45.xml"/><Relationship Id="rId20" Type="http://schemas.openxmlformats.org/officeDocument/2006/relationships/slideLayout" Target="../slideLayouts/slideLayout44.xml"/><Relationship Id="rId2" Type="http://schemas.openxmlformats.org/officeDocument/2006/relationships/slideLayout" Target="../slideLayouts/slideLayout26.xml"/><Relationship Id="rId19" Type="http://schemas.openxmlformats.org/officeDocument/2006/relationships/slideLayout" Target="../slideLayouts/slideLayout43.xml"/><Relationship Id="rId18" Type="http://schemas.openxmlformats.org/officeDocument/2006/relationships/slideLayout" Target="../slideLayouts/slideLayout42.xml"/><Relationship Id="rId17" Type="http://schemas.openxmlformats.org/officeDocument/2006/relationships/slideLayout" Target="../slideLayouts/slideLayout41.xml"/><Relationship Id="rId16" Type="http://schemas.openxmlformats.org/officeDocument/2006/relationships/slideLayout" Target="../slideLayouts/slideLayout40.xml"/><Relationship Id="rId15" Type="http://schemas.openxmlformats.org/officeDocument/2006/relationships/slideLayout" Target="../slideLayouts/slideLayout39.xml"/><Relationship Id="rId14" Type="http://schemas.openxmlformats.org/officeDocument/2006/relationships/slideLayout" Target="../slideLayouts/slideLayout38.xml"/><Relationship Id="rId13" Type="http://schemas.openxmlformats.org/officeDocument/2006/relationships/slideLayout" Target="../slideLayouts/slideLayout37.xml"/><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68.xml"/><Relationship Id="rId8" Type="http://schemas.openxmlformats.org/officeDocument/2006/relationships/slideLayout" Target="../slideLayouts/slideLayout67.xml"/><Relationship Id="rId7" Type="http://schemas.openxmlformats.org/officeDocument/2006/relationships/slideLayout" Target="../slideLayouts/slideLayout66.xml"/><Relationship Id="rId6" Type="http://schemas.openxmlformats.org/officeDocument/2006/relationships/slideLayout" Target="../slideLayouts/slideLayout65.xml"/><Relationship Id="rId5" Type="http://schemas.openxmlformats.org/officeDocument/2006/relationships/slideLayout" Target="../slideLayouts/slideLayout64.xml"/><Relationship Id="rId4" Type="http://schemas.openxmlformats.org/officeDocument/2006/relationships/slideLayout" Target="../slideLayouts/slideLayout63.xml"/><Relationship Id="rId3" Type="http://schemas.openxmlformats.org/officeDocument/2006/relationships/slideLayout" Target="../slideLayouts/slideLayout62.xml"/><Relationship Id="rId2" Type="http://schemas.openxmlformats.org/officeDocument/2006/relationships/slideLayout" Target="../slideLayouts/slideLayout61.xml"/><Relationship Id="rId14" Type="http://schemas.openxmlformats.org/officeDocument/2006/relationships/theme" Target="../theme/theme7.xml"/><Relationship Id="rId13" Type="http://schemas.openxmlformats.org/officeDocument/2006/relationships/slideLayout" Target="../slideLayouts/slideLayout72.xml"/><Relationship Id="rId12" Type="http://schemas.openxmlformats.org/officeDocument/2006/relationships/slideLayout" Target="../slideLayouts/slideLayout71.xml"/><Relationship Id="rId11" Type="http://schemas.openxmlformats.org/officeDocument/2006/relationships/slideLayout" Target="../slideLayouts/slideLayout70.xml"/><Relationship Id="rId10" Type="http://schemas.openxmlformats.org/officeDocument/2006/relationships/slideLayout" Target="../slideLayouts/slideLayout69.xml"/><Relationship Id="rId1" Type="http://schemas.openxmlformats.org/officeDocument/2006/relationships/slideLayout" Target="../slideLayouts/slideLayout60.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1.xml"/><Relationship Id="rId8" Type="http://schemas.openxmlformats.org/officeDocument/2006/relationships/slideLayout" Target="../slideLayouts/slideLayout80.xml"/><Relationship Id="rId7" Type="http://schemas.openxmlformats.org/officeDocument/2006/relationships/slideLayout" Target="../slideLayouts/slideLayout79.xml"/><Relationship Id="rId6" Type="http://schemas.openxmlformats.org/officeDocument/2006/relationships/slideLayout" Target="../slideLayouts/slideLayout78.xml"/><Relationship Id="rId5" Type="http://schemas.openxmlformats.org/officeDocument/2006/relationships/slideLayout" Target="../slideLayouts/slideLayout77.xml"/><Relationship Id="rId4" Type="http://schemas.openxmlformats.org/officeDocument/2006/relationships/slideLayout" Target="../slideLayouts/slideLayout76.xml"/><Relationship Id="rId3" Type="http://schemas.openxmlformats.org/officeDocument/2006/relationships/slideLayout" Target="../slideLayouts/slideLayout75.xml"/><Relationship Id="rId2" Type="http://schemas.openxmlformats.org/officeDocument/2006/relationships/slideLayout" Target="../slideLayouts/slideLayout74.xml"/><Relationship Id="rId15" Type="http://schemas.openxmlformats.org/officeDocument/2006/relationships/theme" Target="../theme/theme8.xml"/><Relationship Id="rId14" Type="http://schemas.openxmlformats.org/officeDocument/2006/relationships/slideLayout" Target="../slideLayouts/slideLayout86.xml"/><Relationship Id="rId13" Type="http://schemas.openxmlformats.org/officeDocument/2006/relationships/slideLayout" Target="../slideLayouts/slideLayout85.xml"/><Relationship Id="rId12" Type="http://schemas.openxmlformats.org/officeDocument/2006/relationships/slideLayout" Target="../slideLayouts/slideLayout84.xml"/><Relationship Id="rId11" Type="http://schemas.openxmlformats.org/officeDocument/2006/relationships/slideLayout" Target="../slideLayouts/slideLayout83.xml"/><Relationship Id="rId10" Type="http://schemas.openxmlformats.org/officeDocument/2006/relationships/slideLayout" Target="../slideLayouts/slideLayout82.xml"/><Relationship Id="rId1"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14"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18" descr="22458PICkZz_1024"/>
          <p:cNvPicPr>
            <a:picLocks noChangeAspect="1"/>
          </p:cNvPicPr>
          <p:nvPr/>
        </p:nvPicPr>
        <p:blipFill>
          <a:blip r:embed="rId4"/>
          <a:srcRect r="63069" b="84206"/>
          <a:stretch>
            <a:fillRect/>
          </a:stretch>
        </p:blipFill>
        <p:spPr>
          <a:xfrm>
            <a:off x="0" y="0"/>
            <a:ext cx="12192000" cy="312738"/>
          </a:xfrm>
          <a:prstGeom prst="rect">
            <a:avLst/>
          </a:prstGeom>
          <a:noFill/>
          <a:ln w="9525">
            <a:noFill/>
          </a:ln>
        </p:spPr>
      </p:pic>
      <p:pic>
        <p:nvPicPr>
          <p:cNvPr id="1027" name="Picture 16" descr="22458PICkZz_1024"/>
          <p:cNvPicPr>
            <a:picLocks noChangeAspect="1"/>
          </p:cNvPicPr>
          <p:nvPr/>
        </p:nvPicPr>
        <p:blipFill>
          <a:blip r:embed="rId4"/>
          <a:srcRect r="20149" b="82805"/>
          <a:stretch>
            <a:fillRect/>
          </a:stretch>
        </p:blipFill>
        <p:spPr>
          <a:xfrm>
            <a:off x="0" y="6537325"/>
            <a:ext cx="12192000" cy="322263"/>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ransition>
    <p:random/>
  </p:transition>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6146" name="Picture 18" descr="22458PICkZz_1024"/>
          <p:cNvPicPr>
            <a:picLocks noChangeAspect="1"/>
          </p:cNvPicPr>
          <p:nvPr/>
        </p:nvPicPr>
        <p:blipFill>
          <a:blip r:embed="rId5"/>
          <a:srcRect r="63069" b="84206"/>
          <a:stretch>
            <a:fillRect/>
          </a:stretch>
        </p:blipFill>
        <p:spPr>
          <a:xfrm>
            <a:off x="0" y="0"/>
            <a:ext cx="12192000" cy="312738"/>
          </a:xfrm>
          <a:prstGeom prst="rect">
            <a:avLst/>
          </a:prstGeom>
          <a:noFill/>
          <a:ln w="9525">
            <a:noFill/>
          </a:ln>
        </p:spPr>
      </p:pic>
      <p:pic>
        <p:nvPicPr>
          <p:cNvPr id="6147" name="Picture 16" descr="22458PICkZz_1024"/>
          <p:cNvPicPr>
            <a:picLocks noChangeAspect="1"/>
          </p:cNvPicPr>
          <p:nvPr/>
        </p:nvPicPr>
        <p:blipFill>
          <a:blip r:embed="rId5"/>
          <a:srcRect r="20149" b="82805"/>
          <a:stretch>
            <a:fillRect/>
          </a:stretch>
        </p:blipFill>
        <p:spPr>
          <a:xfrm>
            <a:off x="0" y="6537325"/>
            <a:ext cx="12192000" cy="322263"/>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transition>
    <p:random/>
  </p:transition>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4098" name="Picture 18" descr="22458PICkZz_1024"/>
          <p:cNvPicPr>
            <a:picLocks noChangeAspect="1"/>
          </p:cNvPicPr>
          <p:nvPr/>
        </p:nvPicPr>
        <p:blipFill>
          <a:blip r:embed="rId3"/>
          <a:srcRect r="63069" b="84206"/>
          <a:stretch>
            <a:fillRect/>
          </a:stretch>
        </p:blipFill>
        <p:spPr>
          <a:xfrm>
            <a:off x="0" y="0"/>
            <a:ext cx="12192000" cy="312738"/>
          </a:xfrm>
          <a:prstGeom prst="rect">
            <a:avLst/>
          </a:prstGeom>
          <a:noFill/>
          <a:ln w="9525">
            <a:noFill/>
          </a:ln>
        </p:spPr>
      </p:pic>
      <p:pic>
        <p:nvPicPr>
          <p:cNvPr id="4099" name="Picture 16" descr="22458PICkZz_1024"/>
          <p:cNvPicPr>
            <a:picLocks noChangeAspect="1"/>
          </p:cNvPicPr>
          <p:nvPr/>
        </p:nvPicPr>
        <p:blipFill>
          <a:blip r:embed="rId3"/>
          <a:srcRect r="20149" b="82805"/>
          <a:stretch>
            <a:fillRect/>
          </a:stretch>
        </p:blipFill>
        <p:spPr>
          <a:xfrm>
            <a:off x="0" y="6537325"/>
            <a:ext cx="12192000" cy="322263"/>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9" r:id="rId1"/>
    <p:sldLayoutId id="2147483670" r:id="rId2"/>
  </p:sldLayoutIdLst>
  <p:transition>
    <p:random/>
  </p:transition>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18" descr="22458PICkZz_1024"/>
          <p:cNvPicPr>
            <a:picLocks noChangeAspect="1"/>
          </p:cNvPicPr>
          <p:nvPr/>
        </p:nvPicPr>
        <p:blipFill>
          <a:blip r:embed="rId6"/>
          <a:srcRect r="63069" b="84206"/>
          <a:stretch>
            <a:fillRect/>
          </a:stretch>
        </p:blipFill>
        <p:spPr>
          <a:xfrm>
            <a:off x="0" y="0"/>
            <a:ext cx="12192000" cy="312738"/>
          </a:xfrm>
          <a:prstGeom prst="rect">
            <a:avLst/>
          </a:prstGeom>
          <a:noFill/>
          <a:ln w="9525">
            <a:noFill/>
          </a:ln>
        </p:spPr>
      </p:pic>
      <p:pic>
        <p:nvPicPr>
          <p:cNvPr id="3075" name="Picture 16" descr="22458PICkZz_1024"/>
          <p:cNvPicPr>
            <a:picLocks noChangeAspect="1"/>
          </p:cNvPicPr>
          <p:nvPr/>
        </p:nvPicPr>
        <p:blipFill>
          <a:blip r:embed="rId6"/>
          <a:srcRect r="20149" b="82805"/>
          <a:stretch>
            <a:fillRect/>
          </a:stretch>
        </p:blipFill>
        <p:spPr>
          <a:xfrm>
            <a:off x="0" y="6537325"/>
            <a:ext cx="12192000" cy="322263"/>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Lst>
  <p:transition>
    <p:random/>
  </p:transition>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6"/>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7"/>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3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39"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 id="2147483694" r:id="rId17"/>
    <p:sldLayoutId id="2147483695" r:id="rId18"/>
    <p:sldLayoutId id="2147483696" r:id="rId19"/>
    <p:sldLayoutId id="2147483697" r:id="rId20"/>
    <p:sldLayoutId id="2147483698" r:id="rId21"/>
    <p:sldLayoutId id="2147483699" r:id="rId22"/>
    <p:sldLayoutId id="2147483700" r:id="rId23"/>
    <p:sldLayoutId id="2147483701" r:id="rId24"/>
    <p:sldLayoutId id="2147483702" r:id="rId25"/>
    <p:sldLayoutId id="2147483703" r:id="rId26"/>
    <p:sldLayoutId id="2147483704" r:id="rId27"/>
    <p:sldLayoutId id="2147483705" r:id="rId28"/>
    <p:sldLayoutId id="2147483706" r:id="rId29"/>
    <p:sldLayoutId id="2147483707" r:id="rId30"/>
    <p:sldLayoutId id="2147483708" r:id="rId31"/>
    <p:sldLayoutId id="2147483709" r:id="rId32"/>
    <p:sldLayoutId id="2147483710" r:id="rId33"/>
    <p:sldLayoutId id="2147483711" r:id="rId34"/>
    <p:sldLayoutId id="2147483712" r:id="rId35"/>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609600" y="1600200"/>
            <a:ext cx="10972800" cy="4525963"/>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buFont typeface="Arial" panose="020B0604020202020204" pitchFamily="34" charset="0"/>
              <a:buNone/>
              <a:defRPr sz="14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buFont typeface="Arial" panose="020B0604020202020204" pitchFamily="34" charset="0"/>
              <a:buNone/>
              <a:defRPr sz="1400" noProof="1">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Lst>
  <p:hf sldNum="0" hdr="0" ftr="0" dt="0"/>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 1025"/>
          <p:cNvSpPr>
            <a:spLocks noGrp="1"/>
          </p:cNvSpPr>
          <p:nvPr>
            <p:ph type="title"/>
          </p:nvPr>
        </p:nvSpPr>
        <p:spPr>
          <a:xfrm>
            <a:off x="609600" y="274638"/>
            <a:ext cx="10972800" cy="1143000"/>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2051" name="文本占位符 1026"/>
          <p:cNvSpPr>
            <a:spLocks noGrp="1"/>
          </p:cNvSpPr>
          <p:nvPr>
            <p:ph type="body"/>
          </p:nvPr>
        </p:nvSpPr>
        <p:spPr>
          <a:xfrm>
            <a:off x="609600" y="1600200"/>
            <a:ext cx="10972800" cy="4525963"/>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buFont typeface="Arial" panose="020B0604020202020204" pitchFamily="34" charset="0"/>
              <a:buNone/>
              <a:defRPr sz="14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buFont typeface="Arial" panose="020B0604020202020204" pitchFamily="34" charset="0"/>
              <a:buNone/>
              <a:defRPr sz="1400" noProof="1">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Lst>
  <p:hf sldNum="0" hdr="0" ftr="0" dt="0"/>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8.xml"/><Relationship Id="rId1" Type="http://schemas.openxmlformats.org/officeDocument/2006/relationships/tags" Target="../tags/tag2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0.xml"/><Relationship Id="rId1" Type="http://schemas.openxmlformats.org/officeDocument/2006/relationships/tags" Target="../tags/tag2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3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3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tags" Target="../tags/tag34.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36.xml"/><Relationship Id="rId1" Type="http://schemas.openxmlformats.org/officeDocument/2006/relationships/tags" Target="../tags/tag35.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3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3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39.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40.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4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9.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tags" Target="../tags/tag42.xml"/><Relationship Id="rId2" Type="http://schemas.openxmlformats.org/officeDocument/2006/relationships/image" Target="../media/image4.jpeg"/><Relationship Id="rId1" Type="http://schemas.openxmlformats.org/officeDocument/2006/relationships/hyperlink" Target="http://image.baidu.com/i?ct=503316480&amp;z=651811051&amp;tn=baiduimagedetail&amp;word=&#26753;&#21551;&#36229;&amp;in=27" TargetMode="External"/></Relationships>
</file>

<file path=ppt/slides/_rels/slide31.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3" Type="http://schemas.openxmlformats.org/officeDocument/2006/relationships/slideLayout" Target="../slideLayouts/slideLayout2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tags" Target="../tags/tag4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6.xml"/><Relationship Id="rId1" Type="http://schemas.openxmlformats.org/officeDocument/2006/relationships/tags" Target="../tags/tag55.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5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5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58.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59.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60.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38.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39.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0" Type="http://schemas.openxmlformats.org/officeDocument/2006/relationships/slideLayout" Target="../slideLayouts/slideLayout57.xml"/><Relationship Id="rId1" Type="http://schemas.openxmlformats.org/officeDocument/2006/relationships/tags" Target="../tags/tag6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73.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74.xml"/></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58.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80.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66.xml"/><Relationship Id="rId1" Type="http://schemas.openxmlformats.org/officeDocument/2006/relationships/tags" Target="../tags/tag81.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9.xml"/><Relationship Id="rId1" Type="http://schemas.openxmlformats.org/officeDocument/2006/relationships/tags" Target="../tags/tag8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66.xml"/><Relationship Id="rId1" Type="http://schemas.openxmlformats.org/officeDocument/2006/relationships/tags" Target="../tags/tag83.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62.xml"/><Relationship Id="rId1" Type="http://schemas.openxmlformats.org/officeDocument/2006/relationships/tags" Target="../tags/tag84.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66.xml"/><Relationship Id="rId1" Type="http://schemas.openxmlformats.org/officeDocument/2006/relationships/tags" Target="../tags/tag85.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9.xml"/><Relationship Id="rId1" Type="http://schemas.openxmlformats.org/officeDocument/2006/relationships/tags" Target="../tags/tag8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5.xml"/><Relationship Id="rId1" Type="http://schemas.openxmlformats.org/officeDocument/2006/relationships/tags" Target="../tags/tag8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9.xml"/><Relationship Id="rId1" Type="http://schemas.openxmlformats.org/officeDocument/2006/relationships/tags" Target="../tags/tag88.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86.xml"/><Relationship Id="rId1" Type="http://schemas.openxmlformats.org/officeDocument/2006/relationships/tags" Target="../tags/tag89.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3.xml"/><Relationship Id="rId1" Type="http://schemas.openxmlformats.org/officeDocument/2006/relationships/tags" Target="../tags/tag90.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0.xml"/><Relationship Id="rId1" Type="http://schemas.openxmlformats.org/officeDocument/2006/relationships/tags" Target="../tags/tag91.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61.xml"/><Relationship Id="rId1" Type="http://schemas.openxmlformats.org/officeDocument/2006/relationships/tags" Target="../tags/tag92.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61.xml"/><Relationship Id="rId1" Type="http://schemas.openxmlformats.org/officeDocument/2006/relationships/tags" Target="../tags/tag93.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94.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66.xml"/><Relationship Id="rId1" Type="http://schemas.openxmlformats.org/officeDocument/2006/relationships/tags" Target="../tags/tag95.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tags" Target="../tags/tag97.xml"/><Relationship Id="rId1" Type="http://schemas.openxmlformats.org/officeDocument/2006/relationships/tags" Target="../tags/tag9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66.xml"/><Relationship Id="rId1" Type="http://schemas.openxmlformats.org/officeDocument/2006/relationships/tags" Target="../tags/tag98.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2.xml"/><Relationship Id="rId1" Type="http://schemas.openxmlformats.org/officeDocument/2006/relationships/tags" Target="../tags/tag99.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62.xml"/><Relationship Id="rId1" Type="http://schemas.openxmlformats.org/officeDocument/2006/relationships/tags" Target="../tags/tag100.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71.xml"/><Relationship Id="rId2" Type="http://schemas.openxmlformats.org/officeDocument/2006/relationships/tags" Target="../tags/tag102.xml"/><Relationship Id="rId1" Type="http://schemas.openxmlformats.org/officeDocument/2006/relationships/tags" Target="../tags/tag101.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62.xml"/><Relationship Id="rId2" Type="http://schemas.openxmlformats.org/officeDocument/2006/relationships/tags" Target="../tags/tag104.xml"/><Relationship Id="rId1" Type="http://schemas.openxmlformats.org/officeDocument/2006/relationships/tags" Target="../tags/tag103.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2.xml"/><Relationship Id="rId1" Type="http://schemas.openxmlformats.org/officeDocument/2006/relationships/tags" Target="../tags/tag105.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2.xml"/><Relationship Id="rId1" Type="http://schemas.openxmlformats.org/officeDocument/2006/relationships/tags" Target="../tags/tag106.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tags" Target="../tags/tag107.xml"/><Relationship Id="rId1" Type="http://schemas.openxmlformats.org/officeDocument/2006/relationships/image" Target="../media/image5.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2.xml"/><Relationship Id="rId1" Type="http://schemas.openxmlformats.org/officeDocument/2006/relationships/tags" Target="../tags/tag108.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2.xml"/><Relationship Id="rId1" Type="http://schemas.openxmlformats.org/officeDocument/2006/relationships/tags" Target="../tags/tag10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86.xml"/><Relationship Id="rId1" Type="http://schemas.openxmlformats.org/officeDocument/2006/relationships/tags" Target="../tags/tag110.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66.xml"/><Relationship Id="rId1" Type="http://schemas.openxmlformats.org/officeDocument/2006/relationships/tags" Target="../tags/tag111.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66.xml"/><Relationship Id="rId1" Type="http://schemas.openxmlformats.org/officeDocument/2006/relationships/tags" Target="../tags/tag11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1" name="文本框 10"/>
          <p:cNvSpPr txBox="1"/>
          <p:nvPr/>
        </p:nvSpPr>
        <p:spPr>
          <a:xfrm>
            <a:off x="1276985" y="1828800"/>
            <a:ext cx="10024110" cy="1938020"/>
          </a:xfrm>
          <a:prstGeom prst="rect">
            <a:avLst/>
          </a:prstGeom>
          <a:noFill/>
        </p:spPr>
        <p:txBody>
          <a:bodyPr wrap="square" rtlCol="0">
            <a:spAutoFit/>
          </a:bodyPr>
          <a:lstStyle/>
          <a:p>
            <a:pPr algn="ctr">
              <a:lnSpc>
                <a:spcPct val="150000"/>
              </a:lnSpc>
            </a:pPr>
            <a:r>
              <a:rPr lang="zh-CN" altLang="en-US" sz="4800" b="1" dirty="0" smtClean="0">
                <a:latin typeface="楷体" panose="02010609060101010101" pitchFamily="49" charset="-122"/>
                <a:ea typeface="楷体" panose="02010609060101010101" pitchFamily="49" charset="-122"/>
                <a:cs typeface="+mn-ea"/>
                <a:sym typeface="+mn-lt"/>
              </a:rPr>
              <a:t>第二课段</a:t>
            </a:r>
            <a:r>
              <a:rPr lang="zh-CN" altLang="en-US" sz="4800" b="1">
                <a:solidFill>
                  <a:srgbClr val="000000"/>
                </a:solidFill>
                <a:sym typeface="宋体" panose="02010600030101010101" pitchFamily="2" charset="-122"/>
              </a:rPr>
              <a:t>:</a:t>
            </a:r>
            <a:r>
              <a:rPr lang="zh-CN" altLang="en-US" sz="4800" b="1">
                <a:solidFill>
                  <a:srgbClr val="000000"/>
                </a:solidFill>
                <a:latin typeface="楷体" panose="02010609060101010101" pitchFamily="49" charset="-122"/>
                <a:ea typeface="楷体" panose="02010609060101010101" pitchFamily="49" charset="-122"/>
                <a:sym typeface="宋体" panose="02010600030101010101" pitchFamily="2" charset="-122"/>
              </a:rPr>
              <a:t>感受中华美德课</a:t>
            </a:r>
            <a:endParaRPr lang="zh-CN" altLang="en-US" sz="4800" b="1">
              <a:solidFill>
                <a:srgbClr val="000000"/>
              </a:solidFill>
              <a:sym typeface="宋体" panose="02010600030101010101" pitchFamily="2" charset="-122"/>
            </a:endParaRPr>
          </a:p>
          <a:p>
            <a:pPr algn="ctr">
              <a:lnSpc>
                <a:spcPct val="150000"/>
              </a:lnSpc>
            </a:pPr>
            <a:r>
              <a:rPr lang="en-US" altLang="zh-CN" sz="3200" b="1" dirty="0" smtClean="0">
                <a:latin typeface="宋体" panose="02010600030101010101" pitchFamily="2" charset="-122"/>
                <a:ea typeface="宋体" panose="02010600030101010101" pitchFamily="2" charset="-122"/>
                <a:cs typeface="宋体" panose="02010600030101010101" pitchFamily="2" charset="-122"/>
                <a:sym typeface="+mn-lt"/>
              </a:rPr>
              <a:t>——</a:t>
            </a: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lt"/>
              </a:rPr>
              <a:t>略读</a:t>
            </a: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lt"/>
              </a:rPr>
              <a:t>散文、小说、论述文、文言短文</a:t>
            </a:r>
            <a:endParaRPr lang="zh-CN" altLang="en-US" sz="4800" b="1" dirty="0" smtClean="0">
              <a:latin typeface="楷体" panose="02010609060101010101" pitchFamily="49" charset="-122"/>
              <a:ea typeface="楷体" panose="02010609060101010101" pitchFamily="49" charset="-122"/>
              <a:cs typeface="宋体" panose="02010600030101010101" pitchFamily="2"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8440" name="矩形 18439"/>
          <p:cNvSpPr/>
          <p:nvPr/>
        </p:nvSpPr>
        <p:spPr>
          <a:xfrm>
            <a:off x="776605" y="1376680"/>
            <a:ext cx="10639425" cy="521970"/>
          </a:xfrm>
          <a:prstGeom prst="rect">
            <a:avLst/>
          </a:prstGeom>
          <a:noFill/>
          <a:ln w="9525">
            <a:noFill/>
          </a:ln>
        </p:spPr>
        <p:txBody>
          <a:bodyPr wrap="square" anchor="t" anchorCtr="0">
            <a:spAutoFit/>
          </a:bodyPr>
          <a:p>
            <a:pPr>
              <a:spcBef>
                <a:spcPct val="20000"/>
              </a:spcBef>
              <a:buClr>
                <a:schemeClr val="hlink"/>
              </a:buClr>
              <a:buSzPct val="70000"/>
              <a:buFont typeface="Wingdings" panose="05000000000000000000" pitchFamily="2" charset="2"/>
            </a:pPr>
            <a:r>
              <a:rPr lang="zh-CN" altLang="en-US" sz="2800" b="1" dirty="0">
                <a:solidFill>
                  <a:schemeClr val="tx1"/>
                </a:solidFill>
                <a:latin typeface="Arial" panose="020B0604020202020204" pitchFamily="34" charset="0"/>
                <a:ea typeface="宋体" panose="02010600030101010101" pitchFamily="2" charset="-122"/>
              </a:rPr>
              <a:t>例子</a:t>
            </a:r>
            <a:r>
              <a:rPr lang="zh-CN" altLang="zh-CN" sz="2800" b="1">
                <a:solidFill>
                  <a:schemeClr val="tx1"/>
                </a:solidFill>
                <a:latin typeface="Arial" panose="020B0604020202020204" pitchFamily="34" charset="0"/>
                <a:ea typeface="SimSun-ExtB" panose="02010609060101010101" charset="-122"/>
                <a:sym typeface="宋体" panose="02010600030101010101" pitchFamily="2" charset="-122"/>
              </a:rPr>
              <a:t>:</a:t>
            </a:r>
            <a:r>
              <a:rPr lang="zh-CN" sz="2800" b="1" dirty="0">
                <a:solidFill>
                  <a:schemeClr val="tx1"/>
                </a:solidFill>
                <a:latin typeface="Arial" panose="020B0604020202020204" pitchFamily="34" charset="0"/>
                <a:ea typeface="宋体" panose="02010600030101010101" pitchFamily="2" charset="-122"/>
              </a:rPr>
              <a:t>万想不到这繁碎而响亮的声音也把他送走了</a:t>
            </a:r>
            <a:r>
              <a:rPr lang="zh-CN" altLang="en-US" sz="2800" b="1" dirty="0">
                <a:solidFill>
                  <a:schemeClr val="tx1"/>
                </a:solidFill>
                <a:latin typeface="Arial" panose="020B0604020202020204" pitchFamily="34" charset="0"/>
                <a:ea typeface="宋体" panose="02010600030101010101" pitchFamily="2" charset="-122"/>
              </a:rPr>
              <a:t>。</a:t>
            </a:r>
            <a:endParaRPr lang="zh-CN" altLang="en-US" sz="2800" b="1" dirty="0">
              <a:solidFill>
                <a:schemeClr val="tx1"/>
              </a:solidFill>
              <a:latin typeface="Arial" panose="020B0604020202020204" pitchFamily="34" charset="0"/>
              <a:ea typeface="宋体" panose="02010600030101010101" pitchFamily="2" charset="-122"/>
            </a:endParaRPr>
          </a:p>
        </p:txBody>
      </p:sp>
      <p:sp>
        <p:nvSpPr>
          <p:cNvPr id="18441" name="内容占位符 14338"/>
          <p:cNvSpPr>
            <a:spLocks noRot="1"/>
          </p:cNvSpPr>
          <p:nvPr/>
        </p:nvSpPr>
        <p:spPr>
          <a:xfrm>
            <a:off x="775970" y="1898650"/>
            <a:ext cx="10639425" cy="1373505"/>
          </a:xfrm>
          <a:prstGeom prst="rect">
            <a:avLst/>
          </a:prstGeom>
          <a:noFill/>
          <a:ln w="9525">
            <a:noFill/>
          </a:ln>
        </p:spPr>
        <p:txBody>
          <a:bodyPr anchor="t" anchorCtr="0"/>
          <a:p>
            <a:pPr>
              <a:spcBef>
                <a:spcPct val="20000"/>
              </a:spcBef>
              <a:buClr>
                <a:schemeClr val="hlink"/>
              </a:buClr>
              <a:buSzPct val="70000"/>
              <a:buFont typeface="Wingdings" panose="05000000000000000000" pitchFamily="2" charset="2"/>
            </a:pPr>
            <a:r>
              <a:rPr lang="en-US" sz="2800" b="1" dirty="0">
                <a:solidFill>
                  <a:srgbClr val="1C21E4"/>
                </a:solidFill>
                <a:uFillTx/>
                <a:latin typeface="Arial" panose="020B0604020202020204" pitchFamily="34" charset="0"/>
                <a:ea typeface="宋体" panose="02010600030101010101" pitchFamily="2" charset="-122"/>
              </a:rPr>
              <a:t>       </a:t>
            </a:r>
            <a:r>
              <a:rPr lang="en-US" sz="2800" b="1" dirty="0">
                <a:solidFill>
                  <a:srgbClr val="FF0000"/>
                </a:solidFill>
                <a:uFillTx/>
                <a:latin typeface="Arial" panose="020B0604020202020204" pitchFamily="34" charset="0"/>
                <a:ea typeface="宋体" panose="02010600030101010101" pitchFamily="2" charset="-122"/>
              </a:rPr>
              <a:t>“</a:t>
            </a:r>
            <a:r>
              <a:rPr sz="2800" b="1">
                <a:solidFill>
                  <a:srgbClr val="FF0000"/>
                </a:solidFill>
                <a:latin typeface="宋体" panose="02010600030101010101" pitchFamily="2" charset="-122"/>
                <a:ea typeface="宋体" panose="02010600030101010101" pitchFamily="2" charset="-122"/>
              </a:rPr>
              <a:t>繁碎</a:t>
            </a:r>
            <a:r>
              <a:rPr lang="en-US" sz="2800" b="1" dirty="0">
                <a:solidFill>
                  <a:srgbClr val="FF0000"/>
                </a:solidFill>
                <a:uFillTx/>
                <a:latin typeface="Arial" panose="020B0604020202020204" pitchFamily="34" charset="0"/>
                <a:ea typeface="宋体" panose="02010600030101010101" pitchFamily="2" charset="-122"/>
              </a:rPr>
              <a:t>”</a:t>
            </a:r>
            <a:r>
              <a:rPr lang="zh-CN" altLang="en-US" sz="2800" b="1" dirty="0">
                <a:solidFill>
                  <a:srgbClr val="1C21E4"/>
                </a:solidFill>
                <a:uFillTx/>
                <a:latin typeface="Arial" panose="020B0604020202020204" pitchFamily="34" charset="0"/>
                <a:ea typeface="宋体" panose="02010600030101010101" pitchFamily="2" charset="-122"/>
              </a:rPr>
              <a:t>一词</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en-US" sz="2800" b="1">
                <a:solidFill>
                  <a:srgbClr val="1C21E4"/>
                </a:solidFill>
                <a:uFillTx/>
                <a:ea typeface="SimSun-ExtB" panose="02010609060101010101" charset="-122"/>
                <a:cs typeface="+mj-cs"/>
                <a:sym typeface="宋体" panose="02010600030101010101" pitchFamily="2" charset="-122"/>
              </a:rPr>
              <a:t>既写出</a:t>
            </a:r>
            <a:r>
              <a:rPr lang="zh-CN" altLang="en-US" sz="2800" b="1">
                <a:solidFill>
                  <a:srgbClr val="FF0000"/>
                </a:solidFill>
                <a:uFillTx/>
                <a:ea typeface="SimSun-ExtB" panose="02010609060101010101" charset="-122"/>
                <a:cs typeface="+mj-cs"/>
                <a:sym typeface="宋体" panose="02010600030101010101" pitchFamily="2" charset="-122"/>
              </a:rPr>
              <a:t>鞭炮声连续不断、节奏快的特点</a:t>
            </a:r>
            <a:r>
              <a:rPr lang="en-US" altLang="zh-CN" sz="2800" b="1">
                <a:solidFill>
                  <a:srgbClr val="1C21E4"/>
                </a:solidFill>
                <a:uFillTx/>
                <a:ea typeface="SimSun-ExtB" panose="02010609060101010101" charset="-122"/>
                <a:cs typeface="+mj-cs"/>
                <a:sym typeface="宋体" panose="02010600030101010101" pitchFamily="2" charset="-122"/>
              </a:rPr>
              <a:t>,</a:t>
            </a:r>
            <a:r>
              <a:rPr lang="zh-CN" sz="2800" b="1">
                <a:solidFill>
                  <a:srgbClr val="1C21E4"/>
                </a:solidFill>
                <a:latin typeface="宋体" panose="02010600030101010101" pitchFamily="2" charset="-122"/>
                <a:ea typeface="宋体" panose="02010600030101010101" pitchFamily="2" charset="-122"/>
                <a:cs typeface="宋体" panose="02010600030101010101" pitchFamily="2" charset="-122"/>
              </a:rPr>
              <a:t>也写出了</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作者的心情</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zh-CN" sz="2800" b="1" dirty="0">
                <a:solidFill>
                  <a:srgbClr val="1C21E4"/>
                </a:solidFill>
                <a:latin typeface="新宋体" panose="02010609030101010101" pitchFamily="49" charset="-122"/>
                <a:ea typeface="新宋体" panose="02010609030101010101" pitchFamily="49" charset="-122"/>
                <a:sym typeface="+mn-ea"/>
              </a:rPr>
              <a:t>听到叶圣陶逝世的消息是在除夕夜</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en-US" sz="2800" b="1">
                <a:solidFill>
                  <a:srgbClr val="1C21E4"/>
                </a:solidFill>
                <a:uFillTx/>
                <a:ea typeface="SimSun-ExtB" panose="02010609060101010101" charset="-122"/>
                <a:cs typeface="+mj-cs"/>
                <a:sym typeface="宋体" panose="02010600030101010101" pitchFamily="2" charset="-122"/>
              </a:rPr>
              <a:t>于是</a:t>
            </a:r>
            <a:r>
              <a:rPr lang="zh-CN" altLang="en-US" sz="2800" b="1">
                <a:solidFill>
                  <a:srgbClr val="FF0000"/>
                </a:solidFill>
                <a:uFillTx/>
                <a:ea typeface="SimSun-ExtB" panose="02010609060101010101" charset="-122"/>
                <a:cs typeface="+mj-cs"/>
                <a:sym typeface="宋体" panose="02010600030101010101" pitchFamily="2" charset="-122"/>
              </a:rPr>
              <a:t>传达喜气的声音</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uFillTx/>
                <a:ea typeface="SimSun-ExtB" panose="02010609060101010101" charset="-122"/>
                <a:cs typeface="+mj-cs"/>
                <a:sym typeface="宋体" panose="02010600030101010101" pitchFamily="2" charset="-122"/>
              </a:rPr>
              <a:t>也成了惊扰</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uFillTx/>
                <a:ea typeface="SimSun-ExtB" panose="02010609060101010101" charset="-122"/>
                <a:cs typeface="+mj-cs"/>
                <a:sym typeface="宋体" panose="02010600030101010101" pitchFamily="2" charset="-122"/>
              </a:rPr>
              <a:t>感到纷乱</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en-US" sz="2800" b="1">
                <a:solidFill>
                  <a:srgbClr val="1C21E4"/>
                </a:solidFill>
                <a:uFillTx/>
                <a:ea typeface="SimSun-ExtB" panose="02010609060101010101" charset="-122"/>
                <a:cs typeface="+mj-cs"/>
                <a:sym typeface="宋体" panose="02010600030101010101" pitchFamily="2" charset="-122"/>
              </a:rPr>
              <a:t>直至</a:t>
            </a:r>
            <a:r>
              <a:rPr lang="en-US" sz="2800" b="1" dirty="0">
                <a:solidFill>
                  <a:srgbClr val="1C21E4"/>
                </a:solidFill>
                <a:uFillTx/>
                <a:latin typeface="Arial" panose="020B0604020202020204" pitchFamily="34" charset="0"/>
                <a:ea typeface="宋体" panose="02010600030101010101" pitchFamily="2" charset="-122"/>
                <a:sym typeface="+mn-ea"/>
              </a:rPr>
              <a:t>“</a:t>
            </a:r>
            <a:r>
              <a:rPr sz="2800" b="1">
                <a:solidFill>
                  <a:srgbClr val="1C21E4"/>
                </a:solidFill>
                <a:latin typeface="宋体" panose="02010600030101010101" pitchFamily="2" charset="-122"/>
                <a:ea typeface="宋体" panose="02010600030101010101" pitchFamily="2" charset="-122"/>
                <a:sym typeface="+mn-ea"/>
              </a:rPr>
              <a:t>双层的悲哀</a:t>
            </a:r>
            <a:r>
              <a:rPr lang="en-US" sz="2800" b="1" dirty="0">
                <a:solidFill>
                  <a:srgbClr val="1C21E4"/>
                </a:solidFill>
                <a:uFillTx/>
                <a:latin typeface="Arial" panose="020B0604020202020204" pitchFamily="34" charset="0"/>
                <a:ea typeface="宋体" panose="02010600030101010101" pitchFamily="2" charset="-122"/>
                <a:sym typeface="+mn-ea"/>
              </a:rPr>
              <a:t>”</a:t>
            </a:r>
            <a:r>
              <a:rPr lang="zh-CN" altLang="en-US" sz="2800" b="1" dirty="0">
                <a:solidFill>
                  <a:schemeClr val="tx1"/>
                </a:solidFill>
                <a:latin typeface="Arial" panose="020B0604020202020204" pitchFamily="34" charset="0"/>
                <a:ea typeface="宋体" panose="02010600030101010101" pitchFamily="2" charset="-122"/>
              </a:rPr>
              <a:t>。</a:t>
            </a:r>
            <a:endParaRPr lang="zh-CN" altLang="en-US" sz="2800" b="1" dirty="0">
              <a:solidFill>
                <a:schemeClr val="tx1"/>
              </a:solidFill>
              <a:latin typeface="Arial" panose="020B0604020202020204" pitchFamily="34" charset="0"/>
              <a:ea typeface="宋体" panose="02010600030101010101" pitchFamily="2" charset="-122"/>
            </a:endParaRPr>
          </a:p>
        </p:txBody>
      </p:sp>
      <p:sp>
        <p:nvSpPr>
          <p:cNvPr id="7" name="矩形 6"/>
          <p:cNvSpPr/>
          <p:nvPr/>
        </p:nvSpPr>
        <p:spPr>
          <a:xfrm>
            <a:off x="850265" y="785495"/>
            <a:ext cx="10639425" cy="521970"/>
          </a:xfrm>
          <a:prstGeom prst="rect">
            <a:avLst/>
          </a:prstGeom>
        </p:spPr>
        <p:txBody>
          <a:bodyPr wrap="square">
            <a:spAutoFit/>
          </a:bodyPr>
          <a:p>
            <a:pPr algn="just" fontAlgn="auto">
              <a:lnSpc>
                <a:spcPct val="100000"/>
              </a:lnSpc>
            </a:pPr>
            <a:r>
              <a:rPr lang="en-US" altLang="zh-CN" sz="2800" b="1" dirty="0" smtClean="0">
                <a:latin typeface="宋体" panose="02010600030101010101" pitchFamily="2" charset="-122"/>
                <a:ea typeface="宋体" panose="02010600030101010101" pitchFamily="2" charset="-122"/>
              </a:rPr>
              <a:t>4</a:t>
            </a:r>
            <a:r>
              <a:rPr lang="en-US" altLang="zh-CN" sz="2800" b="1" dirty="0">
                <a:latin typeface="宋体" panose="02010600030101010101" pitchFamily="2" charset="-122"/>
                <a:ea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本文</a:t>
            </a:r>
            <a:r>
              <a:rPr lang="zh-CN" sz="2800" b="1">
                <a:latin typeface="宋体" panose="02010600030101010101" pitchFamily="2" charset="-122"/>
                <a:ea typeface="宋体" panose="02010600030101010101" pitchFamily="2" charset="-122"/>
                <a:cs typeface="宋体" panose="02010600030101010101" pitchFamily="2" charset="-122"/>
              </a:rPr>
              <a:t>的语言也有</a:t>
            </a:r>
            <a:r>
              <a:rPr sz="2800" b="1">
                <a:latin typeface="Arial" panose="020B0604020202020204" pitchFamily="34" charset="0"/>
                <a:ea typeface="宋体" panose="02010600030101010101" pitchFamily="2" charset="-122"/>
                <a:cs typeface="Arial" panose="020B0604020202020204" pitchFamily="34" charset="0"/>
              </a:rPr>
              <a:t>“</a:t>
            </a:r>
            <a:r>
              <a:rPr lang="zh-CN" sz="2800" b="1">
                <a:latin typeface="Arial" panose="020B0604020202020204" pitchFamily="34" charset="0"/>
                <a:ea typeface="宋体" panose="02010600030101010101" pitchFamily="2" charset="-122"/>
                <a:cs typeface="Arial" panose="020B0604020202020204" pitchFamily="34" charset="0"/>
              </a:rPr>
              <a:t>如</a:t>
            </a:r>
            <a:r>
              <a:rPr sz="2800" b="1">
                <a:latin typeface="Arial" panose="020B0604020202020204" pitchFamily="34" charset="0"/>
                <a:ea typeface="宋体" panose="02010600030101010101" pitchFamily="2" charset="-122"/>
                <a:cs typeface="Arial" panose="020B0604020202020204" pitchFamily="34" charset="0"/>
              </a:rPr>
              <a:t>话”</a:t>
            </a:r>
            <a:r>
              <a:rPr lang="zh-CN" sz="2800" b="1">
                <a:latin typeface="Arial" panose="020B0604020202020204" pitchFamily="34" charset="0"/>
                <a:ea typeface="宋体" panose="02010600030101010101" pitchFamily="2" charset="-122"/>
                <a:cs typeface="Arial" panose="020B0604020202020204" pitchFamily="34" charset="0"/>
              </a:rPr>
              <a:t>的</a:t>
            </a:r>
            <a:r>
              <a:rPr sz="2800" b="1">
                <a:latin typeface="宋体" panose="02010600030101010101" pitchFamily="2" charset="-122"/>
                <a:ea typeface="宋体" panose="02010600030101010101" pitchFamily="2" charset="-122"/>
                <a:cs typeface="宋体" panose="02010600030101010101" pitchFamily="2" charset="-122"/>
              </a:rPr>
              <a:t>风格</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请</a:t>
            </a:r>
            <a:r>
              <a:rPr lang="zh-CN" sz="2800" b="1">
                <a:latin typeface="宋体" panose="02010600030101010101" pitchFamily="2" charset="-122"/>
                <a:ea typeface="宋体" panose="02010600030101010101" pitchFamily="2" charset="-122"/>
                <a:cs typeface="宋体" panose="02010600030101010101" pitchFamily="2" charset="-122"/>
              </a:rPr>
              <a:t>举例说明</a:t>
            </a:r>
            <a:r>
              <a:rPr lang="zh-CN" altLang="en-US" sz="2800" b="1" dirty="0">
                <a:uFillTx/>
                <a:latin typeface="Arial" panose="020B0604020202020204" pitchFamily="34" charset="0"/>
                <a:ea typeface="SimSun-ExtB" panose="02010609060101010101" charset="-122"/>
                <a:sym typeface="+mn-ea"/>
              </a:rPr>
              <a:t>。</a:t>
            </a:r>
            <a:endParaRPr lang="zh-CN" altLang="zh-CN" sz="2800" b="1" dirty="0">
              <a:latin typeface="宋体" panose="02010600030101010101" pitchFamily="2" charset="-122"/>
              <a:ea typeface="宋体" panose="02010600030101010101" pitchFamily="2" charset="-122"/>
            </a:endParaRPr>
          </a:p>
        </p:txBody>
      </p:sp>
      <p:sp>
        <p:nvSpPr>
          <p:cNvPr id="2" name="矩形 1"/>
          <p:cNvSpPr/>
          <p:nvPr/>
        </p:nvSpPr>
        <p:spPr>
          <a:xfrm>
            <a:off x="850265" y="3412490"/>
            <a:ext cx="10639425" cy="521970"/>
          </a:xfrm>
          <a:prstGeom prst="rect">
            <a:avLst/>
          </a:prstGeom>
          <a:noFill/>
          <a:ln w="9525">
            <a:noFill/>
          </a:ln>
        </p:spPr>
        <p:txBody>
          <a:bodyPr wrap="square" anchor="t" anchorCtr="0">
            <a:spAutoFit/>
          </a:bodyPr>
          <a:p>
            <a:pPr>
              <a:spcBef>
                <a:spcPct val="20000"/>
              </a:spcBef>
              <a:buClr>
                <a:schemeClr val="hlink"/>
              </a:buClr>
              <a:buSzPct val="70000"/>
              <a:buFont typeface="Wingdings" panose="05000000000000000000" pitchFamily="2" charset="2"/>
            </a:pPr>
            <a:r>
              <a:rPr lang="zh-CN" altLang="en-US" sz="2800" b="1" dirty="0">
                <a:solidFill>
                  <a:schemeClr val="tx1"/>
                </a:solidFill>
                <a:latin typeface="Arial" panose="020B0604020202020204" pitchFamily="34" charset="0"/>
                <a:ea typeface="宋体" panose="02010600030101010101" pitchFamily="2" charset="-122"/>
              </a:rPr>
              <a:t>例子</a:t>
            </a:r>
            <a:r>
              <a:rPr lang="zh-CN" altLang="zh-CN" sz="2800" b="1">
                <a:solidFill>
                  <a:schemeClr val="tx1"/>
                </a:solidFill>
                <a:latin typeface="Arial" panose="020B0604020202020204" pitchFamily="34" charset="0"/>
                <a:ea typeface="SimSun-ExtB" panose="02010609060101010101" charset="-122"/>
                <a:sym typeface="宋体" panose="02010600030101010101" pitchFamily="2" charset="-122"/>
              </a:rPr>
              <a:t>:</a:t>
            </a:r>
            <a:r>
              <a:rPr lang="zh-CN" altLang="en-US" sz="2800" b="1" dirty="0">
                <a:solidFill>
                  <a:schemeClr val="tx1"/>
                </a:solidFill>
                <a:latin typeface="Arial" panose="020B0604020202020204" pitchFamily="34" charset="0"/>
                <a:ea typeface="宋体" panose="02010600030101010101" pitchFamily="2" charset="-122"/>
              </a:rPr>
              <a:t>念</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Arial" panose="020B0604020202020204" pitchFamily="34" charset="0"/>
                <a:ea typeface="宋体" panose="02010600030101010101" pitchFamily="2" charset="-122"/>
              </a:rPr>
              <a:t>顺口</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Arial" panose="020B0604020202020204" pitchFamily="34" charset="0"/>
                <a:ea typeface="宋体" panose="02010600030101010101" pitchFamily="2" charset="-122"/>
              </a:rPr>
              <a:t>听</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Arial" panose="020B0604020202020204" pitchFamily="34" charset="0"/>
                <a:ea typeface="宋体" panose="02010600030101010101" pitchFamily="2" charset="-122"/>
              </a:rPr>
              <a:t>悦耳</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a:solidFill>
                  <a:schemeClr val="tx1"/>
                </a:solidFill>
                <a:uFillTx/>
                <a:ea typeface="SimSun-ExtB" panose="02010609060101010101" charset="-122"/>
                <a:cs typeface="+mj-cs"/>
                <a:sym typeface="宋体" panose="02010600030101010101" pitchFamily="2" charset="-122"/>
              </a:rPr>
              <a:t>说</a:t>
            </a:r>
            <a:r>
              <a:rPr lang="zh-CN" altLang="en-US" sz="2800" b="1" dirty="0">
                <a:solidFill>
                  <a:schemeClr val="tx1"/>
                </a:solidFill>
                <a:latin typeface="Arial" panose="020B0604020202020204" pitchFamily="34" charset="0"/>
                <a:ea typeface="宋体" panose="02010600030101010101" pitchFamily="2" charset="-122"/>
              </a:rPr>
              <a:t>像话还不够</a:t>
            </a:r>
            <a:r>
              <a:rPr lang="en-US" altLang="zh-CN" sz="2800" b="1">
                <a:solidFill>
                  <a:schemeClr val="tx1"/>
                </a:solidFill>
                <a:uFillTx/>
                <a:ea typeface="SimSun-ExtB" panose="02010609060101010101" charset="-122"/>
                <a:cs typeface="+mj-cs"/>
                <a:sym typeface="宋体" panose="02010600030101010101" pitchFamily="2" charset="-122"/>
              </a:rPr>
              <a:t>,</a:t>
            </a:r>
            <a:r>
              <a:rPr lang="zh-CN" sz="2800" b="1" dirty="0">
                <a:solidFill>
                  <a:schemeClr val="tx1"/>
                </a:solidFill>
                <a:latin typeface="Arial" panose="020B0604020202020204" pitchFamily="34" charset="0"/>
                <a:ea typeface="宋体" panose="02010600030101010101" pitchFamily="2" charset="-122"/>
              </a:rPr>
              <a:t>就是话</a:t>
            </a:r>
            <a:r>
              <a:rPr lang="zh-CN" altLang="en-US" sz="2800" b="1" dirty="0">
                <a:solidFill>
                  <a:schemeClr val="tx1"/>
                </a:solidFill>
                <a:latin typeface="Arial" panose="020B0604020202020204" pitchFamily="34" charset="0"/>
                <a:ea typeface="宋体" panose="02010600030101010101" pitchFamily="2" charset="-122"/>
              </a:rPr>
              <a:t>。</a:t>
            </a:r>
            <a:endParaRPr lang="zh-CN" altLang="en-US" sz="2800" b="1" dirty="0">
              <a:solidFill>
                <a:schemeClr val="tx1"/>
              </a:solidFill>
              <a:latin typeface="Arial" panose="020B0604020202020204" pitchFamily="34" charset="0"/>
              <a:ea typeface="宋体" panose="02010600030101010101" pitchFamily="2" charset="-122"/>
            </a:endParaRPr>
          </a:p>
        </p:txBody>
      </p:sp>
      <p:sp>
        <p:nvSpPr>
          <p:cNvPr id="3" name="内容占位符 14338"/>
          <p:cNvSpPr>
            <a:spLocks noRot="1"/>
          </p:cNvSpPr>
          <p:nvPr/>
        </p:nvSpPr>
        <p:spPr>
          <a:xfrm>
            <a:off x="776605" y="3994785"/>
            <a:ext cx="10639425" cy="531495"/>
          </a:xfrm>
          <a:prstGeom prst="rect">
            <a:avLst/>
          </a:prstGeom>
          <a:noFill/>
          <a:ln w="9525">
            <a:noFill/>
          </a:ln>
        </p:spPr>
        <p:txBody>
          <a:bodyPr anchor="t" anchorCtr="0"/>
          <a:p>
            <a:pPr>
              <a:spcBef>
                <a:spcPct val="20000"/>
              </a:spcBef>
              <a:buClr>
                <a:schemeClr val="hlink"/>
              </a:buClr>
              <a:buSzPct val="70000"/>
              <a:buFont typeface="Wingdings" panose="05000000000000000000" pitchFamily="2" charset="2"/>
            </a:pPr>
            <a:r>
              <a:rPr lang="en-US" sz="2800" b="1" dirty="0">
                <a:solidFill>
                  <a:srgbClr val="1C21E4"/>
                </a:solidFill>
                <a:uFillTx/>
                <a:latin typeface="Arial" panose="020B0604020202020204" pitchFamily="34" charset="0"/>
                <a:ea typeface="宋体" panose="02010600030101010101" pitchFamily="2" charset="-122"/>
              </a:rPr>
              <a:t>       </a:t>
            </a:r>
            <a:r>
              <a:rPr lang="zh-CN" altLang="en-US" sz="2800" b="1" dirty="0">
                <a:solidFill>
                  <a:srgbClr val="FF0000"/>
                </a:solidFill>
                <a:latin typeface="Arial" panose="020B0604020202020204" pitchFamily="34" charset="0"/>
                <a:ea typeface="宋体" panose="02010600030101010101" pitchFamily="2" charset="-122"/>
              </a:rPr>
              <a:t>句子短促</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语气</a:t>
            </a:r>
            <a:r>
              <a:rPr lang="zh-CN" sz="2800" b="1" dirty="0">
                <a:solidFill>
                  <a:srgbClr val="FF0000"/>
                </a:solidFill>
                <a:latin typeface="Arial" panose="020B0604020202020204" pitchFamily="34" charset="0"/>
                <a:ea typeface="宋体" panose="02010600030101010101" pitchFamily="2" charset="-122"/>
              </a:rPr>
              <a:t>感强</a:t>
            </a:r>
            <a:r>
              <a:rPr lang="zh-CN" altLang="en-US" sz="2800" b="1" dirty="0">
                <a:solidFill>
                  <a:schemeClr val="tx1"/>
                </a:solidFill>
                <a:latin typeface="Arial" panose="020B0604020202020204" pitchFamily="34" charset="0"/>
                <a:ea typeface="宋体" panose="02010600030101010101" pitchFamily="2" charset="-122"/>
              </a:rPr>
              <a:t>。</a:t>
            </a:r>
            <a:endParaRPr lang="zh-CN" altLang="en-US" sz="2800" b="1" dirty="0">
              <a:solidFill>
                <a:schemeClr val="tx1"/>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40"/>
                                        </p:tgtEl>
                                        <p:attrNameLst>
                                          <p:attrName>style.visibility</p:attrName>
                                        </p:attrNameLst>
                                      </p:cBhvr>
                                      <p:to>
                                        <p:strVal val="visible"/>
                                      </p:to>
                                    </p:set>
                                    <p:anim calcmode="lin" valueType="num">
                                      <p:cBhvr additive="base">
                                        <p:cTn id="7" dur="500" fill="hold"/>
                                        <p:tgtEl>
                                          <p:spTgt spid="18440"/>
                                        </p:tgtEl>
                                        <p:attrNameLst>
                                          <p:attrName>ppt_x</p:attrName>
                                        </p:attrNameLst>
                                      </p:cBhvr>
                                      <p:tavLst>
                                        <p:tav tm="0">
                                          <p:val>
                                            <p:strVal val="#ppt_x"/>
                                          </p:val>
                                        </p:tav>
                                        <p:tav tm="100000">
                                          <p:val>
                                            <p:strVal val="#ppt_x"/>
                                          </p:val>
                                        </p:tav>
                                      </p:tavLst>
                                    </p:anim>
                                    <p:anim calcmode="lin" valueType="num">
                                      <p:cBhvr additive="base">
                                        <p:cTn id="8" dur="500" fill="hold"/>
                                        <p:tgtEl>
                                          <p:spTgt spid="184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8441">
                                            <p:txEl>
                                              <p:charRg st="0" end="33"/>
                                            </p:txEl>
                                          </p:spTgt>
                                        </p:tgtEl>
                                        <p:attrNameLst>
                                          <p:attrName>style.visibility</p:attrName>
                                        </p:attrNameLst>
                                      </p:cBhvr>
                                      <p:to>
                                        <p:strVal val="visible"/>
                                      </p:to>
                                    </p:set>
                                    <p:anim calcmode="discrete" valueType="clr">
                                      <p:cBhvr override="childStyle">
                                        <p:cTn id="13" dur="80"/>
                                        <p:tgtEl>
                                          <p:spTgt spid="18441">
                                            <p:txEl>
                                              <p:charRg st="0" end="3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8441">
                                            <p:txEl>
                                              <p:charRg st="0" end="33"/>
                                            </p:txEl>
                                          </p:spTgt>
                                        </p:tgtEl>
                                        <p:attrNameLst>
                                          <p:attrName>fillcolor</p:attrName>
                                        </p:attrNameLst>
                                      </p:cBhvr>
                                      <p:tavLst>
                                        <p:tav tm="0">
                                          <p:val>
                                            <p:clrVal>
                                              <a:schemeClr val="accent2"/>
                                            </p:clrVal>
                                          </p:val>
                                        </p:tav>
                                        <p:tav tm="50000">
                                          <p:val>
                                            <p:clrVal>
                                              <a:schemeClr val="hlink"/>
                                            </p:clrVal>
                                          </p:val>
                                        </p:tav>
                                      </p:tavLst>
                                    </p:anim>
                                    <p:set>
                                      <p:cBhvr>
                                        <p:cTn id="15" dur="80"/>
                                        <p:tgtEl>
                                          <p:spTgt spid="18441">
                                            <p:txEl>
                                              <p:charRg st="0" end="33"/>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3">
                                            <p:txEl>
                                              <p:charRg st="0" end="33"/>
                                            </p:txEl>
                                          </p:spTgt>
                                        </p:tgtEl>
                                        <p:attrNameLst>
                                          <p:attrName>style.visibility</p:attrName>
                                        </p:attrNameLst>
                                      </p:cBhvr>
                                      <p:to>
                                        <p:strVal val="visible"/>
                                      </p:to>
                                    </p:set>
                                    <p:anim calcmode="discrete" valueType="clr">
                                      <p:cBhvr override="childStyle">
                                        <p:cTn id="26" dur="80"/>
                                        <p:tgtEl>
                                          <p:spTgt spid="3">
                                            <p:txEl>
                                              <p:charRg st="0" end="3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3">
                                            <p:txEl>
                                              <p:charRg st="0" end="33"/>
                                            </p:txEl>
                                          </p:spTgt>
                                        </p:tgtEl>
                                        <p:attrNameLst>
                                          <p:attrName>fillcolor</p:attrName>
                                        </p:attrNameLst>
                                      </p:cBhvr>
                                      <p:tavLst>
                                        <p:tav tm="0">
                                          <p:val>
                                            <p:clrVal>
                                              <a:schemeClr val="accent2"/>
                                            </p:clrVal>
                                          </p:val>
                                        </p:tav>
                                        <p:tav tm="50000">
                                          <p:val>
                                            <p:clrVal>
                                              <a:schemeClr val="hlink"/>
                                            </p:clrVal>
                                          </p:val>
                                        </p:tav>
                                      </p:tavLst>
                                    </p:anim>
                                    <p:set>
                                      <p:cBhvr>
                                        <p:cTn id="28" dur="80"/>
                                        <p:tgtEl>
                                          <p:spTgt spid="3">
                                            <p:txEl>
                                              <p:charRg st="0" end="3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0" grpId="0"/>
      <p:bldP spid="18441" grpId="0" build="p"/>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2" name="Rectangle 4"/>
          <p:cNvSpPr>
            <a:spLocks noChangeArrowheads="1"/>
          </p:cNvSpPr>
          <p:nvPr/>
        </p:nvSpPr>
        <p:spPr bwMode="auto">
          <a:xfrm>
            <a:off x="875030" y="483870"/>
            <a:ext cx="10572750" cy="164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p>
            <a:pPr>
              <a:lnSpc>
                <a:spcPct val="120000"/>
              </a:lnSpc>
              <a:spcBef>
                <a:spcPts val="0"/>
              </a:spcBef>
              <a:spcAft>
                <a:spcPts val="0"/>
              </a:spcAft>
            </a:pPr>
            <a:r>
              <a:rPr lang="en-US" altLang="zh-CN" sz="2800" b="1" dirty="0" smtClean="0">
                <a:solidFill>
                  <a:schemeClr val="tx1"/>
                </a:solidFill>
                <a:latin typeface="宋体" panose="02010600030101010101" pitchFamily="2" charset="-122"/>
                <a:ea typeface="宋体" panose="02010600030101010101" pitchFamily="2" charset="-122"/>
              </a:rPr>
              <a:t>5.</a:t>
            </a:r>
            <a:r>
              <a:rPr lang="zh-CN" altLang="en-US" sz="2800" b="1" dirty="0" smtClean="0">
                <a:solidFill>
                  <a:schemeClr val="tx1"/>
                </a:solidFill>
                <a:latin typeface="宋体" panose="02010600030101010101" pitchFamily="2" charset="-122"/>
                <a:ea typeface="宋体" panose="02010600030101010101" pitchFamily="2" charset="-122"/>
              </a:rPr>
              <a:t>作者在叙述中不仅加入自己的评论</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还引用古语名言。</a:t>
            </a:r>
            <a:endParaRPr lang="zh-CN" altLang="en-US" sz="2800" b="1" dirty="0">
              <a:solidFill>
                <a:schemeClr val="tx1"/>
              </a:solidFill>
              <a:latin typeface="宋体" panose="02010600030101010101" pitchFamily="2" charset="-122"/>
              <a:ea typeface="宋体" panose="02010600030101010101" pitchFamily="2" charset="-122"/>
            </a:endParaRPr>
          </a:p>
          <a:p>
            <a:pPr>
              <a:lnSpc>
                <a:spcPct val="120000"/>
              </a:lnSpc>
              <a:spcBef>
                <a:spcPts val="0"/>
              </a:spcBef>
              <a:spcAft>
                <a:spcPts val="0"/>
              </a:spcAft>
            </a:pPr>
            <a:r>
              <a:rPr lang="zh-CN" altLang="en-US" sz="2800" b="1" dirty="0">
                <a:solidFill>
                  <a:schemeClr val="tx1"/>
                </a:solidFill>
                <a:latin typeface="Arial" panose="020B0604020202020204" pitchFamily="34" charset="0"/>
                <a:ea typeface="宋体" panose="02010600030101010101" pitchFamily="2" charset="-122"/>
                <a:sym typeface="+mn-ea"/>
              </a:rPr>
              <a:t>在文中将这些名言划出来</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小组合作说说它们的意思</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说说这些名言对表现人物的作用。</a:t>
            </a:r>
            <a:endParaRPr lang="zh-CN" altLang="en-US" sz="2800" b="1" dirty="0">
              <a:solidFill>
                <a:schemeClr val="tx1"/>
              </a:solidFill>
              <a:uFillTx/>
              <a:latin typeface="Arial" panose="020B0604020202020204" pitchFamily="34" charset="0"/>
              <a:ea typeface="SimSun-ExtB" panose="02010609060101010101" charset="-122"/>
              <a:cs typeface="+mj-cs"/>
              <a:sym typeface="宋体" panose="02010600030101010101" pitchFamily="2" charset="-122"/>
            </a:endParaRPr>
          </a:p>
        </p:txBody>
      </p:sp>
      <p:sp>
        <p:nvSpPr>
          <p:cNvPr id="2" name="文本框 1"/>
          <p:cNvSpPr txBox="1"/>
          <p:nvPr/>
        </p:nvSpPr>
        <p:spPr>
          <a:xfrm>
            <a:off x="946150" y="2125345"/>
            <a:ext cx="10297160" cy="521970"/>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rPr>
              <a:t>躬行君子</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rPr>
              <a:t>则吾未之有得</a:t>
            </a:r>
            <a:r>
              <a:rPr lang="zh-CN" altLang="zh-CN" sz="2800" b="1">
                <a:solidFill>
                  <a:schemeClr val="tx1"/>
                </a:solidFill>
                <a:latin typeface="Arial" panose="020B0604020202020204" pitchFamily="34" charset="0"/>
                <a:ea typeface="SimSun-ExtB" panose="02010609060101010101" charset="-122"/>
                <a:sym typeface="宋体" panose="02010600030101010101" pitchFamily="2" charset="-122"/>
              </a:rPr>
              <a:t>:</a:t>
            </a:r>
            <a:r>
              <a:rPr lang="zh-CN" altLang="en-US" sz="2800" b="1">
                <a:solidFill>
                  <a:srgbClr val="1C21E4"/>
                </a:solidFill>
                <a:latin typeface="宋体" panose="02010600030101010101" pitchFamily="2" charset="-122"/>
                <a:ea typeface="宋体" panose="02010600030101010101" pitchFamily="2" charset="-122"/>
              </a:rPr>
              <a:t>做一个身体力行的君子</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en-US" sz="2800" b="1">
                <a:solidFill>
                  <a:srgbClr val="1C21E4"/>
                </a:solidFill>
                <a:latin typeface="宋体" panose="02010600030101010101" pitchFamily="2" charset="-122"/>
                <a:ea typeface="宋体" panose="02010600030101010101" pitchFamily="2" charset="-122"/>
              </a:rPr>
              <a:t>那我还没有做到。</a:t>
            </a:r>
            <a:endParaRPr lang="zh-CN" altLang="en-US" sz="2800" b="1">
              <a:solidFill>
                <a:srgbClr val="1C21E4"/>
              </a:solidFill>
              <a:latin typeface="宋体" panose="02010600030101010101" pitchFamily="2" charset="-122"/>
              <a:ea typeface="宋体" panose="02010600030101010101" pitchFamily="2" charset="-122"/>
            </a:endParaRPr>
          </a:p>
        </p:txBody>
      </p:sp>
      <p:sp>
        <p:nvSpPr>
          <p:cNvPr id="3" name="文本框 2"/>
          <p:cNvSpPr txBox="1"/>
          <p:nvPr/>
        </p:nvSpPr>
        <p:spPr>
          <a:xfrm>
            <a:off x="948055" y="3154045"/>
            <a:ext cx="10295890" cy="953135"/>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rPr>
              <a:t>学而不厌</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rPr>
              <a:t>诲人不倦</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rPr>
              <a:t>何有于我哉</a:t>
            </a:r>
            <a:r>
              <a:rPr lang="zh-CN" altLang="zh-CN" sz="2800" b="1">
                <a:latin typeface="Arial" panose="020B0604020202020204" pitchFamily="34" charset="0"/>
                <a:ea typeface="SimSun-ExtB" panose="02010609060101010101" charset="-122"/>
                <a:sym typeface="宋体" panose="02010600030101010101" pitchFamily="2" charset="-122"/>
              </a:rPr>
              <a:t>:</a:t>
            </a:r>
            <a:r>
              <a:rPr lang="zh-CN" altLang="en-US" sz="2800" b="1">
                <a:latin typeface="宋体" panose="02010600030101010101" pitchFamily="2" charset="-122"/>
                <a:ea typeface="宋体" panose="02010600030101010101" pitchFamily="2" charset="-122"/>
              </a:rPr>
              <a:t>学</a:t>
            </a:r>
            <a:r>
              <a:rPr lang="zh-CN" altLang="en-US" sz="2800" b="1">
                <a:solidFill>
                  <a:srgbClr val="1C21E4"/>
                </a:solidFill>
                <a:latin typeface="宋体" panose="02010600030101010101" pitchFamily="2" charset="-122"/>
                <a:ea typeface="宋体" panose="02010600030101010101" pitchFamily="2" charset="-122"/>
              </a:rPr>
              <a:t>习不觉得满足</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en-US" sz="2800" b="1">
                <a:solidFill>
                  <a:srgbClr val="1C21E4"/>
                </a:solidFill>
                <a:latin typeface="宋体" panose="02010600030101010101" pitchFamily="2" charset="-122"/>
                <a:ea typeface="宋体" panose="02010600030101010101" pitchFamily="2" charset="-122"/>
              </a:rPr>
              <a:t>教人不知道疲倦</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en-US" sz="2800" b="1">
                <a:solidFill>
                  <a:srgbClr val="1C21E4"/>
                </a:solidFill>
                <a:latin typeface="宋体" panose="02010600030101010101" pitchFamily="2" charset="-122"/>
                <a:ea typeface="宋体" panose="02010600030101010101" pitchFamily="2" charset="-122"/>
              </a:rPr>
              <a:t>对我来说</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en-US" sz="2800" b="1">
                <a:solidFill>
                  <a:srgbClr val="1C21E4"/>
                </a:solidFill>
                <a:latin typeface="宋体" panose="02010600030101010101" pitchFamily="2" charset="-122"/>
                <a:ea typeface="宋体" panose="02010600030101010101" pitchFamily="2" charset="-122"/>
              </a:rPr>
              <a:t>做到了哪些呢？</a:t>
            </a:r>
            <a:endParaRPr lang="zh-CN" altLang="en-US" sz="2800" b="1">
              <a:solidFill>
                <a:srgbClr val="1C21E4"/>
              </a:solidFill>
              <a:latin typeface="宋体" panose="02010600030101010101" pitchFamily="2" charset="-122"/>
              <a:ea typeface="宋体" panose="02010600030101010101" pitchFamily="2" charset="-122"/>
            </a:endParaRPr>
          </a:p>
        </p:txBody>
      </p:sp>
      <p:sp>
        <p:nvSpPr>
          <p:cNvPr id="4" name="文本框 3"/>
          <p:cNvSpPr txBox="1"/>
          <p:nvPr/>
        </p:nvSpPr>
        <p:spPr>
          <a:xfrm>
            <a:off x="946150" y="4613910"/>
            <a:ext cx="10563860" cy="953135"/>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rPr>
              <a:t>己欲立而立人</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rPr>
              <a:t>己欲达而达人</a:t>
            </a:r>
            <a:r>
              <a:rPr lang="zh-CN" altLang="zh-CN" sz="2800" b="1">
                <a:latin typeface="Arial" panose="020B0604020202020204" pitchFamily="34" charset="0"/>
                <a:ea typeface="SimSun-ExtB" panose="02010609060101010101" charset="-122"/>
                <a:sym typeface="宋体" panose="02010600030101010101" pitchFamily="2" charset="-122"/>
              </a:rPr>
              <a:t>:</a:t>
            </a:r>
            <a:r>
              <a:rPr lang="zh-CN" altLang="en-US" sz="2800" b="1">
                <a:solidFill>
                  <a:srgbClr val="1C21E4"/>
                </a:solidFill>
                <a:latin typeface="宋体" panose="02010600030101010101" pitchFamily="2" charset="-122"/>
                <a:ea typeface="宋体" panose="02010600030101010101" pitchFamily="2" charset="-122"/>
              </a:rPr>
              <a:t>自己要站得住</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en-US" sz="2800" b="1">
                <a:solidFill>
                  <a:srgbClr val="1C21E4"/>
                </a:solidFill>
                <a:latin typeface="宋体" panose="02010600030101010101" pitchFamily="2" charset="-122"/>
                <a:ea typeface="宋体" panose="02010600030101010101" pitchFamily="2" charset="-122"/>
              </a:rPr>
              <a:t>同时也要使别人站得住；自己要事事行得通</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en-US" sz="2800" b="1">
                <a:solidFill>
                  <a:srgbClr val="1C21E4"/>
                </a:solidFill>
                <a:latin typeface="宋体" panose="02010600030101010101" pitchFamily="2" charset="-122"/>
                <a:ea typeface="宋体" panose="02010600030101010101" pitchFamily="2" charset="-122"/>
              </a:rPr>
              <a:t>同时也要使别人事事行得通。</a:t>
            </a:r>
            <a:endParaRPr lang="zh-CN" altLang="en-US" sz="2800" b="1">
              <a:solidFill>
                <a:srgbClr val="1C21E4"/>
              </a:solidFill>
              <a:latin typeface="宋体" panose="02010600030101010101" pitchFamily="2" charset="-122"/>
              <a:ea typeface="宋体" panose="02010600030101010101" pitchFamily="2" charset="-122"/>
            </a:endParaRPr>
          </a:p>
        </p:txBody>
      </p:sp>
      <p:sp>
        <p:nvSpPr>
          <p:cNvPr id="5" name="文本框 4"/>
          <p:cNvSpPr txBox="1"/>
          <p:nvPr/>
        </p:nvSpPr>
        <p:spPr>
          <a:xfrm>
            <a:off x="2686050" y="2558415"/>
            <a:ext cx="7164070" cy="521970"/>
          </a:xfrm>
          <a:prstGeom prst="rect">
            <a:avLst/>
          </a:prstGeom>
          <a:noFill/>
        </p:spPr>
        <p:txBody>
          <a:bodyPr wrap="square" rtlCol="0" anchor="t">
            <a:spAutoFit/>
          </a:bodyPr>
          <a:p>
            <a:r>
              <a:rPr lang="zh-CN" altLang="en-US" sz="2800" b="1">
                <a:solidFill>
                  <a:srgbClr val="FF0000"/>
                </a:solidFill>
              </a:rPr>
              <a:t>体现了叶圣陶亲身实践</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rPr>
              <a:t>说到做到的品质。</a:t>
            </a:r>
            <a:endParaRPr lang="zh-CN" altLang="en-US" sz="2800" b="1">
              <a:solidFill>
                <a:srgbClr val="FF0000"/>
              </a:solidFill>
            </a:endParaRPr>
          </a:p>
        </p:txBody>
      </p:sp>
      <p:sp>
        <p:nvSpPr>
          <p:cNvPr id="6" name="文本框 5"/>
          <p:cNvSpPr txBox="1"/>
          <p:nvPr/>
        </p:nvSpPr>
        <p:spPr>
          <a:xfrm>
            <a:off x="5079365" y="3600450"/>
            <a:ext cx="6539865" cy="953135"/>
          </a:xfrm>
          <a:prstGeom prst="rect">
            <a:avLst/>
          </a:prstGeom>
          <a:noFill/>
        </p:spPr>
        <p:txBody>
          <a:bodyPr wrap="square" rtlCol="0" anchor="t">
            <a:spAutoFit/>
          </a:bodyPr>
          <a:p>
            <a:r>
              <a:rPr lang="zh-CN" altLang="en-US" sz="2800" b="1">
                <a:solidFill>
                  <a:srgbClr val="FF0000"/>
                </a:solidFill>
              </a:rPr>
              <a:t>体现了叶圣陶对做学问异常用心</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rPr>
              <a:t>对帮助别人异常痴迷的特点</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rPr>
              <a:t>从来不妄自尊大。</a:t>
            </a:r>
            <a:endParaRPr lang="zh-CN" altLang="en-US" sz="2800" b="1">
              <a:solidFill>
                <a:srgbClr val="FF0000"/>
              </a:solidFill>
            </a:endParaRPr>
          </a:p>
        </p:txBody>
      </p:sp>
      <p:sp>
        <p:nvSpPr>
          <p:cNvPr id="7" name="文本框 6"/>
          <p:cNvSpPr txBox="1"/>
          <p:nvPr/>
        </p:nvSpPr>
        <p:spPr>
          <a:xfrm>
            <a:off x="948055" y="5506720"/>
            <a:ext cx="11022965" cy="521970"/>
          </a:xfrm>
          <a:prstGeom prst="rect">
            <a:avLst/>
          </a:prstGeom>
          <a:noFill/>
        </p:spPr>
        <p:txBody>
          <a:bodyPr wrap="square" rtlCol="0" anchor="t">
            <a:spAutoFit/>
          </a:bodyPr>
          <a:p>
            <a:r>
              <a:rPr lang="zh-CN" altLang="en-US" sz="2800" b="1">
                <a:solidFill>
                  <a:srgbClr val="FF0000"/>
                </a:solidFill>
              </a:rPr>
              <a:t>体现了叶圣陶既能严于律己</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rPr>
              <a:t>又将做事准则扩展到他人身上的高尚品德。</a:t>
            </a:r>
            <a:endParaRPr lang="zh-CN" altLang="en-US" sz="2800" b="1">
              <a:solidFill>
                <a:srgbClr val="FF0000"/>
              </a:solidFill>
            </a:endParaRPr>
          </a:p>
        </p:txBody>
      </p:sp>
      <p:sp>
        <p:nvSpPr>
          <p:cNvPr id="8" name="文本框 7"/>
          <p:cNvSpPr txBox="1"/>
          <p:nvPr/>
        </p:nvSpPr>
        <p:spPr>
          <a:xfrm>
            <a:off x="1183005" y="6028690"/>
            <a:ext cx="10170160" cy="521970"/>
          </a:xfrm>
          <a:prstGeom prst="rect">
            <a:avLst/>
          </a:prstGeom>
          <a:noFill/>
        </p:spPr>
        <p:txBody>
          <a:bodyPr wrap="square" rtlCol="0" anchor="t">
            <a:spAutoFit/>
          </a:bodyPr>
          <a:p>
            <a:r>
              <a:rPr lang="zh-CN" altLang="en-US" sz="2800" b="1">
                <a:solidFill>
                  <a:srgbClr val="FF0000"/>
                </a:solidFill>
                <a:latin typeface="+mj-ea"/>
                <a:ea typeface="+mj-ea"/>
                <a:cs typeface="+mj-ea"/>
              </a:rPr>
              <a:t>引用名言是借古人的品行表现叶圣陶的品德</a:t>
            </a:r>
            <a:r>
              <a:rPr lang="en-US" altLang="zh-CN" sz="2800" b="1">
                <a:solidFill>
                  <a:srgbClr val="FF0000"/>
                </a:solidFill>
                <a:uFillTx/>
                <a:latin typeface="+mj-ea"/>
                <a:ea typeface="+mj-ea"/>
                <a:cs typeface="+mj-ea"/>
                <a:sym typeface="宋体" panose="02010600030101010101" pitchFamily="2" charset="-122"/>
              </a:rPr>
              <a:t>,</a:t>
            </a:r>
            <a:r>
              <a:rPr lang="zh-CN" altLang="en-US" sz="2800" b="1">
                <a:solidFill>
                  <a:srgbClr val="FF0000"/>
                </a:solidFill>
                <a:uFillTx/>
                <a:latin typeface="+mj-ea"/>
                <a:ea typeface="+mj-ea"/>
                <a:cs typeface="+mj-ea"/>
                <a:sym typeface="宋体" panose="02010600030101010101" pitchFamily="2" charset="-122"/>
              </a:rPr>
              <a:t>暗含褒贬和情感</a:t>
            </a:r>
            <a:r>
              <a:rPr lang="zh-CN" altLang="en-US" sz="2800" b="1">
                <a:solidFill>
                  <a:srgbClr val="FF0000"/>
                </a:solidFill>
                <a:latin typeface="+mj-ea"/>
                <a:ea typeface="+mj-ea"/>
                <a:cs typeface="+mj-ea"/>
              </a:rPr>
              <a:t>。</a:t>
            </a:r>
            <a:endParaRPr lang="zh-CN" altLang="en-US" sz="2800" b="1">
              <a:solidFill>
                <a:srgbClr val="FF0000"/>
              </a:solidFill>
              <a:latin typeface="+mj-ea"/>
              <a:ea typeface="+mj-ea"/>
              <a:cs typeface="+mj-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 grpId="0"/>
      <p:bldP spid="6" grpId="0"/>
      <p:bldP spid="4"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矩形 3"/>
          <p:cNvSpPr/>
          <p:nvPr/>
        </p:nvSpPr>
        <p:spPr>
          <a:xfrm>
            <a:off x="1166037" y="2435155"/>
            <a:ext cx="9682717" cy="2030095"/>
          </a:xfrm>
          <a:prstGeom prst="rect">
            <a:avLst/>
          </a:prstGeom>
        </p:spPr>
        <p:txBody>
          <a:bodyPr wrap="square">
            <a:spAutoFit/>
          </a:bodyPr>
          <a:lstStyle/>
          <a:p>
            <a:pPr algn="just" fontAlgn="auto">
              <a:lnSpc>
                <a:spcPct val="150000"/>
              </a:lnSpc>
            </a:pPr>
            <a:r>
              <a:rPr lang="en-US" altLang="zh-CN" sz="2800" b="1" dirty="0" smtClean="0">
                <a:solidFill>
                  <a:schemeClr val="accent1">
                    <a:lumMod val="75000"/>
                  </a:schemeClr>
                </a:solidFill>
                <a:latin typeface="新宋体" panose="02010609030101010101" pitchFamily="49" charset="-122"/>
                <a:ea typeface="新宋体" panose="02010609030101010101" pitchFamily="49" charset="-122"/>
              </a:rPr>
              <a:t>    </a:t>
            </a:r>
            <a:r>
              <a:rPr lang="zh-CN" altLang="zh-CN" sz="2800" b="1" dirty="0">
                <a:solidFill>
                  <a:srgbClr val="1C21E4"/>
                </a:solidFill>
                <a:latin typeface="新宋体" panose="02010609030101010101" pitchFamily="49" charset="-122"/>
                <a:ea typeface="新宋体" panose="02010609030101010101" pitchFamily="49" charset="-122"/>
              </a:rPr>
              <a:t>作者通过一些典型事例</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zh-CN" sz="2800" b="1" dirty="0">
                <a:solidFill>
                  <a:srgbClr val="FF0000"/>
                </a:solidFill>
                <a:latin typeface="新宋体" panose="02010609030101010101" pitchFamily="49" charset="-122"/>
                <a:ea typeface="新宋体" panose="02010609030101010101" pitchFamily="49" charset="-122"/>
              </a:rPr>
              <a:t>以小见大</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zh-CN" sz="2800" b="1" dirty="0">
                <a:solidFill>
                  <a:srgbClr val="1C21E4"/>
                </a:solidFill>
                <a:latin typeface="新宋体" panose="02010609030101010101" pitchFamily="49" charset="-122"/>
                <a:ea typeface="新宋体" panose="02010609030101010101" pitchFamily="49" charset="-122"/>
              </a:rPr>
              <a:t>让我们看到了一个躬行君子、堪为师表的忠厚长者宽以待人、严于律己的精神风貌。作者的评论从侧面突出强化了这一形象。</a:t>
            </a:r>
            <a:endParaRPr lang="zh-CN" altLang="zh-CN" sz="2800" b="1" dirty="0">
              <a:solidFill>
                <a:srgbClr val="1C21E4"/>
              </a:solidFill>
              <a:latin typeface="新宋体" panose="02010609030101010101" pitchFamily="49" charset="-122"/>
              <a:ea typeface="新宋体" panose="02010609030101010101" pitchFamily="49" charset="-122"/>
            </a:endParaRPr>
          </a:p>
        </p:txBody>
      </p:sp>
      <p:sp>
        <p:nvSpPr>
          <p:cNvPr id="5" name="矩形 4"/>
          <p:cNvSpPr/>
          <p:nvPr/>
        </p:nvSpPr>
        <p:spPr>
          <a:xfrm>
            <a:off x="1166037" y="1542849"/>
            <a:ext cx="9934354" cy="737235"/>
          </a:xfrm>
          <a:prstGeom prst="rect">
            <a:avLst/>
          </a:prstGeom>
        </p:spPr>
        <p:txBody>
          <a:bodyPr wrap="square">
            <a:spAutoFit/>
          </a:bodyPr>
          <a:lstStyle/>
          <a:p>
            <a:pPr algn="just" fontAlgn="auto">
              <a:lnSpc>
                <a:spcPct val="150000"/>
              </a:lnSpc>
            </a:pPr>
            <a:r>
              <a:rPr lang="en-US" altLang="zh-CN" sz="2800" b="1" dirty="0">
                <a:latin typeface="宋体" panose="02010600030101010101" pitchFamily="2" charset="-122"/>
                <a:ea typeface="宋体" panose="02010600030101010101" pitchFamily="2" charset="-122"/>
              </a:rPr>
              <a:t>6.</a:t>
            </a:r>
            <a:r>
              <a:rPr lang="zh-CN" altLang="zh-CN" sz="2800" b="1" dirty="0">
                <a:latin typeface="宋体" panose="02010600030101010101" pitchFamily="2" charset="-122"/>
                <a:ea typeface="宋体" panose="02010600030101010101" pitchFamily="2" charset="-122"/>
              </a:rPr>
              <a:t>作者眼中的叶圣陶先生是怎样的形象？文章是如何表现的</a:t>
            </a:r>
            <a:r>
              <a:rPr lang="zh-CN" altLang="zh-CN" sz="2800" b="1" dirty="0" smtClean="0">
                <a:latin typeface="宋体" panose="02010600030101010101" pitchFamily="2" charset="-122"/>
                <a:ea typeface="宋体" panose="02010600030101010101" pitchFamily="2" charset="-122"/>
              </a:rPr>
              <a:t>？</a:t>
            </a:r>
            <a:endParaRPr lang="zh-CN" altLang="zh-CN" sz="2800" b="1" dirty="0">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ircle(in)">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2" name="MH_SubTitle_3"/>
          <p:cNvSpPr txBox="1">
            <a:spLocks noChangeArrowheads="1"/>
          </p:cNvSpPr>
          <p:nvPr>
            <p:custDataLst>
              <p:tags r:id="rId1"/>
            </p:custDataLst>
          </p:nvPr>
        </p:nvSpPr>
        <p:spPr bwMode="auto">
          <a:xfrm>
            <a:off x="4145915" y="2284095"/>
            <a:ext cx="2650490"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a:r>
              <a:rPr lang="zh-CN" altLang="zh-CN" sz="2400" dirty="0">
                <a:latin typeface="黑体" panose="02010609060101010101" charset="-122"/>
                <a:ea typeface="黑体" panose="02010609060101010101" charset="-122"/>
                <a:sym typeface="+mn-ea"/>
              </a:rPr>
              <a:t>详写叶圣陶先生待人厚</a:t>
            </a:r>
            <a:r>
              <a:rPr lang="en-US" altLang="zh-CN" sz="2400" b="1">
                <a:latin typeface="宋体" panose="02010600030101010101" pitchFamily="2" charset="-122"/>
                <a:sym typeface="+mn-ea"/>
              </a:rPr>
              <a:t>(</a:t>
            </a:r>
            <a:r>
              <a:rPr lang="zh-CN" altLang="zh-CN" sz="2400" dirty="0">
                <a:latin typeface="黑体" panose="02010609060101010101" charset="-122"/>
                <a:ea typeface="黑体" panose="02010609060101010101" charset="-122"/>
              </a:rPr>
              <a:t>第</a:t>
            </a:r>
            <a:r>
              <a:rPr lang="en-US" altLang="zh-CN" sz="2400" dirty="0" smtClean="0">
                <a:latin typeface="黑体" panose="02010609060101010101" charset="-122"/>
                <a:ea typeface="黑体" panose="02010609060101010101" charset="-122"/>
              </a:rPr>
              <a:t>3—5</a:t>
            </a:r>
            <a:r>
              <a:rPr lang="zh-CN" altLang="zh-CN" sz="2400" dirty="0">
                <a:latin typeface="黑体" panose="02010609060101010101" charset="-122"/>
                <a:ea typeface="黑体" panose="02010609060101010101" charset="-122"/>
              </a:rPr>
              <a:t>段</a:t>
            </a:r>
            <a:r>
              <a:rPr lang="en-US" altLang="zh-CN" sz="2400" b="1">
                <a:latin typeface="宋体" panose="02010600030101010101" pitchFamily="2" charset="-122"/>
                <a:sym typeface="+mn-ea"/>
              </a:rPr>
              <a:t>)</a:t>
            </a:r>
            <a:endParaRPr lang="zh-CN" altLang="en-US" sz="2400" dirty="0">
              <a:latin typeface="黑体" panose="02010609060101010101" charset="-122"/>
              <a:ea typeface="黑体" panose="02010609060101010101" charset="-122"/>
            </a:endParaRPr>
          </a:p>
        </p:txBody>
      </p:sp>
      <p:sp>
        <p:nvSpPr>
          <p:cNvPr id="13" name="MH_SubTitle_2"/>
          <p:cNvSpPr txBox="1">
            <a:spLocks noChangeArrowheads="1"/>
          </p:cNvSpPr>
          <p:nvPr>
            <p:custDataLst>
              <p:tags r:id="rId2"/>
            </p:custDataLst>
          </p:nvPr>
        </p:nvSpPr>
        <p:spPr bwMode="auto">
          <a:xfrm>
            <a:off x="963295" y="3073400"/>
            <a:ext cx="2935605" cy="1150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r>
              <a:rPr lang="en-US" altLang="zh-CN" sz="2400" b="1">
                <a:latin typeface="宋体" panose="02010600030101010101" pitchFamily="2" charset="-122"/>
                <a:sym typeface="+mn-ea"/>
              </a:rPr>
              <a:t>(</a:t>
            </a:r>
            <a:r>
              <a:rPr lang="zh-CN" altLang="zh-CN" sz="2400" dirty="0">
                <a:latin typeface="黑体" panose="02010609060101010101" charset="-122"/>
                <a:ea typeface="黑体" panose="02010609060101010101" charset="-122"/>
              </a:rPr>
              <a:t>第</a:t>
            </a:r>
            <a:r>
              <a:rPr lang="en-US" altLang="zh-CN" sz="2400" dirty="0">
                <a:latin typeface="黑体" panose="02010609060101010101" charset="-122"/>
                <a:ea typeface="黑体" panose="02010609060101010101" charset="-122"/>
              </a:rPr>
              <a:t>2</a:t>
            </a:r>
            <a:r>
              <a:rPr lang="zh-CN" altLang="zh-CN" sz="2400" dirty="0">
                <a:latin typeface="黑体" panose="02010609060101010101" charset="-122"/>
                <a:ea typeface="黑体" panose="02010609060101010101" charset="-122"/>
              </a:rPr>
              <a:t>段</a:t>
            </a:r>
            <a:r>
              <a:rPr lang="en-US" altLang="zh-CN" sz="2400" b="1">
                <a:latin typeface="宋体" panose="02010600030101010101" pitchFamily="2" charset="-122"/>
                <a:sym typeface="+mn-ea"/>
              </a:rPr>
              <a:t>)</a:t>
            </a:r>
            <a:r>
              <a:rPr lang="en-US" altLang="zh-CN" sz="2400" b="1">
                <a:latin typeface="Arial" panose="020B0604020202020204" pitchFamily="34" charset="0"/>
                <a:sym typeface="+mn-ea"/>
              </a:rPr>
              <a:t>:</a:t>
            </a:r>
            <a:r>
              <a:rPr lang="zh-CN" altLang="en-US" sz="2400" b="1">
                <a:latin typeface="Arial" panose="020B0604020202020204" pitchFamily="34" charset="0"/>
                <a:sym typeface="+mn-ea"/>
              </a:rPr>
              <a:t>总</a:t>
            </a:r>
            <a:r>
              <a:rPr lang="zh-CN" altLang="zh-CN" sz="2400" dirty="0">
                <a:latin typeface="黑体" panose="02010609060101010101" charset="-122"/>
                <a:ea typeface="黑体" panose="02010609060101010101" charset="-122"/>
              </a:rPr>
              <a:t>写叶圣陶先生过人</a:t>
            </a:r>
            <a:r>
              <a:rPr lang="zh-CN" altLang="zh-CN" sz="2400" dirty="0">
                <a:latin typeface="黑体" panose="02010609060101010101" charset="-122"/>
                <a:ea typeface="黑体" panose="02010609060101010101" charset="-122"/>
                <a:sym typeface="+mn-ea"/>
              </a:rPr>
              <a:t>的品性</a:t>
            </a:r>
            <a:r>
              <a:rPr lang="zh-CN" altLang="zh-CN" sz="2400" dirty="0">
                <a:latin typeface="黑体" panose="02010609060101010101" charset="-122"/>
                <a:ea typeface="黑体" panose="02010609060101010101" charset="-122"/>
              </a:rPr>
              <a:t>。</a:t>
            </a:r>
            <a:endParaRPr lang="zh-CN" altLang="en-US" sz="2400" dirty="0">
              <a:latin typeface="黑体" panose="02010609060101010101" charset="-122"/>
              <a:ea typeface="黑体" panose="02010609060101010101" charset="-122"/>
            </a:endParaRPr>
          </a:p>
        </p:txBody>
      </p:sp>
      <p:sp>
        <p:nvSpPr>
          <p:cNvPr id="14" name="MH_SubTitle_4"/>
          <p:cNvSpPr txBox="1">
            <a:spLocks noChangeArrowheads="1"/>
          </p:cNvSpPr>
          <p:nvPr>
            <p:custDataLst>
              <p:tags r:id="rId3"/>
            </p:custDataLst>
          </p:nvPr>
        </p:nvSpPr>
        <p:spPr bwMode="auto">
          <a:xfrm>
            <a:off x="4128770" y="4054475"/>
            <a:ext cx="2649855" cy="769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a:r>
              <a:rPr lang="zh-CN" altLang="zh-CN" sz="2400" dirty="0">
                <a:latin typeface="黑体" panose="02010609060101010101" charset="-122"/>
                <a:ea typeface="黑体" panose="02010609060101010101" charset="-122"/>
                <a:sym typeface="+mn-ea"/>
              </a:rPr>
              <a:t>详写叶圣陶先生律己严</a:t>
            </a:r>
            <a:r>
              <a:rPr lang="en-US" altLang="zh-CN" sz="2400" b="1">
                <a:latin typeface="宋体" panose="02010600030101010101" pitchFamily="2" charset="-122"/>
                <a:sym typeface="+mn-ea"/>
              </a:rPr>
              <a:t>(</a:t>
            </a:r>
            <a:r>
              <a:rPr lang="zh-CN" altLang="zh-CN" sz="2400" dirty="0">
                <a:latin typeface="黑体" panose="02010609060101010101" charset="-122"/>
                <a:ea typeface="黑体" panose="02010609060101010101" charset="-122"/>
              </a:rPr>
              <a:t>第</a:t>
            </a:r>
            <a:r>
              <a:rPr lang="en-US" altLang="zh-CN" sz="2400" dirty="0" smtClean="0">
                <a:latin typeface="黑体" panose="02010609060101010101" charset="-122"/>
                <a:ea typeface="黑体" panose="02010609060101010101" charset="-122"/>
              </a:rPr>
              <a:t>6—8</a:t>
            </a:r>
            <a:r>
              <a:rPr lang="zh-CN" altLang="zh-CN" sz="2400" dirty="0">
                <a:latin typeface="黑体" panose="02010609060101010101" charset="-122"/>
                <a:ea typeface="黑体" panose="02010609060101010101" charset="-122"/>
              </a:rPr>
              <a:t>段</a:t>
            </a:r>
            <a:r>
              <a:rPr lang="en-US" altLang="zh-CN" sz="2400" b="1">
                <a:latin typeface="宋体" panose="02010600030101010101" pitchFamily="2" charset="-122"/>
                <a:sym typeface="+mn-ea"/>
              </a:rPr>
              <a:t>)</a:t>
            </a:r>
            <a:endParaRPr lang="zh-CN" altLang="en-US" sz="2400" dirty="0">
              <a:latin typeface="黑体" panose="02010609060101010101" charset="-122"/>
              <a:ea typeface="黑体" panose="02010609060101010101" charset="-122"/>
            </a:endParaRPr>
          </a:p>
        </p:txBody>
      </p:sp>
      <p:sp>
        <p:nvSpPr>
          <p:cNvPr id="2" name="AutoShape 3"/>
          <p:cNvSpPr/>
          <p:nvPr/>
        </p:nvSpPr>
        <p:spPr>
          <a:xfrm>
            <a:off x="4039235" y="2443480"/>
            <a:ext cx="215900" cy="2312670"/>
          </a:xfrm>
          <a:prstGeom prst="leftBrace">
            <a:avLst>
              <a:gd name="adj1" fmla="val 54739"/>
              <a:gd name="adj2" fmla="val 50000"/>
            </a:avLst>
          </a:prstGeom>
          <a:noFill/>
          <a:ln w="31750" cap="flat" cmpd="sng">
            <a:solidFill>
              <a:srgbClr val="00B050"/>
            </a:solidFill>
            <a:prstDash val="solid"/>
            <a:round/>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3" name="AutoShape 3"/>
          <p:cNvSpPr/>
          <p:nvPr/>
        </p:nvSpPr>
        <p:spPr>
          <a:xfrm>
            <a:off x="6650990" y="2129790"/>
            <a:ext cx="217170" cy="1270635"/>
          </a:xfrm>
          <a:prstGeom prst="leftBrace">
            <a:avLst>
              <a:gd name="adj1" fmla="val 43918"/>
              <a:gd name="adj2" fmla="val 50000"/>
            </a:avLst>
          </a:prstGeom>
          <a:noFill/>
          <a:ln w="31750" cap="flat" cmpd="sng">
            <a:solidFill>
              <a:srgbClr val="00B050"/>
            </a:solidFill>
            <a:prstDash val="solid"/>
            <a:round/>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4" name="文本框 3"/>
          <p:cNvSpPr txBox="1"/>
          <p:nvPr/>
        </p:nvSpPr>
        <p:spPr>
          <a:xfrm>
            <a:off x="6795770" y="1983105"/>
            <a:ext cx="3690620" cy="460375"/>
          </a:xfrm>
          <a:prstGeom prst="rect">
            <a:avLst/>
          </a:prstGeom>
          <a:noFill/>
        </p:spPr>
        <p:txBody>
          <a:bodyPr wrap="none" rtlCol="0" anchor="t">
            <a:spAutoFit/>
          </a:bodyPr>
          <a:p>
            <a:pPr algn="ctr">
              <a:defRPr/>
            </a:pPr>
            <a:r>
              <a:rPr lang="zh-CN" altLang="en-US" sz="2400" dirty="0">
                <a:latin typeface="黑体" panose="02010609060101010101" charset="-122"/>
                <a:ea typeface="黑体" panose="02010609060101010101" charset="-122"/>
                <a:sym typeface="+mn-ea"/>
              </a:rPr>
              <a:t>描标点、修润文章</a:t>
            </a:r>
            <a:r>
              <a:rPr lang="en-US" altLang="zh-CN" sz="2400" b="1">
                <a:latin typeface="宋体" panose="02010600030101010101" pitchFamily="2" charset="-122"/>
                <a:ea typeface="宋体" panose="02010600030101010101" pitchFamily="2" charset="-122"/>
                <a:sym typeface="+mn-ea"/>
              </a:rPr>
              <a:t>(</a:t>
            </a:r>
            <a:r>
              <a:rPr lang="zh-CN" altLang="zh-CN" sz="2400" dirty="0">
                <a:latin typeface="黑体" panose="02010609060101010101" charset="-122"/>
                <a:ea typeface="黑体" panose="02010609060101010101" charset="-122"/>
                <a:sym typeface="+mn-ea"/>
              </a:rPr>
              <a:t>第</a:t>
            </a:r>
            <a:r>
              <a:rPr lang="en-US" altLang="zh-CN" sz="2400" dirty="0" smtClean="0">
                <a:latin typeface="黑体" panose="02010609060101010101" charset="-122"/>
                <a:ea typeface="黑体" panose="02010609060101010101" charset="-122"/>
                <a:sym typeface="+mn-ea"/>
              </a:rPr>
              <a:t>3</a:t>
            </a:r>
            <a:r>
              <a:rPr lang="zh-CN" altLang="zh-CN" sz="2400" dirty="0">
                <a:latin typeface="黑体" panose="02010609060101010101" charset="-122"/>
                <a:ea typeface="黑体" panose="02010609060101010101" charset="-122"/>
                <a:sym typeface="+mn-ea"/>
              </a:rPr>
              <a:t>段</a:t>
            </a:r>
            <a:r>
              <a:rPr lang="en-US" altLang="zh-CN" sz="2400" b="1">
                <a:latin typeface="宋体" panose="02010600030101010101" pitchFamily="2" charset="-122"/>
                <a:ea typeface="宋体" panose="02010600030101010101" pitchFamily="2" charset="-122"/>
                <a:sym typeface="+mn-ea"/>
              </a:rPr>
              <a:t>)</a:t>
            </a:r>
            <a:endParaRPr lang="zh-CN" altLang="en-US" sz="2400"/>
          </a:p>
        </p:txBody>
      </p:sp>
      <p:sp>
        <p:nvSpPr>
          <p:cNvPr id="21" name="文本框 20"/>
          <p:cNvSpPr txBox="1"/>
          <p:nvPr/>
        </p:nvSpPr>
        <p:spPr>
          <a:xfrm>
            <a:off x="6778625" y="2528570"/>
            <a:ext cx="1861820" cy="460375"/>
          </a:xfrm>
          <a:prstGeom prst="rect">
            <a:avLst/>
          </a:prstGeom>
          <a:noFill/>
        </p:spPr>
        <p:txBody>
          <a:bodyPr wrap="none" rtlCol="0" anchor="t">
            <a:spAutoFit/>
          </a:bodyPr>
          <a:p>
            <a:pPr algn="ctr">
              <a:defRPr/>
            </a:pPr>
            <a:r>
              <a:rPr lang="zh-CN" altLang="en-US" sz="2400" dirty="0">
                <a:latin typeface="黑体" panose="02010609060101010101" charset="-122"/>
                <a:ea typeface="黑体" panose="02010609060101010101" charset="-122"/>
                <a:sym typeface="+mn-ea"/>
              </a:rPr>
              <a:t>送客</a:t>
            </a:r>
            <a:r>
              <a:rPr lang="en-US" altLang="zh-CN" sz="2400" b="1">
                <a:latin typeface="宋体" panose="02010600030101010101" pitchFamily="2" charset="-122"/>
                <a:ea typeface="宋体" panose="02010600030101010101" pitchFamily="2" charset="-122"/>
                <a:sym typeface="+mn-ea"/>
              </a:rPr>
              <a:t>(</a:t>
            </a:r>
            <a:r>
              <a:rPr lang="zh-CN" altLang="zh-CN" sz="2400" dirty="0">
                <a:latin typeface="黑体" panose="02010609060101010101" charset="-122"/>
                <a:ea typeface="黑体" panose="02010609060101010101" charset="-122"/>
                <a:sym typeface="+mn-ea"/>
              </a:rPr>
              <a:t>第</a:t>
            </a:r>
            <a:r>
              <a:rPr lang="en-US" altLang="zh-CN" sz="2400" dirty="0" smtClean="0">
                <a:latin typeface="黑体" panose="02010609060101010101" charset="-122"/>
                <a:ea typeface="黑体" panose="02010609060101010101" charset="-122"/>
                <a:sym typeface="+mn-ea"/>
              </a:rPr>
              <a:t>4</a:t>
            </a:r>
            <a:r>
              <a:rPr lang="zh-CN" altLang="zh-CN" sz="2400" dirty="0">
                <a:latin typeface="黑体" panose="02010609060101010101" charset="-122"/>
                <a:ea typeface="黑体" panose="02010609060101010101" charset="-122"/>
                <a:sym typeface="+mn-ea"/>
              </a:rPr>
              <a:t>段</a:t>
            </a:r>
            <a:r>
              <a:rPr lang="en-US" altLang="zh-CN" sz="2400" b="1">
                <a:latin typeface="宋体" panose="02010600030101010101" pitchFamily="2" charset="-122"/>
                <a:ea typeface="宋体" panose="02010600030101010101" pitchFamily="2" charset="-122"/>
                <a:sym typeface="+mn-ea"/>
              </a:rPr>
              <a:t>)</a:t>
            </a:r>
            <a:endParaRPr lang="zh-CN" altLang="en-US" sz="2400"/>
          </a:p>
        </p:txBody>
      </p:sp>
      <p:sp>
        <p:nvSpPr>
          <p:cNvPr id="23" name="文本框 22"/>
          <p:cNvSpPr txBox="1"/>
          <p:nvPr/>
        </p:nvSpPr>
        <p:spPr>
          <a:xfrm>
            <a:off x="6796405" y="3073400"/>
            <a:ext cx="1861820" cy="460375"/>
          </a:xfrm>
          <a:prstGeom prst="rect">
            <a:avLst/>
          </a:prstGeom>
          <a:noFill/>
        </p:spPr>
        <p:txBody>
          <a:bodyPr wrap="none" rtlCol="0" anchor="t">
            <a:spAutoFit/>
          </a:bodyPr>
          <a:p>
            <a:pPr algn="ctr">
              <a:defRPr/>
            </a:pPr>
            <a:r>
              <a:rPr lang="zh-CN" altLang="en-US" sz="2400" dirty="0">
                <a:latin typeface="黑体" panose="02010609060101010101" charset="-122"/>
                <a:ea typeface="黑体" panose="02010609060101010101" charset="-122"/>
                <a:sym typeface="+mn-ea"/>
              </a:rPr>
              <a:t>复信</a:t>
            </a:r>
            <a:r>
              <a:rPr lang="en-US" altLang="zh-CN" sz="2400" b="1">
                <a:latin typeface="宋体" panose="02010600030101010101" pitchFamily="2" charset="-122"/>
                <a:ea typeface="宋体" panose="02010600030101010101" pitchFamily="2" charset="-122"/>
                <a:sym typeface="+mn-ea"/>
              </a:rPr>
              <a:t>(</a:t>
            </a:r>
            <a:r>
              <a:rPr lang="zh-CN" altLang="zh-CN" sz="2400" dirty="0">
                <a:latin typeface="黑体" panose="02010609060101010101" charset="-122"/>
                <a:ea typeface="黑体" panose="02010609060101010101" charset="-122"/>
                <a:sym typeface="+mn-ea"/>
              </a:rPr>
              <a:t>第</a:t>
            </a:r>
            <a:r>
              <a:rPr lang="en-US" altLang="zh-CN" sz="2400" dirty="0" smtClean="0">
                <a:latin typeface="黑体" panose="02010609060101010101" charset="-122"/>
                <a:ea typeface="黑体" panose="02010609060101010101" charset="-122"/>
                <a:sym typeface="+mn-ea"/>
              </a:rPr>
              <a:t>5</a:t>
            </a:r>
            <a:r>
              <a:rPr lang="zh-CN" altLang="zh-CN" sz="2400" dirty="0">
                <a:latin typeface="黑体" panose="02010609060101010101" charset="-122"/>
                <a:ea typeface="黑体" panose="02010609060101010101" charset="-122"/>
                <a:sym typeface="+mn-ea"/>
              </a:rPr>
              <a:t>段</a:t>
            </a:r>
            <a:r>
              <a:rPr lang="en-US" altLang="zh-CN" sz="2400" b="1">
                <a:latin typeface="宋体" panose="02010600030101010101" pitchFamily="2" charset="-122"/>
                <a:ea typeface="宋体" panose="02010600030101010101" pitchFamily="2" charset="-122"/>
                <a:sym typeface="+mn-ea"/>
              </a:rPr>
              <a:t>)</a:t>
            </a:r>
            <a:endParaRPr lang="zh-CN" altLang="en-US" sz="2400"/>
          </a:p>
        </p:txBody>
      </p:sp>
      <p:sp>
        <p:nvSpPr>
          <p:cNvPr id="31" name="AutoShape 3"/>
          <p:cNvSpPr/>
          <p:nvPr/>
        </p:nvSpPr>
        <p:spPr>
          <a:xfrm>
            <a:off x="6717030" y="4163695"/>
            <a:ext cx="217170" cy="1270635"/>
          </a:xfrm>
          <a:prstGeom prst="leftBrace">
            <a:avLst>
              <a:gd name="adj1" fmla="val 43918"/>
              <a:gd name="adj2" fmla="val 50000"/>
            </a:avLst>
          </a:prstGeom>
          <a:noFill/>
          <a:ln w="31750" cap="flat" cmpd="sng">
            <a:solidFill>
              <a:srgbClr val="00B050"/>
            </a:solidFill>
            <a:prstDash val="solid"/>
            <a:round/>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32" name="文本框 31"/>
          <p:cNvSpPr txBox="1"/>
          <p:nvPr/>
        </p:nvSpPr>
        <p:spPr>
          <a:xfrm>
            <a:off x="6868160" y="4041775"/>
            <a:ext cx="3081020" cy="460375"/>
          </a:xfrm>
          <a:prstGeom prst="rect">
            <a:avLst/>
          </a:prstGeom>
          <a:noFill/>
        </p:spPr>
        <p:txBody>
          <a:bodyPr wrap="none" rtlCol="0" anchor="t">
            <a:spAutoFit/>
          </a:bodyPr>
          <a:p>
            <a:pPr algn="ctr">
              <a:defRPr/>
            </a:pPr>
            <a:r>
              <a:rPr lang="zh-CN" altLang="en-US" sz="2400" dirty="0">
                <a:latin typeface="黑体" panose="02010609060101010101" charset="-122"/>
                <a:ea typeface="黑体" panose="02010609060101010101" charset="-122"/>
                <a:sym typeface="+mn-ea"/>
              </a:rPr>
              <a:t>写文明白如话</a:t>
            </a:r>
            <a:r>
              <a:rPr lang="en-US" altLang="zh-CN" sz="2400" b="1">
                <a:latin typeface="宋体" panose="02010600030101010101" pitchFamily="2" charset="-122"/>
                <a:ea typeface="宋体" panose="02010600030101010101" pitchFamily="2" charset="-122"/>
                <a:sym typeface="+mn-ea"/>
              </a:rPr>
              <a:t>(</a:t>
            </a:r>
            <a:r>
              <a:rPr lang="zh-CN" altLang="zh-CN" sz="2400" dirty="0">
                <a:latin typeface="黑体" panose="02010609060101010101" charset="-122"/>
                <a:ea typeface="黑体" panose="02010609060101010101" charset="-122"/>
                <a:sym typeface="+mn-ea"/>
              </a:rPr>
              <a:t>第</a:t>
            </a:r>
            <a:r>
              <a:rPr lang="en-US" altLang="zh-CN" sz="2400" dirty="0" smtClean="0">
                <a:latin typeface="黑体" panose="02010609060101010101" charset="-122"/>
                <a:ea typeface="黑体" panose="02010609060101010101" charset="-122"/>
                <a:sym typeface="+mn-ea"/>
              </a:rPr>
              <a:t>6</a:t>
            </a:r>
            <a:r>
              <a:rPr lang="zh-CN" altLang="zh-CN" sz="2400" dirty="0">
                <a:latin typeface="黑体" panose="02010609060101010101" charset="-122"/>
                <a:ea typeface="黑体" panose="02010609060101010101" charset="-122"/>
                <a:sym typeface="+mn-ea"/>
              </a:rPr>
              <a:t>段</a:t>
            </a:r>
            <a:r>
              <a:rPr lang="en-US" altLang="zh-CN" sz="2400" b="1">
                <a:latin typeface="宋体" panose="02010600030101010101" pitchFamily="2" charset="-122"/>
                <a:ea typeface="宋体" panose="02010600030101010101" pitchFamily="2" charset="-122"/>
                <a:sym typeface="+mn-ea"/>
              </a:rPr>
              <a:t>)</a:t>
            </a:r>
            <a:endParaRPr lang="zh-CN" altLang="en-US" sz="2400"/>
          </a:p>
        </p:txBody>
      </p:sp>
      <p:sp>
        <p:nvSpPr>
          <p:cNvPr id="33" name="文本框 32"/>
          <p:cNvSpPr txBox="1"/>
          <p:nvPr/>
        </p:nvSpPr>
        <p:spPr>
          <a:xfrm>
            <a:off x="6868160" y="4568825"/>
            <a:ext cx="2776220" cy="460375"/>
          </a:xfrm>
          <a:prstGeom prst="rect">
            <a:avLst/>
          </a:prstGeom>
          <a:noFill/>
        </p:spPr>
        <p:txBody>
          <a:bodyPr wrap="none" rtlCol="0" anchor="t">
            <a:spAutoFit/>
          </a:bodyPr>
          <a:p>
            <a:pPr algn="ctr">
              <a:defRPr/>
            </a:pPr>
            <a:r>
              <a:rPr lang="zh-CN" altLang="en-US" sz="2400" dirty="0">
                <a:latin typeface="黑体" panose="02010609060101010101" charset="-122"/>
                <a:ea typeface="黑体" panose="02010609060101010101" charset="-122"/>
                <a:sym typeface="+mn-ea"/>
              </a:rPr>
              <a:t>用语要简洁</a:t>
            </a:r>
            <a:r>
              <a:rPr lang="en-US" altLang="zh-CN" sz="2400" b="1">
                <a:latin typeface="宋体" panose="02010600030101010101" pitchFamily="2" charset="-122"/>
                <a:ea typeface="宋体" panose="02010600030101010101" pitchFamily="2" charset="-122"/>
                <a:sym typeface="+mn-ea"/>
              </a:rPr>
              <a:t>(</a:t>
            </a:r>
            <a:r>
              <a:rPr lang="zh-CN" altLang="zh-CN" sz="2400" dirty="0">
                <a:latin typeface="黑体" panose="02010609060101010101" charset="-122"/>
                <a:ea typeface="黑体" panose="02010609060101010101" charset="-122"/>
                <a:sym typeface="+mn-ea"/>
              </a:rPr>
              <a:t>第</a:t>
            </a:r>
            <a:r>
              <a:rPr lang="en-US" altLang="zh-CN" sz="2400" dirty="0" smtClean="0">
                <a:latin typeface="黑体" panose="02010609060101010101" charset="-122"/>
                <a:ea typeface="黑体" panose="02010609060101010101" charset="-122"/>
                <a:sym typeface="+mn-ea"/>
              </a:rPr>
              <a:t>7</a:t>
            </a:r>
            <a:r>
              <a:rPr lang="zh-CN" altLang="zh-CN" sz="2400" dirty="0">
                <a:latin typeface="黑体" panose="02010609060101010101" charset="-122"/>
                <a:ea typeface="黑体" panose="02010609060101010101" charset="-122"/>
                <a:sym typeface="+mn-ea"/>
              </a:rPr>
              <a:t>段</a:t>
            </a:r>
            <a:r>
              <a:rPr lang="en-US" altLang="zh-CN" sz="2400" b="1">
                <a:latin typeface="宋体" panose="02010600030101010101" pitchFamily="2" charset="-122"/>
                <a:ea typeface="宋体" panose="02010600030101010101" pitchFamily="2" charset="-122"/>
                <a:sym typeface="+mn-ea"/>
              </a:rPr>
              <a:t>)</a:t>
            </a:r>
            <a:endParaRPr lang="zh-CN" altLang="en-US" sz="2400"/>
          </a:p>
        </p:txBody>
      </p:sp>
      <p:sp>
        <p:nvSpPr>
          <p:cNvPr id="34" name="文本框 33"/>
          <p:cNvSpPr txBox="1"/>
          <p:nvPr/>
        </p:nvSpPr>
        <p:spPr>
          <a:xfrm>
            <a:off x="6868160" y="5095875"/>
            <a:ext cx="2776220" cy="460375"/>
          </a:xfrm>
          <a:prstGeom prst="rect">
            <a:avLst/>
          </a:prstGeom>
          <a:noFill/>
        </p:spPr>
        <p:txBody>
          <a:bodyPr wrap="none" rtlCol="0" anchor="t">
            <a:spAutoFit/>
          </a:bodyPr>
          <a:p>
            <a:pPr algn="ctr">
              <a:defRPr/>
            </a:pPr>
            <a:r>
              <a:rPr lang="zh-CN" altLang="en-US" sz="2400" dirty="0">
                <a:latin typeface="黑体" panose="02010609060101010101" charset="-122"/>
                <a:ea typeface="黑体" panose="02010609060101010101" charset="-122"/>
                <a:sym typeface="+mn-ea"/>
              </a:rPr>
              <a:t>写作求完美</a:t>
            </a:r>
            <a:r>
              <a:rPr lang="en-US" altLang="zh-CN" sz="2400" b="1">
                <a:latin typeface="宋体" panose="02010600030101010101" pitchFamily="2" charset="-122"/>
                <a:ea typeface="宋体" panose="02010600030101010101" pitchFamily="2" charset="-122"/>
                <a:sym typeface="+mn-ea"/>
              </a:rPr>
              <a:t>(</a:t>
            </a:r>
            <a:r>
              <a:rPr lang="zh-CN" altLang="zh-CN" sz="2400" dirty="0">
                <a:latin typeface="黑体" panose="02010609060101010101" charset="-122"/>
                <a:ea typeface="黑体" panose="02010609060101010101" charset="-122"/>
                <a:sym typeface="+mn-ea"/>
              </a:rPr>
              <a:t>第</a:t>
            </a:r>
            <a:r>
              <a:rPr lang="en-US" altLang="zh-CN" sz="2400" dirty="0" smtClean="0">
                <a:latin typeface="黑体" panose="02010609060101010101" charset="-122"/>
                <a:ea typeface="黑体" panose="02010609060101010101" charset="-122"/>
                <a:sym typeface="+mn-ea"/>
              </a:rPr>
              <a:t>8</a:t>
            </a:r>
            <a:r>
              <a:rPr lang="zh-CN" altLang="zh-CN" sz="2400" dirty="0">
                <a:latin typeface="黑体" panose="02010609060101010101" charset="-122"/>
                <a:ea typeface="黑体" panose="02010609060101010101" charset="-122"/>
                <a:sym typeface="+mn-ea"/>
              </a:rPr>
              <a:t>段</a:t>
            </a:r>
            <a:r>
              <a:rPr lang="en-US" altLang="zh-CN" sz="2400" b="1">
                <a:latin typeface="宋体" panose="02010600030101010101" pitchFamily="2" charset="-122"/>
                <a:ea typeface="宋体" panose="02010600030101010101" pitchFamily="2" charset="-122"/>
                <a:sym typeface="+mn-ea"/>
              </a:rPr>
              <a:t>)</a:t>
            </a:r>
            <a:endParaRPr lang="zh-CN" altLang="en-US" sz="2400"/>
          </a:p>
        </p:txBody>
      </p:sp>
      <p:sp>
        <p:nvSpPr>
          <p:cNvPr id="35" name="AutoShape 3"/>
          <p:cNvSpPr/>
          <p:nvPr/>
        </p:nvSpPr>
        <p:spPr>
          <a:xfrm flipH="1">
            <a:off x="10486390" y="2129790"/>
            <a:ext cx="248285" cy="3114040"/>
          </a:xfrm>
          <a:prstGeom prst="leftBrace">
            <a:avLst>
              <a:gd name="adj1" fmla="val 54739"/>
              <a:gd name="adj2" fmla="val 50000"/>
            </a:avLst>
          </a:prstGeom>
          <a:noFill/>
          <a:ln w="31750" cap="flat" cmpd="sng">
            <a:solidFill>
              <a:srgbClr val="00B050"/>
            </a:solidFill>
            <a:prstDash val="solid"/>
            <a:round/>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36" name="矩形 28679"/>
          <p:cNvSpPr/>
          <p:nvPr/>
        </p:nvSpPr>
        <p:spPr>
          <a:xfrm>
            <a:off x="10653395" y="3324225"/>
            <a:ext cx="1185545" cy="1124585"/>
          </a:xfrm>
          <a:prstGeom prst="rect">
            <a:avLst/>
          </a:prstGeom>
          <a:noFill/>
          <a:ln w="9525">
            <a:noFill/>
          </a:ln>
        </p:spPr>
        <p:txBody>
          <a:bodyPr wrap="square" anchor="ctr" anchorCtr="0">
            <a:spAutoFit/>
          </a:bodyPr>
          <a:p>
            <a:pPr>
              <a:lnSpc>
                <a:spcPct val="120000"/>
              </a:lnSpc>
            </a:pPr>
            <a:r>
              <a:rPr lang="zh-CN" altLang="en-US" sz="2800" b="1" dirty="0">
                <a:solidFill>
                  <a:srgbClr val="FF0000"/>
                </a:solidFill>
                <a:latin typeface="Arial" panose="020B0604020202020204" pitchFamily="34" charset="0"/>
                <a:ea typeface="黑体" panose="02010609060101010101" charset="-122"/>
              </a:rPr>
              <a:t>追思敬仰</a:t>
            </a:r>
            <a:endParaRPr lang="zh-CN" altLang="en-US" sz="2800" b="1" dirty="0">
              <a:solidFill>
                <a:srgbClr val="000000"/>
              </a:solidFill>
              <a:latin typeface="黑体" panose="02010609060101010101" charset="-122"/>
              <a:ea typeface="黑体" panose="02010609060101010101" charset="-122"/>
            </a:endParaRPr>
          </a:p>
        </p:txBody>
      </p:sp>
      <p:grpSp>
        <p:nvGrpSpPr>
          <p:cNvPr id="28" name="组合 27"/>
          <p:cNvGrpSpPr/>
          <p:nvPr/>
        </p:nvGrpSpPr>
        <p:grpSpPr>
          <a:xfrm>
            <a:off x="607643" y="274365"/>
            <a:ext cx="2792615" cy="713740"/>
            <a:chOff x="2371" y="690"/>
            <a:chExt cx="3471" cy="1124"/>
          </a:xfrm>
        </p:grpSpPr>
        <p:sp>
          <p:nvSpPr>
            <p:cNvPr id="29"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30"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6" name="文本框 5"/>
          <p:cNvSpPr txBox="1"/>
          <p:nvPr/>
        </p:nvSpPr>
        <p:spPr>
          <a:xfrm>
            <a:off x="1186180" y="2284095"/>
            <a:ext cx="1970405" cy="521970"/>
          </a:xfrm>
          <a:prstGeom prst="rect">
            <a:avLst/>
          </a:prstGeom>
          <a:noFill/>
        </p:spPr>
        <p:txBody>
          <a:bodyPr wrap="none" rtlCol="0" anchor="t">
            <a:spAutoFit/>
          </a:bodyPr>
          <a:p>
            <a:r>
              <a:rPr lang="zh-CN" altLang="en-US" sz="2800" b="1" dirty="0">
                <a:solidFill>
                  <a:srgbClr val="FF0000"/>
                </a:solidFill>
                <a:latin typeface="新宋体" panose="02010609030101010101" pitchFamily="49" charset="-122"/>
                <a:ea typeface="新宋体" panose="02010609030101010101" pitchFamily="49" charset="-122"/>
                <a:sym typeface="+mn-ea"/>
              </a:rPr>
              <a:t>总分式结构</a:t>
            </a:r>
            <a:endParaRPr lang="zh-CN" altLang="en-US" sz="2800" b="1" dirty="0">
              <a:solidFill>
                <a:srgbClr val="FF0000"/>
              </a:solidFill>
              <a:latin typeface="新宋体" panose="02010609030101010101" pitchFamily="49" charset="-122"/>
              <a:ea typeface="新宋体" panose="02010609030101010101" pitchFamily="49"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2" presetClass="entr" presetSubtype="4"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ppt_x"/>
                                          </p:val>
                                        </p:tav>
                                        <p:tav tm="100000">
                                          <p:val>
                                            <p:strVal val="#ppt_x"/>
                                          </p:val>
                                        </p:tav>
                                      </p:tavLst>
                                    </p:anim>
                                    <p:anim calcmode="lin" valueType="num">
                                      <p:cBhvr additive="base">
                                        <p:cTn id="4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2" presetClass="entr" presetSubtype="4"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fill="hold"/>
                                        <p:tgtEl>
                                          <p:spTgt spid="31"/>
                                        </p:tgtEl>
                                        <p:attrNameLst>
                                          <p:attrName>ppt_x</p:attrName>
                                        </p:attrNameLst>
                                      </p:cBhvr>
                                      <p:tavLst>
                                        <p:tav tm="0">
                                          <p:val>
                                            <p:strVal val="#ppt_x"/>
                                          </p:val>
                                        </p:tav>
                                        <p:tav tm="100000">
                                          <p:val>
                                            <p:strVal val="#ppt_x"/>
                                          </p:val>
                                        </p:tav>
                                      </p:tavLst>
                                    </p:anim>
                                    <p:anim calcmode="lin" valueType="num">
                                      <p:cBhvr additive="base">
                                        <p:cTn id="4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additive="base">
                                        <p:cTn id="54" dur="500" fill="hold"/>
                                        <p:tgtEl>
                                          <p:spTgt spid="32"/>
                                        </p:tgtEl>
                                        <p:attrNameLst>
                                          <p:attrName>ppt_x</p:attrName>
                                        </p:attrNameLst>
                                      </p:cBhvr>
                                      <p:tavLst>
                                        <p:tav tm="0">
                                          <p:val>
                                            <p:strVal val="#ppt_x"/>
                                          </p:val>
                                        </p:tav>
                                        <p:tav tm="100000">
                                          <p:val>
                                            <p:strVal val="#ppt_x"/>
                                          </p:val>
                                        </p:tav>
                                      </p:tavLst>
                                    </p:anim>
                                    <p:anim calcmode="lin" valueType="num">
                                      <p:cBhvr additive="base">
                                        <p:cTn id="55"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additive="base">
                                        <p:cTn id="60" dur="500" fill="hold"/>
                                        <p:tgtEl>
                                          <p:spTgt spid="33"/>
                                        </p:tgtEl>
                                        <p:attrNameLst>
                                          <p:attrName>ppt_x</p:attrName>
                                        </p:attrNameLst>
                                      </p:cBhvr>
                                      <p:tavLst>
                                        <p:tav tm="0">
                                          <p:val>
                                            <p:strVal val="#ppt_x"/>
                                          </p:val>
                                        </p:tav>
                                        <p:tav tm="100000">
                                          <p:val>
                                            <p:strVal val="#ppt_x"/>
                                          </p:val>
                                        </p:tav>
                                      </p:tavLst>
                                    </p:anim>
                                    <p:anim calcmode="lin" valueType="num">
                                      <p:cBhvr additive="base">
                                        <p:cTn id="61"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additive="base">
                                        <p:cTn id="66" dur="500" fill="hold"/>
                                        <p:tgtEl>
                                          <p:spTgt spid="34"/>
                                        </p:tgtEl>
                                        <p:attrNameLst>
                                          <p:attrName>ppt_x</p:attrName>
                                        </p:attrNameLst>
                                      </p:cBhvr>
                                      <p:tavLst>
                                        <p:tav tm="0">
                                          <p:val>
                                            <p:strVal val="#ppt_x"/>
                                          </p:val>
                                        </p:tav>
                                        <p:tav tm="100000">
                                          <p:val>
                                            <p:strVal val="#ppt_x"/>
                                          </p:val>
                                        </p:tav>
                                      </p:tavLst>
                                    </p:anim>
                                    <p:anim calcmode="lin" valueType="num">
                                      <p:cBhvr additive="base">
                                        <p:cTn id="6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35"/>
                                        </p:tgtEl>
                                        <p:attrNameLst>
                                          <p:attrName>style.visibility</p:attrName>
                                        </p:attrNameLst>
                                      </p:cBhvr>
                                      <p:to>
                                        <p:strVal val="visible"/>
                                      </p:to>
                                    </p:set>
                                    <p:anim calcmode="lin" valueType="num">
                                      <p:cBhvr additive="base">
                                        <p:cTn id="72" dur="500" fill="hold"/>
                                        <p:tgtEl>
                                          <p:spTgt spid="35"/>
                                        </p:tgtEl>
                                        <p:attrNameLst>
                                          <p:attrName>ppt_x</p:attrName>
                                        </p:attrNameLst>
                                      </p:cBhvr>
                                      <p:tavLst>
                                        <p:tav tm="0">
                                          <p:val>
                                            <p:strVal val="#ppt_x"/>
                                          </p:val>
                                        </p:tav>
                                        <p:tav tm="100000">
                                          <p:val>
                                            <p:strVal val="#ppt_x"/>
                                          </p:val>
                                        </p:tav>
                                      </p:tavLst>
                                    </p:anim>
                                    <p:anim calcmode="lin" valueType="num">
                                      <p:cBhvr additive="base">
                                        <p:cTn id="73"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36"/>
                                        </p:tgtEl>
                                        <p:attrNameLst>
                                          <p:attrName>style.visibility</p:attrName>
                                        </p:attrNameLst>
                                      </p:cBhvr>
                                      <p:to>
                                        <p:strVal val="visible"/>
                                      </p:to>
                                    </p:set>
                                    <p:anim calcmode="lin" valueType="num">
                                      <p:cBhvr>
                                        <p:cTn id="78" dur="500" fill="hold"/>
                                        <p:tgtEl>
                                          <p:spTgt spid="36"/>
                                        </p:tgtEl>
                                        <p:attrNameLst>
                                          <p:attrName>ppt_x</p:attrName>
                                        </p:attrNameLst>
                                      </p:cBhvr>
                                      <p:tavLst>
                                        <p:tav tm="0">
                                          <p:val>
                                            <p:strVal val="#ppt_x"/>
                                          </p:val>
                                        </p:tav>
                                        <p:tav tm="100000">
                                          <p:val>
                                            <p:strVal val="#ppt_x"/>
                                          </p:val>
                                        </p:tav>
                                      </p:tavLst>
                                    </p:anim>
                                    <p:anim calcmode="lin" valueType="num">
                                      <p:cBhvr>
                                        <p:cTn id="79"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2" grpId="0" bldLvl="0" animBg="1"/>
      <p:bldP spid="3" grpId="0" bldLvl="0" animBg="1"/>
      <p:bldP spid="4" grpId="0"/>
      <p:bldP spid="21" grpId="0"/>
      <p:bldP spid="23" grpId="0"/>
      <p:bldP spid="31" grpId="0" bldLvl="0" animBg="1"/>
      <p:bldP spid="32" grpId="0"/>
      <p:bldP spid="33" grpId="0"/>
      <p:bldP spid="34" grpId="0"/>
      <p:bldP spid="35" grpId="0" bldLvl="0" animBg="1"/>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TextBox 2"/>
          <p:cNvSpPr txBox="1"/>
          <p:nvPr/>
        </p:nvSpPr>
        <p:spPr>
          <a:xfrm>
            <a:off x="701675" y="1895475"/>
            <a:ext cx="10619105" cy="3169285"/>
          </a:xfrm>
          <a:prstGeom prst="rect">
            <a:avLst/>
          </a:prstGeom>
          <a:noFill/>
        </p:spPr>
        <p:txBody>
          <a:bodyPr wrap="square" rtlCol="0">
            <a:spAutoFit/>
          </a:bodyPr>
          <a:lstStyle/>
          <a:p>
            <a:pPr algn="just">
              <a:lnSpc>
                <a:spcPct val="125000"/>
              </a:lnSpc>
              <a:spcBef>
                <a:spcPts val="0"/>
              </a:spcBef>
              <a:spcAft>
                <a:spcPts val="0"/>
              </a:spcAft>
            </a:pPr>
            <a:r>
              <a:rPr lang="zh-CN" altLang="en-US" sz="2800" b="1" dirty="0" smtClean="0">
                <a:latin typeface="宋体" panose="02010600030101010101" pitchFamily="2" charset="-122"/>
                <a:ea typeface="宋体" panose="02010600030101010101" pitchFamily="2" charset="-122"/>
              </a:rPr>
              <a:t>   </a:t>
            </a:r>
            <a:r>
              <a:rPr lang="en-US" altLang="zh-CN" sz="3200" b="1" dirty="0" smtClean="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叶圣陶先生二三事</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中作者</a:t>
            </a:r>
            <a:r>
              <a:rPr lang="zh-CN" altLang="en-US" sz="3200" b="1" dirty="0">
                <a:solidFill>
                  <a:srgbClr val="FF0000"/>
                </a:solidFill>
                <a:latin typeface="宋体" panose="02010600030101010101" pitchFamily="2" charset="-122"/>
                <a:ea typeface="宋体" panose="02010600030101010101" pitchFamily="2" charset="-122"/>
              </a:rPr>
              <a:t>通过</a:t>
            </a:r>
            <a:r>
              <a:rPr lang="zh-CN" altLang="en-US" sz="3200" b="1" dirty="0">
                <a:latin typeface="宋体" panose="02010600030101010101" pitchFamily="2" charset="-122"/>
                <a:ea typeface="宋体" panose="02010600030101010101" pitchFamily="2" charset="-122"/>
              </a:rPr>
              <a:t>一些</a:t>
            </a:r>
            <a:r>
              <a:rPr lang="zh-CN" altLang="en-US" sz="3200" b="1" dirty="0">
                <a:solidFill>
                  <a:srgbClr val="FF0000"/>
                </a:solidFill>
                <a:latin typeface="宋体" panose="02010600030101010101" pitchFamily="2" charset="-122"/>
                <a:ea typeface="宋体" panose="02010600030101010101" pitchFamily="2" charset="-122"/>
              </a:rPr>
              <a:t>典型事例</a:t>
            </a:r>
            <a:r>
              <a:rPr lang="zh-CN" altLang="en-US" sz="3200" b="1" dirty="0">
                <a:latin typeface="宋体" panose="02010600030101010101" pitchFamily="2" charset="-122"/>
                <a:ea typeface="宋体" panose="02010600030101010101" pitchFamily="2" charset="-122"/>
              </a:rPr>
              <a:t>让我们看到了一个</a:t>
            </a:r>
            <a:r>
              <a:rPr lang="zh-CN" altLang="en-US" sz="3200" b="1" dirty="0">
                <a:solidFill>
                  <a:srgbClr val="FF0000"/>
                </a:solidFill>
                <a:latin typeface="宋体" panose="02010600030101010101" pitchFamily="2" charset="-122"/>
                <a:ea typeface="宋体" panose="02010600030101010101" pitchFamily="2" charset="-122"/>
              </a:rPr>
              <a:t>躬行君子、堪为师表的忠厚长者</a:t>
            </a:r>
            <a:r>
              <a:rPr lang="zh-CN" altLang="en-US" sz="3200" b="1" dirty="0">
                <a:latin typeface="宋体" panose="02010600030101010101" pitchFamily="2" charset="-122"/>
                <a:ea typeface="宋体" panose="02010600030101010101" pitchFamily="2" charset="-122"/>
              </a:rPr>
              <a:t>独具而可贵的精神风貌。</a:t>
            </a:r>
            <a:r>
              <a:rPr lang="zh-CN" altLang="en-US" sz="3200" b="1" dirty="0">
                <a:solidFill>
                  <a:srgbClr val="FF0000"/>
                </a:solidFill>
                <a:latin typeface="宋体" panose="02010600030101010101" pitchFamily="2" charset="-122"/>
                <a:ea typeface="宋体" panose="02010600030101010101" pitchFamily="2" charset="-122"/>
              </a:rPr>
              <a:t>宽以待人</a:t>
            </a:r>
            <a:r>
              <a:rPr lang="en-US" altLang="zh-CN" sz="3200" b="1">
                <a:solidFill>
                  <a:srgbClr val="FF0000"/>
                </a:solidFill>
                <a:uFillTx/>
                <a:ea typeface="SimSun-ExtB" panose="02010609060101010101" charset="-122"/>
                <a:cs typeface="+mj-cs"/>
                <a:sym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rPr>
              <a:t>严于律</a:t>
            </a:r>
            <a:r>
              <a:rPr lang="zh-CN" altLang="en-US" sz="3200" b="1" dirty="0">
                <a:solidFill>
                  <a:srgbClr val="FF0000"/>
                </a:solidFill>
                <a:latin typeface="楷体" panose="02010609060101010101" pitchFamily="49" charset="-122"/>
                <a:ea typeface="楷体" panose="02010609060101010101" pitchFamily="49" charset="-122"/>
              </a:rPr>
              <a:t>己</a:t>
            </a:r>
            <a:r>
              <a:rPr lang="en-US" altLang="zh-CN" sz="3200" b="1">
                <a:uFillTx/>
                <a:ea typeface="SimSun-ExtB" panose="02010609060101010101" charset="-122"/>
                <a:cs typeface="+mj-cs"/>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叶圣陶先生做到了</a:t>
            </a:r>
            <a:r>
              <a:rPr lang="en-US" altLang="zh-CN" sz="3200" b="1">
                <a:uFillTx/>
                <a:ea typeface="SimSun-ExtB" panose="02010609060101010101" charset="-122"/>
                <a:cs typeface="+mj-cs"/>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我们能做到吗？通过本文的学习</a:t>
            </a:r>
            <a:r>
              <a:rPr lang="en-US" altLang="zh-CN" sz="3200" b="1">
                <a:uFillTx/>
                <a:ea typeface="SimSun-ExtB" panose="02010609060101010101" charset="-122"/>
                <a:cs typeface="+mj-cs"/>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希望同学们在今后的学习和生活中</a:t>
            </a:r>
            <a:r>
              <a:rPr lang="zh-CN" altLang="en-US" sz="3200" b="1" dirty="0" smtClean="0">
                <a:latin typeface="宋体" panose="02010600030101010101" pitchFamily="2" charset="-122"/>
                <a:ea typeface="宋体" panose="02010600030101010101" pitchFamily="2" charset="-122"/>
              </a:rPr>
              <a:t>学习</a:t>
            </a:r>
            <a:r>
              <a:rPr lang="zh-CN" altLang="en-US" sz="3200" b="1" dirty="0">
                <a:latin typeface="宋体" panose="02010600030101010101" pitchFamily="2" charset="-122"/>
                <a:ea typeface="宋体" panose="02010600030101010101" pitchFamily="2" charset="-122"/>
              </a:rPr>
              <a:t>叶圣陶</a:t>
            </a:r>
            <a:r>
              <a:rPr lang="zh-CN" altLang="en-US" sz="3200" b="1" dirty="0" smtClean="0">
                <a:latin typeface="宋体" panose="02010600030101010101" pitchFamily="2" charset="-122"/>
                <a:ea typeface="宋体" panose="02010600030101010101" pitchFamily="2" charset="-122"/>
              </a:rPr>
              <a:t>先生</a:t>
            </a:r>
            <a:r>
              <a:rPr lang="zh-CN" altLang="en-US" sz="3200" b="1" dirty="0">
                <a:latin typeface="宋体" panose="02010600030101010101" pitchFamily="2" charset="-122"/>
                <a:ea typeface="宋体" panose="02010600030101010101" pitchFamily="2" charset="-122"/>
              </a:rPr>
              <a:t>的品格</a:t>
            </a:r>
            <a:r>
              <a:rPr lang="en-US" altLang="zh-CN" sz="3200" b="1">
                <a:uFillTx/>
                <a:ea typeface="SimSun-ExtB" panose="02010609060101010101" charset="-122"/>
                <a:cs typeface="+mj-cs"/>
                <a:sym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rPr>
              <a:t>宽厚待人</a:t>
            </a:r>
            <a:r>
              <a:rPr lang="en-US" altLang="zh-CN" sz="3200" b="1">
                <a:uFillTx/>
                <a:ea typeface="SimSun-ExtB" panose="02010609060101010101" charset="-122"/>
                <a:cs typeface="+mj-cs"/>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严格要求自</a:t>
            </a:r>
            <a:r>
              <a:rPr lang="zh-CN" altLang="en-US" sz="3200" b="1" dirty="0">
                <a:latin typeface="楷体" panose="02010609060101010101" pitchFamily="49" charset="-122"/>
                <a:ea typeface="楷体" panose="02010609060101010101" pitchFamily="49" charset="-122"/>
              </a:rPr>
              <a:t>己</a:t>
            </a:r>
            <a:r>
              <a:rPr lang="zh-CN" altLang="en-US" sz="3200" b="1" dirty="0">
                <a:latin typeface="宋体" panose="02010600030101010101" pitchFamily="2" charset="-122"/>
                <a:ea typeface="宋体" panose="02010600030101010101" pitchFamily="2" charset="-122"/>
              </a:rPr>
              <a:t>。</a:t>
            </a:r>
            <a:endParaRPr lang="zh-CN" altLang="en-US" sz="3200" b="1" dirty="0">
              <a:latin typeface="宋体" panose="02010600030101010101" pitchFamily="2" charset="-122"/>
              <a:ea typeface="宋体" panose="02010600030101010101" pitchFamily="2" charset="-122"/>
            </a:endParaRPr>
          </a:p>
        </p:txBody>
      </p:sp>
      <p:grpSp>
        <p:nvGrpSpPr>
          <p:cNvPr id="4" name="组合 3"/>
          <p:cNvGrpSpPr/>
          <p:nvPr/>
        </p:nvGrpSpPr>
        <p:grpSpPr>
          <a:xfrm>
            <a:off x="701749" y="626642"/>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课堂小结</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8" name="流程图: 可选过程 7"/>
          <p:cNvSpPr/>
          <p:nvPr/>
        </p:nvSpPr>
        <p:spPr>
          <a:xfrm>
            <a:off x="909955" y="1624330"/>
            <a:ext cx="9645650" cy="2248535"/>
          </a:xfrm>
          <a:prstGeom prst="flowChartAlternateProcess">
            <a:avLst/>
          </a:prstGeom>
          <a:noFill/>
          <a:ln w="12700" cap="flat" cmpd="sng" algn="ctr">
            <a:solidFill>
              <a:sysClr val="window" lastClr="FFFFFF"/>
            </a:solidFill>
            <a:prstDash val="solid"/>
            <a:miter lim="800000"/>
          </a:ln>
          <a:effectLst/>
          <a:extLst>
            <a:ext uri="{909E8E84-426E-40DD-AFC4-6F175D3DCCD1}">
              <a14:hiddenFill xmlns:a14="http://schemas.microsoft.com/office/drawing/2010/main">
                <a:solidFill>
                  <a:schemeClr val="accent3"/>
                </a:solidFill>
              </a14:hiddenFill>
            </a:ext>
          </a:extLst>
        </p:spPr>
        <p:txBody>
          <a:bodyPr anchor="ctr"/>
          <a:lstStyle/>
          <a:p>
            <a:pPr marL="0" marR="0" lvl="0" indent="0" algn="l" defTabSz="914400" eaLnBrk="1" fontAlgn="auto" latinLnBrk="0" hangingPunct="1">
              <a:lnSpc>
                <a:spcPct val="11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    </a:t>
            </a:r>
            <a:r>
              <a:rPr kumimoji="0" lang="zh-CN" altLang="en-US"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课外阅读吕叔湘的《怀念圣陶先生》和朱自清的《我所见的叶圣陶》</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两文中分别写了哪些事？从中你还看出叶圣陶先生哪些精神品质和性格特点？</a:t>
            </a:r>
            <a:endParaRPr kumimoji="0" lang="zh-CN" altLang="en-US" sz="3200" b="1" i="0" u="none" strike="noStrike" kern="0" cap="none" spc="0" normalizeH="0" baseline="0" noProof="0" dirty="0">
              <a:ln>
                <a:noFill/>
              </a:ln>
              <a:solidFill>
                <a:schemeClr val="tx1"/>
              </a:solidFill>
              <a:effectLst/>
              <a:uLnTx/>
              <a:uFillTx/>
              <a:latin typeface="宋体" panose="02010600030101010101" pitchFamily="2" charset="-122"/>
              <a:ea typeface="SimSun-ExtB" panose="02010609060101010101" charset="-122"/>
              <a:cs typeface="+mj-cs"/>
              <a:sym typeface="宋体" panose="02010600030101010101" pitchFamily="2" charset="-122"/>
            </a:endParaRPr>
          </a:p>
        </p:txBody>
      </p:sp>
      <p:grpSp>
        <p:nvGrpSpPr>
          <p:cNvPr id="4" name="组合 3"/>
          <p:cNvGrpSpPr/>
          <p:nvPr/>
        </p:nvGrpSpPr>
        <p:grpSpPr>
          <a:xfrm>
            <a:off x="689680" y="595209"/>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拓</a:t>
              </a:r>
              <a:r>
                <a:rPr lang="zh-CN" altLang="en-US" sz="3200" b="1" dirty="0" smtClean="0">
                  <a:solidFill>
                    <a:schemeClr val="bg1"/>
                  </a:solidFill>
                  <a:latin typeface="思源宋体 CN SemiBold" panose="02020600000000000000" charset="-122"/>
                  <a:ea typeface="思源宋体 CN SemiBold" panose="02020600000000000000" charset="-122"/>
                </a:rPr>
                <a:t>展</a:t>
              </a:r>
              <a:r>
                <a:rPr lang="zh-CN" altLang="en-US" sz="3200" b="1" dirty="0">
                  <a:solidFill>
                    <a:schemeClr val="bg1"/>
                  </a:solidFill>
                  <a:latin typeface="思源宋体 CN SemiBold" panose="02020600000000000000" charset="-122"/>
                  <a:ea typeface="思源宋体 CN SemiBold" panose="02020600000000000000" charset="-122"/>
                </a:rPr>
                <a:t>延伸</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11711" y="2118033"/>
            <a:ext cx="10515600" cy="1325563"/>
          </a:xfrm>
        </p:spPr>
        <p:txBody>
          <a:bodyPr>
            <a:normAutofit/>
          </a:bodyPr>
          <a:lstStyle/>
          <a:p>
            <a:r>
              <a:rPr lang="zh-CN" altLang="en-US" sz="6600" dirty="0" smtClean="0">
                <a:effectLst/>
                <a:latin typeface="黑体" panose="02010609060101010101" charset="-122"/>
                <a:ea typeface="黑体" panose="02010609060101010101" charset="-122"/>
              </a:rPr>
              <a:t>第二课时</a:t>
            </a:r>
            <a:endParaRPr lang="zh-CN" altLang="en-US" sz="6600" dirty="0">
              <a:effectLst/>
              <a:latin typeface="黑体" panose="02010609060101010101" charset="-122"/>
              <a:ea typeface="黑体" panose="02010609060101010101" charset="-122"/>
            </a:endParaRPr>
          </a:p>
        </p:txBody>
      </p:sp>
      <p:sp>
        <p:nvSpPr>
          <p:cNvPr id="100" name="文本框 99"/>
          <p:cNvSpPr txBox="1"/>
          <p:nvPr/>
        </p:nvSpPr>
        <p:spPr>
          <a:xfrm>
            <a:off x="2978150" y="3443605"/>
            <a:ext cx="6894830" cy="645160"/>
          </a:xfrm>
          <a:prstGeom prst="rect">
            <a:avLst/>
          </a:prstGeom>
          <a:noFill/>
          <a:ln w="9525">
            <a:noFill/>
          </a:ln>
        </p:spPr>
        <p:txBody>
          <a:bodyPr wrap="square">
            <a:spAutoFit/>
          </a:bodyPr>
          <a:p>
            <a:pPr indent="0"/>
            <a:r>
              <a:rPr lang="zh-CN" sz="3600" b="1">
                <a:ea typeface="宋体" panose="02010600030101010101" pitchFamily="2" charset="-122"/>
              </a:rPr>
              <a:t>目标学习篇目</a:t>
            </a:r>
            <a:r>
              <a:rPr lang="zh-CN" altLang="en-US" sz="3600" b="1">
                <a:solidFill>
                  <a:srgbClr val="000000"/>
                </a:solidFill>
                <a:sym typeface="宋体" panose="02010600030101010101" pitchFamily="2" charset="-122"/>
              </a:rPr>
              <a:t>:</a:t>
            </a:r>
            <a:r>
              <a:rPr lang="zh-CN" sz="3600" b="0">
                <a:ea typeface="宋体" panose="02010600030101010101" pitchFamily="2" charset="-122"/>
              </a:rPr>
              <a:t>《驿路梨花》</a:t>
            </a:r>
            <a:endParaRPr lang="zh-CN" altLang="en-US" sz="3600"/>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TextBox 2"/>
          <p:cNvSpPr txBox="1"/>
          <p:nvPr/>
        </p:nvSpPr>
        <p:spPr>
          <a:xfrm>
            <a:off x="1796415" y="2339340"/>
            <a:ext cx="8729980" cy="1272540"/>
          </a:xfrm>
          <a:prstGeom prst="rect">
            <a:avLst/>
          </a:prstGeom>
          <a:noFill/>
        </p:spPr>
        <p:txBody>
          <a:bodyPr wrap="square" rtlCol="0">
            <a:spAutoFit/>
          </a:bodyPr>
          <a:lstStyle/>
          <a:p>
            <a:pPr algn="just">
              <a:lnSpc>
                <a:spcPct val="120000"/>
              </a:lnSpc>
              <a:spcBef>
                <a:spcPts val="0"/>
              </a:spcBef>
              <a:spcAft>
                <a:spcPts val="0"/>
              </a:spcAft>
            </a:pPr>
            <a:r>
              <a:rPr sz="3200" b="1">
                <a:latin typeface="宋体" panose="02010600030101010101" pitchFamily="2" charset="-122"/>
                <a:ea typeface="宋体" panose="02010600030101010101" pitchFamily="2" charset="-122"/>
              </a:rPr>
              <a:t>通过品析人物心理和环境描写</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体会和感悟课文讴歌的美德</a:t>
            </a:r>
            <a:r>
              <a:rPr lang="zh-CN" altLang="zh-CN" sz="3200" b="1" dirty="0">
                <a:latin typeface="宋体" panose="02010600030101010101" pitchFamily="2" charset="-122"/>
                <a:sym typeface="+mn-ea"/>
              </a:rPr>
              <a:t>(</a:t>
            </a:r>
            <a:r>
              <a:rPr lang="zh-CN" altLang="zh-CN" sz="3200" b="1" dirty="0">
                <a:latin typeface="宋体" panose="02010600030101010101" pitchFamily="2" charset="-122"/>
                <a:ea typeface="宋体" panose="02010600030101010101" pitchFamily="2" charset="-122"/>
                <a:sym typeface="+mn-ea"/>
              </a:rPr>
              <a:t>重难点</a:t>
            </a:r>
            <a:r>
              <a:rPr lang="zh-CN" altLang="zh-CN" sz="3200" b="1" dirty="0">
                <a:latin typeface="宋体" panose="02010600030101010101" pitchFamily="2" charset="-122"/>
                <a:sym typeface="+mn-ea"/>
              </a:rPr>
              <a:t>)</a:t>
            </a:r>
            <a:r>
              <a:rPr lang="zh-CN" altLang="zh-CN" sz="3200" b="1" dirty="0">
                <a:latin typeface="宋体" panose="02010600030101010101" pitchFamily="2" charset="-122"/>
                <a:ea typeface="宋体" panose="02010600030101010101" pitchFamily="2" charset="-122"/>
                <a:sym typeface="+mn-ea"/>
              </a:rPr>
              <a:t>。</a:t>
            </a:r>
            <a:endParaRPr lang="zh-CN" altLang="en-US" sz="3200" b="1" dirty="0">
              <a:latin typeface="宋体" panose="02010600030101010101" pitchFamily="2" charset="-122"/>
              <a:ea typeface="宋体" panose="02010600030101010101" pitchFamily="2" charset="-122"/>
              <a:sym typeface="Arial" panose="020B0604020202020204" pitchFamily="34" charset="0"/>
            </a:endParaRPr>
          </a:p>
        </p:txBody>
      </p:sp>
      <p:grpSp>
        <p:nvGrpSpPr>
          <p:cNvPr id="4" name="组合 3"/>
          <p:cNvGrpSpPr/>
          <p:nvPr/>
        </p:nvGrpSpPr>
        <p:grpSpPr>
          <a:xfrm>
            <a:off x="719403" y="728116"/>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学习目标</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58403" name="表格 58402"/>
          <p:cNvGraphicFramePr/>
          <p:nvPr>
            <p:custDataLst>
              <p:tags r:id="rId1"/>
            </p:custDataLst>
          </p:nvPr>
        </p:nvGraphicFramePr>
        <p:xfrm>
          <a:off x="1752600" y="2266950"/>
          <a:ext cx="8684895" cy="4295775"/>
        </p:xfrm>
        <a:graphic>
          <a:graphicData uri="http://schemas.openxmlformats.org/drawingml/2006/table">
            <a:tbl>
              <a:tblPr/>
              <a:tblGrid>
                <a:gridCol w="1948180"/>
                <a:gridCol w="4242435"/>
                <a:gridCol w="2494280"/>
              </a:tblGrid>
              <a:tr h="603250">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None/>
                      </a:pPr>
                      <a:r>
                        <a:rPr lang="zh-CN" altLang="en-US" b="1">
                          <a:solidFill>
                            <a:srgbClr val="FFFFFF"/>
                          </a:solidFill>
                        </a:rPr>
                        <a:t>人物</a:t>
                      </a:r>
                      <a:endParaRPr lang="zh-CN" altLang="en-US" b="1">
                        <a:solidFill>
                          <a:srgbClr val="FFFFFF"/>
                        </a:solidFill>
                      </a:endParaRPr>
                    </a:p>
                  </a:txBody>
                  <a:tcP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38100" cap="flat" cmpd="sng">
                      <a:solidFill>
                        <a:srgbClr val="FFFFFF"/>
                      </a:solidFill>
                      <a:prstDash val="solid"/>
                      <a:headEnd type="none" w="med" len="med"/>
                      <a:tailEnd type="none" w="med" len="med"/>
                    </a:lnB>
                    <a:lnTlToBr>
                      <a:noFill/>
                    </a:lnTlToBr>
                    <a:lnBlToTr>
                      <a:noFill/>
                    </a:lnBlToTr>
                    <a:solidFill>
                      <a:srgbClr val="4F81BD"/>
                    </a:solid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None/>
                      </a:pPr>
                      <a:r>
                        <a:rPr lang="zh-CN" altLang="en-US" b="1">
                          <a:solidFill>
                            <a:srgbClr val="FFFFFF"/>
                          </a:solidFill>
                        </a:rPr>
                        <a:t>心理描写</a:t>
                      </a:r>
                      <a:endParaRPr lang="zh-CN" altLang="en-US" b="1">
                        <a:solidFill>
                          <a:srgbClr val="FFFFFF"/>
                        </a:solidFill>
                      </a:endParaRPr>
                    </a:p>
                  </a:txBody>
                  <a:tcP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38100" cap="flat" cmpd="sng">
                      <a:solidFill>
                        <a:srgbClr val="FFFFFF"/>
                      </a:solidFill>
                      <a:prstDash val="solid"/>
                      <a:headEnd type="none" w="med" len="med"/>
                      <a:tailEnd type="none" w="med" len="med"/>
                    </a:lnB>
                    <a:lnTlToBr>
                      <a:noFill/>
                    </a:lnTlToBr>
                    <a:lnBlToTr>
                      <a:noFill/>
                    </a:lnBlToTr>
                    <a:solidFill>
                      <a:srgbClr val="4F81BD"/>
                    </a:solid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None/>
                      </a:pPr>
                      <a:r>
                        <a:rPr lang="zh-CN" altLang="en-US" b="1">
                          <a:solidFill>
                            <a:srgbClr val="FFFFFF"/>
                          </a:solidFill>
                        </a:rPr>
                        <a:t>作用</a:t>
                      </a:r>
                      <a:endParaRPr lang="zh-CN" altLang="en-US" b="1">
                        <a:solidFill>
                          <a:srgbClr val="FFFFFF"/>
                        </a:solidFill>
                      </a:endParaRPr>
                    </a:p>
                  </a:txBody>
                  <a:tcP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38100" cap="flat" cmpd="sng">
                      <a:solidFill>
                        <a:srgbClr val="FFFFFF"/>
                      </a:solidFill>
                      <a:prstDash val="solid"/>
                      <a:headEnd type="none" w="med" len="med"/>
                      <a:tailEnd type="none" w="med" len="med"/>
                    </a:lnB>
                    <a:lnTlToBr>
                      <a:noFill/>
                    </a:lnTlToBr>
                    <a:lnBlToTr>
                      <a:noFill/>
                    </a:lnBlToTr>
                    <a:solidFill>
                      <a:srgbClr val="4F81BD"/>
                    </a:solidFill>
                  </a:tcPr>
                </a:tc>
              </a:tr>
              <a:tr h="781050">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lnSpc>
                          <a:spcPct val="120000"/>
                        </a:lnSpc>
                        <a:spcBef>
                          <a:spcPct val="0"/>
                        </a:spcBef>
                        <a:buNone/>
                      </a:pPr>
                      <a:r>
                        <a:rPr lang="en-US" altLang="zh-CN" sz="2700" b="1">
                          <a:solidFill>
                            <a:srgbClr val="000000"/>
                          </a:solidFill>
                          <a:latin typeface="Arial" panose="020B0604020202020204" pitchFamily="34" charset="0"/>
                          <a:cs typeface="Arial" panose="020B0604020202020204" pitchFamily="34" charset="0"/>
                        </a:rPr>
                        <a:t>“</a:t>
                      </a:r>
                      <a:r>
                        <a:rPr lang="zh-CN" altLang="en-US" sz="2700" b="1">
                          <a:solidFill>
                            <a:srgbClr val="000000"/>
                          </a:solidFill>
                          <a:latin typeface="Arial" panose="020B0604020202020204" pitchFamily="34" charset="0"/>
                          <a:cs typeface="Arial" panose="020B0604020202020204" pitchFamily="34" charset="0"/>
                        </a:rPr>
                        <a:t>我</a:t>
                      </a:r>
                      <a:r>
                        <a:rPr lang="en-US" altLang="zh-CN" sz="2700" b="1">
                          <a:solidFill>
                            <a:srgbClr val="000000"/>
                          </a:solidFill>
                          <a:latin typeface="Arial" panose="020B0604020202020204" pitchFamily="34" charset="0"/>
                          <a:cs typeface="Arial" panose="020B0604020202020204" pitchFamily="34" charset="0"/>
                        </a:rPr>
                        <a:t>”</a:t>
                      </a:r>
                      <a:r>
                        <a:rPr lang="en-US" altLang="zh-CN" sz="2700" b="1">
                          <a:solidFill>
                            <a:srgbClr val="000000"/>
                          </a:solidFill>
                        </a:rPr>
                        <a:t>/</a:t>
                      </a:r>
                      <a:r>
                        <a:rPr lang="zh-CN" altLang="en-US" sz="2700" b="1">
                          <a:solidFill>
                            <a:srgbClr val="000000"/>
                          </a:solidFill>
                        </a:rPr>
                        <a:t>老余</a:t>
                      </a:r>
                      <a:endParaRPr lang="zh-CN" altLang="en-US" sz="2700" b="1">
                        <a:solidFill>
                          <a:srgbClr val="000000"/>
                        </a:solidFill>
                      </a:endParaRPr>
                    </a:p>
                  </a:txBody>
                  <a:tcP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381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D0D8E8"/>
                    </a:solid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eaLnBrk="1" hangingPunct="1">
                        <a:lnSpc>
                          <a:spcPct val="120000"/>
                        </a:lnSpc>
                        <a:spcBef>
                          <a:spcPct val="0"/>
                        </a:spcBef>
                        <a:buNone/>
                      </a:pPr>
                      <a:endParaRPr lang="zh-CN" altLang="en-US" sz="2400" dirty="0">
                        <a:solidFill>
                          <a:srgbClr val="000000"/>
                        </a:solidFill>
                      </a:endParaRPr>
                    </a:p>
                    <a:p>
                      <a:pPr marL="0" lvl="0" indent="0" eaLnBrk="1" hangingPunct="1">
                        <a:lnSpc>
                          <a:spcPct val="120000"/>
                        </a:lnSpc>
                        <a:spcBef>
                          <a:spcPct val="0"/>
                        </a:spcBef>
                        <a:buNone/>
                      </a:pPr>
                      <a:endParaRPr lang="zh-CN" altLang="en-US" sz="2400" dirty="0">
                        <a:solidFill>
                          <a:srgbClr val="000000"/>
                        </a:solidFill>
                      </a:endParaRPr>
                    </a:p>
                  </a:txBody>
                  <a:tcP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381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D0D8E8"/>
                    </a:solidFill>
                  </a:tcPr>
                </a:tc>
                <a:tc rowSpan="5">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eaLnBrk="1" hangingPunct="1">
                        <a:spcBef>
                          <a:spcPct val="0"/>
                        </a:spcBef>
                        <a:buNone/>
                      </a:pPr>
                      <a:endParaRPr lang="zh-CN" altLang="en-US" sz="1800" dirty="0">
                        <a:solidFill>
                          <a:srgbClr val="000000"/>
                        </a:solidFill>
                      </a:endParaRPr>
                    </a:p>
                  </a:txBody>
                  <a:tcP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381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D0D8E8"/>
                    </a:solidFill>
                  </a:tcPr>
                </a:tc>
              </a:tr>
              <a:tr h="517525">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lnSpc>
                          <a:spcPct val="120000"/>
                        </a:lnSpc>
                        <a:spcBef>
                          <a:spcPct val="0"/>
                        </a:spcBef>
                        <a:buNone/>
                      </a:pPr>
                      <a:r>
                        <a:rPr lang="zh-CN" altLang="en-US" sz="2700" b="1">
                          <a:solidFill>
                            <a:srgbClr val="000000"/>
                          </a:solidFill>
                        </a:rPr>
                        <a:t>瑶族老人</a:t>
                      </a:r>
                      <a:endParaRPr lang="zh-CN" altLang="en-US" sz="2700" b="1">
                        <a:solidFill>
                          <a:srgbClr val="000000"/>
                        </a:solidFill>
                      </a:endParaRPr>
                    </a:p>
                  </a:txBody>
                  <a:tcP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9EDF4"/>
                    </a:solid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eaLnBrk="1" hangingPunct="1">
                        <a:lnSpc>
                          <a:spcPct val="120000"/>
                        </a:lnSpc>
                        <a:spcBef>
                          <a:spcPct val="0"/>
                        </a:spcBef>
                        <a:buNone/>
                      </a:pPr>
                      <a:endParaRPr lang="zh-CN" altLang="en-US" sz="1800" dirty="0">
                        <a:solidFill>
                          <a:srgbClr val="000000"/>
                        </a:solidFill>
                      </a:endParaRPr>
                    </a:p>
                  </a:txBody>
                  <a:tcP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9EDF4"/>
                    </a:solidFill>
                  </a:tcPr>
                </a:tc>
                <a:tc vMerge="1">
                  <a:tcP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tcPr>
                </a:tc>
              </a:tr>
              <a:tr h="503238">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eaLnBrk="1" hangingPunct="1">
                        <a:lnSpc>
                          <a:spcPct val="120000"/>
                        </a:lnSpc>
                        <a:spcBef>
                          <a:spcPct val="0"/>
                        </a:spcBef>
                        <a:buNone/>
                      </a:pPr>
                      <a:r>
                        <a:rPr lang="zh-CN" altLang="en-US" sz="2700" b="1"/>
                        <a:t>哈尼小姑娘</a:t>
                      </a:r>
                      <a:endParaRPr lang="zh-CN" altLang="en-US" sz="2700" b="1"/>
                    </a:p>
                  </a:txBody>
                  <a:tcP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D0D8E8"/>
                    </a:solid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eaLnBrk="1" hangingPunct="1">
                        <a:lnSpc>
                          <a:spcPct val="120000"/>
                        </a:lnSpc>
                        <a:spcBef>
                          <a:spcPct val="0"/>
                        </a:spcBef>
                        <a:buNone/>
                      </a:pPr>
                      <a:endParaRPr lang="zh-CN" altLang="en-US" sz="1800" dirty="0">
                        <a:solidFill>
                          <a:srgbClr val="000000"/>
                        </a:solidFill>
                      </a:endParaRPr>
                    </a:p>
                  </a:txBody>
                  <a:tcP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D0D8E8"/>
                    </a:solidFill>
                  </a:tcPr>
                </a:tc>
                <a:tc vMerge="1">
                  <a:tcP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tcPr>
                </a:tc>
              </a:tr>
              <a:tr h="519112">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eaLnBrk="1" hangingPunct="1">
                        <a:lnSpc>
                          <a:spcPct val="120000"/>
                        </a:lnSpc>
                        <a:spcBef>
                          <a:spcPct val="0"/>
                        </a:spcBef>
                        <a:buNone/>
                      </a:pPr>
                      <a:r>
                        <a:rPr lang="zh-CN" altLang="en-US" sz="2700" b="1"/>
                        <a:t>梨花姑娘</a:t>
                      </a:r>
                      <a:endParaRPr lang="zh-CN" altLang="en-US" sz="2700" b="1"/>
                    </a:p>
                  </a:txBody>
                  <a:tcP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9EDF4"/>
                    </a:solid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eaLnBrk="1" hangingPunct="1">
                        <a:lnSpc>
                          <a:spcPct val="120000"/>
                        </a:lnSpc>
                        <a:spcBef>
                          <a:spcPct val="0"/>
                        </a:spcBef>
                        <a:buNone/>
                      </a:pPr>
                      <a:endParaRPr lang="zh-CN" altLang="en-US" sz="1800" dirty="0">
                        <a:solidFill>
                          <a:srgbClr val="000000"/>
                        </a:solidFill>
                      </a:endParaRPr>
                    </a:p>
                  </a:txBody>
                  <a:tcP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9EDF4"/>
                    </a:solidFill>
                  </a:tcPr>
                </a:tc>
                <a:tc vMerge="1">
                  <a:tcP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tcPr>
                </a:tc>
              </a:tr>
              <a:tr h="785813">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eaLnBrk="1" hangingPunct="1">
                        <a:lnSpc>
                          <a:spcPct val="120000"/>
                        </a:lnSpc>
                        <a:spcBef>
                          <a:spcPct val="0"/>
                        </a:spcBef>
                        <a:buNone/>
                      </a:pPr>
                      <a:r>
                        <a:rPr lang="zh-CN" altLang="en-US" sz="2700" b="1"/>
                        <a:t>解放军战士</a:t>
                      </a:r>
                      <a:endParaRPr lang="zh-CN" altLang="en-US" sz="2700" b="1"/>
                    </a:p>
                  </a:txBody>
                  <a:tcP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D0D8E8"/>
                    </a:solid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eaLnBrk="1" hangingPunct="1">
                        <a:lnSpc>
                          <a:spcPct val="120000"/>
                        </a:lnSpc>
                        <a:spcBef>
                          <a:spcPct val="0"/>
                        </a:spcBef>
                        <a:buNone/>
                      </a:pPr>
                      <a:endParaRPr lang="zh-CN" altLang="en-US" sz="2400" dirty="0">
                        <a:solidFill>
                          <a:srgbClr val="000000"/>
                        </a:solidFill>
                      </a:endParaRPr>
                    </a:p>
                    <a:p>
                      <a:pPr marL="0" lvl="0" indent="0" eaLnBrk="1" hangingPunct="1">
                        <a:lnSpc>
                          <a:spcPct val="120000"/>
                        </a:lnSpc>
                        <a:spcBef>
                          <a:spcPct val="0"/>
                        </a:spcBef>
                        <a:buNone/>
                      </a:pPr>
                      <a:endParaRPr lang="zh-CN" altLang="en-US" sz="2400" dirty="0">
                        <a:solidFill>
                          <a:srgbClr val="000000"/>
                        </a:solidFill>
                      </a:endParaRPr>
                    </a:p>
                  </a:txBody>
                  <a:tcP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D0D8E8"/>
                    </a:solidFill>
                  </a:tcPr>
                </a:tc>
                <a:tc vMerge="1">
                  <a:tcP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B w="12700" cap="flat" cmpd="sng">
                      <a:solidFill>
                        <a:srgbClr val="FFFFFF"/>
                      </a:solidFill>
                      <a:prstDash val="solid"/>
                      <a:headEnd type="none" w="med" len="med"/>
                      <a:tailEnd type="none" w="med" len="med"/>
                    </a:lnB>
                  </a:tcPr>
                </a:tc>
              </a:tr>
            </a:tbl>
          </a:graphicData>
        </a:graphic>
      </p:graphicFrame>
      <p:sp>
        <p:nvSpPr>
          <p:cNvPr id="54315" name="矩形 54314"/>
          <p:cNvSpPr/>
          <p:nvPr/>
        </p:nvSpPr>
        <p:spPr>
          <a:xfrm>
            <a:off x="3644900" y="2882900"/>
            <a:ext cx="4238625" cy="953135"/>
          </a:xfrm>
          <a:prstGeom prst="rect">
            <a:avLst/>
          </a:prstGeom>
          <a:noFill/>
          <a:ln w="9525">
            <a:noFill/>
          </a:ln>
        </p:spPr>
        <p:txBody>
          <a:bodyPr anchor="t" anchorCtr="0">
            <a:spAutoFit/>
          </a:bodyPr>
          <a:p>
            <a:r>
              <a:rPr lang="zh-CN" altLang="en-US" sz="2800" dirty="0">
                <a:solidFill>
                  <a:schemeClr val="tx1"/>
                </a:solidFill>
                <a:latin typeface="黑体" panose="02010609060101010101" charset="-122"/>
                <a:ea typeface="黑体" panose="02010609060101010101" charset="-122"/>
              </a:rPr>
              <a:t>着急、疑惑、感激、明白、梦中恍惚在</a:t>
            </a:r>
            <a:r>
              <a:rPr lang="en-US" altLang="zh-CN" sz="2800">
                <a:solidFill>
                  <a:schemeClr val="tx1"/>
                </a:solidFill>
                <a:latin typeface="黑体" panose="02010609060101010101" charset="-122"/>
                <a:ea typeface="黑体" panose="02010609060101010101" charset="-122"/>
              </a:rPr>
              <a:t>……</a:t>
            </a:r>
            <a:endParaRPr lang="en-US" altLang="zh-CN" sz="2800">
              <a:solidFill>
                <a:schemeClr val="tx1"/>
              </a:solidFill>
              <a:latin typeface="黑体" panose="02010609060101010101" charset="-122"/>
              <a:ea typeface="黑体" panose="02010609060101010101" charset="-122"/>
            </a:endParaRPr>
          </a:p>
        </p:txBody>
      </p:sp>
      <p:sp>
        <p:nvSpPr>
          <p:cNvPr id="3" name="矩形 2"/>
          <p:cNvSpPr/>
          <p:nvPr/>
        </p:nvSpPr>
        <p:spPr>
          <a:xfrm>
            <a:off x="3644900" y="3836988"/>
            <a:ext cx="4238625" cy="521970"/>
          </a:xfrm>
          <a:prstGeom prst="rect">
            <a:avLst/>
          </a:prstGeom>
          <a:noFill/>
          <a:ln w="9525">
            <a:noFill/>
          </a:ln>
        </p:spPr>
        <p:txBody>
          <a:bodyPr anchor="t" anchorCtr="0">
            <a:spAutoFit/>
          </a:bodyPr>
          <a:p>
            <a:r>
              <a:rPr lang="zh-CN" altLang="en-US" sz="2800" dirty="0">
                <a:solidFill>
                  <a:schemeClr val="tx1"/>
                </a:solidFill>
                <a:latin typeface="黑体" panose="02010609060101010101" charset="-122"/>
                <a:ea typeface="黑体" panose="02010609060101010101" charset="-122"/>
              </a:rPr>
              <a:t>失望、惊喜、疑惑、感激</a:t>
            </a:r>
            <a:endParaRPr lang="zh-CN" altLang="en-US" sz="2800" dirty="0">
              <a:solidFill>
                <a:schemeClr val="tx1"/>
              </a:solidFill>
              <a:latin typeface="黑体" panose="02010609060101010101" charset="-122"/>
              <a:ea typeface="黑体" panose="02010609060101010101" charset="-122"/>
            </a:endParaRPr>
          </a:p>
        </p:txBody>
      </p:sp>
      <p:sp>
        <p:nvSpPr>
          <p:cNvPr id="4" name="矩形 3"/>
          <p:cNvSpPr/>
          <p:nvPr/>
        </p:nvSpPr>
        <p:spPr>
          <a:xfrm>
            <a:off x="3732213" y="4500563"/>
            <a:ext cx="2747962" cy="521970"/>
          </a:xfrm>
          <a:prstGeom prst="rect">
            <a:avLst/>
          </a:prstGeom>
          <a:noFill/>
          <a:ln w="9525">
            <a:noFill/>
          </a:ln>
        </p:spPr>
        <p:txBody>
          <a:bodyPr anchor="t" anchorCtr="0">
            <a:spAutoFit/>
          </a:bodyPr>
          <a:p>
            <a:r>
              <a:rPr lang="zh-CN" altLang="en-US" sz="2800" dirty="0">
                <a:solidFill>
                  <a:schemeClr val="tx1"/>
                </a:solidFill>
                <a:latin typeface="黑体" panose="02010609060101010101" charset="-122"/>
                <a:ea typeface="黑体" panose="02010609060101010101" charset="-122"/>
              </a:rPr>
              <a:t>惊吓、赶紧摇头</a:t>
            </a:r>
            <a:endParaRPr lang="zh-CN" altLang="en-US" sz="2800" dirty="0">
              <a:solidFill>
                <a:schemeClr val="tx1"/>
              </a:solidFill>
              <a:latin typeface="黑体" panose="02010609060101010101" charset="-122"/>
              <a:ea typeface="黑体" panose="02010609060101010101" charset="-122"/>
            </a:endParaRPr>
          </a:p>
        </p:txBody>
      </p:sp>
      <p:sp>
        <p:nvSpPr>
          <p:cNvPr id="5" name="矩形 4"/>
          <p:cNvSpPr/>
          <p:nvPr/>
        </p:nvSpPr>
        <p:spPr>
          <a:xfrm>
            <a:off x="3732213" y="5022850"/>
            <a:ext cx="2097087" cy="521970"/>
          </a:xfrm>
          <a:prstGeom prst="rect">
            <a:avLst/>
          </a:prstGeom>
          <a:noFill/>
          <a:ln w="9525">
            <a:noFill/>
          </a:ln>
        </p:spPr>
        <p:txBody>
          <a:bodyPr anchor="t" anchorCtr="0">
            <a:spAutoFit/>
          </a:bodyPr>
          <a:p>
            <a:r>
              <a:rPr lang="zh-CN" altLang="en-US" sz="2800" dirty="0">
                <a:solidFill>
                  <a:schemeClr val="tx1"/>
                </a:solidFill>
                <a:latin typeface="黑体" panose="02010609060101010101" charset="-122"/>
                <a:ea typeface="黑体" panose="02010609060101010101" charset="-122"/>
              </a:rPr>
              <a:t>好奇、感动</a:t>
            </a:r>
            <a:endParaRPr lang="zh-CN" altLang="en-US" sz="2800" dirty="0">
              <a:solidFill>
                <a:schemeClr val="tx1"/>
              </a:solidFill>
              <a:latin typeface="黑体" panose="02010609060101010101" charset="-122"/>
              <a:ea typeface="黑体" panose="02010609060101010101" charset="-122"/>
            </a:endParaRPr>
          </a:p>
        </p:txBody>
      </p:sp>
      <p:sp>
        <p:nvSpPr>
          <p:cNvPr id="6" name="矩形 5"/>
          <p:cNvSpPr/>
          <p:nvPr/>
        </p:nvSpPr>
        <p:spPr>
          <a:xfrm>
            <a:off x="3732213" y="5694363"/>
            <a:ext cx="4238625" cy="953135"/>
          </a:xfrm>
          <a:prstGeom prst="rect">
            <a:avLst/>
          </a:prstGeom>
          <a:noFill/>
          <a:ln w="9525">
            <a:noFill/>
          </a:ln>
        </p:spPr>
        <p:txBody>
          <a:bodyPr anchor="t" anchorCtr="0">
            <a:spAutoFit/>
          </a:bodyPr>
          <a:p>
            <a:r>
              <a:rPr lang="zh-CN" altLang="en-US" sz="2800" dirty="0">
                <a:solidFill>
                  <a:schemeClr val="tx1"/>
                </a:solidFill>
                <a:latin typeface="黑体" panose="02010609060101010101" charset="-122"/>
                <a:ea typeface="黑体" panose="02010609060101010101" charset="-122"/>
              </a:rPr>
              <a:t>这里要有一间给路人避风雨的小屋就好了</a:t>
            </a:r>
            <a:endParaRPr lang="zh-CN" altLang="en-US" sz="2800" dirty="0">
              <a:solidFill>
                <a:schemeClr val="tx1"/>
              </a:solidFill>
              <a:latin typeface="黑体" panose="02010609060101010101" charset="-122"/>
              <a:ea typeface="黑体" panose="02010609060101010101" charset="-122"/>
            </a:endParaRPr>
          </a:p>
        </p:txBody>
      </p:sp>
      <p:sp>
        <p:nvSpPr>
          <p:cNvPr id="43041" name="矩形 28679"/>
          <p:cNvSpPr/>
          <p:nvPr/>
        </p:nvSpPr>
        <p:spPr>
          <a:xfrm>
            <a:off x="1590675" y="1075055"/>
            <a:ext cx="8920480" cy="1076325"/>
          </a:xfrm>
          <a:prstGeom prst="rect">
            <a:avLst/>
          </a:prstGeom>
          <a:noFill/>
          <a:ln w="9525">
            <a:noFill/>
          </a:ln>
        </p:spPr>
        <p:txBody>
          <a:bodyPr wrap="square" anchor="ctr" anchorCtr="0">
            <a:spAutoFit/>
          </a:bodyPr>
          <a:p>
            <a:r>
              <a:rPr lang="en-US" altLang="zh-CN" sz="3200" b="1" dirty="0">
                <a:solidFill>
                  <a:schemeClr val="tx1"/>
                </a:solidFill>
                <a:latin typeface="宋体" panose="02010600030101010101" pitchFamily="2" charset="-122"/>
                <a:ea typeface="宋体" panose="02010600030101010101" pitchFamily="2" charset="-122"/>
              </a:rPr>
              <a:t>1.</a:t>
            </a:r>
            <a:r>
              <a:rPr lang="zh-CN" altLang="en-US" sz="3200" b="1" dirty="0">
                <a:solidFill>
                  <a:schemeClr val="tx1"/>
                </a:solidFill>
                <a:latin typeface="宋体" panose="02010600030101010101" pitchFamily="2" charset="-122"/>
                <a:ea typeface="宋体" panose="02010600030101010101" pitchFamily="2" charset="-122"/>
              </a:rPr>
              <a:t>请圈画出文中人物</a:t>
            </a:r>
            <a:r>
              <a:rPr lang="zh-CN" altLang="en-US" sz="3200" b="1" dirty="0">
                <a:latin typeface="宋体" panose="02010600030101010101" pitchFamily="2" charset="-122"/>
                <a:ea typeface="宋体" panose="02010600030101010101" pitchFamily="2" charset="-122"/>
              </a:rPr>
              <a:t>心理描写</a:t>
            </a:r>
            <a:r>
              <a:rPr lang="zh-CN" altLang="en-US" sz="3200" b="1" dirty="0">
                <a:solidFill>
                  <a:schemeClr val="tx1"/>
                </a:solidFill>
                <a:latin typeface="宋体" panose="02010600030101010101" pitchFamily="2" charset="-122"/>
                <a:ea typeface="宋体" panose="02010600030101010101" pitchFamily="2" charset="-122"/>
              </a:rPr>
              <a:t>的词句并品析</a:t>
            </a:r>
            <a:r>
              <a:rPr lang="en-US" altLang="zh-CN" sz="32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a:solidFill>
                  <a:schemeClr val="tx1"/>
                </a:solidFill>
                <a:latin typeface="宋体" panose="02010600030101010101" pitchFamily="2" charset="-122"/>
                <a:ea typeface="宋体" panose="02010600030101010101" pitchFamily="2" charset="-122"/>
              </a:rPr>
              <a:t>填写下面表格。</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2" name="矩形 28679"/>
          <p:cNvSpPr/>
          <p:nvPr/>
        </p:nvSpPr>
        <p:spPr>
          <a:xfrm>
            <a:off x="7970838" y="2992597"/>
            <a:ext cx="2468562" cy="3538220"/>
          </a:xfrm>
          <a:prstGeom prst="rect">
            <a:avLst/>
          </a:prstGeom>
          <a:noFill/>
          <a:ln w="9525">
            <a:noFill/>
          </a:ln>
        </p:spPr>
        <p:txBody>
          <a:bodyPr anchor="ctr" anchorCtr="0">
            <a:spAutoFit/>
          </a:bodyPr>
          <a:p>
            <a:r>
              <a:rPr lang="zh-CN" altLang="en-US" sz="2800" b="1" dirty="0">
                <a:solidFill>
                  <a:srgbClr val="FF0000"/>
                </a:solidFill>
                <a:latin typeface="宋体" panose="02010600030101010101" pitchFamily="2" charset="-122"/>
                <a:ea typeface="宋体" panose="02010600030101010101" pitchFamily="2" charset="-122"/>
              </a:rPr>
              <a:t>①直接表现人物内心世界、情感和思想。②表现人物思想品质</a:t>
            </a:r>
            <a:r>
              <a:rPr lang="en-US" altLang="zh-CN" sz="28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刻画人物性格特点。③推动情节发展。</a:t>
            </a:r>
            <a:endParaRPr lang="zh-CN" altLang="en-US" sz="2800" b="1" dirty="0">
              <a:solidFill>
                <a:srgbClr val="FF0000"/>
              </a:solidFill>
              <a:latin typeface="宋体" panose="02010600030101010101" pitchFamily="2" charset="-122"/>
              <a:ea typeface="宋体" panose="02010600030101010101" pitchFamily="2" charset="-122"/>
            </a:endParaRPr>
          </a:p>
        </p:txBody>
      </p:sp>
      <p:grpSp>
        <p:nvGrpSpPr>
          <p:cNvPr id="7" name="组合 6"/>
          <p:cNvGrpSpPr/>
          <p:nvPr/>
        </p:nvGrpSpPr>
        <p:grpSpPr>
          <a:xfrm>
            <a:off x="339038" y="340766"/>
            <a:ext cx="2792615" cy="713740"/>
            <a:chOff x="2371" y="690"/>
            <a:chExt cx="3471" cy="1124"/>
          </a:xfrm>
        </p:grpSpPr>
        <p:sp>
          <p:nvSpPr>
            <p:cNvPr id="8"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9"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品读析描写</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315"/>
                                        </p:tgtEl>
                                        <p:attrNameLst>
                                          <p:attrName>style.visibility</p:attrName>
                                        </p:attrNameLst>
                                      </p:cBhvr>
                                      <p:to>
                                        <p:strVal val="visible"/>
                                      </p:to>
                                    </p:set>
                                    <p:anim calcmode="lin" valueType="num">
                                      <p:cBhvr>
                                        <p:cTn id="7" dur="500" fill="hold"/>
                                        <p:tgtEl>
                                          <p:spTgt spid="54315"/>
                                        </p:tgtEl>
                                        <p:attrNameLst>
                                          <p:attrName>ppt_x</p:attrName>
                                        </p:attrNameLst>
                                      </p:cBhvr>
                                      <p:tavLst>
                                        <p:tav tm="0">
                                          <p:val>
                                            <p:strVal val="#ppt_x"/>
                                          </p:val>
                                        </p:tav>
                                        <p:tav tm="100000">
                                          <p:val>
                                            <p:strVal val="#ppt_x"/>
                                          </p:val>
                                        </p:tav>
                                      </p:tavLst>
                                    </p:anim>
                                    <p:anim calcmode="lin" valueType="num">
                                      <p:cBhvr>
                                        <p:cTn id="8" dur="500" fill="hold"/>
                                        <p:tgtEl>
                                          <p:spTgt spid="543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100000">
                                          <p:val>
                                            <p:strVal val="#ppt_x"/>
                                          </p:val>
                                        </p:tav>
                                      </p:tavLst>
                                    </p:anim>
                                    <p:anim calcmode="lin" valueType="num">
                                      <p:cBhvr>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15" grpId="0"/>
      <p:bldP spid="3" grpId="0"/>
      <p:bldP spid="4" grpId="0"/>
      <p:bldP spid="5" grpId="0"/>
      <p:bldP spid="6"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3041" name="矩形 28679"/>
          <p:cNvSpPr/>
          <p:nvPr/>
        </p:nvSpPr>
        <p:spPr>
          <a:xfrm>
            <a:off x="1559560" y="188595"/>
            <a:ext cx="9530080" cy="1014730"/>
          </a:xfrm>
          <a:prstGeom prst="rect">
            <a:avLst/>
          </a:prstGeom>
          <a:noFill/>
          <a:ln w="9525">
            <a:noFill/>
          </a:ln>
        </p:spPr>
        <p:txBody>
          <a:bodyPr wrap="square" anchor="ctr" anchorCtr="0">
            <a:spAutoFit/>
          </a:bodyPr>
          <a:p>
            <a:r>
              <a:rPr lang="en-US" altLang="zh-CN" sz="3000" b="1" dirty="0">
                <a:solidFill>
                  <a:schemeClr val="tx1"/>
                </a:solidFill>
                <a:latin typeface="宋体" panose="02010600030101010101" pitchFamily="2" charset="-122"/>
                <a:ea typeface="宋体" panose="02010600030101010101" pitchFamily="2" charset="-122"/>
              </a:rPr>
              <a:t>2.</a:t>
            </a:r>
            <a:r>
              <a:rPr lang="zh-CN" altLang="en-US" sz="3000" b="1" dirty="0">
                <a:solidFill>
                  <a:schemeClr val="tx1"/>
                </a:solidFill>
                <a:latin typeface="宋体" panose="02010600030101010101" pitchFamily="2" charset="-122"/>
                <a:ea typeface="宋体" panose="02010600030101010101" pitchFamily="2" charset="-122"/>
              </a:rPr>
              <a:t>请圈画出文中</a:t>
            </a:r>
            <a:r>
              <a:rPr lang="zh-CN" altLang="en-US" sz="3000" b="1" dirty="0">
                <a:latin typeface="宋体" panose="02010600030101010101" pitchFamily="2" charset="-122"/>
                <a:ea typeface="宋体" panose="02010600030101010101" pitchFamily="2" charset="-122"/>
                <a:sym typeface="+mn-ea"/>
              </a:rPr>
              <a:t>环境描写</a:t>
            </a:r>
            <a:r>
              <a:rPr lang="zh-CN" altLang="zh-CN" sz="3000" b="1" dirty="0">
                <a:solidFill>
                  <a:schemeClr val="tx1"/>
                </a:solidFill>
                <a:latin typeface="宋体" panose="02010600030101010101" pitchFamily="2" charset="-122"/>
                <a:cs typeface="宋体" panose="02010600030101010101" pitchFamily="2" charset="-122"/>
                <a:sym typeface="+mn-ea"/>
              </a:rPr>
              <a:t>(</a:t>
            </a:r>
            <a:r>
              <a:rPr lang="zh-CN" altLang="en-US" sz="3000" b="1" dirty="0">
                <a:solidFill>
                  <a:schemeClr val="tx1"/>
                </a:solidFill>
                <a:uFillTx/>
                <a:latin typeface="Arial" panose="020B0604020202020204" pitchFamily="34" charset="0"/>
                <a:ea typeface="SimSun-ExtB" panose="02010609060101010101" charset="-122"/>
                <a:cs typeface="Arial" panose="020B0604020202020204" pitchFamily="34" charset="0"/>
                <a:sym typeface="+mn-ea"/>
              </a:rPr>
              <a:t>“梨花”</a:t>
            </a:r>
            <a:r>
              <a:rPr lang="zh-CN" altLang="zh-CN" sz="3000" b="1" dirty="0">
                <a:solidFill>
                  <a:schemeClr val="tx1"/>
                </a:solidFill>
                <a:uFillTx/>
                <a:latin typeface="宋体" panose="02010600030101010101" pitchFamily="2" charset="-122"/>
                <a:cs typeface="宋体" panose="02010600030101010101" pitchFamily="2" charset="-122"/>
                <a:sym typeface="+mn-ea"/>
              </a:rPr>
              <a:t>)</a:t>
            </a:r>
            <a:r>
              <a:rPr lang="zh-CN" altLang="en-US" sz="3000" b="1" dirty="0">
                <a:solidFill>
                  <a:schemeClr val="tx1"/>
                </a:solidFill>
                <a:latin typeface="宋体" panose="02010600030101010101" pitchFamily="2" charset="-122"/>
                <a:ea typeface="宋体" panose="02010600030101010101" pitchFamily="2" charset="-122"/>
              </a:rPr>
              <a:t>的词句并</a:t>
            </a:r>
            <a:r>
              <a:rPr lang="zh-CN" sz="3000" b="1" dirty="0">
                <a:solidFill>
                  <a:schemeClr val="tx1"/>
                </a:solidFill>
                <a:latin typeface="宋体" panose="02010600030101010101" pitchFamily="2" charset="-122"/>
                <a:ea typeface="宋体" panose="02010600030101010101" pitchFamily="2" charset="-122"/>
                <a:sym typeface="+mn-ea"/>
              </a:rPr>
              <a:t>思考其</a:t>
            </a:r>
            <a:r>
              <a:rPr lang="zh-CN" altLang="en-US" sz="3000" b="1" dirty="0" smtClean="0">
                <a:solidFill>
                  <a:schemeClr val="tx1"/>
                </a:solidFill>
                <a:latin typeface="宋体" panose="02010600030101010101" pitchFamily="2" charset="-122"/>
                <a:ea typeface="宋体" panose="02010600030101010101" pitchFamily="2" charset="-122"/>
                <a:sym typeface="+mn-ea"/>
              </a:rPr>
              <a:t>作用</a:t>
            </a:r>
            <a:r>
              <a:rPr lang="zh-CN" altLang="zh-CN" sz="3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(思考探究</a:t>
            </a:r>
            <a:r>
              <a:rPr lang="zh-CN" sz="3000" b="1" dirty="0">
                <a:solidFill>
                  <a:schemeClr val="tx1"/>
                </a:solidFill>
                <a:latin typeface="宋体" panose="02010600030101010101" pitchFamily="2" charset="-122"/>
                <a:ea typeface="宋体" panose="02010600030101010101" pitchFamily="2" charset="-122"/>
                <a:sym typeface="+mn-ea"/>
              </a:rPr>
              <a:t>三</a:t>
            </a:r>
            <a:r>
              <a:rPr lang="zh-CN" altLang="zh-CN" sz="30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dirty="0">
                <a:solidFill>
                  <a:schemeClr val="tx1"/>
                </a:solidFill>
                <a:latin typeface="宋体" panose="02010600030101010101" pitchFamily="2" charset="-122"/>
                <a:ea typeface="宋体" panose="02010600030101010101" pitchFamily="2" charset="-122"/>
              </a:rPr>
              <a:t>。</a:t>
            </a:r>
            <a:endParaRPr lang="zh-CN" altLang="en-US" sz="3000" b="1" dirty="0">
              <a:solidFill>
                <a:schemeClr val="tx1"/>
              </a:solidFill>
              <a:latin typeface="宋体" panose="02010600030101010101" pitchFamily="2" charset="-122"/>
              <a:ea typeface="宋体" panose="02010600030101010101" pitchFamily="2" charset="-122"/>
            </a:endParaRPr>
          </a:p>
        </p:txBody>
      </p:sp>
      <p:graphicFrame>
        <p:nvGraphicFramePr>
          <p:cNvPr id="8238" name="表格 8237"/>
          <p:cNvGraphicFramePr/>
          <p:nvPr>
            <p:custDataLst>
              <p:tags r:id="rId1"/>
            </p:custDataLst>
          </p:nvPr>
        </p:nvGraphicFramePr>
        <p:xfrm>
          <a:off x="1715135" y="1202055"/>
          <a:ext cx="9049385" cy="4681855"/>
        </p:xfrm>
        <a:graphic>
          <a:graphicData uri="http://schemas.openxmlformats.org/drawingml/2006/table">
            <a:tbl>
              <a:tblPr/>
              <a:tblGrid>
                <a:gridCol w="1275715"/>
                <a:gridCol w="7773670"/>
              </a:tblGrid>
              <a:tr h="518160">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“梨花”</a:t>
                      </a:r>
                      <a:endPar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“梨花”含义及作用</a:t>
                      </a:r>
                      <a:endPar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endParaRPr>
                    </a:p>
                  </a:txBody>
                  <a:tcPr marL="68580" marR="68580" marT="34290" marB="342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175385">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1600" b="1" dirty="0"/>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1800" b="1" dirty="0"/>
                    </a:p>
                    <a:p>
                      <a:pPr marL="0" lvl="0" indent="0">
                        <a:buNone/>
                      </a:pPr>
                      <a:endParaRPr lang="zh-CN" altLang="en-US" sz="1800" b="1" dirty="0"/>
                    </a:p>
                    <a:p>
                      <a:pPr marL="0" lvl="0" indent="0">
                        <a:buNone/>
                      </a:pPr>
                      <a:endParaRPr lang="zh-CN" altLang="en-US" sz="1800" b="1" dirty="0"/>
                    </a:p>
                  </a:txBody>
                  <a:tcPr marL="68580" marR="68580" marT="34290" marB="342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44500">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900" b="1" dirty="0"/>
                    </a:p>
                    <a:p>
                      <a:pPr marL="0" lvl="0" indent="0">
                        <a:buNone/>
                      </a:pPr>
                      <a:endParaRPr lang="zh-CN" altLang="en-US" sz="1200" b="1" dirty="0"/>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1600" dirty="0"/>
                    </a:p>
                  </a:txBody>
                  <a:tcPr marL="68580" marR="68580" marT="34290" marB="342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18160">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1800" b="1" dirty="0"/>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800" dirty="0"/>
                    </a:p>
                  </a:txBody>
                  <a:tcPr marL="68580" marR="68580" marT="34290" marB="342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219835">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1800" b="1" dirty="0"/>
                    </a:p>
                    <a:p>
                      <a:pPr marL="0" lvl="0" indent="0">
                        <a:buNone/>
                      </a:pPr>
                      <a:endParaRPr lang="zh-CN" altLang="en-US" sz="1500" b="1" dirty="0"/>
                    </a:p>
                    <a:p>
                      <a:pPr marL="0" lvl="0" indent="0">
                        <a:buNone/>
                      </a:pPr>
                      <a:endParaRPr lang="zh-CN" altLang="en-US" sz="1500" b="1" dirty="0"/>
                    </a:p>
                    <a:p>
                      <a:pPr marL="0" lvl="0" indent="0">
                        <a:buNone/>
                      </a:pPr>
                      <a:endParaRPr lang="zh-CN" altLang="en-US" sz="1500" b="1" dirty="0"/>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1800" dirty="0"/>
                    </a:p>
                    <a:p>
                      <a:pPr marL="0" lvl="0" indent="0">
                        <a:buNone/>
                      </a:pPr>
                      <a:endParaRPr lang="zh-CN" altLang="en-US" sz="1800" dirty="0"/>
                    </a:p>
                    <a:p>
                      <a:pPr marL="0" lvl="0" indent="0">
                        <a:buNone/>
                      </a:pPr>
                      <a:endParaRPr lang="zh-CN" altLang="en-US" sz="1800" dirty="0"/>
                    </a:p>
                  </a:txBody>
                  <a:tcPr marL="68580" marR="68580" marT="34290" marB="342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805815">
                <a:tc>
                  <a:txBody>
                    <a:bodyPr/>
                    <a:p>
                      <a:pPr marL="0" lvl="0" indent="0">
                        <a:buNone/>
                      </a:pPr>
                      <a:endParaRPr lang="zh-CN" altLang="en-US" sz="1500" b="1" dirty="0"/>
                    </a:p>
                    <a:p>
                      <a:pPr marL="0" lvl="0" indent="0">
                        <a:buNone/>
                      </a:pPr>
                      <a:endParaRPr lang="zh-CN" altLang="en-US" sz="1500" b="1" dirty="0"/>
                    </a:p>
                    <a:p>
                      <a:pPr marL="0" lvl="0" indent="0">
                        <a:buNone/>
                      </a:pPr>
                      <a:endParaRPr lang="zh-CN" altLang="en-US" sz="1500" b="1" dirty="0"/>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1800" dirty="0"/>
                    </a:p>
                    <a:p>
                      <a:pPr marL="0" lvl="0" indent="0">
                        <a:buNone/>
                      </a:pPr>
                      <a:endParaRPr lang="zh-CN" altLang="en-US" sz="1800" dirty="0"/>
                    </a:p>
                  </a:txBody>
                  <a:tcPr marL="68580" marR="68580" marT="34290" marB="342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738630" y="2018665"/>
            <a:ext cx="1171575" cy="521970"/>
          </a:xfrm>
          <a:prstGeom prst="rect">
            <a:avLst/>
          </a:prstGeom>
          <a:noFill/>
        </p:spPr>
        <p:txBody>
          <a:bodyPr wrap="square" rtlCol="0" anchor="t">
            <a:spAutoFit/>
          </a:bodyPr>
          <a:p>
            <a:r>
              <a:rPr lang="zh-CN" altLang="en-US" sz="2800" b="1" dirty="0">
                <a:latin typeface="新宋体" panose="02010609030101010101" pitchFamily="49" charset="-122"/>
                <a:ea typeface="新宋体" panose="02010609030101010101" pitchFamily="49" charset="-122"/>
                <a:sym typeface="+mn-ea"/>
              </a:rPr>
              <a:t>第</a:t>
            </a:r>
            <a:r>
              <a:rPr lang="en-US" altLang="zh-CN" sz="2800" b="1" dirty="0">
                <a:latin typeface="新宋体" panose="02010609030101010101" pitchFamily="49" charset="-122"/>
                <a:ea typeface="新宋体" panose="02010609030101010101" pitchFamily="49" charset="-122"/>
                <a:sym typeface="+mn-ea"/>
              </a:rPr>
              <a:t>4</a:t>
            </a:r>
            <a:r>
              <a:rPr lang="zh-CN" altLang="en-US" sz="2800" b="1" dirty="0">
                <a:latin typeface="新宋体" panose="02010609030101010101" pitchFamily="49" charset="-122"/>
                <a:ea typeface="新宋体" panose="02010609030101010101" pitchFamily="49" charset="-122"/>
                <a:sym typeface="+mn-ea"/>
              </a:rPr>
              <a:t>段</a:t>
            </a:r>
            <a:endParaRPr lang="zh-CN" altLang="en-US" sz="2800" b="1" dirty="0">
              <a:latin typeface="新宋体" panose="02010609030101010101" pitchFamily="49" charset="-122"/>
              <a:ea typeface="新宋体" panose="02010609030101010101" pitchFamily="49" charset="-122"/>
              <a:sym typeface="+mn-ea"/>
            </a:endParaRPr>
          </a:p>
        </p:txBody>
      </p:sp>
      <p:sp>
        <p:nvSpPr>
          <p:cNvPr id="56328" name="矩形 56327"/>
          <p:cNvSpPr/>
          <p:nvPr/>
        </p:nvSpPr>
        <p:spPr>
          <a:xfrm>
            <a:off x="2948305" y="1694815"/>
            <a:ext cx="7816215" cy="1170305"/>
          </a:xfrm>
          <a:prstGeom prst="rect">
            <a:avLst/>
          </a:prstGeom>
          <a:noFill/>
          <a:ln w="9525">
            <a:noFill/>
          </a:ln>
        </p:spPr>
        <p:txBody>
          <a:bodyPr wrap="square" anchor="ctr" anchorCtr="0">
            <a:spAutoFit/>
          </a:bodyPr>
          <a:p>
            <a:pPr fontAlgn="auto">
              <a:lnSpc>
                <a:spcPct val="90000"/>
              </a:lnSpc>
              <a:spcBef>
                <a:spcPts val="0"/>
              </a:spcBef>
              <a:spcAft>
                <a:spcPts val="0"/>
              </a:spcAft>
            </a:pPr>
            <a:r>
              <a:rPr lang="zh-CN" altLang="en-US" sz="2600" b="1" dirty="0">
                <a:solidFill>
                  <a:srgbClr val="FF0000"/>
                </a:solidFill>
                <a:uFillTx/>
                <a:latin typeface="宋体" panose="02010600030101010101" pitchFamily="2" charset="-122"/>
                <a:ea typeface="宋体" panose="02010600030101010101" pitchFamily="2" charset="-122"/>
              </a:rPr>
              <a:t>实写</a:t>
            </a:r>
            <a:r>
              <a:rPr lang="en-US" altLang="zh-CN" sz="26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600" b="1" dirty="0">
                <a:solidFill>
                  <a:sysClr val="windowText" lastClr="000000"/>
                </a:solidFill>
                <a:latin typeface="宋体" panose="02010600030101010101" pitchFamily="2" charset="-122"/>
                <a:ea typeface="宋体" panose="02010600030101010101" pitchFamily="2" charset="-122"/>
                <a:cs typeface="+mn-ea"/>
                <a:sym typeface="+mn-ea"/>
              </a:rPr>
              <a:t>洁白美丽的梨树林</a:t>
            </a:r>
            <a:r>
              <a:rPr lang="en-US" altLang="zh-CN" sz="26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600" b="1" dirty="0">
                <a:solidFill>
                  <a:sysClr val="windowText" lastClr="000000"/>
                </a:solidFill>
                <a:latin typeface="宋体" panose="02010600030101010101" pitchFamily="2" charset="-122"/>
                <a:ea typeface="宋体" panose="02010600030101010101" pitchFamily="2" charset="-122"/>
                <a:cs typeface="+mn-ea"/>
                <a:sym typeface="+mn-ea"/>
              </a:rPr>
              <a:t>给暮色中行走在大山深处的</a:t>
            </a:r>
            <a:r>
              <a:rPr lang="en-US" altLang="zh-CN" sz="2600" b="1">
                <a:solidFill>
                  <a:sysClr val="windowText" lastClr="000000"/>
                </a:solidFill>
                <a:latin typeface="Arial" panose="020B0604020202020204" pitchFamily="34" charset="0"/>
                <a:ea typeface="宋体" panose="02010600030101010101" pitchFamily="2" charset="-122"/>
                <a:cs typeface="+mn-ea"/>
                <a:sym typeface="+mn-ea"/>
              </a:rPr>
              <a:t>“</a:t>
            </a:r>
            <a:r>
              <a:rPr lang="zh-CN" altLang="en-US" sz="2600" b="1" dirty="0">
                <a:solidFill>
                  <a:sysClr val="windowText" lastClr="000000"/>
                </a:solidFill>
                <a:latin typeface="Arial" panose="020B0604020202020204" pitchFamily="34" charset="0"/>
                <a:ea typeface="宋体" panose="02010600030101010101" pitchFamily="2" charset="-122"/>
                <a:cs typeface="+mn-ea"/>
                <a:sym typeface="+mn-ea"/>
              </a:rPr>
              <a:t>我</a:t>
            </a:r>
            <a:r>
              <a:rPr lang="en-US" altLang="zh-CN" sz="2600" b="1">
                <a:solidFill>
                  <a:sysClr val="windowText" lastClr="000000"/>
                </a:solidFill>
                <a:latin typeface="Arial" panose="020B0604020202020204" pitchFamily="34" charset="0"/>
                <a:ea typeface="宋体" panose="02010600030101010101" pitchFamily="2" charset="-122"/>
                <a:cs typeface="+mn-ea"/>
                <a:sym typeface="+mn-ea"/>
              </a:rPr>
              <a:t>”</a:t>
            </a:r>
            <a:r>
              <a:rPr lang="zh-CN" altLang="en-US" sz="2600" b="1" dirty="0">
                <a:solidFill>
                  <a:sysClr val="windowText" lastClr="000000"/>
                </a:solidFill>
                <a:latin typeface="Arial" panose="020B0604020202020204" pitchFamily="34" charset="0"/>
                <a:ea typeface="宋体" panose="02010600030101010101" pitchFamily="2" charset="-122"/>
                <a:cs typeface="+mn-ea"/>
                <a:sym typeface="+mn-ea"/>
              </a:rPr>
              <a:t>和老余</a:t>
            </a:r>
            <a:r>
              <a:rPr lang="en-US" altLang="zh-CN" sz="26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600" b="1" dirty="0">
                <a:solidFill>
                  <a:srgbClr val="FF0000"/>
                </a:solidFill>
                <a:latin typeface="宋体" panose="02010600030101010101" pitchFamily="2" charset="-122"/>
                <a:ea typeface="宋体" panose="02010600030101010101" pitchFamily="2" charset="-122"/>
                <a:cs typeface="+mn-ea"/>
                <a:sym typeface="+mn-ea"/>
              </a:rPr>
              <a:t>带去了</a:t>
            </a:r>
            <a:r>
              <a:rPr lang="en-US" altLang="zh-CN" sz="2600" b="1">
                <a:solidFill>
                  <a:srgbClr val="FF0000"/>
                </a:solidFill>
                <a:latin typeface="Arial" panose="020B0604020202020204" pitchFamily="34" charset="0"/>
                <a:ea typeface="宋体" panose="02010600030101010101" pitchFamily="2" charset="-122"/>
                <a:cs typeface="+mn-ea"/>
                <a:sym typeface="+mn-ea"/>
              </a:rPr>
              <a:t>“</a:t>
            </a:r>
            <a:r>
              <a:rPr lang="zh-CN" altLang="en-US" sz="2600" b="1" dirty="0">
                <a:solidFill>
                  <a:srgbClr val="FF0000"/>
                </a:solidFill>
                <a:latin typeface="Arial" panose="020B0604020202020204" pitchFamily="34" charset="0"/>
                <a:ea typeface="宋体" panose="02010600030101010101" pitchFamily="2" charset="-122"/>
                <a:cs typeface="+mn-ea"/>
                <a:sym typeface="+mn-ea"/>
              </a:rPr>
              <a:t>有人家</a:t>
            </a:r>
            <a:r>
              <a:rPr lang="en-US" altLang="zh-CN" sz="2600" b="1">
                <a:solidFill>
                  <a:srgbClr val="FF0000"/>
                </a:solidFill>
                <a:latin typeface="Arial" panose="020B0604020202020204" pitchFamily="34" charset="0"/>
                <a:ea typeface="宋体" panose="02010600030101010101" pitchFamily="2" charset="-122"/>
                <a:cs typeface="+mn-ea"/>
                <a:sym typeface="+mn-ea"/>
              </a:rPr>
              <a:t>”</a:t>
            </a:r>
            <a:r>
              <a:rPr lang="zh-CN" altLang="en-US" sz="2600" b="1" dirty="0">
                <a:solidFill>
                  <a:srgbClr val="FF0000"/>
                </a:solidFill>
                <a:latin typeface="宋体" panose="02010600030101010101" pitchFamily="2" charset="-122"/>
                <a:ea typeface="宋体" panose="02010600030101010101" pitchFamily="2" charset="-122"/>
                <a:cs typeface="+mn-ea"/>
                <a:sym typeface="+mn-ea"/>
              </a:rPr>
              <a:t>的欣喜和希望</a:t>
            </a:r>
            <a:r>
              <a:rPr lang="zh-CN" altLang="en-US" sz="2600" b="1" dirty="0">
                <a:solidFill>
                  <a:sysClr val="windowText" lastClr="000000"/>
                </a:solidFill>
                <a:latin typeface="宋体" panose="02010600030101010101" pitchFamily="2" charset="-122"/>
                <a:ea typeface="宋体" panose="02010600030101010101" pitchFamily="2" charset="-122"/>
                <a:cs typeface="+mn-ea"/>
                <a:sym typeface="+mn-ea"/>
              </a:rPr>
              <a:t>。</a:t>
            </a:r>
            <a:r>
              <a:rPr lang="zh-CN" altLang="en-US" sz="2600" b="1" dirty="0">
                <a:solidFill>
                  <a:srgbClr val="FF0000"/>
                </a:solidFill>
                <a:latin typeface="宋体" panose="02010600030101010101" pitchFamily="2" charset="-122"/>
                <a:ea typeface="宋体" panose="02010600030101010101" pitchFamily="2" charset="-122"/>
                <a:cs typeface="+mn-ea"/>
                <a:sym typeface="+mn-ea"/>
              </a:rPr>
              <a:t>点题</a:t>
            </a:r>
            <a:r>
              <a:rPr lang="en-US" altLang="zh-CN" sz="26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600" b="1" dirty="0">
                <a:solidFill>
                  <a:srgbClr val="FF0000"/>
                </a:solidFill>
                <a:latin typeface="宋体" panose="02010600030101010101" pitchFamily="2" charset="-122"/>
                <a:ea typeface="宋体" panose="02010600030101010101" pitchFamily="2" charset="-122"/>
                <a:cs typeface="+mn-ea"/>
                <a:sym typeface="+mn-ea"/>
              </a:rPr>
              <a:t>为故事情节的展开做铺垫</a:t>
            </a:r>
            <a:r>
              <a:rPr lang="zh-CN" altLang="en-US" sz="2600" b="1" dirty="0">
                <a:solidFill>
                  <a:schemeClr val="tx1"/>
                </a:solidFill>
                <a:uFillTx/>
                <a:latin typeface="宋体" panose="02010600030101010101" pitchFamily="2" charset="-122"/>
                <a:ea typeface="宋体" panose="02010600030101010101" pitchFamily="2" charset="-122"/>
              </a:rPr>
              <a:t>。</a:t>
            </a:r>
            <a:endParaRPr lang="zh-CN" altLang="en-US" sz="2600" b="1" dirty="0">
              <a:solidFill>
                <a:schemeClr val="tx1"/>
              </a:solidFill>
              <a:uFillTx/>
              <a:latin typeface="宋体" panose="02010600030101010101" pitchFamily="2" charset="-122"/>
              <a:ea typeface="宋体" panose="02010600030101010101" pitchFamily="2" charset="-122"/>
            </a:endParaRPr>
          </a:p>
        </p:txBody>
      </p:sp>
      <p:sp>
        <p:nvSpPr>
          <p:cNvPr id="15" name="文本框 14"/>
          <p:cNvSpPr txBox="1"/>
          <p:nvPr/>
        </p:nvSpPr>
        <p:spPr>
          <a:xfrm>
            <a:off x="1781493" y="2902903"/>
            <a:ext cx="1014095" cy="450850"/>
          </a:xfrm>
          <a:prstGeom prst="rect">
            <a:avLst/>
          </a:prstGeom>
          <a:noFill/>
        </p:spPr>
        <p:txBody>
          <a:bodyPr wrap="none" rtlCol="0" anchor="t">
            <a:spAutoFit/>
          </a:bodyPr>
          <a:p>
            <a:pPr>
              <a:lnSpc>
                <a:spcPct val="90000"/>
              </a:lnSpc>
              <a:spcBef>
                <a:spcPts val="0"/>
              </a:spcBef>
              <a:spcAft>
                <a:spcPts val="0"/>
              </a:spcAft>
            </a:pPr>
            <a:r>
              <a:rPr lang="zh-CN" altLang="en-US" sz="2600" b="1" dirty="0">
                <a:latin typeface="新宋体" panose="02010609030101010101" pitchFamily="49" charset="-122"/>
                <a:ea typeface="新宋体" panose="02010609030101010101" pitchFamily="49" charset="-122"/>
                <a:sym typeface="+mn-ea"/>
              </a:rPr>
              <a:t>第</a:t>
            </a:r>
            <a:r>
              <a:rPr lang="en-US" altLang="zh-CN" sz="2600" b="1" dirty="0">
                <a:latin typeface="新宋体" panose="02010609030101010101" pitchFamily="49" charset="-122"/>
                <a:ea typeface="新宋体" panose="02010609030101010101" pitchFamily="49" charset="-122"/>
                <a:sym typeface="+mn-ea"/>
              </a:rPr>
              <a:t>6</a:t>
            </a:r>
            <a:r>
              <a:rPr lang="zh-CN" altLang="en-US" sz="2600" b="1" dirty="0">
                <a:latin typeface="新宋体" panose="02010609030101010101" pitchFamily="49" charset="-122"/>
                <a:ea typeface="新宋体" panose="02010609030101010101" pitchFamily="49" charset="-122"/>
                <a:sym typeface="+mn-ea"/>
              </a:rPr>
              <a:t>段</a:t>
            </a:r>
            <a:endParaRPr lang="zh-CN" altLang="en-US" sz="2600" b="1"/>
          </a:p>
        </p:txBody>
      </p:sp>
      <p:sp>
        <p:nvSpPr>
          <p:cNvPr id="3" name="矩形 2"/>
          <p:cNvSpPr/>
          <p:nvPr/>
        </p:nvSpPr>
        <p:spPr>
          <a:xfrm>
            <a:off x="2953385" y="2862580"/>
            <a:ext cx="7582535" cy="491490"/>
          </a:xfrm>
          <a:prstGeom prst="rect">
            <a:avLst/>
          </a:prstGeom>
          <a:noFill/>
          <a:ln w="9525">
            <a:noFill/>
          </a:ln>
        </p:spPr>
        <p:txBody>
          <a:bodyPr wrap="square" anchor="ctr" anchorCtr="0">
            <a:spAutoFit/>
          </a:bodyPr>
          <a:p>
            <a:pPr fontAlgn="auto">
              <a:lnSpc>
                <a:spcPct val="100000"/>
              </a:lnSpc>
            </a:pPr>
            <a:r>
              <a:rPr lang="zh-CN" altLang="en-US" sz="2600" b="1" dirty="0">
                <a:solidFill>
                  <a:srgbClr val="FF0000"/>
                </a:solidFill>
                <a:uFillTx/>
                <a:latin typeface="宋体" panose="02010600030101010101" pitchFamily="2" charset="-122"/>
                <a:ea typeface="宋体" panose="02010600030101010101" pitchFamily="2" charset="-122"/>
              </a:rPr>
              <a:t>实写</a:t>
            </a:r>
            <a:r>
              <a:rPr lang="zh-CN" altLang="en-US" sz="2600" b="1" dirty="0">
                <a:solidFill>
                  <a:schemeClr val="tx1"/>
                </a:solidFill>
                <a:uFillTx/>
                <a:latin typeface="宋体" panose="02010600030101010101" pitchFamily="2" charset="-122"/>
                <a:ea typeface="宋体" panose="02010600030101010101" pitchFamily="2" charset="-122"/>
              </a:rPr>
              <a:t>淡淡月光下</a:t>
            </a:r>
            <a:r>
              <a:rPr lang="zh-CN" altLang="en-US" sz="2600" b="1" dirty="0">
                <a:uFillTx/>
                <a:latin typeface="宋体" panose="02010600030101010101" pitchFamily="2" charset="-122"/>
                <a:ea typeface="宋体" panose="02010600030101010101" pitchFamily="2" charset="-122"/>
                <a:sym typeface="+mn-ea"/>
              </a:rPr>
              <a:t>轻轻飘落的</a:t>
            </a:r>
            <a:r>
              <a:rPr lang="zh-CN" altLang="en-US" sz="2600" b="1" dirty="0">
                <a:solidFill>
                  <a:schemeClr val="tx1"/>
                </a:solidFill>
                <a:uFillTx/>
                <a:latin typeface="宋体" panose="02010600030101010101" pitchFamily="2" charset="-122"/>
                <a:ea typeface="宋体" panose="02010600030101010101" pitchFamily="2" charset="-122"/>
              </a:rPr>
              <a:t>梨花瓣</a:t>
            </a:r>
            <a:r>
              <a:rPr lang="en-US" altLang="zh-CN" sz="26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600" b="1" dirty="0">
                <a:solidFill>
                  <a:srgbClr val="FF0000"/>
                </a:solidFill>
                <a:uFillTx/>
                <a:latin typeface="宋体" panose="02010600030101010101" pitchFamily="2" charset="-122"/>
                <a:ea typeface="宋体" panose="02010600030101010101" pitchFamily="2" charset="-122"/>
              </a:rPr>
              <a:t>营造了美的意境</a:t>
            </a:r>
            <a:r>
              <a:rPr lang="zh-CN" altLang="en-US" sz="2600" b="1" dirty="0">
                <a:solidFill>
                  <a:schemeClr val="tx1"/>
                </a:solidFill>
                <a:uFillTx/>
                <a:latin typeface="宋体" panose="02010600030101010101" pitchFamily="2" charset="-122"/>
                <a:ea typeface="宋体" panose="02010600030101010101" pitchFamily="2" charset="-122"/>
              </a:rPr>
              <a:t>。</a:t>
            </a:r>
            <a:endParaRPr lang="zh-CN" altLang="en-US" sz="2600" b="1" dirty="0">
              <a:solidFill>
                <a:schemeClr val="tx1"/>
              </a:solidFill>
              <a:uFillTx/>
              <a:latin typeface="宋体" panose="02010600030101010101" pitchFamily="2" charset="-122"/>
              <a:ea typeface="宋体" panose="02010600030101010101" pitchFamily="2" charset="-122"/>
            </a:endParaRPr>
          </a:p>
        </p:txBody>
      </p:sp>
      <p:sp>
        <p:nvSpPr>
          <p:cNvPr id="6" name="文本框 5"/>
          <p:cNvSpPr txBox="1"/>
          <p:nvPr/>
        </p:nvSpPr>
        <p:spPr>
          <a:xfrm>
            <a:off x="1781493" y="3413125"/>
            <a:ext cx="1181100" cy="491490"/>
          </a:xfrm>
          <a:prstGeom prst="rect">
            <a:avLst/>
          </a:prstGeom>
          <a:noFill/>
        </p:spPr>
        <p:txBody>
          <a:bodyPr wrap="none" rtlCol="0" anchor="t">
            <a:spAutoFit/>
          </a:bodyPr>
          <a:p>
            <a:r>
              <a:rPr lang="zh-CN" altLang="en-US" sz="2600" b="1" dirty="0">
                <a:latin typeface="新宋体" panose="02010609030101010101" pitchFamily="49" charset="-122"/>
                <a:ea typeface="新宋体" panose="02010609030101010101" pitchFamily="49" charset="-122"/>
                <a:sym typeface="+mn-ea"/>
              </a:rPr>
              <a:t>第</a:t>
            </a:r>
            <a:r>
              <a:rPr lang="en-US" altLang="zh-CN" sz="2600" b="1" dirty="0">
                <a:latin typeface="新宋体" panose="02010609030101010101" pitchFamily="49" charset="-122"/>
                <a:ea typeface="新宋体" panose="02010609030101010101" pitchFamily="49" charset="-122"/>
                <a:sym typeface="+mn-ea"/>
              </a:rPr>
              <a:t>24</a:t>
            </a:r>
            <a:r>
              <a:rPr lang="zh-CN" altLang="en-US" sz="2600" b="1" dirty="0">
                <a:latin typeface="新宋体" panose="02010609030101010101" pitchFamily="49" charset="-122"/>
                <a:ea typeface="新宋体" panose="02010609030101010101" pitchFamily="49" charset="-122"/>
                <a:sym typeface="+mn-ea"/>
              </a:rPr>
              <a:t>段</a:t>
            </a:r>
            <a:endParaRPr lang="zh-CN" altLang="en-US" sz="2600" b="1"/>
          </a:p>
        </p:txBody>
      </p:sp>
      <p:sp>
        <p:nvSpPr>
          <p:cNvPr id="9" name="矩形 8"/>
          <p:cNvSpPr/>
          <p:nvPr/>
        </p:nvSpPr>
        <p:spPr>
          <a:xfrm>
            <a:off x="2962910" y="3322320"/>
            <a:ext cx="7480935" cy="491490"/>
          </a:xfrm>
          <a:prstGeom prst="rect">
            <a:avLst/>
          </a:prstGeom>
          <a:noFill/>
          <a:ln w="9525">
            <a:noFill/>
          </a:ln>
        </p:spPr>
        <p:txBody>
          <a:bodyPr wrap="square" anchor="ctr" anchorCtr="0">
            <a:spAutoFit/>
          </a:bodyPr>
          <a:p>
            <a:pPr fontAlgn="auto">
              <a:lnSpc>
                <a:spcPct val="100000"/>
              </a:lnSpc>
            </a:pPr>
            <a:r>
              <a:rPr lang="zh-CN" altLang="en-US" sz="2600" b="1" dirty="0">
                <a:solidFill>
                  <a:srgbClr val="FF0000"/>
                </a:solidFill>
                <a:uFillTx/>
                <a:latin typeface="宋体" panose="02010600030101010101" pitchFamily="2" charset="-122"/>
                <a:ea typeface="宋体" panose="02010600030101010101" pitchFamily="2" charset="-122"/>
              </a:rPr>
              <a:t>写人</a:t>
            </a:r>
            <a:r>
              <a:rPr lang="en-US" altLang="zh-CN" sz="26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2600" b="1">
                <a:solidFill>
                  <a:srgbClr val="FF0000"/>
                </a:solidFill>
                <a:uFillTx/>
                <a:latin typeface="宋体" panose="02010600030101010101" pitchFamily="2" charset="-122"/>
                <a:ea typeface="宋体" panose="02010600030101010101" pitchFamily="2" charset="-122"/>
              </a:rPr>
              <a:t>景物的</a:t>
            </a:r>
            <a:r>
              <a:rPr lang="en-US" altLang="zh-CN" sz="2600">
                <a:latin typeface="Arial" panose="020B0604020202020204" pitchFamily="34" charset="0"/>
                <a:ea typeface="宋体" panose="02010600030101010101" pitchFamily="2" charset="-122"/>
                <a:cs typeface="+mn-ea"/>
                <a:sym typeface="+mn-ea"/>
              </a:rPr>
              <a:t>“</a:t>
            </a:r>
            <a:r>
              <a:rPr sz="2600" b="1">
                <a:solidFill>
                  <a:srgbClr val="FF0000"/>
                </a:solidFill>
                <a:uFillTx/>
                <a:latin typeface="宋体" panose="02010600030101010101" pitchFamily="2" charset="-122"/>
                <a:ea typeface="宋体" panose="02010600030101010101" pitchFamily="2" charset="-122"/>
              </a:rPr>
              <a:t>梨花</a:t>
            </a:r>
            <a:r>
              <a:rPr lang="en-US" altLang="zh-CN" sz="2600">
                <a:latin typeface="Arial" panose="020B0604020202020204" pitchFamily="34" charset="0"/>
                <a:ea typeface="宋体" panose="02010600030101010101" pitchFamily="2" charset="-122"/>
                <a:cs typeface="+mn-ea"/>
                <a:sym typeface="+mn-ea"/>
              </a:rPr>
              <a:t>”</a:t>
            </a:r>
            <a:r>
              <a:rPr sz="2600" b="1">
                <a:solidFill>
                  <a:srgbClr val="FF0000"/>
                </a:solidFill>
                <a:uFillTx/>
                <a:latin typeface="宋体" panose="02010600030101010101" pitchFamily="2" charset="-122"/>
                <a:ea typeface="宋体" panose="02010600030101010101" pitchFamily="2" charset="-122"/>
              </a:rPr>
              <a:t>和人物的</a:t>
            </a:r>
            <a:r>
              <a:rPr lang="en-US" altLang="zh-CN" sz="2600">
                <a:latin typeface="Arial" panose="020B0604020202020204" pitchFamily="34" charset="0"/>
                <a:ea typeface="宋体" panose="02010600030101010101" pitchFamily="2" charset="-122"/>
                <a:cs typeface="+mn-ea"/>
                <a:sym typeface="+mn-ea"/>
              </a:rPr>
              <a:t>“</a:t>
            </a:r>
            <a:r>
              <a:rPr sz="2600" b="1">
                <a:solidFill>
                  <a:srgbClr val="FF0000"/>
                </a:solidFill>
                <a:uFillTx/>
                <a:latin typeface="宋体" panose="02010600030101010101" pitchFamily="2" charset="-122"/>
                <a:ea typeface="宋体" panose="02010600030101010101" pitchFamily="2" charset="-122"/>
              </a:rPr>
              <a:t>梨花</a:t>
            </a:r>
            <a:r>
              <a:rPr lang="en-US" altLang="zh-CN" sz="2600">
                <a:latin typeface="Arial" panose="020B0604020202020204" pitchFamily="34" charset="0"/>
                <a:ea typeface="宋体" panose="02010600030101010101" pitchFamily="2" charset="-122"/>
                <a:cs typeface="+mn-ea"/>
                <a:sym typeface="+mn-ea"/>
              </a:rPr>
              <a:t>”</a:t>
            </a:r>
            <a:r>
              <a:rPr sz="2600" b="1">
                <a:solidFill>
                  <a:srgbClr val="FF0000"/>
                </a:solidFill>
                <a:uFillTx/>
                <a:latin typeface="宋体" panose="02010600030101010101" pitchFamily="2" charset="-122"/>
                <a:ea typeface="宋体" panose="02010600030101010101" pitchFamily="2" charset="-122"/>
              </a:rPr>
              <a:t>建立起关联</a:t>
            </a:r>
            <a:r>
              <a:rPr lang="zh-CN" altLang="en-US" sz="2600" b="1" dirty="0">
                <a:solidFill>
                  <a:schemeClr val="tx1"/>
                </a:solidFill>
                <a:uFillTx/>
                <a:latin typeface="宋体" panose="02010600030101010101" pitchFamily="2" charset="-122"/>
                <a:ea typeface="宋体" panose="02010600030101010101" pitchFamily="2" charset="-122"/>
              </a:rPr>
              <a:t>。</a:t>
            </a:r>
            <a:endParaRPr lang="zh-CN" altLang="en-US" sz="2600" b="1" dirty="0">
              <a:solidFill>
                <a:schemeClr val="tx1"/>
              </a:solidFill>
              <a:uFillTx/>
              <a:latin typeface="宋体" panose="02010600030101010101" pitchFamily="2" charset="-122"/>
              <a:ea typeface="宋体" panose="02010600030101010101" pitchFamily="2" charset="-122"/>
            </a:endParaRPr>
          </a:p>
        </p:txBody>
      </p:sp>
      <p:sp>
        <p:nvSpPr>
          <p:cNvPr id="7" name="文本框 6"/>
          <p:cNvSpPr txBox="1"/>
          <p:nvPr/>
        </p:nvSpPr>
        <p:spPr>
          <a:xfrm>
            <a:off x="1752918" y="4004945"/>
            <a:ext cx="1181100" cy="491490"/>
          </a:xfrm>
          <a:prstGeom prst="rect">
            <a:avLst/>
          </a:prstGeom>
          <a:noFill/>
        </p:spPr>
        <p:txBody>
          <a:bodyPr wrap="none" rtlCol="0" anchor="t">
            <a:spAutoFit/>
          </a:bodyPr>
          <a:p>
            <a:r>
              <a:rPr lang="zh-CN" altLang="en-US" sz="2600" b="1" dirty="0">
                <a:latin typeface="新宋体" panose="02010609030101010101" pitchFamily="49" charset="-122"/>
                <a:ea typeface="新宋体" panose="02010609030101010101" pitchFamily="49" charset="-122"/>
                <a:sym typeface="+mn-ea"/>
              </a:rPr>
              <a:t>第</a:t>
            </a:r>
            <a:r>
              <a:rPr lang="en-US" altLang="zh-CN" sz="2600" b="1" dirty="0">
                <a:latin typeface="新宋体" panose="02010609030101010101" pitchFamily="49" charset="-122"/>
                <a:ea typeface="新宋体" panose="02010609030101010101" pitchFamily="49" charset="-122"/>
                <a:sym typeface="+mn-ea"/>
              </a:rPr>
              <a:t>27</a:t>
            </a:r>
            <a:r>
              <a:rPr lang="zh-CN" altLang="en-US" sz="2600" b="1" dirty="0">
                <a:latin typeface="新宋体" panose="02010609030101010101" pitchFamily="49" charset="-122"/>
                <a:ea typeface="新宋体" panose="02010609030101010101" pitchFamily="49" charset="-122"/>
                <a:sym typeface="+mn-ea"/>
              </a:rPr>
              <a:t>段</a:t>
            </a:r>
            <a:endParaRPr lang="zh-CN" altLang="en-US" sz="2600" b="1"/>
          </a:p>
        </p:txBody>
      </p:sp>
      <p:sp>
        <p:nvSpPr>
          <p:cNvPr id="4" name="矩形 3"/>
          <p:cNvSpPr/>
          <p:nvPr/>
        </p:nvSpPr>
        <p:spPr>
          <a:xfrm>
            <a:off x="2934335" y="3863340"/>
            <a:ext cx="7830185" cy="1170305"/>
          </a:xfrm>
          <a:prstGeom prst="rect">
            <a:avLst/>
          </a:prstGeom>
          <a:noFill/>
          <a:ln w="9525">
            <a:noFill/>
          </a:ln>
        </p:spPr>
        <p:txBody>
          <a:bodyPr wrap="square" anchor="ctr" anchorCtr="0">
            <a:spAutoFit/>
          </a:bodyPr>
          <a:p>
            <a:pPr fontAlgn="auto">
              <a:lnSpc>
                <a:spcPct val="90000"/>
              </a:lnSpc>
              <a:spcBef>
                <a:spcPts val="0"/>
              </a:spcBef>
              <a:spcAft>
                <a:spcPts val="0"/>
              </a:spcAft>
            </a:pPr>
            <a:r>
              <a:rPr lang="zh-CN" altLang="en-US" sz="2600" b="1" dirty="0">
                <a:solidFill>
                  <a:srgbClr val="FF0000"/>
                </a:solidFill>
                <a:latin typeface="宋体" panose="02010600030101010101" pitchFamily="2" charset="-122"/>
                <a:ea typeface="宋体" panose="02010600030101010101" pitchFamily="2" charset="-122"/>
              </a:rPr>
              <a:t>虚实映衬</a:t>
            </a:r>
            <a:r>
              <a:rPr lang="en-US" altLang="zh-CN" sz="26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600" b="1" dirty="0">
                <a:solidFill>
                  <a:schemeClr val="tx1"/>
                </a:solidFill>
                <a:latin typeface="宋体" panose="02010600030101010101" pitchFamily="2" charset="-122"/>
                <a:ea typeface="宋体" panose="02010600030101010101" pitchFamily="2" charset="-122"/>
              </a:rPr>
              <a:t>香气四溢的梨花林与梨花姑娘相映生辉</a:t>
            </a:r>
            <a:r>
              <a:rPr lang="en-US" altLang="zh-CN" sz="26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600" b="1" dirty="0">
                <a:solidFill>
                  <a:schemeClr val="tx1"/>
                </a:solidFill>
                <a:latin typeface="宋体" panose="02010600030101010101" pitchFamily="2" charset="-122"/>
                <a:ea typeface="宋体" panose="02010600030101010101" pitchFamily="2" charset="-122"/>
              </a:rPr>
              <a:t>为全文</a:t>
            </a:r>
            <a:r>
              <a:rPr lang="zh-CN" altLang="en-US" sz="2600" b="1" dirty="0">
                <a:solidFill>
                  <a:srgbClr val="FF0000"/>
                </a:solidFill>
                <a:latin typeface="宋体" panose="02010600030101010101" pitchFamily="2" charset="-122"/>
                <a:ea typeface="宋体" panose="02010600030101010101" pitchFamily="2" charset="-122"/>
              </a:rPr>
              <a:t>营造一种景和人融合的意境</a:t>
            </a:r>
            <a:r>
              <a:rPr lang="en-US" altLang="zh-CN" sz="26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600" b="1" dirty="0">
                <a:solidFill>
                  <a:schemeClr val="tx1"/>
                </a:solidFill>
                <a:latin typeface="宋体" panose="02010600030101010101" pitchFamily="2" charset="-122"/>
                <a:ea typeface="宋体" panose="02010600030101010101" pitchFamily="2" charset="-122"/>
              </a:rPr>
              <a:t>也</a:t>
            </a:r>
            <a:r>
              <a:rPr lang="zh-CN" altLang="en-US" sz="2600" b="1" dirty="0">
                <a:solidFill>
                  <a:srgbClr val="FF0000"/>
                </a:solidFill>
                <a:latin typeface="宋体" panose="02010600030101010101" pitchFamily="2" charset="-122"/>
                <a:ea typeface="宋体" panose="02010600030101010101" pitchFamily="2" charset="-122"/>
              </a:rPr>
              <a:t>表达了作者对小茅屋</a:t>
            </a:r>
            <a:r>
              <a:rPr lang="zh-CN" altLang="en-US" sz="2600" b="1" dirty="0">
                <a:solidFill>
                  <a:srgbClr val="FF0000"/>
                </a:solidFill>
                <a:uFillTx/>
                <a:latin typeface="Arial" panose="020B0604020202020204" pitchFamily="34" charset="0"/>
                <a:ea typeface="SimSun-ExtB" panose="02010609060101010101" charset="-122"/>
              </a:rPr>
              <a:t>“主人”</a:t>
            </a:r>
            <a:r>
              <a:rPr lang="zh-CN" altLang="en-US" sz="2600" b="1" dirty="0">
                <a:solidFill>
                  <a:srgbClr val="FF0000"/>
                </a:solidFill>
                <a:latin typeface="宋体" panose="02010600030101010101" pitchFamily="2" charset="-122"/>
                <a:ea typeface="宋体" panose="02010600030101010101" pitchFamily="2" charset="-122"/>
              </a:rPr>
              <a:t>助人为乐精神的赞美之情</a:t>
            </a:r>
            <a:r>
              <a:rPr lang="zh-CN" altLang="en-US" sz="2600" b="1" dirty="0">
                <a:solidFill>
                  <a:schemeClr val="tx1"/>
                </a:solidFill>
                <a:latin typeface="宋体" panose="02010600030101010101" pitchFamily="2" charset="-122"/>
                <a:ea typeface="宋体" panose="02010600030101010101" pitchFamily="2" charset="-122"/>
              </a:rPr>
              <a:t>。</a:t>
            </a:r>
            <a:endParaRPr lang="zh-CN" altLang="en-US" sz="2600" b="1" dirty="0">
              <a:solidFill>
                <a:schemeClr val="tx1"/>
              </a:solidFill>
              <a:latin typeface="宋体" panose="02010600030101010101" pitchFamily="2" charset="-122"/>
              <a:ea typeface="宋体" panose="02010600030101010101" pitchFamily="2" charset="-122"/>
            </a:endParaRPr>
          </a:p>
        </p:txBody>
      </p:sp>
      <p:sp>
        <p:nvSpPr>
          <p:cNvPr id="8" name="文本框 7"/>
          <p:cNvSpPr txBox="1"/>
          <p:nvPr/>
        </p:nvSpPr>
        <p:spPr>
          <a:xfrm>
            <a:off x="1738630" y="5187950"/>
            <a:ext cx="1209675" cy="491490"/>
          </a:xfrm>
          <a:prstGeom prst="rect">
            <a:avLst/>
          </a:prstGeom>
          <a:noFill/>
        </p:spPr>
        <p:txBody>
          <a:bodyPr wrap="square" rtlCol="0" anchor="t">
            <a:spAutoFit/>
          </a:bodyPr>
          <a:p>
            <a:r>
              <a:rPr lang="zh-CN" altLang="en-US" sz="2600" b="1" dirty="0">
                <a:latin typeface="新宋体" panose="02010609030101010101" pitchFamily="49" charset="-122"/>
                <a:ea typeface="新宋体" panose="02010609030101010101" pitchFamily="49" charset="-122"/>
                <a:sym typeface="+mn-ea"/>
              </a:rPr>
              <a:t>第</a:t>
            </a:r>
            <a:r>
              <a:rPr lang="en-US" altLang="zh-CN" sz="2600" b="1" dirty="0">
                <a:latin typeface="新宋体" panose="02010609030101010101" pitchFamily="49" charset="-122"/>
                <a:ea typeface="新宋体" panose="02010609030101010101" pitchFamily="49" charset="-122"/>
                <a:sym typeface="+mn-ea"/>
              </a:rPr>
              <a:t>37</a:t>
            </a:r>
            <a:r>
              <a:rPr lang="zh-CN" altLang="en-US" sz="2600" b="1" dirty="0">
                <a:latin typeface="新宋体" panose="02010609030101010101" pitchFamily="49" charset="-122"/>
                <a:ea typeface="新宋体" panose="02010609030101010101" pitchFamily="49" charset="-122"/>
                <a:sym typeface="+mn-ea"/>
              </a:rPr>
              <a:t>段</a:t>
            </a:r>
            <a:endParaRPr lang="zh-CN" altLang="en-US" sz="2600" b="1"/>
          </a:p>
        </p:txBody>
      </p:sp>
      <p:sp>
        <p:nvSpPr>
          <p:cNvPr id="10" name="矩形 9"/>
          <p:cNvSpPr/>
          <p:nvPr/>
        </p:nvSpPr>
        <p:spPr>
          <a:xfrm>
            <a:off x="2940368" y="5057458"/>
            <a:ext cx="7816691" cy="850265"/>
          </a:xfrm>
          <a:prstGeom prst="rect">
            <a:avLst/>
          </a:prstGeom>
          <a:noFill/>
          <a:ln w="9525">
            <a:noFill/>
          </a:ln>
        </p:spPr>
        <p:txBody>
          <a:bodyPr wrap="square" anchor="ctr" anchorCtr="0">
            <a:spAutoFit/>
          </a:bodyPr>
          <a:p>
            <a:pPr fontAlgn="auto">
              <a:lnSpc>
                <a:spcPct val="95000"/>
              </a:lnSpc>
              <a:spcBef>
                <a:spcPts val="0"/>
              </a:spcBef>
              <a:spcAft>
                <a:spcPts val="0"/>
              </a:spcAft>
            </a:pPr>
            <a:r>
              <a:rPr lang="zh-CN" altLang="en-US" sz="2600" b="1" dirty="0">
                <a:solidFill>
                  <a:schemeClr val="tx1"/>
                </a:solidFill>
                <a:latin typeface="宋体" panose="02010600030101010101" pitchFamily="2" charset="-122"/>
                <a:ea typeface="宋体" panose="02010600030101010101" pitchFamily="2" charset="-122"/>
              </a:rPr>
              <a:t>充满朝气的哈尼小姑娘和洁白的梨花</a:t>
            </a:r>
            <a:r>
              <a:rPr lang="zh-CN" altLang="en-US" sz="2600" b="1" dirty="0">
                <a:latin typeface="宋体" panose="02010600030101010101" pitchFamily="2" charset="-122"/>
                <a:ea typeface="宋体" panose="02010600030101010101" pitchFamily="2" charset="-122"/>
              </a:rPr>
              <a:t>融为一体</a:t>
            </a:r>
            <a:r>
              <a:rPr lang="en-US" altLang="zh-CN" sz="26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600" b="1" dirty="0">
                <a:solidFill>
                  <a:srgbClr val="FF0000"/>
                </a:solidFill>
                <a:latin typeface="宋体" panose="02010600030101010101" pitchFamily="2" charset="-122"/>
                <a:ea typeface="宋体" panose="02010600030101010101" pitchFamily="2" charset="-122"/>
              </a:rPr>
              <a:t>花美人更美</a:t>
            </a:r>
            <a:r>
              <a:rPr lang="zh-CN" altLang="en-US" sz="2600" b="1" dirty="0">
                <a:solidFill>
                  <a:schemeClr val="tx1"/>
                </a:solidFill>
                <a:latin typeface="宋体" panose="02010600030101010101" pitchFamily="2" charset="-122"/>
                <a:ea typeface="宋体" panose="02010600030101010101" pitchFamily="2" charset="-122"/>
              </a:rPr>
              <a:t>。</a:t>
            </a:r>
            <a:endParaRPr lang="zh-CN" altLang="en-US" sz="2600" b="1" dirty="0">
              <a:solidFill>
                <a:schemeClr val="tx1"/>
              </a:solidFill>
              <a:uFillTx/>
              <a:latin typeface="Arial" panose="020B0604020202020204" pitchFamily="34" charset="0"/>
              <a:ea typeface="SimSun-ExtB" panose="02010609060101010101" charset="-122"/>
              <a:cs typeface="+mj-cs"/>
              <a:sym typeface="宋体" panose="02010600030101010101" pitchFamily="2" charset="-122"/>
            </a:endParaRPr>
          </a:p>
        </p:txBody>
      </p:sp>
      <p:sp>
        <p:nvSpPr>
          <p:cNvPr id="17" name="文本框 16"/>
          <p:cNvSpPr txBox="1"/>
          <p:nvPr/>
        </p:nvSpPr>
        <p:spPr>
          <a:xfrm>
            <a:off x="1715135" y="5932805"/>
            <a:ext cx="9041130" cy="865505"/>
          </a:xfrm>
          <a:prstGeom prst="rect">
            <a:avLst/>
          </a:prstGeom>
          <a:noFill/>
          <a:ln w="9525">
            <a:noFill/>
          </a:ln>
        </p:spPr>
        <p:txBody>
          <a:bodyPr wrap="square">
            <a:spAutoFit/>
          </a:bodyPr>
          <a:p>
            <a:pPr indent="0">
              <a:lnSpc>
                <a:spcPct val="90000"/>
              </a:lnSpc>
            </a:pPr>
            <a:r>
              <a:rPr lang="zh-CN" sz="2800" b="1">
                <a:solidFill>
                  <a:srgbClr val="FF0000"/>
                </a:solidFill>
                <a:ea typeface="宋体" panose="02010600030101010101" pitchFamily="2" charset="-122"/>
              </a:rPr>
              <a:t>五写梨花</a:t>
            </a:r>
            <a:r>
              <a:rPr lang="en-US" altLang="zh-CN" sz="2800">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sz="2800" b="1">
                <a:solidFill>
                  <a:srgbClr val="FF0000"/>
                </a:solidFill>
                <a:ea typeface="宋体" panose="02010600030101010101" pitchFamily="2" charset="-122"/>
              </a:rPr>
              <a:t>概括起来主要是三个方面</a:t>
            </a:r>
            <a:r>
              <a:rPr lang="en-US" sz="2800" b="1">
                <a:solidFill>
                  <a:srgbClr val="FF0000"/>
                </a:solidFill>
                <a:latin typeface="Times New Roman" panose="02020603050405020304" pitchFamily="18" charset="0"/>
                <a:ea typeface="宋体" panose="02010600030101010101" pitchFamily="2" charset="-122"/>
                <a:cs typeface="宋体" panose="02010600030101010101" pitchFamily="2" charset="-122"/>
              </a:rPr>
              <a:t>——</a:t>
            </a:r>
            <a:r>
              <a:rPr lang="zh-CN" sz="2800" b="1">
                <a:solidFill>
                  <a:srgbClr val="FF0000"/>
                </a:solidFill>
                <a:ea typeface="宋体" panose="02010600030101010101" pitchFamily="2" charset="-122"/>
              </a:rPr>
              <a:t>自然界的梨花、人名、助人为乐的雷锋精神。</a:t>
            </a:r>
            <a:endParaRPr lang="zh-CN" altLang="en-US" sz="2800" b="1">
              <a:solidFill>
                <a:srgbClr val="FF0000"/>
              </a:solidFill>
              <a:ea typeface="宋体" panose="02010600030101010101" pitchFamily="2" charset="-122"/>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6328">
                                            <p:txEl>
                                              <p:charRg st="0" end="62"/>
                                            </p:txEl>
                                          </p:spTgt>
                                        </p:tgtEl>
                                        <p:attrNameLst>
                                          <p:attrName>style.visibility</p:attrName>
                                        </p:attrNameLst>
                                      </p:cBhvr>
                                      <p:to>
                                        <p:strVal val="visible"/>
                                      </p:to>
                                    </p:set>
                                    <p:anim calcmode="lin" valueType="num">
                                      <p:cBhvr>
                                        <p:cTn id="13" dur="500" fill="hold"/>
                                        <p:tgtEl>
                                          <p:spTgt spid="56328">
                                            <p:txEl>
                                              <p:charRg st="0" end="62"/>
                                            </p:txEl>
                                          </p:spTgt>
                                        </p:tgtEl>
                                        <p:attrNameLst>
                                          <p:attrName>ppt_x</p:attrName>
                                        </p:attrNameLst>
                                      </p:cBhvr>
                                      <p:tavLst>
                                        <p:tav tm="0">
                                          <p:val>
                                            <p:strVal val="#ppt_x"/>
                                          </p:val>
                                        </p:tav>
                                        <p:tav tm="100000">
                                          <p:val>
                                            <p:strVal val="#ppt_x"/>
                                          </p:val>
                                        </p:tav>
                                      </p:tavLst>
                                    </p:anim>
                                    <p:anim calcmode="lin" valueType="num">
                                      <p:cBhvr>
                                        <p:cTn id="14" dur="500" fill="hold"/>
                                        <p:tgtEl>
                                          <p:spTgt spid="56328">
                                            <p:txEl>
                                              <p:charRg st="0" end="6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ppt_x</p:attrName>
                                        </p:attrNameLst>
                                      </p:cBhvr>
                                      <p:tavLst>
                                        <p:tav tm="0">
                                          <p:val>
                                            <p:strVal val="#ppt_x"/>
                                          </p:val>
                                        </p:tav>
                                        <p:tav tm="100000">
                                          <p:val>
                                            <p:strVal val="#ppt_x"/>
                                          </p:val>
                                        </p:tav>
                                      </p:tavLst>
                                    </p:anim>
                                    <p:anim calcmode="lin" valueType="num">
                                      <p:cBhvr>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xEl>
                                              <p:charRg st="0" end="62"/>
                                            </p:txEl>
                                          </p:spTgt>
                                        </p:tgtEl>
                                        <p:attrNameLst>
                                          <p:attrName>style.visibility</p:attrName>
                                        </p:attrNameLst>
                                      </p:cBhvr>
                                      <p:to>
                                        <p:strVal val="visible"/>
                                      </p:to>
                                    </p:set>
                                    <p:anim calcmode="lin" valueType="num">
                                      <p:cBhvr>
                                        <p:cTn id="37" dur="500" fill="hold"/>
                                        <p:tgtEl>
                                          <p:spTgt spid="9">
                                            <p:txEl>
                                              <p:charRg st="0" end="62"/>
                                            </p:txEl>
                                          </p:spTgt>
                                        </p:tgtEl>
                                        <p:attrNameLst>
                                          <p:attrName>ppt_x</p:attrName>
                                        </p:attrNameLst>
                                      </p:cBhvr>
                                      <p:tavLst>
                                        <p:tav tm="0">
                                          <p:val>
                                            <p:strVal val="#ppt_x"/>
                                          </p:val>
                                        </p:tav>
                                        <p:tav tm="100000">
                                          <p:val>
                                            <p:strVal val="#ppt_x"/>
                                          </p:val>
                                        </p:tav>
                                      </p:tavLst>
                                    </p:anim>
                                    <p:anim calcmode="lin" valueType="num">
                                      <p:cBhvr>
                                        <p:cTn id="38" dur="500" fill="hold"/>
                                        <p:tgtEl>
                                          <p:spTgt spid="9">
                                            <p:txEl>
                                              <p:charRg st="0" end="6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charRg st="0" end="79"/>
                                            </p:txEl>
                                          </p:spTgt>
                                        </p:tgtEl>
                                        <p:attrNameLst>
                                          <p:attrName>style.visibility</p:attrName>
                                        </p:attrNameLst>
                                      </p:cBhvr>
                                      <p:to>
                                        <p:strVal val="visible"/>
                                      </p:to>
                                    </p:set>
                                    <p:anim calcmode="lin" valueType="num">
                                      <p:cBhvr>
                                        <p:cTn id="49" dur="500" fill="hold"/>
                                        <p:tgtEl>
                                          <p:spTgt spid="4">
                                            <p:txEl>
                                              <p:charRg st="0" end="79"/>
                                            </p:txEl>
                                          </p:spTgt>
                                        </p:tgtEl>
                                        <p:attrNameLst>
                                          <p:attrName>ppt_x</p:attrName>
                                        </p:attrNameLst>
                                      </p:cBhvr>
                                      <p:tavLst>
                                        <p:tav tm="0">
                                          <p:val>
                                            <p:strVal val="#ppt_x"/>
                                          </p:val>
                                        </p:tav>
                                        <p:tav tm="100000">
                                          <p:val>
                                            <p:strVal val="#ppt_x"/>
                                          </p:val>
                                        </p:tav>
                                      </p:tavLst>
                                    </p:anim>
                                    <p:anim calcmode="lin" valueType="num">
                                      <p:cBhvr>
                                        <p:cTn id="50" dur="500" fill="hold"/>
                                        <p:tgtEl>
                                          <p:spTgt spid="4">
                                            <p:txEl>
                                              <p:charRg st="0" end="7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0">
                                            <p:txEl>
                                              <p:charRg st="0" end="28"/>
                                            </p:txEl>
                                          </p:spTgt>
                                        </p:tgtEl>
                                        <p:attrNameLst>
                                          <p:attrName>style.visibility</p:attrName>
                                        </p:attrNameLst>
                                      </p:cBhvr>
                                      <p:to>
                                        <p:strVal val="visible"/>
                                      </p:to>
                                    </p:set>
                                    <p:anim calcmode="lin" valueType="num">
                                      <p:cBhvr>
                                        <p:cTn id="61" dur="500" fill="hold"/>
                                        <p:tgtEl>
                                          <p:spTgt spid="10">
                                            <p:txEl>
                                              <p:charRg st="0" end="28"/>
                                            </p:txEl>
                                          </p:spTgt>
                                        </p:tgtEl>
                                        <p:attrNameLst>
                                          <p:attrName>ppt_x</p:attrName>
                                        </p:attrNameLst>
                                      </p:cBhvr>
                                      <p:tavLst>
                                        <p:tav tm="0">
                                          <p:val>
                                            <p:strVal val="#ppt_x"/>
                                          </p:val>
                                        </p:tav>
                                        <p:tav tm="100000">
                                          <p:val>
                                            <p:strVal val="#ppt_x"/>
                                          </p:val>
                                        </p:tav>
                                      </p:tavLst>
                                    </p:anim>
                                    <p:anim calcmode="lin" valueType="num">
                                      <p:cBhvr>
                                        <p:cTn id="62" dur="500" fill="hold"/>
                                        <p:tgtEl>
                                          <p:spTgt spid="10">
                                            <p:txEl>
                                              <p:charRg st="0" end="2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ppt_x"/>
                                          </p:val>
                                        </p:tav>
                                        <p:tav tm="100000">
                                          <p:val>
                                            <p:strVal val="#ppt_x"/>
                                          </p:val>
                                        </p:tav>
                                      </p:tavLst>
                                    </p:anim>
                                    <p:anim calcmode="lin" valueType="num">
                                      <p:cBhvr additive="base">
                                        <p:cTn id="6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3" grpId="0"/>
      <p:bldP spid="6" grpId="0"/>
      <p:bldP spid="7" grpId="0"/>
      <p:bldP spid="8"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TextBox 2"/>
          <p:cNvSpPr txBox="1"/>
          <p:nvPr/>
        </p:nvSpPr>
        <p:spPr>
          <a:xfrm>
            <a:off x="1574165" y="1776730"/>
            <a:ext cx="8526780" cy="1863090"/>
          </a:xfrm>
          <a:prstGeom prst="rect">
            <a:avLst/>
          </a:prstGeom>
          <a:noFill/>
        </p:spPr>
        <p:txBody>
          <a:bodyPr wrap="square" rtlCol="0">
            <a:spAutoFit/>
          </a:bodyPr>
          <a:lstStyle/>
          <a:p>
            <a:pPr algn="just">
              <a:lnSpc>
                <a:spcPct val="120000"/>
              </a:lnSpc>
              <a:spcBef>
                <a:spcPts val="0"/>
              </a:spcBef>
              <a:spcAft>
                <a:spcPts val="0"/>
              </a:spcAft>
            </a:pPr>
            <a:r>
              <a:rPr lang="en-US" sz="3200" b="1">
                <a:latin typeface="宋体" panose="02010600030101010101" pitchFamily="2" charset="-122"/>
                <a:ea typeface="宋体" panose="02010600030101010101" pitchFamily="2" charset="-122"/>
              </a:rPr>
              <a:t>1.</a:t>
            </a:r>
            <a:r>
              <a:rPr sz="3200" b="1">
                <a:latin typeface="宋体" panose="02010600030101010101" pitchFamily="2" charset="-122"/>
                <a:ea typeface="宋体" panose="02010600030101010101" pitchFamily="2" charset="-122"/>
              </a:rPr>
              <a:t>理解并体会作者蕴含在字里行间的思想感情</a:t>
            </a:r>
            <a:r>
              <a:rPr sz="3200" b="1"/>
              <a:t>,</a:t>
            </a:r>
            <a:r>
              <a:rPr sz="3200" b="1">
                <a:latin typeface="宋体" panose="02010600030101010101" pitchFamily="2" charset="-122"/>
                <a:ea typeface="宋体" panose="02010600030101010101" pitchFamily="2" charset="-122"/>
              </a:rPr>
              <a:t>对内容和表达有自己的感受和心得</a:t>
            </a:r>
            <a:r>
              <a:rPr lang="en-US" altLang="zh-CN" sz="3200" b="1" dirty="0">
                <a:latin typeface="宋体" panose="02010600030101010101" pitchFamily="2" charset="-122"/>
                <a:ea typeface="宋体" panose="02010600030101010101" pitchFamily="2" charset="-122"/>
                <a:sym typeface="Arial" panose="020B0604020202020204" pitchFamily="34" charset="0"/>
              </a:rPr>
              <a:t>。</a:t>
            </a:r>
            <a:endParaRPr lang="en-US" altLang="zh-CN" sz="3200" b="1" dirty="0">
              <a:latin typeface="宋体" panose="02010600030101010101" pitchFamily="2" charset="-122"/>
              <a:ea typeface="宋体" panose="02010600030101010101" pitchFamily="2" charset="-122"/>
              <a:sym typeface="Arial" panose="020B0604020202020204" pitchFamily="34" charset="0"/>
            </a:endParaRPr>
          </a:p>
          <a:p>
            <a:pPr algn="just">
              <a:lnSpc>
                <a:spcPct val="120000"/>
              </a:lnSpc>
              <a:spcBef>
                <a:spcPts val="0"/>
              </a:spcBef>
              <a:spcAft>
                <a:spcPts val="0"/>
              </a:spcAft>
            </a:pPr>
            <a:r>
              <a:rPr lang="en-US" altLang="zh-CN" sz="3200" b="1" dirty="0">
                <a:latin typeface="宋体" panose="02010600030101010101" pitchFamily="2" charset="-122"/>
                <a:ea typeface="宋体" panose="02010600030101010101" pitchFamily="2" charset="-122"/>
                <a:sym typeface="Arial" panose="020B0604020202020204" pitchFamily="34" charset="0"/>
              </a:rPr>
              <a:t>2.积累文言词汇,理解托物言志的写作手法。</a:t>
            </a:r>
            <a:endParaRPr lang="en-US" altLang="zh-CN" sz="3200" b="1" dirty="0">
              <a:latin typeface="宋体" panose="02010600030101010101" pitchFamily="2" charset="-122"/>
              <a:ea typeface="宋体" panose="02010600030101010101" pitchFamily="2" charset="-122"/>
              <a:sym typeface="Arial" panose="020B0604020202020204" pitchFamily="34" charset="0"/>
            </a:endParaRPr>
          </a:p>
        </p:txBody>
      </p:sp>
      <p:grpSp>
        <p:nvGrpSpPr>
          <p:cNvPr id="4" name="组合 3"/>
          <p:cNvGrpSpPr/>
          <p:nvPr/>
        </p:nvGrpSpPr>
        <p:grpSpPr>
          <a:xfrm>
            <a:off x="547370" y="920750"/>
            <a:ext cx="245808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教学目标</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grpSp>
        <p:nvGrpSpPr>
          <p:cNvPr id="2" name="组合 1"/>
          <p:cNvGrpSpPr/>
          <p:nvPr/>
        </p:nvGrpSpPr>
        <p:grpSpPr>
          <a:xfrm>
            <a:off x="558165" y="3877310"/>
            <a:ext cx="2458085" cy="713740"/>
            <a:chOff x="2371" y="690"/>
            <a:chExt cx="3471" cy="1124"/>
          </a:xfrm>
        </p:grpSpPr>
        <p:sp>
          <p:nvSpPr>
            <p:cNvPr id="7"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教学课时</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9" name="TextBox 2"/>
          <p:cNvSpPr txBox="1"/>
          <p:nvPr/>
        </p:nvSpPr>
        <p:spPr>
          <a:xfrm>
            <a:off x="1685290" y="4816475"/>
            <a:ext cx="1330960" cy="681990"/>
          </a:xfrm>
          <a:prstGeom prst="rect">
            <a:avLst/>
          </a:prstGeom>
          <a:noFill/>
        </p:spPr>
        <p:txBody>
          <a:bodyPr wrap="square" rtlCol="0">
            <a:spAutoFit/>
          </a:bodyPr>
          <a:p>
            <a:pPr algn="just">
              <a:lnSpc>
                <a:spcPct val="120000"/>
              </a:lnSpc>
              <a:spcBef>
                <a:spcPts val="0"/>
              </a:spcBef>
              <a:spcAft>
                <a:spcPts val="0"/>
              </a:spcAft>
            </a:pPr>
            <a:r>
              <a:rPr lang="en-US" altLang="zh-CN" sz="3200" b="1" dirty="0">
                <a:latin typeface="宋体" panose="02010600030101010101" pitchFamily="2" charset="-122"/>
                <a:ea typeface="宋体" panose="02010600030101010101" pitchFamily="2" charset="-122"/>
                <a:sym typeface="Arial" panose="020B0604020202020204" pitchFamily="34" charset="0"/>
              </a:rPr>
              <a:t>5</a:t>
            </a:r>
            <a:r>
              <a:rPr lang="zh-CN" altLang="en-US" sz="3200" b="1" dirty="0">
                <a:latin typeface="宋体" panose="02010600030101010101" pitchFamily="2" charset="-122"/>
                <a:ea typeface="宋体" panose="02010600030101010101" pitchFamily="2" charset="-122"/>
                <a:sym typeface="Arial" panose="020B0604020202020204" pitchFamily="34" charset="0"/>
              </a:rPr>
              <a:t>课时</a:t>
            </a:r>
            <a:endParaRPr lang="zh-CN" altLang="en-US" sz="3200" b="1" dirty="0">
              <a:latin typeface="宋体" panose="02010600030101010101" pitchFamily="2" charset="-122"/>
              <a:ea typeface="宋体" panose="02010600030101010101" pitchFamily="2" charset="-122"/>
              <a:sym typeface="Arial" panose="020B0604020202020204" pitchFamily="34" charset="0"/>
            </a:endParaRPr>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5058" name="文本框 3"/>
          <p:cNvSpPr txBox="1"/>
          <p:nvPr/>
        </p:nvSpPr>
        <p:spPr>
          <a:xfrm>
            <a:off x="1524000" y="1628775"/>
            <a:ext cx="8959850" cy="2306955"/>
          </a:xfrm>
          <a:prstGeom prst="rect">
            <a:avLst/>
          </a:prstGeom>
          <a:noFill/>
          <a:ln w="9525">
            <a:noFill/>
          </a:ln>
        </p:spPr>
        <p:txBody>
          <a:bodyPr anchor="t" anchorCtr="0">
            <a:spAutoFit/>
          </a:bodyPr>
          <a:p>
            <a:pPr>
              <a:lnSpc>
                <a:spcPct val="150000"/>
              </a:lnSpc>
            </a:pPr>
            <a:r>
              <a:rPr lang="en-US" altLang="zh-CN" sz="3200" dirty="0">
                <a:solidFill>
                  <a:srgbClr val="0000FF"/>
                </a:solidFill>
                <a:latin typeface="宋体" panose="02010600030101010101" pitchFamily="2" charset="-122"/>
                <a:ea typeface="黑体" panose="02010609060101010101" charset="-122"/>
              </a:rPr>
              <a:t> </a:t>
            </a:r>
            <a:r>
              <a:rPr lang="zh-CN" altLang="en-US" sz="3200" b="1" dirty="0">
                <a:solidFill>
                  <a:srgbClr val="0000FF"/>
                </a:solidFill>
                <a:latin typeface="宋体" panose="02010600030101010101" pitchFamily="2" charset="-122"/>
                <a:ea typeface="黑体" panose="02010609060101010101" charset="-122"/>
              </a:rPr>
              <a:t>环境描写作用</a:t>
            </a:r>
            <a:r>
              <a:rPr lang="en-US" altLang="zh-CN" sz="32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r>
              <a:rPr lang="en-US" altLang="zh-CN" sz="3200" b="1">
                <a:solidFill>
                  <a:srgbClr val="0000FF"/>
                </a:solidFill>
                <a:latin typeface="宋体" panose="02010600030101010101" pitchFamily="2" charset="-122"/>
                <a:ea typeface="黑体" panose="02010609060101010101" charset="-122"/>
              </a:rPr>
              <a:t>1.</a:t>
            </a:r>
            <a:r>
              <a:rPr lang="zh-CN" altLang="en-US" sz="3200" b="1" dirty="0">
                <a:solidFill>
                  <a:srgbClr val="FF0000"/>
                </a:solidFill>
                <a:latin typeface="宋体" panose="02010600030101010101" pitchFamily="2" charset="-122"/>
                <a:ea typeface="黑体" panose="02010609060101010101" charset="-122"/>
              </a:rPr>
              <a:t>交代事情发生的地点或背景</a:t>
            </a:r>
            <a:r>
              <a:rPr lang="zh-CN" altLang="en-US" sz="3200" b="1" dirty="0">
                <a:solidFill>
                  <a:srgbClr val="0000FF"/>
                </a:solidFill>
                <a:latin typeface="宋体" panose="02010600030101010101" pitchFamily="2" charset="-122"/>
                <a:ea typeface="黑体" panose="02010609060101010101" charset="-122"/>
              </a:rPr>
              <a:t>；</a:t>
            </a:r>
            <a:endParaRPr lang="en-US" altLang="en-US" sz="3200" b="1" dirty="0">
              <a:latin typeface="黑体" panose="02010609060101010101" charset="-122"/>
              <a:ea typeface="黑体" panose="02010609060101010101" charset="-122"/>
            </a:endParaRPr>
          </a:p>
          <a:p>
            <a:pPr>
              <a:lnSpc>
                <a:spcPct val="150000"/>
              </a:lnSpc>
            </a:pPr>
            <a:r>
              <a:rPr lang="en-US" altLang="en-US" sz="3200" b="1" dirty="0">
                <a:latin typeface="黑体" panose="02010609060101010101" charset="-122"/>
                <a:ea typeface="黑体" panose="02010609060101010101" charset="-122"/>
              </a:rPr>
              <a:t>              </a:t>
            </a:r>
            <a:r>
              <a:rPr lang="en-US" altLang="en-US" sz="3200" b="1">
                <a:solidFill>
                  <a:srgbClr val="0000FF"/>
                </a:solidFill>
                <a:latin typeface="黑体" panose="02010609060101010101" charset="-122"/>
                <a:ea typeface="黑体" panose="02010609060101010101" charset="-122"/>
              </a:rPr>
              <a:t>2.</a:t>
            </a:r>
            <a:r>
              <a:rPr lang="zh-CN" altLang="en-US" sz="3200" b="1" dirty="0">
                <a:solidFill>
                  <a:srgbClr val="FF0000"/>
                </a:solidFill>
                <a:latin typeface="黑体" panose="02010609060101010101" charset="-122"/>
                <a:ea typeface="黑体" panose="02010609060101010101" charset="-122"/>
              </a:rPr>
              <a:t>渲染气氛</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a:solidFill>
                  <a:srgbClr val="FF0000"/>
                </a:solidFill>
                <a:latin typeface="黑体" panose="02010609060101010101" charset="-122"/>
                <a:ea typeface="黑体" panose="02010609060101010101" charset="-122"/>
              </a:rPr>
              <a:t>烘托人物心理</a:t>
            </a:r>
            <a:r>
              <a:rPr lang="zh-CN" altLang="en-US" sz="3200" b="1" dirty="0">
                <a:solidFill>
                  <a:srgbClr val="0000FF"/>
                </a:solidFill>
                <a:latin typeface="黑体" panose="02010609060101010101" charset="-122"/>
                <a:ea typeface="黑体" panose="02010609060101010101" charset="-122"/>
              </a:rPr>
              <a:t>；</a:t>
            </a:r>
            <a:endParaRPr lang="zh-CN" altLang="en-US" sz="3200" b="1" dirty="0">
              <a:solidFill>
                <a:srgbClr val="0000FF"/>
              </a:solidFill>
              <a:latin typeface="黑体" panose="02010609060101010101" charset="-122"/>
              <a:ea typeface="黑体" panose="02010609060101010101" charset="-122"/>
            </a:endParaRPr>
          </a:p>
          <a:p>
            <a:pPr>
              <a:lnSpc>
                <a:spcPct val="150000"/>
              </a:lnSpc>
            </a:pPr>
            <a:r>
              <a:rPr lang="en-US" altLang="zh-CN" sz="3200" b="1">
                <a:solidFill>
                  <a:srgbClr val="0000FF"/>
                </a:solidFill>
                <a:latin typeface="黑体" panose="02010609060101010101" charset="-122"/>
                <a:ea typeface="黑体" panose="02010609060101010101" charset="-122"/>
              </a:rPr>
              <a:t>              3.</a:t>
            </a:r>
            <a:r>
              <a:rPr lang="zh-CN" altLang="en-US" sz="3200" b="1" dirty="0">
                <a:solidFill>
                  <a:srgbClr val="FF0000"/>
                </a:solidFill>
                <a:latin typeface="黑体" panose="02010609060101010101" charset="-122"/>
                <a:ea typeface="黑体" panose="02010609060101010101" charset="-122"/>
              </a:rPr>
              <a:t>推动情节发展</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a:solidFill>
                  <a:srgbClr val="FF0000"/>
                </a:solidFill>
                <a:latin typeface="黑体" panose="02010609060101010101" charset="-122"/>
                <a:ea typeface="黑体" panose="02010609060101010101" charset="-122"/>
              </a:rPr>
              <a:t>深化作品主题</a:t>
            </a:r>
            <a:r>
              <a:rPr lang="en-US" altLang="en-US" sz="3200" b="1" dirty="0">
                <a:solidFill>
                  <a:srgbClr val="0000FF"/>
                </a:solidFill>
                <a:latin typeface="黑体" panose="02010609060101010101" charset="-122"/>
                <a:ea typeface="黑体" panose="02010609060101010101" charset="-122"/>
              </a:rPr>
              <a:t>。</a:t>
            </a:r>
            <a:endParaRPr lang="en-US" altLang="zh-CN" sz="3200" b="1" dirty="0">
              <a:solidFill>
                <a:srgbClr val="0000FF"/>
              </a:solidFill>
              <a:latin typeface="黑体" panose="02010609060101010101" charset="-122"/>
              <a:ea typeface="黑体" panose="02010609060101010101"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058">
                                            <p:txEl>
                                              <p:charRg st="0" end="23"/>
                                            </p:txEl>
                                          </p:spTgt>
                                        </p:tgtEl>
                                        <p:attrNameLst>
                                          <p:attrName>style.visibility</p:attrName>
                                        </p:attrNameLst>
                                      </p:cBhvr>
                                      <p:to>
                                        <p:strVal val="visible"/>
                                      </p:to>
                                    </p:set>
                                    <p:anim calcmode="lin" valueType="num">
                                      <p:cBhvr additive="base">
                                        <p:cTn id="7" dur="500" fill="hold"/>
                                        <p:tgtEl>
                                          <p:spTgt spid="45058">
                                            <p:txEl>
                                              <p:charRg st="0" end="2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58">
                                            <p:txEl>
                                              <p:charRg st="0" end="2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5058">
                                            <p:txEl>
                                              <p:charRg st="23" end="52"/>
                                            </p:txEl>
                                          </p:spTgt>
                                        </p:tgtEl>
                                        <p:attrNameLst>
                                          <p:attrName>style.visibility</p:attrName>
                                        </p:attrNameLst>
                                      </p:cBhvr>
                                      <p:to>
                                        <p:strVal val="visible"/>
                                      </p:to>
                                    </p:set>
                                    <p:anim calcmode="lin" valueType="num">
                                      <p:cBhvr additive="base">
                                        <p:cTn id="13" dur="500" fill="hold"/>
                                        <p:tgtEl>
                                          <p:spTgt spid="45058">
                                            <p:txEl>
                                              <p:charRg st="23" end="5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5058">
                                            <p:txEl>
                                              <p:charRg st="23" end="5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5058">
                                            <p:txEl>
                                              <p:charRg st="52" end="82"/>
                                            </p:txEl>
                                          </p:spTgt>
                                        </p:tgtEl>
                                        <p:attrNameLst>
                                          <p:attrName>style.visibility</p:attrName>
                                        </p:attrNameLst>
                                      </p:cBhvr>
                                      <p:to>
                                        <p:strVal val="visible"/>
                                      </p:to>
                                    </p:set>
                                    <p:anim calcmode="lin" valueType="num">
                                      <p:cBhvr additive="base">
                                        <p:cTn id="19" dur="500" fill="hold"/>
                                        <p:tgtEl>
                                          <p:spTgt spid="45058">
                                            <p:txEl>
                                              <p:charRg st="52" end="8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5058">
                                            <p:txEl>
                                              <p:charRg st="52" end="8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9154" name="矩形 28679"/>
          <p:cNvSpPr/>
          <p:nvPr/>
        </p:nvSpPr>
        <p:spPr>
          <a:xfrm>
            <a:off x="2249170" y="1383665"/>
            <a:ext cx="7988300" cy="583565"/>
          </a:xfrm>
          <a:prstGeom prst="rect">
            <a:avLst/>
          </a:prstGeom>
          <a:noFill/>
          <a:ln w="9525">
            <a:noFill/>
          </a:ln>
        </p:spPr>
        <p:txBody>
          <a:bodyPr anchor="ctr" anchorCtr="0">
            <a:spAutoFit/>
          </a:bodyPr>
          <a:p>
            <a:r>
              <a:rPr lang="en-US" altLang="zh-CN" sz="3200" b="1" dirty="0">
                <a:solidFill>
                  <a:schemeClr val="tx1"/>
                </a:solidFill>
                <a:latin typeface="宋体" panose="02010600030101010101" pitchFamily="2" charset="-122"/>
                <a:ea typeface="宋体" panose="02010600030101010101" pitchFamily="2" charset="-122"/>
              </a:rPr>
              <a:t>1.</a:t>
            </a:r>
            <a:r>
              <a:rPr lang="zh-CN" altLang="en-US" sz="3200" b="1" dirty="0">
                <a:solidFill>
                  <a:schemeClr val="tx1"/>
                </a:solidFill>
                <a:latin typeface="宋体" panose="02010600030101010101" pitchFamily="2" charset="-122"/>
                <a:ea typeface="宋体" panose="02010600030101010101" pitchFamily="2" charset="-122"/>
              </a:rPr>
              <a:t>问题探究</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solidFill>
                  <a:schemeClr val="tx1"/>
                </a:solidFill>
                <a:latin typeface="宋体" panose="02010600030101010101" pitchFamily="2" charset="-122"/>
                <a:ea typeface="宋体" panose="02010600030101010101" pitchFamily="2" charset="-122"/>
              </a:rPr>
              <a:t>女孩梨花真的叫梨花吗？</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56328" name="矩形 56327"/>
          <p:cNvSpPr/>
          <p:nvPr/>
        </p:nvSpPr>
        <p:spPr>
          <a:xfrm>
            <a:off x="1713865" y="2165350"/>
            <a:ext cx="8933180" cy="1568450"/>
          </a:xfrm>
          <a:prstGeom prst="rect">
            <a:avLst/>
          </a:prstGeom>
          <a:noFill/>
          <a:ln w="9525">
            <a:noFill/>
          </a:ln>
        </p:spPr>
        <p:txBody>
          <a:bodyPr wrap="square" anchor="ctr" anchorCtr="0">
            <a:spAutoFit/>
          </a:bodyPr>
          <a:p>
            <a:r>
              <a:rPr lang="en-US" altLang="zh-CN" sz="3200" dirty="0">
                <a:solidFill>
                  <a:schemeClr val="tx1"/>
                </a:solidFill>
                <a:latin typeface="宋体" panose="02010600030101010101" pitchFamily="2" charset="-122"/>
                <a:ea typeface="宋体" panose="02010600030101010101" pitchFamily="2" charset="-122"/>
              </a:rPr>
              <a:t>    </a:t>
            </a:r>
            <a:r>
              <a:rPr lang="zh-CN" altLang="en-US" sz="3200" b="1" dirty="0">
                <a:solidFill>
                  <a:schemeClr val="tx1"/>
                </a:solidFill>
                <a:latin typeface="宋体" panose="02010600030101010101" pitchFamily="2" charset="-122"/>
                <a:ea typeface="宋体" panose="02010600030101010101" pitchFamily="2" charset="-122"/>
              </a:rPr>
              <a:t>这是一篇</a:t>
            </a:r>
            <a:r>
              <a:rPr lang="zh-CN" altLang="en-US" sz="3200" b="1" dirty="0">
                <a:solidFill>
                  <a:srgbClr val="FF0000"/>
                </a:solidFill>
                <a:latin typeface="宋体" panose="02010600030101010101" pitchFamily="2" charset="-122"/>
                <a:ea typeface="宋体" panose="02010600030101010101" pitchFamily="2" charset="-122"/>
              </a:rPr>
              <a:t>小说</a:t>
            </a:r>
            <a:r>
              <a:rPr lang="en-US" altLang="zh-CN" sz="32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a:solidFill>
                  <a:schemeClr val="tx1"/>
                </a:solidFill>
                <a:latin typeface="宋体" panose="02010600030101010101" pitchFamily="2" charset="-122"/>
                <a:ea typeface="宋体" panose="02010600030101010101" pitchFamily="2" charset="-122"/>
              </a:rPr>
              <a:t>有</a:t>
            </a:r>
            <a:r>
              <a:rPr lang="zh-CN" altLang="en-US" sz="3200" b="1" dirty="0">
                <a:solidFill>
                  <a:srgbClr val="FF0000"/>
                </a:solidFill>
                <a:latin typeface="宋体" panose="02010600030101010101" pitchFamily="2" charset="-122"/>
                <a:ea typeface="宋体" panose="02010600030101010101" pitchFamily="2" charset="-122"/>
              </a:rPr>
              <a:t>虚构</a:t>
            </a:r>
            <a:r>
              <a:rPr lang="zh-CN" altLang="en-US" sz="3200" b="1" dirty="0">
                <a:solidFill>
                  <a:schemeClr val="tx1"/>
                </a:solidFill>
                <a:latin typeface="宋体" panose="02010600030101010101" pitchFamily="2" charset="-122"/>
                <a:ea typeface="宋体" panose="02010600030101010101" pitchFamily="2" charset="-122"/>
              </a:rPr>
              <a:t>性</a:t>
            </a:r>
            <a:r>
              <a:rPr lang="en-US" altLang="zh-CN" sz="32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a:solidFill>
                  <a:schemeClr val="tx1"/>
                </a:solidFill>
                <a:latin typeface="宋体" panose="02010600030101010101" pitchFamily="2" charset="-122"/>
                <a:ea typeface="宋体" panose="02010600030101010101" pitchFamily="2" charset="-122"/>
              </a:rPr>
              <a:t>女孩不一定叫梨花。取名为梨花</a:t>
            </a:r>
            <a:r>
              <a:rPr lang="en-US" altLang="zh-CN" sz="32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a:solidFill>
                  <a:schemeClr val="tx1"/>
                </a:solidFill>
                <a:latin typeface="宋体" panose="02010600030101010101" pitchFamily="2" charset="-122"/>
                <a:ea typeface="宋体" panose="02010600030101010101" pitchFamily="2" charset="-122"/>
              </a:rPr>
              <a:t>把景物的</a:t>
            </a:r>
            <a:r>
              <a:rPr lang="en-US" altLang="en-US" sz="3200" b="1">
                <a:solidFill>
                  <a:schemeClr val="tx1"/>
                </a:solidFill>
                <a:latin typeface="Arial" panose="020B0604020202020204" pitchFamily="34" charset="0"/>
                <a:ea typeface="SimSun-ExtB" panose="02010609060101010101" charset="-122"/>
                <a:sym typeface="宋体" panose="02010600030101010101" pitchFamily="2" charset="-122"/>
              </a:rPr>
              <a:t>“</a:t>
            </a:r>
            <a:r>
              <a:rPr lang="en-US" altLang="en-US" sz="3200" b="1" err="1">
                <a:solidFill>
                  <a:schemeClr val="tx1"/>
                </a:solidFill>
                <a:latin typeface="宋体" panose="02010600030101010101" pitchFamily="2" charset="-122"/>
                <a:ea typeface="宋体" panose="02010600030101010101" pitchFamily="2" charset="-122"/>
                <a:sym typeface="宋体" panose="02010600030101010101" pitchFamily="2" charset="-122"/>
              </a:rPr>
              <a:t>梨花</a:t>
            </a:r>
            <a:r>
              <a:rPr lang="en-US" altLang="en-US" sz="3200" b="1">
                <a:solidFill>
                  <a:schemeClr val="tx1"/>
                </a:solidFill>
                <a:latin typeface="Arial" panose="020B0604020202020204" pitchFamily="34" charset="0"/>
                <a:ea typeface="SimSun-ExtB" panose="02010609060101010101" charset="-122"/>
                <a:sym typeface="宋体" panose="02010600030101010101" pitchFamily="2" charset="-122"/>
              </a:rPr>
              <a:t>”</a:t>
            </a:r>
            <a:r>
              <a:rPr lang="zh-CN" altLang="en-US" sz="3200" b="1" dirty="0">
                <a:solidFill>
                  <a:schemeClr val="tx1"/>
                </a:solidFill>
                <a:latin typeface="Arial" panose="020B0604020202020204" pitchFamily="34" charset="0"/>
                <a:ea typeface="SimSun-ExtB" panose="02010609060101010101" charset="-122"/>
                <a:sym typeface="宋体" panose="02010600030101010101" pitchFamily="2" charset="-122"/>
              </a:rPr>
              <a:t>和人物</a:t>
            </a:r>
            <a:r>
              <a:rPr lang="en-US" altLang="en-US" sz="3200" b="1">
                <a:solidFill>
                  <a:schemeClr val="tx1"/>
                </a:solidFill>
                <a:latin typeface="Arial" panose="020B0604020202020204" pitchFamily="34" charset="0"/>
                <a:ea typeface="SimSun-ExtB" panose="02010609060101010101" charset="-122"/>
                <a:sym typeface="宋体" panose="02010600030101010101" pitchFamily="2" charset="-122"/>
              </a:rPr>
              <a:t>“</a:t>
            </a:r>
            <a:r>
              <a:rPr lang="en-US" altLang="en-US" sz="3200" b="1" err="1">
                <a:solidFill>
                  <a:schemeClr val="tx1"/>
                </a:solidFill>
                <a:latin typeface="宋体" panose="02010600030101010101" pitchFamily="2" charset="-122"/>
                <a:ea typeface="宋体" panose="02010600030101010101" pitchFamily="2" charset="-122"/>
                <a:sym typeface="宋体" panose="02010600030101010101" pitchFamily="2" charset="-122"/>
              </a:rPr>
              <a:t>梨花</a:t>
            </a:r>
            <a:r>
              <a:rPr lang="en-US" altLang="en-US" sz="3200" b="1">
                <a:solidFill>
                  <a:schemeClr val="tx1"/>
                </a:solidFill>
                <a:latin typeface="Arial" panose="020B0604020202020204" pitchFamily="34" charset="0"/>
                <a:ea typeface="SimSun-ExtB" panose="02010609060101010101" charset="-122"/>
                <a:sym typeface="宋体" panose="02010600030101010101" pitchFamily="2" charset="-122"/>
              </a:rPr>
              <a:t>”</a:t>
            </a:r>
            <a:r>
              <a:rPr lang="zh-CN" altLang="en-US" sz="3200" b="1" dirty="0">
                <a:solidFill>
                  <a:schemeClr val="tx1"/>
                </a:solidFill>
                <a:latin typeface="Arial" panose="020B0604020202020204" pitchFamily="34" charset="0"/>
                <a:ea typeface="SimSun-ExtB" panose="02010609060101010101" charset="-122"/>
                <a:sym typeface="宋体" panose="02010600030101010101" pitchFamily="2" charset="-122"/>
              </a:rPr>
              <a:t>建立联系</a:t>
            </a:r>
            <a:r>
              <a:rPr lang="en-US" altLang="zh-CN" sz="32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charset="-122"/>
                <a:sym typeface="宋体" panose="02010600030101010101" pitchFamily="2" charset="-122"/>
              </a:rPr>
              <a:t>以梨花这一景物的自然美突出人物的心灵美</a:t>
            </a:r>
            <a:r>
              <a:rPr lang="zh-CN" altLang="en-US" sz="3200" b="1" dirty="0">
                <a:solidFill>
                  <a:schemeClr val="tx1"/>
                </a:solidFill>
                <a:latin typeface="Arial" panose="020B0604020202020204" pitchFamily="34" charset="0"/>
                <a:ea typeface="SimSun-ExtB" panose="02010609060101010101" charset="-122"/>
                <a:sym typeface="宋体" panose="02010600030101010101" pitchFamily="2" charset="-122"/>
              </a:rPr>
              <a:t>。</a:t>
            </a:r>
            <a:endParaRPr lang="zh-CN" altLang="en-US" sz="3200" b="1" dirty="0">
              <a:solidFill>
                <a:schemeClr val="tx1"/>
              </a:solidFill>
              <a:latin typeface="Arial" panose="020B0604020202020204" pitchFamily="34" charset="0"/>
              <a:ea typeface="SimSun-ExtB" panose="02010609060101010101" charset="-122"/>
              <a:sym typeface="宋体" panose="02010600030101010101" pitchFamily="2" charset="-122"/>
            </a:endParaRPr>
          </a:p>
        </p:txBody>
      </p:sp>
      <p:sp>
        <p:nvSpPr>
          <p:cNvPr id="49156" name="矩形 28679"/>
          <p:cNvSpPr/>
          <p:nvPr/>
        </p:nvSpPr>
        <p:spPr>
          <a:xfrm>
            <a:off x="2195830" y="3859530"/>
            <a:ext cx="7969250" cy="583565"/>
          </a:xfrm>
          <a:prstGeom prst="rect">
            <a:avLst/>
          </a:prstGeom>
          <a:noFill/>
          <a:ln w="9525">
            <a:noFill/>
          </a:ln>
        </p:spPr>
        <p:txBody>
          <a:bodyPr wrap="square" anchor="ctr" anchorCtr="0">
            <a:spAutoFit/>
          </a:bodyPr>
          <a:p>
            <a:r>
              <a:rPr lang="en-US" altLang="zh-CN" sz="3200" b="1" dirty="0">
                <a:solidFill>
                  <a:schemeClr val="tx1"/>
                </a:solidFill>
                <a:latin typeface="宋体" panose="02010600030101010101" pitchFamily="2" charset="-122"/>
                <a:ea typeface="宋体" panose="02010600030101010101" pitchFamily="2" charset="-122"/>
              </a:rPr>
              <a:t>2.</a:t>
            </a:r>
            <a:r>
              <a:rPr lang="zh-CN" altLang="en-US" sz="3200" b="1" dirty="0">
                <a:solidFill>
                  <a:schemeClr val="tx1"/>
                </a:solidFill>
                <a:latin typeface="宋体" panose="02010600030101010101" pitchFamily="2" charset="-122"/>
                <a:ea typeface="宋体" panose="02010600030101010101" pitchFamily="2" charset="-122"/>
              </a:rPr>
              <a:t>思考</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solidFill>
                  <a:schemeClr val="tx1"/>
                </a:solidFill>
                <a:latin typeface="宋体" panose="02010600030101010101" pitchFamily="2" charset="-122"/>
                <a:ea typeface="宋体" panose="02010600030101010101" pitchFamily="2" charset="-122"/>
              </a:rPr>
              <a:t>课文为什么以</a:t>
            </a:r>
            <a:r>
              <a:rPr lang="en-US" altLang="zh-CN" sz="3200" b="1">
                <a:solidFill>
                  <a:schemeClr val="tx1"/>
                </a:solidFill>
                <a:latin typeface="Arial" panose="020B0604020202020204" pitchFamily="34" charset="0"/>
                <a:ea typeface="宋体" panose="02010600030101010101" pitchFamily="2" charset="-122"/>
              </a:rPr>
              <a:t>“</a:t>
            </a:r>
            <a:r>
              <a:rPr lang="zh-CN" altLang="en-US" sz="3200" b="1" dirty="0">
                <a:solidFill>
                  <a:schemeClr val="tx1"/>
                </a:solidFill>
                <a:latin typeface="Arial" panose="020B0604020202020204" pitchFamily="34" charset="0"/>
                <a:ea typeface="宋体" panose="02010600030101010101" pitchFamily="2" charset="-122"/>
              </a:rPr>
              <a:t>驿路梨花</a:t>
            </a:r>
            <a:r>
              <a:rPr lang="en-US" altLang="zh-CN" sz="3200" b="1">
                <a:solidFill>
                  <a:schemeClr val="tx1"/>
                </a:solidFill>
                <a:latin typeface="Arial" panose="020B0604020202020204" pitchFamily="34" charset="0"/>
                <a:ea typeface="宋体" panose="02010600030101010101" pitchFamily="2" charset="-122"/>
              </a:rPr>
              <a:t>”</a:t>
            </a:r>
            <a:r>
              <a:rPr lang="zh-CN" altLang="en-US" sz="3200" b="1" dirty="0">
                <a:solidFill>
                  <a:schemeClr val="tx1"/>
                </a:solidFill>
                <a:latin typeface="Arial" panose="020B0604020202020204" pitchFamily="34" charset="0"/>
                <a:ea typeface="宋体" panose="02010600030101010101" pitchFamily="2" charset="-122"/>
              </a:rPr>
              <a:t>作为标题</a:t>
            </a:r>
            <a:r>
              <a:rPr lang="zh-CN" altLang="en-US" sz="3200" b="1" dirty="0">
                <a:solidFill>
                  <a:schemeClr val="tx1"/>
                </a:solidFill>
                <a:latin typeface="宋体" panose="02010600030101010101" pitchFamily="2" charset="-122"/>
                <a:ea typeface="宋体" panose="02010600030101010101" pitchFamily="2" charset="-122"/>
              </a:rPr>
              <a:t>？</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3" name="矩形 2"/>
          <p:cNvSpPr/>
          <p:nvPr/>
        </p:nvSpPr>
        <p:spPr>
          <a:xfrm>
            <a:off x="1746250" y="4568825"/>
            <a:ext cx="8994140" cy="1568450"/>
          </a:xfrm>
          <a:prstGeom prst="rect">
            <a:avLst/>
          </a:prstGeom>
          <a:noFill/>
          <a:ln w="9525">
            <a:noFill/>
          </a:ln>
        </p:spPr>
        <p:txBody>
          <a:bodyPr wrap="square" anchor="ctr" anchorCtr="0">
            <a:spAutoFit/>
          </a:bodyPr>
          <a:p>
            <a:r>
              <a:rPr lang="en-US" altLang="en-US" sz="3200">
                <a:solidFill>
                  <a:schemeClr val="tx1"/>
                </a:solidFill>
                <a:latin typeface="Arial" panose="020B0604020202020204" pitchFamily="34" charset="0"/>
                <a:ea typeface="SimSun-ExtB" panose="02010609060101010101" charset="-122"/>
                <a:sym typeface="宋体" panose="02010600030101010101" pitchFamily="2" charset="-122"/>
              </a:rPr>
              <a:t>        </a:t>
            </a:r>
            <a:r>
              <a:rPr lang="en-US" altLang="en-US" sz="3200" b="1">
                <a:solidFill>
                  <a:schemeClr val="tx1"/>
                </a:solidFill>
                <a:latin typeface="Arial" panose="020B0604020202020204" pitchFamily="34" charset="0"/>
                <a:ea typeface="SimSun-ExtB" panose="02010609060101010101" charset="-122"/>
                <a:sym typeface="宋体" panose="02010600030101010101" pitchFamily="2" charset="-122"/>
              </a:rPr>
              <a:t>“</a:t>
            </a:r>
            <a:r>
              <a:rPr lang="zh-CN" altLang="en-US" sz="3200" b="1" dirty="0">
                <a:solidFill>
                  <a:schemeClr val="tx1"/>
                </a:solidFill>
                <a:latin typeface="Arial" panose="020B0604020202020204" pitchFamily="34" charset="0"/>
                <a:ea typeface="SimSun-ExtB" panose="02010609060101010101" charset="-122"/>
                <a:sym typeface="宋体" panose="02010600030101010101" pitchFamily="2" charset="-122"/>
              </a:rPr>
              <a:t>驿路</a:t>
            </a:r>
            <a:r>
              <a:rPr lang="en-US" altLang="en-US" sz="3200" b="1" err="1">
                <a:solidFill>
                  <a:schemeClr val="tx1"/>
                </a:solidFill>
                <a:latin typeface="宋体" panose="02010600030101010101" pitchFamily="2" charset="-122"/>
                <a:ea typeface="宋体" panose="02010600030101010101" pitchFamily="2" charset="-122"/>
                <a:sym typeface="宋体" panose="02010600030101010101" pitchFamily="2" charset="-122"/>
              </a:rPr>
              <a:t>梨花</a:t>
            </a:r>
            <a:r>
              <a:rPr lang="en-US" altLang="en-US" sz="3200" b="1">
                <a:solidFill>
                  <a:schemeClr val="tx1"/>
                </a:solidFill>
                <a:latin typeface="Arial" panose="020B0604020202020204" pitchFamily="34" charset="0"/>
                <a:ea typeface="SimSun-ExtB" panose="02010609060101010101" charset="-122"/>
                <a:sym typeface="宋体" panose="02010600030101010101" pitchFamily="2" charset="-122"/>
              </a:rPr>
              <a:t>”</a:t>
            </a:r>
            <a:r>
              <a:rPr lang="zh-CN" altLang="en-US" sz="3200" b="1" dirty="0">
                <a:solidFill>
                  <a:schemeClr val="tx1"/>
                </a:solidFill>
                <a:latin typeface="Arial" panose="020B0604020202020204" pitchFamily="34" charset="0"/>
                <a:ea typeface="SimSun-ExtB" panose="02010609060101010101" charset="-122"/>
                <a:sym typeface="宋体" panose="02010600030101010101" pitchFamily="2" charset="-122"/>
              </a:rPr>
              <a:t>字面上的意义是指驿路上的梨花</a:t>
            </a:r>
            <a:r>
              <a:rPr lang="en-US" altLang="zh-CN" sz="32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a:solidFill>
                  <a:schemeClr val="tx1"/>
                </a:solidFill>
                <a:latin typeface="Arial" panose="020B0604020202020204" pitchFamily="34" charset="0"/>
                <a:ea typeface="SimSun-ExtB" panose="02010609060101010101" charset="-122"/>
                <a:sym typeface="宋体" panose="02010600030101010101" pitchFamily="2" charset="-122"/>
              </a:rPr>
              <a:t>实际上</a:t>
            </a:r>
            <a:r>
              <a:rPr lang="zh-CN" altLang="en-US" sz="3200" b="1" dirty="0">
                <a:solidFill>
                  <a:srgbClr val="FF0000"/>
                </a:solidFill>
                <a:latin typeface="Arial" panose="020B0604020202020204" pitchFamily="34" charset="0"/>
                <a:ea typeface="SimSun-ExtB" panose="02010609060101010101" charset="-122"/>
                <a:sym typeface="宋体" panose="02010600030101010101" pitchFamily="2" charset="-122"/>
              </a:rPr>
              <a:t>一语双关</a:t>
            </a:r>
            <a:r>
              <a:rPr lang="en-US" altLang="zh-CN" sz="32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a:solidFill>
                  <a:schemeClr val="tx1"/>
                </a:solidFill>
                <a:latin typeface="Arial" panose="020B0604020202020204" pitchFamily="34" charset="0"/>
                <a:ea typeface="SimSun-ExtB" panose="02010609060101010101" charset="-122"/>
                <a:sym typeface="宋体" panose="02010600030101010101" pitchFamily="2" charset="-122"/>
              </a:rPr>
              <a:t>还指梨花其人</a:t>
            </a:r>
            <a:r>
              <a:rPr lang="en-US" altLang="zh-CN" sz="32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a:solidFill>
                  <a:schemeClr val="tx1"/>
                </a:solidFill>
                <a:latin typeface="Arial" panose="020B0604020202020204" pitchFamily="34" charset="0"/>
                <a:ea typeface="SimSun-ExtB" panose="02010609060101010101" charset="-122"/>
                <a:sym typeface="宋体" panose="02010600030101010101" pitchFamily="2" charset="-122"/>
              </a:rPr>
              <a:t>梨花做标题</a:t>
            </a:r>
            <a:r>
              <a:rPr lang="zh-CN" altLang="en-US" sz="3200" b="1" dirty="0">
                <a:solidFill>
                  <a:srgbClr val="FF0000"/>
                </a:solidFill>
                <a:latin typeface="Arial" panose="020B0604020202020204" pitchFamily="34" charset="0"/>
                <a:ea typeface="SimSun-ExtB" panose="02010609060101010101" charset="-122"/>
                <a:sym typeface="宋体" panose="02010600030101010101" pitchFamily="2" charset="-122"/>
              </a:rPr>
              <a:t>以物喻人</a:t>
            </a:r>
            <a:r>
              <a:rPr lang="en-US" altLang="zh-CN" sz="32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a:solidFill>
                  <a:schemeClr val="tx1"/>
                </a:solidFill>
                <a:latin typeface="Arial" panose="020B0604020202020204" pitchFamily="34" charset="0"/>
                <a:ea typeface="SimSun-ExtB" panose="02010609060101010101" charset="-122"/>
                <a:sym typeface="宋体" panose="02010600030101010101" pitchFamily="2" charset="-122"/>
              </a:rPr>
              <a:t>使洁白清香的梨花同梨花姑娘相互辉映。</a:t>
            </a:r>
            <a:endParaRPr lang="zh-CN" altLang="en-US" sz="3200" b="1" dirty="0">
              <a:solidFill>
                <a:schemeClr val="tx1"/>
              </a:solidFill>
              <a:latin typeface="Arial" panose="020B0604020202020204" pitchFamily="34" charset="0"/>
              <a:ea typeface="SimSun-ExtB" panose="02010609060101010101" charset="-122"/>
              <a:sym typeface="宋体" panose="02010600030101010101" pitchFamily="2" charset="-122"/>
            </a:endParaRPr>
          </a:p>
        </p:txBody>
      </p:sp>
      <p:grpSp>
        <p:nvGrpSpPr>
          <p:cNvPr id="7" name="组合 6"/>
          <p:cNvGrpSpPr/>
          <p:nvPr/>
        </p:nvGrpSpPr>
        <p:grpSpPr>
          <a:xfrm>
            <a:off x="339038" y="340766"/>
            <a:ext cx="2792615" cy="713740"/>
            <a:chOff x="2371" y="690"/>
            <a:chExt cx="3471" cy="1124"/>
          </a:xfrm>
        </p:grpSpPr>
        <p:sp>
          <p:nvSpPr>
            <p:cNvPr id="8"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9"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思考品主题</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6328">
                                            <p:txEl>
                                              <p:charRg st="0" end="68"/>
                                            </p:txEl>
                                          </p:spTgt>
                                        </p:tgtEl>
                                        <p:attrNameLst>
                                          <p:attrName>style.visibility</p:attrName>
                                        </p:attrNameLst>
                                      </p:cBhvr>
                                      <p:to>
                                        <p:strVal val="visible"/>
                                      </p:to>
                                    </p:set>
                                    <p:anim calcmode="lin" valueType="num">
                                      <p:cBhvr>
                                        <p:cTn id="7" dur="500" fill="hold"/>
                                        <p:tgtEl>
                                          <p:spTgt spid="56328">
                                            <p:txEl>
                                              <p:charRg st="0" end="68"/>
                                            </p:txEl>
                                          </p:spTgt>
                                        </p:tgtEl>
                                        <p:attrNameLst>
                                          <p:attrName>ppt_x</p:attrName>
                                        </p:attrNameLst>
                                      </p:cBhvr>
                                      <p:tavLst>
                                        <p:tav tm="0">
                                          <p:val>
                                            <p:strVal val="#ppt_x"/>
                                          </p:val>
                                        </p:tav>
                                        <p:tav tm="100000">
                                          <p:val>
                                            <p:strVal val="#ppt_x"/>
                                          </p:val>
                                        </p:tav>
                                      </p:tavLst>
                                    </p:anim>
                                    <p:anim calcmode="lin" valueType="num">
                                      <p:cBhvr>
                                        <p:cTn id="8" dur="500" fill="hold"/>
                                        <p:tgtEl>
                                          <p:spTgt spid="56328">
                                            <p:txEl>
                                              <p:charRg st="0" end="6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0" end="65"/>
                                            </p:txEl>
                                          </p:spTgt>
                                        </p:tgtEl>
                                        <p:attrNameLst>
                                          <p:attrName>style.visibility</p:attrName>
                                        </p:attrNameLst>
                                      </p:cBhvr>
                                      <p:to>
                                        <p:strVal val="visible"/>
                                      </p:to>
                                    </p:set>
                                    <p:anim calcmode="lin" valueType="num">
                                      <p:cBhvr>
                                        <p:cTn id="13" dur="500" fill="hold"/>
                                        <p:tgtEl>
                                          <p:spTgt spid="3">
                                            <p:txEl>
                                              <p:charRg st="0" end="65"/>
                                            </p:txEl>
                                          </p:spTgt>
                                        </p:tgtEl>
                                        <p:attrNameLst>
                                          <p:attrName>ppt_x</p:attrName>
                                        </p:attrNameLst>
                                      </p:cBhvr>
                                      <p:tavLst>
                                        <p:tav tm="0">
                                          <p:val>
                                            <p:strVal val="#ppt_x"/>
                                          </p:val>
                                        </p:tav>
                                        <p:tav tm="100000">
                                          <p:val>
                                            <p:strVal val="#ppt_x"/>
                                          </p:val>
                                        </p:tav>
                                      </p:tavLst>
                                    </p:anim>
                                    <p:anim calcmode="lin" valueType="num">
                                      <p:cBhvr>
                                        <p:cTn id="14" dur="500" fill="hold"/>
                                        <p:tgtEl>
                                          <p:spTgt spid="3">
                                            <p:txEl>
                                              <p:charRg st="0" end="6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1206500" y="1363345"/>
            <a:ext cx="9779635"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00000"/>
              </a:lnSpc>
              <a:spcBef>
                <a:spcPts val="50"/>
              </a:spcBef>
              <a:spcAft>
                <a:spcPts val="0"/>
              </a:spcAft>
            </a:pPr>
            <a:r>
              <a:rPr lang="en-US" sz="3200" b="1" dirty="0" smtClean="0">
                <a:solidFill>
                  <a:schemeClr val="tx1"/>
                </a:solidFill>
                <a:latin typeface="宋体" panose="02010600030101010101" pitchFamily="2" charset="-122"/>
              </a:rPr>
              <a:t>3.</a:t>
            </a:r>
            <a:r>
              <a:rPr lang="zh-CN" altLang="en-US" sz="3200" b="1" dirty="0" smtClean="0">
                <a:solidFill>
                  <a:schemeClr val="tx1"/>
                </a:solidFill>
                <a:latin typeface="宋体" panose="02010600030101010101" pitchFamily="2" charset="-122"/>
              </a:rPr>
              <a:t>课文用</a:t>
            </a:r>
            <a:r>
              <a:rPr lang="en-US" altLang="zh-CN" sz="3200" b="1" dirty="0">
                <a:cs typeface="Arial" panose="020B0604020202020204" pitchFamily="34" charset="0"/>
                <a:sym typeface="+mn-ea"/>
              </a:rPr>
              <a:t>“</a:t>
            </a:r>
            <a:r>
              <a:rPr lang="zh-CN" altLang="en-US" sz="3200" b="1" dirty="0">
                <a:cs typeface="Arial" panose="020B0604020202020204" pitchFamily="34" charset="0"/>
                <a:sym typeface="+mn-ea"/>
              </a:rPr>
              <a:t>驿路梨花</a:t>
            </a:r>
            <a:r>
              <a:rPr lang="en-US" altLang="zh-CN" sz="3200" b="1" dirty="0">
                <a:cs typeface="Arial" panose="020B0604020202020204" pitchFamily="34" charset="0"/>
                <a:sym typeface="+mn-ea"/>
              </a:rPr>
              <a:t>”</a:t>
            </a:r>
            <a:r>
              <a:rPr lang="zh-CN" altLang="en-US" sz="3200" b="1" dirty="0" smtClean="0">
                <a:solidFill>
                  <a:schemeClr val="tx1"/>
                </a:solidFill>
                <a:latin typeface="宋体" panose="02010600030101010101" pitchFamily="2" charset="-122"/>
              </a:rPr>
              <a:t>做</a:t>
            </a:r>
            <a:r>
              <a:rPr lang="zh-CN" altLang="en-US" sz="3200" b="1" dirty="0">
                <a:solidFill>
                  <a:schemeClr val="tx1"/>
                </a:solidFill>
                <a:latin typeface="宋体" panose="02010600030101010101" pitchFamily="2" charset="-122"/>
              </a:rPr>
              <a:t>标题</a:t>
            </a:r>
            <a:r>
              <a:rPr lang="zh-CN" altLang="en-US" sz="3200" b="1" dirty="0">
                <a:latin typeface="宋体" panose="02010600030101010101" pitchFamily="2" charset="-122"/>
                <a:sym typeface="+mn-ea"/>
              </a:rPr>
              <a:t>有什么</a:t>
            </a:r>
            <a:r>
              <a:rPr lang="zh-CN" altLang="en-US" sz="3200" b="1" dirty="0" smtClean="0">
                <a:latin typeface="宋体" panose="02010600030101010101" pitchFamily="2" charset="-122"/>
                <a:sym typeface="+mn-ea"/>
              </a:rPr>
              <a:t>妙处</a:t>
            </a:r>
            <a:r>
              <a:rPr lang="zh-CN" altLang="zh-CN" sz="3200" b="1" dirty="0">
                <a:latin typeface="宋体" panose="02010600030101010101" pitchFamily="2" charset="-122"/>
                <a:cs typeface="宋体" panose="02010600030101010101" pitchFamily="2" charset="-122"/>
                <a:sym typeface="+mn-ea"/>
              </a:rPr>
              <a:t>(思考探究</a:t>
            </a:r>
            <a:r>
              <a:rPr lang="zh-CN" sz="3200" b="1" dirty="0">
                <a:latin typeface="宋体" panose="02010600030101010101" pitchFamily="2" charset="-122"/>
                <a:sym typeface="+mn-ea"/>
              </a:rPr>
              <a:t>三</a:t>
            </a:r>
            <a:r>
              <a:rPr lang="zh-CN" altLang="zh-CN" sz="3200" b="1" dirty="0">
                <a:uFillTx/>
                <a:latin typeface="宋体" panose="02010600030101010101" pitchFamily="2" charset="-122"/>
                <a:cs typeface="宋体" panose="02010600030101010101" pitchFamily="2" charset="-122"/>
                <a:sym typeface="+mn-ea"/>
              </a:rPr>
              <a:t>)</a:t>
            </a:r>
            <a:r>
              <a:rPr lang="zh-CN" altLang="en-US" sz="3200" b="1" dirty="0">
                <a:solidFill>
                  <a:schemeClr val="tx1"/>
                </a:solidFill>
                <a:latin typeface="宋体" panose="02010600030101010101" pitchFamily="2" charset="-122"/>
              </a:rPr>
              <a:t>？</a:t>
            </a:r>
            <a:endParaRPr lang="zh-CN" altLang="en-US" sz="3200" b="1" dirty="0" smtClean="0">
              <a:solidFill>
                <a:schemeClr val="tx1"/>
              </a:solidFill>
              <a:latin typeface="宋体" panose="02010600030101010101" pitchFamily="2" charset="-122"/>
            </a:endParaRPr>
          </a:p>
        </p:txBody>
      </p:sp>
      <p:sp>
        <p:nvSpPr>
          <p:cNvPr id="3" name="Rectangle 5"/>
          <p:cNvSpPr>
            <a:spLocks noChangeArrowheads="1"/>
          </p:cNvSpPr>
          <p:nvPr/>
        </p:nvSpPr>
        <p:spPr bwMode="auto">
          <a:xfrm>
            <a:off x="1464310" y="2285365"/>
            <a:ext cx="9272905" cy="2553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fontAlgn="auto">
              <a:lnSpc>
                <a:spcPct val="100000"/>
              </a:lnSpc>
            </a:pPr>
            <a:r>
              <a:rPr lang="en-US" altLang="zh-CN" sz="3200" b="1" dirty="0" smtClean="0">
                <a:solidFill>
                  <a:schemeClr val="accent1">
                    <a:lumMod val="75000"/>
                  </a:schemeClr>
                </a:solidFill>
                <a:latin typeface="新宋体" panose="02010609030101010101" pitchFamily="49" charset="-122"/>
                <a:ea typeface="新宋体" panose="02010609030101010101" pitchFamily="49" charset="-122"/>
              </a:rPr>
              <a:t>    </a:t>
            </a:r>
            <a:r>
              <a:rPr sz="3200" b="1">
                <a:solidFill>
                  <a:srgbClr val="FF0000"/>
                </a:solidFill>
                <a:latin typeface="Arial" panose="020B0604020202020204" pitchFamily="34" charset="0"/>
                <a:ea typeface="宋体" panose="02010600030101010101" pitchFamily="2" charset="-122"/>
                <a:cs typeface="Arial" panose="020B0604020202020204" pitchFamily="34" charset="0"/>
              </a:rPr>
              <a:t>“驿路梨花”将标题与主题</a:t>
            </a:r>
            <a:r>
              <a:rPr lang="en-US" altLang="zh-CN" sz="32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solidFill>
                  <a:srgbClr val="FF0000"/>
                </a:solidFill>
                <a:latin typeface="Arial" panose="020B0604020202020204" pitchFamily="34" charset="0"/>
                <a:ea typeface="宋体" panose="02010600030101010101" pitchFamily="2" charset="-122"/>
                <a:cs typeface="Arial" panose="020B0604020202020204" pitchFamily="34" charset="0"/>
              </a:rPr>
              <a:t>形式与内容</a:t>
            </a:r>
            <a:r>
              <a:rPr lang="en-US" altLang="zh-CN" sz="32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solidFill>
                  <a:srgbClr val="FF0000"/>
                </a:solidFill>
                <a:latin typeface="Arial" panose="020B0604020202020204" pitchFamily="34" charset="0"/>
                <a:ea typeface="宋体" panose="02010600030101010101" pitchFamily="2" charset="-122"/>
                <a:cs typeface="Arial" panose="020B0604020202020204" pitchFamily="34" charset="0"/>
              </a:rPr>
              <a:t>梨花的自然美和人物的心灵美</a:t>
            </a:r>
            <a:r>
              <a:rPr lang="en-US" altLang="zh-CN" sz="32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solidFill>
                  <a:srgbClr val="FF0000"/>
                </a:solidFill>
                <a:uFillTx/>
                <a:ea typeface="SimSun-ExtB" panose="02010609060101010101" charset="-122"/>
                <a:cs typeface="+mj-cs"/>
                <a:sym typeface="宋体" panose="02010600030101010101" pitchFamily="2" charset="-122"/>
              </a:rPr>
              <a:t>巧妙</a:t>
            </a:r>
            <a:r>
              <a:rPr sz="3200" b="1">
                <a:solidFill>
                  <a:srgbClr val="FF0000"/>
                </a:solidFill>
                <a:latin typeface="Arial" panose="020B0604020202020204" pitchFamily="34" charset="0"/>
                <a:ea typeface="宋体" panose="02010600030101010101" pitchFamily="2" charset="-122"/>
                <a:cs typeface="Arial" panose="020B0604020202020204" pitchFamily="34" charset="0"/>
              </a:rPr>
              <a:t>联系</a:t>
            </a:r>
            <a:r>
              <a:rPr lang="en-US" altLang="zh-CN" sz="32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solidFill>
                  <a:srgbClr val="FF0000"/>
                </a:solidFill>
                <a:latin typeface="Arial" panose="020B0604020202020204" pitchFamily="34" charset="0"/>
                <a:ea typeface="宋体" panose="02010600030101010101" pitchFamily="2" charset="-122"/>
                <a:cs typeface="Arial" panose="020B0604020202020204" pitchFamily="34" charset="0"/>
              </a:rPr>
              <a:t>融为一体</a:t>
            </a:r>
            <a:r>
              <a:rPr lang="en-US" altLang="zh-CN" sz="32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dirty="0">
                <a:latin typeface="宋体" panose="02010600030101010101" pitchFamily="2" charset="-122"/>
                <a:ea typeface="宋体" panose="02010600030101010101" pitchFamily="2" charset="-122"/>
                <a:sym typeface="+mn-ea"/>
              </a:rPr>
              <a:t>花美人更美</a:t>
            </a:r>
            <a:r>
              <a:rPr sz="3200" b="1">
                <a:solidFill>
                  <a:srgbClr val="FF0000"/>
                </a:solidFill>
                <a:latin typeface="Arial" panose="020B0604020202020204" pitchFamily="34" charset="0"/>
                <a:ea typeface="宋体" panose="02010600030101010101" pitchFamily="2" charset="-122"/>
                <a:cs typeface="Arial" panose="020B0604020202020204" pitchFamily="34" charset="0"/>
              </a:rPr>
              <a:t>；“处处开”展示了雷锋精神不断发扬光大的旺盛生命力,升华了主题。“驿路梨花”语出陆游的诗</a:t>
            </a:r>
            <a:r>
              <a:rPr lang="en-US" altLang="zh-CN" sz="32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solidFill>
                  <a:srgbClr val="301EE2"/>
                </a:solidFill>
                <a:latin typeface="Arial" panose="020B0604020202020204" pitchFamily="34" charset="0"/>
                <a:ea typeface="宋体" panose="02010600030101010101" pitchFamily="2" charset="-122"/>
                <a:cs typeface="Arial" panose="020B0604020202020204" pitchFamily="34" charset="0"/>
              </a:rPr>
              <a:t>也</a:t>
            </a:r>
            <a:r>
              <a:rPr sz="3200" b="1">
                <a:solidFill>
                  <a:srgbClr val="FF0000"/>
                </a:solidFill>
                <a:latin typeface="Arial" panose="020B0604020202020204" pitchFamily="34" charset="0"/>
                <a:ea typeface="宋体" panose="02010600030101010101" pitchFamily="2" charset="-122"/>
                <a:cs typeface="Arial" panose="020B0604020202020204" pitchFamily="34" charset="0"/>
              </a:rPr>
              <a:t>为文章增添了文化的韵味</a:t>
            </a:r>
            <a:r>
              <a:rPr sz="3200" b="1">
                <a:solidFill>
                  <a:srgbClr val="301EE2"/>
                </a:solidFill>
                <a:latin typeface="Arial" panose="020B0604020202020204" pitchFamily="34" charset="0"/>
                <a:ea typeface="宋体" panose="02010600030101010101" pitchFamily="2" charset="-122"/>
                <a:cs typeface="Arial" panose="020B0604020202020204" pitchFamily="34" charset="0"/>
              </a:rPr>
              <a:t>。</a:t>
            </a:r>
            <a:r>
              <a:rPr lang="en-US" altLang="zh-CN" sz="3200" b="1">
                <a:solidFill>
                  <a:srgbClr val="FF0000"/>
                </a:solidFill>
                <a:uFillTx/>
                <a:ea typeface="SimSun-ExtB" panose="02010609060101010101" charset="-122"/>
                <a:cs typeface="+mj-cs"/>
                <a:sym typeface="宋体" panose="02010600030101010101" pitchFamily="2" charset="-122"/>
              </a:rPr>
              <a:t> </a:t>
            </a:r>
            <a:endParaRPr lang="zh-CN" altLang="en-US" sz="3200" b="1" dirty="0" smtClean="0">
              <a:solidFill>
                <a:srgbClr val="FF0000"/>
              </a:solidFill>
              <a:latin typeface="新宋体" panose="02010609030101010101" pitchFamily="49" charset="-122"/>
              <a:ea typeface="新宋体" panose="02010609030101010101" pitchFamily="49"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03" name="文本框 2"/>
          <p:cNvSpPr txBox="1"/>
          <p:nvPr/>
        </p:nvSpPr>
        <p:spPr>
          <a:xfrm>
            <a:off x="2135188" y="2780665"/>
            <a:ext cx="675005" cy="2936240"/>
          </a:xfrm>
          <a:prstGeom prst="rect">
            <a:avLst/>
          </a:prstGeom>
          <a:noFill/>
          <a:ln w="9525">
            <a:noFill/>
          </a:ln>
        </p:spPr>
        <p:txBody>
          <a:bodyPr vert="eaVert" wrap="none" anchor="t" anchorCtr="0">
            <a:spAutoFit/>
          </a:bodyPr>
          <a:p>
            <a:r>
              <a:rPr lang="zh-CN" altLang="en-US" sz="3200">
                <a:solidFill>
                  <a:srgbClr val="FF0000"/>
                </a:solidFill>
                <a:latin typeface="黑体" panose="02010609060101010101" charset="-122"/>
                <a:ea typeface="黑体" panose="02010609060101010101" charset="-122"/>
              </a:rPr>
              <a:t>驿路梨花</a:t>
            </a:r>
            <a:r>
              <a:rPr lang="zh-CN" altLang="en-US" sz="3200">
                <a:solidFill>
                  <a:schemeClr val="tx1"/>
                </a:solidFill>
                <a:latin typeface="黑体" panose="02010609060101010101" charset="-122"/>
                <a:ea typeface="黑体" panose="02010609060101010101" charset="-122"/>
              </a:rPr>
              <a:t>处处开</a:t>
            </a:r>
            <a:endParaRPr lang="zh-CN" altLang="en-US" sz="3200">
              <a:solidFill>
                <a:schemeClr val="tx1"/>
              </a:solidFill>
              <a:latin typeface="黑体" panose="02010609060101010101" charset="-122"/>
              <a:ea typeface="黑体" panose="02010609060101010101" charset="-122"/>
            </a:endParaRPr>
          </a:p>
        </p:txBody>
      </p:sp>
      <p:sp>
        <p:nvSpPr>
          <p:cNvPr id="4" name="文本框 3"/>
          <p:cNvSpPr txBox="1"/>
          <p:nvPr/>
        </p:nvSpPr>
        <p:spPr>
          <a:xfrm>
            <a:off x="4386580" y="2780665"/>
            <a:ext cx="675005" cy="2936240"/>
          </a:xfrm>
          <a:prstGeom prst="rect">
            <a:avLst/>
          </a:prstGeom>
          <a:noFill/>
          <a:ln w="9525">
            <a:noFill/>
          </a:ln>
        </p:spPr>
        <p:txBody>
          <a:bodyPr vert="eaVert" wrap="none" anchor="t" anchorCtr="0">
            <a:spAutoFit/>
          </a:bodyPr>
          <a:p>
            <a:r>
              <a:rPr lang="zh-CN" altLang="en-US" sz="3200">
                <a:solidFill>
                  <a:srgbClr val="FF0000"/>
                </a:solidFill>
                <a:latin typeface="黑体" panose="02010609060101010101" charset="-122"/>
                <a:ea typeface="黑体" panose="02010609060101010101" charset="-122"/>
              </a:rPr>
              <a:t>乐于奉献</a:t>
            </a:r>
            <a:r>
              <a:rPr lang="zh-CN" altLang="en-US" sz="3200">
                <a:solidFill>
                  <a:schemeClr val="tx1"/>
                </a:solidFill>
                <a:latin typeface="黑体" panose="02010609060101010101" charset="-122"/>
                <a:ea typeface="黑体" panose="02010609060101010101" charset="-122"/>
              </a:rPr>
              <a:t>人人夸</a:t>
            </a:r>
            <a:endParaRPr lang="zh-CN" altLang="en-US" sz="3200">
              <a:solidFill>
                <a:schemeClr val="tx1"/>
              </a:solidFill>
              <a:latin typeface="黑体" panose="02010609060101010101" charset="-122"/>
              <a:ea typeface="黑体" panose="02010609060101010101" charset="-122"/>
            </a:endParaRPr>
          </a:p>
        </p:txBody>
      </p:sp>
      <p:sp>
        <p:nvSpPr>
          <p:cNvPr id="6" name="文本框 5"/>
          <p:cNvSpPr txBox="1"/>
          <p:nvPr/>
        </p:nvSpPr>
        <p:spPr>
          <a:xfrm>
            <a:off x="5349240" y="2780665"/>
            <a:ext cx="675005" cy="2936240"/>
          </a:xfrm>
          <a:prstGeom prst="rect">
            <a:avLst/>
          </a:prstGeom>
          <a:noFill/>
          <a:ln w="9525">
            <a:noFill/>
          </a:ln>
        </p:spPr>
        <p:txBody>
          <a:bodyPr vert="eaVert" wrap="none" anchor="t" anchorCtr="0">
            <a:spAutoFit/>
          </a:bodyPr>
          <a:p>
            <a:r>
              <a:rPr lang="zh-CN" altLang="en-US" sz="3200">
                <a:solidFill>
                  <a:srgbClr val="FF0000"/>
                </a:solidFill>
                <a:latin typeface="黑体" panose="02010609060101010101" charset="-122"/>
                <a:ea typeface="黑体" panose="02010609060101010101" charset="-122"/>
              </a:rPr>
              <a:t>助人为乐</a:t>
            </a:r>
            <a:r>
              <a:rPr lang="zh-CN" altLang="en-US" sz="3200">
                <a:solidFill>
                  <a:schemeClr val="tx1"/>
                </a:solidFill>
                <a:latin typeface="黑体" panose="02010609060101010101" charset="-122"/>
                <a:ea typeface="黑体" panose="02010609060101010101" charset="-122"/>
              </a:rPr>
              <a:t>时时有</a:t>
            </a:r>
            <a:endParaRPr lang="zh-CN" altLang="en-US" sz="3200">
              <a:solidFill>
                <a:schemeClr val="tx1"/>
              </a:solidFill>
              <a:latin typeface="黑体" panose="02010609060101010101" charset="-122"/>
              <a:ea typeface="黑体" panose="02010609060101010101" charset="-122"/>
            </a:endParaRPr>
          </a:p>
        </p:txBody>
      </p:sp>
      <p:sp>
        <p:nvSpPr>
          <p:cNvPr id="7" name="文本框 6"/>
          <p:cNvSpPr txBox="1"/>
          <p:nvPr/>
        </p:nvSpPr>
        <p:spPr>
          <a:xfrm>
            <a:off x="3286760" y="2780665"/>
            <a:ext cx="675005" cy="2936240"/>
          </a:xfrm>
          <a:prstGeom prst="rect">
            <a:avLst/>
          </a:prstGeom>
          <a:noFill/>
          <a:ln w="9525">
            <a:noFill/>
          </a:ln>
        </p:spPr>
        <p:txBody>
          <a:bodyPr vert="eaVert" wrap="none" anchor="t" anchorCtr="0">
            <a:spAutoFit/>
          </a:bodyPr>
          <a:p>
            <a:r>
              <a:rPr lang="zh-CN" altLang="en-US" sz="3200">
                <a:solidFill>
                  <a:srgbClr val="FF0000"/>
                </a:solidFill>
                <a:latin typeface="黑体" panose="02010609060101010101" charset="-122"/>
                <a:ea typeface="黑体" panose="02010609060101010101" charset="-122"/>
              </a:rPr>
              <a:t>雷锋精神</a:t>
            </a:r>
            <a:r>
              <a:rPr lang="zh-CN" altLang="en-US" sz="3200">
                <a:solidFill>
                  <a:schemeClr val="tx1"/>
                </a:solidFill>
                <a:latin typeface="黑体" panose="02010609060101010101" charset="-122"/>
                <a:ea typeface="黑体" panose="02010609060101010101" charset="-122"/>
              </a:rPr>
              <a:t>代代传</a:t>
            </a:r>
            <a:endParaRPr lang="zh-CN" altLang="en-US" sz="3200">
              <a:solidFill>
                <a:schemeClr val="tx1"/>
              </a:solidFill>
              <a:latin typeface="黑体" panose="02010609060101010101" charset="-122"/>
              <a:ea typeface="黑体" panose="02010609060101010101" charset="-122"/>
            </a:endParaRPr>
          </a:p>
        </p:txBody>
      </p:sp>
      <p:sp>
        <p:nvSpPr>
          <p:cNvPr id="8" name="文本框 7"/>
          <p:cNvSpPr txBox="1"/>
          <p:nvPr/>
        </p:nvSpPr>
        <p:spPr>
          <a:xfrm>
            <a:off x="6412548" y="2780665"/>
            <a:ext cx="675005" cy="2936240"/>
          </a:xfrm>
          <a:prstGeom prst="rect">
            <a:avLst/>
          </a:prstGeom>
          <a:noFill/>
          <a:ln w="9525">
            <a:noFill/>
          </a:ln>
        </p:spPr>
        <p:txBody>
          <a:bodyPr vert="eaVert" wrap="none" anchor="t" anchorCtr="0">
            <a:spAutoFit/>
          </a:bodyPr>
          <a:p>
            <a:r>
              <a:rPr lang="zh-CN" altLang="en-US" sz="3200">
                <a:solidFill>
                  <a:srgbClr val="FF0000"/>
                </a:solidFill>
                <a:latin typeface="黑体" panose="02010609060101010101" charset="-122"/>
                <a:ea typeface="黑体" panose="02010609060101010101" charset="-122"/>
              </a:rPr>
              <a:t>美好品质</a:t>
            </a:r>
            <a:r>
              <a:rPr lang="zh-CN" altLang="en-US" sz="3200">
                <a:solidFill>
                  <a:schemeClr val="tx1"/>
                </a:solidFill>
                <a:latin typeface="黑体" panose="02010609060101010101" charset="-122"/>
                <a:ea typeface="黑体" panose="02010609060101010101" charset="-122"/>
              </a:rPr>
              <a:t>辈辈承</a:t>
            </a:r>
            <a:endParaRPr lang="zh-CN" altLang="en-US" sz="3200">
              <a:solidFill>
                <a:schemeClr val="tx1"/>
              </a:solidFill>
              <a:latin typeface="黑体" panose="02010609060101010101" charset="-122"/>
              <a:ea typeface="黑体" panose="02010609060101010101" charset="-122"/>
            </a:endParaRPr>
          </a:p>
        </p:txBody>
      </p:sp>
      <p:sp>
        <p:nvSpPr>
          <p:cNvPr id="2" name="矩形 28679"/>
          <p:cNvSpPr/>
          <p:nvPr/>
        </p:nvSpPr>
        <p:spPr>
          <a:xfrm>
            <a:off x="2063433" y="1340723"/>
            <a:ext cx="8265319" cy="1076325"/>
          </a:xfrm>
          <a:prstGeom prst="rect">
            <a:avLst/>
          </a:prstGeom>
          <a:noFill/>
          <a:ln w="9525">
            <a:noFill/>
          </a:ln>
        </p:spPr>
        <p:txBody>
          <a:bodyPr wrap="square" anchor="ctr" anchorCtr="0">
            <a:spAutoFit/>
          </a:bodyPr>
          <a:p>
            <a:r>
              <a:rPr lang="en-US" altLang="zh-CN" sz="3200" b="1" dirty="0">
                <a:solidFill>
                  <a:schemeClr val="tx1"/>
                </a:solidFill>
                <a:latin typeface="宋体" panose="02010600030101010101" pitchFamily="2" charset="-122"/>
                <a:ea typeface="宋体" panose="02010600030101010101" pitchFamily="2" charset="-122"/>
              </a:rPr>
              <a:t>1.</a:t>
            </a:r>
            <a:r>
              <a:rPr lang="zh-CN" altLang="en-US" sz="3200" b="1" dirty="0">
                <a:solidFill>
                  <a:schemeClr val="tx1"/>
                </a:solidFill>
                <a:latin typeface="宋体" panose="02010600030101010101" pitchFamily="2" charset="-122"/>
                <a:ea typeface="宋体" panose="02010600030101010101" pitchFamily="2" charset="-122"/>
              </a:rPr>
              <a:t>根据课文表达的主题</a:t>
            </a:r>
            <a:r>
              <a:rPr lang="en-US" altLang="zh-CN" sz="32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a:solidFill>
                  <a:schemeClr val="tx1"/>
                </a:solidFill>
                <a:latin typeface="宋体" panose="02010600030101010101" pitchFamily="2" charset="-122"/>
                <a:ea typeface="宋体" panose="02010600030101010101" pitchFamily="2" charset="-122"/>
              </a:rPr>
              <a:t>对出</a:t>
            </a:r>
            <a:r>
              <a:rPr lang="en-US" altLang="zh-CN" sz="3200" b="1">
                <a:solidFill>
                  <a:schemeClr val="tx1"/>
                </a:solidFill>
                <a:latin typeface="Arial" panose="020B0604020202020204" pitchFamily="34" charset="0"/>
                <a:ea typeface="宋体" panose="02010600030101010101" pitchFamily="2" charset="-122"/>
              </a:rPr>
              <a:t>“</a:t>
            </a:r>
            <a:r>
              <a:rPr lang="zh-CN" altLang="en-US" sz="3200" b="1" dirty="0">
                <a:solidFill>
                  <a:schemeClr val="tx1"/>
                </a:solidFill>
                <a:latin typeface="Arial" panose="020B0604020202020204" pitchFamily="34" charset="0"/>
                <a:ea typeface="宋体" panose="02010600030101010101" pitchFamily="2" charset="-122"/>
              </a:rPr>
              <a:t>驿路梨花处处开</a:t>
            </a:r>
            <a:r>
              <a:rPr lang="en-US" altLang="zh-CN" sz="3200" b="1">
                <a:solidFill>
                  <a:schemeClr val="tx1"/>
                </a:solidFill>
                <a:latin typeface="Arial" panose="020B0604020202020204" pitchFamily="34" charset="0"/>
                <a:ea typeface="宋体" panose="02010600030101010101" pitchFamily="2" charset="-122"/>
              </a:rPr>
              <a:t>”</a:t>
            </a:r>
            <a:r>
              <a:rPr lang="zh-CN" altLang="en-US" sz="3200" b="1" dirty="0">
                <a:solidFill>
                  <a:schemeClr val="tx1"/>
                </a:solidFill>
                <a:latin typeface="Arial" panose="020B0604020202020204" pitchFamily="34" charset="0"/>
                <a:ea typeface="宋体" panose="02010600030101010101" pitchFamily="2" charset="-122"/>
              </a:rPr>
              <a:t>的下联</a:t>
            </a:r>
            <a:r>
              <a:rPr lang="zh-CN" altLang="zh-CN" sz="32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(任务三</a:t>
            </a:r>
            <a:r>
              <a:rPr lang="zh-CN" altLang="zh-CN"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dirty="0">
                <a:solidFill>
                  <a:schemeClr val="tx1"/>
                </a:solidFill>
                <a:latin typeface="Arial" panose="020B0604020202020204" pitchFamily="34" charset="0"/>
                <a:ea typeface="宋体" panose="02010600030101010101" pitchFamily="2" charset="-122"/>
              </a:rPr>
              <a:t>。</a:t>
            </a:r>
            <a:endParaRPr lang="zh-CN" altLang="en-US" sz="3200" b="1" dirty="0">
              <a:solidFill>
                <a:schemeClr val="tx1"/>
              </a:solidFill>
              <a:latin typeface="Arial" panose="020B0604020202020204" pitchFamily="34" charset="0"/>
              <a:ea typeface="宋体" panose="02010600030101010101" pitchFamily="2" charset="-122"/>
            </a:endParaRPr>
          </a:p>
        </p:txBody>
      </p:sp>
      <p:sp>
        <p:nvSpPr>
          <p:cNvPr id="10" name="文本框 9"/>
          <p:cNvSpPr txBox="1"/>
          <p:nvPr/>
        </p:nvSpPr>
        <p:spPr>
          <a:xfrm>
            <a:off x="7463076" y="2780824"/>
            <a:ext cx="675005" cy="2936240"/>
          </a:xfrm>
          <a:prstGeom prst="rect">
            <a:avLst/>
          </a:prstGeom>
          <a:noFill/>
          <a:ln w="9525">
            <a:noFill/>
          </a:ln>
        </p:spPr>
        <p:txBody>
          <a:bodyPr vert="eaVert" wrap="none" anchor="t" anchorCtr="0">
            <a:spAutoFit/>
          </a:bodyPr>
          <a:p>
            <a:r>
              <a:rPr lang="zh-CN" altLang="en-US" sz="3200">
                <a:solidFill>
                  <a:srgbClr val="FF0000"/>
                </a:solidFill>
                <a:latin typeface="黑体" panose="02010609060101010101" charset="-122"/>
                <a:ea typeface="黑体" panose="02010609060101010101" charset="-122"/>
              </a:rPr>
              <a:t>良好家风</a:t>
            </a:r>
            <a:r>
              <a:rPr lang="zh-CN" altLang="en-US" sz="3200">
                <a:solidFill>
                  <a:schemeClr val="tx1"/>
                </a:solidFill>
                <a:latin typeface="黑体" panose="02010609060101010101" charset="-122"/>
                <a:ea typeface="黑体" panose="02010609060101010101" charset="-122"/>
              </a:rPr>
              <a:t>辈辈承</a:t>
            </a:r>
            <a:endParaRPr lang="zh-CN" altLang="en-US" sz="3200">
              <a:solidFill>
                <a:schemeClr val="tx1"/>
              </a:solidFill>
              <a:latin typeface="黑体" panose="02010609060101010101" charset="-122"/>
              <a:ea typeface="黑体" panose="02010609060101010101" charset="-122"/>
            </a:endParaRPr>
          </a:p>
        </p:txBody>
      </p:sp>
      <p:sp>
        <p:nvSpPr>
          <p:cNvPr id="11" name="文本框 10"/>
          <p:cNvSpPr txBox="1"/>
          <p:nvPr/>
        </p:nvSpPr>
        <p:spPr>
          <a:xfrm>
            <a:off x="8512651" y="2780824"/>
            <a:ext cx="675005" cy="2936240"/>
          </a:xfrm>
          <a:prstGeom prst="rect">
            <a:avLst/>
          </a:prstGeom>
          <a:noFill/>
          <a:ln w="9525">
            <a:noFill/>
          </a:ln>
        </p:spPr>
        <p:txBody>
          <a:bodyPr vert="eaVert" wrap="none" anchor="t" anchorCtr="0">
            <a:spAutoFit/>
          </a:bodyPr>
          <a:p>
            <a:r>
              <a:rPr lang="zh-CN" altLang="en-US" sz="3200">
                <a:solidFill>
                  <a:srgbClr val="FF0000"/>
                </a:solidFill>
                <a:latin typeface="黑体" panose="02010609060101010101" charset="-122"/>
                <a:ea typeface="黑体" panose="02010609060101010101" charset="-122"/>
              </a:rPr>
              <a:t>公德之心</a:t>
            </a:r>
            <a:r>
              <a:rPr lang="zh-CN" altLang="en-US" sz="3200">
                <a:solidFill>
                  <a:schemeClr val="tx1"/>
                </a:solidFill>
                <a:latin typeface="黑体" panose="02010609060101010101" charset="-122"/>
                <a:ea typeface="黑体" panose="02010609060101010101" charset="-122"/>
              </a:rPr>
              <a:t>人人有</a:t>
            </a:r>
            <a:endParaRPr lang="zh-CN" altLang="en-US" sz="3200">
              <a:solidFill>
                <a:schemeClr val="tx1"/>
              </a:solidFill>
              <a:latin typeface="黑体" panose="02010609060101010101" charset="-122"/>
              <a:ea typeface="黑体" panose="02010609060101010101" charset="-122"/>
            </a:endParaRPr>
          </a:p>
        </p:txBody>
      </p:sp>
      <p:grpSp>
        <p:nvGrpSpPr>
          <p:cNvPr id="3" name="组合 2"/>
          <p:cNvGrpSpPr/>
          <p:nvPr/>
        </p:nvGrpSpPr>
        <p:grpSpPr>
          <a:xfrm>
            <a:off x="339038" y="340766"/>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9"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对联点文题</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3249" name="矩形 28679"/>
          <p:cNvSpPr/>
          <p:nvPr/>
        </p:nvSpPr>
        <p:spPr>
          <a:xfrm>
            <a:off x="1045210" y="342900"/>
            <a:ext cx="10046970" cy="1076325"/>
          </a:xfrm>
          <a:prstGeom prst="rect">
            <a:avLst/>
          </a:prstGeom>
          <a:noFill/>
          <a:ln w="9525">
            <a:noFill/>
          </a:ln>
        </p:spPr>
        <p:txBody>
          <a:bodyPr wrap="square" anchor="ctr" anchorCtr="0">
            <a:spAutoFit/>
          </a:bodyPr>
          <a:p>
            <a:r>
              <a:rPr lang="en-US" altLang="zh-CN" sz="3200" b="1" dirty="0">
                <a:solidFill>
                  <a:schemeClr val="tx1"/>
                </a:solidFill>
                <a:latin typeface="宋体" panose="02010600030101010101" pitchFamily="2" charset="-122"/>
                <a:ea typeface="宋体" panose="02010600030101010101" pitchFamily="2" charset="-122"/>
              </a:rPr>
              <a:t>2.</a:t>
            </a:r>
            <a:r>
              <a:rPr lang="zh-CN" altLang="en-US" sz="3200" b="1" dirty="0">
                <a:solidFill>
                  <a:schemeClr val="tx1"/>
                </a:solidFill>
                <a:latin typeface="宋体" panose="02010600030101010101" pitchFamily="2" charset="-122"/>
                <a:ea typeface="宋体" panose="02010600030101010101" pitchFamily="2" charset="-122"/>
              </a:rPr>
              <a:t>以下是改动过的三处</a:t>
            </a:r>
            <a:r>
              <a:rPr lang="en-US" altLang="zh-CN" sz="32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a:solidFill>
                  <a:schemeClr val="tx1"/>
                </a:solidFill>
                <a:latin typeface="宋体" panose="02010600030101010101" pitchFamily="2" charset="-122"/>
                <a:ea typeface="宋体" panose="02010600030101010101" pitchFamily="2" charset="-122"/>
              </a:rPr>
              <a:t>你认为是课文好呢</a:t>
            </a:r>
            <a:r>
              <a:rPr lang="en-US" altLang="zh-CN" sz="32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a:solidFill>
                  <a:schemeClr val="tx1"/>
                </a:solidFill>
                <a:latin typeface="宋体" panose="02010600030101010101" pitchFamily="2" charset="-122"/>
                <a:ea typeface="宋体" panose="02010600030101010101" pitchFamily="2" charset="-122"/>
              </a:rPr>
              <a:t>还是原作好？请写下你的见解</a:t>
            </a:r>
            <a:r>
              <a:rPr lang="zh-CN" altLang="zh-CN" sz="32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(任务二</a:t>
            </a:r>
            <a:r>
              <a:rPr lang="zh-CN" altLang="zh-CN"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dirty="0">
                <a:solidFill>
                  <a:schemeClr val="tx1"/>
                </a:solidFill>
                <a:latin typeface="Arial" panose="020B0604020202020204" pitchFamily="34" charset="0"/>
                <a:ea typeface="宋体" panose="02010600030101010101" pitchFamily="2" charset="-122"/>
              </a:rPr>
              <a:t>。</a:t>
            </a:r>
            <a:endParaRPr lang="zh-CN" altLang="en-US" sz="3200" dirty="0">
              <a:solidFill>
                <a:schemeClr val="tx1"/>
              </a:solidFill>
              <a:latin typeface="Arial" panose="020B0604020202020204" pitchFamily="34" charset="0"/>
              <a:ea typeface="宋体" panose="02010600030101010101" pitchFamily="2" charset="-122"/>
            </a:endParaRPr>
          </a:p>
        </p:txBody>
      </p:sp>
      <p:sp>
        <p:nvSpPr>
          <p:cNvPr id="36874" name="矩形 43027"/>
          <p:cNvSpPr/>
          <p:nvPr/>
        </p:nvSpPr>
        <p:spPr>
          <a:xfrm>
            <a:off x="5345430" y="353060"/>
            <a:ext cx="3255010" cy="560070"/>
          </a:xfrm>
          <a:prstGeom prst="rect">
            <a:avLst/>
          </a:prstGeom>
          <a:noFill/>
          <a:ln w="25400" cap="flat" cmpd="sng">
            <a:solidFill>
              <a:schemeClr val="accent2"/>
            </a:solidFill>
            <a:prstDash val="solid"/>
            <a:miter/>
            <a:headEnd type="none" w="med" len="med"/>
            <a:tailEnd type="none" w="med" len="med"/>
          </a:ln>
        </p:spPr>
        <p:txBody>
          <a:bodyPr anchor="t" anchorCtr="0"/>
          <a:p>
            <a:endParaRPr lang="zh-CN" altLang="en-US" sz="2800" dirty="0">
              <a:latin typeface="黑体" panose="02010609060101010101" charset="-122"/>
              <a:ea typeface="黑体" panose="02010609060101010101" charset="-122"/>
            </a:endParaRPr>
          </a:p>
        </p:txBody>
      </p:sp>
      <p:sp>
        <p:nvSpPr>
          <p:cNvPr id="2" name="矩形 43027"/>
          <p:cNvSpPr/>
          <p:nvPr/>
        </p:nvSpPr>
        <p:spPr>
          <a:xfrm>
            <a:off x="8749030" y="382270"/>
            <a:ext cx="2404110" cy="501650"/>
          </a:xfrm>
          <a:prstGeom prst="rect">
            <a:avLst/>
          </a:prstGeom>
          <a:noFill/>
          <a:ln w="25400" cap="flat" cmpd="sng">
            <a:solidFill>
              <a:schemeClr val="accent2"/>
            </a:solidFill>
            <a:prstDash val="solid"/>
            <a:miter/>
            <a:headEnd type="none" w="med" len="med"/>
            <a:tailEnd type="none" w="med" len="med"/>
          </a:ln>
        </p:spPr>
        <p:txBody>
          <a:bodyPr anchor="t" anchorCtr="0"/>
          <a:p>
            <a:endParaRPr lang="zh-CN" altLang="en-US" sz="2800" dirty="0">
              <a:latin typeface="黑体" panose="02010609060101010101" charset="-122"/>
              <a:ea typeface="黑体" panose="02010609060101010101" charset="-122"/>
            </a:endParaRPr>
          </a:p>
        </p:txBody>
      </p:sp>
      <p:sp>
        <p:nvSpPr>
          <p:cNvPr id="3" name="矩形 43027"/>
          <p:cNvSpPr/>
          <p:nvPr/>
        </p:nvSpPr>
        <p:spPr>
          <a:xfrm>
            <a:off x="3243263" y="883603"/>
            <a:ext cx="788987" cy="501650"/>
          </a:xfrm>
          <a:prstGeom prst="rect">
            <a:avLst/>
          </a:prstGeom>
          <a:noFill/>
          <a:ln w="25400" cap="flat" cmpd="sng">
            <a:solidFill>
              <a:schemeClr val="accent2"/>
            </a:solidFill>
            <a:prstDash val="solid"/>
            <a:miter/>
            <a:headEnd type="none" w="med" len="med"/>
            <a:tailEnd type="none" w="med" len="med"/>
          </a:ln>
        </p:spPr>
        <p:txBody>
          <a:bodyPr anchor="t" anchorCtr="0"/>
          <a:p>
            <a:endParaRPr lang="zh-CN" altLang="en-US" sz="2800" dirty="0">
              <a:latin typeface="黑体" panose="02010609060101010101" charset="-122"/>
              <a:ea typeface="黑体" panose="02010609060101010101" charset="-122"/>
            </a:endParaRPr>
          </a:p>
        </p:txBody>
      </p:sp>
      <p:sp>
        <p:nvSpPr>
          <p:cNvPr id="4" name="文本框 3"/>
          <p:cNvSpPr txBox="1"/>
          <p:nvPr/>
        </p:nvSpPr>
        <p:spPr>
          <a:xfrm>
            <a:off x="5016500" y="1341438"/>
            <a:ext cx="2494280" cy="521970"/>
          </a:xfrm>
          <a:prstGeom prst="rect">
            <a:avLst/>
          </a:prstGeom>
          <a:noFill/>
          <a:ln w="9525">
            <a:noFill/>
          </a:ln>
        </p:spPr>
        <p:txBody>
          <a:bodyPr wrap="none" anchor="t" anchorCtr="0">
            <a:spAutoFit/>
          </a:bodyPr>
          <a:p>
            <a:r>
              <a:rPr lang="zh-CN" altLang="en-US" sz="2800">
                <a:solidFill>
                  <a:srgbClr val="0000FF"/>
                </a:solidFill>
                <a:latin typeface="黑体" panose="02010609060101010101" charset="-122"/>
                <a:ea typeface="黑体" panose="02010609060101010101" charset="-122"/>
              </a:rPr>
              <a:t>差异</a:t>
            </a:r>
            <a:r>
              <a:rPr lang="en-US" altLang="zh-CN" sz="2800">
                <a:solidFill>
                  <a:srgbClr val="0000FF"/>
                </a:solidFill>
                <a:latin typeface="黑体" panose="02010609060101010101" charset="-122"/>
                <a:ea typeface="黑体" panose="02010609060101010101" charset="-122"/>
              </a:rPr>
              <a:t>+</a:t>
            </a:r>
            <a:r>
              <a:rPr lang="zh-CN" altLang="en-US" sz="2800">
                <a:solidFill>
                  <a:srgbClr val="0000FF"/>
                </a:solidFill>
                <a:latin typeface="黑体" panose="02010609060101010101" charset="-122"/>
                <a:ea typeface="黑体" panose="02010609060101010101" charset="-122"/>
              </a:rPr>
              <a:t>结合文本</a:t>
            </a:r>
            <a:endParaRPr lang="zh-CN" altLang="en-US" sz="2800">
              <a:solidFill>
                <a:srgbClr val="0000FF"/>
              </a:solidFill>
              <a:latin typeface="黑体" panose="02010609060101010101" charset="-122"/>
              <a:ea typeface="黑体" panose="02010609060101010101" charset="-122"/>
            </a:endParaRPr>
          </a:p>
        </p:txBody>
      </p:sp>
      <p:graphicFrame>
        <p:nvGraphicFramePr>
          <p:cNvPr id="52339" name="表格 52338"/>
          <p:cNvGraphicFramePr/>
          <p:nvPr>
            <p:custDataLst>
              <p:tags r:id="rId1"/>
            </p:custDataLst>
          </p:nvPr>
        </p:nvGraphicFramePr>
        <p:xfrm>
          <a:off x="1045210" y="1753870"/>
          <a:ext cx="10170795" cy="4961255"/>
        </p:xfrm>
        <a:graphic>
          <a:graphicData uri="http://schemas.openxmlformats.org/drawingml/2006/table">
            <a:tbl>
              <a:tblPr/>
              <a:tblGrid>
                <a:gridCol w="2722245"/>
                <a:gridCol w="2560320"/>
                <a:gridCol w="4888230"/>
              </a:tblGrid>
              <a:tr h="528320">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800" b="1" dirty="0">
                          <a:solidFill>
                            <a:schemeClr val="tx1"/>
                          </a:solidFill>
                          <a:uFillTx/>
                        </a:rPr>
                        <a:t>课文</a:t>
                      </a:r>
                      <a:endParaRPr lang="zh-CN" altLang="en-US" sz="2800" b="1" dirty="0">
                        <a:solidFill>
                          <a:schemeClr val="tx1"/>
                        </a:solidFill>
                        <a:uFillTx/>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800" b="1" dirty="0">
                          <a:solidFill>
                            <a:schemeClr val="tx1"/>
                          </a:solidFill>
                          <a:uFillTx/>
                        </a:rPr>
                        <a:t>原作</a:t>
                      </a:r>
                      <a:endParaRPr lang="zh-CN" altLang="en-US" sz="2800" b="1" dirty="0">
                        <a:solidFill>
                          <a:schemeClr val="tx1"/>
                        </a:solidFill>
                        <a:uFillTx/>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800" b="1" dirty="0">
                          <a:solidFill>
                            <a:schemeClr val="tx1"/>
                          </a:solidFill>
                          <a:uFillTx/>
                        </a:rPr>
                        <a:t>你的见解</a:t>
                      </a:r>
                      <a:endParaRPr lang="zh-CN" altLang="en-US" sz="2800" b="1" dirty="0">
                        <a:solidFill>
                          <a:schemeClr val="tx1"/>
                        </a:solidFill>
                        <a:uFillTx/>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244600">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r>
                        <a:rPr lang="zh-CN" altLang="en-US" sz="2600" b="1" dirty="0"/>
                        <a:t>多么美丽的一片梨树林啊！</a:t>
                      </a:r>
                      <a:endParaRPr lang="zh-CN" altLang="en-US" sz="2600"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r>
                        <a:rPr lang="zh-CN" altLang="en-US" sz="2600" b="1" dirty="0"/>
                        <a:t>多么整齐的一片梨树林啊！</a:t>
                      </a:r>
                      <a:endParaRPr lang="zh-CN" altLang="en-US" sz="26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315720">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buNone/>
                      </a:pPr>
                      <a:r>
                        <a:rPr lang="zh-CN" altLang="en-US" sz="2500" b="1" dirty="0">
                          <a:solidFill>
                            <a:schemeClr val="tx1"/>
                          </a:solidFill>
                          <a:uFillTx/>
                          <a:latin typeface="Arial" panose="020B0604020202020204" pitchFamily="34" charset="0"/>
                          <a:ea typeface="SimSun-ExtB" panose="02010609060101010101" charset="-122"/>
                          <a:cs typeface="Arial" panose="020B0604020202020204" pitchFamily="34" charset="0"/>
                        </a:rPr>
                        <a:t>“主人”</a:t>
                      </a:r>
                      <a:r>
                        <a:rPr lang="zh-CN" altLang="en-US" sz="2500" b="1" dirty="0"/>
                        <a:t>回来了。</a:t>
                      </a:r>
                      <a:endParaRPr lang="zh-CN" altLang="en-US" sz="2500"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buNone/>
                      </a:pPr>
                      <a:r>
                        <a:rPr lang="zh-CN" altLang="en-US" sz="2600" b="1" dirty="0"/>
                        <a:t>主人回来了。</a:t>
                      </a:r>
                      <a:endParaRPr lang="zh-CN" altLang="en-US" sz="26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842770">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nSpc>
                          <a:spcPct val="90000"/>
                        </a:lnSpc>
                        <a:buNone/>
                      </a:pPr>
                      <a:r>
                        <a:rPr lang="zh-CN" altLang="en-US" sz="2600" b="1" dirty="0"/>
                        <a:t>还看见一个身穿着花衫的哈尼小姑娘在梨花丛中歌唱</a:t>
                      </a:r>
                      <a:r>
                        <a:rPr lang="en-US" altLang="zh-CN" sz="2600" b="1">
                          <a:latin typeface="宋体" panose="02010600030101010101" pitchFamily="2" charset="-122"/>
                        </a:rPr>
                        <a:t>……</a:t>
                      </a:r>
                      <a:endParaRPr lang="en-US" altLang="zh-CN" sz="2600" b="1"/>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nSpc>
                          <a:spcPct val="90000"/>
                        </a:lnSpc>
                        <a:buNone/>
                      </a:pPr>
                      <a:r>
                        <a:rPr lang="zh-CN" altLang="en-US" sz="2600" b="1" dirty="0"/>
                        <a:t>还看见一个身着红、蓝、黄格子花边长衫的哈尼小姑娘在梨花丛中歌唱</a:t>
                      </a:r>
                      <a:r>
                        <a:rPr lang="en-US" altLang="zh-CN" sz="2600" b="1">
                          <a:latin typeface="宋体" panose="02010600030101010101" pitchFamily="2" charset="-122"/>
                        </a:rPr>
                        <a:t>……</a:t>
                      </a:r>
                      <a:endParaRPr lang="zh-CN" altLang="en-US" sz="26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52299" name="矩形 28679"/>
          <p:cNvSpPr/>
          <p:nvPr/>
        </p:nvSpPr>
        <p:spPr>
          <a:xfrm>
            <a:off x="6294755" y="2262505"/>
            <a:ext cx="4921250" cy="1370965"/>
          </a:xfrm>
          <a:prstGeom prst="rect">
            <a:avLst/>
          </a:prstGeom>
          <a:noFill/>
          <a:ln w="9525">
            <a:noFill/>
          </a:ln>
        </p:spPr>
        <p:txBody>
          <a:bodyPr wrap="square" anchor="ctr" anchorCtr="0">
            <a:spAutoFit/>
          </a:bodyPr>
          <a:p>
            <a:pPr>
              <a:lnSpc>
                <a:spcPct val="80000"/>
              </a:lnSpc>
              <a:spcBef>
                <a:spcPts val="0"/>
              </a:spcBef>
              <a:spcAft>
                <a:spcPts val="0"/>
              </a:spcAft>
            </a:pPr>
            <a:r>
              <a:rPr lang="zh-CN" altLang="en-US" sz="2600" b="1" dirty="0">
                <a:solidFill>
                  <a:srgbClr val="FF0000"/>
                </a:solidFill>
                <a:latin typeface="宋体" panose="02010600030101010101" pitchFamily="2" charset="-122"/>
                <a:ea typeface="宋体" panose="02010600030101010101" pitchFamily="2" charset="-122"/>
              </a:rPr>
              <a:t>原作好。</a:t>
            </a:r>
            <a:r>
              <a:rPr lang="en-US" altLang="zh-CN" sz="2600" b="1">
                <a:solidFill>
                  <a:srgbClr val="FF0000"/>
                </a:solidFill>
                <a:latin typeface="Arial" panose="020B0604020202020204" pitchFamily="34" charset="0"/>
                <a:ea typeface="SimSun-ExtB" panose="02010609060101010101" charset="-122"/>
              </a:rPr>
              <a:t>“</a:t>
            </a:r>
            <a:r>
              <a:rPr lang="zh-CN" altLang="en-US" sz="2600" b="1" dirty="0">
                <a:solidFill>
                  <a:srgbClr val="FF0000"/>
                </a:solidFill>
                <a:latin typeface="Arial" panose="020B0604020202020204" pitchFamily="34" charset="0"/>
                <a:ea typeface="宋体" panose="02010600030101010101" pitchFamily="2" charset="-122"/>
              </a:rPr>
              <a:t>整齐</a:t>
            </a:r>
            <a:r>
              <a:rPr lang="en-US" altLang="zh-CN" sz="2600" b="1">
                <a:solidFill>
                  <a:srgbClr val="FF0000"/>
                </a:solidFill>
                <a:latin typeface="Arial" panose="020B0604020202020204" pitchFamily="34" charset="0"/>
                <a:ea typeface="SimSun-ExtB" panose="02010609060101010101" charset="-122"/>
              </a:rPr>
              <a:t>”</a:t>
            </a:r>
            <a:r>
              <a:rPr lang="zh-CN" altLang="en-US" sz="2600" b="1" dirty="0">
                <a:solidFill>
                  <a:srgbClr val="FF0000"/>
                </a:solidFill>
                <a:latin typeface="Arial" panose="020B0604020202020204" pitchFamily="34" charset="0"/>
                <a:ea typeface="宋体" panose="02010600030101010101" pitchFamily="2" charset="-122"/>
              </a:rPr>
              <a:t>可见这是一片有人管理的梨树林</a:t>
            </a:r>
            <a:r>
              <a:rPr lang="en-US" altLang="zh-CN" sz="26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600" b="1" dirty="0">
                <a:solidFill>
                  <a:srgbClr val="FF0000"/>
                </a:solidFill>
                <a:latin typeface="Arial" panose="020B0604020202020204" pitchFamily="34" charset="0"/>
                <a:ea typeface="宋体" panose="02010600030101010101" pitchFamily="2" charset="-122"/>
              </a:rPr>
              <a:t>与下文老余说</a:t>
            </a:r>
            <a:r>
              <a:rPr lang="en-US" altLang="zh-CN" sz="2600" b="1">
                <a:solidFill>
                  <a:srgbClr val="FF0000"/>
                </a:solidFill>
                <a:latin typeface="Arial" panose="020B0604020202020204" pitchFamily="34" charset="0"/>
                <a:ea typeface="宋体" panose="02010600030101010101" pitchFamily="2" charset="-122"/>
              </a:rPr>
              <a:t>“</a:t>
            </a:r>
            <a:r>
              <a:rPr lang="zh-CN" altLang="en-US" sz="2600" b="1" dirty="0">
                <a:solidFill>
                  <a:srgbClr val="FF0000"/>
                </a:solidFill>
                <a:latin typeface="Arial" panose="020B0604020202020204" pitchFamily="34" charset="0"/>
                <a:ea typeface="宋体" panose="02010600030101010101" pitchFamily="2" charset="-122"/>
              </a:rPr>
              <a:t>这里有梨树</a:t>
            </a:r>
            <a:r>
              <a:rPr lang="en-US" altLang="zh-CN" sz="26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600" b="1" dirty="0">
                <a:solidFill>
                  <a:srgbClr val="FF0000"/>
                </a:solidFill>
                <a:latin typeface="Arial" panose="020B0604020202020204" pitchFamily="34" charset="0"/>
                <a:ea typeface="宋体" panose="02010600030101010101" pitchFamily="2" charset="-122"/>
              </a:rPr>
              <a:t>前面就会有人家</a:t>
            </a:r>
            <a:r>
              <a:rPr lang="en-US" altLang="zh-CN" sz="2600" b="1">
                <a:solidFill>
                  <a:srgbClr val="FF0000"/>
                </a:solidFill>
                <a:latin typeface="Arial" panose="020B0604020202020204" pitchFamily="34" charset="0"/>
                <a:ea typeface="宋体" panose="02010600030101010101" pitchFamily="2" charset="-122"/>
              </a:rPr>
              <a:t>”</a:t>
            </a:r>
            <a:r>
              <a:rPr lang="zh-CN" altLang="en-US" sz="2600" b="1" dirty="0">
                <a:solidFill>
                  <a:srgbClr val="FF0000"/>
                </a:solidFill>
                <a:latin typeface="Arial" panose="020B0604020202020204" pitchFamily="34" charset="0"/>
                <a:ea typeface="宋体" panose="02010600030101010101" pitchFamily="2" charset="-122"/>
              </a:rPr>
              <a:t>自然衔接。</a:t>
            </a:r>
            <a:endParaRPr lang="zh-CN" altLang="en-US" sz="2600" b="1" dirty="0">
              <a:solidFill>
                <a:srgbClr val="FF0000"/>
              </a:solidFill>
              <a:latin typeface="Arial" panose="020B0604020202020204" pitchFamily="34" charset="0"/>
              <a:ea typeface="宋体" panose="02010600030101010101" pitchFamily="2" charset="-122"/>
            </a:endParaRPr>
          </a:p>
        </p:txBody>
      </p:sp>
      <p:sp>
        <p:nvSpPr>
          <p:cNvPr id="52323" name="矩形 28679"/>
          <p:cNvSpPr/>
          <p:nvPr/>
        </p:nvSpPr>
        <p:spPr>
          <a:xfrm>
            <a:off x="6295390" y="3557588"/>
            <a:ext cx="4920615" cy="1450340"/>
          </a:xfrm>
          <a:prstGeom prst="rect">
            <a:avLst/>
          </a:prstGeom>
          <a:noFill/>
          <a:ln w="9525">
            <a:noFill/>
          </a:ln>
        </p:spPr>
        <p:txBody>
          <a:bodyPr wrap="square" anchor="ctr" anchorCtr="0">
            <a:spAutoFit/>
          </a:bodyPr>
          <a:p>
            <a:pPr>
              <a:lnSpc>
                <a:spcPct val="85000"/>
              </a:lnSpc>
            </a:pPr>
            <a:r>
              <a:rPr lang="zh-CN" altLang="en-US" sz="2600" b="1" dirty="0">
                <a:solidFill>
                  <a:srgbClr val="FF0000"/>
                </a:solidFill>
                <a:latin typeface="宋体" panose="02010600030101010101" pitchFamily="2" charset="-122"/>
                <a:ea typeface="宋体" panose="02010600030101010101" pitchFamily="2" charset="-122"/>
              </a:rPr>
              <a:t>原作好。因为这时</a:t>
            </a:r>
            <a:r>
              <a:rPr lang="en-US" altLang="zh-CN" sz="2600" b="1">
                <a:solidFill>
                  <a:srgbClr val="FF0000"/>
                </a:solidFill>
                <a:latin typeface="Arial" panose="020B0604020202020204" pitchFamily="34" charset="0"/>
                <a:ea typeface="SimSun-ExtB" panose="02010609060101010101" charset="-122"/>
              </a:rPr>
              <a:t>“</a:t>
            </a:r>
            <a:r>
              <a:rPr lang="zh-CN" altLang="en-US" sz="2600" b="1" dirty="0">
                <a:solidFill>
                  <a:srgbClr val="FF0000"/>
                </a:solidFill>
                <a:latin typeface="宋体" panose="02010600030101010101" pitchFamily="2" charset="-122"/>
                <a:ea typeface="宋体" panose="02010600030101010101" pitchFamily="2" charset="-122"/>
              </a:rPr>
              <a:t>我</a:t>
            </a:r>
            <a:r>
              <a:rPr lang="en-US" altLang="zh-CN" sz="2600" b="1">
                <a:solidFill>
                  <a:srgbClr val="FF0000"/>
                </a:solidFill>
                <a:latin typeface="Arial" panose="020B0604020202020204" pitchFamily="34" charset="0"/>
                <a:ea typeface="SimSun-ExtB" panose="02010609060101010101" charset="-122"/>
              </a:rPr>
              <a:t>”</a:t>
            </a:r>
            <a:r>
              <a:rPr lang="zh-CN" altLang="en-US" sz="2600" b="1" dirty="0">
                <a:solidFill>
                  <a:srgbClr val="FF0000"/>
                </a:solidFill>
                <a:latin typeface="Arial" panose="020B0604020202020204" pitchFamily="34" charset="0"/>
                <a:ea typeface="宋体" panose="02010600030101010101" pitchFamily="2" charset="-122"/>
              </a:rPr>
              <a:t>和老余都以为</a:t>
            </a:r>
            <a:r>
              <a:rPr lang="zh-CN" altLang="en-US" sz="2600" b="1" dirty="0">
                <a:solidFill>
                  <a:srgbClr val="FF0000"/>
                </a:solidFill>
                <a:latin typeface="宋体" panose="02010600030101010101" pitchFamily="2" charset="-122"/>
                <a:ea typeface="宋体" panose="02010600030101010101" pitchFamily="2" charset="-122"/>
              </a:rPr>
              <a:t>瑶族老人就是</a:t>
            </a:r>
            <a:r>
              <a:rPr lang="en-US" altLang="zh-CN" sz="2600" b="1">
                <a:solidFill>
                  <a:srgbClr val="FF0000"/>
                </a:solidFill>
                <a:latin typeface="Arial" panose="020B0604020202020204" pitchFamily="34" charset="0"/>
                <a:ea typeface="SimSun-ExtB" panose="02010609060101010101" charset="-122"/>
              </a:rPr>
              <a:t>“</a:t>
            </a:r>
            <a:r>
              <a:rPr lang="zh-CN" altLang="en-US" sz="2600" b="1" dirty="0">
                <a:solidFill>
                  <a:srgbClr val="FF0000"/>
                </a:solidFill>
                <a:latin typeface="宋体" panose="02010600030101010101" pitchFamily="2" charset="-122"/>
                <a:ea typeface="宋体" panose="02010600030101010101" pitchFamily="2" charset="-122"/>
              </a:rPr>
              <a:t>主人</a:t>
            </a:r>
            <a:r>
              <a:rPr lang="en-US" altLang="zh-CN" sz="2600" b="1">
                <a:solidFill>
                  <a:srgbClr val="FF0000"/>
                </a:solidFill>
                <a:latin typeface="Arial" panose="020B0604020202020204" pitchFamily="34" charset="0"/>
                <a:ea typeface="SimSun-ExtB" panose="02010609060101010101" charset="-122"/>
              </a:rPr>
              <a:t>”</a:t>
            </a:r>
            <a:r>
              <a:rPr lang="en-US" altLang="zh-CN" sz="26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600" b="1" dirty="0">
                <a:solidFill>
                  <a:srgbClr val="FF0000"/>
                </a:solidFill>
                <a:latin typeface="Arial" panose="020B0604020202020204" pitchFamily="34" charset="0"/>
                <a:ea typeface="宋体" panose="02010600030101010101" pitchFamily="2" charset="-122"/>
              </a:rPr>
              <a:t>不加双引号</a:t>
            </a:r>
            <a:r>
              <a:rPr lang="en-US" altLang="zh-CN" sz="26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600" b="1" dirty="0">
                <a:solidFill>
                  <a:srgbClr val="FF0000"/>
                </a:solidFill>
                <a:latin typeface="Arial" panose="020B0604020202020204" pitchFamily="34" charset="0"/>
                <a:ea typeface="宋体" panose="02010600030101010101" pitchFamily="2" charset="-122"/>
              </a:rPr>
              <a:t>心中所想与事实形成反差</a:t>
            </a:r>
            <a:r>
              <a:rPr lang="en-US" altLang="zh-CN" sz="26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600" b="1" dirty="0">
                <a:solidFill>
                  <a:srgbClr val="FF0000"/>
                </a:solidFill>
                <a:latin typeface="Arial" panose="020B0604020202020204" pitchFamily="34" charset="0"/>
                <a:ea typeface="宋体" panose="02010600030101010101" pitchFamily="2" charset="-122"/>
              </a:rPr>
              <a:t>悬念的氛围更浓。</a:t>
            </a:r>
            <a:endParaRPr lang="zh-CN" altLang="en-US" sz="2600" b="1" dirty="0">
              <a:solidFill>
                <a:srgbClr val="FF0000"/>
              </a:solidFill>
              <a:latin typeface="Arial" panose="020B0604020202020204" pitchFamily="34" charset="0"/>
              <a:ea typeface="宋体" panose="02010600030101010101" pitchFamily="2" charset="-122"/>
            </a:endParaRPr>
          </a:p>
        </p:txBody>
      </p:sp>
      <p:sp>
        <p:nvSpPr>
          <p:cNvPr id="52336" name="矩形 28679"/>
          <p:cNvSpPr/>
          <p:nvPr/>
        </p:nvSpPr>
        <p:spPr>
          <a:xfrm>
            <a:off x="6294755" y="4951730"/>
            <a:ext cx="4920615" cy="1691640"/>
          </a:xfrm>
          <a:prstGeom prst="rect">
            <a:avLst/>
          </a:prstGeom>
          <a:noFill/>
          <a:ln w="9525">
            <a:noFill/>
          </a:ln>
        </p:spPr>
        <p:txBody>
          <a:bodyPr wrap="square" anchor="ctr" anchorCtr="0">
            <a:spAutoFit/>
          </a:bodyPr>
          <a:p>
            <a:r>
              <a:rPr lang="zh-CN" altLang="en-US" sz="2600" b="1" dirty="0">
                <a:solidFill>
                  <a:srgbClr val="FF0000"/>
                </a:solidFill>
                <a:latin typeface="宋体" panose="02010600030101010101" pitchFamily="2" charset="-122"/>
                <a:ea typeface="宋体" panose="02010600030101010101" pitchFamily="2" charset="-122"/>
              </a:rPr>
              <a:t>原作好。</a:t>
            </a:r>
            <a:r>
              <a:rPr lang="en-US" altLang="zh-CN" sz="2600" b="1">
                <a:solidFill>
                  <a:srgbClr val="FF0000"/>
                </a:solidFill>
                <a:latin typeface="Arial" panose="020B0604020202020204" pitchFamily="34" charset="0"/>
                <a:ea typeface="SimSun-ExtB" panose="02010609060101010101" charset="-122"/>
              </a:rPr>
              <a:t>“</a:t>
            </a:r>
            <a:r>
              <a:rPr lang="zh-CN" altLang="en-US" sz="2600" b="1" dirty="0">
                <a:solidFill>
                  <a:srgbClr val="FF0000"/>
                </a:solidFill>
                <a:latin typeface="宋体" panose="02010600030101010101" pitchFamily="2" charset="-122"/>
                <a:ea typeface="宋体" panose="02010600030101010101" pitchFamily="2" charset="-122"/>
              </a:rPr>
              <a:t>红、蓝、黄格子花边长衫</a:t>
            </a:r>
            <a:r>
              <a:rPr lang="en-US" altLang="zh-CN" sz="2600" b="1">
                <a:solidFill>
                  <a:srgbClr val="FF0000"/>
                </a:solidFill>
                <a:latin typeface="Arial" panose="020B0604020202020204" pitchFamily="34" charset="0"/>
                <a:ea typeface="SimSun-ExtB" panose="02010609060101010101" charset="-122"/>
              </a:rPr>
              <a:t>”</a:t>
            </a:r>
            <a:r>
              <a:rPr lang="zh-CN" altLang="en-US" sz="2600" b="1" dirty="0">
                <a:solidFill>
                  <a:srgbClr val="FF0000"/>
                </a:solidFill>
                <a:latin typeface="Arial" panose="020B0604020202020204" pitchFamily="34" charset="0"/>
                <a:ea typeface="宋体" panose="02010600030101010101" pitchFamily="2" charset="-122"/>
              </a:rPr>
              <a:t>正</a:t>
            </a:r>
            <a:r>
              <a:rPr lang="zh-CN" altLang="en-US" sz="2600" b="1" dirty="0">
                <a:solidFill>
                  <a:srgbClr val="FF0000"/>
                </a:solidFill>
                <a:latin typeface="宋体" panose="02010600030101010101" pitchFamily="2" charset="-122"/>
                <a:ea typeface="宋体" panose="02010600030101010101" pitchFamily="2" charset="-122"/>
              </a:rPr>
              <a:t>是</a:t>
            </a:r>
            <a:r>
              <a:rPr lang="zh-CN" altLang="en-US" sz="2600" b="1" dirty="0">
                <a:solidFill>
                  <a:srgbClr val="FF0000"/>
                </a:solidFill>
                <a:latin typeface="Arial" panose="020B0604020202020204" pitchFamily="34" charset="0"/>
                <a:ea typeface="宋体" panose="02010600030101010101" pitchFamily="2" charset="-122"/>
              </a:rPr>
              <a:t>哈尼小姑娘最有民族特点的标志</a:t>
            </a:r>
            <a:r>
              <a:rPr lang="en-US" altLang="zh-CN" sz="26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600" b="1" dirty="0">
                <a:solidFill>
                  <a:srgbClr val="FF0000"/>
                </a:solidFill>
                <a:latin typeface="Arial" panose="020B0604020202020204" pitchFamily="34" charset="0"/>
                <a:ea typeface="宋体" panose="02010600030101010101" pitchFamily="2" charset="-122"/>
              </a:rPr>
              <a:t>删去后</a:t>
            </a:r>
            <a:r>
              <a:rPr lang="en-US" altLang="zh-CN" sz="26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600" b="1" dirty="0">
                <a:solidFill>
                  <a:srgbClr val="FF0000"/>
                </a:solidFill>
                <a:latin typeface="Arial" panose="020B0604020202020204" pitchFamily="34" charset="0"/>
                <a:ea typeface="宋体" panose="02010600030101010101" pitchFamily="2" charset="-122"/>
              </a:rPr>
              <a:t>服装的民族特色就减弱了。</a:t>
            </a:r>
            <a:endParaRPr lang="zh-CN" altLang="en-US" sz="2600" b="1" dirty="0">
              <a:solidFill>
                <a:srgbClr val="FF0000"/>
              </a:solidFill>
              <a:latin typeface="Arial" panose="020B0604020202020204" pitchFamily="34" charset="0"/>
              <a:ea typeface="宋体" panose="02010600030101010101" pitchFamily="2" charset="-122"/>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874"/>
                                        </p:tgtEl>
                                        <p:attrNameLst>
                                          <p:attrName>style.visibility</p:attrName>
                                        </p:attrNameLst>
                                      </p:cBhvr>
                                      <p:to>
                                        <p:strVal val="visible"/>
                                      </p:to>
                                    </p:set>
                                    <p:anim calcmode="lin" valueType="num">
                                      <p:cBhvr>
                                        <p:cTn id="7" dur="500" fill="hold"/>
                                        <p:tgtEl>
                                          <p:spTgt spid="36874"/>
                                        </p:tgtEl>
                                        <p:attrNameLst>
                                          <p:attrName>ppt_x</p:attrName>
                                        </p:attrNameLst>
                                      </p:cBhvr>
                                      <p:tavLst>
                                        <p:tav tm="0">
                                          <p:val>
                                            <p:strVal val="#ppt_x"/>
                                          </p:val>
                                        </p:tav>
                                        <p:tav tm="100000">
                                          <p:val>
                                            <p:strVal val="#ppt_x"/>
                                          </p:val>
                                        </p:tav>
                                      </p:tavLst>
                                    </p:anim>
                                    <p:anim calcmode="lin" valueType="num">
                                      <p:cBhvr>
                                        <p:cTn id="8" dur="500" fill="hold"/>
                                        <p:tgtEl>
                                          <p:spTgt spid="368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ppt_x</p:attrName>
                                        </p:attrNameLst>
                                      </p:cBhvr>
                                      <p:tavLst>
                                        <p:tav tm="0">
                                          <p:val>
                                            <p:strVal val="#ppt_x"/>
                                          </p:val>
                                        </p:tav>
                                        <p:tav tm="100000">
                                          <p:val>
                                            <p:strVal val="#ppt_x"/>
                                          </p:val>
                                        </p:tav>
                                      </p:tavLst>
                                    </p:anim>
                                    <p:anim calcmode="lin" valueType="num">
                                      <p:cBhvr>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2299">
                                            <p:txEl>
                                              <p:charRg st="0" end="50"/>
                                            </p:txEl>
                                          </p:spTgt>
                                        </p:tgtEl>
                                        <p:attrNameLst>
                                          <p:attrName>style.visibility</p:attrName>
                                        </p:attrNameLst>
                                      </p:cBhvr>
                                      <p:to>
                                        <p:strVal val="visible"/>
                                      </p:to>
                                    </p:set>
                                    <p:anim calcmode="lin" valueType="num">
                                      <p:cBhvr additive="base">
                                        <p:cTn id="31" dur="500" fill="hold"/>
                                        <p:tgtEl>
                                          <p:spTgt spid="52299">
                                            <p:txEl>
                                              <p:charRg st="0" end="5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2299">
                                            <p:txEl>
                                              <p:charRg st="0" end="5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2323"/>
                                        </p:tgtEl>
                                        <p:attrNameLst>
                                          <p:attrName>style.visibility</p:attrName>
                                        </p:attrNameLst>
                                      </p:cBhvr>
                                      <p:to>
                                        <p:strVal val="visible"/>
                                      </p:to>
                                    </p:set>
                                    <p:anim calcmode="lin" valueType="num">
                                      <p:cBhvr additive="base">
                                        <p:cTn id="37" dur="500" fill="hold"/>
                                        <p:tgtEl>
                                          <p:spTgt spid="52323"/>
                                        </p:tgtEl>
                                        <p:attrNameLst>
                                          <p:attrName>ppt_x</p:attrName>
                                        </p:attrNameLst>
                                      </p:cBhvr>
                                      <p:tavLst>
                                        <p:tav tm="0">
                                          <p:val>
                                            <p:strVal val="#ppt_x"/>
                                          </p:val>
                                        </p:tav>
                                        <p:tav tm="100000">
                                          <p:val>
                                            <p:strVal val="#ppt_x"/>
                                          </p:val>
                                        </p:tav>
                                      </p:tavLst>
                                    </p:anim>
                                    <p:anim calcmode="lin" valueType="num">
                                      <p:cBhvr additive="base">
                                        <p:cTn id="38" dur="500" fill="hold"/>
                                        <p:tgtEl>
                                          <p:spTgt spid="5232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2336"/>
                                        </p:tgtEl>
                                        <p:attrNameLst>
                                          <p:attrName>style.visibility</p:attrName>
                                        </p:attrNameLst>
                                      </p:cBhvr>
                                      <p:to>
                                        <p:strVal val="visible"/>
                                      </p:to>
                                    </p:set>
                                    <p:anim calcmode="lin" valueType="num">
                                      <p:cBhvr additive="base">
                                        <p:cTn id="43" dur="500" fill="hold"/>
                                        <p:tgtEl>
                                          <p:spTgt spid="52336"/>
                                        </p:tgtEl>
                                        <p:attrNameLst>
                                          <p:attrName>ppt_x</p:attrName>
                                        </p:attrNameLst>
                                      </p:cBhvr>
                                      <p:tavLst>
                                        <p:tav tm="0">
                                          <p:val>
                                            <p:strVal val="#ppt_x"/>
                                          </p:val>
                                        </p:tav>
                                        <p:tav tm="100000">
                                          <p:val>
                                            <p:strVal val="#ppt_x"/>
                                          </p:val>
                                        </p:tav>
                                      </p:tavLst>
                                    </p:anim>
                                    <p:anim calcmode="lin" valueType="num">
                                      <p:cBhvr additive="base">
                                        <p:cTn id="44" dur="500" fill="hold"/>
                                        <p:tgtEl>
                                          <p:spTgt spid="523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2323" grpId="0"/>
      <p:bldP spid="5233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1408430" y="1517015"/>
            <a:ext cx="9243695" cy="1383665"/>
          </a:xfrm>
          <a:prstGeom prst="rect">
            <a:avLst/>
          </a:prstGeom>
        </p:spPr>
        <p:txBody>
          <a:bodyPr wrap="square">
            <a:spAutoFit/>
          </a:bodyPr>
          <a:lstStyle/>
          <a:p>
            <a:pPr algn="just"/>
            <a:r>
              <a:rPr lang="en-US" altLang="zh-CN" sz="2100" b="1" dirty="0" smtClean="0">
                <a:latin typeface="宋体" panose="02010600030101010101" pitchFamily="2" charset="-122"/>
                <a:ea typeface="宋体" panose="02010600030101010101" pitchFamily="2" charset="-122"/>
              </a:rPr>
              <a:t>    </a:t>
            </a:r>
            <a:r>
              <a:rPr lang="zh-CN" altLang="zh-CN" sz="2800" b="1" dirty="0">
                <a:solidFill>
                  <a:schemeClr val="tx1"/>
                </a:solidFill>
                <a:latin typeface="宋体" panose="02010600030101010101" pitchFamily="2" charset="-122"/>
                <a:ea typeface="宋体" panose="02010600030101010101" pitchFamily="2" charset="-122"/>
              </a:rPr>
              <a:t>这篇小说所写的朴实民风是否让你感动？读完后</a:t>
            </a:r>
            <a:r>
              <a:rPr lang="en-US" altLang="zh-CN" sz="28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你对</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“公德”</a:t>
            </a:r>
            <a:r>
              <a:rPr lang="zh-CN" altLang="zh-CN" sz="2800" b="1" dirty="0">
                <a:solidFill>
                  <a:schemeClr val="tx1"/>
                </a:solidFill>
                <a:latin typeface="宋体" panose="02010600030101010101" pitchFamily="2" charset="-122"/>
                <a:ea typeface="宋体" panose="02010600030101010101" pitchFamily="2" charset="-122"/>
              </a:rPr>
              <a:t>这个概念有什么想法？联系现实</a:t>
            </a:r>
            <a:r>
              <a:rPr lang="en-US" altLang="zh-CN" sz="28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和同学讨论这个话题</a:t>
            </a:r>
            <a:r>
              <a:rPr lang="zh-CN" altLang="zh-CN" sz="2800" b="1" dirty="0">
                <a:solidFill>
                  <a:schemeClr val="tx1"/>
                </a:solidFill>
                <a:latin typeface="宋体" panose="02010600030101010101" pitchFamily="2" charset="-122"/>
                <a:cs typeface="宋体" panose="02010600030101010101" pitchFamily="2" charset="-122"/>
                <a:sym typeface="+mn-ea"/>
              </a:rPr>
              <a:t>(</a:t>
            </a:r>
            <a:r>
              <a:rPr lang="zh-CN" altLang="zh-CN"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思考探究</a:t>
            </a:r>
            <a:r>
              <a:rPr lang="zh-CN" sz="2800" b="1" dirty="0">
                <a:solidFill>
                  <a:schemeClr val="tx1"/>
                </a:solidFill>
                <a:latin typeface="宋体" panose="02010600030101010101" pitchFamily="2" charset="-122"/>
                <a:ea typeface="宋体" panose="02010600030101010101" pitchFamily="2" charset="-122"/>
                <a:sym typeface="+mn-ea"/>
              </a:rPr>
              <a:t>四</a:t>
            </a:r>
            <a:r>
              <a:rPr lang="zh-CN" altLang="zh-CN" sz="2800" b="1" dirty="0">
                <a:solidFill>
                  <a:schemeClr val="tx1"/>
                </a:solidFill>
                <a:uFillTx/>
                <a:latin typeface="宋体" panose="02010600030101010101" pitchFamily="2" charset="-122"/>
                <a:cs typeface="宋体" panose="02010600030101010101" pitchFamily="2" charset="-122"/>
                <a:sym typeface="+mn-ea"/>
              </a:rPr>
              <a:t>)</a:t>
            </a:r>
            <a:r>
              <a:rPr lang="zh-CN" altLang="zh-CN" sz="2800" b="1" dirty="0" smtClean="0">
                <a:solidFill>
                  <a:schemeClr val="tx1"/>
                </a:solidFill>
                <a:latin typeface="宋体" panose="02010600030101010101" pitchFamily="2" charset="-122"/>
                <a:ea typeface="宋体" panose="02010600030101010101" pitchFamily="2" charset="-122"/>
              </a:rPr>
              <a:t>。</a:t>
            </a:r>
            <a:endParaRPr lang="zh-CN" altLang="zh-CN" sz="2800" b="1" dirty="0" smtClean="0">
              <a:solidFill>
                <a:schemeClr val="tx1"/>
              </a:solidFill>
              <a:latin typeface="宋体" panose="02010600030101010101" pitchFamily="2" charset="-122"/>
              <a:ea typeface="宋体" panose="02010600030101010101" pitchFamily="2" charset="-122"/>
            </a:endParaRPr>
          </a:p>
        </p:txBody>
      </p:sp>
      <p:sp>
        <p:nvSpPr>
          <p:cNvPr id="8" name="矩形 7"/>
          <p:cNvSpPr/>
          <p:nvPr/>
        </p:nvSpPr>
        <p:spPr>
          <a:xfrm>
            <a:off x="1550035" y="2992755"/>
            <a:ext cx="8959850" cy="3107690"/>
          </a:xfrm>
          <a:prstGeom prst="rect">
            <a:avLst/>
          </a:prstGeom>
        </p:spPr>
        <p:txBody>
          <a:bodyPr wrap="square">
            <a:spAutoFit/>
          </a:bodyPr>
          <a:lstStyle/>
          <a:p>
            <a:pPr algn="just"/>
            <a:r>
              <a:rPr lang="zh-CN" altLang="en-US" sz="2800" b="1" dirty="0" smtClean="0">
                <a:solidFill>
                  <a:schemeClr val="accent1">
                    <a:lumMod val="75000"/>
                  </a:schemeClr>
                </a:solidFill>
                <a:latin typeface="新宋体" panose="02010609030101010101" pitchFamily="49" charset="-122"/>
                <a:ea typeface="新宋体" panose="02010609030101010101" pitchFamily="49" charset="-122"/>
              </a:rPr>
              <a:t>    </a:t>
            </a:r>
            <a:r>
              <a:rPr lang="zh-CN" altLang="zh-CN" sz="2800" b="1" dirty="0">
                <a:solidFill>
                  <a:srgbClr val="301EE2"/>
                </a:solidFill>
                <a:latin typeface="新宋体" panose="02010609030101010101" pitchFamily="49" charset="-122"/>
                <a:ea typeface="新宋体" panose="02010609030101010101" pitchFamily="49" charset="-122"/>
              </a:rPr>
              <a:t>小说所写的朴实民风让我很感动</a:t>
            </a:r>
            <a:r>
              <a:rPr lang="en-US" altLang="zh-CN" sz="28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当</a:t>
            </a:r>
            <a:r>
              <a:rPr 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你</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外出遇到困难的时候</a:t>
            </a:r>
            <a:r>
              <a:rPr lang="en-US" altLang="zh-CN" sz="28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得到这样周到、细致的帮助</a:t>
            </a:r>
            <a:r>
              <a:rPr lang="en-US" altLang="zh-CN" sz="28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都会倍加感激。每个人都会觉得</a:t>
            </a:r>
            <a:r>
              <a:rPr lang="en-US" altLang="zh-CN" sz="28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这样的帮助是雪中送炭。</a:t>
            </a:r>
            <a:r>
              <a:rPr 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可</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如今</a:t>
            </a:r>
            <a:r>
              <a:rPr lang="en-US" altLang="zh-CN" sz="28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这样助人为乐之事越来越少。这主要是由于人们</a:t>
            </a:r>
            <a:r>
              <a:rPr altLang="zh-CN" sz="2800" b="1">
                <a:solidFill>
                  <a:srgbClr val="301EE2"/>
                </a:solidFill>
                <a:latin typeface="Arial" panose="020B0604020202020204" pitchFamily="34" charset="0"/>
                <a:ea typeface="宋体" panose="02010600030101010101" pitchFamily="2" charset="-122"/>
                <a:cs typeface="Arial" panose="020B0604020202020204" pitchFamily="34" charset="0"/>
              </a:rPr>
              <a:t>“公德”</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观念的缺失</a:t>
            </a:r>
            <a:r>
              <a:rPr lang="en-US" altLang="zh-CN" sz="28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一些人私欲膨胀</a:t>
            </a:r>
            <a:r>
              <a:rPr lang="en-US" altLang="zh-CN" sz="28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只顾自己方便</a:t>
            </a:r>
            <a:r>
              <a:rPr lang="en-US" altLang="zh-CN" sz="28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私自占用公共设施。解决这个问题政府部门要加强管理</a:t>
            </a:r>
            <a:r>
              <a:rPr lang="en-US" altLang="zh-CN" sz="28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人们也要加强</a:t>
            </a:r>
            <a:r>
              <a:rPr altLang="zh-CN" sz="2800" b="1">
                <a:solidFill>
                  <a:srgbClr val="301EE2"/>
                </a:solidFill>
                <a:latin typeface="Arial" panose="020B0604020202020204" pitchFamily="34" charset="0"/>
                <a:ea typeface="宋体" panose="02010600030101010101" pitchFamily="2" charset="-122"/>
                <a:cs typeface="Arial" panose="020B0604020202020204" pitchFamily="34" charset="0"/>
              </a:rPr>
              <a:t>“公德”</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意识的培养</a:t>
            </a:r>
            <a:r>
              <a:rPr lang="en-US" altLang="zh-CN" sz="28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学习雷锋助人为乐的精神</a:t>
            </a:r>
            <a:r>
              <a:rPr lang="zh-CN" altLang="zh-CN" sz="2800" b="1" dirty="0">
                <a:solidFill>
                  <a:srgbClr val="301EE2"/>
                </a:solidFill>
                <a:latin typeface="新宋体" panose="02010609030101010101" pitchFamily="49" charset="-122"/>
                <a:ea typeface="新宋体" panose="02010609030101010101" pitchFamily="49" charset="-122"/>
              </a:rPr>
              <a:t>。</a:t>
            </a:r>
            <a:endParaRPr lang="zh-CN" altLang="zh-CN" sz="2800" b="1" dirty="0">
              <a:solidFill>
                <a:srgbClr val="301EE2"/>
              </a:solidFill>
              <a:latin typeface="新宋体" panose="02010609030101010101" pitchFamily="49" charset="-122"/>
              <a:ea typeface="新宋体" panose="02010609030101010101" pitchFamily="49" charset="-122"/>
            </a:endParaRPr>
          </a:p>
        </p:txBody>
      </p:sp>
      <p:grpSp>
        <p:nvGrpSpPr>
          <p:cNvPr id="4" name="组合 3"/>
          <p:cNvGrpSpPr/>
          <p:nvPr/>
        </p:nvGrpSpPr>
        <p:grpSpPr>
          <a:xfrm>
            <a:off x="689680" y="595209"/>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拓</a:t>
              </a:r>
              <a:r>
                <a:rPr lang="zh-CN" altLang="en-US" sz="3200" b="1" dirty="0" smtClean="0">
                  <a:solidFill>
                    <a:schemeClr val="bg1"/>
                  </a:solidFill>
                  <a:latin typeface="思源宋体 CN SemiBold" panose="02020600000000000000" charset="-122"/>
                  <a:ea typeface="思源宋体 CN SemiBold" panose="02020600000000000000" charset="-122"/>
                </a:rPr>
                <a:t>展</a:t>
              </a:r>
              <a:r>
                <a:rPr lang="zh-CN" altLang="en-US" sz="3200" b="1" dirty="0">
                  <a:solidFill>
                    <a:schemeClr val="bg1"/>
                  </a:solidFill>
                  <a:latin typeface="思源宋体 CN SemiBold" panose="02020600000000000000" charset="-122"/>
                  <a:ea typeface="思源宋体 CN SemiBold" panose="02020600000000000000" charset="-122"/>
                </a:rPr>
                <a:t>延伸</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2440300" y="2217489"/>
            <a:ext cx="897890" cy="521970"/>
          </a:xfrm>
          <a:prstGeom prst="rect">
            <a:avLst/>
          </a:prstGeom>
          <a:noFill/>
        </p:spPr>
        <p:txBody>
          <a:bodyPr wrap="none" rtlCol="0">
            <a:spAutoFit/>
          </a:bodyPr>
          <a:lstStyle/>
          <a:p>
            <a:r>
              <a:rPr lang="zh-CN" altLang="en-US" sz="2800" b="1" dirty="0" smtClean="0">
                <a:latin typeface="新宋体" panose="02010609030101010101" pitchFamily="49" charset="-122"/>
                <a:ea typeface="新宋体" panose="02010609030101010101" pitchFamily="49" charset="-122"/>
              </a:rPr>
              <a:t>梨花</a:t>
            </a:r>
            <a:endParaRPr lang="zh-CN" altLang="en-US" sz="2800" b="1" dirty="0" smtClean="0">
              <a:latin typeface="新宋体" panose="02010609030101010101" pitchFamily="49" charset="-122"/>
              <a:ea typeface="新宋体" panose="02010609030101010101" pitchFamily="49" charset="-122"/>
            </a:endParaRPr>
          </a:p>
        </p:txBody>
      </p:sp>
      <p:sp>
        <p:nvSpPr>
          <p:cNvPr id="15" name="TextBox 14"/>
          <p:cNvSpPr txBox="1"/>
          <p:nvPr/>
        </p:nvSpPr>
        <p:spPr>
          <a:xfrm>
            <a:off x="4843110" y="2198439"/>
            <a:ext cx="3402330" cy="521970"/>
          </a:xfrm>
          <a:prstGeom prst="rect">
            <a:avLst/>
          </a:prstGeom>
          <a:noFill/>
        </p:spPr>
        <p:txBody>
          <a:bodyPr wrap="none" rtlCol="0">
            <a:spAutoFit/>
          </a:bodyPr>
          <a:lstStyle/>
          <a:p>
            <a:r>
              <a:rPr lang="zh-CN" altLang="en-US" sz="2800" b="1" dirty="0" smtClean="0">
                <a:latin typeface="新宋体" panose="02010609030101010101" pitchFamily="49" charset="-122"/>
                <a:ea typeface="新宋体" panose="02010609030101010101" pitchFamily="49" charset="-122"/>
              </a:rPr>
              <a:t>洁白如雪  香气四溢</a:t>
            </a:r>
            <a:endParaRPr lang="zh-CN" altLang="en-US" sz="2800" b="1" dirty="0">
              <a:latin typeface="新宋体" panose="02010609030101010101" pitchFamily="49" charset="-122"/>
              <a:ea typeface="新宋体" panose="02010609030101010101" pitchFamily="49" charset="-122"/>
            </a:endParaRPr>
          </a:p>
        </p:txBody>
      </p:sp>
      <p:sp>
        <p:nvSpPr>
          <p:cNvPr id="16" name="TextBox 15"/>
          <p:cNvSpPr txBox="1"/>
          <p:nvPr/>
        </p:nvSpPr>
        <p:spPr>
          <a:xfrm>
            <a:off x="2418710" y="2739095"/>
            <a:ext cx="1612900" cy="521970"/>
          </a:xfrm>
          <a:prstGeom prst="rect">
            <a:avLst/>
          </a:prstGeom>
          <a:noFill/>
        </p:spPr>
        <p:txBody>
          <a:bodyPr wrap="none" rtlCol="0">
            <a:spAutoFit/>
          </a:bodyPr>
          <a:lstStyle/>
          <a:p>
            <a:r>
              <a:rPr lang="zh-CN" altLang="en-US" sz="2800" b="1" dirty="0" smtClean="0">
                <a:latin typeface="新宋体" panose="02010609030101010101" pitchFamily="49" charset="-122"/>
                <a:ea typeface="新宋体" panose="02010609030101010101" pitchFamily="49" charset="-122"/>
              </a:rPr>
              <a:t>梨花姑娘</a:t>
            </a:r>
            <a:endParaRPr lang="zh-CN" altLang="en-US" sz="2800" b="1" dirty="0" smtClean="0">
              <a:latin typeface="新宋体" panose="02010609030101010101" pitchFamily="49" charset="-122"/>
              <a:ea typeface="新宋体" panose="02010609030101010101" pitchFamily="49" charset="-122"/>
            </a:endParaRPr>
          </a:p>
        </p:txBody>
      </p:sp>
      <p:sp>
        <p:nvSpPr>
          <p:cNvPr id="17" name="TextBox 16"/>
          <p:cNvSpPr txBox="1"/>
          <p:nvPr/>
        </p:nvSpPr>
        <p:spPr>
          <a:xfrm>
            <a:off x="4968205" y="2746080"/>
            <a:ext cx="3402330" cy="521970"/>
          </a:xfrm>
          <a:prstGeom prst="rect">
            <a:avLst/>
          </a:prstGeom>
          <a:noFill/>
        </p:spPr>
        <p:txBody>
          <a:bodyPr wrap="none" rtlCol="0">
            <a:spAutoFit/>
          </a:bodyPr>
          <a:lstStyle/>
          <a:p>
            <a:r>
              <a:rPr lang="zh-CN" altLang="en-US" sz="2800" b="1" dirty="0" smtClean="0">
                <a:latin typeface="新宋体" panose="02010609030101010101" pitchFamily="49" charset="-122"/>
                <a:ea typeface="新宋体" panose="02010609030101010101" pitchFamily="49" charset="-122"/>
              </a:rPr>
              <a:t>照料茅屋  方便路人</a:t>
            </a:r>
            <a:endParaRPr lang="zh-CN" altLang="en-US" sz="2800" b="1" dirty="0" smtClean="0">
              <a:latin typeface="新宋体" panose="02010609030101010101" pitchFamily="49" charset="-122"/>
              <a:ea typeface="新宋体" panose="02010609030101010101" pitchFamily="49" charset="-122"/>
            </a:endParaRPr>
          </a:p>
        </p:txBody>
      </p:sp>
      <p:sp>
        <p:nvSpPr>
          <p:cNvPr id="18" name="TextBox 17"/>
          <p:cNvSpPr txBox="1"/>
          <p:nvPr/>
        </p:nvSpPr>
        <p:spPr>
          <a:xfrm>
            <a:off x="2440300" y="3261149"/>
            <a:ext cx="1970405" cy="521970"/>
          </a:xfrm>
          <a:prstGeom prst="rect">
            <a:avLst/>
          </a:prstGeom>
          <a:noFill/>
        </p:spPr>
        <p:txBody>
          <a:bodyPr wrap="none" rtlCol="0">
            <a:spAutoFit/>
          </a:bodyPr>
          <a:lstStyle/>
          <a:p>
            <a:r>
              <a:rPr lang="zh-CN" altLang="en-US" sz="2800" b="1" dirty="0">
                <a:latin typeface="新宋体" panose="02010609030101010101" pitchFamily="49" charset="-122"/>
                <a:ea typeface="新宋体" panose="02010609030101010101" pitchFamily="49" charset="-122"/>
              </a:rPr>
              <a:t>解放军战士</a:t>
            </a:r>
            <a:endParaRPr lang="zh-CN" altLang="en-US" sz="2800" b="1" dirty="0">
              <a:latin typeface="新宋体" panose="02010609030101010101" pitchFamily="49" charset="-122"/>
              <a:ea typeface="新宋体" panose="02010609030101010101" pitchFamily="49" charset="-122"/>
            </a:endParaRPr>
          </a:p>
        </p:txBody>
      </p:sp>
      <p:sp>
        <p:nvSpPr>
          <p:cNvPr id="19" name="TextBox 18"/>
          <p:cNvSpPr txBox="1"/>
          <p:nvPr/>
        </p:nvSpPr>
        <p:spPr>
          <a:xfrm>
            <a:off x="5512400" y="3327189"/>
            <a:ext cx="3402330" cy="521970"/>
          </a:xfrm>
          <a:prstGeom prst="rect">
            <a:avLst/>
          </a:prstGeom>
          <a:noFill/>
        </p:spPr>
        <p:txBody>
          <a:bodyPr wrap="none" rtlCol="0">
            <a:spAutoFit/>
          </a:bodyPr>
          <a:lstStyle/>
          <a:p>
            <a:r>
              <a:rPr lang="zh-CN" altLang="en-US" sz="2800" b="1" dirty="0" smtClean="0">
                <a:solidFill>
                  <a:schemeClr val="tx1"/>
                </a:solidFill>
                <a:uFillTx/>
                <a:latin typeface="新宋体" panose="02010609030101010101" pitchFamily="49" charset="-122"/>
                <a:ea typeface="新宋体" panose="02010609030101010101" pitchFamily="49" charset="-122"/>
              </a:rPr>
              <a:t>建造茅屋  服务群众</a:t>
            </a:r>
            <a:endParaRPr lang="zh-CN" altLang="en-US" sz="2800" b="1" dirty="0" smtClean="0">
              <a:solidFill>
                <a:schemeClr val="tx1"/>
              </a:solidFill>
              <a:uFillTx/>
              <a:latin typeface="新宋体" panose="02010609030101010101" pitchFamily="49" charset="-122"/>
              <a:ea typeface="新宋体" panose="02010609030101010101" pitchFamily="49" charset="-122"/>
            </a:endParaRPr>
          </a:p>
        </p:txBody>
      </p:sp>
      <p:sp>
        <p:nvSpPr>
          <p:cNvPr id="20" name="TextBox 19"/>
          <p:cNvSpPr txBox="1"/>
          <p:nvPr/>
        </p:nvSpPr>
        <p:spPr>
          <a:xfrm>
            <a:off x="2440300" y="3853038"/>
            <a:ext cx="897890" cy="521970"/>
          </a:xfrm>
          <a:prstGeom prst="rect">
            <a:avLst/>
          </a:prstGeom>
          <a:noFill/>
        </p:spPr>
        <p:txBody>
          <a:bodyPr wrap="none" rtlCol="0">
            <a:spAutoFit/>
          </a:bodyPr>
          <a:lstStyle/>
          <a:p>
            <a:r>
              <a:rPr lang="zh-CN" altLang="en-US" sz="2800" b="1" dirty="0" smtClean="0">
                <a:latin typeface="新宋体" panose="02010609030101010101" pitchFamily="49" charset="-122"/>
                <a:ea typeface="新宋体" panose="02010609030101010101" pitchFamily="49" charset="-122"/>
              </a:rPr>
              <a:t>妹妹</a:t>
            </a:r>
            <a:endParaRPr lang="zh-CN" altLang="en-US" sz="2800" b="1" dirty="0" smtClean="0">
              <a:latin typeface="新宋体" panose="02010609030101010101" pitchFamily="49" charset="-122"/>
              <a:ea typeface="新宋体" panose="02010609030101010101" pitchFamily="49" charset="-122"/>
            </a:endParaRPr>
          </a:p>
        </p:txBody>
      </p:sp>
      <p:sp>
        <p:nvSpPr>
          <p:cNvPr id="21" name="TextBox 20"/>
          <p:cNvSpPr txBox="1"/>
          <p:nvPr/>
        </p:nvSpPr>
        <p:spPr>
          <a:xfrm>
            <a:off x="4384005" y="3908918"/>
            <a:ext cx="3402330" cy="521970"/>
          </a:xfrm>
          <a:prstGeom prst="rect">
            <a:avLst/>
          </a:prstGeom>
          <a:noFill/>
        </p:spPr>
        <p:txBody>
          <a:bodyPr wrap="none" rtlCol="0">
            <a:spAutoFit/>
          </a:bodyPr>
          <a:lstStyle/>
          <a:p>
            <a:r>
              <a:rPr lang="zh-CN" altLang="en-US" sz="2800" b="1" dirty="0" smtClean="0">
                <a:latin typeface="新宋体" panose="02010609030101010101" pitchFamily="49" charset="-122"/>
                <a:ea typeface="新宋体" panose="02010609030101010101" pitchFamily="49" charset="-122"/>
              </a:rPr>
              <a:t>接替姐姐  照管茅屋</a:t>
            </a:r>
            <a:endParaRPr lang="zh-CN" altLang="en-US" sz="2800" b="1" dirty="0" smtClean="0">
              <a:latin typeface="新宋体" panose="02010609030101010101" pitchFamily="49" charset="-122"/>
              <a:ea typeface="新宋体" panose="02010609030101010101" pitchFamily="49" charset="-122"/>
            </a:endParaRPr>
          </a:p>
        </p:txBody>
      </p:sp>
      <p:sp>
        <p:nvSpPr>
          <p:cNvPr id="22" name="TextBox 21"/>
          <p:cNvSpPr txBox="1"/>
          <p:nvPr/>
        </p:nvSpPr>
        <p:spPr>
          <a:xfrm>
            <a:off x="2418710" y="4394028"/>
            <a:ext cx="1612900" cy="521970"/>
          </a:xfrm>
          <a:prstGeom prst="rect">
            <a:avLst/>
          </a:prstGeom>
          <a:noFill/>
        </p:spPr>
        <p:txBody>
          <a:bodyPr wrap="none" rtlCol="0">
            <a:spAutoFit/>
          </a:bodyPr>
          <a:lstStyle/>
          <a:p>
            <a:r>
              <a:rPr lang="zh-CN" altLang="en-US" sz="2800" b="1" dirty="0" smtClean="0">
                <a:latin typeface="新宋体" panose="02010609030101010101" pitchFamily="49" charset="-122"/>
                <a:ea typeface="新宋体" panose="02010609030101010101" pitchFamily="49" charset="-122"/>
              </a:rPr>
              <a:t>瑶族老人</a:t>
            </a:r>
            <a:endParaRPr lang="zh-CN" altLang="en-US" sz="2800" b="1" dirty="0" smtClean="0">
              <a:latin typeface="新宋体" panose="02010609030101010101" pitchFamily="49" charset="-122"/>
              <a:ea typeface="新宋体" panose="02010609030101010101" pitchFamily="49" charset="-122"/>
            </a:endParaRPr>
          </a:p>
        </p:txBody>
      </p:sp>
      <p:sp>
        <p:nvSpPr>
          <p:cNvPr id="23" name="TextBox 22"/>
          <p:cNvSpPr txBox="1"/>
          <p:nvPr/>
        </p:nvSpPr>
        <p:spPr>
          <a:xfrm>
            <a:off x="4907245" y="4449273"/>
            <a:ext cx="3044825" cy="521970"/>
          </a:xfrm>
          <a:prstGeom prst="rect">
            <a:avLst/>
          </a:prstGeom>
          <a:noFill/>
        </p:spPr>
        <p:txBody>
          <a:bodyPr wrap="none" rtlCol="0">
            <a:spAutoFit/>
          </a:bodyPr>
          <a:lstStyle/>
          <a:p>
            <a:r>
              <a:rPr lang="zh-CN" altLang="en-US" sz="2800" b="1" dirty="0" smtClean="0">
                <a:latin typeface="新宋体" panose="02010609030101010101" pitchFamily="49" charset="-122"/>
                <a:ea typeface="新宋体" panose="02010609030101010101" pitchFamily="49" charset="-122"/>
              </a:rPr>
              <a:t>送粮食  修葺茅屋</a:t>
            </a:r>
            <a:endParaRPr lang="zh-CN" altLang="en-US" sz="2800" b="1" dirty="0" smtClean="0">
              <a:latin typeface="新宋体" panose="02010609030101010101" pitchFamily="49" charset="-122"/>
              <a:ea typeface="新宋体" panose="02010609030101010101" pitchFamily="49" charset="-122"/>
            </a:endParaRPr>
          </a:p>
        </p:txBody>
      </p:sp>
      <p:sp>
        <p:nvSpPr>
          <p:cNvPr id="24" name="TextBox 23"/>
          <p:cNvSpPr txBox="1"/>
          <p:nvPr/>
        </p:nvSpPr>
        <p:spPr>
          <a:xfrm>
            <a:off x="2375005" y="4967030"/>
            <a:ext cx="1968500" cy="521970"/>
          </a:xfrm>
          <a:prstGeom prst="rect">
            <a:avLst/>
          </a:prstGeom>
          <a:noFill/>
        </p:spPr>
        <p:txBody>
          <a:bodyPr wrap="none" rtlCol="0">
            <a:spAutoFit/>
          </a:bodyPr>
          <a:lstStyle/>
          <a:p>
            <a:r>
              <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rPr>
              <a:t>“我”和老余</a:t>
            </a:r>
            <a:endPar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
        <p:nvSpPr>
          <p:cNvPr id="25" name="TextBox 24"/>
          <p:cNvSpPr txBox="1"/>
          <p:nvPr/>
        </p:nvSpPr>
        <p:spPr>
          <a:xfrm>
            <a:off x="4968205" y="5024815"/>
            <a:ext cx="3582035" cy="521970"/>
          </a:xfrm>
          <a:prstGeom prst="rect">
            <a:avLst/>
          </a:prstGeom>
          <a:noFill/>
        </p:spPr>
        <p:txBody>
          <a:bodyPr wrap="none" rtlCol="0">
            <a:spAutoFit/>
          </a:bodyPr>
          <a:lstStyle/>
          <a:p>
            <a:r>
              <a:rPr lang="zh-CN" altLang="en-US" sz="2800" b="1" dirty="0" smtClean="0">
                <a:latin typeface="新宋体" panose="02010609030101010101" pitchFamily="49" charset="-122"/>
                <a:ea typeface="新宋体" panose="02010609030101010101" pitchFamily="49" charset="-122"/>
              </a:rPr>
              <a:t>借住茅屋</a:t>
            </a:r>
            <a:r>
              <a:rPr lang="en-US" altLang="zh-CN" sz="2800" b="1" dirty="0" smtClean="0">
                <a:latin typeface="新宋体" panose="02010609030101010101" pitchFamily="49" charset="-122"/>
                <a:ea typeface="新宋体" panose="02010609030101010101" pitchFamily="49" charset="-122"/>
              </a:rPr>
              <a:t>   </a:t>
            </a:r>
            <a:r>
              <a:rPr lang="zh-CN" altLang="en-US" sz="2800" b="1" dirty="0" smtClean="0">
                <a:latin typeface="新宋体" panose="02010609030101010101" pitchFamily="49" charset="-122"/>
                <a:ea typeface="新宋体" panose="02010609030101010101" pitchFamily="49" charset="-122"/>
              </a:rPr>
              <a:t>修葺茅屋</a:t>
            </a:r>
            <a:endParaRPr lang="zh-CN" altLang="en-US" sz="2800" b="1" dirty="0" smtClean="0">
              <a:latin typeface="新宋体" panose="02010609030101010101" pitchFamily="49" charset="-122"/>
              <a:ea typeface="新宋体" panose="02010609030101010101" pitchFamily="49" charset="-122"/>
            </a:endParaRPr>
          </a:p>
        </p:txBody>
      </p:sp>
      <p:sp>
        <p:nvSpPr>
          <p:cNvPr id="28" name="AutoShape 3"/>
          <p:cNvSpPr/>
          <p:nvPr/>
        </p:nvSpPr>
        <p:spPr bwMode="auto">
          <a:xfrm>
            <a:off x="8827770" y="2233930"/>
            <a:ext cx="143510" cy="3099435"/>
          </a:xfrm>
          <a:prstGeom prst="rightBrace">
            <a:avLst>
              <a:gd name="adj1" fmla="val 147826"/>
              <a:gd name="adj2" fmla="val 46138"/>
            </a:avLst>
          </a:prstGeom>
          <a:noFill/>
          <a:ln w="28575" cap="sq">
            <a:solidFill>
              <a:srgbClr val="00B05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100" dirty="0">
              <a:latin typeface="新宋体" panose="02010609030101010101" pitchFamily="49" charset="-122"/>
              <a:ea typeface="新宋体" panose="02010609030101010101" pitchFamily="49" charset="-122"/>
            </a:endParaRPr>
          </a:p>
        </p:txBody>
      </p:sp>
      <p:sp>
        <p:nvSpPr>
          <p:cNvPr id="30" name="TextBox 29"/>
          <p:cNvSpPr txBox="1"/>
          <p:nvPr/>
        </p:nvSpPr>
        <p:spPr>
          <a:xfrm>
            <a:off x="1708785" y="2812415"/>
            <a:ext cx="613410" cy="2131060"/>
          </a:xfrm>
          <a:prstGeom prst="rect">
            <a:avLst/>
          </a:prstGeom>
          <a:noFill/>
        </p:spPr>
        <p:txBody>
          <a:bodyPr vert="eaVert" wrap="square" rtlCol="0">
            <a:spAutoFit/>
          </a:bodyPr>
          <a:lstStyle/>
          <a:p>
            <a:r>
              <a:rPr lang="zh-CN" altLang="en-US" sz="2800" b="1" dirty="0" smtClean="0">
                <a:latin typeface="宋体" panose="02010600030101010101" pitchFamily="2" charset="-122"/>
                <a:ea typeface="宋体" panose="02010600030101010101" pitchFamily="2" charset="-122"/>
              </a:rPr>
              <a:t>驿路梨花</a:t>
            </a:r>
            <a:endParaRPr lang="zh-CN" altLang="en-US" sz="2800" b="1" dirty="0">
              <a:latin typeface="宋体" panose="02010600030101010101" pitchFamily="2" charset="-122"/>
              <a:ea typeface="宋体" panose="02010600030101010101" pitchFamily="2" charset="-122"/>
            </a:endParaRPr>
          </a:p>
        </p:txBody>
      </p:sp>
      <p:sp>
        <p:nvSpPr>
          <p:cNvPr id="31" name="TextBox 30"/>
          <p:cNvSpPr txBox="1"/>
          <p:nvPr/>
        </p:nvSpPr>
        <p:spPr>
          <a:xfrm>
            <a:off x="9077151" y="2523912"/>
            <a:ext cx="1044575" cy="2593975"/>
          </a:xfrm>
          <a:prstGeom prst="rect">
            <a:avLst/>
          </a:prstGeom>
        </p:spPr>
        <p:style>
          <a:lnRef idx="2">
            <a:schemeClr val="accent3"/>
          </a:lnRef>
          <a:fillRef idx="1">
            <a:schemeClr val="lt1"/>
          </a:fillRef>
          <a:effectRef idx="0">
            <a:schemeClr val="accent3"/>
          </a:effectRef>
          <a:fontRef idx="minor">
            <a:schemeClr val="dk1"/>
          </a:fontRef>
        </p:style>
        <p:txBody>
          <a:bodyPr vert="eaVert" wrap="none" rtlCol="0">
            <a:spAutoFit/>
          </a:bodyPr>
          <a:lstStyle/>
          <a:p>
            <a:r>
              <a:rPr lang="zh-CN" altLang="en-US" sz="2800" b="1" dirty="0" smtClean="0">
                <a:solidFill>
                  <a:srgbClr val="FF3300"/>
                </a:solidFill>
                <a:uFillTx/>
                <a:latin typeface="宋体" panose="02010600030101010101" pitchFamily="2" charset="-122"/>
                <a:ea typeface="宋体" panose="02010600030101010101" pitchFamily="2" charset="-122"/>
              </a:rPr>
              <a:t>驿路梨花处处开</a:t>
            </a:r>
            <a:endParaRPr lang="en-US" altLang="zh-CN" sz="2800" b="1" dirty="0" smtClean="0">
              <a:solidFill>
                <a:srgbClr val="FF3300"/>
              </a:solidFill>
              <a:uFillTx/>
              <a:latin typeface="宋体" panose="02010600030101010101" pitchFamily="2" charset="-122"/>
              <a:ea typeface="宋体" panose="02010600030101010101" pitchFamily="2" charset="-122"/>
            </a:endParaRPr>
          </a:p>
          <a:p>
            <a:r>
              <a:rPr lang="zh-CN" altLang="en-US" sz="2800" b="1" dirty="0" smtClean="0">
                <a:solidFill>
                  <a:srgbClr val="FF3300"/>
                </a:solidFill>
                <a:uFillTx/>
                <a:latin typeface="宋体" panose="02010600030101010101" pitchFamily="2" charset="-122"/>
                <a:ea typeface="宋体" panose="02010600030101010101" pitchFamily="2" charset="-122"/>
              </a:rPr>
              <a:t>雷锋精神代代传</a:t>
            </a:r>
            <a:endParaRPr lang="zh-CN" altLang="en-US" sz="2800" b="1" dirty="0" smtClean="0">
              <a:solidFill>
                <a:srgbClr val="FF3300"/>
              </a:solidFill>
              <a:uFillTx/>
              <a:latin typeface="宋体" panose="02010600030101010101" pitchFamily="2" charset="-122"/>
              <a:ea typeface="宋体" panose="02010600030101010101" pitchFamily="2" charset="-122"/>
            </a:endParaRPr>
          </a:p>
        </p:txBody>
      </p:sp>
      <p:sp>
        <p:nvSpPr>
          <p:cNvPr id="32" name="AutoShape 3"/>
          <p:cNvSpPr/>
          <p:nvPr/>
        </p:nvSpPr>
        <p:spPr bwMode="auto">
          <a:xfrm flipH="1">
            <a:off x="2322195" y="2309495"/>
            <a:ext cx="118110" cy="3023235"/>
          </a:xfrm>
          <a:prstGeom prst="rightBrace">
            <a:avLst>
              <a:gd name="adj1" fmla="val 147826"/>
              <a:gd name="adj2" fmla="val 49417"/>
            </a:avLst>
          </a:prstGeom>
          <a:noFill/>
          <a:ln w="28575" cap="sq">
            <a:solidFill>
              <a:srgbClr val="00B05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100" dirty="0">
              <a:latin typeface="新宋体" panose="02010609030101010101" pitchFamily="49" charset="-122"/>
              <a:ea typeface="新宋体" panose="02010609030101010101" pitchFamily="49" charset="-122"/>
            </a:endParaRPr>
          </a:p>
        </p:txBody>
      </p:sp>
      <p:sp>
        <p:nvSpPr>
          <p:cNvPr id="29" name="TextBox 18"/>
          <p:cNvSpPr txBox="1"/>
          <p:nvPr/>
        </p:nvSpPr>
        <p:spPr>
          <a:xfrm>
            <a:off x="840105" y="1044575"/>
            <a:ext cx="2249805" cy="561975"/>
          </a:xfrm>
          <a:prstGeom prst="rect">
            <a:avLst/>
          </a:prstGeom>
          <a:noFill/>
        </p:spPr>
        <p:txBody>
          <a:bodyPr wrap="square" lIns="70898" tIns="35448" rIns="70898" bIns="3544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sp>
        <p:nvSpPr>
          <p:cNvPr id="36" name="右箭头 35"/>
          <p:cNvSpPr/>
          <p:nvPr/>
        </p:nvSpPr>
        <p:spPr>
          <a:xfrm>
            <a:off x="3378574" y="2376003"/>
            <a:ext cx="1399131" cy="162340"/>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latin typeface="新宋体" panose="02010609030101010101" pitchFamily="49" charset="-122"/>
              <a:ea typeface="新宋体" panose="02010609030101010101" pitchFamily="49" charset="-122"/>
            </a:endParaRPr>
          </a:p>
        </p:txBody>
      </p:sp>
      <p:sp>
        <p:nvSpPr>
          <p:cNvPr id="40" name="右箭头 39"/>
          <p:cNvSpPr/>
          <p:nvPr/>
        </p:nvSpPr>
        <p:spPr>
          <a:xfrm>
            <a:off x="4301847" y="5169959"/>
            <a:ext cx="605399" cy="162339"/>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latin typeface="新宋体" panose="02010609030101010101" pitchFamily="49" charset="-122"/>
              <a:ea typeface="新宋体" panose="02010609030101010101" pitchFamily="49" charset="-122"/>
            </a:endParaRPr>
          </a:p>
        </p:txBody>
      </p:sp>
      <p:sp>
        <p:nvSpPr>
          <p:cNvPr id="41" name="右箭头 40"/>
          <p:cNvSpPr/>
          <p:nvPr/>
        </p:nvSpPr>
        <p:spPr>
          <a:xfrm>
            <a:off x="3942719" y="4589075"/>
            <a:ext cx="964298" cy="162340"/>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latin typeface="新宋体" panose="02010609030101010101" pitchFamily="49" charset="-122"/>
              <a:ea typeface="新宋体" panose="02010609030101010101" pitchFamily="49" charset="-122"/>
            </a:endParaRPr>
          </a:p>
        </p:txBody>
      </p:sp>
      <p:sp>
        <p:nvSpPr>
          <p:cNvPr id="42" name="右箭头 41"/>
          <p:cNvSpPr/>
          <p:nvPr/>
        </p:nvSpPr>
        <p:spPr>
          <a:xfrm>
            <a:off x="3378839" y="4007445"/>
            <a:ext cx="964298" cy="162340"/>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latin typeface="新宋体" panose="02010609030101010101" pitchFamily="49" charset="-122"/>
              <a:ea typeface="新宋体" panose="02010609030101010101" pitchFamily="49" charset="-122"/>
            </a:endParaRPr>
          </a:p>
        </p:txBody>
      </p:sp>
      <p:sp>
        <p:nvSpPr>
          <p:cNvPr id="43" name="右箭头 42"/>
          <p:cNvSpPr/>
          <p:nvPr/>
        </p:nvSpPr>
        <p:spPr>
          <a:xfrm>
            <a:off x="4302180" y="3405438"/>
            <a:ext cx="1210220" cy="176285"/>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latin typeface="新宋体" panose="02010609030101010101" pitchFamily="49" charset="-122"/>
              <a:ea typeface="新宋体" panose="02010609030101010101" pitchFamily="49" charset="-122"/>
            </a:endParaRPr>
          </a:p>
        </p:txBody>
      </p:sp>
      <p:sp>
        <p:nvSpPr>
          <p:cNvPr id="44" name="右箭头 43"/>
          <p:cNvSpPr/>
          <p:nvPr/>
        </p:nvSpPr>
        <p:spPr>
          <a:xfrm>
            <a:off x="4003756" y="2913188"/>
            <a:ext cx="964298" cy="162340"/>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latin typeface="新宋体" panose="02010609030101010101" pitchFamily="49" charset="-122"/>
              <a:ea typeface="新宋体" panose="02010609030101010101" pitchFamily="49" charset="-122"/>
            </a:endParaRPr>
          </a:p>
        </p:txBody>
      </p:sp>
      <p:grpSp>
        <p:nvGrpSpPr>
          <p:cNvPr id="4" name="组合 3"/>
          <p:cNvGrpSpPr/>
          <p:nvPr/>
        </p:nvGrpSpPr>
        <p:grpSpPr>
          <a:xfrm>
            <a:off x="689680" y="595209"/>
            <a:ext cx="2792615" cy="713740"/>
            <a:chOff x="2371" y="690"/>
            <a:chExt cx="3471" cy="1124"/>
          </a:xfrm>
        </p:grpSpPr>
        <p:sp>
          <p:nvSpPr>
            <p:cNvPr id="3"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1698625" y="2232025"/>
            <a:ext cx="8878570" cy="2976880"/>
          </a:xfrm>
          <a:prstGeom prst="rect">
            <a:avLst/>
          </a:prstGeom>
          <a:noFill/>
        </p:spPr>
        <p:txBody>
          <a:bodyPr wrap="square" rtlCol="0">
            <a:spAutoFit/>
          </a:bodyPr>
          <a:lstStyle/>
          <a:p>
            <a:pPr algn="just">
              <a:lnSpc>
                <a:spcPct val="125000"/>
              </a:lnSpc>
              <a:spcBef>
                <a:spcPts val="0"/>
              </a:spcBef>
              <a:spcAft>
                <a:spcPts val="0"/>
              </a:spcAft>
            </a:pPr>
            <a:r>
              <a:rPr lang="zh-CN" altLang="en-US" sz="3000" b="1" dirty="0" smtClean="0">
                <a:latin typeface="宋体" panose="02010600030101010101" pitchFamily="2" charset="-122"/>
              </a:rPr>
              <a:t>    </a:t>
            </a:r>
            <a:r>
              <a:rPr lang="zh-CN" altLang="en-US" sz="3000" b="1" dirty="0" smtClean="0">
                <a:solidFill>
                  <a:schemeClr val="tx1"/>
                </a:solidFill>
                <a:latin typeface="宋体" panose="02010600030101010101" pitchFamily="2" charset="-122"/>
                <a:ea typeface="宋体" panose="02010600030101010101" pitchFamily="2" charset="-122"/>
              </a:rPr>
              <a:t>本文</a:t>
            </a:r>
            <a:r>
              <a:rPr lang="zh-CN" altLang="en-US" sz="3000" b="1" dirty="0">
                <a:solidFill>
                  <a:schemeClr val="tx1"/>
                </a:solidFill>
                <a:latin typeface="宋体" panose="02010600030101010101" pitchFamily="2" charset="-122"/>
                <a:ea typeface="宋体" panose="02010600030101010101" pitchFamily="2" charset="-122"/>
              </a:rPr>
              <a:t>通过叙述一群哈尼族小姑娘在解放军全心全意为人民服务的思想影响下</a:t>
            </a:r>
            <a:r>
              <a:rPr lang="en-US" altLang="zh-CN" sz="30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甘心当无名英雄</a:t>
            </a:r>
            <a:r>
              <a:rPr lang="en-US" altLang="zh-CN" sz="30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热情帮助有困难的过路群众的事迹</a:t>
            </a:r>
            <a:r>
              <a:rPr lang="en-US" altLang="zh-CN" sz="30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显示了社会主义祖国处处有温暖的动人场面</a:t>
            </a:r>
            <a:r>
              <a:rPr lang="en-US" altLang="zh-CN" sz="30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歌颂了我国人民群众助人为乐的美好心灵</a:t>
            </a:r>
            <a:r>
              <a:rPr lang="en-US" altLang="zh-CN" sz="30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显示了雷锋精神深入人心</a:t>
            </a:r>
            <a:r>
              <a:rPr lang="en-US" altLang="zh-CN" sz="3000">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弘扬光大</a:t>
            </a:r>
            <a:r>
              <a:rPr lang="zh-CN" altLang="en-US" sz="3000" b="1" dirty="0" smtClean="0">
                <a:solidFill>
                  <a:schemeClr val="tx1"/>
                </a:solidFill>
                <a:latin typeface="宋体" panose="02010600030101010101" pitchFamily="2" charset="-122"/>
                <a:ea typeface="宋体" panose="02010600030101010101" pitchFamily="2" charset="-122"/>
              </a:rPr>
              <a:t>。</a:t>
            </a:r>
            <a:endParaRPr lang="zh-CN" altLang="en-US" sz="3000" b="1" dirty="0" smtClean="0">
              <a:solidFill>
                <a:schemeClr val="tx1"/>
              </a:solidFill>
              <a:latin typeface="宋体" panose="02010600030101010101" pitchFamily="2" charset="-122"/>
              <a:ea typeface="宋体" panose="02010600030101010101" pitchFamily="2" charset="-122"/>
            </a:endParaRPr>
          </a:p>
        </p:txBody>
      </p:sp>
      <p:grpSp>
        <p:nvGrpSpPr>
          <p:cNvPr id="4" name="组合 3"/>
          <p:cNvGrpSpPr/>
          <p:nvPr/>
        </p:nvGrpSpPr>
        <p:grpSpPr>
          <a:xfrm>
            <a:off x="689680" y="595209"/>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归纳主旨</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881231" y="2357428"/>
            <a:ext cx="10515600" cy="1325563"/>
          </a:xfrm>
        </p:spPr>
        <p:txBody>
          <a:bodyPr>
            <a:normAutofit/>
          </a:bodyPr>
          <a:lstStyle/>
          <a:p>
            <a:r>
              <a:rPr lang="zh-CN" altLang="en-US" sz="6600" dirty="0" smtClean="0">
                <a:effectLst/>
                <a:latin typeface="黑体" panose="02010609060101010101" charset="-122"/>
                <a:ea typeface="黑体" panose="02010609060101010101" charset="-122"/>
              </a:rPr>
              <a:t>第三课时</a:t>
            </a:r>
            <a:endParaRPr lang="zh-CN" altLang="en-US" sz="6600" dirty="0">
              <a:effectLst/>
              <a:latin typeface="黑体" panose="02010609060101010101" charset="-122"/>
              <a:ea typeface="黑体" panose="02010609060101010101" charset="-122"/>
            </a:endParaRPr>
          </a:p>
        </p:txBody>
      </p:sp>
      <p:sp>
        <p:nvSpPr>
          <p:cNvPr id="100" name="文本框 99"/>
          <p:cNvSpPr txBox="1"/>
          <p:nvPr/>
        </p:nvSpPr>
        <p:spPr>
          <a:xfrm>
            <a:off x="2502535" y="3575050"/>
            <a:ext cx="7431405" cy="645160"/>
          </a:xfrm>
          <a:prstGeom prst="rect">
            <a:avLst/>
          </a:prstGeom>
          <a:noFill/>
          <a:ln w="9525">
            <a:noFill/>
          </a:ln>
        </p:spPr>
        <p:txBody>
          <a:bodyPr wrap="square">
            <a:spAutoFit/>
          </a:bodyPr>
          <a:p>
            <a:pPr indent="0"/>
            <a:r>
              <a:rPr lang="zh-CN" sz="3600" b="1">
                <a:ea typeface="宋体" panose="02010600030101010101" pitchFamily="2" charset="-122"/>
              </a:rPr>
              <a:t>目标学习篇目</a:t>
            </a:r>
            <a:r>
              <a:rPr lang="zh-CN" altLang="en-US" sz="3600" b="1">
                <a:solidFill>
                  <a:srgbClr val="000000"/>
                </a:solidFill>
                <a:sym typeface="宋体" panose="02010600030101010101" pitchFamily="2" charset="-122"/>
              </a:rPr>
              <a:t>:</a:t>
            </a:r>
            <a:r>
              <a:rPr lang="zh-CN" sz="3600" b="0">
                <a:ea typeface="宋体" panose="02010600030101010101" pitchFamily="2" charset="-122"/>
              </a:rPr>
              <a:t>《最苦与最乐》</a:t>
            </a:r>
            <a:endParaRPr lang="zh-CN" altLang="en-US" sz="3600"/>
          </a:p>
        </p:txBody>
      </p:sp>
    </p:spTree>
    <p:custDataLst>
      <p:tags r:id="rId1"/>
    </p:custDataLst>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TextBox 2"/>
          <p:cNvSpPr txBox="1"/>
          <p:nvPr/>
        </p:nvSpPr>
        <p:spPr>
          <a:xfrm>
            <a:off x="719403" y="2276118"/>
            <a:ext cx="10753195" cy="1753235"/>
          </a:xfrm>
          <a:prstGeom prst="rect">
            <a:avLst/>
          </a:prstGeom>
          <a:noFill/>
        </p:spPr>
        <p:txBody>
          <a:bodyPr wrap="square" rtlCol="0">
            <a:spAutoFit/>
          </a:bodyPr>
          <a:lstStyle/>
          <a:p>
            <a:pPr algn="just">
              <a:lnSpc>
                <a:spcPct val="120000"/>
              </a:lnSpc>
              <a:spcBef>
                <a:spcPts val="0"/>
              </a:spcBef>
              <a:spcAft>
                <a:spcPts val="0"/>
              </a:spcAft>
            </a:pPr>
            <a:r>
              <a:rPr lang="en-US" altLang="zh-CN" sz="3000" b="1" dirty="0" smtClean="0">
                <a:latin typeface="宋体" panose="02010600030101010101" pitchFamily="2" charset="-122"/>
                <a:ea typeface="宋体" panose="02010600030101010101" pitchFamily="2" charset="-122"/>
                <a:sym typeface="Arial" panose="020B0604020202020204" pitchFamily="34" charset="0"/>
              </a:rPr>
              <a:t>1.</a:t>
            </a:r>
            <a:r>
              <a:rPr lang="zh-CN" altLang="en-US" sz="3000" b="1" dirty="0" smtClean="0">
                <a:latin typeface="宋体" panose="02010600030101010101" pitchFamily="2" charset="-122"/>
                <a:ea typeface="宋体" panose="02010600030101010101" pitchFamily="2" charset="-122"/>
                <a:sym typeface="Arial" panose="020B0604020202020204" pitchFamily="34" charset="0"/>
              </a:rPr>
              <a:t>引导学生理解多种论证方法</a:t>
            </a:r>
            <a:r>
              <a:rPr lang="en-US" altLang="zh-CN" sz="3000" b="1">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uFillTx/>
                <a:latin typeface="Arial" panose="020B0604020202020204" pitchFamily="34" charset="0"/>
                <a:ea typeface="SimSun-ExtB" panose="02010609060101010101" charset="-122"/>
                <a:cs typeface="+mj-cs"/>
                <a:sym typeface="宋体" panose="02010600030101010101" pitchFamily="2" charset="-122"/>
              </a:rPr>
              <a:t>培养学生思维的严密性。</a:t>
            </a:r>
            <a:endParaRPr lang="en-US" altLang="zh-CN" sz="3000" b="1" dirty="0" smtClean="0">
              <a:latin typeface="宋体" panose="02010600030101010101" pitchFamily="2" charset="-122"/>
              <a:ea typeface="宋体" panose="02010600030101010101" pitchFamily="2" charset="-122"/>
              <a:sym typeface="Arial" panose="020B0604020202020204" pitchFamily="34" charset="0"/>
            </a:endParaRPr>
          </a:p>
          <a:p>
            <a:pPr algn="just">
              <a:lnSpc>
                <a:spcPct val="120000"/>
              </a:lnSpc>
              <a:spcBef>
                <a:spcPts val="0"/>
              </a:spcBef>
              <a:spcAft>
                <a:spcPts val="0"/>
              </a:spcAft>
            </a:pPr>
            <a:r>
              <a:rPr lang="en-US" altLang="zh-CN" sz="3000" b="1" dirty="0" smtClean="0">
                <a:latin typeface="宋体" panose="02010600030101010101" pitchFamily="2" charset="-122"/>
                <a:ea typeface="宋体" panose="02010600030101010101" pitchFamily="2" charset="-122"/>
                <a:sym typeface="Arial" panose="020B0604020202020204" pitchFamily="34" charset="0"/>
              </a:rPr>
              <a:t>2.</a:t>
            </a:r>
            <a:r>
              <a:rPr lang="zh-CN" altLang="en-US" sz="3000" b="1" dirty="0">
                <a:latin typeface="宋体" panose="02010600030101010101" pitchFamily="2" charset="-122"/>
                <a:ea typeface="宋体" panose="02010600030101010101" pitchFamily="2" charset="-122"/>
                <a:sym typeface="Arial" panose="020B0604020202020204" pitchFamily="34" charset="0"/>
              </a:rPr>
              <a:t>通过赏析本文流畅凝练的</a:t>
            </a:r>
            <a:r>
              <a:rPr lang="zh-CN" altLang="en-US" sz="3000" b="1" dirty="0" smtClean="0">
                <a:latin typeface="宋体" panose="02010600030101010101" pitchFamily="2" charset="-122"/>
                <a:ea typeface="宋体" panose="02010600030101010101" pitchFamily="2" charset="-122"/>
                <a:sym typeface="Arial" panose="020B0604020202020204" pitchFamily="34" charset="0"/>
              </a:rPr>
              <a:t>语言</a:t>
            </a:r>
            <a:r>
              <a:rPr lang="en-US" altLang="zh-CN" sz="3000" b="1">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uFillTx/>
                <a:latin typeface="Arial" panose="020B0604020202020204" pitchFamily="34" charset="0"/>
                <a:ea typeface="SimSun-ExtB" panose="02010609060101010101" charset="-122"/>
                <a:cs typeface="+mj-cs"/>
                <a:sym typeface="宋体" panose="02010600030101010101" pitchFamily="2" charset="-122"/>
              </a:rPr>
              <a:t>引导学生理解文章的人文内涵</a:t>
            </a:r>
            <a:r>
              <a:rPr lang="en-US" altLang="zh-CN" sz="3000" b="1">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latin typeface="宋体" panose="02010600030101010101" pitchFamily="2" charset="-122"/>
                <a:ea typeface="宋体" panose="02010600030101010101" pitchFamily="2" charset="-122"/>
                <a:sym typeface="Arial" panose="020B0604020202020204" pitchFamily="34" charset="0"/>
              </a:rPr>
              <a:t>树立</a:t>
            </a:r>
            <a:r>
              <a:rPr lang="zh-CN" altLang="en-US" sz="3000" b="1" dirty="0" smtClean="0">
                <a:latin typeface="宋体" panose="02010600030101010101" pitchFamily="2" charset="-122"/>
                <a:ea typeface="宋体" panose="02010600030101010101" pitchFamily="2" charset="-122"/>
                <a:sym typeface="Arial" panose="020B0604020202020204" pitchFamily="34" charset="0"/>
              </a:rPr>
              <a:t>对自己</a:t>
            </a:r>
            <a:r>
              <a:rPr lang="zh-CN" altLang="en-US" sz="3000" b="1" dirty="0">
                <a:latin typeface="宋体" panose="02010600030101010101" pitchFamily="2" charset="-122"/>
                <a:ea typeface="宋体" panose="02010600030101010101" pitchFamily="2" charset="-122"/>
                <a:sym typeface="Arial" panose="020B0604020202020204" pitchFamily="34" charset="0"/>
              </a:rPr>
              <a:t>、他人、社会的责任感</a:t>
            </a:r>
            <a:r>
              <a:rPr lang="zh-CN" altLang="en-US" sz="3000" b="1" dirty="0" smtClean="0">
                <a:latin typeface="宋体" panose="02010600030101010101" pitchFamily="2" charset="-122"/>
                <a:ea typeface="宋体" panose="02010600030101010101" pitchFamily="2" charset="-122"/>
                <a:sym typeface="Arial" panose="020B0604020202020204" pitchFamily="34" charset="0"/>
              </a:rPr>
              <a:t>。</a:t>
            </a:r>
            <a:endParaRPr lang="zh-CN" altLang="en-US" sz="3000" b="1" dirty="0">
              <a:latin typeface="宋体" panose="02010600030101010101" pitchFamily="2" charset="-122"/>
              <a:ea typeface="宋体" panose="02010600030101010101" pitchFamily="2" charset="-122"/>
              <a:sym typeface="Arial" panose="020B0604020202020204" pitchFamily="34" charset="0"/>
            </a:endParaRPr>
          </a:p>
        </p:txBody>
      </p:sp>
      <p:grpSp>
        <p:nvGrpSpPr>
          <p:cNvPr id="4" name="组合 3"/>
          <p:cNvGrpSpPr/>
          <p:nvPr/>
        </p:nvGrpSpPr>
        <p:grpSpPr>
          <a:xfrm>
            <a:off x="850706" y="605376"/>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学习目标</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051" y="1965633"/>
            <a:ext cx="10515600" cy="1325563"/>
          </a:xfrm>
        </p:spPr>
        <p:txBody>
          <a:bodyPr>
            <a:normAutofit/>
          </a:bodyPr>
          <a:lstStyle/>
          <a:p>
            <a:r>
              <a:rPr lang="zh-CN" altLang="en-US" sz="6600" dirty="0" smtClean="0">
                <a:effectLst/>
                <a:latin typeface="黑体" panose="02010609060101010101" charset="-122"/>
                <a:ea typeface="黑体" panose="02010609060101010101" charset="-122"/>
              </a:rPr>
              <a:t>第一课时</a:t>
            </a:r>
            <a:endParaRPr lang="zh-CN" altLang="en-US" sz="6600" dirty="0">
              <a:effectLst/>
              <a:latin typeface="黑体" panose="02010609060101010101" charset="-122"/>
              <a:ea typeface="黑体" panose="02010609060101010101" charset="-122"/>
            </a:endParaRPr>
          </a:p>
        </p:txBody>
      </p:sp>
      <p:sp>
        <p:nvSpPr>
          <p:cNvPr id="100" name="文本框 99"/>
          <p:cNvSpPr txBox="1"/>
          <p:nvPr/>
        </p:nvSpPr>
        <p:spPr>
          <a:xfrm>
            <a:off x="2441575" y="3443605"/>
            <a:ext cx="7431405" cy="645160"/>
          </a:xfrm>
          <a:prstGeom prst="rect">
            <a:avLst/>
          </a:prstGeom>
          <a:noFill/>
          <a:ln w="9525">
            <a:noFill/>
          </a:ln>
        </p:spPr>
        <p:txBody>
          <a:bodyPr wrap="square">
            <a:spAutoFit/>
          </a:bodyPr>
          <a:p>
            <a:pPr indent="0"/>
            <a:r>
              <a:rPr lang="zh-CN" sz="3600" b="1">
                <a:ea typeface="宋体" panose="02010600030101010101" pitchFamily="2" charset="-122"/>
              </a:rPr>
              <a:t>目标学习篇目</a:t>
            </a:r>
            <a:r>
              <a:rPr lang="zh-CN" altLang="en-US" sz="3600" b="1">
                <a:solidFill>
                  <a:srgbClr val="000000"/>
                </a:solidFill>
                <a:sym typeface="宋体" panose="02010600030101010101" pitchFamily="2" charset="-122"/>
              </a:rPr>
              <a:t>:</a:t>
            </a:r>
            <a:r>
              <a:rPr lang="zh-CN" sz="3600" b="0">
                <a:ea typeface="宋体" panose="02010600030101010101" pitchFamily="2" charset="-122"/>
              </a:rPr>
              <a:t>《叶圣陶先生二三事》</a:t>
            </a:r>
            <a:endParaRPr lang="zh-CN" altLang="en-US" sz="3600"/>
          </a:p>
        </p:txBody>
      </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3083" name="Picture 11" descr="u=4287434316,1873052629&amp;gp=1">
            <a:hlinkClick r:id="rId1"/>
          </p:cNvPr>
          <p:cNvPicPr>
            <a:picLocks noChangeAspect="1"/>
          </p:cNvPicPr>
          <p:nvPr/>
        </p:nvPicPr>
        <p:blipFill>
          <a:blip r:embed="rId2"/>
          <a:stretch>
            <a:fillRect/>
          </a:stretch>
        </p:blipFill>
        <p:spPr>
          <a:xfrm>
            <a:off x="719455" y="1916113"/>
            <a:ext cx="2759075" cy="3384550"/>
          </a:xfrm>
          <a:prstGeom prst="rect">
            <a:avLst/>
          </a:prstGeom>
          <a:noFill/>
          <a:ln w="9525">
            <a:noFill/>
          </a:ln>
        </p:spPr>
      </p:pic>
      <p:sp>
        <p:nvSpPr>
          <p:cNvPr id="11268" name="文本框 1"/>
          <p:cNvSpPr txBox="1"/>
          <p:nvPr/>
        </p:nvSpPr>
        <p:spPr>
          <a:xfrm>
            <a:off x="3926840" y="1758315"/>
            <a:ext cx="7512685" cy="3353435"/>
          </a:xfrm>
          <a:prstGeom prst="rect">
            <a:avLst/>
          </a:prstGeom>
          <a:noFill/>
          <a:ln w="9525">
            <a:noFill/>
          </a:ln>
        </p:spPr>
        <p:txBody>
          <a:bodyPr wrap="square">
            <a:spAutoFit/>
          </a:bodyPr>
          <a:p>
            <a:r>
              <a:rPr lang="zh-CN" altLang="en-US" sz="3200" b="1" dirty="0">
                <a:latin typeface="Times New Roman" panose="02020603050405020304" pitchFamily="18" charset="0"/>
              </a:rPr>
              <a:t>       </a:t>
            </a:r>
            <a:r>
              <a:rPr lang="zh-CN" altLang="en-US" sz="3000" b="1" dirty="0">
                <a:latin typeface="宋体" panose="02010600030101010101" pitchFamily="2" charset="-122"/>
                <a:ea typeface="宋体" panose="02010600030101010101" pitchFamily="2" charset="-122"/>
                <a:cs typeface="宋体" panose="02010600030101010101" pitchFamily="2" charset="-122"/>
              </a:rPr>
              <a:t>梁启超</a:t>
            </a:r>
            <a:r>
              <a:rPr lang="zh-CN" altLang="zh-CN" sz="30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000" b="1" dirty="0" smtClean="0">
                <a:latin typeface="宋体" panose="02010600030101010101" pitchFamily="2" charset="-122"/>
                <a:ea typeface="宋体" panose="02010600030101010101" pitchFamily="2" charset="-122"/>
                <a:sym typeface="+mn-ea"/>
              </a:rPr>
              <a:t>1873—1929</a:t>
            </a:r>
            <a:r>
              <a:rPr lang="zh-CN" altLang="zh-CN" sz="3000" b="1"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000" b="1">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rPr>
              <a:t>字</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rPr>
              <a:t>卓如</a:t>
            </a:r>
            <a:r>
              <a:rPr lang="en-US" altLang="zh-CN" sz="3000" b="1">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rPr>
              <a:t>号</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rPr>
              <a:t>任公</a:t>
            </a:r>
            <a:r>
              <a:rPr lang="en-US" altLang="zh-CN" sz="3000" b="1">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rPr>
              <a:t>别号</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rPr>
              <a:t>饮冰室主人</a:t>
            </a:r>
            <a:r>
              <a:rPr lang="en-US" altLang="zh-CN" sz="3000" b="1">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rPr>
              <a:t>近代改良主义思想家、学者。</a:t>
            </a:r>
            <a:endParaRPr lang="zh-CN" altLang="en-US" sz="3000" b="1" dirty="0">
              <a:latin typeface="宋体" panose="02010600030101010101" pitchFamily="2" charset="-122"/>
              <a:ea typeface="宋体" panose="02010600030101010101" pitchFamily="2" charset="-122"/>
              <a:cs typeface="宋体" panose="02010600030101010101" pitchFamily="2" charset="-122"/>
            </a:endParaRPr>
          </a:p>
          <a:p>
            <a:r>
              <a:rPr lang="zh-CN" altLang="en-US" sz="3000" b="1" dirty="0">
                <a:latin typeface="宋体" panose="02010600030101010101" pitchFamily="2" charset="-122"/>
                <a:ea typeface="宋体" panose="02010600030101010101" pitchFamily="2" charset="-122"/>
                <a:cs typeface="宋体" panose="02010600030101010101" pitchFamily="2" charset="-122"/>
              </a:rPr>
              <a:t>    </a:t>
            </a:r>
            <a:r>
              <a:rPr lang="en-US" altLang="zh-CN" sz="3000" b="1">
                <a:latin typeface="宋体" panose="02010600030101010101" pitchFamily="2" charset="-122"/>
                <a:ea typeface="宋体" panose="02010600030101010101" pitchFamily="2" charset="-122"/>
                <a:cs typeface="宋体" panose="02010600030101010101" pitchFamily="2" charset="-122"/>
              </a:rPr>
              <a:t>1885</a:t>
            </a:r>
            <a:r>
              <a:rPr lang="zh-CN" altLang="en-US" sz="3000" b="1" dirty="0">
                <a:latin typeface="宋体" panose="02010600030101010101" pitchFamily="2" charset="-122"/>
                <a:ea typeface="宋体" panose="02010600030101010101" pitchFamily="2" charset="-122"/>
                <a:cs typeface="宋体" panose="02010600030101010101" pitchFamily="2" charset="-122"/>
              </a:rPr>
              <a:t>年和康有为发起</a:t>
            </a:r>
            <a:r>
              <a:rPr lang="zh-CN" altLang="en-US" sz="3000" b="1" dirty="0">
                <a:latin typeface="Arial" panose="020B0604020202020204" pitchFamily="34" charset="0"/>
                <a:ea typeface="SimSun-ExtB" panose="02010609060101010101" charset="-122"/>
                <a:cs typeface="Arial" panose="020B0604020202020204" pitchFamily="34" charset="0"/>
              </a:rPr>
              <a:t>“</a:t>
            </a:r>
            <a:r>
              <a:rPr lang="zh-CN" altLang="en-US" sz="3000" b="1" dirty="0">
                <a:solidFill>
                  <a:srgbClr val="0000FF"/>
                </a:solidFill>
                <a:latin typeface="Arial" panose="020B0604020202020204" pitchFamily="34" charset="0"/>
                <a:ea typeface="SimSun-ExtB" panose="02010609060101010101" charset="-122"/>
                <a:cs typeface="Arial" panose="020B0604020202020204" pitchFamily="34" charset="0"/>
              </a:rPr>
              <a:t>公车上书</a:t>
            </a:r>
            <a:r>
              <a:rPr lang="zh-CN" altLang="en-US" sz="3000" b="1" dirty="0">
                <a:latin typeface="Arial" panose="020B0604020202020204" pitchFamily="34" charset="0"/>
                <a:ea typeface="SimSun-ExtB" panose="02010609060101010101" charset="-122"/>
                <a:cs typeface="Arial" panose="020B0604020202020204" pitchFamily="34" charset="0"/>
              </a:rPr>
              <a:t>”</a:t>
            </a:r>
            <a:r>
              <a:rPr lang="en-US" altLang="zh-CN" sz="3000" b="1">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rPr>
              <a:t>提倡</a:t>
            </a:r>
            <a:r>
              <a:rPr lang="zh-CN" altLang="en-US" sz="3000" b="1" dirty="0">
                <a:solidFill>
                  <a:srgbClr val="0000FF"/>
                </a:solidFill>
                <a:latin typeface="宋体" panose="02010600030101010101" pitchFamily="2" charset="-122"/>
                <a:ea typeface="宋体" panose="02010600030101010101" pitchFamily="2" charset="-122"/>
                <a:cs typeface="宋体" panose="02010600030101010101" pitchFamily="2" charset="-122"/>
              </a:rPr>
              <a:t>维新运动</a:t>
            </a:r>
            <a:r>
              <a:rPr lang="en-US" altLang="zh-CN" sz="3000" b="1">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latin typeface="宋体" panose="02010600030101010101" pitchFamily="2" charset="-122"/>
                <a:ea typeface="宋体" panose="02010600030101010101" pitchFamily="2" charset="-122"/>
                <a:sym typeface="+mn-ea"/>
              </a:rPr>
              <a:t>主张</a:t>
            </a:r>
            <a:r>
              <a:rPr lang="zh-CN" altLang="en-US" sz="3000" b="1" dirty="0">
                <a:uFillTx/>
                <a:latin typeface="Arial" panose="020B0604020202020204" pitchFamily="34" charset="0"/>
                <a:ea typeface="SimSun-ExtB" panose="02010609060101010101" charset="-122"/>
                <a:cs typeface="Arial" panose="020B0604020202020204" pitchFamily="34" charset="0"/>
                <a:sym typeface="+mn-ea"/>
              </a:rPr>
              <a:t>“变法”“育人才”“开学校”“变科举”</a:t>
            </a:r>
            <a:r>
              <a:rPr lang="zh-CN" altLang="en-US" sz="3000" b="1" dirty="0">
                <a:latin typeface="宋体" panose="02010600030101010101" pitchFamily="2" charset="-122"/>
                <a:ea typeface="宋体" panose="02010600030101010101" pitchFamily="2" charset="-122"/>
                <a:sym typeface="+mn-ea"/>
              </a:rPr>
              <a:t>等</a:t>
            </a:r>
            <a:r>
              <a:rPr lang="zh-CN" altLang="en-US" sz="3000" b="1" dirty="0">
                <a:latin typeface="宋体" panose="02010600030101010101" pitchFamily="2" charset="-122"/>
                <a:ea typeface="宋体" panose="02010600030101010101" pitchFamily="2" charset="-122"/>
                <a:cs typeface="宋体" panose="02010600030101010101" pitchFamily="2" charset="-122"/>
              </a:rPr>
              <a:t>。</a:t>
            </a:r>
            <a:r>
              <a:rPr lang="en-US" altLang="zh-CN" sz="3000" b="1">
                <a:latin typeface="宋体" panose="02010600030101010101" pitchFamily="2" charset="-122"/>
                <a:ea typeface="宋体" panose="02010600030101010101" pitchFamily="2" charset="-122"/>
                <a:cs typeface="宋体" panose="02010600030101010101" pitchFamily="2" charset="-122"/>
              </a:rPr>
              <a:t>1898</a:t>
            </a:r>
            <a:r>
              <a:rPr lang="zh-CN" altLang="en-US" sz="3000" b="1" dirty="0">
                <a:latin typeface="宋体" panose="02010600030101010101" pitchFamily="2" charset="-122"/>
                <a:ea typeface="宋体" panose="02010600030101010101" pitchFamily="2" charset="-122"/>
                <a:cs typeface="宋体" panose="02010600030101010101" pitchFamily="2" charset="-122"/>
              </a:rPr>
              <a:t>年和康有为等人参与</a:t>
            </a:r>
            <a:r>
              <a:rPr lang="zh-CN" altLang="en-US" sz="3000" b="1" dirty="0">
                <a:solidFill>
                  <a:srgbClr val="0000FF"/>
                </a:solidFill>
                <a:latin typeface="宋体" panose="02010600030101010101" pitchFamily="2" charset="-122"/>
                <a:ea typeface="宋体" panose="02010600030101010101" pitchFamily="2" charset="-122"/>
                <a:cs typeface="宋体" panose="02010600030101010101" pitchFamily="2" charset="-122"/>
              </a:rPr>
              <a:t>戊戌变法</a:t>
            </a:r>
            <a:r>
              <a:rPr lang="en-US" altLang="zh-CN" sz="3000" b="1">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rPr>
              <a:t>失败后逃亡日本。著有</a:t>
            </a:r>
            <a:r>
              <a:rPr lang="en-US" altLang="zh-CN" sz="3000" b="1">
                <a:latin typeface="宋体" panose="02010600030101010101" pitchFamily="2" charset="-122"/>
                <a:ea typeface="宋体" panose="02010600030101010101" pitchFamily="2" charset="-122"/>
                <a:cs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rPr>
              <a:t>饮冰室合集</a:t>
            </a:r>
            <a:r>
              <a:rPr lang="en-US" altLang="zh-CN" sz="3000" b="1">
                <a:latin typeface="宋体" panose="02010600030101010101" pitchFamily="2" charset="-122"/>
                <a:ea typeface="宋体" panose="02010600030101010101" pitchFamily="2" charset="-122"/>
                <a:cs typeface="宋体" panose="02010600030101010101" pitchFamily="2" charset="-122"/>
              </a:rPr>
              <a:t>》</a:t>
            </a:r>
            <a:r>
              <a:rPr lang="en-US" altLang="zh-CN" sz="3000" b="1" dirty="0">
                <a:latin typeface="宋体" panose="02010600030101010101" pitchFamily="2" charset="-122"/>
                <a:ea typeface="宋体" panose="02010600030101010101" pitchFamily="2" charset="-122"/>
                <a:sym typeface="+mn-ea"/>
              </a:rPr>
              <a:t>《</a:t>
            </a:r>
            <a:r>
              <a:rPr lang="en-US" altLang="zh-CN" sz="3000" b="1" dirty="0">
                <a:solidFill>
                  <a:srgbClr val="FF0000"/>
                </a:solidFill>
                <a:latin typeface="宋体" panose="02010600030101010101" pitchFamily="2" charset="-122"/>
                <a:ea typeface="宋体" panose="02010600030101010101" pitchFamily="2" charset="-122"/>
                <a:sym typeface="+mn-ea"/>
              </a:rPr>
              <a:t>李鸿章传</a:t>
            </a:r>
            <a:r>
              <a:rPr lang="en-US" altLang="zh-CN" sz="3000" b="1" dirty="0">
                <a:latin typeface="宋体" panose="02010600030101010101" pitchFamily="2" charset="-122"/>
                <a:ea typeface="宋体" panose="02010600030101010101" pitchFamily="2" charset="-122"/>
                <a:sym typeface="+mn-ea"/>
              </a:rPr>
              <a:t>》</a:t>
            </a:r>
            <a:r>
              <a:rPr lang="zh-CN" altLang="en-US" sz="3000" b="1" dirty="0">
                <a:latin typeface="宋体" panose="02010600030101010101" pitchFamily="2" charset="-122"/>
                <a:ea typeface="宋体" panose="02010600030101010101" pitchFamily="2" charset="-122"/>
                <a:sym typeface="+mn-ea"/>
              </a:rPr>
              <a:t>等</a:t>
            </a:r>
            <a:r>
              <a:rPr lang="zh-CN" altLang="en-US" sz="3000" b="1" dirty="0">
                <a:latin typeface="宋体" panose="02010600030101010101" pitchFamily="2" charset="-122"/>
                <a:ea typeface="宋体" panose="02010600030101010101" pitchFamily="2" charset="-122"/>
                <a:cs typeface="宋体" panose="02010600030101010101" pitchFamily="2" charset="-122"/>
              </a:rPr>
              <a:t>。   </a:t>
            </a:r>
            <a:endParaRPr lang="zh-CN" altLang="en-US" sz="3000" b="1" dirty="0">
              <a:latin typeface="宋体" panose="02010600030101010101" pitchFamily="2" charset="-122"/>
              <a:ea typeface="宋体" panose="02010600030101010101" pitchFamily="2" charset="-122"/>
              <a:cs typeface="宋体" panose="02010600030101010101" pitchFamily="2" charset="-122"/>
            </a:endParaRPr>
          </a:p>
        </p:txBody>
      </p:sp>
      <p:grpSp>
        <p:nvGrpSpPr>
          <p:cNvPr id="5" name="组合 4"/>
          <p:cNvGrpSpPr/>
          <p:nvPr/>
        </p:nvGrpSpPr>
        <p:grpSpPr>
          <a:xfrm>
            <a:off x="719402" y="594744"/>
            <a:ext cx="2792615" cy="713740"/>
            <a:chOff x="2371" y="690"/>
            <a:chExt cx="3471" cy="1124"/>
          </a:xfrm>
        </p:grpSpPr>
        <p:sp>
          <p:nvSpPr>
            <p:cNvPr id="7"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作者简介</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3"/>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p:cTn id="7" dur="500" fill="hold"/>
                                        <p:tgtEl>
                                          <p:spTgt spid="11268"/>
                                        </p:tgtEl>
                                        <p:attrNameLst>
                                          <p:attrName>ppt_w</p:attrName>
                                        </p:attrNameLst>
                                      </p:cBhvr>
                                      <p:tavLst>
                                        <p:tav tm="0">
                                          <p:val>
                                            <p:fltVal val="0.000000"/>
                                          </p:val>
                                        </p:tav>
                                        <p:tav tm="100000">
                                          <p:val>
                                            <p:strVal val="#ppt_w"/>
                                          </p:val>
                                        </p:tav>
                                      </p:tavLst>
                                    </p:anim>
                                    <p:anim calcmode="lin" valueType="num">
                                      <p:cBhvr>
                                        <p:cTn id="8" dur="500" fill="hold"/>
                                        <p:tgtEl>
                                          <p:spTgt spid="11268"/>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719402" y="594744"/>
            <a:ext cx="2792615" cy="713740"/>
            <a:chOff x="2371" y="690"/>
            <a:chExt cx="3471" cy="1124"/>
          </a:xfrm>
        </p:grpSpPr>
        <p:sp>
          <p:nvSpPr>
            <p:cNvPr id="7"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文体知识</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3" name="矩形 2"/>
          <p:cNvSpPr/>
          <p:nvPr>
            <p:custDataLst>
              <p:tags r:id="rId1"/>
            </p:custDataLst>
          </p:nvPr>
        </p:nvSpPr>
        <p:spPr>
          <a:xfrm>
            <a:off x="431165" y="1508760"/>
            <a:ext cx="11334750" cy="1476375"/>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a:lnSpc>
                <a:spcPct val="100000"/>
              </a:lnSpc>
            </a:pPr>
            <a:r>
              <a:rPr lang="zh-CN" altLang="en-US" sz="3000" b="1"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知识卡片</a:t>
            </a:r>
            <a:endParaRPr lang="zh-CN" altLang="en-US" sz="30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100000"/>
              </a:lnSpc>
            </a:pPr>
            <a:r>
              <a:rPr lang="zh-CN" altLang="en-US" sz="30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议论文</a:t>
            </a:r>
            <a:r>
              <a:rPr lang="en-US" altLang="zh-CN" sz="3000" b="1">
                <a:ea typeface="宋体" panose="02010600030101010101" pitchFamily="2" charset="-122"/>
                <a:sym typeface="+mn-ea"/>
              </a:rPr>
              <a:t>:</a:t>
            </a:r>
            <a:r>
              <a:rPr lang="zh-CN" altLang="en-US" sz="3000" b="1" smtClean="0">
                <a:solidFill>
                  <a:prstClr val="black"/>
                </a:solidFill>
                <a:latin typeface="宋体" panose="02010600030101010101" pitchFamily="2" charset="-122"/>
                <a:ea typeface="宋体" panose="02010600030101010101" pitchFamily="2" charset="-122"/>
                <a:cs typeface="宋体" panose="02010600030101010101" pitchFamily="2" charset="-122"/>
                <a:sym typeface="+mn-ea"/>
              </a:rPr>
              <a:t>以</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议论</a:t>
            </a:r>
            <a:r>
              <a:rPr lang="zh-CN" altLang="en-US" sz="3000" b="1">
                <a:solidFill>
                  <a:prstClr val="black"/>
                </a:solidFill>
                <a:latin typeface="宋体" panose="02010600030101010101" pitchFamily="2" charset="-122"/>
                <a:ea typeface="宋体" panose="02010600030101010101" pitchFamily="2" charset="-122"/>
                <a:cs typeface="宋体" panose="02010600030101010101" pitchFamily="2" charset="-122"/>
                <a:sym typeface="+mn-ea"/>
              </a:rPr>
              <a:t>为主要表达方式</a:t>
            </a:r>
            <a:r>
              <a:rPr lang="en-US" altLang="zh-CN" sz="3000" b="1">
                <a:uFillTx/>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a:solidFill>
                  <a:prstClr val="black"/>
                </a:solidFill>
                <a:latin typeface="宋体" panose="02010600030101010101" pitchFamily="2" charset="-122"/>
                <a:ea typeface="宋体" panose="02010600030101010101" pitchFamily="2" charset="-122"/>
                <a:cs typeface="宋体" panose="02010600030101010101" pitchFamily="2" charset="-122"/>
                <a:sym typeface="+mn-ea"/>
              </a:rPr>
              <a:t>通过</a:t>
            </a:r>
            <a:r>
              <a:rPr lang="zh-CN" altLang="en-US" sz="3000" b="1" u="sng">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摆事实、讲道理</a:t>
            </a:r>
            <a:r>
              <a:rPr lang="en-US" altLang="zh-CN" sz="3000" b="1">
                <a:uFillTx/>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a:solidFill>
                  <a:prstClr val="black"/>
                </a:solidFill>
                <a:latin typeface="宋体" panose="02010600030101010101" pitchFamily="2" charset="-122"/>
                <a:ea typeface="宋体" panose="02010600030101010101" pitchFamily="2" charset="-122"/>
                <a:cs typeface="宋体" panose="02010600030101010101" pitchFamily="2" charset="-122"/>
                <a:sym typeface="+mn-ea"/>
              </a:rPr>
              <a:t>直接表达作者的观点和主张的常用文体。议论文分为</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立论文和驳论文</a:t>
            </a:r>
            <a:r>
              <a:rPr lang="zh-CN" altLang="en-US" sz="3000" b="1">
                <a:solidFill>
                  <a:prstClr val="black"/>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000">
              <a:latin typeface="宋体" panose="02010600030101010101" pitchFamily="2" charset="-122"/>
              <a:ea typeface="宋体" panose="02010600030101010101" pitchFamily="2" charset="-122"/>
              <a:cs typeface="宋体" panose="02010600030101010101" pitchFamily="2" charset="-122"/>
            </a:endParaRPr>
          </a:p>
        </p:txBody>
      </p:sp>
      <p:sp>
        <p:nvSpPr>
          <p:cNvPr id="16476" name="文本框 7261"/>
          <p:cNvSpPr txBox="1"/>
          <p:nvPr>
            <p:custDataLst>
              <p:tags r:id="rId2"/>
            </p:custDataLst>
          </p:nvPr>
        </p:nvSpPr>
        <p:spPr>
          <a:xfrm>
            <a:off x="719667" y="3720677"/>
            <a:ext cx="3462867" cy="583565"/>
          </a:xfrm>
          <a:prstGeom prst="rect">
            <a:avLst/>
          </a:prstGeom>
          <a:noFill/>
          <a:ln w="9525">
            <a:noFill/>
          </a:ln>
        </p:spPr>
        <p:txBody>
          <a:bodyPr anchor="t">
            <a:spAutoFit/>
          </a:bodyPr>
          <a:p>
            <a:r>
              <a:rPr lang="zh-CN" altLang="en-US" sz="3200" b="1">
                <a:solidFill>
                  <a:srgbClr val="000000"/>
                </a:solidFill>
                <a:latin typeface="黑体" panose="02010609060101010101" charset="-122"/>
              </a:rPr>
              <a:t>议论文三要素：</a:t>
            </a:r>
            <a:endParaRPr lang="zh-CN" altLang="en-US" sz="3200" b="1">
              <a:solidFill>
                <a:srgbClr val="000000"/>
              </a:solidFill>
              <a:latin typeface="黑体" panose="02010609060101010101" charset="-122"/>
            </a:endParaRPr>
          </a:p>
        </p:txBody>
      </p:sp>
      <p:sp>
        <p:nvSpPr>
          <p:cNvPr id="16507" name="文本框 7292"/>
          <p:cNvSpPr txBox="1"/>
          <p:nvPr>
            <p:custDataLst>
              <p:tags r:id="rId3"/>
            </p:custDataLst>
          </p:nvPr>
        </p:nvSpPr>
        <p:spPr>
          <a:xfrm>
            <a:off x="3589655" y="3782060"/>
            <a:ext cx="4083685" cy="583565"/>
          </a:xfrm>
          <a:prstGeom prst="rect">
            <a:avLst/>
          </a:prstGeom>
          <a:noFill/>
          <a:ln w="9525">
            <a:noFill/>
          </a:ln>
        </p:spPr>
        <p:txBody>
          <a:bodyPr wrap="square" anchor="t">
            <a:spAutoFit/>
          </a:bodyPr>
          <a:p>
            <a:r>
              <a:rPr lang="zh-CN" altLang="en-US" sz="3200" b="1">
                <a:solidFill>
                  <a:srgbClr val="FF0000"/>
                </a:solidFill>
                <a:latin typeface="思源黑体 CN Bold" panose="02010600030101010101" charset="-122"/>
                <a:ea typeface="思源黑体 CN Bold" panose="02010600030101010101" charset="-122"/>
              </a:rPr>
              <a:t>论点、论据、论证</a:t>
            </a:r>
            <a:endParaRPr lang="zh-CN" altLang="en-US" sz="3200" b="1">
              <a:solidFill>
                <a:srgbClr val="FF0000"/>
              </a:solidFill>
              <a:latin typeface="思源黑体 CN Bold" panose="02010600030101010101" charset="-122"/>
              <a:ea typeface="思源黑体 CN Bold" panose="02010600030101010101" charset="-122"/>
            </a:endParaRPr>
          </a:p>
        </p:txBody>
      </p:sp>
      <p:sp>
        <p:nvSpPr>
          <p:cNvPr id="16483" name="文本框 7268"/>
          <p:cNvSpPr txBox="1"/>
          <p:nvPr>
            <p:custDataLst>
              <p:tags r:id="rId4"/>
            </p:custDataLst>
          </p:nvPr>
        </p:nvSpPr>
        <p:spPr>
          <a:xfrm>
            <a:off x="770467" y="4568825"/>
            <a:ext cx="2997200" cy="583565"/>
          </a:xfrm>
          <a:prstGeom prst="rect">
            <a:avLst/>
          </a:prstGeom>
          <a:noFill/>
          <a:ln w="9525">
            <a:noFill/>
          </a:ln>
        </p:spPr>
        <p:txBody>
          <a:bodyPr anchor="t">
            <a:spAutoFit/>
          </a:bodyPr>
          <a:p>
            <a:r>
              <a:rPr lang="zh-CN" altLang="en-US" sz="3200" b="1">
                <a:solidFill>
                  <a:srgbClr val="000000"/>
                </a:solidFill>
                <a:latin typeface="黑体" panose="02010609060101010101" charset="-122"/>
              </a:rPr>
              <a:t>论据的类型：</a:t>
            </a:r>
            <a:endParaRPr lang="zh-CN" altLang="en-US" sz="3200" b="1">
              <a:solidFill>
                <a:srgbClr val="000000"/>
              </a:solidFill>
              <a:latin typeface="黑体" panose="02010609060101010101" charset="-122"/>
            </a:endParaRPr>
          </a:p>
        </p:txBody>
      </p:sp>
      <p:sp>
        <p:nvSpPr>
          <p:cNvPr id="16510" name="文本框 7295"/>
          <p:cNvSpPr txBox="1"/>
          <p:nvPr>
            <p:custDataLst>
              <p:tags r:id="rId5"/>
            </p:custDataLst>
          </p:nvPr>
        </p:nvSpPr>
        <p:spPr>
          <a:xfrm>
            <a:off x="3404870" y="4568825"/>
            <a:ext cx="2242185" cy="583565"/>
          </a:xfrm>
          <a:prstGeom prst="rect">
            <a:avLst/>
          </a:prstGeom>
          <a:noFill/>
          <a:ln w="9525">
            <a:noFill/>
          </a:ln>
        </p:spPr>
        <p:txBody>
          <a:bodyPr wrap="square" anchor="t">
            <a:spAutoFit/>
          </a:bodyPr>
          <a:p>
            <a:pPr algn="l">
              <a:buClrTx/>
              <a:buSzTx/>
              <a:buFontTx/>
            </a:pPr>
            <a:r>
              <a:rPr lang="zh-CN" altLang="en-US" sz="3200" b="1">
                <a:solidFill>
                  <a:srgbClr val="582AEE"/>
                </a:solidFill>
                <a:latin typeface="思源黑体 CN Bold" panose="02010600030101010101" charset="-122"/>
                <a:ea typeface="思源黑体 CN Bold" panose="02010600030101010101" charset="-122"/>
              </a:rPr>
              <a:t>事实论据</a:t>
            </a:r>
            <a:endParaRPr lang="zh-CN" altLang="en-US" sz="3200" b="1">
              <a:solidFill>
                <a:srgbClr val="582AEE"/>
              </a:solidFill>
              <a:latin typeface="思源黑体 CN Bold" panose="02010600030101010101" charset="-122"/>
              <a:ea typeface="思源黑体 CN Bold" panose="02010600030101010101" charset="-122"/>
            </a:endParaRPr>
          </a:p>
        </p:txBody>
      </p:sp>
      <p:sp>
        <p:nvSpPr>
          <p:cNvPr id="16511" name="文本框 7296"/>
          <p:cNvSpPr txBox="1"/>
          <p:nvPr>
            <p:custDataLst>
              <p:tags r:id="rId6"/>
            </p:custDataLst>
          </p:nvPr>
        </p:nvSpPr>
        <p:spPr>
          <a:xfrm>
            <a:off x="5847715" y="4568825"/>
            <a:ext cx="2422525" cy="583565"/>
          </a:xfrm>
          <a:prstGeom prst="rect">
            <a:avLst/>
          </a:prstGeom>
          <a:noFill/>
          <a:ln w="9525">
            <a:noFill/>
          </a:ln>
        </p:spPr>
        <p:txBody>
          <a:bodyPr wrap="square" anchor="t">
            <a:spAutoFit/>
          </a:bodyPr>
          <a:p>
            <a:pPr algn="l">
              <a:buClrTx/>
              <a:buSzTx/>
              <a:buFontTx/>
            </a:pPr>
            <a:r>
              <a:rPr lang="zh-CN" altLang="en-US" sz="3200" b="1">
                <a:solidFill>
                  <a:srgbClr val="582AEE"/>
                </a:solidFill>
                <a:latin typeface="思源黑体 CN Bold" panose="02010600030101010101" charset="-122"/>
                <a:ea typeface="思源黑体 CN Bold" panose="02010600030101010101" charset="-122"/>
              </a:rPr>
              <a:t>道理论据</a:t>
            </a:r>
            <a:endParaRPr lang="zh-CN" altLang="en-US" sz="3200" b="1">
              <a:solidFill>
                <a:srgbClr val="582AEE"/>
              </a:solidFill>
              <a:latin typeface="思源黑体 CN Bold" panose="02010600030101010101" charset="-122"/>
              <a:ea typeface="思源黑体 CN Bold" panose="02010600030101010101" charset="-122"/>
            </a:endParaRPr>
          </a:p>
        </p:txBody>
      </p:sp>
      <p:sp>
        <p:nvSpPr>
          <p:cNvPr id="16488" name="文本框 7273"/>
          <p:cNvSpPr txBox="1"/>
          <p:nvPr>
            <p:custDataLst>
              <p:tags r:id="rId7"/>
            </p:custDataLst>
          </p:nvPr>
        </p:nvSpPr>
        <p:spPr>
          <a:xfrm>
            <a:off x="719455" y="5295900"/>
            <a:ext cx="3099435" cy="583565"/>
          </a:xfrm>
          <a:prstGeom prst="rect">
            <a:avLst/>
          </a:prstGeom>
          <a:noFill/>
          <a:ln w="9525">
            <a:noFill/>
          </a:ln>
        </p:spPr>
        <p:txBody>
          <a:bodyPr wrap="square" anchor="t">
            <a:spAutoFit/>
          </a:bodyPr>
          <a:p>
            <a:r>
              <a:rPr lang="zh-CN" altLang="en-US" sz="3200" b="1">
                <a:solidFill>
                  <a:srgbClr val="000000"/>
                </a:solidFill>
                <a:latin typeface="黑体" panose="02010609060101010101" charset="-122"/>
              </a:rPr>
              <a:t>常见论证方法：</a:t>
            </a:r>
            <a:endParaRPr lang="zh-CN" altLang="en-US" sz="3200" b="1">
              <a:solidFill>
                <a:srgbClr val="000000"/>
              </a:solidFill>
              <a:latin typeface="黑体" panose="02010609060101010101" charset="-122"/>
            </a:endParaRPr>
          </a:p>
        </p:txBody>
      </p:sp>
      <p:sp>
        <p:nvSpPr>
          <p:cNvPr id="16512" name="文本框 7297"/>
          <p:cNvSpPr txBox="1"/>
          <p:nvPr>
            <p:custDataLst>
              <p:tags r:id="rId8"/>
            </p:custDataLst>
          </p:nvPr>
        </p:nvSpPr>
        <p:spPr>
          <a:xfrm>
            <a:off x="3413760" y="5355590"/>
            <a:ext cx="2033905" cy="583565"/>
          </a:xfrm>
          <a:prstGeom prst="rect">
            <a:avLst/>
          </a:prstGeom>
          <a:noFill/>
          <a:ln w="9525">
            <a:noFill/>
          </a:ln>
        </p:spPr>
        <p:txBody>
          <a:bodyPr wrap="square" anchor="t">
            <a:spAutoFit/>
          </a:bodyPr>
          <a:p>
            <a:r>
              <a:rPr lang="zh-CN" altLang="en-US" sz="3200" b="1">
                <a:solidFill>
                  <a:srgbClr val="FF0000"/>
                </a:solidFill>
                <a:latin typeface="思源黑体 CN Bold" panose="02010600030101010101" charset="-122"/>
                <a:ea typeface="思源黑体 CN Bold" panose="02010600030101010101" charset="-122"/>
              </a:rPr>
              <a:t>举例论证</a:t>
            </a:r>
            <a:endParaRPr lang="zh-CN" altLang="en-US" sz="3200" b="1">
              <a:solidFill>
                <a:srgbClr val="FF0000"/>
              </a:solidFill>
              <a:latin typeface="思源黑体 CN Bold" panose="02010600030101010101" charset="-122"/>
              <a:ea typeface="思源黑体 CN Bold" panose="02010600030101010101" charset="-122"/>
            </a:endParaRPr>
          </a:p>
        </p:txBody>
      </p:sp>
      <p:sp>
        <p:nvSpPr>
          <p:cNvPr id="16513" name="文本框 7298"/>
          <p:cNvSpPr txBox="1"/>
          <p:nvPr>
            <p:custDataLst>
              <p:tags r:id="rId9"/>
            </p:custDataLst>
          </p:nvPr>
        </p:nvSpPr>
        <p:spPr>
          <a:xfrm>
            <a:off x="5647055" y="5355590"/>
            <a:ext cx="2348230" cy="583565"/>
          </a:xfrm>
          <a:prstGeom prst="rect">
            <a:avLst/>
          </a:prstGeom>
          <a:noFill/>
          <a:ln w="9525">
            <a:noFill/>
          </a:ln>
        </p:spPr>
        <p:txBody>
          <a:bodyPr wrap="square" anchor="t">
            <a:spAutoFit/>
          </a:bodyPr>
          <a:p>
            <a:r>
              <a:rPr lang="zh-CN" altLang="en-US" sz="3200" b="1">
                <a:solidFill>
                  <a:srgbClr val="FF0000"/>
                </a:solidFill>
                <a:latin typeface="思源黑体 CN Bold" panose="02010600030101010101" charset="-122"/>
                <a:ea typeface="思源黑体 CN Bold" panose="02010600030101010101" charset="-122"/>
              </a:rPr>
              <a:t>道理论证</a:t>
            </a:r>
            <a:endParaRPr lang="zh-CN" altLang="en-US" sz="3200" b="1">
              <a:solidFill>
                <a:srgbClr val="FF0000"/>
              </a:solidFill>
              <a:latin typeface="思源黑体 CN Bold" panose="02010600030101010101" charset="-122"/>
              <a:ea typeface="思源黑体 CN Bold" panose="02010600030101010101" charset="-122"/>
            </a:endParaRPr>
          </a:p>
        </p:txBody>
      </p:sp>
      <p:sp>
        <p:nvSpPr>
          <p:cNvPr id="16515" name="文本框 7300"/>
          <p:cNvSpPr txBox="1"/>
          <p:nvPr>
            <p:custDataLst>
              <p:tags r:id="rId10"/>
            </p:custDataLst>
          </p:nvPr>
        </p:nvSpPr>
        <p:spPr>
          <a:xfrm>
            <a:off x="7673340" y="5355590"/>
            <a:ext cx="2150110" cy="583565"/>
          </a:xfrm>
          <a:prstGeom prst="rect">
            <a:avLst/>
          </a:prstGeom>
          <a:noFill/>
          <a:ln w="9525">
            <a:noFill/>
          </a:ln>
        </p:spPr>
        <p:txBody>
          <a:bodyPr wrap="square" anchor="t">
            <a:spAutoFit/>
          </a:bodyPr>
          <a:p>
            <a:r>
              <a:rPr lang="zh-CN" altLang="en-US" sz="3200" b="1">
                <a:solidFill>
                  <a:srgbClr val="FF0000"/>
                </a:solidFill>
                <a:latin typeface="思源黑体 CN Bold" panose="02010600030101010101" charset="-122"/>
                <a:ea typeface="思源黑体 CN Bold" panose="02010600030101010101" charset="-122"/>
              </a:rPr>
              <a:t>比喻论证</a:t>
            </a:r>
            <a:endParaRPr lang="zh-CN" altLang="en-US" sz="3200" b="1">
              <a:solidFill>
                <a:srgbClr val="FF0000"/>
              </a:solidFill>
              <a:latin typeface="思源黑体 CN Bold" panose="02010600030101010101" charset="-122"/>
              <a:ea typeface="思源黑体 CN Bold" panose="02010600030101010101" charset="-122"/>
            </a:endParaRPr>
          </a:p>
        </p:txBody>
      </p:sp>
      <p:sp>
        <p:nvSpPr>
          <p:cNvPr id="16514" name="文本框 7299"/>
          <p:cNvSpPr txBox="1"/>
          <p:nvPr>
            <p:custDataLst>
              <p:tags r:id="rId11"/>
            </p:custDataLst>
          </p:nvPr>
        </p:nvSpPr>
        <p:spPr>
          <a:xfrm>
            <a:off x="9823450" y="5355590"/>
            <a:ext cx="2059305" cy="583565"/>
          </a:xfrm>
          <a:prstGeom prst="rect">
            <a:avLst/>
          </a:prstGeom>
          <a:noFill/>
          <a:ln w="9525">
            <a:noFill/>
          </a:ln>
        </p:spPr>
        <p:txBody>
          <a:bodyPr wrap="square" anchor="t">
            <a:spAutoFit/>
          </a:bodyPr>
          <a:p>
            <a:r>
              <a:rPr lang="zh-CN" altLang="en-US" sz="3200" b="1">
                <a:solidFill>
                  <a:srgbClr val="FF0000"/>
                </a:solidFill>
                <a:latin typeface="思源黑体 CN Bold" panose="02010600030101010101" charset="-122"/>
                <a:ea typeface="思源黑体 CN Bold" panose="02010600030101010101" charset="-122"/>
              </a:rPr>
              <a:t>对比论证</a:t>
            </a:r>
            <a:endParaRPr lang="zh-CN" altLang="en-US" sz="3200" b="1">
              <a:solidFill>
                <a:srgbClr val="FF0000"/>
              </a:solidFill>
              <a:latin typeface="思源黑体 CN Bold" panose="02010600030101010101" charset="-122"/>
              <a:ea typeface="思源黑体 CN Bold" panose="02010600030101010101" charset="-122"/>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507"/>
                                        </p:tgtEl>
                                        <p:attrNameLst>
                                          <p:attrName>style.visibility</p:attrName>
                                        </p:attrNameLst>
                                      </p:cBhvr>
                                      <p:to>
                                        <p:strVal val="visible"/>
                                      </p:to>
                                    </p:set>
                                    <p:anim calcmode="lin" valueType="num">
                                      <p:cBhvr additive="base">
                                        <p:cTn id="7" dur="500" fill="hold"/>
                                        <p:tgtEl>
                                          <p:spTgt spid="16507"/>
                                        </p:tgtEl>
                                        <p:attrNameLst>
                                          <p:attrName>ppt_x</p:attrName>
                                        </p:attrNameLst>
                                      </p:cBhvr>
                                      <p:tavLst>
                                        <p:tav tm="0">
                                          <p:val>
                                            <p:strVal val="#ppt_x"/>
                                          </p:val>
                                        </p:tav>
                                        <p:tav tm="100000">
                                          <p:val>
                                            <p:strVal val="#ppt_x"/>
                                          </p:val>
                                        </p:tav>
                                      </p:tavLst>
                                    </p:anim>
                                    <p:anim calcmode="lin" valueType="num">
                                      <p:cBhvr additive="base">
                                        <p:cTn id="8" dur="500" fill="hold"/>
                                        <p:tgtEl>
                                          <p:spTgt spid="165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510"/>
                                        </p:tgtEl>
                                        <p:attrNameLst>
                                          <p:attrName>style.visibility</p:attrName>
                                        </p:attrNameLst>
                                      </p:cBhvr>
                                      <p:to>
                                        <p:strVal val="visible"/>
                                      </p:to>
                                    </p:set>
                                    <p:anim calcmode="lin" valueType="num">
                                      <p:cBhvr additive="base">
                                        <p:cTn id="13" dur="500" fill="hold"/>
                                        <p:tgtEl>
                                          <p:spTgt spid="16510"/>
                                        </p:tgtEl>
                                        <p:attrNameLst>
                                          <p:attrName>ppt_x</p:attrName>
                                        </p:attrNameLst>
                                      </p:cBhvr>
                                      <p:tavLst>
                                        <p:tav tm="0">
                                          <p:val>
                                            <p:strVal val="#ppt_x"/>
                                          </p:val>
                                        </p:tav>
                                        <p:tav tm="100000">
                                          <p:val>
                                            <p:strVal val="#ppt_x"/>
                                          </p:val>
                                        </p:tav>
                                      </p:tavLst>
                                    </p:anim>
                                    <p:anim calcmode="lin" valueType="num">
                                      <p:cBhvr additive="base">
                                        <p:cTn id="14" dur="500" fill="hold"/>
                                        <p:tgtEl>
                                          <p:spTgt spid="165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511"/>
                                        </p:tgtEl>
                                        <p:attrNameLst>
                                          <p:attrName>style.visibility</p:attrName>
                                        </p:attrNameLst>
                                      </p:cBhvr>
                                      <p:to>
                                        <p:strVal val="visible"/>
                                      </p:to>
                                    </p:set>
                                    <p:anim calcmode="lin" valueType="num">
                                      <p:cBhvr additive="base">
                                        <p:cTn id="19" dur="500" fill="hold"/>
                                        <p:tgtEl>
                                          <p:spTgt spid="16511"/>
                                        </p:tgtEl>
                                        <p:attrNameLst>
                                          <p:attrName>ppt_x</p:attrName>
                                        </p:attrNameLst>
                                      </p:cBhvr>
                                      <p:tavLst>
                                        <p:tav tm="0">
                                          <p:val>
                                            <p:strVal val="#ppt_x"/>
                                          </p:val>
                                        </p:tav>
                                        <p:tav tm="100000">
                                          <p:val>
                                            <p:strVal val="#ppt_x"/>
                                          </p:val>
                                        </p:tav>
                                      </p:tavLst>
                                    </p:anim>
                                    <p:anim calcmode="lin" valueType="num">
                                      <p:cBhvr additive="base">
                                        <p:cTn id="20" dur="500" fill="hold"/>
                                        <p:tgtEl>
                                          <p:spTgt spid="165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512"/>
                                        </p:tgtEl>
                                        <p:attrNameLst>
                                          <p:attrName>style.visibility</p:attrName>
                                        </p:attrNameLst>
                                      </p:cBhvr>
                                      <p:to>
                                        <p:strVal val="visible"/>
                                      </p:to>
                                    </p:set>
                                    <p:anim calcmode="lin" valueType="num">
                                      <p:cBhvr additive="base">
                                        <p:cTn id="25" dur="500" fill="hold"/>
                                        <p:tgtEl>
                                          <p:spTgt spid="16512"/>
                                        </p:tgtEl>
                                        <p:attrNameLst>
                                          <p:attrName>ppt_x</p:attrName>
                                        </p:attrNameLst>
                                      </p:cBhvr>
                                      <p:tavLst>
                                        <p:tav tm="0">
                                          <p:val>
                                            <p:strVal val="#ppt_x"/>
                                          </p:val>
                                        </p:tav>
                                        <p:tav tm="100000">
                                          <p:val>
                                            <p:strVal val="#ppt_x"/>
                                          </p:val>
                                        </p:tav>
                                      </p:tavLst>
                                    </p:anim>
                                    <p:anim calcmode="lin" valueType="num">
                                      <p:cBhvr additive="base">
                                        <p:cTn id="26" dur="500" fill="hold"/>
                                        <p:tgtEl>
                                          <p:spTgt spid="165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513"/>
                                        </p:tgtEl>
                                        <p:attrNameLst>
                                          <p:attrName>style.visibility</p:attrName>
                                        </p:attrNameLst>
                                      </p:cBhvr>
                                      <p:to>
                                        <p:strVal val="visible"/>
                                      </p:to>
                                    </p:set>
                                    <p:anim calcmode="lin" valueType="num">
                                      <p:cBhvr additive="base">
                                        <p:cTn id="31" dur="500" fill="hold"/>
                                        <p:tgtEl>
                                          <p:spTgt spid="16513"/>
                                        </p:tgtEl>
                                        <p:attrNameLst>
                                          <p:attrName>ppt_x</p:attrName>
                                        </p:attrNameLst>
                                      </p:cBhvr>
                                      <p:tavLst>
                                        <p:tav tm="0">
                                          <p:val>
                                            <p:strVal val="#ppt_x"/>
                                          </p:val>
                                        </p:tav>
                                        <p:tav tm="100000">
                                          <p:val>
                                            <p:strVal val="#ppt_x"/>
                                          </p:val>
                                        </p:tav>
                                      </p:tavLst>
                                    </p:anim>
                                    <p:anim calcmode="lin" valueType="num">
                                      <p:cBhvr additive="base">
                                        <p:cTn id="32" dur="500" fill="hold"/>
                                        <p:tgtEl>
                                          <p:spTgt spid="165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515"/>
                                        </p:tgtEl>
                                        <p:attrNameLst>
                                          <p:attrName>style.visibility</p:attrName>
                                        </p:attrNameLst>
                                      </p:cBhvr>
                                      <p:to>
                                        <p:strVal val="visible"/>
                                      </p:to>
                                    </p:set>
                                    <p:anim calcmode="lin" valueType="num">
                                      <p:cBhvr additive="base">
                                        <p:cTn id="37" dur="500" fill="hold"/>
                                        <p:tgtEl>
                                          <p:spTgt spid="16515"/>
                                        </p:tgtEl>
                                        <p:attrNameLst>
                                          <p:attrName>ppt_x</p:attrName>
                                        </p:attrNameLst>
                                      </p:cBhvr>
                                      <p:tavLst>
                                        <p:tav tm="0">
                                          <p:val>
                                            <p:strVal val="#ppt_x"/>
                                          </p:val>
                                        </p:tav>
                                        <p:tav tm="100000">
                                          <p:val>
                                            <p:strVal val="#ppt_x"/>
                                          </p:val>
                                        </p:tav>
                                      </p:tavLst>
                                    </p:anim>
                                    <p:anim calcmode="lin" valueType="num">
                                      <p:cBhvr additive="base">
                                        <p:cTn id="38" dur="500" fill="hold"/>
                                        <p:tgtEl>
                                          <p:spTgt spid="165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514"/>
                                        </p:tgtEl>
                                        <p:attrNameLst>
                                          <p:attrName>style.visibility</p:attrName>
                                        </p:attrNameLst>
                                      </p:cBhvr>
                                      <p:to>
                                        <p:strVal val="visible"/>
                                      </p:to>
                                    </p:set>
                                    <p:anim calcmode="lin" valueType="num">
                                      <p:cBhvr additive="base">
                                        <p:cTn id="43" dur="500" fill="hold"/>
                                        <p:tgtEl>
                                          <p:spTgt spid="16514"/>
                                        </p:tgtEl>
                                        <p:attrNameLst>
                                          <p:attrName>ppt_x</p:attrName>
                                        </p:attrNameLst>
                                      </p:cBhvr>
                                      <p:tavLst>
                                        <p:tav tm="0">
                                          <p:val>
                                            <p:strVal val="#ppt_x"/>
                                          </p:val>
                                        </p:tav>
                                        <p:tav tm="100000">
                                          <p:val>
                                            <p:strVal val="#ppt_x"/>
                                          </p:val>
                                        </p:tav>
                                      </p:tavLst>
                                    </p:anim>
                                    <p:anim calcmode="lin" valueType="num">
                                      <p:cBhvr additive="base">
                                        <p:cTn id="44" dur="500" fill="hold"/>
                                        <p:tgtEl>
                                          <p:spTgt spid="165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07" grpId="0"/>
      <p:bldP spid="16510" grpId="0"/>
      <p:bldP spid="16511" grpId="0"/>
      <p:bldP spid="16512" grpId="0"/>
      <p:bldP spid="16513" grpId="0"/>
      <p:bldP spid="16515" grpId="0"/>
      <p:bldP spid="1651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289" name="Rectangle 3"/>
          <p:cNvSpPr>
            <a:spLocks noGrp="1"/>
          </p:cNvSpPr>
          <p:nvPr/>
        </p:nvSpPr>
        <p:spPr>
          <a:xfrm>
            <a:off x="1104265" y="975995"/>
            <a:ext cx="10125075" cy="870585"/>
          </a:xfrm>
          <a:prstGeom prst="rect">
            <a:avLst/>
          </a:prstGeom>
          <a:noFill/>
          <a:ln w="9525">
            <a:noFill/>
          </a:ln>
        </p:spPr>
        <p:txBody>
          <a:bodyPr anchor="t"/>
          <a:p>
            <a:pPr marL="342900" indent="-342900">
              <a:lnSpc>
                <a:spcPct val="100000"/>
              </a:lnSpc>
              <a:spcBef>
                <a:spcPts val="20"/>
              </a:spcBef>
              <a:spcAft>
                <a:spcPts val="0"/>
              </a:spcAft>
            </a:pPr>
            <a:r>
              <a:rPr lang="en-US" altLang="zh-CN" sz="2800" b="1" dirty="0">
                <a:latin typeface="宋体" panose="02010600030101010101" pitchFamily="2" charset="-122"/>
                <a:ea typeface="宋体" panose="02010600030101010101" pitchFamily="2" charset="-122"/>
                <a:sym typeface="+mn-ea"/>
              </a:rPr>
              <a:t>1.</a:t>
            </a:r>
            <a:r>
              <a:rPr lang="zh-CN" sz="2800" b="1" dirty="0">
                <a:latin typeface="宋体" panose="02010600030101010101" pitchFamily="2" charset="-122"/>
                <a:ea typeface="宋体" panose="02010600030101010101" pitchFamily="2" charset="-122"/>
                <a:sym typeface="+mn-ea"/>
              </a:rPr>
              <a:t>本文语言既庄重又轻灵</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sz="2800" b="1" dirty="0">
                <a:latin typeface="宋体" panose="02010600030101010101" pitchFamily="2" charset="-122"/>
                <a:ea typeface="宋体" panose="02010600030101010101" pitchFamily="2" charset="-122"/>
                <a:sym typeface="+mn-ea"/>
              </a:rPr>
              <a:t>既流畅又简洁</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sz="2800" b="1" dirty="0">
                <a:latin typeface="宋体" panose="02010600030101010101" pitchFamily="2" charset="-122"/>
                <a:ea typeface="宋体" panose="02010600030101010101" pitchFamily="2" charset="-122"/>
                <a:sym typeface="+mn-ea"/>
              </a:rPr>
              <a:t>既平实又有书卷气</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sz="2800" b="1" dirty="0">
                <a:latin typeface="宋体" panose="02010600030101010101" pitchFamily="2" charset="-122"/>
                <a:ea typeface="宋体" panose="02010600030101010101" pitchFamily="2" charset="-122"/>
                <a:sym typeface="+mn-ea"/>
              </a:rPr>
              <a:t>请选择一个方面</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修辞、语句、句式</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sz="2800" b="1" dirty="0">
                <a:latin typeface="宋体" panose="02010600030101010101" pitchFamily="2" charset="-122"/>
                <a:ea typeface="宋体" panose="02010600030101010101" pitchFamily="2" charset="-122"/>
                <a:sym typeface="+mn-ea"/>
              </a:rPr>
              <a:t>进行品读。</a:t>
            </a:r>
            <a:endParaRPr lang="zh-CN" sz="2800" b="1" dirty="0">
              <a:latin typeface="宋体" panose="02010600030101010101" pitchFamily="2" charset="-122"/>
              <a:ea typeface="宋体" panose="02010600030101010101" pitchFamily="2" charset="-122"/>
              <a:sym typeface="+mn-ea"/>
            </a:endParaRPr>
          </a:p>
        </p:txBody>
      </p:sp>
      <p:grpSp>
        <p:nvGrpSpPr>
          <p:cNvPr id="12291" name="组合 7"/>
          <p:cNvGrpSpPr/>
          <p:nvPr/>
        </p:nvGrpSpPr>
        <p:grpSpPr>
          <a:xfrm>
            <a:off x="726017" y="247862"/>
            <a:ext cx="2791883" cy="715433"/>
            <a:chOff x="2371" y="690"/>
            <a:chExt cx="3471" cy="1124"/>
          </a:xfrm>
        </p:grpSpPr>
        <p:sp>
          <p:nvSpPr>
            <p:cNvPr id="11"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0" tIns="47264" rIns="94530" bIns="4726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900" strike="noStrike" noProof="1">
                <a:sym typeface="Calibri" panose="020F0502020204030204" pitchFamily="34" charset="0"/>
              </a:endParaRPr>
            </a:p>
          </p:txBody>
        </p:sp>
        <p:sp>
          <p:nvSpPr>
            <p:cNvPr id="12293" name="TextBox 18"/>
            <p:cNvSpPr txBox="1"/>
            <p:nvPr/>
          </p:nvSpPr>
          <p:spPr>
            <a:xfrm>
              <a:off x="2644" y="741"/>
              <a:ext cx="2895" cy="921"/>
            </a:xfrm>
            <a:prstGeom prst="rect">
              <a:avLst/>
            </a:prstGeom>
            <a:noFill/>
            <a:ln w="9525">
              <a:noFill/>
            </a:ln>
          </p:spPr>
          <p:txBody>
            <a:bodyPr wrap="square" lIns="94530" tIns="47264" rIns="94530" bIns="47264" anchor="t">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赏析语言</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3" name="文本框 2"/>
          <p:cNvSpPr txBox="1"/>
          <p:nvPr/>
        </p:nvSpPr>
        <p:spPr>
          <a:xfrm>
            <a:off x="1109345" y="1877695"/>
            <a:ext cx="9973945" cy="521970"/>
          </a:xfrm>
          <a:prstGeom prst="rect">
            <a:avLst/>
          </a:prstGeom>
          <a:noFill/>
        </p:spPr>
        <p:txBody>
          <a:bodyPr wrap="square" rtlCol="0" anchor="t">
            <a:spAutoFit/>
          </a:bodyPr>
          <a:p>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1)人生什么事最苦呢？</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莫苦于身上背着一种未来的责任。</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9203055" y="2298065"/>
            <a:ext cx="1779270" cy="553085"/>
          </a:xfrm>
          <a:prstGeom prst="rect">
            <a:avLst/>
          </a:prstGeom>
          <a:noFill/>
        </p:spPr>
        <p:txBody>
          <a:bodyPr wrap="square" rtlCol="0" anchor="t">
            <a:spAutoFit/>
          </a:bodyPr>
          <a:p>
            <a:r>
              <a:rPr lang="en-US" altLang="zh-CN" sz="3000" b="1">
                <a:solidFill>
                  <a:srgbClr val="FF0000"/>
                </a:solidFill>
                <a:latin typeface="楷体" panose="02010609060101010101" pitchFamily="49" charset="-122"/>
                <a:ea typeface="楷体" panose="02010609060101010101" pitchFamily="49" charset="-122"/>
              </a:rPr>
              <a:t>——</a:t>
            </a:r>
            <a:r>
              <a:rPr lang="zh-CN" altLang="en-US" sz="3000" b="1">
                <a:solidFill>
                  <a:srgbClr val="FF0000"/>
                </a:solidFill>
                <a:latin typeface="楷体" panose="02010609060101010101" pitchFamily="49" charset="-122"/>
                <a:ea typeface="楷体" panose="02010609060101010101" pitchFamily="49" charset="-122"/>
              </a:rPr>
              <a:t>设问</a:t>
            </a:r>
            <a:endParaRPr lang="zh-CN" altLang="en-US" sz="3000" b="1">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1104265" y="4086225"/>
            <a:ext cx="9574530" cy="521970"/>
          </a:xfrm>
          <a:prstGeom prst="rect">
            <a:avLst/>
          </a:prstGeom>
          <a:noFill/>
        </p:spPr>
        <p:txBody>
          <a:bodyPr wrap="square" rtlCol="0" anchor="t">
            <a:spAutoFit/>
          </a:bodyPr>
          <a:p>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)到了长成</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那责任自然压在你头上</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如何能躲？</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9203055" y="4091305"/>
            <a:ext cx="1830070" cy="553085"/>
          </a:xfrm>
          <a:prstGeom prst="rect">
            <a:avLst/>
          </a:prstGeom>
          <a:noFill/>
        </p:spPr>
        <p:txBody>
          <a:bodyPr wrap="square" rtlCol="0" anchor="t">
            <a:spAutoFit/>
          </a:bodyPr>
          <a:p>
            <a:r>
              <a:rPr lang="en-US" altLang="zh-CN" sz="3000" b="1">
                <a:solidFill>
                  <a:srgbClr val="FF0000"/>
                </a:solidFill>
                <a:latin typeface="楷体" panose="02010609060101010101" pitchFamily="49" charset="-122"/>
                <a:ea typeface="楷体" panose="02010609060101010101" pitchFamily="49" charset="-122"/>
              </a:rPr>
              <a:t>——</a:t>
            </a:r>
            <a:r>
              <a:rPr lang="zh-CN" altLang="en-US" sz="3000" b="1">
                <a:solidFill>
                  <a:srgbClr val="FF0000"/>
                </a:solidFill>
                <a:latin typeface="楷体" panose="02010609060101010101" pitchFamily="49" charset="-122"/>
                <a:ea typeface="楷体" panose="02010609060101010101" pitchFamily="49" charset="-122"/>
              </a:rPr>
              <a:t>反问</a:t>
            </a:r>
            <a:endParaRPr lang="zh-CN" altLang="en-US" sz="3000" b="1">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1104265" y="4675505"/>
            <a:ext cx="8513445" cy="521970"/>
          </a:xfrm>
          <a:prstGeom prst="rect">
            <a:avLst/>
          </a:prstGeom>
          <a:noFill/>
        </p:spPr>
        <p:txBody>
          <a:bodyPr wrap="square" rtlCol="0" anchor="t">
            <a:spAutoFit/>
          </a:bodyPr>
          <a:p>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)孔子所以说</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“无入而不自得”</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正是这种作用。</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9203055" y="4664710"/>
            <a:ext cx="1880235" cy="553085"/>
          </a:xfrm>
          <a:prstGeom prst="rect">
            <a:avLst/>
          </a:prstGeom>
          <a:noFill/>
        </p:spPr>
        <p:txBody>
          <a:bodyPr wrap="square" rtlCol="0" anchor="t">
            <a:spAutoFit/>
          </a:bodyPr>
          <a:p>
            <a:r>
              <a:rPr lang="en-US" altLang="zh-CN" sz="3000" b="1">
                <a:solidFill>
                  <a:srgbClr val="FF0000"/>
                </a:solidFill>
                <a:latin typeface="楷体" panose="02010609060101010101" pitchFamily="49" charset="-122"/>
                <a:ea typeface="楷体" panose="02010609060101010101" pitchFamily="49" charset="-122"/>
              </a:rPr>
              <a:t>——</a:t>
            </a:r>
            <a:r>
              <a:rPr lang="zh-CN" altLang="en-US" sz="3000" b="1">
                <a:solidFill>
                  <a:srgbClr val="FF0000"/>
                </a:solidFill>
                <a:latin typeface="楷体" panose="02010609060101010101" pitchFamily="49" charset="-122"/>
                <a:ea typeface="楷体" panose="02010609060101010101" pitchFamily="49" charset="-122"/>
              </a:rPr>
              <a:t>引用</a:t>
            </a:r>
            <a:endParaRPr lang="zh-CN" altLang="en-US" sz="3000" b="1">
              <a:solidFill>
                <a:srgbClr val="FF0000"/>
              </a:solidFill>
              <a:latin typeface="楷体" panose="02010609060101010101" pitchFamily="49" charset="-122"/>
              <a:ea typeface="楷体" panose="02010609060101010101" pitchFamily="49" charset="-122"/>
            </a:endParaRPr>
          </a:p>
        </p:txBody>
      </p:sp>
      <p:sp>
        <p:nvSpPr>
          <p:cNvPr id="9" name="文本框 8"/>
          <p:cNvSpPr txBox="1"/>
          <p:nvPr/>
        </p:nvSpPr>
        <p:spPr>
          <a:xfrm>
            <a:off x="1104265" y="5237480"/>
            <a:ext cx="8432800" cy="521970"/>
          </a:xfrm>
          <a:prstGeom prst="rect">
            <a:avLst/>
          </a:prstGeom>
          <a:noFill/>
        </p:spPr>
        <p:txBody>
          <a:bodyPr wrap="square" rtlCol="0" anchor="t">
            <a:spAutoFit/>
          </a:bodyPr>
          <a:p>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a:latin typeface="宋体" panose="02010600030101010101" pitchFamily="2" charset="-122"/>
                <a:ea typeface="宋体" panose="02010600030101010101" pitchFamily="2" charset="-122"/>
                <a:cs typeface="宋体" panose="02010600030101010101" pitchFamily="2" charset="-122"/>
              </a:rPr>
              <a:t>5</a:t>
            </a:r>
            <a:r>
              <a:rPr lang="zh-CN" altLang="en-US" sz="2800" b="1">
                <a:latin typeface="宋体" panose="02010600030101010101" pitchFamily="2" charset="-122"/>
                <a:ea typeface="宋体" panose="02010600030101010101" pitchFamily="2" charset="-122"/>
                <a:cs typeface="宋体" panose="02010600030101010101" pitchFamily="2" charset="-122"/>
              </a:rPr>
              <a:t>)然则为什么孟子又说</a:t>
            </a:r>
            <a:r>
              <a:rPr lang="zh-CN" altLang="en-US" sz="2800" b="1">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君子有终身之忧</a:t>
            </a:r>
            <a:r>
              <a:rPr lang="zh-CN" altLang="en-US" sz="2800" b="1">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呢？</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p:cNvSpPr txBox="1"/>
          <p:nvPr/>
        </p:nvSpPr>
        <p:spPr>
          <a:xfrm>
            <a:off x="9203055" y="5197475"/>
            <a:ext cx="1880235" cy="553085"/>
          </a:xfrm>
          <a:prstGeom prst="rect">
            <a:avLst/>
          </a:prstGeom>
          <a:noFill/>
        </p:spPr>
        <p:txBody>
          <a:bodyPr wrap="square" rtlCol="0" anchor="t">
            <a:spAutoFit/>
          </a:bodyPr>
          <a:p>
            <a:r>
              <a:rPr lang="en-US" altLang="zh-CN" sz="3000" b="1">
                <a:solidFill>
                  <a:srgbClr val="FF0000"/>
                </a:solidFill>
                <a:latin typeface="楷体" panose="02010609060101010101" pitchFamily="49" charset="-122"/>
                <a:ea typeface="楷体" panose="02010609060101010101" pitchFamily="49" charset="-122"/>
              </a:rPr>
              <a:t>——</a:t>
            </a:r>
            <a:r>
              <a:rPr lang="zh-CN" altLang="en-US" sz="3000" b="1">
                <a:solidFill>
                  <a:srgbClr val="FF0000"/>
                </a:solidFill>
                <a:latin typeface="楷体" panose="02010609060101010101" pitchFamily="49" charset="-122"/>
                <a:ea typeface="楷体" panose="02010609060101010101" pitchFamily="49" charset="-122"/>
              </a:rPr>
              <a:t>引用</a:t>
            </a:r>
            <a:endParaRPr lang="zh-CN" altLang="en-US" sz="3000" b="1">
              <a:solidFill>
                <a:srgbClr val="FF0000"/>
              </a:solidFill>
              <a:latin typeface="楷体" panose="02010609060101010101" pitchFamily="49" charset="-122"/>
              <a:ea typeface="楷体" panose="02010609060101010101" pitchFamily="49" charset="-122"/>
            </a:endParaRPr>
          </a:p>
        </p:txBody>
      </p:sp>
      <p:sp>
        <p:nvSpPr>
          <p:cNvPr id="14" name="文本框 13"/>
          <p:cNvSpPr txBox="1"/>
          <p:nvPr/>
        </p:nvSpPr>
        <p:spPr>
          <a:xfrm>
            <a:off x="1104265" y="2784475"/>
            <a:ext cx="10202545" cy="922020"/>
          </a:xfrm>
          <a:prstGeom prst="rect">
            <a:avLst/>
          </a:prstGeom>
          <a:noFill/>
        </p:spPr>
        <p:txBody>
          <a:bodyPr wrap="square" rtlCol="0" anchor="t">
            <a:spAutoFit/>
          </a:bodyPr>
          <a:p>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a:t>
            </a:r>
            <a:r>
              <a:rPr sz="2600" b="1">
                <a:latin typeface="宋体" panose="02010600030101010101" pitchFamily="2" charset="-122"/>
                <a:ea typeface="宋体" panose="02010600030101010101" pitchFamily="2" charset="-122"/>
              </a:rPr>
              <a:t>人若能知足</a:t>
            </a:r>
            <a:r>
              <a:rPr lang="en-US" altLang="zh-CN" sz="2600" b="1">
                <a:uFillTx/>
                <a:latin typeface="Arial" panose="020B0604020202020204" pitchFamily="34" charset="0"/>
                <a:ea typeface="SimSun-ExtB" panose="02010609060101010101" charset="-122"/>
                <a:cs typeface="+mj-cs"/>
                <a:sym typeface="宋体" panose="02010600030101010101" pitchFamily="2" charset="-122"/>
              </a:rPr>
              <a:t>,</a:t>
            </a:r>
            <a:r>
              <a:rPr sz="2600" b="1">
                <a:latin typeface="宋体" panose="02010600030101010101" pitchFamily="2" charset="-122"/>
                <a:ea typeface="宋体" panose="02010600030101010101" pitchFamily="2" charset="-122"/>
              </a:rPr>
              <a:t>虽贫不苦；若能安分</a:t>
            </a:r>
            <a:r>
              <a:rPr lang="zh-CN" altLang="zh-CN" sz="2600" b="1" dirty="0">
                <a:latin typeface="宋体" panose="02010600030101010101" pitchFamily="2" charset="-122"/>
                <a:ea typeface="宋体" panose="02010600030101010101" pitchFamily="2" charset="-122"/>
                <a:cs typeface="宋体" panose="02010600030101010101" pitchFamily="2" charset="-122"/>
                <a:sym typeface="+mn-ea"/>
              </a:rPr>
              <a:t>(</a:t>
            </a:r>
            <a:r>
              <a:rPr sz="2600" b="1">
                <a:latin typeface="宋体" panose="02010600030101010101" pitchFamily="2" charset="-122"/>
                <a:ea typeface="宋体" panose="02010600030101010101" pitchFamily="2" charset="-122"/>
              </a:rPr>
              <a:t>不多做分外希望</a:t>
            </a:r>
            <a:r>
              <a:rPr lang="zh-CN" altLang="en-US" sz="26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600" b="1">
                <a:uFillTx/>
                <a:latin typeface="Arial" panose="020B0604020202020204" pitchFamily="34" charset="0"/>
                <a:ea typeface="SimSun-ExtB" panose="02010609060101010101" charset="-122"/>
                <a:cs typeface="+mj-cs"/>
                <a:sym typeface="宋体" panose="02010600030101010101" pitchFamily="2" charset="-122"/>
              </a:rPr>
              <a:t>,</a:t>
            </a:r>
            <a:r>
              <a:rPr sz="2600" b="1">
                <a:latin typeface="宋体" panose="02010600030101010101" pitchFamily="2" charset="-122"/>
                <a:ea typeface="宋体" panose="02010600030101010101" pitchFamily="2" charset="-122"/>
              </a:rPr>
              <a:t>虽失意不苦；老、病、死，乃人生难免的事</a:t>
            </a:r>
            <a:r>
              <a:rPr lang="en-US" altLang="zh-CN" sz="2600" b="1">
                <a:uFillTx/>
                <a:latin typeface="Arial" panose="020B0604020202020204" pitchFamily="34" charset="0"/>
                <a:ea typeface="SimSun-ExtB" panose="02010609060101010101" charset="-122"/>
                <a:cs typeface="+mj-cs"/>
                <a:sym typeface="宋体" panose="02010600030101010101" pitchFamily="2" charset="-122"/>
              </a:rPr>
              <a:t>,</a:t>
            </a:r>
            <a:r>
              <a:rPr sz="2600" b="1">
                <a:latin typeface="宋体" panose="02010600030101010101" pitchFamily="2" charset="-122"/>
                <a:ea typeface="宋体" panose="02010600030101010101" pitchFamily="2" charset="-122"/>
              </a:rPr>
              <a:t>达观的人看得很平常</a:t>
            </a:r>
            <a:r>
              <a:rPr lang="en-US" altLang="zh-CN" sz="2600" b="1">
                <a:uFillTx/>
                <a:latin typeface="Arial" panose="020B0604020202020204" pitchFamily="34" charset="0"/>
                <a:ea typeface="SimSun-ExtB" panose="02010609060101010101" charset="-122"/>
                <a:cs typeface="+mj-cs"/>
                <a:sym typeface="宋体" panose="02010600030101010101" pitchFamily="2" charset="-122"/>
              </a:rPr>
              <a:t>,</a:t>
            </a:r>
            <a:r>
              <a:rPr sz="2600" b="1">
                <a:latin typeface="宋体" panose="02010600030101010101" pitchFamily="2" charset="-122"/>
                <a:ea typeface="宋体" panose="02010600030101010101" pitchFamily="2" charset="-122"/>
              </a:rPr>
              <a:t>也不算什么苦</a:t>
            </a:r>
            <a:r>
              <a:rPr lang="zh-CN" sz="2600" b="1">
                <a:latin typeface="宋体" panose="02010600030101010101" pitchFamily="2" charset="-122"/>
                <a:ea typeface="宋体" panose="02010600030101010101" pitchFamily="2" charset="-122"/>
              </a:rPr>
              <a:t>。</a:t>
            </a:r>
            <a:endParaRPr lang="zh-CN" sz="2600" b="1">
              <a:latin typeface="宋体" panose="02010600030101010101" pitchFamily="2" charset="-122"/>
              <a:ea typeface="宋体" panose="02010600030101010101" pitchFamily="2" charset="-122"/>
            </a:endParaRPr>
          </a:p>
        </p:txBody>
      </p:sp>
      <p:sp>
        <p:nvSpPr>
          <p:cNvPr id="15" name="文本框 14"/>
          <p:cNvSpPr txBox="1"/>
          <p:nvPr/>
        </p:nvSpPr>
        <p:spPr>
          <a:xfrm>
            <a:off x="9203055" y="3613785"/>
            <a:ext cx="1830070" cy="553085"/>
          </a:xfrm>
          <a:prstGeom prst="rect">
            <a:avLst/>
          </a:prstGeom>
          <a:noFill/>
        </p:spPr>
        <p:txBody>
          <a:bodyPr wrap="square" rtlCol="0" anchor="t">
            <a:spAutoFit/>
          </a:bodyPr>
          <a:p>
            <a:r>
              <a:rPr lang="en-US" altLang="zh-CN" sz="3000" b="1">
                <a:solidFill>
                  <a:srgbClr val="FF0000"/>
                </a:solidFill>
                <a:latin typeface="楷体" panose="02010609060101010101" pitchFamily="49" charset="-122"/>
                <a:ea typeface="楷体" panose="02010609060101010101" pitchFamily="49" charset="-122"/>
              </a:rPr>
              <a:t>——</a:t>
            </a:r>
            <a:r>
              <a:rPr lang="zh-CN" altLang="en-US" sz="3000" b="1">
                <a:solidFill>
                  <a:srgbClr val="FF0000"/>
                </a:solidFill>
                <a:latin typeface="楷体" panose="02010609060101010101" pitchFamily="49" charset="-122"/>
                <a:ea typeface="楷体" panose="02010609060101010101" pitchFamily="49" charset="-122"/>
              </a:rPr>
              <a:t>排比</a:t>
            </a:r>
            <a:endParaRPr lang="zh-CN" altLang="en-US" sz="3000" b="1">
              <a:solidFill>
                <a:srgbClr val="FF0000"/>
              </a:solidFill>
              <a:latin typeface="楷体" panose="02010609060101010101" pitchFamily="49" charset="-122"/>
              <a:ea typeface="楷体" panose="02010609060101010101" pitchFamily="49" charset="-122"/>
            </a:endParaRPr>
          </a:p>
        </p:txBody>
      </p:sp>
      <p:sp>
        <p:nvSpPr>
          <p:cNvPr id="13" name="文本框 12"/>
          <p:cNvSpPr txBox="1"/>
          <p:nvPr/>
        </p:nvSpPr>
        <p:spPr>
          <a:xfrm>
            <a:off x="1104265" y="5843270"/>
            <a:ext cx="8432800" cy="521970"/>
          </a:xfrm>
          <a:prstGeom prst="rect">
            <a:avLst/>
          </a:prstGeom>
          <a:noFill/>
        </p:spPr>
        <p:txBody>
          <a:bodyPr wrap="square" rtlCol="0" anchor="t">
            <a:spAutoFit/>
          </a:bodyPr>
          <a:p>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a:latin typeface="宋体" panose="02010600030101010101" pitchFamily="2" charset="-122"/>
                <a:ea typeface="宋体" panose="02010600030101010101" pitchFamily="2" charset="-122"/>
                <a:cs typeface="宋体" panose="02010600030101010101" pitchFamily="2" charset="-122"/>
              </a:rPr>
              <a:t>5</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rPr>
              <a:t>那仁人志士的忧民忧国</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rPr>
              <a:t>那诸圣诸佛的悲天悯人。</a:t>
            </a:r>
            <a:endParaRPr lang="zh-CN" altLang="en-US" sz="2800" b="1">
              <a:latin typeface="宋体" panose="02010600030101010101" pitchFamily="2" charset="-122"/>
              <a:ea typeface="宋体" panose="02010600030101010101" pitchFamily="2" charset="-122"/>
            </a:endParaRPr>
          </a:p>
        </p:txBody>
      </p:sp>
      <p:sp>
        <p:nvSpPr>
          <p:cNvPr id="16" name="文本框 15"/>
          <p:cNvSpPr txBox="1"/>
          <p:nvPr/>
        </p:nvSpPr>
        <p:spPr>
          <a:xfrm>
            <a:off x="9203055" y="5843270"/>
            <a:ext cx="1880235" cy="553085"/>
          </a:xfrm>
          <a:prstGeom prst="rect">
            <a:avLst/>
          </a:prstGeom>
          <a:noFill/>
        </p:spPr>
        <p:txBody>
          <a:bodyPr wrap="square" rtlCol="0" anchor="t">
            <a:spAutoFit/>
          </a:bodyPr>
          <a:p>
            <a:r>
              <a:rPr lang="en-US" altLang="zh-CN" sz="3000" b="1">
                <a:solidFill>
                  <a:srgbClr val="FF0000"/>
                </a:solidFill>
                <a:latin typeface="楷体" panose="02010609060101010101" pitchFamily="49" charset="-122"/>
                <a:ea typeface="楷体" panose="02010609060101010101" pitchFamily="49" charset="-122"/>
              </a:rPr>
              <a:t>——</a:t>
            </a:r>
            <a:r>
              <a:rPr lang="zh-CN" altLang="en-US" sz="3000" b="1">
                <a:solidFill>
                  <a:srgbClr val="FF0000"/>
                </a:solidFill>
                <a:latin typeface="楷体" panose="02010609060101010101" pitchFamily="49" charset="-122"/>
                <a:ea typeface="楷体" panose="02010609060101010101" pitchFamily="49" charset="-122"/>
              </a:rPr>
              <a:t>对偶</a:t>
            </a:r>
            <a:endParaRPr lang="zh-CN" altLang="en-US" sz="3000" b="1">
              <a:solidFill>
                <a:srgbClr val="FF000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 name="Rectangle 4"/>
          <p:cNvSpPr>
            <a:spLocks noChangeArrowheads="1"/>
          </p:cNvSpPr>
          <p:nvPr/>
        </p:nvSpPr>
        <p:spPr bwMode="auto">
          <a:xfrm>
            <a:off x="1176020" y="1514475"/>
            <a:ext cx="847217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ctr">
              <a:lnSpc>
                <a:spcPct val="120000"/>
              </a:lnSpc>
            </a:pPr>
            <a:r>
              <a:rPr lang="zh-CN" altLang="en-US" sz="3000" b="1" dirty="0" smtClean="0">
                <a:solidFill>
                  <a:srgbClr val="FF0000"/>
                </a:solidFill>
                <a:latin typeface="黑体" panose="02010609060101010101" charset="-122"/>
                <a:ea typeface="黑体" panose="02010609060101010101" charset="-122"/>
              </a:rPr>
              <a:t>巧用修辞</a:t>
            </a:r>
            <a:r>
              <a:rPr lang="en-US" altLang="zh-CN" sz="3000" b="1" dirty="0">
                <a:solidFill>
                  <a:srgbClr val="FF0000"/>
                </a:solidFill>
                <a:ea typeface="宋体" panose="02010600030101010101" pitchFamily="2" charset="-122"/>
              </a:rPr>
              <a:t>——</a:t>
            </a:r>
            <a:r>
              <a:rPr lang="zh-CN" altLang="en-US" sz="3000" b="1" dirty="0">
                <a:solidFill>
                  <a:srgbClr val="FF3300"/>
                </a:solidFill>
                <a:ea typeface="宋体" panose="02010600030101010101" pitchFamily="2" charset="-122"/>
              </a:rPr>
              <a:t>设问、反问、排比、引用、对偶等</a:t>
            </a:r>
            <a:endParaRPr lang="zh-CN" altLang="en-US" sz="3000" b="1" dirty="0">
              <a:solidFill>
                <a:srgbClr val="FF3300"/>
              </a:solidFill>
              <a:ea typeface="宋体" panose="02010600030101010101" pitchFamily="2" charset="-122"/>
            </a:endParaRPr>
          </a:p>
        </p:txBody>
      </p:sp>
      <p:sp>
        <p:nvSpPr>
          <p:cNvPr id="12" name="文本框 11"/>
          <p:cNvSpPr txBox="1"/>
          <p:nvPr/>
        </p:nvSpPr>
        <p:spPr>
          <a:xfrm>
            <a:off x="1074420" y="2375535"/>
            <a:ext cx="10154285" cy="1938020"/>
          </a:xfrm>
          <a:prstGeom prst="rect">
            <a:avLst/>
          </a:prstGeom>
          <a:noFill/>
        </p:spPr>
        <p:txBody>
          <a:bodyPr wrap="square" rtlCol="0" anchor="t">
            <a:spAutoFit/>
          </a:bodyPr>
          <a:p>
            <a:r>
              <a:rPr lang="zh-CN" altLang="en-US" sz="3000" b="1">
                <a:solidFill>
                  <a:srgbClr val="FF0000"/>
                </a:solidFill>
                <a:latin typeface="宋体" panose="02010600030101010101" pitchFamily="2" charset="-122"/>
                <a:ea typeface="宋体" panose="02010600030101010101" pitchFamily="2" charset="-122"/>
              </a:rPr>
              <a:t>好处</a:t>
            </a:r>
            <a:r>
              <a:rPr lang="en-US" altLang="zh-CN" sz="3000" b="1">
                <a:solidFill>
                  <a:srgbClr val="FF0000"/>
                </a:solidFill>
                <a:latin typeface="Arial" panose="020B0604020202020204" pitchFamily="34" charset="0"/>
                <a:ea typeface="宋体" panose="02010600030101010101" pitchFamily="2" charset="-122"/>
                <a:sym typeface="+mn-ea"/>
              </a:rPr>
              <a:t>:设问引起读者的注意和思考</a:t>
            </a:r>
            <a:r>
              <a:rPr lang="en-US" altLang="zh-CN" sz="3000" b="1">
                <a:solidFill>
                  <a:srgbClr val="582AEE"/>
                </a:solidFill>
                <a:latin typeface="Arial" panose="020B0604020202020204" pitchFamily="34" charset="0"/>
                <a:ea typeface="宋体" panose="02010600030101010101" pitchFamily="2" charset="-122"/>
                <a:sym typeface="+mn-ea"/>
              </a:rPr>
              <a:t>；</a:t>
            </a:r>
            <a:r>
              <a:rPr lang="en-US" altLang="zh-CN" sz="3000" b="1">
                <a:solidFill>
                  <a:srgbClr val="FF0000"/>
                </a:solidFill>
                <a:latin typeface="Arial" panose="020B0604020202020204" pitchFamily="34" charset="0"/>
                <a:ea typeface="宋体" panose="02010600030101010101" pitchFamily="2" charset="-122"/>
                <a:sym typeface="+mn-ea"/>
              </a:rPr>
              <a:t>反问使语气更强烈</a:t>
            </a:r>
            <a:r>
              <a:rPr lang="en-US" altLang="zh-CN" sz="3000" b="1">
                <a:solidFill>
                  <a:srgbClr val="FF0000"/>
                </a:solidFill>
                <a:uFillTx/>
                <a:latin typeface="Arial" panose="020B0604020202020204" pitchFamily="34" charset="0"/>
                <a:ea typeface="SimSun-ExtB" panose="02010609060101010101" charset="-122"/>
                <a:cs typeface="+mj-cs"/>
                <a:sym typeface="宋体" panose="02010600030101010101" pitchFamily="2" charset="-122"/>
              </a:rPr>
              <a:t>,</a:t>
            </a:r>
            <a:r>
              <a:rPr lang="en-US" altLang="zh-CN" sz="3000" b="1">
                <a:solidFill>
                  <a:srgbClr val="FF0000"/>
                </a:solidFill>
                <a:latin typeface="Arial" panose="020B0604020202020204" pitchFamily="34" charset="0"/>
                <a:ea typeface="宋体" panose="02010600030101010101" pitchFamily="2" charset="-122"/>
                <a:sym typeface="+mn-ea"/>
              </a:rPr>
              <a:t>增强语言的说服力</a:t>
            </a:r>
            <a:r>
              <a:rPr lang="zh-CN" altLang="en-US" sz="3000" b="1">
                <a:solidFill>
                  <a:srgbClr val="582AEE"/>
                </a:solidFill>
                <a:latin typeface="Arial" panose="020B0604020202020204" pitchFamily="34" charset="0"/>
                <a:ea typeface="宋体" panose="02010600030101010101" pitchFamily="2" charset="-122"/>
                <a:sym typeface="+mn-ea"/>
              </a:rPr>
              <a:t>；</a:t>
            </a:r>
            <a:r>
              <a:rPr lang="zh-CN" altLang="en-US" sz="3000" b="1">
                <a:solidFill>
                  <a:srgbClr val="FF0000"/>
                </a:solidFill>
                <a:latin typeface="Arial" panose="020B0604020202020204" pitchFamily="34" charset="0"/>
                <a:ea typeface="宋体" panose="02010600030101010101" pitchFamily="2" charset="-122"/>
                <a:sym typeface="+mn-ea"/>
              </a:rPr>
              <a:t>排比使文章流畅</a:t>
            </a:r>
            <a:r>
              <a:rPr lang="en-US" altLang="zh-CN" sz="3000" b="1">
                <a:solidFill>
                  <a:srgbClr val="FF0000"/>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FF0000"/>
                </a:solidFill>
                <a:latin typeface="Arial" panose="020B0604020202020204" pitchFamily="34" charset="0"/>
                <a:ea typeface="宋体" panose="02010600030101010101" pitchFamily="2" charset="-122"/>
                <a:sym typeface="+mn-ea"/>
              </a:rPr>
              <a:t>气势磅礴</a:t>
            </a:r>
            <a:r>
              <a:rPr lang="zh-CN" altLang="en-US" sz="3000" b="1">
                <a:solidFill>
                  <a:srgbClr val="582AEE"/>
                </a:solidFill>
                <a:latin typeface="Arial" panose="020B0604020202020204" pitchFamily="34" charset="0"/>
                <a:ea typeface="宋体" panose="02010600030101010101" pitchFamily="2" charset="-122"/>
                <a:sym typeface="+mn-ea"/>
              </a:rPr>
              <a:t>；</a:t>
            </a:r>
            <a:r>
              <a:rPr lang="zh-CN" altLang="en-US" sz="3000" b="1">
                <a:solidFill>
                  <a:srgbClr val="FF0000"/>
                </a:solidFill>
                <a:latin typeface="Arial" panose="020B0604020202020204" pitchFamily="34" charset="0"/>
                <a:ea typeface="宋体" panose="02010600030101010101" pitchFamily="2" charset="-122"/>
                <a:sym typeface="+mn-ea"/>
              </a:rPr>
              <a:t>对偶句使语言简练</a:t>
            </a:r>
            <a:r>
              <a:rPr lang="zh-CN" altLang="en-US" sz="3000" b="1">
                <a:solidFill>
                  <a:srgbClr val="582AEE"/>
                </a:solidFill>
                <a:latin typeface="Arial" panose="020B0604020202020204" pitchFamily="34" charset="0"/>
                <a:ea typeface="宋体" panose="02010600030101010101" pitchFamily="2" charset="-122"/>
                <a:sym typeface="+mn-ea"/>
              </a:rPr>
              <a:t>。</a:t>
            </a:r>
            <a:r>
              <a:rPr lang="zh-CN" altLang="en-US" sz="3000" b="1">
                <a:solidFill>
                  <a:srgbClr val="FF0000"/>
                </a:solidFill>
                <a:latin typeface="宋体" panose="02010600030101010101" pitchFamily="2" charset="-122"/>
                <a:ea typeface="宋体" panose="02010600030101010101" pitchFamily="2" charset="-122"/>
              </a:rPr>
              <a:t>本文谈的是严肃的话题</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582AEE"/>
                </a:solidFill>
                <a:latin typeface="宋体" panose="02010600030101010101" pitchFamily="2" charset="-122"/>
                <a:ea typeface="宋体" panose="02010600030101010101" pitchFamily="2" charset="-122"/>
              </a:rPr>
              <a:t>由于</a:t>
            </a:r>
            <a:r>
              <a:rPr lang="zh-CN" altLang="en-US" sz="3000" b="1">
                <a:solidFill>
                  <a:srgbClr val="FF0000"/>
                </a:solidFill>
                <a:latin typeface="宋体" panose="02010600030101010101" pitchFamily="2" charset="-122"/>
                <a:ea typeface="宋体" panose="02010600030101010101" pitchFamily="2" charset="-122"/>
              </a:rPr>
              <a:t>运用多种修辞手法</a:t>
            </a:r>
            <a:r>
              <a:rPr lang="en-US" altLang="zh-CN" sz="3000" b="1">
                <a:solidFill>
                  <a:srgbClr val="FF0000"/>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rPr>
              <a:t>使得文章的语言凝重却不呆滞</a:t>
            </a:r>
            <a:r>
              <a:rPr lang="en-US" altLang="zh-CN" sz="3000" b="1">
                <a:solidFill>
                  <a:srgbClr val="FF0000"/>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rPr>
              <a:t>有一股灵动之气、流畅之感。</a:t>
            </a:r>
            <a:endParaRPr lang="zh-CN" altLang="en-US" sz="3000" b="1">
              <a:solidFill>
                <a:srgbClr val="FF000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 calcmode="lin" valueType="num">
                                      <p:cBhvr additive="base">
                                        <p:cTn id="14"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3797" name="矩形 31750"/>
          <p:cNvSpPr/>
          <p:nvPr/>
        </p:nvSpPr>
        <p:spPr>
          <a:xfrm>
            <a:off x="1005840" y="1670685"/>
            <a:ext cx="10498455" cy="2999105"/>
          </a:xfrm>
          <a:prstGeom prst="rect">
            <a:avLst/>
          </a:prstGeom>
          <a:noFill/>
          <a:ln w="9525">
            <a:noFill/>
          </a:ln>
        </p:spPr>
        <p:txBody>
          <a:bodyPr wrap="square">
            <a:spAutoFit/>
          </a:bodyPr>
          <a:p>
            <a:pPr>
              <a:lnSpc>
                <a:spcPct val="135000"/>
              </a:lnSpc>
              <a:spcBef>
                <a:spcPts val="0"/>
              </a:spcBef>
              <a:spcAft>
                <a:spcPts val="0"/>
              </a:spcAft>
            </a:pPr>
            <a:r>
              <a:rPr lang="en-US" altLang="zh-CN" sz="2800" b="1" err="1">
                <a:latin typeface="宋体" panose="02010600030101010101" pitchFamily="2" charset="-122"/>
                <a:ea typeface="宋体" panose="02010600030101010101" pitchFamily="2" charset="-122"/>
                <a:cs typeface="宋体" panose="02010600030101010101" pitchFamily="2" charset="-122"/>
              </a:rPr>
              <a:t>因为受那良心责备不过</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en-US" altLang="zh-CN" sz="2800" b="1" err="1">
                <a:latin typeface="宋体" panose="02010600030101010101" pitchFamily="2" charset="-122"/>
                <a:ea typeface="宋体" panose="02010600030101010101" pitchFamily="2" charset="-122"/>
                <a:cs typeface="宋体" panose="02010600030101010101" pitchFamily="2" charset="-122"/>
              </a:rPr>
              <a:t>要逃躲也没处逃躲</a:t>
            </a:r>
            <a:r>
              <a:rPr lang="en-US" altLang="zh-CN" sz="2800" b="1" err="1">
                <a:solidFill>
                  <a:srgbClr val="FF0000"/>
                </a:solidFill>
                <a:latin typeface="宋体" panose="02010600030101010101" pitchFamily="2" charset="-122"/>
                <a:ea typeface="宋体" panose="02010600030101010101" pitchFamily="2" charset="-122"/>
                <a:cs typeface="宋体" panose="02010600030101010101" pitchFamily="2" charset="-122"/>
              </a:rPr>
              <a:t>呀</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第</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段)</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nSpc>
                <a:spcPct val="135000"/>
              </a:lnSpc>
              <a:spcBef>
                <a:spcPts val="0"/>
              </a:spcBef>
              <a:spcAft>
                <a:spcPts val="0"/>
              </a:spcAft>
            </a:pPr>
            <a:r>
              <a:rPr lang="en-US" altLang="zh-CN" sz="2800" b="1" err="1">
                <a:latin typeface="宋体" panose="02010600030101010101" pitchFamily="2" charset="-122"/>
                <a:ea typeface="宋体" panose="02010600030101010101" pitchFamily="2" charset="-122"/>
                <a:cs typeface="宋体" panose="02010600030101010101" pitchFamily="2" charset="-122"/>
              </a:rPr>
              <a:t>因为觉得对不住他</a:t>
            </a:r>
            <a:r>
              <a:rPr lang="en-US" altLang="zh-CN" sz="2800" b="1" err="1">
                <a:solidFill>
                  <a:srgbClr val="FF0000"/>
                </a:solidFill>
                <a:latin typeface="宋体" panose="02010600030101010101" pitchFamily="2" charset="-122"/>
                <a:ea typeface="宋体" panose="02010600030101010101" pitchFamily="2" charset="-122"/>
                <a:cs typeface="宋体" panose="02010600030101010101" pitchFamily="2" charset="-122"/>
              </a:rPr>
              <a:t>呀</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en-US" altLang="zh-CN" sz="2800" b="1" err="1">
                <a:latin typeface="宋体" panose="02010600030101010101" pitchFamily="2" charset="-122"/>
                <a:ea typeface="宋体" panose="02010600030101010101" pitchFamily="2" charset="-122"/>
                <a:cs typeface="宋体" panose="02010600030101010101" pitchFamily="2" charset="-122"/>
              </a:rPr>
              <a:t>因为自己对于他的责任还没有解除</a:t>
            </a:r>
            <a:r>
              <a:rPr lang="en-US" altLang="zh-CN" sz="2800" b="1" err="1">
                <a:solidFill>
                  <a:srgbClr val="FF0000"/>
                </a:solidFill>
                <a:latin typeface="宋体" panose="02010600030101010101" pitchFamily="2" charset="-122"/>
                <a:ea typeface="宋体" panose="02010600030101010101" pitchFamily="2" charset="-122"/>
                <a:cs typeface="宋体" panose="02010600030101010101" pitchFamily="2" charset="-122"/>
              </a:rPr>
              <a:t>呀</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第</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段)</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nSpc>
                <a:spcPct val="135000"/>
              </a:lnSpc>
              <a:spcBef>
                <a:spcPts val="0"/>
              </a:spcBef>
              <a:spcAft>
                <a:spcPts val="0"/>
              </a:spcAft>
            </a:pPr>
            <a:r>
              <a:rPr lang="en-US" altLang="zh-CN" sz="2800" b="1" err="1">
                <a:latin typeface="宋体" panose="02010600030101010101" pitchFamily="2" charset="-122"/>
                <a:ea typeface="宋体" panose="02010600030101010101" pitchFamily="2" charset="-122"/>
                <a:cs typeface="宋体" panose="02010600030101010101" pitchFamily="2" charset="-122"/>
              </a:rPr>
              <a:t>人生没苦</a:t>
            </a:r>
            <a:r>
              <a:rPr lang="zh-CN" altLang="en-US" sz="2800" b="1" dirty="0">
                <a:latin typeface="宋体" panose="02010600030101010101" pitchFamily="2" charset="-122"/>
                <a:ea typeface="宋体" panose="02010600030101010101" pitchFamily="2" charset="-122"/>
                <a:cs typeface="宋体" panose="02010600030101010101" pitchFamily="2" charset="-122"/>
              </a:rPr>
              <a:t>痛</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便罢</a:t>
            </a:r>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sym typeface="+mn-ea"/>
              </a:rPr>
              <a:t>若有苦痛</a:t>
            </a:r>
            <a:r>
              <a:rPr lang="en-US" altLang="zh-CN" sz="2800" b="1">
                <a:solidFill>
                  <a:schemeClr val="tx1"/>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sym typeface="+mn-ea"/>
              </a:rPr>
              <a:t>当然没有比这个更加重的了。</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第</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段)</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nSpc>
                <a:spcPct val="135000"/>
              </a:lnSpc>
              <a:spcBef>
                <a:spcPts val="0"/>
              </a:spcBef>
              <a:spcAft>
                <a:spcPts val="0"/>
              </a:spcAft>
            </a:pPr>
            <a:r>
              <a:rPr lang="zh-CN" altLang="en-US" sz="2800" b="1" err="1">
                <a:latin typeface="宋体" panose="02010600030101010101" pitchFamily="2" charset="-122"/>
                <a:ea typeface="宋体" panose="02010600030101010101" pitchFamily="2" charset="-122"/>
                <a:cs typeface="宋体" panose="02010600030101010101" pitchFamily="2" charset="-122"/>
                <a:sym typeface="+mn-ea"/>
              </a:rPr>
              <a:t>海阔天空</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err="1">
                <a:latin typeface="宋体" panose="02010600030101010101" pitchFamily="2" charset="-122"/>
                <a:ea typeface="宋体" panose="02010600030101010101" pitchFamily="2" charset="-122"/>
                <a:cs typeface="宋体" panose="02010600030101010101" pitchFamily="2" charset="-122"/>
                <a:sym typeface="+mn-ea"/>
              </a:rPr>
              <a:t>心安理得</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en-US" altLang="zh-CN" sz="2800" b="1" err="1">
                <a:latin typeface="宋体" panose="02010600030101010101" pitchFamily="2" charset="-122"/>
                <a:ea typeface="宋体" panose="02010600030101010101" pitchFamily="2" charset="-122"/>
                <a:cs typeface="宋体" panose="02010600030101010101" pitchFamily="2" charset="-122"/>
              </a:rPr>
              <a:t>那种快乐还要加几倍</a:t>
            </a:r>
            <a:r>
              <a:rPr lang="en-US" altLang="zh-CN" sz="2800" b="1" err="1">
                <a:solidFill>
                  <a:srgbClr val="FF0000"/>
                </a:solidFill>
                <a:latin typeface="宋体" panose="02010600030101010101" pitchFamily="2" charset="-122"/>
                <a:ea typeface="宋体" panose="02010600030101010101" pitchFamily="2" charset="-122"/>
                <a:cs typeface="宋体" panose="02010600030101010101" pitchFamily="2" charset="-122"/>
              </a:rPr>
              <a:t>哩</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第</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段)</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nSpc>
                <a:spcPct val="135000"/>
              </a:lnSpc>
              <a:spcBef>
                <a:spcPts val="0"/>
              </a:spcBef>
              <a:spcAft>
                <a:spcPts val="0"/>
              </a:spcAft>
            </a:pPr>
            <a:r>
              <a:rPr lang="en-US" altLang="zh-CN" sz="2800" b="1" err="1">
                <a:latin typeface="宋体" panose="02010600030101010101" pitchFamily="2" charset="-122"/>
                <a:ea typeface="宋体" panose="02010600030101010101" pitchFamily="2" charset="-122"/>
                <a:cs typeface="宋体" panose="02010600030101010101" pitchFamily="2" charset="-122"/>
              </a:rPr>
              <a:t>曾子</a:t>
            </a:r>
            <a:r>
              <a:rPr lang="zh-CN" altLang="en-US" sz="2800" b="1" err="1">
                <a:latin typeface="宋体" panose="02010600030101010101" pitchFamily="2" charset="-122"/>
                <a:ea typeface="宋体" panose="02010600030101010101" pitchFamily="2" charset="-122"/>
                <a:cs typeface="宋体" panose="02010600030101010101" pitchFamily="2" charset="-122"/>
              </a:rPr>
              <a:t>还</a:t>
            </a:r>
            <a:r>
              <a:rPr lang="en-US" altLang="zh-CN" sz="2800" b="1" err="1">
                <a:latin typeface="宋体" panose="02010600030101010101" pitchFamily="2" charset="-122"/>
                <a:ea typeface="宋体" panose="02010600030101010101" pitchFamily="2" charset="-122"/>
                <a:cs typeface="宋体" panose="02010600030101010101" pitchFamily="2" charset="-122"/>
              </a:rPr>
              <a:t>说</a:t>
            </a:r>
            <a:r>
              <a:rPr lang="en-US" altLang="zh-CN" sz="2800" b="1" err="1">
                <a:solidFill>
                  <a:srgbClr val="FF0000"/>
                </a:solidFill>
                <a:latin typeface="宋体" panose="02010600030101010101" pitchFamily="2" charset="-122"/>
                <a:ea typeface="宋体" panose="02010600030101010101" pitchFamily="2" charset="-122"/>
                <a:cs typeface="宋体" panose="02010600030101010101" pitchFamily="2" charset="-122"/>
              </a:rPr>
              <a:t>哩</a:t>
            </a:r>
            <a:r>
              <a:rPr lang="en-US" altLang="zh-CN" sz="2800" b="1">
                <a:latin typeface="Arial" panose="020B0604020202020204" pitchFamily="34" charset="0"/>
                <a:ea typeface="宋体" panose="02010600030101010101" pitchFamily="2" charset="-122"/>
                <a:sym typeface="+mn-ea"/>
              </a:rPr>
              <a:t>:</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所以他到底还是乐不是苦</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呀</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第</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5</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段)！</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p:txBody>
      </p:sp>
      <p:sp>
        <p:nvSpPr>
          <p:cNvPr id="33798" name="矩形 33797"/>
          <p:cNvSpPr/>
          <p:nvPr/>
        </p:nvSpPr>
        <p:spPr>
          <a:xfrm>
            <a:off x="974725" y="4749800"/>
            <a:ext cx="10890250" cy="1014730"/>
          </a:xfrm>
          <a:prstGeom prst="rect">
            <a:avLst/>
          </a:prstGeom>
          <a:noFill/>
          <a:ln w="9525">
            <a:noFill/>
          </a:ln>
        </p:spPr>
        <p:txBody>
          <a:bodyPr wrap="square" anchor="t" anchorCtr="0">
            <a:spAutoFit/>
          </a:bodyPr>
          <a:p>
            <a:pPr algn="l"/>
            <a:r>
              <a:rPr lang="zh-CN" altLang="en-US" sz="3000" b="1" dirty="0">
                <a:solidFill>
                  <a:srgbClr val="FF0000"/>
                </a:solidFill>
                <a:latin typeface="宋体" panose="02010600030101010101" pitchFamily="2" charset="-122"/>
                <a:ea typeface="宋体" panose="02010600030101010101" pitchFamily="2" charset="-122"/>
              </a:rPr>
              <a:t>好处</a:t>
            </a:r>
            <a:r>
              <a:rPr lang="en-US" altLang="zh-CN" sz="3000" b="1">
                <a:solidFill>
                  <a:srgbClr val="FF0000"/>
                </a:solidFill>
                <a:latin typeface="Arial" panose="020B0604020202020204" pitchFamily="34" charset="0"/>
                <a:ea typeface="宋体" panose="02010600030101010101" pitchFamily="2" charset="-122"/>
                <a:sym typeface="+mn-ea"/>
              </a:rPr>
              <a:t>:</a:t>
            </a:r>
            <a:r>
              <a:rPr lang="zh-CN" altLang="en-US" sz="3000" b="1">
                <a:solidFill>
                  <a:srgbClr val="FF0000"/>
                </a:solidFill>
                <a:latin typeface="Arial" panose="020B0604020202020204" pitchFamily="34" charset="0"/>
                <a:ea typeface="宋体" panose="02010600030101010101" pitchFamily="2" charset="-122"/>
                <a:sym typeface="+mn-ea"/>
              </a:rPr>
              <a:t>运用语气助词</a:t>
            </a:r>
            <a:r>
              <a:rPr lang="en-US" altLang="zh-CN" sz="3000" b="1">
                <a:solidFill>
                  <a:srgbClr val="FF0000"/>
                </a:solidFill>
                <a:latin typeface="Arial" panose="020B0604020202020204" pitchFamily="34" charset="0"/>
                <a:ea typeface="宋体" panose="02010600030101010101" pitchFamily="2" charset="-122"/>
                <a:sym typeface="+mn-ea"/>
              </a:rPr>
              <a:t>“</a:t>
            </a:r>
            <a:r>
              <a:rPr lang="zh-CN" altLang="en-US" sz="3000" b="1">
                <a:solidFill>
                  <a:srgbClr val="FF0000"/>
                </a:solidFill>
                <a:latin typeface="Arial" panose="020B0604020202020204" pitchFamily="34" charset="0"/>
                <a:ea typeface="宋体" panose="02010600030101010101" pitchFamily="2" charset="-122"/>
                <a:sym typeface="+mn-ea"/>
              </a:rPr>
              <a:t>呀</a:t>
            </a:r>
            <a:r>
              <a:rPr lang="en-US" altLang="zh-CN" sz="3000" b="1">
                <a:solidFill>
                  <a:srgbClr val="FF0000"/>
                </a:solidFill>
                <a:latin typeface="Arial" panose="020B0604020202020204" pitchFamily="34" charset="0"/>
                <a:ea typeface="宋体" panose="02010600030101010101" pitchFamily="2" charset="-122"/>
                <a:sym typeface="+mn-ea"/>
              </a:rPr>
              <a:t>”“</a:t>
            </a:r>
            <a:r>
              <a:rPr lang="zh-CN" altLang="en-US" sz="3000" b="1">
                <a:solidFill>
                  <a:srgbClr val="FF0000"/>
                </a:solidFill>
                <a:latin typeface="Arial" panose="020B0604020202020204" pitchFamily="34" charset="0"/>
                <a:ea typeface="宋体" panose="02010600030101010101" pitchFamily="2" charset="-122"/>
                <a:sym typeface="+mn-ea"/>
              </a:rPr>
              <a:t>哩</a:t>
            </a:r>
            <a:r>
              <a:rPr lang="en-US" altLang="zh-CN" sz="3000" b="1">
                <a:solidFill>
                  <a:srgbClr val="FF0000"/>
                </a:solidFill>
                <a:latin typeface="Arial" panose="020B0604020202020204" pitchFamily="34" charset="0"/>
                <a:ea typeface="宋体" panose="02010600030101010101" pitchFamily="2" charset="-122"/>
                <a:sym typeface="+mn-ea"/>
              </a:rPr>
              <a:t>”</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rPr>
              <a:t>把很严肃的话题变得很亲切</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rPr>
              <a:t>让读者容易接受</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rPr>
              <a:t>凸显出文章的语言凝重中的轻灵。</a:t>
            </a:r>
            <a:endParaRPr lang="zh-CN" altLang="en-US" sz="3000" b="1" dirty="0">
              <a:solidFill>
                <a:srgbClr val="FF0000"/>
              </a:solidFill>
              <a:latin typeface="宋体" panose="02010600030101010101" pitchFamily="2" charset="-122"/>
              <a:ea typeface="宋体" panose="02010600030101010101" pitchFamily="2" charset="-122"/>
            </a:endParaRPr>
          </a:p>
        </p:txBody>
      </p:sp>
      <p:sp>
        <p:nvSpPr>
          <p:cNvPr id="6" name="Rectangle 4"/>
          <p:cNvSpPr>
            <a:spLocks noChangeArrowheads="1"/>
          </p:cNvSpPr>
          <p:nvPr/>
        </p:nvSpPr>
        <p:spPr bwMode="auto">
          <a:xfrm>
            <a:off x="974673" y="1025416"/>
            <a:ext cx="10561173"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fontAlgn="ctr">
              <a:lnSpc>
                <a:spcPct val="120000"/>
              </a:lnSpc>
            </a:pPr>
            <a:r>
              <a:rPr lang="zh-CN" altLang="en-US" sz="3000" b="1" dirty="0">
                <a:solidFill>
                  <a:srgbClr val="FF0000"/>
                </a:solidFill>
                <a:latin typeface="黑体" panose="02010609060101010101" charset="-122"/>
                <a:ea typeface="黑体" panose="02010609060101010101" charset="-122"/>
              </a:rPr>
              <a:t>叙述语句</a:t>
            </a:r>
            <a:r>
              <a:rPr lang="en-US" altLang="zh-CN" sz="3000" b="1" dirty="0">
                <a:solidFill>
                  <a:srgbClr val="FF0000"/>
                </a:solidFill>
                <a:ea typeface="宋体" panose="02010600030101010101" pitchFamily="2" charset="-122"/>
              </a:rPr>
              <a:t>——</a:t>
            </a:r>
            <a:r>
              <a:rPr lang="zh-CN" altLang="en-US" sz="3000" b="1" dirty="0">
                <a:solidFill>
                  <a:srgbClr val="FF0000"/>
                </a:solidFill>
                <a:ea typeface="宋体" panose="02010600030101010101" pitchFamily="2" charset="-122"/>
              </a:rPr>
              <a:t>口语化的语言平易亲切</a:t>
            </a:r>
            <a:r>
              <a:rPr lang="en-US" altLang="zh-CN" sz="3000" b="1">
                <a:solidFill>
                  <a:srgbClr val="FF0000"/>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solidFill>
                  <a:srgbClr val="FF0000"/>
                </a:solidFill>
                <a:ea typeface="宋体" panose="02010600030101010101" pitchFamily="2" charset="-122"/>
              </a:rPr>
              <a:t>如话家常</a:t>
            </a:r>
            <a:endParaRPr lang="zh-CN" altLang="en-US" sz="3000" b="1" dirty="0">
              <a:solidFill>
                <a:srgbClr val="FF0000"/>
              </a:solidFill>
              <a:ea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3797">
                                            <p:txEl>
                                              <p:charRg st="0" end="25"/>
                                            </p:txEl>
                                          </p:spTgt>
                                        </p:tgtEl>
                                        <p:attrNameLst>
                                          <p:attrName>style.visibility</p:attrName>
                                        </p:attrNameLst>
                                      </p:cBhvr>
                                      <p:to>
                                        <p:strVal val="visible"/>
                                      </p:to>
                                    </p:set>
                                    <p:anim calcmode="lin" valueType="num">
                                      <p:cBhvr additive="base">
                                        <p:cTn id="14" dur="500" fill="hold"/>
                                        <p:tgtEl>
                                          <p:spTgt spid="33797">
                                            <p:txEl>
                                              <p:charRg st="0" end="25"/>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3797">
                                            <p:txEl>
                                              <p:charRg st="0" end="25"/>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3797">
                                            <p:txEl>
                                              <p:charRg st="25" end="56"/>
                                            </p:txEl>
                                          </p:spTgt>
                                        </p:tgtEl>
                                        <p:attrNameLst>
                                          <p:attrName>style.visibility</p:attrName>
                                        </p:attrNameLst>
                                      </p:cBhvr>
                                      <p:to>
                                        <p:strVal val="visible"/>
                                      </p:to>
                                    </p:set>
                                    <p:anim calcmode="lin" valueType="num">
                                      <p:cBhvr additive="base">
                                        <p:cTn id="20" dur="500" fill="hold"/>
                                        <p:tgtEl>
                                          <p:spTgt spid="33797">
                                            <p:txEl>
                                              <p:charRg st="25" end="56"/>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3797">
                                            <p:txEl>
                                              <p:charRg st="25" end="56"/>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3797">
                                            <p:txEl>
                                              <p:charRg st="56" end="69"/>
                                            </p:txEl>
                                          </p:spTgt>
                                        </p:tgtEl>
                                        <p:attrNameLst>
                                          <p:attrName>style.visibility</p:attrName>
                                        </p:attrNameLst>
                                      </p:cBhvr>
                                      <p:to>
                                        <p:strVal val="visible"/>
                                      </p:to>
                                    </p:set>
                                    <p:anim calcmode="lin" valueType="num">
                                      <p:cBhvr additive="base">
                                        <p:cTn id="26" dur="500" fill="hold"/>
                                        <p:tgtEl>
                                          <p:spTgt spid="33797">
                                            <p:txEl>
                                              <p:charRg st="56" end="69"/>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3797">
                                            <p:txEl>
                                              <p:charRg st="56" end="69"/>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3797">
                                            <p:txEl>
                                              <p:charRg st="69" end="84"/>
                                            </p:txEl>
                                          </p:spTgt>
                                        </p:tgtEl>
                                        <p:attrNameLst>
                                          <p:attrName>style.visibility</p:attrName>
                                        </p:attrNameLst>
                                      </p:cBhvr>
                                      <p:to>
                                        <p:strVal val="visible"/>
                                      </p:to>
                                    </p:set>
                                    <p:anim calcmode="lin" valueType="num">
                                      <p:cBhvr additive="base">
                                        <p:cTn id="32" dur="500" fill="hold"/>
                                        <p:tgtEl>
                                          <p:spTgt spid="33797">
                                            <p:txEl>
                                              <p:charRg st="69" end="8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3797">
                                            <p:txEl>
                                              <p:charRg st="69" end="84"/>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33797">
                                            <p:txEl>
                                              <p:charRg st="84" end="96"/>
                                            </p:txEl>
                                          </p:spTgt>
                                        </p:tgtEl>
                                        <p:attrNameLst>
                                          <p:attrName>style.visibility</p:attrName>
                                        </p:attrNameLst>
                                      </p:cBhvr>
                                      <p:to>
                                        <p:strVal val="visible"/>
                                      </p:to>
                                    </p:set>
                                    <p:anim calcmode="lin" valueType="num">
                                      <p:cBhvr additive="base">
                                        <p:cTn id="38" dur="500" fill="hold"/>
                                        <p:tgtEl>
                                          <p:spTgt spid="33797">
                                            <p:txEl>
                                              <p:charRg st="84" end="96"/>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3797">
                                            <p:txEl>
                                              <p:charRg st="84" end="96"/>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8" presetClass="entr" presetSubtype="16" fill="hold" grpId="0" nodeType="clickEffect">
                                  <p:stCondLst>
                                    <p:cond delay="0"/>
                                  </p:stCondLst>
                                  <p:childTnLst>
                                    <p:set>
                                      <p:cBhvr>
                                        <p:cTn id="43" dur="1" fill="hold">
                                          <p:stCondLst>
                                            <p:cond delay="0"/>
                                          </p:stCondLst>
                                        </p:cTn>
                                        <p:tgtEl>
                                          <p:spTgt spid="33798"/>
                                        </p:tgtEl>
                                        <p:attrNameLst>
                                          <p:attrName>style.visibility</p:attrName>
                                        </p:attrNameLst>
                                      </p:cBhvr>
                                      <p:to>
                                        <p:strVal val="visible"/>
                                      </p:to>
                                    </p:set>
                                    <p:animEffect transition="in" filter="diamond(in)">
                                      <p:cBhvr>
                                        <p:cTn id="44" dur="2000"/>
                                        <p:tgtEl>
                                          <p:spTgt spid="33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8" grpId="0"/>
      <p:bldP spid="6"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0" name="Rectangle 9"/>
          <p:cNvSpPr>
            <a:spLocks noChangeArrowheads="1"/>
          </p:cNvSpPr>
          <p:nvPr/>
        </p:nvSpPr>
        <p:spPr bwMode="auto">
          <a:xfrm>
            <a:off x="974799" y="1947582"/>
            <a:ext cx="10753195"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ctr">
              <a:lnSpc>
                <a:spcPct val="100000"/>
              </a:lnSpc>
            </a:pPr>
            <a:r>
              <a:rPr lang="zh-CN" altLang="en-US" sz="3000" b="1" dirty="0">
                <a:solidFill>
                  <a:srgbClr val="FF0000"/>
                </a:solidFill>
                <a:latin typeface="黑体" panose="02010609060101010101" charset="-122"/>
                <a:ea typeface="黑体" panose="02010609060101010101" charset="-122"/>
              </a:rPr>
              <a:t>论证方法</a:t>
            </a:r>
            <a:r>
              <a:rPr lang="en-US" altLang="zh-CN" sz="3000" b="1" dirty="0">
                <a:solidFill>
                  <a:srgbClr val="FF0000"/>
                </a:solidFill>
                <a:ea typeface="宋体" panose="02010600030101010101" pitchFamily="2" charset="-122"/>
                <a:sym typeface="+mn-ea"/>
              </a:rPr>
              <a:t>——</a:t>
            </a:r>
            <a:r>
              <a:rPr lang="zh-CN" altLang="en-US" sz="3000" b="1" dirty="0">
                <a:solidFill>
                  <a:srgbClr val="FF0000"/>
                </a:solidFill>
                <a:latin typeface="新宋体" panose="02010609030101010101" pitchFamily="49" charset="-122"/>
                <a:ea typeface="新宋体" panose="02010609030101010101" pitchFamily="49" charset="-122"/>
              </a:rPr>
              <a:t>引用论证、举例论证、道理论证、对比论证等</a:t>
            </a:r>
            <a:endParaRPr lang="zh-CN" altLang="en-US" sz="3000" b="1" dirty="0">
              <a:solidFill>
                <a:schemeClr val="accent1">
                  <a:lumMod val="75000"/>
                </a:schemeClr>
              </a:solidFill>
              <a:latin typeface="新宋体" panose="02010609030101010101" pitchFamily="49" charset="-122"/>
              <a:ea typeface="新宋体" panose="02010609030101010101" pitchFamily="49" charset="-122"/>
            </a:endParaRPr>
          </a:p>
        </p:txBody>
      </p:sp>
      <p:sp>
        <p:nvSpPr>
          <p:cNvPr id="2" name="Rectangle 4"/>
          <p:cNvSpPr>
            <a:spLocks noChangeArrowheads="1"/>
          </p:cNvSpPr>
          <p:nvPr/>
        </p:nvSpPr>
        <p:spPr bwMode="auto">
          <a:xfrm>
            <a:off x="974673" y="1187976"/>
            <a:ext cx="10561173"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fontAlgn="ctr">
              <a:lnSpc>
                <a:spcPct val="120000"/>
              </a:lnSpc>
            </a:pPr>
            <a:r>
              <a:rPr lang="zh-CN" altLang="en-US" sz="3000" b="1" dirty="0">
                <a:solidFill>
                  <a:srgbClr val="FF0000"/>
                </a:solidFill>
                <a:latin typeface="黑体" panose="02010609060101010101" charset="-122"/>
                <a:ea typeface="黑体" panose="02010609060101010101" charset="-122"/>
              </a:rPr>
              <a:t>句式</a:t>
            </a:r>
            <a:r>
              <a:rPr lang="en-US" altLang="zh-CN" sz="3000" b="1" dirty="0">
                <a:solidFill>
                  <a:srgbClr val="FF0000"/>
                </a:solidFill>
                <a:ea typeface="宋体" panose="02010600030101010101" pitchFamily="2" charset="-122"/>
              </a:rPr>
              <a:t>——</a:t>
            </a:r>
            <a:r>
              <a:rPr lang="zh-CN" altLang="en-US" sz="3000" b="1" dirty="0">
                <a:solidFill>
                  <a:srgbClr val="FF0000"/>
                </a:solidFill>
                <a:ea typeface="宋体" panose="02010600030101010101" pitchFamily="2" charset="-122"/>
              </a:rPr>
              <a:t>陈述句、设问句、反问句、感叹句等</a:t>
            </a:r>
            <a:endParaRPr lang="zh-CN" altLang="en-US" sz="3000" b="1" dirty="0">
              <a:solidFill>
                <a:srgbClr val="FF0000"/>
              </a:solidFill>
              <a:ea typeface="宋体" panose="02010600030101010101" pitchFamily="2" charset="-122"/>
            </a:endParaRPr>
          </a:p>
        </p:txBody>
      </p:sp>
      <p:sp>
        <p:nvSpPr>
          <p:cNvPr id="4" name="文本框 3"/>
          <p:cNvSpPr txBox="1"/>
          <p:nvPr/>
        </p:nvSpPr>
        <p:spPr>
          <a:xfrm>
            <a:off x="462915" y="2614930"/>
            <a:ext cx="10991215" cy="1383665"/>
          </a:xfrm>
          <a:prstGeom prst="rect">
            <a:avLst/>
          </a:prstGeom>
          <a:noFill/>
        </p:spPr>
        <p:txBody>
          <a:bodyPr wrap="square" rtlCol="0" anchor="t">
            <a:spAutoFit/>
          </a:bodyPr>
          <a:p>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b="1">
                <a:latin typeface="宋体" panose="02010600030101010101" pitchFamily="2" charset="-122"/>
                <a:ea typeface="宋体" panose="02010600030101010101" pitchFamily="2" charset="-122"/>
              </a:rPr>
              <a:t>答应人办一件事没有办</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rPr>
              <a:t>欠了人的钱没有还</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rPr>
              <a:t>受了人的恩惠没有报答</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rPr>
              <a:t>得罪了人没有赔礼</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rPr>
              <a:t>这就连这个人的面也几乎不敢见他；纵然不见他的面</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rPr>
              <a:t>睡里梦里都像有他的影子来缠着我</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第</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段)</a:t>
            </a:r>
            <a:r>
              <a:rPr lang="zh-CN" altLang="en-US" sz="2800" b="1">
                <a:latin typeface="宋体" panose="02010600030101010101" pitchFamily="2" charset="-122"/>
                <a:ea typeface="宋体" panose="02010600030101010101" pitchFamily="2" charset="-122"/>
              </a:rPr>
              <a:t>。</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461645" y="3998595"/>
            <a:ext cx="11205210" cy="1291590"/>
          </a:xfrm>
          <a:prstGeom prst="rect">
            <a:avLst/>
          </a:prstGeom>
          <a:noFill/>
        </p:spPr>
        <p:txBody>
          <a:bodyPr wrap="square" rtlCol="0" anchor="t">
            <a:spAutoFit/>
          </a:bodyPr>
          <a:p>
            <a:r>
              <a:rPr lang="en-US" altLang="zh-CN" sz="2600" b="1">
                <a:solidFill>
                  <a:srgbClr val="582AEE"/>
                </a:solidFill>
                <a:latin typeface="宋体" panose="02010600030101010101" pitchFamily="2" charset="-122"/>
                <a:ea typeface="宋体" panose="02010600030101010101" pitchFamily="2" charset="-122"/>
                <a:cs typeface="宋体" panose="02010600030101010101" pitchFamily="2" charset="-122"/>
              </a:rPr>
              <a:t>——</a:t>
            </a:r>
            <a:r>
              <a:rPr lang="zh-CN" altLang="en-US" sz="2600" b="1">
                <a:solidFill>
                  <a:srgbClr val="FF3300"/>
                </a:solidFill>
                <a:latin typeface="宋体" panose="02010600030101010101" pitchFamily="2" charset="-122"/>
                <a:ea typeface="宋体" panose="02010600030101010101" pitchFamily="2" charset="-122"/>
                <a:cs typeface="宋体" panose="02010600030101010101" pitchFamily="2" charset="-122"/>
              </a:rPr>
              <a:t>举例论证</a:t>
            </a:r>
            <a:r>
              <a:rPr lang="en-US" altLang="zh-CN" sz="26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2600" b="1">
                <a:solidFill>
                  <a:srgbClr val="582AEE"/>
                </a:solidFill>
                <a:latin typeface="宋体" panose="02010600030101010101" pitchFamily="2" charset="-122"/>
                <a:ea typeface="宋体" panose="02010600030101010101" pitchFamily="2" charset="-122"/>
                <a:cs typeface="宋体" panose="02010600030101010101" pitchFamily="2" charset="-122"/>
                <a:sym typeface="+mn-ea"/>
              </a:rPr>
              <a:t>生动地叙述了</a:t>
            </a:r>
            <a:r>
              <a:rPr lang="zh-CN" altLang="en-US" sz="2600" b="1">
                <a:solidFill>
                  <a:srgbClr val="582AEE"/>
                </a:solidFill>
                <a:uFillTx/>
                <a:latin typeface="Arial" panose="020B0604020202020204" pitchFamily="34" charset="0"/>
                <a:ea typeface="SimSun-ExtB" panose="02010609060101010101" charset="-122"/>
                <a:cs typeface="Arial" panose="020B0604020202020204" pitchFamily="34" charset="0"/>
                <a:sym typeface="+mn-ea"/>
              </a:rPr>
              <a:t>“</a:t>
            </a:r>
            <a:r>
              <a:rPr lang="zh-CN" altLang="en-US" sz="2600" b="1">
                <a:solidFill>
                  <a:srgbClr val="582AEE"/>
                </a:solidFill>
                <a:latin typeface="宋体" panose="02010600030101010101" pitchFamily="2" charset="-122"/>
                <a:ea typeface="宋体" panose="02010600030101010101" pitchFamily="2" charset="-122"/>
                <a:cs typeface="宋体" panose="02010600030101010101" pitchFamily="2" charset="-122"/>
              </a:rPr>
              <a:t>未尽责任</a:t>
            </a:r>
            <a:r>
              <a:rPr lang="zh-CN" altLang="en-US" sz="2600" b="1">
                <a:solidFill>
                  <a:srgbClr val="582AEE"/>
                </a:solidFill>
                <a:uFillTx/>
                <a:latin typeface="Arial" panose="020B0604020202020204" pitchFamily="34" charset="0"/>
                <a:ea typeface="SimSun-ExtB" panose="02010609060101010101" charset="-122"/>
                <a:cs typeface="Arial" panose="020B0604020202020204" pitchFamily="34" charset="0"/>
                <a:sym typeface="+mn-ea"/>
              </a:rPr>
              <a:t>”</a:t>
            </a:r>
            <a:r>
              <a:rPr lang="zh-CN" altLang="en-US" sz="2600" b="1">
                <a:solidFill>
                  <a:srgbClr val="582AEE"/>
                </a:solidFill>
                <a:latin typeface="宋体" panose="02010600030101010101" pitchFamily="2" charset="-122"/>
                <a:ea typeface="宋体" panose="02010600030101010101" pitchFamily="2" charset="-122"/>
                <a:cs typeface="宋体" panose="02010600030101010101" pitchFamily="2" charset="-122"/>
              </a:rPr>
              <a:t>的</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痛苦心情</a:t>
            </a:r>
            <a:r>
              <a:rPr lang="en-US" altLang="zh-CN" sz="26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2600" b="1">
                <a:solidFill>
                  <a:srgbClr val="582AEE"/>
                </a:solidFill>
                <a:latin typeface="宋体" panose="02010600030101010101" pitchFamily="2" charset="-122"/>
                <a:ea typeface="宋体" panose="02010600030101010101" pitchFamily="2" charset="-122"/>
                <a:cs typeface="宋体" panose="02010600030101010101" pitchFamily="2" charset="-122"/>
              </a:rPr>
              <a:t>来阐述</a:t>
            </a:r>
            <a:r>
              <a:rPr lang="zh-CN" altLang="en-US" sz="2600" b="1">
                <a:solidFill>
                  <a:srgbClr val="582AEE"/>
                </a:solidFill>
                <a:uFillTx/>
                <a:latin typeface="Arial" panose="020B0604020202020204" pitchFamily="34" charset="0"/>
                <a:ea typeface="SimSun-ExtB" panose="02010609060101010101" charset="-122"/>
                <a:cs typeface="Arial" panose="020B0604020202020204" pitchFamily="34" charset="0"/>
              </a:rPr>
              <a:t>“人生最苦的事是未尽责任”</a:t>
            </a:r>
            <a:r>
              <a:rPr lang="zh-CN" altLang="en-US" sz="2600" b="1">
                <a:solidFill>
                  <a:srgbClr val="582AEE"/>
                </a:solidFill>
                <a:latin typeface="宋体" panose="02010600030101010101" pitchFamily="2" charset="-122"/>
                <a:ea typeface="宋体" panose="02010600030101010101" pitchFamily="2" charset="-122"/>
                <a:cs typeface="宋体" panose="02010600030101010101" pitchFamily="2" charset="-122"/>
              </a:rPr>
              <a:t>这一道理。</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平实亲切的语言</a:t>
            </a:r>
            <a:r>
              <a:rPr lang="en-US" altLang="zh-CN" sz="26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就像一位长者在与读者促膝谈心</a:t>
            </a:r>
            <a:r>
              <a:rPr lang="en-US" altLang="zh-CN" sz="2600" b="1">
                <a:solidFill>
                  <a:srgbClr val="FF0000"/>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娓娓道来</a:t>
            </a:r>
            <a:r>
              <a:rPr lang="en-US" altLang="zh-CN" sz="2600" b="1">
                <a:solidFill>
                  <a:srgbClr val="FF0000"/>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没有一点盛气凌人的说教口吻</a:t>
            </a:r>
            <a:r>
              <a:rPr lang="en-US" altLang="zh-CN" sz="2600" b="1">
                <a:solidFill>
                  <a:srgbClr val="FF0000"/>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使原本凝重的道理变得轻松活泼</a:t>
            </a:r>
            <a:r>
              <a:rPr lang="zh-CN" altLang="en-US" sz="2600" b="1">
                <a:solidFill>
                  <a:srgbClr val="582AEE"/>
                </a:solidFill>
                <a:latin typeface="宋体" panose="02010600030101010101" pitchFamily="2" charset="-122"/>
                <a:ea typeface="宋体" panose="02010600030101010101" pitchFamily="2" charset="-122"/>
                <a:cs typeface="宋体" panose="02010600030101010101" pitchFamily="2" charset="-122"/>
              </a:rPr>
              <a:t>。</a:t>
            </a:r>
            <a:endParaRPr lang="zh-CN" altLang="en-US" sz="2600" b="1">
              <a:solidFill>
                <a:srgbClr val="582AEE"/>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3"/>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P spid="2" grpId="0" autoUpdateAnimBg="0"/>
      <p:bldP spid="5"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6" name="文本框 5"/>
          <p:cNvSpPr txBox="1"/>
          <p:nvPr/>
        </p:nvSpPr>
        <p:spPr>
          <a:xfrm>
            <a:off x="544195" y="762635"/>
            <a:ext cx="11325860" cy="953135"/>
          </a:xfrm>
          <a:prstGeom prst="rect">
            <a:avLst/>
          </a:prstGeom>
          <a:noFill/>
        </p:spPr>
        <p:txBody>
          <a:bodyPr wrap="square" rtlCol="0" anchor="t">
            <a:spAutoFit/>
          </a:bodyPr>
          <a:p>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sz="2800" b="1">
                <a:solidFill>
                  <a:schemeClr val="tx1"/>
                </a:solidFill>
                <a:uFillTx/>
                <a:latin typeface="Arial" panose="020B0604020202020204" pitchFamily="34" charset="0"/>
                <a:ea typeface="SimSun-ExtB" panose="02010609060101010101" charset="-122"/>
                <a:cs typeface="Arial" panose="020B0604020202020204" pitchFamily="34" charset="0"/>
              </a:rPr>
              <a:t>翻过来看</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sz="2800" b="1">
                <a:solidFill>
                  <a:schemeClr val="tx1"/>
                </a:solidFill>
                <a:uFillTx/>
                <a:latin typeface="Arial" panose="020B0604020202020204" pitchFamily="34" charset="0"/>
                <a:ea typeface="SimSun-ExtB" panose="02010609060101010101" charset="-122"/>
                <a:cs typeface="Arial" panose="020B0604020202020204" pitchFamily="34" charset="0"/>
              </a:rPr>
              <a:t>什么事最快乐呢？自然责任完了</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sz="2800" b="1">
                <a:solidFill>
                  <a:schemeClr val="tx1"/>
                </a:solidFill>
                <a:uFillTx/>
                <a:latin typeface="Arial" panose="020B0604020202020204" pitchFamily="34" charset="0"/>
                <a:ea typeface="SimSun-ExtB" panose="02010609060101010101" charset="-122"/>
                <a:cs typeface="Arial" panose="020B0604020202020204" pitchFamily="34" charset="0"/>
              </a:rPr>
              <a:t>算是人生第一件乐事。古语说得好</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sz="2800" b="1">
                <a:solidFill>
                  <a:schemeClr val="tx1"/>
                </a:solidFill>
                <a:uFillTx/>
                <a:latin typeface="Arial" panose="020B0604020202020204" pitchFamily="34" charset="0"/>
                <a:ea typeface="SimSun-ExtB" panose="02010609060101010101" charset="-122"/>
                <a:cs typeface="Arial" panose="020B0604020202020204" pitchFamily="34" charset="0"/>
              </a:rPr>
              <a:t>“如释重负”；俗语亦说的是</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sz="2800" b="1">
                <a:solidFill>
                  <a:schemeClr val="tx1"/>
                </a:solidFill>
                <a:uFillTx/>
                <a:latin typeface="Arial" panose="020B0604020202020204" pitchFamily="34" charset="0"/>
                <a:ea typeface="SimSun-ExtB" panose="02010609060101010101" charset="-122"/>
                <a:cs typeface="Arial" panose="020B0604020202020204" pitchFamily="34" charset="0"/>
              </a:rPr>
              <a:t>“心上一块石头落了地”</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第</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段)</a:t>
            </a:r>
            <a:r>
              <a:rPr lang="zh-CN" altLang="en-US" sz="2800" b="1">
                <a:latin typeface="宋体" panose="02010600030101010101" pitchFamily="2" charset="-122"/>
                <a:ea typeface="宋体" panose="02010600030101010101" pitchFamily="2" charset="-122"/>
              </a:rPr>
              <a:t>。</a:t>
            </a:r>
            <a:endParaRPr lang="zh-CN" altLang="en-US" sz="2800" b="1">
              <a:latin typeface="宋体" panose="02010600030101010101" pitchFamily="2" charset="-122"/>
              <a:ea typeface="宋体" panose="02010600030101010101" pitchFamily="2" charset="-122"/>
            </a:endParaRPr>
          </a:p>
        </p:txBody>
      </p:sp>
      <p:sp>
        <p:nvSpPr>
          <p:cNvPr id="7" name="文本框 6"/>
          <p:cNvSpPr txBox="1"/>
          <p:nvPr/>
        </p:nvSpPr>
        <p:spPr>
          <a:xfrm>
            <a:off x="600710" y="1796415"/>
            <a:ext cx="11212195" cy="1383665"/>
          </a:xfrm>
          <a:prstGeom prst="rect">
            <a:avLst/>
          </a:prstGeom>
          <a:noFill/>
        </p:spPr>
        <p:txBody>
          <a:bodyPr wrap="square" rtlCol="0" anchor="t">
            <a:spAutoFit/>
          </a:bodyPr>
          <a:p>
            <a:r>
              <a:rPr lang="en-US" altLang="zh-CN" sz="2800" b="1">
                <a:solidFill>
                  <a:srgbClr val="582AEE"/>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0000"/>
                </a:solidFill>
                <a:latin typeface="宋体" panose="02010600030101010101" pitchFamily="2" charset="-122"/>
                <a:ea typeface="宋体" panose="02010600030101010101" pitchFamily="2" charset="-122"/>
              </a:rPr>
              <a:t>引</a:t>
            </a:r>
            <a:r>
              <a:rPr sz="2800" b="1">
                <a:solidFill>
                  <a:srgbClr val="FF0000"/>
                </a:solidFill>
                <a:latin typeface="宋体" panose="02010600030101010101" pitchFamily="2" charset="-122"/>
                <a:ea typeface="宋体" panose="02010600030101010101" pitchFamily="2" charset="-122"/>
              </a:rPr>
              <a:t>用古语俗语</a:t>
            </a:r>
            <a:r>
              <a:rPr lang="en-US" altLang="zh-CN" sz="28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形象地表达出</a:t>
            </a:r>
            <a:r>
              <a:rPr lang="zh-CN" altLang="en-US" sz="2800" b="1">
                <a:solidFill>
                  <a:srgbClr val="582AEE"/>
                </a:solidFill>
                <a:uFillTx/>
                <a:latin typeface="Arial" panose="020B0604020202020204" pitchFamily="34" charset="0"/>
                <a:ea typeface="SimSun-ExtB" panose="02010609060101010101" charset="-122"/>
                <a:cs typeface="Arial" panose="020B0604020202020204" pitchFamily="34" charset="0"/>
                <a:sym typeface="+mn-ea"/>
              </a:rPr>
              <a:t>“责任完了”</a:t>
            </a:r>
            <a:r>
              <a:rPr sz="2800" b="1">
                <a:solidFill>
                  <a:srgbClr val="582AEE"/>
                </a:solidFill>
                <a:latin typeface="宋体" panose="02010600030101010101" pitchFamily="2" charset="-122"/>
                <a:ea typeface="宋体" panose="02010600030101010101" pitchFamily="2" charset="-122"/>
              </a:rPr>
              <a:t>后的</a:t>
            </a:r>
            <a:r>
              <a:rPr lang="zh-CN" sz="2800" b="1">
                <a:solidFill>
                  <a:srgbClr val="FF3300"/>
                </a:solidFill>
                <a:latin typeface="宋体" panose="02010600030101010101" pitchFamily="2" charset="-122"/>
                <a:ea typeface="宋体" panose="02010600030101010101" pitchFamily="2" charset="-122"/>
              </a:rPr>
              <a:t>轻松愉悦的</a:t>
            </a:r>
            <a:r>
              <a:rPr sz="2800" b="1">
                <a:solidFill>
                  <a:srgbClr val="FF3300"/>
                </a:solidFill>
                <a:latin typeface="宋体" panose="02010600030101010101" pitchFamily="2" charset="-122"/>
                <a:ea typeface="宋体" panose="02010600030101010101" pitchFamily="2" charset="-122"/>
              </a:rPr>
              <a:t>心情</a:t>
            </a:r>
            <a:r>
              <a:rPr lang="en-US" altLang="zh-CN" sz="2800" b="1">
                <a:solidFill>
                  <a:srgbClr val="FF3300"/>
                </a:solidFill>
                <a:uFillTx/>
                <a:latin typeface="Arial" panose="020B0604020202020204" pitchFamily="34" charset="0"/>
                <a:ea typeface="SimSun-ExtB" panose="02010609060101010101" charset="-122"/>
                <a:cs typeface="+mj-cs"/>
                <a:sym typeface="宋体" panose="02010600030101010101" pitchFamily="2" charset="-122"/>
              </a:rPr>
              <a:t>,</a:t>
            </a:r>
            <a:r>
              <a:rPr sz="2800" b="1">
                <a:solidFill>
                  <a:srgbClr val="FF3300"/>
                </a:solidFill>
                <a:latin typeface="宋体" panose="02010600030101010101" pitchFamily="2" charset="-122"/>
                <a:ea typeface="宋体" panose="02010600030101010101" pitchFamily="2" charset="-122"/>
              </a:rPr>
              <a:t>浅显易懂</a:t>
            </a:r>
            <a:r>
              <a:rPr lang="en-US" altLang="zh-CN" sz="2800" b="1">
                <a:solidFill>
                  <a:srgbClr val="FF3300"/>
                </a:solidFill>
                <a:uFillTx/>
                <a:latin typeface="Arial" panose="020B0604020202020204" pitchFamily="34" charset="0"/>
                <a:ea typeface="SimSun-ExtB" panose="02010609060101010101" charset="-122"/>
                <a:cs typeface="+mj-cs"/>
                <a:sym typeface="宋体" panose="02010600030101010101" pitchFamily="2" charset="-122"/>
              </a:rPr>
              <a:t>,</a:t>
            </a:r>
            <a:r>
              <a:rPr sz="2800" b="1">
                <a:solidFill>
                  <a:srgbClr val="FF3300"/>
                </a:solidFill>
                <a:latin typeface="宋体" panose="02010600030101010101" pitchFamily="2" charset="-122"/>
                <a:ea typeface="宋体" panose="02010600030101010101" pitchFamily="2" charset="-122"/>
              </a:rPr>
              <a:t>趣味横生</a:t>
            </a:r>
            <a:r>
              <a:rPr lang="en-US" altLang="zh-CN" sz="2800" b="1">
                <a:solidFill>
                  <a:srgbClr val="FF3300"/>
                </a:solidFill>
                <a:uFillTx/>
                <a:latin typeface="Arial" panose="020B0604020202020204" pitchFamily="34" charset="0"/>
                <a:ea typeface="SimSun-ExtB" panose="02010609060101010101" charset="-122"/>
                <a:cs typeface="+mj-cs"/>
                <a:sym typeface="宋体" panose="02010600030101010101" pitchFamily="2" charset="-122"/>
              </a:rPr>
              <a:t>,</a:t>
            </a:r>
            <a:r>
              <a:rPr sz="2800" b="1">
                <a:solidFill>
                  <a:srgbClr val="FF3300"/>
                </a:solidFill>
                <a:latin typeface="宋体" panose="02010600030101010101" pitchFamily="2" charset="-122"/>
                <a:ea typeface="宋体" panose="02010600030101010101" pitchFamily="2" charset="-122"/>
              </a:rPr>
              <a:t>增强文章的感染力</a:t>
            </a:r>
            <a:r>
              <a:rPr lang="en-US" altLang="zh-CN" sz="28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,从而让读者更认同作者阐述的“最乐”的事</a:t>
            </a:r>
            <a:r>
              <a:rPr lang="zh-CN" altLang="en-US" sz="2800" b="1">
                <a:solidFill>
                  <a:srgbClr val="582AEE"/>
                </a:solidFill>
                <a:latin typeface="宋体" panose="02010600030101010101" pitchFamily="2" charset="-122"/>
                <a:ea typeface="宋体" panose="02010600030101010101" pitchFamily="2" charset="-122"/>
                <a:cs typeface="宋体" panose="02010600030101010101" pitchFamily="2" charset="-122"/>
              </a:rPr>
              <a:t>。</a:t>
            </a:r>
            <a:endParaRPr lang="zh-CN" altLang="en-US" sz="2800" b="1">
              <a:solidFill>
                <a:srgbClr val="582AEE"/>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600710" y="3133725"/>
            <a:ext cx="11497945" cy="953135"/>
          </a:xfrm>
          <a:prstGeom prst="rect">
            <a:avLst/>
          </a:prstGeom>
          <a:noFill/>
        </p:spPr>
        <p:txBody>
          <a:bodyPr wrap="square" rtlCol="0" anchor="t">
            <a:spAutoFit/>
          </a:bodyPr>
          <a:p>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sz="2800" b="1">
                <a:solidFill>
                  <a:schemeClr val="tx1"/>
                </a:solidFill>
                <a:uFillTx/>
                <a:latin typeface="Arial" panose="020B0604020202020204" pitchFamily="34" charset="0"/>
                <a:ea typeface="SimSun-ExtB" panose="02010609060101010101" charset="-122"/>
                <a:cs typeface="Arial" panose="020B0604020202020204" pitchFamily="34" charset="0"/>
              </a:rPr>
              <a:t>然则为什么孟子又说</a:t>
            </a:r>
            <a:r>
              <a:rPr sz="2800" b="1">
                <a:solidFill>
                  <a:schemeClr val="tx1"/>
                </a:solidFill>
                <a:uFillTx/>
                <a:latin typeface="Arial" panose="020B0604020202020204" pitchFamily="34" charset="0"/>
                <a:ea typeface="SimSun-ExtB" panose="02010609060101010101" charset="-122"/>
                <a:cs typeface="Arial" panose="020B0604020202020204" pitchFamily="34" charset="0"/>
              </a:rPr>
              <a:t>“君子有终身之忧”</a:t>
            </a:r>
            <a:r>
              <a:rPr lang="zh-CN" sz="2800" b="1">
                <a:solidFill>
                  <a:schemeClr val="tx1"/>
                </a:solidFill>
                <a:uFillTx/>
                <a:latin typeface="Arial" panose="020B0604020202020204" pitchFamily="34" charset="0"/>
                <a:ea typeface="SimSun-ExtB" panose="02010609060101010101" charset="-122"/>
                <a:cs typeface="Arial" panose="020B0604020202020204" pitchFamily="34" charset="0"/>
              </a:rPr>
              <a:t>呢？曾子还说哩</a:t>
            </a:r>
            <a:r>
              <a:rPr lang="en-US" altLang="zh-CN" sz="2800" b="1">
                <a:latin typeface="Arial" panose="020B0604020202020204" pitchFamily="34" charset="0"/>
                <a:ea typeface="宋体" panose="02010600030101010101" pitchFamily="2" charset="-122"/>
                <a:sym typeface="+mn-ea"/>
              </a:rPr>
              <a:t>:</a:t>
            </a:r>
            <a:r>
              <a:rPr sz="28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sz="2800" b="1">
                <a:solidFill>
                  <a:schemeClr val="tx1"/>
                </a:solidFill>
                <a:uFillTx/>
                <a:latin typeface="Arial" panose="020B0604020202020204" pitchFamily="34" charset="0"/>
                <a:ea typeface="SimSun-ExtB" panose="02010609060101010101" charset="-122"/>
                <a:cs typeface="Arial" panose="020B0604020202020204" pitchFamily="34" charset="0"/>
              </a:rPr>
              <a:t>任重而道远</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a:uFillTx/>
                <a:latin typeface="Arial" panose="020B0604020202020204" pitchFamily="34" charset="0"/>
                <a:ea typeface="SimSun-ExtB" panose="02010609060101010101" charset="-122"/>
                <a:cs typeface="+mj-cs"/>
                <a:sym typeface="宋体" panose="02010600030101010101" pitchFamily="2" charset="-122"/>
              </a:rPr>
              <a:t>死而后</a:t>
            </a:r>
            <a:r>
              <a:rPr lang="zh-CN" altLang="en-US" sz="2800" b="1">
                <a:uFillTx/>
                <a:latin typeface="楷体" panose="02010609060101010101" pitchFamily="49" charset="-122"/>
                <a:ea typeface="楷体" panose="02010609060101010101" pitchFamily="49" charset="-122"/>
                <a:cs typeface="+mj-cs"/>
                <a:sym typeface="宋体" panose="02010600030101010101" pitchFamily="2" charset="-122"/>
              </a:rPr>
              <a:t>已</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a:uFillTx/>
                <a:latin typeface="Arial" panose="020B0604020202020204" pitchFamily="34" charset="0"/>
                <a:ea typeface="SimSun-ExtB" panose="02010609060101010101" charset="-122"/>
                <a:cs typeface="+mj-cs"/>
                <a:sym typeface="宋体" panose="02010600030101010101" pitchFamily="2" charset="-122"/>
              </a:rPr>
              <a:t>不亦远乎？</a:t>
            </a:r>
            <a:r>
              <a:rPr sz="28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第</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5</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段)</a:t>
            </a:r>
            <a:r>
              <a:rPr lang="zh-CN" altLang="en-US" sz="2800" b="1">
                <a:latin typeface="宋体" panose="02010600030101010101" pitchFamily="2" charset="-122"/>
                <a:ea typeface="宋体" panose="02010600030101010101" pitchFamily="2" charset="-122"/>
              </a:rPr>
              <a:t>。</a:t>
            </a:r>
            <a:endParaRPr lang="zh-CN" altLang="en-US" sz="2800" b="1">
              <a:latin typeface="宋体" panose="02010600030101010101" pitchFamily="2" charset="-122"/>
              <a:ea typeface="宋体" panose="02010600030101010101" pitchFamily="2" charset="-122"/>
            </a:endParaRPr>
          </a:p>
        </p:txBody>
      </p:sp>
      <p:sp>
        <p:nvSpPr>
          <p:cNvPr id="37897" name="矩形 37896"/>
          <p:cNvSpPr/>
          <p:nvPr/>
        </p:nvSpPr>
        <p:spPr>
          <a:xfrm>
            <a:off x="600710" y="4121785"/>
            <a:ext cx="11497945" cy="1383665"/>
          </a:xfrm>
          <a:prstGeom prst="rect">
            <a:avLst/>
          </a:prstGeom>
          <a:noFill/>
          <a:ln w="9525">
            <a:noFill/>
          </a:ln>
        </p:spPr>
        <p:txBody>
          <a:bodyPr wrap="square">
            <a:spAutoFit/>
          </a:bodyPr>
          <a:p>
            <a:r>
              <a:rPr lang="en-US" altLang="zh-CN" sz="2800" b="1">
                <a:solidFill>
                  <a:srgbClr val="582AEE"/>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solidFill>
                  <a:srgbClr val="FF0000"/>
                </a:solidFill>
                <a:latin typeface="宋体" panose="02010600030101010101" pitchFamily="2" charset="-122"/>
                <a:ea typeface="宋体" panose="02010600030101010101" pitchFamily="2" charset="-122"/>
              </a:rPr>
              <a:t>引用名言</a:t>
            </a:r>
            <a:r>
              <a:rPr lang="en-US" altLang="zh-CN" sz="28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dirty="0">
                <a:solidFill>
                  <a:srgbClr val="0000FF"/>
                </a:solidFill>
                <a:latin typeface="宋体" panose="02010600030101010101" pitchFamily="2" charset="-122"/>
                <a:ea typeface="宋体" panose="02010600030101010101" pitchFamily="2" charset="-122"/>
              </a:rPr>
              <a:t>说明君子和仁人志士以天下为</a:t>
            </a:r>
            <a:r>
              <a:rPr lang="zh-CN" altLang="en-US" sz="2800" b="1" dirty="0">
                <a:solidFill>
                  <a:srgbClr val="0000FF"/>
                </a:solidFill>
                <a:latin typeface="楷体" panose="02010609060101010101" pitchFamily="49" charset="-122"/>
                <a:ea typeface="楷体" panose="02010609060101010101" pitchFamily="49" charset="-122"/>
              </a:rPr>
              <a:t>己</a:t>
            </a:r>
            <a:r>
              <a:rPr lang="zh-CN" altLang="en-US" sz="2800" b="1" dirty="0">
                <a:solidFill>
                  <a:srgbClr val="0000FF"/>
                </a:solidFill>
                <a:latin typeface="宋体" panose="02010600030101010101" pitchFamily="2" charset="-122"/>
                <a:ea typeface="宋体" panose="02010600030101010101" pitchFamily="2" charset="-122"/>
              </a:rPr>
              <a:t>任</a:t>
            </a:r>
            <a:r>
              <a:rPr lang="en-US" altLang="zh-CN" sz="28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dirty="0">
                <a:solidFill>
                  <a:srgbClr val="0000FF"/>
                </a:solidFill>
                <a:latin typeface="宋体" panose="02010600030101010101" pitchFamily="2" charset="-122"/>
                <a:ea typeface="宋体" panose="02010600030101010101" pitchFamily="2" charset="-122"/>
              </a:rPr>
              <a:t>每天都在</a:t>
            </a:r>
            <a:r>
              <a:rPr lang="zh-CN" altLang="en-US" sz="2800" b="1" dirty="0">
                <a:solidFill>
                  <a:srgbClr val="FF0000"/>
                </a:solidFill>
                <a:latin typeface="宋体" panose="02010600030101010101" pitchFamily="2" charset="-122"/>
                <a:ea typeface="宋体" panose="02010600030101010101" pitchFamily="2" charset="-122"/>
              </a:rPr>
              <a:t>担负责任</a:t>
            </a:r>
            <a:r>
              <a:rPr lang="en-US" altLang="zh-CN" sz="28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dirty="0">
                <a:solidFill>
                  <a:srgbClr val="0000FF"/>
                </a:solidFill>
                <a:latin typeface="宋体" panose="02010600030101010101" pitchFamily="2" charset="-122"/>
                <a:ea typeface="宋体" panose="02010600030101010101" pitchFamily="2" charset="-122"/>
              </a:rPr>
              <a:t>时时尽责</a:t>
            </a:r>
            <a:r>
              <a:rPr lang="en-US" altLang="zh-CN" sz="28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dirty="0">
                <a:solidFill>
                  <a:srgbClr val="0000FF"/>
                </a:solidFill>
                <a:latin typeface="宋体" panose="02010600030101010101" pitchFamily="2" charset="-122"/>
                <a:ea typeface="宋体" panose="02010600030101010101" pitchFamily="2" charset="-122"/>
              </a:rPr>
              <a:t>看起来是忧苦</a:t>
            </a:r>
            <a:r>
              <a:rPr lang="en-US" altLang="zh-CN" sz="28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dirty="0">
                <a:solidFill>
                  <a:srgbClr val="0000FF"/>
                </a:solidFill>
                <a:latin typeface="宋体" panose="02010600030101010101" pitchFamily="2" charset="-122"/>
                <a:ea typeface="宋体" panose="02010600030101010101" pitchFamily="2" charset="-122"/>
              </a:rPr>
              <a:t>实则是苦中真乐</a:t>
            </a:r>
            <a:r>
              <a:rPr lang="en-US" altLang="zh-CN" sz="28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dirty="0">
                <a:solidFill>
                  <a:srgbClr val="0000FF"/>
                </a:solidFill>
                <a:latin typeface="宋体" panose="02010600030101010101" pitchFamily="2" charset="-122"/>
                <a:ea typeface="宋体" panose="02010600030101010101" pitchFamily="2" charset="-122"/>
              </a:rPr>
              <a:t>从而更有力地证明作者的观点</a:t>
            </a:r>
            <a:r>
              <a:rPr lang="en-US" altLang="zh-CN" sz="2800" b="1" dirty="0">
                <a:solidFill>
                  <a:srgbClr val="0000FF"/>
                </a:solidFill>
                <a:latin typeface="Arial" panose="020B0604020202020204" pitchFamily="34" charset="0"/>
                <a:ea typeface="宋体" panose="02010600030101010101" pitchFamily="2" charset="-122"/>
                <a:cs typeface="Arial" panose="020B0604020202020204" pitchFamily="34" charset="0"/>
              </a:rPr>
              <a:t>“人生当勇负责任”</a:t>
            </a:r>
            <a:r>
              <a:rPr lang="zh-CN" altLang="en-US" sz="2800" b="1" dirty="0">
                <a:solidFill>
                  <a:srgbClr val="0000FF"/>
                </a:solidFill>
                <a:latin typeface="宋体" panose="02010600030101010101" pitchFamily="2" charset="-122"/>
                <a:ea typeface="宋体" panose="02010600030101010101" pitchFamily="2" charset="-122"/>
              </a:rPr>
              <a:t>。</a:t>
            </a:r>
            <a:endParaRPr lang="zh-CN" altLang="en-US" sz="2800" b="1" dirty="0">
              <a:solidFill>
                <a:srgbClr val="0000FF"/>
              </a:solidFill>
              <a:latin typeface="宋体" panose="02010600030101010101" pitchFamily="2" charset="-122"/>
              <a:ea typeface="宋体" panose="02010600030101010101" pitchFamily="2" charset="-122"/>
            </a:endParaRPr>
          </a:p>
        </p:txBody>
      </p:sp>
      <p:sp>
        <p:nvSpPr>
          <p:cNvPr id="12" name="文本框 11"/>
          <p:cNvSpPr txBox="1"/>
          <p:nvPr/>
        </p:nvSpPr>
        <p:spPr>
          <a:xfrm>
            <a:off x="544195" y="5505450"/>
            <a:ext cx="11498580" cy="1014730"/>
          </a:xfrm>
          <a:prstGeom prst="rect">
            <a:avLst/>
          </a:prstGeom>
          <a:noFill/>
        </p:spPr>
        <p:txBody>
          <a:bodyPr wrap="square" rtlCol="0" anchor="t">
            <a:spAutoFit/>
          </a:bodyPr>
          <a:p>
            <a:r>
              <a:rPr lang="zh-CN" altLang="en-US" sz="3000" b="1">
                <a:solidFill>
                  <a:srgbClr val="FF0000"/>
                </a:solidFill>
                <a:latin typeface="宋体" panose="02010600030101010101" pitchFamily="2" charset="-122"/>
                <a:ea typeface="宋体" panose="02010600030101010101" pitchFamily="2" charset="-122"/>
              </a:rPr>
              <a:t>好处</a:t>
            </a:r>
            <a:r>
              <a:rPr lang="en-US" altLang="zh-CN" sz="3000" b="1">
                <a:solidFill>
                  <a:srgbClr val="FF0000"/>
                </a:solidFill>
                <a:latin typeface="Arial" panose="020B0604020202020204" pitchFamily="34" charset="0"/>
                <a:ea typeface="宋体" panose="02010600030101010101" pitchFamily="2" charset="-122"/>
                <a:sym typeface="+mn-ea"/>
              </a:rPr>
              <a:t>:</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用浅显流畅的文字阐述深刻的</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道理</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让人知晓</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让人接受</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文章妙趣横生</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浅显易懂</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极具感染力</a:t>
            </a:r>
            <a:r>
              <a:rPr lang="zh-CN" altLang="en-US" sz="3000" b="1">
                <a:solidFill>
                  <a:srgbClr val="FF0000"/>
                </a:solidFill>
                <a:latin typeface="宋体" panose="02010600030101010101" pitchFamily="2" charset="-122"/>
                <a:ea typeface="宋体" panose="02010600030101010101" pitchFamily="2" charset="-122"/>
              </a:rPr>
              <a:t>。</a:t>
            </a:r>
            <a:endParaRPr lang="zh-CN" altLang="en-US" sz="3000" b="1">
              <a:solidFill>
                <a:srgbClr val="FF000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7897"/>
                                        </p:tgtEl>
                                        <p:attrNameLst>
                                          <p:attrName>style.visibility</p:attrName>
                                        </p:attrNameLst>
                                      </p:cBhvr>
                                      <p:to>
                                        <p:strVal val="visible"/>
                                      </p:to>
                                    </p:set>
                                    <p:animEffect transition="in" filter="diamond(in)">
                                      <p:cBhvr>
                                        <p:cTn id="13" dur="2000"/>
                                        <p:tgtEl>
                                          <p:spTgt spid="3789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789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内容占位符 2"/>
          <p:cNvSpPr>
            <a:spLocks noGrp="1"/>
          </p:cNvSpPr>
          <p:nvPr>
            <p:ph idx="1"/>
          </p:nvPr>
        </p:nvSpPr>
        <p:spPr>
          <a:xfrm>
            <a:off x="838200" y="2282190"/>
            <a:ext cx="10515600" cy="1927860"/>
          </a:xfrm>
        </p:spPr>
        <p:txBody>
          <a:bodyPr>
            <a:noAutofit/>
          </a:bodyPr>
          <a:p>
            <a:pPr marL="0" indent="0">
              <a:lnSpc>
                <a:spcPct val="120000"/>
              </a:lnSpc>
              <a:spcBef>
                <a:spcPts val="1000"/>
              </a:spcBef>
              <a:spcAft>
                <a:spcPts val="0"/>
              </a:spcAft>
              <a:buNone/>
            </a:pPr>
            <a:r>
              <a:rPr lang="zh-CN" altLang="en-US" sz="3200" b="1">
                <a:solidFill>
                  <a:schemeClr val="tx1"/>
                </a:solidFill>
                <a:latin typeface="宋体" panose="02010600030101010101" pitchFamily="2" charset="-122"/>
                <a:ea typeface="宋体" panose="02010600030101010101" pitchFamily="2" charset="-122"/>
              </a:rPr>
              <a:t>小结</a:t>
            </a:r>
            <a:r>
              <a:rPr lang="en-US" altLang="zh-CN" sz="3200" b="1">
                <a:solidFill>
                  <a:schemeClr val="tx1"/>
                </a:solidFill>
                <a:latin typeface="Arial" panose="020B0604020202020204" pitchFamily="34" charset="0"/>
                <a:ea typeface="宋体" panose="02010600030101010101" pitchFamily="2" charset="-122"/>
                <a:sym typeface="+mn-ea"/>
              </a:rPr>
              <a:t>:</a:t>
            </a:r>
            <a:r>
              <a:rPr lang="zh-CN" altLang="en-US" sz="3200" b="1">
                <a:solidFill>
                  <a:schemeClr val="tx1"/>
                </a:solidFill>
                <a:latin typeface="宋体" panose="02010600030101010101" pitchFamily="2" charset="-122"/>
                <a:ea typeface="宋体" panose="02010600030101010101" pitchFamily="2" charset="-122"/>
              </a:rPr>
              <a:t>本文的</a:t>
            </a:r>
            <a:r>
              <a:rPr lang="zh-CN" altLang="en-US" sz="3200" b="1">
                <a:solidFill>
                  <a:srgbClr val="FF0000"/>
                </a:solidFill>
                <a:latin typeface="宋体" panose="02010600030101010101" pitchFamily="2" charset="-122"/>
                <a:ea typeface="宋体" panose="02010600030101010101" pitchFamily="2" charset="-122"/>
              </a:rPr>
              <a:t>语言庄重</a:t>
            </a:r>
            <a:r>
              <a:rPr lang="zh-CN" altLang="en-US" sz="3200" b="1">
                <a:solidFill>
                  <a:schemeClr val="tx1"/>
                </a:solidFill>
                <a:latin typeface="宋体" panose="02010600030101010101" pitchFamily="2" charset="-122"/>
                <a:ea typeface="宋体" panose="02010600030101010101" pitchFamily="2" charset="-122"/>
              </a:rPr>
              <a:t>而不失</a:t>
            </a:r>
            <a:r>
              <a:rPr lang="zh-CN" altLang="en-US" sz="3200" b="1">
                <a:solidFill>
                  <a:srgbClr val="FF0000"/>
                </a:solidFill>
                <a:latin typeface="宋体" panose="02010600030101010101" pitchFamily="2" charset="-122"/>
                <a:ea typeface="宋体" panose="02010600030101010101" pitchFamily="2" charset="-122"/>
              </a:rPr>
              <a:t>灵动</a:t>
            </a:r>
            <a:r>
              <a:rPr lang="en-US" altLang="zh-CN" sz="3200" b="1">
                <a:solidFill>
                  <a:schemeClr val="tx1"/>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rPr>
              <a:t>流畅</a:t>
            </a:r>
            <a:r>
              <a:rPr lang="zh-CN" altLang="en-US" sz="3200" b="1">
                <a:solidFill>
                  <a:schemeClr val="tx1"/>
                </a:solidFill>
                <a:latin typeface="宋体" panose="02010600030101010101" pitchFamily="2" charset="-122"/>
                <a:ea typeface="宋体" panose="02010600030101010101" pitchFamily="2" charset="-122"/>
              </a:rPr>
              <a:t>却不冗杂</a:t>
            </a:r>
            <a:r>
              <a:rPr lang="en-US" altLang="zh-CN" sz="3200" b="1">
                <a:solidFill>
                  <a:schemeClr val="tx1"/>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rPr>
              <a:t>平易亲切</a:t>
            </a:r>
            <a:r>
              <a:rPr lang="en-US" altLang="zh-CN" sz="3200" b="1">
                <a:solidFill>
                  <a:schemeClr val="tx1"/>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rPr>
              <a:t>如话家常</a:t>
            </a:r>
            <a:r>
              <a:rPr lang="en-US" altLang="zh-CN" sz="3200" b="1">
                <a:solidFill>
                  <a:schemeClr val="tx1"/>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rPr>
              <a:t>具有精彩的语言之美。这与作者的远见卓识</a:t>
            </a:r>
            <a:r>
              <a:rPr lang="en-US" altLang="zh-CN" sz="3200" b="1">
                <a:solidFill>
                  <a:schemeClr val="tx1"/>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rPr>
              <a:t>深厚学养</a:t>
            </a:r>
            <a:r>
              <a:rPr lang="en-US" altLang="zh-CN" sz="3200" b="1">
                <a:solidFill>
                  <a:schemeClr val="tx1"/>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rPr>
              <a:t>忧国忧民、以天下为</a:t>
            </a:r>
            <a:r>
              <a:rPr lang="zh-CN" altLang="en-US" sz="3200" b="1">
                <a:solidFill>
                  <a:schemeClr val="tx1"/>
                </a:solidFill>
                <a:latin typeface="楷体" panose="02010609060101010101" pitchFamily="49" charset="-122"/>
                <a:ea typeface="楷体" panose="02010609060101010101" pitchFamily="49" charset="-122"/>
              </a:rPr>
              <a:t>己</a:t>
            </a:r>
            <a:r>
              <a:rPr lang="zh-CN" altLang="en-US" sz="3200" b="1">
                <a:solidFill>
                  <a:schemeClr val="tx1"/>
                </a:solidFill>
                <a:latin typeface="宋体" panose="02010600030101010101" pitchFamily="2" charset="-122"/>
                <a:ea typeface="宋体" panose="02010600030101010101" pitchFamily="2" charset="-122"/>
              </a:rPr>
              <a:t>任的热烈情怀是分不开的。</a:t>
            </a:r>
            <a:endParaRPr lang="zh-CN" altLang="en-US" sz="3200" b="1">
              <a:solidFill>
                <a:schemeClr val="tx1"/>
              </a:solidFill>
              <a:latin typeface="宋体" panose="02010600030101010101" pitchFamily="2" charset="-122"/>
              <a:ea typeface="宋体" panose="02010600030101010101" pitchFamily="2" charset="-122"/>
            </a:endParaRP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655320" y="1449705"/>
            <a:ext cx="11052175" cy="1076325"/>
          </a:xfrm>
          <a:prstGeom prst="rect">
            <a:avLst/>
          </a:prstGeom>
          <a:noFill/>
        </p:spPr>
        <p:txBody>
          <a:bodyPr wrap="square" rtlCol="0">
            <a:spAutoFit/>
          </a:bodyPr>
          <a:lstStyle/>
          <a:p>
            <a:r>
              <a:rPr lang="en-US" altLang="zh-CN" sz="3200" b="1">
                <a:latin typeface="宋体" panose="02010600030101010101" pitchFamily="2" charset="-122"/>
                <a:ea typeface="宋体" panose="02010600030101010101" pitchFamily="2" charset="-122"/>
                <a:cs typeface="宋体" panose="02010600030101010101" pitchFamily="2" charset="-122"/>
              </a:rPr>
              <a:t>2.</a:t>
            </a:r>
            <a:r>
              <a:rPr lang="zh-CN" altLang="en-US" sz="3200" b="1">
                <a:latin typeface="宋体" panose="02010600030101010101" pitchFamily="2" charset="-122"/>
                <a:ea typeface="宋体" panose="02010600030101010101" pitchFamily="2" charset="-122"/>
                <a:cs typeface="宋体" panose="02010600030101010101" pitchFamily="2" charset="-122"/>
              </a:rPr>
              <a:t>标题</a:t>
            </a:r>
            <a:r>
              <a:rPr lang="en-US" altLang="zh-CN" sz="3200" b="1">
                <a:latin typeface="Arial" panose="020B0604020202020204" pitchFamily="34" charset="0"/>
                <a:ea typeface="宋体" panose="02010600030101010101" pitchFamily="2" charset="-122"/>
                <a:cs typeface="Arial" panose="020B0604020202020204" pitchFamily="34" charset="0"/>
              </a:rPr>
              <a:t>“</a:t>
            </a:r>
            <a:r>
              <a:rPr lang="zh-CN" altLang="en-US" sz="3200" b="1">
                <a:gradFill>
                  <a:gsLst>
                    <a:gs pos="0">
                      <a:srgbClr val="E30000"/>
                    </a:gs>
                    <a:gs pos="100000">
                      <a:srgbClr val="760303"/>
                    </a:gs>
                  </a:gsLst>
                  <a:lin scaled="0"/>
                </a:gradFill>
                <a:latin typeface="宋体" panose="02010600030101010101" pitchFamily="2" charset="-122"/>
                <a:ea typeface="宋体" panose="02010600030101010101" pitchFamily="2" charset="-122"/>
                <a:cs typeface="宋体" panose="02010600030101010101" pitchFamily="2" charset="-122"/>
              </a:rPr>
              <a:t>最苦与最乐</a:t>
            </a:r>
            <a:r>
              <a:rPr lang="en-US" altLang="zh-CN" sz="3200" b="1">
                <a:latin typeface="Arial" panose="020B0604020202020204" pitchFamily="34" charset="0"/>
                <a:ea typeface="宋体" panose="02010600030101010101" pitchFamily="2" charset="-122"/>
                <a:cs typeface="Arial" panose="020B0604020202020204" pitchFamily="34" charset="0"/>
              </a:rPr>
              <a:t>”</a:t>
            </a:r>
            <a:r>
              <a:rPr lang="zh-CN" altLang="en-US" sz="3200" b="1">
                <a:latin typeface="宋体" panose="02010600030101010101" pitchFamily="2" charset="-122"/>
                <a:ea typeface="宋体" panose="02010600030101010101" pitchFamily="2" charset="-122"/>
                <a:cs typeface="宋体" panose="02010600030101010101" pitchFamily="2" charset="-122"/>
              </a:rPr>
              <a:t>有什么特点？</a:t>
            </a:r>
            <a:r>
              <a:rPr lang="en-US" altLang="zh-CN" sz="3200" b="1">
                <a:latin typeface="Arial" panose="020B0604020202020204" pitchFamily="34" charset="0"/>
                <a:ea typeface="宋体" panose="02010600030101010101" pitchFamily="2" charset="-122"/>
                <a:cs typeface="Arial" panose="020B0604020202020204" pitchFamily="34" charset="0"/>
              </a:rPr>
              <a:t>“</a:t>
            </a:r>
            <a:r>
              <a:rPr lang="zh-CN" altLang="en-US" sz="3200" b="1">
                <a:latin typeface="Arial" panose="020B0604020202020204" pitchFamily="34" charset="0"/>
                <a:ea typeface="宋体" panose="02010600030101010101" pitchFamily="2" charset="-122"/>
                <a:cs typeface="Arial" panose="020B0604020202020204" pitchFamily="34" charset="0"/>
              </a:rPr>
              <a:t>最</a:t>
            </a:r>
            <a:r>
              <a:rPr lang="en-US" altLang="zh-CN" sz="3200" b="1">
                <a:latin typeface="Arial" panose="020B0604020202020204" pitchFamily="34" charset="0"/>
                <a:ea typeface="宋体" panose="02010600030101010101" pitchFamily="2" charset="-122"/>
                <a:cs typeface="Arial" panose="020B0604020202020204" pitchFamily="34" charset="0"/>
              </a:rPr>
              <a:t>”</a:t>
            </a:r>
            <a:r>
              <a:rPr lang="zh-CN" altLang="en-US" sz="3200" b="1">
                <a:latin typeface="宋体" panose="02010600030101010101" pitchFamily="2" charset="-122"/>
                <a:ea typeface="宋体" panose="02010600030101010101" pitchFamily="2" charset="-122"/>
                <a:cs typeface="宋体" panose="02010600030101010101" pitchFamily="2" charset="-122"/>
              </a:rPr>
              <a:t>能否删除？</a:t>
            </a:r>
            <a:r>
              <a:rPr lang="en-US" altLang="zh-CN" sz="3200" b="1">
                <a:latin typeface="Arial" panose="020B0604020202020204" pitchFamily="34" charset="0"/>
                <a:ea typeface="宋体" panose="02010600030101010101" pitchFamily="2" charset="-122"/>
                <a:cs typeface="Arial" panose="020B0604020202020204" pitchFamily="34" charset="0"/>
              </a:rPr>
              <a:t>“</a:t>
            </a:r>
            <a:r>
              <a:rPr lang="zh-CN" altLang="en-US" sz="3200" b="1">
                <a:latin typeface="Arial" panose="020B0604020202020204" pitchFamily="34" charset="0"/>
                <a:ea typeface="宋体" panose="02010600030101010101" pitchFamily="2" charset="-122"/>
                <a:cs typeface="Arial" panose="020B0604020202020204" pitchFamily="34" charset="0"/>
              </a:rPr>
              <a:t>最苦</a:t>
            </a:r>
            <a:r>
              <a:rPr lang="en-US" altLang="zh-CN" sz="3200" b="1">
                <a:latin typeface="Arial" panose="020B0604020202020204" pitchFamily="34" charset="0"/>
                <a:ea typeface="宋体" panose="02010600030101010101" pitchFamily="2" charset="-122"/>
                <a:cs typeface="Arial" panose="020B0604020202020204" pitchFamily="34" charset="0"/>
              </a:rPr>
              <a:t>”</a:t>
            </a:r>
            <a:r>
              <a:rPr lang="zh-CN" altLang="en-US" sz="3200" b="1">
                <a:latin typeface="Arial" panose="020B0604020202020204" pitchFamily="34" charset="0"/>
                <a:ea typeface="宋体" panose="02010600030101010101" pitchFamily="2" charset="-122"/>
                <a:cs typeface="Arial" panose="020B0604020202020204" pitchFamily="34" charset="0"/>
              </a:rPr>
              <a:t>与</a:t>
            </a:r>
            <a:r>
              <a:rPr lang="en-US" altLang="zh-CN" sz="3200" b="1">
                <a:latin typeface="Arial" panose="020B0604020202020204" pitchFamily="34" charset="0"/>
                <a:ea typeface="宋体" panose="02010600030101010101" pitchFamily="2" charset="-122"/>
                <a:cs typeface="Arial" panose="020B0604020202020204" pitchFamily="34" charset="0"/>
              </a:rPr>
              <a:t>“</a:t>
            </a:r>
            <a:r>
              <a:rPr lang="zh-CN" altLang="en-US" sz="3200" b="1">
                <a:latin typeface="Arial" panose="020B0604020202020204" pitchFamily="34" charset="0"/>
                <a:ea typeface="宋体" panose="02010600030101010101" pitchFamily="2" charset="-122"/>
                <a:cs typeface="Arial" panose="020B0604020202020204" pitchFamily="34" charset="0"/>
              </a:rPr>
              <a:t>最乐</a:t>
            </a:r>
            <a:r>
              <a:rPr lang="en-US" altLang="zh-CN" sz="3200" b="1">
                <a:latin typeface="Arial" panose="020B0604020202020204" pitchFamily="34" charset="0"/>
                <a:ea typeface="宋体" panose="02010600030101010101" pitchFamily="2" charset="-122"/>
                <a:cs typeface="Arial" panose="020B0604020202020204" pitchFamily="34" charset="0"/>
              </a:rPr>
              <a:t>”</a:t>
            </a:r>
            <a:r>
              <a:rPr lang="zh-CN" altLang="en-US" sz="3200" b="1">
                <a:latin typeface="宋体" panose="02010600030101010101" pitchFamily="2" charset="-122"/>
                <a:ea typeface="宋体" panose="02010600030101010101" pitchFamily="2" charset="-122"/>
                <a:cs typeface="宋体" panose="02010600030101010101" pitchFamily="2" charset="-122"/>
              </a:rPr>
              <a:t>能否交换位置？这样为标题好在哪里？</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2"/>
            </p:custDataLst>
          </p:nvPr>
        </p:nvSpPr>
        <p:spPr>
          <a:xfrm>
            <a:off x="331470" y="2718435"/>
            <a:ext cx="11644630" cy="2430145"/>
          </a:xfrm>
          <a:prstGeom prst="rect">
            <a:avLst/>
          </a:prstGeom>
          <a:solidFill>
            <a:schemeClr val="bg2"/>
          </a:solidFill>
        </p:spPr>
        <p:style>
          <a:lnRef idx="3">
            <a:schemeClr val="lt1"/>
          </a:lnRef>
          <a:fillRef idx="1">
            <a:schemeClr val="accent3"/>
          </a:fillRef>
          <a:effectRef idx="1">
            <a:schemeClr val="accent3"/>
          </a:effectRef>
          <a:fontRef idx="minor">
            <a:schemeClr val="lt1"/>
          </a:fontRef>
        </p:style>
        <p:txBody>
          <a:bodyPr wrap="square" rtlCol="0">
            <a:spAutoFit/>
          </a:bodyPr>
          <a:lstStyle/>
          <a:p>
            <a:pPr>
              <a:lnSpc>
                <a:spcPct val="100000"/>
              </a:lnSpc>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3000" b="1">
                <a:solidFill>
                  <a:srgbClr val="582AEE"/>
                </a:solidFill>
                <a:latin typeface="宋体" panose="02010600030101010101" pitchFamily="2" charset="-122"/>
                <a:ea typeface="宋体" panose="02010600030101010101" pitchFamily="2" charset="-122"/>
                <a:cs typeface="宋体" panose="02010600030101010101" pitchFamily="2" charset="-122"/>
              </a:rPr>
              <a:t>标题是一个</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并列短语(反义词、对比)</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突出本文要论述的话题</a:t>
            </a:r>
            <a:r>
              <a:rPr lang="zh-CN" altLang="en-US" sz="3000" b="1">
                <a:solidFill>
                  <a:srgbClr val="582AEE"/>
                </a:solidFill>
                <a:latin typeface="宋体" panose="02010600030101010101" pitchFamily="2" charset="-122"/>
                <a:ea typeface="宋体" panose="02010600030101010101" pitchFamily="2" charset="-122"/>
                <a:cs typeface="宋体" panose="02010600030101010101" pitchFamily="2" charset="-122"/>
              </a:rPr>
              <a:t>。</a:t>
            </a:r>
            <a:endParaRPr lang="zh-CN" altLang="en-US" sz="3000" b="1">
              <a:solidFill>
                <a:srgbClr val="582AEE"/>
              </a:solidFill>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zh-CN" altLang="en-US" sz="3000" b="1">
                <a:solidFill>
                  <a:srgbClr val="582AEE"/>
                </a:solidFill>
                <a:latin typeface="宋体" panose="02010600030101010101" pitchFamily="2" charset="-122"/>
                <a:ea typeface="宋体" panose="02010600030101010101" pitchFamily="2" charset="-122"/>
                <a:cs typeface="宋体" panose="02010600030101010101" pitchFamily="2" charset="-122"/>
              </a:rPr>
              <a:t> </a:t>
            </a:r>
            <a:r>
              <a:rPr lang="en-US" altLang="zh-CN" sz="3000" b="1">
                <a:solidFill>
                  <a:srgbClr val="582AEE"/>
                </a:solidFill>
                <a:latin typeface="宋体" panose="02010600030101010101" pitchFamily="2" charset="-122"/>
                <a:ea typeface="宋体" panose="02010600030101010101" pitchFamily="2" charset="-122"/>
                <a:cs typeface="宋体" panose="02010600030101010101" pitchFamily="2" charset="-122"/>
              </a:rPr>
              <a:t>   </a:t>
            </a:r>
            <a:r>
              <a:rPr lang="zh-CN" altLang="en-US" sz="3000" b="1">
                <a:solidFill>
                  <a:srgbClr val="582AEE"/>
                </a:solidFill>
                <a:latin typeface="宋体" panose="02010600030101010101" pitchFamily="2" charset="-122"/>
                <a:ea typeface="宋体" panose="02010600030101010101" pitchFamily="2" charset="-122"/>
                <a:cs typeface="宋体" panose="02010600030101010101" pitchFamily="2" charset="-122"/>
              </a:rPr>
              <a:t>两个</a:t>
            </a:r>
            <a:r>
              <a:rPr lang="en-US" altLang="zh-CN" sz="3000" b="1">
                <a:solidFill>
                  <a:srgbClr val="582AEE"/>
                </a:solidFill>
                <a:latin typeface="Arial" panose="020B0604020202020204" pitchFamily="34" charset="0"/>
                <a:ea typeface="宋体" panose="02010600030101010101" pitchFamily="2" charset="-122"/>
                <a:cs typeface="Arial" panose="020B0604020202020204" pitchFamily="34" charset="0"/>
              </a:rPr>
              <a:t>“</a:t>
            </a:r>
            <a:r>
              <a:rPr lang="zh-CN" altLang="en-US" sz="3000" b="1">
                <a:solidFill>
                  <a:srgbClr val="582AEE"/>
                </a:solidFill>
                <a:latin typeface="Arial" panose="020B0604020202020204" pitchFamily="34" charset="0"/>
                <a:ea typeface="宋体" panose="02010600030101010101" pitchFamily="2" charset="-122"/>
                <a:cs typeface="Arial" panose="020B0604020202020204" pitchFamily="34" charset="0"/>
              </a:rPr>
              <a:t>最</a:t>
            </a:r>
            <a:r>
              <a:rPr lang="en-US" altLang="zh-CN" sz="3000" b="1">
                <a:solidFill>
                  <a:srgbClr val="582AEE"/>
                </a:solidFill>
                <a:latin typeface="Arial" panose="020B0604020202020204" pitchFamily="34" charset="0"/>
                <a:ea typeface="宋体" panose="02010600030101010101" pitchFamily="2" charset="-122"/>
                <a:cs typeface="Arial" panose="020B0604020202020204" pitchFamily="34" charset="0"/>
              </a:rPr>
              <a:t>”</a:t>
            </a:r>
            <a:r>
              <a:rPr lang="zh-CN" altLang="en-US" sz="3000" b="1">
                <a:solidFill>
                  <a:srgbClr val="582AEE"/>
                </a:solidFill>
                <a:latin typeface="Arial" panose="020B0604020202020204" pitchFamily="34" charset="0"/>
                <a:ea typeface="宋体" panose="02010600030101010101" pitchFamily="2" charset="-122"/>
                <a:cs typeface="Arial" panose="020B0604020202020204" pitchFamily="34" charset="0"/>
              </a:rPr>
              <a:t>字不能删除</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582AEE"/>
                </a:solidFill>
                <a:latin typeface="Arial" panose="020B0604020202020204" pitchFamily="34" charset="0"/>
                <a:ea typeface="宋体" panose="02010600030101010101" pitchFamily="2" charset="-122"/>
                <a:cs typeface="Arial" panose="020B0604020202020204" pitchFamily="34" charset="0"/>
              </a:rPr>
              <a:t>它</a:t>
            </a:r>
            <a:r>
              <a:rPr lang="zh-CN" altLang="en-US" sz="3000" b="1">
                <a:solidFill>
                  <a:srgbClr val="FF0000"/>
                </a:solidFill>
                <a:latin typeface="Arial" panose="020B0604020202020204" pitchFamily="34" charset="0"/>
                <a:ea typeface="宋体" panose="02010600030101010101" pitchFamily="2" charset="-122"/>
                <a:cs typeface="Arial" panose="020B0604020202020204" pitchFamily="34" charset="0"/>
              </a:rPr>
              <a:t>能区别于一般的</a:t>
            </a:r>
            <a:r>
              <a:rPr lang="en-US" altLang="zh-CN" sz="30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3000" b="1">
                <a:solidFill>
                  <a:srgbClr val="FF0000"/>
                </a:solidFill>
                <a:latin typeface="Arial" panose="020B0604020202020204" pitchFamily="34" charset="0"/>
                <a:ea typeface="宋体" panose="02010600030101010101" pitchFamily="2" charset="-122"/>
                <a:cs typeface="Arial" panose="020B0604020202020204" pitchFamily="34" charset="0"/>
              </a:rPr>
              <a:t>苦和乐</a:t>
            </a:r>
            <a:r>
              <a:rPr lang="en-US" altLang="zh-CN" sz="30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582AEE"/>
                </a:solidFill>
                <a:latin typeface="宋体" panose="02010600030101010101" pitchFamily="2" charset="-122"/>
                <a:ea typeface="宋体" panose="02010600030101010101" pitchFamily="2" charset="-122"/>
                <a:cs typeface="宋体" panose="02010600030101010101" pitchFamily="2" charset="-122"/>
              </a:rPr>
              <a:t>旨在</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强调程度</a:t>
            </a:r>
            <a:r>
              <a:rPr lang="zh-CN" altLang="en-US" sz="3000" b="1">
                <a:solidFill>
                  <a:srgbClr val="582AEE"/>
                </a:solidFill>
                <a:latin typeface="宋体" panose="02010600030101010101" pitchFamily="2" charset="-122"/>
                <a:ea typeface="宋体" panose="02010600030101010101" pitchFamily="2" charset="-122"/>
                <a:cs typeface="宋体" panose="02010600030101010101" pitchFamily="2" charset="-122"/>
              </a:rPr>
              <a:t>。</a:t>
            </a:r>
            <a:endParaRPr lang="zh-CN" altLang="en-US" sz="3000" b="1">
              <a:solidFill>
                <a:srgbClr val="582AEE"/>
              </a:solidFill>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zh-CN" altLang="en-US" sz="3000" b="1">
                <a:solidFill>
                  <a:srgbClr val="582AEE"/>
                </a:solidFill>
                <a:latin typeface="宋体" panose="02010600030101010101" pitchFamily="2" charset="-122"/>
                <a:ea typeface="宋体" panose="02010600030101010101" pitchFamily="2" charset="-122"/>
                <a:cs typeface="宋体" panose="02010600030101010101" pitchFamily="2" charset="-122"/>
              </a:rPr>
              <a:t> </a:t>
            </a:r>
            <a:r>
              <a:rPr lang="en-US" altLang="zh-CN" sz="3000" b="1">
                <a:solidFill>
                  <a:srgbClr val="582AEE"/>
                </a:solidFill>
                <a:latin typeface="宋体" panose="02010600030101010101" pitchFamily="2" charset="-122"/>
                <a:ea typeface="宋体" panose="02010600030101010101" pitchFamily="2" charset="-122"/>
                <a:cs typeface="宋体" panose="02010600030101010101" pitchFamily="2" charset="-122"/>
              </a:rPr>
              <a:t>   </a:t>
            </a:r>
            <a:r>
              <a:rPr lang="en-US" altLang="zh-CN" sz="3000" b="1">
                <a:solidFill>
                  <a:srgbClr val="582AEE"/>
                </a:solidFill>
                <a:latin typeface="Arial" panose="020B0604020202020204" pitchFamily="34" charset="0"/>
                <a:ea typeface="宋体" panose="02010600030101010101" pitchFamily="2" charset="-122"/>
                <a:cs typeface="Arial" panose="020B0604020202020204" pitchFamily="34" charset="0"/>
              </a:rPr>
              <a:t>“</a:t>
            </a:r>
            <a:r>
              <a:rPr lang="zh-CN" altLang="en-US" sz="3000" b="1">
                <a:solidFill>
                  <a:srgbClr val="582AEE"/>
                </a:solidFill>
                <a:latin typeface="Arial" panose="020B0604020202020204" pitchFamily="34" charset="0"/>
                <a:ea typeface="宋体" panose="02010600030101010101" pitchFamily="2" charset="-122"/>
                <a:cs typeface="Arial" panose="020B0604020202020204" pitchFamily="34" charset="0"/>
              </a:rPr>
              <a:t>最苦</a:t>
            </a:r>
            <a:r>
              <a:rPr lang="en-US" altLang="zh-CN" sz="3000" b="1">
                <a:solidFill>
                  <a:srgbClr val="582AEE"/>
                </a:solidFill>
                <a:latin typeface="Arial" panose="020B0604020202020204" pitchFamily="34" charset="0"/>
                <a:ea typeface="宋体" panose="02010600030101010101" pitchFamily="2" charset="-122"/>
                <a:cs typeface="Arial" panose="020B0604020202020204" pitchFamily="34" charset="0"/>
              </a:rPr>
              <a:t>”</a:t>
            </a:r>
            <a:r>
              <a:rPr lang="zh-CN" altLang="en-US" sz="3000" b="1">
                <a:solidFill>
                  <a:srgbClr val="582AEE"/>
                </a:solidFill>
                <a:latin typeface="Arial" panose="020B0604020202020204" pitchFamily="34" charset="0"/>
                <a:ea typeface="宋体" panose="02010600030101010101" pitchFamily="2" charset="-122"/>
                <a:cs typeface="Arial" panose="020B0604020202020204" pitchFamily="34" charset="0"/>
              </a:rPr>
              <a:t>与</a:t>
            </a:r>
            <a:r>
              <a:rPr lang="en-US" altLang="zh-CN" sz="3000" b="1">
                <a:solidFill>
                  <a:srgbClr val="582AEE"/>
                </a:solidFill>
                <a:latin typeface="Arial" panose="020B0604020202020204" pitchFamily="34" charset="0"/>
                <a:ea typeface="宋体" panose="02010600030101010101" pitchFamily="2" charset="-122"/>
                <a:cs typeface="Arial" panose="020B0604020202020204" pitchFamily="34" charset="0"/>
              </a:rPr>
              <a:t>“</a:t>
            </a:r>
            <a:r>
              <a:rPr lang="zh-CN" altLang="en-US" sz="3000" b="1">
                <a:solidFill>
                  <a:srgbClr val="582AEE"/>
                </a:solidFill>
                <a:latin typeface="Arial" panose="020B0604020202020204" pitchFamily="34" charset="0"/>
                <a:ea typeface="宋体" panose="02010600030101010101" pitchFamily="2" charset="-122"/>
                <a:cs typeface="Arial" panose="020B0604020202020204" pitchFamily="34" charset="0"/>
              </a:rPr>
              <a:t>最乐</a:t>
            </a:r>
            <a:r>
              <a:rPr lang="en-US" altLang="zh-CN" sz="3000" b="1">
                <a:solidFill>
                  <a:srgbClr val="582AEE"/>
                </a:solidFill>
                <a:latin typeface="Arial" panose="020B0604020202020204" pitchFamily="34" charset="0"/>
                <a:ea typeface="宋体" panose="02010600030101010101" pitchFamily="2" charset="-122"/>
                <a:cs typeface="Arial" panose="020B0604020202020204" pitchFamily="34" charset="0"/>
              </a:rPr>
              <a:t>”</a:t>
            </a:r>
            <a:r>
              <a:rPr lang="zh-CN" altLang="en-US" sz="3000" b="1">
                <a:solidFill>
                  <a:srgbClr val="582AEE"/>
                </a:solidFill>
                <a:latin typeface="Arial" panose="020B0604020202020204" pitchFamily="34" charset="0"/>
                <a:ea typeface="宋体" panose="02010600030101010101" pitchFamily="2" charset="-122"/>
                <a:cs typeface="Arial" panose="020B0604020202020204" pitchFamily="34" charset="0"/>
              </a:rPr>
              <a:t>不能交换位置</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582AEE"/>
                </a:solidFill>
                <a:latin typeface="Arial" panose="020B0604020202020204" pitchFamily="34" charset="0"/>
                <a:ea typeface="宋体" panose="02010600030101010101" pitchFamily="2" charset="-122"/>
                <a:cs typeface="Arial" panose="020B0604020202020204" pitchFamily="34" charset="0"/>
              </a:rPr>
              <a:t>因为</a:t>
            </a:r>
            <a:r>
              <a:rPr lang="zh-CN" altLang="en-US" sz="3000" b="1">
                <a:solidFill>
                  <a:srgbClr val="FF0000"/>
                </a:solidFill>
                <a:latin typeface="Arial" panose="020B0604020202020204" pitchFamily="34" charset="0"/>
                <a:ea typeface="宋体" panose="02010600030101010101" pitchFamily="2" charset="-122"/>
                <a:cs typeface="Arial" panose="020B0604020202020204" pitchFamily="34" charset="0"/>
              </a:rPr>
              <a:t>文章先论述</a:t>
            </a:r>
            <a:r>
              <a:rPr lang="en-US" altLang="zh-CN" sz="30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3000" b="1">
                <a:solidFill>
                  <a:srgbClr val="FF0000"/>
                </a:solidFill>
                <a:latin typeface="Arial" panose="020B0604020202020204" pitchFamily="34" charset="0"/>
                <a:ea typeface="宋体" panose="02010600030101010101" pitchFamily="2" charset="-122"/>
                <a:cs typeface="Arial" panose="020B0604020202020204" pitchFamily="34" charset="0"/>
              </a:rPr>
              <a:t>最苦</a:t>
            </a:r>
            <a:r>
              <a:rPr lang="en-US" altLang="zh-CN" sz="30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3000" b="1">
                <a:solidFill>
                  <a:srgbClr val="FF0000"/>
                </a:solidFill>
                <a:latin typeface="Arial" panose="020B0604020202020204" pitchFamily="34" charset="0"/>
                <a:ea typeface="宋体" panose="02010600030101010101" pitchFamily="2" charset="-122"/>
                <a:cs typeface="Arial" panose="020B0604020202020204" pitchFamily="34" charset="0"/>
              </a:rPr>
              <a:t>后论述</a:t>
            </a:r>
            <a:r>
              <a:rPr lang="en-US" altLang="zh-CN" sz="30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3000" b="1">
                <a:solidFill>
                  <a:srgbClr val="FF0000"/>
                </a:solidFill>
                <a:latin typeface="Arial" panose="020B0604020202020204" pitchFamily="34" charset="0"/>
                <a:ea typeface="宋体" panose="02010600030101010101" pitchFamily="2" charset="-122"/>
                <a:cs typeface="Arial" panose="020B0604020202020204" pitchFamily="34" charset="0"/>
              </a:rPr>
              <a:t>最乐</a:t>
            </a:r>
            <a:r>
              <a:rPr lang="en-US" altLang="zh-CN" sz="30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582AEE"/>
                </a:solidFill>
                <a:latin typeface="宋体" panose="02010600030101010101" pitchFamily="2" charset="-122"/>
                <a:ea typeface="宋体" panose="02010600030101010101" pitchFamily="2" charset="-122"/>
                <a:cs typeface="宋体" panose="02010600030101010101" pitchFamily="2" charset="-122"/>
              </a:rPr>
              <a:t>交换后标题就与文章的内容、结构不一致了。</a:t>
            </a:r>
            <a:endParaRPr lang="zh-CN" altLang="en-US" sz="3000" b="1">
              <a:solidFill>
                <a:srgbClr val="582AEE"/>
              </a:solidFill>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en-US" altLang="zh-CN" sz="3000" b="1">
                <a:solidFill>
                  <a:srgbClr val="582AEE"/>
                </a:solidFill>
                <a:latin typeface="宋体" panose="02010600030101010101" pitchFamily="2" charset="-122"/>
                <a:ea typeface="宋体" panose="02010600030101010101" pitchFamily="2" charset="-122"/>
                <a:cs typeface="宋体" panose="02010600030101010101" pitchFamily="2" charset="-122"/>
              </a:rPr>
              <a:t>    </a:t>
            </a:r>
            <a:r>
              <a:rPr lang="zh-CN" altLang="en-US" sz="3000" b="1">
                <a:solidFill>
                  <a:srgbClr val="582AEE"/>
                </a:solidFill>
                <a:latin typeface="宋体" panose="02010600030101010101" pitchFamily="2" charset="-122"/>
                <a:ea typeface="宋体" panose="02010600030101010101" pitchFamily="2" charset="-122"/>
                <a:cs typeface="宋体" panose="02010600030101010101" pitchFamily="2" charset="-122"/>
              </a:rPr>
              <a:t>这样为题可以</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引人注意</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引发读者对它们之间的关系的思考</a:t>
            </a:r>
            <a:r>
              <a:rPr lang="zh-CN" altLang="en-US" sz="3000" b="1">
                <a:solidFill>
                  <a:srgbClr val="582AEE"/>
                </a:solidFill>
                <a:latin typeface="宋体" panose="02010600030101010101" pitchFamily="2" charset="-122"/>
                <a:ea typeface="宋体" panose="02010600030101010101" pitchFamily="2" charset="-122"/>
                <a:cs typeface="宋体" panose="02010600030101010101" pitchFamily="2" charset="-122"/>
              </a:rPr>
              <a:t>。</a:t>
            </a:r>
            <a:endParaRPr lang="zh-CN" altLang="en-US" sz="3000" b="1">
              <a:solidFill>
                <a:srgbClr val="582AEE"/>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7" name="组合 6"/>
          <p:cNvGrpSpPr/>
          <p:nvPr/>
        </p:nvGrpSpPr>
        <p:grpSpPr>
          <a:xfrm>
            <a:off x="523095" y="1678098"/>
            <a:ext cx="1606775" cy="4345404"/>
            <a:chOff x="186" y="2238"/>
            <a:chExt cx="1898" cy="5133"/>
          </a:xfrm>
        </p:grpSpPr>
        <p:sp>
          <p:nvSpPr>
            <p:cNvPr id="2" name="Rectangle 6"/>
            <p:cNvSpPr>
              <a:spLocks noChangeArrowheads="1"/>
            </p:cNvSpPr>
            <p:nvPr>
              <p:custDataLst>
                <p:tags r:id="rId1"/>
              </p:custDataLst>
            </p:nvPr>
          </p:nvSpPr>
          <p:spPr bwMode="auto">
            <a:xfrm>
              <a:off x="186" y="2297"/>
              <a:ext cx="1380" cy="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nchor="ctr">
              <a:spAutoFit/>
            </a:body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5335" b="1" i="0" u="none" strike="noStrike" kern="1200" cap="none" spc="0" normalizeH="0" baseline="0">
                  <a:solidFill>
                    <a:srgbClr val="C00000"/>
                  </a:solidFill>
                  <a:latin typeface="华文中宋" panose="02010600040101010101" charset="-122"/>
                  <a:ea typeface="华文中宋" panose="02010600040101010101" charset="-122"/>
                  <a:cs typeface="+mn-cs"/>
                </a:rPr>
                <a:t>最苦与最乐</a:t>
              </a:r>
              <a:endParaRPr kumimoji="0" lang="zh-CN" altLang="en-US" sz="5335" b="1" i="0" u="none" strike="noStrike" kern="1200" cap="none" spc="0" normalizeH="0" baseline="0" noProof="0">
                <a:ln>
                  <a:noFill/>
                </a:ln>
                <a:solidFill>
                  <a:srgbClr val="C00000"/>
                </a:solidFill>
                <a:effectLst/>
                <a:uLnTx/>
                <a:uFillTx/>
                <a:latin typeface="华文中宋" panose="02010600040101010101" charset="-122"/>
                <a:ea typeface="华文中宋" panose="02010600040101010101" charset="-122"/>
                <a:cs typeface="+mn-cs"/>
              </a:endParaRPr>
            </a:p>
          </p:txBody>
        </p:sp>
        <p:sp>
          <p:nvSpPr>
            <p:cNvPr id="3" name="AutoShape 8"/>
            <p:cNvSpPr/>
            <p:nvPr>
              <p:custDataLst>
                <p:tags r:id="rId2"/>
              </p:custDataLst>
            </p:nvPr>
          </p:nvSpPr>
          <p:spPr bwMode="auto">
            <a:xfrm>
              <a:off x="1555" y="2238"/>
              <a:ext cx="529" cy="5133"/>
            </a:xfrm>
            <a:prstGeom prst="leftBrace">
              <a:avLst>
                <a:gd name="adj1" fmla="val 29167"/>
                <a:gd name="adj2" fmla="val 50000"/>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3735" b="1" i="0" u="none" strike="noStrike" kern="1200" cap="none" spc="0" normalizeH="0" baseline="0" noProof="0">
                <a:ln>
                  <a:noFill/>
                </a:ln>
                <a:solidFill>
                  <a:schemeClr val="tx1"/>
                </a:solidFill>
                <a:effectLst/>
                <a:uLnTx/>
                <a:uFillTx/>
                <a:latin typeface="+mn-ea"/>
                <a:ea typeface="+mn-ea"/>
                <a:cs typeface="+mn-cs"/>
              </a:endParaRPr>
            </a:p>
          </p:txBody>
        </p:sp>
      </p:grpSp>
      <p:sp>
        <p:nvSpPr>
          <p:cNvPr id="37892" name="文本框 23631"/>
          <p:cNvSpPr txBox="1"/>
          <p:nvPr>
            <p:custDataLst>
              <p:tags r:id="rId3"/>
            </p:custDataLst>
          </p:nvPr>
        </p:nvSpPr>
        <p:spPr>
          <a:xfrm>
            <a:off x="2018110" y="1678310"/>
            <a:ext cx="6201068" cy="1207770"/>
          </a:xfrm>
          <a:prstGeom prst="rect">
            <a:avLst/>
          </a:prstGeom>
          <a:noFill/>
          <a:ln w="9525">
            <a:noFill/>
          </a:ln>
        </p:spPr>
        <p:txBody>
          <a:bodyPr>
            <a:spAutoFit/>
          </a:bodyPr>
          <a:lstStyle/>
          <a:p>
            <a:pPr>
              <a:spcBef>
                <a:spcPct val="50000"/>
              </a:spcBef>
            </a:pPr>
            <a:r>
              <a:rPr lang="zh-CN" altLang="en-US" sz="3735" b="1">
                <a:solidFill>
                  <a:srgbClr val="0000FF"/>
                </a:solidFill>
                <a:latin typeface="黑体" panose="02010609060101010101" charset="-122"/>
                <a:ea typeface="黑体" panose="02010609060101010101" charset="-122"/>
                <a:cs typeface="黑体" panose="02010609060101010101" charset="-122"/>
              </a:rPr>
              <a:t>人生最苦</a:t>
            </a:r>
            <a:r>
              <a:rPr lang="en-US" altLang="zh-CN" sz="3735" b="1">
                <a:solidFill>
                  <a:srgbClr val="0000FF"/>
                </a:solidFill>
                <a:latin typeface="黑体" panose="02010609060101010101" charset="-122"/>
                <a:ea typeface="黑体" panose="02010609060101010101" charset="-122"/>
                <a:cs typeface="黑体" panose="02010609060101010101" charset="-122"/>
              </a:rPr>
              <a:t>——</a:t>
            </a:r>
            <a:r>
              <a:rPr lang="zh-CN" altLang="en-US" sz="3735" b="1">
                <a:solidFill>
                  <a:srgbClr val="0000FF"/>
                </a:solidFill>
                <a:latin typeface="黑体" panose="02010609060101010101" charset="-122"/>
                <a:ea typeface="黑体" panose="02010609060101010101" charset="-122"/>
                <a:cs typeface="黑体" panose="02010609060101010101" charset="-122"/>
              </a:rPr>
              <a:t>未尽责任</a:t>
            </a:r>
            <a:endParaRPr lang="zh-CN" altLang="en-US" sz="3735" b="1">
              <a:solidFill>
                <a:srgbClr val="0000FF"/>
              </a:solidFill>
              <a:latin typeface="黑体" panose="02010609060101010101" charset="-122"/>
              <a:ea typeface="黑体" panose="02010609060101010101" charset="-122"/>
              <a:cs typeface="黑体" panose="02010609060101010101" charset="-122"/>
            </a:endParaRPr>
          </a:p>
          <a:p>
            <a:pPr algn="ctr">
              <a:lnSpc>
                <a:spcPct val="60000"/>
              </a:lnSpc>
              <a:spcBef>
                <a:spcPct val="50000"/>
              </a:spcBef>
            </a:pPr>
            <a:r>
              <a:rPr lang="zh-CN" altLang="en-US" sz="3200" b="1">
                <a:solidFill>
                  <a:srgbClr val="0000FF"/>
                </a:solidFill>
                <a:latin typeface="黑体" panose="02010609060101010101" charset="-122"/>
                <a:ea typeface="黑体" panose="02010609060101010101" charset="-122"/>
                <a:cs typeface="黑体" panose="02010609060101010101" charset="-122"/>
              </a:rPr>
              <a:t>（摆事实）</a:t>
            </a:r>
            <a:endParaRPr lang="zh-CN" altLang="en-US" sz="3200" b="1">
              <a:solidFill>
                <a:srgbClr val="0000FF"/>
              </a:solidFill>
              <a:latin typeface="黑体" panose="02010609060101010101" charset="-122"/>
              <a:ea typeface="黑体" panose="02010609060101010101" charset="-122"/>
              <a:cs typeface="黑体" panose="02010609060101010101" charset="-122"/>
            </a:endParaRPr>
          </a:p>
        </p:txBody>
      </p:sp>
      <p:sp>
        <p:nvSpPr>
          <p:cNvPr id="37893" name="文本框 23632"/>
          <p:cNvSpPr txBox="1"/>
          <p:nvPr>
            <p:custDataLst>
              <p:tags r:id="rId4"/>
            </p:custDataLst>
          </p:nvPr>
        </p:nvSpPr>
        <p:spPr>
          <a:xfrm>
            <a:off x="2018110" y="3261381"/>
            <a:ext cx="6110063" cy="1207770"/>
          </a:xfrm>
          <a:prstGeom prst="rect">
            <a:avLst/>
          </a:prstGeom>
          <a:noFill/>
          <a:ln w="9525">
            <a:noFill/>
          </a:ln>
        </p:spPr>
        <p:txBody>
          <a:bodyPr>
            <a:spAutoFit/>
          </a:bodyPr>
          <a:lstStyle/>
          <a:p>
            <a:pPr>
              <a:spcBef>
                <a:spcPct val="50000"/>
              </a:spcBef>
            </a:pPr>
            <a:r>
              <a:rPr lang="zh-CN" altLang="en-US" sz="3735" b="1">
                <a:solidFill>
                  <a:srgbClr val="0000FF"/>
                </a:solidFill>
                <a:latin typeface="黑体" panose="02010609060101010101" charset="-122"/>
                <a:ea typeface="黑体" panose="02010609060101010101" charset="-122"/>
                <a:cs typeface="黑体" panose="02010609060101010101" charset="-122"/>
              </a:rPr>
              <a:t>人生最乐</a:t>
            </a:r>
            <a:r>
              <a:rPr lang="en-US" altLang="zh-CN" sz="3735" b="1">
                <a:solidFill>
                  <a:srgbClr val="0000FF"/>
                </a:solidFill>
                <a:latin typeface="黑体" panose="02010609060101010101" charset="-122"/>
                <a:ea typeface="黑体" panose="02010609060101010101" charset="-122"/>
                <a:cs typeface="黑体" panose="02010609060101010101" charset="-122"/>
              </a:rPr>
              <a:t>——</a:t>
            </a:r>
            <a:r>
              <a:rPr lang="zh-CN" altLang="en-US" sz="3735" b="1">
                <a:solidFill>
                  <a:srgbClr val="0000FF"/>
                </a:solidFill>
                <a:latin typeface="黑体" panose="02010609060101010101" charset="-122"/>
                <a:ea typeface="黑体" panose="02010609060101010101" charset="-122"/>
                <a:cs typeface="黑体" panose="02010609060101010101" charset="-122"/>
              </a:rPr>
              <a:t>尽了责任</a:t>
            </a:r>
            <a:endParaRPr lang="zh-CN" altLang="en-US" sz="3735" b="1">
              <a:solidFill>
                <a:srgbClr val="0000FF"/>
              </a:solidFill>
              <a:latin typeface="黑体" panose="02010609060101010101" charset="-122"/>
              <a:ea typeface="黑体" panose="02010609060101010101" charset="-122"/>
              <a:cs typeface="黑体" panose="02010609060101010101" charset="-122"/>
            </a:endParaRPr>
          </a:p>
          <a:p>
            <a:pPr algn="ctr">
              <a:lnSpc>
                <a:spcPct val="60000"/>
              </a:lnSpc>
              <a:spcBef>
                <a:spcPct val="50000"/>
              </a:spcBef>
            </a:pPr>
            <a:r>
              <a:rPr lang="zh-CN" altLang="en-US" sz="3200" b="1">
                <a:solidFill>
                  <a:srgbClr val="0000FF"/>
                </a:solidFill>
                <a:latin typeface="黑体" panose="02010609060101010101" charset="-122"/>
                <a:ea typeface="黑体" panose="02010609060101010101" charset="-122"/>
                <a:cs typeface="黑体" panose="02010609060101010101" charset="-122"/>
                <a:sym typeface="+mn-ea"/>
              </a:rPr>
              <a:t>（讲道理）</a:t>
            </a:r>
            <a:endParaRPr lang="zh-CN" altLang="en-US" sz="3200" b="1">
              <a:solidFill>
                <a:srgbClr val="0000FF"/>
              </a:solidFill>
              <a:latin typeface="黑体" panose="02010609060101010101" charset="-122"/>
              <a:ea typeface="黑体" panose="02010609060101010101" charset="-122"/>
              <a:cs typeface="黑体" panose="02010609060101010101" charset="-122"/>
              <a:sym typeface="+mn-ea"/>
            </a:endParaRPr>
          </a:p>
        </p:txBody>
      </p:sp>
      <p:sp>
        <p:nvSpPr>
          <p:cNvPr id="37894" name="文本框 23633"/>
          <p:cNvSpPr txBox="1"/>
          <p:nvPr>
            <p:custDataLst>
              <p:tags r:id="rId5"/>
            </p:custDataLst>
          </p:nvPr>
        </p:nvSpPr>
        <p:spPr>
          <a:xfrm>
            <a:off x="2018110" y="4844453"/>
            <a:ext cx="5135246" cy="1109345"/>
          </a:xfrm>
          <a:prstGeom prst="rect">
            <a:avLst/>
          </a:prstGeom>
          <a:noFill/>
          <a:ln w="9525">
            <a:noFill/>
          </a:ln>
        </p:spPr>
        <p:txBody>
          <a:bodyPr wrap="square">
            <a:spAutoFit/>
          </a:bodyPr>
          <a:lstStyle/>
          <a:p>
            <a:pPr>
              <a:spcBef>
                <a:spcPct val="50000"/>
              </a:spcBef>
            </a:pPr>
            <a:r>
              <a:rPr sz="3735" b="1">
                <a:solidFill>
                  <a:srgbClr val="0000FF"/>
                </a:solidFill>
                <a:latin typeface="黑体" panose="02010609060101010101" charset="-122"/>
                <a:ea typeface="黑体" panose="02010609060101010101" charset="-122"/>
                <a:cs typeface="黑体" panose="02010609060101010101" charset="-122"/>
              </a:rPr>
              <a:t>人生</a:t>
            </a:r>
            <a:r>
              <a:rPr lang="zh-CN" sz="3735" b="1">
                <a:solidFill>
                  <a:srgbClr val="0000FF"/>
                </a:solidFill>
                <a:latin typeface="黑体" panose="02010609060101010101" charset="-122"/>
                <a:ea typeface="黑体" panose="02010609060101010101" charset="-122"/>
                <a:cs typeface="黑体" panose="02010609060101010101" charset="-122"/>
              </a:rPr>
              <a:t>应当</a:t>
            </a:r>
            <a:r>
              <a:rPr sz="3735" b="1">
                <a:solidFill>
                  <a:srgbClr val="0000FF"/>
                </a:solidFill>
                <a:latin typeface="黑体" panose="02010609060101010101" charset="-122"/>
                <a:ea typeface="黑体" panose="02010609060101010101" charset="-122"/>
                <a:cs typeface="黑体" panose="02010609060101010101" charset="-122"/>
              </a:rPr>
              <a:t>勇于负责任</a:t>
            </a:r>
            <a:endParaRPr sz="4000" b="1">
              <a:solidFill>
                <a:srgbClr val="0000FF"/>
              </a:solidFill>
              <a:latin typeface="黑体" panose="02010609060101010101" charset="-122"/>
              <a:ea typeface="黑体" panose="02010609060101010101" charset="-122"/>
              <a:cs typeface="黑体" panose="02010609060101010101" charset="-122"/>
            </a:endParaRPr>
          </a:p>
          <a:p>
            <a:pPr algn="ctr">
              <a:lnSpc>
                <a:spcPct val="40000"/>
              </a:lnSpc>
              <a:spcBef>
                <a:spcPct val="50000"/>
              </a:spcBef>
            </a:pPr>
            <a:r>
              <a:rPr lang="zh-CN" altLang="en-US" sz="3200" b="1">
                <a:solidFill>
                  <a:srgbClr val="0000FF"/>
                </a:solidFill>
                <a:latin typeface="黑体" panose="02010609060101010101" charset="-122"/>
                <a:ea typeface="黑体" panose="02010609060101010101" charset="-122"/>
                <a:cs typeface="黑体" panose="02010609060101010101" charset="-122"/>
                <a:sym typeface="+mn-ea"/>
              </a:rPr>
              <a:t>（论点）</a:t>
            </a:r>
            <a:endParaRPr lang="zh-CN" altLang="en-US" sz="3200" b="1">
              <a:solidFill>
                <a:srgbClr val="0000FF"/>
              </a:solidFill>
              <a:latin typeface="黑体" panose="02010609060101010101" charset="-122"/>
              <a:ea typeface="黑体" panose="02010609060101010101" charset="-122"/>
              <a:cs typeface="黑体" panose="02010609060101010101" charset="-122"/>
              <a:sym typeface="+mn-ea"/>
            </a:endParaRPr>
          </a:p>
        </p:txBody>
      </p:sp>
      <p:sp>
        <p:nvSpPr>
          <p:cNvPr id="5" name="文本框 23631"/>
          <p:cNvSpPr txBox="1"/>
          <p:nvPr>
            <p:custDataLst>
              <p:tags r:id="rId6"/>
            </p:custDataLst>
          </p:nvPr>
        </p:nvSpPr>
        <p:spPr>
          <a:xfrm>
            <a:off x="9502314" y="2989432"/>
            <a:ext cx="2364025" cy="1643380"/>
          </a:xfrm>
          <a:prstGeom prst="rect">
            <a:avLst/>
          </a:prstGeom>
          <a:solidFill>
            <a:srgbClr val="7030A0">
              <a:alpha val="63000"/>
            </a:srgbClr>
          </a:solidFill>
          <a:ln w="9525">
            <a:noFill/>
          </a:ln>
        </p:spPr>
        <p:txBody>
          <a:bodyPr>
            <a:spAutoFit/>
          </a:bodyPr>
          <a:lstStyle/>
          <a:p>
            <a:pPr algn="ctr">
              <a:lnSpc>
                <a:spcPct val="90000"/>
              </a:lnSpc>
              <a:spcBef>
                <a:spcPct val="50000"/>
              </a:spcBef>
            </a:pPr>
            <a:r>
              <a:rPr lang="zh-CN" altLang="en-US" sz="3735" b="1">
                <a:solidFill>
                  <a:schemeClr val="bg1"/>
                </a:solidFill>
                <a:latin typeface="黑体" panose="02010609060101010101" charset="-122"/>
                <a:ea typeface="黑体" panose="02010609060101010101" charset="-122"/>
              </a:rPr>
              <a:t>举例论证引用论证正反对比</a:t>
            </a:r>
            <a:endParaRPr lang="zh-CN" altLang="en-US" sz="3735" b="1">
              <a:solidFill>
                <a:schemeClr val="bg1"/>
              </a:solidFill>
              <a:latin typeface="黑体" panose="02010609060101010101" charset="-122"/>
              <a:ea typeface="黑体" panose="02010609060101010101" charset="-122"/>
            </a:endParaRPr>
          </a:p>
        </p:txBody>
      </p:sp>
      <p:sp>
        <p:nvSpPr>
          <p:cNvPr id="43" name="Rectangle 6"/>
          <p:cNvSpPr>
            <a:spLocks noChangeArrowheads="1"/>
          </p:cNvSpPr>
          <p:nvPr>
            <p:custDataLst>
              <p:tags r:id="rId7"/>
            </p:custDataLst>
          </p:nvPr>
        </p:nvSpPr>
        <p:spPr bwMode="auto">
          <a:xfrm>
            <a:off x="7733332" y="1212254"/>
            <a:ext cx="1671320" cy="5197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nchor="ctr">
            <a:spAutoFit/>
          </a:bodyPr>
          <a:lstStyle/>
          <a:p>
            <a:pPr marL="0" marR="0" lvl="0" indent="0" algn="ctr" defTabSz="914400" rtl="0" eaLnBrk="1" fontAlgn="base" latinLnBrk="0" hangingPunct="1">
              <a:lnSpc>
                <a:spcPct val="110000"/>
              </a:lnSpc>
              <a:spcBef>
                <a:spcPct val="0"/>
              </a:spcBef>
              <a:spcAft>
                <a:spcPct val="0"/>
              </a:spcAft>
              <a:buClrTx/>
              <a:buSzTx/>
              <a:buFontTx/>
              <a:buNone/>
              <a:defRPr/>
            </a:pPr>
            <a:r>
              <a:rPr kumimoji="0" lang="zh-CN" altLang="en-US" sz="4400" b="1" i="0" u="none" strike="noStrike" kern="1200" cap="none" spc="0" normalizeH="0" baseline="0" noProof="0">
                <a:ln>
                  <a:noFill/>
                </a:ln>
                <a:solidFill>
                  <a:srgbClr val="C00000"/>
                </a:solidFill>
                <a:effectLst/>
                <a:uLnTx/>
                <a:uFillTx/>
                <a:latin typeface="黑体" panose="02010609060101010101" charset="-122"/>
                <a:ea typeface="黑体" panose="02010609060101010101" charset="-122"/>
                <a:cs typeface="+mn-cs"/>
              </a:rPr>
              <a:t>负责任最苦</a:t>
            </a:r>
            <a:endParaRPr kumimoji="0" lang="en-US" altLang="zh-CN" sz="4400" b="1" i="0" u="none" strike="noStrike" kern="1200" cap="none" spc="0" normalizeH="0" baseline="0" noProof="0">
              <a:ln>
                <a:noFill/>
              </a:ln>
              <a:solidFill>
                <a:srgbClr val="C00000"/>
              </a:solidFill>
              <a:effectLst/>
              <a:uLnTx/>
              <a:uFillTx/>
              <a:latin typeface="黑体" panose="02010609060101010101" charset="-122"/>
              <a:ea typeface="黑体" panose="02010609060101010101" charset="-122"/>
              <a:cs typeface="+mn-cs"/>
            </a:endParaRPr>
          </a:p>
          <a:p>
            <a:pPr marL="0" marR="0" lvl="0" indent="0" algn="ctr" defTabSz="914400" rtl="0" eaLnBrk="1" fontAlgn="base" latinLnBrk="0" hangingPunct="1">
              <a:lnSpc>
                <a:spcPct val="110000"/>
              </a:lnSpc>
              <a:spcBef>
                <a:spcPct val="0"/>
              </a:spcBef>
              <a:spcAft>
                <a:spcPct val="0"/>
              </a:spcAft>
              <a:buClrTx/>
              <a:buSzTx/>
              <a:buFontTx/>
              <a:buNone/>
              <a:defRPr/>
            </a:pPr>
            <a:r>
              <a:rPr kumimoji="0" lang="zh-CN" altLang="en-US" sz="4400" b="1" i="0" u="none" strike="noStrike" kern="1200" cap="none" spc="0" normalizeH="0" baseline="0" noProof="0">
                <a:ln>
                  <a:noFill/>
                </a:ln>
                <a:solidFill>
                  <a:srgbClr val="C00000"/>
                </a:solidFill>
                <a:effectLst/>
                <a:uLnTx/>
                <a:uFillTx/>
                <a:latin typeface="黑体" panose="02010609060101010101" charset="-122"/>
                <a:ea typeface="黑体" panose="02010609060101010101" charset="-122"/>
                <a:cs typeface="+mn-cs"/>
              </a:rPr>
              <a:t>尽责任最乐</a:t>
            </a:r>
            <a:endParaRPr kumimoji="0" lang="zh-CN" altLang="en-US" sz="4400" b="1" i="0" u="none" strike="noStrike" kern="1200" cap="none" spc="0" normalizeH="0" baseline="0" noProof="0">
              <a:ln>
                <a:noFill/>
              </a:ln>
              <a:solidFill>
                <a:srgbClr val="C00000"/>
              </a:solidFill>
              <a:effectLst/>
              <a:uLnTx/>
              <a:uFillTx/>
              <a:latin typeface="黑体" panose="02010609060101010101" charset="-122"/>
              <a:ea typeface="黑体" panose="02010609060101010101" charset="-122"/>
              <a:cs typeface="+mn-cs"/>
            </a:endParaRPr>
          </a:p>
        </p:txBody>
      </p:sp>
      <p:sp>
        <p:nvSpPr>
          <p:cNvPr id="4" name="AutoShape 8"/>
          <p:cNvSpPr/>
          <p:nvPr>
            <p:custDataLst>
              <p:tags r:id="rId8"/>
            </p:custDataLst>
          </p:nvPr>
        </p:nvSpPr>
        <p:spPr bwMode="auto">
          <a:xfrm rot="10800000">
            <a:off x="7423409" y="1638098"/>
            <a:ext cx="447831" cy="4345404"/>
          </a:xfrm>
          <a:prstGeom prst="leftBrace">
            <a:avLst>
              <a:gd name="adj1" fmla="val 29167"/>
              <a:gd name="adj2" fmla="val 50000"/>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3735" b="1" i="0" u="none" strike="noStrike" kern="1200" cap="none" spc="0" normalizeH="0" baseline="0" noProof="0">
              <a:ln>
                <a:noFill/>
              </a:ln>
              <a:solidFill>
                <a:schemeClr val="tx1"/>
              </a:solidFill>
              <a:effectLst/>
              <a:uLnTx/>
              <a:uFillTx/>
              <a:latin typeface="+mn-ea"/>
              <a:ea typeface="+mn-ea"/>
              <a:cs typeface="+mn-cs"/>
            </a:endParaRPr>
          </a:p>
        </p:txBody>
      </p:sp>
      <p:grpSp>
        <p:nvGrpSpPr>
          <p:cNvPr id="17" name="组合 16"/>
          <p:cNvGrpSpPr/>
          <p:nvPr/>
        </p:nvGrpSpPr>
        <p:grpSpPr>
          <a:xfrm>
            <a:off x="652045" y="589497"/>
            <a:ext cx="2792615" cy="713740"/>
            <a:chOff x="2371" y="690"/>
            <a:chExt cx="3471" cy="1124"/>
          </a:xfrm>
        </p:grpSpPr>
        <p:sp>
          <p:nvSpPr>
            <p:cNvPr id="18"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22"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9"/>
    </p:custDataLst>
  </p:cSld>
  <p:clrMapOvr>
    <a:masterClrMapping/>
  </p:clrMapOvr>
  <mc:AlternateContent xmlns:mc="http://schemas.openxmlformats.org/markup-compatibility/2006">
    <mc:Choice xmlns:p14="http://schemas.microsoft.com/office/powerpoint/2010/main" Requires="p14">
      <p:transition p14:dur="500">
        <p:push dir="u"/>
      </p:transition>
    </mc:Choice>
    <mc:Fallback>
      <p:transition>
        <p:push di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TextBox 2"/>
          <p:cNvSpPr txBox="1"/>
          <p:nvPr/>
        </p:nvSpPr>
        <p:spPr>
          <a:xfrm>
            <a:off x="671143" y="1953865"/>
            <a:ext cx="10849205" cy="3044190"/>
          </a:xfrm>
          <a:prstGeom prst="rect">
            <a:avLst/>
          </a:prstGeom>
          <a:noFill/>
        </p:spPr>
        <p:txBody>
          <a:bodyPr wrap="square" rtlCol="0">
            <a:spAutoFit/>
          </a:bodyPr>
          <a:lstStyle/>
          <a:p>
            <a:pPr algn="just">
              <a:lnSpc>
                <a:spcPct val="120000"/>
              </a:lnSpc>
              <a:spcBef>
                <a:spcPts val="0"/>
              </a:spcBef>
              <a:spcAft>
                <a:spcPts val="0"/>
              </a:spcAft>
            </a:pPr>
            <a:r>
              <a:rPr lang="en-US" altLang="zh-CN" sz="3200" b="1" dirty="0" smtClean="0">
                <a:latin typeface="宋体" panose="02010600030101010101" pitchFamily="2" charset="-122"/>
                <a:ea typeface="宋体" panose="02010600030101010101" pitchFamily="2" charset="-122"/>
                <a:sym typeface="Arial" panose="020B0604020202020204" pitchFamily="34" charset="0"/>
              </a:rPr>
              <a:t>1.</a:t>
            </a:r>
            <a:r>
              <a:rPr lang="zh-CN" altLang="en-US" sz="3200" b="1" dirty="0" smtClean="0">
                <a:latin typeface="宋体" panose="02010600030101010101" pitchFamily="2" charset="-122"/>
                <a:ea typeface="宋体" panose="02010600030101010101" pitchFamily="2" charset="-122"/>
                <a:sym typeface="Arial" panose="020B0604020202020204" pitchFamily="34" charset="0"/>
              </a:rPr>
              <a:t>掌握本文</a:t>
            </a:r>
            <a:r>
              <a:rPr lang="zh-CN" altLang="en-US" sz="3200" b="1" dirty="0">
                <a:latin typeface="宋体" panose="02010600030101010101" pitchFamily="2" charset="-122"/>
                <a:ea typeface="宋体" panose="02010600030101010101" pitchFamily="2" charset="-122"/>
                <a:sym typeface="Arial" panose="020B0604020202020204" pitchFamily="34" charset="0"/>
              </a:rPr>
              <a:t>以小见大的写作手法</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领会本文行文平易、内涵深厚的写作特点</a:t>
            </a:r>
            <a:r>
              <a:rPr lang="zh-CN" altLang="en-US" sz="3200" b="1" dirty="0" smtClean="0">
                <a:latin typeface="宋体" panose="02010600030101010101" pitchFamily="2" charset="-122"/>
                <a:ea typeface="宋体" panose="02010600030101010101" pitchFamily="2" charset="-122"/>
                <a:sym typeface="Arial" panose="020B0604020202020204" pitchFamily="34" charset="0"/>
              </a:rPr>
              <a:t>。</a:t>
            </a:r>
            <a:endParaRPr lang="en-US" altLang="zh-CN" sz="3200" b="1" dirty="0">
              <a:latin typeface="宋体" panose="02010600030101010101" pitchFamily="2" charset="-122"/>
              <a:ea typeface="宋体" panose="02010600030101010101" pitchFamily="2" charset="-122"/>
              <a:sym typeface="Arial" panose="020B0604020202020204" pitchFamily="34" charset="0"/>
            </a:endParaRPr>
          </a:p>
          <a:p>
            <a:pPr algn="just">
              <a:lnSpc>
                <a:spcPct val="120000"/>
              </a:lnSpc>
              <a:spcBef>
                <a:spcPts val="0"/>
              </a:spcBef>
              <a:spcAft>
                <a:spcPts val="0"/>
              </a:spcAft>
            </a:pPr>
            <a:r>
              <a:rPr lang="en-US" altLang="zh-CN" sz="3200" b="1" dirty="0" smtClean="0">
                <a:latin typeface="宋体" panose="02010600030101010101" pitchFamily="2" charset="-122"/>
                <a:ea typeface="宋体" panose="02010600030101010101" pitchFamily="2" charset="-122"/>
                <a:sym typeface="Arial" panose="020B0604020202020204" pitchFamily="34" charset="0"/>
              </a:rPr>
              <a:t>2.</a:t>
            </a:r>
            <a:r>
              <a:rPr lang="zh-CN" altLang="en-US" sz="3200" b="1" dirty="0" smtClean="0">
                <a:latin typeface="宋体" panose="02010600030101010101" pitchFamily="2" charset="-122"/>
                <a:ea typeface="宋体" panose="02010600030101010101" pitchFamily="2" charset="-122"/>
                <a:sym typeface="Arial" panose="020B0604020202020204" pitchFamily="34" charset="0"/>
              </a:rPr>
              <a:t>领会文章叙议结合的写作特点以及以小见大</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通过具体事例展示人物全貌的写人方法</a:t>
            </a:r>
            <a:r>
              <a:rPr lang="zh-CN" altLang="zh-CN" sz="3200" b="1" dirty="0">
                <a:latin typeface="宋体" panose="02010600030101010101" pitchFamily="2" charset="-122"/>
                <a:sym typeface="+mn-ea"/>
              </a:rPr>
              <a:t>(</a:t>
            </a:r>
            <a:r>
              <a:rPr lang="zh-CN" altLang="zh-CN" sz="3200" b="1" dirty="0">
                <a:latin typeface="宋体" panose="02010600030101010101" pitchFamily="2" charset="-122"/>
                <a:ea typeface="宋体" panose="02010600030101010101" pitchFamily="2" charset="-122"/>
                <a:sym typeface="+mn-ea"/>
              </a:rPr>
              <a:t>难点</a:t>
            </a:r>
            <a:r>
              <a:rPr lang="zh-CN" altLang="zh-CN" sz="3200" b="1" dirty="0">
                <a:latin typeface="宋体" panose="02010600030101010101" pitchFamily="2" charset="-122"/>
                <a:sym typeface="+mn-ea"/>
              </a:rPr>
              <a:t>)</a:t>
            </a:r>
            <a:r>
              <a:rPr lang="zh-CN" altLang="zh-CN" sz="3200" b="1" dirty="0">
                <a:latin typeface="宋体" panose="02010600030101010101" pitchFamily="2" charset="-122"/>
                <a:ea typeface="宋体" panose="02010600030101010101" pitchFamily="2" charset="-122"/>
                <a:sym typeface="+mn-ea"/>
              </a:rPr>
              <a:t>。</a:t>
            </a:r>
            <a:endParaRPr lang="en-US" altLang="zh-CN" sz="3200" b="1" dirty="0" smtClean="0">
              <a:latin typeface="宋体" panose="02010600030101010101" pitchFamily="2" charset="-122"/>
              <a:ea typeface="宋体" panose="02010600030101010101" pitchFamily="2" charset="-122"/>
              <a:sym typeface="Arial" panose="020B0604020202020204" pitchFamily="34" charset="0"/>
            </a:endParaRPr>
          </a:p>
          <a:p>
            <a:pPr algn="just">
              <a:lnSpc>
                <a:spcPct val="120000"/>
              </a:lnSpc>
              <a:spcBef>
                <a:spcPts val="0"/>
              </a:spcBef>
              <a:spcAft>
                <a:spcPts val="0"/>
              </a:spcAft>
            </a:pPr>
            <a:r>
              <a:rPr lang="en-US" altLang="zh-CN" sz="3200" b="1" dirty="0" smtClean="0">
                <a:latin typeface="宋体" panose="02010600030101010101" pitchFamily="2" charset="-122"/>
                <a:ea typeface="宋体" panose="02010600030101010101" pitchFamily="2" charset="-122"/>
                <a:sym typeface="Arial" panose="020B0604020202020204" pitchFamily="34" charset="0"/>
              </a:rPr>
              <a:t>3.</a:t>
            </a:r>
            <a:r>
              <a:rPr lang="zh-CN" altLang="en-US" sz="3200" b="1" dirty="0" smtClean="0">
                <a:latin typeface="宋体" panose="02010600030101010101" pitchFamily="2" charset="-122"/>
                <a:ea typeface="宋体" panose="02010600030101010101" pitchFamily="2" charset="-122"/>
                <a:sym typeface="Arial" panose="020B0604020202020204" pitchFamily="34" charset="0"/>
              </a:rPr>
              <a:t>学</a:t>
            </a:r>
            <a:r>
              <a:rPr lang="zh-CN" altLang="en-US" sz="3200" b="1" dirty="0">
                <a:latin typeface="宋体" panose="02010600030101010101" pitchFamily="2" charset="-122"/>
                <a:ea typeface="宋体" panose="02010600030101010101" pitchFamily="2" charset="-122"/>
                <a:sym typeface="Arial" panose="020B0604020202020204" pitchFamily="34" charset="0"/>
              </a:rPr>
              <a:t>习叶圣陶先生待</a:t>
            </a:r>
            <a:r>
              <a:rPr lang="zh-CN" altLang="en-US" sz="3200" b="1" dirty="0" smtClean="0">
                <a:latin typeface="宋体" panose="02010600030101010101" pitchFamily="2" charset="-122"/>
                <a:ea typeface="宋体" panose="02010600030101010101" pitchFamily="2" charset="-122"/>
                <a:sym typeface="Arial" panose="020B0604020202020204" pitchFamily="34" charset="0"/>
              </a:rPr>
              <a:t>人</a:t>
            </a:r>
            <a:r>
              <a:rPr lang="zh-CN" altLang="en-US" sz="3200" b="1" dirty="0" smtClean="0">
                <a:latin typeface="宋体" panose="02010600030101010101" pitchFamily="2" charset="-122"/>
                <a:ea typeface="宋体" panose="02010600030101010101" pitchFamily="2" charset="-122"/>
                <a:sym typeface="Arial" panose="020B0604020202020204" pitchFamily="34" charset="0"/>
              </a:rPr>
              <a:t>宽</a:t>
            </a:r>
            <a:r>
              <a:rPr lang="zh-CN" altLang="en-US" sz="3200" b="1" dirty="0">
                <a:latin typeface="宋体" panose="02010600030101010101" pitchFamily="2" charset="-122"/>
                <a:ea typeface="宋体" panose="02010600030101010101" pitchFamily="2" charset="-122"/>
                <a:sym typeface="Arial" panose="020B0604020202020204" pitchFamily="34" charset="0"/>
              </a:rPr>
              <a:t>律</a:t>
            </a:r>
            <a:r>
              <a:rPr lang="zh-CN" altLang="en-US" sz="3200" b="1" dirty="0" smtClean="0">
                <a:latin typeface="宋体" panose="02010600030101010101" pitchFamily="2" charset="-122"/>
                <a:ea typeface="宋体" panose="02010600030101010101" pitchFamily="2" charset="-122"/>
                <a:sym typeface="Arial" panose="020B0604020202020204" pitchFamily="34" charset="0"/>
              </a:rPr>
              <a:t>己严</a:t>
            </a:r>
            <a:r>
              <a:rPr lang="zh-CN" altLang="en-US" sz="3200" b="1" dirty="0">
                <a:latin typeface="宋体" panose="02010600030101010101" pitchFamily="2" charset="-122"/>
                <a:ea typeface="宋体" panose="02010600030101010101" pitchFamily="2" charset="-122"/>
                <a:sym typeface="Arial" panose="020B0604020202020204" pitchFamily="34" charset="0"/>
              </a:rPr>
              <a:t>的品性</a:t>
            </a:r>
            <a:r>
              <a:rPr lang="zh-CN" altLang="en-US" sz="3200" b="1" dirty="0" smtClean="0">
                <a:latin typeface="宋体" panose="02010600030101010101" pitchFamily="2" charset="-122"/>
                <a:ea typeface="宋体" panose="02010600030101010101" pitchFamily="2" charset="-122"/>
                <a:sym typeface="Arial" panose="020B0604020202020204" pitchFamily="34" charset="0"/>
              </a:rPr>
              <a:t>。</a:t>
            </a:r>
            <a:endParaRPr lang="zh-CN" altLang="en-US" sz="3200" b="1" dirty="0">
              <a:latin typeface="宋体" panose="02010600030101010101" pitchFamily="2" charset="-122"/>
              <a:ea typeface="宋体" panose="02010600030101010101" pitchFamily="2" charset="-122"/>
              <a:sym typeface="Arial" panose="020B0604020202020204" pitchFamily="34" charset="0"/>
            </a:endParaRPr>
          </a:p>
        </p:txBody>
      </p:sp>
      <p:grpSp>
        <p:nvGrpSpPr>
          <p:cNvPr id="4" name="组合 3"/>
          <p:cNvGrpSpPr/>
          <p:nvPr/>
        </p:nvGrpSpPr>
        <p:grpSpPr>
          <a:xfrm>
            <a:off x="719403" y="728116"/>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学习目标</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7" name="Rectangle 4"/>
          <p:cNvSpPr>
            <a:spLocks noChangeArrowheads="1"/>
          </p:cNvSpPr>
          <p:nvPr/>
        </p:nvSpPr>
        <p:spPr bwMode="auto">
          <a:xfrm>
            <a:off x="671778" y="1538363"/>
            <a:ext cx="10849205"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just">
              <a:lnSpc>
                <a:spcPct val="100000"/>
              </a:lnSpc>
            </a:pPr>
            <a:r>
              <a:rPr lang="en-US" altLang="zh-CN" sz="3200" b="1" dirty="0" smtClean="0">
                <a:solidFill>
                  <a:schemeClr val="tx1"/>
                </a:solidFill>
                <a:latin typeface="宋体" panose="02010600030101010101" pitchFamily="2" charset="-122"/>
                <a:ea typeface="宋体" panose="02010600030101010101" pitchFamily="2" charset="-122"/>
              </a:rPr>
              <a:t>1</a:t>
            </a:r>
            <a:r>
              <a:rPr lang="en-US" altLang="zh-CN" sz="3200" b="1" dirty="0">
                <a:solidFill>
                  <a:schemeClr val="tx1"/>
                </a:solidFill>
                <a:latin typeface="宋体" panose="02010600030101010101" pitchFamily="2" charset="-122"/>
                <a:ea typeface="宋体" panose="02010600030101010101" pitchFamily="2" charset="-122"/>
              </a:rPr>
              <a:t>.</a:t>
            </a:r>
            <a:r>
              <a:rPr lang="zh-CN" altLang="en-US" sz="3200" b="1" dirty="0">
                <a:solidFill>
                  <a:schemeClr val="tx1"/>
                </a:solidFill>
                <a:latin typeface="宋体" panose="02010600030101010101" pitchFamily="2" charset="-122"/>
                <a:ea typeface="宋体" panose="02010600030101010101" pitchFamily="2" charset="-122"/>
              </a:rPr>
              <a:t>在学过的课文中</a:t>
            </a:r>
            <a:r>
              <a:rPr lang="en-US" altLang="zh-CN" sz="3200" b="1">
                <a:uFillTx/>
                <a:latin typeface="Arial" panose="020B0604020202020204" pitchFamily="34" charset="0"/>
                <a:ea typeface="SimSun-ExtB" panose="02010609060101010101" charset="-122"/>
                <a:cs typeface="+mj-cs"/>
                <a:sym typeface="宋体" panose="02010600030101010101" pitchFamily="2" charset="-122"/>
              </a:rPr>
              <a:t>,</a:t>
            </a:r>
            <a:r>
              <a:rPr lang="zh-CN" altLang="en-US" sz="3200" b="1" dirty="0">
                <a:solidFill>
                  <a:schemeClr val="tx1"/>
                </a:solidFill>
                <a:latin typeface="宋体" panose="02010600030101010101" pitchFamily="2" charset="-122"/>
                <a:ea typeface="宋体" panose="02010600030101010101" pitchFamily="2" charset="-122"/>
              </a:rPr>
              <a:t>有哪些人物身上背着责任呢？又有哪些人享受到了尽责任的快乐呢？同学们可以回忆一下。 </a:t>
            </a:r>
            <a:endParaRPr lang="zh-CN" altLang="en-US" sz="3200" b="1" dirty="0">
              <a:solidFill>
                <a:schemeClr val="tx1"/>
              </a:solidFill>
              <a:latin typeface="宋体" panose="02010600030101010101" pitchFamily="2" charset="-122"/>
              <a:ea typeface="宋体" panose="02010600030101010101" pitchFamily="2" charset="-122"/>
            </a:endParaRPr>
          </a:p>
        </p:txBody>
      </p:sp>
      <p:grpSp>
        <p:nvGrpSpPr>
          <p:cNvPr id="5" name="组合 4"/>
          <p:cNvGrpSpPr/>
          <p:nvPr/>
        </p:nvGrpSpPr>
        <p:grpSpPr>
          <a:xfrm>
            <a:off x="783300" y="605376"/>
            <a:ext cx="2792615" cy="713740"/>
            <a:chOff x="2371" y="690"/>
            <a:chExt cx="3471" cy="1124"/>
          </a:xfrm>
        </p:grpSpPr>
        <p:sp>
          <p:nvSpPr>
            <p:cNvPr id="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拓展延伸</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Rectangle 4"/>
          <p:cNvSpPr>
            <a:spLocks noChangeArrowheads="1"/>
          </p:cNvSpPr>
          <p:nvPr/>
        </p:nvSpPr>
        <p:spPr bwMode="auto">
          <a:xfrm>
            <a:off x="1002613" y="2614688"/>
            <a:ext cx="10849205"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p>
            <a:pPr algn="just">
              <a:lnSpc>
                <a:spcPct val="100000"/>
              </a:lnSpc>
            </a:pPr>
            <a:r>
              <a:rPr lang="zh-CN" altLang="en-US" sz="3200" b="1" dirty="0">
                <a:solidFill>
                  <a:schemeClr val="tx1"/>
                </a:solidFill>
                <a:latin typeface="宋体" panose="02010600030101010101" pitchFamily="2" charset="-122"/>
                <a:ea typeface="宋体" panose="02010600030101010101" pitchFamily="2" charset="-122"/>
              </a:rPr>
              <a:t>哪些人物身上背着责任？ </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36870" name="矩形 36869"/>
          <p:cNvSpPr/>
          <p:nvPr/>
        </p:nvSpPr>
        <p:spPr>
          <a:xfrm>
            <a:off x="905510" y="3403283"/>
            <a:ext cx="9584690" cy="553085"/>
          </a:xfrm>
          <a:prstGeom prst="rect">
            <a:avLst/>
          </a:prstGeom>
          <a:noFill/>
          <a:ln w="9525">
            <a:noFill/>
          </a:ln>
        </p:spPr>
        <p:txBody>
          <a:bodyPr wrap="none" anchor="t" anchorCtr="0">
            <a:spAutoFit/>
          </a:bodyPr>
          <a:p>
            <a:pPr algn="l"/>
            <a:r>
              <a:rPr lang="zh-CN" altLang="en-US" sz="3000" b="1" dirty="0">
                <a:solidFill>
                  <a:srgbClr val="582AEE"/>
                </a:solidFill>
                <a:latin typeface="宋体" panose="02010600030101010101" pitchFamily="2" charset="-122"/>
                <a:ea typeface="宋体" panose="02010600030101010101" pitchFamily="2" charset="-122"/>
              </a:rPr>
              <a:t>老王去世前一天</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solidFill>
                  <a:srgbClr val="582AEE"/>
                </a:solidFill>
                <a:latin typeface="宋体" panose="02010600030101010101" pitchFamily="2" charset="-122"/>
                <a:ea typeface="宋体" panose="02010600030101010101" pitchFamily="2" charset="-122"/>
              </a:rPr>
              <a:t>念不忘恩情</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solidFill>
                  <a:srgbClr val="582AEE"/>
                </a:solidFill>
                <a:latin typeface="宋体" panose="02010600030101010101" pitchFamily="2" charset="-122"/>
                <a:ea typeface="宋体" panose="02010600030101010101" pitchFamily="2" charset="-122"/>
              </a:rPr>
              <a:t>为杨绛送去了香油和鸡蛋。</a:t>
            </a:r>
            <a:endParaRPr lang="zh-CN" altLang="en-US" sz="3000" b="1" dirty="0">
              <a:solidFill>
                <a:srgbClr val="582AEE"/>
              </a:solidFill>
              <a:latin typeface="宋体" panose="02010600030101010101" pitchFamily="2" charset="-122"/>
              <a:ea typeface="宋体" panose="02010600030101010101" pitchFamily="2" charset="-122"/>
            </a:endParaRPr>
          </a:p>
        </p:txBody>
      </p:sp>
      <p:sp>
        <p:nvSpPr>
          <p:cNvPr id="36872" name="矩形 36871"/>
          <p:cNvSpPr/>
          <p:nvPr/>
        </p:nvSpPr>
        <p:spPr>
          <a:xfrm>
            <a:off x="905510" y="4098925"/>
            <a:ext cx="9755505" cy="553085"/>
          </a:xfrm>
          <a:prstGeom prst="rect">
            <a:avLst/>
          </a:prstGeom>
          <a:noFill/>
          <a:ln w="9525">
            <a:noFill/>
          </a:ln>
        </p:spPr>
        <p:txBody>
          <a:bodyPr wrap="none" anchor="t" anchorCtr="0">
            <a:spAutoFit/>
          </a:bodyPr>
          <a:p>
            <a:r>
              <a:rPr lang="zh-CN" altLang="en-US" sz="3000" b="1" dirty="0">
                <a:solidFill>
                  <a:srgbClr val="0000FF"/>
                </a:solidFill>
                <a:latin typeface="宋体" panose="02010600030101010101" pitchFamily="2" charset="-122"/>
                <a:ea typeface="宋体" panose="02010600030101010101" pitchFamily="2" charset="-122"/>
              </a:rPr>
              <a:t>邓稼先去世前几个月还签署了一份核武器发展的建议书。</a:t>
            </a:r>
            <a:endParaRPr lang="zh-CN" altLang="en-US" sz="3000" b="1" dirty="0">
              <a:solidFill>
                <a:srgbClr val="0000FF"/>
              </a:solidFill>
              <a:latin typeface="宋体" panose="02010600030101010101" pitchFamily="2" charset="-122"/>
              <a:ea typeface="宋体" panose="02010600030101010101" pitchFamily="2" charset="-122"/>
            </a:endParaRPr>
          </a:p>
        </p:txBody>
      </p:sp>
      <p:sp>
        <p:nvSpPr>
          <p:cNvPr id="36873" name="矩形 36872"/>
          <p:cNvSpPr/>
          <p:nvPr/>
        </p:nvSpPr>
        <p:spPr>
          <a:xfrm>
            <a:off x="905510" y="4745355"/>
            <a:ext cx="10208895" cy="1014730"/>
          </a:xfrm>
          <a:prstGeom prst="rect">
            <a:avLst/>
          </a:prstGeom>
          <a:noFill/>
          <a:ln w="9525">
            <a:noFill/>
          </a:ln>
        </p:spPr>
        <p:txBody>
          <a:bodyPr wrap="square">
            <a:spAutoFit/>
          </a:bodyPr>
          <a:p>
            <a:r>
              <a:rPr lang="zh-CN" altLang="en-US" sz="3000" b="1" dirty="0">
                <a:solidFill>
                  <a:srgbClr val="0000FF"/>
                </a:solidFill>
                <a:latin typeface="宋体" panose="02010600030101010101" pitchFamily="2" charset="-122"/>
                <a:ea typeface="宋体" panose="02010600030101010101" pitchFamily="2" charset="-122"/>
              </a:rPr>
              <a:t>闻一多先生写</a:t>
            </a:r>
            <a:r>
              <a:rPr lang="en-US" altLang="zh-CN" sz="3000" b="1">
                <a:solidFill>
                  <a:srgbClr val="0000FF"/>
                </a:solidFill>
                <a:latin typeface="宋体" panose="02010600030101010101" pitchFamily="2" charset="-122"/>
                <a:ea typeface="宋体" panose="02010600030101010101" pitchFamily="2" charset="-122"/>
              </a:rPr>
              <a:t>《</a:t>
            </a:r>
            <a:r>
              <a:rPr lang="zh-CN" altLang="en-US" sz="3000" b="1" dirty="0">
                <a:solidFill>
                  <a:srgbClr val="0000FF"/>
                </a:solidFill>
                <a:latin typeface="宋体" panose="02010600030101010101" pitchFamily="2" charset="-122"/>
                <a:ea typeface="宋体" panose="02010600030101010101" pitchFamily="2" charset="-122"/>
              </a:rPr>
              <a:t>唐诗杂论</a:t>
            </a:r>
            <a:r>
              <a:rPr lang="en-US" altLang="zh-CN" sz="3000" b="1">
                <a:solidFill>
                  <a:srgbClr val="0000FF"/>
                </a:solidFill>
                <a:latin typeface="宋体" panose="02010600030101010101" pitchFamily="2" charset="-122"/>
                <a:ea typeface="宋体" panose="02010600030101010101" pitchFamily="2" charset="-122"/>
              </a:rPr>
              <a:t>》《</a:t>
            </a:r>
            <a:r>
              <a:rPr lang="zh-CN" altLang="en-US" sz="3000" b="1" dirty="0">
                <a:solidFill>
                  <a:srgbClr val="0000FF"/>
                </a:solidFill>
                <a:latin typeface="宋体" panose="02010600030101010101" pitchFamily="2" charset="-122"/>
                <a:ea typeface="宋体" panose="02010600030101010101" pitchFamily="2" charset="-122"/>
              </a:rPr>
              <a:t>楚辞校补</a:t>
            </a:r>
            <a:r>
              <a:rPr lang="en-US" altLang="zh-CN" sz="3000" b="1">
                <a:solidFill>
                  <a:srgbClr val="0000FF"/>
                </a:solidFill>
                <a:latin typeface="宋体" panose="02010600030101010101" pitchFamily="2" charset="-122"/>
                <a:ea typeface="宋体" panose="02010600030101010101" pitchFamily="2" charset="-122"/>
              </a:rPr>
              <a:t>》《</a:t>
            </a:r>
            <a:r>
              <a:rPr lang="zh-CN" altLang="en-US" sz="3000" b="1" dirty="0">
                <a:solidFill>
                  <a:srgbClr val="0000FF"/>
                </a:solidFill>
                <a:latin typeface="宋体" panose="02010600030101010101" pitchFamily="2" charset="-122"/>
                <a:ea typeface="宋体" panose="02010600030101010101" pitchFamily="2" charset="-122"/>
              </a:rPr>
              <a:t>古典新义</a:t>
            </a:r>
            <a:r>
              <a:rPr lang="en-US" altLang="zh-CN" sz="3000" b="1">
                <a:solidFill>
                  <a:srgbClr val="0000FF"/>
                </a:solidFill>
                <a:latin typeface="宋体" panose="02010600030101010101" pitchFamily="2" charset="-122"/>
                <a:ea typeface="宋体" panose="02010600030101010101" pitchFamily="2" charset="-122"/>
              </a:rPr>
              <a:t>》</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solidFill>
                  <a:srgbClr val="0000FF"/>
                </a:solidFill>
                <a:latin typeface="宋体" panose="02010600030101010101" pitchFamily="2" charset="-122"/>
                <a:ea typeface="宋体" panose="02010600030101010101" pitchFamily="2" charset="-122"/>
              </a:rPr>
              <a:t>是去为了给衰微的民族开一剂救济的文化药方。</a:t>
            </a:r>
            <a:endParaRPr lang="zh-CN" altLang="en-US" sz="3000" b="1" dirty="0">
              <a:solidFill>
                <a:srgbClr val="0000FF"/>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6870"/>
                                        </p:tgtEl>
                                        <p:attrNameLst>
                                          <p:attrName>style.visibility</p:attrName>
                                        </p:attrNameLst>
                                      </p:cBhvr>
                                      <p:to>
                                        <p:strVal val="visible"/>
                                      </p:to>
                                    </p:set>
                                    <p:animEffect transition="in" filter="diamond(in)">
                                      <p:cBhvr>
                                        <p:cTn id="7" dur="2000"/>
                                        <p:tgtEl>
                                          <p:spTgt spid="3687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6872"/>
                                        </p:tgtEl>
                                        <p:attrNameLst>
                                          <p:attrName>style.visibility</p:attrName>
                                        </p:attrNameLst>
                                      </p:cBhvr>
                                      <p:to>
                                        <p:strVal val="visible"/>
                                      </p:to>
                                    </p:set>
                                    <p:animEffect transition="in" filter="diamond(in)">
                                      <p:cBhvr>
                                        <p:cTn id="12" dur="2000"/>
                                        <p:tgtEl>
                                          <p:spTgt spid="3687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6873"/>
                                        </p:tgtEl>
                                        <p:attrNameLst>
                                          <p:attrName>style.visibility</p:attrName>
                                        </p:attrNameLst>
                                      </p:cBhvr>
                                      <p:to>
                                        <p:strVal val="visible"/>
                                      </p:to>
                                    </p:set>
                                    <p:animEffect transition="in" filter="diamond(in)">
                                      <p:cBhvr>
                                        <p:cTn id="17" dur="2000"/>
                                        <p:tgtEl>
                                          <p:spTgt spid="368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0" grpId="0"/>
      <p:bldP spid="36872" grpId="0"/>
      <p:bldP spid="3687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6875" name="矩形 36874"/>
          <p:cNvSpPr/>
          <p:nvPr/>
        </p:nvSpPr>
        <p:spPr>
          <a:xfrm>
            <a:off x="1219835" y="2479358"/>
            <a:ext cx="8542020" cy="553085"/>
          </a:xfrm>
          <a:prstGeom prst="rect">
            <a:avLst/>
          </a:prstGeom>
          <a:noFill/>
          <a:ln w="9525">
            <a:noFill/>
          </a:ln>
        </p:spPr>
        <p:txBody>
          <a:bodyPr wrap="none" anchor="t" anchorCtr="0">
            <a:spAutoFit/>
          </a:bodyPr>
          <a:p>
            <a:pPr algn="l"/>
            <a:r>
              <a:rPr lang="zh-CN" altLang="en-US" sz="3000" b="1" dirty="0">
                <a:solidFill>
                  <a:srgbClr val="0000FF"/>
                </a:solidFill>
                <a:latin typeface="宋体" panose="02010600030101010101" pitchFamily="2" charset="-122"/>
                <a:ea typeface="宋体" panose="02010600030101010101" pitchFamily="2" charset="-122"/>
              </a:rPr>
              <a:t>木兰征战十年</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solidFill>
                  <a:srgbClr val="0000FF"/>
                </a:solidFill>
                <a:latin typeface="宋体" panose="02010600030101010101" pitchFamily="2" charset="-122"/>
                <a:ea typeface="宋体" panose="02010600030101010101" pitchFamily="2" charset="-122"/>
              </a:rPr>
              <a:t>胜利而归</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solidFill>
                  <a:srgbClr val="0000FF"/>
                </a:solidFill>
                <a:latin typeface="宋体" panose="02010600030101010101" pitchFamily="2" charset="-122"/>
                <a:ea typeface="宋体" panose="02010600030101010101" pitchFamily="2" charset="-122"/>
              </a:rPr>
              <a:t>愿驰千里足</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solidFill>
                  <a:srgbClr val="0000FF"/>
                </a:solidFill>
                <a:latin typeface="宋体" panose="02010600030101010101" pitchFamily="2" charset="-122"/>
                <a:ea typeface="宋体" panose="02010600030101010101" pitchFamily="2" charset="-122"/>
              </a:rPr>
              <a:t>送儿还故乡。</a:t>
            </a:r>
            <a:endParaRPr lang="zh-CN" altLang="en-US" sz="3000" b="1" dirty="0">
              <a:solidFill>
                <a:srgbClr val="0000FF"/>
              </a:solidFill>
              <a:latin typeface="宋体" panose="02010600030101010101" pitchFamily="2" charset="-122"/>
              <a:ea typeface="宋体" panose="02010600030101010101" pitchFamily="2" charset="-122"/>
            </a:endParaRPr>
          </a:p>
        </p:txBody>
      </p:sp>
      <p:sp>
        <p:nvSpPr>
          <p:cNvPr id="36876" name="矩形 36875"/>
          <p:cNvSpPr/>
          <p:nvPr/>
        </p:nvSpPr>
        <p:spPr>
          <a:xfrm>
            <a:off x="1290320" y="3288348"/>
            <a:ext cx="8712835" cy="553085"/>
          </a:xfrm>
          <a:prstGeom prst="rect">
            <a:avLst/>
          </a:prstGeom>
          <a:noFill/>
          <a:ln w="9525">
            <a:noFill/>
          </a:ln>
        </p:spPr>
        <p:txBody>
          <a:bodyPr wrap="none" anchor="t" anchorCtr="0">
            <a:spAutoFit/>
          </a:bodyPr>
          <a:p>
            <a:pPr algn="l"/>
            <a:r>
              <a:rPr lang="zh-CN" altLang="en-US" sz="3000" b="1" dirty="0">
                <a:solidFill>
                  <a:srgbClr val="0000FF"/>
                </a:solidFill>
                <a:latin typeface="宋体" panose="02010600030101010101" pitchFamily="2" charset="-122"/>
                <a:ea typeface="宋体" panose="02010600030101010101" pitchFamily="2" charset="-122"/>
              </a:rPr>
              <a:t>父亲造好了九级台阶</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solidFill>
                  <a:srgbClr val="0000FF"/>
                </a:solidFill>
                <a:latin typeface="宋体" panose="02010600030101010101" pitchFamily="2" charset="-122"/>
                <a:ea typeface="宋体" panose="02010600030101010101" pitchFamily="2" charset="-122"/>
              </a:rPr>
              <a:t>高兴地手都不知道放哪里好。</a:t>
            </a:r>
            <a:endParaRPr lang="zh-CN" altLang="en-US" sz="3000" b="1" dirty="0">
              <a:solidFill>
                <a:srgbClr val="0000FF"/>
              </a:solidFill>
              <a:latin typeface="宋体" panose="02010600030101010101" pitchFamily="2" charset="-122"/>
              <a:ea typeface="宋体" panose="02010600030101010101" pitchFamily="2" charset="-122"/>
            </a:endParaRPr>
          </a:p>
        </p:txBody>
      </p:sp>
      <p:sp>
        <p:nvSpPr>
          <p:cNvPr id="36877" name="矩形 36876"/>
          <p:cNvSpPr/>
          <p:nvPr/>
        </p:nvSpPr>
        <p:spPr>
          <a:xfrm>
            <a:off x="1362075" y="4187825"/>
            <a:ext cx="6138545" cy="553085"/>
          </a:xfrm>
          <a:prstGeom prst="rect">
            <a:avLst/>
          </a:prstGeom>
          <a:noFill/>
          <a:ln w="9525">
            <a:noFill/>
          </a:ln>
        </p:spPr>
        <p:txBody>
          <a:bodyPr wrap="none" anchor="t" anchorCtr="0">
            <a:spAutoFit/>
          </a:bodyPr>
          <a:p>
            <a:pPr algn="l"/>
            <a:r>
              <a:rPr lang="zh-CN" altLang="en-US" sz="3000" b="1" dirty="0">
                <a:solidFill>
                  <a:srgbClr val="0000FF"/>
                </a:solidFill>
                <a:latin typeface="宋体" panose="02010600030101010101" pitchFamily="2" charset="-122"/>
                <a:ea typeface="宋体" panose="02010600030101010101" pitchFamily="2" charset="-122"/>
              </a:rPr>
              <a:t>梨花姐妹</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solidFill>
                  <a:srgbClr val="0000FF"/>
                </a:solidFill>
                <a:latin typeface="宋体" panose="02010600030101010101" pitchFamily="2" charset="-122"/>
                <a:ea typeface="宋体" panose="02010600030101010101" pitchFamily="2" charset="-122"/>
              </a:rPr>
              <a:t>帮助了路人</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dirty="0">
                <a:solidFill>
                  <a:srgbClr val="0000FF"/>
                </a:solidFill>
                <a:latin typeface="宋体" panose="02010600030101010101" pitchFamily="2" charset="-122"/>
                <a:ea typeface="宋体" panose="02010600030101010101" pitchFamily="2" charset="-122"/>
              </a:rPr>
              <a:t>芬芳了自己。</a:t>
            </a:r>
            <a:endParaRPr lang="zh-CN" altLang="en-US" sz="3000" b="1" dirty="0">
              <a:solidFill>
                <a:srgbClr val="0000FF"/>
              </a:solidFill>
              <a:latin typeface="宋体" panose="02010600030101010101" pitchFamily="2" charset="-122"/>
              <a:ea typeface="宋体" panose="02010600030101010101" pitchFamily="2" charset="-122"/>
            </a:endParaRPr>
          </a:p>
        </p:txBody>
      </p:sp>
      <p:sp>
        <p:nvSpPr>
          <p:cNvPr id="17" name="Rectangle 4"/>
          <p:cNvSpPr>
            <a:spLocks noChangeArrowheads="1"/>
          </p:cNvSpPr>
          <p:nvPr/>
        </p:nvSpPr>
        <p:spPr bwMode="auto">
          <a:xfrm>
            <a:off x="1148715" y="1703705"/>
            <a:ext cx="6092825"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p>
            <a:pPr algn="just">
              <a:lnSpc>
                <a:spcPct val="100000"/>
              </a:lnSpc>
            </a:pPr>
            <a:r>
              <a:rPr lang="zh-CN" altLang="en-US" sz="3200" b="1" dirty="0">
                <a:solidFill>
                  <a:schemeClr val="tx1"/>
                </a:solidFill>
                <a:latin typeface="宋体" panose="02010600030101010101" pitchFamily="2" charset="-122"/>
                <a:ea typeface="宋体" panose="02010600030101010101" pitchFamily="2" charset="-122"/>
              </a:rPr>
              <a:t>哪些人享受到了尽责任的快乐？ </a:t>
            </a:r>
            <a:endParaRPr lang="zh-CN" altLang="en-US" sz="3200" b="1" dirty="0">
              <a:solidFill>
                <a:schemeClr val="tx1"/>
              </a:solidFill>
              <a:latin typeface="宋体" panose="02010600030101010101" pitchFamily="2" charset="-122"/>
              <a:ea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6875"/>
                                        </p:tgtEl>
                                        <p:attrNameLst>
                                          <p:attrName>style.visibility</p:attrName>
                                        </p:attrNameLst>
                                      </p:cBhvr>
                                      <p:to>
                                        <p:strVal val="visible"/>
                                      </p:to>
                                    </p:set>
                                    <p:animEffect transition="in" filter="diamond(in)">
                                      <p:cBhvr>
                                        <p:cTn id="7" dur="2000"/>
                                        <p:tgtEl>
                                          <p:spTgt spid="3687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6876"/>
                                        </p:tgtEl>
                                        <p:attrNameLst>
                                          <p:attrName>style.visibility</p:attrName>
                                        </p:attrNameLst>
                                      </p:cBhvr>
                                      <p:to>
                                        <p:strVal val="visible"/>
                                      </p:to>
                                    </p:set>
                                    <p:animEffect transition="in" filter="diamond(in)">
                                      <p:cBhvr>
                                        <p:cTn id="12" dur="2000"/>
                                        <p:tgtEl>
                                          <p:spTgt spid="3687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6877"/>
                                        </p:tgtEl>
                                        <p:attrNameLst>
                                          <p:attrName>style.visibility</p:attrName>
                                        </p:attrNameLst>
                                      </p:cBhvr>
                                      <p:to>
                                        <p:strVal val="visible"/>
                                      </p:to>
                                    </p:set>
                                    <p:animEffect transition="in" filter="diamond(in)">
                                      <p:cBhvr>
                                        <p:cTn id="17" dur="2000"/>
                                        <p:tgtEl>
                                          <p:spTgt spid="36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5" grpId="0"/>
      <p:bldP spid="36876" grpId="0"/>
      <p:bldP spid="36877"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862330" y="4510405"/>
            <a:ext cx="9965690" cy="147637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pPr indent="629285"/>
            <a:r>
              <a:rPr lang="en-US" altLang="zh-CN" sz="3000" b="1">
                <a:solidFill>
                  <a:srgbClr val="0000FF"/>
                </a:solidFill>
                <a:latin typeface="宋体" panose="02010600030101010101" pitchFamily="2" charset="-122"/>
                <a:ea typeface="宋体" panose="02010600030101010101" pitchFamily="2" charset="-122"/>
                <a:cs typeface="宋体" panose="02010600030101010101" pitchFamily="2" charset="-122"/>
              </a:rPr>
              <a:t> </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rPr>
              <a:t>八十六岁高龄的钟南山院士是一位有责任担当的疾控专家</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rPr>
              <a:t>无论是抗击</a:t>
            </a:r>
            <a:r>
              <a:rPr lang="zh-CN" altLang="en-US" sz="3000" b="1">
                <a:solidFill>
                  <a:srgbClr val="0000FF"/>
                </a:solidFill>
                <a:uFillTx/>
                <a:latin typeface="Arial" panose="020B0604020202020204" pitchFamily="34" charset="0"/>
                <a:ea typeface="SimSun-ExtB" panose="02010609060101010101" charset="-122"/>
                <a:cs typeface="Arial" panose="020B0604020202020204" pitchFamily="34" charset="0"/>
                <a:sym typeface="+mn-ea"/>
              </a:rPr>
              <a:t>“</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rPr>
              <a:t>非典</a:t>
            </a:r>
            <a:r>
              <a:rPr lang="zh-CN" altLang="en-US" sz="3000" b="1">
                <a:solidFill>
                  <a:srgbClr val="0000FF"/>
                </a:solidFill>
                <a:uFillTx/>
                <a:latin typeface="Arial" panose="020B0604020202020204" pitchFamily="34" charset="0"/>
                <a:ea typeface="SimSun-ExtB" panose="02010609060101010101" charset="-122"/>
                <a:cs typeface="Arial" panose="020B0604020202020204" pitchFamily="34" charset="0"/>
                <a:sym typeface="+mn-ea"/>
              </a:rPr>
              <a:t>”</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rPr>
              <a:t>还是抗击</a:t>
            </a:r>
            <a:r>
              <a:rPr lang="zh-CN" altLang="en-US" sz="3000" b="1">
                <a:solidFill>
                  <a:srgbClr val="0000FF"/>
                </a:solidFill>
                <a:uFillTx/>
                <a:latin typeface="Arial" panose="020B0604020202020204" pitchFamily="34" charset="0"/>
                <a:ea typeface="SimSun-ExtB" panose="02010609060101010101" charset="-122"/>
                <a:cs typeface="Arial" panose="020B0604020202020204" pitchFamily="34" charset="0"/>
                <a:sym typeface="+mn-ea"/>
              </a:rPr>
              <a:t>“</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rPr>
              <a:t>新冠肺炎</a:t>
            </a:r>
            <a:r>
              <a:rPr lang="zh-CN" altLang="en-US" sz="3000" b="1">
                <a:solidFill>
                  <a:srgbClr val="0000FF"/>
                </a:solidFill>
                <a:uFillTx/>
                <a:latin typeface="Arial" panose="020B0604020202020204" pitchFamily="34" charset="0"/>
                <a:ea typeface="SimSun-ExtB" panose="02010609060101010101" charset="-122"/>
                <a:cs typeface="Arial" panose="020B0604020202020204" pitchFamily="34" charset="0"/>
                <a:sym typeface="+mn-ea"/>
              </a:rPr>
              <a:t>”</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rPr>
              <a:t>他都冲锋在前</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rPr>
              <a:t>以人民的健康为乐。</a:t>
            </a:r>
            <a:endPar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2"/>
            </p:custDataLst>
          </p:nvPr>
        </p:nvSpPr>
        <p:spPr>
          <a:xfrm>
            <a:off x="965200" y="1473835"/>
            <a:ext cx="9559290" cy="101473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pPr indent="629285"/>
            <a:r>
              <a:rPr lang="en-US" altLang="zh-CN" sz="3000" b="1">
                <a:solidFill>
                  <a:srgbClr val="0000FF"/>
                </a:solidFill>
                <a:latin typeface="宋体" panose="02010600030101010101" pitchFamily="2" charset="-122"/>
                <a:ea typeface="宋体" panose="02010600030101010101" pitchFamily="2" charset="-122"/>
                <a:cs typeface="宋体" panose="02010600030101010101" pitchFamily="2" charset="-122"/>
              </a:rPr>
              <a:t> </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rPr>
              <a:t>北宋的</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范仲淹</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rPr>
              <a:t>是个以天下苍生的忧乐为</a:t>
            </a:r>
            <a:r>
              <a:rPr lang="zh-CN" altLang="en-US" sz="3000" b="1">
                <a:solidFill>
                  <a:srgbClr val="0000FF"/>
                </a:solidFill>
                <a:latin typeface="楷体" panose="02010609060101010101" pitchFamily="49" charset="-122"/>
                <a:ea typeface="楷体" panose="02010609060101010101" pitchFamily="49" charset="-122"/>
                <a:cs typeface="宋体" panose="02010600030101010101" pitchFamily="2" charset="-122"/>
              </a:rPr>
              <a:t>己</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rPr>
              <a:t>任的政治家</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rPr>
              <a:t>他说</a:t>
            </a:r>
            <a:r>
              <a:rPr lang="zh-CN" altLang="en-US" sz="3000" b="1">
                <a:solidFill>
                  <a:srgbClr val="0000FF"/>
                </a:solidFill>
                <a:uFillTx/>
                <a:latin typeface="Arial" panose="020B0604020202020204" pitchFamily="34" charset="0"/>
                <a:ea typeface="SimSun-ExtB" panose="02010609060101010101" charset="-122"/>
                <a:cs typeface="Arial" panose="020B0604020202020204" pitchFamily="34" charset="0"/>
              </a:rPr>
              <a:t>“</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先天下之忧而忧</a:t>
            </a:r>
            <a:r>
              <a:rPr lang="en-US" altLang="zh-CN" sz="3000" b="1">
                <a:solidFill>
                  <a:srgbClr val="FF0000"/>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后天下之乐而乐</a:t>
            </a:r>
            <a:r>
              <a:rPr lang="zh-CN" altLang="en-US" sz="3000" b="1">
                <a:solidFill>
                  <a:srgbClr val="0000FF"/>
                </a:solidFill>
                <a:uFillTx/>
                <a:latin typeface="Arial" panose="020B0604020202020204" pitchFamily="34" charset="0"/>
                <a:ea typeface="SimSun-ExtB" panose="02010609060101010101" charset="-122"/>
                <a:cs typeface="Arial" panose="020B0604020202020204" pitchFamily="34" charset="0"/>
              </a:rPr>
              <a:t>”</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rPr>
              <a:t>。</a:t>
            </a:r>
            <a:endParaRPr lang="zh-CN" altLang="en-US" sz="30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custDataLst>
              <p:tags r:id="rId3"/>
            </p:custDataLst>
          </p:nvPr>
        </p:nvSpPr>
        <p:spPr>
          <a:xfrm>
            <a:off x="1311275" y="655955"/>
            <a:ext cx="9311640" cy="583565"/>
          </a:xfrm>
          <a:prstGeom prst="rect">
            <a:avLst/>
          </a:prstGeom>
          <a:noFill/>
        </p:spPr>
        <p:txBody>
          <a:bodyPr wrap="square" rtlCol="0">
            <a:spAutoFit/>
          </a:bodyPr>
          <a:lstStyle/>
          <a:p>
            <a:r>
              <a:rPr lang="en-US" altLang="zh-CN" sz="32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en-US" altLang="zh-CN" sz="32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你还知道哪些人也是以担当责任为乐的？</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custDataLst>
              <p:tags r:id="rId4"/>
            </p:custDataLst>
          </p:nvPr>
        </p:nvSpPr>
        <p:spPr>
          <a:xfrm>
            <a:off x="965200" y="2890520"/>
            <a:ext cx="9559290" cy="101473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pPr indent="629285" algn="l">
              <a:buClrTx/>
              <a:buSzTx/>
              <a:buFontTx/>
            </a:pPr>
            <a:r>
              <a:rPr lang="en-US" altLang="zh-CN" sz="3000" b="1">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居里夫人</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也是一个要造福人类</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有责任担当的科学家</a:t>
            </a:r>
            <a:r>
              <a:rPr lang="en-US" altLang="zh-CN" sz="3000" b="1">
                <a:solidFill>
                  <a:srgbClr val="582AEE"/>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她说</a:t>
            </a:r>
            <a:r>
              <a:rPr lang="zh-CN" altLang="en-US" sz="3000" b="1">
                <a:solidFill>
                  <a:srgbClr val="0000FF"/>
                </a:solidFill>
                <a:uFillTx/>
                <a:latin typeface="Arial" panose="020B0604020202020204" pitchFamily="34" charset="0"/>
                <a:ea typeface="SimSun-ExtB" panose="02010609060101010101" charset="-122"/>
                <a:cs typeface="Arial" panose="020B0604020202020204" pitchFamily="34" charset="0"/>
                <a:sym typeface="+mn-ea"/>
              </a:rPr>
              <a:t>“</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世上最快乐的事</a:t>
            </a:r>
            <a:r>
              <a:rPr lang="en-US" altLang="zh-CN" sz="3000" b="1">
                <a:solidFill>
                  <a:srgbClr val="FF0000"/>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莫过于为理想而奋斗</a:t>
            </a:r>
            <a:r>
              <a:rPr lang="zh-CN" altLang="en-US" sz="3000" b="1">
                <a:solidFill>
                  <a:srgbClr val="0000FF"/>
                </a:solidFill>
                <a:uFillTx/>
                <a:latin typeface="Arial" panose="020B0604020202020204" pitchFamily="34" charset="0"/>
                <a:ea typeface="SimSun-ExtB" panose="02010609060101010101" charset="-122"/>
                <a:cs typeface="Arial" panose="020B0604020202020204" pitchFamily="34" charset="0"/>
                <a:sym typeface="+mn-ea"/>
              </a:rPr>
              <a:t>”</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5"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881231" y="2357428"/>
            <a:ext cx="10515600" cy="1325563"/>
          </a:xfrm>
        </p:spPr>
        <p:txBody>
          <a:bodyPr>
            <a:normAutofit/>
          </a:bodyPr>
          <a:lstStyle/>
          <a:p>
            <a:r>
              <a:rPr lang="zh-CN" altLang="en-US" sz="6600" dirty="0" smtClean="0">
                <a:effectLst/>
                <a:latin typeface="黑体" panose="02010609060101010101" charset="-122"/>
                <a:ea typeface="黑体" panose="02010609060101010101" charset="-122"/>
              </a:rPr>
              <a:t>第四课时</a:t>
            </a:r>
            <a:endParaRPr lang="zh-CN" altLang="en-US" sz="6600" dirty="0">
              <a:effectLst/>
              <a:latin typeface="黑体" panose="02010609060101010101" charset="-122"/>
              <a:ea typeface="黑体" panose="02010609060101010101" charset="-122"/>
            </a:endParaRPr>
          </a:p>
        </p:txBody>
      </p:sp>
      <p:sp>
        <p:nvSpPr>
          <p:cNvPr id="100" name="文本框 99"/>
          <p:cNvSpPr txBox="1"/>
          <p:nvPr/>
        </p:nvSpPr>
        <p:spPr>
          <a:xfrm>
            <a:off x="2502535" y="3575050"/>
            <a:ext cx="7431405" cy="645160"/>
          </a:xfrm>
          <a:prstGeom prst="rect">
            <a:avLst/>
          </a:prstGeom>
          <a:noFill/>
          <a:ln w="9525">
            <a:noFill/>
          </a:ln>
        </p:spPr>
        <p:txBody>
          <a:bodyPr wrap="square">
            <a:spAutoFit/>
          </a:bodyPr>
          <a:p>
            <a:pPr indent="0"/>
            <a:r>
              <a:rPr lang="zh-CN" sz="3600" b="1">
                <a:ea typeface="宋体" panose="02010600030101010101" pitchFamily="2" charset="-122"/>
              </a:rPr>
              <a:t>目标学习篇目</a:t>
            </a:r>
            <a:r>
              <a:rPr lang="zh-CN" altLang="en-US" sz="3600" b="1">
                <a:solidFill>
                  <a:srgbClr val="000000"/>
                </a:solidFill>
                <a:sym typeface="宋体" panose="02010600030101010101" pitchFamily="2" charset="-122"/>
              </a:rPr>
              <a:t>:</a:t>
            </a:r>
            <a:r>
              <a:rPr lang="zh-CN" sz="3600" b="0">
                <a:ea typeface="宋体" panose="02010600030101010101" pitchFamily="2" charset="-122"/>
              </a:rPr>
              <a:t>《短文两篇》</a:t>
            </a:r>
            <a:endParaRPr lang="zh-CN" altLang="en-US" sz="3600"/>
          </a:p>
        </p:txBody>
      </p:sp>
    </p:spTree>
    <p:custDataLst>
      <p:tags r:id="rId1"/>
    </p:custDataLst>
  </p:cSld>
  <p:clrMapOvr>
    <a:masterClrMapping/>
  </p:clrMapOvr>
  <p:transition>
    <p:rand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6145" name="TextBox 2"/>
          <p:cNvSpPr txBox="1"/>
          <p:nvPr/>
        </p:nvSpPr>
        <p:spPr>
          <a:xfrm>
            <a:off x="2130425" y="3919538"/>
            <a:ext cx="7874000" cy="414020"/>
          </a:xfrm>
          <a:prstGeom prst="rect">
            <a:avLst/>
          </a:prstGeom>
          <a:noFill/>
          <a:ln w="9525">
            <a:noFill/>
          </a:ln>
        </p:spPr>
        <p:txBody>
          <a:bodyPr wrap="square" anchor="t" anchorCtr="0">
            <a:spAutoFit/>
          </a:bodyPr>
          <a:lstStyle/>
          <a:p>
            <a:pPr algn="just"/>
            <a:r>
              <a:rPr lang="en-US" altLang="zh-CN" sz="2100" b="1" dirty="0">
                <a:solidFill>
                  <a:srgbClr val="72BFC5"/>
                </a:solidFill>
                <a:latin typeface="新宋体" panose="02010609030101010101" pitchFamily="49" charset="-122"/>
                <a:ea typeface="新宋体" panose="02010609030101010101" pitchFamily="49" charset="-122"/>
              </a:rPr>
              <a:t>    </a:t>
            </a:r>
            <a:endParaRPr lang="zh-CN" altLang="en-US" sz="2100" b="1" dirty="0">
              <a:solidFill>
                <a:srgbClr val="72BFC5"/>
              </a:solidFill>
              <a:latin typeface="新宋体" panose="02010609030101010101" pitchFamily="49" charset="-122"/>
              <a:ea typeface="新宋体" panose="02010609030101010101" pitchFamily="49" charset="-122"/>
            </a:endParaRPr>
          </a:p>
        </p:txBody>
      </p:sp>
      <p:grpSp>
        <p:nvGrpSpPr>
          <p:cNvPr id="6146" name="组合 3"/>
          <p:cNvGrpSpPr/>
          <p:nvPr/>
        </p:nvGrpSpPr>
        <p:grpSpPr>
          <a:xfrm>
            <a:off x="1947863" y="523875"/>
            <a:ext cx="2324100" cy="586420"/>
            <a:chOff x="2371" y="690"/>
            <a:chExt cx="3471" cy="1228"/>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175" strike="noStrike" noProof="1">
                <a:sym typeface="Calibri" panose="020F0502020204030204" pitchFamily="34" charset="0"/>
              </a:endParaRPr>
            </a:p>
          </p:txBody>
        </p:sp>
        <p:sp>
          <p:nvSpPr>
            <p:cNvPr id="6148" name="TextBox 18"/>
            <p:cNvSpPr txBox="1"/>
            <p:nvPr/>
          </p:nvSpPr>
          <p:spPr>
            <a:xfrm>
              <a:off x="2644" y="741"/>
              <a:ext cx="2895" cy="1177"/>
            </a:xfrm>
            <a:prstGeom prst="rect">
              <a:avLst/>
            </a:prstGeom>
            <a:noFill/>
            <a:ln w="9525">
              <a:noFill/>
            </a:ln>
          </p:spPr>
          <p:txBody>
            <a:bodyPr wrap="square" lIns="70898" tIns="35448" rIns="70898" bIns="35448" anchor="t" anchorCtr="0">
              <a:spAutoFit/>
            </a:bodyPr>
            <a:lstStyle/>
            <a:p>
              <a:pPr algn="dist"/>
              <a:r>
                <a:rPr lang="zh-CN" altLang="en-US" sz="3200" b="1" dirty="0">
                  <a:solidFill>
                    <a:schemeClr val="bg1"/>
                  </a:solidFill>
                  <a:latin typeface="思源宋体 CN SemiBold" panose="02020600000000000000" charset="-122"/>
                  <a:ea typeface="思源宋体 CN SemiBold" panose="02020600000000000000" charset="-122"/>
                </a:rPr>
                <a:t>学习目标</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矩形 1"/>
          <p:cNvSpPr/>
          <p:nvPr/>
        </p:nvSpPr>
        <p:spPr>
          <a:xfrm>
            <a:off x="1919605" y="1844675"/>
            <a:ext cx="8395335" cy="1198880"/>
          </a:xfrm>
          <a:prstGeom prst="rect">
            <a:avLst/>
          </a:prstGeom>
        </p:spPr>
        <p:txBody>
          <a:bodyPr wrap="square">
            <a:spAutoFit/>
          </a:bodyPr>
          <a:lstStyle/>
          <a:p>
            <a:pPr algn="just" fontAlgn="base">
              <a:lnSpc>
                <a:spcPct val="120000"/>
              </a:lnSpc>
              <a:spcBef>
                <a:spcPts val="0"/>
              </a:spcBef>
              <a:spcAft>
                <a:spcPts val="0"/>
              </a:spcAft>
            </a:pPr>
            <a:r>
              <a:rPr lang="en-US" altLang="zh-CN" sz="3000" b="1" strike="noStrike" noProof="1" smtClean="0">
                <a:solidFill>
                  <a:schemeClr val="tx1"/>
                </a:solidFill>
                <a:latin typeface="新宋体" panose="02010609030101010101" pitchFamily="49" charset="-122"/>
                <a:ea typeface="新宋体" panose="02010609030101010101" pitchFamily="49" charset="-122"/>
                <a:cs typeface="+mn-cs"/>
              </a:rPr>
              <a:t>1</a:t>
            </a:r>
            <a:r>
              <a:rPr lang="en-US" altLang="zh-CN" sz="3000" b="1" strike="noStrike" noProof="1">
                <a:solidFill>
                  <a:schemeClr val="tx1"/>
                </a:solidFill>
                <a:latin typeface="新宋体" panose="02010609030101010101" pitchFamily="49" charset="-122"/>
                <a:ea typeface="新宋体" panose="02010609030101010101" pitchFamily="49" charset="-122"/>
                <a:cs typeface="+mn-cs"/>
              </a:rPr>
              <a:t>.</a:t>
            </a:r>
            <a:r>
              <a:rPr sz="3000" b="1" strike="noStrike" noProof="1">
                <a:latin typeface="Arial" panose="020B0604020202020204" pitchFamily="34" charset="0"/>
                <a:ea typeface="宋体" panose="02010600030101010101" pitchFamily="2" charset="-122"/>
                <a:cs typeface="+mn-cs"/>
              </a:rPr>
              <a:t>积累文言字词</a:t>
            </a:r>
            <a:r>
              <a:rPr lang="en-US" altLang="zh-CN" sz="3000" b="1" strike="noStrike" noProof="1">
                <a:uFillTx/>
                <a:latin typeface="Arial" panose="020B0604020202020204" pitchFamily="34" charset="0"/>
                <a:ea typeface="SimSun-ExtB" panose="02010609060101010101" charset="-122"/>
                <a:cs typeface="+mj-cs"/>
                <a:sym typeface="宋体" panose="02010600030101010101" pitchFamily="2" charset="-122"/>
              </a:rPr>
              <a:t>,</a:t>
            </a:r>
            <a:r>
              <a:rPr sz="3000" b="1" strike="noStrike" noProof="1">
                <a:latin typeface="Arial" panose="020B0604020202020204" pitchFamily="34" charset="0"/>
                <a:ea typeface="宋体" panose="02010600030101010101" pitchFamily="2" charset="-122"/>
                <a:cs typeface="+mn-cs"/>
              </a:rPr>
              <a:t>背诵并默写这两篇短文</a:t>
            </a:r>
            <a:r>
              <a:rPr lang="zh-CN" altLang="en-US" sz="3000" b="1" strike="noStrike" noProof="1" smtClean="0">
                <a:latin typeface="新宋体" panose="02010609030101010101" pitchFamily="49" charset="-122"/>
                <a:ea typeface="新宋体" panose="02010609030101010101" pitchFamily="49" charset="-122"/>
                <a:cs typeface="+mn-cs"/>
                <a:sym typeface="+mn-ea"/>
              </a:rPr>
              <a:t>。</a:t>
            </a:r>
            <a:endParaRPr lang="zh-CN" altLang="en-US" sz="3000" b="1" strike="noStrike" noProof="1" smtClean="0">
              <a:solidFill>
                <a:schemeClr val="tx1"/>
              </a:solidFill>
              <a:latin typeface="新宋体" panose="02010609030101010101" pitchFamily="49" charset="-122"/>
              <a:ea typeface="新宋体" panose="02010609030101010101" pitchFamily="49" charset="-122"/>
            </a:endParaRPr>
          </a:p>
          <a:p>
            <a:pPr algn="just" fontAlgn="base">
              <a:lnSpc>
                <a:spcPct val="120000"/>
              </a:lnSpc>
              <a:spcBef>
                <a:spcPts val="0"/>
              </a:spcBef>
              <a:spcAft>
                <a:spcPts val="0"/>
              </a:spcAft>
            </a:pPr>
            <a:r>
              <a:rPr lang="en-US" altLang="zh-CN" sz="3000" b="1" strike="noStrike" noProof="1" smtClean="0">
                <a:solidFill>
                  <a:schemeClr val="tx1"/>
                </a:solidFill>
                <a:latin typeface="新宋体" panose="02010609030101010101" pitchFamily="49" charset="-122"/>
                <a:ea typeface="新宋体" panose="02010609030101010101" pitchFamily="49" charset="-122"/>
                <a:cs typeface="+mn-cs"/>
                <a:sym typeface="+mn-ea"/>
              </a:rPr>
              <a:t>2.</a:t>
            </a:r>
            <a:r>
              <a:rPr sz="3000" b="1" strike="noStrike" noProof="1">
                <a:latin typeface="Arial" panose="020B0604020202020204" pitchFamily="34" charset="0"/>
                <a:ea typeface="宋体" panose="02010600030101010101" pitchFamily="2" charset="-122"/>
                <a:cs typeface="Arial" panose="020B0604020202020204" pitchFamily="34" charset="0"/>
              </a:rPr>
              <a:t>了解“铭”与“说”两种古代文体的特点</a:t>
            </a:r>
            <a:r>
              <a:rPr lang="zh-CN" altLang="zh-CN" sz="3000" b="1">
                <a:latin typeface="宋体" panose="02010600030101010101" pitchFamily="2" charset="-122"/>
                <a:cs typeface="宋体" panose="02010600030101010101" pitchFamily="2" charset="-122"/>
                <a:sym typeface="+mn-ea"/>
              </a:rPr>
              <a:t>(</a:t>
            </a:r>
            <a:r>
              <a:rPr lang="zh-CN" sz="3000" b="1">
                <a:latin typeface="宋体" panose="02010600030101010101" pitchFamily="2" charset="-122"/>
                <a:sym typeface="+mn-ea"/>
              </a:rPr>
              <a:t>重难点</a:t>
            </a:r>
            <a:r>
              <a:rPr lang="zh-CN" altLang="zh-CN" sz="3000" b="1">
                <a:uFillTx/>
                <a:latin typeface="宋体" panose="02010600030101010101" pitchFamily="2" charset="-122"/>
                <a:cs typeface="宋体" panose="02010600030101010101" pitchFamily="2" charset="-122"/>
                <a:sym typeface="+mn-ea"/>
              </a:rPr>
              <a:t>)</a:t>
            </a:r>
            <a:r>
              <a:rPr lang="zh-CN" altLang="en-US" sz="3000" b="1" strike="noStrike" noProof="1" smtClean="0">
                <a:solidFill>
                  <a:schemeClr val="tx1"/>
                </a:solidFill>
                <a:latin typeface="新宋体" panose="02010609030101010101" pitchFamily="49" charset="-122"/>
                <a:ea typeface="新宋体" panose="02010609030101010101" pitchFamily="49" charset="-122"/>
                <a:cs typeface="+mn-cs"/>
                <a:sym typeface="+mn-ea"/>
              </a:rPr>
              <a:t>。</a:t>
            </a:r>
            <a:endParaRPr lang="zh-CN" altLang="en-US" sz="3000" b="1" strike="noStrike" noProof="1" smtClean="0">
              <a:solidFill>
                <a:schemeClr val="tx1"/>
              </a:solidFill>
              <a:latin typeface="新宋体" panose="02010609030101010101" pitchFamily="49" charset="-122"/>
              <a:ea typeface="新宋体" panose="02010609030101010101" pitchFamily="49" charset="-122"/>
              <a:sym typeface="+mn-ea"/>
            </a:endParaRPr>
          </a:p>
        </p:txBody>
      </p:sp>
    </p:spTree>
    <p:custDataLst>
      <p:tags r:id="rId1"/>
    </p:custData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8193" name="TextBox 2"/>
          <p:cNvSpPr txBox="1"/>
          <p:nvPr/>
        </p:nvSpPr>
        <p:spPr>
          <a:xfrm>
            <a:off x="2130425" y="3932238"/>
            <a:ext cx="7874000" cy="414020"/>
          </a:xfrm>
          <a:prstGeom prst="rect">
            <a:avLst/>
          </a:prstGeom>
          <a:noFill/>
          <a:ln w="9525">
            <a:noFill/>
          </a:ln>
        </p:spPr>
        <p:txBody>
          <a:bodyPr wrap="square" anchor="t" anchorCtr="0">
            <a:spAutoFit/>
          </a:bodyPr>
          <a:lstStyle/>
          <a:p>
            <a:pPr algn="just"/>
            <a:r>
              <a:rPr lang="en-US" altLang="zh-CN" sz="2100" b="1" dirty="0">
                <a:solidFill>
                  <a:srgbClr val="72BFC5"/>
                </a:solidFill>
                <a:latin typeface="新宋体" panose="02010609030101010101" pitchFamily="49" charset="-122"/>
                <a:ea typeface="新宋体" panose="02010609030101010101" pitchFamily="49" charset="-122"/>
              </a:rPr>
              <a:t>    </a:t>
            </a:r>
            <a:endParaRPr lang="zh-CN" altLang="en-US" sz="2100" b="1" dirty="0">
              <a:solidFill>
                <a:srgbClr val="72BFC5"/>
              </a:solidFill>
              <a:latin typeface="新宋体" panose="02010609030101010101" pitchFamily="49" charset="-122"/>
              <a:ea typeface="新宋体" panose="02010609030101010101" pitchFamily="49" charset="-122"/>
            </a:endParaRPr>
          </a:p>
        </p:txBody>
      </p:sp>
      <p:grpSp>
        <p:nvGrpSpPr>
          <p:cNvPr id="8194" name="组合 3"/>
          <p:cNvGrpSpPr/>
          <p:nvPr/>
        </p:nvGrpSpPr>
        <p:grpSpPr>
          <a:xfrm>
            <a:off x="1947863" y="523875"/>
            <a:ext cx="2324100" cy="586420"/>
            <a:chOff x="2371" y="690"/>
            <a:chExt cx="3471" cy="1228"/>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175" strike="noStrike" noProof="1">
                <a:sym typeface="Calibri" panose="020F0502020204030204" pitchFamily="34" charset="0"/>
              </a:endParaRPr>
            </a:p>
          </p:txBody>
        </p:sp>
        <p:sp>
          <p:nvSpPr>
            <p:cNvPr id="8196" name="TextBox 18"/>
            <p:cNvSpPr txBox="1"/>
            <p:nvPr/>
          </p:nvSpPr>
          <p:spPr>
            <a:xfrm>
              <a:off x="2644" y="741"/>
              <a:ext cx="2895" cy="1177"/>
            </a:xfrm>
            <a:prstGeom prst="rect">
              <a:avLst/>
            </a:prstGeom>
            <a:noFill/>
            <a:ln w="9525">
              <a:noFill/>
            </a:ln>
          </p:spPr>
          <p:txBody>
            <a:bodyPr wrap="square" lIns="70898" tIns="35448" rIns="70898" bIns="35448" anchor="t" anchorCtr="0">
              <a:spAutoFit/>
            </a:bodyPr>
            <a:lstStyle/>
            <a:p>
              <a:pPr algn="dist"/>
              <a:r>
                <a:rPr lang="zh-CN" altLang="en-US" sz="3200" b="1" dirty="0">
                  <a:solidFill>
                    <a:schemeClr val="bg1"/>
                  </a:solidFill>
                  <a:latin typeface="思源宋体 CN SemiBold" panose="02020600000000000000" charset="-122"/>
                  <a:ea typeface="思源宋体 CN SemiBold" panose="02020600000000000000" charset="-122"/>
                </a:rPr>
                <a:t>了解作者</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矩形 1"/>
          <p:cNvSpPr/>
          <p:nvPr/>
        </p:nvSpPr>
        <p:spPr>
          <a:xfrm>
            <a:off x="2043430" y="1484630"/>
            <a:ext cx="7759700" cy="2675255"/>
          </a:xfrm>
          <a:prstGeom prst="rect">
            <a:avLst/>
          </a:prstGeom>
        </p:spPr>
        <p:txBody>
          <a:bodyPr wrap="square">
            <a:spAutoFit/>
          </a:bodyPr>
          <a:lstStyle/>
          <a:p>
            <a:pPr algn="just" fontAlgn="base">
              <a:lnSpc>
                <a:spcPct val="120000"/>
              </a:lnSpc>
              <a:spcBef>
                <a:spcPts val="0"/>
              </a:spcBef>
              <a:spcAft>
                <a:spcPts val="0"/>
              </a:spcAft>
            </a:pPr>
            <a:r>
              <a:rPr lang="en-US" sz="2800" b="1" strike="noStrike" noProof="1">
                <a:latin typeface="Arial" panose="020B0604020202020204" pitchFamily="34" charset="0"/>
                <a:ea typeface="宋体" panose="02010600030101010101" pitchFamily="2" charset="-122"/>
                <a:cs typeface="+mn-cs"/>
              </a:rPr>
              <a:t>        </a:t>
            </a:r>
            <a:r>
              <a:rPr sz="2800" b="1" strike="noStrike" noProof="1">
                <a:latin typeface="Arial" panose="020B0604020202020204" pitchFamily="34" charset="0"/>
                <a:ea typeface="宋体" panose="02010600030101010101" pitchFamily="2" charset="-122"/>
                <a:cs typeface="+mn-cs"/>
              </a:rPr>
              <a:t>刘禹锡</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sz="2800" strike="noStrike" noProof="1">
                <a:latin typeface="Arial" panose="020B0604020202020204" pitchFamily="34" charset="0"/>
                <a:ea typeface="宋体" panose="02010600030101010101" pitchFamily="2" charset="-122"/>
                <a:cs typeface="+mn-cs"/>
              </a:rPr>
              <a:t>772—842</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uFillTx/>
                <a:latin typeface="Arial" panose="020B0604020202020204" pitchFamily="34" charset="0"/>
                <a:ea typeface="SimSun-ExtB" panose="02010609060101010101" charset="-122"/>
                <a:cs typeface="+mj-cs"/>
                <a:sym typeface="宋体" panose="02010600030101010101" pitchFamily="2" charset="-122"/>
              </a:rPr>
              <a:t>,</a:t>
            </a:r>
            <a:r>
              <a:rPr sz="2800" b="1" strike="noStrike" noProof="1">
                <a:latin typeface="Arial" panose="020B0604020202020204" pitchFamily="34" charset="0"/>
                <a:ea typeface="宋体" panose="02010600030101010101" pitchFamily="2" charset="-122"/>
                <a:cs typeface="+mn-cs"/>
              </a:rPr>
              <a:t>字</a:t>
            </a:r>
            <a:r>
              <a:rPr sz="2800" b="1" strike="noStrike" noProof="1">
                <a:solidFill>
                  <a:srgbClr val="FF0000"/>
                </a:solidFill>
                <a:latin typeface="Arial" panose="020B0604020202020204" pitchFamily="34" charset="0"/>
                <a:ea typeface="宋体" panose="02010600030101010101" pitchFamily="2" charset="-122"/>
                <a:cs typeface="+mn-cs"/>
              </a:rPr>
              <a:t>梦得</a:t>
            </a:r>
            <a:r>
              <a:rPr lang="en-US" altLang="zh-CN" sz="2800" b="1" strike="noStrike" noProof="1">
                <a:uFillTx/>
                <a:latin typeface="Arial" panose="020B0604020202020204" pitchFamily="34" charset="0"/>
                <a:ea typeface="SimSun-ExtB" panose="02010609060101010101" charset="-122"/>
                <a:cs typeface="+mj-cs"/>
                <a:sym typeface="宋体" panose="02010600030101010101" pitchFamily="2" charset="-122"/>
              </a:rPr>
              <a:t>,</a:t>
            </a:r>
            <a:r>
              <a:rPr sz="2800" b="1" strike="noStrike" noProof="1">
                <a:solidFill>
                  <a:srgbClr val="FF0000"/>
                </a:solidFill>
                <a:latin typeface="Arial" panose="020B0604020202020204" pitchFamily="34" charset="0"/>
                <a:ea typeface="宋体" panose="02010600030101010101" pitchFamily="2" charset="-122"/>
                <a:cs typeface="+mn-cs"/>
              </a:rPr>
              <a:t>唐代</a:t>
            </a:r>
            <a:r>
              <a:rPr sz="2800" b="1" strike="noStrike" noProof="1">
                <a:latin typeface="Arial" panose="020B0604020202020204" pitchFamily="34" charset="0"/>
                <a:ea typeface="宋体" panose="02010600030101010101" pitchFamily="2" charset="-122"/>
                <a:cs typeface="+mn-cs"/>
              </a:rPr>
              <a:t>文学家</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被称为</a:t>
            </a:r>
            <a:r>
              <a:rPr lang="en-US" altLang="zh-CN" sz="2800" b="1">
                <a:uFillTx/>
                <a:ea typeface="SimSun-ExtB" panose="02010609060101010101" charset="-122"/>
                <a:cs typeface="+mj-cs"/>
                <a:sym typeface="宋体" panose="02010600030101010101" pitchFamily="2" charset="-122"/>
              </a:rPr>
              <a:t>“</a:t>
            </a:r>
            <a:r>
              <a:rPr lang="zh-CN" altLang="en-US" sz="2800" b="1">
                <a:solidFill>
                  <a:srgbClr val="FF0000"/>
                </a:solidFill>
                <a:uFillTx/>
                <a:ea typeface="SimSun-ExtB" panose="02010609060101010101" charset="-122"/>
                <a:cs typeface="+mj-cs"/>
                <a:sym typeface="宋体" panose="02010600030101010101" pitchFamily="2" charset="-122"/>
              </a:rPr>
              <a:t>诗豪</a:t>
            </a:r>
            <a:r>
              <a:rPr lang="en-US" altLang="zh-CN" sz="2800" b="1">
                <a:uFillTx/>
                <a:ea typeface="SimSun-ExtB" panose="02010609060101010101" charset="-122"/>
                <a:cs typeface="+mj-cs"/>
                <a:sym typeface="宋体" panose="02010600030101010101" pitchFamily="2" charset="-122"/>
              </a:rPr>
              <a:t>”</a:t>
            </a:r>
            <a:r>
              <a:rPr lang="zh-CN" altLang="en-US" sz="2800" b="1" strike="noStrike" noProof="1">
                <a:uFillTx/>
                <a:latin typeface="Arial" panose="020B0604020202020204" pitchFamily="34" charset="0"/>
                <a:ea typeface="SimSun-ExtB" panose="02010609060101010101" charset="-122"/>
                <a:cs typeface="+mj-cs"/>
                <a:sym typeface="宋体" panose="02010600030101010101" pitchFamily="2" charset="-122"/>
              </a:rPr>
              <a:t>。唐顺宗时</a:t>
            </a:r>
            <a:r>
              <a:rPr lang="en-US" altLang="zh-CN" sz="2800" b="1">
                <a:uFillTx/>
                <a:ea typeface="SimSun-ExtB" panose="02010609060101010101" charset="-122"/>
                <a:cs typeface="+mj-cs"/>
                <a:sym typeface="宋体" panose="02010600030101010101" pitchFamily="2" charset="-122"/>
              </a:rPr>
              <a:t>,</a:t>
            </a:r>
            <a:r>
              <a:rPr lang="zh-CN" altLang="en-US" sz="2800" b="1" strike="noStrike" noProof="1">
                <a:uFillTx/>
                <a:latin typeface="Arial" panose="020B0604020202020204" pitchFamily="34" charset="0"/>
                <a:ea typeface="SimSun-ExtB" panose="02010609060101010101" charset="-122"/>
                <a:cs typeface="+mj-cs"/>
                <a:sym typeface="宋体" panose="02010600030101010101" pitchFamily="2" charset="-122"/>
              </a:rPr>
              <a:t>与柳宗元等参加王叔文集团的政治革新运动</a:t>
            </a:r>
            <a:r>
              <a:rPr lang="en-US" altLang="zh-CN" sz="2800" b="1">
                <a:uFillTx/>
                <a:ea typeface="SimSun-ExtB" panose="02010609060101010101" charset="-122"/>
                <a:cs typeface="+mj-cs"/>
                <a:sym typeface="宋体" panose="02010600030101010101" pitchFamily="2" charset="-122"/>
              </a:rPr>
              <a:t>,</a:t>
            </a:r>
            <a:r>
              <a:rPr lang="zh-CN" altLang="en-US" sz="2800" b="1" strike="noStrike" noProof="1">
                <a:uFillTx/>
                <a:latin typeface="Arial" panose="020B0604020202020204" pitchFamily="34" charset="0"/>
                <a:ea typeface="SimSun-ExtB" panose="02010609060101010101" charset="-122"/>
                <a:cs typeface="+mj-cs"/>
                <a:sym typeface="宋体" panose="02010600030101010101" pitchFamily="2" charset="-122"/>
              </a:rPr>
              <a:t>不久失败</a:t>
            </a:r>
            <a:r>
              <a:rPr lang="en-US" altLang="zh-CN" sz="2800" b="1">
                <a:uFillTx/>
                <a:ea typeface="SimSun-ExtB" panose="02010609060101010101" charset="-122"/>
                <a:cs typeface="+mj-cs"/>
                <a:sym typeface="宋体" panose="02010600030101010101" pitchFamily="2" charset="-122"/>
              </a:rPr>
              <a:t>,</a:t>
            </a:r>
            <a:r>
              <a:rPr lang="zh-CN" altLang="en-US" sz="2800" b="1" strike="noStrike" noProof="1">
                <a:uFillTx/>
                <a:latin typeface="Arial" panose="020B0604020202020204" pitchFamily="34" charset="0"/>
                <a:ea typeface="SimSun-ExtB" panose="02010609060101010101" charset="-122"/>
                <a:cs typeface="+mj-cs"/>
                <a:sym typeface="宋体" panose="02010600030101010101" pitchFamily="2" charset="-122"/>
              </a:rPr>
              <a:t>被贬为朗州司马。</a:t>
            </a:r>
            <a:r>
              <a:rPr lang="zh-CN" altLang="en-US" sz="2800" b="1">
                <a:solidFill>
                  <a:srgbClr val="000000"/>
                </a:solidFill>
                <a:latin typeface="楷体_GB2312"/>
                <a:ea typeface="楷体_GB2312"/>
                <a:cs typeface="楷体_GB2312"/>
                <a:sym typeface="+mn-ea"/>
              </a:rPr>
              <a:t>著有</a:t>
            </a:r>
            <a:r>
              <a:rPr lang="zh-CN" altLang="en-US" sz="2800" b="1">
                <a:uFillTx/>
                <a:ea typeface="SimSun-ExtB" panose="02010609060101010101" charset="-122"/>
                <a:cs typeface="+mj-cs"/>
                <a:sym typeface="宋体" panose="02010600030101010101" pitchFamily="2" charset="-122"/>
              </a:rPr>
              <a:t>诗作</a:t>
            </a:r>
            <a:r>
              <a:rPr lang="en-US" altLang="zh-CN" sz="2800" b="1">
                <a:solidFill>
                  <a:srgbClr val="000000"/>
                </a:solidFill>
                <a:latin typeface="楷体_GB2312"/>
                <a:ea typeface="楷体_GB2312"/>
                <a:cs typeface="楷体_GB2312"/>
                <a:sym typeface="+mn-ea"/>
              </a:rPr>
              <a:t>《</a:t>
            </a:r>
            <a:r>
              <a:rPr lang="zh-CN" altLang="en-US" sz="2800" b="1">
                <a:solidFill>
                  <a:srgbClr val="FF0000"/>
                </a:solidFill>
                <a:latin typeface="楷体_GB2312"/>
                <a:ea typeface="楷体_GB2312"/>
                <a:cs typeface="楷体_GB2312"/>
                <a:sym typeface="+mn-ea"/>
              </a:rPr>
              <a:t>竹枝词</a:t>
            </a:r>
            <a:r>
              <a:rPr lang="en-US" altLang="zh-CN" sz="2800" b="1">
                <a:solidFill>
                  <a:srgbClr val="000000"/>
                </a:solidFill>
                <a:latin typeface="楷体_GB2312"/>
                <a:ea typeface="楷体_GB2312"/>
                <a:cs typeface="楷体_GB2312"/>
                <a:sym typeface="+mn-ea"/>
              </a:rPr>
              <a:t>》《</a:t>
            </a:r>
            <a:r>
              <a:rPr lang="zh-CN" altLang="en-US" sz="2800" b="1">
                <a:solidFill>
                  <a:srgbClr val="FF0000"/>
                </a:solidFill>
                <a:latin typeface="楷体_GB2312"/>
                <a:ea typeface="楷体_GB2312"/>
                <a:cs typeface="楷体_GB2312"/>
                <a:sym typeface="+mn-ea"/>
              </a:rPr>
              <a:t>酬乐天扬州初逢席上见赠</a:t>
            </a:r>
            <a:r>
              <a:rPr lang="en-US" altLang="zh-CN" sz="2800" b="1">
                <a:solidFill>
                  <a:srgbClr val="000000"/>
                </a:solidFill>
                <a:latin typeface="楷体_GB2312"/>
                <a:ea typeface="楷体_GB2312"/>
                <a:cs typeface="楷体_GB2312"/>
                <a:sym typeface="+mn-ea"/>
              </a:rPr>
              <a:t>》《</a:t>
            </a:r>
            <a:r>
              <a:rPr lang="zh-CN" altLang="en-US" sz="2800" b="1">
                <a:solidFill>
                  <a:srgbClr val="FF0000"/>
                </a:solidFill>
                <a:latin typeface="楷体_GB2312"/>
                <a:ea typeface="楷体_GB2312"/>
                <a:cs typeface="楷体_GB2312"/>
                <a:sym typeface="+mn-ea"/>
              </a:rPr>
              <a:t>秋词</a:t>
            </a:r>
            <a:r>
              <a:rPr lang="en-US" altLang="zh-CN" sz="2800" b="1">
                <a:solidFill>
                  <a:srgbClr val="000000"/>
                </a:solidFill>
                <a:latin typeface="楷体_GB2312"/>
                <a:ea typeface="楷体_GB2312"/>
                <a:cs typeface="楷体_GB2312"/>
                <a:sym typeface="+mn-ea"/>
              </a:rPr>
              <a:t>》</a:t>
            </a:r>
            <a:r>
              <a:rPr lang="zh-CN" altLang="en-US" sz="2800" b="1">
                <a:solidFill>
                  <a:srgbClr val="000000"/>
                </a:solidFill>
                <a:latin typeface="楷体_GB2312"/>
                <a:ea typeface="楷体_GB2312"/>
                <a:cs typeface="楷体_GB2312"/>
                <a:sym typeface="+mn-ea"/>
              </a:rPr>
              <a:t>等。</a:t>
            </a:r>
            <a:endParaRPr sz="2800" b="1" strike="noStrike" noProof="1"/>
          </a:p>
        </p:txBody>
      </p:sp>
      <p:sp>
        <p:nvSpPr>
          <p:cNvPr id="51206" name="文本框 51205"/>
          <p:cNvSpPr txBox="1">
            <a:spLocks noChangeArrowheads="1"/>
          </p:cNvSpPr>
          <p:nvPr/>
        </p:nvSpPr>
        <p:spPr bwMode="auto">
          <a:xfrm>
            <a:off x="2130425" y="4220845"/>
            <a:ext cx="7793355" cy="1641475"/>
          </a:xfrm>
          <a:prstGeom prst="rect">
            <a:avLst/>
          </a:prstGeom>
          <a:noFill/>
          <a:ln w="9525">
            <a:noFill/>
            <a:miter lim="800000"/>
          </a:ln>
        </p:spPr>
        <p:txBody>
          <a:bodyPr wrap="square">
            <a:spAutoFit/>
          </a:bodyPr>
          <a:lstStyle/>
          <a:p>
            <a:pPr>
              <a:lnSpc>
                <a:spcPct val="120000"/>
              </a:lnSpc>
              <a:spcBef>
                <a:spcPts val="50"/>
              </a:spcBef>
              <a:spcAft>
                <a:spcPts val="0"/>
              </a:spcAft>
            </a:pPr>
            <a:r>
              <a:rPr lang="en-US" altLang="zh-CN" sz="2800" b="1" noProof="1">
                <a:latin typeface="楷体_GB2312"/>
                <a:ea typeface="楷体_GB2312"/>
                <a:cs typeface="楷体_GB2312"/>
                <a:sym typeface="+mn-ea"/>
              </a:rPr>
              <a:t>    </a:t>
            </a:r>
            <a:r>
              <a:rPr lang="zh-CN" altLang="en-US" sz="2800" b="1" noProof="1">
                <a:latin typeface="楷体_GB2312"/>
                <a:ea typeface="楷体_GB2312"/>
                <a:cs typeface="楷体_GB2312"/>
                <a:sym typeface="+mn-ea"/>
              </a:rPr>
              <a:t>周敦颐</a:t>
            </a:r>
            <a:r>
              <a:rPr lang="en-US" altLang="zh-CN" sz="2800" noProof="1">
                <a:solidFill>
                  <a:srgbClr val="FF0000"/>
                </a:solidFill>
                <a:ea typeface="楷体_GB2312"/>
                <a:cs typeface="Arial" panose="020B0604020202020204" pitchFamily="34" charset="0"/>
                <a:sym typeface="+mn-ea"/>
              </a:rPr>
              <a:t>yí</a:t>
            </a:r>
            <a:r>
              <a:rPr lang="zh-CN" altLang="zh-CN" sz="2800" b="1" noProof="1">
                <a:latin typeface="宋体" panose="02010600030101010101" pitchFamily="2" charset="-122"/>
                <a:ea typeface="宋体" panose="02010600030101010101" pitchFamily="2" charset="-122"/>
                <a:cs typeface="宋体" panose="02010600030101010101" pitchFamily="2" charset="-122"/>
                <a:sym typeface="+mn-ea"/>
              </a:rPr>
              <a:t>(</a:t>
            </a:r>
            <a:r>
              <a:rPr lang="en-US" sz="2800" noProof="1">
                <a:latin typeface="Arial" panose="020B0604020202020204" pitchFamily="34" charset="0"/>
                <a:ea typeface="宋体" panose="02010600030101010101" pitchFamily="2" charset="-122"/>
                <a:cs typeface="+mn-cs"/>
                <a:sym typeface="+mn-ea"/>
              </a:rPr>
              <a:t>101</a:t>
            </a:r>
            <a:r>
              <a:rPr sz="2800" noProof="1">
                <a:latin typeface="Arial" panose="020B0604020202020204" pitchFamily="34" charset="0"/>
                <a:ea typeface="宋体" panose="02010600030101010101" pitchFamily="2" charset="-122"/>
                <a:cs typeface="+mn-cs"/>
                <a:sym typeface="+mn-ea"/>
              </a:rPr>
              <a:t>7—</a:t>
            </a:r>
            <a:r>
              <a:rPr lang="en-US" sz="2800" noProof="1">
                <a:latin typeface="Arial" panose="020B0604020202020204" pitchFamily="34" charset="0"/>
                <a:ea typeface="宋体" panose="02010600030101010101" pitchFamily="2" charset="-122"/>
                <a:cs typeface="+mn-cs"/>
                <a:sym typeface="+mn-ea"/>
              </a:rPr>
              <a:t>1073</a:t>
            </a:r>
            <a:r>
              <a:rPr lang="zh-CN" altLang="zh-CN" sz="2800" b="1"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noProof="1">
                <a:latin typeface="Arial" panose="020B0604020202020204" pitchFamily="34" charset="0"/>
                <a:ea typeface="SimSun-ExtB" panose="02010609060101010101" charset="-122"/>
                <a:cs typeface="+mj-cs"/>
                <a:sym typeface="宋体" panose="02010600030101010101" pitchFamily="2" charset="-122"/>
              </a:rPr>
              <a:t>,</a:t>
            </a:r>
            <a:r>
              <a:rPr lang="zh-CN" altLang="en-US" sz="2800" b="1" noProof="1">
                <a:solidFill>
                  <a:srgbClr val="000000"/>
                </a:solidFill>
                <a:latin typeface="楷体_GB2312"/>
                <a:ea typeface="楷体_GB2312"/>
                <a:cs typeface="楷体_GB2312"/>
              </a:rPr>
              <a:t>字</a:t>
            </a:r>
            <a:r>
              <a:rPr lang="zh-CN" altLang="en-US" sz="2800" b="1" noProof="1">
                <a:solidFill>
                  <a:srgbClr val="FF0000"/>
                </a:solidFill>
                <a:latin typeface="楷体_GB2312"/>
                <a:ea typeface="楷体_GB2312"/>
                <a:cs typeface="楷体_GB2312"/>
              </a:rPr>
              <a:t>茂叔</a:t>
            </a:r>
            <a:r>
              <a:rPr lang="en-US" altLang="zh-CN" sz="2800" b="1" noProof="1">
                <a:latin typeface="Arial" panose="020B0604020202020204" pitchFamily="34" charset="0"/>
                <a:ea typeface="SimSun-ExtB" panose="02010609060101010101" charset="-122"/>
                <a:cs typeface="+mj-cs"/>
                <a:sym typeface="宋体" panose="02010600030101010101" pitchFamily="2" charset="-122"/>
              </a:rPr>
              <a:t>,</a:t>
            </a:r>
            <a:r>
              <a:rPr lang="zh-CN" altLang="en-US" sz="2800" b="1" noProof="1">
                <a:solidFill>
                  <a:srgbClr val="FF0000"/>
                </a:solidFill>
                <a:latin typeface="楷体_GB2312"/>
                <a:ea typeface="楷体_GB2312"/>
                <a:cs typeface="楷体_GB2312"/>
              </a:rPr>
              <a:t>北宋</a:t>
            </a:r>
            <a:r>
              <a:rPr lang="zh-CN" altLang="en-US" sz="2800" b="1" noProof="1">
                <a:solidFill>
                  <a:srgbClr val="000000"/>
                </a:solidFill>
                <a:latin typeface="楷体_GB2312"/>
                <a:ea typeface="楷体_GB2312"/>
                <a:cs typeface="楷体_GB2312"/>
              </a:rPr>
              <a:t>哲学家</a:t>
            </a:r>
            <a:r>
              <a:rPr lang="en-US" altLang="zh-CN" sz="2800" b="1">
                <a:ea typeface="SimSun-ExtB" panose="02010609060101010101" charset="-122"/>
                <a:cs typeface="+mj-cs"/>
                <a:sym typeface="宋体" panose="02010600030101010101" pitchFamily="2" charset="-122"/>
              </a:rPr>
              <a:t>,是</a:t>
            </a:r>
            <a:r>
              <a:rPr lang="en-US" altLang="zh-CN" sz="2800" b="1" u="sng">
                <a:solidFill>
                  <a:srgbClr val="0000FF"/>
                </a:solidFill>
                <a:ea typeface="SimSun-ExtB" panose="02010609060101010101" charset="-122"/>
                <a:cs typeface="+mj-cs"/>
                <a:sym typeface="宋体" panose="02010600030101010101" pitchFamily="2" charset="-122"/>
              </a:rPr>
              <a:t>宋明理学</a:t>
            </a:r>
            <a:r>
              <a:rPr lang="zh-CN" altLang="en-US" sz="2800" b="1">
                <a:ea typeface="SimSun-ExtB" panose="02010609060101010101" charset="-122"/>
                <a:cs typeface="+mj-cs"/>
                <a:sym typeface="宋体" panose="02010600030101010101" pitchFamily="2" charset="-122"/>
              </a:rPr>
              <a:t>的</a:t>
            </a:r>
            <a:r>
              <a:rPr lang="en-US" altLang="zh-CN" sz="2800" b="1">
                <a:ea typeface="SimSun-ExtB" panose="02010609060101010101" charset="-122"/>
                <a:cs typeface="+mj-cs"/>
                <a:sym typeface="宋体" panose="02010600030101010101" pitchFamily="2" charset="-122"/>
              </a:rPr>
              <a:t>开山鼻祖</a:t>
            </a:r>
            <a:r>
              <a:rPr lang="zh-CN" altLang="en-US" sz="2800" b="1" noProof="1">
                <a:solidFill>
                  <a:srgbClr val="000000"/>
                </a:solidFill>
                <a:latin typeface="楷体_GB2312"/>
                <a:ea typeface="楷体_GB2312"/>
                <a:cs typeface="楷体_GB2312"/>
              </a:rPr>
              <a:t>。因他世居道县濂溪</a:t>
            </a:r>
            <a:r>
              <a:rPr lang="en-US" altLang="zh-CN" sz="2800" b="1" noProof="1">
                <a:latin typeface="Arial" panose="020B0604020202020204" pitchFamily="34" charset="0"/>
                <a:ea typeface="SimSun-ExtB" panose="02010609060101010101" charset="-122"/>
                <a:cs typeface="+mj-cs"/>
                <a:sym typeface="宋体" panose="02010600030101010101" pitchFamily="2" charset="-122"/>
              </a:rPr>
              <a:t>,</a:t>
            </a:r>
            <a:r>
              <a:rPr lang="zh-CN" altLang="en-US" sz="2800" b="1" noProof="1">
                <a:solidFill>
                  <a:srgbClr val="000000"/>
                </a:solidFill>
                <a:latin typeface="楷体_GB2312"/>
                <a:ea typeface="楷体_GB2312"/>
                <a:cs typeface="楷体_GB2312"/>
              </a:rPr>
              <a:t>后人称他为</a:t>
            </a:r>
            <a:r>
              <a:rPr lang="zh-CN" altLang="en-US" sz="2800" b="1" noProof="1">
                <a:solidFill>
                  <a:srgbClr val="FF0000"/>
                </a:solidFill>
                <a:latin typeface="楷体_GB2312"/>
                <a:ea typeface="楷体_GB2312"/>
                <a:cs typeface="楷体_GB2312"/>
              </a:rPr>
              <a:t>濂溪先生</a:t>
            </a:r>
            <a:r>
              <a:rPr lang="zh-CN" altLang="en-US" sz="2800" b="1" noProof="1">
                <a:solidFill>
                  <a:srgbClr val="000000"/>
                </a:solidFill>
                <a:latin typeface="楷体_GB2312"/>
                <a:ea typeface="楷体_GB2312"/>
                <a:cs typeface="楷体_GB2312"/>
              </a:rPr>
              <a:t>。</a:t>
            </a:r>
            <a:r>
              <a:rPr lang="zh-CN" altLang="en-US" sz="2800" b="1" noProof="1">
                <a:solidFill>
                  <a:srgbClr val="000000"/>
                </a:solidFill>
                <a:latin typeface="楷体_GB2312"/>
                <a:ea typeface="楷体_GB2312"/>
                <a:cs typeface="楷体_GB2312"/>
                <a:sym typeface="+mn-ea"/>
              </a:rPr>
              <a:t>著有</a:t>
            </a:r>
            <a:r>
              <a:rPr lang="en-US" altLang="zh-CN" sz="2800" b="1" noProof="1">
                <a:solidFill>
                  <a:srgbClr val="000000"/>
                </a:solidFill>
                <a:latin typeface="楷体_GB2312"/>
                <a:ea typeface="楷体_GB2312"/>
                <a:cs typeface="楷体_GB2312"/>
                <a:sym typeface="+mn-ea"/>
              </a:rPr>
              <a:t>《</a:t>
            </a:r>
            <a:r>
              <a:rPr lang="zh-CN" altLang="en-US" sz="2800" b="1" noProof="1">
                <a:solidFill>
                  <a:srgbClr val="FF0000"/>
                </a:solidFill>
                <a:latin typeface="楷体_GB2312"/>
                <a:ea typeface="楷体_GB2312"/>
                <a:cs typeface="楷体_GB2312"/>
                <a:sym typeface="+mn-ea"/>
              </a:rPr>
              <a:t>太极图说</a:t>
            </a:r>
            <a:r>
              <a:rPr lang="en-US" altLang="zh-CN" sz="2800" b="1" noProof="1">
                <a:solidFill>
                  <a:srgbClr val="000000"/>
                </a:solidFill>
                <a:latin typeface="楷体_GB2312"/>
                <a:ea typeface="楷体_GB2312"/>
                <a:cs typeface="楷体_GB2312"/>
                <a:sym typeface="+mn-ea"/>
              </a:rPr>
              <a:t>》《</a:t>
            </a:r>
            <a:r>
              <a:rPr lang="zh-CN" altLang="en-US" sz="2800" b="1" noProof="1">
                <a:solidFill>
                  <a:srgbClr val="FF0000"/>
                </a:solidFill>
                <a:latin typeface="楷体_GB2312"/>
                <a:ea typeface="楷体_GB2312"/>
                <a:cs typeface="楷体_GB2312"/>
                <a:sym typeface="+mn-ea"/>
              </a:rPr>
              <a:t>通书</a:t>
            </a:r>
            <a:r>
              <a:rPr lang="en-US" altLang="zh-CN" sz="2800" b="1" noProof="1">
                <a:solidFill>
                  <a:srgbClr val="000000"/>
                </a:solidFill>
                <a:latin typeface="楷体_GB2312"/>
                <a:ea typeface="楷体_GB2312"/>
                <a:cs typeface="楷体_GB2312"/>
                <a:sym typeface="+mn-ea"/>
              </a:rPr>
              <a:t>》</a:t>
            </a:r>
            <a:r>
              <a:rPr lang="zh-CN" altLang="en-US" sz="2800" b="1" noProof="1">
                <a:solidFill>
                  <a:srgbClr val="000000"/>
                </a:solidFill>
                <a:latin typeface="楷体_GB2312"/>
                <a:ea typeface="楷体_GB2312"/>
                <a:cs typeface="楷体_GB2312"/>
                <a:sym typeface="+mn-ea"/>
              </a:rPr>
              <a:t>等。</a:t>
            </a:r>
            <a:endParaRPr lang="zh-CN" altLang="en-US" sz="2800" b="1" noProof="1">
              <a:solidFill>
                <a:srgbClr val="000000"/>
              </a:solidFill>
              <a:latin typeface="楷体_GB2312"/>
              <a:ea typeface="楷体_GB2312"/>
              <a:cs typeface="楷体_GB2312"/>
            </a:endParaRP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06"/>
                                        </p:tgtEl>
                                        <p:attrNameLst>
                                          <p:attrName>style.visibility</p:attrName>
                                        </p:attrNameLst>
                                      </p:cBhvr>
                                      <p:to>
                                        <p:strVal val="visible"/>
                                      </p:to>
                                    </p:set>
                                    <p:anim calcmode="lin" valueType="num">
                                      <p:cBhvr additive="base">
                                        <p:cTn id="13" dur="500" fill="hold"/>
                                        <p:tgtEl>
                                          <p:spTgt spid="51206"/>
                                        </p:tgtEl>
                                        <p:attrNameLst>
                                          <p:attrName>ppt_x</p:attrName>
                                        </p:attrNameLst>
                                      </p:cBhvr>
                                      <p:tavLst>
                                        <p:tav tm="0">
                                          <p:val>
                                            <p:strVal val="#ppt_x"/>
                                          </p:val>
                                        </p:tav>
                                        <p:tav tm="100000">
                                          <p:val>
                                            <p:strVal val="#ppt_x"/>
                                          </p:val>
                                        </p:tav>
                                      </p:tavLst>
                                    </p:anim>
                                    <p:anim calcmode="lin" valueType="num">
                                      <p:cBhvr additive="base">
                                        <p:cTn id="14" dur="500" fill="hold"/>
                                        <p:tgtEl>
                                          <p:spTgt spid="512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120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46084"/>
          <p:cNvSpPr/>
          <p:nvPr/>
        </p:nvSpPr>
        <p:spPr>
          <a:xfrm>
            <a:off x="1524000" y="2798128"/>
            <a:ext cx="9144000" cy="4186555"/>
          </a:xfrm>
          <a:prstGeom prst="rect">
            <a:avLst/>
          </a:prstGeom>
          <a:noFill/>
          <a:ln w="9525">
            <a:noFill/>
          </a:ln>
        </p:spPr>
        <p:txBody>
          <a:bodyPr>
            <a:spAutoFit/>
          </a:bodyPr>
          <a:lstStyle/>
          <a:p>
            <a:pPr fontAlgn="base">
              <a:lnSpc>
                <a:spcPct val="110000"/>
              </a:lnSpc>
            </a:pPr>
            <a:r>
              <a:rPr lang="en-US" altLang="zh-CN" sz="2800" b="1" strike="noStrike" noProof="1">
                <a:latin typeface="新宋体" panose="02010609030101010101" pitchFamily="49" charset="-122"/>
                <a:ea typeface="新宋体" panose="02010609030101010101" pitchFamily="49" charset="-122"/>
                <a:cs typeface="+mn-cs"/>
                <a:sym typeface="+mn-ea"/>
              </a:rPr>
              <a:t>2.</a:t>
            </a:r>
            <a:r>
              <a:rPr lang="zh-CN" altLang="en-US" sz="2800" b="1" strike="noStrike" noProof="1">
                <a:latin typeface="Arial" panose="020B0604020202020204" pitchFamily="34" charset="0"/>
                <a:ea typeface="宋体" panose="02010600030101010101" pitchFamily="2" charset="-122"/>
                <a:cs typeface="+mn-cs"/>
                <a:sym typeface="+mn-ea"/>
              </a:rPr>
              <a:t>解释划线字。</a:t>
            </a:r>
            <a:endParaRPr lang="zh-CN" altLang="en-US" sz="2800" b="1" strike="noStrike" noProof="1">
              <a:solidFill>
                <a:schemeClr val="tx1"/>
              </a:solidFill>
              <a:latin typeface="Arial" panose="020B0604020202020204" pitchFamily="34" charset="0"/>
              <a:ea typeface="宋体" panose="02010600030101010101" pitchFamily="2" charset="-122"/>
            </a:endParaRPr>
          </a:p>
          <a:p>
            <a:pPr fontAlgn="base">
              <a:lnSpc>
                <a:spcPct val="110000"/>
              </a:lnSpc>
            </a:pPr>
            <a:r>
              <a:rPr lang="zh-CN" altLang="en-US" sz="2800" b="1" strike="noStrike" noProof="1">
                <a:solidFill>
                  <a:schemeClr val="tx1"/>
                </a:solidFill>
                <a:latin typeface="Arial" panose="020B0604020202020204" pitchFamily="34" charset="0"/>
                <a:ea typeface="宋体" panose="02010600030101010101" pitchFamily="2" charset="-122"/>
                <a:cs typeface="+mn-cs"/>
              </a:rPr>
              <a:t>有仙则</a:t>
            </a:r>
            <a:r>
              <a:rPr lang="zh-CN" altLang="en-US" sz="2800" b="1" u="sng" strike="noStrike" noProof="1">
                <a:solidFill>
                  <a:schemeClr val="tx1"/>
                </a:solidFill>
                <a:latin typeface="Arial" panose="020B0604020202020204" pitchFamily="34" charset="0"/>
                <a:ea typeface="宋体" panose="02010600030101010101" pitchFamily="2" charset="-122"/>
                <a:cs typeface="+mn-cs"/>
              </a:rPr>
              <a:t>名</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strike="noStrike" noProof="1">
                <a:solidFill>
                  <a:schemeClr val="tx1"/>
                </a:solidFill>
                <a:latin typeface="Arial" panose="020B0604020202020204" pitchFamily="34" charset="0"/>
                <a:ea typeface="宋体" panose="02010600030101010101" pitchFamily="2" charset="-122"/>
                <a:cs typeface="+mn-cs"/>
              </a:rPr>
              <a:t>  </a:t>
            </a:r>
            <a:r>
              <a:rPr lang="en-US" altLang="zh-CN" sz="2800" b="1" strike="noStrike" noProof="1">
                <a:solidFill>
                  <a:schemeClr val="tx1"/>
                </a:solidFill>
                <a:latin typeface="Arial" panose="020B0604020202020204" pitchFamily="34" charset="0"/>
                <a:ea typeface="宋体" panose="02010600030101010101" pitchFamily="2" charset="-122"/>
                <a:cs typeface="+mn-cs"/>
              </a:rPr>
              <a:t> </a:t>
            </a:r>
            <a:r>
              <a:rPr lang="zh-CN" altLang="en-US" sz="2800" b="1" strike="noStrike" noProof="1">
                <a:solidFill>
                  <a:schemeClr val="tx1"/>
                </a:solidFill>
                <a:latin typeface="Arial" panose="020B0604020202020204" pitchFamily="34" charset="0"/>
                <a:ea typeface="宋体" panose="02010600030101010101" pitchFamily="2" charset="-122"/>
                <a:cs typeface="+mn-cs"/>
              </a:rPr>
              <a:t>有龙则</a:t>
            </a:r>
            <a:r>
              <a:rPr lang="zh-CN" altLang="en-US" sz="2800" b="1" u="sng" strike="noStrike" noProof="1">
                <a:solidFill>
                  <a:schemeClr val="tx1"/>
                </a:solidFill>
                <a:latin typeface="Arial" panose="020B0604020202020204" pitchFamily="34" charset="0"/>
                <a:ea typeface="宋体" panose="02010600030101010101" pitchFamily="2" charset="-122"/>
                <a:cs typeface="+mn-cs"/>
              </a:rPr>
              <a:t>灵</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strike="noStrike" noProof="1">
                <a:solidFill>
                  <a:schemeClr val="tx1"/>
                </a:solidFill>
                <a:latin typeface="Arial" panose="020B0604020202020204" pitchFamily="34" charset="0"/>
                <a:ea typeface="宋体" panose="02010600030101010101" pitchFamily="2" charset="-122"/>
                <a:cs typeface="+mn-cs"/>
              </a:rPr>
              <a:t>   </a:t>
            </a:r>
            <a:r>
              <a:rPr lang="zh-CN" altLang="en-US" sz="2800" b="1" u="sng" strike="noStrike" noProof="1">
                <a:solidFill>
                  <a:schemeClr val="tx1"/>
                </a:solidFill>
                <a:latin typeface="Arial" panose="020B0604020202020204" pitchFamily="34" charset="0"/>
                <a:ea typeface="宋体" panose="02010600030101010101" pitchFamily="2" charset="-122"/>
                <a:cs typeface="+mn-cs"/>
              </a:rPr>
              <a:t>斯</a:t>
            </a:r>
            <a:r>
              <a:rPr lang="zh-CN" altLang="en-US" sz="2800" b="1" strike="noStrike" noProof="1">
                <a:solidFill>
                  <a:schemeClr val="tx1"/>
                </a:solidFill>
                <a:latin typeface="Arial" panose="020B0604020202020204" pitchFamily="34" charset="0"/>
                <a:ea typeface="宋体" panose="02010600030101010101" pitchFamily="2" charset="-122"/>
                <a:cs typeface="+mn-cs"/>
              </a:rPr>
              <a:t>是陋室</a:t>
            </a:r>
            <a:r>
              <a:rPr lang="zh-CN" altLang="zh-CN" sz="2800" b="1" strike="noStrike" noProof="1">
                <a:latin typeface="宋体" panose="02010600030101010101" pitchFamily="2" charset="-122"/>
                <a:ea typeface="+mn-ea"/>
                <a:cs typeface="宋体" panose="02010600030101010101" pitchFamily="2" charset="-122"/>
                <a:sym typeface="+mn-ea"/>
              </a:rPr>
              <a:t>(</a:t>
            </a:r>
            <a:r>
              <a:rPr lang="en-US" altLang="zh-CN" sz="2800" b="1" strike="noStrike" noProof="1">
                <a:latin typeface="宋体" panose="02010600030101010101" pitchFamily="2" charset="-122"/>
                <a:ea typeface="+mn-ea"/>
                <a:cs typeface="宋体" panose="02010600030101010101" pitchFamily="2" charset="-122"/>
                <a:sym typeface="+mn-ea"/>
              </a:rPr>
              <a:t>   </a:t>
            </a:r>
            <a:r>
              <a:rPr lang="zh-CN" altLang="zh-CN" sz="2800" b="1" strike="noStrike" noProof="1">
                <a:uFillTx/>
                <a:latin typeface="宋体" panose="02010600030101010101" pitchFamily="2" charset="-122"/>
                <a:ea typeface="+mn-ea"/>
                <a:cs typeface="宋体" panose="02010600030101010101" pitchFamily="2" charset="-122"/>
                <a:sym typeface="+mn-ea"/>
              </a:rPr>
              <a:t>)</a:t>
            </a:r>
            <a:r>
              <a:rPr lang="en-US" altLang="zh-CN" sz="2800" b="1" strike="noStrike" noProof="1">
                <a:uFillTx/>
                <a:latin typeface="宋体" panose="02010600030101010101" pitchFamily="2" charset="-122"/>
                <a:ea typeface="+mn-ea"/>
                <a:cs typeface="宋体" panose="02010600030101010101" pitchFamily="2" charset="-122"/>
                <a:sym typeface="+mn-ea"/>
              </a:rPr>
              <a:t>   </a:t>
            </a:r>
            <a:r>
              <a:rPr lang="zh-CN" altLang="en-US" sz="2800" b="1" u="sng" strike="noStrike" noProof="1">
                <a:solidFill>
                  <a:schemeClr val="tx1"/>
                </a:solidFill>
                <a:latin typeface="Arial" panose="020B0604020202020204" pitchFamily="34" charset="0"/>
                <a:ea typeface="宋体" panose="02010600030101010101" pitchFamily="2" charset="-122"/>
                <a:cs typeface="+mn-cs"/>
              </a:rPr>
              <a:t>惟</a:t>
            </a:r>
            <a:r>
              <a:rPr lang="zh-CN" altLang="en-US" sz="2800" b="1" strike="noStrike" noProof="1">
                <a:solidFill>
                  <a:schemeClr val="tx1"/>
                </a:solidFill>
                <a:latin typeface="Arial" panose="020B0604020202020204" pitchFamily="34" charset="0"/>
                <a:ea typeface="宋体" panose="02010600030101010101" pitchFamily="2" charset="-122"/>
                <a:cs typeface="+mn-cs"/>
              </a:rPr>
              <a:t>吾</a:t>
            </a:r>
            <a:r>
              <a:rPr lang="zh-CN" altLang="en-US" sz="2800" b="1" strike="noStrike" noProof="1">
                <a:solidFill>
                  <a:srgbClr val="FF0000"/>
                </a:solidFill>
                <a:latin typeface="Arial" panose="020B0604020202020204" pitchFamily="34" charset="0"/>
                <a:ea typeface="宋体" panose="02010600030101010101" pitchFamily="2" charset="-122"/>
                <a:cs typeface="+mn-cs"/>
              </a:rPr>
              <a:t>德</a:t>
            </a:r>
            <a:r>
              <a:rPr lang="zh-CN" altLang="en-US" sz="2800" b="1" u="sng" strike="noStrike" noProof="1">
                <a:solidFill>
                  <a:schemeClr val="tx1"/>
                </a:solidFill>
                <a:latin typeface="Arial" panose="020B0604020202020204" pitchFamily="34" charset="0"/>
                <a:ea typeface="宋体" panose="02010600030101010101" pitchFamily="2" charset="-122"/>
                <a:cs typeface="+mn-cs"/>
              </a:rPr>
              <a:t>馨</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dirty="0">
                <a:latin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cs typeface="宋体" panose="02010600030101010101" pitchFamily="2" charset="-122"/>
                <a:sym typeface="+mn-ea"/>
              </a:rPr>
              <a:t>)</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strike="noStrike" noProof="1">
                <a:solidFill>
                  <a:schemeClr val="tx1"/>
                </a:solidFill>
                <a:latin typeface="Arial" panose="020B0604020202020204" pitchFamily="34" charset="0"/>
                <a:ea typeface="宋体" panose="02010600030101010101" pitchFamily="2" charset="-122"/>
                <a:cs typeface="+mn-cs"/>
              </a:rPr>
              <a:t> </a:t>
            </a:r>
            <a:r>
              <a:rPr lang="en-US" altLang="zh-CN" sz="2800" b="1" strike="noStrike" noProof="1">
                <a:solidFill>
                  <a:schemeClr val="tx1"/>
                </a:solidFill>
                <a:latin typeface="Arial" panose="020B0604020202020204" pitchFamily="34" charset="0"/>
                <a:ea typeface="宋体" panose="02010600030101010101" pitchFamily="2" charset="-122"/>
                <a:cs typeface="+mn-cs"/>
              </a:rPr>
              <a:t>   </a:t>
            </a:r>
            <a:r>
              <a:rPr lang="zh-CN" altLang="en-US" sz="2800" b="1" strike="noStrike" noProof="1">
                <a:solidFill>
                  <a:schemeClr val="tx1"/>
                </a:solidFill>
                <a:latin typeface="Arial" panose="020B0604020202020204" pitchFamily="34" charset="0"/>
                <a:ea typeface="宋体" panose="02010600030101010101" pitchFamily="2" charset="-122"/>
                <a:cs typeface="+mn-cs"/>
              </a:rPr>
              <a:t>苔痕</a:t>
            </a:r>
            <a:r>
              <a:rPr lang="zh-CN" altLang="en-US" sz="2800" b="1" u="sng" strike="noStrike" noProof="1">
                <a:solidFill>
                  <a:schemeClr val="tx1"/>
                </a:solidFill>
                <a:latin typeface="Arial" panose="020B0604020202020204" pitchFamily="34" charset="0"/>
                <a:ea typeface="宋体" panose="02010600030101010101" pitchFamily="2" charset="-122"/>
                <a:cs typeface="+mn-cs"/>
              </a:rPr>
              <a:t>上</a:t>
            </a:r>
            <a:r>
              <a:rPr lang="zh-CN" altLang="en-US" sz="2800" b="1" strike="noStrike" noProof="1">
                <a:solidFill>
                  <a:schemeClr val="tx1"/>
                </a:solidFill>
                <a:latin typeface="Arial" panose="020B0604020202020204" pitchFamily="34" charset="0"/>
                <a:ea typeface="宋体" panose="02010600030101010101" pitchFamily="2" charset="-122"/>
                <a:cs typeface="+mn-cs"/>
              </a:rPr>
              <a:t>阶绿</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strike="noStrike" noProof="1">
                <a:solidFill>
                  <a:schemeClr val="tx1"/>
                </a:solidFill>
                <a:latin typeface="Arial" panose="020B0604020202020204" pitchFamily="34" charset="0"/>
                <a:ea typeface="宋体" panose="02010600030101010101" pitchFamily="2" charset="-122"/>
                <a:cs typeface="+mn-cs"/>
              </a:rPr>
              <a:t>草色入帘</a:t>
            </a:r>
            <a:r>
              <a:rPr lang="zh-CN" altLang="en-US" sz="2800" b="1" u="sng" strike="noStrike" noProof="1">
                <a:solidFill>
                  <a:schemeClr val="tx1"/>
                </a:solidFill>
                <a:latin typeface="Arial" panose="020B0604020202020204" pitchFamily="34" charset="0"/>
                <a:ea typeface="宋体" panose="02010600030101010101" pitchFamily="2" charset="-122"/>
                <a:cs typeface="+mn-cs"/>
              </a:rPr>
              <a:t>青</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strike="noStrike" noProof="1">
                <a:solidFill>
                  <a:schemeClr val="tx1"/>
                </a:solidFill>
                <a:latin typeface="Arial" panose="020B0604020202020204" pitchFamily="34" charset="0"/>
                <a:ea typeface="宋体" panose="02010600030101010101" pitchFamily="2" charset="-122"/>
                <a:cs typeface="+mn-cs"/>
              </a:rPr>
              <a:t>谈笑有</a:t>
            </a:r>
            <a:r>
              <a:rPr lang="zh-CN" altLang="en-US" sz="2800" b="1" u="sng" strike="noStrike" noProof="1">
                <a:solidFill>
                  <a:schemeClr val="tx1"/>
                </a:solidFill>
                <a:latin typeface="Arial" panose="020B0604020202020204" pitchFamily="34" charset="0"/>
                <a:ea typeface="宋体" panose="02010600030101010101" pitchFamily="2" charset="-122"/>
                <a:cs typeface="+mn-cs"/>
              </a:rPr>
              <a:t>鸿儒</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endParaRPr>
          </a:p>
          <a:p>
            <a:pPr fontAlgn="base">
              <a:lnSpc>
                <a:spcPct val="110000"/>
              </a:lnSpc>
            </a:pPr>
            <a:r>
              <a:rPr lang="zh-CN" altLang="en-US" sz="2800" b="1" strike="noStrike" noProof="1">
                <a:solidFill>
                  <a:schemeClr val="tx1"/>
                </a:solidFill>
                <a:latin typeface="Arial" panose="020B0604020202020204" pitchFamily="34" charset="0"/>
                <a:ea typeface="宋体" panose="02010600030101010101" pitchFamily="2" charset="-122"/>
                <a:cs typeface="+mn-cs"/>
              </a:rPr>
              <a:t>往来无</a:t>
            </a:r>
            <a:r>
              <a:rPr lang="zh-CN" altLang="en-US" sz="2800" b="1" u="sng" strike="noStrike" noProof="1">
                <a:solidFill>
                  <a:schemeClr val="tx1"/>
                </a:solidFill>
                <a:latin typeface="Arial" panose="020B0604020202020204" pitchFamily="34" charset="0"/>
                <a:ea typeface="宋体" panose="02010600030101010101" pitchFamily="2" charset="-122"/>
                <a:cs typeface="+mn-cs"/>
              </a:rPr>
              <a:t>白丁</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可</a:t>
            </a:r>
            <a:r>
              <a:rPr lang="zh-CN" altLang="zh-CN" sz="2800" b="1" strike="noStrike" noProof="1">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以</a:t>
            </a:r>
            <a:r>
              <a:rPr lang="zh-CN" altLang="en-US" sz="2800" b="1" u="sng" strike="noStrike" noProof="1">
                <a:solidFill>
                  <a:schemeClr val="tx1"/>
                </a:solidFill>
                <a:latin typeface="Arial" panose="020B0604020202020204" pitchFamily="34" charset="0"/>
                <a:ea typeface="宋体" panose="02010600030101010101" pitchFamily="2" charset="-122"/>
                <a:cs typeface="+mn-cs"/>
              </a:rPr>
              <a:t>调</a:t>
            </a:r>
            <a:r>
              <a:rPr lang="zh-CN" altLang="en-US" sz="2800" b="1" strike="noStrike" noProof="1">
                <a:solidFill>
                  <a:schemeClr val="tx1"/>
                </a:solidFill>
                <a:latin typeface="Arial" panose="020B0604020202020204" pitchFamily="34" charset="0"/>
                <a:ea typeface="宋体" panose="02010600030101010101" pitchFamily="2" charset="-122"/>
                <a:cs typeface="+mn-cs"/>
              </a:rPr>
              <a:t>素琴</a:t>
            </a:r>
            <a:r>
              <a:rPr lang="zh-CN" altLang="zh-CN" sz="2800" b="1" dirty="0">
                <a:latin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cs typeface="宋体" panose="02010600030101010101" pitchFamily="2" charset="-122"/>
                <a:sym typeface="+mn-ea"/>
              </a:rPr>
              <a:t>)</a:t>
            </a:r>
            <a:r>
              <a:rPr lang="zh-CN" altLang="en-US" sz="2800" b="1" dirty="0">
                <a:sym typeface="+mn-ea"/>
              </a:rPr>
              <a:t> </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strike="noStrike" noProof="1">
                <a:solidFill>
                  <a:schemeClr val="tx1"/>
                </a:solidFill>
                <a:latin typeface="Arial" panose="020B0604020202020204" pitchFamily="34" charset="0"/>
                <a:ea typeface="宋体" panose="02010600030101010101" pitchFamily="2" charset="-122"/>
                <a:cs typeface="+mn-cs"/>
              </a:rPr>
              <a:t>   </a:t>
            </a:r>
            <a:r>
              <a:rPr lang="en-US" altLang="zh-CN" sz="2800" b="1" strike="noStrike" noProof="1">
                <a:solidFill>
                  <a:schemeClr val="tx1"/>
                </a:solidFill>
                <a:latin typeface="Arial" panose="020B0604020202020204" pitchFamily="34" charset="0"/>
                <a:ea typeface="宋体" panose="02010600030101010101" pitchFamily="2" charset="-122"/>
                <a:cs typeface="+mn-cs"/>
              </a:rPr>
              <a:t> </a:t>
            </a:r>
            <a:r>
              <a:rPr lang="zh-CN" altLang="en-US" sz="2800" b="1" strike="noStrike" noProof="1">
                <a:solidFill>
                  <a:schemeClr val="tx1"/>
                </a:solidFill>
                <a:latin typeface="Arial" panose="020B0604020202020204" pitchFamily="34" charset="0"/>
                <a:ea typeface="宋体" panose="02010600030101010101" pitchFamily="2" charset="-122"/>
                <a:cs typeface="+mn-cs"/>
              </a:rPr>
              <a:t>无</a:t>
            </a:r>
            <a:r>
              <a:rPr lang="zh-CN" altLang="en-US" sz="2800" b="1" u="sng" strike="noStrike" noProof="1">
                <a:solidFill>
                  <a:schemeClr val="tx1"/>
                </a:solidFill>
                <a:latin typeface="Arial" panose="020B0604020202020204" pitchFamily="34" charset="0"/>
                <a:ea typeface="宋体" panose="02010600030101010101" pitchFamily="2" charset="-122"/>
                <a:cs typeface="+mn-cs"/>
              </a:rPr>
              <a:t>丝竹</a:t>
            </a:r>
            <a:r>
              <a:rPr lang="zh-CN" altLang="en-US" sz="2800" b="1" strike="noStrike" noProof="1">
                <a:solidFill>
                  <a:srgbClr val="FF0000"/>
                </a:solidFill>
                <a:latin typeface="Arial" panose="020B0604020202020204" pitchFamily="34" charset="0"/>
                <a:ea typeface="宋体" panose="02010600030101010101" pitchFamily="2" charset="-122"/>
                <a:cs typeface="+mn-cs"/>
              </a:rPr>
              <a:t>之</a:t>
            </a:r>
            <a:r>
              <a:rPr lang="zh-CN" altLang="en-US" sz="2800" b="1" u="sng" strike="noStrike" noProof="1">
                <a:solidFill>
                  <a:schemeClr val="tx1"/>
                </a:solidFill>
                <a:latin typeface="Arial" panose="020B0604020202020204" pitchFamily="34" charset="0"/>
                <a:ea typeface="宋体" panose="02010600030101010101" pitchFamily="2" charset="-122"/>
                <a:cs typeface="+mn-cs"/>
              </a:rPr>
              <a:t>乱</a:t>
            </a:r>
            <a:r>
              <a:rPr lang="zh-CN" altLang="en-US" sz="2800" b="1" strike="noStrike" noProof="1">
                <a:solidFill>
                  <a:schemeClr val="tx1"/>
                </a:solidFill>
                <a:latin typeface="Arial" panose="020B0604020202020204" pitchFamily="34" charset="0"/>
                <a:ea typeface="宋体" panose="02010600030101010101" pitchFamily="2" charset="-122"/>
                <a:cs typeface="+mn-cs"/>
              </a:rPr>
              <a:t>耳</a:t>
            </a:r>
            <a:r>
              <a:rPr lang="zh-CN" altLang="zh-CN" sz="2800" b="1" dirty="0">
                <a:latin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cs typeface="宋体" panose="02010600030101010101" pitchFamily="2" charset="-122"/>
                <a:sym typeface="+mn-ea"/>
              </a:rPr>
              <a:t>   </a:t>
            </a:r>
            <a:r>
              <a:rPr lang="en-US" altLang="zh-CN" sz="2800" b="1" dirty="0" smtClean="0">
                <a:latin typeface="新宋体" panose="02010609030101010101" pitchFamily="49" charset="-122"/>
                <a:ea typeface="新宋体" panose="02010609030101010101" pitchFamily="49" charset="-122"/>
                <a:sym typeface="+mn-ea"/>
              </a:rPr>
              <a:t>     </a:t>
            </a:r>
            <a:r>
              <a:rPr lang="zh-CN" altLang="zh-CN" sz="2800" b="1" dirty="0">
                <a:uFillTx/>
                <a:latin typeface="宋体" panose="02010600030101010101" pitchFamily="2" charset="-122"/>
                <a:cs typeface="宋体" panose="02010600030101010101" pitchFamily="2" charset="-122"/>
                <a:sym typeface="+mn-ea"/>
              </a:rPr>
              <a:t>)</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strike="noStrike" noProof="1">
                <a:latin typeface="Arial" panose="020B0604020202020204" pitchFamily="34" charset="0"/>
                <a:ea typeface="宋体" panose="02010600030101010101" pitchFamily="2" charset="-122"/>
                <a:cs typeface="+mn-cs"/>
                <a:sym typeface="+mn-ea"/>
              </a:rPr>
              <a:t> </a:t>
            </a:r>
            <a:endParaRPr lang="zh-CN" altLang="en-US" sz="2800" b="1" strike="noStrike" noProof="1">
              <a:solidFill>
                <a:schemeClr val="tx1"/>
              </a:solidFill>
              <a:latin typeface="Arial" panose="020B0604020202020204" pitchFamily="34" charset="0"/>
              <a:ea typeface="宋体" panose="02010600030101010101" pitchFamily="2" charset="-122"/>
            </a:endParaRPr>
          </a:p>
          <a:p>
            <a:pPr algn="l" fontAlgn="base">
              <a:lnSpc>
                <a:spcPct val="110000"/>
              </a:lnSpc>
            </a:pPr>
            <a:r>
              <a:rPr lang="zh-CN" altLang="en-US" sz="2800" b="1" strike="noStrike" noProof="1">
                <a:solidFill>
                  <a:schemeClr val="tx1"/>
                </a:solidFill>
                <a:latin typeface="Arial" panose="020B0604020202020204" pitchFamily="34" charset="0"/>
                <a:ea typeface="宋体" panose="02010600030101010101" pitchFamily="2" charset="-122"/>
                <a:cs typeface="+mn-cs"/>
              </a:rPr>
              <a:t>无</a:t>
            </a:r>
            <a:r>
              <a:rPr lang="zh-CN" altLang="en-US" sz="2800" b="1" u="sng" strike="noStrike" noProof="1">
                <a:solidFill>
                  <a:schemeClr val="tx1"/>
                </a:solidFill>
                <a:latin typeface="Arial" panose="020B0604020202020204" pitchFamily="34" charset="0"/>
                <a:ea typeface="宋体" panose="02010600030101010101" pitchFamily="2" charset="-122"/>
                <a:cs typeface="+mn-cs"/>
              </a:rPr>
              <a:t>案牍</a:t>
            </a:r>
            <a:r>
              <a:rPr lang="zh-CN" altLang="en-US" sz="2800" b="1" strike="noStrike" noProof="1">
                <a:solidFill>
                  <a:schemeClr val="tx1"/>
                </a:solidFill>
                <a:latin typeface="Arial" panose="020B0604020202020204" pitchFamily="34" charset="0"/>
                <a:ea typeface="宋体" panose="02010600030101010101" pitchFamily="2" charset="-122"/>
                <a:cs typeface="+mn-cs"/>
              </a:rPr>
              <a:t>之</a:t>
            </a:r>
            <a:r>
              <a:rPr lang="zh-CN" altLang="en-US" sz="2800" b="1" u="sng" strike="noStrike" noProof="1">
                <a:solidFill>
                  <a:schemeClr val="tx1"/>
                </a:solidFill>
                <a:latin typeface="Arial" panose="020B0604020202020204" pitchFamily="34" charset="0"/>
                <a:ea typeface="宋体" panose="02010600030101010101" pitchFamily="2" charset="-122"/>
                <a:cs typeface="+mn-cs"/>
              </a:rPr>
              <a:t>劳</a:t>
            </a:r>
            <a:r>
              <a:rPr lang="zh-CN" altLang="en-US" sz="2800" b="1" strike="noStrike" noProof="1">
                <a:solidFill>
                  <a:srgbClr val="FF0000"/>
                </a:solidFill>
                <a:latin typeface="Arial" panose="020B0604020202020204" pitchFamily="34" charset="0"/>
                <a:ea typeface="宋体" panose="02010600030101010101" pitchFamily="2" charset="-122"/>
                <a:cs typeface="+mn-cs"/>
              </a:rPr>
              <a:t>形</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dirty="0">
                <a:latin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cs typeface="宋体" panose="02010600030101010101" pitchFamily="2" charset="-122"/>
                <a:sym typeface="+mn-ea"/>
              </a:rPr>
              <a:t>     </a:t>
            </a:r>
            <a:r>
              <a:rPr lang="en-US" altLang="zh-CN" sz="2800" b="1" dirty="0" smtClean="0">
                <a:latin typeface="新宋体" panose="02010609030101010101" pitchFamily="49" charset="-122"/>
                <a:ea typeface="新宋体" panose="02010609030101010101" pitchFamily="49" charset="-122"/>
                <a:sym typeface="+mn-ea"/>
              </a:rPr>
              <a:t>      </a:t>
            </a:r>
            <a:r>
              <a:rPr lang="zh-CN" altLang="zh-CN" sz="2800" b="1" dirty="0">
                <a:uFillTx/>
                <a:latin typeface="宋体" panose="02010600030101010101" pitchFamily="2" charset="-122"/>
                <a:cs typeface="宋体" panose="02010600030101010101" pitchFamily="2" charset="-122"/>
                <a:sym typeface="+mn-ea"/>
              </a:rPr>
              <a:t>)</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endParaRPr>
          </a:p>
          <a:p>
            <a:pPr fontAlgn="base">
              <a:lnSpc>
                <a:spcPct val="110000"/>
              </a:lnSpc>
            </a:pPr>
            <a:r>
              <a:rPr lang="zh-CN" altLang="en-US" sz="2800" b="1" u="sng" strike="noStrike" noProof="1">
                <a:solidFill>
                  <a:schemeClr val="tx1"/>
                </a:solidFill>
                <a:latin typeface="Arial" panose="020B0604020202020204" pitchFamily="34" charset="0"/>
                <a:ea typeface="宋体" panose="02010600030101010101" pitchFamily="2" charset="-122"/>
                <a:cs typeface="+mn-cs"/>
              </a:rPr>
              <a:t>何</a:t>
            </a:r>
            <a:r>
              <a:rPr lang="zh-CN" altLang="en-US" sz="2800" b="1" strike="noStrike" noProof="1">
                <a:solidFill>
                  <a:schemeClr val="tx1"/>
                </a:solidFill>
                <a:latin typeface="Arial" panose="020B0604020202020204" pitchFamily="34" charset="0"/>
                <a:ea typeface="宋体" panose="02010600030101010101" pitchFamily="2" charset="-122"/>
                <a:cs typeface="+mn-cs"/>
              </a:rPr>
              <a:t>陋</a:t>
            </a:r>
            <a:r>
              <a:rPr lang="zh-CN" altLang="en-US" sz="2800" b="1" u="sng" strike="noStrike" noProof="1">
                <a:solidFill>
                  <a:schemeClr val="tx1"/>
                </a:solidFill>
                <a:latin typeface="Arial" panose="020B0604020202020204" pitchFamily="34" charset="0"/>
                <a:ea typeface="宋体" panose="02010600030101010101" pitchFamily="2" charset="-122"/>
                <a:cs typeface="+mn-cs"/>
              </a:rPr>
              <a:t>之</a:t>
            </a:r>
            <a:r>
              <a:rPr lang="zh-CN" altLang="en-US" sz="2800" b="1" strike="noStrike" noProof="1">
                <a:solidFill>
                  <a:schemeClr val="tx1"/>
                </a:solidFill>
                <a:latin typeface="Arial" panose="020B0604020202020204" pitchFamily="34" charset="0"/>
                <a:ea typeface="宋体" panose="02010600030101010101" pitchFamily="2" charset="-122"/>
                <a:cs typeface="+mn-cs"/>
              </a:rPr>
              <a:t>有</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dirty="0">
                <a:latin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cs typeface="宋体" panose="02010600030101010101" pitchFamily="2" charset="-122"/>
                <a:sym typeface="+mn-ea"/>
              </a:rPr>
              <a:t>   </a:t>
            </a:r>
            <a:r>
              <a:rPr lang="en-US" altLang="zh-CN" sz="2800" b="1" dirty="0" smtClean="0">
                <a:latin typeface="新宋体" panose="02010609030101010101" pitchFamily="49" charset="-122"/>
                <a:ea typeface="新宋体" panose="02010609030101010101" pitchFamily="49" charset="-122"/>
                <a:sym typeface="+mn-ea"/>
              </a:rPr>
              <a:t>            </a:t>
            </a:r>
            <a:r>
              <a:rPr lang="zh-CN" altLang="zh-CN" sz="2800" b="1" dirty="0">
                <a:uFillTx/>
                <a:latin typeface="宋体" panose="02010600030101010101" pitchFamily="2" charset="-122"/>
                <a:cs typeface="宋体" panose="02010600030101010101" pitchFamily="2" charset="-122"/>
                <a:sym typeface="+mn-ea"/>
              </a:rPr>
              <a:t>)</a:t>
            </a:r>
            <a:r>
              <a:rPr lang="zh-CN" altLang="en-US" sz="2800" b="1" strike="noStrike" noProof="1">
                <a:latin typeface="Arial" panose="020B0604020202020204" pitchFamily="34" charset="0"/>
                <a:ea typeface="宋体" panose="02010600030101010101" pitchFamily="2" charset="-122"/>
                <a:cs typeface="+mn-cs"/>
                <a:sym typeface="+mn-ea"/>
              </a:rPr>
              <a:t> </a:t>
            </a:r>
            <a:endParaRPr lang="zh-CN" altLang="en-US" sz="2800" b="1" strike="noStrike" noProof="1">
              <a:solidFill>
                <a:schemeClr val="tx1"/>
              </a:solidFill>
              <a:latin typeface="Arial" panose="020B0604020202020204" pitchFamily="34" charset="0"/>
              <a:ea typeface="宋体" panose="02010600030101010101" pitchFamily="2" charset="-122"/>
            </a:endParaRPr>
          </a:p>
          <a:p>
            <a:pPr fontAlgn="base">
              <a:lnSpc>
                <a:spcPct val="110000"/>
              </a:lnSpc>
            </a:pPr>
            <a:endParaRPr lang="zh-CN" altLang="en-US" b="1" strike="noStrike" noProof="1">
              <a:solidFill>
                <a:schemeClr val="tx1"/>
              </a:solidFill>
              <a:latin typeface="Arial" panose="020B0604020202020204" pitchFamily="34" charset="0"/>
              <a:ea typeface="宋体" panose="02010600030101010101" pitchFamily="2" charset="-122"/>
            </a:endParaRPr>
          </a:p>
        </p:txBody>
      </p:sp>
      <p:grpSp>
        <p:nvGrpSpPr>
          <p:cNvPr id="12291" name="组合 3"/>
          <p:cNvGrpSpPr/>
          <p:nvPr/>
        </p:nvGrpSpPr>
        <p:grpSpPr>
          <a:xfrm>
            <a:off x="1881188" y="236220"/>
            <a:ext cx="2324100" cy="586420"/>
            <a:chOff x="2371" y="690"/>
            <a:chExt cx="3471" cy="1228"/>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175" strike="noStrike" noProof="1">
                <a:sym typeface="Calibri" panose="020F0502020204030204" pitchFamily="34" charset="0"/>
              </a:endParaRPr>
            </a:p>
          </p:txBody>
        </p:sp>
        <p:sp>
          <p:nvSpPr>
            <p:cNvPr id="12293" name="TextBox 18"/>
            <p:cNvSpPr txBox="1"/>
            <p:nvPr/>
          </p:nvSpPr>
          <p:spPr>
            <a:xfrm>
              <a:off x="2644" y="741"/>
              <a:ext cx="2895" cy="1177"/>
            </a:xfrm>
            <a:prstGeom prst="rect">
              <a:avLst/>
            </a:prstGeom>
            <a:noFill/>
            <a:ln w="9525">
              <a:noFill/>
            </a:ln>
          </p:spPr>
          <p:txBody>
            <a:bodyPr wrap="square" lIns="70898" tIns="35448" rIns="70898" bIns="35448" anchor="t" anchorCtr="0">
              <a:spAutoFit/>
            </a:bodyPr>
            <a:lstStyle/>
            <a:p>
              <a:pPr algn="dist"/>
              <a:r>
                <a:rPr lang="zh-CN" altLang="en-US" sz="3200" b="1" dirty="0">
                  <a:solidFill>
                    <a:schemeClr val="bg1"/>
                  </a:solidFill>
                  <a:latin typeface="思源宋体 CN SemiBold" panose="02020600000000000000" charset="-122"/>
                  <a:ea typeface="思源宋体 CN SemiBold" panose="02020600000000000000" charset="-122"/>
                </a:rPr>
                <a:t>预学检测</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8" name="矩形 7"/>
          <p:cNvSpPr/>
          <p:nvPr/>
        </p:nvSpPr>
        <p:spPr>
          <a:xfrm>
            <a:off x="3143568" y="3312478"/>
            <a:ext cx="1711960" cy="521970"/>
          </a:xfrm>
          <a:prstGeom prst="rect">
            <a:avLst/>
          </a:prstGeom>
        </p:spPr>
        <p:txBody>
          <a:bodyPr wrap="none">
            <a:spAutoFit/>
          </a:bodyPr>
          <a:lstStyle/>
          <a:p>
            <a:pPr algn="l" fontAlgn="base"/>
            <a:r>
              <a:rPr lang="zh-CN" altLang="zh-CN" sz="2800" b="1" strike="noStrike" noProof="1">
                <a:solidFill>
                  <a:srgbClr val="FF3300"/>
                </a:solidFill>
                <a:latin typeface="新宋体" panose="02010609030101010101" pitchFamily="49" charset="-122"/>
                <a:ea typeface="新宋体" panose="02010609030101010101" pitchFamily="49" charset="-122"/>
                <a:cs typeface="+mn-cs"/>
              </a:rPr>
              <a:t>出名</a:t>
            </a:r>
            <a:r>
              <a:rPr lang="en-US" altLang="zh-CN" sz="2800" b="1" strike="noStrike" noProof="1">
                <a:solidFill>
                  <a:srgbClr val="FF0000"/>
                </a:solidFill>
                <a:uFillTx/>
                <a:latin typeface="Arial" panose="020B0604020202020204" pitchFamily="34" charset="0"/>
                <a:ea typeface="SimSun-ExtB" panose="02010609060101010101" charset="-122"/>
                <a:cs typeface="+mj-cs"/>
                <a:sym typeface="宋体" panose="02010600030101010101" pitchFamily="2" charset="-122"/>
              </a:rPr>
              <a:t>,</a:t>
            </a:r>
            <a:r>
              <a:rPr lang="zh-CN" altLang="zh-CN" sz="2800" b="1" strike="noStrike" noProof="1">
                <a:solidFill>
                  <a:srgbClr val="FF3300"/>
                </a:solidFill>
                <a:latin typeface="新宋体" panose="02010609030101010101" pitchFamily="49" charset="-122"/>
                <a:ea typeface="新宋体" panose="02010609030101010101" pitchFamily="49" charset="-122"/>
                <a:cs typeface="+mn-cs"/>
              </a:rPr>
              <a:t>有名</a:t>
            </a:r>
            <a:endParaRPr lang="zh-CN" altLang="zh-CN" sz="2800" b="1" strike="noStrike" noProof="1">
              <a:solidFill>
                <a:srgbClr val="FF3300"/>
              </a:solidFill>
              <a:latin typeface="新宋体" panose="02010609030101010101" pitchFamily="49" charset="-122"/>
              <a:ea typeface="新宋体" panose="02010609030101010101" pitchFamily="49" charset="-122"/>
            </a:endParaRPr>
          </a:p>
        </p:txBody>
      </p:sp>
      <p:sp>
        <p:nvSpPr>
          <p:cNvPr id="2" name="矩形 1"/>
          <p:cNvSpPr/>
          <p:nvPr/>
        </p:nvSpPr>
        <p:spPr>
          <a:xfrm>
            <a:off x="6953250" y="3284538"/>
            <a:ext cx="897890" cy="521970"/>
          </a:xfrm>
          <a:prstGeom prst="rect">
            <a:avLst/>
          </a:prstGeom>
          <a:noFill/>
          <a:ln w="9525">
            <a:noFill/>
          </a:ln>
        </p:spPr>
        <p:txBody>
          <a:bodyPr wrap="none" anchor="t" anchorCtr="0">
            <a:spAutoFit/>
          </a:bodyPr>
          <a:lstStyle/>
          <a:p>
            <a:r>
              <a:rPr lang="zh-CN" altLang="zh-CN" sz="2800" b="1" dirty="0">
                <a:solidFill>
                  <a:srgbClr val="FF3300"/>
                </a:solidFill>
                <a:latin typeface="新宋体" panose="02010609030101010101" pitchFamily="49" charset="-122"/>
                <a:ea typeface="新宋体" panose="02010609030101010101" pitchFamily="49" charset="-122"/>
              </a:rPr>
              <a:t>神异</a:t>
            </a:r>
            <a:endParaRPr lang="zh-CN" altLang="zh-CN" sz="2800" b="1" dirty="0">
              <a:solidFill>
                <a:srgbClr val="FF3300"/>
              </a:solidFill>
              <a:latin typeface="新宋体" panose="02010609030101010101" pitchFamily="49" charset="-122"/>
              <a:ea typeface="新宋体" panose="02010609030101010101" pitchFamily="49" charset="-122"/>
            </a:endParaRPr>
          </a:p>
        </p:txBody>
      </p:sp>
      <p:sp>
        <p:nvSpPr>
          <p:cNvPr id="7" name="矩形 6"/>
          <p:cNvSpPr/>
          <p:nvPr/>
        </p:nvSpPr>
        <p:spPr>
          <a:xfrm>
            <a:off x="1524000" y="908685"/>
            <a:ext cx="9152890" cy="1814830"/>
          </a:xfrm>
          <a:prstGeom prst="rect">
            <a:avLst/>
          </a:prstGeom>
        </p:spPr>
        <p:txBody>
          <a:bodyPr wrap="none">
            <a:spAutoFit/>
          </a:bodyPr>
          <a:lstStyle/>
          <a:p>
            <a:pPr algn="l" fontAlgn="base"/>
            <a:r>
              <a:rPr lang="en-US" altLang="zh-CN" sz="2800" b="1" strike="noStrike" noProof="1">
                <a:solidFill>
                  <a:schemeClr val="tx1"/>
                </a:solidFill>
                <a:latin typeface="新宋体" panose="02010609030101010101" pitchFamily="49" charset="-122"/>
                <a:ea typeface="新宋体" panose="02010609030101010101" pitchFamily="49" charset="-122"/>
                <a:cs typeface="+mn-cs"/>
              </a:rPr>
              <a:t>1.</a:t>
            </a:r>
            <a:r>
              <a:rPr lang="zh-CN" altLang="en-US" sz="2800" b="1" strike="noStrike" noProof="1">
                <a:solidFill>
                  <a:schemeClr val="tx1"/>
                </a:solidFill>
                <a:latin typeface="新宋体" panose="02010609030101010101" pitchFamily="49" charset="-122"/>
                <a:ea typeface="新宋体" panose="02010609030101010101" pitchFamily="49" charset="-122"/>
                <a:cs typeface="+mn-cs"/>
              </a:rPr>
              <a:t>读准字音或根据拼音写汉字。</a:t>
            </a:r>
            <a:endParaRPr lang="en-US" altLang="zh-CN" sz="2800" b="1" strike="noStrike" noProof="1">
              <a:solidFill>
                <a:schemeClr val="tx1"/>
              </a:solidFill>
              <a:latin typeface="新宋体" panose="02010609030101010101" pitchFamily="49" charset="-122"/>
              <a:ea typeface="新宋体" panose="02010609030101010101" pitchFamily="49" charset="-122"/>
            </a:endParaRPr>
          </a:p>
          <a:p>
            <a:pPr algn="l" fontAlgn="base"/>
            <a:r>
              <a:rPr lang="en-US" altLang="zh-CN" sz="2800" b="1" strike="noStrike" noProof="1">
                <a:solidFill>
                  <a:schemeClr val="tx1"/>
                </a:solidFill>
                <a:latin typeface="新宋体" panose="02010609030101010101" pitchFamily="49" charset="-122"/>
                <a:ea typeface="新宋体" panose="02010609030101010101" pitchFamily="49" charset="-122"/>
                <a:cs typeface="+mn-cs"/>
              </a:rPr>
              <a:t> </a:t>
            </a:r>
            <a:r>
              <a:rPr lang="zh-CN" altLang="zh-CN" sz="2800" b="1" strike="noStrike" noProof="1">
                <a:solidFill>
                  <a:schemeClr val="tx1"/>
                </a:solidFill>
                <a:latin typeface="新宋体" panose="02010609030101010101" pitchFamily="49" charset="-122"/>
                <a:ea typeface="新宋体" panose="02010609030101010101" pitchFamily="49" charset="-122"/>
                <a:cs typeface="+mn-cs"/>
              </a:rPr>
              <a:t>鸿</a:t>
            </a:r>
            <a:r>
              <a:rPr lang="zh-CN" altLang="zh-CN" sz="2800" b="1" strike="noStrike" noProof="1">
                <a:solidFill>
                  <a:srgbClr val="FF3300"/>
                </a:solidFill>
                <a:effectLst/>
                <a:latin typeface="新宋体" panose="02010609030101010101" pitchFamily="49" charset="-122"/>
                <a:ea typeface="新宋体" panose="02010609030101010101" pitchFamily="49" charset="-122"/>
                <a:cs typeface="+mn-cs"/>
              </a:rPr>
              <a:t>儒</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smtClean="0">
                <a:solidFill>
                  <a:schemeClr val="tx1"/>
                </a:solidFill>
                <a:latin typeface="新宋体" panose="02010609030101010101" pitchFamily="49" charset="-122"/>
                <a:ea typeface="新宋体" panose="02010609030101010101" pitchFamily="49" charset="-122"/>
                <a:cs typeface="+mn-cs"/>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smtClean="0">
                <a:solidFill>
                  <a:schemeClr val="tx1"/>
                </a:solidFill>
                <a:latin typeface="新宋体" panose="02010609030101010101" pitchFamily="49" charset="-122"/>
                <a:ea typeface="新宋体" panose="02010609030101010101" pitchFamily="49" charset="-122"/>
                <a:cs typeface="+mn-cs"/>
              </a:rPr>
              <a:t>   </a:t>
            </a:r>
            <a:r>
              <a:rPr lang="zh-CN" altLang="zh-CN" sz="2800" b="1" strike="noStrike" noProof="1">
                <a:solidFill>
                  <a:schemeClr val="tx1"/>
                </a:solidFill>
                <a:latin typeface="新宋体" panose="02010609030101010101" pitchFamily="49" charset="-122"/>
                <a:ea typeface="新宋体" panose="02010609030101010101" pitchFamily="49" charset="-122"/>
                <a:cs typeface="+mn-cs"/>
              </a:rPr>
              <a:t>案</a:t>
            </a:r>
            <a:r>
              <a:rPr lang="zh-CN" altLang="zh-CN" sz="2800" b="1" strike="noStrike" noProof="1">
                <a:solidFill>
                  <a:srgbClr val="FF3300"/>
                </a:solidFill>
                <a:effectLst/>
                <a:latin typeface="新宋体" panose="02010609030101010101" pitchFamily="49" charset="-122"/>
                <a:ea typeface="新宋体" panose="02010609030101010101" pitchFamily="49" charset="-122"/>
                <a:cs typeface="+mn-cs"/>
              </a:rPr>
              <a:t>牍</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smtClean="0">
                <a:latin typeface="新宋体" panose="02010609030101010101" pitchFamily="49" charset="-122"/>
                <a:ea typeface="新宋体" panose="02010609030101010101" pitchFamily="49" charset="-122"/>
                <a:cs typeface="+mn-cs"/>
                <a:sym typeface="+mn-ea"/>
              </a:rPr>
              <a:t>西</a:t>
            </a:r>
            <a:r>
              <a:rPr lang="zh-CN" altLang="zh-CN" sz="2800" b="1" strike="noStrike" noProof="1" smtClean="0">
                <a:solidFill>
                  <a:srgbClr val="FF0000"/>
                </a:solidFill>
                <a:latin typeface="新宋体" panose="02010609030101010101" pitchFamily="49" charset="-122"/>
                <a:ea typeface="新宋体" panose="02010609030101010101" pitchFamily="49" charset="-122"/>
                <a:cs typeface="+mn-cs"/>
                <a:sym typeface="+mn-ea"/>
              </a:rPr>
              <a:t>蜀</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2800" b="1" strike="noStrike" noProof="1" smtClean="0">
              <a:latin typeface="新宋体" panose="02010609030101010101" pitchFamily="49" charset="-122"/>
              <a:ea typeface="新宋体" panose="02010609030101010101" pitchFamily="49" charset="-122"/>
              <a:sym typeface="+mn-ea"/>
            </a:endParaRPr>
          </a:p>
          <a:p>
            <a:pPr algn="l" fontAlgn="base"/>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en-US" sz="2800" b="1" strike="noStrike" noProof="1" smtClean="0">
                <a:solidFill>
                  <a:srgbClr val="FF0000"/>
                </a:solidFill>
                <a:latin typeface="新宋体" panose="02010609030101010101" pitchFamily="49" charset="-122"/>
                <a:ea typeface="新宋体" panose="02010609030101010101" pitchFamily="49" charset="-122"/>
                <a:cs typeface="+mn-cs"/>
                <a:sym typeface="+mn-ea"/>
              </a:rPr>
              <a:t>晋</a:t>
            </a:r>
            <a:r>
              <a:rPr lang="zh-CN" altLang="zh-CN" sz="2800" b="1" dirty="0">
                <a:latin typeface="宋体" panose="02010600030101010101" pitchFamily="2" charset="-122"/>
                <a:cs typeface="宋体" panose="02010600030101010101" pitchFamily="2" charset="-122"/>
                <a:sym typeface="+mn-ea"/>
              </a:rPr>
              <a:t>(</a:t>
            </a:r>
            <a:r>
              <a:rPr lang="en-US" altLang="zh-CN" sz="2800" b="1" dirty="0" smtClean="0">
                <a:latin typeface="新宋体" panose="02010609030101010101" pitchFamily="49" charset="-122"/>
                <a:ea typeface="新宋体" panose="02010609030101010101" pitchFamily="49" charset="-122"/>
                <a:sym typeface="+mn-ea"/>
              </a:rPr>
              <a:t>    </a:t>
            </a:r>
            <a:r>
              <a:rPr lang="zh-CN" altLang="zh-CN" sz="2800" b="1" dirty="0">
                <a:uFillTx/>
                <a:latin typeface="宋体" panose="02010600030101010101" pitchFamily="2" charset="-122"/>
                <a:cs typeface="宋体" panose="02010600030101010101" pitchFamily="2" charset="-122"/>
                <a:sym typeface="+mn-ea"/>
              </a:rPr>
              <a:t>)</a:t>
            </a:r>
            <a:r>
              <a:rPr lang="en-US" altLang="zh-CN" sz="2800" b="1" dirty="0">
                <a:uFillTx/>
                <a:latin typeface="宋体" panose="02010600030101010101" pitchFamily="2" charset="-122"/>
                <a:cs typeface="宋体" panose="02010600030101010101" pitchFamily="2" charset="-122"/>
                <a:sym typeface="+mn-ea"/>
              </a:rPr>
              <a:t>   </a:t>
            </a:r>
            <a:r>
              <a:rPr lang="zh-CN" altLang="zh-CN" sz="2800" b="1" strike="noStrike" noProof="1" smtClean="0">
                <a:solidFill>
                  <a:srgbClr val="FF0000"/>
                </a:solidFill>
                <a:latin typeface="新宋体" panose="02010609030101010101" pitchFamily="49" charset="-122"/>
                <a:ea typeface="新宋体" panose="02010609030101010101" pitchFamily="49" charset="-122"/>
                <a:cs typeface="+mn-cs"/>
                <a:sym typeface="+mn-ea"/>
              </a:rPr>
              <a:t>蕃</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smtClean="0">
                <a:solidFill>
                  <a:srgbClr val="FF0000"/>
                </a:solidFill>
                <a:latin typeface="新宋体" panose="02010609030101010101" pitchFamily="49" charset="-122"/>
                <a:ea typeface="新宋体" panose="02010609030101010101" pitchFamily="49" charset="-122"/>
                <a:cs typeface="+mn-cs"/>
                <a:sym typeface="+mn-ea"/>
              </a:rPr>
              <a:t>淤</a:t>
            </a:r>
            <a:r>
              <a:rPr lang="zh-CN" altLang="zh-CN" sz="2800" b="1" strike="noStrike" noProof="1" smtClean="0">
                <a:latin typeface="新宋体" panose="02010609030101010101" pitchFamily="49" charset="-122"/>
                <a:ea typeface="新宋体" panose="02010609030101010101" pitchFamily="49" charset="-122"/>
                <a:cs typeface="+mn-cs"/>
                <a:sym typeface="+mn-ea"/>
              </a:rPr>
              <a:t>泥</a:t>
            </a:r>
            <a:r>
              <a:rPr lang="zh-CN" altLang="zh-CN" sz="2800" b="1" strike="noStrike" noProof="1">
                <a:latin typeface="宋体" panose="02010600030101010101" pitchFamily="2" charset="-122"/>
                <a:ea typeface="+mn-ea"/>
                <a:cs typeface="宋体" panose="02010600030101010101" pitchFamily="2" charset="-122"/>
                <a:sym typeface="+mn-ea"/>
              </a:rPr>
              <a:t>(</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mn-ea"/>
                <a:cs typeface="宋体" panose="02010600030101010101" pitchFamily="2" charset="-122"/>
                <a:sym typeface="+mn-ea"/>
              </a:rPr>
              <a:t>)</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smtClean="0">
                <a:latin typeface="新宋体" panose="02010609030101010101" pitchFamily="49" charset="-122"/>
                <a:ea typeface="新宋体" panose="02010609030101010101" pitchFamily="49" charset="-122"/>
                <a:cs typeface="+mn-cs"/>
                <a:sym typeface="+mn-ea"/>
              </a:rPr>
              <a:t>不</a:t>
            </a:r>
            <a:r>
              <a:rPr lang="zh-CN" altLang="zh-CN" sz="2800" b="1" strike="noStrike" noProof="1" smtClean="0">
                <a:solidFill>
                  <a:srgbClr val="FF0000"/>
                </a:solidFill>
                <a:latin typeface="新宋体" panose="02010609030101010101" pitchFamily="49" charset="-122"/>
                <a:ea typeface="新宋体" panose="02010609030101010101" pitchFamily="49" charset="-122"/>
                <a:cs typeface="+mn-cs"/>
                <a:sym typeface="+mn-ea"/>
              </a:rPr>
              <a:t>蔓</a:t>
            </a:r>
            <a:r>
              <a:rPr lang="zh-CN" altLang="zh-CN" sz="2800" b="1" strike="noStrike" noProof="1" smtClean="0">
                <a:latin typeface="新宋体" panose="02010609030101010101" pitchFamily="49" charset="-122"/>
                <a:ea typeface="新宋体" panose="02010609030101010101" pitchFamily="49" charset="-122"/>
                <a:cs typeface="+mn-cs"/>
                <a:sym typeface="+mn-ea"/>
              </a:rPr>
              <a:t>不枝</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2800" b="1" strike="noStrike" noProof="1" smtClean="0">
              <a:latin typeface="新宋体" panose="02010609030101010101" pitchFamily="49" charset="-122"/>
              <a:ea typeface="新宋体" panose="02010609030101010101" pitchFamily="49" charset="-122"/>
              <a:sym typeface="+mn-ea"/>
            </a:endParaRPr>
          </a:p>
          <a:p>
            <a:pPr algn="l" fontAlgn="base"/>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smtClean="0">
                <a:solidFill>
                  <a:srgbClr val="FF0000"/>
                </a:solidFill>
                <a:latin typeface="新宋体" panose="02010609030101010101" pitchFamily="49" charset="-122"/>
                <a:ea typeface="新宋体" panose="02010609030101010101" pitchFamily="49" charset="-122"/>
                <a:cs typeface="+mn-cs"/>
                <a:sym typeface="+mn-ea"/>
              </a:rPr>
              <a:t>濯</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strike="noStrike" noProof="1" smtClean="0">
                <a:latin typeface="新宋体" panose="02010609030101010101" pitchFamily="49" charset="-122"/>
                <a:ea typeface="新宋体" panose="02010609030101010101" pitchFamily="49" charset="-122"/>
                <a:cs typeface="+mn-cs"/>
                <a:sym typeface="+mn-ea"/>
              </a:rPr>
              <a:t>清</a:t>
            </a:r>
            <a:r>
              <a:rPr lang="zh-CN" altLang="zh-CN" sz="2800" strike="noStrike" noProof="1" smtClean="0">
                <a:latin typeface="Arial" panose="020B0604020202020204" pitchFamily="34" charset="0"/>
                <a:ea typeface="新宋体" panose="02010609030101010101" pitchFamily="49" charset="-122"/>
                <a:cs typeface="Arial" panose="020B0604020202020204" pitchFamily="34" charset="0"/>
                <a:sym typeface="+mn-ea"/>
              </a:rPr>
              <a:t>li</a:t>
            </a:r>
            <a:r>
              <a:rPr lang="zh-CN" altLang="zh-CN" sz="2800" b="1" strike="noStrike" noProof="1" smtClean="0">
                <a:latin typeface="宋体" panose="02010600030101010101" pitchFamily="2" charset="-122"/>
                <a:ea typeface="宋体" panose="02010600030101010101" pitchFamily="2" charset="-122"/>
                <a:cs typeface="Arial" panose="020B0604020202020204" pitchFamily="34" charset="0"/>
                <a:sym typeface="+mn-ea"/>
              </a:rPr>
              <a:t>á</a:t>
            </a:r>
            <a:r>
              <a:rPr lang="zh-CN" altLang="zh-CN" sz="2800" strike="noStrike" noProof="1" smtClean="0">
                <a:latin typeface="Arial" panose="020B0604020202020204" pitchFamily="34" charset="0"/>
                <a:ea typeface="新宋体" panose="02010609030101010101" pitchFamily="49" charset="-122"/>
                <a:cs typeface="Arial" panose="020B0604020202020204" pitchFamily="34" charset="0"/>
                <a:sym typeface="+mn-ea"/>
              </a:rPr>
              <a:t>n</a:t>
            </a:r>
            <a:r>
              <a:rPr lang="zh-CN" altLang="zh-CN" sz="2800" b="1" strike="noStrike" noProof="1">
                <a:latin typeface="宋体" panose="02010600030101010101" pitchFamily="2" charset="-122"/>
                <a:ea typeface="+mn-ea"/>
                <a:cs typeface="宋体" panose="02010600030101010101" pitchFamily="2" charset="-122"/>
                <a:sym typeface="+mn-ea"/>
              </a:rPr>
              <a:t>(</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mn-ea"/>
                <a:cs typeface="宋体" panose="02010600030101010101" pitchFamily="2" charset="-122"/>
                <a:sym typeface="+mn-ea"/>
              </a:rPr>
              <a:t>)</a:t>
            </a:r>
            <a:r>
              <a:rPr lang="en-US" altLang="zh-CN" sz="2800" b="1" strike="noStrike" noProof="1">
                <a:uFillTx/>
                <a:latin typeface="宋体" panose="02010600030101010101" pitchFamily="2" charset="-122"/>
                <a:ea typeface="+mn-ea"/>
                <a:cs typeface="宋体" panose="02010600030101010101" pitchFamily="2" charset="-122"/>
                <a:sym typeface="+mn-ea"/>
              </a:rPr>
              <a:t>   </a:t>
            </a:r>
            <a:r>
              <a:rPr lang="zh-CN" altLang="zh-CN" sz="2800" strike="noStrike" noProof="1" smtClean="0">
                <a:latin typeface="Arial" panose="020B0604020202020204" pitchFamily="34" charset="0"/>
                <a:ea typeface="新宋体" panose="02010609030101010101" pitchFamily="49" charset="-122"/>
                <a:cs typeface="Arial" panose="020B0604020202020204" pitchFamily="34" charset="0"/>
                <a:sym typeface="+mn-ea"/>
              </a:rPr>
              <a:t>xiè</a:t>
            </a:r>
            <a:r>
              <a:rPr lang="zh-CN" altLang="zh-CN" sz="2800" b="1" strike="noStrike" noProof="1">
                <a:latin typeface="宋体" panose="02010600030101010101" pitchFamily="2" charset="-122"/>
                <a:ea typeface="+mn-ea"/>
                <a:cs typeface="宋体" panose="02010600030101010101" pitchFamily="2" charset="-122"/>
                <a:sym typeface="+mn-ea"/>
              </a:rPr>
              <a:t>(</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mn-ea"/>
                <a:cs typeface="宋体" panose="02010600030101010101" pitchFamily="2" charset="-122"/>
                <a:sym typeface="+mn-ea"/>
              </a:rPr>
              <a:t>)</a:t>
            </a:r>
            <a:r>
              <a:rPr lang="zh-CN" altLang="zh-CN" sz="2800" b="1" strike="noStrike" noProof="1" smtClean="0">
                <a:latin typeface="新宋体" panose="02010609030101010101" pitchFamily="49" charset="-122"/>
                <a:ea typeface="新宋体" panose="02010609030101010101" pitchFamily="49" charset="-122"/>
                <a:cs typeface="+mn-cs"/>
                <a:sym typeface="+mn-ea"/>
              </a:rPr>
              <a:t>玩</a:t>
            </a:r>
            <a:r>
              <a:rPr lang="en-US" altLang="zh-CN" sz="2800" b="1" strike="noStrike" noProof="1">
                <a:uFillTx/>
                <a:latin typeface="宋体" panose="02010600030101010101" pitchFamily="2" charset="-122"/>
                <a:ea typeface="+mn-ea"/>
                <a:cs typeface="宋体" panose="02010600030101010101" pitchFamily="2" charset="-122"/>
                <a:sym typeface="+mn-ea"/>
              </a:rPr>
              <a:t>   </a:t>
            </a:r>
            <a:r>
              <a:rPr lang="zh-CN" altLang="zh-CN" sz="2800" b="1" strike="noStrike" noProof="1" smtClean="0">
                <a:solidFill>
                  <a:srgbClr val="FF0000"/>
                </a:solidFill>
                <a:latin typeface="新宋体" panose="02010609030101010101" pitchFamily="49" charset="-122"/>
                <a:ea typeface="新宋体" panose="02010609030101010101" pitchFamily="49" charset="-122"/>
                <a:cs typeface="+mn-cs"/>
                <a:sym typeface="+mn-ea"/>
              </a:rPr>
              <a:t>鲜</a:t>
            </a:r>
            <a:r>
              <a:rPr lang="zh-CN" altLang="zh-CN" sz="2800" b="1" strike="noStrike" noProof="1" smtClean="0">
                <a:latin typeface="新宋体" panose="02010609030101010101" pitchFamily="49" charset="-122"/>
                <a:ea typeface="新宋体" panose="02010609030101010101" pitchFamily="49" charset="-122"/>
                <a:cs typeface="+mn-cs"/>
                <a:sym typeface="+mn-ea"/>
              </a:rPr>
              <a:t>有闻</a:t>
            </a:r>
            <a:r>
              <a:rPr lang="zh-CN" altLang="zh-CN" sz="2800" b="1" strike="noStrike" noProof="1">
                <a:latin typeface="宋体" panose="02010600030101010101" pitchFamily="2" charset="-122"/>
                <a:ea typeface="+mn-ea"/>
                <a:cs typeface="宋体" panose="02010600030101010101" pitchFamily="2" charset="-122"/>
                <a:sym typeface="+mn-ea"/>
              </a:rPr>
              <a:t>(</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mn-ea"/>
                <a:cs typeface="宋体" panose="02010600030101010101" pitchFamily="2" charset="-122"/>
                <a:sym typeface="+mn-ea"/>
              </a:rPr>
              <a:t>)</a:t>
            </a:r>
            <a:endParaRPr lang="zh-CN" altLang="zh-CN" sz="2800" b="1" strike="noStrike" noProof="1" smtClean="0">
              <a:latin typeface="新宋体" panose="02010609030101010101" pitchFamily="49" charset="-122"/>
              <a:ea typeface="新宋体" panose="02010609030101010101" pitchFamily="49" charset="-122"/>
              <a:sym typeface="+mn-ea"/>
            </a:endParaRPr>
          </a:p>
        </p:txBody>
      </p:sp>
      <p:sp>
        <p:nvSpPr>
          <p:cNvPr id="12" name="矩形 11"/>
          <p:cNvSpPr/>
          <p:nvPr/>
        </p:nvSpPr>
        <p:spPr>
          <a:xfrm>
            <a:off x="9912033" y="3284538"/>
            <a:ext cx="540385" cy="521970"/>
          </a:xfrm>
          <a:prstGeom prst="rect">
            <a:avLst/>
          </a:prstGeom>
          <a:noFill/>
          <a:ln w="9525">
            <a:noFill/>
          </a:ln>
        </p:spPr>
        <p:txBody>
          <a:bodyPr wrap="none" anchor="t" anchorCtr="0">
            <a:spAutoFit/>
          </a:bodyPr>
          <a:lstStyle/>
          <a:p>
            <a:r>
              <a:rPr lang="zh-CN" altLang="zh-CN" sz="2800" b="1" dirty="0">
                <a:solidFill>
                  <a:srgbClr val="FF3300"/>
                </a:solidFill>
                <a:latin typeface="新宋体" panose="02010609030101010101" pitchFamily="49" charset="-122"/>
                <a:ea typeface="新宋体" panose="02010609030101010101" pitchFamily="49" charset="-122"/>
              </a:rPr>
              <a:t>这</a:t>
            </a:r>
            <a:endParaRPr lang="zh-CN" altLang="zh-CN" sz="2800" b="1" dirty="0">
              <a:solidFill>
                <a:srgbClr val="FF3300"/>
              </a:solidFill>
              <a:latin typeface="新宋体" panose="02010609030101010101" pitchFamily="49" charset="-122"/>
              <a:ea typeface="新宋体" panose="02010609030101010101" pitchFamily="49" charset="-122"/>
            </a:endParaRPr>
          </a:p>
        </p:txBody>
      </p:sp>
      <p:sp>
        <p:nvSpPr>
          <p:cNvPr id="14" name="Text Box 10"/>
          <p:cNvSpPr txBox="1"/>
          <p:nvPr/>
        </p:nvSpPr>
        <p:spPr>
          <a:xfrm>
            <a:off x="3215323" y="3807143"/>
            <a:ext cx="554037" cy="521970"/>
          </a:xfrm>
          <a:prstGeom prst="rect">
            <a:avLst/>
          </a:prstGeom>
          <a:noFill/>
          <a:ln w="9525">
            <a:noFill/>
          </a:ln>
        </p:spPr>
        <p:txBody>
          <a:bodyPr wrap="square" anchor="t" anchorCtr="0">
            <a:spAutoFit/>
          </a:bodyPr>
          <a:lstStyle/>
          <a:p>
            <a:pPr>
              <a:spcBef>
                <a:spcPct val="50000"/>
              </a:spcBef>
            </a:pPr>
            <a:r>
              <a:rPr lang="zh-CN" altLang="en-US" sz="2800" b="1">
                <a:solidFill>
                  <a:srgbClr val="FF0000"/>
                </a:solidFill>
                <a:latin typeface="楷体_GB2312"/>
                <a:ea typeface="楷体_GB2312"/>
              </a:rPr>
              <a:t>只</a:t>
            </a:r>
            <a:endParaRPr lang="zh-CN" altLang="en-US" sz="2800" b="1">
              <a:solidFill>
                <a:srgbClr val="FF0000"/>
              </a:solidFill>
              <a:latin typeface="楷体_GB2312"/>
              <a:ea typeface="楷体_GB2312"/>
            </a:endParaRPr>
          </a:p>
        </p:txBody>
      </p:sp>
      <p:sp>
        <p:nvSpPr>
          <p:cNvPr id="80907" name="Text Box 11"/>
          <p:cNvSpPr txBox="1"/>
          <p:nvPr/>
        </p:nvSpPr>
        <p:spPr>
          <a:xfrm>
            <a:off x="5125085" y="3783013"/>
            <a:ext cx="1624013" cy="521970"/>
          </a:xfrm>
          <a:prstGeom prst="rect">
            <a:avLst/>
          </a:prstGeom>
          <a:noFill/>
          <a:ln w="9525">
            <a:noFill/>
          </a:ln>
        </p:spPr>
        <p:txBody>
          <a:bodyPr wrap="square" anchor="t" anchorCtr="0">
            <a:spAutoFit/>
          </a:bodyPr>
          <a:lstStyle/>
          <a:p>
            <a:pPr>
              <a:spcBef>
                <a:spcPct val="50000"/>
              </a:spcBef>
            </a:pPr>
            <a:r>
              <a:rPr lang="zh-CN" altLang="en-US" sz="2800" b="1">
                <a:solidFill>
                  <a:srgbClr val="FF0000"/>
                </a:solidFill>
                <a:latin typeface="楷体_GB2312"/>
                <a:ea typeface="楷体_GB2312"/>
              </a:rPr>
              <a:t>德行美好</a:t>
            </a:r>
            <a:endParaRPr lang="zh-CN" altLang="en-US" sz="2800" b="1">
              <a:solidFill>
                <a:srgbClr val="FF0000"/>
              </a:solidFill>
              <a:latin typeface="楷体_GB2312"/>
              <a:ea typeface="楷体_GB2312"/>
            </a:endParaRPr>
          </a:p>
        </p:txBody>
      </p:sp>
      <p:sp>
        <p:nvSpPr>
          <p:cNvPr id="16" name="Text Box 11"/>
          <p:cNvSpPr txBox="1"/>
          <p:nvPr/>
        </p:nvSpPr>
        <p:spPr>
          <a:xfrm>
            <a:off x="9066530" y="3744913"/>
            <a:ext cx="1346200" cy="521970"/>
          </a:xfrm>
          <a:prstGeom prst="rect">
            <a:avLst/>
          </a:prstGeom>
          <a:noFill/>
          <a:ln w="9525">
            <a:noFill/>
          </a:ln>
        </p:spPr>
        <p:txBody>
          <a:bodyPr wrap="square" anchor="t" anchorCtr="0">
            <a:spAutoFit/>
          </a:bodyPr>
          <a:lstStyle/>
          <a:p>
            <a:pPr>
              <a:spcBef>
                <a:spcPct val="50000"/>
              </a:spcBef>
            </a:pPr>
            <a:r>
              <a:rPr lang="zh-CN" altLang="en-US" sz="2800" b="1">
                <a:solidFill>
                  <a:srgbClr val="FF0000"/>
                </a:solidFill>
                <a:latin typeface="楷体_GB2312"/>
                <a:ea typeface="楷体_GB2312"/>
                <a:sym typeface="宋体" panose="02010600030101010101" pitchFamily="2" charset="-122"/>
              </a:rPr>
              <a:t>蔓延到</a:t>
            </a:r>
            <a:endParaRPr lang="zh-CN" altLang="en-US" sz="2800" b="1">
              <a:solidFill>
                <a:srgbClr val="FF0000"/>
              </a:solidFill>
              <a:latin typeface="楷体_GB2312"/>
              <a:ea typeface="楷体_GB2312"/>
              <a:sym typeface="宋体" panose="02010600030101010101" pitchFamily="2" charset="-122"/>
            </a:endParaRPr>
          </a:p>
        </p:txBody>
      </p:sp>
      <p:sp>
        <p:nvSpPr>
          <p:cNvPr id="17" name="文本框 9"/>
          <p:cNvSpPr txBox="1"/>
          <p:nvPr/>
        </p:nvSpPr>
        <p:spPr>
          <a:xfrm>
            <a:off x="3503930" y="4220845"/>
            <a:ext cx="2807970" cy="521970"/>
          </a:xfrm>
          <a:prstGeom prst="rect">
            <a:avLst/>
          </a:prstGeom>
          <a:noFill/>
          <a:ln w="9525">
            <a:noFill/>
          </a:ln>
        </p:spPr>
        <p:txBody>
          <a:bodyPr wrap="square" anchor="t" anchorCtr="0">
            <a:spAutoFit/>
          </a:bodyPr>
          <a:lstStyle/>
          <a:p>
            <a:r>
              <a:rPr lang="zh-CN" altLang="en-US" sz="2800" b="1" dirty="0">
                <a:solidFill>
                  <a:srgbClr val="FF0000"/>
                </a:solidFill>
                <a:latin typeface="宋体" panose="02010600030101010101" pitchFamily="2" charset="-122"/>
                <a:ea typeface="宋体" panose="02010600030101010101" pitchFamily="2" charset="-122"/>
              </a:rPr>
              <a:t>使</a:t>
            </a:r>
            <a:r>
              <a:rPr lang="en-US" altLang="zh-CN" sz="2800" b="1">
                <a:solidFill>
                  <a:srgbClr val="FF0000"/>
                </a:solidFill>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染上青色</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18" name="矩形 17"/>
          <p:cNvSpPr/>
          <p:nvPr/>
        </p:nvSpPr>
        <p:spPr>
          <a:xfrm>
            <a:off x="8799513" y="4265613"/>
            <a:ext cx="1612900" cy="521970"/>
          </a:xfrm>
          <a:prstGeom prst="rect">
            <a:avLst/>
          </a:prstGeom>
          <a:noFill/>
          <a:ln w="9525">
            <a:noFill/>
          </a:ln>
        </p:spPr>
        <p:txBody>
          <a:bodyPr wrap="none" anchor="t" anchorCtr="0">
            <a:spAutoFit/>
          </a:bodyPr>
          <a:lstStyle/>
          <a:p>
            <a:pPr algn="l"/>
            <a:r>
              <a:rPr lang="zh-CN" altLang="zh-CN" sz="2800" b="1" dirty="0">
                <a:solidFill>
                  <a:srgbClr val="FF3300"/>
                </a:solidFill>
                <a:latin typeface="新宋体" panose="02010609030101010101" pitchFamily="49" charset="-122"/>
                <a:ea typeface="新宋体" panose="02010609030101010101" pitchFamily="49" charset="-122"/>
              </a:rPr>
              <a:t>博学的人</a:t>
            </a:r>
            <a:endParaRPr lang="zh-CN" altLang="zh-CN" sz="2800" b="1" dirty="0">
              <a:solidFill>
                <a:srgbClr val="FF3300"/>
              </a:solidFill>
              <a:latin typeface="新宋体" panose="02010609030101010101" pitchFamily="49" charset="-122"/>
              <a:ea typeface="新宋体" panose="02010609030101010101" pitchFamily="49" charset="-122"/>
            </a:endParaRPr>
          </a:p>
        </p:txBody>
      </p:sp>
      <p:sp>
        <p:nvSpPr>
          <p:cNvPr id="20" name="矩形 19"/>
          <p:cNvSpPr/>
          <p:nvPr/>
        </p:nvSpPr>
        <p:spPr>
          <a:xfrm>
            <a:off x="3503930" y="4712970"/>
            <a:ext cx="2327910" cy="521970"/>
          </a:xfrm>
          <a:prstGeom prst="rect">
            <a:avLst/>
          </a:prstGeom>
        </p:spPr>
        <p:txBody>
          <a:bodyPr wrap="none">
            <a:spAutoFit/>
          </a:bodyPr>
          <a:lstStyle/>
          <a:p>
            <a:pPr algn="l" fontAlgn="base"/>
            <a:r>
              <a:rPr lang="zh-CN" altLang="zh-CN" sz="2800" b="1" strike="noStrike" noProof="1">
                <a:solidFill>
                  <a:srgbClr val="FF3300"/>
                </a:solidFill>
                <a:latin typeface="新宋体" panose="02010609030101010101" pitchFamily="49" charset="-122"/>
                <a:ea typeface="新宋体" panose="02010609030101010101" pitchFamily="49" charset="-122"/>
                <a:cs typeface="+mn-cs"/>
              </a:rPr>
              <a:t>没有功名的人</a:t>
            </a:r>
            <a:endParaRPr lang="zh-CN" altLang="en-US" sz="2800" strike="noStrike" noProof="1">
              <a:solidFill>
                <a:srgbClr val="FF3300"/>
              </a:solidFill>
            </a:endParaRPr>
          </a:p>
        </p:txBody>
      </p:sp>
      <p:sp>
        <p:nvSpPr>
          <p:cNvPr id="21" name="矩形 20"/>
          <p:cNvSpPr/>
          <p:nvPr/>
        </p:nvSpPr>
        <p:spPr>
          <a:xfrm>
            <a:off x="9538335" y="4689793"/>
            <a:ext cx="897890" cy="521970"/>
          </a:xfrm>
          <a:prstGeom prst="rect">
            <a:avLst/>
          </a:prstGeom>
          <a:noFill/>
          <a:ln w="9525">
            <a:noFill/>
          </a:ln>
        </p:spPr>
        <p:txBody>
          <a:bodyPr wrap="none" anchor="t" anchorCtr="0">
            <a:spAutoFit/>
          </a:bodyPr>
          <a:lstStyle/>
          <a:p>
            <a:r>
              <a:rPr lang="zh-CN" altLang="zh-CN" sz="2800" b="1" dirty="0">
                <a:solidFill>
                  <a:srgbClr val="FF3300"/>
                </a:solidFill>
                <a:latin typeface="新宋体" panose="02010609030101010101" pitchFamily="49" charset="-122"/>
                <a:ea typeface="新宋体" panose="02010609030101010101" pitchFamily="49" charset="-122"/>
              </a:rPr>
              <a:t>调弄</a:t>
            </a:r>
            <a:endParaRPr lang="zh-CN" altLang="zh-CN" sz="2800" b="1" dirty="0">
              <a:solidFill>
                <a:srgbClr val="FF3300"/>
              </a:solidFill>
              <a:latin typeface="新宋体" panose="02010609030101010101" pitchFamily="49" charset="-122"/>
              <a:ea typeface="新宋体" panose="02010609030101010101" pitchFamily="49" charset="-122"/>
            </a:endParaRPr>
          </a:p>
        </p:txBody>
      </p:sp>
      <p:sp>
        <p:nvSpPr>
          <p:cNvPr id="26632" name="文本框 3"/>
          <p:cNvSpPr txBox="1"/>
          <p:nvPr/>
        </p:nvSpPr>
        <p:spPr>
          <a:xfrm>
            <a:off x="5758815" y="5186680"/>
            <a:ext cx="1776095" cy="521970"/>
          </a:xfrm>
          <a:prstGeom prst="rect">
            <a:avLst/>
          </a:prstGeom>
          <a:noFill/>
          <a:ln w="9525">
            <a:noFill/>
          </a:ln>
        </p:spPr>
        <p:txBody>
          <a:bodyPr wrap="square" anchor="t" anchorCtr="0">
            <a:spAutoFit/>
          </a:bodyPr>
          <a:lstStyle/>
          <a:p>
            <a:r>
              <a:rPr lang="zh-CN" altLang="en-US" sz="2800" b="1" dirty="0">
                <a:solidFill>
                  <a:srgbClr val="FF0000"/>
                </a:solidFill>
                <a:latin typeface="宋体" panose="02010600030101010101" pitchFamily="2" charset="-122"/>
                <a:ea typeface="宋体" panose="02010600030101010101" pitchFamily="2" charset="-122"/>
              </a:rPr>
              <a:t>助词</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取独</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22" name="文本框 9"/>
          <p:cNvSpPr txBox="1"/>
          <p:nvPr/>
        </p:nvSpPr>
        <p:spPr>
          <a:xfrm>
            <a:off x="7883525" y="5156835"/>
            <a:ext cx="2029460" cy="521970"/>
          </a:xfrm>
          <a:prstGeom prst="rect">
            <a:avLst/>
          </a:prstGeom>
          <a:noFill/>
          <a:ln w="9525">
            <a:noFill/>
          </a:ln>
        </p:spPr>
        <p:txBody>
          <a:bodyPr wrap="square" anchor="t" anchorCtr="0">
            <a:spAutoFit/>
          </a:bodyPr>
          <a:lstStyle/>
          <a:p>
            <a:r>
              <a:rPr lang="zh-CN" altLang="en-US" sz="2800" b="1" dirty="0">
                <a:solidFill>
                  <a:srgbClr val="FF0000"/>
                </a:solidFill>
                <a:latin typeface="宋体" panose="02010600030101010101" pitchFamily="2" charset="-122"/>
                <a:ea typeface="宋体" panose="02010600030101010101" pitchFamily="2" charset="-122"/>
              </a:rPr>
              <a:t>使</a:t>
            </a:r>
            <a:r>
              <a:rPr lang="en-US" altLang="zh-CN" sz="2800" b="1">
                <a:solidFill>
                  <a:srgbClr val="FF0000"/>
                </a:solidFill>
                <a:latin typeface="宋体" panose="02010600030101010101" pitchFamily="2" charset="-122"/>
                <a:ea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rPr>
              <a:t>扰</a:t>
            </a:r>
            <a:r>
              <a:rPr lang="zh-CN" altLang="en-US" sz="2800" b="1" dirty="0">
                <a:solidFill>
                  <a:srgbClr val="FF0000"/>
                </a:solidFill>
                <a:latin typeface="宋体" panose="02010600030101010101" pitchFamily="2" charset="-122"/>
                <a:ea typeface="宋体" panose="02010600030101010101" pitchFamily="2" charset="-122"/>
              </a:rPr>
              <a:t>乱</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4" name="矩形 3"/>
          <p:cNvSpPr/>
          <p:nvPr/>
        </p:nvSpPr>
        <p:spPr>
          <a:xfrm>
            <a:off x="4025265" y="3788728"/>
            <a:ext cx="897890" cy="521970"/>
          </a:xfrm>
          <a:prstGeom prst="rect">
            <a:avLst/>
          </a:prstGeom>
          <a:noFill/>
          <a:ln w="9525">
            <a:noFill/>
          </a:ln>
        </p:spPr>
        <p:txBody>
          <a:bodyPr wrap="none" anchor="t" anchorCtr="0">
            <a:spAutoFit/>
          </a:bodyPr>
          <a:lstStyle/>
          <a:p>
            <a:r>
              <a:rPr lang="zh-CN" altLang="zh-CN" sz="2800" b="1" dirty="0">
                <a:solidFill>
                  <a:srgbClr val="FF3300"/>
                </a:solidFill>
                <a:latin typeface="新宋体" panose="02010609030101010101" pitchFamily="49" charset="-122"/>
                <a:ea typeface="新宋体" panose="02010609030101010101" pitchFamily="49" charset="-122"/>
              </a:rPr>
              <a:t>品德</a:t>
            </a:r>
            <a:endParaRPr lang="zh-CN" altLang="zh-CN" sz="2800" b="1" dirty="0">
              <a:solidFill>
                <a:srgbClr val="FF3300"/>
              </a:solidFill>
              <a:latin typeface="新宋体" panose="02010609030101010101" pitchFamily="49" charset="-122"/>
              <a:ea typeface="新宋体" panose="02010609030101010101" pitchFamily="49" charset="-122"/>
            </a:endParaRPr>
          </a:p>
        </p:txBody>
      </p:sp>
      <p:sp>
        <p:nvSpPr>
          <p:cNvPr id="81930" name="Text Box 10"/>
          <p:cNvSpPr txBox="1">
            <a:spLocks noChangeArrowheads="1"/>
          </p:cNvSpPr>
          <p:nvPr/>
        </p:nvSpPr>
        <p:spPr bwMode="auto">
          <a:xfrm>
            <a:off x="3935730" y="5661025"/>
            <a:ext cx="1612900" cy="521970"/>
          </a:xfrm>
          <a:prstGeom prst="rect">
            <a:avLst/>
          </a:prstGeom>
          <a:noFill/>
          <a:ln w="9525">
            <a:noFill/>
            <a:miter lim="800000"/>
          </a:ln>
        </p:spPr>
        <p:txBody>
          <a:bodyPr wrap="none">
            <a:spAutoFit/>
          </a:bodyPr>
          <a:lstStyle/>
          <a:p>
            <a:pPr>
              <a:spcBef>
                <a:spcPct val="50000"/>
              </a:spcBef>
              <a:buFont typeface="Arial" panose="020B0604020202020204" pitchFamily="34" charset="0"/>
              <a:buNone/>
            </a:pPr>
            <a:r>
              <a:rPr lang="zh-CN" altLang="en-US" sz="2800" b="1">
                <a:solidFill>
                  <a:srgbClr val="FF0000"/>
                </a:solidFill>
                <a:latin typeface="楷体_GB2312"/>
                <a:ea typeface="楷体_GB2312"/>
                <a:cs typeface="楷体_GB2312"/>
              </a:rPr>
              <a:t>官府文书</a:t>
            </a:r>
            <a:endParaRPr lang="zh-CN" altLang="en-US" sz="2800" b="1">
              <a:solidFill>
                <a:srgbClr val="FF0000"/>
              </a:solidFill>
              <a:latin typeface="楷体_GB2312"/>
              <a:ea typeface="楷体_GB2312"/>
              <a:cs typeface="楷体_GB2312"/>
            </a:endParaRPr>
          </a:p>
        </p:txBody>
      </p:sp>
      <p:sp>
        <p:nvSpPr>
          <p:cNvPr id="81931" name="Text Box 11"/>
          <p:cNvSpPr txBox="1">
            <a:spLocks noChangeArrowheads="1"/>
          </p:cNvSpPr>
          <p:nvPr/>
        </p:nvSpPr>
        <p:spPr bwMode="auto">
          <a:xfrm>
            <a:off x="5923915" y="5637530"/>
            <a:ext cx="1970405" cy="521970"/>
          </a:xfrm>
          <a:prstGeom prst="rect">
            <a:avLst/>
          </a:prstGeom>
          <a:noFill/>
          <a:ln w="9525">
            <a:noFill/>
            <a:miter lim="800000"/>
          </a:ln>
        </p:spPr>
        <p:txBody>
          <a:bodyPr wrap="none">
            <a:spAutoFit/>
          </a:bodyPr>
          <a:lstStyle/>
          <a:p>
            <a:pPr>
              <a:spcBef>
                <a:spcPct val="50000"/>
              </a:spcBef>
              <a:buFont typeface="Arial" panose="020B0604020202020204" pitchFamily="34" charset="0"/>
              <a:buNone/>
            </a:pPr>
            <a:r>
              <a:rPr lang="zh-CN" altLang="en-US" sz="2800" b="1">
                <a:solidFill>
                  <a:srgbClr val="FF0000"/>
                </a:solidFill>
                <a:latin typeface="楷体_GB2312"/>
                <a:ea typeface="楷体_GB2312"/>
                <a:cs typeface="楷体_GB2312"/>
              </a:rPr>
              <a:t>使</a:t>
            </a:r>
            <a:r>
              <a:rPr lang="en-US" altLang="zh-CN" sz="2800" b="1">
                <a:solidFill>
                  <a:srgbClr val="FF0000"/>
                </a:solidFill>
                <a:latin typeface="楷体_GB2312"/>
                <a:ea typeface="楷体_GB2312"/>
                <a:cs typeface="楷体_GB2312"/>
              </a:rPr>
              <a:t>……</a:t>
            </a:r>
            <a:r>
              <a:rPr lang="zh-CN" altLang="en-US" sz="2800" b="1">
                <a:solidFill>
                  <a:srgbClr val="FF0000"/>
                </a:solidFill>
                <a:latin typeface="楷体_GB2312"/>
                <a:ea typeface="楷体_GB2312"/>
                <a:cs typeface="楷体_GB2312"/>
              </a:rPr>
              <a:t>劳累</a:t>
            </a:r>
            <a:endParaRPr lang="zh-CN" altLang="en-US" sz="2800" b="1">
              <a:solidFill>
                <a:srgbClr val="FF0000"/>
              </a:solidFill>
              <a:latin typeface="楷体_GB2312"/>
              <a:ea typeface="楷体_GB2312"/>
              <a:cs typeface="楷体_GB2312"/>
            </a:endParaRPr>
          </a:p>
        </p:txBody>
      </p:sp>
      <p:sp>
        <p:nvSpPr>
          <p:cNvPr id="6" name="Text Box 11"/>
          <p:cNvSpPr txBox="1">
            <a:spLocks noChangeArrowheads="1"/>
          </p:cNvSpPr>
          <p:nvPr/>
        </p:nvSpPr>
        <p:spPr bwMode="auto">
          <a:xfrm>
            <a:off x="8269605" y="5663565"/>
            <a:ext cx="897890" cy="521970"/>
          </a:xfrm>
          <a:prstGeom prst="rect">
            <a:avLst/>
          </a:prstGeom>
          <a:noFill/>
          <a:ln w="9525">
            <a:noFill/>
            <a:miter lim="800000"/>
          </a:ln>
        </p:spPr>
        <p:txBody>
          <a:bodyPr wrap="none">
            <a:spAutoFit/>
          </a:bodyPr>
          <a:lstStyle/>
          <a:p>
            <a:pPr>
              <a:spcBef>
                <a:spcPct val="50000"/>
              </a:spcBef>
              <a:buFont typeface="Arial" panose="020B0604020202020204" pitchFamily="34" charset="0"/>
              <a:buNone/>
            </a:pPr>
            <a:r>
              <a:rPr lang="zh-CN" sz="2800" b="1">
                <a:solidFill>
                  <a:srgbClr val="FF0000"/>
                </a:solidFill>
                <a:latin typeface="楷体_GB2312"/>
                <a:ea typeface="楷体_GB2312"/>
                <a:cs typeface="楷体_GB2312"/>
              </a:rPr>
              <a:t>形体</a:t>
            </a:r>
            <a:endParaRPr lang="zh-CN" sz="2800" b="1">
              <a:solidFill>
                <a:srgbClr val="FF0000"/>
              </a:solidFill>
              <a:latin typeface="楷体_GB2312"/>
              <a:ea typeface="楷体_GB2312"/>
              <a:cs typeface="楷体_GB2312"/>
            </a:endParaRPr>
          </a:p>
        </p:txBody>
      </p:sp>
      <p:sp>
        <p:nvSpPr>
          <p:cNvPr id="13" name="矩形 12"/>
          <p:cNvSpPr/>
          <p:nvPr/>
        </p:nvSpPr>
        <p:spPr>
          <a:xfrm>
            <a:off x="3215929" y="6165062"/>
            <a:ext cx="897890" cy="521970"/>
          </a:xfrm>
          <a:prstGeom prst="rect">
            <a:avLst/>
          </a:prstGeom>
        </p:spPr>
        <p:txBody>
          <a:bodyPr wrap="none">
            <a:spAutoFit/>
          </a:bodyPr>
          <a:lstStyle/>
          <a:p>
            <a:r>
              <a:rPr lang="zh-CN" altLang="zh-CN" sz="2800" b="1" dirty="0">
                <a:solidFill>
                  <a:srgbClr val="FF3300"/>
                </a:solidFill>
                <a:latin typeface="新宋体" panose="02010609030101010101" pitchFamily="49" charset="-122"/>
                <a:ea typeface="新宋体" panose="02010609030101010101" pitchFamily="49" charset="-122"/>
              </a:rPr>
              <a:t>什么</a:t>
            </a:r>
            <a:endParaRPr lang="zh-CN" altLang="en-US" sz="2800" dirty="0">
              <a:solidFill>
                <a:srgbClr val="FF3300"/>
              </a:solidFill>
            </a:endParaRPr>
          </a:p>
        </p:txBody>
      </p:sp>
      <p:sp>
        <p:nvSpPr>
          <p:cNvPr id="16399" name="矩形 16398"/>
          <p:cNvSpPr/>
          <p:nvPr/>
        </p:nvSpPr>
        <p:spPr>
          <a:xfrm>
            <a:off x="4439920" y="6097905"/>
            <a:ext cx="2685415" cy="521970"/>
          </a:xfrm>
          <a:prstGeom prst="rect">
            <a:avLst/>
          </a:prstGeom>
          <a:noFill/>
          <a:ln w="9525">
            <a:noFill/>
          </a:ln>
        </p:spPr>
        <p:txBody>
          <a:bodyPr wrap="none" anchor="t" anchorCtr="0">
            <a:spAutoFit/>
          </a:bodyPr>
          <a:lstStyle/>
          <a:p>
            <a:r>
              <a:rPr lang="zh-CN" altLang="en-US" sz="2800" b="1" dirty="0">
                <a:solidFill>
                  <a:srgbClr val="FF0000"/>
                </a:solidFill>
                <a:latin typeface="Arial" panose="020B0604020202020204" pitchFamily="34" charset="0"/>
                <a:ea typeface="宋体" panose="02010600030101010101" pitchFamily="2" charset="-122"/>
              </a:rPr>
              <a:t>宾语前置的标志</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23" name="Text Box 10"/>
          <p:cNvSpPr txBox="1"/>
          <p:nvPr/>
        </p:nvSpPr>
        <p:spPr>
          <a:xfrm>
            <a:off x="8471853" y="4689793"/>
            <a:ext cx="554037" cy="521970"/>
          </a:xfrm>
          <a:prstGeom prst="rect">
            <a:avLst/>
          </a:prstGeom>
          <a:noFill/>
          <a:ln w="9525">
            <a:noFill/>
          </a:ln>
        </p:spPr>
        <p:txBody>
          <a:bodyPr wrap="square" anchor="t" anchorCtr="0">
            <a:spAutoFit/>
          </a:bodyPr>
          <a:lstStyle/>
          <a:p>
            <a:pPr>
              <a:spcBef>
                <a:spcPct val="50000"/>
              </a:spcBef>
            </a:pPr>
            <a:r>
              <a:rPr lang="zh-CN" altLang="en-US" sz="2800" b="1">
                <a:solidFill>
                  <a:srgbClr val="FF0000"/>
                </a:solidFill>
                <a:latin typeface="楷体_GB2312"/>
                <a:ea typeface="楷体_GB2312"/>
              </a:rPr>
              <a:t>来</a:t>
            </a:r>
            <a:endParaRPr lang="zh-CN" altLang="en-US" sz="2800" b="1">
              <a:solidFill>
                <a:srgbClr val="FF0000"/>
              </a:solidFill>
              <a:latin typeface="楷体_GB2312"/>
              <a:ea typeface="楷体_GB2312"/>
            </a:endParaRPr>
          </a:p>
        </p:txBody>
      </p:sp>
      <p:sp>
        <p:nvSpPr>
          <p:cNvPr id="24" name="矩形 23"/>
          <p:cNvSpPr/>
          <p:nvPr/>
        </p:nvSpPr>
        <p:spPr>
          <a:xfrm>
            <a:off x="3863975" y="5193348"/>
            <a:ext cx="1612900" cy="521970"/>
          </a:xfrm>
          <a:prstGeom prst="rect">
            <a:avLst/>
          </a:prstGeom>
          <a:noFill/>
          <a:ln w="9525">
            <a:noFill/>
          </a:ln>
        </p:spPr>
        <p:txBody>
          <a:bodyPr wrap="none" anchor="t" anchorCtr="0">
            <a:spAutoFit/>
          </a:bodyPr>
          <a:lstStyle/>
          <a:p>
            <a:r>
              <a:rPr lang="zh-CN" altLang="zh-CN" sz="2800" b="1" dirty="0">
                <a:solidFill>
                  <a:srgbClr val="FF3300"/>
                </a:solidFill>
                <a:latin typeface="新宋体" panose="02010609030101010101" pitchFamily="49" charset="-122"/>
                <a:ea typeface="新宋体" panose="02010609030101010101" pitchFamily="49" charset="-122"/>
              </a:rPr>
              <a:t>管弦乐器</a:t>
            </a:r>
            <a:endParaRPr lang="zh-CN" altLang="zh-CN" sz="2800" b="1" dirty="0">
              <a:solidFill>
                <a:srgbClr val="FF3300"/>
              </a:solidFill>
              <a:latin typeface="新宋体" panose="02010609030101010101" pitchFamily="49" charset="-122"/>
              <a:ea typeface="新宋体" panose="02010609030101010101" pitchFamily="49" charset="-122"/>
            </a:endParaRPr>
          </a:p>
        </p:txBody>
      </p:sp>
      <p:sp>
        <p:nvSpPr>
          <p:cNvPr id="26" name="Text Box 4"/>
          <p:cNvSpPr txBox="1"/>
          <p:nvPr/>
        </p:nvSpPr>
        <p:spPr>
          <a:xfrm>
            <a:off x="2567305" y="1195705"/>
            <a:ext cx="10008870" cy="706755"/>
          </a:xfrm>
          <a:prstGeom prst="rect">
            <a:avLst/>
          </a:prstGeom>
          <a:noFill/>
          <a:ln w="9525">
            <a:noFill/>
          </a:ln>
        </p:spPr>
        <p:txBody>
          <a:bodyPr wrap="square" anchor="t">
            <a:spAutoFit/>
          </a:bodyPr>
          <a:lstStyle/>
          <a:p>
            <a:pPr>
              <a:lnSpc>
                <a:spcPct val="100000"/>
              </a:lnSpc>
              <a:spcBef>
                <a:spcPts val="0"/>
              </a:spcBef>
              <a:spcAft>
                <a:spcPts val="0"/>
              </a:spcAft>
            </a:pPr>
            <a:r>
              <a:rPr lang="en-US" altLang="zh-CN" sz="2800" dirty="0" err="1">
                <a:solidFill>
                  <a:srgbClr val="FF0000"/>
                </a:solidFill>
                <a:latin typeface="Arial" panose="020B0604020202020204" pitchFamily="34" charset="0"/>
                <a:ea typeface="微软雅黑" panose="020B0503020204020204" charset="-122"/>
                <a:cs typeface="Arial" panose="020B0604020202020204" pitchFamily="34" charset="0"/>
                <a:sym typeface="+mn-ea"/>
              </a:rPr>
              <a:t>  </a:t>
            </a:r>
            <a:r>
              <a:rPr lang="en-US" altLang="zh-CN" sz="2800">
                <a:solidFill>
                  <a:srgbClr val="FF0000"/>
                </a:solidFill>
                <a:cs typeface="Arial" panose="020B0604020202020204" pitchFamily="34" charset="0"/>
                <a:sym typeface="+mn-ea"/>
              </a:rPr>
              <a:t>rú</a:t>
            </a:r>
            <a:r>
              <a:rPr lang="en-US" altLang="zh-CN" sz="2800" dirty="0" err="1" smtClean="0">
                <a:solidFill>
                  <a:srgbClr val="FF0000"/>
                </a:solidFill>
                <a:ea typeface="微软雅黑" panose="020B0503020204020204" charset="-122"/>
                <a:cs typeface="Arial" panose="020B0604020202020204" pitchFamily="34" charset="0"/>
                <a:sym typeface="+mn-ea"/>
              </a:rPr>
              <a:t>                    dú                  </a:t>
            </a:r>
            <a:r>
              <a:rPr lang="en-US" altLang="zh-CN" sz="2800" b="1" dirty="0" smtClean="0">
                <a:ea typeface="新宋体" panose="02010609030101010101" pitchFamily="49" charset="-122"/>
                <a:cs typeface="Arial" panose="020B0604020202020204" pitchFamily="34" charset="0"/>
                <a:sym typeface="+mn-ea"/>
              </a:rPr>
              <a:t> </a:t>
            </a:r>
            <a:r>
              <a:rPr lang="en-US" altLang="zh-CN" sz="2800" dirty="0" smtClean="0">
                <a:solidFill>
                  <a:srgbClr val="FF0000"/>
                </a:solidFill>
                <a:ea typeface="新宋体" panose="02010609030101010101" pitchFamily="49" charset="-122"/>
                <a:cs typeface="Arial" panose="020B0604020202020204" pitchFamily="34" charset="0"/>
                <a:sym typeface="+mn-ea"/>
              </a:rPr>
              <a:t>shǔ</a:t>
            </a:r>
            <a:r>
              <a:rPr lang="en-US" altLang="zh-CN" sz="2800" b="1" dirty="0" smtClean="0">
                <a:latin typeface="新宋体" panose="02010609030101010101" pitchFamily="49" charset="-122"/>
                <a:ea typeface="新宋体" panose="02010609030101010101" pitchFamily="49" charset="-122"/>
                <a:sym typeface="+mn-ea"/>
              </a:rPr>
              <a:t> </a:t>
            </a:r>
            <a:r>
              <a:rPr lang="en-US" altLang="zh-CN" sz="2800" dirty="0" err="1" smtClean="0">
                <a:solidFill>
                  <a:srgbClr val="FF0000"/>
                </a:solidFill>
                <a:latin typeface="Arial" panose="020B0604020202020204" pitchFamily="34" charset="0"/>
                <a:ea typeface="微软雅黑" panose="020B0503020204020204" charset="-122"/>
                <a:cs typeface="Arial" panose="020B0604020202020204" pitchFamily="34" charset="0"/>
                <a:sym typeface="+mn-ea"/>
              </a:rPr>
              <a:t> </a:t>
            </a:r>
            <a:r>
              <a:rPr lang="en-US" altLang="zh-CN" sz="4000" dirty="0" err="1" smtClean="0">
                <a:solidFill>
                  <a:srgbClr val="FF0000"/>
                </a:solidFill>
                <a:latin typeface="Arial" panose="020B0604020202020204" pitchFamily="34" charset="0"/>
                <a:ea typeface="微软雅黑" panose="020B0503020204020204" charset="-122"/>
                <a:cs typeface="Arial" panose="020B0604020202020204" pitchFamily="34" charset="0"/>
                <a:sym typeface="+mn-ea"/>
              </a:rPr>
              <a:t>  </a:t>
            </a:r>
            <a:r>
              <a:rPr lang="zh-CN" altLang="zh-CN" sz="3735">
                <a:latin typeface="黑体" panose="02010609060101010101" charset="-122"/>
                <a:ea typeface="黑体" panose="02010609060101010101" charset="-122"/>
              </a:rPr>
              <a:t>           </a:t>
            </a:r>
            <a:endParaRPr lang="zh-CN" altLang="zh-CN" sz="3735">
              <a:latin typeface="黑体" panose="02010609060101010101" charset="-122"/>
              <a:ea typeface="黑体" panose="02010609060101010101" charset="-122"/>
            </a:endParaRPr>
          </a:p>
        </p:txBody>
      </p:sp>
      <p:sp>
        <p:nvSpPr>
          <p:cNvPr id="27" name="Text Box 4"/>
          <p:cNvSpPr txBox="1"/>
          <p:nvPr/>
        </p:nvSpPr>
        <p:spPr>
          <a:xfrm>
            <a:off x="2135505" y="1742440"/>
            <a:ext cx="10008870" cy="1032510"/>
          </a:xfrm>
          <a:prstGeom prst="rect">
            <a:avLst/>
          </a:prstGeom>
          <a:noFill/>
          <a:ln w="9525">
            <a:noFill/>
          </a:ln>
        </p:spPr>
        <p:txBody>
          <a:bodyPr wrap="square" anchor="t">
            <a:spAutoFit/>
          </a:bodyPr>
          <a:lstStyle/>
          <a:p>
            <a:pPr>
              <a:lnSpc>
                <a:spcPct val="90000"/>
              </a:lnSpc>
              <a:spcBef>
                <a:spcPts val="0"/>
              </a:spcBef>
              <a:spcAft>
                <a:spcPts val="0"/>
              </a:spcAft>
            </a:pPr>
            <a:r>
              <a:rPr lang="en-US" altLang="zh-CN" sz="2800" dirty="0" err="1">
                <a:solidFill>
                  <a:srgbClr val="FF0000"/>
                </a:solidFill>
                <a:latin typeface="Arial" panose="020B0604020202020204" pitchFamily="34" charset="0"/>
                <a:ea typeface="微软雅黑" panose="020B0503020204020204" charset="-122"/>
                <a:cs typeface="Arial" panose="020B0604020202020204" pitchFamily="34" charset="0"/>
                <a:sym typeface="+mn-ea"/>
              </a:rPr>
              <a:t>  </a:t>
            </a:r>
            <a:r>
              <a:rPr lang="en-US" altLang="zh-CN" sz="2800">
                <a:solidFill>
                  <a:srgbClr val="FF0000"/>
                </a:solidFill>
                <a:cs typeface="Arial" panose="020B0604020202020204" pitchFamily="34" charset="0"/>
                <a:sym typeface="+mn-ea"/>
              </a:rPr>
              <a:t>jìn</a:t>
            </a:r>
            <a:r>
              <a:rPr lang="en-US" altLang="zh-CN" sz="2800" dirty="0" err="1" smtClean="0">
                <a:solidFill>
                  <a:srgbClr val="FF0000"/>
                </a:solidFill>
                <a:ea typeface="微软雅黑" panose="020B0503020204020204" charset="-122"/>
                <a:cs typeface="Arial" panose="020B0604020202020204" pitchFamily="34" charset="0"/>
                <a:sym typeface="+mn-ea"/>
              </a:rPr>
              <a:t>                 f</a:t>
            </a:r>
            <a:r>
              <a:rPr lang="en-US" altLang="zh-CN" sz="2800" b="1" dirty="0" err="1" smtClean="0">
                <a:solidFill>
                  <a:srgbClr val="FF0000"/>
                </a:solidFill>
                <a:latin typeface="宋体" panose="02010600030101010101" pitchFamily="2" charset="-122"/>
                <a:cs typeface="Arial" panose="020B0604020202020204" pitchFamily="34" charset="0"/>
                <a:sym typeface="+mn-ea"/>
              </a:rPr>
              <a:t>á</a:t>
            </a:r>
            <a:r>
              <a:rPr lang="en-US" altLang="zh-CN" sz="2800" dirty="0" err="1" smtClean="0">
                <a:solidFill>
                  <a:srgbClr val="FF0000"/>
                </a:solidFill>
                <a:ea typeface="微软雅黑" panose="020B0503020204020204" charset="-122"/>
                <a:cs typeface="Arial" panose="020B0604020202020204" pitchFamily="34" charset="0"/>
                <a:sym typeface="+mn-ea"/>
              </a:rPr>
              <a:t>n                  yū                        </a:t>
            </a:r>
            <a:r>
              <a:rPr lang="en-US" altLang="zh-CN" sz="2800" b="1" dirty="0" smtClean="0">
                <a:ea typeface="新宋体" panose="02010609030101010101" pitchFamily="49" charset="-122"/>
                <a:cs typeface="Arial" panose="020B0604020202020204" pitchFamily="34" charset="0"/>
                <a:sym typeface="+mn-ea"/>
              </a:rPr>
              <a:t> </a:t>
            </a:r>
            <a:r>
              <a:rPr lang="en-US" altLang="zh-CN" sz="2800" dirty="0" smtClean="0">
                <a:solidFill>
                  <a:srgbClr val="FF0000"/>
                </a:solidFill>
                <a:ea typeface="新宋体" panose="02010609030101010101" pitchFamily="49" charset="-122"/>
                <a:cs typeface="Arial" panose="020B0604020202020204" pitchFamily="34" charset="0"/>
                <a:sym typeface="+mn-ea"/>
              </a:rPr>
              <a:t>m</a:t>
            </a:r>
            <a:r>
              <a:rPr lang="en-US" altLang="zh-CN" sz="2800" b="1" dirty="0" smtClean="0">
                <a:solidFill>
                  <a:srgbClr val="FF0000"/>
                </a:solidFill>
                <a:latin typeface="宋体" panose="02010600030101010101" pitchFamily="2" charset="-122"/>
                <a:cs typeface="Arial" panose="020B0604020202020204" pitchFamily="34" charset="0"/>
                <a:sym typeface="+mn-ea"/>
              </a:rPr>
              <a:t>à</a:t>
            </a:r>
            <a:r>
              <a:rPr lang="en-US" altLang="zh-CN" sz="2800" dirty="0" smtClean="0">
                <a:solidFill>
                  <a:srgbClr val="FF0000"/>
                </a:solidFill>
                <a:ea typeface="新宋体" panose="02010609030101010101" pitchFamily="49" charset="-122"/>
                <a:cs typeface="Arial" panose="020B0604020202020204" pitchFamily="34" charset="0"/>
                <a:sym typeface="+mn-ea"/>
              </a:rPr>
              <a:t>n</a:t>
            </a:r>
            <a:endParaRPr lang="en-US" altLang="zh-CN" sz="2800" dirty="0" smtClean="0">
              <a:solidFill>
                <a:srgbClr val="FF0000"/>
              </a:solidFill>
              <a:ea typeface="新宋体" panose="02010609030101010101" pitchFamily="49" charset="-122"/>
              <a:cs typeface="Arial" panose="020B0604020202020204" pitchFamily="34" charset="0"/>
              <a:sym typeface="+mn-ea"/>
            </a:endParaRPr>
          </a:p>
          <a:p>
            <a:pPr>
              <a:lnSpc>
                <a:spcPct val="90000"/>
              </a:lnSpc>
              <a:spcBef>
                <a:spcPts val="0"/>
              </a:spcBef>
              <a:spcAft>
                <a:spcPts val="0"/>
              </a:spcAft>
            </a:pPr>
            <a:r>
              <a:rPr lang="en-US" altLang="zh-CN" sz="2800" dirty="0" smtClean="0">
                <a:solidFill>
                  <a:srgbClr val="FF0000"/>
                </a:solidFill>
                <a:ea typeface="新宋体" panose="02010609030101010101" pitchFamily="49" charset="-122"/>
                <a:cs typeface="Arial" panose="020B0604020202020204" pitchFamily="34" charset="0"/>
                <a:sym typeface="+mn-ea"/>
              </a:rPr>
              <a:t> zhuó               </a:t>
            </a:r>
            <a:r>
              <a:rPr lang="en-US" altLang="zh-CN" sz="2800" b="1" dirty="0" smtClean="0">
                <a:solidFill>
                  <a:srgbClr val="FF0000"/>
                </a:solidFill>
                <a:ea typeface="新宋体" panose="02010609030101010101" pitchFamily="49" charset="-122"/>
                <a:cs typeface="Arial" panose="020B0604020202020204" pitchFamily="34" charset="0"/>
                <a:sym typeface="+mn-ea"/>
              </a:rPr>
              <a:t>涟               亵                         </a:t>
            </a:r>
            <a:r>
              <a:rPr lang="en-US" altLang="zh-CN" sz="2800" dirty="0" smtClean="0">
                <a:solidFill>
                  <a:srgbClr val="FF0000"/>
                </a:solidFill>
                <a:ea typeface="新宋体" panose="02010609030101010101" pitchFamily="49" charset="-122"/>
                <a:cs typeface="Arial" panose="020B0604020202020204" pitchFamily="34" charset="0"/>
                <a:sym typeface="+mn-ea"/>
              </a:rPr>
              <a:t>xi</a:t>
            </a:r>
            <a:r>
              <a:rPr lang="en-US" altLang="zh-CN" sz="2800" b="1" dirty="0" smtClean="0">
                <a:solidFill>
                  <a:srgbClr val="FF0000"/>
                </a:solidFill>
                <a:latin typeface="宋体" panose="02010600030101010101" pitchFamily="2" charset="-122"/>
                <a:cs typeface="Arial" panose="020B0604020202020204" pitchFamily="34" charset="0"/>
                <a:sym typeface="+mn-ea"/>
              </a:rPr>
              <a:t>ǎ</a:t>
            </a:r>
            <a:r>
              <a:rPr lang="en-US" altLang="zh-CN" sz="2800" dirty="0" smtClean="0">
                <a:solidFill>
                  <a:srgbClr val="FF0000"/>
                </a:solidFill>
                <a:ea typeface="新宋体" panose="02010609030101010101" pitchFamily="49" charset="-122"/>
                <a:cs typeface="Arial" panose="020B0604020202020204" pitchFamily="34" charset="0"/>
                <a:sym typeface="+mn-ea"/>
              </a:rPr>
              <a:t>n</a:t>
            </a:r>
            <a:r>
              <a:rPr lang="en-US" altLang="zh-CN" sz="2800" b="1" dirty="0" smtClean="0">
                <a:latin typeface="新宋体" panose="02010609030101010101" pitchFamily="49" charset="-122"/>
                <a:ea typeface="新宋体" panose="02010609030101010101" pitchFamily="49" charset="-122"/>
                <a:sym typeface="+mn-ea"/>
              </a:rPr>
              <a:t> </a:t>
            </a:r>
            <a:r>
              <a:rPr lang="en-US" altLang="zh-CN" sz="2800" dirty="0" err="1" smtClean="0">
                <a:solidFill>
                  <a:srgbClr val="FF0000"/>
                </a:solidFill>
                <a:latin typeface="Arial" panose="020B0604020202020204" pitchFamily="34" charset="0"/>
                <a:ea typeface="微软雅黑" panose="020B0503020204020204" charset="-122"/>
                <a:cs typeface="Arial" panose="020B0604020202020204" pitchFamily="34" charset="0"/>
                <a:sym typeface="+mn-ea"/>
              </a:rPr>
              <a:t> </a:t>
            </a:r>
            <a:r>
              <a:rPr lang="en-US" altLang="zh-CN" sz="4000" dirty="0" err="1" smtClean="0">
                <a:solidFill>
                  <a:srgbClr val="FF0000"/>
                </a:solidFill>
                <a:latin typeface="Arial" panose="020B0604020202020204" pitchFamily="34" charset="0"/>
                <a:ea typeface="微软雅黑" panose="020B0503020204020204" charset="-122"/>
                <a:cs typeface="Arial" panose="020B0604020202020204" pitchFamily="34" charset="0"/>
                <a:sym typeface="+mn-ea"/>
              </a:rPr>
              <a:t>  </a:t>
            </a:r>
            <a:r>
              <a:rPr lang="zh-CN" altLang="zh-CN" sz="3735">
                <a:latin typeface="黑体" panose="02010609060101010101" charset="-122"/>
                <a:ea typeface="黑体" panose="02010609060101010101" charset="-122"/>
              </a:rPr>
              <a:t>           </a:t>
            </a:r>
            <a:endParaRPr lang="zh-CN" altLang="zh-CN" sz="3735">
              <a:latin typeface="黑体" panose="02010609060101010101" charset="-122"/>
              <a:ea typeface="黑体" panose="02010609060101010101"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100000">
                                          <p:val>
                                            <p:strVal val="#ppt_x"/>
                                          </p:val>
                                        </p:tav>
                                      </p:tavLst>
                                    </p:anim>
                                    <p:anim calcmode="lin" valueType="num">
                                      <p:cBhvr>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ppt_x</p:attrName>
                                        </p:attrNameLst>
                                      </p:cBhvr>
                                      <p:tavLst>
                                        <p:tav tm="0">
                                          <p:val>
                                            <p:strVal val="#ppt_x"/>
                                          </p:val>
                                        </p:tav>
                                        <p:tav tm="100000">
                                          <p:val>
                                            <p:strVal val="#ppt_x"/>
                                          </p:val>
                                        </p:tav>
                                      </p:tavLst>
                                    </p:anim>
                                    <p:anim calcmode="lin" valueType="num">
                                      <p:cBhvr>
                                        <p:cTn id="1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80">
                                          <p:stCondLst>
                                            <p:cond delay="0"/>
                                          </p:stCondLst>
                                        </p:cTn>
                                        <p:tgtEl>
                                          <p:spTgt spid="8"/>
                                        </p:tgtEl>
                                      </p:cBhvr>
                                    </p:animEffect>
                                    <p:anim calcmode="lin" valueType="num">
                                      <p:cBhvr>
                                        <p:cTn id="2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5" dur="26">
                                          <p:stCondLst>
                                            <p:cond delay="650"/>
                                          </p:stCondLst>
                                        </p:cTn>
                                        <p:tgtEl>
                                          <p:spTgt spid="8"/>
                                        </p:tgtEl>
                                      </p:cBhvr>
                                      <p:to x="100000" y="60000"/>
                                    </p:animScale>
                                    <p:animScale>
                                      <p:cBhvr>
                                        <p:cTn id="26" dur="166" decel="50000">
                                          <p:stCondLst>
                                            <p:cond delay="676"/>
                                          </p:stCondLst>
                                        </p:cTn>
                                        <p:tgtEl>
                                          <p:spTgt spid="8"/>
                                        </p:tgtEl>
                                      </p:cBhvr>
                                      <p:to x="100000" y="100000"/>
                                    </p:animScale>
                                    <p:animScale>
                                      <p:cBhvr>
                                        <p:cTn id="27" dur="26">
                                          <p:stCondLst>
                                            <p:cond delay="1312"/>
                                          </p:stCondLst>
                                        </p:cTn>
                                        <p:tgtEl>
                                          <p:spTgt spid="8"/>
                                        </p:tgtEl>
                                      </p:cBhvr>
                                      <p:to x="100000" y="80000"/>
                                    </p:animScale>
                                    <p:animScale>
                                      <p:cBhvr>
                                        <p:cTn id="28" dur="166" decel="50000">
                                          <p:stCondLst>
                                            <p:cond delay="1338"/>
                                          </p:stCondLst>
                                        </p:cTn>
                                        <p:tgtEl>
                                          <p:spTgt spid="8"/>
                                        </p:tgtEl>
                                      </p:cBhvr>
                                      <p:to x="100000" y="100000"/>
                                    </p:animScale>
                                    <p:animScale>
                                      <p:cBhvr>
                                        <p:cTn id="29" dur="26">
                                          <p:stCondLst>
                                            <p:cond delay="1642"/>
                                          </p:stCondLst>
                                        </p:cTn>
                                        <p:tgtEl>
                                          <p:spTgt spid="8"/>
                                        </p:tgtEl>
                                      </p:cBhvr>
                                      <p:to x="100000" y="90000"/>
                                    </p:animScale>
                                    <p:animScale>
                                      <p:cBhvr>
                                        <p:cTn id="30" dur="166" decel="50000">
                                          <p:stCondLst>
                                            <p:cond delay="1668"/>
                                          </p:stCondLst>
                                        </p:cTn>
                                        <p:tgtEl>
                                          <p:spTgt spid="8"/>
                                        </p:tgtEl>
                                      </p:cBhvr>
                                      <p:to x="100000" y="100000"/>
                                    </p:animScale>
                                    <p:animScale>
                                      <p:cBhvr>
                                        <p:cTn id="31" dur="26">
                                          <p:stCondLst>
                                            <p:cond delay="1808"/>
                                          </p:stCondLst>
                                        </p:cTn>
                                        <p:tgtEl>
                                          <p:spTgt spid="8"/>
                                        </p:tgtEl>
                                      </p:cBhvr>
                                      <p:to x="100000" y="95000"/>
                                    </p:animScale>
                                    <p:animScale>
                                      <p:cBhvr>
                                        <p:cTn id="32" dur="166" decel="50000">
                                          <p:stCondLst>
                                            <p:cond delay="1834"/>
                                          </p:stCondLst>
                                        </p:cTn>
                                        <p:tgtEl>
                                          <p:spTgt spid="8"/>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down)">
                                      <p:cBhvr>
                                        <p:cTn id="37" dur="580">
                                          <p:stCondLst>
                                            <p:cond delay="0"/>
                                          </p:stCondLst>
                                        </p:cTn>
                                        <p:tgtEl>
                                          <p:spTgt spid="2"/>
                                        </p:tgtEl>
                                      </p:cBhvr>
                                    </p:animEffect>
                                    <p:anim calcmode="lin" valueType="num">
                                      <p:cBhvr>
                                        <p:cTn id="3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43" dur="26">
                                          <p:stCondLst>
                                            <p:cond delay="650"/>
                                          </p:stCondLst>
                                        </p:cTn>
                                        <p:tgtEl>
                                          <p:spTgt spid="2"/>
                                        </p:tgtEl>
                                      </p:cBhvr>
                                      <p:to x="100000" y="60000"/>
                                    </p:animScale>
                                    <p:animScale>
                                      <p:cBhvr>
                                        <p:cTn id="44" dur="166" decel="50000">
                                          <p:stCondLst>
                                            <p:cond delay="676"/>
                                          </p:stCondLst>
                                        </p:cTn>
                                        <p:tgtEl>
                                          <p:spTgt spid="2"/>
                                        </p:tgtEl>
                                      </p:cBhvr>
                                      <p:to x="100000" y="100000"/>
                                    </p:animScale>
                                    <p:animScale>
                                      <p:cBhvr>
                                        <p:cTn id="45" dur="26">
                                          <p:stCondLst>
                                            <p:cond delay="1312"/>
                                          </p:stCondLst>
                                        </p:cTn>
                                        <p:tgtEl>
                                          <p:spTgt spid="2"/>
                                        </p:tgtEl>
                                      </p:cBhvr>
                                      <p:to x="100000" y="80000"/>
                                    </p:animScale>
                                    <p:animScale>
                                      <p:cBhvr>
                                        <p:cTn id="46" dur="166" decel="50000">
                                          <p:stCondLst>
                                            <p:cond delay="1338"/>
                                          </p:stCondLst>
                                        </p:cTn>
                                        <p:tgtEl>
                                          <p:spTgt spid="2"/>
                                        </p:tgtEl>
                                      </p:cBhvr>
                                      <p:to x="100000" y="100000"/>
                                    </p:animScale>
                                    <p:animScale>
                                      <p:cBhvr>
                                        <p:cTn id="47" dur="26">
                                          <p:stCondLst>
                                            <p:cond delay="1642"/>
                                          </p:stCondLst>
                                        </p:cTn>
                                        <p:tgtEl>
                                          <p:spTgt spid="2"/>
                                        </p:tgtEl>
                                      </p:cBhvr>
                                      <p:to x="100000" y="90000"/>
                                    </p:animScale>
                                    <p:animScale>
                                      <p:cBhvr>
                                        <p:cTn id="48" dur="166" decel="50000">
                                          <p:stCondLst>
                                            <p:cond delay="1668"/>
                                          </p:stCondLst>
                                        </p:cTn>
                                        <p:tgtEl>
                                          <p:spTgt spid="2"/>
                                        </p:tgtEl>
                                      </p:cBhvr>
                                      <p:to x="100000" y="100000"/>
                                    </p:animScale>
                                    <p:animScale>
                                      <p:cBhvr>
                                        <p:cTn id="49" dur="26">
                                          <p:stCondLst>
                                            <p:cond delay="1808"/>
                                          </p:stCondLst>
                                        </p:cTn>
                                        <p:tgtEl>
                                          <p:spTgt spid="2"/>
                                        </p:tgtEl>
                                      </p:cBhvr>
                                      <p:to x="100000" y="95000"/>
                                    </p:animScale>
                                    <p:animScale>
                                      <p:cBhvr>
                                        <p:cTn id="50" dur="166" decel="50000">
                                          <p:stCondLst>
                                            <p:cond delay="1834"/>
                                          </p:stCondLst>
                                        </p:cTn>
                                        <p:tgtEl>
                                          <p:spTgt spid="2"/>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down)">
                                      <p:cBhvr>
                                        <p:cTn id="55" dur="580">
                                          <p:stCondLst>
                                            <p:cond delay="0"/>
                                          </p:stCondLst>
                                        </p:cTn>
                                        <p:tgtEl>
                                          <p:spTgt spid="12"/>
                                        </p:tgtEl>
                                      </p:cBhvr>
                                    </p:animEffect>
                                    <p:anim calcmode="lin" valueType="num">
                                      <p:cBhvr>
                                        <p:cTn id="5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61" dur="26">
                                          <p:stCondLst>
                                            <p:cond delay="650"/>
                                          </p:stCondLst>
                                        </p:cTn>
                                        <p:tgtEl>
                                          <p:spTgt spid="12"/>
                                        </p:tgtEl>
                                      </p:cBhvr>
                                      <p:to x="100000" y="60000"/>
                                    </p:animScale>
                                    <p:animScale>
                                      <p:cBhvr>
                                        <p:cTn id="62" dur="166" decel="50000">
                                          <p:stCondLst>
                                            <p:cond delay="676"/>
                                          </p:stCondLst>
                                        </p:cTn>
                                        <p:tgtEl>
                                          <p:spTgt spid="12"/>
                                        </p:tgtEl>
                                      </p:cBhvr>
                                      <p:to x="100000" y="100000"/>
                                    </p:animScale>
                                    <p:animScale>
                                      <p:cBhvr>
                                        <p:cTn id="63" dur="26">
                                          <p:stCondLst>
                                            <p:cond delay="1312"/>
                                          </p:stCondLst>
                                        </p:cTn>
                                        <p:tgtEl>
                                          <p:spTgt spid="12"/>
                                        </p:tgtEl>
                                      </p:cBhvr>
                                      <p:to x="100000" y="80000"/>
                                    </p:animScale>
                                    <p:animScale>
                                      <p:cBhvr>
                                        <p:cTn id="64" dur="166" decel="50000">
                                          <p:stCondLst>
                                            <p:cond delay="1338"/>
                                          </p:stCondLst>
                                        </p:cTn>
                                        <p:tgtEl>
                                          <p:spTgt spid="12"/>
                                        </p:tgtEl>
                                      </p:cBhvr>
                                      <p:to x="100000" y="100000"/>
                                    </p:animScale>
                                    <p:animScale>
                                      <p:cBhvr>
                                        <p:cTn id="65" dur="26">
                                          <p:stCondLst>
                                            <p:cond delay="1642"/>
                                          </p:stCondLst>
                                        </p:cTn>
                                        <p:tgtEl>
                                          <p:spTgt spid="12"/>
                                        </p:tgtEl>
                                      </p:cBhvr>
                                      <p:to x="100000" y="90000"/>
                                    </p:animScale>
                                    <p:animScale>
                                      <p:cBhvr>
                                        <p:cTn id="66" dur="166" decel="50000">
                                          <p:stCondLst>
                                            <p:cond delay="1668"/>
                                          </p:stCondLst>
                                        </p:cTn>
                                        <p:tgtEl>
                                          <p:spTgt spid="12"/>
                                        </p:tgtEl>
                                      </p:cBhvr>
                                      <p:to x="100000" y="100000"/>
                                    </p:animScale>
                                    <p:animScale>
                                      <p:cBhvr>
                                        <p:cTn id="67" dur="26">
                                          <p:stCondLst>
                                            <p:cond delay="1808"/>
                                          </p:stCondLst>
                                        </p:cTn>
                                        <p:tgtEl>
                                          <p:spTgt spid="12"/>
                                        </p:tgtEl>
                                      </p:cBhvr>
                                      <p:to x="100000" y="95000"/>
                                    </p:animScale>
                                    <p:animScale>
                                      <p:cBhvr>
                                        <p:cTn id="68" dur="166" decel="50000">
                                          <p:stCondLst>
                                            <p:cond delay="1834"/>
                                          </p:stCondLst>
                                        </p:cTn>
                                        <p:tgtEl>
                                          <p:spTgt spid="12"/>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26" presetClass="entr" presetSubtype="0" fill="hold" grpId="0" nodeType="click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wipe(down)">
                                      <p:cBhvr>
                                        <p:cTn id="77" dur="580">
                                          <p:stCondLst>
                                            <p:cond delay="0"/>
                                          </p:stCondLst>
                                        </p:cTn>
                                        <p:tgtEl>
                                          <p:spTgt spid="4"/>
                                        </p:tgtEl>
                                      </p:cBhvr>
                                    </p:animEffect>
                                    <p:anim calcmode="lin" valueType="num">
                                      <p:cBhvr>
                                        <p:cTn id="7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83" dur="26">
                                          <p:stCondLst>
                                            <p:cond delay="650"/>
                                          </p:stCondLst>
                                        </p:cTn>
                                        <p:tgtEl>
                                          <p:spTgt spid="4"/>
                                        </p:tgtEl>
                                      </p:cBhvr>
                                      <p:to x="100000" y="60000"/>
                                    </p:animScale>
                                    <p:animScale>
                                      <p:cBhvr>
                                        <p:cTn id="84" dur="166" decel="50000">
                                          <p:stCondLst>
                                            <p:cond delay="676"/>
                                          </p:stCondLst>
                                        </p:cTn>
                                        <p:tgtEl>
                                          <p:spTgt spid="4"/>
                                        </p:tgtEl>
                                      </p:cBhvr>
                                      <p:to x="100000" y="100000"/>
                                    </p:animScale>
                                    <p:animScale>
                                      <p:cBhvr>
                                        <p:cTn id="85" dur="26">
                                          <p:stCondLst>
                                            <p:cond delay="1312"/>
                                          </p:stCondLst>
                                        </p:cTn>
                                        <p:tgtEl>
                                          <p:spTgt spid="4"/>
                                        </p:tgtEl>
                                      </p:cBhvr>
                                      <p:to x="100000" y="80000"/>
                                    </p:animScale>
                                    <p:animScale>
                                      <p:cBhvr>
                                        <p:cTn id="86" dur="166" decel="50000">
                                          <p:stCondLst>
                                            <p:cond delay="1338"/>
                                          </p:stCondLst>
                                        </p:cTn>
                                        <p:tgtEl>
                                          <p:spTgt spid="4"/>
                                        </p:tgtEl>
                                      </p:cBhvr>
                                      <p:to x="100000" y="100000"/>
                                    </p:animScale>
                                    <p:animScale>
                                      <p:cBhvr>
                                        <p:cTn id="87" dur="26">
                                          <p:stCondLst>
                                            <p:cond delay="1642"/>
                                          </p:stCondLst>
                                        </p:cTn>
                                        <p:tgtEl>
                                          <p:spTgt spid="4"/>
                                        </p:tgtEl>
                                      </p:cBhvr>
                                      <p:to x="100000" y="90000"/>
                                    </p:animScale>
                                    <p:animScale>
                                      <p:cBhvr>
                                        <p:cTn id="88" dur="166" decel="50000">
                                          <p:stCondLst>
                                            <p:cond delay="1668"/>
                                          </p:stCondLst>
                                        </p:cTn>
                                        <p:tgtEl>
                                          <p:spTgt spid="4"/>
                                        </p:tgtEl>
                                      </p:cBhvr>
                                      <p:to x="100000" y="100000"/>
                                    </p:animScale>
                                    <p:animScale>
                                      <p:cBhvr>
                                        <p:cTn id="89" dur="26">
                                          <p:stCondLst>
                                            <p:cond delay="1808"/>
                                          </p:stCondLst>
                                        </p:cTn>
                                        <p:tgtEl>
                                          <p:spTgt spid="4"/>
                                        </p:tgtEl>
                                      </p:cBhvr>
                                      <p:to x="100000" y="95000"/>
                                    </p:animScale>
                                    <p:animScale>
                                      <p:cBhvr>
                                        <p:cTn id="90" dur="166" decel="50000">
                                          <p:stCondLst>
                                            <p:cond delay="1834"/>
                                          </p:stCondLst>
                                        </p:cTn>
                                        <p:tgtEl>
                                          <p:spTgt spid="4"/>
                                        </p:tgtEl>
                                      </p:cBhvr>
                                      <p:to x="100000" y="100000"/>
                                    </p:animScale>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80907"/>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16"/>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23" presetClass="entr" presetSubtype="16" fill="hold" grpId="0" nodeType="clickEffect">
                                  <p:stCondLst>
                                    <p:cond delay="0"/>
                                  </p:stCondLst>
                                  <p:childTnLst>
                                    <p:set>
                                      <p:cBhvr>
                                        <p:cTn id="102" dur="1" fill="hold">
                                          <p:stCondLst>
                                            <p:cond delay="0"/>
                                          </p:stCondLst>
                                        </p:cTn>
                                        <p:tgtEl>
                                          <p:spTgt spid="17"/>
                                        </p:tgtEl>
                                        <p:attrNameLst>
                                          <p:attrName>style.visibility</p:attrName>
                                        </p:attrNameLst>
                                      </p:cBhvr>
                                      <p:to>
                                        <p:strVal val="visible"/>
                                      </p:to>
                                    </p:set>
                                    <p:anim calcmode="lin" valueType="num">
                                      <p:cBhvr>
                                        <p:cTn id="103" dur="500" fill="hold"/>
                                        <p:tgtEl>
                                          <p:spTgt spid="17"/>
                                        </p:tgtEl>
                                        <p:attrNameLst>
                                          <p:attrName>ppt_w</p:attrName>
                                        </p:attrNameLst>
                                      </p:cBhvr>
                                      <p:tavLst>
                                        <p:tav tm="0">
                                          <p:val>
                                            <p:fltVal val="0"/>
                                          </p:val>
                                        </p:tav>
                                        <p:tav tm="100000">
                                          <p:val>
                                            <p:strVal val="#ppt_w"/>
                                          </p:val>
                                        </p:tav>
                                      </p:tavLst>
                                    </p:anim>
                                    <p:anim calcmode="lin" valueType="num">
                                      <p:cBhvr>
                                        <p:cTn id="104"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105" fill="hold">
                      <p:stCondLst>
                        <p:cond delay="indefinite"/>
                      </p:stCondLst>
                      <p:childTnLst>
                        <p:par>
                          <p:cTn id="106" fill="hold">
                            <p:stCondLst>
                              <p:cond delay="0"/>
                            </p:stCondLst>
                            <p:childTnLst>
                              <p:par>
                                <p:cTn id="107" presetID="26" presetClass="entr" presetSubtype="0" fill="hold" grpId="0" nodeType="click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wipe(down)">
                                      <p:cBhvr>
                                        <p:cTn id="109" dur="580">
                                          <p:stCondLst>
                                            <p:cond delay="0"/>
                                          </p:stCondLst>
                                        </p:cTn>
                                        <p:tgtEl>
                                          <p:spTgt spid="18"/>
                                        </p:tgtEl>
                                      </p:cBhvr>
                                    </p:animEffect>
                                    <p:anim calcmode="lin" valueType="num">
                                      <p:cBhvr>
                                        <p:cTn id="110"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11"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12"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13"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14"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15" dur="26">
                                          <p:stCondLst>
                                            <p:cond delay="650"/>
                                          </p:stCondLst>
                                        </p:cTn>
                                        <p:tgtEl>
                                          <p:spTgt spid="18"/>
                                        </p:tgtEl>
                                      </p:cBhvr>
                                      <p:to x="100000" y="60000"/>
                                    </p:animScale>
                                    <p:animScale>
                                      <p:cBhvr>
                                        <p:cTn id="116" dur="166" decel="50000">
                                          <p:stCondLst>
                                            <p:cond delay="676"/>
                                          </p:stCondLst>
                                        </p:cTn>
                                        <p:tgtEl>
                                          <p:spTgt spid="18"/>
                                        </p:tgtEl>
                                      </p:cBhvr>
                                      <p:to x="100000" y="100000"/>
                                    </p:animScale>
                                    <p:animScale>
                                      <p:cBhvr>
                                        <p:cTn id="117" dur="26">
                                          <p:stCondLst>
                                            <p:cond delay="1312"/>
                                          </p:stCondLst>
                                        </p:cTn>
                                        <p:tgtEl>
                                          <p:spTgt spid="18"/>
                                        </p:tgtEl>
                                      </p:cBhvr>
                                      <p:to x="100000" y="80000"/>
                                    </p:animScale>
                                    <p:animScale>
                                      <p:cBhvr>
                                        <p:cTn id="118" dur="166" decel="50000">
                                          <p:stCondLst>
                                            <p:cond delay="1338"/>
                                          </p:stCondLst>
                                        </p:cTn>
                                        <p:tgtEl>
                                          <p:spTgt spid="18"/>
                                        </p:tgtEl>
                                      </p:cBhvr>
                                      <p:to x="100000" y="100000"/>
                                    </p:animScale>
                                    <p:animScale>
                                      <p:cBhvr>
                                        <p:cTn id="119" dur="26">
                                          <p:stCondLst>
                                            <p:cond delay="1642"/>
                                          </p:stCondLst>
                                        </p:cTn>
                                        <p:tgtEl>
                                          <p:spTgt spid="18"/>
                                        </p:tgtEl>
                                      </p:cBhvr>
                                      <p:to x="100000" y="90000"/>
                                    </p:animScale>
                                    <p:animScale>
                                      <p:cBhvr>
                                        <p:cTn id="120" dur="166" decel="50000">
                                          <p:stCondLst>
                                            <p:cond delay="1668"/>
                                          </p:stCondLst>
                                        </p:cTn>
                                        <p:tgtEl>
                                          <p:spTgt spid="18"/>
                                        </p:tgtEl>
                                      </p:cBhvr>
                                      <p:to x="100000" y="100000"/>
                                    </p:animScale>
                                    <p:animScale>
                                      <p:cBhvr>
                                        <p:cTn id="121" dur="26">
                                          <p:stCondLst>
                                            <p:cond delay="1808"/>
                                          </p:stCondLst>
                                        </p:cTn>
                                        <p:tgtEl>
                                          <p:spTgt spid="18"/>
                                        </p:tgtEl>
                                      </p:cBhvr>
                                      <p:to x="100000" y="95000"/>
                                    </p:animScale>
                                    <p:animScale>
                                      <p:cBhvr>
                                        <p:cTn id="122" dur="166" decel="50000">
                                          <p:stCondLst>
                                            <p:cond delay="1834"/>
                                          </p:stCondLst>
                                        </p:cTn>
                                        <p:tgtEl>
                                          <p:spTgt spid="18"/>
                                        </p:tgtEl>
                                      </p:cBhvr>
                                      <p:to x="100000" y="100000"/>
                                    </p:animScale>
                                  </p:childTnLst>
                                </p:cTn>
                              </p:par>
                            </p:childTnLst>
                          </p:cTn>
                        </p:par>
                      </p:childTnLst>
                    </p:cTn>
                  </p:par>
                  <p:par>
                    <p:cTn id="123" fill="hold">
                      <p:stCondLst>
                        <p:cond delay="indefinite"/>
                      </p:stCondLst>
                      <p:childTnLst>
                        <p:par>
                          <p:cTn id="124" fill="hold">
                            <p:stCondLst>
                              <p:cond delay="0"/>
                            </p:stCondLst>
                            <p:childTnLst>
                              <p:par>
                                <p:cTn id="125" presetID="31" presetClass="entr" presetSubtype="0" fill="hold" grpId="0" nodeType="clickEffect">
                                  <p:stCondLst>
                                    <p:cond delay="0"/>
                                  </p:stCondLst>
                                  <p:childTnLst>
                                    <p:set>
                                      <p:cBhvr>
                                        <p:cTn id="126" dur="1" fill="hold">
                                          <p:stCondLst>
                                            <p:cond delay="0"/>
                                          </p:stCondLst>
                                        </p:cTn>
                                        <p:tgtEl>
                                          <p:spTgt spid="20"/>
                                        </p:tgtEl>
                                        <p:attrNameLst>
                                          <p:attrName>style.visibility</p:attrName>
                                        </p:attrNameLst>
                                      </p:cBhvr>
                                      <p:to>
                                        <p:strVal val="visible"/>
                                      </p:to>
                                    </p:set>
                                    <p:anim calcmode="lin" valueType="num">
                                      <p:cBhvr>
                                        <p:cTn id="127" dur="1000" fill="hold"/>
                                        <p:tgtEl>
                                          <p:spTgt spid="20"/>
                                        </p:tgtEl>
                                        <p:attrNameLst>
                                          <p:attrName>ppt_w</p:attrName>
                                        </p:attrNameLst>
                                      </p:cBhvr>
                                      <p:tavLst>
                                        <p:tav tm="0">
                                          <p:val>
                                            <p:fltVal val="0"/>
                                          </p:val>
                                        </p:tav>
                                        <p:tav tm="100000">
                                          <p:val>
                                            <p:strVal val="#ppt_w"/>
                                          </p:val>
                                        </p:tav>
                                      </p:tavLst>
                                    </p:anim>
                                    <p:anim calcmode="lin" valueType="num">
                                      <p:cBhvr>
                                        <p:cTn id="128" dur="1000" fill="hold"/>
                                        <p:tgtEl>
                                          <p:spTgt spid="20"/>
                                        </p:tgtEl>
                                        <p:attrNameLst>
                                          <p:attrName>ppt_h</p:attrName>
                                        </p:attrNameLst>
                                      </p:cBhvr>
                                      <p:tavLst>
                                        <p:tav tm="0">
                                          <p:val>
                                            <p:fltVal val="0"/>
                                          </p:val>
                                        </p:tav>
                                        <p:tav tm="100000">
                                          <p:val>
                                            <p:strVal val="#ppt_h"/>
                                          </p:val>
                                        </p:tav>
                                      </p:tavLst>
                                    </p:anim>
                                    <p:anim calcmode="lin" valueType="num">
                                      <p:cBhvr>
                                        <p:cTn id="129" dur="1000" fill="hold"/>
                                        <p:tgtEl>
                                          <p:spTgt spid="20"/>
                                        </p:tgtEl>
                                        <p:attrNameLst>
                                          <p:attrName>style.rotation</p:attrName>
                                        </p:attrNameLst>
                                      </p:cBhvr>
                                      <p:tavLst>
                                        <p:tav tm="0">
                                          <p:val>
                                            <p:fltVal val="90"/>
                                          </p:val>
                                        </p:tav>
                                        <p:tav tm="100000">
                                          <p:val>
                                            <p:fltVal val="0"/>
                                          </p:val>
                                        </p:tav>
                                      </p:tavLst>
                                    </p:anim>
                                    <p:animEffect transition="in" filter="fade">
                                      <p:cBhvr>
                                        <p:cTn id="130" dur="1000"/>
                                        <p:tgtEl>
                                          <p:spTgt spid="20"/>
                                        </p:tgtEl>
                                      </p:cBhvr>
                                    </p:animEffec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grpId="0" nodeType="clickEffect">
                                  <p:stCondLst>
                                    <p:cond delay="0"/>
                                  </p:stCondLst>
                                  <p:childTnLst>
                                    <p:set>
                                      <p:cBhvr>
                                        <p:cTn id="134" dur="1" fill="hold">
                                          <p:stCondLst>
                                            <p:cond delay="0"/>
                                          </p:stCondLst>
                                        </p:cTn>
                                        <p:tgtEl>
                                          <p:spTgt spid="23"/>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31" presetClass="entr" presetSubtype="0" fill="hold" grpId="0" nodeType="clickEffect">
                                  <p:stCondLst>
                                    <p:cond delay="0"/>
                                  </p:stCondLst>
                                  <p:childTnLst>
                                    <p:set>
                                      <p:cBhvr>
                                        <p:cTn id="138" dur="1" fill="hold">
                                          <p:stCondLst>
                                            <p:cond delay="0"/>
                                          </p:stCondLst>
                                        </p:cTn>
                                        <p:tgtEl>
                                          <p:spTgt spid="21"/>
                                        </p:tgtEl>
                                        <p:attrNameLst>
                                          <p:attrName>style.visibility</p:attrName>
                                        </p:attrNameLst>
                                      </p:cBhvr>
                                      <p:to>
                                        <p:strVal val="visible"/>
                                      </p:to>
                                    </p:set>
                                    <p:anim calcmode="lin" valueType="num">
                                      <p:cBhvr>
                                        <p:cTn id="139" dur="1000" fill="hold"/>
                                        <p:tgtEl>
                                          <p:spTgt spid="21"/>
                                        </p:tgtEl>
                                        <p:attrNameLst>
                                          <p:attrName>ppt_w</p:attrName>
                                        </p:attrNameLst>
                                      </p:cBhvr>
                                      <p:tavLst>
                                        <p:tav tm="0">
                                          <p:val>
                                            <p:fltVal val="0"/>
                                          </p:val>
                                        </p:tav>
                                        <p:tav tm="100000">
                                          <p:val>
                                            <p:strVal val="#ppt_w"/>
                                          </p:val>
                                        </p:tav>
                                      </p:tavLst>
                                    </p:anim>
                                    <p:anim calcmode="lin" valueType="num">
                                      <p:cBhvr>
                                        <p:cTn id="140" dur="1000" fill="hold"/>
                                        <p:tgtEl>
                                          <p:spTgt spid="21"/>
                                        </p:tgtEl>
                                        <p:attrNameLst>
                                          <p:attrName>ppt_h</p:attrName>
                                        </p:attrNameLst>
                                      </p:cBhvr>
                                      <p:tavLst>
                                        <p:tav tm="0">
                                          <p:val>
                                            <p:fltVal val="0"/>
                                          </p:val>
                                        </p:tav>
                                        <p:tav tm="100000">
                                          <p:val>
                                            <p:strVal val="#ppt_h"/>
                                          </p:val>
                                        </p:tav>
                                      </p:tavLst>
                                    </p:anim>
                                    <p:anim calcmode="lin" valueType="num">
                                      <p:cBhvr>
                                        <p:cTn id="141" dur="1000" fill="hold"/>
                                        <p:tgtEl>
                                          <p:spTgt spid="21"/>
                                        </p:tgtEl>
                                        <p:attrNameLst>
                                          <p:attrName>style.rotation</p:attrName>
                                        </p:attrNameLst>
                                      </p:cBhvr>
                                      <p:tavLst>
                                        <p:tav tm="0">
                                          <p:val>
                                            <p:fltVal val="90"/>
                                          </p:val>
                                        </p:tav>
                                        <p:tav tm="100000">
                                          <p:val>
                                            <p:fltVal val="0"/>
                                          </p:val>
                                        </p:tav>
                                      </p:tavLst>
                                    </p:anim>
                                    <p:animEffect transition="in" filter="fade">
                                      <p:cBhvr>
                                        <p:cTn id="142" dur="1000"/>
                                        <p:tgtEl>
                                          <p:spTgt spid="21"/>
                                        </p:tgtEl>
                                      </p:cBhvr>
                                    </p:animEffect>
                                  </p:childTnLst>
                                </p:cTn>
                              </p:par>
                            </p:childTnLst>
                          </p:cTn>
                        </p:par>
                      </p:childTnLst>
                    </p:cTn>
                  </p:par>
                  <p:par>
                    <p:cTn id="143" fill="hold">
                      <p:stCondLst>
                        <p:cond delay="indefinite"/>
                      </p:stCondLst>
                      <p:childTnLst>
                        <p:par>
                          <p:cTn id="144" fill="hold">
                            <p:stCondLst>
                              <p:cond delay="0"/>
                            </p:stCondLst>
                            <p:childTnLst>
                              <p:par>
                                <p:cTn id="145" presetID="26" presetClass="entr" presetSubtype="0" fill="hold" grpId="0" nodeType="clickEffect">
                                  <p:stCondLst>
                                    <p:cond delay="0"/>
                                  </p:stCondLst>
                                  <p:childTnLst>
                                    <p:set>
                                      <p:cBhvr>
                                        <p:cTn id="146" dur="1" fill="hold">
                                          <p:stCondLst>
                                            <p:cond delay="0"/>
                                          </p:stCondLst>
                                        </p:cTn>
                                        <p:tgtEl>
                                          <p:spTgt spid="24"/>
                                        </p:tgtEl>
                                        <p:attrNameLst>
                                          <p:attrName>style.visibility</p:attrName>
                                        </p:attrNameLst>
                                      </p:cBhvr>
                                      <p:to>
                                        <p:strVal val="visible"/>
                                      </p:to>
                                    </p:set>
                                    <p:animEffect transition="in" filter="wipe(down)">
                                      <p:cBhvr>
                                        <p:cTn id="147" dur="580">
                                          <p:stCondLst>
                                            <p:cond delay="0"/>
                                          </p:stCondLst>
                                        </p:cTn>
                                        <p:tgtEl>
                                          <p:spTgt spid="24"/>
                                        </p:tgtEl>
                                      </p:cBhvr>
                                    </p:animEffect>
                                    <p:anim calcmode="lin" valueType="num">
                                      <p:cBhvr>
                                        <p:cTn id="148"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49"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50"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51"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52"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53" dur="26">
                                          <p:stCondLst>
                                            <p:cond delay="650"/>
                                          </p:stCondLst>
                                        </p:cTn>
                                        <p:tgtEl>
                                          <p:spTgt spid="24"/>
                                        </p:tgtEl>
                                      </p:cBhvr>
                                      <p:to x="100000" y="60000"/>
                                    </p:animScale>
                                    <p:animScale>
                                      <p:cBhvr>
                                        <p:cTn id="154" dur="166" decel="50000">
                                          <p:stCondLst>
                                            <p:cond delay="676"/>
                                          </p:stCondLst>
                                        </p:cTn>
                                        <p:tgtEl>
                                          <p:spTgt spid="24"/>
                                        </p:tgtEl>
                                      </p:cBhvr>
                                      <p:to x="100000" y="100000"/>
                                    </p:animScale>
                                    <p:animScale>
                                      <p:cBhvr>
                                        <p:cTn id="155" dur="26">
                                          <p:stCondLst>
                                            <p:cond delay="1312"/>
                                          </p:stCondLst>
                                        </p:cTn>
                                        <p:tgtEl>
                                          <p:spTgt spid="24"/>
                                        </p:tgtEl>
                                      </p:cBhvr>
                                      <p:to x="100000" y="80000"/>
                                    </p:animScale>
                                    <p:animScale>
                                      <p:cBhvr>
                                        <p:cTn id="156" dur="166" decel="50000">
                                          <p:stCondLst>
                                            <p:cond delay="1338"/>
                                          </p:stCondLst>
                                        </p:cTn>
                                        <p:tgtEl>
                                          <p:spTgt spid="24"/>
                                        </p:tgtEl>
                                      </p:cBhvr>
                                      <p:to x="100000" y="100000"/>
                                    </p:animScale>
                                    <p:animScale>
                                      <p:cBhvr>
                                        <p:cTn id="157" dur="26">
                                          <p:stCondLst>
                                            <p:cond delay="1642"/>
                                          </p:stCondLst>
                                        </p:cTn>
                                        <p:tgtEl>
                                          <p:spTgt spid="24"/>
                                        </p:tgtEl>
                                      </p:cBhvr>
                                      <p:to x="100000" y="90000"/>
                                    </p:animScale>
                                    <p:animScale>
                                      <p:cBhvr>
                                        <p:cTn id="158" dur="166" decel="50000">
                                          <p:stCondLst>
                                            <p:cond delay="1668"/>
                                          </p:stCondLst>
                                        </p:cTn>
                                        <p:tgtEl>
                                          <p:spTgt spid="24"/>
                                        </p:tgtEl>
                                      </p:cBhvr>
                                      <p:to x="100000" y="100000"/>
                                    </p:animScale>
                                    <p:animScale>
                                      <p:cBhvr>
                                        <p:cTn id="159" dur="26">
                                          <p:stCondLst>
                                            <p:cond delay="1808"/>
                                          </p:stCondLst>
                                        </p:cTn>
                                        <p:tgtEl>
                                          <p:spTgt spid="24"/>
                                        </p:tgtEl>
                                      </p:cBhvr>
                                      <p:to x="100000" y="95000"/>
                                    </p:animScale>
                                    <p:animScale>
                                      <p:cBhvr>
                                        <p:cTn id="160" dur="166" decel="50000">
                                          <p:stCondLst>
                                            <p:cond delay="1834"/>
                                          </p:stCondLst>
                                        </p:cTn>
                                        <p:tgtEl>
                                          <p:spTgt spid="24"/>
                                        </p:tgtEl>
                                      </p:cBhvr>
                                      <p:to x="100000" y="100000"/>
                                    </p:animScale>
                                  </p:childTnLst>
                                </p:cTn>
                              </p:par>
                            </p:childTnLst>
                          </p:cTn>
                        </p:par>
                      </p:childTnLst>
                    </p:cTn>
                  </p:par>
                  <p:par>
                    <p:cTn id="161" fill="hold">
                      <p:stCondLst>
                        <p:cond delay="indefinite"/>
                      </p:stCondLst>
                      <p:childTnLst>
                        <p:par>
                          <p:cTn id="162" fill="hold">
                            <p:stCondLst>
                              <p:cond delay="0"/>
                            </p:stCondLst>
                            <p:childTnLst>
                              <p:par>
                                <p:cTn id="163" presetID="23" presetClass="entr" presetSubtype="16" fill="hold" grpId="0" nodeType="clickEffect">
                                  <p:stCondLst>
                                    <p:cond delay="0"/>
                                  </p:stCondLst>
                                  <p:childTnLst>
                                    <p:set>
                                      <p:cBhvr>
                                        <p:cTn id="164" dur="1" fill="hold">
                                          <p:stCondLst>
                                            <p:cond delay="0"/>
                                          </p:stCondLst>
                                        </p:cTn>
                                        <p:tgtEl>
                                          <p:spTgt spid="26632"/>
                                        </p:tgtEl>
                                        <p:attrNameLst>
                                          <p:attrName>style.visibility</p:attrName>
                                        </p:attrNameLst>
                                      </p:cBhvr>
                                      <p:to>
                                        <p:strVal val="visible"/>
                                      </p:to>
                                    </p:set>
                                    <p:anim calcmode="lin" valueType="num">
                                      <p:cBhvr>
                                        <p:cTn id="165" dur="500" fill="hold"/>
                                        <p:tgtEl>
                                          <p:spTgt spid="26632"/>
                                        </p:tgtEl>
                                        <p:attrNameLst>
                                          <p:attrName>ppt_w</p:attrName>
                                        </p:attrNameLst>
                                      </p:cBhvr>
                                      <p:tavLst>
                                        <p:tav tm="0">
                                          <p:val>
                                            <p:fltVal val="0"/>
                                          </p:val>
                                        </p:tav>
                                        <p:tav tm="100000">
                                          <p:val>
                                            <p:strVal val="#ppt_w"/>
                                          </p:val>
                                        </p:tav>
                                      </p:tavLst>
                                    </p:anim>
                                    <p:anim calcmode="lin" valueType="num">
                                      <p:cBhvr>
                                        <p:cTn id="166" dur="500" fill="hold"/>
                                        <p:tgtEl>
                                          <p:spTgt spid="26632"/>
                                        </p:tgtEl>
                                        <p:attrNameLst>
                                          <p:attrName>ppt_h</p:attrName>
                                        </p:attrNameLst>
                                      </p:cBhvr>
                                      <p:tavLst>
                                        <p:tav tm="0">
                                          <p:val>
                                            <p:fltVal val="0"/>
                                          </p:val>
                                        </p:tav>
                                        <p:tav tm="100000">
                                          <p:val>
                                            <p:strVal val="#ppt_h"/>
                                          </p:val>
                                        </p:tav>
                                      </p:tavLst>
                                    </p:anim>
                                  </p:childTnLst>
                                </p:cTn>
                              </p:par>
                            </p:childTnLst>
                          </p:cTn>
                        </p:par>
                      </p:childTnLst>
                    </p:cTn>
                  </p:par>
                  <p:par>
                    <p:cTn id="167" fill="hold">
                      <p:stCondLst>
                        <p:cond delay="indefinite"/>
                      </p:stCondLst>
                      <p:childTnLst>
                        <p:par>
                          <p:cTn id="168" fill="hold">
                            <p:stCondLst>
                              <p:cond delay="0"/>
                            </p:stCondLst>
                            <p:childTnLst>
                              <p:par>
                                <p:cTn id="169" presetID="23" presetClass="entr" presetSubtype="16" fill="hold" grpId="0" nodeType="clickEffect">
                                  <p:stCondLst>
                                    <p:cond delay="0"/>
                                  </p:stCondLst>
                                  <p:childTnLst>
                                    <p:set>
                                      <p:cBhvr>
                                        <p:cTn id="170" dur="1" fill="hold">
                                          <p:stCondLst>
                                            <p:cond delay="0"/>
                                          </p:stCondLst>
                                        </p:cTn>
                                        <p:tgtEl>
                                          <p:spTgt spid="22"/>
                                        </p:tgtEl>
                                        <p:attrNameLst>
                                          <p:attrName>style.visibility</p:attrName>
                                        </p:attrNameLst>
                                      </p:cBhvr>
                                      <p:to>
                                        <p:strVal val="visible"/>
                                      </p:to>
                                    </p:set>
                                    <p:anim calcmode="lin" valueType="num">
                                      <p:cBhvr>
                                        <p:cTn id="171" dur="500" fill="hold"/>
                                        <p:tgtEl>
                                          <p:spTgt spid="22"/>
                                        </p:tgtEl>
                                        <p:attrNameLst>
                                          <p:attrName>ppt_w</p:attrName>
                                        </p:attrNameLst>
                                      </p:cBhvr>
                                      <p:tavLst>
                                        <p:tav tm="0">
                                          <p:val>
                                            <p:fltVal val="0"/>
                                          </p:val>
                                        </p:tav>
                                        <p:tav tm="100000">
                                          <p:val>
                                            <p:strVal val="#ppt_w"/>
                                          </p:val>
                                        </p:tav>
                                      </p:tavLst>
                                    </p:anim>
                                    <p:anim calcmode="lin" valueType="num">
                                      <p:cBhvr>
                                        <p:cTn id="172"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173" fill="hold">
                      <p:stCondLst>
                        <p:cond delay="indefinite"/>
                      </p:stCondLst>
                      <p:childTnLst>
                        <p:par>
                          <p:cTn id="174" fill="hold">
                            <p:stCondLst>
                              <p:cond delay="0"/>
                            </p:stCondLst>
                            <p:childTnLst>
                              <p:par>
                                <p:cTn id="175" presetID="1" presetClass="entr" presetSubtype="0" fill="hold" grpId="0" nodeType="clickEffect">
                                  <p:stCondLst>
                                    <p:cond delay="0"/>
                                  </p:stCondLst>
                                  <p:childTnLst>
                                    <p:set>
                                      <p:cBhvr>
                                        <p:cTn id="176" dur="1" fill="hold">
                                          <p:stCondLst>
                                            <p:cond delay="0"/>
                                          </p:stCondLst>
                                        </p:cTn>
                                        <p:tgtEl>
                                          <p:spTgt spid="81930"/>
                                        </p:tgtEl>
                                        <p:attrNameLst>
                                          <p:attrName>style.visibility</p:attrName>
                                        </p:attrNameLst>
                                      </p:cBhvr>
                                      <p:to>
                                        <p:strVal val="visible"/>
                                      </p:to>
                                    </p:set>
                                  </p:childTnLst>
                                </p:cTn>
                              </p:par>
                            </p:childTnLst>
                          </p:cTn>
                        </p:par>
                      </p:childTnLst>
                    </p:cTn>
                  </p:par>
                  <p:par>
                    <p:cTn id="177" fill="hold">
                      <p:stCondLst>
                        <p:cond delay="indefinite"/>
                      </p:stCondLst>
                      <p:childTnLst>
                        <p:par>
                          <p:cTn id="178" fill="hold">
                            <p:stCondLst>
                              <p:cond delay="0"/>
                            </p:stCondLst>
                            <p:childTnLst>
                              <p:par>
                                <p:cTn id="179" presetID="1" presetClass="entr" presetSubtype="0" fill="hold" grpId="0" nodeType="clickEffect">
                                  <p:stCondLst>
                                    <p:cond delay="0"/>
                                  </p:stCondLst>
                                  <p:childTnLst>
                                    <p:set>
                                      <p:cBhvr>
                                        <p:cTn id="180" dur="1" fill="hold">
                                          <p:stCondLst>
                                            <p:cond delay="0"/>
                                          </p:stCondLst>
                                        </p:cTn>
                                        <p:tgtEl>
                                          <p:spTgt spid="81931"/>
                                        </p:tgtEl>
                                        <p:attrNameLst>
                                          <p:attrName>style.visibility</p:attrName>
                                        </p:attrNameLst>
                                      </p:cBhvr>
                                      <p:to>
                                        <p:strVal val="visible"/>
                                      </p:to>
                                    </p:set>
                                  </p:childTnLst>
                                </p:cTn>
                              </p:par>
                            </p:childTnLst>
                          </p:cTn>
                        </p:par>
                      </p:childTnLst>
                    </p:cTn>
                  </p:par>
                  <p:par>
                    <p:cTn id="181" fill="hold">
                      <p:stCondLst>
                        <p:cond delay="indefinite"/>
                      </p:stCondLst>
                      <p:childTnLst>
                        <p:par>
                          <p:cTn id="182" fill="hold">
                            <p:stCondLst>
                              <p:cond delay="0"/>
                            </p:stCondLst>
                            <p:childTnLst>
                              <p:par>
                                <p:cTn id="183" presetID="1" presetClass="entr" presetSubtype="0" fill="hold" grpId="0" nodeType="clickEffect">
                                  <p:stCondLst>
                                    <p:cond delay="0"/>
                                  </p:stCondLst>
                                  <p:childTnLst>
                                    <p:set>
                                      <p:cBhvr>
                                        <p:cTn id="184" dur="1" fill="hold">
                                          <p:stCondLst>
                                            <p:cond delay="0"/>
                                          </p:stCondLst>
                                        </p:cTn>
                                        <p:tgtEl>
                                          <p:spTgt spid="6"/>
                                        </p:tgtEl>
                                        <p:attrNameLst>
                                          <p:attrName>style.visibility</p:attrName>
                                        </p:attrNameLst>
                                      </p:cBhvr>
                                      <p:to>
                                        <p:strVal val="visible"/>
                                      </p:to>
                                    </p:set>
                                  </p:childTnLst>
                                </p:cTn>
                              </p:par>
                            </p:childTnLst>
                          </p:cTn>
                        </p:par>
                      </p:childTnLst>
                    </p:cTn>
                  </p:par>
                  <p:par>
                    <p:cTn id="185" fill="hold">
                      <p:stCondLst>
                        <p:cond delay="indefinite"/>
                      </p:stCondLst>
                      <p:childTnLst>
                        <p:par>
                          <p:cTn id="186" fill="hold">
                            <p:stCondLst>
                              <p:cond delay="0"/>
                            </p:stCondLst>
                            <p:childTnLst>
                              <p:par>
                                <p:cTn id="187" presetID="26" presetClass="entr" presetSubtype="0" fill="hold" grpId="0" nodeType="clickEffect">
                                  <p:stCondLst>
                                    <p:cond delay="0"/>
                                  </p:stCondLst>
                                  <p:childTnLst>
                                    <p:set>
                                      <p:cBhvr>
                                        <p:cTn id="188" dur="1" fill="hold">
                                          <p:stCondLst>
                                            <p:cond delay="0"/>
                                          </p:stCondLst>
                                        </p:cTn>
                                        <p:tgtEl>
                                          <p:spTgt spid="13"/>
                                        </p:tgtEl>
                                        <p:attrNameLst>
                                          <p:attrName>style.visibility</p:attrName>
                                        </p:attrNameLst>
                                      </p:cBhvr>
                                      <p:to>
                                        <p:strVal val="visible"/>
                                      </p:to>
                                    </p:set>
                                    <p:animEffect transition="in" filter="wipe(down)">
                                      <p:cBhvr>
                                        <p:cTn id="189" dur="580">
                                          <p:stCondLst>
                                            <p:cond delay="0"/>
                                          </p:stCondLst>
                                        </p:cTn>
                                        <p:tgtEl>
                                          <p:spTgt spid="13"/>
                                        </p:tgtEl>
                                      </p:cBhvr>
                                    </p:animEffect>
                                    <p:anim calcmode="lin" valueType="num">
                                      <p:cBhvr>
                                        <p:cTn id="190"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91"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92"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93"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94"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95" dur="26">
                                          <p:stCondLst>
                                            <p:cond delay="650"/>
                                          </p:stCondLst>
                                        </p:cTn>
                                        <p:tgtEl>
                                          <p:spTgt spid="13"/>
                                        </p:tgtEl>
                                      </p:cBhvr>
                                      <p:to x="100000" y="60000"/>
                                    </p:animScale>
                                    <p:animScale>
                                      <p:cBhvr>
                                        <p:cTn id="196" dur="166" decel="50000">
                                          <p:stCondLst>
                                            <p:cond delay="676"/>
                                          </p:stCondLst>
                                        </p:cTn>
                                        <p:tgtEl>
                                          <p:spTgt spid="13"/>
                                        </p:tgtEl>
                                      </p:cBhvr>
                                      <p:to x="100000" y="100000"/>
                                    </p:animScale>
                                    <p:animScale>
                                      <p:cBhvr>
                                        <p:cTn id="197" dur="26">
                                          <p:stCondLst>
                                            <p:cond delay="1312"/>
                                          </p:stCondLst>
                                        </p:cTn>
                                        <p:tgtEl>
                                          <p:spTgt spid="13"/>
                                        </p:tgtEl>
                                      </p:cBhvr>
                                      <p:to x="100000" y="80000"/>
                                    </p:animScale>
                                    <p:animScale>
                                      <p:cBhvr>
                                        <p:cTn id="198" dur="166" decel="50000">
                                          <p:stCondLst>
                                            <p:cond delay="1338"/>
                                          </p:stCondLst>
                                        </p:cTn>
                                        <p:tgtEl>
                                          <p:spTgt spid="13"/>
                                        </p:tgtEl>
                                      </p:cBhvr>
                                      <p:to x="100000" y="100000"/>
                                    </p:animScale>
                                    <p:animScale>
                                      <p:cBhvr>
                                        <p:cTn id="199" dur="26">
                                          <p:stCondLst>
                                            <p:cond delay="1642"/>
                                          </p:stCondLst>
                                        </p:cTn>
                                        <p:tgtEl>
                                          <p:spTgt spid="13"/>
                                        </p:tgtEl>
                                      </p:cBhvr>
                                      <p:to x="100000" y="90000"/>
                                    </p:animScale>
                                    <p:animScale>
                                      <p:cBhvr>
                                        <p:cTn id="200" dur="166" decel="50000">
                                          <p:stCondLst>
                                            <p:cond delay="1668"/>
                                          </p:stCondLst>
                                        </p:cTn>
                                        <p:tgtEl>
                                          <p:spTgt spid="13"/>
                                        </p:tgtEl>
                                      </p:cBhvr>
                                      <p:to x="100000" y="100000"/>
                                    </p:animScale>
                                    <p:animScale>
                                      <p:cBhvr>
                                        <p:cTn id="201" dur="26">
                                          <p:stCondLst>
                                            <p:cond delay="1808"/>
                                          </p:stCondLst>
                                        </p:cTn>
                                        <p:tgtEl>
                                          <p:spTgt spid="13"/>
                                        </p:tgtEl>
                                      </p:cBhvr>
                                      <p:to x="100000" y="95000"/>
                                    </p:animScale>
                                    <p:animScale>
                                      <p:cBhvr>
                                        <p:cTn id="202" dur="166" decel="50000">
                                          <p:stCondLst>
                                            <p:cond delay="1834"/>
                                          </p:stCondLst>
                                        </p:cTn>
                                        <p:tgtEl>
                                          <p:spTgt spid="13"/>
                                        </p:tgtEl>
                                      </p:cBhvr>
                                      <p:to x="100000" y="100000"/>
                                    </p:animScale>
                                  </p:childTnLst>
                                </p:cTn>
                              </p:par>
                            </p:childTnLst>
                          </p:cTn>
                        </p:par>
                      </p:childTnLst>
                    </p:cTn>
                  </p:par>
                  <p:par>
                    <p:cTn id="203" fill="hold">
                      <p:stCondLst>
                        <p:cond delay="indefinite"/>
                      </p:stCondLst>
                      <p:childTnLst>
                        <p:par>
                          <p:cTn id="204" fill="hold">
                            <p:stCondLst>
                              <p:cond delay="0"/>
                            </p:stCondLst>
                            <p:childTnLst>
                              <p:par>
                                <p:cTn id="205" presetID="2" presetClass="entr" presetSubtype="4" fill="hold" grpId="0" nodeType="clickEffect">
                                  <p:stCondLst>
                                    <p:cond delay="0"/>
                                  </p:stCondLst>
                                  <p:childTnLst>
                                    <p:set>
                                      <p:cBhvr>
                                        <p:cTn id="206" dur="1" fill="hold">
                                          <p:stCondLst>
                                            <p:cond delay="0"/>
                                          </p:stCondLst>
                                        </p:cTn>
                                        <p:tgtEl>
                                          <p:spTgt spid="16399"/>
                                        </p:tgtEl>
                                        <p:attrNameLst>
                                          <p:attrName>style.visibility</p:attrName>
                                        </p:attrNameLst>
                                      </p:cBhvr>
                                      <p:to>
                                        <p:strVal val="visible"/>
                                      </p:to>
                                    </p:set>
                                    <p:anim calcmode="lin" valueType="num">
                                      <p:cBhvr additive="base">
                                        <p:cTn id="207" dur="500" fill="hold"/>
                                        <p:tgtEl>
                                          <p:spTgt spid="16399"/>
                                        </p:tgtEl>
                                        <p:attrNameLst>
                                          <p:attrName>ppt_x</p:attrName>
                                        </p:attrNameLst>
                                      </p:cBhvr>
                                      <p:tavLst>
                                        <p:tav tm="0">
                                          <p:val>
                                            <p:strVal val="#ppt_x"/>
                                          </p:val>
                                        </p:tav>
                                        <p:tav tm="100000">
                                          <p:val>
                                            <p:strVal val="#ppt_x"/>
                                          </p:val>
                                        </p:tav>
                                      </p:tavLst>
                                    </p:anim>
                                    <p:anim calcmode="lin" valueType="num">
                                      <p:cBhvr additive="base">
                                        <p:cTn id="208" dur="500" fill="hold"/>
                                        <p:tgtEl>
                                          <p:spTgt spid="163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12" grpId="0"/>
      <p:bldP spid="14" grpId="0"/>
      <p:bldP spid="80907" grpId="0"/>
      <p:bldP spid="16" grpId="0"/>
      <p:bldP spid="17" grpId="0"/>
      <p:bldP spid="18" grpId="0"/>
      <p:bldP spid="20" grpId="0"/>
      <p:bldP spid="21" grpId="0"/>
      <p:bldP spid="26632" grpId="0"/>
      <p:bldP spid="22" grpId="0"/>
      <p:bldP spid="4" grpId="0"/>
      <p:bldP spid="81930" grpId="0"/>
      <p:bldP spid="81931" grpId="0"/>
      <p:bldP spid="6" grpId="0"/>
      <p:bldP spid="13" grpId="0"/>
      <p:bldP spid="16399" grpId="0"/>
      <p:bldP spid="23" grpId="0"/>
      <p:bldP spid="24" grpId="0"/>
      <p:bldP spid="26" grpId="0" bldLvl="0"/>
      <p:bldP spid="27" grpId="0" bldLvl="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4338" name="矩形 46084"/>
          <p:cNvSpPr/>
          <p:nvPr/>
        </p:nvSpPr>
        <p:spPr>
          <a:xfrm>
            <a:off x="1559560" y="1178243"/>
            <a:ext cx="9144000" cy="4356100"/>
          </a:xfrm>
          <a:prstGeom prst="rect">
            <a:avLst/>
          </a:prstGeom>
          <a:noFill/>
          <a:ln w="9525">
            <a:noFill/>
          </a:ln>
        </p:spPr>
        <p:txBody>
          <a:bodyPr>
            <a:spAutoFit/>
          </a:bodyPr>
          <a:lstStyle/>
          <a:p>
            <a:pPr fontAlgn="base">
              <a:lnSpc>
                <a:spcPct val="110000"/>
              </a:lnSpc>
            </a:pPr>
            <a:r>
              <a:rPr lang="zh-CN" altLang="en-US" sz="2800" b="1" strike="noStrike" noProof="1">
                <a:solidFill>
                  <a:schemeClr val="tx1"/>
                </a:solidFill>
                <a:latin typeface="Arial" panose="020B0604020202020204" pitchFamily="34" charset="0"/>
                <a:ea typeface="宋体" panose="02010600030101010101" pitchFamily="2" charset="-122"/>
                <a:cs typeface="+mn-cs"/>
              </a:rPr>
              <a:t>水陆草木</a:t>
            </a:r>
            <a:r>
              <a:rPr lang="zh-CN" altLang="en-US" sz="2800" b="1" u="sng" strike="noStrike" noProof="1">
                <a:solidFill>
                  <a:schemeClr val="tx1"/>
                </a:solidFill>
                <a:latin typeface="Arial" panose="020B0604020202020204" pitchFamily="34" charset="0"/>
                <a:ea typeface="宋体" panose="02010600030101010101" pitchFamily="2" charset="-122"/>
                <a:cs typeface="+mn-cs"/>
              </a:rPr>
              <a:t>之</a:t>
            </a:r>
            <a:r>
              <a:rPr lang="zh-CN" altLang="en-US" sz="2800" b="1" strike="noStrike" noProof="1">
                <a:solidFill>
                  <a:schemeClr val="tx1"/>
                </a:solidFill>
                <a:latin typeface="Arial" panose="020B0604020202020204" pitchFamily="34" charset="0"/>
                <a:ea typeface="宋体" panose="02010600030101010101" pitchFamily="2" charset="-122"/>
                <a:cs typeface="+mn-cs"/>
              </a:rPr>
              <a:t>花</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strike="noStrike" noProof="1">
                <a:solidFill>
                  <a:schemeClr val="tx1"/>
                </a:solidFill>
                <a:latin typeface="Arial" panose="020B0604020202020204" pitchFamily="34" charset="0"/>
                <a:ea typeface="宋体" panose="02010600030101010101" pitchFamily="2" charset="-122"/>
                <a:cs typeface="+mn-cs"/>
              </a:rPr>
              <a:t>  </a:t>
            </a:r>
            <a:r>
              <a:rPr lang="en-US" altLang="zh-CN" sz="2800" b="1" strike="noStrike" noProof="1">
                <a:solidFill>
                  <a:schemeClr val="tx1"/>
                </a:solidFill>
                <a:latin typeface="Arial" panose="020B0604020202020204" pitchFamily="34" charset="0"/>
                <a:ea typeface="宋体" panose="02010600030101010101" pitchFamily="2" charset="-122"/>
                <a:cs typeface="+mn-cs"/>
              </a:rPr>
              <a:t>   </a:t>
            </a:r>
            <a:r>
              <a:rPr lang="zh-CN" altLang="en-US" sz="2800" b="1" u="sng" strike="noStrike" noProof="1">
                <a:solidFill>
                  <a:schemeClr val="tx1"/>
                </a:solidFill>
                <a:latin typeface="Arial" panose="020B0604020202020204" pitchFamily="34" charset="0"/>
                <a:ea typeface="宋体" panose="02010600030101010101" pitchFamily="2" charset="-122"/>
                <a:cs typeface="+mn-cs"/>
              </a:rPr>
              <a:t>可</a:t>
            </a:r>
            <a:r>
              <a:rPr lang="zh-CN" altLang="en-US" sz="2800" b="1" strike="noStrike" noProof="1">
                <a:solidFill>
                  <a:schemeClr val="tx1"/>
                </a:solidFill>
                <a:latin typeface="Arial" panose="020B0604020202020204" pitchFamily="34" charset="0"/>
                <a:ea typeface="宋体" panose="02010600030101010101" pitchFamily="2" charset="-122"/>
                <a:cs typeface="+mn-cs"/>
              </a:rPr>
              <a:t>爱者</a:t>
            </a:r>
            <a:r>
              <a:rPr lang="zh-CN" altLang="en-US" sz="2800" b="1" u="sng" strike="noStrike" noProof="1">
                <a:solidFill>
                  <a:schemeClr val="tx1"/>
                </a:solidFill>
                <a:latin typeface="Arial" panose="020B0604020202020204" pitchFamily="34" charset="0"/>
                <a:ea typeface="宋体" panose="02010600030101010101" pitchFamily="2" charset="-122"/>
                <a:cs typeface="+mn-cs"/>
              </a:rPr>
              <a:t>甚</a:t>
            </a:r>
            <a:r>
              <a:rPr lang="zh-CN" altLang="en-US" sz="2800" b="1" strike="noStrike" noProof="1">
                <a:solidFill>
                  <a:srgbClr val="FF0000"/>
                </a:solidFill>
                <a:latin typeface="Arial" panose="020B0604020202020204" pitchFamily="34" charset="0"/>
                <a:ea typeface="宋体" panose="02010600030101010101" pitchFamily="2" charset="-122"/>
                <a:cs typeface="+mn-cs"/>
              </a:rPr>
              <a:t>蕃</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dirty="0">
                <a:latin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cs typeface="宋体" panose="02010600030101010101" pitchFamily="2" charset="-122"/>
                <a:sym typeface="+mn-ea"/>
              </a:rPr>
              <a:t>)</a:t>
            </a:r>
            <a:r>
              <a:rPr lang="zh-CN" altLang="zh-CN" sz="2800" b="1" dirty="0">
                <a:latin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cs typeface="宋体" panose="02010600030101010101" pitchFamily="2" charset="-122"/>
                <a:sym typeface="+mn-ea"/>
              </a:rPr>
              <a:t>)</a:t>
            </a:r>
            <a:r>
              <a:rPr lang="zh-CN" altLang="en-US" sz="2800" b="1" strike="noStrike" noProof="1">
                <a:solidFill>
                  <a:schemeClr val="tx1"/>
                </a:solidFill>
                <a:latin typeface="Arial" panose="020B0604020202020204" pitchFamily="34" charset="0"/>
                <a:ea typeface="宋体" panose="02010600030101010101" pitchFamily="2" charset="-122"/>
                <a:cs typeface="+mn-cs"/>
              </a:rPr>
              <a:t>    </a:t>
            </a:r>
            <a:endParaRPr lang="zh-CN" altLang="en-US" sz="2800" b="1" strike="noStrike" noProof="1">
              <a:solidFill>
                <a:schemeClr val="tx1"/>
              </a:solidFill>
              <a:latin typeface="Arial" panose="020B0604020202020204" pitchFamily="34" charset="0"/>
              <a:ea typeface="宋体" panose="02010600030101010101" pitchFamily="2" charset="-122"/>
            </a:endParaRPr>
          </a:p>
          <a:p>
            <a:pPr fontAlgn="base">
              <a:lnSpc>
                <a:spcPct val="110000"/>
              </a:lnSpc>
            </a:pPr>
            <a:r>
              <a:rPr lang="zh-CN" altLang="en-US" sz="2800" b="1">
                <a:solidFill>
                  <a:srgbClr val="000000"/>
                </a:solidFill>
                <a:latin typeface="楷体_GB2312" pitchFamily="49" charset="-122"/>
                <a:ea typeface="楷体_GB2312" pitchFamily="49" charset="-122"/>
                <a:sym typeface="+mn-ea"/>
              </a:rPr>
              <a:t>晋陶渊明</a:t>
            </a:r>
            <a:r>
              <a:rPr lang="zh-CN" altLang="en-US" sz="2800" b="1" u="sng" strike="noStrike" noProof="1">
                <a:solidFill>
                  <a:schemeClr val="tx1"/>
                </a:solidFill>
                <a:latin typeface="Arial" panose="020B0604020202020204" pitchFamily="34" charset="0"/>
                <a:ea typeface="宋体" panose="02010600030101010101" pitchFamily="2" charset="-122"/>
                <a:cs typeface="+mn-cs"/>
              </a:rPr>
              <a:t>独</a:t>
            </a:r>
            <a:r>
              <a:rPr lang="zh-CN" altLang="en-US" sz="2800" b="1" strike="noStrike" noProof="1">
                <a:solidFill>
                  <a:schemeClr val="tx1"/>
                </a:solidFill>
                <a:latin typeface="Arial" panose="020B0604020202020204" pitchFamily="34" charset="0"/>
                <a:ea typeface="宋体" panose="02010600030101010101" pitchFamily="2" charset="-122"/>
                <a:cs typeface="+mn-cs"/>
              </a:rPr>
              <a:t>爱菊</a:t>
            </a:r>
            <a:r>
              <a:rPr lang="zh-CN" altLang="zh-CN" sz="2800" b="1" dirty="0">
                <a:latin typeface="宋体" panose="02010600030101010101" pitchFamily="2" charset="-122"/>
                <a:ea typeface="+mn-ea"/>
                <a:cs typeface="宋体" panose="02010600030101010101" pitchFamily="2" charset="-122"/>
                <a:sym typeface="+mn-ea"/>
              </a:rPr>
              <a:t>(</a:t>
            </a:r>
            <a:r>
              <a:rPr lang="en-US" altLang="zh-CN" sz="2800" b="1" dirty="0">
                <a:latin typeface="宋体" panose="02010600030101010101" pitchFamily="2" charset="-122"/>
                <a:ea typeface="+mn-ea"/>
                <a:cs typeface="宋体" panose="02010600030101010101" pitchFamily="2" charset="-122"/>
                <a:sym typeface="+mn-ea"/>
              </a:rPr>
              <a:t>   </a:t>
            </a:r>
            <a:r>
              <a:rPr lang="zh-CN" altLang="zh-CN" sz="2800" b="1" dirty="0">
                <a:uFillTx/>
                <a:latin typeface="宋体" panose="02010600030101010101" pitchFamily="2" charset="-122"/>
                <a:ea typeface="+mn-ea"/>
                <a:cs typeface="宋体" panose="02010600030101010101" pitchFamily="2" charset="-122"/>
                <a:sym typeface="+mn-ea"/>
              </a:rPr>
              <a:t>)</a:t>
            </a:r>
            <a:r>
              <a:rPr lang="en-US" altLang="zh-CN" sz="2800" b="1" dirty="0">
                <a:uFillTx/>
                <a:latin typeface="宋体" panose="02010600030101010101" pitchFamily="2" charset="-122"/>
                <a:ea typeface="+mn-ea"/>
                <a:cs typeface="宋体" panose="02010600030101010101" pitchFamily="2" charset="-122"/>
                <a:sym typeface="+mn-ea"/>
              </a:rPr>
              <a:t>   </a:t>
            </a:r>
            <a:r>
              <a:rPr lang="zh-CN" altLang="en-US" sz="2800" b="1" strike="noStrike" noProof="1">
                <a:solidFill>
                  <a:srgbClr val="FF0000"/>
                </a:solidFill>
                <a:latin typeface="Arial" panose="020B0604020202020204" pitchFamily="34" charset="0"/>
                <a:ea typeface="宋体" panose="02010600030101010101" pitchFamily="2" charset="-122"/>
                <a:cs typeface="+mn-cs"/>
              </a:rPr>
              <a:t>自</a:t>
            </a:r>
            <a:r>
              <a:rPr lang="zh-CN" altLang="en-US" sz="2800" b="1" u="sng" strike="noStrike" noProof="1">
                <a:solidFill>
                  <a:schemeClr val="tx1"/>
                </a:solidFill>
                <a:latin typeface="Arial" panose="020B0604020202020204" pitchFamily="34" charset="0"/>
                <a:ea typeface="宋体" panose="02010600030101010101" pitchFamily="2" charset="-122"/>
                <a:cs typeface="+mn-cs"/>
              </a:rPr>
              <a:t>李唐</a:t>
            </a:r>
            <a:r>
              <a:rPr lang="zh-CN" altLang="en-US" sz="2800" b="1" strike="noStrike" noProof="1">
                <a:solidFill>
                  <a:schemeClr val="tx1"/>
                </a:solidFill>
                <a:latin typeface="Arial" panose="020B0604020202020204" pitchFamily="34" charset="0"/>
                <a:ea typeface="宋体" panose="02010600030101010101" pitchFamily="2" charset="-122"/>
                <a:cs typeface="+mn-cs"/>
              </a:rPr>
              <a:t>来</a:t>
            </a:r>
            <a:r>
              <a:rPr lang="zh-CN" altLang="zh-CN" sz="2800" b="1" strike="noStrike" noProof="1">
                <a:latin typeface="宋体" panose="02010600030101010101" pitchFamily="2" charset="-122"/>
                <a:ea typeface="+mn-ea"/>
                <a:cs typeface="宋体" panose="02010600030101010101" pitchFamily="2" charset="-122"/>
                <a:sym typeface="+mn-ea"/>
              </a:rPr>
              <a:t>(</a:t>
            </a:r>
            <a:r>
              <a:rPr lang="en-US" altLang="zh-CN" sz="2800" b="1" strike="noStrike" noProof="1">
                <a:latin typeface="宋体" panose="02010600030101010101" pitchFamily="2" charset="-122"/>
                <a:ea typeface="+mn-ea"/>
                <a:cs typeface="宋体" panose="02010600030101010101" pitchFamily="2" charset="-122"/>
                <a:sym typeface="+mn-ea"/>
              </a:rPr>
              <a:t>   </a:t>
            </a:r>
            <a:r>
              <a:rPr lang="zh-CN" altLang="zh-CN" sz="2800" b="1" strike="noStrike" noProof="1">
                <a:uFillTx/>
                <a:latin typeface="宋体" panose="02010600030101010101" pitchFamily="2" charset="-122"/>
                <a:ea typeface="+mn-ea"/>
                <a:cs typeface="宋体" panose="02010600030101010101" pitchFamily="2" charset="-122"/>
                <a:sym typeface="+mn-ea"/>
              </a:rPr>
              <a:t>)</a:t>
            </a:r>
            <a:r>
              <a:rPr lang="en-US" altLang="zh-CN" sz="2800" b="1" strike="noStrike" noProof="1">
                <a:uFillTx/>
                <a:latin typeface="宋体" panose="02010600030101010101" pitchFamily="2" charset="-122"/>
                <a:ea typeface="+mn-ea"/>
                <a:cs typeface="宋体" panose="02010600030101010101" pitchFamily="2" charset="-122"/>
                <a:sym typeface="+mn-ea"/>
              </a:rPr>
              <a:t> </a:t>
            </a:r>
            <a:r>
              <a:rPr lang="zh-CN" altLang="zh-CN" sz="2800" b="1" dirty="0">
                <a:latin typeface="宋体" panose="02010600030101010101" pitchFamily="2" charset="-122"/>
                <a:ea typeface="+mn-ea"/>
                <a:cs typeface="宋体" panose="02010600030101010101" pitchFamily="2" charset="-122"/>
                <a:sym typeface="+mn-ea"/>
              </a:rPr>
              <a:t>(</a:t>
            </a:r>
            <a:r>
              <a:rPr lang="en-US" altLang="zh-CN" sz="2800" b="1" dirty="0">
                <a:latin typeface="宋体" panose="02010600030101010101" pitchFamily="2" charset="-122"/>
                <a:ea typeface="+mn-ea"/>
                <a:cs typeface="宋体" panose="02010600030101010101" pitchFamily="2" charset="-122"/>
                <a:sym typeface="+mn-ea"/>
              </a:rPr>
              <a:t>     </a:t>
            </a:r>
            <a:r>
              <a:rPr lang="zh-CN" altLang="zh-CN" sz="2800" b="1" dirty="0">
                <a:uFillTx/>
                <a:latin typeface="宋体" panose="02010600030101010101" pitchFamily="2" charset="-122"/>
                <a:ea typeface="+mn-ea"/>
                <a:cs typeface="宋体" panose="02010600030101010101" pitchFamily="2" charset="-122"/>
                <a:sym typeface="+mn-ea"/>
              </a:rPr>
              <a:t>)</a:t>
            </a:r>
            <a:r>
              <a:rPr lang="en-US" altLang="zh-CN" sz="2800" b="1" strike="noStrike" noProof="1">
                <a:uFillTx/>
                <a:latin typeface="宋体" panose="02010600030101010101" pitchFamily="2" charset="-122"/>
                <a:ea typeface="+mn-ea"/>
                <a:cs typeface="宋体" panose="02010600030101010101" pitchFamily="2" charset="-122"/>
                <a:sym typeface="+mn-ea"/>
              </a:rPr>
              <a:t>  </a:t>
            </a:r>
            <a:endParaRPr lang="en-US" altLang="zh-CN" sz="2800" b="1" strike="noStrike" noProof="1">
              <a:uFillTx/>
              <a:latin typeface="宋体" panose="02010600030101010101" pitchFamily="2" charset="-122"/>
              <a:ea typeface="+mn-ea"/>
              <a:cs typeface="宋体" panose="02010600030101010101" pitchFamily="2" charset="-122"/>
              <a:sym typeface="+mn-ea"/>
            </a:endParaRPr>
          </a:p>
          <a:p>
            <a:pPr fontAlgn="base">
              <a:lnSpc>
                <a:spcPct val="110000"/>
              </a:lnSpc>
            </a:pPr>
            <a:r>
              <a:rPr lang="zh-CN" altLang="en-US" sz="2800" b="1" u="sng" strike="noStrike" noProof="1">
                <a:latin typeface="Arial" panose="020B0604020202020204" pitchFamily="34" charset="0"/>
                <a:ea typeface="宋体" panose="02010600030101010101" pitchFamily="2" charset="-122"/>
                <a:cs typeface="+mn-cs"/>
              </a:rPr>
              <a:t>予</a:t>
            </a:r>
            <a:r>
              <a:rPr lang="zh-CN" altLang="en-US" sz="2800" b="1" strike="noStrike" noProof="1">
                <a:latin typeface="Arial" panose="020B0604020202020204" pitchFamily="34" charset="0"/>
                <a:ea typeface="宋体" panose="02010600030101010101" pitchFamily="2" charset="-122"/>
                <a:cs typeface="+mn-cs"/>
              </a:rPr>
              <a:t>独爱莲</a:t>
            </a:r>
            <a:r>
              <a:rPr lang="zh-CN" altLang="en-US" sz="2800" b="1" u="sng" strike="noStrike" noProof="1">
                <a:latin typeface="Arial" panose="020B0604020202020204" pitchFamily="34" charset="0"/>
                <a:ea typeface="宋体" panose="02010600030101010101" pitchFamily="2" charset="-122"/>
                <a:cs typeface="+mn-cs"/>
              </a:rPr>
              <a:t>之</a:t>
            </a:r>
            <a:r>
              <a:rPr lang="zh-CN" altLang="en-US" sz="2800" b="1" strike="noStrike" noProof="1">
                <a:latin typeface="Arial" panose="020B0604020202020204" pitchFamily="34" charset="0"/>
                <a:ea typeface="宋体" panose="02010600030101010101" pitchFamily="2" charset="-122"/>
                <a:cs typeface="+mn-cs"/>
              </a:rPr>
              <a:t>出淤泥而不</a:t>
            </a:r>
            <a:r>
              <a:rPr lang="zh-CN" altLang="en-US" sz="2800" b="1" u="sng" strike="noStrike" noProof="1">
                <a:latin typeface="Arial" panose="020B0604020202020204" pitchFamily="34" charset="0"/>
                <a:ea typeface="宋体" panose="02010600030101010101" pitchFamily="2" charset="-122"/>
                <a:cs typeface="+mn-cs"/>
              </a:rPr>
              <a:t>染</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dirty="0">
                <a:latin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cs typeface="宋体" panose="02010600030101010101" pitchFamily="2" charset="-122"/>
                <a:sym typeface="+mn-ea"/>
              </a:rPr>
              <a:t>)</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strike="noStrike" noProof="1">
                <a:solidFill>
                  <a:schemeClr val="tx1"/>
                </a:solidFill>
                <a:latin typeface="Arial" panose="020B0604020202020204" pitchFamily="34" charset="0"/>
                <a:ea typeface="宋体" panose="02010600030101010101" pitchFamily="2" charset="-122"/>
                <a:cs typeface="+mn-cs"/>
              </a:rPr>
              <a:t> </a:t>
            </a:r>
            <a:endParaRPr lang="zh-CN" altLang="en-US" sz="2800" b="1" strike="noStrike" noProof="1">
              <a:solidFill>
                <a:schemeClr val="tx1"/>
              </a:solidFill>
              <a:latin typeface="Arial" panose="020B0604020202020204" pitchFamily="34" charset="0"/>
              <a:ea typeface="宋体" panose="02010600030101010101" pitchFamily="2" charset="-122"/>
            </a:endParaRPr>
          </a:p>
          <a:p>
            <a:pPr fontAlgn="base">
              <a:lnSpc>
                <a:spcPct val="110000"/>
              </a:lnSpc>
            </a:pPr>
            <a:r>
              <a:rPr lang="zh-CN" altLang="en-US" sz="2800" b="1" u="sng" strike="noStrike" noProof="1">
                <a:solidFill>
                  <a:schemeClr val="tx1"/>
                </a:solidFill>
                <a:latin typeface="Arial" panose="020B0604020202020204" pitchFamily="34" charset="0"/>
                <a:ea typeface="宋体" panose="02010600030101010101" pitchFamily="2" charset="-122"/>
                <a:cs typeface="+mn-cs"/>
              </a:rPr>
              <a:t>濯</a:t>
            </a:r>
            <a:r>
              <a:rPr lang="zh-CN" altLang="en-US" sz="2800" b="1" strike="noStrike" noProof="1">
                <a:solidFill>
                  <a:schemeClr val="tx1"/>
                </a:solidFill>
                <a:latin typeface="Arial" panose="020B0604020202020204" pitchFamily="34" charset="0"/>
                <a:ea typeface="宋体" panose="02010600030101010101" pitchFamily="2" charset="-122"/>
                <a:cs typeface="+mn-cs"/>
              </a:rPr>
              <a:t>清</a:t>
            </a:r>
            <a:r>
              <a:rPr lang="zh-CN" altLang="en-US" sz="2800" b="1" u="sng" strike="noStrike" noProof="1">
                <a:solidFill>
                  <a:schemeClr val="tx1"/>
                </a:solidFill>
                <a:latin typeface="Arial" panose="020B0604020202020204" pitchFamily="34" charset="0"/>
                <a:ea typeface="宋体" panose="02010600030101010101" pitchFamily="2" charset="-122"/>
                <a:cs typeface="+mn-cs"/>
              </a:rPr>
              <a:t>涟</a:t>
            </a:r>
            <a:r>
              <a:rPr lang="zh-CN" altLang="en-US" sz="2800" b="1" strike="noStrike" noProof="1">
                <a:solidFill>
                  <a:schemeClr val="tx1"/>
                </a:solidFill>
                <a:latin typeface="Arial" panose="020B0604020202020204" pitchFamily="34" charset="0"/>
                <a:ea typeface="宋体" panose="02010600030101010101" pitchFamily="2" charset="-122"/>
                <a:cs typeface="+mn-cs"/>
              </a:rPr>
              <a:t>而不</a:t>
            </a:r>
            <a:r>
              <a:rPr lang="zh-CN" altLang="en-US" sz="2800" b="1" u="sng" strike="noStrike" noProof="1">
                <a:solidFill>
                  <a:schemeClr val="tx1"/>
                </a:solidFill>
                <a:latin typeface="Arial" panose="020B0604020202020204" pitchFamily="34" charset="0"/>
                <a:ea typeface="宋体" panose="02010600030101010101" pitchFamily="2" charset="-122"/>
                <a:cs typeface="+mn-cs"/>
              </a:rPr>
              <a:t>妖</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dirty="0">
                <a:latin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cs typeface="宋体" panose="02010600030101010101" pitchFamily="2" charset="-122"/>
                <a:sym typeface="+mn-ea"/>
              </a:rPr>
              <a:t>)</a:t>
            </a:r>
            <a:r>
              <a:rPr lang="zh-CN" altLang="zh-CN" sz="2800" b="1" dirty="0">
                <a:latin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cs typeface="宋体" panose="02010600030101010101" pitchFamily="2" charset="-122"/>
                <a:sym typeface="+mn-ea"/>
              </a:rPr>
              <a:t>)</a:t>
            </a:r>
            <a:r>
              <a:rPr lang="en-US"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strike="noStrike" noProof="1">
                <a:solidFill>
                  <a:schemeClr val="tx1"/>
                </a:solidFill>
                <a:latin typeface="Arial" panose="020B0604020202020204" pitchFamily="34" charset="0"/>
                <a:ea typeface="宋体" panose="02010600030101010101" pitchFamily="2" charset="-122"/>
                <a:cs typeface="+mn-cs"/>
              </a:rPr>
              <a:t>不</a:t>
            </a:r>
            <a:r>
              <a:rPr lang="zh-CN" altLang="en-US" sz="2800" b="1" u="sng" strike="noStrike" noProof="1">
                <a:solidFill>
                  <a:schemeClr val="tx1"/>
                </a:solidFill>
                <a:latin typeface="Arial" panose="020B0604020202020204" pitchFamily="34" charset="0"/>
                <a:ea typeface="宋体" panose="02010600030101010101" pitchFamily="2" charset="-122"/>
                <a:cs typeface="+mn-cs"/>
              </a:rPr>
              <a:t>蔓</a:t>
            </a:r>
            <a:r>
              <a:rPr lang="zh-CN" altLang="en-US" sz="2800" b="1" strike="noStrike" noProof="1">
                <a:solidFill>
                  <a:schemeClr val="tx1"/>
                </a:solidFill>
                <a:latin typeface="Arial" panose="020B0604020202020204" pitchFamily="34" charset="0"/>
                <a:ea typeface="宋体" panose="02010600030101010101" pitchFamily="2" charset="-122"/>
                <a:cs typeface="+mn-cs"/>
              </a:rPr>
              <a:t>不</a:t>
            </a:r>
            <a:r>
              <a:rPr lang="zh-CN" altLang="en-US" sz="2800" b="1" u="sng" strike="noStrike" noProof="1">
                <a:solidFill>
                  <a:schemeClr val="tx1"/>
                </a:solidFill>
                <a:latin typeface="Arial" panose="020B0604020202020204" pitchFamily="34" charset="0"/>
                <a:ea typeface="宋体" panose="02010600030101010101" pitchFamily="2" charset="-122"/>
                <a:cs typeface="+mn-cs"/>
              </a:rPr>
              <a:t>枝</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dirty="0">
                <a:latin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cs typeface="宋体" panose="02010600030101010101" pitchFamily="2" charset="-122"/>
                <a:sym typeface="+mn-ea"/>
              </a:rPr>
              <a:t>)</a:t>
            </a:r>
            <a:r>
              <a:rPr lang="en-US" altLang="zh-CN" sz="2800" b="1" dirty="0">
                <a:uFillTx/>
                <a:latin typeface="宋体" panose="02010600030101010101" pitchFamily="2" charset="-122"/>
                <a:cs typeface="宋体" panose="02010600030101010101" pitchFamily="2" charset="-122"/>
                <a:sym typeface="+mn-ea"/>
              </a:rPr>
              <a:t>   </a:t>
            </a:r>
            <a:r>
              <a:rPr lang="zh-CN" altLang="en-US" sz="2800" b="1">
                <a:solidFill>
                  <a:srgbClr val="000000"/>
                </a:solidFill>
                <a:latin typeface="楷体_GB2312" pitchFamily="49" charset="-122"/>
                <a:ea typeface="楷体_GB2312" pitchFamily="49" charset="-122"/>
                <a:sym typeface="+mn-ea"/>
              </a:rPr>
              <a:t>香</a:t>
            </a:r>
            <a:r>
              <a:rPr lang="zh-CN" altLang="en-US" sz="2800" b="1">
                <a:solidFill>
                  <a:schemeClr val="tx1"/>
                </a:solidFill>
                <a:latin typeface="楷体_GB2312" pitchFamily="49" charset="-122"/>
                <a:ea typeface="楷体_GB2312" pitchFamily="49" charset="-122"/>
                <a:sym typeface="+mn-ea"/>
              </a:rPr>
              <a:t>远</a:t>
            </a:r>
            <a:r>
              <a:rPr lang="zh-CN" altLang="en-US" sz="2800" b="1" u="sng">
                <a:solidFill>
                  <a:srgbClr val="000000"/>
                </a:solidFill>
                <a:latin typeface="楷体_GB2312" pitchFamily="49" charset="-122"/>
                <a:ea typeface="楷体_GB2312" pitchFamily="49" charset="-122"/>
                <a:sym typeface="+mn-ea"/>
              </a:rPr>
              <a:t>益</a:t>
            </a:r>
            <a:r>
              <a:rPr lang="zh-CN" altLang="en-US" sz="2800" b="1">
                <a:solidFill>
                  <a:srgbClr val="000000"/>
                </a:solidFill>
                <a:latin typeface="楷体_GB2312" pitchFamily="49" charset="-122"/>
                <a:ea typeface="楷体_GB2312" pitchFamily="49" charset="-122"/>
                <a:sym typeface="+mn-ea"/>
              </a:rPr>
              <a:t>清</a:t>
            </a:r>
            <a:r>
              <a:rPr lang="zh-CN" altLang="zh-CN" sz="2800" b="1" dirty="0">
                <a:latin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cs typeface="宋体" panose="02010600030101010101" pitchFamily="2" charset="-122"/>
                <a:sym typeface="+mn-ea"/>
              </a:rPr>
              <a:t>)</a:t>
            </a:r>
            <a:r>
              <a:rPr lang="en-US" altLang="zh-CN" sz="2800" b="1" dirty="0">
                <a:uFillTx/>
                <a:latin typeface="宋体" panose="02010600030101010101" pitchFamily="2" charset="-122"/>
                <a:cs typeface="宋体" panose="02010600030101010101" pitchFamily="2" charset="-122"/>
                <a:sym typeface="+mn-ea"/>
              </a:rPr>
              <a:t>    </a:t>
            </a:r>
            <a:r>
              <a:rPr lang="zh-CN" altLang="en-US" sz="2800" b="1" u="sng" strike="noStrike" noProof="1">
                <a:solidFill>
                  <a:schemeClr val="tx1"/>
                </a:solidFill>
                <a:latin typeface="Arial" panose="020B0604020202020204" pitchFamily="34" charset="0"/>
                <a:ea typeface="宋体" panose="02010600030101010101" pitchFamily="2" charset="-122"/>
                <a:cs typeface="+mn-cs"/>
              </a:rPr>
              <a:t>亭亭</a:t>
            </a:r>
            <a:r>
              <a:rPr lang="zh-CN" altLang="en-US" sz="2800" b="1" strike="noStrike" noProof="1">
                <a:solidFill>
                  <a:schemeClr val="tx1"/>
                </a:solidFill>
                <a:latin typeface="Arial" panose="020B0604020202020204" pitchFamily="34" charset="0"/>
                <a:ea typeface="宋体" panose="02010600030101010101" pitchFamily="2" charset="-122"/>
                <a:cs typeface="+mn-cs"/>
              </a:rPr>
              <a:t>净</a:t>
            </a:r>
            <a:r>
              <a:rPr lang="zh-CN" altLang="en-US" sz="2800" b="1" u="sng" strike="noStrike" noProof="1">
                <a:solidFill>
                  <a:schemeClr val="tx1"/>
                </a:solidFill>
                <a:latin typeface="Arial" panose="020B0604020202020204" pitchFamily="34" charset="0"/>
                <a:ea typeface="宋体" panose="02010600030101010101" pitchFamily="2" charset="-122"/>
                <a:cs typeface="+mn-cs"/>
              </a:rPr>
              <a:t>植</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dirty="0">
                <a:latin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cs typeface="宋体" panose="02010600030101010101" pitchFamily="2" charset="-122"/>
                <a:sym typeface="+mn-ea"/>
              </a:rPr>
              <a:t>)</a:t>
            </a:r>
            <a:r>
              <a:rPr lang="en-US" altLang="zh-CN" sz="2800" b="1" dirty="0">
                <a:uFillTx/>
                <a:latin typeface="宋体" panose="02010600030101010101" pitchFamily="2" charset="-122"/>
                <a:cs typeface="宋体" panose="02010600030101010101" pitchFamily="2" charset="-122"/>
                <a:sym typeface="+mn-ea"/>
              </a:rPr>
              <a:t> </a:t>
            </a:r>
            <a:r>
              <a:rPr lang="en-US"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endParaRPr>
          </a:p>
          <a:p>
            <a:pPr fontAlgn="base">
              <a:lnSpc>
                <a:spcPct val="110000"/>
              </a:lnSpc>
            </a:pPr>
            <a:r>
              <a:rPr lang="zh-CN" altLang="en-US" sz="2800" b="1">
                <a:solidFill>
                  <a:srgbClr val="000000"/>
                </a:solidFill>
                <a:latin typeface="楷体_GB2312" pitchFamily="49" charset="-122"/>
                <a:ea typeface="楷体_GB2312" pitchFamily="49" charset="-122"/>
                <a:sym typeface="+mn-ea"/>
              </a:rPr>
              <a:t>可远观而不可</a:t>
            </a:r>
            <a:r>
              <a:rPr lang="zh-CN" altLang="en-US" sz="2800" b="1" u="sng">
                <a:solidFill>
                  <a:srgbClr val="000000"/>
                </a:solidFill>
                <a:latin typeface="楷体_GB2312" pitchFamily="49" charset="-122"/>
                <a:ea typeface="楷体_GB2312" pitchFamily="49" charset="-122"/>
                <a:sym typeface="+mn-ea"/>
              </a:rPr>
              <a:t>亵</a:t>
            </a:r>
            <a:r>
              <a:rPr lang="zh-CN" altLang="en-US" sz="2800" b="1">
                <a:solidFill>
                  <a:srgbClr val="000000"/>
                </a:solidFill>
                <a:latin typeface="楷体_GB2312" pitchFamily="49" charset="-122"/>
                <a:ea typeface="楷体_GB2312" pitchFamily="49" charset="-122"/>
                <a:sym typeface="+mn-ea"/>
              </a:rPr>
              <a:t>玩</a:t>
            </a:r>
            <a:r>
              <a:rPr lang="zh-CN" altLang="en-US" sz="2800" b="1" u="sng">
                <a:solidFill>
                  <a:srgbClr val="000000"/>
                </a:solidFill>
                <a:latin typeface="楷体_GB2312" pitchFamily="49" charset="-122"/>
                <a:ea typeface="楷体_GB2312" pitchFamily="49" charset="-122"/>
                <a:sym typeface="+mn-ea"/>
              </a:rPr>
              <a:t>焉</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dirty="0">
                <a:latin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cs typeface="宋体" panose="02010600030101010101" pitchFamily="2" charset="-122"/>
                <a:sym typeface="+mn-ea"/>
              </a:rPr>
              <a:t>)</a:t>
            </a:r>
            <a:endParaRPr lang="zh-CN" altLang="zh-CN" sz="2800" b="1" strike="noStrike" noProof="1">
              <a:uFillTx/>
              <a:latin typeface="宋体" panose="02010600030101010101" pitchFamily="2" charset="-122"/>
              <a:cs typeface="宋体" panose="02010600030101010101" pitchFamily="2" charset="-122"/>
              <a:sym typeface="+mn-ea"/>
            </a:endParaRPr>
          </a:p>
          <a:p>
            <a:pPr fontAlgn="base">
              <a:lnSpc>
                <a:spcPct val="110000"/>
              </a:lnSpc>
            </a:pPr>
            <a:r>
              <a:rPr lang="zh-CN" altLang="en-US" sz="2800" b="1" strike="noStrike" noProof="1">
                <a:solidFill>
                  <a:schemeClr val="tx1"/>
                </a:solidFill>
                <a:latin typeface="Arial" panose="020B0604020202020204" pitchFamily="34" charset="0"/>
                <a:ea typeface="宋体" panose="02010600030101010101" pitchFamily="2" charset="-122"/>
                <a:cs typeface="+mn-cs"/>
              </a:rPr>
              <a:t>予</a:t>
            </a:r>
            <a:r>
              <a:rPr lang="zh-CN" altLang="en-US" sz="2800" b="1" u="sng" strike="noStrike" noProof="1">
                <a:solidFill>
                  <a:schemeClr val="tx1"/>
                </a:solidFill>
                <a:latin typeface="Arial" panose="020B0604020202020204" pitchFamily="34" charset="0"/>
                <a:ea typeface="宋体" panose="02010600030101010101" pitchFamily="2" charset="-122"/>
                <a:cs typeface="+mn-cs"/>
              </a:rPr>
              <a:t>谓</a:t>
            </a:r>
            <a:r>
              <a:rPr lang="zh-CN" altLang="en-US" sz="2800" b="1" strike="noStrike" noProof="1">
                <a:solidFill>
                  <a:schemeClr val="tx1"/>
                </a:solidFill>
                <a:latin typeface="Arial" panose="020B0604020202020204" pitchFamily="34" charset="0"/>
                <a:ea typeface="宋体" panose="02010600030101010101" pitchFamily="2" charset="-122"/>
                <a:cs typeface="+mn-cs"/>
              </a:rPr>
              <a:t>菊</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strike="noStrike" noProof="1">
                <a:solidFill>
                  <a:schemeClr val="tx1"/>
                </a:solidFill>
                <a:latin typeface="Arial" panose="020B0604020202020204" pitchFamily="34" charset="0"/>
                <a:ea typeface="宋体" panose="02010600030101010101" pitchFamily="2" charset="-122"/>
                <a:cs typeface="+mn-cs"/>
              </a:rPr>
              <a:t>   </a:t>
            </a:r>
            <a:r>
              <a:rPr lang="en-US" altLang="zh-CN" sz="2800" b="1" strike="noStrike" noProof="1">
                <a:solidFill>
                  <a:schemeClr val="tx1"/>
                </a:solidFill>
                <a:latin typeface="Arial" panose="020B0604020202020204" pitchFamily="34" charset="0"/>
                <a:ea typeface="宋体" panose="02010600030101010101" pitchFamily="2" charset="-122"/>
                <a:cs typeface="+mn-cs"/>
              </a:rPr>
              <a:t>  </a:t>
            </a:r>
            <a:r>
              <a:rPr lang="zh-CN" altLang="en-US" sz="2800" b="1" strike="noStrike" noProof="1">
                <a:latin typeface="Arial" panose="020B0604020202020204" pitchFamily="34" charset="0"/>
                <a:ea typeface="宋体" panose="02010600030101010101" pitchFamily="2" charset="-122"/>
                <a:cs typeface="+mn-cs"/>
              </a:rPr>
              <a:t>花</a:t>
            </a:r>
            <a:r>
              <a:rPr lang="zh-CN" altLang="en-US" sz="2800" b="1" strike="noStrike" noProof="1">
                <a:solidFill>
                  <a:srgbClr val="FF0000"/>
                </a:solidFill>
                <a:latin typeface="Arial" panose="020B0604020202020204" pitchFamily="34" charset="0"/>
                <a:ea typeface="宋体" panose="02010600030101010101" pitchFamily="2" charset="-122"/>
                <a:cs typeface="+mn-cs"/>
              </a:rPr>
              <a:t>之</a:t>
            </a:r>
            <a:r>
              <a:rPr lang="zh-CN" altLang="en-US" sz="2800" b="1" u="sng" strike="noStrike" noProof="1">
                <a:latin typeface="Arial" panose="020B0604020202020204" pitchFamily="34" charset="0"/>
                <a:ea typeface="宋体" panose="02010600030101010101" pitchFamily="2" charset="-122"/>
                <a:cs typeface="+mn-cs"/>
              </a:rPr>
              <a:t>隐逸</a:t>
            </a:r>
            <a:r>
              <a:rPr lang="zh-CN" altLang="en-US" sz="2800" b="1" strike="noStrike" noProof="1">
                <a:latin typeface="Arial" panose="020B0604020202020204" pitchFamily="34" charset="0"/>
                <a:ea typeface="宋体" panose="02010600030101010101" pitchFamily="2" charset="-122"/>
                <a:cs typeface="+mn-cs"/>
              </a:rPr>
              <a:t>者也</a:t>
            </a:r>
            <a:r>
              <a:rPr lang="zh-CN" altLang="zh-CN" sz="2800" b="1" dirty="0">
                <a:latin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cs typeface="宋体" panose="02010600030101010101" pitchFamily="2" charset="-122"/>
                <a:sym typeface="+mn-ea"/>
              </a:rPr>
              <a:t>  </a:t>
            </a:r>
            <a:r>
              <a:rPr lang="en-US" altLang="zh-CN" sz="2800" b="1" dirty="0" smtClean="0">
                <a:latin typeface="新宋体" panose="02010609030101010101" pitchFamily="49" charset="-122"/>
                <a:ea typeface="新宋体" panose="02010609030101010101" pitchFamily="49" charset="-122"/>
                <a:sym typeface="+mn-ea"/>
              </a:rPr>
              <a:t>  </a:t>
            </a:r>
            <a:r>
              <a:rPr lang="zh-CN" altLang="zh-CN" sz="2800" b="1" dirty="0">
                <a:uFillTx/>
                <a:latin typeface="宋体" panose="02010600030101010101" pitchFamily="2" charset="-122"/>
                <a:cs typeface="宋体" panose="02010600030101010101" pitchFamily="2" charset="-122"/>
                <a:sym typeface="+mn-ea"/>
              </a:rPr>
              <a:t>)</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strike="noStrike" noProof="1">
                <a:latin typeface="Arial" panose="020B0604020202020204" pitchFamily="34" charset="0"/>
                <a:ea typeface="宋体" panose="02010600030101010101" pitchFamily="2" charset="-122"/>
                <a:cs typeface="+mn-cs"/>
                <a:sym typeface="+mn-ea"/>
              </a:rPr>
              <a:t> </a:t>
            </a:r>
            <a:endParaRPr lang="zh-CN" altLang="en-US" sz="2800" b="1" strike="noStrike" noProof="1">
              <a:solidFill>
                <a:schemeClr val="tx1"/>
              </a:solidFill>
              <a:latin typeface="Arial" panose="020B0604020202020204" pitchFamily="34" charset="0"/>
              <a:ea typeface="宋体" panose="02010600030101010101" pitchFamily="2" charset="-122"/>
            </a:endParaRPr>
          </a:p>
          <a:p>
            <a:pPr algn="l" fontAlgn="base">
              <a:lnSpc>
                <a:spcPct val="110000"/>
              </a:lnSpc>
            </a:pPr>
            <a:r>
              <a:rPr lang="zh-CN" altLang="en-US" sz="2800" b="1" strike="noStrike" noProof="1">
                <a:latin typeface="Arial" panose="020B0604020202020204" pitchFamily="34" charset="0"/>
                <a:ea typeface="宋体" panose="02010600030101010101" pitchFamily="2" charset="-122"/>
                <a:cs typeface="+mn-cs"/>
              </a:rPr>
              <a:t>菊</a:t>
            </a:r>
            <a:r>
              <a:rPr lang="zh-CN" altLang="en-US" sz="2800" b="1" u="sng" strike="noStrike" noProof="1">
                <a:latin typeface="Arial" panose="020B0604020202020204" pitchFamily="34" charset="0"/>
                <a:ea typeface="宋体" panose="02010600030101010101" pitchFamily="2" charset="-122"/>
                <a:cs typeface="+mn-cs"/>
              </a:rPr>
              <a:t>之</a:t>
            </a:r>
            <a:r>
              <a:rPr lang="zh-CN" altLang="en-US" sz="2800" b="1" strike="noStrike" noProof="1">
                <a:latin typeface="Arial" panose="020B0604020202020204" pitchFamily="34" charset="0"/>
                <a:ea typeface="宋体" panose="02010600030101010101" pitchFamily="2" charset="-122"/>
                <a:cs typeface="+mn-cs"/>
              </a:rPr>
              <a:t>爱</a:t>
            </a:r>
            <a:r>
              <a:rPr lang="zh-CN" altLang="zh-CN" sz="2800" b="1" dirty="0">
                <a:latin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cs typeface="宋体" panose="02010600030101010101" pitchFamily="2" charset="-122"/>
                <a:sym typeface="+mn-ea"/>
              </a:rPr>
              <a:t>   </a:t>
            </a:r>
            <a:r>
              <a:rPr lang="en-US" altLang="zh-CN" sz="2800" b="1" dirty="0" smtClean="0">
                <a:latin typeface="新宋体" panose="02010609030101010101" pitchFamily="49" charset="-122"/>
                <a:ea typeface="新宋体" panose="02010609030101010101" pitchFamily="49" charset="-122"/>
                <a:sym typeface="+mn-ea"/>
              </a:rPr>
              <a:t>  </a:t>
            </a:r>
            <a:r>
              <a:rPr lang="zh-CN" altLang="zh-CN" sz="2800" b="1" dirty="0">
                <a:uFillTx/>
                <a:latin typeface="宋体" panose="02010600030101010101" pitchFamily="2" charset="-122"/>
                <a:cs typeface="宋体" panose="02010600030101010101" pitchFamily="2" charset="-122"/>
                <a:sym typeface="+mn-ea"/>
              </a:rPr>
              <a:t>)</a:t>
            </a:r>
            <a:r>
              <a:rPr lang="en-US" altLang="zh-CN" sz="2800" b="1" dirty="0">
                <a:uFillTx/>
                <a:latin typeface="宋体" panose="02010600030101010101" pitchFamily="2" charset="-122"/>
                <a:cs typeface="宋体" panose="02010600030101010101" pitchFamily="2" charset="-122"/>
                <a:sym typeface="+mn-ea"/>
              </a:rPr>
              <a:t>   </a:t>
            </a:r>
            <a:r>
              <a:rPr lang="zh-CN" altLang="en-US" sz="2800" b="1" strike="noStrike" noProof="1">
                <a:latin typeface="Arial" panose="020B0604020202020204" pitchFamily="34" charset="0"/>
                <a:ea typeface="宋体" panose="02010600030101010101" pitchFamily="2" charset="-122"/>
                <a:cs typeface="+mn-cs"/>
              </a:rPr>
              <a:t>陶后</a:t>
            </a:r>
            <a:r>
              <a:rPr lang="zh-CN" altLang="en-US" sz="2800" b="1" u="sng" strike="noStrike" noProof="1">
                <a:latin typeface="Arial" panose="020B0604020202020204" pitchFamily="34" charset="0"/>
                <a:ea typeface="宋体" panose="02010600030101010101" pitchFamily="2" charset="-122"/>
                <a:cs typeface="+mn-cs"/>
              </a:rPr>
              <a:t>鲜</a:t>
            </a:r>
            <a:r>
              <a:rPr lang="zh-CN" altLang="en-US" sz="2800" b="1" strike="noStrike" noProof="1">
                <a:latin typeface="Arial" panose="020B0604020202020204" pitchFamily="34" charset="0"/>
                <a:ea typeface="宋体" panose="02010600030101010101" pitchFamily="2" charset="-122"/>
                <a:cs typeface="+mn-cs"/>
              </a:rPr>
              <a:t>有</a:t>
            </a:r>
            <a:r>
              <a:rPr lang="zh-CN" altLang="en-US" sz="2800" b="1" u="sng" strike="noStrike" noProof="1">
                <a:latin typeface="Arial" panose="020B0604020202020204" pitchFamily="34" charset="0"/>
                <a:ea typeface="宋体" panose="02010600030101010101" pitchFamily="2" charset="-122"/>
                <a:cs typeface="+mn-cs"/>
              </a:rPr>
              <a:t>闻</a:t>
            </a:r>
            <a:r>
              <a:rPr lang="zh-CN" altLang="zh-CN" sz="2800" b="1" dirty="0">
                <a:latin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cs typeface="宋体" panose="02010600030101010101" pitchFamily="2" charset="-122"/>
                <a:sym typeface="+mn-ea"/>
              </a:rPr>
              <a:t>)</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strike="noStrike" noProof="1" smtClean="0">
                <a:latin typeface="新宋体" panose="02010609030101010101" pitchFamily="49" charset="-122"/>
                <a:ea typeface="新宋体" panose="02010609030101010101" pitchFamily="49" charset="-122"/>
                <a:cs typeface="+mn-cs"/>
                <a:sym typeface="+mn-ea"/>
              </a:rPr>
              <a:t>  </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endParaRPr>
          </a:p>
          <a:p>
            <a:pPr fontAlgn="base">
              <a:lnSpc>
                <a:spcPct val="110000"/>
              </a:lnSpc>
            </a:pPr>
            <a:r>
              <a:rPr sz="2800" b="1" u="sng" strike="noStrike" noProof="1"/>
              <a:t>宜</a:t>
            </a:r>
            <a:r>
              <a:rPr sz="2800" b="1" strike="noStrike" noProof="1"/>
              <a:t>乎</a:t>
            </a:r>
            <a:r>
              <a:rPr sz="2800" b="1" u="sng" strike="noStrike" noProof="1"/>
              <a:t>众</a:t>
            </a:r>
            <a:r>
              <a:rPr sz="2800" b="1" strike="noStrike" noProof="1"/>
              <a:t>矣</a:t>
            </a:r>
            <a:r>
              <a:rPr lang="zh-CN" altLang="zh-CN" sz="2800" b="1" dirty="0">
                <a:latin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cs typeface="宋体" panose="02010600030101010101" pitchFamily="2" charset="-122"/>
                <a:sym typeface="+mn-ea"/>
              </a:rPr>
              <a:t>)</a:t>
            </a:r>
            <a:r>
              <a:rPr lang="zh-CN" altLang="zh-CN" sz="2800" b="1" dirty="0">
                <a:latin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cs typeface="宋体" panose="02010600030101010101" pitchFamily="2" charset="-122"/>
                <a:sym typeface="+mn-ea"/>
              </a:rPr>
              <a:t>   </a:t>
            </a:r>
            <a:r>
              <a:rPr lang="en-US" altLang="zh-CN" sz="2800" b="1" dirty="0" smtClean="0">
                <a:latin typeface="新宋体" panose="02010609030101010101" pitchFamily="49" charset="-122"/>
                <a:ea typeface="新宋体" panose="02010609030101010101" pitchFamily="49" charset="-122"/>
                <a:sym typeface="+mn-ea"/>
              </a:rPr>
              <a:t>  </a:t>
            </a:r>
            <a:r>
              <a:rPr lang="zh-CN" altLang="zh-CN" sz="2800" b="1" dirty="0">
                <a:uFillTx/>
                <a:latin typeface="宋体" panose="02010600030101010101" pitchFamily="2" charset="-122"/>
                <a:cs typeface="宋体" panose="02010600030101010101" pitchFamily="2" charset="-122"/>
                <a:sym typeface="+mn-ea"/>
              </a:rPr>
              <a:t>)</a:t>
            </a:r>
            <a:endParaRPr lang="zh-CN" altLang="en-US" b="1" strike="noStrike" noProof="1">
              <a:solidFill>
                <a:schemeClr val="tx1"/>
              </a:solidFill>
              <a:latin typeface="Arial" panose="020B0604020202020204" pitchFamily="34" charset="0"/>
              <a:ea typeface="宋体" panose="02010600030101010101" pitchFamily="2" charset="-122"/>
            </a:endParaRPr>
          </a:p>
        </p:txBody>
      </p:sp>
      <p:sp>
        <p:nvSpPr>
          <p:cNvPr id="2" name="文本框 1"/>
          <p:cNvSpPr txBox="1"/>
          <p:nvPr/>
        </p:nvSpPr>
        <p:spPr>
          <a:xfrm>
            <a:off x="3919855" y="1196340"/>
            <a:ext cx="540385" cy="521970"/>
          </a:xfrm>
          <a:prstGeom prst="rect">
            <a:avLst/>
          </a:prstGeom>
          <a:noFill/>
        </p:spPr>
        <p:txBody>
          <a:bodyPr wrap="none" rtlCol="0" anchor="t">
            <a:spAutoFit/>
          </a:bodyPr>
          <a:lstStyle/>
          <a:p>
            <a:r>
              <a:rPr lang="zh-CN" altLang="en-US" sz="2800" b="1">
                <a:solidFill>
                  <a:srgbClr val="0000FF"/>
                </a:solidFill>
                <a:latin typeface="楷体_GB2312"/>
                <a:ea typeface="楷体_GB2312"/>
                <a:cs typeface="楷体_GB2312"/>
                <a:sym typeface="+mn-ea"/>
              </a:rPr>
              <a:t>的</a:t>
            </a:r>
            <a:endParaRPr lang="zh-CN" altLang="en-US" sz="2800" b="1">
              <a:solidFill>
                <a:srgbClr val="0000FF"/>
              </a:solidFill>
              <a:latin typeface="楷体_GB2312"/>
              <a:ea typeface="楷体_GB2312"/>
              <a:cs typeface="楷体_GB2312"/>
              <a:sym typeface="+mn-ea"/>
            </a:endParaRPr>
          </a:p>
        </p:txBody>
      </p:sp>
      <p:sp>
        <p:nvSpPr>
          <p:cNvPr id="3" name="文本框 2"/>
          <p:cNvSpPr txBox="1"/>
          <p:nvPr/>
        </p:nvSpPr>
        <p:spPr>
          <a:xfrm>
            <a:off x="7176135" y="1232535"/>
            <a:ext cx="897890" cy="521970"/>
          </a:xfrm>
          <a:prstGeom prst="rect">
            <a:avLst/>
          </a:prstGeom>
          <a:noFill/>
        </p:spPr>
        <p:txBody>
          <a:bodyPr wrap="none" rtlCol="0" anchor="t">
            <a:spAutoFit/>
          </a:bodyPr>
          <a:lstStyle/>
          <a:p>
            <a:r>
              <a:rPr lang="zh-CN" altLang="en-US" sz="2800" b="1">
                <a:solidFill>
                  <a:srgbClr val="0000FF"/>
                </a:solidFill>
                <a:latin typeface="楷体_GB2312"/>
                <a:ea typeface="楷体_GB2312"/>
                <a:cs typeface="楷体_GB2312"/>
                <a:sym typeface="+mn-ea"/>
              </a:rPr>
              <a:t>值得</a:t>
            </a:r>
            <a:endParaRPr lang="zh-CN" altLang="en-US" sz="2800" b="1">
              <a:solidFill>
                <a:srgbClr val="0000FF"/>
              </a:solidFill>
              <a:latin typeface="楷体_GB2312"/>
              <a:ea typeface="楷体_GB2312"/>
              <a:cs typeface="楷体_GB2312"/>
              <a:sym typeface="+mn-ea"/>
            </a:endParaRPr>
          </a:p>
        </p:txBody>
      </p:sp>
      <p:sp>
        <p:nvSpPr>
          <p:cNvPr id="4" name="文本框 3"/>
          <p:cNvSpPr txBox="1"/>
          <p:nvPr/>
        </p:nvSpPr>
        <p:spPr>
          <a:xfrm>
            <a:off x="8399145" y="1195705"/>
            <a:ext cx="540385" cy="521970"/>
          </a:xfrm>
          <a:prstGeom prst="rect">
            <a:avLst/>
          </a:prstGeom>
          <a:noFill/>
        </p:spPr>
        <p:txBody>
          <a:bodyPr wrap="none" rtlCol="0" anchor="t">
            <a:spAutoFit/>
          </a:bodyPr>
          <a:lstStyle/>
          <a:p>
            <a:r>
              <a:rPr lang="zh-CN" altLang="en-US" sz="2800" b="1">
                <a:solidFill>
                  <a:srgbClr val="0000FF"/>
                </a:solidFill>
                <a:latin typeface="楷体_GB2312"/>
                <a:ea typeface="楷体_GB2312"/>
                <a:cs typeface="楷体_GB2312"/>
                <a:sym typeface="+mn-ea"/>
              </a:rPr>
              <a:t>很</a:t>
            </a:r>
            <a:endParaRPr lang="zh-CN" altLang="en-US" sz="2800" b="1">
              <a:solidFill>
                <a:srgbClr val="0000FF"/>
              </a:solidFill>
              <a:latin typeface="楷体_GB2312"/>
              <a:ea typeface="楷体_GB2312"/>
              <a:cs typeface="楷体_GB2312"/>
              <a:sym typeface="+mn-ea"/>
            </a:endParaRPr>
          </a:p>
        </p:txBody>
      </p:sp>
      <p:sp>
        <p:nvSpPr>
          <p:cNvPr id="5" name="文本框 4"/>
          <p:cNvSpPr txBox="1"/>
          <p:nvPr/>
        </p:nvSpPr>
        <p:spPr>
          <a:xfrm>
            <a:off x="9309735" y="1195705"/>
            <a:ext cx="540385" cy="521970"/>
          </a:xfrm>
          <a:prstGeom prst="rect">
            <a:avLst/>
          </a:prstGeom>
          <a:noFill/>
        </p:spPr>
        <p:txBody>
          <a:bodyPr wrap="none" rtlCol="0" anchor="t">
            <a:spAutoFit/>
          </a:bodyPr>
          <a:lstStyle/>
          <a:p>
            <a:r>
              <a:rPr lang="zh-CN" altLang="en-US" sz="2800" b="1">
                <a:solidFill>
                  <a:srgbClr val="0000FF"/>
                </a:solidFill>
                <a:latin typeface="楷体_GB2312"/>
                <a:ea typeface="楷体_GB2312"/>
                <a:cs typeface="楷体_GB2312"/>
                <a:sym typeface="+mn-ea"/>
              </a:rPr>
              <a:t>多</a:t>
            </a:r>
            <a:endParaRPr lang="zh-CN" altLang="en-US" sz="2800" b="1">
              <a:solidFill>
                <a:srgbClr val="0000FF"/>
              </a:solidFill>
              <a:latin typeface="楷体_GB2312"/>
              <a:ea typeface="楷体_GB2312"/>
              <a:cs typeface="楷体_GB2312"/>
              <a:sym typeface="+mn-ea"/>
            </a:endParaRPr>
          </a:p>
        </p:txBody>
      </p:sp>
      <p:sp>
        <p:nvSpPr>
          <p:cNvPr id="6" name="文本框 5"/>
          <p:cNvSpPr txBox="1"/>
          <p:nvPr/>
        </p:nvSpPr>
        <p:spPr>
          <a:xfrm>
            <a:off x="4295775" y="1700530"/>
            <a:ext cx="540385" cy="521970"/>
          </a:xfrm>
          <a:prstGeom prst="rect">
            <a:avLst/>
          </a:prstGeom>
          <a:noFill/>
        </p:spPr>
        <p:txBody>
          <a:bodyPr wrap="none" rtlCol="0" anchor="t">
            <a:spAutoFit/>
          </a:bodyPr>
          <a:lstStyle/>
          <a:p>
            <a:r>
              <a:rPr lang="zh-CN" altLang="en-US" sz="2800" b="1">
                <a:solidFill>
                  <a:srgbClr val="0000FF"/>
                </a:solidFill>
                <a:latin typeface="楷体_GB2312"/>
                <a:ea typeface="楷体_GB2312"/>
                <a:cs typeface="楷体_GB2312"/>
                <a:sym typeface="+mn-ea"/>
              </a:rPr>
              <a:t>只</a:t>
            </a:r>
            <a:endParaRPr lang="zh-CN" altLang="en-US" sz="2800" b="1">
              <a:solidFill>
                <a:srgbClr val="0000FF"/>
              </a:solidFill>
              <a:latin typeface="楷体_GB2312"/>
              <a:ea typeface="楷体_GB2312"/>
              <a:cs typeface="楷体_GB2312"/>
              <a:sym typeface="+mn-ea"/>
            </a:endParaRPr>
          </a:p>
        </p:txBody>
      </p:sp>
      <p:sp>
        <p:nvSpPr>
          <p:cNvPr id="7" name="文本框 6"/>
          <p:cNvSpPr txBox="1"/>
          <p:nvPr/>
        </p:nvSpPr>
        <p:spPr>
          <a:xfrm>
            <a:off x="7218045" y="1655445"/>
            <a:ext cx="540385" cy="521970"/>
          </a:xfrm>
          <a:prstGeom prst="rect">
            <a:avLst/>
          </a:prstGeom>
          <a:noFill/>
        </p:spPr>
        <p:txBody>
          <a:bodyPr wrap="none" rtlCol="0" anchor="t">
            <a:spAutoFit/>
          </a:bodyPr>
          <a:lstStyle/>
          <a:p>
            <a:r>
              <a:rPr lang="zh-CN" altLang="en-US" sz="2800" b="1">
                <a:solidFill>
                  <a:srgbClr val="0000FF"/>
                </a:solidFill>
                <a:latin typeface="楷体_GB2312"/>
                <a:ea typeface="楷体_GB2312"/>
                <a:cs typeface="楷体_GB2312"/>
                <a:sym typeface="+mn-ea"/>
              </a:rPr>
              <a:t>从</a:t>
            </a:r>
            <a:endParaRPr lang="zh-CN" altLang="en-US" sz="2800" b="1">
              <a:solidFill>
                <a:srgbClr val="0000FF"/>
              </a:solidFill>
              <a:latin typeface="楷体_GB2312"/>
              <a:ea typeface="楷体_GB2312"/>
              <a:cs typeface="楷体_GB2312"/>
              <a:sym typeface="+mn-ea"/>
            </a:endParaRPr>
          </a:p>
        </p:txBody>
      </p:sp>
      <p:sp>
        <p:nvSpPr>
          <p:cNvPr id="8" name="文本框 7"/>
          <p:cNvSpPr txBox="1"/>
          <p:nvPr/>
        </p:nvSpPr>
        <p:spPr>
          <a:xfrm>
            <a:off x="8265160" y="1638935"/>
            <a:ext cx="897890" cy="521970"/>
          </a:xfrm>
          <a:prstGeom prst="rect">
            <a:avLst/>
          </a:prstGeom>
          <a:noFill/>
        </p:spPr>
        <p:txBody>
          <a:bodyPr wrap="none" rtlCol="0" anchor="t">
            <a:spAutoFit/>
          </a:bodyPr>
          <a:lstStyle/>
          <a:p>
            <a:r>
              <a:rPr lang="zh-CN" altLang="en-US" sz="2800" b="1">
                <a:solidFill>
                  <a:srgbClr val="0000FF"/>
                </a:solidFill>
                <a:latin typeface="楷体_GB2312"/>
                <a:ea typeface="楷体_GB2312"/>
                <a:cs typeface="楷体_GB2312"/>
                <a:sym typeface="+mn-ea"/>
              </a:rPr>
              <a:t>唐朝</a:t>
            </a:r>
            <a:endParaRPr lang="zh-CN" altLang="en-US" sz="2800" b="1">
              <a:solidFill>
                <a:srgbClr val="0000FF"/>
              </a:solidFill>
              <a:latin typeface="楷体_GB2312"/>
              <a:ea typeface="楷体_GB2312"/>
              <a:cs typeface="楷体_GB2312"/>
              <a:sym typeface="+mn-ea"/>
            </a:endParaRPr>
          </a:p>
        </p:txBody>
      </p:sp>
      <p:sp>
        <p:nvSpPr>
          <p:cNvPr id="135175" name="Text Box 7"/>
          <p:cNvSpPr txBox="1">
            <a:spLocks noChangeArrowheads="1"/>
          </p:cNvSpPr>
          <p:nvPr/>
        </p:nvSpPr>
        <p:spPr bwMode="auto">
          <a:xfrm>
            <a:off x="5715000" y="2132013"/>
            <a:ext cx="762000" cy="521970"/>
          </a:xfrm>
          <a:prstGeom prst="rect">
            <a:avLst/>
          </a:prstGeom>
          <a:noFill/>
          <a:ln w="9525">
            <a:noFill/>
            <a:miter lim="800000"/>
          </a:ln>
        </p:spPr>
        <p:txBody>
          <a:bodyPr>
            <a:spAutoFit/>
          </a:bodyPr>
          <a:lstStyle/>
          <a:p>
            <a:pPr>
              <a:spcBef>
                <a:spcPct val="50000"/>
              </a:spcBef>
            </a:pPr>
            <a:r>
              <a:rPr lang="zh-CN" altLang="en-US" sz="2800" b="1">
                <a:solidFill>
                  <a:srgbClr val="0000FF"/>
                </a:solidFill>
                <a:latin typeface="Times New Roman" panose="02020603050405020304" pitchFamily="18" charset="0"/>
                <a:ea typeface="楷体_GB2312"/>
                <a:cs typeface="楷体_GB2312"/>
              </a:rPr>
              <a:t>我</a:t>
            </a:r>
            <a:endParaRPr lang="zh-CN" altLang="en-US" sz="2800" b="1">
              <a:solidFill>
                <a:srgbClr val="0000FF"/>
              </a:solidFill>
              <a:latin typeface="Times New Roman" panose="02020603050405020304" pitchFamily="18" charset="0"/>
              <a:ea typeface="楷体_GB2312"/>
              <a:cs typeface="楷体_GB2312"/>
            </a:endParaRPr>
          </a:p>
        </p:txBody>
      </p:sp>
      <p:sp>
        <p:nvSpPr>
          <p:cNvPr id="26632" name="文本框 3"/>
          <p:cNvSpPr txBox="1"/>
          <p:nvPr/>
        </p:nvSpPr>
        <p:spPr>
          <a:xfrm>
            <a:off x="6600190" y="2150745"/>
            <a:ext cx="1776095" cy="521970"/>
          </a:xfrm>
          <a:prstGeom prst="rect">
            <a:avLst/>
          </a:prstGeom>
          <a:noFill/>
          <a:ln w="9525">
            <a:noFill/>
          </a:ln>
        </p:spPr>
        <p:txBody>
          <a:bodyPr wrap="square" anchor="t" anchorCtr="0">
            <a:spAutoFit/>
          </a:bodyPr>
          <a:lstStyle/>
          <a:p>
            <a:r>
              <a:rPr lang="zh-CN" altLang="en-US" sz="2800" b="1" dirty="0">
                <a:solidFill>
                  <a:srgbClr val="0000FF"/>
                </a:solidFill>
                <a:latin typeface="宋体" panose="02010600030101010101" pitchFamily="2" charset="-122"/>
                <a:ea typeface="宋体" panose="02010600030101010101" pitchFamily="2" charset="-122"/>
              </a:rPr>
              <a:t>助词</a:t>
            </a:r>
            <a:r>
              <a:rPr lang="en-US" altLang="zh-CN" sz="2800" b="1">
                <a:solidFill>
                  <a:srgbClr val="0000FF"/>
                </a:solidFill>
                <a:uFillTx/>
                <a:ea typeface="SimSun-ExtB" panose="02010609060101010101" charset="-122"/>
                <a:cs typeface="+mj-cs"/>
                <a:sym typeface="宋体" panose="02010600030101010101" pitchFamily="2" charset="-122"/>
              </a:rPr>
              <a:t>,</a:t>
            </a:r>
            <a:r>
              <a:rPr lang="zh-CN" altLang="en-US" sz="2800" b="1" dirty="0">
                <a:solidFill>
                  <a:srgbClr val="0000FF"/>
                </a:solidFill>
                <a:latin typeface="宋体" panose="02010600030101010101" pitchFamily="2" charset="-122"/>
                <a:ea typeface="宋体" panose="02010600030101010101" pitchFamily="2" charset="-122"/>
              </a:rPr>
              <a:t>取独</a:t>
            </a:r>
            <a:endParaRPr lang="zh-CN" altLang="en-US" sz="2800" b="1" dirty="0">
              <a:solidFill>
                <a:srgbClr val="0000FF"/>
              </a:solidFill>
              <a:latin typeface="宋体" panose="02010600030101010101" pitchFamily="2" charset="-122"/>
              <a:ea typeface="宋体" panose="02010600030101010101" pitchFamily="2" charset="-122"/>
            </a:endParaRPr>
          </a:p>
        </p:txBody>
      </p:sp>
      <p:sp>
        <p:nvSpPr>
          <p:cNvPr id="135177" name="Text Box 9"/>
          <p:cNvSpPr txBox="1">
            <a:spLocks noChangeArrowheads="1"/>
          </p:cNvSpPr>
          <p:nvPr/>
        </p:nvSpPr>
        <p:spPr bwMode="auto">
          <a:xfrm>
            <a:off x="8570278" y="2132013"/>
            <a:ext cx="2438400" cy="521970"/>
          </a:xfrm>
          <a:prstGeom prst="rect">
            <a:avLst/>
          </a:prstGeom>
          <a:noFill/>
          <a:ln w="9525">
            <a:noFill/>
            <a:miter lim="800000"/>
          </a:ln>
        </p:spPr>
        <p:txBody>
          <a:bodyPr>
            <a:spAutoFit/>
          </a:bodyPr>
          <a:lstStyle/>
          <a:p>
            <a:pPr>
              <a:spcBef>
                <a:spcPct val="50000"/>
              </a:spcBef>
            </a:pPr>
            <a:r>
              <a:rPr lang="zh-CN" altLang="en-US" sz="2800" b="1">
                <a:solidFill>
                  <a:srgbClr val="FF0000"/>
                </a:solidFill>
                <a:latin typeface="Times New Roman" panose="02020603050405020304" pitchFamily="18" charset="0"/>
                <a:ea typeface="楷体_GB2312"/>
                <a:cs typeface="楷体_GB2312"/>
              </a:rPr>
              <a:t>沾染</a:t>
            </a:r>
            <a:r>
              <a:rPr lang="zh-CN" altLang="zh-CN" sz="2800" b="1" dirty="0">
                <a:solidFill>
                  <a:srgbClr val="FF0000"/>
                </a:solidFill>
                <a:latin typeface="宋体" panose="02010600030101010101" pitchFamily="2" charset="-122"/>
                <a:cs typeface="宋体" panose="02010600030101010101" pitchFamily="2" charset="-122"/>
                <a:sym typeface="+mn-ea"/>
              </a:rPr>
              <a:t>(</a:t>
            </a:r>
            <a:r>
              <a:rPr lang="zh-CN" altLang="en-US" sz="2800" b="1">
                <a:solidFill>
                  <a:srgbClr val="FF0000"/>
                </a:solidFill>
                <a:latin typeface="Times New Roman" panose="02020603050405020304" pitchFamily="18" charset="0"/>
                <a:ea typeface="楷体_GB2312"/>
                <a:cs typeface="楷体_GB2312"/>
              </a:rPr>
              <a:t>污秽</a:t>
            </a:r>
            <a:r>
              <a:rPr lang="zh-CN" altLang="zh-CN" sz="2800" b="1" dirty="0">
                <a:solidFill>
                  <a:srgbClr val="FF0000"/>
                </a:solidFill>
                <a:uFillTx/>
                <a:latin typeface="宋体" panose="02010600030101010101" pitchFamily="2" charset="-122"/>
                <a:cs typeface="宋体" panose="02010600030101010101" pitchFamily="2" charset="-122"/>
                <a:sym typeface="+mn-ea"/>
              </a:rPr>
              <a:t>)</a:t>
            </a:r>
            <a:endParaRPr lang="zh-CN" altLang="zh-CN" sz="2800" b="1" dirty="0">
              <a:solidFill>
                <a:srgbClr val="FF0000"/>
              </a:solidFill>
              <a:uFillTx/>
              <a:latin typeface="宋体" panose="02010600030101010101" pitchFamily="2" charset="-122"/>
              <a:ea typeface="楷体_GB2312"/>
              <a:cs typeface="宋体" panose="02010600030101010101" pitchFamily="2" charset="-122"/>
              <a:sym typeface="+mn-ea"/>
            </a:endParaRPr>
          </a:p>
        </p:txBody>
      </p:sp>
      <p:sp>
        <p:nvSpPr>
          <p:cNvPr id="9" name="文本框 8"/>
          <p:cNvSpPr txBox="1"/>
          <p:nvPr/>
        </p:nvSpPr>
        <p:spPr>
          <a:xfrm>
            <a:off x="3900170" y="2636520"/>
            <a:ext cx="488950" cy="460375"/>
          </a:xfrm>
          <a:prstGeom prst="rect">
            <a:avLst/>
          </a:prstGeom>
          <a:noFill/>
        </p:spPr>
        <p:txBody>
          <a:bodyPr wrap="none" rtlCol="0" anchor="t">
            <a:spAutoFit/>
          </a:bodyPr>
          <a:lstStyle/>
          <a:p>
            <a:r>
              <a:rPr lang="zh-CN" altLang="en-US" sz="2400" b="1">
                <a:solidFill>
                  <a:srgbClr val="0000FF"/>
                </a:solidFill>
                <a:latin typeface="宋体" panose="02010600030101010101" pitchFamily="2" charset="-122"/>
                <a:sym typeface="+mn-ea"/>
              </a:rPr>
              <a:t>洗</a:t>
            </a:r>
            <a:endParaRPr lang="zh-CN" altLang="en-US" sz="2400" b="1">
              <a:solidFill>
                <a:srgbClr val="0000FF"/>
              </a:solidFill>
              <a:latin typeface="宋体" panose="02010600030101010101" pitchFamily="2" charset="-122"/>
              <a:sym typeface="+mn-ea"/>
            </a:endParaRPr>
          </a:p>
        </p:txBody>
      </p:sp>
      <p:sp>
        <p:nvSpPr>
          <p:cNvPr id="10" name="文本框 9"/>
          <p:cNvSpPr txBox="1"/>
          <p:nvPr/>
        </p:nvSpPr>
        <p:spPr>
          <a:xfrm>
            <a:off x="4563110" y="2636520"/>
            <a:ext cx="795020" cy="460375"/>
          </a:xfrm>
          <a:prstGeom prst="rect">
            <a:avLst/>
          </a:prstGeom>
          <a:noFill/>
        </p:spPr>
        <p:txBody>
          <a:bodyPr wrap="none" rtlCol="0" anchor="t">
            <a:spAutoFit/>
          </a:bodyPr>
          <a:lstStyle/>
          <a:p>
            <a:r>
              <a:rPr lang="zh-CN" altLang="en-US" sz="2400" b="1">
                <a:solidFill>
                  <a:srgbClr val="0000FF"/>
                </a:solidFill>
                <a:latin typeface="宋体" panose="02010600030101010101" pitchFamily="2" charset="-122"/>
                <a:sym typeface="+mn-ea"/>
              </a:rPr>
              <a:t>水波</a:t>
            </a:r>
            <a:endParaRPr lang="zh-CN" altLang="en-US" sz="2400" b="1">
              <a:solidFill>
                <a:srgbClr val="0000FF"/>
              </a:solidFill>
              <a:latin typeface="宋体" panose="02010600030101010101" pitchFamily="2" charset="-122"/>
              <a:sym typeface="+mn-ea"/>
            </a:endParaRPr>
          </a:p>
        </p:txBody>
      </p:sp>
      <p:sp>
        <p:nvSpPr>
          <p:cNvPr id="11" name="文本框 10"/>
          <p:cNvSpPr txBox="1"/>
          <p:nvPr/>
        </p:nvSpPr>
        <p:spPr>
          <a:xfrm>
            <a:off x="5447665" y="2636520"/>
            <a:ext cx="795020" cy="460375"/>
          </a:xfrm>
          <a:prstGeom prst="rect">
            <a:avLst/>
          </a:prstGeom>
          <a:noFill/>
        </p:spPr>
        <p:txBody>
          <a:bodyPr wrap="none" rtlCol="0" anchor="t">
            <a:spAutoFit/>
          </a:bodyPr>
          <a:lstStyle/>
          <a:p>
            <a:r>
              <a:rPr lang="zh-CN" altLang="en-US" sz="2400" b="1">
                <a:solidFill>
                  <a:srgbClr val="0000FF"/>
                </a:solidFill>
                <a:latin typeface="宋体" panose="02010600030101010101" pitchFamily="2" charset="-122"/>
                <a:sym typeface="+mn-ea"/>
              </a:rPr>
              <a:t>艳丽</a:t>
            </a:r>
            <a:endParaRPr lang="zh-CN" altLang="en-US" sz="2400" b="1">
              <a:solidFill>
                <a:srgbClr val="0000FF"/>
              </a:solidFill>
              <a:latin typeface="宋体" panose="02010600030101010101" pitchFamily="2" charset="-122"/>
              <a:sym typeface="+mn-ea"/>
            </a:endParaRPr>
          </a:p>
        </p:txBody>
      </p:sp>
      <p:sp>
        <p:nvSpPr>
          <p:cNvPr id="12" name="文本框 11"/>
          <p:cNvSpPr txBox="1"/>
          <p:nvPr/>
        </p:nvSpPr>
        <p:spPr>
          <a:xfrm>
            <a:off x="8163560" y="2636520"/>
            <a:ext cx="1101090" cy="460375"/>
          </a:xfrm>
          <a:prstGeom prst="rect">
            <a:avLst/>
          </a:prstGeom>
          <a:noFill/>
        </p:spPr>
        <p:txBody>
          <a:bodyPr wrap="none" rtlCol="0" anchor="t">
            <a:spAutoFit/>
          </a:bodyPr>
          <a:lstStyle/>
          <a:p>
            <a:r>
              <a:rPr lang="zh-CN" altLang="en-US" sz="2400" b="1">
                <a:solidFill>
                  <a:srgbClr val="0000FF"/>
                </a:solidFill>
                <a:latin typeface="宋体" panose="02010600030101010101" pitchFamily="2" charset="-122"/>
                <a:sym typeface="+mn-ea"/>
              </a:rPr>
              <a:t>生枝蔓</a:t>
            </a:r>
            <a:endParaRPr lang="zh-CN" altLang="en-US" sz="2400" b="1">
              <a:solidFill>
                <a:srgbClr val="0000FF"/>
              </a:solidFill>
              <a:latin typeface="宋体" panose="02010600030101010101" pitchFamily="2" charset="-122"/>
              <a:sym typeface="+mn-ea"/>
            </a:endParaRPr>
          </a:p>
        </p:txBody>
      </p:sp>
      <p:sp>
        <p:nvSpPr>
          <p:cNvPr id="13" name="文本框 12"/>
          <p:cNvSpPr txBox="1"/>
          <p:nvPr/>
        </p:nvSpPr>
        <p:spPr>
          <a:xfrm>
            <a:off x="9408160" y="2636520"/>
            <a:ext cx="1101090" cy="460375"/>
          </a:xfrm>
          <a:prstGeom prst="rect">
            <a:avLst/>
          </a:prstGeom>
          <a:noFill/>
        </p:spPr>
        <p:txBody>
          <a:bodyPr wrap="none" rtlCol="0" anchor="t">
            <a:spAutoFit/>
          </a:bodyPr>
          <a:lstStyle/>
          <a:p>
            <a:r>
              <a:rPr lang="zh-CN" altLang="en-US" sz="2400" b="1">
                <a:solidFill>
                  <a:srgbClr val="0000FF"/>
                </a:solidFill>
                <a:latin typeface="宋体" panose="02010600030101010101" pitchFamily="2" charset="-122"/>
                <a:sym typeface="+mn-ea"/>
              </a:rPr>
              <a:t>生枝茎</a:t>
            </a:r>
            <a:endParaRPr lang="zh-CN" altLang="en-US" sz="2400" b="1">
              <a:solidFill>
                <a:srgbClr val="0000FF"/>
              </a:solidFill>
              <a:latin typeface="宋体" panose="02010600030101010101" pitchFamily="2" charset="-122"/>
              <a:sym typeface="+mn-ea"/>
            </a:endParaRPr>
          </a:p>
        </p:txBody>
      </p:sp>
      <p:sp>
        <p:nvSpPr>
          <p:cNvPr id="14" name="文本框 13"/>
          <p:cNvSpPr txBox="1"/>
          <p:nvPr/>
        </p:nvSpPr>
        <p:spPr>
          <a:xfrm>
            <a:off x="3215640" y="3068320"/>
            <a:ext cx="897890" cy="521970"/>
          </a:xfrm>
          <a:prstGeom prst="rect">
            <a:avLst/>
          </a:prstGeom>
          <a:noFill/>
        </p:spPr>
        <p:txBody>
          <a:bodyPr wrap="none" rtlCol="0" anchor="t">
            <a:spAutoFit/>
          </a:bodyPr>
          <a:lstStyle/>
          <a:p>
            <a:r>
              <a:rPr lang="zh-CN" altLang="en-US" sz="2800" b="1">
                <a:solidFill>
                  <a:srgbClr val="0000FF"/>
                </a:solidFill>
                <a:latin typeface="宋体" panose="02010600030101010101" pitchFamily="2" charset="-122"/>
                <a:sym typeface="+mn-ea"/>
              </a:rPr>
              <a:t>更加</a:t>
            </a:r>
            <a:endParaRPr lang="zh-CN" altLang="en-US" sz="2800" b="1">
              <a:solidFill>
                <a:srgbClr val="0000FF"/>
              </a:solidFill>
              <a:latin typeface="宋体" panose="02010600030101010101" pitchFamily="2" charset="-122"/>
              <a:sym typeface="+mn-ea"/>
            </a:endParaRPr>
          </a:p>
        </p:txBody>
      </p:sp>
      <p:sp>
        <p:nvSpPr>
          <p:cNvPr id="15" name="文本框 14"/>
          <p:cNvSpPr txBox="1"/>
          <p:nvPr/>
        </p:nvSpPr>
        <p:spPr>
          <a:xfrm>
            <a:off x="8976360" y="3050540"/>
            <a:ext cx="897890" cy="521970"/>
          </a:xfrm>
          <a:prstGeom prst="rect">
            <a:avLst/>
          </a:prstGeom>
          <a:noFill/>
        </p:spPr>
        <p:txBody>
          <a:bodyPr wrap="none" rtlCol="0" anchor="t">
            <a:spAutoFit/>
          </a:bodyPr>
          <a:lstStyle/>
          <a:p>
            <a:r>
              <a:rPr lang="zh-CN" altLang="en-US" sz="2800" b="1">
                <a:solidFill>
                  <a:srgbClr val="0000FF"/>
                </a:solidFill>
                <a:latin typeface="宋体" panose="02010600030101010101" pitchFamily="2" charset="-122"/>
                <a:sym typeface="+mn-ea"/>
              </a:rPr>
              <a:t>竖立</a:t>
            </a:r>
            <a:endParaRPr lang="zh-CN" altLang="en-US" sz="2800" b="1">
              <a:solidFill>
                <a:srgbClr val="0000FF"/>
              </a:solidFill>
              <a:latin typeface="宋体" panose="02010600030101010101" pitchFamily="2" charset="-122"/>
              <a:sym typeface="+mn-ea"/>
            </a:endParaRPr>
          </a:p>
        </p:txBody>
      </p:sp>
      <p:sp>
        <p:nvSpPr>
          <p:cNvPr id="17" name="文本框 16"/>
          <p:cNvSpPr txBox="1"/>
          <p:nvPr/>
        </p:nvSpPr>
        <p:spPr>
          <a:xfrm>
            <a:off x="4943475" y="3572510"/>
            <a:ext cx="2327910" cy="521970"/>
          </a:xfrm>
          <a:prstGeom prst="rect">
            <a:avLst/>
          </a:prstGeom>
          <a:noFill/>
        </p:spPr>
        <p:txBody>
          <a:bodyPr wrap="none" rtlCol="0" anchor="t">
            <a:spAutoFit/>
          </a:bodyPr>
          <a:lstStyle/>
          <a:p>
            <a:r>
              <a:rPr lang="zh-CN" altLang="en-US" sz="2800" b="1">
                <a:solidFill>
                  <a:srgbClr val="0000FF"/>
                </a:solidFill>
                <a:latin typeface="宋体" panose="02010600030101010101" pitchFamily="2" charset="-122"/>
                <a:sym typeface="+mn-ea"/>
              </a:rPr>
              <a:t>亲近而不庄重</a:t>
            </a:r>
            <a:endParaRPr lang="zh-CN" altLang="en-US" sz="2800" b="1">
              <a:solidFill>
                <a:srgbClr val="0000FF"/>
              </a:solidFill>
              <a:latin typeface="宋体" panose="02010600030101010101" pitchFamily="2" charset="-122"/>
              <a:sym typeface="+mn-ea"/>
            </a:endParaRPr>
          </a:p>
        </p:txBody>
      </p:sp>
      <p:sp>
        <p:nvSpPr>
          <p:cNvPr id="18" name="文本框 17"/>
          <p:cNvSpPr txBox="1"/>
          <p:nvPr/>
        </p:nvSpPr>
        <p:spPr>
          <a:xfrm>
            <a:off x="6600190" y="3068955"/>
            <a:ext cx="1970405" cy="521970"/>
          </a:xfrm>
          <a:prstGeom prst="rect">
            <a:avLst/>
          </a:prstGeom>
          <a:noFill/>
        </p:spPr>
        <p:txBody>
          <a:bodyPr wrap="none" rtlCol="0" anchor="t">
            <a:spAutoFit/>
          </a:bodyPr>
          <a:lstStyle/>
          <a:p>
            <a:r>
              <a:rPr lang="zh-CN" altLang="en-US" sz="2800" b="1">
                <a:solidFill>
                  <a:srgbClr val="0000FF"/>
                </a:solidFill>
                <a:latin typeface="宋体" panose="02010600030101010101" pitchFamily="2" charset="-122"/>
                <a:sym typeface="+mn-ea"/>
              </a:rPr>
              <a:t>耸立的样子</a:t>
            </a:r>
            <a:endParaRPr lang="zh-CN" altLang="en-US" sz="2800" b="1">
              <a:solidFill>
                <a:srgbClr val="0000FF"/>
              </a:solidFill>
              <a:latin typeface="宋体" panose="02010600030101010101" pitchFamily="2" charset="-122"/>
              <a:sym typeface="+mn-ea"/>
            </a:endParaRPr>
          </a:p>
        </p:txBody>
      </p:sp>
      <p:sp>
        <p:nvSpPr>
          <p:cNvPr id="19" name="文本框 18"/>
          <p:cNvSpPr txBox="1"/>
          <p:nvPr/>
        </p:nvSpPr>
        <p:spPr>
          <a:xfrm>
            <a:off x="7554595" y="3572510"/>
            <a:ext cx="1853565" cy="521970"/>
          </a:xfrm>
          <a:prstGeom prst="rect">
            <a:avLst/>
          </a:prstGeom>
          <a:noFill/>
        </p:spPr>
        <p:txBody>
          <a:bodyPr wrap="square" rtlCol="0" anchor="t">
            <a:spAutoFit/>
          </a:bodyPr>
          <a:lstStyle/>
          <a:p>
            <a:pPr algn="l"/>
            <a:r>
              <a:rPr lang="zh-CN" altLang="en-US" sz="2800" b="1">
                <a:solidFill>
                  <a:srgbClr val="0000FF"/>
                </a:solidFill>
                <a:latin typeface="宋体" panose="02010600030101010101" pitchFamily="2" charset="-122"/>
                <a:sym typeface="+mn-ea"/>
              </a:rPr>
              <a:t>语气词</a:t>
            </a:r>
            <a:r>
              <a:rPr lang="en-US" altLang="zh-CN" sz="2800" b="1">
                <a:solidFill>
                  <a:srgbClr val="0000FF"/>
                </a:solidFill>
                <a:uFillTx/>
                <a:ea typeface="SimSun-ExtB" panose="02010609060101010101" charset="-122"/>
                <a:cs typeface="+mj-cs"/>
                <a:sym typeface="宋体" panose="02010600030101010101" pitchFamily="2" charset="-122"/>
              </a:rPr>
              <a:t>,</a:t>
            </a:r>
            <a:r>
              <a:rPr lang="zh-CN" altLang="en-US" sz="2800" b="1">
                <a:solidFill>
                  <a:srgbClr val="0000FF"/>
                </a:solidFill>
                <a:uFillTx/>
                <a:ea typeface="SimSun-ExtB" panose="02010609060101010101" charset="-122"/>
                <a:cs typeface="+mj-cs"/>
                <a:sym typeface="宋体" panose="02010600030101010101" pitchFamily="2" charset="-122"/>
              </a:rPr>
              <a:t>啊</a:t>
            </a:r>
            <a:endParaRPr lang="zh-CN" altLang="en-US" sz="2800" b="1">
              <a:solidFill>
                <a:srgbClr val="0000FF"/>
              </a:solidFill>
              <a:uFillTx/>
              <a:latin typeface="宋体" panose="02010600030101010101" pitchFamily="2" charset="-122"/>
              <a:ea typeface="SimSun-ExtB" panose="02010609060101010101" charset="-122"/>
              <a:cs typeface="+mj-cs"/>
              <a:sym typeface="宋体" panose="02010600030101010101" pitchFamily="2" charset="-122"/>
            </a:endParaRPr>
          </a:p>
        </p:txBody>
      </p:sp>
      <p:sp>
        <p:nvSpPr>
          <p:cNvPr id="20" name="文本框 19"/>
          <p:cNvSpPr txBox="1"/>
          <p:nvPr/>
        </p:nvSpPr>
        <p:spPr>
          <a:xfrm>
            <a:off x="2855595" y="4004945"/>
            <a:ext cx="897890" cy="521970"/>
          </a:xfrm>
          <a:prstGeom prst="rect">
            <a:avLst/>
          </a:prstGeom>
          <a:noFill/>
        </p:spPr>
        <p:txBody>
          <a:bodyPr wrap="none" rtlCol="0" anchor="t">
            <a:spAutoFit/>
          </a:bodyPr>
          <a:lstStyle/>
          <a:p>
            <a:r>
              <a:rPr lang="zh-CN" altLang="en-US" sz="2800" b="1">
                <a:solidFill>
                  <a:srgbClr val="0000FF"/>
                </a:solidFill>
                <a:latin typeface="宋体" panose="02010600030101010101" pitchFamily="2" charset="-122"/>
                <a:sym typeface="+mn-ea"/>
              </a:rPr>
              <a:t>认为</a:t>
            </a:r>
            <a:endParaRPr lang="zh-CN" altLang="en-US" sz="2800" b="1">
              <a:solidFill>
                <a:srgbClr val="0000FF"/>
              </a:solidFill>
              <a:latin typeface="宋体" panose="02010600030101010101" pitchFamily="2" charset="-122"/>
              <a:sym typeface="+mn-ea"/>
            </a:endParaRPr>
          </a:p>
        </p:txBody>
      </p:sp>
      <p:sp>
        <p:nvSpPr>
          <p:cNvPr id="21" name="文本框 20"/>
          <p:cNvSpPr txBox="1"/>
          <p:nvPr/>
        </p:nvSpPr>
        <p:spPr>
          <a:xfrm>
            <a:off x="6816090" y="4004945"/>
            <a:ext cx="540385" cy="521970"/>
          </a:xfrm>
          <a:prstGeom prst="rect">
            <a:avLst/>
          </a:prstGeom>
          <a:noFill/>
        </p:spPr>
        <p:txBody>
          <a:bodyPr wrap="none" rtlCol="0" anchor="t">
            <a:spAutoFit/>
          </a:bodyPr>
          <a:lstStyle/>
          <a:p>
            <a:r>
              <a:rPr lang="zh-CN" altLang="en-US" sz="2800" b="1">
                <a:solidFill>
                  <a:srgbClr val="0000FF"/>
                </a:solidFill>
                <a:latin typeface="楷体_GB2312"/>
                <a:ea typeface="楷体_GB2312"/>
                <a:cs typeface="楷体_GB2312"/>
                <a:sym typeface="+mn-ea"/>
              </a:rPr>
              <a:t>的</a:t>
            </a:r>
            <a:endParaRPr lang="zh-CN" altLang="en-US" sz="2800" b="1">
              <a:solidFill>
                <a:srgbClr val="0000FF"/>
              </a:solidFill>
              <a:latin typeface="楷体_GB2312"/>
              <a:ea typeface="楷体_GB2312"/>
              <a:cs typeface="楷体_GB2312"/>
              <a:sym typeface="+mn-ea"/>
            </a:endParaRPr>
          </a:p>
        </p:txBody>
      </p:sp>
      <p:sp>
        <p:nvSpPr>
          <p:cNvPr id="22" name="Text Box 9"/>
          <p:cNvSpPr txBox="1">
            <a:spLocks noChangeArrowheads="1"/>
          </p:cNvSpPr>
          <p:nvPr/>
        </p:nvSpPr>
        <p:spPr bwMode="auto">
          <a:xfrm>
            <a:off x="7813040" y="3987165"/>
            <a:ext cx="1784350" cy="521970"/>
          </a:xfrm>
          <a:prstGeom prst="rect">
            <a:avLst/>
          </a:prstGeom>
          <a:noFill/>
          <a:ln w="9525">
            <a:noFill/>
            <a:miter lim="800000"/>
          </a:ln>
        </p:spPr>
        <p:txBody>
          <a:bodyPr wrap="square">
            <a:spAutoFit/>
          </a:bodyPr>
          <a:lstStyle/>
          <a:p>
            <a:pPr>
              <a:spcBef>
                <a:spcPct val="50000"/>
              </a:spcBef>
            </a:pPr>
            <a:r>
              <a:rPr lang="zh-CN" altLang="en-US" sz="2800" b="1">
                <a:solidFill>
                  <a:srgbClr val="0000FF"/>
                </a:solidFill>
                <a:latin typeface="Times New Roman" panose="02020603050405020304" pitchFamily="18" charset="0"/>
                <a:ea typeface="楷体_GB2312"/>
                <a:cs typeface="楷体_GB2312"/>
              </a:rPr>
              <a:t>隐居避世</a:t>
            </a:r>
            <a:endParaRPr lang="zh-CN" altLang="zh-CN" sz="2800" b="1" dirty="0">
              <a:solidFill>
                <a:srgbClr val="0000FF"/>
              </a:solidFill>
              <a:uFillTx/>
              <a:latin typeface="宋体" panose="02010600030101010101" pitchFamily="2" charset="-122"/>
              <a:ea typeface="楷体_GB2312"/>
              <a:cs typeface="宋体" panose="02010600030101010101" pitchFamily="2" charset="-122"/>
              <a:sym typeface="+mn-ea"/>
            </a:endParaRPr>
          </a:p>
        </p:txBody>
      </p:sp>
      <p:sp>
        <p:nvSpPr>
          <p:cNvPr id="23" name="文本框 22"/>
          <p:cNvSpPr txBox="1"/>
          <p:nvPr/>
        </p:nvSpPr>
        <p:spPr>
          <a:xfrm>
            <a:off x="2927350" y="4526280"/>
            <a:ext cx="540385" cy="521970"/>
          </a:xfrm>
          <a:prstGeom prst="rect">
            <a:avLst/>
          </a:prstGeom>
          <a:noFill/>
        </p:spPr>
        <p:txBody>
          <a:bodyPr wrap="none" rtlCol="0" anchor="t">
            <a:spAutoFit/>
          </a:bodyPr>
          <a:lstStyle/>
          <a:p>
            <a:r>
              <a:rPr lang="zh-CN" altLang="en-US" sz="2800" b="1">
                <a:solidFill>
                  <a:srgbClr val="0000FF"/>
                </a:solidFill>
                <a:latin typeface="楷体_GB2312"/>
                <a:ea typeface="楷体_GB2312"/>
                <a:cs typeface="楷体_GB2312"/>
                <a:sym typeface="+mn-ea"/>
              </a:rPr>
              <a:t>的</a:t>
            </a:r>
            <a:endParaRPr lang="zh-CN" altLang="en-US" sz="2800" b="1">
              <a:solidFill>
                <a:srgbClr val="0000FF"/>
              </a:solidFill>
              <a:latin typeface="楷体_GB2312"/>
              <a:ea typeface="楷体_GB2312"/>
              <a:cs typeface="楷体_GB2312"/>
              <a:sym typeface="+mn-ea"/>
            </a:endParaRPr>
          </a:p>
        </p:txBody>
      </p:sp>
      <p:sp>
        <p:nvSpPr>
          <p:cNvPr id="24" name="文本框 23"/>
          <p:cNvSpPr txBox="1"/>
          <p:nvPr/>
        </p:nvSpPr>
        <p:spPr>
          <a:xfrm>
            <a:off x="6477000" y="4509135"/>
            <a:ext cx="540385" cy="521970"/>
          </a:xfrm>
          <a:prstGeom prst="rect">
            <a:avLst/>
          </a:prstGeom>
          <a:noFill/>
        </p:spPr>
        <p:txBody>
          <a:bodyPr wrap="none" rtlCol="0" anchor="t">
            <a:spAutoFit/>
          </a:bodyPr>
          <a:lstStyle/>
          <a:p>
            <a:r>
              <a:rPr lang="zh-CN" altLang="en-US" sz="2800" b="1">
                <a:solidFill>
                  <a:srgbClr val="0000FF"/>
                </a:solidFill>
                <a:latin typeface="楷体_GB2312"/>
                <a:ea typeface="楷体_GB2312"/>
                <a:cs typeface="楷体_GB2312"/>
                <a:sym typeface="+mn-ea"/>
              </a:rPr>
              <a:t>少</a:t>
            </a:r>
            <a:endParaRPr lang="zh-CN" altLang="en-US" sz="2800" b="1">
              <a:solidFill>
                <a:srgbClr val="0000FF"/>
              </a:solidFill>
              <a:latin typeface="楷体_GB2312"/>
              <a:ea typeface="楷体_GB2312"/>
              <a:cs typeface="楷体_GB2312"/>
              <a:sym typeface="+mn-ea"/>
            </a:endParaRPr>
          </a:p>
        </p:txBody>
      </p:sp>
      <p:sp>
        <p:nvSpPr>
          <p:cNvPr id="25" name="文本框 24"/>
          <p:cNvSpPr txBox="1"/>
          <p:nvPr/>
        </p:nvSpPr>
        <p:spPr>
          <a:xfrm>
            <a:off x="7356475" y="4509135"/>
            <a:ext cx="897890" cy="521970"/>
          </a:xfrm>
          <a:prstGeom prst="rect">
            <a:avLst/>
          </a:prstGeom>
          <a:noFill/>
        </p:spPr>
        <p:txBody>
          <a:bodyPr wrap="none" rtlCol="0" anchor="t">
            <a:spAutoFit/>
          </a:bodyPr>
          <a:lstStyle/>
          <a:p>
            <a:r>
              <a:rPr lang="zh-CN" altLang="en-US" sz="2800" b="1">
                <a:solidFill>
                  <a:srgbClr val="0000FF"/>
                </a:solidFill>
                <a:latin typeface="宋体" panose="02010600030101010101" pitchFamily="2" charset="-122"/>
                <a:sym typeface="+mn-ea"/>
              </a:rPr>
              <a:t>听到</a:t>
            </a:r>
            <a:endParaRPr lang="zh-CN" altLang="en-US" sz="2800" b="1">
              <a:solidFill>
                <a:srgbClr val="0000FF"/>
              </a:solidFill>
              <a:latin typeface="宋体" panose="02010600030101010101" pitchFamily="2" charset="-122"/>
              <a:sym typeface="+mn-ea"/>
            </a:endParaRPr>
          </a:p>
        </p:txBody>
      </p:sp>
      <p:sp>
        <p:nvSpPr>
          <p:cNvPr id="26" name="文本框 25"/>
          <p:cNvSpPr txBox="1"/>
          <p:nvPr/>
        </p:nvSpPr>
        <p:spPr>
          <a:xfrm>
            <a:off x="3287395" y="4940935"/>
            <a:ext cx="897890" cy="521970"/>
          </a:xfrm>
          <a:prstGeom prst="rect">
            <a:avLst/>
          </a:prstGeom>
          <a:noFill/>
        </p:spPr>
        <p:txBody>
          <a:bodyPr wrap="none" rtlCol="0" anchor="t">
            <a:spAutoFit/>
          </a:bodyPr>
          <a:lstStyle/>
          <a:p>
            <a:r>
              <a:rPr lang="zh-CN" altLang="en-US" sz="2800" b="1">
                <a:solidFill>
                  <a:srgbClr val="0000FF"/>
                </a:solidFill>
                <a:latin typeface="宋体" panose="02010600030101010101" pitchFamily="2" charset="-122"/>
                <a:sym typeface="+mn-ea"/>
              </a:rPr>
              <a:t>应当</a:t>
            </a:r>
            <a:endParaRPr lang="zh-CN" altLang="en-US" sz="2800" b="1">
              <a:solidFill>
                <a:srgbClr val="0000FF"/>
              </a:solidFill>
              <a:latin typeface="宋体" panose="02010600030101010101" pitchFamily="2" charset="-122"/>
              <a:sym typeface="+mn-ea"/>
            </a:endParaRPr>
          </a:p>
        </p:txBody>
      </p:sp>
      <p:sp>
        <p:nvSpPr>
          <p:cNvPr id="27" name="文本框 26"/>
          <p:cNvSpPr txBox="1"/>
          <p:nvPr/>
        </p:nvSpPr>
        <p:spPr>
          <a:xfrm>
            <a:off x="4460240" y="4940935"/>
            <a:ext cx="897890" cy="521970"/>
          </a:xfrm>
          <a:prstGeom prst="rect">
            <a:avLst/>
          </a:prstGeom>
          <a:noFill/>
        </p:spPr>
        <p:txBody>
          <a:bodyPr wrap="none" rtlCol="0" anchor="t">
            <a:spAutoFit/>
          </a:bodyPr>
          <a:lstStyle/>
          <a:p>
            <a:r>
              <a:rPr lang="zh-CN" altLang="en-US" sz="2800" b="1">
                <a:solidFill>
                  <a:srgbClr val="0000FF"/>
                </a:solidFill>
                <a:latin typeface="宋体" panose="02010600030101010101" pitchFamily="2" charset="-122"/>
                <a:sym typeface="+mn-ea"/>
              </a:rPr>
              <a:t>很多</a:t>
            </a:r>
            <a:endParaRPr lang="zh-CN" altLang="en-US" sz="2800" b="1">
              <a:solidFill>
                <a:srgbClr val="0000FF"/>
              </a:solidFill>
              <a:latin typeface="宋体" panose="0201060003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 calcmode="lin" valueType="num">
                                      <p:cBhvr additive="base">
                                        <p:cTn id="3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35175"/>
                                        </p:tgtEl>
                                        <p:attrNameLst>
                                          <p:attrName>style.visibility</p:attrName>
                                        </p:attrNameLst>
                                      </p:cBhvr>
                                      <p:to>
                                        <p:strVal val="visible"/>
                                      </p:to>
                                    </p:set>
                                    <p:anim calcmode="lin" valueType="num">
                                      <p:cBhvr additive="base">
                                        <p:cTn id="49" dur="500" fill="hold"/>
                                        <p:tgtEl>
                                          <p:spTgt spid="135175"/>
                                        </p:tgtEl>
                                        <p:attrNameLst>
                                          <p:attrName>ppt_x</p:attrName>
                                        </p:attrNameLst>
                                      </p:cBhvr>
                                      <p:tavLst>
                                        <p:tav tm="0">
                                          <p:val>
                                            <p:strVal val="0-#ppt_w/2"/>
                                          </p:val>
                                        </p:tav>
                                        <p:tav tm="100000">
                                          <p:val>
                                            <p:strVal val="#ppt_x"/>
                                          </p:val>
                                        </p:tav>
                                      </p:tavLst>
                                    </p:anim>
                                    <p:anim calcmode="lin" valueType="num">
                                      <p:cBhvr additive="base">
                                        <p:cTn id="50" dur="500" fill="hold"/>
                                        <p:tgtEl>
                                          <p:spTgt spid="135175"/>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26632"/>
                                        </p:tgtEl>
                                        <p:attrNameLst>
                                          <p:attrName>style.visibility</p:attrName>
                                        </p:attrNameLst>
                                      </p:cBhvr>
                                      <p:to>
                                        <p:strVal val="visible"/>
                                      </p:to>
                                    </p:set>
                                    <p:anim calcmode="lin" valueType="num">
                                      <p:cBhvr>
                                        <p:cTn id="55" dur="500" fill="hold"/>
                                        <p:tgtEl>
                                          <p:spTgt spid="26632"/>
                                        </p:tgtEl>
                                        <p:attrNameLst>
                                          <p:attrName>ppt_w</p:attrName>
                                        </p:attrNameLst>
                                      </p:cBhvr>
                                      <p:tavLst>
                                        <p:tav tm="0">
                                          <p:val>
                                            <p:fltVal val="0"/>
                                          </p:val>
                                        </p:tav>
                                        <p:tav tm="100000">
                                          <p:val>
                                            <p:strVal val="#ppt_w"/>
                                          </p:val>
                                        </p:tav>
                                      </p:tavLst>
                                    </p:anim>
                                    <p:anim calcmode="lin" valueType="num">
                                      <p:cBhvr>
                                        <p:cTn id="56" dur="500" fill="hold"/>
                                        <p:tgtEl>
                                          <p:spTgt spid="26632"/>
                                        </p:tgtEl>
                                        <p:attrNameLst>
                                          <p:attrName>ppt_h</p:attrName>
                                        </p:attrNameLst>
                                      </p:cBhvr>
                                      <p:tavLst>
                                        <p:tav tm="0">
                                          <p:val>
                                            <p:fltVal val="0"/>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35177"/>
                                        </p:tgtEl>
                                        <p:attrNameLst>
                                          <p:attrName>style.visibility</p:attrName>
                                        </p:attrNameLst>
                                      </p:cBhvr>
                                      <p:to>
                                        <p:strVal val="visible"/>
                                      </p:to>
                                    </p:set>
                                    <p:anim calcmode="lin" valueType="num">
                                      <p:cBhvr additive="base">
                                        <p:cTn id="61" dur="500" fill="hold"/>
                                        <p:tgtEl>
                                          <p:spTgt spid="135177"/>
                                        </p:tgtEl>
                                        <p:attrNameLst>
                                          <p:attrName>ppt_x</p:attrName>
                                        </p:attrNameLst>
                                      </p:cBhvr>
                                      <p:tavLst>
                                        <p:tav tm="0">
                                          <p:val>
                                            <p:strVal val="0-#ppt_w/2"/>
                                          </p:val>
                                        </p:tav>
                                        <p:tav tm="100000">
                                          <p:val>
                                            <p:strVal val="#ppt_x"/>
                                          </p:val>
                                        </p:tav>
                                      </p:tavLst>
                                    </p:anim>
                                    <p:anim calcmode="lin" valueType="num">
                                      <p:cBhvr additive="base">
                                        <p:cTn id="62" dur="500" fill="hold"/>
                                        <p:tgtEl>
                                          <p:spTgt spid="135177"/>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9">
                                            <p:txEl>
                                              <p:pRg st="0" end="0"/>
                                            </p:txEl>
                                          </p:spTgt>
                                        </p:tgtEl>
                                        <p:attrNameLst>
                                          <p:attrName>style.visibility</p:attrName>
                                        </p:attrNameLst>
                                      </p:cBhvr>
                                      <p:to>
                                        <p:strVal val="visible"/>
                                      </p:to>
                                    </p:set>
                                    <p:anim calcmode="lin" valueType="num">
                                      <p:cBhvr additive="base">
                                        <p:cTn id="6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10">
                                            <p:txEl>
                                              <p:pRg st="0" end="0"/>
                                            </p:txEl>
                                          </p:spTgt>
                                        </p:tgtEl>
                                        <p:attrNameLst>
                                          <p:attrName>style.visibility</p:attrName>
                                        </p:attrNameLst>
                                      </p:cBhvr>
                                      <p:to>
                                        <p:strVal val="visible"/>
                                      </p:to>
                                    </p:set>
                                    <p:anim calcmode="lin" valueType="num">
                                      <p:cBhvr additive="base">
                                        <p:cTn id="7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11">
                                            <p:txEl>
                                              <p:pRg st="0" end="0"/>
                                            </p:txEl>
                                          </p:spTgt>
                                        </p:tgtEl>
                                        <p:attrNameLst>
                                          <p:attrName>style.visibility</p:attrName>
                                        </p:attrNameLst>
                                      </p:cBhvr>
                                      <p:to>
                                        <p:strVal val="visible"/>
                                      </p:to>
                                    </p:set>
                                    <p:anim calcmode="lin" valueType="num">
                                      <p:cBhvr additive="base">
                                        <p:cTn id="79"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additive="base">
                                        <p:cTn id="85" dur="500" fill="hold"/>
                                        <p:tgtEl>
                                          <p:spTgt spid="12"/>
                                        </p:tgtEl>
                                        <p:attrNameLst>
                                          <p:attrName>ppt_x</p:attrName>
                                        </p:attrNameLst>
                                      </p:cBhvr>
                                      <p:tavLst>
                                        <p:tav tm="0">
                                          <p:val>
                                            <p:strVal val="#ppt_x"/>
                                          </p:val>
                                        </p:tav>
                                        <p:tav tm="100000">
                                          <p:val>
                                            <p:strVal val="#ppt_x"/>
                                          </p:val>
                                        </p:tav>
                                      </p:tavLst>
                                    </p:anim>
                                    <p:anim calcmode="lin" valueType="num">
                                      <p:cBhvr additive="base">
                                        <p:cTn id="8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additive="base">
                                        <p:cTn id="91" dur="500" fill="hold"/>
                                        <p:tgtEl>
                                          <p:spTgt spid="13"/>
                                        </p:tgtEl>
                                        <p:attrNameLst>
                                          <p:attrName>ppt_x</p:attrName>
                                        </p:attrNameLst>
                                      </p:cBhvr>
                                      <p:tavLst>
                                        <p:tav tm="0">
                                          <p:val>
                                            <p:strVal val="#ppt_x"/>
                                          </p:val>
                                        </p:tav>
                                        <p:tav tm="100000">
                                          <p:val>
                                            <p:strVal val="#ppt_x"/>
                                          </p:val>
                                        </p:tav>
                                      </p:tavLst>
                                    </p:anim>
                                    <p:anim calcmode="lin" valueType="num">
                                      <p:cBhvr additive="base">
                                        <p:cTn id="9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additive="base">
                                        <p:cTn id="97" dur="500" fill="hold"/>
                                        <p:tgtEl>
                                          <p:spTgt spid="14"/>
                                        </p:tgtEl>
                                        <p:attrNameLst>
                                          <p:attrName>ppt_x</p:attrName>
                                        </p:attrNameLst>
                                      </p:cBhvr>
                                      <p:tavLst>
                                        <p:tav tm="0">
                                          <p:val>
                                            <p:strVal val="#ppt_x"/>
                                          </p:val>
                                        </p:tav>
                                        <p:tav tm="100000">
                                          <p:val>
                                            <p:strVal val="#ppt_x"/>
                                          </p:val>
                                        </p:tav>
                                      </p:tavLst>
                                    </p:anim>
                                    <p:anim calcmode="lin" valueType="num">
                                      <p:cBhvr additive="base">
                                        <p:cTn id="9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18"/>
                                        </p:tgtEl>
                                        <p:attrNameLst>
                                          <p:attrName>style.visibility</p:attrName>
                                        </p:attrNameLst>
                                      </p:cBhvr>
                                      <p:to>
                                        <p:strVal val="visible"/>
                                      </p:to>
                                    </p:set>
                                    <p:anim calcmode="lin" valueType="num">
                                      <p:cBhvr additive="base">
                                        <p:cTn id="103" dur="500" fill="hold"/>
                                        <p:tgtEl>
                                          <p:spTgt spid="18"/>
                                        </p:tgtEl>
                                        <p:attrNameLst>
                                          <p:attrName>ppt_x</p:attrName>
                                        </p:attrNameLst>
                                      </p:cBhvr>
                                      <p:tavLst>
                                        <p:tav tm="0">
                                          <p:val>
                                            <p:strVal val="#ppt_x"/>
                                          </p:val>
                                        </p:tav>
                                        <p:tav tm="100000">
                                          <p:val>
                                            <p:strVal val="#ppt_x"/>
                                          </p:val>
                                        </p:tav>
                                      </p:tavLst>
                                    </p:anim>
                                    <p:anim calcmode="lin" valueType="num">
                                      <p:cBhvr additive="base">
                                        <p:cTn id="10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15"/>
                                        </p:tgtEl>
                                        <p:attrNameLst>
                                          <p:attrName>style.visibility</p:attrName>
                                        </p:attrNameLst>
                                      </p:cBhvr>
                                      <p:to>
                                        <p:strVal val="visible"/>
                                      </p:to>
                                    </p:set>
                                    <p:anim calcmode="lin" valueType="num">
                                      <p:cBhvr additive="base">
                                        <p:cTn id="109" dur="500" fill="hold"/>
                                        <p:tgtEl>
                                          <p:spTgt spid="15"/>
                                        </p:tgtEl>
                                        <p:attrNameLst>
                                          <p:attrName>ppt_x</p:attrName>
                                        </p:attrNameLst>
                                      </p:cBhvr>
                                      <p:tavLst>
                                        <p:tav tm="0">
                                          <p:val>
                                            <p:strVal val="#ppt_x"/>
                                          </p:val>
                                        </p:tav>
                                        <p:tav tm="100000">
                                          <p:val>
                                            <p:strVal val="#ppt_x"/>
                                          </p:val>
                                        </p:tav>
                                      </p:tavLst>
                                    </p:anim>
                                    <p:anim calcmode="lin" valueType="num">
                                      <p:cBhvr additive="base">
                                        <p:cTn id="11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17"/>
                                        </p:tgtEl>
                                        <p:attrNameLst>
                                          <p:attrName>style.visibility</p:attrName>
                                        </p:attrNameLst>
                                      </p:cBhvr>
                                      <p:to>
                                        <p:strVal val="visible"/>
                                      </p:to>
                                    </p:set>
                                    <p:anim calcmode="lin" valueType="num">
                                      <p:cBhvr additive="base">
                                        <p:cTn id="115" dur="500" fill="hold"/>
                                        <p:tgtEl>
                                          <p:spTgt spid="17"/>
                                        </p:tgtEl>
                                        <p:attrNameLst>
                                          <p:attrName>ppt_x</p:attrName>
                                        </p:attrNameLst>
                                      </p:cBhvr>
                                      <p:tavLst>
                                        <p:tav tm="0">
                                          <p:val>
                                            <p:strVal val="#ppt_x"/>
                                          </p:val>
                                        </p:tav>
                                        <p:tav tm="100000">
                                          <p:val>
                                            <p:strVal val="#ppt_x"/>
                                          </p:val>
                                        </p:tav>
                                      </p:tavLst>
                                    </p:anim>
                                    <p:anim calcmode="lin" valueType="num">
                                      <p:cBhvr additive="base">
                                        <p:cTn id="11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19"/>
                                        </p:tgtEl>
                                        <p:attrNameLst>
                                          <p:attrName>style.visibility</p:attrName>
                                        </p:attrNameLst>
                                      </p:cBhvr>
                                      <p:to>
                                        <p:strVal val="visible"/>
                                      </p:to>
                                    </p:set>
                                    <p:anim calcmode="lin" valueType="num">
                                      <p:cBhvr additive="base">
                                        <p:cTn id="121" dur="500" fill="hold"/>
                                        <p:tgtEl>
                                          <p:spTgt spid="19"/>
                                        </p:tgtEl>
                                        <p:attrNameLst>
                                          <p:attrName>ppt_x</p:attrName>
                                        </p:attrNameLst>
                                      </p:cBhvr>
                                      <p:tavLst>
                                        <p:tav tm="0">
                                          <p:val>
                                            <p:strVal val="#ppt_x"/>
                                          </p:val>
                                        </p:tav>
                                        <p:tav tm="100000">
                                          <p:val>
                                            <p:strVal val="#ppt_x"/>
                                          </p:val>
                                        </p:tav>
                                      </p:tavLst>
                                    </p:anim>
                                    <p:anim calcmode="lin" valueType="num">
                                      <p:cBhvr additive="base">
                                        <p:cTn id="12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20"/>
                                        </p:tgtEl>
                                        <p:attrNameLst>
                                          <p:attrName>style.visibility</p:attrName>
                                        </p:attrNameLst>
                                      </p:cBhvr>
                                      <p:to>
                                        <p:strVal val="visible"/>
                                      </p:to>
                                    </p:set>
                                    <p:anim calcmode="lin" valueType="num">
                                      <p:cBhvr additive="base">
                                        <p:cTn id="127" dur="500" fill="hold"/>
                                        <p:tgtEl>
                                          <p:spTgt spid="20"/>
                                        </p:tgtEl>
                                        <p:attrNameLst>
                                          <p:attrName>ppt_x</p:attrName>
                                        </p:attrNameLst>
                                      </p:cBhvr>
                                      <p:tavLst>
                                        <p:tav tm="0">
                                          <p:val>
                                            <p:strVal val="#ppt_x"/>
                                          </p:val>
                                        </p:tav>
                                        <p:tav tm="100000">
                                          <p:val>
                                            <p:strVal val="#ppt_x"/>
                                          </p:val>
                                        </p:tav>
                                      </p:tavLst>
                                    </p:anim>
                                    <p:anim calcmode="lin" valueType="num">
                                      <p:cBhvr additive="base">
                                        <p:cTn id="12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21"/>
                                        </p:tgtEl>
                                        <p:attrNameLst>
                                          <p:attrName>style.visibility</p:attrName>
                                        </p:attrNameLst>
                                      </p:cBhvr>
                                      <p:to>
                                        <p:strVal val="visible"/>
                                      </p:to>
                                    </p:set>
                                    <p:anim calcmode="lin" valueType="num">
                                      <p:cBhvr additive="base">
                                        <p:cTn id="133" dur="500" fill="hold"/>
                                        <p:tgtEl>
                                          <p:spTgt spid="21"/>
                                        </p:tgtEl>
                                        <p:attrNameLst>
                                          <p:attrName>ppt_x</p:attrName>
                                        </p:attrNameLst>
                                      </p:cBhvr>
                                      <p:tavLst>
                                        <p:tav tm="0">
                                          <p:val>
                                            <p:strVal val="#ppt_x"/>
                                          </p:val>
                                        </p:tav>
                                        <p:tav tm="100000">
                                          <p:val>
                                            <p:strVal val="#ppt_x"/>
                                          </p:val>
                                        </p:tav>
                                      </p:tavLst>
                                    </p:anim>
                                    <p:anim calcmode="lin" valueType="num">
                                      <p:cBhvr additive="base">
                                        <p:cTn id="13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grpId="0" nodeType="clickEffect">
                                  <p:stCondLst>
                                    <p:cond delay="0"/>
                                  </p:stCondLst>
                                  <p:childTnLst>
                                    <p:set>
                                      <p:cBhvr>
                                        <p:cTn id="138" dur="1" fill="hold">
                                          <p:stCondLst>
                                            <p:cond delay="0"/>
                                          </p:stCondLst>
                                        </p:cTn>
                                        <p:tgtEl>
                                          <p:spTgt spid="22"/>
                                        </p:tgtEl>
                                        <p:attrNameLst>
                                          <p:attrName>style.visibility</p:attrName>
                                        </p:attrNameLst>
                                      </p:cBhvr>
                                      <p:to>
                                        <p:strVal val="visible"/>
                                      </p:to>
                                    </p:set>
                                    <p:anim calcmode="lin" valueType="num">
                                      <p:cBhvr additive="base">
                                        <p:cTn id="139" dur="500" fill="hold"/>
                                        <p:tgtEl>
                                          <p:spTgt spid="22"/>
                                        </p:tgtEl>
                                        <p:attrNameLst>
                                          <p:attrName>ppt_x</p:attrName>
                                        </p:attrNameLst>
                                      </p:cBhvr>
                                      <p:tavLst>
                                        <p:tav tm="0">
                                          <p:val>
                                            <p:strVal val="0-#ppt_w/2"/>
                                          </p:val>
                                        </p:tav>
                                        <p:tav tm="100000">
                                          <p:val>
                                            <p:strVal val="#ppt_x"/>
                                          </p:val>
                                        </p:tav>
                                      </p:tavLst>
                                    </p:anim>
                                    <p:anim calcmode="lin" valueType="num">
                                      <p:cBhvr additive="base">
                                        <p:cTn id="140"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23"/>
                                        </p:tgtEl>
                                        <p:attrNameLst>
                                          <p:attrName>style.visibility</p:attrName>
                                        </p:attrNameLst>
                                      </p:cBhvr>
                                      <p:to>
                                        <p:strVal val="visible"/>
                                      </p:to>
                                    </p:set>
                                    <p:anim calcmode="lin" valueType="num">
                                      <p:cBhvr additive="base">
                                        <p:cTn id="145" dur="500" fill="hold"/>
                                        <p:tgtEl>
                                          <p:spTgt spid="23"/>
                                        </p:tgtEl>
                                        <p:attrNameLst>
                                          <p:attrName>ppt_x</p:attrName>
                                        </p:attrNameLst>
                                      </p:cBhvr>
                                      <p:tavLst>
                                        <p:tav tm="0">
                                          <p:val>
                                            <p:strVal val="#ppt_x"/>
                                          </p:val>
                                        </p:tav>
                                        <p:tav tm="100000">
                                          <p:val>
                                            <p:strVal val="#ppt_x"/>
                                          </p:val>
                                        </p:tav>
                                      </p:tavLst>
                                    </p:anim>
                                    <p:anim calcmode="lin" valueType="num">
                                      <p:cBhvr additive="base">
                                        <p:cTn id="14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24"/>
                                        </p:tgtEl>
                                        <p:attrNameLst>
                                          <p:attrName>style.visibility</p:attrName>
                                        </p:attrNameLst>
                                      </p:cBhvr>
                                      <p:to>
                                        <p:strVal val="visible"/>
                                      </p:to>
                                    </p:set>
                                    <p:anim calcmode="lin" valueType="num">
                                      <p:cBhvr additive="base">
                                        <p:cTn id="151" dur="500" fill="hold"/>
                                        <p:tgtEl>
                                          <p:spTgt spid="24"/>
                                        </p:tgtEl>
                                        <p:attrNameLst>
                                          <p:attrName>ppt_x</p:attrName>
                                        </p:attrNameLst>
                                      </p:cBhvr>
                                      <p:tavLst>
                                        <p:tav tm="0">
                                          <p:val>
                                            <p:strVal val="#ppt_x"/>
                                          </p:val>
                                        </p:tav>
                                        <p:tav tm="100000">
                                          <p:val>
                                            <p:strVal val="#ppt_x"/>
                                          </p:val>
                                        </p:tav>
                                      </p:tavLst>
                                    </p:anim>
                                    <p:anim calcmode="lin" valueType="num">
                                      <p:cBhvr additive="base">
                                        <p:cTn id="15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25"/>
                                        </p:tgtEl>
                                        <p:attrNameLst>
                                          <p:attrName>style.visibility</p:attrName>
                                        </p:attrNameLst>
                                      </p:cBhvr>
                                      <p:to>
                                        <p:strVal val="visible"/>
                                      </p:to>
                                    </p:set>
                                    <p:anim calcmode="lin" valueType="num">
                                      <p:cBhvr additive="base">
                                        <p:cTn id="157" dur="500" fill="hold"/>
                                        <p:tgtEl>
                                          <p:spTgt spid="25"/>
                                        </p:tgtEl>
                                        <p:attrNameLst>
                                          <p:attrName>ppt_x</p:attrName>
                                        </p:attrNameLst>
                                      </p:cBhvr>
                                      <p:tavLst>
                                        <p:tav tm="0">
                                          <p:val>
                                            <p:strVal val="#ppt_x"/>
                                          </p:val>
                                        </p:tav>
                                        <p:tav tm="100000">
                                          <p:val>
                                            <p:strVal val="#ppt_x"/>
                                          </p:val>
                                        </p:tav>
                                      </p:tavLst>
                                    </p:anim>
                                    <p:anim calcmode="lin" valueType="num">
                                      <p:cBhvr additive="base">
                                        <p:cTn id="15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26"/>
                                        </p:tgtEl>
                                        <p:attrNameLst>
                                          <p:attrName>style.visibility</p:attrName>
                                        </p:attrNameLst>
                                      </p:cBhvr>
                                      <p:to>
                                        <p:strVal val="visible"/>
                                      </p:to>
                                    </p:set>
                                    <p:anim calcmode="lin" valueType="num">
                                      <p:cBhvr additive="base">
                                        <p:cTn id="163" dur="500" fill="hold"/>
                                        <p:tgtEl>
                                          <p:spTgt spid="26"/>
                                        </p:tgtEl>
                                        <p:attrNameLst>
                                          <p:attrName>ppt_x</p:attrName>
                                        </p:attrNameLst>
                                      </p:cBhvr>
                                      <p:tavLst>
                                        <p:tav tm="0">
                                          <p:val>
                                            <p:strVal val="#ppt_x"/>
                                          </p:val>
                                        </p:tav>
                                        <p:tav tm="100000">
                                          <p:val>
                                            <p:strVal val="#ppt_x"/>
                                          </p:val>
                                        </p:tav>
                                      </p:tavLst>
                                    </p:anim>
                                    <p:anim calcmode="lin" valueType="num">
                                      <p:cBhvr additive="base">
                                        <p:cTn id="16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4" fill="hold" grpId="0" nodeType="clickEffect">
                                  <p:stCondLst>
                                    <p:cond delay="0"/>
                                  </p:stCondLst>
                                  <p:childTnLst>
                                    <p:set>
                                      <p:cBhvr>
                                        <p:cTn id="168" dur="1" fill="hold">
                                          <p:stCondLst>
                                            <p:cond delay="0"/>
                                          </p:stCondLst>
                                        </p:cTn>
                                        <p:tgtEl>
                                          <p:spTgt spid="27"/>
                                        </p:tgtEl>
                                        <p:attrNameLst>
                                          <p:attrName>style.visibility</p:attrName>
                                        </p:attrNameLst>
                                      </p:cBhvr>
                                      <p:to>
                                        <p:strVal val="visible"/>
                                      </p:to>
                                    </p:set>
                                    <p:anim calcmode="lin" valueType="num">
                                      <p:cBhvr additive="base">
                                        <p:cTn id="169" dur="500" fill="hold"/>
                                        <p:tgtEl>
                                          <p:spTgt spid="27"/>
                                        </p:tgtEl>
                                        <p:attrNameLst>
                                          <p:attrName>ppt_x</p:attrName>
                                        </p:attrNameLst>
                                      </p:cBhvr>
                                      <p:tavLst>
                                        <p:tav tm="0">
                                          <p:val>
                                            <p:strVal val="#ppt_x"/>
                                          </p:val>
                                        </p:tav>
                                        <p:tav tm="100000">
                                          <p:val>
                                            <p:strVal val="#ppt_x"/>
                                          </p:val>
                                        </p:tav>
                                      </p:tavLst>
                                    </p:anim>
                                    <p:anim calcmode="lin" valueType="num">
                                      <p:cBhvr additive="base">
                                        <p:cTn id="17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35175" grpId="0"/>
      <p:bldP spid="26632" grpId="0"/>
      <p:bldP spid="135177" grpId="0"/>
      <p:bldP spid="12" grpId="0"/>
      <p:bldP spid="13" grpId="0"/>
      <p:bldP spid="14" grpId="0"/>
      <p:bldP spid="15" grpId="0"/>
      <p:bldP spid="17" grpId="0"/>
      <p:bldP spid="18" grpId="0"/>
      <p:bldP spid="19" grpId="0"/>
      <p:bldP spid="20" grpId="0"/>
      <p:bldP spid="21" grpId="0"/>
      <p:bldP spid="22" grpId="0"/>
      <p:bldP spid="23" grpId="0"/>
      <p:bldP spid="24" grpId="0"/>
      <p:bldP spid="25" grpId="0"/>
      <p:bldP spid="26" grpId="0"/>
      <p:bldP spid="27"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文本框 20486"/>
          <p:cNvSpPr txBox="1"/>
          <p:nvPr/>
        </p:nvSpPr>
        <p:spPr>
          <a:xfrm>
            <a:off x="2063115" y="1052195"/>
            <a:ext cx="5616575" cy="521970"/>
          </a:xfrm>
          <a:prstGeom prst="rect">
            <a:avLst/>
          </a:prstGeom>
          <a:noFill/>
          <a:ln w="9525">
            <a:noFill/>
          </a:ln>
        </p:spPr>
        <p:txBody>
          <a:bodyPr anchor="t" anchorCtr="0">
            <a:spAutoFit/>
          </a:bodyPr>
          <a:lstStyle/>
          <a:p>
            <a:pPr>
              <a:spcBef>
                <a:spcPct val="50000"/>
              </a:spcBef>
              <a:buFontTx/>
            </a:pPr>
            <a:r>
              <a:rPr lang="zh-CN" altLang="en-US" sz="2800" b="1" dirty="0">
                <a:solidFill>
                  <a:srgbClr val="000000"/>
                </a:solidFill>
                <a:latin typeface="Times New Roman" panose="02020603050405020304" pitchFamily="18" charset="0"/>
                <a:ea typeface="宋体" panose="02010600030101010101" pitchFamily="2" charset="-122"/>
              </a:rPr>
              <a:t>①谈笑有鸿儒</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rgbClr val="000000"/>
                </a:solidFill>
                <a:latin typeface="Times New Roman" panose="02020603050405020304" pitchFamily="18" charset="0"/>
                <a:ea typeface="宋体" panose="02010600030101010101" pitchFamily="2" charset="-122"/>
              </a:rPr>
              <a:t>往来无白丁。</a:t>
            </a:r>
            <a:endParaRPr lang="zh-CN" altLang="en-US" sz="2800" b="1" dirty="0">
              <a:solidFill>
                <a:srgbClr val="000000"/>
              </a:solidFill>
              <a:latin typeface="Times New Roman" panose="02020603050405020304" pitchFamily="18" charset="0"/>
              <a:ea typeface="宋体" panose="02010600030101010101" pitchFamily="2" charset="-122"/>
            </a:endParaRPr>
          </a:p>
        </p:txBody>
      </p:sp>
      <p:sp>
        <p:nvSpPr>
          <p:cNvPr id="3" name="矩形 2"/>
          <p:cNvSpPr/>
          <p:nvPr/>
        </p:nvSpPr>
        <p:spPr>
          <a:xfrm>
            <a:off x="2063073" y="1484675"/>
            <a:ext cx="7432040" cy="650875"/>
          </a:xfrm>
          <a:prstGeom prst="rect">
            <a:avLst/>
          </a:prstGeom>
        </p:spPr>
        <p:txBody>
          <a:bodyPr wrap="square">
            <a:spAutoFit/>
          </a:bodyPr>
          <a:lstStyle/>
          <a:p>
            <a:pPr algn="l">
              <a:lnSpc>
                <a:spcPct val="130000"/>
              </a:lnSpc>
              <a:defRPr/>
            </a:pPr>
            <a:r>
              <a:rPr lang="zh-CN" altLang="en-US" sz="2800" b="1" dirty="0">
                <a:solidFill>
                  <a:srgbClr val="0000FF"/>
                </a:solidFill>
                <a:uFillTx/>
                <a:latin typeface="宋体" panose="02010600030101010101" pitchFamily="2" charset="-122"/>
                <a:cs typeface="宋体" panose="02010600030101010101" pitchFamily="2" charset="-122"/>
              </a:rPr>
              <a:t>说说笑笑、来来往往的是博学的人</a:t>
            </a:r>
            <a:r>
              <a:rPr lang="en-US" altLang="zh-CN" sz="2800" b="1">
                <a:solidFill>
                  <a:srgbClr val="0000FF"/>
                </a:solidFill>
                <a:uFillTx/>
                <a:latin typeface="宋体" panose="02010600030101010101" pitchFamily="2" charset="-122"/>
                <a:cs typeface="宋体" panose="02010600030101010101" pitchFamily="2" charset="-122"/>
                <a:sym typeface="宋体" panose="02010600030101010101" pitchFamily="2" charset="-122"/>
              </a:rPr>
              <a:t>,</a:t>
            </a:r>
            <a:r>
              <a:rPr lang="zh-CN" altLang="en-US" sz="2800" b="1" dirty="0">
                <a:solidFill>
                  <a:srgbClr val="0000FF"/>
                </a:solidFill>
                <a:uFillTx/>
                <a:latin typeface="宋体" panose="02010600030101010101" pitchFamily="2" charset="-122"/>
                <a:cs typeface="宋体" panose="02010600030101010101" pitchFamily="2" charset="-122"/>
              </a:rPr>
              <a:t>没有平民。</a:t>
            </a:r>
            <a:endParaRPr lang="zh-CN" altLang="en-US" sz="2800" b="1" dirty="0">
              <a:solidFill>
                <a:srgbClr val="0000FF"/>
              </a:solidFill>
              <a:uFillTx/>
              <a:latin typeface="宋体" panose="02010600030101010101" pitchFamily="2" charset="-122"/>
              <a:cs typeface="宋体" panose="02010600030101010101" pitchFamily="2" charset="-122"/>
            </a:endParaRPr>
          </a:p>
        </p:txBody>
      </p:sp>
      <p:sp>
        <p:nvSpPr>
          <p:cNvPr id="4" name="文本框 3"/>
          <p:cNvSpPr txBox="1"/>
          <p:nvPr/>
        </p:nvSpPr>
        <p:spPr>
          <a:xfrm>
            <a:off x="1998345" y="2073910"/>
            <a:ext cx="8089265" cy="565150"/>
          </a:xfrm>
          <a:prstGeom prst="rect">
            <a:avLst/>
          </a:prstGeom>
          <a:noFill/>
        </p:spPr>
        <p:txBody>
          <a:bodyPr wrap="square" rtlCol="0" anchor="t">
            <a:spAutoFit/>
          </a:bodyPr>
          <a:lstStyle/>
          <a:p>
            <a:pPr fontAlgn="base">
              <a:lnSpc>
                <a:spcPct val="110000"/>
              </a:lnSpc>
              <a:spcBef>
                <a:spcPts val="0"/>
              </a:spcBef>
              <a:spcAft>
                <a:spcPts val="0"/>
              </a:spcAft>
            </a:pPr>
            <a:r>
              <a:rPr lang="zh-CN" altLang="zh-CN" sz="2800" b="1" dirty="0">
                <a:latin typeface="宋体" panose="02010600030101010101" pitchFamily="2" charset="-122"/>
                <a:cs typeface="宋体" panose="02010600030101010101" pitchFamily="2" charset="-122"/>
                <a:sym typeface="+mn-ea"/>
              </a:rPr>
              <a:t>(</a:t>
            </a:r>
            <a:r>
              <a:rPr lang="en-US" altLang="en-US" sz="2800" b="1">
                <a:solidFill>
                  <a:srgbClr val="FF0000"/>
                </a:solidFill>
                <a:ea typeface="SimSun-ExtB" panose="02010609060101010101" charset="-122"/>
                <a:sym typeface="宋体" panose="02010600030101010101" pitchFamily="2" charset="-122"/>
              </a:rPr>
              <a:t>“</a:t>
            </a:r>
            <a:r>
              <a:rPr lang="zh-CN" altLang="en-US" sz="2800" b="1" dirty="0">
                <a:solidFill>
                  <a:srgbClr val="FF0000"/>
                </a:solidFill>
                <a:latin typeface="新宋体" panose="02010609030101010101" pitchFamily="49" charset="-122"/>
                <a:ea typeface="新宋体" panose="02010609030101010101" pitchFamily="49" charset="-122"/>
                <a:sym typeface="+mn-ea"/>
              </a:rPr>
              <a:t>白丁</a:t>
            </a:r>
            <a:r>
              <a:rPr lang="en-US" altLang="en-US" sz="2800" b="1">
                <a:solidFill>
                  <a:srgbClr val="FF0000"/>
                </a:solidFill>
                <a:ea typeface="SimSun-ExtB" panose="02010609060101010101" charset="-122"/>
                <a:sym typeface="宋体" panose="02010600030101010101" pitchFamily="2" charset="-122"/>
              </a:rPr>
              <a:t>”</a:t>
            </a:r>
            <a:r>
              <a:rPr lang="zh-CN" altLang="en-US" sz="2800" b="1">
                <a:solidFill>
                  <a:srgbClr val="FF0000"/>
                </a:solidFill>
                <a:ea typeface="SimSun-ExtB" panose="02010609060101010101" charset="-122"/>
                <a:sym typeface="宋体" panose="02010600030101010101" pitchFamily="2" charset="-122"/>
              </a:rPr>
              <a:t>指</a:t>
            </a:r>
            <a:r>
              <a:rPr lang="zh-CN" sz="2800" b="1" dirty="0">
                <a:solidFill>
                  <a:srgbClr val="FF0000"/>
                </a:solidFill>
                <a:latin typeface="新宋体" panose="02010609030101010101" pitchFamily="49" charset="-122"/>
                <a:ea typeface="新宋体" panose="02010609030101010101" pitchFamily="49" charset="-122"/>
                <a:sym typeface="+mn-ea"/>
              </a:rPr>
              <a:t>没有功名的人</a:t>
            </a:r>
            <a:r>
              <a:rPr lang="en-US" altLang="zh-CN" sz="2800" b="1">
                <a:ea typeface="新宋体" panose="02010609030101010101" pitchFamily="49" charset="-122"/>
                <a:cs typeface="Arial" panose="020B0604020202020204" pitchFamily="34" charset="0"/>
                <a:sym typeface="+mn-ea"/>
              </a:rPr>
              <a:t>;</a:t>
            </a:r>
            <a:r>
              <a:rPr lang="en-US" altLang="en-US" sz="2800" b="1">
                <a:solidFill>
                  <a:srgbClr val="FF0000"/>
                </a:solidFill>
                <a:latin typeface="+mn-lt"/>
                <a:ea typeface="SimSun-ExtB" panose="02010609060101010101" charset="-122"/>
                <a:sym typeface="宋体" panose="02010600030101010101" pitchFamily="2" charset="-122"/>
              </a:rPr>
              <a:t>“</a:t>
            </a:r>
            <a:r>
              <a:rPr lang="zh-CN" altLang="en-US" sz="2800" b="1" dirty="0">
                <a:solidFill>
                  <a:srgbClr val="FF0000"/>
                </a:solidFill>
                <a:latin typeface="新宋体" panose="02010609030101010101" pitchFamily="49" charset="-122"/>
                <a:ea typeface="新宋体" panose="02010609030101010101" pitchFamily="49" charset="-122"/>
                <a:sym typeface="+mn-ea"/>
              </a:rPr>
              <a:t>布衣</a:t>
            </a:r>
            <a:r>
              <a:rPr lang="en-US" altLang="en-US" sz="2800" b="1">
                <a:solidFill>
                  <a:srgbClr val="FF0000"/>
                </a:solidFill>
                <a:latin typeface="+mn-lt"/>
                <a:ea typeface="SimSun-ExtB" panose="02010609060101010101" charset="-122"/>
                <a:sym typeface="宋体" panose="02010600030101010101" pitchFamily="2" charset="-122"/>
              </a:rPr>
              <a:t>”</a:t>
            </a:r>
            <a:r>
              <a:rPr lang="zh-CN" altLang="en-US" sz="2800" b="1">
                <a:solidFill>
                  <a:srgbClr val="FF0000"/>
                </a:solidFill>
                <a:latin typeface="+mn-lt"/>
                <a:ea typeface="SimSun-ExtB" panose="02010609060101010101" charset="-122"/>
                <a:sym typeface="宋体" panose="02010600030101010101" pitchFamily="2" charset="-122"/>
              </a:rPr>
              <a:t>指</a:t>
            </a:r>
            <a:r>
              <a:rPr lang="zh-CN" sz="2800" b="1" dirty="0">
                <a:solidFill>
                  <a:srgbClr val="FF0000"/>
                </a:solidFill>
                <a:latin typeface="新宋体" panose="02010609030101010101" pitchFamily="49" charset="-122"/>
                <a:ea typeface="新宋体" panose="02010609030101010101" pitchFamily="49" charset="-122"/>
                <a:sym typeface="+mn-ea"/>
              </a:rPr>
              <a:t>没有官职的人</a:t>
            </a:r>
            <a:r>
              <a:rPr lang="zh-CN" altLang="en-US" sz="2800" b="1" dirty="0">
                <a:latin typeface="新宋体" panose="02010609030101010101" pitchFamily="49" charset="-122"/>
                <a:ea typeface="新宋体" panose="02010609030101010101" pitchFamily="49" charset="-122"/>
                <a:sym typeface="+mn-ea"/>
              </a:rPr>
              <a:t>。</a:t>
            </a:r>
            <a:r>
              <a:rPr lang="zh-CN" altLang="zh-CN" sz="2800" b="1" dirty="0">
                <a:uFillTx/>
                <a:latin typeface="宋体" panose="02010600030101010101" pitchFamily="2" charset="-122"/>
                <a:ea typeface="+mn-ea"/>
                <a:cs typeface="宋体" panose="02010600030101010101" pitchFamily="2" charset="-122"/>
                <a:sym typeface="+mn-ea"/>
              </a:rPr>
              <a:t>)</a:t>
            </a:r>
            <a:r>
              <a:rPr lang="zh-CN" altLang="en-US" sz="2800" b="1" dirty="0">
                <a:latin typeface="新宋体" panose="02010609030101010101" pitchFamily="49" charset="-122"/>
                <a:ea typeface="新宋体" panose="02010609030101010101" pitchFamily="49" charset="-122"/>
                <a:sym typeface="+mn-ea"/>
              </a:rPr>
              <a:t>　</a:t>
            </a:r>
            <a:endParaRPr lang="zh-CN" altLang="en-US" sz="2800"/>
          </a:p>
        </p:txBody>
      </p:sp>
      <p:sp>
        <p:nvSpPr>
          <p:cNvPr id="6" name="文本框 5"/>
          <p:cNvSpPr txBox="1"/>
          <p:nvPr/>
        </p:nvSpPr>
        <p:spPr>
          <a:xfrm>
            <a:off x="1775460" y="562610"/>
            <a:ext cx="4117340" cy="565150"/>
          </a:xfrm>
          <a:prstGeom prst="rect">
            <a:avLst/>
          </a:prstGeom>
          <a:noFill/>
        </p:spPr>
        <p:txBody>
          <a:bodyPr wrap="none" rtlCol="0" anchor="t">
            <a:spAutoFit/>
          </a:bodyPr>
          <a:lstStyle/>
          <a:p>
            <a:pPr fontAlgn="base">
              <a:lnSpc>
                <a:spcPct val="110000"/>
              </a:lnSpc>
            </a:pPr>
            <a:r>
              <a:rPr lang="en-US" altLang="zh-CN" sz="2800" b="1" dirty="0">
                <a:latin typeface="新宋体" panose="02010609030101010101" pitchFamily="49" charset="-122"/>
                <a:ea typeface="新宋体" panose="02010609030101010101" pitchFamily="49" charset="-122"/>
                <a:sym typeface="+mn-ea"/>
              </a:rPr>
              <a:t>3.</a:t>
            </a:r>
            <a:r>
              <a:rPr lang="zh-CN" altLang="en-US" sz="2800" b="1" dirty="0">
                <a:sym typeface="+mn-ea"/>
              </a:rPr>
              <a:t>理解下列句子的意思。</a:t>
            </a:r>
            <a:endParaRPr lang="zh-CN" altLang="en-US" sz="2800"/>
          </a:p>
        </p:txBody>
      </p:sp>
      <p:sp>
        <p:nvSpPr>
          <p:cNvPr id="7" name="文本框 20486"/>
          <p:cNvSpPr txBox="1"/>
          <p:nvPr/>
        </p:nvSpPr>
        <p:spPr>
          <a:xfrm>
            <a:off x="2063115" y="2672715"/>
            <a:ext cx="5616575" cy="521970"/>
          </a:xfrm>
          <a:prstGeom prst="rect">
            <a:avLst/>
          </a:prstGeom>
          <a:noFill/>
          <a:ln w="9525">
            <a:noFill/>
          </a:ln>
        </p:spPr>
        <p:txBody>
          <a:bodyPr anchor="t" anchorCtr="0">
            <a:spAutoFit/>
          </a:bodyPr>
          <a:lstStyle/>
          <a:p>
            <a:pPr>
              <a:spcBef>
                <a:spcPct val="50000"/>
              </a:spcBef>
              <a:buFontTx/>
            </a:pPr>
            <a:r>
              <a:rPr lang="zh-CN" altLang="en-US" sz="2800" b="1" dirty="0">
                <a:solidFill>
                  <a:srgbClr val="000000"/>
                </a:solidFill>
                <a:latin typeface="Times New Roman" panose="02020603050405020304" pitchFamily="18" charset="0"/>
                <a:ea typeface="宋体" panose="02010600030101010101" pitchFamily="2" charset="-122"/>
              </a:rPr>
              <a:t>②何陋之有？</a:t>
            </a:r>
            <a:endParaRPr lang="zh-CN" altLang="en-US" sz="2800" b="1" dirty="0">
              <a:solidFill>
                <a:srgbClr val="000000"/>
              </a:solidFill>
              <a:latin typeface="Times New Roman" panose="02020603050405020304" pitchFamily="18" charset="0"/>
              <a:ea typeface="宋体" panose="02010600030101010101" pitchFamily="2" charset="-122"/>
            </a:endParaRPr>
          </a:p>
        </p:txBody>
      </p:sp>
      <p:sp>
        <p:nvSpPr>
          <p:cNvPr id="9" name="矩形 8"/>
          <p:cNvSpPr/>
          <p:nvPr/>
        </p:nvSpPr>
        <p:spPr>
          <a:xfrm>
            <a:off x="2063708" y="3103290"/>
            <a:ext cx="3141980" cy="650875"/>
          </a:xfrm>
          <a:prstGeom prst="rect">
            <a:avLst/>
          </a:prstGeom>
        </p:spPr>
        <p:txBody>
          <a:bodyPr wrap="none">
            <a:spAutoFit/>
          </a:bodyPr>
          <a:lstStyle/>
          <a:p>
            <a:pPr algn="l">
              <a:lnSpc>
                <a:spcPct val="130000"/>
              </a:lnSpc>
              <a:defRPr/>
            </a:pPr>
            <a:r>
              <a:rPr lang="zh-CN" altLang="en-US" sz="2800" b="1" dirty="0">
                <a:solidFill>
                  <a:srgbClr val="0000FF"/>
                </a:solidFill>
                <a:uFillTx/>
                <a:latin typeface="新宋体" panose="02010609030101010101" pitchFamily="49" charset="-122"/>
                <a:ea typeface="新宋体" panose="02010609030101010101" pitchFamily="49" charset="-122"/>
              </a:rPr>
              <a:t>有什么简陋的呢？</a:t>
            </a:r>
            <a:r>
              <a:rPr lang="zh-CN" altLang="en-US" sz="2800" b="1" dirty="0">
                <a:sym typeface="+mn-ea"/>
              </a:rPr>
              <a:t> </a:t>
            </a:r>
            <a:endParaRPr lang="zh-CN" altLang="en-US" sz="2800" b="1" dirty="0">
              <a:solidFill>
                <a:srgbClr val="0000FF"/>
              </a:solidFill>
              <a:uFillTx/>
              <a:latin typeface="新宋体" panose="02010609030101010101" pitchFamily="49" charset="-122"/>
              <a:ea typeface="新宋体" panose="02010609030101010101" pitchFamily="49" charset="-122"/>
            </a:endParaRPr>
          </a:p>
        </p:txBody>
      </p:sp>
      <p:sp>
        <p:nvSpPr>
          <p:cNvPr id="14337" name="文本框 3"/>
          <p:cNvSpPr txBox="1"/>
          <p:nvPr/>
        </p:nvSpPr>
        <p:spPr>
          <a:xfrm>
            <a:off x="2063115" y="3644900"/>
            <a:ext cx="7788910" cy="521970"/>
          </a:xfrm>
          <a:prstGeom prst="rect">
            <a:avLst/>
          </a:prstGeom>
          <a:noFill/>
          <a:ln w="9525">
            <a:noFill/>
          </a:ln>
        </p:spPr>
        <p:txBody>
          <a:bodyPr wrap="square">
            <a:spAutoFit/>
          </a:bodyPr>
          <a:lstStyle/>
          <a:p>
            <a:pPr>
              <a:lnSpc>
                <a:spcPct val="100000"/>
              </a:lnSpc>
            </a:pPr>
            <a:r>
              <a:rPr lang="en-US" altLang="zh-CN" sz="2800" b="1">
                <a:solidFill>
                  <a:schemeClr val="tx1"/>
                </a:solidFill>
                <a:latin typeface="宋体" panose="02010600030101010101" pitchFamily="2" charset="-122"/>
              </a:rPr>
              <a:t>③</a:t>
            </a:r>
            <a:r>
              <a:rPr lang="zh-CN" altLang="zh-CN" sz="2800" b="1" dirty="0">
                <a:solidFill>
                  <a:schemeClr val="tx1"/>
                </a:solidFill>
                <a:latin typeface="宋体" panose="02010600030101010101" pitchFamily="2" charset="-122"/>
              </a:rPr>
              <a:t>予独爱莲之出淤泥而不染。</a:t>
            </a:r>
            <a:endParaRPr lang="zh-CN" altLang="zh-CN" sz="2800" b="1" dirty="0">
              <a:solidFill>
                <a:schemeClr val="tx1"/>
              </a:solidFill>
              <a:latin typeface="宋体" panose="02010600030101010101" pitchFamily="2" charset="-122"/>
            </a:endParaRPr>
          </a:p>
        </p:txBody>
      </p:sp>
      <p:sp>
        <p:nvSpPr>
          <p:cNvPr id="13" name="文本框 12"/>
          <p:cNvSpPr txBox="1"/>
          <p:nvPr/>
        </p:nvSpPr>
        <p:spPr>
          <a:xfrm>
            <a:off x="2063115" y="4076700"/>
            <a:ext cx="8316595" cy="521970"/>
          </a:xfrm>
          <a:prstGeom prst="rect">
            <a:avLst/>
          </a:prstGeom>
          <a:noFill/>
          <a:ln w="9525">
            <a:noFill/>
          </a:ln>
        </p:spPr>
        <p:txBody>
          <a:bodyPr wrap="square">
            <a:spAutoFit/>
          </a:bodyPr>
          <a:lstStyle/>
          <a:p>
            <a:r>
              <a:rPr lang="zh-CN" altLang="en-US" sz="2800" b="1" dirty="0">
                <a:solidFill>
                  <a:srgbClr val="0000FF"/>
                </a:solidFill>
                <a:latin typeface="宋体" panose="02010600030101010101" pitchFamily="2" charset="-122"/>
              </a:rPr>
              <a:t>我只喜爱莲</a:t>
            </a:r>
            <a:r>
              <a:rPr lang="en-US" sz="2800">
                <a:solidFill>
                  <a:srgbClr val="0000FF"/>
                </a:solidFill>
                <a:uFillTx/>
                <a:ea typeface="SimSun-ExtB" panose="02010609060101010101" charset="-122"/>
                <a:cs typeface="+mj-cs"/>
                <a:sym typeface="宋体" panose="02010600030101010101" pitchFamily="2" charset="-122"/>
              </a:rPr>
              <a:t>——</a:t>
            </a:r>
            <a:r>
              <a:rPr lang="zh-CN" altLang="en-US" sz="2800" b="1">
                <a:solidFill>
                  <a:srgbClr val="0000FF"/>
                </a:solidFill>
                <a:uFillTx/>
                <a:ea typeface="SimSun-ExtB" panose="02010609060101010101" charset="-122"/>
                <a:cs typeface="+mj-cs"/>
                <a:sym typeface="宋体" panose="02010600030101010101" pitchFamily="2" charset="-122"/>
              </a:rPr>
              <a:t>莲</a:t>
            </a:r>
            <a:r>
              <a:rPr lang="zh-CN" altLang="en-US" sz="2800" b="1" dirty="0">
                <a:solidFill>
                  <a:srgbClr val="0000FF"/>
                </a:solidFill>
                <a:latin typeface="宋体" panose="02010600030101010101" pitchFamily="2" charset="-122"/>
              </a:rPr>
              <a:t>从污泥里长出来</a:t>
            </a:r>
            <a:r>
              <a:rPr lang="en-US" altLang="zh-CN" sz="2800" b="1">
                <a:solidFill>
                  <a:srgbClr val="0000FF"/>
                </a:solidFill>
                <a:uFillTx/>
                <a:ea typeface="SimSun-ExtB" panose="02010609060101010101" charset="-122"/>
                <a:cs typeface="+mj-cs"/>
                <a:sym typeface="宋体" panose="02010600030101010101" pitchFamily="2" charset="-122"/>
              </a:rPr>
              <a:t>,</a:t>
            </a:r>
            <a:r>
              <a:rPr lang="zh-CN" altLang="en-US" sz="2800" b="1" dirty="0">
                <a:solidFill>
                  <a:srgbClr val="0000FF"/>
                </a:solidFill>
                <a:latin typeface="宋体" panose="02010600030101010101" pitchFamily="2" charset="-122"/>
              </a:rPr>
              <a:t>却不沾染污秽。</a:t>
            </a:r>
            <a:endParaRPr lang="zh-CN" altLang="en-US" sz="2800" b="1" dirty="0">
              <a:solidFill>
                <a:srgbClr val="0000FF"/>
              </a:solidFill>
              <a:latin typeface="宋体" panose="02010600030101010101" pitchFamily="2" charset="-122"/>
            </a:endParaRPr>
          </a:p>
        </p:txBody>
      </p:sp>
      <p:sp>
        <p:nvSpPr>
          <p:cNvPr id="8" name="文本框 7"/>
          <p:cNvSpPr txBox="1"/>
          <p:nvPr/>
        </p:nvSpPr>
        <p:spPr>
          <a:xfrm>
            <a:off x="4079875" y="2672715"/>
            <a:ext cx="6458585" cy="521970"/>
          </a:xfrm>
          <a:prstGeom prst="rect">
            <a:avLst/>
          </a:prstGeom>
          <a:noFill/>
        </p:spPr>
        <p:txBody>
          <a:bodyPr wrap="none" rtlCol="0" anchor="t">
            <a:spAutoFit/>
          </a:bodyPr>
          <a:lstStyle/>
          <a:p>
            <a:r>
              <a:rPr lang="zh-CN" altLang="zh-CN" sz="2800" b="1" dirty="0">
                <a:latin typeface="宋体" panose="02010600030101010101" pitchFamily="2" charset="-122"/>
                <a:cs typeface="宋体" panose="02010600030101010101" pitchFamily="2" charset="-122"/>
                <a:sym typeface="+mn-ea"/>
              </a:rPr>
              <a:t>(</a:t>
            </a:r>
            <a:r>
              <a:rPr lang="zh-CN" altLang="en-US" sz="2800" b="1" dirty="0">
                <a:solidFill>
                  <a:srgbClr val="0000FF"/>
                </a:solidFill>
                <a:uFillTx/>
                <a:latin typeface="新宋体" panose="02010609030101010101" pitchFamily="49" charset="-122"/>
                <a:ea typeface="新宋体" panose="02010609030101010101" pitchFamily="49" charset="-122"/>
                <a:sym typeface="+mn-ea"/>
              </a:rPr>
              <a:t>倒装句</a:t>
            </a:r>
            <a:r>
              <a:rPr lang="en-US" altLang="zh-CN" sz="2800" b="1">
                <a:solidFill>
                  <a:srgbClr val="0000FF"/>
                </a:solidFill>
                <a:uFillTx/>
                <a:ea typeface="SimSun-ExtB" panose="02010609060101010101" charset="-122"/>
                <a:cs typeface="+mj-cs"/>
                <a:sym typeface="宋体" panose="02010600030101010101" pitchFamily="2" charset="-122"/>
              </a:rPr>
              <a:t>,</a:t>
            </a:r>
            <a:r>
              <a:rPr lang="zh-CN" altLang="en-US" sz="2800" b="1" dirty="0">
                <a:solidFill>
                  <a:srgbClr val="0000FF"/>
                </a:solidFill>
                <a:uFillTx/>
                <a:latin typeface="新宋体" panose="02010609030101010101" pitchFamily="49" charset="-122"/>
                <a:ea typeface="新宋体" panose="02010609030101010101" pitchFamily="49" charset="-122"/>
                <a:sym typeface="+mn-ea"/>
              </a:rPr>
              <a:t>宾语前置</a:t>
            </a:r>
            <a:r>
              <a:rPr lang="en-US" altLang="zh-CN" sz="2800" b="1">
                <a:solidFill>
                  <a:srgbClr val="0000FF"/>
                </a:solidFill>
                <a:uFillTx/>
                <a:ea typeface="SimSun-ExtB" panose="02010609060101010101" charset="-122"/>
                <a:cs typeface="+mj-cs"/>
                <a:sym typeface="宋体" panose="02010600030101010101" pitchFamily="2" charset="-122"/>
              </a:rPr>
              <a:t>,</a:t>
            </a:r>
            <a:r>
              <a:rPr lang="zh-CN" altLang="en-US" sz="2800" b="1">
                <a:solidFill>
                  <a:srgbClr val="0000FF"/>
                </a:solidFill>
                <a:uFillTx/>
                <a:ea typeface="SimSun-ExtB" panose="02010609060101010101" charset="-122"/>
                <a:cs typeface="+mj-cs"/>
                <a:sym typeface="宋体" panose="02010600030101010101" pitchFamily="2" charset="-122"/>
              </a:rPr>
              <a:t>正常语序</a:t>
            </a:r>
            <a:r>
              <a:rPr lang="zh-CN" altLang="en-US" sz="2800" b="1" dirty="0">
                <a:solidFill>
                  <a:srgbClr val="0000FF"/>
                </a:solidFill>
                <a:uFillTx/>
                <a:latin typeface="新宋体" panose="02010609030101010101" pitchFamily="49" charset="-122"/>
                <a:ea typeface="新宋体" panose="02010609030101010101" pitchFamily="49" charset="-122"/>
                <a:sym typeface="+mn-ea"/>
              </a:rPr>
              <a:t>为</a:t>
            </a:r>
            <a:r>
              <a:rPr lang="en-US" altLang="zh-CN" sz="2800" b="1" dirty="0">
                <a:solidFill>
                  <a:srgbClr val="0000FF"/>
                </a:solidFill>
                <a:uFillTx/>
                <a:ea typeface="SimSun-ExtB" panose="02010609060101010101" charset="-122"/>
                <a:sym typeface="+mn-ea"/>
              </a:rPr>
              <a:t>“</a:t>
            </a:r>
            <a:r>
              <a:rPr lang="zh-CN" altLang="en-US" sz="2800" b="1" dirty="0">
                <a:solidFill>
                  <a:srgbClr val="0000FF"/>
                </a:solidFill>
                <a:uFillTx/>
                <a:ea typeface="SimSun-ExtB" panose="02010609060101010101" charset="-122"/>
                <a:sym typeface="+mn-ea"/>
              </a:rPr>
              <a:t>有何陋</a:t>
            </a:r>
            <a:r>
              <a:rPr lang="en-US" altLang="zh-CN" sz="2800" b="1" dirty="0">
                <a:solidFill>
                  <a:srgbClr val="0000FF"/>
                </a:solidFill>
                <a:uFillTx/>
                <a:ea typeface="SimSun-ExtB" panose="02010609060101010101" charset="-122"/>
                <a:sym typeface="+mn-ea"/>
              </a:rPr>
              <a:t>”</a:t>
            </a:r>
            <a:r>
              <a:rPr lang="zh-CN" altLang="zh-CN" sz="2800" b="1" dirty="0">
                <a:uFillTx/>
                <a:latin typeface="宋体" panose="02010600030101010101" pitchFamily="2" charset="-122"/>
                <a:cs typeface="宋体" panose="02010600030101010101" pitchFamily="2" charset="-122"/>
                <a:sym typeface="+mn-ea"/>
              </a:rPr>
              <a:t>)</a:t>
            </a:r>
            <a:endParaRPr lang="zh-CN" altLang="en-US" sz="2800"/>
          </a:p>
        </p:txBody>
      </p:sp>
      <p:sp>
        <p:nvSpPr>
          <p:cNvPr id="5" name="文本框 3"/>
          <p:cNvSpPr txBox="1"/>
          <p:nvPr/>
        </p:nvSpPr>
        <p:spPr>
          <a:xfrm>
            <a:off x="2063115" y="4617085"/>
            <a:ext cx="7788910" cy="521970"/>
          </a:xfrm>
          <a:prstGeom prst="rect">
            <a:avLst/>
          </a:prstGeom>
          <a:noFill/>
          <a:ln w="9525">
            <a:noFill/>
          </a:ln>
        </p:spPr>
        <p:txBody>
          <a:bodyPr wrap="square">
            <a:spAutoFit/>
          </a:bodyPr>
          <a:lstStyle/>
          <a:p>
            <a:pPr>
              <a:lnSpc>
                <a:spcPct val="100000"/>
              </a:lnSpc>
            </a:pPr>
            <a:r>
              <a:rPr lang="en-US" altLang="zh-CN" sz="2800" b="1">
                <a:solidFill>
                  <a:schemeClr val="tx1"/>
                </a:solidFill>
                <a:latin typeface="宋体" panose="02010600030101010101" pitchFamily="2" charset="-122"/>
              </a:rPr>
              <a:t>④</a:t>
            </a:r>
            <a:r>
              <a:rPr lang="zh-CN" altLang="zh-CN" sz="2800" b="1" dirty="0">
                <a:solidFill>
                  <a:schemeClr val="tx1"/>
                </a:solidFill>
                <a:latin typeface="宋体" panose="02010600030101010101" pitchFamily="2" charset="-122"/>
              </a:rPr>
              <a:t>亭亭净植</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rPr>
              <a:t>可远观而不可亵玩焉。</a:t>
            </a:r>
            <a:endParaRPr lang="zh-CN" altLang="zh-CN" sz="2800" b="1" dirty="0">
              <a:solidFill>
                <a:schemeClr val="tx1"/>
              </a:solidFill>
              <a:latin typeface="宋体" panose="02010600030101010101" pitchFamily="2" charset="-122"/>
            </a:endParaRPr>
          </a:p>
        </p:txBody>
      </p:sp>
      <p:sp>
        <p:nvSpPr>
          <p:cNvPr id="28" name="文本框 27"/>
          <p:cNvSpPr txBox="1"/>
          <p:nvPr/>
        </p:nvSpPr>
        <p:spPr>
          <a:xfrm>
            <a:off x="2063750" y="5085080"/>
            <a:ext cx="8316595" cy="953135"/>
          </a:xfrm>
          <a:prstGeom prst="rect">
            <a:avLst/>
          </a:prstGeom>
          <a:noFill/>
          <a:ln w="9525">
            <a:noFill/>
          </a:ln>
        </p:spPr>
        <p:txBody>
          <a:bodyPr wrap="square">
            <a:spAutoFit/>
          </a:bodyPr>
          <a:lstStyle/>
          <a:p>
            <a:r>
              <a:rPr lang="zh-CN" altLang="zh-CN" sz="2800" b="1" dirty="0">
                <a:solidFill>
                  <a:srgbClr val="0000FF"/>
                </a:solidFill>
                <a:latin typeface="宋体" panose="02010600030101010101" pitchFamily="2" charset="-122"/>
                <a:cs typeface="宋体" panose="02010600030101010101" pitchFamily="2" charset="-122"/>
                <a:sym typeface="+mn-ea"/>
              </a:rPr>
              <a:t>(</a:t>
            </a:r>
            <a:r>
              <a:rPr lang="zh-CN" altLang="en-US" sz="2800" b="1">
                <a:solidFill>
                  <a:srgbClr val="0000FF"/>
                </a:solidFill>
                <a:uFillTx/>
                <a:ea typeface="SimSun-ExtB" panose="02010609060101010101" charset="-122"/>
                <a:cs typeface="+mj-cs"/>
                <a:sym typeface="宋体" panose="02010600030101010101" pitchFamily="2" charset="-122"/>
              </a:rPr>
              <a:t>莲</a:t>
            </a:r>
            <a:r>
              <a:rPr lang="zh-CN" altLang="zh-CN" sz="2800" b="1" dirty="0">
                <a:solidFill>
                  <a:srgbClr val="0000FF"/>
                </a:solidFill>
                <a:latin typeface="宋体" panose="02010600030101010101" pitchFamily="2" charset="-122"/>
                <a:cs typeface="宋体" panose="02010600030101010101" pitchFamily="2" charset="-122"/>
                <a:sym typeface="+mn-ea"/>
              </a:rPr>
              <a:t>)</a:t>
            </a:r>
            <a:r>
              <a:rPr lang="zh-CN" altLang="en-US" sz="2800" b="1" dirty="0">
                <a:solidFill>
                  <a:srgbClr val="0000FF"/>
                </a:solidFill>
                <a:latin typeface="宋体" panose="02010600030101010101" pitchFamily="2" charset="-122"/>
              </a:rPr>
              <a:t>洁净地挺立</a:t>
            </a:r>
            <a:r>
              <a:rPr lang="en-US" altLang="zh-CN" sz="2800" b="1">
                <a:solidFill>
                  <a:srgbClr val="0000FF"/>
                </a:solidFill>
                <a:uFillTx/>
                <a:ea typeface="SimSun-ExtB" panose="02010609060101010101" charset="-122"/>
                <a:cs typeface="+mj-cs"/>
                <a:sym typeface="宋体" panose="02010600030101010101" pitchFamily="2" charset="-122"/>
              </a:rPr>
              <a:t>,</a:t>
            </a:r>
            <a:r>
              <a:rPr lang="zh-CN" altLang="zh-CN" sz="2800" b="1" dirty="0">
                <a:solidFill>
                  <a:srgbClr val="0000FF"/>
                </a:solidFill>
                <a:latin typeface="宋体" panose="02010600030101010101" pitchFamily="2" charset="-122"/>
                <a:cs typeface="宋体" panose="02010600030101010101" pitchFamily="2" charset="-122"/>
                <a:sym typeface="+mn-ea"/>
              </a:rPr>
              <a:t>(</a:t>
            </a:r>
            <a:r>
              <a:rPr lang="zh-CN" sz="2800" b="1" dirty="0">
                <a:solidFill>
                  <a:srgbClr val="0000FF"/>
                </a:solidFill>
                <a:latin typeface="宋体" panose="02010600030101010101" pitchFamily="2" charset="-122"/>
                <a:sym typeface="+mn-ea"/>
              </a:rPr>
              <a:t>只</a:t>
            </a:r>
            <a:r>
              <a:rPr lang="zh-CN" altLang="zh-CN" sz="2800" b="1" dirty="0">
                <a:solidFill>
                  <a:srgbClr val="0000FF"/>
                </a:solidFill>
                <a:latin typeface="宋体" panose="02010600030101010101" pitchFamily="2" charset="-122"/>
                <a:cs typeface="宋体" panose="02010600030101010101" pitchFamily="2" charset="-122"/>
                <a:sym typeface="+mn-ea"/>
              </a:rPr>
              <a:t>)</a:t>
            </a:r>
            <a:r>
              <a:rPr lang="zh-CN" altLang="en-US" sz="2800" b="1" dirty="0">
                <a:solidFill>
                  <a:srgbClr val="0000FF"/>
                </a:solidFill>
                <a:latin typeface="宋体" panose="02010600030101010101" pitchFamily="2" charset="-122"/>
              </a:rPr>
              <a:t>可以远远观赏</a:t>
            </a:r>
            <a:r>
              <a:rPr lang="en-US" altLang="zh-CN" sz="2800" b="1">
                <a:solidFill>
                  <a:srgbClr val="0000FF"/>
                </a:solidFill>
                <a:uFillTx/>
                <a:ea typeface="SimSun-ExtB" panose="02010609060101010101" charset="-122"/>
                <a:cs typeface="+mj-cs"/>
                <a:sym typeface="宋体" panose="02010600030101010101" pitchFamily="2" charset="-122"/>
              </a:rPr>
              <a:t>,</a:t>
            </a:r>
            <a:r>
              <a:rPr lang="zh-CN" altLang="en-US" sz="2800" b="1" dirty="0">
                <a:solidFill>
                  <a:srgbClr val="0000FF"/>
                </a:solidFill>
                <a:latin typeface="宋体" panose="02010600030101010101" pitchFamily="2" charset="-122"/>
              </a:rPr>
              <a:t>却不能靠</a:t>
            </a:r>
            <a:r>
              <a:rPr lang="zh-CN" altLang="en-US" sz="2800" b="1" dirty="0">
                <a:solidFill>
                  <a:srgbClr val="0000FF"/>
                </a:solidFill>
                <a:latin typeface="宋体" panose="02010600030101010101" pitchFamily="2" charset="-122"/>
                <a:sym typeface="宋体" panose="02010600030101010101" pitchFamily="2" charset="-122"/>
              </a:rPr>
              <a:t>近赏玩</a:t>
            </a:r>
            <a:r>
              <a:rPr lang="zh-CN" altLang="en-US" sz="2800" b="1" dirty="0">
                <a:solidFill>
                  <a:srgbClr val="0000FF"/>
                </a:solidFill>
                <a:latin typeface="宋体" panose="02010600030101010101" pitchFamily="2" charset="-122"/>
              </a:rPr>
              <a:t>啊。</a:t>
            </a:r>
            <a:endParaRPr lang="zh-CN" altLang="en-US" sz="2800" b="1" dirty="0">
              <a:solidFill>
                <a:srgbClr val="0000FF"/>
              </a:solidFill>
              <a:latin typeface="宋体" panose="02010600030101010101" pitchFamily="2" charset="-122"/>
            </a:endParaRPr>
          </a:p>
        </p:txBody>
      </p:sp>
      <p:sp>
        <p:nvSpPr>
          <p:cNvPr id="11" name="文本框 10"/>
          <p:cNvSpPr txBox="1"/>
          <p:nvPr/>
        </p:nvSpPr>
        <p:spPr>
          <a:xfrm>
            <a:off x="6528435" y="3636645"/>
            <a:ext cx="4244975" cy="460375"/>
          </a:xfrm>
          <a:prstGeom prst="rect">
            <a:avLst/>
          </a:prstGeom>
          <a:noFill/>
        </p:spPr>
        <p:txBody>
          <a:bodyPr wrap="none" rtlCol="0" anchor="t">
            <a:spAutoFit/>
          </a:bodyPr>
          <a:lstStyle/>
          <a:p>
            <a:pPr algn="l"/>
            <a:r>
              <a:rPr lang="zh-CN" altLang="zh-CN" sz="2400" b="1" dirty="0">
                <a:latin typeface="宋体" panose="02010600030101010101" pitchFamily="2" charset="-122"/>
                <a:cs typeface="宋体" panose="02010600030101010101" pitchFamily="2" charset="-122"/>
                <a:sym typeface="+mn-ea"/>
              </a:rPr>
              <a:t>(</a:t>
            </a:r>
            <a:r>
              <a:rPr lang="zh-CN" altLang="en-US" sz="2400" b="1" dirty="0">
                <a:solidFill>
                  <a:srgbClr val="0000FF"/>
                </a:solidFill>
                <a:uFillTx/>
                <a:latin typeface="新宋体" panose="02010609030101010101" pitchFamily="49" charset="-122"/>
                <a:ea typeface="新宋体" panose="02010609030101010101" pitchFamily="49" charset="-122"/>
                <a:sym typeface="+mn-ea"/>
              </a:rPr>
              <a:t>省略句</a:t>
            </a:r>
            <a:r>
              <a:rPr lang="en-US" altLang="zh-CN" sz="2400" b="1">
                <a:solidFill>
                  <a:srgbClr val="0000FF"/>
                </a:solidFill>
                <a:uFillTx/>
                <a:ea typeface="SimSun-ExtB" panose="02010609060101010101" charset="-122"/>
                <a:cs typeface="+mj-cs"/>
                <a:sym typeface="宋体" panose="02010600030101010101" pitchFamily="2" charset="-122"/>
              </a:rPr>
              <a:t>,</a:t>
            </a:r>
            <a:r>
              <a:rPr lang="en-US" altLang="zh-CN" sz="2400" b="1" dirty="0">
                <a:solidFill>
                  <a:srgbClr val="0000FF"/>
                </a:solidFill>
                <a:uFillTx/>
                <a:ea typeface="SimSun-ExtB" panose="02010609060101010101" charset="-122"/>
                <a:sym typeface="+mn-ea"/>
              </a:rPr>
              <a:t>“</a:t>
            </a:r>
            <a:r>
              <a:rPr lang="zh-CN" altLang="en-US" sz="2400" b="1" dirty="0">
                <a:solidFill>
                  <a:srgbClr val="0000FF"/>
                </a:solidFill>
                <a:uFillTx/>
                <a:ea typeface="SimSun-ExtB" panose="02010609060101010101" charset="-122"/>
                <a:sym typeface="+mn-ea"/>
              </a:rPr>
              <a:t>出</a:t>
            </a:r>
            <a:r>
              <a:rPr lang="en-US" altLang="zh-CN" sz="2400" b="1" dirty="0">
                <a:solidFill>
                  <a:srgbClr val="0000FF"/>
                </a:solidFill>
                <a:uFillTx/>
                <a:ea typeface="SimSun-ExtB" panose="02010609060101010101" charset="-122"/>
                <a:sym typeface="+mn-ea"/>
              </a:rPr>
              <a:t>”</a:t>
            </a:r>
            <a:r>
              <a:rPr lang="zh-CN" altLang="en-US" sz="2400" b="1" dirty="0">
                <a:solidFill>
                  <a:srgbClr val="0000FF"/>
                </a:solidFill>
                <a:uFillTx/>
                <a:ea typeface="SimSun-ExtB" panose="02010609060101010101" charset="-122"/>
                <a:sym typeface="+mn-ea"/>
              </a:rPr>
              <a:t>后省略介词</a:t>
            </a:r>
            <a:r>
              <a:rPr lang="en-US" altLang="zh-CN" sz="2400" b="1" dirty="0">
                <a:solidFill>
                  <a:srgbClr val="0000FF"/>
                </a:solidFill>
                <a:uFillTx/>
                <a:ea typeface="SimSun-ExtB" panose="02010609060101010101" charset="-122"/>
                <a:sym typeface="+mn-ea"/>
              </a:rPr>
              <a:t>“</a:t>
            </a:r>
            <a:r>
              <a:rPr lang="zh-CN" altLang="en-US" sz="2400" b="1" dirty="0">
                <a:solidFill>
                  <a:srgbClr val="0000FF"/>
                </a:solidFill>
                <a:uFillTx/>
                <a:ea typeface="SimSun-ExtB" panose="02010609060101010101" charset="-122"/>
                <a:sym typeface="+mn-ea"/>
              </a:rPr>
              <a:t>于</a:t>
            </a:r>
            <a:r>
              <a:rPr lang="en-US" altLang="zh-CN" sz="2400" b="1" dirty="0">
                <a:solidFill>
                  <a:srgbClr val="0000FF"/>
                </a:solidFill>
                <a:uFillTx/>
                <a:ea typeface="SimSun-ExtB" panose="02010609060101010101" charset="-122"/>
                <a:sym typeface="+mn-ea"/>
              </a:rPr>
              <a:t>”</a:t>
            </a:r>
            <a:r>
              <a:rPr lang="zh-CN" altLang="zh-CN" sz="2400" b="1" dirty="0">
                <a:uFillTx/>
                <a:latin typeface="宋体" panose="02010600030101010101" pitchFamily="2" charset="-122"/>
                <a:cs typeface="宋体" panose="02010600030101010101" pitchFamily="2" charset="-122"/>
                <a:sym typeface="+mn-ea"/>
              </a:rPr>
              <a:t>)</a:t>
            </a:r>
            <a:endParaRPr lang="zh-CN" altLang="en-US" sz="24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 calcmode="lin" valueType="num">
                                      <p:cBhvr>
                                        <p:cTn id="29" dur="1000" fill="hold"/>
                                        <p:tgtEl>
                                          <p:spTgt spid="9"/>
                                        </p:tgtEl>
                                        <p:attrNameLst>
                                          <p:attrName>style.rotation</p:attrName>
                                        </p:attrNameLst>
                                      </p:cBhvr>
                                      <p:tavLst>
                                        <p:tav tm="0">
                                          <p:val>
                                            <p:fltVal val="90"/>
                                          </p:val>
                                        </p:tav>
                                        <p:tav tm="100000">
                                          <p:val>
                                            <p:fltVal val="0"/>
                                          </p:val>
                                        </p:tav>
                                      </p:tavLst>
                                    </p:anim>
                                    <p:animEffect transition="in" filter="fade">
                                      <p:cBhvr>
                                        <p:cTn id="30" dur="10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9" presetClass="entr" presetSubtype="0" accel="10000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ppt_h</p:attrName>
                                        </p:attrNameLst>
                                      </p:cBhvr>
                                      <p:tavLst>
                                        <p:tav tm="0">
                                          <p:val>
                                            <p:strVal val="#ppt_h/20"/>
                                          </p:val>
                                        </p:tav>
                                        <p:tav tm="50000">
                                          <p:val>
                                            <p:strVal val="#ppt_h/20"/>
                                          </p:val>
                                        </p:tav>
                                        <p:tav tm="100000">
                                          <p:val>
                                            <p:strVal val="#ppt_h"/>
                                          </p:val>
                                        </p:tav>
                                      </p:tavLst>
                                    </p:anim>
                                    <p:anim calcmode="lin" valueType="num">
                                      <p:cBhvr>
                                        <p:cTn id="42" dur="500" fill="hold"/>
                                        <p:tgtEl>
                                          <p:spTgt spid="13"/>
                                        </p:tgtEl>
                                        <p:attrNameLst>
                                          <p:attrName>ppt_w</p:attrName>
                                        </p:attrNameLst>
                                      </p:cBhvr>
                                      <p:tavLst>
                                        <p:tav tm="0">
                                          <p:val>
                                            <p:strVal val="#ppt_w+.3"/>
                                          </p:val>
                                        </p:tav>
                                        <p:tav tm="50000">
                                          <p:val>
                                            <p:strVal val="#ppt_w+.3"/>
                                          </p:val>
                                        </p:tav>
                                        <p:tav tm="100000">
                                          <p:val>
                                            <p:strVal val="#ppt_w"/>
                                          </p:val>
                                        </p:tav>
                                      </p:tavLst>
                                    </p:anim>
                                    <p:anim calcmode="lin" valueType="num">
                                      <p:cBhvr>
                                        <p:cTn id="43" dur="500" fill="hold"/>
                                        <p:tgtEl>
                                          <p:spTgt spid="13"/>
                                        </p:tgtEl>
                                        <p:attrNameLst>
                                          <p:attrName>ppt_x</p:attrName>
                                        </p:attrNameLst>
                                      </p:cBhvr>
                                      <p:tavLst>
                                        <p:tav tm="0">
                                          <p:val>
                                            <p:strVal val="#ppt_x-.3"/>
                                          </p:val>
                                        </p:tav>
                                        <p:tav tm="50000">
                                          <p:val>
                                            <p:strVal val="#ppt_x"/>
                                          </p:val>
                                        </p:tav>
                                        <p:tav tm="100000">
                                          <p:val>
                                            <p:strVal val="#ppt_x"/>
                                          </p:val>
                                        </p:tav>
                                      </p:tavLst>
                                    </p:anim>
                                    <p:anim calcmode="lin" valueType="num">
                                      <p:cBhvr>
                                        <p:cTn id="4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9" presetClass="entr" presetSubtype="0" accel="100000"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ppt_h</p:attrName>
                                        </p:attrNameLst>
                                      </p:cBhvr>
                                      <p:tavLst>
                                        <p:tav tm="0">
                                          <p:val>
                                            <p:strVal val="#ppt_h/20"/>
                                          </p:val>
                                        </p:tav>
                                        <p:tav tm="50000">
                                          <p:val>
                                            <p:strVal val="#ppt_h/20"/>
                                          </p:val>
                                        </p:tav>
                                        <p:tav tm="100000">
                                          <p:val>
                                            <p:strVal val="#ppt_h"/>
                                          </p:val>
                                        </p:tav>
                                      </p:tavLst>
                                    </p:anim>
                                    <p:anim calcmode="lin" valueType="num">
                                      <p:cBhvr>
                                        <p:cTn id="50" dur="500" fill="hold"/>
                                        <p:tgtEl>
                                          <p:spTgt spid="28"/>
                                        </p:tgtEl>
                                        <p:attrNameLst>
                                          <p:attrName>ppt_w</p:attrName>
                                        </p:attrNameLst>
                                      </p:cBhvr>
                                      <p:tavLst>
                                        <p:tav tm="0">
                                          <p:val>
                                            <p:strVal val="#ppt_w+.3"/>
                                          </p:val>
                                        </p:tav>
                                        <p:tav tm="50000">
                                          <p:val>
                                            <p:strVal val="#ppt_w+.3"/>
                                          </p:val>
                                        </p:tav>
                                        <p:tav tm="100000">
                                          <p:val>
                                            <p:strVal val="#ppt_w"/>
                                          </p:val>
                                        </p:tav>
                                      </p:tavLst>
                                    </p:anim>
                                    <p:anim calcmode="lin" valueType="num">
                                      <p:cBhvr>
                                        <p:cTn id="51" dur="500" fill="hold"/>
                                        <p:tgtEl>
                                          <p:spTgt spid="28"/>
                                        </p:tgtEl>
                                        <p:attrNameLst>
                                          <p:attrName>ppt_x</p:attrName>
                                        </p:attrNameLst>
                                      </p:cBhvr>
                                      <p:tavLst>
                                        <p:tav tm="0">
                                          <p:val>
                                            <p:strVal val="#ppt_x-.3"/>
                                          </p:val>
                                        </p:tav>
                                        <p:tav tm="50000">
                                          <p:val>
                                            <p:strVal val="#ppt_x"/>
                                          </p:val>
                                        </p:tav>
                                        <p:tav tm="100000">
                                          <p:val>
                                            <p:strVal val="#ppt_x"/>
                                          </p:val>
                                        </p:tav>
                                      </p:tavLst>
                                    </p:anim>
                                    <p:anim calcmode="lin" valueType="num">
                                      <p:cBhvr>
                                        <p:cTn id="5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p:bldP spid="13" grpId="0"/>
      <p:bldP spid="8" grpId="0"/>
      <p:bldP spid="28" grpId="0"/>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9217" name="TextBox 2"/>
          <p:cNvSpPr txBox="1"/>
          <p:nvPr/>
        </p:nvSpPr>
        <p:spPr>
          <a:xfrm>
            <a:off x="2130425" y="3932238"/>
            <a:ext cx="7874000" cy="414020"/>
          </a:xfrm>
          <a:prstGeom prst="rect">
            <a:avLst/>
          </a:prstGeom>
          <a:noFill/>
          <a:ln w="9525">
            <a:noFill/>
          </a:ln>
        </p:spPr>
        <p:txBody>
          <a:bodyPr wrap="square" anchor="t" anchorCtr="0">
            <a:spAutoFit/>
          </a:bodyPr>
          <a:lstStyle/>
          <a:p>
            <a:pPr algn="just"/>
            <a:r>
              <a:rPr lang="en-US" altLang="zh-CN" sz="2100" b="1" dirty="0">
                <a:solidFill>
                  <a:srgbClr val="72BFC5"/>
                </a:solidFill>
                <a:latin typeface="新宋体" panose="02010609030101010101" pitchFamily="49" charset="-122"/>
                <a:ea typeface="新宋体" panose="02010609030101010101" pitchFamily="49" charset="-122"/>
              </a:rPr>
              <a:t>    </a:t>
            </a:r>
            <a:endParaRPr lang="zh-CN" altLang="en-US" sz="2100" b="1" dirty="0">
              <a:solidFill>
                <a:srgbClr val="72BFC5"/>
              </a:solidFill>
              <a:latin typeface="新宋体" panose="02010609030101010101" pitchFamily="49" charset="-122"/>
              <a:ea typeface="新宋体" panose="02010609030101010101" pitchFamily="49" charset="-122"/>
            </a:endParaRPr>
          </a:p>
        </p:txBody>
      </p:sp>
      <p:grpSp>
        <p:nvGrpSpPr>
          <p:cNvPr id="9218" name="组合 3"/>
          <p:cNvGrpSpPr/>
          <p:nvPr/>
        </p:nvGrpSpPr>
        <p:grpSpPr>
          <a:xfrm>
            <a:off x="1947863" y="523875"/>
            <a:ext cx="2324100" cy="586420"/>
            <a:chOff x="2371" y="690"/>
            <a:chExt cx="3471" cy="1228"/>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175" strike="noStrike" noProof="1">
                <a:sym typeface="Calibri" panose="020F0502020204030204" pitchFamily="34" charset="0"/>
              </a:endParaRPr>
            </a:p>
          </p:txBody>
        </p:sp>
        <p:sp>
          <p:nvSpPr>
            <p:cNvPr id="9220" name="TextBox 18"/>
            <p:cNvSpPr txBox="1"/>
            <p:nvPr/>
          </p:nvSpPr>
          <p:spPr>
            <a:xfrm>
              <a:off x="2644" y="741"/>
              <a:ext cx="2895" cy="1177"/>
            </a:xfrm>
            <a:prstGeom prst="rect">
              <a:avLst/>
            </a:prstGeom>
            <a:noFill/>
            <a:ln w="9525">
              <a:noFill/>
            </a:ln>
          </p:spPr>
          <p:txBody>
            <a:bodyPr wrap="square" lIns="70898" tIns="35448" rIns="70898" bIns="35448" anchor="t" anchorCtr="0">
              <a:spAutoFit/>
            </a:bodyPr>
            <a:lstStyle/>
            <a:p>
              <a:pPr algn="dist"/>
              <a:r>
                <a:rPr lang="zh-CN" altLang="en-US" sz="3200" b="1" dirty="0">
                  <a:solidFill>
                    <a:schemeClr val="bg1"/>
                  </a:solidFill>
                  <a:latin typeface="思源宋体 CN SemiBold" panose="02020600000000000000" charset="-122"/>
                  <a:ea typeface="思源宋体 CN SemiBold" panose="02020600000000000000" charset="-122"/>
                </a:rPr>
                <a:t>文体知识</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矩形 1"/>
          <p:cNvSpPr/>
          <p:nvPr/>
        </p:nvSpPr>
        <p:spPr>
          <a:xfrm>
            <a:off x="1847850" y="1412240"/>
            <a:ext cx="8454390" cy="3279140"/>
          </a:xfrm>
          <a:prstGeom prst="rect">
            <a:avLst/>
          </a:prstGeom>
        </p:spPr>
        <p:txBody>
          <a:bodyPr wrap="square">
            <a:spAutoFit/>
          </a:bodyPr>
          <a:lstStyle/>
          <a:p>
            <a:pPr algn="just" fontAlgn="base">
              <a:lnSpc>
                <a:spcPct val="100000"/>
              </a:lnSpc>
              <a:spcBef>
                <a:spcPts val="0"/>
              </a:spcBef>
              <a:spcAft>
                <a:spcPts val="0"/>
              </a:spcAft>
            </a:pPr>
            <a:r>
              <a:rPr lang="en-US" sz="2800" b="1" strike="noStrike" noProof="1">
                <a:latin typeface="宋体" panose="02010600030101010101" pitchFamily="2" charset="-122"/>
                <a:ea typeface="宋体" panose="02010600030101010101" pitchFamily="2" charset="-122"/>
                <a:cs typeface="+mn-cs"/>
              </a:rPr>
              <a:t>1.</a:t>
            </a:r>
            <a:r>
              <a:rPr lang="en-US" altLang="zh-CN" sz="2800" b="1">
                <a:ea typeface="楷体_GB2312"/>
                <a:sym typeface="宋体" panose="02010600030101010101" pitchFamily="2" charset="-122"/>
              </a:rPr>
              <a:t>“</a:t>
            </a:r>
            <a:r>
              <a:rPr sz="2800" b="1" strike="noStrike" noProof="1">
                <a:latin typeface="Arial" panose="020B0604020202020204" pitchFamily="34" charset="0"/>
                <a:ea typeface="宋体" panose="02010600030101010101" pitchFamily="2" charset="-122"/>
                <a:cs typeface="+mn-cs"/>
              </a:rPr>
              <a:t>铭</a:t>
            </a:r>
            <a:r>
              <a:rPr lang="en-US" altLang="zh-CN" sz="2800" b="1">
                <a:ea typeface="楷体_GB2312"/>
                <a:sym typeface="宋体" panose="02010600030101010101" pitchFamily="2" charset="-122"/>
              </a:rPr>
              <a:t>”</a:t>
            </a:r>
            <a:r>
              <a:rPr lang="zh-CN" altLang="en-US" sz="2800" b="1">
                <a:solidFill>
                  <a:srgbClr val="000000"/>
                </a:solidFill>
                <a:sym typeface="宋体" panose="02010600030101010101" pitchFamily="2" charset="-122"/>
              </a:rPr>
              <a:t>:</a:t>
            </a:r>
            <a:r>
              <a:rPr sz="2800" b="1" strike="noStrike" noProof="1">
                <a:latin typeface="Arial" panose="020B0604020202020204" pitchFamily="34" charset="0"/>
                <a:ea typeface="宋体" panose="02010600030101010101" pitchFamily="2" charset="-122"/>
                <a:cs typeface="+mn-cs"/>
              </a:rPr>
              <a:t>古代刻在器物上用来</a:t>
            </a:r>
            <a:r>
              <a:rPr sz="2800" b="1" u="sng" strike="noStrike" noProof="1">
                <a:solidFill>
                  <a:srgbClr val="FF0000"/>
                </a:solidFill>
                <a:latin typeface="Arial" panose="020B0604020202020204" pitchFamily="34" charset="0"/>
                <a:ea typeface="宋体" panose="02010600030101010101" pitchFamily="2" charset="-122"/>
                <a:cs typeface="+mn-cs"/>
              </a:rPr>
              <a:t>警诫自己或者称述功德</a:t>
            </a:r>
            <a:r>
              <a:rPr sz="2800" b="1" strike="noStrike" noProof="1">
                <a:latin typeface="Arial" panose="020B0604020202020204" pitchFamily="34" charset="0"/>
                <a:ea typeface="宋体" panose="02010600030101010101" pitchFamily="2" charset="-122"/>
                <a:cs typeface="+mn-cs"/>
              </a:rPr>
              <a:t>的文字</a:t>
            </a:r>
            <a:r>
              <a:rPr lang="en-US" altLang="zh-CN" sz="2800" b="1" strike="noStrike" noProof="1">
                <a:uFillTx/>
                <a:latin typeface="Arial" panose="020B0604020202020204" pitchFamily="34" charset="0"/>
                <a:ea typeface="SimSun-ExtB" panose="02010609060101010101" charset="-122"/>
                <a:cs typeface="+mj-cs"/>
                <a:sym typeface="宋体" panose="02010600030101010101" pitchFamily="2" charset="-122"/>
              </a:rPr>
              <a:t>,</a:t>
            </a:r>
            <a:r>
              <a:rPr sz="2800" b="1" strike="noStrike" noProof="1">
                <a:latin typeface="Arial" panose="020B0604020202020204" pitchFamily="34" charset="0"/>
                <a:ea typeface="宋体" panose="02010600030101010101" pitchFamily="2" charset="-122"/>
                <a:cs typeface="+mn-cs"/>
              </a:rPr>
              <a:t>后来</a:t>
            </a:r>
            <a:r>
              <a:rPr sz="2800" b="1" strike="noStrike" noProof="1">
                <a:solidFill>
                  <a:srgbClr val="FF0000"/>
                </a:solidFill>
                <a:latin typeface="Arial" panose="020B0604020202020204" pitchFamily="34" charset="0"/>
                <a:ea typeface="宋体" panose="02010600030101010101" pitchFamily="2" charset="-122"/>
                <a:cs typeface="+mn-cs"/>
              </a:rPr>
              <a:t>成为一种文体</a:t>
            </a:r>
            <a:r>
              <a:rPr sz="2800" b="1" strike="noStrike" noProof="1">
                <a:latin typeface="Arial" panose="020B0604020202020204" pitchFamily="34" charset="0"/>
                <a:ea typeface="宋体" panose="02010600030101010101" pitchFamily="2" charset="-122"/>
                <a:cs typeface="+mn-cs"/>
              </a:rPr>
              <a:t>。这种文体</a:t>
            </a:r>
            <a:r>
              <a:rPr lang="zh-CN" sz="2800" b="1" strike="noStrike" noProof="1">
                <a:latin typeface="Arial" panose="020B0604020202020204" pitchFamily="34" charset="0"/>
                <a:ea typeface="宋体" panose="02010600030101010101" pitchFamily="2" charset="-122"/>
                <a:cs typeface="+mn-cs"/>
              </a:rPr>
              <a:t>字句两两相对</a:t>
            </a:r>
            <a:r>
              <a:rPr lang="en-US" altLang="zh-CN" sz="2800" b="1">
                <a:uFillTx/>
                <a:ea typeface="SimSun-ExtB" panose="02010609060101010101" charset="-122"/>
                <a:cs typeface="+mj-cs"/>
                <a:sym typeface="宋体" panose="02010600030101010101" pitchFamily="2" charset="-122"/>
              </a:rPr>
              <a:t>,</a:t>
            </a:r>
            <a:r>
              <a:rPr lang="zh-CN" sz="2800" b="1">
                <a:sym typeface="+mn-ea"/>
              </a:rPr>
              <a:t>句式</a:t>
            </a:r>
            <a:r>
              <a:rPr lang="zh-CN" altLang="en-US" sz="2800" b="1" u="sng" strike="noStrike" noProof="1">
                <a:solidFill>
                  <a:srgbClr val="FF0000"/>
                </a:solidFill>
                <a:uFillTx/>
                <a:latin typeface="Arial" panose="020B0604020202020204" pitchFamily="34" charset="0"/>
                <a:ea typeface="SimSun-ExtB" panose="02010609060101010101" charset="-122"/>
                <a:cs typeface="+mj-cs"/>
                <a:sym typeface="宋体" panose="02010600030101010101" pitchFamily="2" charset="-122"/>
              </a:rPr>
              <a:t>对仗工整而且</a:t>
            </a:r>
            <a:r>
              <a:rPr lang="zh-CN" sz="2800" b="1" u="sng" strike="noStrike" noProof="1">
                <a:solidFill>
                  <a:srgbClr val="FF0000"/>
                </a:solidFill>
                <a:latin typeface="Arial" panose="020B0604020202020204" pitchFamily="34" charset="0"/>
                <a:ea typeface="宋体" panose="02010600030101010101" pitchFamily="2" charset="-122"/>
                <a:cs typeface="+mn-cs"/>
              </a:rPr>
              <a:t>用</a:t>
            </a:r>
            <a:r>
              <a:rPr sz="2800" b="1" u="sng" strike="noStrike" noProof="1">
                <a:solidFill>
                  <a:srgbClr val="FF0000"/>
                </a:solidFill>
                <a:latin typeface="Arial" panose="020B0604020202020204" pitchFamily="34" charset="0"/>
                <a:ea typeface="宋体" panose="02010600030101010101" pitchFamily="2" charset="-122"/>
                <a:cs typeface="+mn-cs"/>
              </a:rPr>
              <a:t>韵</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zh-CN" sz="2800" b="1" strike="noStrike" noProof="1">
                <a:solidFill>
                  <a:srgbClr val="FF0000"/>
                </a:solidFill>
                <a:latin typeface="宋体" panose="02010600030101010101" pitchFamily="2" charset="-122"/>
                <a:ea typeface="宋体" panose="02010600030101010101" pitchFamily="2" charset="-122"/>
                <a:cs typeface="+mn-cs"/>
                <a:sym typeface="+mn-ea"/>
              </a:rPr>
              <a:t>偶句末字押韵</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sz="2800" b="1" strike="noStrike" noProof="1">
                <a:latin typeface="Arial" panose="020B0604020202020204" pitchFamily="34" charset="0"/>
                <a:ea typeface="宋体" panose="02010600030101010101" pitchFamily="2" charset="-122"/>
                <a:cs typeface="+mn-cs"/>
              </a:rPr>
              <a:t>。</a:t>
            </a:r>
            <a:endParaRPr sz="2800" b="1" strike="noStrike" noProof="1"/>
          </a:p>
          <a:p>
            <a:pPr algn="just" fontAlgn="base">
              <a:lnSpc>
                <a:spcPct val="120000"/>
              </a:lnSpc>
              <a:spcBef>
                <a:spcPts val="0"/>
              </a:spcBef>
              <a:spcAft>
                <a:spcPts val="0"/>
              </a:spcAft>
            </a:pPr>
            <a:r>
              <a:rPr lang="zh-CN" sz="2800" b="1" strike="noStrike" noProof="1">
                <a:latin typeface="Arial" panose="020B0604020202020204" pitchFamily="34" charset="0"/>
                <a:ea typeface="宋体" panose="02010600030101010101" pitchFamily="2" charset="-122"/>
                <a:cs typeface="+mn-cs"/>
              </a:rPr>
              <a:t>①请找出《陋室铭》中押韵的韵脚</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zh-CN" sz="2800" b="1" strike="noStrike" noProof="1">
                <a:latin typeface="宋体" panose="02010600030101010101" pitchFamily="2" charset="-122"/>
                <a:ea typeface="宋体" panose="02010600030101010101" pitchFamily="2" charset="-122"/>
                <a:cs typeface="+mn-cs"/>
                <a:sym typeface="+mn-ea"/>
              </a:rPr>
              <a:t>预学二</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sz="2800" b="1" strike="noStrike" noProof="1">
                <a:latin typeface="Arial" panose="020B0604020202020204" pitchFamily="34" charset="0"/>
                <a:ea typeface="宋体" panose="02010600030101010101" pitchFamily="2" charset="-122"/>
                <a:cs typeface="+mn-cs"/>
              </a:rPr>
              <a:t>。</a:t>
            </a:r>
            <a:endParaRPr lang="zh-CN" sz="2800" b="1" strike="noStrike" noProof="1"/>
          </a:p>
          <a:p>
            <a:pPr algn="just" fontAlgn="base">
              <a:lnSpc>
                <a:spcPct val="120000"/>
              </a:lnSpc>
              <a:spcBef>
                <a:spcPts val="0"/>
              </a:spcBef>
              <a:spcAft>
                <a:spcPts val="0"/>
              </a:spcAft>
            </a:pPr>
            <a:endParaRPr lang="zh-CN" sz="2800" b="1" strike="noStrike" noProof="1"/>
          </a:p>
          <a:p>
            <a:pPr algn="just" fontAlgn="base">
              <a:lnSpc>
                <a:spcPct val="100000"/>
              </a:lnSpc>
              <a:spcBef>
                <a:spcPts val="0"/>
              </a:spcBef>
              <a:spcAft>
                <a:spcPts val="0"/>
              </a:spcAft>
            </a:pPr>
            <a:r>
              <a:rPr lang="zh-CN" sz="2800" b="1" strike="noStrike" noProof="1">
                <a:latin typeface="Arial" panose="020B0604020202020204" pitchFamily="34" charset="0"/>
                <a:ea typeface="宋体" panose="02010600030101010101" pitchFamily="2" charset="-122"/>
                <a:cs typeface="+mn-cs"/>
              </a:rPr>
              <a:t>②根据文章的押韵规律</a:t>
            </a:r>
            <a:r>
              <a:rPr lang="en-US" altLang="zh-CN" sz="2800" b="1" strike="noStrike" noProof="1">
                <a:uFillTx/>
                <a:latin typeface="Arial" panose="020B0604020202020204" pitchFamily="34" charset="0"/>
                <a:ea typeface="SimSun-ExtB" panose="02010609060101010101" charset="-122"/>
                <a:cs typeface="+mj-cs"/>
                <a:sym typeface="宋体" panose="02010600030101010101" pitchFamily="2" charset="-122"/>
              </a:rPr>
              <a:t>,</a:t>
            </a:r>
            <a:r>
              <a:rPr lang="zh-CN" sz="2800" b="1" strike="noStrike" noProof="1">
                <a:latin typeface="Arial" panose="020B0604020202020204" pitchFamily="34" charset="0"/>
                <a:ea typeface="宋体" panose="02010600030101010101" pitchFamily="2" charset="-122"/>
                <a:cs typeface="+mn-cs"/>
              </a:rPr>
              <a:t>边朗读下面的课文边为它断句</a:t>
            </a:r>
            <a:r>
              <a:rPr lang="zh-CN" altLang="zh-CN" sz="28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zh-CN" sz="2800" b="1" strike="noStrike" noProof="1">
                <a:latin typeface="宋体" panose="02010600030101010101" pitchFamily="2" charset="-122"/>
                <a:ea typeface="宋体" panose="02010600030101010101" pitchFamily="2" charset="-122"/>
                <a:cs typeface="+mn-cs"/>
                <a:sym typeface="+mn-ea"/>
              </a:rPr>
              <a:t>预学三⑴</a:t>
            </a:r>
            <a:r>
              <a:rPr lang="zh-CN" altLang="zh-CN" sz="28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endParaRPr lang="zh-CN" sz="2800" b="1" strike="noStrike" noProof="1"/>
          </a:p>
        </p:txBody>
      </p:sp>
      <p:sp>
        <p:nvSpPr>
          <p:cNvPr id="7" name="Rectangle 5"/>
          <p:cNvSpPr/>
          <p:nvPr/>
        </p:nvSpPr>
        <p:spPr>
          <a:xfrm>
            <a:off x="1919288" y="3212465"/>
            <a:ext cx="7000875" cy="555625"/>
          </a:xfrm>
          <a:prstGeom prst="rect">
            <a:avLst/>
          </a:prstGeom>
          <a:noFill/>
          <a:ln w="9525">
            <a:noFill/>
          </a:ln>
        </p:spPr>
        <p:txBody>
          <a:bodyPr anchor="t" anchorCtr="0"/>
          <a:lstStyle/>
          <a:p>
            <a:pPr>
              <a:lnSpc>
                <a:spcPct val="100000"/>
              </a:lnSpc>
              <a:spcBef>
                <a:spcPct val="20000"/>
              </a:spcBef>
              <a:buSzPct val="90000"/>
            </a:pPr>
            <a:r>
              <a:rPr lang="zh-CN" altLang="zh-CN" sz="2800" b="1" dirty="0">
                <a:solidFill>
                  <a:srgbClr val="FF0000"/>
                </a:solidFill>
                <a:latin typeface="新宋体" panose="02010609030101010101" pitchFamily="49" charset="-122"/>
                <a:ea typeface="新宋体" panose="02010609030101010101" pitchFamily="49" charset="-122"/>
              </a:rPr>
              <a:t>名  灵  馨  青  丁  经   形  亭（</a:t>
            </a:r>
            <a:r>
              <a:rPr lang="en-US" altLang="zh-CN" sz="2800" dirty="0">
                <a:solidFill>
                  <a:srgbClr val="FF0000"/>
                </a:solidFill>
                <a:latin typeface="Arial" panose="020B0604020202020204" pitchFamily="34" charset="0"/>
                <a:ea typeface="新宋体" panose="02010609030101010101" pitchFamily="49" charset="-122"/>
              </a:rPr>
              <a:t>ing</a:t>
            </a:r>
            <a:r>
              <a:rPr lang="zh-CN" altLang="zh-CN" sz="2800" b="1" dirty="0">
                <a:solidFill>
                  <a:srgbClr val="FF0000"/>
                </a:solidFill>
                <a:latin typeface="新宋体" panose="02010609030101010101" pitchFamily="49" charset="-122"/>
                <a:ea typeface="新宋体" panose="02010609030101010101" pitchFamily="49" charset="-122"/>
              </a:rPr>
              <a:t>）</a:t>
            </a:r>
            <a:endParaRPr lang="zh-CN" altLang="zh-CN" sz="2800" b="1" dirty="0">
              <a:solidFill>
                <a:srgbClr val="FF0000"/>
              </a:solidFill>
              <a:latin typeface="新宋体" panose="02010609030101010101" pitchFamily="49" charset="-122"/>
              <a:ea typeface="新宋体" panose="02010609030101010101" pitchFamily="49" charset="-122"/>
            </a:endParaRP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TextBox 2"/>
          <p:cNvSpPr txBox="1"/>
          <p:nvPr/>
        </p:nvSpPr>
        <p:spPr>
          <a:xfrm>
            <a:off x="719455" y="1758950"/>
            <a:ext cx="7839710" cy="3771900"/>
          </a:xfrm>
          <a:prstGeom prst="rect">
            <a:avLst/>
          </a:prstGeom>
          <a:noFill/>
        </p:spPr>
        <p:txBody>
          <a:bodyPr wrap="square" rtlCol="0">
            <a:spAutoFit/>
          </a:bodyPr>
          <a:lstStyle/>
          <a:p>
            <a:pPr algn="just">
              <a:lnSpc>
                <a:spcPct val="105000"/>
              </a:lnSpc>
              <a:spcBef>
                <a:spcPts val="0"/>
              </a:spcBef>
              <a:spcAft>
                <a:spcPts val="0"/>
              </a:spcAft>
            </a:pPr>
            <a:r>
              <a:rPr lang="zh-CN" altLang="en-US" sz="2800" b="1" dirty="0" smtClean="0">
                <a:solidFill>
                  <a:srgbClr val="FF0000"/>
                </a:solidFill>
                <a:latin typeface="+mn-ea"/>
              </a:rPr>
              <a:t>       </a:t>
            </a:r>
            <a:r>
              <a:rPr lang="zh-CN" altLang="en-US" sz="2800" b="1" dirty="0" smtClean="0">
                <a:solidFill>
                  <a:srgbClr val="FF0000"/>
                </a:solidFill>
                <a:latin typeface="宋体" panose="02010600030101010101" pitchFamily="2" charset="-122"/>
                <a:ea typeface="宋体" panose="02010600030101010101" pitchFamily="2" charset="-122"/>
              </a:rPr>
              <a:t>叶</a:t>
            </a:r>
            <a:r>
              <a:rPr lang="zh-CN" altLang="en-US" sz="2800" b="1" dirty="0">
                <a:solidFill>
                  <a:srgbClr val="FF0000"/>
                </a:solidFill>
                <a:latin typeface="宋体" panose="02010600030101010101" pitchFamily="2" charset="-122"/>
                <a:ea typeface="宋体" panose="02010600030101010101" pitchFamily="2" charset="-122"/>
              </a:rPr>
              <a:t>圣</a:t>
            </a:r>
            <a:r>
              <a:rPr lang="zh-CN" altLang="en-US" sz="2800" b="1" dirty="0" smtClean="0">
                <a:solidFill>
                  <a:srgbClr val="FF0000"/>
                </a:solidFill>
                <a:latin typeface="宋体" panose="02010600030101010101" pitchFamily="2" charset="-122"/>
                <a:ea typeface="宋体" panose="02010600030101010101" pitchFamily="2" charset="-122"/>
              </a:rPr>
              <a:t>陶</a:t>
            </a:r>
            <a:r>
              <a:rPr lang="en-US" altLang="zh-CN" sz="2800" b="1">
                <a:uFillTx/>
                <a:ea typeface="SimSun-ExtB" panose="02010609060101010101" charset="-122"/>
                <a:cs typeface="+mj-cs"/>
                <a:sym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sym typeface="Arial" panose="020B0604020202020204" pitchFamily="34" charset="0"/>
              </a:rPr>
              <a:t>原名</a:t>
            </a:r>
            <a:r>
              <a:rPr lang="zh-CN" altLang="en-US" sz="2800" b="1" dirty="0">
                <a:solidFill>
                  <a:srgbClr val="FF0000"/>
                </a:solidFill>
                <a:latin typeface="宋体" panose="02010600030101010101" pitchFamily="2" charset="-122"/>
                <a:ea typeface="宋体" panose="02010600030101010101" pitchFamily="2" charset="-122"/>
                <a:sym typeface="Arial" panose="020B0604020202020204" pitchFamily="34" charset="0"/>
              </a:rPr>
              <a:t>叶绍钧</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ea typeface="宋体" panose="02010600030101010101" pitchFamily="2" charset="-122"/>
                <a:sym typeface="Arial" panose="020B0604020202020204" pitchFamily="34" charset="0"/>
              </a:rPr>
              <a:t>字圣</a:t>
            </a:r>
            <a:r>
              <a:rPr lang="zh-CN" altLang="en-US" sz="2800" b="1" dirty="0" smtClean="0">
                <a:latin typeface="宋体" panose="02010600030101010101" pitchFamily="2" charset="-122"/>
                <a:ea typeface="宋体" panose="02010600030101010101" pitchFamily="2" charset="-122"/>
                <a:sym typeface="Arial" panose="020B0604020202020204" pitchFamily="34" charset="0"/>
              </a:rPr>
              <a:t>陶</a:t>
            </a:r>
            <a:r>
              <a:rPr lang="en-US" altLang="zh-CN" sz="2800" b="1">
                <a:uFillTx/>
                <a:ea typeface="SimSun-ExtB" panose="02010609060101010101" charset="-122"/>
                <a:cs typeface="+mj-cs"/>
                <a:sym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sym typeface="Arial" panose="020B0604020202020204" pitchFamily="34" charset="0"/>
              </a:rPr>
              <a:t>江苏</a:t>
            </a:r>
            <a:r>
              <a:rPr lang="zh-CN" altLang="en-US" sz="2800" b="1" dirty="0">
                <a:latin typeface="宋体" panose="02010600030101010101" pitchFamily="2" charset="-122"/>
                <a:ea typeface="宋体" panose="02010600030101010101" pitchFamily="2" charset="-122"/>
                <a:sym typeface="Arial" panose="020B0604020202020204" pitchFamily="34" charset="0"/>
              </a:rPr>
              <a:t>苏州人</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ea typeface="宋体" panose="02010600030101010101" pitchFamily="2" charset="-122"/>
                <a:sym typeface="Arial" panose="020B0604020202020204" pitchFamily="34" charset="0"/>
              </a:rPr>
              <a:t>作家、教育家。有</a:t>
            </a: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sym typeface="Arial" panose="020B0604020202020204" pitchFamily="34" charset="0"/>
              </a:rPr>
              <a:t>“</a:t>
            </a:r>
            <a:r>
              <a:rPr lang="zh-CN" altLang="en-US" sz="2800" b="1" dirty="0">
                <a:solidFill>
                  <a:srgbClr val="FF0000"/>
                </a:solidFill>
                <a:uFillTx/>
                <a:latin typeface="Arial" panose="020B0604020202020204" pitchFamily="34" charset="0"/>
                <a:ea typeface="SimSun-ExtB" panose="02010609060101010101" charset="-122"/>
                <a:cs typeface="Arial" panose="020B0604020202020204" pitchFamily="34" charset="0"/>
                <a:sym typeface="Arial" panose="020B0604020202020204" pitchFamily="34" charset="0"/>
              </a:rPr>
              <a:t>优秀的语言艺术家</a:t>
            </a: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sym typeface="Arial" panose="020B0604020202020204" pitchFamily="34" charset="0"/>
              </a:rPr>
              <a:t>”</a:t>
            </a:r>
            <a:r>
              <a:rPr lang="zh-CN" altLang="en-US" sz="2800" b="1" dirty="0">
                <a:latin typeface="宋体" panose="02010600030101010101" pitchFamily="2" charset="-122"/>
                <a:ea typeface="宋体" panose="02010600030101010101" pitchFamily="2" charset="-122"/>
                <a:sym typeface="Arial" panose="020B0604020202020204" pitchFamily="34" charset="0"/>
              </a:rPr>
              <a:t>之称。代表作有</a:t>
            </a:r>
            <a:r>
              <a:rPr lang="zh-CN" altLang="en-US" sz="2800" b="1" dirty="0" smtClean="0">
                <a:solidFill>
                  <a:srgbClr val="FF0000"/>
                </a:solidFill>
                <a:latin typeface="宋体" panose="02010600030101010101" pitchFamily="2" charset="-122"/>
                <a:ea typeface="宋体" panose="02010600030101010101" pitchFamily="2" charset="-122"/>
                <a:sym typeface="Arial" panose="020B0604020202020204" pitchFamily="34" charset="0"/>
              </a:rPr>
              <a:t>童话</a:t>
            </a:r>
            <a:r>
              <a:rPr lang="zh-CN" altLang="en-US" sz="2800" b="1" dirty="0">
                <a:solidFill>
                  <a:srgbClr val="FF0000"/>
                </a:solidFill>
                <a:latin typeface="宋体" panose="02010600030101010101" pitchFamily="2" charset="-122"/>
                <a:ea typeface="宋体" panose="02010600030101010101" pitchFamily="2" charset="-122"/>
                <a:sym typeface="Arial" panose="020B0604020202020204" pitchFamily="34" charset="0"/>
              </a:rPr>
              <a:t>集</a:t>
            </a:r>
            <a:r>
              <a:rPr lang="en-US" altLang="zh-CN" sz="2800" b="1" dirty="0">
                <a:solidFill>
                  <a:srgbClr val="FF0000"/>
                </a:solidFill>
                <a:latin typeface="宋体" panose="02010600030101010101" pitchFamily="2" charset="-122"/>
                <a:ea typeface="宋体" panose="02010600030101010101" pitchFamily="2" charset="-122"/>
                <a:sym typeface="Arial" panose="020B0604020202020204" pitchFamily="34" charset="0"/>
              </a:rPr>
              <a:t>《</a:t>
            </a:r>
            <a:r>
              <a:rPr lang="zh-CN" altLang="en-US" sz="2800" b="1" dirty="0">
                <a:solidFill>
                  <a:srgbClr val="FF0000"/>
                </a:solidFill>
                <a:latin typeface="宋体" panose="02010600030101010101" pitchFamily="2" charset="-122"/>
                <a:ea typeface="宋体" panose="02010600030101010101" pitchFamily="2" charset="-122"/>
                <a:sym typeface="Arial" panose="020B0604020202020204" pitchFamily="34" charset="0"/>
              </a:rPr>
              <a:t>稻草人</a:t>
            </a:r>
            <a:r>
              <a:rPr lang="en-US" altLang="zh-CN" sz="2800" b="1" dirty="0" smtClean="0">
                <a:solidFill>
                  <a:srgbClr val="FF0000"/>
                </a:solidFill>
                <a:latin typeface="宋体" panose="02010600030101010101" pitchFamily="2" charset="-122"/>
                <a:ea typeface="宋体" panose="02010600030101010101" pitchFamily="2" charset="-122"/>
                <a:sym typeface="Arial" panose="020B0604020202020204" pitchFamily="34" charset="0"/>
              </a:rPr>
              <a:t>》</a:t>
            </a:r>
            <a:r>
              <a:rPr lang="zh-CN" altLang="en-US" sz="2800" b="1" dirty="0" smtClean="0">
                <a:solidFill>
                  <a:schemeClr val="tx1"/>
                </a:solidFill>
                <a:latin typeface="Arial" panose="020B0604020202020204" pitchFamily="34" charset="0"/>
                <a:ea typeface="宋体" panose="02010600030101010101" pitchFamily="2" charset="-122"/>
                <a:sym typeface="Arial" panose="020B0604020202020204" pitchFamily="34" charset="0"/>
              </a:rPr>
              <a:t>、</a:t>
            </a:r>
            <a:r>
              <a:rPr lang="zh-CN" altLang="en-US" sz="2800" b="1" dirty="0">
                <a:solidFill>
                  <a:srgbClr val="FF0000"/>
                </a:solidFill>
                <a:latin typeface="宋体" panose="02010600030101010101" pitchFamily="2" charset="-122"/>
                <a:ea typeface="宋体" panose="02010600030101010101" pitchFamily="2" charset="-122"/>
                <a:sym typeface="Arial" panose="020B0604020202020204" pitchFamily="34" charset="0"/>
              </a:rPr>
              <a:t>长篇小说</a:t>
            </a:r>
            <a:r>
              <a:rPr lang="en-US" altLang="zh-CN" sz="2800" b="1" dirty="0">
                <a:solidFill>
                  <a:srgbClr val="FF0000"/>
                </a:solidFill>
                <a:latin typeface="宋体" panose="02010600030101010101" pitchFamily="2" charset="-122"/>
                <a:ea typeface="宋体" panose="02010600030101010101" pitchFamily="2" charset="-122"/>
                <a:sym typeface="Arial" panose="020B0604020202020204" pitchFamily="34" charset="0"/>
              </a:rPr>
              <a:t>《</a:t>
            </a:r>
            <a:r>
              <a:rPr lang="zh-CN" altLang="en-US" sz="2800" b="1" dirty="0">
                <a:solidFill>
                  <a:srgbClr val="FF0000"/>
                </a:solidFill>
                <a:latin typeface="宋体" panose="02010600030101010101" pitchFamily="2" charset="-122"/>
                <a:ea typeface="宋体" panose="02010600030101010101" pitchFamily="2" charset="-122"/>
                <a:sym typeface="Arial" panose="020B0604020202020204" pitchFamily="34" charset="0"/>
              </a:rPr>
              <a:t>倪焕之</a:t>
            </a:r>
            <a:r>
              <a:rPr lang="en-US" altLang="zh-CN" sz="2800" b="1" dirty="0" smtClean="0">
                <a:solidFill>
                  <a:srgbClr val="FF0000"/>
                </a:solidFill>
                <a:latin typeface="宋体" panose="02010600030101010101" pitchFamily="2" charset="-122"/>
                <a:ea typeface="宋体" panose="02010600030101010101" pitchFamily="2" charset="-122"/>
                <a:sym typeface="Arial" panose="020B0604020202020204" pitchFamily="34" charset="0"/>
              </a:rPr>
              <a:t>》</a:t>
            </a:r>
            <a:r>
              <a:rPr lang="zh-CN" altLang="en-US" sz="2800" b="1" dirty="0" smtClean="0">
                <a:latin typeface="Arial" panose="020B0604020202020204" pitchFamily="34" charset="0"/>
                <a:ea typeface="宋体" panose="02010600030101010101" pitchFamily="2" charset="-122"/>
                <a:sym typeface="Arial" panose="020B0604020202020204" pitchFamily="34" charset="0"/>
              </a:rPr>
              <a:t>、</a:t>
            </a:r>
            <a:r>
              <a:rPr lang="zh-CN" altLang="zh-CN" sz="3000" b="1" dirty="0">
                <a:solidFill>
                  <a:srgbClr val="FF0000"/>
                </a:solidFill>
                <a:latin typeface="宋体" panose="02010600030101010101" pitchFamily="2" charset="-122"/>
                <a:ea typeface="宋体" panose="02010600030101010101" pitchFamily="2" charset="-122"/>
                <a:sym typeface="+mn-ea"/>
              </a:rPr>
              <a:t>短篇小说《隔膜》</a:t>
            </a:r>
            <a:r>
              <a:rPr lang="en-US" altLang="zh-CN" sz="2800" b="1" dirty="0">
                <a:latin typeface="宋体" panose="02010600030101010101" pitchFamily="2" charset="-122"/>
                <a:ea typeface="宋体" panose="02010600030101010101" pitchFamily="2" charset="-122"/>
                <a:sym typeface="Arial" panose="020B0604020202020204" pitchFamily="34" charset="0"/>
              </a:rPr>
              <a:t>《</a:t>
            </a:r>
            <a:r>
              <a:rPr lang="zh-CN" altLang="en-US" sz="2800" b="1" dirty="0">
                <a:latin typeface="宋体" panose="02010600030101010101" pitchFamily="2" charset="-122"/>
                <a:ea typeface="宋体" panose="02010600030101010101" pitchFamily="2" charset="-122"/>
                <a:sym typeface="Arial" panose="020B0604020202020204" pitchFamily="34" charset="0"/>
              </a:rPr>
              <a:t>多收了三五斗</a:t>
            </a:r>
            <a:r>
              <a:rPr lang="en-US" altLang="zh-CN" sz="2800" b="1" dirty="0">
                <a:latin typeface="宋体" panose="02010600030101010101" pitchFamily="2" charset="-122"/>
                <a:ea typeface="宋体" panose="02010600030101010101" pitchFamily="2" charset="-122"/>
                <a:sym typeface="Arial" panose="020B0604020202020204" pitchFamily="34" charset="0"/>
              </a:rPr>
              <a:t>》</a:t>
            </a:r>
            <a:r>
              <a:rPr lang="zh-CN" altLang="en-US" sz="2800" b="1" dirty="0">
                <a:latin typeface="宋体" panose="02010600030101010101" pitchFamily="2" charset="-122"/>
                <a:ea typeface="宋体" panose="02010600030101010101" pitchFamily="2" charset="-122"/>
                <a:sym typeface="Arial" panose="020B0604020202020204" pitchFamily="34" charset="0"/>
              </a:rPr>
              <a:t>等</a:t>
            </a:r>
            <a:r>
              <a:rPr lang="zh-CN" altLang="en-US" sz="2800" b="1" dirty="0" smtClean="0">
                <a:latin typeface="宋体" panose="02010600030101010101" pitchFamily="2" charset="-122"/>
                <a:ea typeface="宋体" panose="02010600030101010101" pitchFamily="2" charset="-122"/>
                <a:sym typeface="Arial" panose="020B0604020202020204" pitchFamily="34" charset="0"/>
              </a:rPr>
              <a:t>。</a:t>
            </a:r>
            <a:r>
              <a:rPr lang="zh-CN" altLang="zh-CN" sz="2800" b="1" dirty="0">
                <a:solidFill>
                  <a:srgbClr val="000000"/>
                </a:solidFill>
                <a:latin typeface="宋体" panose="02010600030101010101" pitchFamily="2" charset="-122"/>
                <a:ea typeface="宋体" panose="02010600030101010101" pitchFamily="2" charset="-122"/>
                <a:sym typeface="+mn-ea"/>
              </a:rPr>
              <a:t>他先后主持编辑过多种重要的文学、语文教育刊物和几十种中小学语文教科书</a:t>
            </a:r>
            <a:r>
              <a:rPr lang="en-US" altLang="zh-CN" sz="2800" b="1">
                <a:uFillTx/>
                <a:ea typeface="SimSun-ExtB" panose="02010609060101010101" charset="-122"/>
                <a:cs typeface="+mj-cs"/>
                <a:sym typeface="宋体" panose="02010600030101010101" pitchFamily="2" charset="-122"/>
              </a:rPr>
              <a:t>,</a:t>
            </a:r>
            <a:r>
              <a:rPr lang="zh-CN" altLang="zh-CN" sz="2800" b="1" dirty="0">
                <a:solidFill>
                  <a:srgbClr val="000000"/>
                </a:solidFill>
                <a:latin typeface="宋体" panose="02010600030101010101" pitchFamily="2" charset="-122"/>
                <a:ea typeface="宋体" panose="02010600030101010101" pitchFamily="2" charset="-122"/>
                <a:sym typeface="+mn-ea"/>
              </a:rPr>
              <a:t>撰写过十多本语文教育方面的论著</a:t>
            </a:r>
            <a:r>
              <a:rPr lang="en-US" altLang="zh-CN" sz="2800" b="1">
                <a:uFillTx/>
                <a:ea typeface="SimSun-ExtB" panose="02010609060101010101" charset="-122"/>
                <a:cs typeface="+mj-cs"/>
                <a:sym typeface="宋体" panose="02010600030101010101" pitchFamily="2" charset="-122"/>
              </a:rPr>
              <a:t>,</a:t>
            </a:r>
            <a:r>
              <a:rPr lang="zh-CN" altLang="zh-CN" sz="2800" b="1" dirty="0">
                <a:solidFill>
                  <a:srgbClr val="000000"/>
                </a:solidFill>
                <a:latin typeface="宋体" panose="02010600030101010101" pitchFamily="2" charset="-122"/>
                <a:ea typeface="宋体" panose="02010600030101010101" pitchFamily="2" charset="-122"/>
                <a:sym typeface="+mn-ea"/>
              </a:rPr>
              <a:t>为语文教育事业做出了重要的贡献</a:t>
            </a:r>
            <a:r>
              <a:rPr lang="en-US" altLang="zh-CN" sz="2800" b="1">
                <a:uFillTx/>
                <a:ea typeface="SimSun-ExtB" panose="02010609060101010101" charset="-122"/>
                <a:cs typeface="+mj-cs"/>
                <a:sym typeface="宋体" panose="02010600030101010101" pitchFamily="2" charset="-122"/>
              </a:rPr>
              <a:t>,</a:t>
            </a:r>
            <a:r>
              <a:rPr lang="zh-CN" altLang="zh-CN" sz="2800" b="1" dirty="0">
                <a:solidFill>
                  <a:srgbClr val="000000"/>
                </a:solidFill>
                <a:latin typeface="宋体" panose="02010600030101010101" pitchFamily="2" charset="-122"/>
                <a:ea typeface="宋体" panose="02010600030101010101" pitchFamily="2" charset="-122"/>
                <a:sym typeface="+mn-ea"/>
              </a:rPr>
              <a:t>是新文学史上最早出现和最有成就的</a:t>
            </a:r>
            <a:r>
              <a:rPr lang="zh-CN" altLang="zh-CN" sz="2800" b="1" dirty="0">
                <a:solidFill>
                  <a:srgbClr val="000000"/>
                </a:solidFill>
                <a:latin typeface="Arial" panose="020B0604020202020204" pitchFamily="34" charset="0"/>
                <a:ea typeface="SimSun-ExtB" panose="02010609060101010101" charset="-122"/>
                <a:sym typeface="+mn-ea"/>
              </a:rPr>
              <a:t>“</a:t>
            </a:r>
            <a:r>
              <a:rPr lang="zh-CN" altLang="en-US" sz="2800" b="1" dirty="0">
                <a:solidFill>
                  <a:srgbClr val="000000"/>
                </a:solidFill>
                <a:latin typeface="宋体" panose="02010600030101010101" pitchFamily="2" charset="-122"/>
                <a:ea typeface="宋体" panose="02010600030101010101" pitchFamily="2" charset="-122"/>
                <a:sym typeface="+mn-ea"/>
              </a:rPr>
              <a:t>教育小说家</a:t>
            </a:r>
            <a:r>
              <a:rPr lang="zh-CN" altLang="zh-CN" sz="2800" b="1" dirty="0">
                <a:solidFill>
                  <a:srgbClr val="000000"/>
                </a:solidFill>
                <a:latin typeface="Arial" panose="020B0604020202020204" pitchFamily="34" charset="0"/>
                <a:ea typeface="SimSun-ExtB" panose="02010609060101010101" charset="-122"/>
                <a:sym typeface="+mn-ea"/>
              </a:rPr>
              <a:t>”</a:t>
            </a:r>
            <a:r>
              <a:rPr lang="zh-CN" altLang="en-US" sz="2800" b="1" dirty="0">
                <a:solidFill>
                  <a:srgbClr val="000000"/>
                </a:solidFill>
                <a:latin typeface="宋体" panose="02010600030101010101" pitchFamily="2" charset="-122"/>
                <a:ea typeface="宋体" panose="02010600030101010101" pitchFamily="2" charset="-122"/>
                <a:sym typeface="+mn-ea"/>
              </a:rPr>
              <a:t>。</a:t>
            </a:r>
            <a:endParaRPr lang="zh-CN" altLang="en-US" sz="2800" b="1" dirty="0">
              <a:latin typeface="宋体" panose="02010600030101010101" pitchFamily="2" charset="-122"/>
              <a:ea typeface="宋体" panose="02010600030101010101" pitchFamily="2" charset="-122"/>
              <a:sym typeface="Arial" panose="020B0604020202020204" pitchFamily="34" charset="0"/>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892348" y="1758680"/>
            <a:ext cx="2796363" cy="355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组合 4"/>
          <p:cNvGrpSpPr/>
          <p:nvPr/>
        </p:nvGrpSpPr>
        <p:grpSpPr>
          <a:xfrm>
            <a:off x="719403" y="530713"/>
            <a:ext cx="2792615" cy="713740"/>
            <a:chOff x="2371" y="690"/>
            <a:chExt cx="3471" cy="1124"/>
          </a:xfrm>
        </p:grpSpPr>
        <p:sp>
          <p:nvSpPr>
            <p:cNvPr id="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叶圣陶</a:t>
              </a:r>
              <a:r>
                <a:rPr lang="zh-CN" altLang="en-US" sz="3200" b="1" dirty="0" smtClean="0">
                  <a:solidFill>
                    <a:schemeClr val="bg1"/>
                  </a:solidFill>
                  <a:latin typeface="思源宋体 CN SemiBold" panose="02020600000000000000" charset="-122"/>
                  <a:ea typeface="思源宋体 CN SemiBold" panose="02020600000000000000" charset="-122"/>
                </a:rPr>
                <a:t>简介</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矩形 1"/>
          <p:cNvSpPr/>
          <p:nvPr/>
        </p:nvSpPr>
        <p:spPr>
          <a:xfrm>
            <a:off x="1991360" y="3429000"/>
            <a:ext cx="8148955" cy="1383665"/>
          </a:xfrm>
          <a:prstGeom prst="rect">
            <a:avLst/>
          </a:prstGeom>
        </p:spPr>
        <p:txBody>
          <a:bodyPr wrap="square">
            <a:spAutoFit/>
          </a:bodyPr>
          <a:lstStyle/>
          <a:p>
            <a:pPr algn="just" fontAlgn="base"/>
            <a:r>
              <a:rPr lang="en-US" altLang="zh-CN" sz="2800" b="1">
                <a:ea typeface="楷体_GB2312"/>
                <a:sym typeface="宋体" panose="02010600030101010101" pitchFamily="2" charset="-122"/>
              </a:rPr>
              <a:t>       “</a:t>
            </a:r>
            <a:r>
              <a:rPr lang="zh-CN" altLang="en-US" sz="2800" b="1">
                <a:ea typeface="楷体_GB2312"/>
                <a:sym typeface="宋体" panose="02010600030101010101" pitchFamily="2" charset="-122"/>
              </a:rPr>
              <a:t>说</a:t>
            </a:r>
            <a:r>
              <a:rPr lang="en-US" altLang="zh-CN" sz="2800" b="1">
                <a:ea typeface="楷体_GB2312"/>
                <a:sym typeface="宋体" panose="02010600030101010101" pitchFamily="2" charset="-122"/>
              </a:rPr>
              <a:t>”</a:t>
            </a:r>
            <a:r>
              <a:rPr lang="zh-CN" altLang="en-US" sz="2800" b="1">
                <a:uFillTx/>
                <a:latin typeface="宋体" panose="02010600030101010101" pitchFamily="2" charset="-122"/>
                <a:ea typeface="+mn-ea"/>
                <a:sym typeface="宋体" panose="02010600030101010101" pitchFamily="2" charset="-122"/>
              </a:rPr>
              <a:t>多借助比喻、传说、寓言、状写事物等来</a:t>
            </a:r>
            <a:r>
              <a:rPr lang="zh-CN" altLang="en-US" sz="2800" b="1" dirty="0">
                <a:uFillTx/>
                <a:latin typeface="宋体" panose="02010600030101010101" pitchFamily="2" charset="-122"/>
                <a:ea typeface="+mn-ea"/>
                <a:sym typeface="宋体" panose="02010600030101010101" pitchFamily="2" charset="-122"/>
              </a:rPr>
              <a:t>说明事理</a:t>
            </a:r>
            <a:r>
              <a:rPr lang="en-US" altLang="zh-CN" sz="2800" b="1">
                <a:uFillTx/>
                <a:ea typeface="SimSun-ExtB" panose="02010609060101010101" charset="-122"/>
                <a:cs typeface="+mj-cs"/>
                <a:sym typeface="宋体" panose="02010600030101010101" pitchFamily="2" charset="-122"/>
              </a:rPr>
              <a:t>,</a:t>
            </a:r>
            <a:r>
              <a:rPr lang="zh-CN" altLang="en-US" sz="2800" b="1" strike="noStrike" kern="100" noProof="1" smtClean="0">
                <a:latin typeface="新宋体" panose="02010609030101010101" pitchFamily="49" charset="-122"/>
                <a:ea typeface="新宋体" panose="02010609030101010101" pitchFamily="49" charset="-122"/>
                <a:cs typeface="Times New Roman" panose="02020603050405020304" pitchFamily="18" charset="0"/>
              </a:rPr>
              <a:t>《爱莲说》的作者就是借写莲来表明自己的</a:t>
            </a:r>
            <a:r>
              <a:rPr lang="zh-CN" altLang="en-US" sz="2800" b="1" u="sng" strike="noStrike" kern="100" noProof="1" smtClean="0">
                <a:solidFill>
                  <a:srgbClr val="FF0000"/>
                </a:solidFill>
                <a:latin typeface="新宋体" panose="02010609030101010101" pitchFamily="49" charset="-122"/>
                <a:ea typeface="新宋体" panose="02010609030101010101" pitchFamily="49" charset="-122"/>
                <a:cs typeface="Times New Roman" panose="02020603050405020304" pitchFamily="18" charset="0"/>
              </a:rPr>
              <a:t>志向和情感</a:t>
            </a:r>
            <a:r>
              <a:rPr lang="zh-CN" altLang="en-US" sz="2800" b="1" strike="noStrike" kern="100" noProof="1" smtClean="0">
                <a:latin typeface="新宋体" panose="02010609030101010101" pitchFamily="49" charset="-122"/>
                <a:ea typeface="新宋体" panose="02010609030101010101" pitchFamily="49" charset="-122"/>
                <a:cs typeface="Times New Roman" panose="02020603050405020304" pitchFamily="18" charset="0"/>
              </a:rPr>
              <a:t>。这种写法是</a:t>
            </a:r>
            <a:r>
              <a:rPr lang="en-US" altLang="zh-CN" sz="2800" b="1" strike="noStrike" noProof="1">
                <a:latin typeface="Arial" panose="020B0604020202020204" pitchFamily="34" charset="0"/>
                <a:ea typeface="楷体_GB2312"/>
                <a:cs typeface="Arial" panose="020B0604020202020204" pitchFamily="34" charset="0"/>
                <a:sym typeface="+mn-ea"/>
              </a:rPr>
              <a:t>“</a:t>
            </a:r>
            <a:r>
              <a:rPr lang="zh-CN" altLang="en-US" sz="2800" b="1" u="sng" strike="noStrike" noProof="1">
                <a:solidFill>
                  <a:srgbClr val="FF0000"/>
                </a:solidFill>
                <a:latin typeface="Arial" panose="020B0604020202020204" pitchFamily="34" charset="0"/>
                <a:ea typeface="楷体_GB2312"/>
                <a:cs typeface="Arial" panose="020B0604020202020204" pitchFamily="34" charset="0"/>
                <a:sym typeface="+mn-ea"/>
              </a:rPr>
              <a:t>托物言志</a:t>
            </a:r>
            <a:r>
              <a:rPr lang="en-US" altLang="zh-CN" sz="2800" b="1" strike="noStrike" noProof="1">
                <a:latin typeface="Arial" panose="020B0604020202020204" pitchFamily="34" charset="0"/>
                <a:ea typeface="楷体_GB2312"/>
                <a:cs typeface="Arial" panose="020B0604020202020204" pitchFamily="34" charset="0"/>
                <a:sym typeface="+mn-ea"/>
              </a:rPr>
              <a:t>”</a:t>
            </a:r>
            <a:r>
              <a:rPr lang="zh-CN" altLang="en-US" sz="2800" b="1" strike="noStrike" kern="100" noProof="1" smtClean="0">
                <a:latin typeface="新宋体" panose="02010609030101010101" pitchFamily="49" charset="-122"/>
                <a:ea typeface="新宋体" panose="02010609030101010101" pitchFamily="49" charset="-122"/>
                <a:cs typeface="Times New Roman" panose="02020603050405020304" pitchFamily="18" charset="0"/>
              </a:rPr>
              <a:t>。</a:t>
            </a:r>
            <a:endParaRPr lang="zh-CN" altLang="en-US" sz="2800" b="1" strike="noStrike" kern="100" noProof="1" smtClean="0">
              <a:latin typeface="新宋体" panose="02010609030101010101" pitchFamily="49" charset="-122"/>
              <a:ea typeface="新宋体" panose="02010609030101010101" pitchFamily="49" charset="-122"/>
              <a:cs typeface="Times New Roman" panose="02020603050405020304" pitchFamily="18" charset="0"/>
            </a:endParaRPr>
          </a:p>
        </p:txBody>
      </p:sp>
      <p:sp>
        <p:nvSpPr>
          <p:cNvPr id="51206" name="文本框 51205"/>
          <p:cNvSpPr txBox="1"/>
          <p:nvPr/>
        </p:nvSpPr>
        <p:spPr>
          <a:xfrm>
            <a:off x="1991360" y="1844675"/>
            <a:ext cx="7993380" cy="1383665"/>
          </a:xfrm>
          <a:prstGeom prst="rect">
            <a:avLst/>
          </a:prstGeom>
          <a:noFill/>
          <a:ln w="9525">
            <a:noFill/>
          </a:ln>
        </p:spPr>
        <p:txBody>
          <a:bodyPr wrap="square" anchor="t" anchorCtr="0">
            <a:spAutoFit/>
          </a:bodyPr>
          <a:lstStyle/>
          <a:p>
            <a:pPr>
              <a:lnSpc>
                <a:spcPct val="100000"/>
              </a:lnSpc>
              <a:spcBef>
                <a:spcPts val="50"/>
              </a:spcBef>
            </a:pPr>
            <a:r>
              <a:rPr lang="en-US" altLang="zh-CN" sz="2800" b="1">
                <a:latin typeface="楷体_GB2312"/>
                <a:ea typeface="楷体_GB2312"/>
                <a:sym typeface="宋体" panose="02010600030101010101" pitchFamily="2" charset="-122"/>
              </a:rPr>
              <a:t>2.</a:t>
            </a:r>
            <a:r>
              <a:rPr lang="en-US" altLang="zh-CN" sz="2800" b="1">
                <a:latin typeface="Arial" panose="020B0604020202020204" pitchFamily="34" charset="0"/>
                <a:ea typeface="楷体_GB2312"/>
                <a:sym typeface="宋体" panose="02010600030101010101" pitchFamily="2" charset="-122"/>
              </a:rPr>
              <a:t>“</a:t>
            </a:r>
            <a:r>
              <a:rPr lang="zh-CN" altLang="en-US" sz="2800" b="1">
                <a:latin typeface="Arial" panose="020B0604020202020204" pitchFamily="34" charset="0"/>
                <a:ea typeface="楷体_GB2312"/>
                <a:sym typeface="宋体" panose="02010600030101010101" pitchFamily="2" charset="-122"/>
              </a:rPr>
              <a:t>说</a:t>
            </a:r>
            <a:r>
              <a:rPr lang="en-US" altLang="zh-CN" sz="2800" b="1">
                <a:latin typeface="Arial" panose="020B0604020202020204" pitchFamily="34" charset="0"/>
                <a:ea typeface="楷体_GB2312"/>
                <a:sym typeface="宋体" panose="02010600030101010101" pitchFamily="2" charset="-122"/>
              </a:rPr>
              <a:t>”</a:t>
            </a:r>
            <a:r>
              <a:rPr lang="zh-CN" altLang="en-US" sz="2800" b="1">
                <a:solidFill>
                  <a:srgbClr val="000000"/>
                </a:solidFill>
                <a:sym typeface="宋体" panose="02010600030101010101" pitchFamily="2" charset="-122"/>
              </a:rPr>
              <a:t>:</a:t>
            </a:r>
            <a:r>
              <a:rPr lang="zh-CN" altLang="en-US" sz="2800" b="1">
                <a:solidFill>
                  <a:schemeClr val="tx1"/>
                </a:solidFill>
                <a:uFillTx/>
                <a:latin typeface="宋体" panose="02010600030101010101" pitchFamily="2" charset="-122"/>
                <a:sym typeface="宋体" panose="02010600030101010101" pitchFamily="2" charset="-122"/>
              </a:rPr>
              <a:t>古代</a:t>
            </a:r>
            <a:r>
              <a:rPr sz="2800" b="1">
                <a:solidFill>
                  <a:srgbClr val="FF0000"/>
                </a:solidFill>
                <a:sym typeface="+mn-ea"/>
              </a:rPr>
              <a:t>一种</a:t>
            </a:r>
            <a:r>
              <a:rPr sz="2800" b="1">
                <a:sym typeface="+mn-ea"/>
              </a:rPr>
              <a:t>用来</a:t>
            </a:r>
            <a:r>
              <a:rPr lang="zh-CN" altLang="en-US" sz="2800" b="1" dirty="0">
                <a:solidFill>
                  <a:srgbClr val="FF0000"/>
                </a:solidFill>
                <a:uFillTx/>
                <a:latin typeface="宋体" panose="02010600030101010101" pitchFamily="2" charset="-122"/>
                <a:sym typeface="宋体" panose="02010600030101010101" pitchFamily="2" charset="-122"/>
              </a:rPr>
              <a:t>阐述事理的</a:t>
            </a:r>
            <a:r>
              <a:rPr sz="2800" b="1">
                <a:solidFill>
                  <a:srgbClr val="FF0000"/>
                </a:solidFill>
                <a:sym typeface="+mn-ea"/>
              </a:rPr>
              <a:t>文体</a:t>
            </a:r>
            <a:r>
              <a:rPr lang="en-US" altLang="zh-CN" sz="2800" b="1">
                <a:uFillTx/>
                <a:latin typeface="+mn-lt"/>
                <a:ea typeface="SimSun-ExtB" panose="02010609060101010101" charset="-122"/>
                <a:cs typeface="+mj-cs"/>
                <a:sym typeface="宋体" panose="02010600030101010101" pitchFamily="2" charset="-122"/>
              </a:rPr>
              <a:t>,</a:t>
            </a:r>
            <a:r>
              <a:rPr lang="zh-CN" altLang="en-US" sz="2800" b="1">
                <a:uFillTx/>
                <a:latin typeface="+mn-lt"/>
                <a:ea typeface="SimSun-ExtB" panose="02010609060101010101" charset="-122"/>
                <a:cs typeface="+mj-cs"/>
                <a:sym typeface="宋体" panose="02010600030101010101" pitchFamily="2" charset="-122"/>
              </a:rPr>
              <a:t>类似于现代杂文</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是</a:t>
            </a:r>
            <a:r>
              <a:rPr lang="zh-CN" altLang="en-US" sz="2800" b="1">
                <a:uFillTx/>
                <a:latin typeface="宋体" panose="02010600030101010101" pitchFamily="2" charset="-122"/>
                <a:sym typeface="宋体" panose="02010600030101010101" pitchFamily="2" charset="-122"/>
              </a:rPr>
              <a:t>古代</a:t>
            </a:r>
            <a:r>
              <a:rPr lang="zh-CN" altLang="en-US" sz="2800" b="1" dirty="0">
                <a:solidFill>
                  <a:schemeClr val="tx1"/>
                </a:solidFill>
                <a:uFillTx/>
                <a:latin typeface="宋体" panose="02010600030101010101" pitchFamily="2" charset="-122"/>
                <a:sym typeface="宋体" panose="02010600030101010101" pitchFamily="2" charset="-122"/>
              </a:rPr>
              <a:t>议论说明一类文章的总称</a:t>
            </a:r>
            <a:r>
              <a:rPr lang="zh-CN" altLang="en-US" sz="2800" b="1">
                <a:uFillTx/>
                <a:ea typeface="SimSun-ExtB" panose="02010609060101010101" charset="-122"/>
                <a:cs typeface="+mj-cs"/>
                <a:sym typeface="宋体" panose="02010600030101010101" pitchFamily="2" charset="-122"/>
              </a:rPr>
              <a:t>。</a:t>
            </a:r>
            <a:r>
              <a:rPr lang="zh-CN" altLang="en-US" sz="2800" b="1" kern="100" dirty="0">
                <a:latin typeface="新宋体" panose="02010609030101010101" pitchFamily="49" charset="-122"/>
                <a:ea typeface="新宋体" panose="02010609030101010101" pitchFamily="49" charset="-122"/>
                <a:cs typeface="Times New Roman" panose="02020603050405020304" pitchFamily="18" charset="0"/>
                <a:sym typeface="+mn-ea"/>
              </a:rPr>
              <a:t>形式自由活泼</a:t>
            </a:r>
            <a:r>
              <a:rPr lang="en-US" altLang="zh-CN" sz="2800" b="1">
                <a:uFillTx/>
                <a:latin typeface="+mn-lt"/>
                <a:ea typeface="SimSun-ExtB" panose="02010609060101010101" charset="-122"/>
                <a:cs typeface="+mj-cs"/>
                <a:sym typeface="宋体" panose="02010600030101010101" pitchFamily="2" charset="-122"/>
              </a:rPr>
              <a:t>,</a:t>
            </a:r>
            <a:r>
              <a:rPr lang="zh-CN" altLang="en-US" sz="2800" b="1">
                <a:uFillTx/>
                <a:latin typeface="+mn-lt"/>
                <a:ea typeface="SimSun-ExtB" panose="02010609060101010101" charset="-122"/>
                <a:cs typeface="+mj-cs"/>
                <a:sym typeface="宋体" panose="02010600030101010101" pitchFamily="2" charset="-122"/>
              </a:rPr>
              <a:t>或侧重</a:t>
            </a:r>
            <a:r>
              <a:rPr lang="zh-CN" altLang="en-US" sz="2800" b="1">
                <a:solidFill>
                  <a:schemeClr val="tx1"/>
                </a:solidFill>
                <a:uFillTx/>
                <a:latin typeface="+mn-lt"/>
                <a:ea typeface="SimSun-ExtB" panose="02010609060101010101" charset="-122"/>
                <a:cs typeface="+mj-cs"/>
                <a:sym typeface="宋体" panose="02010600030101010101" pitchFamily="2" charset="-122"/>
              </a:rPr>
              <a:t>记叙</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a:solidFill>
                  <a:schemeClr val="tx1"/>
                </a:solidFill>
                <a:uFillTx/>
                <a:ea typeface="SimSun-ExtB" panose="02010609060101010101" charset="-122"/>
                <a:cs typeface="+mj-cs"/>
                <a:sym typeface="宋体" panose="02010600030101010101" pitchFamily="2" charset="-122"/>
              </a:rPr>
              <a:t>或侧重</a:t>
            </a:r>
            <a:r>
              <a:rPr lang="zh-CN" sz="2800" b="1" kern="100" dirty="0" smtClean="0">
                <a:solidFill>
                  <a:schemeClr val="tx1"/>
                </a:solidFill>
                <a:latin typeface="新宋体" panose="02010609030101010101" pitchFamily="49" charset="-122"/>
                <a:ea typeface="新宋体" panose="02010609030101010101" pitchFamily="49" charset="-122"/>
                <a:cs typeface="Times New Roman" panose="02020603050405020304" pitchFamily="18" charset="0"/>
                <a:sym typeface="+mn-ea"/>
              </a:rPr>
              <a:t>议论</a:t>
            </a:r>
            <a:r>
              <a:rPr lang="zh-CN" altLang="en-US" sz="2800" b="1">
                <a:latin typeface="楷体_GB2312"/>
                <a:ea typeface="楷体_GB2312"/>
                <a:sym typeface="宋体" panose="02010600030101010101" pitchFamily="2" charset="-122"/>
              </a:rPr>
              <a:t>。</a:t>
            </a:r>
            <a:endParaRPr lang="zh-CN" altLang="en-US" sz="2800" b="1">
              <a:solidFill>
                <a:srgbClr val="000000"/>
              </a:solidFill>
              <a:latin typeface="楷体_GB2312"/>
              <a:ea typeface="楷体_GB231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文本框 1"/>
          <p:cNvSpPr txBox="1"/>
          <p:nvPr/>
        </p:nvSpPr>
        <p:spPr>
          <a:xfrm>
            <a:off x="1774825" y="692150"/>
            <a:ext cx="8553450" cy="1383665"/>
          </a:xfrm>
          <a:prstGeom prst="rect">
            <a:avLst/>
          </a:prstGeom>
          <a:noFill/>
        </p:spPr>
        <p:txBody>
          <a:bodyPr wrap="square" rtlCol="0" anchor="t">
            <a:spAutoFit/>
          </a:bodyPr>
          <a:lstStyle/>
          <a:p>
            <a:pPr algn="just">
              <a:lnSpc>
                <a:spcPct val="100000"/>
              </a:lnSpc>
              <a:spcBef>
                <a:spcPts val="0"/>
              </a:spcBef>
              <a:spcAft>
                <a:spcPts val="0"/>
              </a:spcAft>
            </a:pPr>
            <a:r>
              <a:rPr lang="en-US" altLang="zh-CN" sz="2800" b="1">
                <a:ea typeface="楷体_GB2312"/>
                <a:sym typeface="宋体" panose="02010600030101010101" pitchFamily="2" charset="-122"/>
              </a:rPr>
              <a:t>“</a:t>
            </a:r>
            <a:r>
              <a:rPr lang="zh-CN" altLang="en-US" sz="2800" b="1">
                <a:ea typeface="楷体_GB2312"/>
                <a:sym typeface="宋体" panose="02010600030101010101" pitchFamily="2" charset="-122"/>
              </a:rPr>
              <a:t>说</a:t>
            </a:r>
            <a:r>
              <a:rPr lang="en-US" altLang="zh-CN" sz="2800" b="1">
                <a:ea typeface="楷体_GB2312"/>
                <a:sym typeface="宋体" panose="02010600030101010101" pitchFamily="2" charset="-122"/>
              </a:rPr>
              <a:t>”</a:t>
            </a:r>
            <a:r>
              <a:rPr lang="zh-CN" altLang="en-US" sz="2800" b="1">
                <a:solidFill>
                  <a:srgbClr val="000000"/>
                </a:solidFill>
                <a:sym typeface="宋体" panose="02010600030101010101" pitchFamily="2" charset="-122"/>
              </a:rPr>
              <a:t>是</a:t>
            </a:r>
            <a:r>
              <a:rPr sz="2800" b="1">
                <a:solidFill>
                  <a:schemeClr val="tx1"/>
                </a:solidFill>
                <a:sym typeface="+mn-ea"/>
              </a:rPr>
              <a:t>一种</a:t>
            </a:r>
            <a:r>
              <a:rPr lang="zh-CN" sz="2800" b="1">
                <a:solidFill>
                  <a:schemeClr val="tx1"/>
                </a:solidFill>
                <a:sym typeface="+mn-ea"/>
              </a:rPr>
              <a:t>兼有</a:t>
            </a:r>
            <a:r>
              <a:rPr lang="zh-CN" sz="2800" b="1" noProof="1">
                <a:latin typeface="Arial" panose="020B0604020202020204" pitchFamily="34" charset="0"/>
                <a:ea typeface="宋体" panose="02010600030101010101" pitchFamily="2" charset="-122"/>
                <a:cs typeface="+mn-cs"/>
                <a:sym typeface="+mn-ea"/>
              </a:rPr>
              <a:t>记叙、描写、议论、抒情等多种表达方式的文体</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请试着将《爱莲说》</a:t>
            </a:r>
            <a:r>
              <a:rPr lang="zh-CN" sz="2800" b="1" noProof="1">
                <a:latin typeface="Arial" panose="020B0604020202020204" pitchFamily="34" charset="0"/>
                <a:ea typeface="宋体" panose="02010600030101010101" pitchFamily="2" charset="-122"/>
                <a:cs typeface="+mn-cs"/>
                <a:sym typeface="+mn-ea"/>
              </a:rPr>
              <a:t>按照表达方式的不同进行分离</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抄录在下面</a:t>
            </a:r>
            <a:r>
              <a:rPr lang="zh-CN" altLang="zh-CN" sz="2800" b="1" noProof="1">
                <a:latin typeface="宋体" panose="02010600030101010101" pitchFamily="2" charset="-122"/>
                <a:ea typeface="宋体" panose="02010600030101010101" pitchFamily="2" charset="-122"/>
                <a:cs typeface="宋体" panose="02010600030101010101" pitchFamily="2" charset="-122"/>
                <a:sym typeface="+mn-ea"/>
              </a:rPr>
              <a:t>(</a:t>
            </a:r>
            <a:r>
              <a:rPr lang="zh-CN" sz="2800" b="1" noProof="1">
                <a:latin typeface="宋体" panose="02010600030101010101" pitchFamily="2" charset="-122"/>
                <a:ea typeface="宋体" panose="02010600030101010101" pitchFamily="2" charset="-122"/>
                <a:cs typeface="+mn-cs"/>
                <a:sym typeface="+mn-ea"/>
              </a:rPr>
              <a:t>预学三</a:t>
            </a:r>
            <a:r>
              <a:rPr lang="zh-CN" sz="2800" b="1" noProof="1">
                <a:latin typeface="Arial" panose="020B0604020202020204" pitchFamily="34" charset="0"/>
                <a:ea typeface="宋体" panose="02010600030101010101" pitchFamily="2" charset="-122"/>
                <a:cs typeface="+mn-cs"/>
                <a:sym typeface="+mn-ea"/>
              </a:rPr>
              <a:t>⑵</a:t>
            </a:r>
            <a:r>
              <a:rPr lang="zh-CN" altLang="zh-CN" sz="2800" b="1" noProof="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noProof="1"/>
          </a:p>
        </p:txBody>
      </p:sp>
      <p:sp>
        <p:nvSpPr>
          <p:cNvPr id="11266" name="文本框 5"/>
          <p:cNvSpPr txBox="1"/>
          <p:nvPr/>
        </p:nvSpPr>
        <p:spPr>
          <a:xfrm>
            <a:off x="1847850" y="2310448"/>
            <a:ext cx="9036050" cy="521970"/>
          </a:xfrm>
          <a:prstGeom prst="rect">
            <a:avLst/>
          </a:prstGeom>
          <a:noFill/>
          <a:ln w="9525">
            <a:noFill/>
          </a:ln>
        </p:spPr>
        <p:txBody>
          <a:bodyPr anchor="t" anchorCtr="0">
            <a:spAutoFit/>
          </a:bodyPr>
          <a:lstStyle/>
          <a:p>
            <a:r>
              <a:rPr lang="en-US" altLang="zh-CN" sz="2800" b="1" err="1">
                <a:latin typeface="新宋体" panose="02010609030101010101" pitchFamily="49" charset="-122"/>
                <a:ea typeface="新宋体" panose="02010609030101010101" pitchFamily="49" charset="-122"/>
                <a:sym typeface="宋体" panose="02010600030101010101" pitchFamily="2" charset="-122"/>
              </a:rPr>
              <a:t>记叙</a:t>
            </a:r>
            <a:r>
              <a:rPr lang="zh-CN" altLang="en-US" sz="2800" b="1" dirty="0">
                <a:latin typeface="新宋体" panose="02010609030101010101" pitchFamily="49" charset="-122"/>
                <a:ea typeface="新宋体" panose="02010609030101010101" pitchFamily="49" charset="-122"/>
                <a:sym typeface="宋体" panose="02010600030101010101" pitchFamily="2" charset="-122"/>
              </a:rPr>
              <a:t>：</a:t>
            </a:r>
            <a:endParaRPr lang="zh-CN" altLang="en-US" sz="2800" b="1" dirty="0">
              <a:latin typeface="新宋体" panose="02010609030101010101" pitchFamily="49" charset="-122"/>
              <a:ea typeface="新宋体" panose="02010609030101010101" pitchFamily="49" charset="-122"/>
              <a:sym typeface="宋体" panose="02010600030101010101" pitchFamily="2" charset="-122"/>
            </a:endParaRPr>
          </a:p>
        </p:txBody>
      </p:sp>
      <p:sp>
        <p:nvSpPr>
          <p:cNvPr id="11267" name="文本框 6"/>
          <p:cNvSpPr txBox="1"/>
          <p:nvPr/>
        </p:nvSpPr>
        <p:spPr>
          <a:xfrm>
            <a:off x="1847850" y="2852103"/>
            <a:ext cx="8886825" cy="521970"/>
          </a:xfrm>
          <a:prstGeom prst="rect">
            <a:avLst/>
          </a:prstGeom>
          <a:noFill/>
          <a:ln w="9525">
            <a:noFill/>
          </a:ln>
        </p:spPr>
        <p:txBody>
          <a:bodyPr anchor="t" anchorCtr="0">
            <a:spAutoFit/>
          </a:bodyPr>
          <a:lstStyle/>
          <a:p>
            <a:r>
              <a:rPr lang="zh-CN" altLang="en-US" sz="2800" b="1" dirty="0">
                <a:latin typeface="Arial" panose="020B0604020202020204" pitchFamily="34" charset="0"/>
                <a:ea typeface="宋体" panose="02010600030101010101" pitchFamily="2" charset="-122"/>
              </a:rPr>
              <a:t>描写：</a:t>
            </a:r>
            <a:endParaRPr lang="zh-CN" altLang="en-US" sz="2800" b="1" dirty="0">
              <a:latin typeface="Arial" panose="020B0604020202020204" pitchFamily="34" charset="0"/>
              <a:ea typeface="宋体" panose="02010600030101010101" pitchFamily="2" charset="-122"/>
            </a:endParaRPr>
          </a:p>
        </p:txBody>
      </p:sp>
      <p:sp>
        <p:nvSpPr>
          <p:cNvPr id="8" name="文本框 7"/>
          <p:cNvSpPr txBox="1"/>
          <p:nvPr/>
        </p:nvSpPr>
        <p:spPr>
          <a:xfrm>
            <a:off x="2855595" y="3843020"/>
            <a:ext cx="4886960" cy="521970"/>
          </a:xfrm>
          <a:prstGeom prst="rect">
            <a:avLst/>
          </a:prstGeom>
          <a:noFill/>
          <a:ln w="9525">
            <a:noFill/>
          </a:ln>
        </p:spPr>
        <p:txBody>
          <a:bodyPr wrap="square" anchor="t" anchorCtr="0">
            <a:spAutoFit/>
          </a:bodyPr>
          <a:lstStyle/>
          <a:p>
            <a:r>
              <a:rPr lang="zh-CN" altLang="en-US" sz="2800" b="1" noProof="1">
                <a:latin typeface="Arial" panose="020B0604020202020204" pitchFamily="34" charset="0"/>
                <a:ea typeface="宋体" panose="02010600030101010101" pitchFamily="2" charset="-122"/>
                <a:cs typeface="+mn-cs"/>
              </a:rPr>
              <a:t>①水陆草木之花</a:t>
            </a:r>
            <a:r>
              <a:rPr lang="en-US" altLang="zh-CN" sz="2800" b="1" noProof="1">
                <a:latin typeface="Arial" panose="020B0604020202020204" pitchFamily="34" charset="0"/>
                <a:ea typeface="SimSun-ExtB" panose="02010609060101010101" charset="-122"/>
                <a:cs typeface="+mj-cs"/>
                <a:sym typeface="宋体" panose="02010600030101010101" pitchFamily="2" charset="-122"/>
              </a:rPr>
              <a:t>,</a:t>
            </a:r>
            <a:r>
              <a:rPr lang="zh-CN" altLang="en-US" sz="2800" b="1" noProof="1">
                <a:latin typeface="Arial" panose="020B0604020202020204" pitchFamily="34" charset="0"/>
                <a:ea typeface="宋体" panose="02010600030101010101" pitchFamily="2" charset="-122"/>
                <a:cs typeface="+mn-cs"/>
              </a:rPr>
              <a:t>可爱者甚蕃。</a:t>
            </a:r>
            <a:endParaRPr lang="zh-CN" altLang="en-US" sz="2800" b="1" noProof="1">
              <a:latin typeface="Arial" panose="020B0604020202020204" pitchFamily="34" charset="0"/>
              <a:ea typeface="宋体" panose="02010600030101010101" pitchFamily="2" charset="-122"/>
            </a:endParaRPr>
          </a:p>
        </p:txBody>
      </p:sp>
      <p:sp>
        <p:nvSpPr>
          <p:cNvPr id="9" name="文本框 8"/>
          <p:cNvSpPr txBox="1"/>
          <p:nvPr/>
        </p:nvSpPr>
        <p:spPr>
          <a:xfrm>
            <a:off x="2855278" y="4364673"/>
            <a:ext cx="7354888" cy="953135"/>
          </a:xfrm>
          <a:prstGeom prst="rect">
            <a:avLst/>
          </a:prstGeom>
          <a:noFill/>
          <a:ln w="9525">
            <a:noFill/>
          </a:ln>
        </p:spPr>
        <p:txBody>
          <a:bodyPr wrap="square" anchor="t" anchorCtr="0">
            <a:spAutoFit/>
          </a:bodyPr>
          <a:lstStyle/>
          <a:p>
            <a:r>
              <a:rPr lang="zh-CN" altLang="zh-CN" sz="2800" b="1" noProof="1">
                <a:latin typeface="宋体" panose="02010600030101010101" pitchFamily="2" charset="-122"/>
                <a:ea typeface="宋体" panose="02010600030101010101" pitchFamily="2" charset="-122"/>
                <a:cs typeface="+mn-cs"/>
              </a:rPr>
              <a:t>②予谓菊</a:t>
            </a:r>
            <a:r>
              <a:rPr lang="en-US" altLang="zh-CN" sz="2800" b="1" noProof="1">
                <a:latin typeface="Arial" panose="020B0604020202020204" pitchFamily="34" charset="0"/>
                <a:ea typeface="SimSun-ExtB" panose="02010609060101010101" charset="-122"/>
                <a:cs typeface="+mj-cs"/>
                <a:sym typeface="宋体" panose="02010600030101010101" pitchFamily="2" charset="-122"/>
              </a:rPr>
              <a:t>,</a:t>
            </a:r>
            <a:r>
              <a:rPr lang="zh-CN" altLang="zh-CN" sz="2800" b="1" noProof="1">
                <a:latin typeface="宋体" panose="02010600030101010101" pitchFamily="2" charset="-122"/>
                <a:ea typeface="宋体" panose="02010600030101010101" pitchFamily="2" charset="-122"/>
                <a:cs typeface="+mn-cs"/>
              </a:rPr>
              <a:t>花之隐逸者也；牡丹</a:t>
            </a:r>
            <a:r>
              <a:rPr lang="en-US" altLang="zh-CN" sz="2800" b="1" noProof="1">
                <a:latin typeface="Arial" panose="020B0604020202020204" pitchFamily="34" charset="0"/>
                <a:ea typeface="SimSun-ExtB" panose="02010609060101010101" charset="-122"/>
                <a:cs typeface="+mj-cs"/>
                <a:sym typeface="宋体" panose="02010600030101010101" pitchFamily="2" charset="-122"/>
              </a:rPr>
              <a:t>,</a:t>
            </a:r>
            <a:r>
              <a:rPr lang="zh-CN" altLang="zh-CN" sz="2800" b="1" noProof="1">
                <a:latin typeface="宋体" panose="02010600030101010101" pitchFamily="2" charset="-122"/>
                <a:ea typeface="宋体" panose="02010600030101010101" pitchFamily="2" charset="-122"/>
                <a:cs typeface="+mn-cs"/>
              </a:rPr>
              <a:t>花之富贵者也；莲</a:t>
            </a:r>
            <a:r>
              <a:rPr lang="en-US" altLang="zh-CN" sz="2800" b="1" noProof="1">
                <a:latin typeface="Arial" panose="020B0604020202020204" pitchFamily="34" charset="0"/>
                <a:ea typeface="SimSun-ExtB" panose="02010609060101010101" charset="-122"/>
                <a:cs typeface="+mj-cs"/>
                <a:sym typeface="宋体" panose="02010600030101010101" pitchFamily="2" charset="-122"/>
              </a:rPr>
              <a:t>,</a:t>
            </a:r>
            <a:r>
              <a:rPr lang="zh-CN" altLang="zh-CN" sz="2800" b="1" noProof="1">
                <a:latin typeface="宋体" panose="02010600030101010101" pitchFamily="2" charset="-122"/>
                <a:ea typeface="宋体" panose="02010600030101010101" pitchFamily="2" charset="-122"/>
                <a:cs typeface="+mn-cs"/>
              </a:rPr>
              <a:t>花之君子者也。</a:t>
            </a:r>
            <a:endParaRPr lang="zh-CN" altLang="en-US" sz="2800" noProof="1">
              <a:latin typeface="宋体" panose="02010600030101010101" pitchFamily="2" charset="-122"/>
              <a:ea typeface="宋体" panose="02010600030101010101" pitchFamily="2" charset="-122"/>
            </a:endParaRPr>
          </a:p>
        </p:txBody>
      </p:sp>
      <p:sp>
        <p:nvSpPr>
          <p:cNvPr id="11270" name="文本框 9"/>
          <p:cNvSpPr txBox="1"/>
          <p:nvPr/>
        </p:nvSpPr>
        <p:spPr>
          <a:xfrm>
            <a:off x="1847850" y="5309870"/>
            <a:ext cx="8886825" cy="521970"/>
          </a:xfrm>
          <a:prstGeom prst="rect">
            <a:avLst/>
          </a:prstGeom>
          <a:noFill/>
          <a:ln w="9525">
            <a:noFill/>
          </a:ln>
        </p:spPr>
        <p:txBody>
          <a:bodyPr anchor="t" anchorCtr="0">
            <a:spAutoFit/>
          </a:bodyPr>
          <a:lstStyle/>
          <a:p>
            <a:r>
              <a:rPr lang="zh-CN" altLang="en-US" sz="2800" b="1" dirty="0">
                <a:latin typeface="Arial" panose="020B0604020202020204" pitchFamily="34" charset="0"/>
                <a:ea typeface="宋体" panose="02010600030101010101" pitchFamily="2" charset="-122"/>
              </a:rPr>
              <a:t>抒情：</a:t>
            </a:r>
            <a:endParaRPr lang="zh-CN" altLang="en-US" sz="2800" b="1" dirty="0">
              <a:latin typeface="Arial" panose="020B0604020202020204" pitchFamily="34" charset="0"/>
              <a:ea typeface="宋体" panose="02010600030101010101" pitchFamily="2" charset="-122"/>
            </a:endParaRPr>
          </a:p>
        </p:txBody>
      </p:sp>
      <p:sp>
        <p:nvSpPr>
          <p:cNvPr id="4" name="文本框 3"/>
          <p:cNvSpPr txBox="1"/>
          <p:nvPr/>
        </p:nvSpPr>
        <p:spPr>
          <a:xfrm>
            <a:off x="2819718" y="2852420"/>
            <a:ext cx="7713663" cy="922020"/>
          </a:xfrm>
          <a:prstGeom prst="rect">
            <a:avLst/>
          </a:prstGeom>
          <a:noFill/>
          <a:ln w="9525">
            <a:noFill/>
          </a:ln>
        </p:spPr>
        <p:txBody>
          <a:bodyPr wrap="square" anchor="t" anchorCtr="0">
            <a:spAutoFit/>
          </a:bodyPr>
          <a:lstStyle/>
          <a:p>
            <a:r>
              <a:rPr lang="zh-CN" altLang="en-US" sz="2700" b="1" noProof="1">
                <a:solidFill>
                  <a:srgbClr val="FF0000"/>
                </a:solidFill>
                <a:latin typeface="Arial" panose="020B0604020202020204" pitchFamily="34" charset="0"/>
                <a:ea typeface="宋体" panose="02010600030101010101" pitchFamily="2" charset="-122"/>
                <a:cs typeface="+mn-cs"/>
              </a:rPr>
              <a:t>予独爱莲之出淤泥而不染</a:t>
            </a:r>
            <a:r>
              <a:rPr lang="en-US" altLang="zh-CN" sz="2700" b="1" noProof="1">
                <a:solidFill>
                  <a:srgbClr val="FF0000"/>
                </a:solidFill>
                <a:latin typeface="Arial" panose="020B0604020202020204" pitchFamily="34" charset="0"/>
                <a:ea typeface="SimSun-ExtB" panose="02010609060101010101" charset="-122"/>
                <a:cs typeface="+mj-cs"/>
                <a:sym typeface="宋体" panose="02010600030101010101" pitchFamily="2" charset="-122"/>
              </a:rPr>
              <a:t>,</a:t>
            </a:r>
            <a:r>
              <a:rPr lang="zh-CN" altLang="en-US" sz="2700" b="1" noProof="1">
                <a:solidFill>
                  <a:srgbClr val="FF0000"/>
                </a:solidFill>
                <a:latin typeface="Arial" panose="020B0604020202020204" pitchFamily="34" charset="0"/>
                <a:ea typeface="宋体" panose="02010600030101010101" pitchFamily="2" charset="-122"/>
                <a:cs typeface="+mn-cs"/>
              </a:rPr>
              <a:t>濯清涟而不妖</a:t>
            </a:r>
            <a:r>
              <a:rPr lang="en-US" altLang="zh-CN" sz="2700" b="1" noProof="1">
                <a:solidFill>
                  <a:srgbClr val="FF0000"/>
                </a:solidFill>
                <a:latin typeface="Arial" panose="020B0604020202020204" pitchFamily="34" charset="0"/>
                <a:ea typeface="SimSun-ExtB" panose="02010609060101010101" charset="-122"/>
                <a:cs typeface="+mj-cs"/>
                <a:sym typeface="宋体" panose="02010600030101010101" pitchFamily="2" charset="-122"/>
              </a:rPr>
              <a:t>,</a:t>
            </a:r>
            <a:r>
              <a:rPr lang="zh-CN" altLang="en-US" sz="2700" b="1" noProof="1">
                <a:solidFill>
                  <a:srgbClr val="FF0000"/>
                </a:solidFill>
                <a:latin typeface="Arial" panose="020B0604020202020204" pitchFamily="34" charset="0"/>
                <a:ea typeface="宋体" panose="02010600030101010101" pitchFamily="2" charset="-122"/>
                <a:cs typeface="+mn-cs"/>
              </a:rPr>
              <a:t>中通外直</a:t>
            </a:r>
            <a:r>
              <a:rPr lang="en-US" altLang="zh-CN" sz="2700" b="1" noProof="1">
                <a:solidFill>
                  <a:srgbClr val="FF0000"/>
                </a:solidFill>
                <a:latin typeface="Arial" panose="020B0604020202020204" pitchFamily="34" charset="0"/>
                <a:ea typeface="SimSun-ExtB" panose="02010609060101010101" charset="-122"/>
                <a:cs typeface="+mj-cs"/>
                <a:sym typeface="宋体" panose="02010600030101010101" pitchFamily="2" charset="-122"/>
              </a:rPr>
              <a:t>,</a:t>
            </a:r>
            <a:r>
              <a:rPr lang="zh-CN" altLang="en-US" sz="2700" b="1" noProof="1">
                <a:solidFill>
                  <a:srgbClr val="FF0000"/>
                </a:solidFill>
                <a:latin typeface="Arial" panose="020B0604020202020204" pitchFamily="34" charset="0"/>
                <a:ea typeface="宋体" panose="02010600030101010101" pitchFamily="2" charset="-122"/>
                <a:cs typeface="+mn-cs"/>
              </a:rPr>
              <a:t>不蔓不枝</a:t>
            </a:r>
            <a:r>
              <a:rPr lang="en-US" altLang="zh-CN" sz="2700" b="1" noProof="1">
                <a:solidFill>
                  <a:srgbClr val="FF0000"/>
                </a:solidFill>
                <a:latin typeface="Arial" panose="020B0604020202020204" pitchFamily="34" charset="0"/>
                <a:ea typeface="SimSun-ExtB" panose="02010609060101010101" charset="-122"/>
                <a:cs typeface="+mj-cs"/>
                <a:sym typeface="宋体" panose="02010600030101010101" pitchFamily="2" charset="-122"/>
              </a:rPr>
              <a:t>,</a:t>
            </a:r>
            <a:r>
              <a:rPr lang="zh-CN" altLang="en-US" sz="2700" b="1" noProof="1">
                <a:solidFill>
                  <a:srgbClr val="FF0000"/>
                </a:solidFill>
                <a:latin typeface="Arial" panose="020B0604020202020204" pitchFamily="34" charset="0"/>
                <a:ea typeface="宋体" panose="02010600030101010101" pitchFamily="2" charset="-122"/>
                <a:cs typeface="+mn-cs"/>
              </a:rPr>
              <a:t>香远益清</a:t>
            </a:r>
            <a:r>
              <a:rPr lang="en-US" altLang="zh-CN" sz="2700" b="1" noProof="1">
                <a:solidFill>
                  <a:srgbClr val="FF0000"/>
                </a:solidFill>
                <a:latin typeface="Arial" panose="020B0604020202020204" pitchFamily="34" charset="0"/>
                <a:ea typeface="SimSun-ExtB" panose="02010609060101010101" charset="-122"/>
                <a:cs typeface="+mj-cs"/>
                <a:sym typeface="宋体" panose="02010600030101010101" pitchFamily="2" charset="-122"/>
              </a:rPr>
              <a:t>,</a:t>
            </a:r>
            <a:r>
              <a:rPr lang="zh-CN" altLang="en-US" sz="2700" b="1" noProof="1">
                <a:solidFill>
                  <a:srgbClr val="FF0000"/>
                </a:solidFill>
                <a:latin typeface="Arial" panose="020B0604020202020204" pitchFamily="34" charset="0"/>
                <a:ea typeface="宋体" panose="02010600030101010101" pitchFamily="2" charset="-122"/>
                <a:cs typeface="+mn-cs"/>
              </a:rPr>
              <a:t>亭亭净植</a:t>
            </a:r>
            <a:r>
              <a:rPr lang="en-US" altLang="zh-CN" sz="2700" b="1" noProof="1">
                <a:solidFill>
                  <a:srgbClr val="FF0000"/>
                </a:solidFill>
                <a:latin typeface="Arial" panose="020B0604020202020204" pitchFamily="34" charset="0"/>
                <a:ea typeface="SimSun-ExtB" panose="02010609060101010101" charset="-122"/>
                <a:cs typeface="+mj-cs"/>
                <a:sym typeface="宋体" panose="02010600030101010101" pitchFamily="2" charset="-122"/>
              </a:rPr>
              <a:t>,</a:t>
            </a:r>
            <a:r>
              <a:rPr lang="zh-CN" altLang="en-US" sz="2700" b="1" noProof="1">
                <a:solidFill>
                  <a:srgbClr val="FF0000"/>
                </a:solidFill>
                <a:latin typeface="Arial" panose="020B0604020202020204" pitchFamily="34" charset="0"/>
                <a:ea typeface="宋体" panose="02010600030101010101" pitchFamily="2" charset="-122"/>
                <a:cs typeface="+mn-cs"/>
              </a:rPr>
              <a:t>可远观而不可亵玩焉。</a:t>
            </a:r>
            <a:endParaRPr lang="zh-CN" altLang="en-US" sz="2700" b="1" noProof="1">
              <a:solidFill>
                <a:srgbClr val="FF0000"/>
              </a:solidFill>
              <a:latin typeface="Arial" panose="020B0604020202020204" pitchFamily="34" charset="0"/>
              <a:ea typeface="宋体" panose="02010600030101010101" pitchFamily="2" charset="-122"/>
            </a:endParaRPr>
          </a:p>
        </p:txBody>
      </p:sp>
      <p:sp>
        <p:nvSpPr>
          <p:cNvPr id="5" name="文本框 4"/>
          <p:cNvSpPr txBox="1"/>
          <p:nvPr/>
        </p:nvSpPr>
        <p:spPr>
          <a:xfrm>
            <a:off x="2857183" y="2318385"/>
            <a:ext cx="6989763" cy="506730"/>
          </a:xfrm>
          <a:prstGeom prst="rect">
            <a:avLst/>
          </a:prstGeom>
          <a:noFill/>
          <a:ln w="9525">
            <a:noFill/>
          </a:ln>
        </p:spPr>
        <p:txBody>
          <a:bodyPr wrap="square" anchor="t" anchorCtr="0">
            <a:spAutoFit/>
          </a:bodyPr>
          <a:lstStyle/>
          <a:p>
            <a:r>
              <a:rPr lang="en-US" altLang="zh-CN" sz="2700" b="1" noProof="1">
                <a:solidFill>
                  <a:srgbClr val="0000FF"/>
                </a:solidFill>
                <a:latin typeface="新宋体" panose="02010609030101010101" pitchFamily="49" charset="-122"/>
                <a:ea typeface="新宋体" panose="02010609030101010101" pitchFamily="49" charset="-122"/>
                <a:cs typeface="+mn-cs"/>
                <a:sym typeface="宋体" panose="02010600030101010101" pitchFamily="2" charset="-122"/>
              </a:rPr>
              <a:t>晋陶渊明独爱菊。自李唐来</a:t>
            </a:r>
            <a:r>
              <a:rPr lang="en-US" altLang="zh-CN" sz="2700" b="1" noProof="1">
                <a:solidFill>
                  <a:srgbClr val="0000FF"/>
                </a:solidFill>
                <a:latin typeface="Arial" panose="020B0604020202020204" pitchFamily="34" charset="0"/>
                <a:ea typeface="SimSun-ExtB" panose="02010609060101010101" charset="-122"/>
                <a:cs typeface="+mj-cs"/>
                <a:sym typeface="宋体" panose="02010600030101010101" pitchFamily="2" charset="-122"/>
              </a:rPr>
              <a:t>,</a:t>
            </a:r>
            <a:r>
              <a:rPr lang="en-US" altLang="zh-CN" sz="2700" b="1" noProof="1">
                <a:solidFill>
                  <a:srgbClr val="0000FF"/>
                </a:solidFill>
                <a:latin typeface="新宋体" panose="02010609030101010101" pitchFamily="49" charset="-122"/>
                <a:ea typeface="新宋体" panose="02010609030101010101" pitchFamily="49" charset="-122"/>
                <a:cs typeface="+mn-cs"/>
                <a:sym typeface="宋体" panose="02010600030101010101" pitchFamily="2" charset="-122"/>
              </a:rPr>
              <a:t>世人</a:t>
            </a:r>
            <a:r>
              <a:rPr lang="zh-CN" altLang="en-US" sz="2700" b="1" noProof="1">
                <a:solidFill>
                  <a:srgbClr val="0000FF"/>
                </a:solidFill>
                <a:latin typeface="新宋体" panose="02010609030101010101" pitchFamily="49" charset="-122"/>
                <a:ea typeface="新宋体" panose="02010609030101010101" pitchFamily="49" charset="-122"/>
                <a:cs typeface="+mn-cs"/>
                <a:sym typeface="宋体" panose="02010600030101010101" pitchFamily="2" charset="-122"/>
              </a:rPr>
              <a:t>甚</a:t>
            </a:r>
            <a:r>
              <a:rPr lang="en-US" altLang="zh-CN" sz="2700" b="1" noProof="1">
                <a:solidFill>
                  <a:srgbClr val="0000FF"/>
                </a:solidFill>
                <a:latin typeface="新宋体" panose="02010609030101010101" pitchFamily="49" charset="-122"/>
                <a:ea typeface="新宋体" panose="02010609030101010101" pitchFamily="49" charset="-122"/>
                <a:cs typeface="+mn-cs"/>
                <a:sym typeface="宋体" panose="02010600030101010101" pitchFamily="2" charset="-122"/>
              </a:rPr>
              <a:t>爱</a:t>
            </a:r>
            <a:r>
              <a:rPr lang="zh-CN" altLang="en-US" sz="2700" b="1" noProof="1">
                <a:solidFill>
                  <a:srgbClr val="0000FF"/>
                </a:solidFill>
                <a:latin typeface="新宋体" panose="02010609030101010101" pitchFamily="49" charset="-122"/>
                <a:ea typeface="新宋体" panose="02010609030101010101" pitchFamily="49" charset="-122"/>
                <a:cs typeface="+mn-cs"/>
                <a:sym typeface="宋体" panose="02010600030101010101" pitchFamily="2" charset="-122"/>
              </a:rPr>
              <a:t>牡丹。</a:t>
            </a:r>
            <a:endParaRPr lang="zh-CN" altLang="en-US" sz="2700" b="1" noProof="1">
              <a:solidFill>
                <a:srgbClr val="0000FF"/>
              </a:solidFill>
              <a:latin typeface="新宋体" panose="02010609030101010101" pitchFamily="49" charset="-122"/>
              <a:ea typeface="新宋体" panose="02010609030101010101" pitchFamily="49" charset="-122"/>
              <a:sym typeface="宋体" panose="02010600030101010101" pitchFamily="2" charset="-122"/>
            </a:endParaRPr>
          </a:p>
        </p:txBody>
      </p:sp>
      <p:sp>
        <p:nvSpPr>
          <p:cNvPr id="11273" name="文本框 10"/>
          <p:cNvSpPr txBox="1"/>
          <p:nvPr/>
        </p:nvSpPr>
        <p:spPr>
          <a:xfrm>
            <a:off x="1847215" y="3843020"/>
            <a:ext cx="8886825" cy="521970"/>
          </a:xfrm>
          <a:prstGeom prst="rect">
            <a:avLst/>
          </a:prstGeom>
          <a:noFill/>
          <a:ln w="9525">
            <a:noFill/>
          </a:ln>
        </p:spPr>
        <p:txBody>
          <a:bodyPr anchor="t" anchorCtr="0">
            <a:spAutoFit/>
          </a:bodyPr>
          <a:lstStyle/>
          <a:p>
            <a:r>
              <a:rPr lang="zh-CN" altLang="en-US" sz="2800" b="1" dirty="0">
                <a:latin typeface="Arial" panose="020B0604020202020204" pitchFamily="34" charset="0"/>
                <a:ea typeface="宋体" panose="02010600030101010101" pitchFamily="2" charset="-122"/>
              </a:rPr>
              <a:t>议论：</a:t>
            </a:r>
            <a:endParaRPr lang="zh-CN" altLang="en-US" sz="2800" b="1" dirty="0">
              <a:latin typeface="Arial" panose="020B0604020202020204" pitchFamily="34" charset="0"/>
              <a:ea typeface="宋体" panose="02010600030101010101" pitchFamily="2" charset="-122"/>
            </a:endParaRPr>
          </a:p>
        </p:txBody>
      </p:sp>
      <p:sp>
        <p:nvSpPr>
          <p:cNvPr id="12" name="文本框 11"/>
          <p:cNvSpPr txBox="1"/>
          <p:nvPr/>
        </p:nvSpPr>
        <p:spPr>
          <a:xfrm>
            <a:off x="2857500" y="5300980"/>
            <a:ext cx="7639050" cy="953135"/>
          </a:xfrm>
          <a:prstGeom prst="rect">
            <a:avLst/>
          </a:prstGeom>
          <a:noFill/>
          <a:ln w="9525">
            <a:noFill/>
          </a:ln>
        </p:spPr>
        <p:txBody>
          <a:bodyPr wrap="square" anchor="t" anchorCtr="0">
            <a:spAutoFit/>
          </a:bodyPr>
          <a:lstStyle/>
          <a:p>
            <a:r>
              <a:rPr lang="zh-CN" altLang="en-US" sz="2800" b="1" noProof="1">
                <a:solidFill>
                  <a:srgbClr val="C00000"/>
                </a:solidFill>
                <a:latin typeface="Arial" panose="020B0604020202020204" pitchFamily="34" charset="0"/>
                <a:ea typeface="宋体" panose="02010600030101010101" pitchFamily="2" charset="-122"/>
                <a:cs typeface="+mn-cs"/>
              </a:rPr>
              <a:t>噫！菊之爱</a:t>
            </a:r>
            <a:r>
              <a:rPr lang="en-US" altLang="zh-CN" sz="2800" b="1" noProof="1">
                <a:solidFill>
                  <a:srgbClr val="C00000"/>
                </a:solidFill>
                <a:latin typeface="Arial" panose="020B0604020202020204" pitchFamily="34" charset="0"/>
                <a:ea typeface="SimSun-ExtB" panose="02010609060101010101" charset="-122"/>
                <a:cs typeface="+mj-cs"/>
                <a:sym typeface="宋体" panose="02010600030101010101" pitchFamily="2" charset="-122"/>
              </a:rPr>
              <a:t>,</a:t>
            </a:r>
            <a:r>
              <a:rPr lang="zh-CN" altLang="en-US" sz="2800" b="1" noProof="1">
                <a:solidFill>
                  <a:srgbClr val="C00000"/>
                </a:solidFill>
                <a:latin typeface="Arial" panose="020B0604020202020204" pitchFamily="34" charset="0"/>
                <a:ea typeface="宋体" panose="02010600030101010101" pitchFamily="2" charset="-122"/>
                <a:cs typeface="+mn-cs"/>
              </a:rPr>
              <a:t>陶后鲜有闻。莲之爱</a:t>
            </a:r>
            <a:r>
              <a:rPr lang="en-US" altLang="zh-CN" sz="2800" b="1" noProof="1">
                <a:solidFill>
                  <a:srgbClr val="C00000"/>
                </a:solidFill>
                <a:latin typeface="Arial" panose="020B0604020202020204" pitchFamily="34" charset="0"/>
                <a:ea typeface="SimSun-ExtB" panose="02010609060101010101" charset="-122"/>
                <a:cs typeface="+mj-cs"/>
                <a:sym typeface="宋体" panose="02010600030101010101" pitchFamily="2" charset="-122"/>
              </a:rPr>
              <a:t>,</a:t>
            </a:r>
            <a:r>
              <a:rPr lang="zh-CN" altLang="en-US" sz="2800" b="1" noProof="1">
                <a:solidFill>
                  <a:srgbClr val="C00000"/>
                </a:solidFill>
                <a:latin typeface="Arial" panose="020B0604020202020204" pitchFamily="34" charset="0"/>
                <a:ea typeface="宋体" panose="02010600030101010101" pitchFamily="2" charset="-122"/>
                <a:cs typeface="+mn-cs"/>
              </a:rPr>
              <a:t>同予者何人？牡丹之爱</a:t>
            </a:r>
            <a:r>
              <a:rPr lang="en-US" altLang="zh-CN" sz="2800" b="1" noProof="1">
                <a:solidFill>
                  <a:srgbClr val="C00000"/>
                </a:solidFill>
                <a:latin typeface="Arial" panose="020B0604020202020204" pitchFamily="34" charset="0"/>
                <a:ea typeface="SimSun-ExtB" panose="02010609060101010101" charset="-122"/>
                <a:cs typeface="+mj-cs"/>
                <a:sym typeface="宋体" panose="02010600030101010101" pitchFamily="2" charset="-122"/>
              </a:rPr>
              <a:t>,</a:t>
            </a:r>
            <a:r>
              <a:rPr lang="zh-CN" altLang="en-US" sz="2800" b="1" noProof="1">
                <a:solidFill>
                  <a:srgbClr val="C00000"/>
                </a:solidFill>
                <a:latin typeface="Arial" panose="020B0604020202020204" pitchFamily="34" charset="0"/>
                <a:ea typeface="宋体" panose="02010600030101010101" pitchFamily="2" charset="-122"/>
                <a:cs typeface="+mn-cs"/>
              </a:rPr>
              <a:t>宜乎众矣。</a:t>
            </a:r>
            <a:endParaRPr lang="zh-CN" altLang="en-US" sz="2800" b="1" noProof="1">
              <a:solidFill>
                <a:srgbClr val="C0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100000">
                                          <p:val>
                                            <p:strVal val="#ppt_x"/>
                                          </p:val>
                                        </p:tav>
                                      </p:tavLst>
                                    </p:anim>
                                    <p:anim calcmode="lin" valueType="num">
                                      <p:cBhvr>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ppt_x</p:attrName>
                                        </p:attrNameLst>
                                      </p:cBhvr>
                                      <p:tavLst>
                                        <p:tav tm="0">
                                          <p:val>
                                            <p:strVal val="#ppt_x"/>
                                          </p:val>
                                        </p:tav>
                                        <p:tav tm="100000">
                                          <p:val>
                                            <p:strVal val="#ppt_x"/>
                                          </p:val>
                                        </p:tav>
                                      </p:tavLst>
                                    </p:anim>
                                    <p:anim calcmode="lin" valueType="num">
                                      <p:cBhvr>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4" grpId="0"/>
      <p:bldP spid="5" grpId="0"/>
      <p:bldP spid="12"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12291" name="组合 3"/>
          <p:cNvGrpSpPr/>
          <p:nvPr/>
        </p:nvGrpSpPr>
        <p:grpSpPr>
          <a:xfrm>
            <a:off x="1775143" y="980440"/>
            <a:ext cx="2324100" cy="586420"/>
            <a:chOff x="2371" y="690"/>
            <a:chExt cx="3471" cy="1228"/>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175" strike="noStrike" noProof="1">
                <a:sym typeface="Calibri" panose="020F0502020204030204" pitchFamily="34" charset="0"/>
              </a:endParaRPr>
            </a:p>
          </p:txBody>
        </p:sp>
        <p:sp>
          <p:nvSpPr>
            <p:cNvPr id="12293" name="TextBox 18"/>
            <p:cNvSpPr txBox="1"/>
            <p:nvPr/>
          </p:nvSpPr>
          <p:spPr>
            <a:xfrm>
              <a:off x="2644" y="741"/>
              <a:ext cx="2895" cy="1177"/>
            </a:xfrm>
            <a:prstGeom prst="rect">
              <a:avLst/>
            </a:prstGeom>
            <a:noFill/>
            <a:ln w="9525">
              <a:noFill/>
            </a:ln>
          </p:spPr>
          <p:txBody>
            <a:bodyPr wrap="square" lIns="70898" tIns="35448" rIns="70898" bIns="35448" anchor="t" anchorCtr="0">
              <a:spAutoFit/>
            </a:bodyPr>
            <a:lstStyle/>
            <a:p>
              <a:pPr algn="dist"/>
              <a:r>
                <a:rPr lang="zh-CN" altLang="en-US" sz="3200" b="1" dirty="0">
                  <a:solidFill>
                    <a:schemeClr val="bg1"/>
                  </a:solidFill>
                  <a:latin typeface="思源宋体 CN SemiBold" panose="02020600000000000000" charset="-122"/>
                  <a:ea typeface="思源宋体 CN SemiBold" panose="02020600000000000000" charset="-122"/>
                </a:rPr>
                <a:t>布置作业</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1206" name="文本框 51205"/>
          <p:cNvSpPr txBox="1"/>
          <p:nvPr/>
        </p:nvSpPr>
        <p:spPr>
          <a:xfrm>
            <a:off x="2207260" y="1988820"/>
            <a:ext cx="8233410" cy="1719580"/>
          </a:xfrm>
          <a:prstGeom prst="rect">
            <a:avLst/>
          </a:prstGeom>
          <a:noFill/>
          <a:ln w="9525">
            <a:noFill/>
          </a:ln>
        </p:spPr>
        <p:txBody>
          <a:bodyPr wrap="square" anchor="t" anchorCtr="0">
            <a:spAutoFit/>
          </a:bodyPr>
          <a:lstStyle/>
          <a:p>
            <a:pPr>
              <a:lnSpc>
                <a:spcPct val="125000"/>
              </a:lnSpc>
              <a:spcBef>
                <a:spcPts val="50"/>
              </a:spcBef>
              <a:spcAft>
                <a:spcPts val="0"/>
              </a:spcAft>
            </a:pPr>
            <a:r>
              <a:rPr lang="en-US" altLang="zh-CN" sz="2800" b="1">
                <a:latin typeface="宋体" panose="02010600030101010101" pitchFamily="2" charset="-122"/>
                <a:cs typeface="宋体" panose="02010600030101010101" pitchFamily="2" charset="-122"/>
                <a:sym typeface="宋体" panose="02010600030101010101" pitchFamily="2" charset="-122"/>
              </a:rPr>
              <a:t>1.</a:t>
            </a:r>
            <a:r>
              <a:rPr lang="zh-CN" sz="2800" b="1">
                <a:latin typeface="宋体" panose="02010600030101010101" pitchFamily="2" charset="-122"/>
                <a:cs typeface="宋体" panose="02010600030101010101" pitchFamily="2" charset="-122"/>
                <a:sym typeface="宋体" panose="02010600030101010101" pitchFamily="2" charset="-122"/>
              </a:rPr>
              <a:t>熟读并背诵这两篇短文</a:t>
            </a:r>
            <a:r>
              <a:rPr lang="zh-CN" altLang="en-US" sz="2800" b="1">
                <a:latin typeface="宋体" panose="02010600030101010101" pitchFamily="2" charset="-122"/>
                <a:cs typeface="宋体" panose="02010600030101010101" pitchFamily="2" charset="-122"/>
                <a:sym typeface="宋体" panose="02010600030101010101" pitchFamily="2" charset="-122"/>
              </a:rPr>
              <a:t>。</a:t>
            </a:r>
            <a:endParaRPr lang="zh-CN" altLang="en-US" sz="2800" b="1">
              <a:latin typeface="宋体" panose="02010600030101010101" pitchFamily="2" charset="-122"/>
              <a:cs typeface="宋体" panose="02010600030101010101" pitchFamily="2" charset="-122"/>
              <a:sym typeface="宋体" panose="02010600030101010101" pitchFamily="2" charset="-122"/>
            </a:endParaRPr>
          </a:p>
          <a:p>
            <a:pPr>
              <a:lnSpc>
                <a:spcPct val="125000"/>
              </a:lnSpc>
              <a:spcBef>
                <a:spcPts val="50"/>
              </a:spcBef>
              <a:spcAft>
                <a:spcPts val="0"/>
              </a:spcAft>
            </a:pPr>
            <a:r>
              <a:rPr lang="en-US" altLang="zh-CN" sz="2800" b="1">
                <a:solidFill>
                  <a:srgbClr val="000000"/>
                </a:solidFill>
                <a:latin typeface="宋体" panose="02010600030101010101" pitchFamily="2" charset="-122"/>
                <a:cs typeface="宋体" panose="02010600030101010101" pitchFamily="2" charset="-122"/>
              </a:rPr>
              <a:t>2.</a:t>
            </a:r>
            <a:r>
              <a:rPr lang="zh-CN" altLang="en-US" sz="2800" b="1">
                <a:solidFill>
                  <a:srgbClr val="000000"/>
                </a:solidFill>
                <a:latin typeface="宋体" panose="02010600030101010101" pitchFamily="2" charset="-122"/>
                <a:cs typeface="宋体" panose="02010600030101010101" pitchFamily="2" charset="-122"/>
              </a:rPr>
              <a:t>辨析</a:t>
            </a:r>
            <a:r>
              <a:rPr lang="en-US" altLang="zh-CN" sz="2800" b="1">
                <a:solidFill>
                  <a:srgbClr val="000000"/>
                </a:solidFill>
                <a:cs typeface="Arial" panose="020B0604020202020204" pitchFamily="34" charset="0"/>
              </a:rPr>
              <a:t>“</a:t>
            </a:r>
            <a:r>
              <a:rPr lang="zh-CN" altLang="en-US" sz="2800" b="1">
                <a:solidFill>
                  <a:srgbClr val="000000"/>
                </a:solidFill>
                <a:cs typeface="Arial" panose="020B0604020202020204" pitchFamily="34" charset="0"/>
              </a:rPr>
              <a:t>之</a:t>
            </a:r>
            <a:r>
              <a:rPr lang="en-US" altLang="zh-CN" sz="2800" b="1">
                <a:solidFill>
                  <a:srgbClr val="000000"/>
                </a:solidFill>
                <a:cs typeface="Arial" panose="020B0604020202020204" pitchFamily="34" charset="0"/>
              </a:rPr>
              <a:t>”</a:t>
            </a:r>
            <a:r>
              <a:rPr lang="zh-CN" altLang="en-US" sz="2800" b="1">
                <a:solidFill>
                  <a:srgbClr val="000000"/>
                </a:solidFill>
                <a:latin typeface="宋体" panose="02010600030101010101" pitchFamily="2" charset="-122"/>
                <a:cs typeface="宋体" panose="02010600030101010101" pitchFamily="2" charset="-122"/>
              </a:rPr>
              <a:t>的用法</a:t>
            </a:r>
            <a:r>
              <a:rPr lang="zh-CN" altLang="zh-CN" sz="2800" b="1" dirty="0">
                <a:latin typeface="宋体" panose="02010600030101010101" pitchFamily="2" charset="-122"/>
                <a:cs typeface="宋体" panose="02010600030101010101" pitchFamily="2" charset="-122"/>
                <a:sym typeface="+mn-ea"/>
              </a:rPr>
              <a:t>(</a:t>
            </a:r>
            <a:r>
              <a:rPr lang="zh-CN" altLang="en-US" sz="2800" b="1">
                <a:solidFill>
                  <a:srgbClr val="000000"/>
                </a:solidFill>
                <a:latin typeface="宋体" panose="02010600030101010101" pitchFamily="2" charset="-122"/>
                <a:cs typeface="宋体" panose="02010600030101010101" pitchFamily="2" charset="-122"/>
              </a:rPr>
              <a:t>积累拓展五</a:t>
            </a:r>
            <a:r>
              <a:rPr lang="zh-CN" altLang="zh-CN" sz="2800" b="1" dirty="0">
                <a:uFillTx/>
                <a:latin typeface="宋体" panose="02010600030101010101" pitchFamily="2" charset="-122"/>
                <a:ea typeface="+mn-ea"/>
                <a:cs typeface="宋体" panose="02010600030101010101" pitchFamily="2" charset="-122"/>
                <a:sym typeface="+mn-ea"/>
              </a:rPr>
              <a:t>)。</a:t>
            </a:r>
            <a:endParaRPr lang="zh-CN" altLang="zh-CN" sz="2800" b="1" dirty="0">
              <a:uFillTx/>
              <a:latin typeface="宋体" panose="02010600030101010101" pitchFamily="2" charset="-122"/>
              <a:ea typeface="+mn-ea"/>
              <a:cs typeface="宋体" panose="02010600030101010101" pitchFamily="2" charset="-122"/>
              <a:sym typeface="+mn-ea"/>
            </a:endParaRPr>
          </a:p>
          <a:p>
            <a:pPr>
              <a:lnSpc>
                <a:spcPct val="125000"/>
              </a:lnSpc>
              <a:spcBef>
                <a:spcPts val="50"/>
              </a:spcBef>
              <a:spcAft>
                <a:spcPts val="0"/>
              </a:spcAft>
            </a:pPr>
            <a:r>
              <a:rPr lang="en-US" altLang="zh-CN" sz="2800" b="1">
                <a:solidFill>
                  <a:srgbClr val="000000"/>
                </a:solidFill>
                <a:latin typeface="宋体" panose="02010600030101010101" pitchFamily="2" charset="-122"/>
                <a:cs typeface="宋体" panose="02010600030101010101" pitchFamily="2" charset="-122"/>
              </a:rPr>
              <a:t>3.</a:t>
            </a:r>
            <a:r>
              <a:rPr lang="zh-CN" altLang="en-US" sz="2800" b="1">
                <a:solidFill>
                  <a:srgbClr val="000000"/>
                </a:solidFill>
                <a:latin typeface="宋体" panose="02010600030101010101" pitchFamily="2" charset="-122"/>
                <a:cs typeface="宋体" panose="02010600030101010101" pitchFamily="2" charset="-122"/>
              </a:rPr>
              <a:t>文言词语解释</a:t>
            </a:r>
            <a:r>
              <a:rPr lang="zh-CN" altLang="zh-CN" sz="2800" b="1" dirty="0">
                <a:latin typeface="宋体" panose="02010600030101010101" pitchFamily="2" charset="-122"/>
                <a:cs typeface="宋体" panose="02010600030101010101" pitchFamily="2" charset="-122"/>
                <a:sym typeface="+mn-ea"/>
              </a:rPr>
              <a:t>(一词多义、</a:t>
            </a:r>
            <a:r>
              <a:rPr lang="zh-CN" altLang="en-US" sz="2800" b="1">
                <a:solidFill>
                  <a:srgbClr val="000000"/>
                </a:solidFill>
                <a:latin typeface="宋体" panose="02010600030101010101" pitchFamily="2" charset="-122"/>
                <a:cs typeface="宋体" panose="02010600030101010101" pitchFamily="2" charset="-122"/>
              </a:rPr>
              <a:t>古今异义、词类活用</a:t>
            </a:r>
            <a:r>
              <a:rPr lang="zh-CN" altLang="zh-CN" sz="2800" b="1" dirty="0">
                <a:uFillTx/>
                <a:latin typeface="宋体" panose="02010600030101010101" pitchFamily="2" charset="-122"/>
                <a:ea typeface="+mn-ea"/>
                <a:cs typeface="宋体" panose="02010600030101010101" pitchFamily="2" charset="-122"/>
                <a:sym typeface="+mn-ea"/>
              </a:rPr>
              <a:t>)。</a:t>
            </a:r>
            <a:endParaRPr lang="zh-CN" altLang="en-US" sz="2800" b="1">
              <a:solidFill>
                <a:srgbClr val="000000"/>
              </a:solidFill>
              <a:latin typeface="宋体" panose="02010600030101010101" pitchFamily="2" charset="-122"/>
              <a:cs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 name="左大括号 6"/>
          <p:cNvSpPr/>
          <p:nvPr/>
        </p:nvSpPr>
        <p:spPr>
          <a:xfrm>
            <a:off x="2344420" y="1969135"/>
            <a:ext cx="150495" cy="4314190"/>
          </a:xfrm>
          <a:prstGeom prst="leftBrace">
            <a:avLst>
              <a:gd name="adj1" fmla="val 8333"/>
              <a:gd name="adj2" fmla="val 49732"/>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sz="3000" noProof="1"/>
          </a:p>
        </p:txBody>
      </p:sp>
      <p:sp>
        <p:nvSpPr>
          <p:cNvPr id="68610" name="文本框 8"/>
          <p:cNvSpPr txBox="1">
            <a:spLocks noChangeArrowheads="1"/>
          </p:cNvSpPr>
          <p:nvPr/>
        </p:nvSpPr>
        <p:spPr bwMode="auto">
          <a:xfrm>
            <a:off x="2494915" y="1598930"/>
            <a:ext cx="7865745" cy="4869815"/>
          </a:xfrm>
          <a:prstGeom prst="rect">
            <a:avLst/>
          </a:prstGeom>
          <a:noFill/>
          <a:ln w="9525">
            <a:noFill/>
            <a:miter lim="800000"/>
          </a:ln>
        </p:spPr>
        <p:txBody>
          <a:bodyPr wrap="square">
            <a:spAutoFit/>
          </a:bodyPr>
          <a:lstStyle/>
          <a:p>
            <a:pPr>
              <a:lnSpc>
                <a:spcPct val="115000"/>
              </a:lnSpc>
              <a:spcBef>
                <a:spcPts val="0"/>
              </a:spcBef>
              <a:spcAft>
                <a:spcPts val="0"/>
              </a:spcAft>
            </a:pPr>
            <a:r>
              <a:rPr lang="zh-CN" altLang="en-US" sz="3000" b="1">
                <a:latin typeface="黑体" panose="02010609060101010101" charset="-122"/>
                <a:ea typeface="黑体" panose="02010609060101010101" charset="-122"/>
              </a:rPr>
              <a:t>无丝竹</a:t>
            </a:r>
            <a:r>
              <a:rPr lang="zh-CN" altLang="en-US" sz="3000" b="1">
                <a:solidFill>
                  <a:srgbClr val="FF0000"/>
                </a:solidFill>
                <a:latin typeface="黑体" panose="02010609060101010101" charset="-122"/>
                <a:ea typeface="黑体" panose="02010609060101010101" charset="-122"/>
              </a:rPr>
              <a:t>之</a:t>
            </a:r>
            <a:r>
              <a:rPr lang="zh-CN" altLang="en-US" sz="3000" b="1">
                <a:latin typeface="黑体" panose="02010609060101010101" charset="-122"/>
                <a:ea typeface="黑体" panose="02010609060101010101" charset="-122"/>
              </a:rPr>
              <a:t>乱耳（</a:t>
            </a:r>
            <a:r>
              <a:rPr lang="en-US" altLang="zh-CN" sz="3000" b="1">
                <a:latin typeface="黑体" panose="02010609060101010101" charset="-122"/>
                <a:ea typeface="黑体" panose="02010609060101010101" charset="-122"/>
              </a:rPr>
              <a:t> </a:t>
            </a:r>
            <a:r>
              <a:rPr lang="zh-CN" altLang="en-US" sz="3000" b="1">
                <a:latin typeface="黑体" panose="02010609060101010101" charset="-122"/>
                <a:ea typeface="黑体" panose="02010609060101010101" charset="-122"/>
              </a:rPr>
              <a:t>                  ）</a:t>
            </a:r>
            <a:endParaRPr lang="zh-CN" altLang="en-US" sz="3000" b="1">
              <a:solidFill>
                <a:srgbClr val="FF0000"/>
              </a:solidFill>
              <a:latin typeface="黑体" panose="02010609060101010101" charset="-122"/>
              <a:ea typeface="黑体" panose="02010609060101010101" charset="-122"/>
              <a:sym typeface="宋体" panose="02010600030101010101" pitchFamily="2" charset="-122"/>
            </a:endParaRPr>
          </a:p>
          <a:p>
            <a:pPr>
              <a:lnSpc>
                <a:spcPct val="115000"/>
              </a:lnSpc>
              <a:spcBef>
                <a:spcPts val="0"/>
              </a:spcBef>
              <a:spcAft>
                <a:spcPts val="0"/>
              </a:spcAft>
            </a:pPr>
            <a:r>
              <a:rPr lang="zh-CN" altLang="en-US" sz="3000" b="1">
                <a:latin typeface="黑体" panose="02010609060101010101" charset="-122"/>
                <a:ea typeface="黑体" panose="02010609060101010101" charset="-122"/>
              </a:rPr>
              <a:t>何陋</a:t>
            </a:r>
            <a:r>
              <a:rPr lang="zh-CN" altLang="en-US" sz="3000" b="1">
                <a:solidFill>
                  <a:srgbClr val="FF0000"/>
                </a:solidFill>
                <a:latin typeface="黑体" panose="02010609060101010101" charset="-122"/>
                <a:ea typeface="黑体" panose="02010609060101010101" charset="-122"/>
              </a:rPr>
              <a:t>之</a:t>
            </a:r>
            <a:r>
              <a:rPr lang="zh-CN" altLang="en-US" sz="3000" b="1">
                <a:latin typeface="黑体" panose="02010609060101010101" charset="-122"/>
                <a:ea typeface="黑体" panose="02010609060101010101" charset="-122"/>
              </a:rPr>
              <a:t>有（</a:t>
            </a:r>
            <a:r>
              <a:rPr lang="en-US" altLang="zh-CN" sz="3000" b="1">
                <a:latin typeface="黑体" panose="02010609060101010101" charset="-122"/>
                <a:ea typeface="黑体" panose="02010609060101010101" charset="-122"/>
              </a:rPr>
              <a:t> </a:t>
            </a:r>
            <a:r>
              <a:rPr lang="zh-CN" altLang="en-US" sz="3000" b="1">
                <a:latin typeface="黑体" panose="02010609060101010101" charset="-122"/>
                <a:ea typeface="黑体" panose="02010609060101010101" charset="-122"/>
              </a:rPr>
              <a:t>                      ）</a:t>
            </a:r>
            <a:endParaRPr lang="zh-CN" altLang="en-US" sz="3000" b="1">
              <a:solidFill>
                <a:srgbClr val="FF0000"/>
              </a:solidFill>
              <a:latin typeface="黑体" panose="02010609060101010101" charset="-122"/>
              <a:ea typeface="黑体" panose="02010609060101010101" charset="-122"/>
              <a:sym typeface="宋体" panose="02010600030101010101" pitchFamily="2" charset="-122"/>
            </a:endParaRPr>
          </a:p>
          <a:p>
            <a:pPr>
              <a:lnSpc>
                <a:spcPct val="115000"/>
              </a:lnSpc>
              <a:spcBef>
                <a:spcPts val="0"/>
              </a:spcBef>
              <a:spcAft>
                <a:spcPts val="0"/>
              </a:spcAft>
            </a:pPr>
            <a:r>
              <a:rPr lang="zh-CN" altLang="en-US" sz="3000" b="1">
                <a:latin typeface="黑体" panose="02010609060101010101" charset="-122"/>
                <a:ea typeface="黑体" panose="02010609060101010101" charset="-122"/>
              </a:rPr>
              <a:t>水陆草木</a:t>
            </a:r>
            <a:r>
              <a:rPr lang="zh-CN" altLang="en-US" sz="3000" b="1">
                <a:solidFill>
                  <a:srgbClr val="FF0000"/>
                </a:solidFill>
                <a:latin typeface="黑体" panose="02010609060101010101" charset="-122"/>
                <a:ea typeface="黑体" panose="02010609060101010101" charset="-122"/>
              </a:rPr>
              <a:t>之</a:t>
            </a:r>
            <a:r>
              <a:rPr lang="zh-CN" altLang="en-US" sz="3000" b="1">
                <a:latin typeface="黑体" panose="02010609060101010101" charset="-122"/>
                <a:ea typeface="黑体" panose="02010609060101010101" charset="-122"/>
              </a:rPr>
              <a:t>花（</a:t>
            </a:r>
            <a:r>
              <a:rPr lang="en-US" altLang="zh-CN" sz="3000" b="1">
                <a:latin typeface="黑体" panose="02010609060101010101" charset="-122"/>
                <a:ea typeface="黑体" panose="02010609060101010101" charset="-122"/>
              </a:rPr>
              <a:t> </a:t>
            </a:r>
            <a:r>
              <a:rPr lang="zh-CN" altLang="en-US" sz="3000" b="1">
                <a:latin typeface="黑体" panose="02010609060101010101" charset="-122"/>
                <a:ea typeface="黑体" panose="02010609060101010101" charset="-122"/>
              </a:rPr>
              <a:t>                  ）</a:t>
            </a:r>
            <a:endParaRPr lang="zh-CN" altLang="en-US" sz="3000" b="1">
              <a:solidFill>
                <a:srgbClr val="FF0000"/>
              </a:solidFill>
              <a:latin typeface="黑体" panose="02010609060101010101" charset="-122"/>
              <a:ea typeface="黑体" panose="02010609060101010101" charset="-122"/>
              <a:sym typeface="宋体" panose="02010600030101010101" pitchFamily="2" charset="-122"/>
            </a:endParaRPr>
          </a:p>
          <a:p>
            <a:pPr>
              <a:lnSpc>
                <a:spcPct val="115000"/>
              </a:lnSpc>
              <a:spcBef>
                <a:spcPts val="0"/>
              </a:spcBef>
              <a:spcAft>
                <a:spcPts val="0"/>
              </a:spcAft>
            </a:pPr>
            <a:r>
              <a:rPr lang="zh-CN" altLang="en-US" sz="3000" b="1">
                <a:latin typeface="黑体" panose="02010609060101010101" charset="-122"/>
                <a:ea typeface="黑体" panose="02010609060101010101" charset="-122"/>
              </a:rPr>
              <a:t>予独爱莲</a:t>
            </a:r>
            <a:r>
              <a:rPr lang="zh-CN" altLang="en-US" sz="3000" b="1">
                <a:solidFill>
                  <a:srgbClr val="FF0000"/>
                </a:solidFill>
                <a:latin typeface="黑体" panose="02010609060101010101" charset="-122"/>
                <a:ea typeface="黑体" panose="02010609060101010101" charset="-122"/>
              </a:rPr>
              <a:t>之</a:t>
            </a:r>
            <a:r>
              <a:rPr lang="zh-CN" altLang="en-US" sz="3000" b="1">
                <a:latin typeface="黑体" panose="02010609060101010101" charset="-122"/>
                <a:ea typeface="黑体" panose="02010609060101010101" charset="-122"/>
              </a:rPr>
              <a:t>出淤泥而不染（</a:t>
            </a:r>
            <a:r>
              <a:rPr lang="en-US" altLang="zh-CN" sz="3000" b="1">
                <a:latin typeface="黑体" panose="02010609060101010101" charset="-122"/>
                <a:ea typeface="黑体" panose="02010609060101010101" charset="-122"/>
              </a:rPr>
              <a:t> </a:t>
            </a:r>
            <a:r>
              <a:rPr lang="zh-CN" altLang="en-US" sz="3000" b="1">
                <a:latin typeface="黑体" panose="02010609060101010101" charset="-122"/>
                <a:ea typeface="黑体" panose="02010609060101010101" charset="-122"/>
              </a:rPr>
              <a:t>        ）</a:t>
            </a:r>
            <a:endParaRPr lang="zh-CN" altLang="en-US" sz="3000" b="1">
              <a:latin typeface="黑体" panose="02010609060101010101" charset="-122"/>
              <a:ea typeface="黑体" panose="02010609060101010101" charset="-122"/>
            </a:endParaRPr>
          </a:p>
          <a:p>
            <a:pPr>
              <a:lnSpc>
                <a:spcPct val="115000"/>
              </a:lnSpc>
              <a:spcBef>
                <a:spcPts val="0"/>
              </a:spcBef>
              <a:spcAft>
                <a:spcPts val="0"/>
              </a:spcAft>
            </a:pPr>
            <a:r>
              <a:rPr lang="zh-CN" altLang="en-US" sz="3000" b="1">
                <a:latin typeface="黑体" panose="02010609060101010101" charset="-122"/>
                <a:ea typeface="黑体" panose="02010609060101010101" charset="-122"/>
              </a:rPr>
              <a:t>莲</a:t>
            </a:r>
            <a:r>
              <a:rPr lang="zh-CN" altLang="en-US" sz="3000" b="1">
                <a:solidFill>
                  <a:srgbClr val="FF0000"/>
                </a:solidFill>
                <a:latin typeface="黑体" panose="02010609060101010101" charset="-122"/>
                <a:ea typeface="黑体" panose="02010609060101010101" charset="-122"/>
              </a:rPr>
              <a:t>之</a:t>
            </a:r>
            <a:r>
              <a:rPr lang="zh-CN" altLang="en-US" sz="3000" b="1">
                <a:latin typeface="黑体" panose="02010609060101010101" charset="-122"/>
                <a:ea typeface="黑体" panose="02010609060101010101" charset="-122"/>
              </a:rPr>
              <a:t>爱（                ）</a:t>
            </a:r>
            <a:endParaRPr lang="zh-CN" altLang="en-US" sz="3000" b="1">
              <a:latin typeface="黑体" panose="02010609060101010101" charset="-122"/>
              <a:ea typeface="黑体" panose="02010609060101010101" charset="-122"/>
            </a:endParaRPr>
          </a:p>
          <a:p>
            <a:pPr>
              <a:lnSpc>
                <a:spcPct val="115000"/>
              </a:lnSpc>
              <a:spcBef>
                <a:spcPts val="0"/>
              </a:spcBef>
              <a:spcAft>
                <a:spcPts val="0"/>
              </a:spcAft>
            </a:pPr>
            <a:r>
              <a:rPr lang="zh-CN" altLang="en-US" sz="3000" b="1">
                <a:solidFill>
                  <a:schemeClr val="tx1"/>
                </a:solidFill>
                <a:latin typeface="黑体" panose="02010609060101010101" charset="-122"/>
                <a:ea typeface="黑体" panose="02010609060101010101" charset="-122"/>
                <a:sym typeface="宋体" panose="02010600030101010101" pitchFamily="2" charset="-122"/>
              </a:rPr>
              <a:t>下车引</a:t>
            </a:r>
            <a:r>
              <a:rPr lang="zh-CN" altLang="en-US" sz="3000" b="1">
                <a:solidFill>
                  <a:srgbClr val="FF0000"/>
                </a:solidFill>
                <a:latin typeface="黑体" panose="02010609060101010101" charset="-122"/>
                <a:ea typeface="黑体" panose="02010609060101010101" charset="-122"/>
                <a:sym typeface="宋体" panose="02010600030101010101" pitchFamily="2" charset="-122"/>
              </a:rPr>
              <a:t>之</a:t>
            </a:r>
            <a:r>
              <a:rPr lang="zh-CN" altLang="en-US" sz="3000" b="1">
                <a:latin typeface="黑体" panose="02010609060101010101" charset="-122"/>
                <a:ea typeface="黑体" panose="02010609060101010101" charset="-122"/>
                <a:sym typeface="+mn-ea"/>
              </a:rPr>
              <a:t>（              ）</a:t>
            </a:r>
            <a:endParaRPr lang="zh-CN" altLang="en-US" sz="3000" b="1">
              <a:latin typeface="黑体" panose="02010609060101010101" charset="-122"/>
              <a:ea typeface="黑体" panose="02010609060101010101" charset="-122"/>
              <a:sym typeface="+mn-ea"/>
            </a:endParaRPr>
          </a:p>
          <a:p>
            <a:pPr>
              <a:lnSpc>
                <a:spcPct val="115000"/>
              </a:lnSpc>
              <a:spcBef>
                <a:spcPts val="0"/>
              </a:spcBef>
              <a:spcAft>
                <a:spcPts val="0"/>
              </a:spcAft>
            </a:pPr>
            <a:r>
              <a:rPr lang="zh-CN" altLang="en-US" sz="3000" b="1">
                <a:solidFill>
                  <a:schemeClr val="tx1"/>
                </a:solidFill>
                <a:latin typeface="黑体" panose="02010609060101010101" charset="-122"/>
                <a:ea typeface="黑体" panose="02010609060101010101" charset="-122"/>
                <a:sym typeface="宋体" panose="02010600030101010101" pitchFamily="2" charset="-122"/>
              </a:rPr>
              <a:t>知</a:t>
            </a:r>
            <a:r>
              <a:rPr lang="zh-CN" altLang="en-US" sz="3000" b="1">
                <a:solidFill>
                  <a:srgbClr val="FF0000"/>
                </a:solidFill>
                <a:latin typeface="黑体" panose="02010609060101010101" charset="-122"/>
                <a:ea typeface="黑体" panose="02010609060101010101" charset="-122"/>
                <a:sym typeface="宋体" panose="02010600030101010101" pitchFamily="2" charset="-122"/>
              </a:rPr>
              <a:t>之</a:t>
            </a:r>
            <a:r>
              <a:rPr lang="zh-CN" altLang="en-US" sz="3000" b="1">
                <a:solidFill>
                  <a:schemeClr val="tx1"/>
                </a:solidFill>
                <a:latin typeface="黑体" panose="02010609060101010101" charset="-122"/>
                <a:ea typeface="黑体" panose="02010609060101010101" charset="-122"/>
                <a:sym typeface="宋体" panose="02010600030101010101" pitchFamily="2" charset="-122"/>
              </a:rPr>
              <a:t>者不如好</a:t>
            </a:r>
            <a:r>
              <a:rPr lang="zh-CN" altLang="en-US" sz="3000" b="1">
                <a:solidFill>
                  <a:srgbClr val="FF0000"/>
                </a:solidFill>
                <a:latin typeface="黑体" panose="02010609060101010101" charset="-122"/>
                <a:ea typeface="黑体" panose="02010609060101010101" charset="-122"/>
                <a:sym typeface="宋体" panose="02010600030101010101" pitchFamily="2" charset="-122"/>
              </a:rPr>
              <a:t>之</a:t>
            </a:r>
            <a:r>
              <a:rPr lang="zh-CN" altLang="en-US" sz="3000" b="1">
                <a:solidFill>
                  <a:schemeClr val="tx1"/>
                </a:solidFill>
                <a:latin typeface="黑体" panose="02010609060101010101" charset="-122"/>
                <a:ea typeface="黑体" panose="02010609060101010101" charset="-122"/>
                <a:sym typeface="宋体" panose="02010600030101010101" pitchFamily="2" charset="-122"/>
              </a:rPr>
              <a:t>者好</a:t>
            </a:r>
            <a:r>
              <a:rPr lang="zh-CN" altLang="en-US" sz="3000" b="1">
                <a:solidFill>
                  <a:srgbClr val="FF0000"/>
                </a:solidFill>
                <a:latin typeface="黑体" panose="02010609060101010101" charset="-122"/>
                <a:ea typeface="黑体" panose="02010609060101010101" charset="-122"/>
                <a:sym typeface="宋体" panose="02010600030101010101" pitchFamily="2" charset="-122"/>
              </a:rPr>
              <a:t>之</a:t>
            </a:r>
            <a:r>
              <a:rPr lang="zh-CN" altLang="en-US" sz="3000" b="1">
                <a:solidFill>
                  <a:schemeClr val="tx1"/>
                </a:solidFill>
                <a:latin typeface="黑体" panose="02010609060101010101" charset="-122"/>
                <a:ea typeface="黑体" panose="02010609060101010101" charset="-122"/>
                <a:sym typeface="宋体" panose="02010600030101010101" pitchFamily="2" charset="-122"/>
              </a:rPr>
              <a:t>者不如乐</a:t>
            </a:r>
            <a:r>
              <a:rPr lang="zh-CN" altLang="en-US" sz="3000" b="1">
                <a:solidFill>
                  <a:srgbClr val="FF0000"/>
                </a:solidFill>
                <a:latin typeface="黑体" panose="02010609060101010101" charset="-122"/>
                <a:ea typeface="黑体" panose="02010609060101010101" charset="-122"/>
                <a:sym typeface="宋体" panose="02010600030101010101" pitchFamily="2" charset="-122"/>
              </a:rPr>
              <a:t>之</a:t>
            </a:r>
            <a:r>
              <a:rPr lang="zh-CN" altLang="en-US" sz="3000" b="1">
                <a:solidFill>
                  <a:schemeClr val="tx1"/>
                </a:solidFill>
                <a:latin typeface="黑体" panose="02010609060101010101" charset="-122"/>
                <a:ea typeface="黑体" panose="02010609060101010101" charset="-122"/>
                <a:sym typeface="宋体" panose="02010600030101010101" pitchFamily="2" charset="-122"/>
              </a:rPr>
              <a:t>者（</a:t>
            </a:r>
            <a:r>
              <a:rPr lang="en-US" altLang="zh-CN" sz="3000" b="1">
                <a:solidFill>
                  <a:schemeClr val="tx1"/>
                </a:solidFill>
                <a:latin typeface="黑体" panose="02010609060101010101" charset="-122"/>
                <a:ea typeface="黑体" panose="02010609060101010101" charset="-122"/>
                <a:sym typeface="宋体" panose="02010600030101010101" pitchFamily="2" charset="-122"/>
              </a:rPr>
              <a:t>    </a:t>
            </a:r>
            <a:r>
              <a:rPr lang="zh-CN" altLang="en-US" sz="3000" b="1">
                <a:solidFill>
                  <a:schemeClr val="tx1"/>
                </a:solidFill>
                <a:latin typeface="黑体" panose="02010609060101010101" charset="-122"/>
                <a:ea typeface="黑体" panose="02010609060101010101" charset="-122"/>
                <a:sym typeface="宋体" panose="02010600030101010101" pitchFamily="2" charset="-122"/>
              </a:rPr>
              <a:t>）送杜少府</a:t>
            </a:r>
            <a:r>
              <a:rPr lang="zh-CN" altLang="en-US" sz="3000" b="1">
                <a:solidFill>
                  <a:srgbClr val="FF0000"/>
                </a:solidFill>
                <a:latin typeface="黑体" panose="02010609060101010101" charset="-122"/>
                <a:ea typeface="黑体" panose="02010609060101010101" charset="-122"/>
                <a:sym typeface="宋体" panose="02010600030101010101" pitchFamily="2" charset="-122"/>
              </a:rPr>
              <a:t>之</a:t>
            </a:r>
            <a:r>
              <a:rPr lang="zh-CN" altLang="en-US" sz="3000" b="1">
                <a:solidFill>
                  <a:schemeClr val="tx1"/>
                </a:solidFill>
                <a:latin typeface="黑体" panose="02010609060101010101" charset="-122"/>
                <a:ea typeface="黑体" panose="02010609060101010101" charset="-122"/>
                <a:sym typeface="宋体" panose="02010600030101010101" pitchFamily="2" charset="-122"/>
              </a:rPr>
              <a:t>任蜀州（</a:t>
            </a:r>
            <a:r>
              <a:rPr lang="en-US" altLang="zh-CN" sz="3000" b="1">
                <a:solidFill>
                  <a:schemeClr val="tx1"/>
                </a:solidFill>
                <a:latin typeface="黑体" panose="02010609060101010101" charset="-122"/>
                <a:ea typeface="黑体" panose="02010609060101010101" charset="-122"/>
                <a:sym typeface="宋体" panose="02010600030101010101" pitchFamily="2" charset="-122"/>
              </a:rPr>
              <a:t>               </a:t>
            </a:r>
            <a:r>
              <a:rPr lang="zh-CN" altLang="en-US" sz="3000" b="1">
                <a:solidFill>
                  <a:schemeClr val="tx1"/>
                </a:solidFill>
                <a:latin typeface="黑体" panose="02010609060101010101" charset="-122"/>
                <a:ea typeface="黑体" panose="02010609060101010101" charset="-122"/>
                <a:sym typeface="宋体" panose="02010600030101010101" pitchFamily="2" charset="-122"/>
              </a:rPr>
              <a:t>）</a:t>
            </a:r>
            <a:endParaRPr lang="zh-CN" altLang="en-US" sz="3000" b="1">
              <a:solidFill>
                <a:schemeClr val="tx1"/>
              </a:solidFill>
              <a:latin typeface="黑体" panose="02010609060101010101" charset="-122"/>
              <a:ea typeface="黑体" panose="02010609060101010101" charset="-122"/>
              <a:sym typeface="宋体" panose="02010600030101010101" pitchFamily="2" charset="-122"/>
            </a:endParaRPr>
          </a:p>
          <a:p>
            <a:pPr>
              <a:lnSpc>
                <a:spcPct val="115000"/>
              </a:lnSpc>
              <a:spcBef>
                <a:spcPts val="0"/>
              </a:spcBef>
              <a:spcAft>
                <a:spcPts val="0"/>
              </a:spcAft>
            </a:pPr>
            <a:r>
              <a:rPr lang="zh-CN" altLang="en-US" sz="3000" b="1">
                <a:solidFill>
                  <a:schemeClr val="tx1"/>
                </a:solidFill>
                <a:latin typeface="黑体" panose="02010609060101010101" charset="-122"/>
                <a:ea typeface="黑体" panose="02010609060101010101" charset="-122"/>
                <a:sym typeface="宋体" panose="02010600030101010101" pitchFamily="2" charset="-122"/>
              </a:rPr>
              <a:t>久</a:t>
            </a:r>
            <a:r>
              <a:rPr lang="zh-CN" altLang="en-US" sz="3000" b="1">
                <a:solidFill>
                  <a:srgbClr val="FF0000"/>
                </a:solidFill>
                <a:latin typeface="黑体" panose="02010609060101010101" charset="-122"/>
                <a:ea typeface="黑体" panose="02010609060101010101" charset="-122"/>
                <a:sym typeface="宋体" panose="02010600030101010101" pitchFamily="2" charset="-122"/>
              </a:rPr>
              <a:t>之</a:t>
            </a:r>
            <a:r>
              <a:rPr lang="zh-CN" altLang="en-US" sz="3000" b="1">
                <a:latin typeface="黑体" panose="02010609060101010101" charset="-122"/>
                <a:ea typeface="黑体" panose="02010609060101010101" charset="-122"/>
                <a:sym typeface="宋体" panose="02010600030101010101" pitchFamily="2" charset="-122"/>
              </a:rPr>
              <a:t>（</a:t>
            </a:r>
            <a:r>
              <a:rPr lang="en-US" altLang="zh-CN" sz="3000" b="1">
                <a:latin typeface="黑体" panose="02010609060101010101" charset="-122"/>
                <a:ea typeface="黑体" panose="02010609060101010101" charset="-122"/>
                <a:sym typeface="宋体" panose="02010600030101010101" pitchFamily="2" charset="-122"/>
              </a:rPr>
              <a:t>               </a:t>
            </a:r>
            <a:r>
              <a:rPr lang="zh-CN" altLang="en-US" sz="3000" b="1">
                <a:latin typeface="黑体" panose="02010609060101010101" charset="-122"/>
                <a:ea typeface="黑体" panose="02010609060101010101" charset="-122"/>
                <a:sym typeface="宋体" panose="02010600030101010101" pitchFamily="2" charset="-122"/>
              </a:rPr>
              <a:t>）</a:t>
            </a:r>
            <a:endParaRPr lang="zh-CN" altLang="en-US" sz="3000" b="1">
              <a:solidFill>
                <a:srgbClr val="FF0000"/>
              </a:solidFill>
              <a:latin typeface="黑体" panose="02010609060101010101" charset="-122"/>
              <a:ea typeface="黑体" panose="02010609060101010101" charset="-122"/>
              <a:sym typeface="宋体" panose="02010600030101010101" pitchFamily="2" charset="-122"/>
            </a:endParaRPr>
          </a:p>
        </p:txBody>
      </p:sp>
      <p:sp>
        <p:nvSpPr>
          <p:cNvPr id="68612" name="文本框 1"/>
          <p:cNvSpPr txBox="1">
            <a:spLocks noChangeArrowheads="1"/>
          </p:cNvSpPr>
          <p:nvPr/>
        </p:nvSpPr>
        <p:spPr bwMode="auto">
          <a:xfrm>
            <a:off x="2927668" y="980440"/>
            <a:ext cx="2784475" cy="583565"/>
          </a:xfrm>
          <a:prstGeom prst="rect">
            <a:avLst/>
          </a:prstGeom>
          <a:noFill/>
          <a:ln w="9525">
            <a:noFill/>
            <a:miter lim="800000"/>
          </a:ln>
        </p:spPr>
        <p:txBody>
          <a:bodyPr>
            <a:spAutoFit/>
          </a:bodyPr>
          <a:lstStyle/>
          <a:p>
            <a:r>
              <a:rPr lang="zh-CN" altLang="en-US" sz="3200" b="1">
                <a:latin typeface="黑体" panose="02010609060101010101" charset="-122"/>
                <a:ea typeface="黑体" panose="02010609060101010101" charset="-122"/>
              </a:rPr>
              <a:t>一词多义</a:t>
            </a:r>
            <a:endParaRPr lang="zh-CN" altLang="en-US" sz="3200" b="1">
              <a:latin typeface="黑体" panose="02010609060101010101" charset="-122"/>
              <a:ea typeface="黑体" panose="02010609060101010101" charset="-122"/>
            </a:endParaRPr>
          </a:p>
        </p:txBody>
      </p:sp>
      <p:sp>
        <p:nvSpPr>
          <p:cNvPr id="10" name="文本框 9"/>
          <p:cNvSpPr txBox="1">
            <a:spLocks noChangeArrowheads="1"/>
          </p:cNvSpPr>
          <p:nvPr/>
        </p:nvSpPr>
        <p:spPr bwMode="auto">
          <a:xfrm>
            <a:off x="5160010" y="1649730"/>
            <a:ext cx="3573780" cy="521970"/>
          </a:xfrm>
          <a:prstGeom prst="rect">
            <a:avLst/>
          </a:prstGeom>
          <a:noFill/>
          <a:ln w="9525">
            <a:noFill/>
            <a:miter lim="800000"/>
          </a:ln>
        </p:spPr>
        <p:txBody>
          <a:bodyPr wrap="square">
            <a:spAutoFit/>
          </a:bodyPr>
          <a:lstStyle/>
          <a:p>
            <a:r>
              <a:rPr lang="zh-CN" altLang="en-US" sz="2800" b="1">
                <a:solidFill>
                  <a:srgbClr val="FF0000"/>
                </a:solidFill>
                <a:latin typeface="宋体" panose="02010600030101010101" pitchFamily="2" charset="-122"/>
              </a:rPr>
              <a:t>助词</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rPr>
              <a:t>取消句子独立性</a:t>
            </a:r>
            <a:endParaRPr lang="zh-CN" altLang="en-US" sz="2800" b="1">
              <a:solidFill>
                <a:srgbClr val="FF0000"/>
              </a:solidFill>
              <a:latin typeface="宋体" panose="02010600030101010101" pitchFamily="2" charset="-122"/>
            </a:endParaRPr>
          </a:p>
        </p:txBody>
      </p:sp>
      <p:sp>
        <p:nvSpPr>
          <p:cNvPr id="11" name="文本框 10"/>
          <p:cNvSpPr txBox="1">
            <a:spLocks noChangeArrowheads="1"/>
          </p:cNvSpPr>
          <p:nvPr/>
        </p:nvSpPr>
        <p:spPr bwMode="auto">
          <a:xfrm>
            <a:off x="4871403" y="2204720"/>
            <a:ext cx="3786187" cy="521970"/>
          </a:xfrm>
          <a:prstGeom prst="rect">
            <a:avLst/>
          </a:prstGeom>
          <a:noFill/>
          <a:ln w="9525">
            <a:noFill/>
            <a:miter lim="800000"/>
          </a:ln>
        </p:spPr>
        <p:txBody>
          <a:bodyPr>
            <a:spAutoFit/>
          </a:bodyPr>
          <a:lstStyle/>
          <a:p>
            <a:r>
              <a:rPr lang="zh-CN" altLang="en-US" sz="2800" b="1">
                <a:solidFill>
                  <a:srgbClr val="FF0000"/>
                </a:solidFill>
                <a:latin typeface="宋体" panose="02010600030101010101" pitchFamily="2" charset="-122"/>
              </a:rPr>
              <a:t>助词</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rPr>
              <a:t>宾语前置的标志</a:t>
            </a:r>
            <a:endParaRPr lang="zh-CN" altLang="en-US" sz="2800" b="1">
              <a:solidFill>
                <a:srgbClr val="FF0000"/>
              </a:solidFill>
              <a:latin typeface="宋体" panose="02010600030101010101" pitchFamily="2" charset="-122"/>
            </a:endParaRPr>
          </a:p>
        </p:txBody>
      </p:sp>
      <p:sp>
        <p:nvSpPr>
          <p:cNvPr id="12" name="文本框 11"/>
          <p:cNvSpPr txBox="1">
            <a:spLocks noChangeArrowheads="1"/>
          </p:cNvSpPr>
          <p:nvPr/>
        </p:nvSpPr>
        <p:spPr bwMode="auto">
          <a:xfrm>
            <a:off x="5887720" y="2726690"/>
            <a:ext cx="1754188" cy="521970"/>
          </a:xfrm>
          <a:prstGeom prst="rect">
            <a:avLst/>
          </a:prstGeom>
          <a:noFill/>
          <a:ln w="9525">
            <a:noFill/>
            <a:miter lim="800000"/>
          </a:ln>
        </p:spPr>
        <p:txBody>
          <a:bodyPr>
            <a:spAutoFit/>
          </a:bodyPr>
          <a:lstStyle/>
          <a:p>
            <a:r>
              <a:rPr lang="zh-CN" altLang="en-US" sz="2800" b="1">
                <a:solidFill>
                  <a:srgbClr val="FF0000"/>
                </a:solidFill>
                <a:latin typeface="宋体" panose="02010600030101010101" pitchFamily="2" charset="-122"/>
              </a:rPr>
              <a:t>助词</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rPr>
              <a:t>的</a:t>
            </a:r>
            <a:endParaRPr lang="zh-CN" altLang="en-US" sz="2800" b="1">
              <a:solidFill>
                <a:srgbClr val="FF0000"/>
              </a:solidFill>
              <a:latin typeface="宋体" panose="02010600030101010101" pitchFamily="2" charset="-122"/>
            </a:endParaRPr>
          </a:p>
        </p:txBody>
      </p:sp>
      <p:sp>
        <p:nvSpPr>
          <p:cNvPr id="14" name="文本框 13"/>
          <p:cNvSpPr txBox="1">
            <a:spLocks noChangeArrowheads="1"/>
          </p:cNvSpPr>
          <p:nvPr/>
        </p:nvSpPr>
        <p:spPr bwMode="auto">
          <a:xfrm>
            <a:off x="7160895" y="3212465"/>
            <a:ext cx="1815465" cy="521970"/>
          </a:xfrm>
          <a:prstGeom prst="rect">
            <a:avLst/>
          </a:prstGeom>
          <a:noFill/>
          <a:ln w="9525">
            <a:noFill/>
            <a:miter lim="800000"/>
          </a:ln>
        </p:spPr>
        <p:txBody>
          <a:bodyPr wrap="square">
            <a:spAutoFit/>
          </a:bodyPr>
          <a:lstStyle/>
          <a:p>
            <a:r>
              <a:rPr lang="zh-CN" altLang="en-US" sz="2800" b="1">
                <a:solidFill>
                  <a:srgbClr val="FF0000"/>
                </a:solidFill>
                <a:latin typeface="宋体" panose="02010600030101010101" pitchFamily="2" charset="-122"/>
                <a:ea typeface="+mn-ea"/>
                <a:sym typeface="+mn-ea"/>
              </a:rPr>
              <a:t>助词</a:t>
            </a:r>
            <a:r>
              <a:rPr lang="en-US" altLang="zh-CN" sz="2800" b="1">
                <a:solidFill>
                  <a:srgbClr val="FF0000"/>
                </a:solidFill>
                <a:uFillTx/>
                <a:latin typeface="+mn-lt"/>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rPr>
              <a:t>取独</a:t>
            </a:r>
            <a:endParaRPr lang="zh-CN" altLang="en-US" sz="2800" b="1">
              <a:solidFill>
                <a:srgbClr val="FF0000"/>
              </a:solidFill>
              <a:latin typeface="宋体" panose="02010600030101010101" pitchFamily="2" charset="-122"/>
            </a:endParaRPr>
          </a:p>
        </p:txBody>
      </p:sp>
      <p:sp>
        <p:nvSpPr>
          <p:cNvPr id="68618" name="文本框 1"/>
          <p:cNvSpPr txBox="1">
            <a:spLocks noChangeArrowheads="1"/>
          </p:cNvSpPr>
          <p:nvPr/>
        </p:nvSpPr>
        <p:spPr bwMode="auto">
          <a:xfrm>
            <a:off x="1702753" y="3816350"/>
            <a:ext cx="603250" cy="583565"/>
          </a:xfrm>
          <a:prstGeom prst="rect">
            <a:avLst/>
          </a:prstGeom>
          <a:noFill/>
          <a:ln w="9525">
            <a:noFill/>
            <a:miter lim="800000"/>
          </a:ln>
        </p:spPr>
        <p:txBody>
          <a:bodyPr>
            <a:spAutoFit/>
          </a:bodyPr>
          <a:lstStyle/>
          <a:p>
            <a:r>
              <a:rPr lang="zh-CN" altLang="en-US" sz="3200" b="1">
                <a:latin typeface="黑体" panose="02010609060101010101" charset="-122"/>
                <a:ea typeface="黑体" panose="02010609060101010101" charset="-122"/>
              </a:rPr>
              <a:t>之</a:t>
            </a:r>
            <a:endParaRPr lang="zh-CN" altLang="en-US" sz="3200" b="1">
              <a:latin typeface="黑体" panose="02010609060101010101" charset="-122"/>
              <a:ea typeface="黑体" panose="02010609060101010101" charset="-122"/>
            </a:endParaRPr>
          </a:p>
        </p:txBody>
      </p:sp>
      <p:grpSp>
        <p:nvGrpSpPr>
          <p:cNvPr id="12291" name="组合 3"/>
          <p:cNvGrpSpPr/>
          <p:nvPr/>
        </p:nvGrpSpPr>
        <p:grpSpPr>
          <a:xfrm>
            <a:off x="1808798" y="307975"/>
            <a:ext cx="2324100" cy="586420"/>
            <a:chOff x="2371" y="690"/>
            <a:chExt cx="3471" cy="1228"/>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175" strike="noStrike" noProof="1">
                <a:sym typeface="Calibri" panose="020F0502020204030204" pitchFamily="34" charset="0"/>
              </a:endParaRPr>
            </a:p>
          </p:txBody>
        </p:sp>
        <p:sp>
          <p:nvSpPr>
            <p:cNvPr id="12293" name="TextBox 18"/>
            <p:cNvSpPr txBox="1"/>
            <p:nvPr/>
          </p:nvSpPr>
          <p:spPr>
            <a:xfrm>
              <a:off x="2644" y="741"/>
              <a:ext cx="2895" cy="1177"/>
            </a:xfrm>
            <a:prstGeom prst="rect">
              <a:avLst/>
            </a:prstGeom>
            <a:noFill/>
            <a:ln w="9525">
              <a:noFill/>
            </a:ln>
          </p:spPr>
          <p:txBody>
            <a:bodyPr wrap="square" lIns="70898" tIns="35448" rIns="70898" bIns="35448" anchor="t" anchorCtr="0">
              <a:spAutoFit/>
            </a:bodyPr>
            <a:lstStyle/>
            <a:p>
              <a:pPr algn="dist"/>
              <a:r>
                <a:rPr lang="zh-CN" altLang="en-US" sz="3200" b="1" dirty="0">
                  <a:solidFill>
                    <a:schemeClr val="bg1"/>
                  </a:solidFill>
                  <a:latin typeface="思源宋体 CN SemiBold" panose="02020600000000000000" charset="-122"/>
                  <a:ea typeface="思源宋体 CN SemiBold" panose="02020600000000000000" charset="-122"/>
                </a:rPr>
                <a:t>检查作业</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文本框 1"/>
          <p:cNvSpPr txBox="1">
            <a:spLocks noChangeArrowheads="1"/>
          </p:cNvSpPr>
          <p:nvPr/>
        </p:nvSpPr>
        <p:spPr bwMode="auto">
          <a:xfrm>
            <a:off x="4655820" y="3775075"/>
            <a:ext cx="1754188" cy="521970"/>
          </a:xfrm>
          <a:prstGeom prst="rect">
            <a:avLst/>
          </a:prstGeom>
          <a:noFill/>
          <a:ln w="9525">
            <a:noFill/>
            <a:miter lim="800000"/>
          </a:ln>
        </p:spPr>
        <p:txBody>
          <a:bodyPr>
            <a:spAutoFit/>
          </a:bodyPr>
          <a:lstStyle/>
          <a:p>
            <a:r>
              <a:rPr lang="zh-CN" altLang="en-US" sz="2800" b="1">
                <a:solidFill>
                  <a:srgbClr val="FF0000"/>
                </a:solidFill>
                <a:latin typeface="宋体" panose="02010600030101010101" pitchFamily="2" charset="-122"/>
              </a:rPr>
              <a:t>助词</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rPr>
              <a:t>的</a:t>
            </a:r>
            <a:endParaRPr lang="zh-CN" altLang="en-US" sz="2800" b="1">
              <a:solidFill>
                <a:srgbClr val="FF0000"/>
              </a:solidFill>
              <a:latin typeface="宋体" panose="02010600030101010101" pitchFamily="2" charset="-122"/>
            </a:endParaRPr>
          </a:p>
        </p:txBody>
      </p:sp>
      <p:sp>
        <p:nvSpPr>
          <p:cNvPr id="3" name="文本框 2"/>
          <p:cNvSpPr txBox="1">
            <a:spLocks noChangeArrowheads="1"/>
          </p:cNvSpPr>
          <p:nvPr/>
        </p:nvSpPr>
        <p:spPr bwMode="auto">
          <a:xfrm>
            <a:off x="4583430" y="4297045"/>
            <a:ext cx="2651760" cy="521970"/>
          </a:xfrm>
          <a:prstGeom prst="rect">
            <a:avLst/>
          </a:prstGeom>
          <a:noFill/>
          <a:ln w="9525">
            <a:noFill/>
            <a:miter lim="800000"/>
          </a:ln>
        </p:spPr>
        <p:txBody>
          <a:bodyPr wrap="square">
            <a:spAutoFit/>
          </a:bodyPr>
          <a:lstStyle/>
          <a:p>
            <a:r>
              <a:rPr lang="zh-CN" altLang="en-US" sz="2800" b="1">
                <a:solidFill>
                  <a:srgbClr val="FF0000"/>
                </a:solidFill>
                <a:latin typeface="宋体" panose="02010600030101010101" pitchFamily="2" charset="-122"/>
              </a:rPr>
              <a:t>代词</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rPr>
              <a:t>代陈元方</a:t>
            </a:r>
            <a:endParaRPr lang="zh-CN" altLang="en-US" sz="2800" b="1">
              <a:solidFill>
                <a:srgbClr val="FF0000"/>
              </a:solidFill>
              <a:latin typeface="宋体" panose="02010600030101010101" pitchFamily="2" charset="-122"/>
            </a:endParaRPr>
          </a:p>
        </p:txBody>
      </p:sp>
      <p:sp>
        <p:nvSpPr>
          <p:cNvPr id="4" name="文本框 3"/>
          <p:cNvSpPr txBox="1">
            <a:spLocks noChangeArrowheads="1"/>
          </p:cNvSpPr>
          <p:nvPr/>
        </p:nvSpPr>
        <p:spPr bwMode="auto">
          <a:xfrm>
            <a:off x="8976360" y="4819015"/>
            <a:ext cx="901700" cy="521970"/>
          </a:xfrm>
          <a:prstGeom prst="rect">
            <a:avLst/>
          </a:prstGeom>
          <a:noFill/>
          <a:ln w="9525">
            <a:noFill/>
            <a:miter lim="800000"/>
          </a:ln>
        </p:spPr>
        <p:txBody>
          <a:bodyPr wrap="square">
            <a:spAutoFit/>
          </a:bodyPr>
          <a:lstStyle/>
          <a:p>
            <a:r>
              <a:rPr lang="zh-CN" altLang="en-US" sz="2800" b="1">
                <a:solidFill>
                  <a:srgbClr val="FF0000"/>
                </a:solidFill>
                <a:latin typeface="宋体" panose="02010600030101010101" pitchFamily="2" charset="-122"/>
              </a:rPr>
              <a:t>代词</a:t>
            </a:r>
            <a:endParaRPr lang="zh-CN" altLang="en-US" sz="2800" b="1">
              <a:solidFill>
                <a:srgbClr val="FF0000"/>
              </a:solidFill>
              <a:latin typeface="宋体" panose="02010600030101010101" pitchFamily="2" charset="-122"/>
            </a:endParaRPr>
          </a:p>
        </p:txBody>
      </p:sp>
      <p:sp>
        <p:nvSpPr>
          <p:cNvPr id="6" name="文本框 5"/>
          <p:cNvSpPr txBox="1">
            <a:spLocks noChangeArrowheads="1"/>
          </p:cNvSpPr>
          <p:nvPr/>
        </p:nvSpPr>
        <p:spPr bwMode="auto">
          <a:xfrm>
            <a:off x="6456045" y="5336540"/>
            <a:ext cx="2139950" cy="521970"/>
          </a:xfrm>
          <a:prstGeom prst="rect">
            <a:avLst/>
          </a:prstGeom>
          <a:noFill/>
          <a:ln w="9525">
            <a:noFill/>
            <a:miter lim="800000"/>
          </a:ln>
        </p:spPr>
        <p:txBody>
          <a:bodyPr wrap="square">
            <a:spAutoFit/>
          </a:bodyPr>
          <a:lstStyle/>
          <a:p>
            <a:r>
              <a:rPr lang="zh-CN" altLang="en-US" sz="2800" b="1">
                <a:solidFill>
                  <a:srgbClr val="FF0000"/>
                </a:solidFill>
                <a:latin typeface="宋体" panose="02010600030101010101" pitchFamily="2" charset="-122"/>
              </a:rPr>
              <a:t>动词</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rPr>
              <a:t>到</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rPr>
              <a:t>往</a:t>
            </a:r>
            <a:endParaRPr lang="zh-CN" altLang="en-US" sz="2800" b="1">
              <a:solidFill>
                <a:srgbClr val="FF0000"/>
              </a:solidFill>
              <a:latin typeface="宋体" panose="02010600030101010101" pitchFamily="2" charset="-122"/>
            </a:endParaRPr>
          </a:p>
        </p:txBody>
      </p:sp>
      <p:sp>
        <p:nvSpPr>
          <p:cNvPr id="8" name="文本框 7"/>
          <p:cNvSpPr txBox="1">
            <a:spLocks noChangeArrowheads="1"/>
          </p:cNvSpPr>
          <p:nvPr/>
        </p:nvSpPr>
        <p:spPr bwMode="auto">
          <a:xfrm>
            <a:off x="4007485" y="5900420"/>
            <a:ext cx="2449195" cy="521970"/>
          </a:xfrm>
          <a:prstGeom prst="rect">
            <a:avLst/>
          </a:prstGeom>
          <a:noFill/>
          <a:ln w="9525">
            <a:noFill/>
            <a:miter lim="800000"/>
          </a:ln>
        </p:spPr>
        <p:txBody>
          <a:bodyPr wrap="square">
            <a:spAutoFit/>
          </a:bodyPr>
          <a:lstStyle/>
          <a:p>
            <a:r>
              <a:rPr lang="zh-CN" altLang="en-US" sz="2800" b="1">
                <a:solidFill>
                  <a:srgbClr val="FF0000"/>
                </a:solidFill>
                <a:latin typeface="宋体" panose="02010600030101010101" pitchFamily="2" charset="-122"/>
                <a:ea typeface="+mn-ea"/>
                <a:sym typeface="+mn-ea"/>
              </a:rPr>
              <a:t>助词</a:t>
            </a:r>
            <a:r>
              <a:rPr lang="en-US" altLang="zh-CN" sz="2800" b="1">
                <a:solidFill>
                  <a:srgbClr val="FF0000"/>
                </a:solidFill>
                <a:uFillTx/>
                <a:latin typeface="+mn-lt"/>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rPr>
              <a:t>补充音节</a:t>
            </a:r>
            <a:endParaRPr lang="zh-CN" altLang="en-US" sz="2800" b="1">
              <a:solidFill>
                <a:srgbClr val="FF0000"/>
              </a:solidFill>
              <a:latin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randombar(horizontal)">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randombar(horizontal)">
                                      <p:cBhvr>
                                        <p:cTn id="29" dur="500"/>
                                        <p:tgtEl>
                                          <p:spTgt spid="2"/>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randombar(horizontal)">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randombar(horizontal)">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randombar(horizontal)">
                                      <p:cBhvr>
                                        <p:cTn id="44" dur="5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randombar(horizontal)">
                                      <p:cBhvr>
                                        <p:cTn id="4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2" grpId="0"/>
      <p:bldP spid="3" grpId="0"/>
      <p:bldP spid="4" grpId="0"/>
      <p:bldP spid="6"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0662" name="文本框 1"/>
          <p:cNvSpPr txBox="1">
            <a:spLocks noChangeArrowheads="1"/>
          </p:cNvSpPr>
          <p:nvPr/>
        </p:nvSpPr>
        <p:spPr bwMode="auto">
          <a:xfrm>
            <a:off x="2351405" y="4119880"/>
            <a:ext cx="603250" cy="583565"/>
          </a:xfrm>
          <a:prstGeom prst="rect">
            <a:avLst/>
          </a:prstGeom>
          <a:noFill/>
          <a:ln w="9525">
            <a:noFill/>
            <a:miter lim="800000"/>
          </a:ln>
        </p:spPr>
        <p:txBody>
          <a:bodyPr>
            <a:spAutoFit/>
          </a:bodyPr>
          <a:lstStyle/>
          <a:p>
            <a:r>
              <a:rPr lang="zh-CN" altLang="en-US" sz="3200" b="1">
                <a:latin typeface="黑体" panose="02010609060101010101" charset="-122"/>
                <a:ea typeface="黑体" panose="02010609060101010101" charset="-122"/>
              </a:rPr>
              <a:t>清</a:t>
            </a:r>
            <a:endParaRPr lang="zh-CN" altLang="en-US" sz="3200" b="1">
              <a:latin typeface="黑体" panose="02010609060101010101" charset="-122"/>
              <a:ea typeface="黑体" panose="02010609060101010101" charset="-122"/>
            </a:endParaRPr>
          </a:p>
        </p:txBody>
      </p:sp>
      <p:sp>
        <p:nvSpPr>
          <p:cNvPr id="70663" name="文本框 4"/>
          <p:cNvSpPr txBox="1">
            <a:spLocks noChangeArrowheads="1"/>
          </p:cNvSpPr>
          <p:nvPr/>
        </p:nvSpPr>
        <p:spPr bwMode="auto">
          <a:xfrm>
            <a:off x="2999740" y="3773170"/>
            <a:ext cx="7159625" cy="1245235"/>
          </a:xfrm>
          <a:prstGeom prst="rect">
            <a:avLst/>
          </a:prstGeom>
          <a:noFill/>
          <a:ln w="9525">
            <a:noFill/>
            <a:miter lim="800000"/>
          </a:ln>
        </p:spPr>
        <p:txBody>
          <a:bodyPr>
            <a:spAutoFit/>
          </a:bodyPr>
          <a:lstStyle/>
          <a:p>
            <a:pPr>
              <a:lnSpc>
                <a:spcPct val="125000"/>
              </a:lnSpc>
              <a:spcBef>
                <a:spcPts val="0"/>
              </a:spcBef>
              <a:spcAft>
                <a:spcPts val="0"/>
              </a:spcAft>
            </a:pPr>
            <a:r>
              <a:rPr lang="zh-CN" altLang="en-US" sz="3000" b="1">
                <a:latin typeface="黑体" panose="02010609060101010101" charset="-122"/>
                <a:ea typeface="黑体" panose="02010609060101010101" charset="-122"/>
              </a:rPr>
              <a:t>濯</a:t>
            </a:r>
            <a:r>
              <a:rPr lang="zh-CN" altLang="en-US" sz="3000" b="1">
                <a:solidFill>
                  <a:srgbClr val="FF0000"/>
                </a:solidFill>
                <a:latin typeface="黑体" panose="02010609060101010101" charset="-122"/>
                <a:ea typeface="黑体" panose="02010609060101010101" charset="-122"/>
              </a:rPr>
              <a:t>清</a:t>
            </a:r>
            <a:r>
              <a:rPr lang="zh-CN" altLang="en-US" sz="3000" b="1">
                <a:latin typeface="黑体" panose="02010609060101010101" charset="-122"/>
                <a:ea typeface="黑体" panose="02010609060101010101" charset="-122"/>
              </a:rPr>
              <a:t>涟而不妖</a:t>
            </a:r>
            <a:r>
              <a:rPr lang="zh-CN" altLang="en-US" sz="3000" b="1">
                <a:latin typeface="黑体" panose="02010609060101010101" charset="-122"/>
                <a:ea typeface="黑体" panose="02010609060101010101" charset="-122"/>
                <a:sym typeface="宋体" panose="02010600030101010101" pitchFamily="2" charset="-122"/>
              </a:rPr>
              <a:t>（             ）</a:t>
            </a:r>
            <a:endParaRPr lang="zh-CN" altLang="en-US" sz="3000" b="1">
              <a:solidFill>
                <a:srgbClr val="FF0000"/>
              </a:solidFill>
              <a:latin typeface="黑体" panose="02010609060101010101" charset="-122"/>
              <a:ea typeface="黑体" panose="02010609060101010101" charset="-122"/>
              <a:sym typeface="宋体" panose="02010600030101010101" pitchFamily="2" charset="-122"/>
            </a:endParaRPr>
          </a:p>
          <a:p>
            <a:pPr>
              <a:lnSpc>
                <a:spcPct val="125000"/>
              </a:lnSpc>
              <a:spcBef>
                <a:spcPts val="0"/>
              </a:spcBef>
              <a:spcAft>
                <a:spcPts val="0"/>
              </a:spcAft>
            </a:pPr>
            <a:r>
              <a:rPr lang="zh-CN" altLang="en-US" sz="3000" b="1">
                <a:latin typeface="黑体" panose="02010609060101010101" charset="-122"/>
                <a:ea typeface="黑体" panose="02010609060101010101" charset="-122"/>
              </a:rPr>
              <a:t>香远益</a:t>
            </a:r>
            <a:r>
              <a:rPr lang="zh-CN" altLang="en-US" sz="3000" b="1">
                <a:solidFill>
                  <a:srgbClr val="FF0000"/>
                </a:solidFill>
                <a:latin typeface="黑体" panose="02010609060101010101" charset="-122"/>
                <a:ea typeface="黑体" panose="02010609060101010101" charset="-122"/>
              </a:rPr>
              <a:t>清</a:t>
            </a:r>
            <a:r>
              <a:rPr lang="zh-CN" altLang="en-US" sz="3000" b="1">
                <a:latin typeface="黑体" panose="02010609060101010101" charset="-122"/>
                <a:ea typeface="黑体" panose="02010609060101010101" charset="-122"/>
                <a:sym typeface="宋体" panose="02010600030101010101" pitchFamily="2" charset="-122"/>
              </a:rPr>
              <a:t>（</a:t>
            </a:r>
            <a:r>
              <a:rPr lang="en-US" altLang="zh-CN" sz="3000" b="1">
                <a:latin typeface="黑体" panose="02010609060101010101" charset="-122"/>
                <a:ea typeface="黑体" panose="02010609060101010101" charset="-122"/>
                <a:sym typeface="宋体" panose="02010600030101010101" pitchFamily="2" charset="-122"/>
              </a:rPr>
              <a:t>  </a:t>
            </a:r>
            <a:r>
              <a:rPr lang="zh-CN" altLang="en-US" sz="3000" b="1">
                <a:latin typeface="黑体" panose="02010609060101010101" charset="-122"/>
                <a:ea typeface="黑体" panose="02010609060101010101" charset="-122"/>
                <a:sym typeface="宋体" panose="02010600030101010101" pitchFamily="2" charset="-122"/>
              </a:rPr>
              <a:t>             ）</a:t>
            </a:r>
            <a:endParaRPr lang="zh-CN" altLang="en-US" sz="3000" b="1">
              <a:solidFill>
                <a:srgbClr val="FF0000"/>
              </a:solidFill>
              <a:latin typeface="黑体" panose="02010609060101010101" charset="-122"/>
              <a:ea typeface="黑体" panose="02010609060101010101" charset="-122"/>
              <a:sym typeface="宋体" panose="02010600030101010101" pitchFamily="2" charset="-122"/>
            </a:endParaRPr>
          </a:p>
        </p:txBody>
      </p:sp>
      <p:sp>
        <p:nvSpPr>
          <p:cNvPr id="6" name="左大括号 5"/>
          <p:cNvSpPr/>
          <p:nvPr/>
        </p:nvSpPr>
        <p:spPr>
          <a:xfrm>
            <a:off x="2969895" y="3966845"/>
            <a:ext cx="85725" cy="977900"/>
          </a:xfrm>
          <a:prstGeom prst="leftBrace">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sz="3000" noProof="1"/>
          </a:p>
        </p:txBody>
      </p:sp>
      <p:sp>
        <p:nvSpPr>
          <p:cNvPr id="15" name="文本框 7"/>
          <p:cNvSpPr txBox="1">
            <a:spLocks noChangeArrowheads="1"/>
          </p:cNvSpPr>
          <p:nvPr/>
        </p:nvSpPr>
        <p:spPr bwMode="auto">
          <a:xfrm>
            <a:off x="5951855" y="3860800"/>
            <a:ext cx="2305050" cy="521970"/>
          </a:xfrm>
          <a:prstGeom prst="rect">
            <a:avLst/>
          </a:prstGeom>
          <a:noFill/>
          <a:ln w="9525">
            <a:noFill/>
            <a:miter lim="800000"/>
          </a:ln>
        </p:spPr>
        <p:txBody>
          <a:bodyPr>
            <a:spAutoFit/>
          </a:bodyPr>
          <a:lstStyle/>
          <a:p>
            <a:r>
              <a:rPr lang="zh-CN" altLang="en-US" sz="2800" b="1">
                <a:solidFill>
                  <a:srgbClr val="FF0000"/>
                </a:solidFill>
                <a:latin typeface="宋体" panose="02010600030101010101" pitchFamily="2" charset="-122"/>
              </a:rPr>
              <a:t>名词</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rPr>
              <a:t>清水</a:t>
            </a:r>
            <a:endParaRPr lang="zh-CN" altLang="en-US" sz="2800" b="1">
              <a:solidFill>
                <a:srgbClr val="FF0000"/>
              </a:solidFill>
              <a:latin typeface="宋体" panose="02010600030101010101" pitchFamily="2" charset="-122"/>
            </a:endParaRPr>
          </a:p>
        </p:txBody>
      </p:sp>
      <p:sp>
        <p:nvSpPr>
          <p:cNvPr id="18" name="文本框 7"/>
          <p:cNvSpPr txBox="1">
            <a:spLocks noChangeArrowheads="1"/>
          </p:cNvSpPr>
          <p:nvPr/>
        </p:nvSpPr>
        <p:spPr bwMode="auto">
          <a:xfrm>
            <a:off x="5015865" y="4436745"/>
            <a:ext cx="2856230" cy="521970"/>
          </a:xfrm>
          <a:prstGeom prst="rect">
            <a:avLst/>
          </a:prstGeom>
          <a:noFill/>
          <a:ln w="9525">
            <a:noFill/>
            <a:miter lim="800000"/>
          </a:ln>
        </p:spPr>
        <p:txBody>
          <a:bodyPr wrap="square">
            <a:spAutoFit/>
          </a:bodyPr>
          <a:lstStyle/>
          <a:p>
            <a:r>
              <a:rPr lang="zh-CN" altLang="en-US" sz="2800" b="1">
                <a:solidFill>
                  <a:srgbClr val="FF0000"/>
                </a:solidFill>
                <a:latin typeface="宋体" panose="02010600030101010101" pitchFamily="2" charset="-122"/>
              </a:rPr>
              <a:t>形作动</a:t>
            </a:r>
            <a:r>
              <a:rPr lang="en-US" altLang="zh-CN" sz="2800" b="1">
                <a:solidFill>
                  <a:srgbClr val="FF0000"/>
                </a:solidFill>
                <a:uFillTx/>
                <a:latin typeface="+mn-lt"/>
                <a:ea typeface="SimSun-ExtB" panose="02010609060101010101" charset="-122"/>
                <a:cs typeface="+mj-cs"/>
                <a:sym typeface="宋体" panose="02010600030101010101" pitchFamily="2" charset="-122"/>
              </a:rPr>
              <a:t>,</a:t>
            </a:r>
            <a:r>
              <a:rPr lang="zh-CN" altLang="en-US" sz="2800" b="1">
                <a:solidFill>
                  <a:srgbClr val="FF0000"/>
                </a:solidFill>
                <a:uFillTx/>
                <a:latin typeface="+mn-lt"/>
                <a:ea typeface="SimSun-ExtB" panose="02010609060101010101" charset="-122"/>
                <a:cs typeface="+mj-cs"/>
                <a:sym typeface="宋体" panose="02010600030101010101" pitchFamily="2" charset="-122"/>
              </a:rPr>
              <a:t>显得</a:t>
            </a:r>
            <a:r>
              <a:rPr lang="zh-CN" altLang="en-US" sz="2800" b="1">
                <a:solidFill>
                  <a:srgbClr val="FF0000"/>
                </a:solidFill>
                <a:latin typeface="宋体" panose="02010600030101010101" pitchFamily="2" charset="-122"/>
              </a:rPr>
              <a:t>清芬</a:t>
            </a:r>
            <a:endParaRPr lang="zh-CN" altLang="en-US" sz="2800" b="1">
              <a:solidFill>
                <a:srgbClr val="FF0000"/>
              </a:solidFill>
              <a:latin typeface="宋体" panose="02010600030101010101" pitchFamily="2" charset="-122"/>
            </a:endParaRPr>
          </a:p>
        </p:txBody>
      </p:sp>
      <p:sp>
        <p:nvSpPr>
          <p:cNvPr id="2" name="文本框 1"/>
          <p:cNvSpPr txBox="1">
            <a:spLocks noChangeArrowheads="1"/>
          </p:cNvSpPr>
          <p:nvPr/>
        </p:nvSpPr>
        <p:spPr bwMode="auto">
          <a:xfrm>
            <a:off x="2351405" y="1916430"/>
            <a:ext cx="603250" cy="583565"/>
          </a:xfrm>
          <a:prstGeom prst="rect">
            <a:avLst/>
          </a:prstGeom>
          <a:noFill/>
          <a:ln w="9525">
            <a:noFill/>
            <a:miter lim="800000"/>
          </a:ln>
        </p:spPr>
        <p:txBody>
          <a:bodyPr>
            <a:spAutoFit/>
          </a:bodyPr>
          <a:lstStyle/>
          <a:p>
            <a:r>
              <a:rPr lang="zh-CN" altLang="en-US" sz="3200" b="1">
                <a:latin typeface="黑体" panose="02010609060101010101" charset="-122"/>
                <a:ea typeface="黑体" panose="02010609060101010101" charset="-122"/>
              </a:rPr>
              <a:t>者</a:t>
            </a:r>
            <a:endParaRPr lang="zh-CN" altLang="en-US" sz="3200" b="1">
              <a:latin typeface="黑体" panose="02010609060101010101" charset="-122"/>
              <a:ea typeface="黑体" panose="02010609060101010101" charset="-122"/>
            </a:endParaRPr>
          </a:p>
        </p:txBody>
      </p:sp>
      <p:sp>
        <p:nvSpPr>
          <p:cNvPr id="4" name="左大括号 3"/>
          <p:cNvSpPr/>
          <p:nvPr/>
        </p:nvSpPr>
        <p:spPr>
          <a:xfrm>
            <a:off x="2927985" y="1484630"/>
            <a:ext cx="114300" cy="1550670"/>
          </a:xfrm>
          <a:prstGeom prst="leftBrace">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sz="3000" noProof="1"/>
          </a:p>
        </p:txBody>
      </p:sp>
      <p:sp>
        <p:nvSpPr>
          <p:cNvPr id="5" name="文本框 4"/>
          <p:cNvSpPr txBox="1">
            <a:spLocks noChangeArrowheads="1"/>
          </p:cNvSpPr>
          <p:nvPr/>
        </p:nvSpPr>
        <p:spPr bwMode="auto">
          <a:xfrm>
            <a:off x="2927985" y="1332865"/>
            <a:ext cx="7159625" cy="1822450"/>
          </a:xfrm>
          <a:prstGeom prst="rect">
            <a:avLst/>
          </a:prstGeom>
          <a:noFill/>
          <a:ln w="9525">
            <a:noFill/>
            <a:miter lim="800000"/>
          </a:ln>
        </p:spPr>
        <p:txBody>
          <a:bodyPr>
            <a:spAutoFit/>
          </a:bodyPr>
          <a:lstStyle/>
          <a:p>
            <a:pPr>
              <a:lnSpc>
                <a:spcPct val="125000"/>
              </a:lnSpc>
              <a:spcBef>
                <a:spcPts val="0"/>
              </a:spcBef>
              <a:spcAft>
                <a:spcPts val="0"/>
              </a:spcAft>
            </a:pPr>
            <a:r>
              <a:rPr lang="zh-CN" altLang="en-US" sz="3000" b="1">
                <a:latin typeface="黑体" panose="02010609060101010101" charset="-122"/>
                <a:ea typeface="黑体" panose="02010609060101010101" charset="-122"/>
              </a:rPr>
              <a:t>可爱</a:t>
            </a:r>
            <a:r>
              <a:rPr lang="zh-CN" altLang="en-US" sz="3000" b="1">
                <a:solidFill>
                  <a:srgbClr val="FF0000"/>
                </a:solidFill>
                <a:latin typeface="黑体" panose="02010609060101010101" charset="-122"/>
                <a:ea typeface="黑体" panose="02010609060101010101" charset="-122"/>
              </a:rPr>
              <a:t>者</a:t>
            </a:r>
            <a:r>
              <a:rPr lang="zh-CN" altLang="en-US" sz="3000" b="1">
                <a:latin typeface="黑体" panose="02010609060101010101" charset="-122"/>
                <a:ea typeface="黑体" panose="02010609060101010101" charset="-122"/>
              </a:rPr>
              <a:t>甚蕃</a:t>
            </a:r>
            <a:r>
              <a:rPr lang="zh-CN" altLang="en-US" sz="3000" b="1">
                <a:latin typeface="黑体" panose="02010609060101010101" charset="-122"/>
                <a:ea typeface="黑体" panose="02010609060101010101" charset="-122"/>
                <a:sym typeface="宋体" panose="02010600030101010101" pitchFamily="2" charset="-122"/>
              </a:rPr>
              <a:t>（             ）</a:t>
            </a:r>
            <a:endParaRPr lang="zh-CN" altLang="en-US" sz="3000" b="1">
              <a:solidFill>
                <a:srgbClr val="FF0000"/>
              </a:solidFill>
              <a:latin typeface="黑体" panose="02010609060101010101" charset="-122"/>
              <a:ea typeface="黑体" panose="02010609060101010101" charset="-122"/>
              <a:sym typeface="宋体" panose="02010600030101010101" pitchFamily="2" charset="-122"/>
            </a:endParaRPr>
          </a:p>
          <a:p>
            <a:pPr>
              <a:lnSpc>
                <a:spcPct val="125000"/>
              </a:lnSpc>
              <a:spcBef>
                <a:spcPts val="0"/>
              </a:spcBef>
              <a:spcAft>
                <a:spcPts val="0"/>
              </a:spcAft>
            </a:pPr>
            <a:r>
              <a:rPr lang="zh-CN" altLang="en-US" sz="3000" b="1">
                <a:latin typeface="黑体" panose="02010609060101010101" charset="-122"/>
                <a:ea typeface="黑体" panose="02010609060101010101" charset="-122"/>
              </a:rPr>
              <a:t>莲</a:t>
            </a:r>
            <a:r>
              <a:rPr lang="en-US" altLang="zh-CN" sz="3000" b="1">
                <a:uFillTx/>
                <a:ea typeface="SimSun-ExtB" panose="02010609060101010101" charset="-122"/>
                <a:cs typeface="+mj-cs"/>
                <a:sym typeface="宋体" panose="02010600030101010101" pitchFamily="2" charset="-122"/>
              </a:rPr>
              <a:t>,</a:t>
            </a:r>
            <a:r>
              <a:rPr lang="zh-CN" altLang="en-US" sz="3000" b="1">
                <a:latin typeface="黑体" panose="02010609060101010101" charset="-122"/>
                <a:ea typeface="黑体" panose="02010609060101010101" charset="-122"/>
              </a:rPr>
              <a:t>花之君子</a:t>
            </a:r>
            <a:r>
              <a:rPr lang="zh-CN" altLang="en-US" sz="3000" b="1">
                <a:solidFill>
                  <a:srgbClr val="FF0000"/>
                </a:solidFill>
                <a:latin typeface="黑体" panose="02010609060101010101" charset="-122"/>
                <a:ea typeface="黑体" panose="02010609060101010101" charset="-122"/>
              </a:rPr>
              <a:t>者</a:t>
            </a:r>
            <a:r>
              <a:rPr lang="zh-CN" altLang="en-US" sz="3000" b="1">
                <a:latin typeface="黑体" panose="02010609060101010101" charset="-122"/>
                <a:ea typeface="黑体" panose="02010609060101010101" charset="-122"/>
              </a:rPr>
              <a:t>也</a:t>
            </a:r>
            <a:r>
              <a:rPr lang="zh-CN" altLang="en-US" sz="3000" b="1">
                <a:latin typeface="黑体" panose="02010609060101010101" charset="-122"/>
                <a:ea typeface="黑体" panose="02010609060101010101" charset="-122"/>
                <a:sym typeface="宋体" panose="02010600030101010101" pitchFamily="2" charset="-122"/>
              </a:rPr>
              <a:t>（             ）</a:t>
            </a:r>
            <a:endParaRPr lang="zh-CN" altLang="en-US" sz="3000" b="1">
              <a:latin typeface="黑体" panose="02010609060101010101" charset="-122"/>
              <a:ea typeface="黑体" panose="02010609060101010101" charset="-122"/>
              <a:sym typeface="宋体" panose="02010600030101010101" pitchFamily="2" charset="-122"/>
            </a:endParaRPr>
          </a:p>
          <a:p>
            <a:pPr>
              <a:lnSpc>
                <a:spcPct val="125000"/>
              </a:lnSpc>
              <a:spcBef>
                <a:spcPts val="0"/>
              </a:spcBef>
              <a:spcAft>
                <a:spcPts val="0"/>
              </a:spcAft>
            </a:pPr>
            <a:r>
              <a:rPr lang="zh-CN" altLang="en-US" sz="3000" b="1">
                <a:latin typeface="黑体" panose="02010609060101010101" charset="-122"/>
                <a:ea typeface="黑体" panose="02010609060101010101" charset="-122"/>
                <a:sym typeface="宋体" panose="02010600030101010101" pitchFamily="2" charset="-122"/>
              </a:rPr>
              <a:t>同予</a:t>
            </a:r>
            <a:r>
              <a:rPr lang="zh-CN" altLang="en-US" sz="3000" b="1">
                <a:solidFill>
                  <a:srgbClr val="FF0000"/>
                </a:solidFill>
                <a:latin typeface="黑体" panose="02010609060101010101" charset="-122"/>
                <a:ea typeface="黑体" panose="02010609060101010101" charset="-122"/>
                <a:sym typeface="宋体" panose="02010600030101010101" pitchFamily="2" charset="-122"/>
              </a:rPr>
              <a:t>者</a:t>
            </a:r>
            <a:r>
              <a:rPr lang="zh-CN" altLang="en-US" sz="3000" b="1">
                <a:latin typeface="黑体" panose="02010609060101010101" charset="-122"/>
                <a:ea typeface="黑体" panose="02010609060101010101" charset="-122"/>
                <a:sym typeface="宋体" panose="02010600030101010101" pitchFamily="2" charset="-122"/>
              </a:rPr>
              <a:t>何人（             ）</a:t>
            </a:r>
            <a:endParaRPr lang="zh-CN" altLang="en-US" sz="3000" b="1">
              <a:latin typeface="黑体" panose="02010609060101010101" charset="-122"/>
              <a:ea typeface="黑体" panose="02010609060101010101" charset="-122"/>
              <a:sym typeface="宋体" panose="02010600030101010101" pitchFamily="2" charset="-122"/>
            </a:endParaRPr>
          </a:p>
        </p:txBody>
      </p:sp>
      <p:sp>
        <p:nvSpPr>
          <p:cNvPr id="9" name="文本框 7"/>
          <p:cNvSpPr txBox="1">
            <a:spLocks noChangeArrowheads="1"/>
          </p:cNvSpPr>
          <p:nvPr/>
        </p:nvSpPr>
        <p:spPr bwMode="auto">
          <a:xfrm>
            <a:off x="5699760" y="1376045"/>
            <a:ext cx="1758950" cy="521970"/>
          </a:xfrm>
          <a:prstGeom prst="rect">
            <a:avLst/>
          </a:prstGeom>
          <a:noFill/>
          <a:ln w="9525">
            <a:noFill/>
            <a:miter lim="800000"/>
          </a:ln>
        </p:spPr>
        <p:txBody>
          <a:bodyPr wrap="square">
            <a:spAutoFit/>
          </a:bodyPr>
          <a:lstStyle/>
          <a:p>
            <a:r>
              <a:rPr sz="2800" b="1">
                <a:solidFill>
                  <a:srgbClr val="FF0000"/>
                </a:solidFill>
                <a:latin typeface="宋体" panose="02010600030101010101" pitchFamily="2" charset="-122"/>
              </a:rPr>
              <a:t>……</a:t>
            </a:r>
            <a:r>
              <a:rPr sz="2800" b="1">
                <a:solidFill>
                  <a:srgbClr val="FF0000"/>
                </a:solidFill>
              </a:rPr>
              <a:t>的</a:t>
            </a:r>
            <a:r>
              <a:rPr lang="zh-CN" sz="2800" b="1">
                <a:solidFill>
                  <a:srgbClr val="FF0000"/>
                </a:solidFill>
              </a:rPr>
              <a:t>花</a:t>
            </a:r>
            <a:endParaRPr lang="zh-CN" sz="2800" b="1">
              <a:solidFill>
                <a:srgbClr val="FF0000"/>
              </a:solidFill>
            </a:endParaRPr>
          </a:p>
        </p:txBody>
      </p:sp>
      <p:sp>
        <p:nvSpPr>
          <p:cNvPr id="10" name="文本框 7"/>
          <p:cNvSpPr txBox="1">
            <a:spLocks noChangeArrowheads="1"/>
          </p:cNvSpPr>
          <p:nvPr/>
        </p:nvSpPr>
        <p:spPr bwMode="auto">
          <a:xfrm>
            <a:off x="6311900" y="1983105"/>
            <a:ext cx="2513965" cy="521970"/>
          </a:xfrm>
          <a:prstGeom prst="rect">
            <a:avLst/>
          </a:prstGeom>
          <a:noFill/>
          <a:ln w="9525">
            <a:noFill/>
            <a:miter lim="800000"/>
          </a:ln>
        </p:spPr>
        <p:txBody>
          <a:bodyPr wrap="square">
            <a:spAutoFit/>
          </a:bodyPr>
          <a:lstStyle/>
          <a:p>
            <a:r>
              <a:rPr lang="zh-CN" sz="2800" b="1">
                <a:solidFill>
                  <a:srgbClr val="FF0000"/>
                </a:solidFill>
                <a:latin typeface="宋体" panose="02010600030101010101" pitchFamily="2" charset="-122"/>
              </a:rPr>
              <a:t>判断句的标志</a:t>
            </a:r>
            <a:endParaRPr lang="zh-CN" sz="2800" b="1">
              <a:solidFill>
                <a:srgbClr val="FF0000"/>
              </a:solidFill>
              <a:latin typeface="宋体" panose="02010600030101010101" pitchFamily="2" charset="-122"/>
            </a:endParaRPr>
          </a:p>
        </p:txBody>
      </p:sp>
      <p:sp>
        <p:nvSpPr>
          <p:cNvPr id="13" name="文本框 7"/>
          <p:cNvSpPr txBox="1">
            <a:spLocks noChangeArrowheads="1"/>
          </p:cNvSpPr>
          <p:nvPr/>
        </p:nvSpPr>
        <p:spPr bwMode="auto">
          <a:xfrm>
            <a:off x="5681980" y="2590165"/>
            <a:ext cx="1794510" cy="521970"/>
          </a:xfrm>
          <a:prstGeom prst="rect">
            <a:avLst/>
          </a:prstGeom>
          <a:noFill/>
          <a:ln w="9525">
            <a:noFill/>
            <a:miter lim="800000"/>
          </a:ln>
        </p:spPr>
        <p:txBody>
          <a:bodyPr wrap="square">
            <a:spAutoFit/>
          </a:bodyPr>
          <a:lstStyle/>
          <a:p>
            <a:r>
              <a:rPr sz="2800" b="1">
                <a:solidFill>
                  <a:srgbClr val="FF0000"/>
                </a:solidFill>
                <a:latin typeface="宋体" panose="02010600030101010101" pitchFamily="2" charset="-122"/>
              </a:rPr>
              <a:t>……</a:t>
            </a:r>
            <a:r>
              <a:rPr sz="2800" b="1">
                <a:solidFill>
                  <a:srgbClr val="FF0000"/>
                </a:solidFill>
              </a:rPr>
              <a:t>的</a:t>
            </a:r>
            <a:r>
              <a:rPr lang="zh-CN" sz="2800" b="1">
                <a:solidFill>
                  <a:srgbClr val="FF0000"/>
                </a:solidFill>
              </a:rPr>
              <a:t>人</a:t>
            </a:r>
            <a:endParaRPr lang="zh-CN" sz="2800" b="1">
              <a:solidFill>
                <a:srgbClr val="FF0000"/>
              </a:solidFill>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randombar(horizontal)">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9" grpId="0"/>
      <p:bldP spid="10"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2705" name="文本框 1"/>
          <p:cNvSpPr txBox="1">
            <a:spLocks noChangeArrowheads="1"/>
          </p:cNvSpPr>
          <p:nvPr/>
        </p:nvSpPr>
        <p:spPr bwMode="auto">
          <a:xfrm>
            <a:off x="2135188" y="1196340"/>
            <a:ext cx="2782887" cy="583565"/>
          </a:xfrm>
          <a:prstGeom prst="rect">
            <a:avLst/>
          </a:prstGeom>
          <a:noFill/>
          <a:ln w="9525">
            <a:noFill/>
            <a:miter lim="800000"/>
          </a:ln>
        </p:spPr>
        <p:txBody>
          <a:bodyPr>
            <a:spAutoFit/>
          </a:bodyPr>
          <a:lstStyle/>
          <a:p>
            <a:r>
              <a:rPr lang="zh-CN" altLang="en-US" sz="3200" b="1">
                <a:latin typeface="黑体" panose="02010609060101010101" charset="-122"/>
                <a:ea typeface="黑体" panose="02010609060101010101" charset="-122"/>
              </a:rPr>
              <a:t>古今异义</a:t>
            </a:r>
            <a:endParaRPr lang="zh-CN" altLang="en-US" sz="3200" b="1">
              <a:latin typeface="黑体" panose="02010609060101010101" charset="-122"/>
              <a:ea typeface="黑体" panose="02010609060101010101" charset="-122"/>
            </a:endParaRPr>
          </a:p>
        </p:txBody>
      </p:sp>
      <p:sp>
        <p:nvSpPr>
          <p:cNvPr id="72708" name="文本框 1"/>
          <p:cNvSpPr txBox="1">
            <a:spLocks noChangeArrowheads="1"/>
          </p:cNvSpPr>
          <p:nvPr/>
        </p:nvSpPr>
        <p:spPr bwMode="auto">
          <a:xfrm>
            <a:off x="1769110" y="1916430"/>
            <a:ext cx="8461375" cy="3553460"/>
          </a:xfrm>
          <a:prstGeom prst="rect">
            <a:avLst/>
          </a:prstGeom>
          <a:noFill/>
          <a:ln w="9525">
            <a:noFill/>
            <a:miter lim="800000"/>
          </a:ln>
        </p:spPr>
        <p:txBody>
          <a:bodyPr wrap="square">
            <a:spAutoFit/>
          </a:bodyPr>
          <a:lstStyle/>
          <a:p>
            <a:pPr algn="l">
              <a:lnSpc>
                <a:spcPct val="150000"/>
              </a:lnSpc>
              <a:spcBef>
                <a:spcPts val="0"/>
              </a:spcBef>
              <a:spcAft>
                <a:spcPts val="0"/>
              </a:spcAft>
            </a:pPr>
            <a:r>
              <a:rPr lang="zh-CN" altLang="en-US" sz="3000" b="1">
                <a:latin typeface="黑体" panose="02010609060101010101" charset="-122"/>
                <a:ea typeface="黑体" panose="02010609060101010101" charset="-122"/>
              </a:rPr>
              <a:t>惟吾德</a:t>
            </a:r>
            <a:r>
              <a:rPr lang="zh-CN" altLang="en-US" sz="3000" b="1">
                <a:solidFill>
                  <a:srgbClr val="FF0000"/>
                </a:solidFill>
                <a:latin typeface="黑体" panose="02010609060101010101" charset="-122"/>
                <a:ea typeface="黑体" panose="02010609060101010101" charset="-122"/>
              </a:rPr>
              <a:t>馨</a:t>
            </a:r>
            <a:r>
              <a:rPr lang="zh-CN" altLang="en-US" sz="3000" b="1">
                <a:latin typeface="黑体" panose="02010609060101010101" charset="-122"/>
                <a:ea typeface="黑体" panose="02010609060101010101" charset="-122"/>
                <a:sym typeface="宋体" panose="02010600030101010101" pitchFamily="2" charset="-122"/>
              </a:rPr>
              <a:t>（</a:t>
            </a:r>
            <a:r>
              <a:rPr lang="en-US" altLang="zh-CN" sz="3000" b="1">
                <a:latin typeface="黑体" panose="02010609060101010101" charset="-122"/>
                <a:ea typeface="黑体" panose="02010609060101010101" charset="-122"/>
                <a:sym typeface="宋体" panose="02010600030101010101" pitchFamily="2" charset="-122"/>
              </a:rPr>
              <a:t>   </a:t>
            </a:r>
            <a:r>
              <a:rPr lang="zh-CN" altLang="en-US" sz="3000" b="1">
                <a:latin typeface="黑体" panose="02010609060101010101" charset="-122"/>
                <a:ea typeface="黑体" panose="02010609060101010101" charset="-122"/>
                <a:sym typeface="宋体" panose="02010600030101010101" pitchFamily="2" charset="-122"/>
              </a:rPr>
              <a:t>         </a:t>
            </a:r>
            <a:r>
              <a:rPr lang="en-US" altLang="zh-CN" sz="3000" b="1">
                <a:latin typeface="黑体" panose="02010609060101010101" charset="-122"/>
                <a:ea typeface="黑体" panose="02010609060101010101" charset="-122"/>
                <a:sym typeface="宋体" panose="02010600030101010101" pitchFamily="2" charset="-122"/>
              </a:rPr>
              <a:t>      </a:t>
            </a:r>
            <a:r>
              <a:rPr lang="zh-CN" altLang="en-US" sz="3000" b="1">
                <a:latin typeface="黑体" panose="02010609060101010101" charset="-122"/>
                <a:ea typeface="黑体" panose="02010609060101010101" charset="-122"/>
                <a:sym typeface="宋体" panose="02010600030101010101" pitchFamily="2" charset="-122"/>
              </a:rPr>
              <a:t> </a:t>
            </a:r>
            <a:r>
              <a:rPr lang="en-US" altLang="zh-CN" sz="3000" b="1">
                <a:latin typeface="黑体" panose="02010609060101010101" charset="-122"/>
                <a:ea typeface="黑体" panose="02010609060101010101" charset="-122"/>
                <a:sym typeface="宋体" panose="02010600030101010101" pitchFamily="2" charset="-122"/>
              </a:rPr>
              <a:t>          </a:t>
            </a:r>
            <a:r>
              <a:rPr lang="zh-CN" altLang="en-US" sz="3000" b="1">
                <a:latin typeface="黑体" panose="02010609060101010101" charset="-122"/>
                <a:ea typeface="黑体" panose="02010609060101010101" charset="-122"/>
                <a:sym typeface="宋体" panose="02010600030101010101" pitchFamily="2" charset="-122"/>
              </a:rPr>
              <a:t>   ）</a:t>
            </a:r>
            <a:endParaRPr lang="zh-CN" altLang="en-US" sz="3000" b="1">
              <a:solidFill>
                <a:srgbClr val="FF0000"/>
              </a:solidFill>
              <a:latin typeface="黑体" panose="02010609060101010101" charset="-122"/>
              <a:ea typeface="黑体" panose="02010609060101010101" charset="-122"/>
              <a:sym typeface="宋体" panose="02010600030101010101" pitchFamily="2" charset="-122"/>
            </a:endParaRPr>
          </a:p>
          <a:p>
            <a:pPr>
              <a:lnSpc>
                <a:spcPct val="150000"/>
              </a:lnSpc>
            </a:pPr>
            <a:r>
              <a:rPr lang="zh-CN" altLang="en-US" sz="3000" b="1">
                <a:latin typeface="黑体" panose="02010609060101010101" charset="-122"/>
                <a:ea typeface="黑体" panose="02010609060101010101" charset="-122"/>
                <a:sym typeface="+mn-ea"/>
              </a:rPr>
              <a:t>谈笑有</a:t>
            </a:r>
            <a:r>
              <a:rPr lang="zh-CN" altLang="en-US" sz="3000" b="1">
                <a:solidFill>
                  <a:srgbClr val="FF0000"/>
                </a:solidFill>
                <a:latin typeface="黑体" panose="02010609060101010101" charset="-122"/>
                <a:ea typeface="黑体" panose="02010609060101010101" charset="-122"/>
                <a:sym typeface="+mn-ea"/>
              </a:rPr>
              <a:t>鸿</a:t>
            </a:r>
            <a:r>
              <a:rPr lang="zh-CN" altLang="en-US" sz="3000" b="1">
                <a:latin typeface="黑体" panose="02010609060101010101" charset="-122"/>
                <a:ea typeface="黑体" panose="02010609060101010101" charset="-122"/>
                <a:sym typeface="+mn-ea"/>
              </a:rPr>
              <a:t>儒</a:t>
            </a:r>
            <a:r>
              <a:rPr lang="zh-CN" altLang="en-US" sz="3000" b="1">
                <a:latin typeface="黑体" panose="02010609060101010101" charset="-122"/>
                <a:ea typeface="黑体" panose="02010609060101010101" charset="-122"/>
                <a:sym typeface="宋体" panose="02010600030101010101" pitchFamily="2" charset="-122"/>
              </a:rPr>
              <a:t>（</a:t>
            </a:r>
            <a:r>
              <a:rPr lang="en-US" altLang="zh-CN" sz="3000" b="1">
                <a:latin typeface="黑体" panose="02010609060101010101" charset="-122"/>
                <a:ea typeface="黑体" panose="02010609060101010101" charset="-122"/>
                <a:sym typeface="宋体" panose="02010600030101010101" pitchFamily="2" charset="-122"/>
              </a:rPr>
              <a:t>   </a:t>
            </a:r>
            <a:r>
              <a:rPr lang="zh-CN" altLang="en-US" sz="3000" b="1">
                <a:latin typeface="黑体" panose="02010609060101010101" charset="-122"/>
                <a:ea typeface="黑体" panose="02010609060101010101" charset="-122"/>
                <a:sym typeface="宋体" panose="02010600030101010101" pitchFamily="2" charset="-122"/>
              </a:rPr>
              <a:t>        </a:t>
            </a:r>
            <a:r>
              <a:rPr lang="en-US" altLang="zh-CN" sz="3000" b="1">
                <a:latin typeface="黑体" panose="02010609060101010101" charset="-122"/>
                <a:ea typeface="黑体" panose="02010609060101010101" charset="-122"/>
                <a:sym typeface="宋体" panose="02010600030101010101" pitchFamily="2" charset="-122"/>
              </a:rPr>
              <a:t>              </a:t>
            </a:r>
            <a:r>
              <a:rPr lang="zh-CN" altLang="en-US" sz="3000" b="1">
                <a:latin typeface="黑体" panose="02010609060101010101" charset="-122"/>
                <a:ea typeface="黑体" panose="02010609060101010101" charset="-122"/>
                <a:sym typeface="宋体" panose="02010600030101010101" pitchFamily="2" charset="-122"/>
              </a:rPr>
              <a:t>     ）</a:t>
            </a:r>
            <a:endParaRPr lang="zh-CN" altLang="en-US" sz="3000" b="1">
              <a:latin typeface="黑体" panose="02010609060101010101" charset="-122"/>
              <a:ea typeface="黑体" panose="02010609060101010101" charset="-122"/>
              <a:sym typeface="宋体" panose="02010600030101010101" pitchFamily="2" charset="-122"/>
            </a:endParaRPr>
          </a:p>
          <a:p>
            <a:pPr algn="l">
              <a:lnSpc>
                <a:spcPct val="150000"/>
              </a:lnSpc>
            </a:pPr>
            <a:r>
              <a:rPr lang="zh-CN" altLang="en-US" sz="3000" b="1">
                <a:latin typeface="黑体" panose="02010609060101010101" charset="-122"/>
                <a:ea typeface="黑体" panose="02010609060101010101" charset="-122"/>
                <a:sym typeface="+mn-ea"/>
              </a:rPr>
              <a:t>无案牍之劳</a:t>
            </a:r>
            <a:r>
              <a:rPr lang="zh-CN" altLang="en-US" sz="3000" b="1">
                <a:solidFill>
                  <a:srgbClr val="FF0000"/>
                </a:solidFill>
                <a:latin typeface="黑体" panose="02010609060101010101" charset="-122"/>
                <a:ea typeface="黑体" panose="02010609060101010101" charset="-122"/>
                <a:sym typeface="+mn-ea"/>
              </a:rPr>
              <a:t>形</a:t>
            </a:r>
            <a:r>
              <a:rPr lang="zh-CN" altLang="en-US" sz="3000" b="1">
                <a:latin typeface="黑体" panose="02010609060101010101" charset="-122"/>
                <a:ea typeface="黑体" panose="02010609060101010101" charset="-122"/>
                <a:sym typeface="宋体" panose="02010600030101010101" pitchFamily="2" charset="-122"/>
              </a:rPr>
              <a:t>（</a:t>
            </a:r>
            <a:r>
              <a:rPr lang="en-US" altLang="zh-CN" sz="3000" b="1">
                <a:latin typeface="黑体" panose="02010609060101010101" charset="-122"/>
                <a:ea typeface="黑体" panose="02010609060101010101" charset="-122"/>
                <a:sym typeface="宋体" panose="02010600030101010101" pitchFamily="2" charset="-122"/>
              </a:rPr>
              <a:t>   </a:t>
            </a:r>
            <a:r>
              <a:rPr lang="zh-CN" altLang="en-US" sz="3000" b="1">
                <a:latin typeface="黑体" panose="02010609060101010101" charset="-122"/>
                <a:ea typeface="黑体" panose="02010609060101010101" charset="-122"/>
                <a:sym typeface="宋体" panose="02010600030101010101" pitchFamily="2" charset="-122"/>
              </a:rPr>
              <a:t>        </a:t>
            </a:r>
            <a:r>
              <a:rPr lang="en-US" altLang="zh-CN" sz="3000" b="1">
                <a:latin typeface="黑体" panose="02010609060101010101" charset="-122"/>
                <a:ea typeface="黑体" panose="02010609060101010101" charset="-122"/>
                <a:sym typeface="宋体" panose="02010600030101010101" pitchFamily="2" charset="-122"/>
              </a:rPr>
              <a:t>            </a:t>
            </a:r>
            <a:r>
              <a:rPr lang="zh-CN" altLang="en-US" sz="3000" b="1">
                <a:latin typeface="黑体" panose="02010609060101010101" charset="-122"/>
                <a:ea typeface="黑体" panose="02010609060101010101" charset="-122"/>
                <a:sym typeface="宋体" panose="02010600030101010101" pitchFamily="2" charset="-122"/>
              </a:rPr>
              <a:t>     ）</a:t>
            </a:r>
            <a:endParaRPr lang="zh-CN" altLang="en-US" sz="3000" b="1">
              <a:latin typeface="黑体" panose="02010609060101010101" charset="-122"/>
              <a:ea typeface="黑体" panose="02010609060101010101" charset="-122"/>
              <a:sym typeface="宋体" panose="02010600030101010101" pitchFamily="2" charset="-122"/>
            </a:endParaRPr>
          </a:p>
          <a:p>
            <a:pPr>
              <a:lnSpc>
                <a:spcPct val="150000"/>
              </a:lnSpc>
            </a:pPr>
            <a:r>
              <a:rPr lang="zh-CN" altLang="en-US" sz="3000" b="1">
                <a:solidFill>
                  <a:schemeClr val="tx1"/>
                </a:solidFill>
                <a:latin typeface="黑体" panose="02010609060101010101" charset="-122"/>
                <a:ea typeface="黑体" panose="02010609060101010101" charset="-122"/>
              </a:rPr>
              <a:t>亭亭净</a:t>
            </a:r>
            <a:r>
              <a:rPr lang="zh-CN" altLang="en-US" sz="3000" b="1">
                <a:solidFill>
                  <a:srgbClr val="FF0000"/>
                </a:solidFill>
                <a:latin typeface="黑体" panose="02010609060101010101" charset="-122"/>
                <a:ea typeface="黑体" panose="02010609060101010101" charset="-122"/>
              </a:rPr>
              <a:t>植</a:t>
            </a:r>
            <a:r>
              <a:rPr lang="zh-CN" altLang="en-US" sz="3000" b="1">
                <a:latin typeface="黑体" panose="02010609060101010101" charset="-122"/>
                <a:ea typeface="黑体" panose="02010609060101010101" charset="-122"/>
                <a:sym typeface="宋体" panose="02010600030101010101" pitchFamily="2" charset="-122"/>
              </a:rPr>
              <a:t>（ </a:t>
            </a:r>
            <a:r>
              <a:rPr lang="en-US" altLang="zh-CN" sz="3000" b="1">
                <a:latin typeface="黑体" panose="02010609060101010101" charset="-122"/>
                <a:ea typeface="黑体" panose="02010609060101010101" charset="-122"/>
                <a:sym typeface="宋体" panose="02010600030101010101" pitchFamily="2" charset="-122"/>
              </a:rPr>
              <a:t>   </a:t>
            </a:r>
            <a:r>
              <a:rPr lang="zh-CN" altLang="en-US" sz="3000" b="1">
                <a:latin typeface="黑体" panose="02010609060101010101" charset="-122"/>
                <a:ea typeface="黑体" panose="02010609060101010101" charset="-122"/>
                <a:sym typeface="宋体" panose="02010600030101010101" pitchFamily="2" charset="-122"/>
              </a:rPr>
              <a:t>           </a:t>
            </a:r>
            <a:r>
              <a:rPr lang="en-US" altLang="zh-CN" sz="3000" b="1">
                <a:latin typeface="黑体" panose="02010609060101010101" charset="-122"/>
                <a:ea typeface="黑体" panose="02010609060101010101" charset="-122"/>
                <a:sym typeface="宋体" panose="02010600030101010101" pitchFamily="2" charset="-122"/>
              </a:rPr>
              <a:t>                </a:t>
            </a:r>
            <a:r>
              <a:rPr lang="zh-CN" altLang="en-US" sz="3000" b="1">
                <a:latin typeface="黑体" panose="02010609060101010101" charset="-122"/>
                <a:ea typeface="黑体" panose="02010609060101010101" charset="-122"/>
                <a:sym typeface="宋体" panose="02010600030101010101" pitchFamily="2" charset="-122"/>
              </a:rPr>
              <a:t> ）</a:t>
            </a:r>
            <a:endParaRPr lang="zh-CN" altLang="en-US" sz="3000" b="1">
              <a:latin typeface="黑体" panose="02010609060101010101" charset="-122"/>
              <a:ea typeface="黑体" panose="02010609060101010101" charset="-122"/>
              <a:sym typeface="宋体" panose="02010600030101010101" pitchFamily="2" charset="-122"/>
            </a:endParaRPr>
          </a:p>
          <a:p>
            <a:pPr>
              <a:lnSpc>
                <a:spcPct val="150000"/>
              </a:lnSpc>
            </a:pPr>
            <a:r>
              <a:rPr lang="zh-CN" altLang="en-US" sz="3000" b="1">
                <a:solidFill>
                  <a:srgbClr val="FF0000"/>
                </a:solidFill>
                <a:latin typeface="黑体" panose="02010609060101010101" charset="-122"/>
                <a:ea typeface="黑体" panose="02010609060101010101" charset="-122"/>
              </a:rPr>
              <a:t>宜</a:t>
            </a:r>
            <a:r>
              <a:rPr lang="zh-CN" altLang="en-US" sz="3000" b="1">
                <a:solidFill>
                  <a:schemeClr val="tx1"/>
                </a:solidFill>
                <a:latin typeface="黑体" panose="02010609060101010101" charset="-122"/>
                <a:ea typeface="黑体" panose="02010609060101010101" charset="-122"/>
              </a:rPr>
              <a:t>乎众矣（</a:t>
            </a:r>
            <a:r>
              <a:rPr lang="en-US" altLang="zh-CN" sz="3000" b="1">
                <a:solidFill>
                  <a:schemeClr val="tx1"/>
                </a:solidFill>
                <a:latin typeface="黑体" panose="02010609060101010101" charset="-122"/>
                <a:ea typeface="黑体" panose="02010609060101010101" charset="-122"/>
              </a:rPr>
              <a:t>                                </a:t>
            </a:r>
            <a:r>
              <a:rPr lang="zh-CN" altLang="en-US" sz="3000" b="1">
                <a:solidFill>
                  <a:schemeClr val="tx1"/>
                </a:solidFill>
                <a:latin typeface="黑体" panose="02010609060101010101" charset="-122"/>
                <a:ea typeface="黑体" panose="02010609060101010101" charset="-122"/>
              </a:rPr>
              <a:t>）</a:t>
            </a:r>
            <a:endParaRPr lang="zh-CN" altLang="en-US" sz="3000" b="1">
              <a:solidFill>
                <a:schemeClr val="tx1"/>
              </a:solidFill>
              <a:latin typeface="黑体" panose="02010609060101010101" charset="-122"/>
              <a:ea typeface="黑体" panose="02010609060101010101" charset="-122"/>
            </a:endParaRPr>
          </a:p>
        </p:txBody>
      </p:sp>
      <p:sp>
        <p:nvSpPr>
          <p:cNvPr id="27654" name="文本框 5"/>
          <p:cNvSpPr txBox="1">
            <a:spLocks noChangeArrowheads="1"/>
          </p:cNvSpPr>
          <p:nvPr/>
        </p:nvSpPr>
        <p:spPr bwMode="auto">
          <a:xfrm>
            <a:off x="3719830" y="2132330"/>
            <a:ext cx="6341110" cy="521970"/>
          </a:xfrm>
          <a:prstGeom prst="rect">
            <a:avLst/>
          </a:prstGeom>
          <a:noFill/>
          <a:ln w="9525">
            <a:noFill/>
            <a:miter lim="800000"/>
          </a:ln>
        </p:spPr>
        <p:txBody>
          <a:bodyPr wrap="square">
            <a:spAutoFit/>
          </a:bodyPr>
          <a:lstStyle/>
          <a:p>
            <a:r>
              <a:rPr lang="zh-CN" altLang="en-US" sz="2800" b="1">
                <a:solidFill>
                  <a:srgbClr val="0000FF"/>
                </a:solidFill>
                <a:latin typeface="宋体" panose="02010600030101010101" pitchFamily="2" charset="-122"/>
              </a:rPr>
              <a:t>古：</a:t>
            </a:r>
            <a:r>
              <a:rPr lang="zh-CN" altLang="en-US" sz="2800" b="1">
                <a:solidFill>
                  <a:srgbClr val="FF0000"/>
                </a:solidFill>
                <a:latin typeface="宋体" panose="02010600030101010101" pitchFamily="2" charset="-122"/>
              </a:rPr>
              <a:t>德行美好</a:t>
            </a:r>
            <a:r>
              <a:rPr lang="zh-CN" altLang="en-US" sz="2800" b="1">
                <a:solidFill>
                  <a:srgbClr val="0000FF"/>
                </a:solidFill>
                <a:latin typeface="宋体" panose="02010600030101010101" pitchFamily="2" charset="-122"/>
              </a:rPr>
              <a:t>；今：能散布很远的香气</a:t>
            </a:r>
            <a:endParaRPr lang="zh-CN" altLang="en-US" sz="3200" b="1">
              <a:solidFill>
                <a:srgbClr val="0000FF"/>
              </a:solidFill>
              <a:latin typeface="宋体" panose="02010600030101010101" pitchFamily="2" charset="-122"/>
            </a:endParaRPr>
          </a:p>
        </p:txBody>
      </p:sp>
      <p:sp>
        <p:nvSpPr>
          <p:cNvPr id="27655" name="文本框 6"/>
          <p:cNvSpPr txBox="1">
            <a:spLocks noChangeArrowheads="1"/>
          </p:cNvSpPr>
          <p:nvPr/>
        </p:nvSpPr>
        <p:spPr bwMode="auto">
          <a:xfrm>
            <a:off x="4151630" y="2780665"/>
            <a:ext cx="3934460" cy="521970"/>
          </a:xfrm>
          <a:prstGeom prst="rect">
            <a:avLst/>
          </a:prstGeom>
          <a:noFill/>
          <a:ln w="9525">
            <a:noFill/>
            <a:miter lim="800000"/>
          </a:ln>
        </p:spPr>
        <p:txBody>
          <a:bodyPr wrap="square">
            <a:spAutoFit/>
          </a:bodyPr>
          <a:lstStyle/>
          <a:p>
            <a:r>
              <a:rPr lang="zh-CN" altLang="en-US" sz="2800" b="1">
                <a:solidFill>
                  <a:srgbClr val="0000FF"/>
                </a:solidFill>
                <a:latin typeface="宋体" panose="02010600030101010101" pitchFamily="2" charset="-122"/>
              </a:rPr>
              <a:t>古：</a:t>
            </a:r>
            <a:r>
              <a:rPr lang="zh-CN" altLang="en-US" sz="2800" b="1">
                <a:solidFill>
                  <a:srgbClr val="FF0000"/>
                </a:solidFill>
                <a:latin typeface="宋体" panose="02010600030101010101" pitchFamily="2" charset="-122"/>
              </a:rPr>
              <a:t>大</a:t>
            </a:r>
            <a:r>
              <a:rPr lang="zh-CN" altLang="en-US" sz="2800" b="1">
                <a:solidFill>
                  <a:srgbClr val="0000FF"/>
                </a:solidFill>
                <a:latin typeface="宋体" panose="02010600030101010101" pitchFamily="2" charset="-122"/>
              </a:rPr>
              <a:t>；今：鸿雁</a:t>
            </a:r>
            <a:r>
              <a:rPr lang="en-US" altLang="zh-CN" sz="2800" b="1">
                <a:solidFill>
                  <a:srgbClr val="0000FF"/>
                </a:solidFill>
                <a:uFillTx/>
                <a:ea typeface="SimSun-ExtB" panose="02010609060101010101" charset="-122"/>
                <a:cs typeface="+mj-cs"/>
                <a:sym typeface="宋体" panose="02010600030101010101" pitchFamily="2" charset="-122"/>
              </a:rPr>
              <a:t>,</a:t>
            </a:r>
            <a:r>
              <a:rPr lang="zh-CN" altLang="en-US" sz="2800" b="1">
                <a:solidFill>
                  <a:srgbClr val="0000FF"/>
                </a:solidFill>
                <a:latin typeface="宋体" panose="02010600030101010101" pitchFamily="2" charset="-122"/>
              </a:rPr>
              <a:t>书信</a:t>
            </a:r>
            <a:endParaRPr lang="zh-CN" altLang="en-US" sz="2800" b="1">
              <a:solidFill>
                <a:srgbClr val="0000FF"/>
              </a:solidFill>
              <a:latin typeface="宋体" panose="02010600030101010101" pitchFamily="2" charset="-122"/>
            </a:endParaRPr>
          </a:p>
        </p:txBody>
      </p:sp>
      <p:sp>
        <p:nvSpPr>
          <p:cNvPr id="27651" name="文本框 7"/>
          <p:cNvSpPr txBox="1">
            <a:spLocks noChangeArrowheads="1"/>
          </p:cNvSpPr>
          <p:nvPr/>
        </p:nvSpPr>
        <p:spPr bwMode="auto">
          <a:xfrm>
            <a:off x="4511675" y="3500755"/>
            <a:ext cx="5489575" cy="521970"/>
          </a:xfrm>
          <a:prstGeom prst="rect">
            <a:avLst/>
          </a:prstGeom>
          <a:noFill/>
          <a:ln w="9525">
            <a:noFill/>
            <a:miter lim="800000"/>
          </a:ln>
        </p:spPr>
        <p:txBody>
          <a:bodyPr wrap="square">
            <a:spAutoFit/>
          </a:bodyPr>
          <a:lstStyle/>
          <a:p>
            <a:r>
              <a:rPr lang="zh-CN" altLang="en-US" sz="2800" b="1">
                <a:solidFill>
                  <a:srgbClr val="0000FF"/>
                </a:solidFill>
                <a:latin typeface="宋体" panose="02010600030101010101" pitchFamily="2" charset="-122"/>
              </a:rPr>
              <a:t>古：</a:t>
            </a:r>
            <a:r>
              <a:rPr lang="zh-CN" altLang="en-US" sz="2800" b="1">
                <a:solidFill>
                  <a:srgbClr val="FF0000"/>
                </a:solidFill>
                <a:latin typeface="宋体" panose="02010600030101010101" pitchFamily="2" charset="-122"/>
              </a:rPr>
              <a:t>形体、躯体</a:t>
            </a:r>
            <a:r>
              <a:rPr lang="zh-CN" altLang="en-US" sz="2800" b="1">
                <a:solidFill>
                  <a:srgbClr val="0000FF"/>
                </a:solidFill>
                <a:latin typeface="宋体" panose="02010600030101010101" pitchFamily="2" charset="-122"/>
              </a:rPr>
              <a:t>；今：样子</a:t>
            </a:r>
            <a:r>
              <a:rPr lang="en-US" altLang="zh-CN" sz="2800" b="1">
                <a:solidFill>
                  <a:srgbClr val="0000FF"/>
                </a:solidFill>
                <a:uFillTx/>
                <a:ea typeface="SimSun-ExtB" panose="02010609060101010101" charset="-122"/>
                <a:cs typeface="+mj-cs"/>
                <a:sym typeface="宋体" panose="02010600030101010101" pitchFamily="2" charset="-122"/>
              </a:rPr>
              <a:t>,</a:t>
            </a:r>
            <a:r>
              <a:rPr lang="zh-CN" altLang="en-US" sz="2800" b="1">
                <a:solidFill>
                  <a:srgbClr val="0000FF"/>
                </a:solidFill>
                <a:latin typeface="宋体" panose="02010600030101010101" pitchFamily="2" charset="-122"/>
              </a:rPr>
              <a:t>形状</a:t>
            </a:r>
            <a:endParaRPr lang="zh-CN" altLang="en-US" sz="2800" b="1">
              <a:solidFill>
                <a:srgbClr val="0000FF"/>
              </a:solidFill>
              <a:latin typeface="宋体" panose="02010600030101010101" pitchFamily="2" charset="-122"/>
            </a:endParaRPr>
          </a:p>
        </p:txBody>
      </p:sp>
      <p:sp>
        <p:nvSpPr>
          <p:cNvPr id="4" name="文本框 6"/>
          <p:cNvSpPr txBox="1">
            <a:spLocks noChangeArrowheads="1"/>
          </p:cNvSpPr>
          <p:nvPr/>
        </p:nvSpPr>
        <p:spPr bwMode="auto">
          <a:xfrm>
            <a:off x="3719830" y="4184650"/>
            <a:ext cx="3612515" cy="521970"/>
          </a:xfrm>
          <a:prstGeom prst="rect">
            <a:avLst/>
          </a:prstGeom>
          <a:noFill/>
          <a:ln w="9525">
            <a:noFill/>
            <a:miter lim="800000"/>
          </a:ln>
        </p:spPr>
        <p:txBody>
          <a:bodyPr wrap="square">
            <a:spAutoFit/>
          </a:bodyPr>
          <a:lstStyle/>
          <a:p>
            <a:r>
              <a:rPr lang="zh-CN" altLang="en-US" sz="2800" b="1">
                <a:solidFill>
                  <a:srgbClr val="0000FF"/>
                </a:solidFill>
                <a:latin typeface="宋体" panose="02010600030101010101" pitchFamily="2" charset="-122"/>
              </a:rPr>
              <a:t>古：</a:t>
            </a:r>
            <a:r>
              <a:rPr lang="zh-CN" altLang="en-US" sz="2800" b="1">
                <a:solidFill>
                  <a:srgbClr val="FF0000"/>
                </a:solidFill>
                <a:latin typeface="宋体" panose="02010600030101010101" pitchFamily="2" charset="-122"/>
              </a:rPr>
              <a:t>竖立</a:t>
            </a:r>
            <a:r>
              <a:rPr lang="zh-CN" altLang="en-US" sz="2800" b="1">
                <a:solidFill>
                  <a:srgbClr val="0000FF"/>
                </a:solidFill>
                <a:latin typeface="宋体" panose="02010600030101010101" pitchFamily="2" charset="-122"/>
              </a:rPr>
              <a:t>；今：种植</a:t>
            </a:r>
            <a:endParaRPr lang="zh-CN" altLang="en-US" sz="2800" b="1">
              <a:solidFill>
                <a:srgbClr val="0000FF"/>
              </a:solidFill>
              <a:latin typeface="宋体" panose="02010600030101010101" pitchFamily="2" charset="-122"/>
            </a:endParaRPr>
          </a:p>
        </p:txBody>
      </p:sp>
      <p:sp>
        <p:nvSpPr>
          <p:cNvPr id="5" name="文本框 6"/>
          <p:cNvSpPr txBox="1">
            <a:spLocks noChangeArrowheads="1"/>
          </p:cNvSpPr>
          <p:nvPr/>
        </p:nvSpPr>
        <p:spPr bwMode="auto">
          <a:xfrm>
            <a:off x="3719830" y="4869180"/>
            <a:ext cx="3612515" cy="521970"/>
          </a:xfrm>
          <a:prstGeom prst="rect">
            <a:avLst/>
          </a:prstGeom>
          <a:noFill/>
          <a:ln w="9525">
            <a:noFill/>
            <a:miter lim="800000"/>
          </a:ln>
        </p:spPr>
        <p:txBody>
          <a:bodyPr wrap="square">
            <a:spAutoFit/>
          </a:bodyPr>
          <a:lstStyle/>
          <a:p>
            <a:r>
              <a:rPr lang="zh-CN" altLang="en-US" sz="2800" b="1">
                <a:solidFill>
                  <a:srgbClr val="0000FF"/>
                </a:solidFill>
                <a:latin typeface="宋体" panose="02010600030101010101" pitchFamily="2" charset="-122"/>
              </a:rPr>
              <a:t>古：</a:t>
            </a:r>
            <a:r>
              <a:rPr lang="zh-CN" altLang="en-US" sz="2800" b="1">
                <a:solidFill>
                  <a:srgbClr val="FF0000"/>
                </a:solidFill>
                <a:latin typeface="宋体" panose="02010600030101010101" pitchFamily="2" charset="-122"/>
              </a:rPr>
              <a:t>应当</a:t>
            </a:r>
            <a:r>
              <a:rPr lang="zh-CN" altLang="en-US" sz="2800" b="1">
                <a:solidFill>
                  <a:srgbClr val="0000FF"/>
                </a:solidFill>
                <a:latin typeface="宋体" panose="02010600030101010101" pitchFamily="2" charset="-122"/>
              </a:rPr>
              <a:t>；今：合适</a:t>
            </a:r>
            <a:endParaRPr lang="zh-CN" altLang="en-US" sz="2800" b="1">
              <a:solidFill>
                <a:srgbClr val="0000FF"/>
              </a:solidFill>
              <a:latin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 calcmode="lin" valueType="num">
                                      <p:cBhvr>
                                        <p:cTn id="7" dur="500" fill="hold"/>
                                        <p:tgtEl>
                                          <p:spTgt spid="2765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765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765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7654"/>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27655"/>
                                        </p:tgtEl>
                                        <p:attrNameLst>
                                          <p:attrName>style.visibility</p:attrName>
                                        </p:attrNameLst>
                                      </p:cBhvr>
                                      <p:to>
                                        <p:strVal val="visible"/>
                                      </p:to>
                                    </p:set>
                                    <p:anim calcmode="lin" valueType="num">
                                      <p:cBhvr>
                                        <p:cTn id="15" dur="500" fill="hold"/>
                                        <p:tgtEl>
                                          <p:spTgt spid="27655"/>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27655"/>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27655"/>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2765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27651"/>
                                        </p:tgtEl>
                                        <p:attrNameLst>
                                          <p:attrName>style.visibility</p:attrName>
                                        </p:attrNameLst>
                                      </p:cBhvr>
                                      <p:to>
                                        <p:strVal val="visible"/>
                                      </p:to>
                                    </p:set>
                                    <p:anim calcmode="lin" valueType="num">
                                      <p:cBhvr>
                                        <p:cTn id="23" dur="500" fill="hold"/>
                                        <p:tgtEl>
                                          <p:spTgt spid="27651"/>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27651"/>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27651"/>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2765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P spid="27655" grpId="0"/>
      <p:bldP spid="27651" grpId="0"/>
      <p:bldP spid="4"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文本框 1"/>
          <p:cNvSpPr txBox="1">
            <a:spLocks noChangeArrowheads="1"/>
          </p:cNvSpPr>
          <p:nvPr/>
        </p:nvSpPr>
        <p:spPr bwMode="auto">
          <a:xfrm>
            <a:off x="1991995" y="620395"/>
            <a:ext cx="2782888" cy="583565"/>
          </a:xfrm>
          <a:prstGeom prst="rect">
            <a:avLst/>
          </a:prstGeom>
          <a:noFill/>
          <a:ln w="9525">
            <a:noFill/>
            <a:miter lim="800000"/>
          </a:ln>
        </p:spPr>
        <p:txBody>
          <a:bodyPr>
            <a:spAutoFit/>
          </a:bodyPr>
          <a:lstStyle/>
          <a:p>
            <a:r>
              <a:rPr lang="zh-CN" altLang="en-US" sz="3200" b="1">
                <a:latin typeface="黑体" panose="02010609060101010101" charset="-122"/>
                <a:ea typeface="黑体" panose="02010609060101010101" charset="-122"/>
              </a:rPr>
              <a:t>词类活用</a:t>
            </a:r>
            <a:endParaRPr lang="zh-CN" altLang="en-US" sz="3200" b="1">
              <a:latin typeface="黑体" panose="02010609060101010101" charset="-122"/>
              <a:ea typeface="黑体" panose="02010609060101010101" charset="-122"/>
            </a:endParaRPr>
          </a:p>
        </p:txBody>
      </p:sp>
      <p:sp>
        <p:nvSpPr>
          <p:cNvPr id="73730" name="文本框 4"/>
          <p:cNvSpPr txBox="1">
            <a:spLocks noChangeArrowheads="1"/>
          </p:cNvSpPr>
          <p:nvPr/>
        </p:nvSpPr>
        <p:spPr bwMode="auto">
          <a:xfrm>
            <a:off x="2279650" y="1628775"/>
            <a:ext cx="7696200" cy="4523105"/>
          </a:xfrm>
          <a:prstGeom prst="rect">
            <a:avLst/>
          </a:prstGeom>
          <a:noFill/>
          <a:ln w="9525">
            <a:noFill/>
            <a:miter lim="800000"/>
          </a:ln>
        </p:spPr>
        <p:txBody>
          <a:bodyPr wrap="square">
            <a:spAutoFit/>
          </a:bodyPr>
          <a:lstStyle/>
          <a:p>
            <a:pPr>
              <a:lnSpc>
                <a:spcPct val="120000"/>
              </a:lnSpc>
              <a:spcBef>
                <a:spcPts val="0"/>
              </a:spcBef>
              <a:spcAft>
                <a:spcPts val="0"/>
              </a:spcAft>
            </a:pPr>
            <a:r>
              <a:rPr lang="zh-CN" altLang="en-US" sz="3000" b="1">
                <a:latin typeface="黑体" panose="02010609060101010101" charset="-122"/>
                <a:ea typeface="黑体" panose="02010609060101010101" charset="-122"/>
              </a:rPr>
              <a:t>有仙则</a:t>
            </a:r>
            <a:r>
              <a:rPr lang="zh-CN" altLang="en-US" sz="3000" b="1">
                <a:solidFill>
                  <a:srgbClr val="FF0000"/>
                </a:solidFill>
                <a:latin typeface="黑体" panose="02010609060101010101" charset="-122"/>
                <a:ea typeface="黑体" panose="02010609060101010101" charset="-122"/>
              </a:rPr>
              <a:t>名</a:t>
            </a:r>
            <a:r>
              <a:rPr lang="zh-CN" altLang="en-US" sz="3000" b="1">
                <a:solidFill>
                  <a:schemeClr val="tx1"/>
                </a:solidFill>
                <a:latin typeface="黑体" panose="02010609060101010101" charset="-122"/>
                <a:ea typeface="黑体" panose="02010609060101010101" charset="-122"/>
              </a:rPr>
              <a:t>（</a:t>
            </a:r>
            <a:r>
              <a:rPr lang="en-US" altLang="zh-CN" sz="3000" b="1">
                <a:solidFill>
                  <a:schemeClr val="tx1"/>
                </a:solidFill>
                <a:latin typeface="黑体" panose="02010609060101010101" charset="-122"/>
                <a:ea typeface="黑体" panose="02010609060101010101" charset="-122"/>
              </a:rPr>
              <a:t>                             </a:t>
            </a:r>
            <a:r>
              <a:rPr lang="zh-CN" altLang="en-US" sz="3000" b="1">
                <a:solidFill>
                  <a:schemeClr val="tx1"/>
                </a:solidFill>
                <a:latin typeface="黑体" panose="02010609060101010101" charset="-122"/>
                <a:ea typeface="黑体" panose="02010609060101010101" charset="-122"/>
              </a:rPr>
              <a:t>）</a:t>
            </a:r>
            <a:endParaRPr lang="zh-CN" altLang="en-US" sz="3000" b="1">
              <a:solidFill>
                <a:srgbClr val="FF0000"/>
              </a:solidFill>
              <a:latin typeface="黑体" panose="02010609060101010101" charset="-122"/>
              <a:ea typeface="黑体" panose="02010609060101010101" charset="-122"/>
            </a:endParaRPr>
          </a:p>
          <a:p>
            <a:pPr>
              <a:lnSpc>
                <a:spcPct val="120000"/>
              </a:lnSpc>
              <a:spcBef>
                <a:spcPts val="0"/>
              </a:spcBef>
              <a:spcAft>
                <a:spcPts val="0"/>
              </a:spcAft>
            </a:pPr>
            <a:r>
              <a:rPr lang="zh-CN" altLang="en-US" sz="3000" b="1">
                <a:solidFill>
                  <a:schemeClr val="tx1"/>
                </a:solidFill>
                <a:latin typeface="黑体" panose="02010609060101010101" charset="-122"/>
                <a:ea typeface="黑体" panose="02010609060101010101" charset="-122"/>
              </a:rPr>
              <a:t>苔痕</a:t>
            </a:r>
            <a:r>
              <a:rPr lang="zh-CN" altLang="en-US" sz="3000" b="1">
                <a:solidFill>
                  <a:srgbClr val="FF0000"/>
                </a:solidFill>
                <a:latin typeface="黑体" panose="02010609060101010101" charset="-122"/>
                <a:ea typeface="黑体" panose="02010609060101010101" charset="-122"/>
              </a:rPr>
              <a:t>上</a:t>
            </a:r>
            <a:r>
              <a:rPr lang="zh-CN" altLang="en-US" sz="3000" b="1">
                <a:solidFill>
                  <a:schemeClr val="tx1"/>
                </a:solidFill>
                <a:latin typeface="黑体" panose="02010609060101010101" charset="-122"/>
                <a:ea typeface="黑体" panose="02010609060101010101" charset="-122"/>
              </a:rPr>
              <a:t>阶绿</a:t>
            </a:r>
            <a:r>
              <a:rPr lang="zh-CN" altLang="en-US" sz="3000" b="1">
                <a:latin typeface="黑体" panose="02010609060101010101" charset="-122"/>
                <a:ea typeface="黑体" panose="02010609060101010101" charset="-122"/>
                <a:sym typeface="+mn-ea"/>
              </a:rPr>
              <a:t>（</a:t>
            </a:r>
            <a:r>
              <a:rPr lang="en-US" altLang="zh-CN" sz="3000" b="1">
                <a:latin typeface="黑体" panose="02010609060101010101" charset="-122"/>
                <a:ea typeface="黑体" panose="02010609060101010101" charset="-122"/>
                <a:sym typeface="+mn-ea"/>
              </a:rPr>
              <a:t>                           </a:t>
            </a:r>
            <a:r>
              <a:rPr lang="zh-CN" altLang="en-US" sz="3000" b="1">
                <a:latin typeface="黑体" panose="02010609060101010101" charset="-122"/>
                <a:ea typeface="黑体" panose="02010609060101010101" charset="-122"/>
                <a:sym typeface="+mn-ea"/>
              </a:rPr>
              <a:t>）</a:t>
            </a:r>
            <a:endParaRPr lang="zh-CN" altLang="en-US" sz="3000" b="1">
              <a:solidFill>
                <a:schemeClr val="tx1"/>
              </a:solidFill>
              <a:latin typeface="黑体" panose="02010609060101010101" charset="-122"/>
              <a:ea typeface="黑体" panose="02010609060101010101" charset="-122"/>
            </a:endParaRPr>
          </a:p>
          <a:p>
            <a:pPr>
              <a:lnSpc>
                <a:spcPct val="120000"/>
              </a:lnSpc>
              <a:spcBef>
                <a:spcPts val="0"/>
              </a:spcBef>
              <a:spcAft>
                <a:spcPts val="0"/>
              </a:spcAft>
            </a:pPr>
            <a:r>
              <a:rPr lang="zh-CN" altLang="en-US" sz="3000" b="1">
                <a:solidFill>
                  <a:schemeClr val="tx1"/>
                </a:solidFill>
                <a:latin typeface="黑体" panose="02010609060101010101" charset="-122"/>
                <a:ea typeface="黑体" panose="02010609060101010101" charset="-122"/>
              </a:rPr>
              <a:t>草色入帘</a:t>
            </a:r>
            <a:r>
              <a:rPr lang="zh-CN" altLang="en-US" sz="3000" b="1">
                <a:solidFill>
                  <a:srgbClr val="FF0000"/>
                </a:solidFill>
                <a:latin typeface="黑体" panose="02010609060101010101" charset="-122"/>
                <a:ea typeface="黑体" panose="02010609060101010101" charset="-122"/>
              </a:rPr>
              <a:t>青</a:t>
            </a:r>
            <a:r>
              <a:rPr lang="zh-CN" altLang="en-US" sz="3000" b="1">
                <a:latin typeface="黑体" panose="02010609060101010101" charset="-122"/>
                <a:ea typeface="黑体" panose="02010609060101010101" charset="-122"/>
                <a:sym typeface="+mn-ea"/>
              </a:rPr>
              <a:t>（</a:t>
            </a:r>
            <a:r>
              <a:rPr lang="en-US" altLang="zh-CN" sz="3000" b="1">
                <a:latin typeface="黑体" panose="02010609060101010101" charset="-122"/>
                <a:ea typeface="黑体" panose="02010609060101010101" charset="-122"/>
                <a:sym typeface="+mn-ea"/>
              </a:rPr>
              <a:t>                           </a:t>
            </a:r>
            <a:r>
              <a:rPr lang="zh-CN" altLang="en-US" sz="3000" b="1">
                <a:latin typeface="黑体" panose="02010609060101010101" charset="-122"/>
                <a:ea typeface="黑体" panose="02010609060101010101" charset="-122"/>
                <a:sym typeface="+mn-ea"/>
              </a:rPr>
              <a:t>）</a:t>
            </a:r>
            <a:endParaRPr lang="zh-CN" altLang="en-US" sz="3000" b="1">
              <a:solidFill>
                <a:schemeClr val="tx1"/>
              </a:solidFill>
              <a:latin typeface="黑体" panose="02010609060101010101" charset="-122"/>
              <a:ea typeface="黑体" panose="02010609060101010101" charset="-122"/>
            </a:endParaRPr>
          </a:p>
          <a:p>
            <a:pPr>
              <a:lnSpc>
                <a:spcPct val="120000"/>
              </a:lnSpc>
              <a:spcBef>
                <a:spcPts val="0"/>
              </a:spcBef>
              <a:spcAft>
                <a:spcPts val="0"/>
              </a:spcAft>
            </a:pPr>
            <a:r>
              <a:rPr lang="zh-CN" altLang="en-US" sz="3000" b="1">
                <a:solidFill>
                  <a:schemeClr val="tx1"/>
                </a:solidFill>
                <a:latin typeface="黑体" panose="02010609060101010101" charset="-122"/>
                <a:ea typeface="黑体" panose="02010609060101010101" charset="-122"/>
              </a:rPr>
              <a:t>无丝竹之</a:t>
            </a:r>
            <a:r>
              <a:rPr lang="zh-CN" altLang="en-US" sz="3000" b="1">
                <a:solidFill>
                  <a:srgbClr val="FF0000"/>
                </a:solidFill>
                <a:latin typeface="黑体" panose="02010609060101010101" charset="-122"/>
                <a:ea typeface="黑体" panose="02010609060101010101" charset="-122"/>
              </a:rPr>
              <a:t>乱</a:t>
            </a:r>
            <a:r>
              <a:rPr lang="zh-CN" altLang="en-US" sz="3000" b="1">
                <a:solidFill>
                  <a:schemeClr val="tx1"/>
                </a:solidFill>
                <a:latin typeface="黑体" panose="02010609060101010101" charset="-122"/>
                <a:ea typeface="黑体" panose="02010609060101010101" charset="-122"/>
              </a:rPr>
              <a:t>耳</a:t>
            </a:r>
            <a:r>
              <a:rPr lang="zh-CN" altLang="en-US" sz="3000" b="1">
                <a:latin typeface="黑体" panose="02010609060101010101" charset="-122"/>
                <a:ea typeface="黑体" panose="02010609060101010101" charset="-122"/>
                <a:sym typeface="+mn-ea"/>
              </a:rPr>
              <a:t>（</a:t>
            </a:r>
            <a:r>
              <a:rPr lang="en-US" altLang="zh-CN" sz="3000" b="1">
                <a:latin typeface="黑体" panose="02010609060101010101" charset="-122"/>
                <a:ea typeface="黑体" panose="02010609060101010101" charset="-122"/>
                <a:sym typeface="+mn-ea"/>
              </a:rPr>
              <a:t>                         </a:t>
            </a:r>
            <a:r>
              <a:rPr lang="zh-CN" altLang="en-US" sz="3000" b="1">
                <a:latin typeface="黑体" panose="02010609060101010101" charset="-122"/>
                <a:ea typeface="黑体" panose="02010609060101010101" charset="-122"/>
                <a:sym typeface="+mn-ea"/>
              </a:rPr>
              <a:t>）</a:t>
            </a:r>
            <a:endParaRPr lang="zh-CN" altLang="en-US" sz="3000" b="1">
              <a:solidFill>
                <a:schemeClr val="tx1"/>
              </a:solidFill>
              <a:latin typeface="黑体" panose="02010609060101010101" charset="-122"/>
              <a:ea typeface="黑体" panose="02010609060101010101" charset="-122"/>
            </a:endParaRPr>
          </a:p>
          <a:p>
            <a:pPr>
              <a:lnSpc>
                <a:spcPct val="120000"/>
              </a:lnSpc>
              <a:spcBef>
                <a:spcPts val="0"/>
              </a:spcBef>
              <a:spcAft>
                <a:spcPts val="0"/>
              </a:spcAft>
            </a:pPr>
            <a:r>
              <a:rPr lang="zh-CN" altLang="en-US" sz="3000" b="1">
                <a:solidFill>
                  <a:schemeClr val="tx1"/>
                </a:solidFill>
                <a:latin typeface="黑体" panose="02010609060101010101" charset="-122"/>
                <a:ea typeface="黑体" panose="02010609060101010101" charset="-122"/>
              </a:rPr>
              <a:t>无案牍之</a:t>
            </a:r>
            <a:r>
              <a:rPr lang="zh-CN" altLang="en-US" sz="3000" b="1">
                <a:solidFill>
                  <a:srgbClr val="FF0000"/>
                </a:solidFill>
                <a:latin typeface="黑体" panose="02010609060101010101" charset="-122"/>
                <a:ea typeface="黑体" panose="02010609060101010101" charset="-122"/>
              </a:rPr>
              <a:t>劳</a:t>
            </a:r>
            <a:r>
              <a:rPr lang="zh-CN" altLang="en-US" sz="3000" b="1">
                <a:solidFill>
                  <a:schemeClr val="tx1"/>
                </a:solidFill>
                <a:latin typeface="黑体" panose="02010609060101010101" charset="-122"/>
                <a:ea typeface="黑体" panose="02010609060101010101" charset="-122"/>
              </a:rPr>
              <a:t>形</a:t>
            </a:r>
            <a:r>
              <a:rPr lang="zh-CN" altLang="en-US" sz="3000" b="1">
                <a:latin typeface="黑体" panose="02010609060101010101" charset="-122"/>
                <a:ea typeface="黑体" panose="02010609060101010101" charset="-122"/>
                <a:sym typeface="+mn-ea"/>
              </a:rPr>
              <a:t>（</a:t>
            </a:r>
            <a:r>
              <a:rPr lang="en-US" altLang="zh-CN" sz="3000" b="1">
                <a:latin typeface="黑体" panose="02010609060101010101" charset="-122"/>
                <a:ea typeface="黑体" panose="02010609060101010101" charset="-122"/>
                <a:sym typeface="+mn-ea"/>
              </a:rPr>
              <a:t>                         </a:t>
            </a:r>
            <a:r>
              <a:rPr lang="zh-CN" altLang="en-US" sz="3000" b="1">
                <a:latin typeface="黑体" panose="02010609060101010101" charset="-122"/>
                <a:ea typeface="黑体" panose="02010609060101010101" charset="-122"/>
                <a:sym typeface="+mn-ea"/>
              </a:rPr>
              <a:t>）</a:t>
            </a:r>
            <a:endParaRPr lang="zh-CN" altLang="en-US" sz="3000" b="1">
              <a:solidFill>
                <a:schemeClr val="tx1"/>
              </a:solidFill>
              <a:latin typeface="黑体" panose="02010609060101010101" charset="-122"/>
              <a:ea typeface="黑体" panose="02010609060101010101" charset="-122"/>
            </a:endParaRPr>
          </a:p>
          <a:p>
            <a:pPr>
              <a:lnSpc>
                <a:spcPct val="120000"/>
              </a:lnSpc>
              <a:spcBef>
                <a:spcPts val="0"/>
              </a:spcBef>
              <a:spcAft>
                <a:spcPts val="0"/>
              </a:spcAft>
            </a:pPr>
            <a:r>
              <a:rPr lang="zh-CN" altLang="en-US" sz="3000" b="1">
                <a:solidFill>
                  <a:schemeClr val="tx1"/>
                </a:solidFill>
                <a:latin typeface="黑体" panose="02010609060101010101" charset="-122"/>
                <a:ea typeface="黑体" panose="02010609060101010101" charset="-122"/>
              </a:rPr>
              <a:t>不</a:t>
            </a:r>
            <a:r>
              <a:rPr lang="zh-CN" altLang="en-US" sz="3000" b="1">
                <a:solidFill>
                  <a:srgbClr val="FF0000"/>
                </a:solidFill>
                <a:latin typeface="黑体" panose="02010609060101010101" charset="-122"/>
                <a:ea typeface="黑体" panose="02010609060101010101" charset="-122"/>
              </a:rPr>
              <a:t>蔓</a:t>
            </a:r>
            <a:r>
              <a:rPr lang="zh-CN" altLang="en-US" sz="3000" b="1">
                <a:solidFill>
                  <a:schemeClr val="tx1"/>
                </a:solidFill>
                <a:latin typeface="黑体" panose="02010609060101010101" charset="-122"/>
                <a:ea typeface="黑体" panose="02010609060101010101" charset="-122"/>
              </a:rPr>
              <a:t>不枝</a:t>
            </a:r>
            <a:r>
              <a:rPr lang="zh-CN" altLang="en-US" sz="3000" b="1">
                <a:latin typeface="黑体" panose="02010609060101010101" charset="-122"/>
                <a:ea typeface="黑体" panose="02010609060101010101" charset="-122"/>
                <a:sym typeface="+mn-ea"/>
              </a:rPr>
              <a:t>（</a:t>
            </a:r>
            <a:r>
              <a:rPr lang="en-US" altLang="zh-CN" sz="3000" b="1">
                <a:latin typeface="黑体" panose="02010609060101010101" charset="-122"/>
                <a:ea typeface="黑体" panose="02010609060101010101" charset="-122"/>
                <a:sym typeface="+mn-ea"/>
              </a:rPr>
              <a:t>                       </a:t>
            </a:r>
            <a:r>
              <a:rPr lang="zh-CN" altLang="en-US" sz="3000" b="1">
                <a:latin typeface="黑体" panose="02010609060101010101" charset="-122"/>
                <a:ea typeface="黑体" panose="02010609060101010101" charset="-122"/>
                <a:sym typeface="+mn-ea"/>
              </a:rPr>
              <a:t>）</a:t>
            </a:r>
            <a:endParaRPr lang="zh-CN" altLang="en-US" sz="3000" b="1">
              <a:solidFill>
                <a:srgbClr val="FF0000"/>
              </a:solidFill>
              <a:latin typeface="黑体" panose="02010609060101010101" charset="-122"/>
              <a:ea typeface="黑体" panose="02010609060101010101" charset="-122"/>
            </a:endParaRPr>
          </a:p>
          <a:p>
            <a:pPr>
              <a:lnSpc>
                <a:spcPct val="120000"/>
              </a:lnSpc>
              <a:spcBef>
                <a:spcPts val="0"/>
              </a:spcBef>
              <a:spcAft>
                <a:spcPts val="0"/>
              </a:spcAft>
            </a:pPr>
            <a:r>
              <a:rPr lang="zh-CN" altLang="en-US" sz="3000" b="1">
                <a:latin typeface="黑体" panose="02010609060101010101" charset="-122"/>
                <a:ea typeface="黑体" panose="02010609060101010101" charset="-122"/>
                <a:sym typeface="+mn-ea"/>
              </a:rPr>
              <a:t>不</a:t>
            </a:r>
            <a:r>
              <a:rPr lang="zh-CN" altLang="en-US" sz="3000" b="1">
                <a:solidFill>
                  <a:schemeClr val="tx1"/>
                </a:solidFill>
                <a:latin typeface="黑体" panose="02010609060101010101" charset="-122"/>
                <a:ea typeface="黑体" panose="02010609060101010101" charset="-122"/>
                <a:sym typeface="+mn-ea"/>
              </a:rPr>
              <a:t>蔓</a:t>
            </a:r>
            <a:r>
              <a:rPr lang="zh-CN" altLang="en-US" sz="3000" b="1">
                <a:latin typeface="黑体" panose="02010609060101010101" charset="-122"/>
                <a:ea typeface="黑体" panose="02010609060101010101" charset="-122"/>
                <a:sym typeface="+mn-ea"/>
              </a:rPr>
              <a:t>不</a:t>
            </a:r>
            <a:r>
              <a:rPr lang="zh-CN" altLang="en-US" sz="3000" b="1">
                <a:solidFill>
                  <a:srgbClr val="FF0000"/>
                </a:solidFill>
                <a:latin typeface="黑体" panose="02010609060101010101" charset="-122"/>
                <a:ea typeface="黑体" panose="02010609060101010101" charset="-122"/>
                <a:sym typeface="+mn-ea"/>
              </a:rPr>
              <a:t>枝</a:t>
            </a:r>
            <a:r>
              <a:rPr lang="zh-CN" altLang="en-US" sz="3000" b="1">
                <a:latin typeface="黑体" panose="02010609060101010101" charset="-122"/>
                <a:ea typeface="黑体" panose="02010609060101010101" charset="-122"/>
                <a:sym typeface="+mn-ea"/>
              </a:rPr>
              <a:t>（</a:t>
            </a:r>
            <a:r>
              <a:rPr lang="en-US" altLang="zh-CN" sz="3000" b="1">
                <a:latin typeface="黑体" panose="02010609060101010101" charset="-122"/>
                <a:ea typeface="黑体" panose="02010609060101010101" charset="-122"/>
                <a:sym typeface="+mn-ea"/>
              </a:rPr>
              <a:t>                       </a:t>
            </a:r>
            <a:r>
              <a:rPr lang="zh-CN" altLang="en-US" sz="3000" b="1">
                <a:latin typeface="黑体" panose="02010609060101010101" charset="-122"/>
                <a:ea typeface="黑体" panose="02010609060101010101" charset="-122"/>
                <a:sym typeface="+mn-ea"/>
              </a:rPr>
              <a:t>）</a:t>
            </a:r>
            <a:endParaRPr lang="zh-CN" altLang="en-US" sz="3000" b="1">
              <a:latin typeface="黑体" panose="02010609060101010101" charset="-122"/>
              <a:ea typeface="黑体" panose="02010609060101010101" charset="-122"/>
              <a:sym typeface="+mn-ea"/>
            </a:endParaRPr>
          </a:p>
          <a:p>
            <a:pPr algn="l">
              <a:lnSpc>
                <a:spcPct val="120000"/>
              </a:lnSpc>
              <a:spcBef>
                <a:spcPts val="0"/>
              </a:spcBef>
              <a:spcAft>
                <a:spcPts val="0"/>
              </a:spcAft>
            </a:pPr>
            <a:r>
              <a:rPr lang="zh-CN" altLang="en-US" sz="3000" b="1">
                <a:solidFill>
                  <a:schemeClr val="tx1"/>
                </a:solidFill>
                <a:latin typeface="黑体" panose="02010609060101010101" charset="-122"/>
                <a:ea typeface="黑体" panose="02010609060101010101" charset="-122"/>
              </a:rPr>
              <a:t>香</a:t>
            </a:r>
            <a:r>
              <a:rPr lang="zh-CN" altLang="en-US" sz="3000" b="1">
                <a:solidFill>
                  <a:srgbClr val="FF0000"/>
                </a:solidFill>
                <a:latin typeface="黑体" panose="02010609060101010101" charset="-122"/>
                <a:ea typeface="黑体" panose="02010609060101010101" charset="-122"/>
              </a:rPr>
              <a:t>远</a:t>
            </a:r>
            <a:r>
              <a:rPr lang="zh-CN" altLang="en-US" sz="3000" b="1">
                <a:solidFill>
                  <a:schemeClr val="tx1"/>
                </a:solidFill>
                <a:latin typeface="黑体" panose="02010609060101010101" charset="-122"/>
                <a:ea typeface="黑体" panose="02010609060101010101" charset="-122"/>
              </a:rPr>
              <a:t>益</a:t>
            </a:r>
            <a:r>
              <a:rPr lang="zh-CN" altLang="en-US" sz="3000" b="1">
                <a:solidFill>
                  <a:srgbClr val="FF0000"/>
                </a:solidFill>
                <a:latin typeface="黑体" panose="02010609060101010101" charset="-122"/>
                <a:ea typeface="黑体" panose="02010609060101010101" charset="-122"/>
              </a:rPr>
              <a:t>清</a:t>
            </a:r>
            <a:r>
              <a:rPr lang="zh-CN" altLang="en-US" sz="3000" b="1">
                <a:latin typeface="黑体" panose="02010609060101010101" charset="-122"/>
                <a:ea typeface="黑体" panose="02010609060101010101" charset="-122"/>
                <a:sym typeface="+mn-ea"/>
              </a:rPr>
              <a:t>（</a:t>
            </a:r>
            <a:r>
              <a:rPr lang="en-US" altLang="zh-CN" sz="3000" b="1">
                <a:latin typeface="黑体" panose="02010609060101010101" charset="-122"/>
                <a:ea typeface="黑体" panose="02010609060101010101" charset="-122"/>
                <a:sym typeface="+mn-ea"/>
              </a:rPr>
              <a:t>                            </a:t>
            </a:r>
            <a:r>
              <a:rPr lang="zh-CN" altLang="en-US" sz="3000" b="1">
                <a:latin typeface="黑体" panose="02010609060101010101" charset="-122"/>
                <a:ea typeface="黑体" panose="02010609060101010101" charset="-122"/>
                <a:sym typeface="+mn-ea"/>
              </a:rPr>
              <a:t>）</a:t>
            </a:r>
            <a:endParaRPr lang="zh-CN" altLang="en-US" sz="3000" b="1">
              <a:solidFill>
                <a:srgbClr val="FF0000"/>
              </a:solidFill>
              <a:latin typeface="黑体" panose="02010609060101010101" charset="-122"/>
              <a:ea typeface="黑体" panose="02010609060101010101" charset="-122"/>
            </a:endParaRPr>
          </a:p>
        </p:txBody>
      </p:sp>
      <p:sp>
        <p:nvSpPr>
          <p:cNvPr id="8" name="文本框 7"/>
          <p:cNvSpPr txBox="1">
            <a:spLocks noChangeArrowheads="1"/>
          </p:cNvSpPr>
          <p:nvPr/>
        </p:nvSpPr>
        <p:spPr bwMode="auto">
          <a:xfrm>
            <a:off x="4872355" y="1700530"/>
            <a:ext cx="3659505" cy="521970"/>
          </a:xfrm>
          <a:prstGeom prst="rect">
            <a:avLst/>
          </a:prstGeom>
          <a:noFill/>
          <a:ln w="9525">
            <a:noFill/>
            <a:miter lim="800000"/>
          </a:ln>
        </p:spPr>
        <p:txBody>
          <a:bodyPr wrap="square">
            <a:spAutoFit/>
          </a:bodyPr>
          <a:lstStyle/>
          <a:p>
            <a:r>
              <a:rPr lang="zh-CN" altLang="en-US" sz="2800" b="1">
                <a:solidFill>
                  <a:srgbClr val="0000FF"/>
                </a:solidFill>
                <a:latin typeface="宋体" panose="02010600030101010101" pitchFamily="2" charset="-122"/>
              </a:rPr>
              <a:t>名作动</a:t>
            </a:r>
            <a:r>
              <a:rPr lang="en-US" altLang="zh-CN" sz="2800" b="1">
                <a:solidFill>
                  <a:srgbClr val="0000FF"/>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rPr>
              <a:t>出名</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rPr>
              <a:t>有名</a:t>
            </a:r>
            <a:endParaRPr lang="zh-CN" altLang="en-US" sz="2800" b="1">
              <a:solidFill>
                <a:srgbClr val="FF0000"/>
              </a:solidFill>
              <a:latin typeface="宋体" panose="02010600030101010101" pitchFamily="2" charset="-122"/>
            </a:endParaRPr>
          </a:p>
        </p:txBody>
      </p:sp>
      <p:sp>
        <p:nvSpPr>
          <p:cNvPr id="10" name="文本框 9"/>
          <p:cNvSpPr txBox="1">
            <a:spLocks noChangeArrowheads="1"/>
          </p:cNvSpPr>
          <p:nvPr/>
        </p:nvSpPr>
        <p:spPr bwMode="auto">
          <a:xfrm>
            <a:off x="4872355" y="2276475"/>
            <a:ext cx="3379470" cy="521970"/>
          </a:xfrm>
          <a:prstGeom prst="rect">
            <a:avLst/>
          </a:prstGeom>
          <a:noFill/>
          <a:ln w="9525">
            <a:noFill/>
            <a:miter lim="800000"/>
          </a:ln>
        </p:spPr>
        <p:txBody>
          <a:bodyPr wrap="square">
            <a:spAutoFit/>
          </a:bodyPr>
          <a:lstStyle/>
          <a:p>
            <a:r>
              <a:rPr lang="zh-CN" altLang="en-US" sz="2800" b="1">
                <a:solidFill>
                  <a:srgbClr val="0000FF"/>
                </a:solidFill>
                <a:latin typeface="宋体" panose="02010600030101010101" pitchFamily="2" charset="-122"/>
                <a:sym typeface="+mn-ea"/>
              </a:rPr>
              <a:t>名作动</a:t>
            </a:r>
            <a:r>
              <a:rPr lang="en-US" altLang="zh-CN" sz="2800" b="1">
                <a:solidFill>
                  <a:srgbClr val="0000FF"/>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rPr>
              <a:t>蔓延到</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uFillTx/>
                <a:ea typeface="SimSun-ExtB" panose="02010609060101010101" charset="-122"/>
                <a:cs typeface="+mj-cs"/>
                <a:sym typeface="宋体" panose="02010600030101010101" pitchFamily="2" charset="-122"/>
              </a:rPr>
              <a:t>长上</a:t>
            </a:r>
            <a:endParaRPr lang="zh-CN" altLang="en-US" sz="2800" b="1">
              <a:solidFill>
                <a:srgbClr val="FF0000"/>
              </a:solidFill>
              <a:uFillTx/>
              <a:latin typeface="宋体" panose="02010600030101010101" pitchFamily="2" charset="-122"/>
              <a:ea typeface="SimSun-ExtB" panose="02010609060101010101" charset="-122"/>
              <a:cs typeface="+mj-cs"/>
              <a:sym typeface="宋体" panose="02010600030101010101" pitchFamily="2" charset="-122"/>
            </a:endParaRPr>
          </a:p>
        </p:txBody>
      </p:sp>
      <p:sp>
        <p:nvSpPr>
          <p:cNvPr id="5" name="文本框 4"/>
          <p:cNvSpPr txBox="1">
            <a:spLocks noChangeArrowheads="1"/>
          </p:cNvSpPr>
          <p:nvPr/>
        </p:nvSpPr>
        <p:spPr bwMode="auto">
          <a:xfrm>
            <a:off x="4624070" y="2798445"/>
            <a:ext cx="5351145" cy="521970"/>
          </a:xfrm>
          <a:prstGeom prst="rect">
            <a:avLst/>
          </a:prstGeom>
          <a:noFill/>
          <a:ln w="9525">
            <a:noFill/>
            <a:miter lim="800000"/>
          </a:ln>
        </p:spPr>
        <p:txBody>
          <a:bodyPr wrap="square">
            <a:spAutoFit/>
          </a:bodyPr>
          <a:lstStyle/>
          <a:p>
            <a:r>
              <a:rPr lang="zh-CN" altLang="en-US" sz="2800" b="1">
                <a:solidFill>
                  <a:srgbClr val="0000FF"/>
                </a:solidFill>
                <a:latin typeface="宋体" panose="02010600030101010101" pitchFamily="2" charset="-122"/>
              </a:rPr>
              <a:t>名词的使动用法</a:t>
            </a:r>
            <a:r>
              <a:rPr lang="en-US" altLang="zh-CN" sz="2800" b="1">
                <a:solidFill>
                  <a:srgbClr val="0000FF"/>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rPr>
              <a:t>使</a:t>
            </a:r>
            <a:r>
              <a:rPr lang="en-US" altLang="zh-CN" sz="2800" b="1">
                <a:solidFill>
                  <a:srgbClr val="FF0000"/>
                </a:solidFill>
                <a:latin typeface="宋体" panose="02010600030101010101" pitchFamily="2" charset="-122"/>
              </a:rPr>
              <a:t>……</a:t>
            </a:r>
            <a:r>
              <a:rPr lang="zh-CN" altLang="en-US" sz="2800" b="1">
                <a:solidFill>
                  <a:srgbClr val="FF0000"/>
                </a:solidFill>
                <a:latin typeface="宋体" panose="02010600030101010101" pitchFamily="2" charset="-122"/>
              </a:rPr>
              <a:t>染上青色</a:t>
            </a:r>
            <a:endParaRPr lang="zh-CN" altLang="en-US" sz="2800" b="1">
              <a:solidFill>
                <a:srgbClr val="FF0000"/>
              </a:solidFill>
              <a:latin typeface="宋体" panose="02010600030101010101" pitchFamily="2" charset="-122"/>
            </a:endParaRPr>
          </a:p>
        </p:txBody>
      </p:sp>
      <p:sp>
        <p:nvSpPr>
          <p:cNvPr id="6" name="文本框 5"/>
          <p:cNvSpPr txBox="1">
            <a:spLocks noChangeArrowheads="1"/>
          </p:cNvSpPr>
          <p:nvPr/>
        </p:nvSpPr>
        <p:spPr bwMode="auto">
          <a:xfrm>
            <a:off x="4998085" y="3356610"/>
            <a:ext cx="5014595" cy="521970"/>
          </a:xfrm>
          <a:prstGeom prst="rect">
            <a:avLst/>
          </a:prstGeom>
          <a:noFill/>
          <a:ln w="9525">
            <a:noFill/>
            <a:miter lim="800000"/>
          </a:ln>
        </p:spPr>
        <p:txBody>
          <a:bodyPr wrap="square">
            <a:spAutoFit/>
          </a:bodyPr>
          <a:lstStyle/>
          <a:p>
            <a:r>
              <a:rPr lang="zh-CN" altLang="en-US" sz="2800" b="1">
                <a:solidFill>
                  <a:srgbClr val="0000FF"/>
                </a:solidFill>
                <a:latin typeface="宋体" panose="02010600030101010101" pitchFamily="2" charset="-122"/>
                <a:ea typeface="+mn-ea"/>
                <a:sym typeface="+mn-ea"/>
              </a:rPr>
              <a:t>形容词的</a:t>
            </a:r>
            <a:r>
              <a:rPr lang="zh-CN" altLang="en-US" sz="2800" b="1">
                <a:solidFill>
                  <a:srgbClr val="0000FF"/>
                </a:solidFill>
                <a:latin typeface="宋体" panose="02010600030101010101" pitchFamily="2" charset="-122"/>
              </a:rPr>
              <a:t>使动用法</a:t>
            </a:r>
            <a:r>
              <a:rPr lang="en-US" altLang="zh-CN" sz="2800" b="1">
                <a:solidFill>
                  <a:srgbClr val="0000FF"/>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rPr>
              <a:t>使</a:t>
            </a:r>
            <a:r>
              <a:rPr lang="en-US" altLang="zh-CN" sz="2800" b="1">
                <a:solidFill>
                  <a:srgbClr val="FF0000"/>
                </a:solidFill>
                <a:latin typeface="宋体" panose="02010600030101010101" pitchFamily="2" charset="-122"/>
              </a:rPr>
              <a:t>……</a:t>
            </a:r>
            <a:r>
              <a:rPr lang="zh-CN" altLang="en-US" sz="2800" b="1">
                <a:solidFill>
                  <a:srgbClr val="FF0000"/>
                </a:solidFill>
                <a:latin typeface="宋体" panose="02010600030101010101" pitchFamily="2" charset="-122"/>
              </a:rPr>
              <a:t>扰乱</a:t>
            </a:r>
            <a:endParaRPr lang="zh-CN" altLang="en-US" sz="2800" b="1">
              <a:solidFill>
                <a:srgbClr val="0000FF"/>
              </a:solidFill>
              <a:latin typeface="宋体" panose="02010600030101010101" pitchFamily="2" charset="-122"/>
            </a:endParaRPr>
          </a:p>
        </p:txBody>
      </p:sp>
      <p:sp>
        <p:nvSpPr>
          <p:cNvPr id="9" name="文本框 8"/>
          <p:cNvSpPr txBox="1">
            <a:spLocks noChangeArrowheads="1"/>
          </p:cNvSpPr>
          <p:nvPr/>
        </p:nvSpPr>
        <p:spPr bwMode="auto">
          <a:xfrm>
            <a:off x="4943475" y="4436745"/>
            <a:ext cx="2458085" cy="521970"/>
          </a:xfrm>
          <a:prstGeom prst="rect">
            <a:avLst/>
          </a:prstGeom>
          <a:noFill/>
          <a:ln w="9525">
            <a:noFill/>
            <a:miter lim="800000"/>
          </a:ln>
        </p:spPr>
        <p:txBody>
          <a:bodyPr wrap="square">
            <a:spAutoFit/>
          </a:bodyPr>
          <a:lstStyle/>
          <a:p>
            <a:r>
              <a:rPr lang="zh-CN" altLang="en-US" sz="2800" b="1">
                <a:solidFill>
                  <a:srgbClr val="0000FF"/>
                </a:solidFill>
                <a:latin typeface="宋体" panose="02010600030101010101" pitchFamily="2" charset="-122"/>
                <a:sym typeface="+mn-ea"/>
              </a:rPr>
              <a:t>名作动</a:t>
            </a:r>
            <a:r>
              <a:rPr lang="en-US" altLang="zh-CN" sz="2800" b="1">
                <a:solidFill>
                  <a:srgbClr val="0000FF"/>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rPr>
              <a:t>生枝蔓</a:t>
            </a:r>
            <a:endParaRPr lang="zh-CN" altLang="en-US" sz="2800" b="1">
              <a:solidFill>
                <a:srgbClr val="0000FF"/>
              </a:solidFill>
              <a:latin typeface="宋体" panose="02010600030101010101" pitchFamily="2" charset="-122"/>
            </a:endParaRPr>
          </a:p>
        </p:txBody>
      </p:sp>
      <p:sp>
        <p:nvSpPr>
          <p:cNvPr id="7" name="文本框 6"/>
          <p:cNvSpPr txBox="1">
            <a:spLocks noChangeArrowheads="1"/>
          </p:cNvSpPr>
          <p:nvPr/>
        </p:nvSpPr>
        <p:spPr bwMode="auto">
          <a:xfrm>
            <a:off x="4925060" y="5012690"/>
            <a:ext cx="2494280" cy="521970"/>
          </a:xfrm>
          <a:prstGeom prst="rect">
            <a:avLst/>
          </a:prstGeom>
          <a:noFill/>
          <a:ln w="9525">
            <a:noFill/>
            <a:miter lim="800000"/>
          </a:ln>
        </p:spPr>
        <p:txBody>
          <a:bodyPr wrap="square">
            <a:spAutoFit/>
          </a:bodyPr>
          <a:lstStyle/>
          <a:p>
            <a:r>
              <a:rPr lang="zh-CN" altLang="en-US" sz="2800" b="1">
                <a:solidFill>
                  <a:srgbClr val="0000FF"/>
                </a:solidFill>
                <a:latin typeface="宋体" panose="02010600030101010101" pitchFamily="2" charset="-122"/>
                <a:ea typeface="+mn-ea"/>
                <a:sym typeface="+mn-ea"/>
              </a:rPr>
              <a:t>名作动</a:t>
            </a:r>
            <a:r>
              <a:rPr lang="en-US" altLang="zh-CN" sz="2800" b="1">
                <a:solidFill>
                  <a:srgbClr val="0000FF"/>
                </a:solidFill>
                <a:uFillTx/>
                <a:latin typeface="+mn-lt"/>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rPr>
              <a:t>生枝茎</a:t>
            </a:r>
            <a:endParaRPr lang="zh-CN" altLang="en-US" sz="2800" b="1">
              <a:solidFill>
                <a:srgbClr val="FF0000"/>
              </a:solidFill>
              <a:latin typeface="宋体" panose="02010600030101010101" pitchFamily="2" charset="-122"/>
            </a:endParaRPr>
          </a:p>
        </p:txBody>
      </p:sp>
      <p:sp>
        <p:nvSpPr>
          <p:cNvPr id="12" name="文本框 11"/>
          <p:cNvSpPr txBox="1">
            <a:spLocks noChangeArrowheads="1"/>
          </p:cNvSpPr>
          <p:nvPr/>
        </p:nvSpPr>
        <p:spPr bwMode="auto">
          <a:xfrm>
            <a:off x="4295775" y="5516880"/>
            <a:ext cx="2199640" cy="521970"/>
          </a:xfrm>
          <a:prstGeom prst="rect">
            <a:avLst/>
          </a:prstGeom>
          <a:noFill/>
          <a:ln w="9525">
            <a:noFill/>
            <a:miter lim="800000"/>
          </a:ln>
        </p:spPr>
        <p:txBody>
          <a:bodyPr wrap="square">
            <a:spAutoFit/>
          </a:bodyPr>
          <a:lstStyle/>
          <a:p>
            <a:r>
              <a:rPr lang="zh-CN" altLang="en-US" sz="2800" b="1">
                <a:solidFill>
                  <a:srgbClr val="0000FF"/>
                </a:solidFill>
                <a:latin typeface="宋体" panose="02010600030101010101" pitchFamily="2" charset="-122"/>
              </a:rPr>
              <a:t>形作动</a:t>
            </a:r>
            <a:r>
              <a:rPr lang="en-US" altLang="zh-CN" sz="2800" b="1">
                <a:solidFill>
                  <a:srgbClr val="0000FF"/>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rPr>
              <a:t>远闻</a:t>
            </a:r>
            <a:endParaRPr lang="zh-CN" altLang="en-US" sz="2800" b="1">
              <a:solidFill>
                <a:srgbClr val="0000FF"/>
              </a:solidFill>
              <a:latin typeface="宋体" panose="02010600030101010101" pitchFamily="2" charset="-122"/>
            </a:endParaRPr>
          </a:p>
        </p:txBody>
      </p:sp>
      <p:sp>
        <p:nvSpPr>
          <p:cNvPr id="11" name="文本框 10"/>
          <p:cNvSpPr txBox="1">
            <a:spLocks noChangeArrowheads="1"/>
          </p:cNvSpPr>
          <p:nvPr/>
        </p:nvSpPr>
        <p:spPr bwMode="auto">
          <a:xfrm>
            <a:off x="4998085" y="3896995"/>
            <a:ext cx="5014595" cy="521970"/>
          </a:xfrm>
          <a:prstGeom prst="rect">
            <a:avLst/>
          </a:prstGeom>
          <a:noFill/>
          <a:ln w="9525">
            <a:noFill/>
            <a:miter lim="800000"/>
          </a:ln>
        </p:spPr>
        <p:txBody>
          <a:bodyPr wrap="square">
            <a:spAutoFit/>
          </a:bodyPr>
          <a:lstStyle/>
          <a:p>
            <a:r>
              <a:rPr lang="zh-CN" altLang="en-US" sz="2800" b="1">
                <a:solidFill>
                  <a:srgbClr val="0000FF"/>
                </a:solidFill>
                <a:latin typeface="宋体" panose="02010600030101010101" pitchFamily="2" charset="-122"/>
                <a:ea typeface="+mn-ea"/>
                <a:sym typeface="+mn-ea"/>
              </a:rPr>
              <a:t>形容词的</a:t>
            </a:r>
            <a:r>
              <a:rPr lang="zh-CN" altLang="en-US" sz="2800" b="1">
                <a:solidFill>
                  <a:srgbClr val="0000FF"/>
                </a:solidFill>
                <a:latin typeface="宋体" panose="02010600030101010101" pitchFamily="2" charset="-122"/>
              </a:rPr>
              <a:t>使动用法</a:t>
            </a:r>
            <a:r>
              <a:rPr lang="en-US" altLang="zh-CN" sz="2800" b="1">
                <a:solidFill>
                  <a:srgbClr val="0000FF"/>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rPr>
              <a:t>使</a:t>
            </a:r>
            <a:r>
              <a:rPr lang="en-US" altLang="zh-CN" sz="2800" b="1">
                <a:solidFill>
                  <a:srgbClr val="FF0000"/>
                </a:solidFill>
                <a:latin typeface="宋体" panose="02010600030101010101" pitchFamily="2" charset="-122"/>
              </a:rPr>
              <a:t>……</a:t>
            </a:r>
            <a:r>
              <a:rPr lang="zh-CN" altLang="en-US" sz="2800" b="1">
                <a:solidFill>
                  <a:srgbClr val="FF0000"/>
                </a:solidFill>
                <a:latin typeface="宋体" panose="02010600030101010101" pitchFamily="2" charset="-122"/>
              </a:rPr>
              <a:t>劳累</a:t>
            </a:r>
            <a:endParaRPr lang="zh-CN" altLang="en-US" sz="2800" b="1">
              <a:solidFill>
                <a:srgbClr val="0000FF"/>
              </a:solidFill>
              <a:latin typeface="宋体" panose="02010600030101010101" pitchFamily="2" charset="-122"/>
            </a:endParaRPr>
          </a:p>
        </p:txBody>
      </p:sp>
      <p:sp>
        <p:nvSpPr>
          <p:cNvPr id="18" name="文本框 7"/>
          <p:cNvSpPr txBox="1">
            <a:spLocks noChangeArrowheads="1"/>
          </p:cNvSpPr>
          <p:nvPr/>
        </p:nvSpPr>
        <p:spPr bwMode="auto">
          <a:xfrm>
            <a:off x="6743700" y="5516880"/>
            <a:ext cx="2887345" cy="521970"/>
          </a:xfrm>
          <a:prstGeom prst="rect">
            <a:avLst/>
          </a:prstGeom>
          <a:noFill/>
          <a:ln w="9525">
            <a:noFill/>
            <a:miter lim="800000"/>
          </a:ln>
        </p:spPr>
        <p:txBody>
          <a:bodyPr wrap="square">
            <a:spAutoFit/>
          </a:bodyPr>
          <a:lstStyle/>
          <a:p>
            <a:r>
              <a:rPr lang="zh-CN" altLang="en-US" sz="2800" b="1">
                <a:solidFill>
                  <a:srgbClr val="0000FF"/>
                </a:solidFill>
                <a:latin typeface="宋体" panose="02010600030101010101" pitchFamily="2" charset="-122"/>
              </a:rPr>
              <a:t>形作动</a:t>
            </a:r>
            <a:r>
              <a:rPr lang="en-US" altLang="zh-CN" sz="2800" b="1">
                <a:solidFill>
                  <a:srgbClr val="0000FF"/>
                </a:solidFill>
                <a:uFillTx/>
                <a:latin typeface="+mn-lt"/>
                <a:ea typeface="SimSun-ExtB" panose="02010609060101010101" charset="-122"/>
                <a:cs typeface="+mj-cs"/>
                <a:sym typeface="宋体" panose="02010600030101010101" pitchFamily="2" charset="-122"/>
              </a:rPr>
              <a:t>,</a:t>
            </a:r>
            <a:r>
              <a:rPr lang="zh-CN" altLang="en-US" sz="2800" b="1">
                <a:solidFill>
                  <a:srgbClr val="FF0000"/>
                </a:solidFill>
                <a:uFillTx/>
                <a:latin typeface="+mn-lt"/>
                <a:ea typeface="SimSun-ExtB" panose="02010609060101010101" charset="-122"/>
                <a:cs typeface="+mj-cs"/>
                <a:sym typeface="宋体" panose="02010600030101010101" pitchFamily="2" charset="-122"/>
              </a:rPr>
              <a:t>显得</a:t>
            </a:r>
            <a:r>
              <a:rPr lang="zh-CN" altLang="en-US" sz="2800" b="1">
                <a:solidFill>
                  <a:srgbClr val="FF0000"/>
                </a:solidFill>
                <a:latin typeface="宋体" panose="02010600030101010101" pitchFamily="2" charset="-122"/>
              </a:rPr>
              <a:t>清芬</a:t>
            </a:r>
            <a:endParaRPr lang="zh-CN" altLang="en-US" sz="2800" b="1">
              <a:solidFill>
                <a:srgbClr val="FF0000"/>
              </a:solidFill>
              <a:latin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horizontal)">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randombar(horizontal)">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randombar(horizontal)">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randombar(horizontal)">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5" grpId="0"/>
      <p:bldP spid="6" grpId="0"/>
      <p:bldP spid="9" grpId="0"/>
      <p:bldP spid="7" grpId="0"/>
      <p:bldP spid="12" grpId="0"/>
      <p:bldP spid="11" grpId="0"/>
      <p:bldP spid="18"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881231" y="2357428"/>
            <a:ext cx="10515600" cy="1325563"/>
          </a:xfrm>
        </p:spPr>
        <p:txBody>
          <a:bodyPr>
            <a:normAutofit/>
          </a:bodyPr>
          <a:lstStyle/>
          <a:p>
            <a:r>
              <a:rPr lang="zh-CN" altLang="en-US" sz="6600" dirty="0" smtClean="0">
                <a:effectLst/>
                <a:latin typeface="黑体" panose="02010609060101010101" charset="-122"/>
                <a:ea typeface="黑体" panose="02010609060101010101" charset="-122"/>
              </a:rPr>
              <a:t>第五课时</a:t>
            </a:r>
            <a:endParaRPr lang="zh-CN" altLang="en-US" sz="6600" dirty="0">
              <a:effectLst/>
              <a:latin typeface="黑体" panose="02010609060101010101" charset="-122"/>
              <a:ea typeface="黑体" panose="02010609060101010101" charset="-122"/>
            </a:endParaRPr>
          </a:p>
        </p:txBody>
      </p:sp>
      <p:sp>
        <p:nvSpPr>
          <p:cNvPr id="100" name="文本框 99"/>
          <p:cNvSpPr txBox="1"/>
          <p:nvPr/>
        </p:nvSpPr>
        <p:spPr>
          <a:xfrm>
            <a:off x="2502535" y="3575050"/>
            <a:ext cx="7431405" cy="645160"/>
          </a:xfrm>
          <a:prstGeom prst="rect">
            <a:avLst/>
          </a:prstGeom>
          <a:noFill/>
          <a:ln w="9525">
            <a:noFill/>
          </a:ln>
        </p:spPr>
        <p:txBody>
          <a:bodyPr wrap="square">
            <a:spAutoFit/>
          </a:bodyPr>
          <a:p>
            <a:pPr indent="0"/>
            <a:r>
              <a:rPr lang="zh-CN" sz="3600" b="1">
                <a:ea typeface="宋体" panose="02010600030101010101" pitchFamily="2" charset="-122"/>
              </a:rPr>
              <a:t>目标学习篇目</a:t>
            </a:r>
            <a:r>
              <a:rPr lang="zh-CN" altLang="en-US" sz="3600" b="1">
                <a:solidFill>
                  <a:srgbClr val="000000"/>
                </a:solidFill>
                <a:sym typeface="宋体" panose="02010600030101010101" pitchFamily="2" charset="-122"/>
              </a:rPr>
              <a:t>:</a:t>
            </a:r>
            <a:r>
              <a:rPr lang="zh-CN" sz="3600" b="0">
                <a:ea typeface="宋体" panose="02010600030101010101" pitchFamily="2" charset="-122"/>
              </a:rPr>
              <a:t>《短文两篇》</a:t>
            </a:r>
            <a:endParaRPr lang="zh-CN" altLang="en-US" sz="3600"/>
          </a:p>
        </p:txBody>
      </p:sp>
    </p:spTree>
    <p:custDataLst>
      <p:tags r:id="rId1"/>
    </p:custDataLst>
  </p:cSld>
  <p:clrMapOvr>
    <a:masterClrMapping/>
  </p:clrMapOvr>
  <p:transition>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6145" name="TextBox 2"/>
          <p:cNvSpPr txBox="1"/>
          <p:nvPr/>
        </p:nvSpPr>
        <p:spPr>
          <a:xfrm>
            <a:off x="2130425" y="3919538"/>
            <a:ext cx="7874000" cy="414020"/>
          </a:xfrm>
          <a:prstGeom prst="rect">
            <a:avLst/>
          </a:prstGeom>
          <a:noFill/>
          <a:ln w="9525">
            <a:noFill/>
          </a:ln>
        </p:spPr>
        <p:txBody>
          <a:bodyPr wrap="square" anchor="t" anchorCtr="0">
            <a:spAutoFit/>
          </a:bodyPr>
          <a:lstStyle/>
          <a:p>
            <a:pPr algn="just"/>
            <a:r>
              <a:rPr lang="en-US" altLang="zh-CN" sz="2100" b="1" dirty="0">
                <a:solidFill>
                  <a:srgbClr val="72BFC5"/>
                </a:solidFill>
                <a:latin typeface="新宋体" panose="02010609030101010101" pitchFamily="49" charset="-122"/>
                <a:ea typeface="新宋体" panose="02010609030101010101" pitchFamily="49" charset="-122"/>
              </a:rPr>
              <a:t>    </a:t>
            </a:r>
            <a:endParaRPr lang="zh-CN" altLang="en-US" sz="2100" b="1" dirty="0">
              <a:solidFill>
                <a:srgbClr val="72BFC5"/>
              </a:solidFill>
              <a:latin typeface="新宋体" panose="02010609030101010101" pitchFamily="49" charset="-122"/>
              <a:ea typeface="新宋体" panose="02010609030101010101" pitchFamily="49" charset="-122"/>
            </a:endParaRPr>
          </a:p>
        </p:txBody>
      </p:sp>
      <p:grpSp>
        <p:nvGrpSpPr>
          <p:cNvPr id="6146" name="组合 3"/>
          <p:cNvGrpSpPr/>
          <p:nvPr/>
        </p:nvGrpSpPr>
        <p:grpSpPr>
          <a:xfrm>
            <a:off x="1947863" y="523875"/>
            <a:ext cx="2324100" cy="586420"/>
            <a:chOff x="2371" y="690"/>
            <a:chExt cx="3471" cy="1228"/>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175" strike="noStrike" noProof="1">
                <a:sym typeface="Calibri" panose="020F0502020204030204" pitchFamily="34" charset="0"/>
              </a:endParaRPr>
            </a:p>
          </p:txBody>
        </p:sp>
        <p:sp>
          <p:nvSpPr>
            <p:cNvPr id="6148" name="TextBox 18"/>
            <p:cNvSpPr txBox="1"/>
            <p:nvPr/>
          </p:nvSpPr>
          <p:spPr>
            <a:xfrm>
              <a:off x="2644" y="741"/>
              <a:ext cx="2895" cy="1177"/>
            </a:xfrm>
            <a:prstGeom prst="rect">
              <a:avLst/>
            </a:prstGeom>
            <a:noFill/>
            <a:ln w="9525">
              <a:noFill/>
            </a:ln>
          </p:spPr>
          <p:txBody>
            <a:bodyPr wrap="square" lIns="70898" tIns="35448" rIns="70898" bIns="35448" anchor="t" anchorCtr="0">
              <a:spAutoFit/>
            </a:bodyPr>
            <a:lstStyle/>
            <a:p>
              <a:pPr algn="dist"/>
              <a:r>
                <a:rPr lang="zh-CN" altLang="en-US" sz="3200" b="1" dirty="0">
                  <a:solidFill>
                    <a:schemeClr val="bg1"/>
                  </a:solidFill>
                  <a:latin typeface="思源宋体 CN SemiBold" panose="02020600000000000000" charset="-122"/>
                  <a:ea typeface="思源宋体 CN SemiBold" panose="02020600000000000000" charset="-122"/>
                </a:rPr>
                <a:t>学习目标</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矩形 1"/>
          <p:cNvSpPr/>
          <p:nvPr/>
        </p:nvSpPr>
        <p:spPr>
          <a:xfrm>
            <a:off x="1947863" y="1628775"/>
            <a:ext cx="7875588" cy="1753235"/>
          </a:xfrm>
          <a:prstGeom prst="rect">
            <a:avLst/>
          </a:prstGeom>
        </p:spPr>
        <p:txBody>
          <a:bodyPr wrap="square">
            <a:spAutoFit/>
          </a:bodyPr>
          <a:lstStyle/>
          <a:p>
            <a:pPr algn="just" fontAlgn="base">
              <a:lnSpc>
                <a:spcPct val="120000"/>
              </a:lnSpc>
              <a:spcBef>
                <a:spcPts val="0"/>
              </a:spcBef>
              <a:spcAft>
                <a:spcPts val="0"/>
              </a:spcAft>
            </a:pPr>
            <a:r>
              <a:rPr lang="en-US" altLang="zh-CN" sz="3000" b="1" strike="noStrike" noProof="1" smtClean="0">
                <a:solidFill>
                  <a:schemeClr val="tx1"/>
                </a:solidFill>
                <a:latin typeface="新宋体" panose="02010609030101010101" pitchFamily="49" charset="-122"/>
                <a:ea typeface="新宋体" panose="02010609030101010101" pitchFamily="49" charset="-122"/>
                <a:cs typeface="+mn-cs"/>
              </a:rPr>
              <a:t>1</a:t>
            </a:r>
            <a:r>
              <a:rPr lang="en-US" altLang="zh-CN" sz="3000" b="1" strike="noStrike" noProof="1">
                <a:solidFill>
                  <a:schemeClr val="tx1"/>
                </a:solidFill>
                <a:latin typeface="新宋体" panose="02010609030101010101" pitchFamily="49" charset="-122"/>
                <a:ea typeface="新宋体" panose="02010609030101010101" pitchFamily="49" charset="-122"/>
                <a:cs typeface="+mn-cs"/>
              </a:rPr>
              <a:t>.</a:t>
            </a:r>
            <a:r>
              <a:rPr sz="3000" b="1" strike="noStrike" noProof="1">
                <a:latin typeface="Arial" panose="020B0604020202020204" pitchFamily="34" charset="0"/>
                <a:ea typeface="宋体" panose="02010600030101010101" pitchFamily="2" charset="-122"/>
                <a:cs typeface="Arial" panose="020B0604020202020204" pitchFamily="34" charset="0"/>
              </a:rPr>
              <a:t>理解文章寓意</a:t>
            </a:r>
            <a:r>
              <a:rPr lang="en-US" altLang="zh-CN" sz="3000" b="1" strike="noStrike" noProof="1">
                <a:uFillTx/>
                <a:latin typeface="Arial" panose="020B0604020202020204" pitchFamily="34" charset="0"/>
                <a:ea typeface="SimSun-ExtB" panose="02010609060101010101" charset="-122"/>
                <a:cs typeface="+mj-cs"/>
                <a:sym typeface="宋体" panose="02010600030101010101" pitchFamily="2" charset="-122"/>
              </a:rPr>
              <a:t>,</a:t>
            </a:r>
            <a:r>
              <a:rPr sz="3000" b="1" strike="noStrike" noProof="1">
                <a:latin typeface="Arial" panose="020B0604020202020204" pitchFamily="34" charset="0"/>
                <a:ea typeface="宋体" panose="02010600030101010101" pitchFamily="2" charset="-122"/>
                <a:cs typeface="Arial" panose="020B0604020202020204" pitchFamily="34" charset="0"/>
              </a:rPr>
              <a:t>体会托物言志的妙处</a:t>
            </a:r>
            <a:r>
              <a:rPr lang="zh-CN" altLang="zh-CN" sz="30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zh-CN" sz="3000" b="1" strike="noStrike" noProof="1">
                <a:latin typeface="宋体" panose="02010600030101010101" pitchFamily="2" charset="-122"/>
                <a:ea typeface="宋体" panose="02010600030101010101" pitchFamily="2" charset="-122"/>
                <a:cs typeface="+mn-cs"/>
                <a:sym typeface="+mn-ea"/>
              </a:rPr>
              <a:t>重点</a:t>
            </a:r>
            <a:r>
              <a:rPr lang="zh-CN" altLang="zh-CN" sz="30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strike="noStrike" noProof="1" smtClean="0">
                <a:solidFill>
                  <a:schemeClr val="tx1"/>
                </a:solidFill>
                <a:latin typeface="新宋体" panose="02010609030101010101" pitchFamily="49" charset="-122"/>
                <a:ea typeface="新宋体" panose="02010609030101010101" pitchFamily="49" charset="-122"/>
                <a:cs typeface="+mn-cs"/>
                <a:sym typeface="+mn-ea"/>
              </a:rPr>
              <a:t>。</a:t>
            </a:r>
            <a:endParaRPr lang="zh-CN" altLang="en-US" sz="3000" b="1" strike="noStrike" noProof="1" smtClean="0">
              <a:solidFill>
                <a:schemeClr val="tx1"/>
              </a:solidFill>
              <a:latin typeface="新宋体" panose="02010609030101010101" pitchFamily="49" charset="-122"/>
              <a:ea typeface="新宋体" panose="02010609030101010101" pitchFamily="49" charset="-122"/>
              <a:sym typeface="+mn-ea"/>
            </a:endParaRPr>
          </a:p>
          <a:p>
            <a:pPr algn="just" fontAlgn="base">
              <a:lnSpc>
                <a:spcPct val="120000"/>
              </a:lnSpc>
              <a:spcBef>
                <a:spcPts val="0"/>
              </a:spcBef>
              <a:spcAft>
                <a:spcPts val="0"/>
              </a:spcAft>
            </a:pPr>
            <a:r>
              <a:rPr lang="en-US" altLang="zh-CN" sz="3000" b="1" strike="noStrike" noProof="1" smtClean="0">
                <a:solidFill>
                  <a:schemeClr val="tx1"/>
                </a:solidFill>
                <a:latin typeface="新宋体" panose="02010609030101010101" pitchFamily="49" charset="-122"/>
                <a:ea typeface="新宋体" panose="02010609030101010101" pitchFamily="49" charset="-122"/>
                <a:cs typeface="+mn-cs"/>
                <a:sym typeface="+mn-ea"/>
              </a:rPr>
              <a:t>2.</a:t>
            </a:r>
            <a:r>
              <a:rPr sz="3000" b="1" strike="noStrike" noProof="1">
                <a:latin typeface="Arial" panose="020B0604020202020204" pitchFamily="34" charset="0"/>
                <a:ea typeface="宋体" panose="02010600030101010101" pitchFamily="2" charset="-122"/>
                <a:cs typeface="+mn-cs"/>
              </a:rPr>
              <a:t>通过分析文本</a:t>
            </a:r>
            <a:r>
              <a:rPr lang="en-US" altLang="zh-CN" sz="3000" b="1" strike="noStrike" noProof="1">
                <a:uFillTx/>
                <a:latin typeface="Arial" panose="020B0604020202020204" pitchFamily="34" charset="0"/>
                <a:ea typeface="SimSun-ExtB" panose="02010609060101010101" charset="-122"/>
                <a:cs typeface="+mj-cs"/>
                <a:sym typeface="宋体" panose="02010600030101010101" pitchFamily="2" charset="-122"/>
              </a:rPr>
              <a:t>,</a:t>
            </a:r>
            <a:r>
              <a:rPr sz="3000" b="1" strike="noStrike" noProof="1">
                <a:latin typeface="Arial" panose="020B0604020202020204" pitchFamily="34" charset="0"/>
                <a:ea typeface="宋体" panose="02010600030101010101" pitchFamily="2" charset="-122"/>
                <a:cs typeface="+mn-cs"/>
              </a:rPr>
              <a:t>引导学生感受作者安贫乐道的生活情趣和高洁脱俗的情怀</a:t>
            </a:r>
            <a:r>
              <a:rPr lang="zh-CN" altLang="zh-CN" sz="3000" b="1" strike="noStrike" noProof="1">
                <a:latin typeface="宋体" panose="02010600030101010101" pitchFamily="2" charset="-122"/>
                <a:ea typeface="宋体" panose="02010600030101010101" pitchFamily="2" charset="-122"/>
                <a:cs typeface="宋体" panose="02010600030101010101" pitchFamily="2" charset="-122"/>
                <a:sym typeface="+mn-ea"/>
              </a:rPr>
              <a:t>(</a:t>
            </a:r>
            <a:r>
              <a:rPr lang="zh-CN" sz="3000" b="1" strike="noStrike" noProof="1">
                <a:latin typeface="宋体" panose="02010600030101010101" pitchFamily="2" charset="-122"/>
                <a:ea typeface="宋体" panose="02010600030101010101" pitchFamily="2" charset="-122"/>
                <a:cs typeface="+mn-cs"/>
                <a:sym typeface="+mn-ea"/>
              </a:rPr>
              <a:t>难点</a:t>
            </a:r>
            <a:r>
              <a:rPr lang="zh-CN" altLang="zh-CN" sz="3000" b="1" strike="noStrike" noProof="1">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strike="noStrike" noProof="1" smtClean="0">
                <a:solidFill>
                  <a:schemeClr val="tx1"/>
                </a:solidFill>
                <a:latin typeface="新宋体" panose="02010609030101010101" pitchFamily="49" charset="-122"/>
                <a:ea typeface="新宋体" panose="02010609030101010101" pitchFamily="49" charset="-122"/>
                <a:cs typeface="+mn-cs"/>
                <a:sym typeface="+mn-ea"/>
              </a:rPr>
              <a:t>。</a:t>
            </a:r>
            <a:endParaRPr lang="zh-CN" altLang="en-US" sz="3000" b="1" strike="noStrike" noProof="1" smtClean="0">
              <a:solidFill>
                <a:schemeClr val="tx1"/>
              </a:solidFill>
              <a:latin typeface="新宋体" panose="02010609030101010101" pitchFamily="49" charset="-122"/>
              <a:ea typeface="新宋体" panose="02010609030101010101" pitchFamily="49" charset="-122"/>
              <a:sym typeface="+mn-ea"/>
            </a:endParaRPr>
          </a:p>
        </p:txBody>
      </p:sp>
    </p:spTree>
    <p:custDataLst>
      <p:tags r:id="rId1"/>
    </p:custDataLst>
  </p:cSld>
  <p:clrMapOvr>
    <a:masterClrMapping/>
  </p:clrMapOvr>
  <p:transition spd="slow"/>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6145" name="TextBox 2"/>
          <p:cNvSpPr txBox="1"/>
          <p:nvPr/>
        </p:nvSpPr>
        <p:spPr>
          <a:xfrm>
            <a:off x="2130425" y="3919538"/>
            <a:ext cx="7874000" cy="414020"/>
          </a:xfrm>
          <a:prstGeom prst="rect">
            <a:avLst/>
          </a:prstGeom>
          <a:noFill/>
          <a:ln w="9525">
            <a:noFill/>
          </a:ln>
        </p:spPr>
        <p:txBody>
          <a:bodyPr wrap="square" anchor="t" anchorCtr="0">
            <a:spAutoFit/>
          </a:bodyPr>
          <a:lstStyle/>
          <a:p>
            <a:pPr algn="just"/>
            <a:r>
              <a:rPr lang="en-US" altLang="zh-CN" sz="2100" b="1" dirty="0">
                <a:solidFill>
                  <a:srgbClr val="72BFC5"/>
                </a:solidFill>
                <a:latin typeface="新宋体" panose="02010609030101010101" pitchFamily="49" charset="-122"/>
                <a:ea typeface="新宋体" panose="02010609030101010101" pitchFamily="49" charset="-122"/>
              </a:rPr>
              <a:t>    </a:t>
            </a:r>
            <a:endParaRPr lang="zh-CN" altLang="en-US" sz="2100" b="1" dirty="0">
              <a:solidFill>
                <a:srgbClr val="72BFC5"/>
              </a:solidFill>
              <a:latin typeface="新宋体" panose="02010609030101010101" pitchFamily="49" charset="-122"/>
              <a:ea typeface="新宋体" panose="02010609030101010101" pitchFamily="49" charset="-122"/>
            </a:endParaRPr>
          </a:p>
        </p:txBody>
      </p:sp>
      <p:grpSp>
        <p:nvGrpSpPr>
          <p:cNvPr id="6146" name="组合 3"/>
          <p:cNvGrpSpPr/>
          <p:nvPr/>
        </p:nvGrpSpPr>
        <p:grpSpPr>
          <a:xfrm>
            <a:off x="1947863" y="523875"/>
            <a:ext cx="2324100" cy="586420"/>
            <a:chOff x="2371" y="690"/>
            <a:chExt cx="3471" cy="1228"/>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175" strike="noStrike" noProof="1">
                <a:sym typeface="Calibri" panose="020F0502020204030204" pitchFamily="34" charset="0"/>
              </a:endParaRPr>
            </a:p>
          </p:txBody>
        </p:sp>
        <p:sp>
          <p:nvSpPr>
            <p:cNvPr id="6148" name="TextBox 18"/>
            <p:cNvSpPr txBox="1"/>
            <p:nvPr/>
          </p:nvSpPr>
          <p:spPr>
            <a:xfrm>
              <a:off x="2644" y="741"/>
              <a:ext cx="2895" cy="1177"/>
            </a:xfrm>
            <a:prstGeom prst="rect">
              <a:avLst/>
            </a:prstGeom>
            <a:noFill/>
            <a:ln w="9525">
              <a:noFill/>
            </a:ln>
          </p:spPr>
          <p:txBody>
            <a:bodyPr wrap="square" lIns="70898" tIns="35448" rIns="70898" bIns="35448" anchor="t" anchorCtr="0">
              <a:spAutoFit/>
            </a:bodyPr>
            <a:lstStyle/>
            <a:p>
              <a:pPr algn="dist"/>
              <a:r>
                <a:rPr lang="zh-CN" altLang="en-US" sz="3200" b="1" dirty="0">
                  <a:solidFill>
                    <a:schemeClr val="bg1"/>
                  </a:solidFill>
                  <a:latin typeface="思源宋体 CN SemiBold" panose="02020600000000000000" charset="-122"/>
                  <a:ea typeface="思源宋体 CN SemiBold" panose="02020600000000000000" charset="-122"/>
                </a:rPr>
                <a:t>合作探究</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矩形 1"/>
          <p:cNvSpPr/>
          <p:nvPr/>
        </p:nvSpPr>
        <p:spPr>
          <a:xfrm>
            <a:off x="1870710" y="1160780"/>
            <a:ext cx="8393430" cy="607695"/>
          </a:xfrm>
          <a:prstGeom prst="rect">
            <a:avLst/>
          </a:prstGeom>
        </p:spPr>
        <p:txBody>
          <a:bodyPr wrap="square">
            <a:spAutoFit/>
          </a:bodyPr>
          <a:lstStyle/>
          <a:p>
            <a:pPr algn="just" fontAlgn="base">
              <a:lnSpc>
                <a:spcPct val="120000"/>
              </a:lnSpc>
              <a:spcBef>
                <a:spcPts val="0"/>
              </a:spcBef>
              <a:spcAft>
                <a:spcPts val="0"/>
              </a:spcAft>
            </a:pPr>
            <a:r>
              <a:rPr lang="en-US" altLang="zh-CN" sz="2800" b="1" strike="noStrike" noProof="1" smtClean="0">
                <a:solidFill>
                  <a:schemeClr val="tx1"/>
                </a:solidFill>
                <a:latin typeface="宋体" panose="02010600030101010101" pitchFamily="2" charset="-122"/>
                <a:cs typeface="宋体" panose="02010600030101010101" pitchFamily="2" charset="-122"/>
              </a:rPr>
              <a:t>1</a:t>
            </a:r>
            <a:r>
              <a:rPr lang="en-US" altLang="zh-CN" sz="2800" b="1" strike="noStrike" noProof="1">
                <a:solidFill>
                  <a:schemeClr val="tx1"/>
                </a:solidFill>
                <a:latin typeface="宋体" panose="02010600030101010101" pitchFamily="2" charset="-122"/>
                <a:cs typeface="宋体" panose="02010600030101010101" pitchFamily="2" charset="-122"/>
              </a:rPr>
              <a:t>.</a:t>
            </a:r>
            <a:r>
              <a:rPr sz="2800" b="1" strike="noStrike" noProof="1">
                <a:latin typeface="宋体" panose="02010600030101010101" pitchFamily="2" charset="-122"/>
                <a:cs typeface="宋体" panose="02010600030101010101" pitchFamily="2" charset="-122"/>
              </a:rPr>
              <a:t>作者</a:t>
            </a:r>
            <a:r>
              <a:rPr lang="zh-CN" sz="2800" b="1" strike="noStrike" noProof="1">
                <a:latin typeface="宋体" panose="02010600030101010101" pitchFamily="2" charset="-122"/>
                <a:cs typeface="宋体" panose="02010600030101010101" pitchFamily="2" charset="-122"/>
              </a:rPr>
              <a:t>是怎样具体描写陋室的</a:t>
            </a:r>
            <a:r>
              <a:rPr lang="zh-CN" altLang="zh-CN" sz="2800" b="1" dirty="0">
                <a:latin typeface="宋体" panose="02010600030101010101" pitchFamily="2" charset="-122"/>
                <a:cs typeface="宋体" panose="02010600030101010101" pitchFamily="2" charset="-122"/>
                <a:sym typeface="+mn-ea"/>
              </a:rPr>
              <a:t>(</a:t>
            </a:r>
            <a:r>
              <a:rPr lang="zh-CN" sz="2800" b="1" dirty="0">
                <a:latin typeface="宋体" panose="02010600030101010101" pitchFamily="2" charset="-122"/>
                <a:sym typeface="+mn-ea"/>
              </a:rPr>
              <a:t>任务一</a:t>
            </a:r>
            <a:r>
              <a:rPr lang="zh-CN" altLang="zh-CN" sz="2800" b="1" dirty="0">
                <a:uFillTx/>
                <a:latin typeface="宋体" panose="02010600030101010101" pitchFamily="2" charset="-122"/>
                <a:cs typeface="宋体" panose="02010600030101010101" pitchFamily="2" charset="-122"/>
                <a:sym typeface="+mn-ea"/>
              </a:rPr>
              <a:t>)</a:t>
            </a:r>
            <a:r>
              <a:rPr sz="2800" b="1" strike="noStrike" noProof="1"/>
              <a:t>？</a:t>
            </a:r>
            <a:endParaRPr sz="2800" b="1" strike="noStrike" noProof="1"/>
          </a:p>
        </p:txBody>
      </p:sp>
      <p:graphicFrame>
        <p:nvGraphicFramePr>
          <p:cNvPr id="6191" name="表格 6190"/>
          <p:cNvGraphicFramePr/>
          <p:nvPr>
            <p:custDataLst>
              <p:tags r:id="rId1"/>
            </p:custDataLst>
          </p:nvPr>
        </p:nvGraphicFramePr>
        <p:xfrm>
          <a:off x="1635760" y="1814513"/>
          <a:ext cx="8956675" cy="2319020"/>
        </p:xfrm>
        <a:graphic>
          <a:graphicData uri="http://schemas.openxmlformats.org/drawingml/2006/table">
            <a:tbl>
              <a:tblPr/>
              <a:tblGrid>
                <a:gridCol w="1414780"/>
                <a:gridCol w="3694430"/>
                <a:gridCol w="1526540"/>
                <a:gridCol w="2320925"/>
              </a:tblGrid>
              <a:tr h="457200">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r>
                        <a:rPr lang="zh-CN" altLang="en-US" sz="2400" b="1" dirty="0">
                          <a:solidFill>
                            <a:schemeClr val="tx1"/>
                          </a:solidFill>
                          <a:uFillTx/>
                        </a:rPr>
                        <a:t>描写角度</a:t>
                      </a:r>
                      <a:endParaRPr lang="zh-CN" altLang="en-US" sz="2400" b="1" dirty="0">
                        <a:solidFill>
                          <a:schemeClr val="tx1"/>
                        </a:solidFill>
                        <a:uFillTx/>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solidFill>
                            <a:schemeClr val="tx1"/>
                          </a:solidFill>
                          <a:uFillTx/>
                        </a:rPr>
                        <a:t>具体句子</a:t>
                      </a:r>
                      <a:endParaRPr lang="zh-CN" altLang="en-US" sz="2400" b="1" dirty="0">
                        <a:solidFill>
                          <a:schemeClr val="tx1"/>
                        </a:solidFill>
                        <a:uFillTx/>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solidFill>
                            <a:schemeClr val="tx1"/>
                          </a:solidFill>
                          <a:uFillTx/>
                        </a:rPr>
                        <a:t>特点</a:t>
                      </a:r>
                      <a:endParaRPr lang="zh-CN" altLang="en-US" sz="2400" b="1" dirty="0">
                        <a:solidFill>
                          <a:schemeClr val="tx1"/>
                        </a:solidFill>
                        <a:uFillTx/>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r>
                        <a:rPr lang="zh-CN" altLang="en-US" sz="2400" b="1" dirty="0">
                          <a:solidFill>
                            <a:schemeClr val="tx1"/>
                          </a:solidFill>
                          <a:uFillTx/>
                        </a:rPr>
                        <a:t>表现手法</a:t>
                      </a:r>
                      <a:endParaRPr lang="zh-CN" altLang="en-US" sz="2400" b="1" dirty="0">
                        <a:solidFill>
                          <a:schemeClr val="tx1"/>
                        </a:solidFill>
                        <a:uFillTx/>
                      </a:endParaRPr>
                    </a:p>
                  </a:txBody>
                  <a:tcPr>
                    <a:lnL w="28575" cap="flat" cmpd="sng" algn="ctr">
                      <a:solidFill>
                        <a:schemeClr val="tx1"/>
                      </a:solidFill>
                      <a:prstDash val="solid"/>
                      <a:roun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70535">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solidFill>
                            <a:schemeClr val="tx1"/>
                          </a:solidFill>
                          <a:uFillTx/>
                        </a:rPr>
                        <a:t>景</a:t>
                      </a:r>
                      <a:endParaRPr lang="zh-CN" altLang="en-US" sz="2400" b="1" dirty="0">
                        <a:solidFill>
                          <a:schemeClr val="tx1"/>
                        </a:solidFill>
                        <a:uFillTx/>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dirty="0">
                        <a:solidFill>
                          <a:schemeClr val="tx1"/>
                        </a:solidFill>
                        <a:uFillTx/>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dirty="0">
                        <a:solidFill>
                          <a:schemeClr val="tx1"/>
                        </a:solidFill>
                        <a:uFillTx/>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buNone/>
                      </a:pPr>
                      <a:endParaRPr lang="zh-CN" altLang="en-US" sz="2400" dirty="0">
                        <a:solidFill>
                          <a:schemeClr val="tx1"/>
                        </a:solidFill>
                        <a:uFillTx/>
                      </a:endParaRPr>
                    </a:p>
                  </a:txBody>
                  <a:tcPr>
                    <a:lnL w="28575" cap="flat" cmpd="sng" algn="ctr">
                      <a:solidFill>
                        <a:schemeClr val="tx1"/>
                      </a:solidFill>
                      <a:prstDash val="solid"/>
                      <a:roun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71170">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dirty="0">
                        <a:solidFill>
                          <a:schemeClr val="tx1"/>
                        </a:solidFill>
                        <a:uFillTx/>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r>
                        <a:rPr lang="zh-CN" altLang="en-US" sz="2400" b="1" dirty="0">
                          <a:solidFill>
                            <a:schemeClr val="tx1"/>
                          </a:solidFill>
                          <a:uFillTx/>
                        </a:rPr>
                        <a:t>谈笑有鸿儒</a:t>
                      </a:r>
                      <a:r>
                        <a:rPr lang="en-US" altLang="zh-CN" sz="2400" b="1">
                          <a:solidFill>
                            <a:schemeClr val="tx1"/>
                          </a:solidFill>
                          <a:uFillTx/>
                          <a:ea typeface="SimSun-ExtB" panose="02010609060101010101" charset="-122"/>
                          <a:cs typeface="+mj-cs"/>
                          <a:sym typeface="宋体" panose="02010600030101010101" pitchFamily="2" charset="-122"/>
                        </a:rPr>
                        <a:t>,</a:t>
                      </a:r>
                      <a:r>
                        <a:rPr lang="zh-CN" altLang="en-US" sz="2400" b="1" dirty="0">
                          <a:solidFill>
                            <a:schemeClr val="tx1"/>
                          </a:solidFill>
                          <a:uFillTx/>
                        </a:rPr>
                        <a:t>往来无白丁。</a:t>
                      </a:r>
                      <a:endParaRPr lang="zh-CN" altLang="en-US" sz="2400" b="1" dirty="0">
                        <a:solidFill>
                          <a:schemeClr val="tx1"/>
                        </a:solidFill>
                        <a:uFillTx/>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dirty="0">
                        <a:solidFill>
                          <a:schemeClr val="tx1"/>
                        </a:solidFill>
                        <a:uFillTx/>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buNone/>
                      </a:pPr>
                      <a:endParaRPr lang="zh-CN" altLang="en-US" sz="2400" dirty="0">
                        <a:solidFill>
                          <a:schemeClr val="tx1"/>
                        </a:solidFill>
                        <a:uFillTx/>
                      </a:endParaRPr>
                    </a:p>
                  </a:txBody>
                  <a:tcPr>
                    <a:lnL w="28575" cap="flat" cmpd="sng" algn="ctr">
                      <a:solidFill>
                        <a:schemeClr val="tx1"/>
                      </a:solidFill>
                      <a:prstDash val="solid"/>
                      <a:roun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20115">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000" dirty="0">
                        <a:solidFill>
                          <a:schemeClr val="tx1"/>
                        </a:solidFill>
                        <a:uFillTx/>
                      </a:endParaRPr>
                    </a:p>
                    <a:p>
                      <a:pPr marL="0" lvl="0" indent="0">
                        <a:buNone/>
                      </a:pPr>
                      <a:endParaRPr lang="zh-CN" altLang="en-US" sz="2000" dirty="0">
                        <a:solidFill>
                          <a:schemeClr val="tx1"/>
                        </a:solidFill>
                        <a:uFillTx/>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dirty="0">
                        <a:solidFill>
                          <a:schemeClr val="tx1"/>
                        </a:solidFill>
                        <a:uFillTx/>
                      </a:endParaRPr>
                    </a:p>
                    <a:p>
                      <a:pPr marL="0" lvl="0" indent="0">
                        <a:buNone/>
                      </a:pPr>
                      <a:endParaRPr lang="zh-CN" altLang="en-US" sz="2400" dirty="0">
                        <a:solidFill>
                          <a:schemeClr val="tx1"/>
                        </a:solidFill>
                        <a:uFillTx/>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r>
                        <a:rPr lang="zh-CN" altLang="en-US" sz="2400" b="1" dirty="0">
                          <a:solidFill>
                            <a:schemeClr val="tx1"/>
                          </a:solidFill>
                          <a:uFillTx/>
                        </a:rPr>
                        <a:t>情趣高雅</a:t>
                      </a:r>
                      <a:endParaRPr lang="zh-CN" altLang="en-US" sz="2400" b="1" dirty="0">
                        <a:solidFill>
                          <a:schemeClr val="tx1"/>
                        </a:solidFill>
                        <a:uFillTx/>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p>
                      <a:pPr marL="0" lvl="0" indent="0">
                        <a:buNone/>
                      </a:pPr>
                      <a:endParaRPr lang="zh-CN" altLang="en-US" sz="2400" b="1" dirty="0">
                        <a:solidFill>
                          <a:schemeClr val="tx1"/>
                        </a:solidFill>
                        <a:uFillTx/>
                      </a:endParaRPr>
                    </a:p>
                  </a:txBody>
                  <a:tcPr>
                    <a:lnL w="28575" cap="flat" cmpd="sng" algn="ctr">
                      <a:solidFill>
                        <a:schemeClr val="tx1"/>
                      </a:solidFill>
                      <a:prstDash val="solid"/>
                      <a:roun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3" name="矩形 2"/>
          <p:cNvSpPr/>
          <p:nvPr/>
        </p:nvSpPr>
        <p:spPr>
          <a:xfrm>
            <a:off x="3071495" y="2284730"/>
            <a:ext cx="3688080" cy="460375"/>
          </a:xfrm>
          <a:prstGeom prst="rect">
            <a:avLst/>
          </a:prstGeom>
          <a:noFill/>
          <a:ln w="9525">
            <a:noFill/>
          </a:ln>
        </p:spPr>
        <p:txBody>
          <a:bodyPr wrap="square" anchor="t" anchorCtr="0">
            <a:spAutoFit/>
          </a:bodyPr>
          <a:lstStyle/>
          <a:p>
            <a:r>
              <a:rPr lang="zh-CN" altLang="en-US" sz="2400" b="1" dirty="0">
                <a:solidFill>
                  <a:schemeClr val="tx1"/>
                </a:solidFill>
                <a:latin typeface="Arial" panose="020B0604020202020204" pitchFamily="34" charset="0"/>
                <a:ea typeface="宋体" panose="02010600030101010101" pitchFamily="2" charset="-122"/>
              </a:rPr>
              <a:t>苔痕上阶绿</a:t>
            </a:r>
            <a:r>
              <a:rPr lang="en-US" altLang="zh-CN" sz="2400" b="1">
                <a:solidFill>
                  <a:schemeClr val="tx1"/>
                </a:solidFill>
                <a:uFillTx/>
                <a:ea typeface="SimSun-ExtB" panose="02010609060101010101" charset="-122"/>
                <a:cs typeface="+mj-cs"/>
                <a:sym typeface="宋体" panose="02010600030101010101" pitchFamily="2" charset="-122"/>
              </a:rPr>
              <a:t>,</a:t>
            </a:r>
            <a:r>
              <a:rPr lang="zh-CN" altLang="en-US" sz="2400" b="1" dirty="0">
                <a:solidFill>
                  <a:schemeClr val="tx1"/>
                </a:solidFill>
                <a:latin typeface="Arial" panose="020B0604020202020204" pitchFamily="34" charset="0"/>
                <a:ea typeface="宋体" panose="02010600030101010101" pitchFamily="2" charset="-122"/>
              </a:rPr>
              <a:t>草色入帘青。</a:t>
            </a:r>
            <a:endParaRPr lang="zh-CN" altLang="en-US" sz="2400" b="1" dirty="0">
              <a:solidFill>
                <a:schemeClr val="tx1"/>
              </a:solidFill>
              <a:latin typeface="Arial" panose="020B0604020202020204" pitchFamily="34" charset="0"/>
              <a:ea typeface="宋体" panose="02010600030101010101" pitchFamily="2" charset="-122"/>
            </a:endParaRPr>
          </a:p>
        </p:txBody>
      </p:sp>
      <p:sp>
        <p:nvSpPr>
          <p:cNvPr id="6186" name="矩形 6185"/>
          <p:cNvSpPr/>
          <p:nvPr/>
        </p:nvSpPr>
        <p:spPr>
          <a:xfrm>
            <a:off x="6743700" y="2284730"/>
            <a:ext cx="1556385" cy="460375"/>
          </a:xfrm>
          <a:prstGeom prst="rect">
            <a:avLst/>
          </a:prstGeom>
          <a:noFill/>
          <a:ln w="9525">
            <a:noFill/>
          </a:ln>
        </p:spPr>
        <p:txBody>
          <a:bodyPr wrap="square" anchor="t" anchorCtr="0">
            <a:spAutoFit/>
          </a:bodyPr>
          <a:lstStyle/>
          <a:p>
            <a:r>
              <a:rPr lang="zh-CN" altLang="en-US" sz="2400" b="1" dirty="0">
                <a:solidFill>
                  <a:srgbClr val="0000FF"/>
                </a:solidFill>
                <a:latin typeface="Arial" panose="020B0604020202020204" pitchFamily="34" charset="0"/>
                <a:ea typeface="宋体" panose="02010600030101010101" pitchFamily="2" charset="-122"/>
              </a:rPr>
              <a:t>环境清幽</a:t>
            </a:r>
            <a:endParaRPr lang="zh-CN" altLang="en-US" sz="2400" b="1" dirty="0">
              <a:solidFill>
                <a:srgbClr val="0000FF"/>
              </a:solidFill>
              <a:latin typeface="Arial" panose="020B0604020202020204" pitchFamily="34" charset="0"/>
              <a:ea typeface="宋体" panose="02010600030101010101" pitchFamily="2" charset="-122"/>
            </a:endParaRPr>
          </a:p>
        </p:txBody>
      </p:sp>
      <p:sp>
        <p:nvSpPr>
          <p:cNvPr id="6188" name="矩形 6187"/>
          <p:cNvSpPr/>
          <p:nvPr/>
        </p:nvSpPr>
        <p:spPr>
          <a:xfrm>
            <a:off x="6743700" y="2780665"/>
            <a:ext cx="1556385" cy="460375"/>
          </a:xfrm>
          <a:prstGeom prst="rect">
            <a:avLst/>
          </a:prstGeom>
          <a:noFill/>
          <a:ln w="9525">
            <a:noFill/>
          </a:ln>
        </p:spPr>
        <p:txBody>
          <a:bodyPr wrap="square" anchor="t" anchorCtr="0">
            <a:spAutoFit/>
          </a:bodyPr>
          <a:lstStyle/>
          <a:p>
            <a:r>
              <a:rPr lang="zh-CN" altLang="en-US" sz="2400" b="1" dirty="0">
                <a:solidFill>
                  <a:srgbClr val="0000FF"/>
                </a:solidFill>
                <a:latin typeface="Arial" panose="020B0604020202020204" pitchFamily="34" charset="0"/>
                <a:ea typeface="宋体" panose="02010600030101010101" pitchFamily="2" charset="-122"/>
              </a:rPr>
              <a:t>客人脱俗</a:t>
            </a:r>
            <a:endParaRPr lang="zh-CN" altLang="en-US" sz="2400" b="1" dirty="0">
              <a:solidFill>
                <a:srgbClr val="0000FF"/>
              </a:solidFill>
              <a:latin typeface="Arial" panose="020B0604020202020204" pitchFamily="34" charset="0"/>
              <a:ea typeface="宋体" panose="02010600030101010101" pitchFamily="2" charset="-122"/>
            </a:endParaRPr>
          </a:p>
        </p:txBody>
      </p:sp>
      <p:sp>
        <p:nvSpPr>
          <p:cNvPr id="6190" name="矩形 6189"/>
          <p:cNvSpPr/>
          <p:nvPr/>
        </p:nvSpPr>
        <p:spPr>
          <a:xfrm>
            <a:off x="3071495" y="3212465"/>
            <a:ext cx="3691255" cy="829945"/>
          </a:xfrm>
          <a:prstGeom prst="rect">
            <a:avLst/>
          </a:prstGeom>
          <a:noFill/>
          <a:ln w="9525">
            <a:noFill/>
          </a:ln>
        </p:spPr>
        <p:txBody>
          <a:bodyPr wrap="square" anchor="t" anchorCtr="0">
            <a:spAutoFit/>
          </a:bodyPr>
          <a:lstStyle/>
          <a:p>
            <a:r>
              <a:rPr lang="zh-CN" altLang="en-US" sz="2400" b="1" dirty="0">
                <a:solidFill>
                  <a:schemeClr val="tx1"/>
                </a:solidFill>
                <a:latin typeface="Arial" panose="020B0604020202020204" pitchFamily="34" charset="0"/>
                <a:ea typeface="宋体" panose="02010600030101010101" pitchFamily="2" charset="-122"/>
              </a:rPr>
              <a:t>可以调素琴</a:t>
            </a:r>
            <a:r>
              <a:rPr lang="en-US" altLang="zh-CN" sz="2400" b="1">
                <a:solidFill>
                  <a:schemeClr val="tx1"/>
                </a:solidFill>
                <a:uFillTx/>
                <a:ea typeface="SimSun-ExtB" panose="02010609060101010101" charset="-122"/>
                <a:cs typeface="+mj-cs"/>
                <a:sym typeface="宋体" panose="02010600030101010101" pitchFamily="2" charset="-122"/>
              </a:rPr>
              <a:t>,</a:t>
            </a:r>
            <a:r>
              <a:rPr lang="zh-CN" altLang="en-US" sz="2400" b="1" dirty="0">
                <a:solidFill>
                  <a:schemeClr val="tx1"/>
                </a:solidFill>
                <a:latin typeface="Arial" panose="020B0604020202020204" pitchFamily="34" charset="0"/>
                <a:ea typeface="宋体" panose="02010600030101010101" pitchFamily="2" charset="-122"/>
              </a:rPr>
              <a:t>阅金经。无丝竹之乱耳</a:t>
            </a:r>
            <a:r>
              <a:rPr lang="en-US" altLang="zh-CN" sz="2400" b="1">
                <a:solidFill>
                  <a:schemeClr val="tx1"/>
                </a:solidFill>
                <a:uFillTx/>
                <a:ea typeface="SimSun-ExtB" panose="02010609060101010101" charset="-122"/>
                <a:cs typeface="+mj-cs"/>
                <a:sym typeface="宋体" panose="02010600030101010101" pitchFamily="2" charset="-122"/>
              </a:rPr>
              <a:t>,</a:t>
            </a:r>
            <a:r>
              <a:rPr lang="zh-CN" altLang="en-US" sz="2400" b="1" dirty="0">
                <a:solidFill>
                  <a:schemeClr val="tx1"/>
                </a:solidFill>
                <a:latin typeface="Arial" panose="020B0604020202020204" pitchFamily="34" charset="0"/>
                <a:ea typeface="宋体" panose="02010600030101010101" pitchFamily="2" charset="-122"/>
              </a:rPr>
              <a:t>无案牍之劳形。</a:t>
            </a:r>
            <a:endParaRPr lang="zh-CN" altLang="en-US" sz="2400" b="1" dirty="0">
              <a:solidFill>
                <a:schemeClr val="tx1"/>
              </a:solidFill>
              <a:latin typeface="Arial" panose="020B0604020202020204" pitchFamily="34" charset="0"/>
              <a:ea typeface="宋体" panose="02010600030101010101" pitchFamily="2" charset="-122"/>
            </a:endParaRPr>
          </a:p>
        </p:txBody>
      </p:sp>
      <p:sp>
        <p:nvSpPr>
          <p:cNvPr id="6187" name="矩形 6186"/>
          <p:cNvSpPr/>
          <p:nvPr/>
        </p:nvSpPr>
        <p:spPr>
          <a:xfrm>
            <a:off x="1635760" y="2745105"/>
            <a:ext cx="1400175" cy="460375"/>
          </a:xfrm>
          <a:prstGeom prst="rect">
            <a:avLst/>
          </a:prstGeom>
          <a:noFill/>
          <a:ln w="9525">
            <a:noFill/>
          </a:ln>
        </p:spPr>
        <p:txBody>
          <a:bodyPr wrap="square" anchor="t" anchorCtr="0">
            <a:spAutoFit/>
          </a:bodyPr>
          <a:lstStyle/>
          <a:p>
            <a:pPr algn="ctr"/>
            <a:r>
              <a:rPr lang="zh-CN" altLang="en-US" sz="2400" b="1" dirty="0">
                <a:solidFill>
                  <a:schemeClr val="tx2"/>
                </a:solidFill>
                <a:latin typeface="Arial" panose="020B0604020202020204" pitchFamily="34" charset="0"/>
                <a:ea typeface="宋体" panose="02010600030101010101" pitchFamily="2" charset="-122"/>
              </a:rPr>
              <a:t>客</a:t>
            </a:r>
            <a:endParaRPr lang="zh-CN" altLang="en-US" sz="2400" b="1" dirty="0">
              <a:solidFill>
                <a:schemeClr val="tx2"/>
              </a:solidFill>
              <a:latin typeface="Arial" panose="020B0604020202020204" pitchFamily="34" charset="0"/>
              <a:ea typeface="宋体" panose="02010600030101010101" pitchFamily="2" charset="-122"/>
            </a:endParaRPr>
          </a:p>
        </p:txBody>
      </p:sp>
      <p:sp>
        <p:nvSpPr>
          <p:cNvPr id="6189" name="矩形 6188"/>
          <p:cNvSpPr/>
          <p:nvPr/>
        </p:nvSpPr>
        <p:spPr>
          <a:xfrm>
            <a:off x="1635760" y="3356610"/>
            <a:ext cx="1400175" cy="460375"/>
          </a:xfrm>
          <a:prstGeom prst="rect">
            <a:avLst/>
          </a:prstGeom>
          <a:noFill/>
          <a:ln w="9525">
            <a:noFill/>
          </a:ln>
        </p:spPr>
        <p:txBody>
          <a:bodyPr wrap="square" anchor="t" anchorCtr="0">
            <a:spAutoFit/>
          </a:bodyPr>
          <a:lstStyle/>
          <a:p>
            <a:pPr algn="ctr"/>
            <a:r>
              <a:rPr lang="zh-CN" altLang="en-US" sz="2400" b="1" dirty="0">
                <a:solidFill>
                  <a:schemeClr val="tx2"/>
                </a:solidFill>
                <a:latin typeface="Arial" panose="020B0604020202020204" pitchFamily="34" charset="0"/>
                <a:ea typeface="宋体" panose="02010600030101010101" pitchFamily="2" charset="-122"/>
              </a:rPr>
              <a:t>事</a:t>
            </a:r>
            <a:endParaRPr lang="zh-CN" altLang="en-US" sz="2400" b="1" dirty="0">
              <a:solidFill>
                <a:schemeClr val="tx2"/>
              </a:solidFill>
              <a:latin typeface="Arial" panose="020B0604020202020204" pitchFamily="34" charset="0"/>
              <a:ea typeface="宋体" panose="02010600030101010101" pitchFamily="2" charset="-122"/>
            </a:endParaRPr>
          </a:p>
        </p:txBody>
      </p:sp>
      <p:sp>
        <p:nvSpPr>
          <p:cNvPr id="4" name="矩形 3"/>
          <p:cNvSpPr/>
          <p:nvPr/>
        </p:nvSpPr>
        <p:spPr>
          <a:xfrm>
            <a:off x="8293735" y="2284730"/>
            <a:ext cx="2285365" cy="460375"/>
          </a:xfrm>
          <a:prstGeom prst="rect">
            <a:avLst/>
          </a:prstGeom>
          <a:noFill/>
          <a:ln w="9525">
            <a:noFill/>
          </a:ln>
        </p:spPr>
        <p:txBody>
          <a:bodyPr wrap="square" anchor="t" anchorCtr="0">
            <a:spAutoFit/>
          </a:bodyPr>
          <a:lstStyle/>
          <a:p>
            <a:r>
              <a:rPr lang="zh-CN" altLang="en-US" sz="2400" b="1" dirty="0">
                <a:solidFill>
                  <a:srgbClr val="FF0000"/>
                </a:solidFill>
                <a:latin typeface="Arial" panose="020B0604020202020204" pitchFamily="34" charset="0"/>
                <a:ea typeface="宋体" panose="02010600030101010101" pitchFamily="2" charset="-122"/>
              </a:rPr>
              <a:t>对偶、拟人</a:t>
            </a:r>
            <a:endParaRPr lang="zh-CN" altLang="en-US" sz="2400" b="1" dirty="0">
              <a:solidFill>
                <a:srgbClr val="FF0000"/>
              </a:solidFill>
              <a:latin typeface="Arial" panose="020B0604020202020204" pitchFamily="34" charset="0"/>
              <a:ea typeface="宋体" panose="02010600030101010101" pitchFamily="2" charset="-122"/>
            </a:endParaRPr>
          </a:p>
        </p:txBody>
      </p:sp>
      <p:sp>
        <p:nvSpPr>
          <p:cNvPr id="6" name="矩形 5"/>
          <p:cNvSpPr/>
          <p:nvPr/>
        </p:nvSpPr>
        <p:spPr>
          <a:xfrm>
            <a:off x="8227060" y="2780665"/>
            <a:ext cx="2386965" cy="414020"/>
          </a:xfrm>
          <a:prstGeom prst="rect">
            <a:avLst/>
          </a:prstGeom>
          <a:noFill/>
          <a:ln w="9525">
            <a:noFill/>
          </a:ln>
        </p:spPr>
        <p:txBody>
          <a:bodyPr wrap="square" anchor="t" anchorCtr="0">
            <a:spAutoFit/>
          </a:bodyPr>
          <a:lstStyle/>
          <a:p>
            <a:r>
              <a:rPr lang="zh-CN" altLang="en-US" sz="2100" b="1" dirty="0">
                <a:solidFill>
                  <a:srgbClr val="FF0000"/>
                </a:solidFill>
                <a:latin typeface="Arial" panose="020B0604020202020204" pitchFamily="34" charset="0"/>
                <a:ea typeface="宋体" panose="02010600030101010101" pitchFamily="2" charset="-122"/>
              </a:rPr>
              <a:t>衬托主人德才兼备</a:t>
            </a:r>
            <a:endParaRPr lang="zh-CN" altLang="en-US" sz="2100" b="1" dirty="0">
              <a:solidFill>
                <a:srgbClr val="FF0000"/>
              </a:solidFill>
              <a:latin typeface="Arial" panose="020B0604020202020204" pitchFamily="34" charset="0"/>
              <a:ea typeface="宋体" panose="02010600030101010101" pitchFamily="2" charset="-122"/>
            </a:endParaRPr>
          </a:p>
        </p:txBody>
      </p:sp>
      <p:sp>
        <p:nvSpPr>
          <p:cNvPr id="8" name="矩形 7"/>
          <p:cNvSpPr/>
          <p:nvPr/>
        </p:nvSpPr>
        <p:spPr>
          <a:xfrm>
            <a:off x="1847850" y="4253230"/>
            <a:ext cx="8587740" cy="570865"/>
          </a:xfrm>
          <a:prstGeom prst="rect">
            <a:avLst/>
          </a:prstGeom>
        </p:spPr>
        <p:txBody>
          <a:bodyPr wrap="square">
            <a:spAutoFit/>
          </a:bodyPr>
          <a:lstStyle/>
          <a:p>
            <a:pPr algn="just" fontAlgn="base">
              <a:lnSpc>
                <a:spcPct val="120000"/>
              </a:lnSpc>
              <a:spcBef>
                <a:spcPts val="0"/>
              </a:spcBef>
              <a:spcAft>
                <a:spcPts val="0"/>
              </a:spcAft>
            </a:pPr>
            <a:r>
              <a:rPr lang="en-US" altLang="zh-CN" sz="2600" b="1" strike="noStrike" noProof="1" smtClean="0">
                <a:solidFill>
                  <a:schemeClr val="tx1"/>
                </a:solidFill>
                <a:latin typeface="宋体" panose="02010600030101010101" pitchFamily="2" charset="-122"/>
                <a:cs typeface="宋体" panose="02010600030101010101" pitchFamily="2" charset="-122"/>
              </a:rPr>
              <a:t>2</a:t>
            </a:r>
            <a:r>
              <a:rPr lang="en-US" altLang="zh-CN" sz="2600" b="1" strike="noStrike" noProof="1">
                <a:solidFill>
                  <a:schemeClr val="tx1"/>
                </a:solidFill>
                <a:latin typeface="宋体" panose="02010600030101010101" pitchFamily="2" charset="-122"/>
                <a:cs typeface="宋体" panose="02010600030101010101" pitchFamily="2" charset="-122"/>
              </a:rPr>
              <a:t>.</a:t>
            </a:r>
            <a:r>
              <a:rPr sz="2600" b="1" strike="noStrike" noProof="1">
                <a:latin typeface="宋体" panose="02010600030101010101" pitchFamily="2" charset="-122"/>
                <a:cs typeface="宋体" panose="02010600030101010101" pitchFamily="2" charset="-122"/>
              </a:rPr>
              <a:t>作者</a:t>
            </a:r>
            <a:r>
              <a:rPr lang="zh-CN" sz="2600" b="1" strike="noStrike" noProof="1">
                <a:latin typeface="宋体" panose="02010600030101010101" pitchFamily="2" charset="-122"/>
                <a:cs typeface="宋体" panose="02010600030101010101" pitchFamily="2" charset="-122"/>
              </a:rPr>
              <a:t>为何要写</a:t>
            </a:r>
            <a:r>
              <a:rPr lang="zh-CN" altLang="en-US" sz="2600" b="1" dirty="0">
                <a:uFillTx/>
                <a:latin typeface="+mn-lt"/>
                <a:ea typeface="SimSun-ExtB" panose="02010609060101010101" charset="-122"/>
                <a:cs typeface="Arial" panose="020B0604020202020204" pitchFamily="34" charset="0"/>
                <a:sym typeface="+mn-ea"/>
              </a:rPr>
              <a:t>“南阳诸葛庐</a:t>
            </a:r>
            <a:r>
              <a:rPr lang="en-US" altLang="zh-CN" sz="2600" b="1">
                <a:uFillTx/>
                <a:ea typeface="SimSun-ExtB" panose="02010609060101010101" charset="-122"/>
                <a:cs typeface="+mj-cs"/>
                <a:sym typeface="宋体" panose="02010600030101010101" pitchFamily="2" charset="-122"/>
              </a:rPr>
              <a:t>,</a:t>
            </a:r>
            <a:r>
              <a:rPr lang="zh-CN" altLang="en-US" sz="2600" b="1" dirty="0">
                <a:uFillTx/>
                <a:latin typeface="+mn-lt"/>
                <a:ea typeface="SimSun-ExtB" panose="02010609060101010101" charset="-122"/>
                <a:cs typeface="Arial" panose="020B0604020202020204" pitchFamily="34" charset="0"/>
                <a:sym typeface="+mn-ea"/>
              </a:rPr>
              <a:t>西蜀子云亭”</a:t>
            </a:r>
            <a:r>
              <a:rPr lang="en-US" altLang="zh-CN" sz="2600" b="1">
                <a:uFillTx/>
                <a:ea typeface="SimSun-ExtB" panose="02010609060101010101" charset="-122"/>
                <a:cs typeface="+mj-cs"/>
                <a:sym typeface="宋体" panose="02010600030101010101" pitchFamily="2" charset="-122"/>
              </a:rPr>
              <a:t>,</a:t>
            </a:r>
            <a:r>
              <a:rPr lang="zh-CN" sz="2600" b="1" strike="noStrike" noProof="1">
                <a:latin typeface="宋体" panose="02010600030101010101" pitchFamily="2" charset="-122"/>
                <a:cs typeface="宋体" panose="02010600030101010101" pitchFamily="2" charset="-122"/>
              </a:rPr>
              <a:t>其用意是什么</a:t>
            </a:r>
            <a:r>
              <a:rPr sz="2600" b="1" strike="noStrike" noProof="1"/>
              <a:t>？</a:t>
            </a:r>
            <a:endParaRPr sz="2600" b="1" strike="noStrike" noProof="1"/>
          </a:p>
        </p:txBody>
      </p:sp>
      <p:sp>
        <p:nvSpPr>
          <p:cNvPr id="15366" name="矩形 15365"/>
          <p:cNvSpPr/>
          <p:nvPr/>
        </p:nvSpPr>
        <p:spPr>
          <a:xfrm>
            <a:off x="1847850" y="4819651"/>
            <a:ext cx="8333105" cy="800100"/>
          </a:xfrm>
          <a:prstGeom prst="rect">
            <a:avLst/>
          </a:prstGeom>
          <a:noFill/>
          <a:ln w="9525">
            <a:noFill/>
          </a:ln>
        </p:spPr>
        <p:txBody>
          <a:bodyPr wrap="square" lIns="0" tIns="0" rIns="0" bIns="0" anchor="ctr" anchorCtr="0">
            <a:spAutoFit/>
          </a:bodyPr>
          <a:lstStyle/>
          <a:p>
            <a:pPr algn="just"/>
            <a:r>
              <a:rPr lang="en-US" altLang="zh-CN" sz="2600" b="1" dirty="0">
                <a:solidFill>
                  <a:srgbClr val="0000FF"/>
                </a:solidFill>
                <a:latin typeface="Arial" panose="020B0604020202020204" pitchFamily="34" charset="0"/>
              </a:rPr>
              <a:t>       </a:t>
            </a:r>
            <a:r>
              <a:rPr lang="zh-CN" altLang="en-US" sz="2600" b="1" dirty="0">
                <a:solidFill>
                  <a:srgbClr val="0000FF"/>
                </a:solidFill>
                <a:latin typeface="Arial" panose="020B0604020202020204" pitchFamily="34" charset="0"/>
              </a:rPr>
              <a:t>作者运用</a:t>
            </a:r>
            <a:r>
              <a:rPr lang="zh-CN" altLang="en-US" sz="2600" b="1" dirty="0">
                <a:solidFill>
                  <a:srgbClr val="FF0000"/>
                </a:solidFill>
                <a:latin typeface="Arial" panose="020B0604020202020204" pitchFamily="34" charset="0"/>
              </a:rPr>
              <a:t>类比</a:t>
            </a:r>
            <a:r>
              <a:rPr lang="en-US" altLang="zh-CN" sz="2600" b="1">
                <a:solidFill>
                  <a:srgbClr val="0000FF"/>
                </a:solidFill>
                <a:uFillTx/>
                <a:ea typeface="SimSun-ExtB" panose="02010609060101010101" charset="-122"/>
                <a:cs typeface="+mj-cs"/>
                <a:sym typeface="宋体" panose="02010600030101010101" pitchFamily="2" charset="-122"/>
              </a:rPr>
              <a:t>,</a:t>
            </a:r>
            <a:r>
              <a:rPr lang="zh-CN" altLang="en-US" sz="2600" b="1">
                <a:solidFill>
                  <a:srgbClr val="0000FF"/>
                </a:solidFill>
                <a:uFillTx/>
                <a:ea typeface="SimSun-ExtB" panose="02010609060101010101" charset="-122"/>
                <a:cs typeface="+mj-cs"/>
                <a:sym typeface="宋体" panose="02010600030101010101" pitchFamily="2" charset="-122"/>
              </a:rPr>
              <a:t>意在证明自己的</a:t>
            </a:r>
            <a:r>
              <a:rPr lang="zh-CN" altLang="en-US" sz="2600" b="1">
                <a:solidFill>
                  <a:srgbClr val="FF0000"/>
                </a:solidFill>
                <a:uFillTx/>
                <a:ea typeface="SimSun-ExtB" panose="02010609060101010101" charset="-122"/>
                <a:cs typeface="+mj-cs"/>
                <a:sym typeface="宋体" panose="02010600030101010101" pitchFamily="2" charset="-122"/>
              </a:rPr>
              <a:t>陋室不陋</a:t>
            </a:r>
            <a:r>
              <a:rPr lang="en-US" altLang="zh-CN" sz="2600" b="1">
                <a:solidFill>
                  <a:srgbClr val="0000FF"/>
                </a:solidFill>
                <a:uFillTx/>
                <a:ea typeface="SimSun-ExtB" panose="02010609060101010101" charset="-122"/>
                <a:cs typeface="+mj-cs"/>
                <a:sym typeface="宋体" panose="02010600030101010101" pitchFamily="2" charset="-122"/>
              </a:rPr>
              <a:t>,</a:t>
            </a:r>
            <a:r>
              <a:rPr lang="zh-CN" altLang="en-US" sz="2600" b="1">
                <a:solidFill>
                  <a:srgbClr val="0000FF"/>
                </a:solidFill>
                <a:uFillTx/>
                <a:ea typeface="SimSun-ExtB" panose="02010609060101010101" charset="-122"/>
                <a:cs typeface="+mj-cs"/>
                <a:sym typeface="宋体" panose="02010600030101010101" pitchFamily="2" charset="-122"/>
              </a:rPr>
              <a:t>以</a:t>
            </a:r>
            <a:r>
              <a:rPr lang="zh-CN" altLang="en-US" sz="2600" b="1" dirty="0">
                <a:solidFill>
                  <a:srgbClr val="0000FF"/>
                </a:solidFill>
                <a:ea typeface="+mn-ea"/>
                <a:sym typeface="+mn-ea"/>
              </a:rPr>
              <a:t>古代名贤</a:t>
            </a:r>
            <a:r>
              <a:rPr lang="zh-CN" altLang="en-US" sz="2600" b="1" dirty="0">
                <a:solidFill>
                  <a:srgbClr val="FF0000"/>
                </a:solidFill>
                <a:ea typeface="+mn-ea"/>
                <a:sym typeface="+mn-ea"/>
              </a:rPr>
              <a:t>自比</a:t>
            </a:r>
            <a:r>
              <a:rPr lang="en-US" altLang="zh-CN" sz="2600" b="1">
                <a:solidFill>
                  <a:srgbClr val="0000FF"/>
                </a:solidFill>
                <a:uFillTx/>
                <a:ea typeface="SimSun-ExtB" panose="02010609060101010101" charset="-122"/>
                <a:cs typeface="+mj-cs"/>
                <a:sym typeface="宋体" panose="02010600030101010101" pitchFamily="2" charset="-122"/>
              </a:rPr>
              <a:t>,</a:t>
            </a:r>
            <a:r>
              <a:rPr lang="zh-CN" altLang="en-US" sz="2600" b="1" dirty="0">
                <a:solidFill>
                  <a:srgbClr val="FF0000"/>
                </a:solidFill>
                <a:latin typeface="Arial" panose="020B0604020202020204" pitchFamily="34" charset="0"/>
              </a:rPr>
              <a:t>表明自己也有古代名贤的德操与才能</a:t>
            </a:r>
            <a:r>
              <a:rPr lang="zh-CN" altLang="en-US" sz="2600" b="1" dirty="0">
                <a:solidFill>
                  <a:srgbClr val="0000FF"/>
                </a:solidFill>
                <a:latin typeface="Arial" panose="020B0604020202020204" pitchFamily="34" charset="0"/>
              </a:rPr>
              <a:t>。</a:t>
            </a:r>
            <a:endParaRPr lang="zh-CN" altLang="en-US" sz="2600" b="1" dirty="0">
              <a:solidFill>
                <a:srgbClr val="0000FF"/>
              </a:solidFill>
              <a:latin typeface="Arial" panose="020B0604020202020204" pitchFamily="34" charset="0"/>
            </a:endParaRPr>
          </a:p>
        </p:txBody>
      </p:sp>
      <p:sp>
        <p:nvSpPr>
          <p:cNvPr id="7" name="矩形 6"/>
          <p:cNvSpPr/>
          <p:nvPr/>
        </p:nvSpPr>
        <p:spPr>
          <a:xfrm>
            <a:off x="8328660" y="3397250"/>
            <a:ext cx="2285365" cy="460375"/>
          </a:xfrm>
          <a:prstGeom prst="rect">
            <a:avLst/>
          </a:prstGeom>
          <a:noFill/>
          <a:ln w="9525">
            <a:noFill/>
          </a:ln>
        </p:spPr>
        <p:txBody>
          <a:bodyPr wrap="square" anchor="t" anchorCtr="0">
            <a:spAutoFit/>
          </a:bodyPr>
          <a:lstStyle/>
          <a:p>
            <a:r>
              <a:rPr lang="zh-CN" altLang="en-US" sz="2400" b="1" dirty="0">
                <a:solidFill>
                  <a:srgbClr val="FF0000"/>
                </a:solidFill>
                <a:latin typeface="Arial" panose="020B0604020202020204" pitchFamily="34" charset="0"/>
                <a:ea typeface="宋体" panose="02010600030101010101" pitchFamily="2" charset="-122"/>
              </a:rPr>
              <a:t>对偶</a:t>
            </a:r>
            <a:endParaRPr lang="zh-CN" altLang="en-US" sz="2400" b="1" dirty="0">
              <a:solidFill>
                <a:srgbClr val="FF0000"/>
              </a:solidFill>
              <a:latin typeface="Arial" panose="020B0604020202020204" pitchFamily="34" charset="0"/>
              <a:ea typeface="宋体" panose="02010600030101010101" pitchFamily="2" charset="-122"/>
            </a:endParaRPr>
          </a:p>
        </p:txBody>
      </p:sp>
    </p:spTree>
    <p:custDataLst>
      <p:tags r:id="rId2"/>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86">
                                            <p:txEl>
                                              <p:pRg st="0" end="0"/>
                                            </p:txEl>
                                          </p:spTgt>
                                        </p:tgtEl>
                                        <p:attrNameLst>
                                          <p:attrName>style.visibility</p:attrName>
                                        </p:attrNameLst>
                                      </p:cBhvr>
                                      <p:to>
                                        <p:strVal val="visible"/>
                                      </p:to>
                                    </p:set>
                                    <p:anim calcmode="lin" valueType="num">
                                      <p:cBhvr additive="base">
                                        <p:cTn id="13" dur="500" fill="hold"/>
                                        <p:tgtEl>
                                          <p:spTgt spid="618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charRg st="0" end="5"/>
                                            </p:txEl>
                                          </p:spTgt>
                                        </p:tgtEl>
                                        <p:attrNameLst>
                                          <p:attrName>style.visibility</p:attrName>
                                        </p:attrNameLst>
                                      </p:cBhvr>
                                      <p:to>
                                        <p:strVal val="visible"/>
                                      </p:to>
                                    </p:set>
                                    <p:anim calcmode="lin" valueType="num">
                                      <p:cBhvr additive="base">
                                        <p:cTn id="19" dur="500" fill="hold"/>
                                        <p:tgtEl>
                                          <p:spTgt spid="4">
                                            <p:txEl>
                                              <p:charRg st="0"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187"/>
                                        </p:tgtEl>
                                        <p:attrNameLst>
                                          <p:attrName>style.visibility</p:attrName>
                                        </p:attrNameLst>
                                      </p:cBhvr>
                                      <p:to>
                                        <p:strVal val="visible"/>
                                      </p:to>
                                    </p:set>
                                    <p:anim calcmode="lin" valueType="num">
                                      <p:cBhvr additive="base">
                                        <p:cTn id="25" dur="500" fill="hold"/>
                                        <p:tgtEl>
                                          <p:spTgt spid="6187"/>
                                        </p:tgtEl>
                                        <p:attrNameLst>
                                          <p:attrName>ppt_x</p:attrName>
                                        </p:attrNameLst>
                                      </p:cBhvr>
                                      <p:tavLst>
                                        <p:tav tm="0">
                                          <p:val>
                                            <p:strVal val="#ppt_x"/>
                                          </p:val>
                                        </p:tav>
                                        <p:tav tm="100000">
                                          <p:val>
                                            <p:strVal val="#ppt_x"/>
                                          </p:val>
                                        </p:tav>
                                      </p:tavLst>
                                    </p:anim>
                                    <p:anim calcmode="lin" valueType="num">
                                      <p:cBhvr additive="base">
                                        <p:cTn id="26" dur="500" fill="hold"/>
                                        <p:tgtEl>
                                          <p:spTgt spid="618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188">
                                            <p:txEl>
                                              <p:pRg st="0" end="0"/>
                                            </p:txEl>
                                          </p:spTgt>
                                        </p:tgtEl>
                                        <p:attrNameLst>
                                          <p:attrName>style.visibility</p:attrName>
                                        </p:attrNameLst>
                                      </p:cBhvr>
                                      <p:to>
                                        <p:strVal val="visible"/>
                                      </p:to>
                                    </p:set>
                                    <p:anim calcmode="lin" valueType="num">
                                      <p:cBhvr additive="base">
                                        <p:cTn id="31" dur="500" fill="hold"/>
                                        <p:tgtEl>
                                          <p:spTgt spid="618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18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charRg st="0" end="5"/>
                                            </p:txEl>
                                          </p:spTgt>
                                        </p:tgtEl>
                                        <p:attrNameLst>
                                          <p:attrName>style.visibility</p:attrName>
                                        </p:attrNameLst>
                                      </p:cBhvr>
                                      <p:to>
                                        <p:strVal val="visible"/>
                                      </p:to>
                                    </p:set>
                                    <p:anim calcmode="lin" valueType="num">
                                      <p:cBhvr additive="base">
                                        <p:cTn id="37" dur="500" fill="hold"/>
                                        <p:tgtEl>
                                          <p:spTgt spid="6">
                                            <p:txEl>
                                              <p:charRg st="0"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189"/>
                                        </p:tgtEl>
                                        <p:attrNameLst>
                                          <p:attrName>style.visibility</p:attrName>
                                        </p:attrNameLst>
                                      </p:cBhvr>
                                      <p:to>
                                        <p:strVal val="visible"/>
                                      </p:to>
                                    </p:set>
                                    <p:anim calcmode="lin" valueType="num">
                                      <p:cBhvr additive="base">
                                        <p:cTn id="43" dur="500" fill="hold"/>
                                        <p:tgtEl>
                                          <p:spTgt spid="6189"/>
                                        </p:tgtEl>
                                        <p:attrNameLst>
                                          <p:attrName>ppt_x</p:attrName>
                                        </p:attrNameLst>
                                      </p:cBhvr>
                                      <p:tavLst>
                                        <p:tav tm="0">
                                          <p:val>
                                            <p:strVal val="#ppt_x"/>
                                          </p:val>
                                        </p:tav>
                                        <p:tav tm="100000">
                                          <p:val>
                                            <p:strVal val="#ppt_x"/>
                                          </p:val>
                                        </p:tav>
                                      </p:tavLst>
                                    </p:anim>
                                    <p:anim calcmode="lin" valueType="num">
                                      <p:cBhvr additive="base">
                                        <p:cTn id="44" dur="500" fill="hold"/>
                                        <p:tgtEl>
                                          <p:spTgt spid="618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6190">
                                            <p:txEl>
                                              <p:pRg st="0" end="0"/>
                                            </p:txEl>
                                          </p:spTgt>
                                        </p:tgtEl>
                                        <p:attrNameLst>
                                          <p:attrName>style.visibility</p:attrName>
                                        </p:attrNameLst>
                                      </p:cBhvr>
                                      <p:to>
                                        <p:strVal val="visible"/>
                                      </p:to>
                                    </p:set>
                                    <p:anim calcmode="lin" valueType="num">
                                      <p:cBhvr additive="base">
                                        <p:cTn id="49" dur="500" fill="hold"/>
                                        <p:tgtEl>
                                          <p:spTgt spid="6190">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19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7">
                                            <p:txEl>
                                              <p:pRg st="0" end="0"/>
                                            </p:txEl>
                                          </p:spTgt>
                                        </p:tgtEl>
                                        <p:attrNameLst>
                                          <p:attrName>style.visibility</p:attrName>
                                        </p:attrNameLst>
                                      </p:cBhvr>
                                      <p:to>
                                        <p:strVal val="visible"/>
                                      </p:to>
                                    </p:set>
                                    <p:anim calcmode="lin" valueType="num">
                                      <p:cBhvr additive="base">
                                        <p:cTn id="5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5366"/>
                                        </p:tgtEl>
                                        <p:attrNameLst>
                                          <p:attrName>style.visibility</p:attrName>
                                        </p:attrNameLst>
                                      </p:cBhvr>
                                      <p:to>
                                        <p:strVal val="visible"/>
                                      </p:to>
                                    </p:set>
                                    <p:anim calcmode="lin" valueType="num">
                                      <p:cBhvr additive="base">
                                        <p:cTn id="61" dur="500" fill="hold"/>
                                        <p:tgtEl>
                                          <p:spTgt spid="15366"/>
                                        </p:tgtEl>
                                        <p:attrNameLst>
                                          <p:attrName>ppt_x</p:attrName>
                                        </p:attrNameLst>
                                      </p:cBhvr>
                                      <p:tavLst>
                                        <p:tav tm="0">
                                          <p:val>
                                            <p:strVal val="#ppt_x"/>
                                          </p:val>
                                        </p:tav>
                                        <p:tav tm="100000">
                                          <p:val>
                                            <p:strVal val="#ppt_x"/>
                                          </p:val>
                                        </p:tav>
                                      </p:tavLst>
                                    </p:anim>
                                    <p:anim calcmode="lin" valueType="num">
                                      <p:cBhvr additive="base">
                                        <p:cTn id="62" dur="500" fill="hold"/>
                                        <p:tgtEl>
                                          <p:spTgt spid="153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87" grpId="0"/>
      <p:bldP spid="6189" grpId="0"/>
      <p:bldP spid="1536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3" name="组合 2"/>
          <p:cNvGrpSpPr/>
          <p:nvPr/>
        </p:nvGrpSpPr>
        <p:grpSpPr>
          <a:xfrm>
            <a:off x="701749" y="626642"/>
            <a:ext cx="2792615" cy="713740"/>
            <a:chOff x="2371" y="690"/>
            <a:chExt cx="3471" cy="1124"/>
          </a:xfrm>
        </p:grpSpPr>
        <p:sp>
          <p:nvSpPr>
            <p:cNvPr id="4"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体味语言</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7" name="矩形 6"/>
          <p:cNvSpPr/>
          <p:nvPr/>
        </p:nvSpPr>
        <p:spPr>
          <a:xfrm>
            <a:off x="511810" y="1620520"/>
            <a:ext cx="11420475" cy="953135"/>
          </a:xfrm>
          <a:prstGeom prst="rect">
            <a:avLst/>
          </a:prstGeom>
        </p:spPr>
        <p:txBody>
          <a:bodyPr wrap="square">
            <a:spAutoFit/>
          </a:bodyPr>
          <a:p>
            <a:pPr algn="just" fontAlgn="auto">
              <a:lnSpc>
                <a:spcPct val="100000"/>
              </a:lnSpc>
            </a:pPr>
            <a:r>
              <a:rPr lang="en-US" altLang="zh-CN" sz="2800" b="1" dirty="0" smtClean="0">
                <a:latin typeface="宋体" panose="02010600030101010101" pitchFamily="2" charset="-122"/>
                <a:ea typeface="宋体" panose="02010600030101010101" pitchFamily="2" charset="-122"/>
              </a:rPr>
              <a:t>1</a:t>
            </a:r>
            <a:r>
              <a:rPr lang="en-US" altLang="zh-CN" sz="2800" b="1" dirty="0">
                <a:latin typeface="宋体" panose="02010600030101010101" pitchFamily="2" charset="-122"/>
                <a:ea typeface="宋体" panose="02010600030101010101" pitchFamily="2" charset="-122"/>
              </a:rPr>
              <a:t>.</a:t>
            </a:r>
            <a:r>
              <a:rPr lang="zh-CN" sz="2800" b="1" dirty="0">
                <a:latin typeface="宋体" panose="02010600030101010101" pitchFamily="2" charset="-122"/>
                <a:ea typeface="宋体" panose="02010600030101010101" pitchFamily="2" charset="-122"/>
              </a:rPr>
              <a:t>作者在第</a:t>
            </a:r>
            <a:r>
              <a:rPr lang="en-US" altLang="zh-CN" sz="2800" b="1" dirty="0">
                <a:latin typeface="宋体" panose="02010600030101010101" pitchFamily="2" charset="-122"/>
                <a:ea typeface="宋体" panose="02010600030101010101" pitchFamily="2" charset="-122"/>
              </a:rPr>
              <a:t>1</a:t>
            </a:r>
            <a:r>
              <a:rPr lang="zh-CN" altLang="zh-CN" sz="2800" b="1" dirty="0">
                <a:latin typeface="宋体" panose="02010600030101010101" pitchFamily="2" charset="-122"/>
                <a:ea typeface="宋体" panose="02010600030101010101" pitchFamily="2" charset="-122"/>
              </a:rPr>
              <a:t>段说</a:t>
            </a:r>
            <a:r>
              <a:rPr lang="en-US" altLang="zh-CN" sz="2800" b="1" dirty="0">
                <a:solidFill>
                  <a:schemeClr val="tx1"/>
                </a:solidFill>
                <a:uFillTx/>
                <a:latin typeface="Arial" panose="020B0604020202020204" pitchFamily="34" charset="0"/>
                <a:ea typeface="SimSun-ExtB" panose="02010609060101010101" charset="-122"/>
              </a:rPr>
              <a:t>“</a:t>
            </a:r>
            <a:r>
              <a:rPr lang="zh-CN" altLang="zh-CN" sz="2800" b="1" dirty="0">
                <a:solidFill>
                  <a:schemeClr val="tx1"/>
                </a:solidFill>
                <a:uFillTx/>
                <a:latin typeface="Arial" panose="020B0604020202020204" pitchFamily="34" charset="0"/>
                <a:ea typeface="SimSun-ExtB" panose="02010609060101010101" charset="-122"/>
              </a:rPr>
              <a:t>心里立即罩上双层的悲哀</a:t>
            </a:r>
            <a:r>
              <a:rPr lang="en-US" altLang="zh-CN" sz="2800" b="1" dirty="0">
                <a:solidFill>
                  <a:schemeClr val="tx1"/>
                </a:solidFill>
                <a:uFillTx/>
                <a:latin typeface="Arial" panose="020B0604020202020204" pitchFamily="34" charset="0"/>
                <a:ea typeface="SimSun-ExtB" panose="02010609060101010101" charset="-122"/>
              </a:rPr>
              <a:t>”</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这</a:t>
            </a:r>
            <a:r>
              <a:rPr lang="en-US" altLang="zh-CN" sz="2800" b="1" dirty="0">
                <a:uFillTx/>
                <a:latin typeface="Arial" panose="020B0604020202020204" pitchFamily="34" charset="0"/>
                <a:ea typeface="SimSun-ExtB" panose="02010609060101010101" charset="-122"/>
                <a:sym typeface="+mn-ea"/>
              </a:rPr>
              <a:t>“</a:t>
            </a:r>
            <a:r>
              <a:rPr lang="zh-CN" altLang="zh-CN" sz="2800" b="1" dirty="0">
                <a:uFillTx/>
                <a:latin typeface="Arial" panose="020B0604020202020204" pitchFamily="34" charset="0"/>
                <a:ea typeface="SimSun-ExtB" panose="02010609060101010101" charset="-122"/>
                <a:sym typeface="+mn-ea"/>
              </a:rPr>
              <a:t>双层的悲哀</a:t>
            </a:r>
            <a:r>
              <a:rPr lang="en-US" altLang="zh-CN" sz="2800" b="1" dirty="0">
                <a:uFillTx/>
                <a:latin typeface="Arial" panose="020B0604020202020204" pitchFamily="34" charset="0"/>
                <a:ea typeface="SimSun-ExtB" panose="02010609060101010101" charset="-122"/>
                <a:sym typeface="+mn-ea"/>
              </a:rPr>
              <a:t>”</a:t>
            </a:r>
            <a:r>
              <a:rPr lang="zh-CN" altLang="en-US" sz="2800" b="1" dirty="0">
                <a:uFillTx/>
                <a:latin typeface="Arial" panose="020B0604020202020204" pitchFamily="34" charset="0"/>
                <a:ea typeface="SimSun-ExtB" panose="02010609060101010101" charset="-122"/>
                <a:sym typeface="+mn-ea"/>
              </a:rPr>
              <a:t>的含义是什么？文中还有类似这样含义丰富的语句</a:t>
            </a:r>
            <a:r>
              <a:rPr lang="en-US" altLang="zh-CN" sz="2800" b="1">
                <a:uFillTx/>
                <a:ea typeface="SimSun-ExtB" panose="02010609060101010101" charset="-122"/>
                <a:cs typeface="+mj-cs"/>
                <a:sym typeface="宋体" panose="02010600030101010101" pitchFamily="2" charset="-122"/>
              </a:rPr>
              <a:t>,</a:t>
            </a:r>
            <a:r>
              <a:rPr lang="zh-CN" altLang="en-US" sz="2800" b="1" dirty="0">
                <a:uFillTx/>
                <a:latin typeface="Arial" panose="020B0604020202020204" pitchFamily="34" charset="0"/>
                <a:ea typeface="SimSun-ExtB" panose="02010609060101010101" charset="-122"/>
                <a:sym typeface="+mn-ea"/>
              </a:rPr>
              <a:t>再找出来做品析</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smtClean="0">
                <a:latin typeface="宋体" panose="02010600030101010101" pitchFamily="2" charset="-122"/>
                <a:ea typeface="宋体" panose="02010600030101010101" pitchFamily="2" charset="-122"/>
                <a:sym typeface="+mn-ea"/>
              </a:rPr>
              <a:t>思考探究二</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uFillTx/>
                <a:latin typeface="Arial" panose="020B0604020202020204" pitchFamily="34" charset="0"/>
                <a:ea typeface="SimSun-ExtB" panose="02010609060101010101" charset="-122"/>
                <a:sym typeface="+mn-ea"/>
              </a:rPr>
              <a:t>。</a:t>
            </a:r>
            <a:endParaRPr lang="zh-CN" altLang="zh-CN" sz="2800" b="1" dirty="0">
              <a:latin typeface="宋体" panose="02010600030101010101" pitchFamily="2" charset="-122"/>
              <a:ea typeface="宋体" panose="02010600030101010101" pitchFamily="2" charset="-122"/>
            </a:endParaRPr>
          </a:p>
        </p:txBody>
      </p:sp>
      <p:sp>
        <p:nvSpPr>
          <p:cNvPr id="9" name="矩形 8"/>
          <p:cNvSpPr/>
          <p:nvPr/>
        </p:nvSpPr>
        <p:spPr>
          <a:xfrm>
            <a:off x="622300" y="2853690"/>
            <a:ext cx="10581640" cy="1168400"/>
          </a:xfrm>
          <a:prstGeom prst="rect">
            <a:avLst/>
          </a:prstGeom>
        </p:spPr>
        <p:txBody>
          <a:bodyPr wrap="square">
            <a:spAutoFit/>
          </a:bodyPr>
          <a:p>
            <a:pPr algn="just" fontAlgn="auto">
              <a:lnSpc>
                <a:spcPct val="125000"/>
              </a:lnSpc>
              <a:spcBef>
                <a:spcPts val="0"/>
              </a:spcBef>
              <a:spcAft>
                <a:spcPts val="0"/>
              </a:spcAft>
            </a:pPr>
            <a:r>
              <a:rPr lang="en-US" altLang="zh-CN" sz="2800" b="1" dirty="0" smtClean="0">
                <a:solidFill>
                  <a:schemeClr val="accent1">
                    <a:lumMod val="75000"/>
                  </a:schemeClr>
                </a:solidFill>
                <a:latin typeface="新宋体" panose="02010609030101010101" pitchFamily="49" charset="-122"/>
                <a:ea typeface="新宋体" panose="02010609030101010101" pitchFamily="49" charset="-122"/>
              </a:rPr>
              <a:t>    </a:t>
            </a:r>
            <a:r>
              <a:rPr lang="zh-CN" altLang="zh-CN" sz="2800" b="1" dirty="0">
                <a:solidFill>
                  <a:srgbClr val="1C21E4"/>
                </a:solidFill>
                <a:latin typeface="新宋体" panose="02010609030101010101" pitchFamily="49" charset="-122"/>
                <a:ea typeface="新宋体" panose="02010609030101010101" pitchFamily="49" charset="-122"/>
              </a:rPr>
              <a:t>作者得知叶圣陶逝世时恰在除夕夜</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zh-CN" sz="2800" b="1" dirty="0">
                <a:solidFill>
                  <a:srgbClr val="1C21E4"/>
                </a:solidFill>
                <a:latin typeface="新宋体" panose="02010609030101010101" pitchFamily="49" charset="-122"/>
                <a:ea typeface="新宋体" panose="02010609030101010101" pitchFamily="49" charset="-122"/>
              </a:rPr>
              <a:t>辞旧迎新的鞭炮声中传来不幸的消息。</a:t>
            </a:r>
            <a:r>
              <a:rPr lang="zh-CN" altLang="zh-CN" sz="2800" b="1" dirty="0">
                <a:solidFill>
                  <a:srgbClr val="FF0000"/>
                </a:solidFill>
                <a:latin typeface="新宋体" panose="02010609030101010101" pitchFamily="49" charset="-122"/>
                <a:ea typeface="新宋体" panose="02010609030101010101" pitchFamily="49" charset="-122"/>
              </a:rPr>
              <a:t>乐景反衬哀情</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zh-CN" sz="2800" b="1" dirty="0">
                <a:solidFill>
                  <a:srgbClr val="FF0000"/>
                </a:solidFill>
                <a:latin typeface="新宋体" panose="02010609030101010101" pitchFamily="49" charset="-122"/>
                <a:ea typeface="新宋体" panose="02010609030101010101" pitchFamily="49" charset="-122"/>
              </a:rPr>
              <a:t>倍增其哀</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zh-CN" sz="2800" b="1" dirty="0">
                <a:solidFill>
                  <a:srgbClr val="1C21E4"/>
                </a:solidFill>
                <a:latin typeface="新宋体" panose="02010609030101010101" pitchFamily="49" charset="-122"/>
                <a:ea typeface="新宋体" panose="02010609030101010101" pitchFamily="49" charset="-122"/>
              </a:rPr>
              <a:t>故说是</a:t>
            </a:r>
            <a:r>
              <a:rPr lang="zh-CN" altLang="zh-CN" sz="2800" b="1" dirty="0">
                <a:solidFill>
                  <a:srgbClr val="1C21E4"/>
                </a:solidFill>
                <a:uFillTx/>
                <a:latin typeface="Arial" panose="020B0604020202020204" pitchFamily="34" charset="0"/>
                <a:ea typeface="SimSun-ExtB" panose="02010609060101010101" charset="-122"/>
                <a:cs typeface="Arial" panose="020B0604020202020204" pitchFamily="34" charset="0"/>
              </a:rPr>
              <a:t>“双层的悲哀”</a:t>
            </a:r>
            <a:r>
              <a:rPr lang="zh-CN" altLang="zh-CN" sz="2800" b="1" dirty="0">
                <a:solidFill>
                  <a:srgbClr val="1C21E4"/>
                </a:solidFill>
                <a:latin typeface="新宋体" panose="02010609030101010101" pitchFamily="49" charset="-122"/>
                <a:ea typeface="新宋体" panose="02010609030101010101" pitchFamily="49" charset="-122"/>
              </a:rPr>
              <a:t>。</a:t>
            </a:r>
            <a:endParaRPr lang="zh-CN" altLang="zh-CN" sz="2800" b="1" dirty="0">
              <a:solidFill>
                <a:srgbClr val="1C21E4"/>
              </a:solidFill>
              <a:latin typeface="新宋体" panose="02010609030101010101" pitchFamily="49" charset="-122"/>
              <a:ea typeface="新宋体" panose="02010609030101010101" pitchFamily="49" charset="-122"/>
            </a:endParaRPr>
          </a:p>
        </p:txBody>
      </p:sp>
      <p:sp>
        <p:nvSpPr>
          <p:cNvPr id="34827" name="内容占位符 16386"/>
          <p:cNvSpPr>
            <a:spLocks noRot="1"/>
          </p:cNvSpPr>
          <p:nvPr/>
        </p:nvSpPr>
        <p:spPr>
          <a:xfrm>
            <a:off x="2417763" y="4293235"/>
            <a:ext cx="6067425" cy="1033463"/>
          </a:xfrm>
          <a:prstGeom prst="rect">
            <a:avLst/>
          </a:prstGeom>
          <a:noFill/>
          <a:ln w="9525">
            <a:noFill/>
          </a:ln>
        </p:spPr>
        <p:txBody>
          <a:bodyPr/>
          <a:p>
            <a:pPr fontAlgn="base">
              <a:lnSpc>
                <a:spcPct val="150000"/>
              </a:lnSpc>
              <a:spcBef>
                <a:spcPct val="20000"/>
              </a:spcBef>
              <a:buClr>
                <a:schemeClr val="hlink"/>
              </a:buClr>
              <a:buSzPct val="70000"/>
              <a:buFont typeface="Wingdings" panose="05000000000000000000" pitchFamily="2" charset="2"/>
            </a:pPr>
            <a:r>
              <a:rPr lang="zh-CN" altLang="en-US" sz="3200" b="1" strike="noStrike" noProof="1" dirty="0">
                <a:solidFill>
                  <a:srgbClr val="FF0000"/>
                </a:solidFill>
                <a:uFillTx/>
                <a:latin typeface="黑体" panose="02010609060101010101" charset="-122"/>
                <a:ea typeface="黑体" panose="02010609060101010101" charset="-122"/>
                <a:cs typeface="+mn-cs"/>
              </a:rPr>
              <a:t>无限哀痛  深切缅怀  无比敬仰</a:t>
            </a:r>
            <a:endParaRPr lang="zh-CN" altLang="en-US" sz="3200" b="1" strike="noStrike" noProof="1" dirty="0">
              <a:solidFill>
                <a:srgbClr val="FF0000"/>
              </a:solidFill>
              <a:uFillTx/>
              <a:latin typeface="黑体" panose="02010609060101010101" charset="-122"/>
              <a:ea typeface="黑体" panose="02010609060101010101" charset="-122"/>
              <a:sym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34827">
                                            <p:txEl>
                                              <p:charRg st="0" end="44"/>
                                            </p:txEl>
                                          </p:spTgt>
                                        </p:tgtEl>
                                        <p:attrNameLst>
                                          <p:attrName>style.visibility</p:attrName>
                                        </p:attrNameLst>
                                      </p:cBhvr>
                                      <p:to>
                                        <p:strVal val="visible"/>
                                      </p:to>
                                    </p:set>
                                    <p:anim calcmode="discrete" valueType="clr">
                                      <p:cBhvr override="childStyle">
                                        <p:cTn id="12" dur="80"/>
                                        <p:tgtEl>
                                          <p:spTgt spid="34827">
                                            <p:txEl>
                                              <p:charRg st="0" end="4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4827">
                                            <p:txEl>
                                              <p:charRg st="0" end="44"/>
                                            </p:txEl>
                                          </p:spTgt>
                                        </p:tgtEl>
                                        <p:attrNameLst>
                                          <p:attrName>fillcolor</p:attrName>
                                        </p:attrNameLst>
                                      </p:cBhvr>
                                      <p:tavLst>
                                        <p:tav tm="0">
                                          <p:val>
                                            <p:clrVal>
                                              <a:schemeClr val="accent2"/>
                                            </p:clrVal>
                                          </p:val>
                                        </p:tav>
                                        <p:tav tm="50000">
                                          <p:val>
                                            <p:clrVal>
                                              <a:schemeClr val="hlink"/>
                                            </p:clrVal>
                                          </p:val>
                                        </p:tav>
                                      </p:tavLst>
                                    </p:anim>
                                    <p:set>
                                      <p:cBhvr>
                                        <p:cTn id="14" dur="80"/>
                                        <p:tgtEl>
                                          <p:spTgt spid="34827">
                                            <p:txEl>
                                              <p:charRg st="0" end="4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4827"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6" name="Text Box 2"/>
          <p:cNvSpPr txBox="1">
            <a:spLocks noChangeArrowheads="1"/>
          </p:cNvSpPr>
          <p:nvPr/>
        </p:nvSpPr>
        <p:spPr bwMode="auto">
          <a:xfrm>
            <a:off x="1775460" y="1124585"/>
            <a:ext cx="8647430" cy="491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00000"/>
              </a:lnSpc>
              <a:spcBef>
                <a:spcPct val="50000"/>
              </a:spcBef>
            </a:pPr>
            <a:r>
              <a:rPr lang="en-US" altLang="zh-CN" sz="2600" b="1" dirty="0" smtClean="0">
                <a:solidFill>
                  <a:schemeClr val="tx1"/>
                </a:solidFill>
                <a:latin typeface="宋体" panose="02010600030101010101" pitchFamily="2" charset="-122"/>
              </a:rPr>
              <a:t>3</a:t>
            </a:r>
            <a:r>
              <a:rPr lang="en-US" altLang="zh-CN" sz="2600" b="1" dirty="0">
                <a:solidFill>
                  <a:schemeClr val="tx1"/>
                </a:solidFill>
                <a:latin typeface="宋体" panose="02010600030101010101" pitchFamily="2" charset="-122"/>
              </a:rPr>
              <a:t>.</a:t>
            </a:r>
            <a:r>
              <a:rPr lang="zh-CN" altLang="en-US" sz="2600" b="1" dirty="0">
                <a:solidFill>
                  <a:schemeClr val="tx1"/>
                </a:solidFill>
                <a:latin typeface="宋体" panose="02010600030101010101" pitchFamily="2" charset="-122"/>
              </a:rPr>
              <a:t>结尾引用孔子的话</a:t>
            </a:r>
            <a:r>
              <a:rPr lang="en-US" altLang="zh-CN" sz="2600" b="1" dirty="0">
                <a:cs typeface="Arial" panose="020B0604020202020204" pitchFamily="34" charset="0"/>
                <a:sym typeface="+mn-ea"/>
              </a:rPr>
              <a:t>“</a:t>
            </a:r>
            <a:r>
              <a:rPr lang="zh-CN" altLang="en-US" sz="2600" b="1" dirty="0">
                <a:solidFill>
                  <a:schemeClr val="tx1"/>
                </a:solidFill>
                <a:latin typeface="宋体" panose="02010600030101010101" pitchFamily="2" charset="-122"/>
              </a:rPr>
              <a:t>何陋之有</a:t>
            </a:r>
            <a:r>
              <a:rPr lang="en-US" altLang="zh-CN" sz="2600" b="1" dirty="0">
                <a:cs typeface="Arial" panose="020B0604020202020204" pitchFamily="34" charset="0"/>
                <a:sym typeface="+mn-ea"/>
              </a:rPr>
              <a:t>”</a:t>
            </a:r>
            <a:r>
              <a:rPr lang="en-US" altLang="zh-CN" sz="2600" b="1">
                <a:uFillTx/>
                <a:ea typeface="SimSun-ExtB" panose="02010609060101010101" charset="-122"/>
                <a:cs typeface="+mj-cs"/>
                <a:sym typeface="宋体" panose="02010600030101010101" pitchFamily="2" charset="-122"/>
              </a:rPr>
              <a:t>,</a:t>
            </a:r>
            <a:r>
              <a:rPr lang="zh-CN" altLang="en-US" sz="2600" b="1">
                <a:uFillTx/>
                <a:ea typeface="SimSun-ExtB" panose="02010609060101010101" charset="-122"/>
                <a:cs typeface="+mj-cs"/>
                <a:sym typeface="宋体" panose="02010600030101010101" pitchFamily="2" charset="-122"/>
              </a:rPr>
              <a:t>有什么深意</a:t>
            </a:r>
            <a:r>
              <a:rPr lang="zh-CN" altLang="zh-CN" sz="2600" b="1" dirty="0">
                <a:latin typeface="宋体" panose="02010600030101010101" pitchFamily="2" charset="-122"/>
                <a:cs typeface="宋体" panose="02010600030101010101" pitchFamily="2" charset="-122"/>
                <a:sym typeface="+mn-ea"/>
              </a:rPr>
              <a:t>(</a:t>
            </a:r>
            <a:r>
              <a:rPr lang="zh-CN" sz="2600" b="1" dirty="0">
                <a:latin typeface="宋体" panose="02010600030101010101" pitchFamily="2" charset="-122"/>
                <a:sym typeface="+mn-ea"/>
              </a:rPr>
              <a:t>思考探究二</a:t>
            </a:r>
            <a:r>
              <a:rPr lang="zh-CN" altLang="zh-CN" sz="2600" b="1" dirty="0">
                <a:uFillTx/>
                <a:latin typeface="宋体" panose="02010600030101010101" pitchFamily="2" charset="-122"/>
                <a:cs typeface="宋体" panose="02010600030101010101" pitchFamily="2" charset="-122"/>
                <a:sym typeface="+mn-ea"/>
              </a:rPr>
              <a:t>)</a:t>
            </a:r>
            <a:r>
              <a:rPr lang="zh-CN" altLang="en-US" sz="2600" b="1" dirty="0">
                <a:solidFill>
                  <a:schemeClr val="tx1"/>
                </a:solidFill>
                <a:latin typeface="宋体" panose="02010600030101010101" pitchFamily="2" charset="-122"/>
              </a:rPr>
              <a:t>？</a:t>
            </a:r>
            <a:endParaRPr lang="zh-CN" altLang="en-US" sz="2600" b="1" dirty="0">
              <a:solidFill>
                <a:schemeClr val="tx1"/>
              </a:solidFill>
              <a:latin typeface="宋体" panose="02010600030101010101" pitchFamily="2" charset="-122"/>
            </a:endParaRPr>
          </a:p>
        </p:txBody>
      </p:sp>
      <p:sp>
        <p:nvSpPr>
          <p:cNvPr id="5" name="Text Box 3"/>
          <p:cNvSpPr txBox="1">
            <a:spLocks noChangeArrowheads="1"/>
          </p:cNvSpPr>
          <p:nvPr/>
        </p:nvSpPr>
        <p:spPr bwMode="auto">
          <a:xfrm>
            <a:off x="2099311" y="1615989"/>
            <a:ext cx="78486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00000"/>
              </a:lnSpc>
              <a:spcBef>
                <a:spcPct val="50000"/>
              </a:spcBef>
              <a:defRPr/>
            </a:pPr>
            <a:r>
              <a:rPr lang="zh-CN" altLang="en-US" sz="1800" b="1" dirty="0">
                <a:solidFill>
                  <a:srgbClr val="000000"/>
                </a:solidFill>
                <a:latin typeface="+mn-ea"/>
                <a:ea typeface="+mn-ea"/>
              </a:rPr>
              <a:t>     </a:t>
            </a:r>
            <a:r>
              <a:rPr lang="zh-CN" altLang="en-US" sz="2600" b="1" dirty="0">
                <a:solidFill>
                  <a:srgbClr val="000000"/>
                </a:solidFill>
                <a:latin typeface="新宋体" panose="02010609030101010101" pitchFamily="49" charset="-122"/>
                <a:ea typeface="新宋体" panose="02010609030101010101" pitchFamily="49" charset="-122"/>
              </a:rPr>
              <a:t>子曰</a:t>
            </a:r>
            <a:r>
              <a:rPr lang="en-US" altLang="zh-CN" sz="2600" b="1">
                <a:sym typeface="+mn-ea"/>
              </a:rPr>
              <a:t>:</a:t>
            </a:r>
            <a:r>
              <a:rPr lang="en-US" altLang="zh-CN" sz="2600" b="1" dirty="0">
                <a:cs typeface="Arial" panose="020B0604020202020204" pitchFamily="34" charset="0"/>
                <a:sym typeface="+mn-ea"/>
              </a:rPr>
              <a:t>“</a:t>
            </a:r>
            <a:r>
              <a:rPr lang="zh-CN" altLang="en-US" sz="2600" b="1" dirty="0">
                <a:solidFill>
                  <a:srgbClr val="000000"/>
                </a:solidFill>
                <a:latin typeface="新宋体" panose="02010609030101010101" pitchFamily="49" charset="-122"/>
                <a:ea typeface="新宋体" panose="02010609030101010101" pitchFamily="49" charset="-122"/>
              </a:rPr>
              <a:t>君子居之</a:t>
            </a:r>
            <a:r>
              <a:rPr lang="en-US" altLang="zh-CN" sz="2600" b="1">
                <a:uFillTx/>
                <a:ea typeface="SimSun-ExtB" panose="02010609060101010101" charset="-122"/>
                <a:cs typeface="+mj-cs"/>
                <a:sym typeface="宋体" panose="02010600030101010101" pitchFamily="2" charset="-122"/>
              </a:rPr>
              <a:t>,</a:t>
            </a:r>
            <a:r>
              <a:rPr lang="zh-CN" altLang="en-US" sz="2600" b="1" dirty="0">
                <a:solidFill>
                  <a:srgbClr val="000000"/>
                </a:solidFill>
                <a:latin typeface="新宋体" panose="02010609030101010101" pitchFamily="49" charset="-122"/>
                <a:ea typeface="新宋体" panose="02010609030101010101" pitchFamily="49" charset="-122"/>
              </a:rPr>
              <a:t>何陋之有</a:t>
            </a:r>
            <a:r>
              <a:rPr lang="zh-CN" altLang="en-US" sz="2600" b="1" dirty="0">
                <a:solidFill>
                  <a:srgbClr val="000000"/>
                </a:solidFill>
                <a:latin typeface="新宋体" panose="02010609030101010101" pitchFamily="49" charset="-122"/>
                <a:ea typeface="新宋体" panose="02010609030101010101" pitchFamily="49" charset="-122"/>
                <a:sym typeface="+mn-ea"/>
              </a:rPr>
              <a:t>？</a:t>
            </a:r>
            <a:r>
              <a:rPr lang="en-US" altLang="zh-CN" sz="2600" b="1" dirty="0">
                <a:cs typeface="Arial" panose="020B0604020202020204" pitchFamily="34" charset="0"/>
                <a:sym typeface="+mn-ea"/>
              </a:rPr>
              <a:t>”</a:t>
            </a:r>
            <a:r>
              <a:rPr lang="en-US" altLang="zh-CN" sz="2800" b="1" dirty="0">
                <a:solidFill>
                  <a:srgbClr val="000000"/>
                </a:solidFill>
                <a:latin typeface="新宋体" panose="02010609030101010101" pitchFamily="49" charset="-122"/>
                <a:ea typeface="新宋体" panose="02010609030101010101" pitchFamily="49" charset="-122"/>
              </a:rPr>
              <a:t> </a:t>
            </a:r>
            <a:r>
              <a:rPr lang="en-US" altLang="zh-CN" sz="2800" b="1" dirty="0" smtClean="0">
                <a:solidFill>
                  <a:srgbClr val="000000"/>
                </a:solidFill>
                <a:latin typeface="新宋体" panose="02010609030101010101" pitchFamily="49" charset="-122"/>
                <a:ea typeface="新宋体" panose="02010609030101010101" pitchFamily="49" charset="-122"/>
              </a:rPr>
              <a:t>                       </a:t>
            </a:r>
            <a:endParaRPr lang="zh-CN" altLang="en-US" sz="2800" b="1" dirty="0">
              <a:solidFill>
                <a:srgbClr val="000000"/>
              </a:solidFill>
              <a:latin typeface="新宋体" panose="02010609030101010101" pitchFamily="49" charset="-122"/>
              <a:ea typeface="新宋体" panose="02010609030101010101" pitchFamily="49" charset="-122"/>
            </a:endParaRPr>
          </a:p>
        </p:txBody>
      </p:sp>
      <p:sp>
        <p:nvSpPr>
          <p:cNvPr id="18436" name="Text Box 2"/>
          <p:cNvSpPr txBox="1">
            <a:spLocks noChangeArrowheads="1"/>
          </p:cNvSpPr>
          <p:nvPr/>
        </p:nvSpPr>
        <p:spPr bwMode="auto">
          <a:xfrm>
            <a:off x="1847215" y="2132330"/>
            <a:ext cx="8439150" cy="1722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00000"/>
              </a:lnSpc>
              <a:spcBef>
                <a:spcPct val="30000"/>
              </a:spcBef>
            </a:pPr>
            <a:r>
              <a:rPr lang="zh-CN" altLang="en-US" sz="2800" b="1" dirty="0">
                <a:solidFill>
                  <a:srgbClr val="FF0000"/>
                </a:solidFill>
                <a:latin typeface="方正大标宋简体" pitchFamily="2" charset="-122"/>
                <a:ea typeface="方正大标宋简体" pitchFamily="2" charset="-122"/>
              </a:rPr>
              <a:t>    </a:t>
            </a:r>
            <a:r>
              <a:rPr lang="en-US" altLang="zh-CN" sz="2800" b="1" dirty="0">
                <a:solidFill>
                  <a:srgbClr val="FF0000"/>
                </a:solidFill>
                <a:latin typeface="方正大标宋简体" pitchFamily="2" charset="-122"/>
                <a:ea typeface="方正大标宋简体" pitchFamily="2" charset="-122"/>
              </a:rPr>
              <a:t>  </a:t>
            </a:r>
            <a:r>
              <a:rPr lang="zh-CN" altLang="en-US" sz="2600" b="1" dirty="0">
                <a:solidFill>
                  <a:srgbClr val="0000FF"/>
                </a:solidFill>
                <a:latin typeface="宋体" panose="02010600030101010101" pitchFamily="2" charset="-122"/>
              </a:rPr>
              <a:t>引用</a:t>
            </a:r>
            <a:r>
              <a:rPr lang="zh-CN" altLang="en-US" sz="2600" b="1" dirty="0">
                <a:solidFill>
                  <a:srgbClr val="0000FF"/>
                </a:solidFill>
                <a:latin typeface="宋体" panose="02010600030101010101" pitchFamily="2" charset="-122"/>
                <a:sym typeface="+mn-ea"/>
              </a:rPr>
              <a:t>孔子的话以反问作结</a:t>
            </a:r>
            <a:r>
              <a:rPr lang="en-US" altLang="zh-CN" sz="2600" b="1">
                <a:solidFill>
                  <a:srgbClr val="0000FF"/>
                </a:solidFill>
                <a:uFillTx/>
                <a:ea typeface="SimSun-ExtB" panose="02010609060101010101" charset="-122"/>
                <a:cs typeface="+mj-cs"/>
                <a:sym typeface="宋体" panose="02010600030101010101" pitchFamily="2" charset="-122"/>
              </a:rPr>
              <a:t>,</a:t>
            </a:r>
            <a:r>
              <a:rPr lang="zh-CN" altLang="en-US" sz="2600" b="1">
                <a:solidFill>
                  <a:srgbClr val="FF0000"/>
                </a:solidFill>
                <a:uFillTx/>
                <a:ea typeface="SimSun-ExtB" panose="02010609060101010101" charset="-122"/>
                <a:cs typeface="+mj-cs"/>
                <a:sym typeface="宋体" panose="02010600030101010101" pitchFamily="2" charset="-122"/>
              </a:rPr>
              <a:t>更具有雄辩的力量</a:t>
            </a:r>
            <a:r>
              <a:rPr lang="en-US" altLang="zh-CN" sz="2600" b="1">
                <a:solidFill>
                  <a:srgbClr val="FF0000"/>
                </a:solidFill>
                <a:uFillTx/>
                <a:ea typeface="SimSun-ExtB" panose="02010609060101010101" charset="-122"/>
                <a:cs typeface="+mj-cs"/>
                <a:sym typeface="宋体" panose="02010600030101010101" pitchFamily="2" charset="-122"/>
              </a:rPr>
              <a:t>,</a:t>
            </a:r>
            <a:r>
              <a:rPr lang="zh-CN" altLang="en-US" sz="2600" b="1">
                <a:solidFill>
                  <a:srgbClr val="FF0000"/>
                </a:solidFill>
                <a:uFillTx/>
                <a:ea typeface="SimSun-ExtB" panose="02010609060101010101" charset="-122"/>
                <a:cs typeface="+mj-cs"/>
                <a:sym typeface="宋体" panose="02010600030101010101" pitchFamily="2" charset="-122"/>
              </a:rPr>
              <a:t>再次证明</a:t>
            </a:r>
            <a:r>
              <a:rPr lang="zh-CN" altLang="en-US" sz="2600" b="1" dirty="0">
                <a:solidFill>
                  <a:srgbClr val="FF0000"/>
                </a:solidFill>
                <a:latin typeface="新宋体" panose="02010609030101010101" pitchFamily="49" charset="-122"/>
                <a:ea typeface="新宋体" panose="02010609030101010101" pitchFamily="49" charset="-122"/>
                <a:sym typeface="+mn-ea"/>
              </a:rPr>
              <a:t>陋室不陋</a:t>
            </a:r>
            <a:r>
              <a:rPr lang="en-US" altLang="zh-CN" sz="2600" b="1">
                <a:solidFill>
                  <a:srgbClr val="0000FF"/>
                </a:solidFill>
                <a:uFillTx/>
                <a:ea typeface="SimSun-ExtB" panose="02010609060101010101" charset="-122"/>
                <a:cs typeface="+mj-cs"/>
                <a:sym typeface="宋体" panose="02010600030101010101" pitchFamily="2" charset="-122"/>
              </a:rPr>
              <a:t>,</a:t>
            </a:r>
            <a:r>
              <a:rPr lang="zh-CN" altLang="en-US" sz="2600" b="1">
                <a:solidFill>
                  <a:srgbClr val="0000FF"/>
                </a:solidFill>
                <a:uFillTx/>
                <a:ea typeface="SimSun-ExtB" panose="02010609060101010101" charset="-122"/>
                <a:cs typeface="+mj-cs"/>
                <a:sym typeface="宋体" panose="02010600030101010101" pitchFamily="2" charset="-122"/>
              </a:rPr>
              <a:t>表明自己</a:t>
            </a:r>
            <a:r>
              <a:rPr lang="zh-CN" altLang="en-US" sz="2600" b="1">
                <a:solidFill>
                  <a:srgbClr val="FF0000"/>
                </a:solidFill>
                <a:uFillTx/>
                <a:ea typeface="SimSun-ExtB" panose="02010609060101010101" charset="-122"/>
                <a:cs typeface="+mj-cs"/>
                <a:sym typeface="宋体" panose="02010600030101010101" pitchFamily="2" charset="-122"/>
              </a:rPr>
              <a:t>超凡脱俗的胸襟</a:t>
            </a:r>
            <a:r>
              <a:rPr lang="zh-CN" altLang="en-US" sz="2600" b="1">
                <a:solidFill>
                  <a:srgbClr val="0000FF"/>
                </a:solidFill>
                <a:uFillTx/>
                <a:ea typeface="SimSun-ExtB" panose="02010609060101010101" charset="-122"/>
                <a:cs typeface="+mj-cs"/>
                <a:sym typeface="宋体" panose="02010600030101010101" pitchFamily="2" charset="-122"/>
              </a:rPr>
              <a:t>。</a:t>
            </a:r>
            <a:r>
              <a:rPr lang="zh-CN" altLang="en-US" sz="2600" b="1" dirty="0">
                <a:solidFill>
                  <a:srgbClr val="0000FF"/>
                </a:solidFill>
                <a:latin typeface="新宋体" panose="02010609030101010101" pitchFamily="49" charset="-122"/>
                <a:ea typeface="新宋体" panose="02010609030101010101" pitchFamily="49" charset="-122"/>
              </a:rPr>
              <a:t>暗含着以</a:t>
            </a:r>
            <a:r>
              <a:rPr lang="en-US" altLang="zh-CN" sz="2600" b="1" dirty="0">
                <a:solidFill>
                  <a:srgbClr val="0000FF"/>
                </a:solidFill>
                <a:latin typeface="+mn-lt"/>
                <a:ea typeface="+mn-ea"/>
                <a:cs typeface="Arial" panose="020B0604020202020204" pitchFamily="34" charset="0"/>
                <a:sym typeface="+mn-ea"/>
              </a:rPr>
              <a:t>“</a:t>
            </a:r>
            <a:r>
              <a:rPr lang="zh-CN" altLang="en-US" sz="2600" b="1" dirty="0">
                <a:solidFill>
                  <a:srgbClr val="0000FF"/>
                </a:solidFill>
                <a:latin typeface="新宋体" panose="02010609030101010101" pitchFamily="49" charset="-122"/>
                <a:ea typeface="新宋体" panose="02010609030101010101" pitchFamily="49" charset="-122"/>
                <a:sym typeface="+mn-ea"/>
              </a:rPr>
              <a:t>君子</a:t>
            </a:r>
            <a:r>
              <a:rPr lang="en-US" altLang="zh-CN" sz="2600" b="1" dirty="0">
                <a:solidFill>
                  <a:srgbClr val="0000FF"/>
                </a:solidFill>
                <a:latin typeface="+mn-lt"/>
                <a:ea typeface="+mn-ea"/>
                <a:cs typeface="Arial" panose="020B0604020202020204" pitchFamily="34" charset="0"/>
                <a:sym typeface="+mn-ea"/>
              </a:rPr>
              <a:t>”</a:t>
            </a:r>
            <a:r>
              <a:rPr lang="zh-CN" altLang="en-US" sz="2600" b="1" dirty="0">
                <a:solidFill>
                  <a:srgbClr val="0000FF"/>
                </a:solidFill>
                <a:latin typeface="+mn-lt"/>
                <a:ea typeface="+mn-ea"/>
                <a:cs typeface="Arial" panose="020B0604020202020204" pitchFamily="34" charset="0"/>
                <a:sym typeface="+mn-ea"/>
              </a:rPr>
              <a:t>自居的意思</a:t>
            </a:r>
            <a:r>
              <a:rPr lang="en-US" altLang="zh-CN" sz="2600" b="1">
                <a:solidFill>
                  <a:srgbClr val="0000FF"/>
                </a:solidFill>
                <a:uFillTx/>
                <a:ea typeface="SimSun-ExtB" panose="02010609060101010101" charset="-122"/>
                <a:cs typeface="+mj-cs"/>
                <a:sym typeface="宋体" panose="02010600030101010101" pitchFamily="2" charset="-122"/>
              </a:rPr>
              <a:t>,</a:t>
            </a:r>
            <a:r>
              <a:rPr lang="zh-CN" altLang="en-US" sz="2600" b="1">
                <a:solidFill>
                  <a:srgbClr val="FF0000"/>
                </a:solidFill>
                <a:uFillTx/>
                <a:ea typeface="SimSun-ExtB" panose="02010609060101010101" charset="-122"/>
                <a:cs typeface="+mj-cs"/>
                <a:sym typeface="宋体" panose="02010600030101010101" pitchFamily="2" charset="-122"/>
              </a:rPr>
              <a:t>巧妙地回应了开头</a:t>
            </a:r>
            <a:r>
              <a:rPr lang="en-US" altLang="zh-CN" sz="2600" b="1" dirty="0">
                <a:solidFill>
                  <a:srgbClr val="FF0000"/>
                </a:solidFill>
                <a:latin typeface="+mn-lt"/>
                <a:ea typeface="+mn-ea"/>
                <a:cs typeface="Arial" panose="020B0604020202020204" pitchFamily="34" charset="0"/>
                <a:sym typeface="+mn-ea"/>
              </a:rPr>
              <a:t>“</a:t>
            </a:r>
            <a:r>
              <a:rPr lang="zh-CN" altLang="en-US" sz="2600" b="1" dirty="0">
                <a:solidFill>
                  <a:srgbClr val="FF0000"/>
                </a:solidFill>
                <a:latin typeface="新宋体" panose="02010609030101010101" pitchFamily="49" charset="-122"/>
                <a:ea typeface="新宋体" panose="02010609030101010101" pitchFamily="49" charset="-122"/>
                <a:sym typeface="+mn-ea"/>
              </a:rPr>
              <a:t>惟吾德馨</a:t>
            </a:r>
            <a:r>
              <a:rPr lang="en-US" altLang="zh-CN" sz="2600" b="1" dirty="0">
                <a:solidFill>
                  <a:srgbClr val="FF0000"/>
                </a:solidFill>
                <a:latin typeface="+mn-lt"/>
                <a:ea typeface="+mn-ea"/>
                <a:cs typeface="Arial" panose="020B0604020202020204" pitchFamily="34" charset="0"/>
                <a:sym typeface="+mn-ea"/>
              </a:rPr>
              <a:t>”</a:t>
            </a:r>
            <a:r>
              <a:rPr lang="zh-CN" altLang="en-US" sz="2600" b="1" dirty="0">
                <a:solidFill>
                  <a:srgbClr val="FF0000"/>
                </a:solidFill>
                <a:latin typeface="+mn-lt"/>
                <a:ea typeface="+mn-ea"/>
                <a:cs typeface="Arial" panose="020B0604020202020204" pitchFamily="34" charset="0"/>
                <a:sym typeface="+mn-ea"/>
              </a:rPr>
              <a:t>一句</a:t>
            </a:r>
            <a:r>
              <a:rPr lang="en-US" altLang="zh-CN" sz="2600">
                <a:solidFill>
                  <a:srgbClr val="FF0000"/>
                </a:solidFill>
                <a:uFillTx/>
                <a:ea typeface="SimSun-ExtB" panose="02010609060101010101" charset="-122"/>
                <a:cs typeface="+mj-cs"/>
                <a:sym typeface="宋体" panose="02010600030101010101" pitchFamily="2" charset="-122"/>
              </a:rPr>
              <a:t>——</a:t>
            </a:r>
            <a:r>
              <a:rPr lang="zh-CN" altLang="en-US" sz="2600" b="1" dirty="0">
                <a:solidFill>
                  <a:srgbClr val="FF0000"/>
                </a:solidFill>
                <a:latin typeface="新宋体" panose="02010609030101010101" pitchFamily="49" charset="-122"/>
                <a:ea typeface="新宋体" panose="02010609030101010101" pitchFamily="49" charset="-122"/>
                <a:sym typeface="+mn-ea"/>
              </a:rPr>
              <a:t>陋室不陋</a:t>
            </a:r>
            <a:r>
              <a:rPr lang="zh-CN" altLang="en-US" sz="2600" b="1">
                <a:solidFill>
                  <a:srgbClr val="FF0000"/>
                </a:solidFill>
                <a:uFillTx/>
                <a:ea typeface="SimSun-ExtB" panose="02010609060101010101" charset="-122"/>
                <a:cs typeface="+mj-cs"/>
                <a:sym typeface="宋体" panose="02010600030101010101" pitchFamily="2" charset="-122"/>
              </a:rPr>
              <a:t>关键在于</a:t>
            </a:r>
            <a:r>
              <a:rPr lang="en-US" altLang="zh-CN" sz="2600" b="1" dirty="0">
                <a:solidFill>
                  <a:srgbClr val="FF0000"/>
                </a:solidFill>
                <a:latin typeface="+mn-lt"/>
                <a:ea typeface="+mn-ea"/>
                <a:cs typeface="Arial" panose="020B0604020202020204" pitchFamily="34" charset="0"/>
                <a:sym typeface="+mn-ea"/>
              </a:rPr>
              <a:t>“</a:t>
            </a:r>
            <a:r>
              <a:rPr lang="zh-CN" altLang="en-US" sz="2600" b="1" dirty="0">
                <a:solidFill>
                  <a:srgbClr val="FF0000"/>
                </a:solidFill>
                <a:latin typeface="新宋体" panose="02010609030101010101" pitchFamily="49" charset="-122"/>
                <a:ea typeface="新宋体" panose="02010609030101010101" pitchFamily="49" charset="-122"/>
                <a:sym typeface="+mn-ea"/>
              </a:rPr>
              <a:t>君子居之</a:t>
            </a:r>
            <a:r>
              <a:rPr lang="en-US" altLang="zh-CN" sz="2600" b="1" dirty="0">
                <a:solidFill>
                  <a:srgbClr val="FF0000"/>
                </a:solidFill>
                <a:latin typeface="+mn-lt"/>
                <a:ea typeface="+mn-ea"/>
                <a:cs typeface="Arial" panose="020B0604020202020204" pitchFamily="34" charset="0"/>
                <a:sym typeface="+mn-ea"/>
              </a:rPr>
              <a:t>”</a:t>
            </a:r>
            <a:r>
              <a:rPr lang="en-US" altLang="zh-CN" sz="2600" b="1">
                <a:solidFill>
                  <a:srgbClr val="FF0000"/>
                </a:solidFill>
                <a:uFillTx/>
                <a:ea typeface="SimSun-ExtB" panose="02010609060101010101" charset="-122"/>
                <a:cs typeface="+mj-cs"/>
                <a:sym typeface="宋体" panose="02010600030101010101" pitchFamily="2" charset="-122"/>
              </a:rPr>
              <a:t>,</a:t>
            </a:r>
            <a:r>
              <a:rPr lang="zh-CN" altLang="en-US" sz="2600" b="1">
                <a:solidFill>
                  <a:srgbClr val="FF0000"/>
                </a:solidFill>
                <a:uFillTx/>
                <a:ea typeface="SimSun-ExtB" panose="02010609060101010101" charset="-122"/>
                <a:cs typeface="+mj-cs"/>
                <a:sym typeface="宋体" panose="02010600030101010101" pitchFamily="2" charset="-122"/>
              </a:rPr>
              <a:t>显得意蕴含蓄</a:t>
            </a:r>
            <a:r>
              <a:rPr lang="en-US" altLang="zh-CN" sz="2600" b="1">
                <a:solidFill>
                  <a:srgbClr val="FF0000"/>
                </a:solidFill>
                <a:uFillTx/>
                <a:ea typeface="SimSun-ExtB" panose="02010609060101010101" charset="-122"/>
                <a:cs typeface="+mj-cs"/>
                <a:sym typeface="宋体" panose="02010600030101010101" pitchFamily="2" charset="-122"/>
              </a:rPr>
              <a:t>,</a:t>
            </a:r>
            <a:r>
              <a:rPr lang="zh-CN" altLang="en-US" sz="2600" b="1">
                <a:solidFill>
                  <a:srgbClr val="FF0000"/>
                </a:solidFill>
                <a:uFillTx/>
                <a:ea typeface="SimSun-ExtB" panose="02010609060101010101" charset="-122"/>
                <a:cs typeface="+mj-cs"/>
                <a:sym typeface="宋体" panose="02010600030101010101" pitchFamily="2" charset="-122"/>
              </a:rPr>
              <a:t>令人深思</a:t>
            </a:r>
            <a:r>
              <a:rPr lang="zh-CN" altLang="en-US" sz="2600" b="1" dirty="0">
                <a:solidFill>
                  <a:srgbClr val="0000FF"/>
                </a:solidFill>
                <a:latin typeface="新宋体" panose="02010609030101010101" pitchFamily="49" charset="-122"/>
                <a:ea typeface="新宋体" panose="02010609030101010101" pitchFamily="49" charset="-122"/>
              </a:rPr>
              <a:t>。</a:t>
            </a:r>
            <a:endParaRPr lang="zh-CN" altLang="en-US" sz="2600" b="1" dirty="0">
              <a:solidFill>
                <a:srgbClr val="0000FF"/>
              </a:solidFill>
              <a:latin typeface="新宋体" panose="02010609030101010101" pitchFamily="49" charset="-122"/>
              <a:ea typeface="新宋体" panose="02010609030101010101" pitchFamily="49" charset="-122"/>
            </a:endParaRPr>
          </a:p>
        </p:txBody>
      </p:sp>
      <p:sp>
        <p:nvSpPr>
          <p:cNvPr id="2" name="文本框 1"/>
          <p:cNvSpPr txBox="1"/>
          <p:nvPr/>
        </p:nvSpPr>
        <p:spPr>
          <a:xfrm>
            <a:off x="2639695" y="4076700"/>
            <a:ext cx="7489190" cy="491490"/>
          </a:xfrm>
          <a:prstGeom prst="rect">
            <a:avLst/>
          </a:prstGeom>
          <a:noFill/>
        </p:spPr>
        <p:txBody>
          <a:bodyPr wrap="none" rtlCol="0" anchor="t">
            <a:spAutoFit/>
          </a:bodyPr>
          <a:lstStyle/>
          <a:p>
            <a:pPr algn="l"/>
            <a:r>
              <a:rPr lang="zh-CN" altLang="en-US" sz="2600" b="1" dirty="0">
                <a:latin typeface="新宋体" panose="02010609030101010101" pitchFamily="49" charset="-122"/>
                <a:ea typeface="新宋体" panose="02010609030101010101" pitchFamily="49" charset="-122"/>
                <a:sym typeface="+mn-ea"/>
              </a:rPr>
              <a:t>作者为什么将</a:t>
            </a:r>
            <a:r>
              <a:rPr lang="en-US" altLang="zh-CN" sz="2600" b="1" dirty="0">
                <a:cs typeface="Arial" panose="020B0604020202020204" pitchFamily="34" charset="0"/>
                <a:sym typeface="+mn-ea"/>
              </a:rPr>
              <a:t>“</a:t>
            </a:r>
            <a:r>
              <a:rPr lang="zh-CN" altLang="en-US" sz="2600" b="1" dirty="0">
                <a:sym typeface="+mn-ea"/>
              </a:rPr>
              <a:t>君子居之</a:t>
            </a:r>
            <a:r>
              <a:rPr lang="en-US" altLang="zh-CN" sz="2600" b="1" dirty="0">
                <a:cs typeface="Arial" panose="020B0604020202020204" pitchFamily="34" charset="0"/>
                <a:sym typeface="+mn-ea"/>
              </a:rPr>
              <a:t>”</a:t>
            </a:r>
            <a:r>
              <a:rPr lang="zh-CN" altLang="en-US" sz="2600" b="1" dirty="0">
                <a:sym typeface="+mn-ea"/>
              </a:rPr>
              <a:t>略去</a:t>
            </a:r>
            <a:r>
              <a:rPr lang="zh-CN" altLang="zh-CN" sz="2600" b="1" dirty="0">
                <a:latin typeface="宋体" panose="02010600030101010101" pitchFamily="2" charset="-122"/>
                <a:ea typeface="+mn-ea"/>
                <a:cs typeface="宋体" panose="02010600030101010101" pitchFamily="2" charset="-122"/>
                <a:sym typeface="+mn-ea"/>
              </a:rPr>
              <a:t>(作业本</a:t>
            </a:r>
            <a:r>
              <a:rPr lang="zh-CN" sz="2600" b="1" dirty="0">
                <a:latin typeface="宋体" panose="02010600030101010101" pitchFamily="2" charset="-122"/>
                <a:ea typeface="+mn-ea"/>
                <a:sym typeface="+mn-ea"/>
              </a:rPr>
              <a:t>任务四⑴</a:t>
            </a:r>
            <a:r>
              <a:rPr lang="zh-CN" altLang="zh-CN" sz="2600" b="1" dirty="0">
                <a:uFillTx/>
                <a:latin typeface="宋体" panose="02010600030101010101" pitchFamily="2" charset="-122"/>
                <a:ea typeface="+mn-ea"/>
                <a:cs typeface="宋体" panose="02010600030101010101" pitchFamily="2" charset="-122"/>
                <a:sym typeface="+mn-ea"/>
              </a:rPr>
              <a:t>)</a:t>
            </a:r>
            <a:r>
              <a:rPr lang="zh-CN" altLang="en-US" sz="2600" b="1" dirty="0">
                <a:sym typeface="+mn-ea"/>
              </a:rPr>
              <a:t>？</a:t>
            </a:r>
            <a:endParaRPr lang="zh-CN" altLang="en-US" sz="2600"/>
          </a:p>
        </p:txBody>
      </p:sp>
      <p:sp>
        <p:nvSpPr>
          <p:cNvPr id="10245" name="矩形 10244"/>
          <p:cNvSpPr/>
          <p:nvPr/>
        </p:nvSpPr>
        <p:spPr>
          <a:xfrm>
            <a:off x="1847850" y="4725035"/>
            <a:ext cx="8531225" cy="891540"/>
          </a:xfrm>
          <a:prstGeom prst="rect">
            <a:avLst/>
          </a:prstGeom>
          <a:noFill/>
          <a:ln w="9525">
            <a:noFill/>
          </a:ln>
        </p:spPr>
        <p:txBody>
          <a:bodyPr wrap="square">
            <a:spAutoFit/>
          </a:bodyPr>
          <a:lstStyle/>
          <a:p>
            <a:pPr fontAlgn="base"/>
            <a:r>
              <a:rPr lang="en-US" altLang="zh-CN" sz="2600" b="1" noProof="1">
                <a:solidFill>
                  <a:srgbClr val="0000FF"/>
                </a:solidFill>
                <a:uFillTx/>
                <a:latin typeface="Arial" panose="020B0604020202020204" pitchFamily="34" charset="0"/>
                <a:ea typeface="宋体" panose="02010600030101010101" pitchFamily="2" charset="-122"/>
                <a:cs typeface="+mn-cs"/>
              </a:rPr>
              <a:t>       </a:t>
            </a:r>
            <a:r>
              <a:rPr lang="zh-CN" altLang="en-US" sz="2600" b="1" noProof="1">
                <a:solidFill>
                  <a:srgbClr val="0000FF"/>
                </a:solidFill>
                <a:uFillTx/>
                <a:latin typeface="Arial" panose="020B0604020202020204" pitchFamily="34" charset="0"/>
                <a:ea typeface="宋体" panose="02010600030101010101" pitchFamily="2" charset="-122"/>
                <a:cs typeface="+mn-cs"/>
              </a:rPr>
              <a:t>使语言更加简明含蓄。因为懂得这个典故的人都知道其中暗含</a:t>
            </a:r>
            <a:r>
              <a:rPr lang="zh-CN" altLang="en-US" sz="2600" b="1" noProof="1">
                <a:solidFill>
                  <a:srgbClr val="0000FF"/>
                </a:solidFill>
                <a:uFillTx/>
                <a:latin typeface="Arial" panose="020B0604020202020204" pitchFamily="34" charset="0"/>
                <a:ea typeface="SimSun-ExtB" panose="02010609060101010101" charset="-122"/>
                <a:cs typeface="+mj-lt"/>
              </a:rPr>
              <a:t>“</a:t>
            </a:r>
            <a:r>
              <a:rPr lang="zh-CN" altLang="en-US" sz="2600" b="1" noProof="1">
                <a:solidFill>
                  <a:srgbClr val="0000FF"/>
                </a:solidFill>
                <a:uFillTx/>
                <a:latin typeface="Arial" panose="020B0604020202020204" pitchFamily="34" charset="0"/>
                <a:ea typeface="宋体" panose="02010600030101010101" pitchFamily="2" charset="-122"/>
                <a:cs typeface="+mn-cs"/>
              </a:rPr>
              <a:t>君子居之</a:t>
            </a:r>
            <a:r>
              <a:rPr lang="zh-CN" altLang="en-US" sz="2600" b="1" noProof="1">
                <a:solidFill>
                  <a:srgbClr val="0000FF"/>
                </a:solidFill>
                <a:uFillTx/>
                <a:latin typeface="Arial" panose="020B0604020202020204" pitchFamily="34" charset="0"/>
                <a:ea typeface="SimSun-ExtB" panose="02010609060101010101" charset="-122"/>
                <a:cs typeface="+mn-cs"/>
              </a:rPr>
              <a:t>”</a:t>
            </a:r>
            <a:r>
              <a:rPr lang="en-US" altLang="zh-CN" sz="2600" b="1">
                <a:solidFill>
                  <a:srgbClr val="0000FF"/>
                </a:solidFill>
                <a:uFillTx/>
                <a:ea typeface="SimSun-ExtB" panose="02010609060101010101" charset="-122"/>
                <a:cs typeface="+mj-cs"/>
                <a:sym typeface="宋体" panose="02010600030101010101" pitchFamily="2" charset="-122"/>
              </a:rPr>
              <a:t>,</a:t>
            </a:r>
            <a:r>
              <a:rPr lang="zh-CN" altLang="en-US" sz="2600" b="1" noProof="1">
                <a:solidFill>
                  <a:srgbClr val="0000FF"/>
                </a:solidFill>
                <a:uFillTx/>
                <a:latin typeface="Arial" panose="020B0604020202020204" pitchFamily="34" charset="0"/>
                <a:ea typeface="宋体" panose="02010600030101010101" pitchFamily="2" charset="-122"/>
                <a:cs typeface="+mn-cs"/>
              </a:rPr>
              <a:t>不直接表达出来更有意味。</a:t>
            </a:r>
            <a:endParaRPr lang="zh-CN" altLang="en-US" sz="2600" b="1" noProof="1">
              <a:solidFill>
                <a:srgbClr val="0000FF"/>
              </a:solidFill>
              <a:uFillTx/>
              <a:latin typeface="Arial" panose="020B0604020202020204" pitchFamily="34" charset="0"/>
              <a:ea typeface="宋体" panose="02010600030101010101" pitchFamily="2" charset="-122"/>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6"/>
                                        </p:tgtEl>
                                        <p:attrNameLst>
                                          <p:attrName>style.visibility</p:attrName>
                                        </p:attrNameLst>
                                      </p:cBhvr>
                                      <p:to>
                                        <p:strVal val="visible"/>
                                      </p:to>
                                    </p:set>
                                    <p:anim calcmode="lin" valueType="num">
                                      <p:cBhvr additive="base">
                                        <p:cTn id="13" dur="500" fill="hold"/>
                                        <p:tgtEl>
                                          <p:spTgt spid="18436"/>
                                        </p:tgtEl>
                                        <p:attrNameLst>
                                          <p:attrName>ppt_x</p:attrName>
                                        </p:attrNameLst>
                                      </p:cBhvr>
                                      <p:tavLst>
                                        <p:tav tm="0">
                                          <p:val>
                                            <p:strVal val="#ppt_x"/>
                                          </p:val>
                                        </p:tav>
                                        <p:tav tm="100000">
                                          <p:val>
                                            <p:strVal val="#ppt_x"/>
                                          </p:val>
                                        </p:tav>
                                      </p:tavLst>
                                    </p:anim>
                                    <p:anim calcmode="lin" valueType="num">
                                      <p:cBhvr additive="base">
                                        <p:cTn id="14"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245"/>
                                        </p:tgtEl>
                                        <p:attrNameLst>
                                          <p:attrName>style.visibility</p:attrName>
                                        </p:attrNameLst>
                                      </p:cBhvr>
                                      <p:to>
                                        <p:strVal val="visible"/>
                                      </p:to>
                                    </p:set>
                                    <p:anim calcmode="lin" valueType="num">
                                      <p:cBhvr additive="base">
                                        <p:cTn id="25" dur="500" fill="hold"/>
                                        <p:tgtEl>
                                          <p:spTgt spid="10245"/>
                                        </p:tgtEl>
                                        <p:attrNameLst>
                                          <p:attrName>ppt_x</p:attrName>
                                        </p:attrNameLst>
                                      </p:cBhvr>
                                      <p:tavLst>
                                        <p:tav tm="0">
                                          <p:val>
                                            <p:strVal val="#ppt_x"/>
                                          </p:val>
                                        </p:tav>
                                        <p:tav tm="100000">
                                          <p:val>
                                            <p:strVal val="#ppt_x"/>
                                          </p:val>
                                        </p:tav>
                                      </p:tavLst>
                                    </p:anim>
                                    <p:anim calcmode="lin" valueType="num">
                                      <p:cBhvr additive="base">
                                        <p:cTn id="26" dur="500" fill="hold"/>
                                        <p:tgtEl>
                                          <p:spTgt spid="102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8436" grpId="0" bldLvl="0" animBg="1"/>
      <p:bldP spid="2" grpId="0"/>
      <p:bldP spid="10245" grpId="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12291" name="组合 3"/>
          <p:cNvGrpSpPr/>
          <p:nvPr/>
        </p:nvGrpSpPr>
        <p:grpSpPr>
          <a:xfrm>
            <a:off x="1775143" y="980440"/>
            <a:ext cx="2324100" cy="586420"/>
            <a:chOff x="2371" y="690"/>
            <a:chExt cx="3471" cy="1228"/>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175" strike="noStrike" noProof="1">
                <a:sym typeface="Calibri" panose="020F0502020204030204" pitchFamily="34" charset="0"/>
              </a:endParaRPr>
            </a:p>
          </p:txBody>
        </p:sp>
        <p:sp>
          <p:nvSpPr>
            <p:cNvPr id="12293" name="TextBox 18"/>
            <p:cNvSpPr txBox="1"/>
            <p:nvPr/>
          </p:nvSpPr>
          <p:spPr>
            <a:xfrm>
              <a:off x="2644" y="741"/>
              <a:ext cx="2895" cy="1177"/>
            </a:xfrm>
            <a:prstGeom prst="rect">
              <a:avLst/>
            </a:prstGeom>
            <a:noFill/>
            <a:ln w="9525">
              <a:noFill/>
            </a:ln>
          </p:spPr>
          <p:txBody>
            <a:bodyPr wrap="square" lIns="70898" tIns="35448" rIns="70898" bIns="35448" anchor="t" anchorCtr="0">
              <a:spAutoFit/>
            </a:bodyPr>
            <a:lstStyle/>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1506" name="Text Box 2"/>
          <p:cNvSpPr txBox="1">
            <a:spLocks noChangeArrowheads="1"/>
          </p:cNvSpPr>
          <p:nvPr/>
        </p:nvSpPr>
        <p:spPr bwMode="auto">
          <a:xfrm>
            <a:off x="1919605" y="2924810"/>
            <a:ext cx="613410" cy="1805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zh-CN" altLang="en-US" sz="2800" b="1" dirty="0">
                <a:solidFill>
                  <a:schemeClr val="tx1"/>
                </a:solidFill>
                <a:latin typeface="黑体" panose="02010609060101010101" charset="-122"/>
                <a:ea typeface="黑体" panose="02010609060101010101" charset="-122"/>
              </a:rPr>
              <a:t>陋室铭</a:t>
            </a:r>
            <a:endParaRPr kumimoji="1" lang="zh-CN" altLang="en-US" sz="2800" b="1" dirty="0">
              <a:solidFill>
                <a:schemeClr val="tx1"/>
              </a:solidFill>
              <a:latin typeface="黑体" panose="02010609060101010101" charset="-122"/>
              <a:ea typeface="黑体" panose="02010609060101010101" charset="-122"/>
            </a:endParaRPr>
          </a:p>
        </p:txBody>
      </p:sp>
      <p:sp>
        <p:nvSpPr>
          <p:cNvPr id="19" name="AutoShape 19"/>
          <p:cNvSpPr/>
          <p:nvPr/>
        </p:nvSpPr>
        <p:spPr bwMode="auto">
          <a:xfrm rot="10800000" flipH="1">
            <a:off x="2567305" y="2137410"/>
            <a:ext cx="169545" cy="3479165"/>
          </a:xfrm>
          <a:prstGeom prst="leftBrace">
            <a:avLst>
              <a:gd name="adj1" fmla="val 127766"/>
              <a:gd name="adj2" fmla="val 49560"/>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100"/>
          </a:p>
        </p:txBody>
      </p:sp>
      <p:sp>
        <p:nvSpPr>
          <p:cNvPr id="3" name="Text Box 3"/>
          <p:cNvSpPr txBox="1">
            <a:spLocks noChangeArrowheads="1"/>
          </p:cNvSpPr>
          <p:nvPr/>
        </p:nvSpPr>
        <p:spPr bwMode="auto">
          <a:xfrm>
            <a:off x="2665095" y="2339340"/>
            <a:ext cx="244602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b="1" dirty="0">
                <a:solidFill>
                  <a:srgbClr val="FF0000"/>
                </a:solidFill>
                <a:latin typeface="Times New Roman" panose="02020603050405020304" pitchFamily="18" charset="0"/>
              </a:rPr>
              <a:t>类比点明题旨</a:t>
            </a:r>
            <a:endParaRPr kumimoji="1" lang="zh-CN" altLang="en-US" sz="2800" b="1" dirty="0">
              <a:solidFill>
                <a:srgbClr val="FF0000"/>
              </a:solidFill>
              <a:latin typeface="Times New Roman" panose="02020603050405020304" pitchFamily="18" charset="0"/>
            </a:endParaRPr>
          </a:p>
        </p:txBody>
      </p:sp>
      <p:sp>
        <p:nvSpPr>
          <p:cNvPr id="13" name="Text Box 13"/>
          <p:cNvSpPr txBox="1">
            <a:spLocks noChangeArrowheads="1"/>
          </p:cNvSpPr>
          <p:nvPr/>
        </p:nvSpPr>
        <p:spPr bwMode="auto">
          <a:xfrm>
            <a:off x="2712085" y="3788332"/>
            <a:ext cx="16129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b="1">
                <a:solidFill>
                  <a:schemeClr val="tx1"/>
                </a:solidFill>
                <a:latin typeface="Times New Roman" panose="02020603050405020304" pitchFamily="18" charset="0"/>
              </a:rPr>
              <a:t>具体描述</a:t>
            </a:r>
            <a:endParaRPr kumimoji="1" lang="zh-CN" altLang="en-US" sz="2800" b="1">
              <a:solidFill>
                <a:schemeClr val="tx1"/>
              </a:solidFill>
              <a:latin typeface="Times New Roman" panose="02020603050405020304" pitchFamily="18" charset="0"/>
            </a:endParaRPr>
          </a:p>
        </p:txBody>
      </p:sp>
      <p:sp>
        <p:nvSpPr>
          <p:cNvPr id="4" name="Text Box 4"/>
          <p:cNvSpPr txBox="1">
            <a:spLocks noChangeArrowheads="1"/>
          </p:cNvSpPr>
          <p:nvPr/>
        </p:nvSpPr>
        <p:spPr bwMode="auto">
          <a:xfrm>
            <a:off x="5030470" y="2060575"/>
            <a:ext cx="222694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800" b="1">
                <a:solidFill>
                  <a:schemeClr val="tx1"/>
                </a:solidFill>
                <a:uFillTx/>
                <a:latin typeface="Times New Roman" panose="02020603050405020304" pitchFamily="18" charset="0"/>
              </a:rPr>
              <a:t>山水喻陋</a:t>
            </a:r>
            <a:endParaRPr kumimoji="1" lang="zh-CN" altLang="en-US" sz="2800" b="1">
              <a:solidFill>
                <a:schemeClr val="tx1"/>
              </a:solidFill>
              <a:uFillTx/>
              <a:latin typeface="Times New Roman" panose="02020603050405020304" pitchFamily="18" charset="0"/>
            </a:endParaRPr>
          </a:p>
        </p:txBody>
      </p:sp>
      <p:sp>
        <p:nvSpPr>
          <p:cNvPr id="12" name="AutoShape 12"/>
          <p:cNvSpPr/>
          <p:nvPr/>
        </p:nvSpPr>
        <p:spPr bwMode="auto">
          <a:xfrm>
            <a:off x="4991100" y="2177415"/>
            <a:ext cx="76200" cy="877570"/>
          </a:xfrm>
          <a:prstGeom prst="leftBrace">
            <a:avLst>
              <a:gd name="adj1" fmla="val 99949"/>
              <a:gd name="adj2" fmla="val 50000"/>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100"/>
          </a:p>
        </p:txBody>
      </p:sp>
      <p:sp>
        <p:nvSpPr>
          <p:cNvPr id="2" name="Text Box 4"/>
          <p:cNvSpPr txBox="1">
            <a:spLocks noChangeArrowheads="1"/>
          </p:cNvSpPr>
          <p:nvPr/>
        </p:nvSpPr>
        <p:spPr bwMode="auto">
          <a:xfrm>
            <a:off x="5022850" y="2582545"/>
            <a:ext cx="197612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800" b="1">
                <a:solidFill>
                  <a:schemeClr val="tx1"/>
                </a:solidFill>
                <a:uFillTx/>
                <a:latin typeface="Times New Roman" panose="02020603050405020304" pitchFamily="18" charset="0"/>
              </a:rPr>
              <a:t>仙龙喻德</a:t>
            </a:r>
            <a:endParaRPr kumimoji="1" lang="zh-CN" altLang="en-US" sz="2800" b="1">
              <a:solidFill>
                <a:schemeClr val="tx1"/>
              </a:solidFill>
              <a:uFillTx/>
              <a:latin typeface="Times New Roman" panose="02020603050405020304" pitchFamily="18" charset="0"/>
            </a:endParaRPr>
          </a:p>
        </p:txBody>
      </p:sp>
      <p:sp>
        <p:nvSpPr>
          <p:cNvPr id="7" name="AutoShape 12"/>
          <p:cNvSpPr/>
          <p:nvPr/>
        </p:nvSpPr>
        <p:spPr bwMode="auto">
          <a:xfrm>
            <a:off x="4324985" y="3436620"/>
            <a:ext cx="85090" cy="1225550"/>
          </a:xfrm>
          <a:prstGeom prst="leftBrace">
            <a:avLst>
              <a:gd name="adj1" fmla="val 99949"/>
              <a:gd name="adj2" fmla="val 50000"/>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100"/>
          </a:p>
        </p:txBody>
      </p:sp>
      <p:sp>
        <p:nvSpPr>
          <p:cNvPr id="8" name="Text Box 4"/>
          <p:cNvSpPr txBox="1">
            <a:spLocks noChangeArrowheads="1"/>
          </p:cNvSpPr>
          <p:nvPr/>
        </p:nvSpPr>
        <p:spPr bwMode="auto">
          <a:xfrm>
            <a:off x="4400550" y="3285490"/>
            <a:ext cx="291973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800" b="1">
                <a:solidFill>
                  <a:schemeClr val="tx1"/>
                </a:solidFill>
                <a:uFillTx/>
                <a:latin typeface="Times New Roman" panose="02020603050405020304" pitchFamily="18" charset="0"/>
              </a:rPr>
              <a:t>居室环境清幽</a:t>
            </a:r>
            <a:endParaRPr kumimoji="1" lang="zh-CN" altLang="en-US" sz="2800" b="1">
              <a:solidFill>
                <a:schemeClr val="tx1"/>
              </a:solidFill>
              <a:uFillTx/>
              <a:latin typeface="Times New Roman" panose="02020603050405020304" pitchFamily="18" charset="0"/>
            </a:endParaRPr>
          </a:p>
        </p:txBody>
      </p:sp>
      <p:sp>
        <p:nvSpPr>
          <p:cNvPr id="9" name="Text Box 4"/>
          <p:cNvSpPr txBox="1">
            <a:spLocks noChangeArrowheads="1"/>
          </p:cNvSpPr>
          <p:nvPr/>
        </p:nvSpPr>
        <p:spPr bwMode="auto">
          <a:xfrm>
            <a:off x="4401185" y="3752850"/>
            <a:ext cx="259778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800" b="1">
                <a:solidFill>
                  <a:schemeClr val="tx1"/>
                </a:solidFill>
                <a:uFillTx/>
                <a:latin typeface="Times New Roman" panose="02020603050405020304" pitchFamily="18" charset="0"/>
              </a:rPr>
              <a:t>交往人物高雅</a:t>
            </a:r>
            <a:endParaRPr kumimoji="1" lang="zh-CN" altLang="en-US" sz="2800" b="1">
              <a:solidFill>
                <a:schemeClr val="tx1"/>
              </a:solidFill>
              <a:uFillTx/>
              <a:latin typeface="Times New Roman" panose="02020603050405020304" pitchFamily="18" charset="0"/>
            </a:endParaRPr>
          </a:p>
        </p:txBody>
      </p:sp>
      <p:sp>
        <p:nvSpPr>
          <p:cNvPr id="10" name="Text Box 4"/>
          <p:cNvSpPr txBox="1">
            <a:spLocks noChangeArrowheads="1"/>
          </p:cNvSpPr>
          <p:nvPr/>
        </p:nvSpPr>
        <p:spPr bwMode="auto">
          <a:xfrm>
            <a:off x="4400550" y="4221480"/>
            <a:ext cx="243332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800" b="1">
                <a:solidFill>
                  <a:schemeClr val="tx1"/>
                </a:solidFill>
                <a:uFillTx/>
                <a:latin typeface="Times New Roman" panose="02020603050405020304" pitchFamily="18" charset="0"/>
              </a:rPr>
              <a:t>日常生活情趣</a:t>
            </a:r>
            <a:endParaRPr kumimoji="1" lang="zh-CN" altLang="en-US" sz="2800" b="1">
              <a:solidFill>
                <a:schemeClr val="tx1"/>
              </a:solidFill>
              <a:uFillTx/>
              <a:latin typeface="Times New Roman" panose="02020603050405020304" pitchFamily="18" charset="0"/>
            </a:endParaRPr>
          </a:p>
        </p:txBody>
      </p:sp>
      <p:sp>
        <p:nvSpPr>
          <p:cNvPr id="11" name="AutoShape 12"/>
          <p:cNvSpPr/>
          <p:nvPr/>
        </p:nvSpPr>
        <p:spPr bwMode="auto">
          <a:xfrm flipH="1">
            <a:off x="6600190" y="2137410"/>
            <a:ext cx="101600" cy="877570"/>
          </a:xfrm>
          <a:prstGeom prst="leftBrace">
            <a:avLst>
              <a:gd name="adj1" fmla="val 99949"/>
              <a:gd name="adj2" fmla="val 46888"/>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100"/>
          </a:p>
        </p:txBody>
      </p:sp>
      <p:sp>
        <p:nvSpPr>
          <p:cNvPr id="14" name="Text Box 13"/>
          <p:cNvSpPr txBox="1">
            <a:spLocks noChangeArrowheads="1"/>
          </p:cNvSpPr>
          <p:nvPr/>
        </p:nvSpPr>
        <p:spPr bwMode="auto">
          <a:xfrm>
            <a:off x="6744335" y="2311322"/>
            <a:ext cx="16129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a:latin typeface="楷体_GB2312"/>
                <a:ea typeface="楷体_GB2312"/>
                <a:cs typeface="楷体_GB2312"/>
                <a:sym typeface="+mn-ea"/>
              </a:rPr>
              <a:t>惟吾德馨</a:t>
            </a:r>
            <a:endParaRPr kumimoji="1" lang="zh-CN" altLang="en-US" sz="2800" b="1">
              <a:solidFill>
                <a:schemeClr val="tx1"/>
              </a:solidFill>
              <a:latin typeface="楷体_GB2312"/>
              <a:ea typeface="楷体_GB2312"/>
              <a:cs typeface="楷体_GB2312"/>
              <a:sym typeface="+mn-ea"/>
            </a:endParaRPr>
          </a:p>
        </p:txBody>
      </p:sp>
      <p:sp>
        <p:nvSpPr>
          <p:cNvPr id="17" name="Text Box 17"/>
          <p:cNvSpPr txBox="1">
            <a:spLocks noChangeArrowheads="1"/>
          </p:cNvSpPr>
          <p:nvPr/>
        </p:nvSpPr>
        <p:spPr bwMode="auto">
          <a:xfrm>
            <a:off x="2856230" y="5156757"/>
            <a:ext cx="16129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b="1">
                <a:solidFill>
                  <a:srgbClr val="FF0000"/>
                </a:solidFill>
                <a:latin typeface="Times New Roman" panose="02020603050405020304" pitchFamily="18" charset="0"/>
              </a:rPr>
              <a:t>古贤自比</a:t>
            </a:r>
            <a:endParaRPr kumimoji="1" lang="zh-CN" altLang="en-US" sz="2800" b="1">
              <a:solidFill>
                <a:srgbClr val="FF0000"/>
              </a:solidFill>
              <a:latin typeface="Times New Roman" panose="02020603050405020304" pitchFamily="18" charset="0"/>
            </a:endParaRPr>
          </a:p>
        </p:txBody>
      </p:sp>
      <p:sp>
        <p:nvSpPr>
          <p:cNvPr id="15" name="Text Box 18"/>
          <p:cNvSpPr txBox="1">
            <a:spLocks noChangeArrowheads="1"/>
          </p:cNvSpPr>
          <p:nvPr/>
        </p:nvSpPr>
        <p:spPr bwMode="auto">
          <a:xfrm>
            <a:off x="4872038" y="5157392"/>
            <a:ext cx="25146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b="1">
                <a:solidFill>
                  <a:srgbClr val="FF0000"/>
                </a:solidFill>
                <a:latin typeface="Times New Roman" panose="02020603050405020304" pitchFamily="18" charset="0"/>
              </a:rPr>
              <a:t>反问点题</a:t>
            </a:r>
            <a:endParaRPr kumimoji="1" lang="zh-CN" altLang="en-US" sz="2800" b="1">
              <a:solidFill>
                <a:srgbClr val="FF0000"/>
              </a:solidFill>
              <a:latin typeface="Times New Roman" panose="02020603050405020304" pitchFamily="18" charset="0"/>
            </a:endParaRPr>
          </a:p>
        </p:txBody>
      </p:sp>
      <p:sp>
        <p:nvSpPr>
          <p:cNvPr id="16" name="AutoShape 12"/>
          <p:cNvSpPr/>
          <p:nvPr/>
        </p:nvSpPr>
        <p:spPr bwMode="auto">
          <a:xfrm flipH="1">
            <a:off x="6687820" y="3429000"/>
            <a:ext cx="115570" cy="1096010"/>
          </a:xfrm>
          <a:prstGeom prst="leftBrace">
            <a:avLst>
              <a:gd name="adj1" fmla="val 99949"/>
              <a:gd name="adj2" fmla="val 46888"/>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100"/>
          </a:p>
        </p:txBody>
      </p:sp>
      <p:sp>
        <p:nvSpPr>
          <p:cNvPr id="20" name="Text Box 13"/>
          <p:cNvSpPr txBox="1">
            <a:spLocks noChangeArrowheads="1"/>
          </p:cNvSpPr>
          <p:nvPr/>
        </p:nvSpPr>
        <p:spPr bwMode="auto">
          <a:xfrm>
            <a:off x="6833870" y="3699432"/>
            <a:ext cx="16129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zh-CN" altLang="en-US" sz="2800" b="1">
                <a:latin typeface="Times New Roman" panose="02020603050405020304" pitchFamily="18" charset="0"/>
                <a:sym typeface="+mn-ea"/>
              </a:rPr>
              <a:t>陋室不陋</a:t>
            </a:r>
            <a:endParaRPr kumimoji="1" lang="zh-CN" altLang="en-US" sz="2800" b="1">
              <a:solidFill>
                <a:schemeClr val="tx1"/>
              </a:solidFill>
              <a:latin typeface="Times New Roman" panose="02020603050405020304" pitchFamily="18" charset="0"/>
            </a:endParaRPr>
          </a:p>
        </p:txBody>
      </p:sp>
      <p:sp>
        <p:nvSpPr>
          <p:cNvPr id="21" name="AutoShape 19"/>
          <p:cNvSpPr/>
          <p:nvPr/>
        </p:nvSpPr>
        <p:spPr bwMode="auto">
          <a:xfrm rot="10800000">
            <a:off x="8373745" y="2060575"/>
            <a:ext cx="90170" cy="3479165"/>
          </a:xfrm>
          <a:prstGeom prst="leftBrace">
            <a:avLst>
              <a:gd name="adj1" fmla="val 127766"/>
              <a:gd name="adj2" fmla="val 50337"/>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100"/>
          </a:p>
        </p:txBody>
      </p:sp>
      <p:sp>
        <p:nvSpPr>
          <p:cNvPr id="22" name="Text Box 13"/>
          <p:cNvSpPr txBox="1">
            <a:spLocks noChangeArrowheads="1"/>
          </p:cNvSpPr>
          <p:nvPr/>
        </p:nvSpPr>
        <p:spPr bwMode="auto">
          <a:xfrm>
            <a:off x="8480425" y="2636442"/>
            <a:ext cx="1612900" cy="953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b="1">
                <a:solidFill>
                  <a:srgbClr val="FF0000"/>
                </a:solidFill>
                <a:latin typeface="Times New Roman" panose="02020603050405020304" pitchFamily="18" charset="0"/>
              </a:rPr>
              <a:t>安贫乐道</a:t>
            </a:r>
            <a:endParaRPr kumimoji="1" lang="zh-CN" altLang="en-US" sz="2800" b="1">
              <a:solidFill>
                <a:srgbClr val="FF0000"/>
              </a:solidFill>
              <a:latin typeface="Times New Roman" panose="02020603050405020304" pitchFamily="18" charset="0"/>
            </a:endParaRPr>
          </a:p>
          <a:p>
            <a:pPr eaLnBrk="1" hangingPunct="1"/>
            <a:r>
              <a:rPr kumimoji="1" lang="zh-CN" altLang="en-US" sz="2800" b="1">
                <a:solidFill>
                  <a:srgbClr val="FF0000"/>
                </a:solidFill>
                <a:latin typeface="Times New Roman" panose="02020603050405020304" pitchFamily="18" charset="0"/>
              </a:rPr>
              <a:t>高洁傲岸</a:t>
            </a:r>
            <a:endParaRPr kumimoji="1" lang="zh-CN" altLang="en-US" sz="2800" b="1">
              <a:solidFill>
                <a:srgbClr val="FF0000"/>
              </a:solidFill>
              <a:latin typeface="Times New Roman" panose="02020603050405020304" pitchFamily="18" charset="0"/>
            </a:endParaRPr>
          </a:p>
        </p:txBody>
      </p:sp>
      <p:cxnSp>
        <p:nvCxnSpPr>
          <p:cNvPr id="23" name="直接箭头连接符 22"/>
          <p:cNvCxnSpPr/>
          <p:nvPr/>
        </p:nvCxnSpPr>
        <p:spPr>
          <a:xfrm>
            <a:off x="9336405" y="3539490"/>
            <a:ext cx="0" cy="6096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Text Box 13"/>
          <p:cNvSpPr txBox="1">
            <a:spLocks noChangeArrowheads="1"/>
          </p:cNvSpPr>
          <p:nvPr/>
        </p:nvSpPr>
        <p:spPr bwMode="auto">
          <a:xfrm>
            <a:off x="8543925" y="4076622"/>
            <a:ext cx="16129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b="1">
                <a:solidFill>
                  <a:srgbClr val="FF0000"/>
                </a:solidFill>
                <a:latin typeface="Times New Roman" panose="02020603050405020304" pitchFamily="18" charset="0"/>
              </a:rPr>
              <a:t>托物言志</a:t>
            </a:r>
            <a:endParaRPr kumimoji="1" lang="zh-CN" altLang="en-US" sz="2800" b="1">
              <a:solidFill>
                <a:srgbClr val="FF0000"/>
              </a:solidFill>
              <a:latin typeface="Times New Roman" panose="02020603050405020304" pitchFamily="18" charset="0"/>
            </a:endParaRPr>
          </a:p>
        </p:txBody>
      </p:sp>
    </p:spTree>
    <p:custDataLst>
      <p:tags r:id="rId1"/>
    </p:custDataLst>
  </p:cSld>
  <p:clrMapOvr>
    <a:masterClrMapping/>
  </p:clrMapOvr>
  <p:transition>
    <p:rand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82470" y="2420620"/>
            <a:ext cx="8227695" cy="1383665"/>
          </a:xfrm>
          <a:prstGeom prst="rect">
            <a:avLst/>
          </a:prstGeom>
        </p:spPr>
        <p:txBody>
          <a:bodyPr wrap="square">
            <a:spAutoFit/>
          </a:bodyPr>
          <a:lstStyle/>
          <a:p>
            <a:pPr algn="just" eaLnBrk="1">
              <a:lnSpc>
                <a:spcPct val="100000"/>
              </a:lnSpc>
              <a:defRPr/>
            </a:pPr>
            <a:r>
              <a:rPr lang="zh-CN" sz="2800" b="1"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小结</a:t>
            </a:r>
            <a:r>
              <a:rPr lang="en-US" altLang="zh-CN" sz="2800" b="1">
                <a:ln>
                  <a:noFill/>
                </a:ln>
                <a:sym typeface="+mn-ea"/>
              </a:rPr>
              <a:t>:</a:t>
            </a:r>
            <a:r>
              <a:rPr sz="2800" b="1"/>
              <a:t>本文在立意手法上托物言志。“托”的对象是“室”</a:t>
            </a:r>
            <a:r>
              <a:rPr lang="en-US" altLang="zh-CN" sz="2800" b="1">
                <a:ln>
                  <a:noFill/>
                </a:ln>
                <a:uFillTx/>
                <a:ea typeface="SimSun-ExtB" panose="02010609060101010101" charset="-122"/>
                <a:cs typeface="+mj-cs"/>
                <a:sym typeface="宋体" panose="02010600030101010101" pitchFamily="2" charset="-122"/>
              </a:rPr>
              <a:t>,</a:t>
            </a:r>
            <a:r>
              <a:rPr sz="2800" b="1"/>
              <a:t>表现的是作者不贪恋富贵荣华、淡泊名利、安贫乐道、重视自身修养的志趣。</a:t>
            </a:r>
            <a:endParaRPr sz="2800" b="1"/>
          </a:p>
        </p:txBody>
      </p:sp>
    </p:spTree>
    <p:custDataLst>
      <p:tags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矩形 1"/>
          <p:cNvSpPr/>
          <p:nvPr/>
        </p:nvSpPr>
        <p:spPr>
          <a:xfrm>
            <a:off x="1524000" y="404495"/>
            <a:ext cx="9083675" cy="570865"/>
          </a:xfrm>
          <a:prstGeom prst="rect">
            <a:avLst/>
          </a:prstGeom>
        </p:spPr>
        <p:txBody>
          <a:bodyPr wrap="square">
            <a:spAutoFit/>
          </a:bodyPr>
          <a:lstStyle/>
          <a:p>
            <a:pPr algn="just" fontAlgn="base">
              <a:lnSpc>
                <a:spcPct val="120000"/>
              </a:lnSpc>
              <a:spcBef>
                <a:spcPts val="0"/>
              </a:spcBef>
              <a:spcAft>
                <a:spcPts val="0"/>
              </a:spcAft>
            </a:pPr>
            <a:r>
              <a:rPr lang="en-US" altLang="zh-CN" sz="2600" b="1" strike="noStrike" noProof="1" smtClean="0">
                <a:solidFill>
                  <a:schemeClr val="tx1"/>
                </a:solidFill>
                <a:latin typeface="宋体" panose="02010600030101010101" pitchFamily="2" charset="-122"/>
                <a:cs typeface="宋体" panose="02010600030101010101" pitchFamily="2" charset="-122"/>
              </a:rPr>
              <a:t>4</a:t>
            </a:r>
            <a:r>
              <a:rPr lang="en-US" altLang="zh-CN" sz="2600" b="1" strike="noStrike" noProof="1">
                <a:solidFill>
                  <a:schemeClr val="tx1"/>
                </a:solidFill>
                <a:latin typeface="宋体" panose="02010600030101010101" pitchFamily="2" charset="-122"/>
                <a:cs typeface="宋体" panose="02010600030101010101" pitchFamily="2" charset="-122"/>
              </a:rPr>
              <a:t>.</a:t>
            </a:r>
            <a:r>
              <a:rPr lang="zh-CN" sz="2600" b="1" strike="noStrike" noProof="1">
                <a:latin typeface="宋体" panose="02010600030101010101" pitchFamily="2" charset="-122"/>
                <a:cs typeface="宋体" panose="02010600030101010101" pitchFamily="2" charset="-122"/>
              </a:rPr>
              <a:t>周敦颐在《爱莲说》中将个人理想寄托于</a:t>
            </a:r>
            <a:r>
              <a:rPr lang="en-US" altLang="zh-CN" sz="2600" b="1" strike="noStrike" noProof="1">
                <a:cs typeface="Arial" panose="020B0604020202020204" pitchFamily="34" charset="0"/>
              </a:rPr>
              <a:t>“</a:t>
            </a:r>
            <a:r>
              <a:rPr lang="zh-CN" altLang="en-US" sz="2600" b="1" strike="noStrike" noProof="1">
                <a:cs typeface="Arial" panose="020B0604020202020204" pitchFamily="34" charset="0"/>
              </a:rPr>
              <a:t>莲花</a:t>
            </a:r>
            <a:r>
              <a:rPr lang="en-US" altLang="zh-CN" sz="2600" b="1" strike="noStrike" noProof="1">
                <a:cs typeface="Arial" panose="020B0604020202020204" pitchFamily="34" charset="0"/>
              </a:rPr>
              <a:t>”</a:t>
            </a:r>
            <a:r>
              <a:rPr lang="zh-CN" altLang="zh-CN" sz="2600" b="1" dirty="0">
                <a:latin typeface="宋体" panose="02010600030101010101" pitchFamily="2" charset="-122"/>
                <a:cs typeface="宋体" panose="02010600030101010101" pitchFamily="2" charset="-122"/>
                <a:sym typeface="+mn-ea"/>
              </a:rPr>
              <a:t>(</a:t>
            </a:r>
            <a:r>
              <a:rPr lang="zh-CN" sz="2600" b="1" dirty="0">
                <a:latin typeface="宋体" panose="02010600030101010101" pitchFamily="2" charset="-122"/>
                <a:sym typeface="+mn-ea"/>
              </a:rPr>
              <a:t>任务三</a:t>
            </a:r>
            <a:r>
              <a:rPr lang="zh-CN" altLang="zh-CN" sz="2600" b="1" dirty="0">
                <a:uFillTx/>
                <a:latin typeface="宋体" panose="02010600030101010101" pitchFamily="2" charset="-122"/>
                <a:cs typeface="宋体" panose="02010600030101010101" pitchFamily="2" charset="-122"/>
                <a:sym typeface="+mn-ea"/>
              </a:rPr>
              <a:t>)</a:t>
            </a:r>
            <a:r>
              <a:rPr lang="zh-CN" sz="2600" b="1" strike="noStrike" noProof="1"/>
              <a:t>。</a:t>
            </a:r>
            <a:endParaRPr lang="zh-CN" sz="2600" b="1" strike="noStrike" noProof="1"/>
          </a:p>
        </p:txBody>
      </p:sp>
      <p:sp>
        <p:nvSpPr>
          <p:cNvPr id="76802" name="文本框 6"/>
          <p:cNvSpPr txBox="1">
            <a:spLocks noChangeArrowheads="1"/>
          </p:cNvSpPr>
          <p:nvPr/>
        </p:nvSpPr>
        <p:spPr bwMode="auto">
          <a:xfrm>
            <a:off x="1643380" y="975360"/>
            <a:ext cx="8905240" cy="2249170"/>
          </a:xfrm>
          <a:prstGeom prst="rect">
            <a:avLst/>
          </a:prstGeom>
          <a:noFill/>
          <a:ln w="9525">
            <a:solidFill>
              <a:srgbClr val="0000FF"/>
            </a:solidFill>
            <a:miter lim="800000"/>
          </a:ln>
        </p:spPr>
        <p:txBody>
          <a:bodyPr wrap="square">
            <a:spAutoFit/>
          </a:bodyPr>
          <a:lstStyle/>
          <a:p>
            <a:pPr>
              <a:lnSpc>
                <a:spcPct val="90000"/>
              </a:lnSpc>
              <a:spcBef>
                <a:spcPts val="0"/>
              </a:spcBef>
              <a:spcAft>
                <a:spcPts val="0"/>
              </a:spcAft>
              <a:buFont typeface="Arial" panose="020B0604020202020204" pitchFamily="34" charset="0"/>
              <a:buNone/>
            </a:pPr>
            <a:r>
              <a:rPr lang="en-US" altLang="zh-CN" sz="2600" b="1">
                <a:ln>
                  <a:noFill/>
                </a:ln>
                <a:solidFill>
                  <a:srgbClr val="FF0000"/>
                </a:solidFill>
                <a:latin typeface="黑体" panose="02010609060101010101" charset="-122"/>
                <a:ea typeface="黑体" panose="02010609060101010101" charset="-122"/>
                <a:sym typeface="宋体" panose="02010600030101010101" pitchFamily="2" charset="-122"/>
              </a:rPr>
              <a:t>    </a:t>
            </a:r>
            <a:r>
              <a:rPr lang="zh-CN" altLang="en-US" sz="2600" b="1">
                <a:ln>
                  <a:noFill/>
                </a:ln>
                <a:solidFill>
                  <a:srgbClr val="FF0000"/>
                </a:solidFill>
                <a:latin typeface="黑体" panose="02010609060101010101" charset="-122"/>
                <a:ea typeface="黑体" panose="02010609060101010101" charset="-122"/>
                <a:sym typeface="宋体" panose="02010600030101010101" pitchFamily="2" charset="-122"/>
              </a:rPr>
              <a:t>知识卡片</a:t>
            </a:r>
            <a:endParaRPr lang="zh-CN" altLang="en-US" sz="2600" b="1">
              <a:ln>
                <a:noFill/>
              </a:ln>
              <a:solidFill>
                <a:srgbClr val="FF0000"/>
              </a:solidFill>
              <a:latin typeface="黑体" panose="02010609060101010101" charset="-122"/>
              <a:ea typeface="黑体" panose="02010609060101010101" charset="-122"/>
              <a:sym typeface="宋体" panose="02010600030101010101" pitchFamily="2" charset="-122"/>
            </a:endParaRPr>
          </a:p>
          <a:p>
            <a:pPr>
              <a:lnSpc>
                <a:spcPct val="90000"/>
              </a:lnSpc>
              <a:spcBef>
                <a:spcPts val="0"/>
              </a:spcBef>
              <a:spcAft>
                <a:spcPts val="0"/>
              </a:spcAft>
              <a:buFont typeface="Arial" panose="020B0604020202020204" pitchFamily="34" charset="0"/>
              <a:buNone/>
            </a:pPr>
            <a:r>
              <a:rPr lang="en-US" altLang="zh-CN" sz="2600" b="1">
                <a:ln>
                  <a:noFill/>
                </a:ln>
                <a:solidFill>
                  <a:srgbClr val="FF0000"/>
                </a:solidFill>
                <a:latin typeface="黑体" panose="02010609060101010101" charset="-122"/>
                <a:ea typeface="黑体" panose="02010609060101010101" charset="-122"/>
                <a:sym typeface="宋体" panose="02010600030101010101" pitchFamily="2" charset="-122"/>
              </a:rPr>
              <a:t>    </a:t>
            </a:r>
            <a:r>
              <a:rPr lang="zh-CN" altLang="en-US" sz="2600" b="1">
                <a:ln>
                  <a:noFill/>
                </a:ln>
                <a:solidFill>
                  <a:srgbClr val="FF0000"/>
                </a:solidFill>
                <a:latin typeface="黑体" panose="02010609060101010101" charset="-122"/>
                <a:ea typeface="黑体" panose="02010609060101010101" charset="-122"/>
                <a:sym typeface="宋体" panose="02010600030101010101" pitchFamily="2" charset="-122"/>
              </a:rPr>
              <a:t>托物言志</a:t>
            </a:r>
            <a:r>
              <a:rPr lang="en-US" altLang="zh-CN" sz="2600" b="1">
                <a:ln>
                  <a:noFill/>
                </a:ln>
                <a:uFillTx/>
                <a:ea typeface="SimSun-ExtB" panose="02010609060101010101" charset="-122"/>
                <a:cs typeface="+mj-cs"/>
                <a:sym typeface="宋体" panose="02010600030101010101" pitchFamily="2" charset="-122"/>
              </a:rPr>
              <a:t>,</a:t>
            </a:r>
            <a:r>
              <a:rPr lang="zh-CN" altLang="zh-CN" sz="2600" b="1">
                <a:ln>
                  <a:noFill/>
                </a:ln>
                <a:latin typeface="宋体" panose="02010600030101010101" pitchFamily="2" charset="-122"/>
                <a:sym typeface="宋体" panose="02010600030101010101" pitchFamily="2" charset="-122"/>
              </a:rPr>
              <a:t>即将个人之</a:t>
            </a:r>
            <a:r>
              <a:rPr lang="zh-CN" altLang="zh-CN" sz="2600" b="1">
                <a:ln>
                  <a:noFill/>
                </a:ln>
                <a:solidFill>
                  <a:schemeClr val="tx1"/>
                </a:solidFill>
                <a:uFillTx/>
                <a:ea typeface="SimSun-ExtB" panose="02010609060101010101" charset="-122"/>
                <a:cs typeface="Arial" panose="020B0604020202020204" pitchFamily="34" charset="0"/>
                <a:sym typeface="宋体" panose="02010600030101010101" pitchFamily="2" charset="-122"/>
              </a:rPr>
              <a:t>“志”依托在某个具体之“物”上</a:t>
            </a:r>
            <a:r>
              <a:rPr lang="en-US" altLang="zh-CN" sz="2600" b="1">
                <a:ln>
                  <a:noFill/>
                </a:ln>
                <a:uFillTx/>
                <a:ea typeface="SimSun-ExtB" panose="02010609060101010101" charset="-122"/>
                <a:cs typeface="+mj-cs"/>
                <a:sym typeface="宋体" panose="02010600030101010101" pitchFamily="2" charset="-122"/>
              </a:rPr>
              <a:t>,</a:t>
            </a:r>
            <a:r>
              <a:rPr lang="zh-CN" altLang="zh-CN" sz="2600" b="1">
                <a:ln>
                  <a:noFill/>
                </a:ln>
                <a:solidFill>
                  <a:schemeClr val="tx1"/>
                </a:solidFill>
                <a:uFillTx/>
                <a:ea typeface="SimSun-ExtB" panose="02010609060101010101" charset="-122"/>
                <a:cs typeface="Arial" panose="020B0604020202020204" pitchFamily="34" charset="0"/>
                <a:sym typeface="宋体" panose="02010600030101010101" pitchFamily="2" charset="-122"/>
              </a:rPr>
              <a:t>这个</a:t>
            </a:r>
            <a:r>
              <a:rPr lang="zh-CN" altLang="zh-CN" sz="2600" b="1">
                <a:ln>
                  <a:noFill/>
                </a:ln>
                <a:solidFill>
                  <a:srgbClr val="FF0000"/>
                </a:solidFill>
                <a:uFillTx/>
                <a:ea typeface="SimSun-ExtB" panose="02010609060101010101" charset="-122"/>
                <a:cs typeface="Arial" panose="020B0604020202020204" pitchFamily="34" charset="0"/>
                <a:sym typeface="宋体" panose="02010600030101010101" pitchFamily="2" charset="-122"/>
              </a:rPr>
              <a:t>“物”</a:t>
            </a:r>
            <a:r>
              <a:rPr lang="zh-CN" altLang="zh-CN" sz="2600" b="1">
                <a:ln>
                  <a:noFill/>
                </a:ln>
                <a:latin typeface="宋体" panose="02010600030101010101" pitchFamily="2" charset="-122"/>
                <a:sym typeface="宋体" panose="02010600030101010101" pitchFamily="2" charset="-122"/>
              </a:rPr>
              <a:t>便</a:t>
            </a:r>
            <a:r>
              <a:rPr lang="zh-CN" altLang="zh-CN" sz="2600" b="1">
                <a:ln>
                  <a:noFill/>
                </a:ln>
                <a:solidFill>
                  <a:srgbClr val="FF0000"/>
                </a:solidFill>
                <a:latin typeface="宋体" panose="02010600030101010101" pitchFamily="2" charset="-122"/>
                <a:sym typeface="宋体" panose="02010600030101010101" pitchFamily="2" charset="-122"/>
              </a:rPr>
              <a:t>具有了某种象征意义</a:t>
            </a:r>
            <a:r>
              <a:rPr lang="en-US" altLang="zh-CN" sz="2600" b="1">
                <a:ln>
                  <a:noFill/>
                </a:ln>
                <a:uFillTx/>
                <a:ea typeface="SimSun-ExtB" panose="02010609060101010101" charset="-122"/>
                <a:cs typeface="+mj-cs"/>
                <a:sym typeface="宋体" panose="02010600030101010101" pitchFamily="2" charset="-122"/>
              </a:rPr>
              <a:t>,</a:t>
            </a:r>
            <a:r>
              <a:rPr lang="zh-CN" altLang="zh-CN" sz="2600" b="1">
                <a:ln>
                  <a:noFill/>
                </a:ln>
                <a:solidFill>
                  <a:srgbClr val="FF0000"/>
                </a:solidFill>
                <a:latin typeface="宋体" panose="02010600030101010101" pitchFamily="2" charset="-122"/>
                <a:sym typeface="宋体" panose="02010600030101010101" pitchFamily="2" charset="-122"/>
              </a:rPr>
              <a:t>成为作者的</a:t>
            </a:r>
            <a:r>
              <a:rPr lang="zh-CN" altLang="en-US" sz="2600" b="1">
                <a:ln>
                  <a:noFill/>
                </a:ln>
                <a:solidFill>
                  <a:srgbClr val="FF0000"/>
                </a:solidFill>
                <a:latin typeface="宋体" panose="02010600030101010101" pitchFamily="2" charset="-122"/>
                <a:sym typeface="宋体" panose="02010600030101010101" pitchFamily="2" charset="-122"/>
              </a:rPr>
              <a:t>志趣、意愿</a:t>
            </a:r>
            <a:r>
              <a:rPr lang="zh-CN" altLang="zh-CN" sz="2600" b="1">
                <a:ln>
                  <a:noFill/>
                </a:ln>
                <a:solidFill>
                  <a:srgbClr val="FF0000"/>
                </a:solidFill>
                <a:latin typeface="宋体" panose="02010600030101010101" pitchFamily="2" charset="-122"/>
                <a:sym typeface="宋体" panose="02010600030101010101" pitchFamily="2" charset="-122"/>
              </a:rPr>
              <a:t>或</a:t>
            </a:r>
            <a:r>
              <a:rPr lang="zh-CN" altLang="en-US" sz="2600" b="1">
                <a:ln>
                  <a:noFill/>
                </a:ln>
                <a:solidFill>
                  <a:srgbClr val="FF0000"/>
                </a:solidFill>
                <a:latin typeface="宋体" panose="02010600030101010101" pitchFamily="2" charset="-122"/>
                <a:sym typeface="宋体" panose="02010600030101010101" pitchFamily="2" charset="-122"/>
              </a:rPr>
              <a:t>理想</a:t>
            </a:r>
            <a:r>
              <a:rPr lang="zh-CN" altLang="zh-CN" sz="2600" b="1">
                <a:ln>
                  <a:noFill/>
                </a:ln>
                <a:solidFill>
                  <a:srgbClr val="FF0000"/>
                </a:solidFill>
                <a:latin typeface="宋体" panose="02010600030101010101" pitchFamily="2" charset="-122"/>
                <a:sym typeface="宋体" panose="02010600030101010101" pitchFamily="2" charset="-122"/>
              </a:rPr>
              <a:t>的寄托</a:t>
            </a:r>
            <a:r>
              <a:rPr lang="zh-CN" altLang="zh-CN" sz="2600" b="1">
                <a:ln>
                  <a:noFill/>
                </a:ln>
                <a:latin typeface="宋体" panose="02010600030101010101" pitchFamily="2" charset="-122"/>
                <a:sym typeface="宋体" panose="02010600030101010101" pitchFamily="2" charset="-122"/>
              </a:rPr>
              <a:t>。</a:t>
            </a:r>
            <a:r>
              <a:rPr lang="zh-CN" altLang="en-US" sz="2600" b="1">
                <a:ln>
                  <a:noFill/>
                </a:ln>
                <a:latin typeface="楷体_GB2312"/>
                <a:ea typeface="楷体_GB2312"/>
                <a:cs typeface="楷体_GB2312"/>
                <a:sym typeface="宋体" panose="02010600030101010101" pitchFamily="2" charset="-122"/>
              </a:rPr>
              <a:t>如岁寒三友</a:t>
            </a:r>
            <a:r>
              <a:rPr lang="zh-CN" altLang="zh-CN" sz="2600" b="1">
                <a:ln>
                  <a:noFill/>
                </a:ln>
                <a:uFillTx/>
                <a:ea typeface="SimSun-ExtB" panose="02010609060101010101" charset="-122"/>
                <a:cs typeface="Arial" panose="020B0604020202020204" pitchFamily="34" charset="0"/>
                <a:sym typeface="宋体" panose="02010600030101010101" pitchFamily="2" charset="-122"/>
              </a:rPr>
              <a:t>“</a:t>
            </a:r>
            <a:r>
              <a:rPr lang="zh-CN" altLang="en-US" sz="2600" b="1">
                <a:ln>
                  <a:noFill/>
                </a:ln>
                <a:solidFill>
                  <a:srgbClr val="FF0000"/>
                </a:solidFill>
                <a:latin typeface="楷体_GB2312"/>
                <a:ea typeface="楷体_GB2312"/>
                <a:cs typeface="楷体_GB2312"/>
                <a:sym typeface="宋体" panose="02010600030101010101" pitchFamily="2" charset="-122"/>
              </a:rPr>
              <a:t>松、竹、梅</a:t>
            </a:r>
            <a:r>
              <a:rPr lang="zh-CN" altLang="zh-CN" sz="2600" b="1">
                <a:ln>
                  <a:noFill/>
                </a:ln>
                <a:uFillTx/>
                <a:ea typeface="SimSun-ExtB" panose="02010609060101010101" charset="-122"/>
                <a:cs typeface="Arial" panose="020B0604020202020204" pitchFamily="34" charset="0"/>
                <a:sym typeface="宋体" panose="02010600030101010101" pitchFamily="2" charset="-122"/>
              </a:rPr>
              <a:t>”</a:t>
            </a:r>
            <a:r>
              <a:rPr lang="en-US" altLang="zh-CN" sz="2600" b="1">
                <a:ln>
                  <a:noFill/>
                </a:ln>
                <a:uFillTx/>
                <a:ea typeface="SimSun-ExtB" panose="02010609060101010101" charset="-122"/>
                <a:cs typeface="+mj-cs"/>
                <a:sym typeface="宋体" panose="02010600030101010101" pitchFamily="2" charset="-122"/>
              </a:rPr>
              <a:t>,</a:t>
            </a:r>
            <a:r>
              <a:rPr lang="zh-CN" altLang="en-US" sz="2600" b="1">
                <a:ln>
                  <a:noFill/>
                </a:ln>
                <a:latin typeface="楷体_GB2312"/>
                <a:ea typeface="楷体_GB2312"/>
                <a:cs typeface="楷体_GB2312"/>
                <a:sym typeface="宋体" panose="02010600030101010101" pitchFamily="2" charset="-122"/>
              </a:rPr>
              <a:t>常表示</a:t>
            </a:r>
            <a:r>
              <a:rPr lang="zh-CN" altLang="en-US" sz="2600" b="1">
                <a:ln>
                  <a:noFill/>
                </a:ln>
                <a:solidFill>
                  <a:srgbClr val="FF0000"/>
                </a:solidFill>
                <a:latin typeface="楷体_GB2312"/>
                <a:ea typeface="楷体_GB2312"/>
                <a:cs typeface="楷体_GB2312"/>
                <a:sym typeface="宋体" panose="02010600030101010101" pitchFamily="2" charset="-122"/>
              </a:rPr>
              <a:t>高洁的志向</a:t>
            </a:r>
            <a:r>
              <a:rPr lang="zh-CN" altLang="en-US" sz="2600" b="1">
                <a:ln>
                  <a:noFill/>
                </a:ln>
                <a:latin typeface="楷体_GB2312"/>
                <a:ea typeface="楷体_GB2312"/>
                <a:cs typeface="楷体_GB2312"/>
                <a:sym typeface="宋体" panose="02010600030101010101" pitchFamily="2" charset="-122"/>
              </a:rPr>
              <a:t>；</a:t>
            </a:r>
            <a:r>
              <a:rPr lang="zh-CN" altLang="zh-CN" sz="2600" b="1">
                <a:ln>
                  <a:noFill/>
                </a:ln>
                <a:uFillTx/>
                <a:ea typeface="SimSun-ExtB" panose="02010609060101010101" charset="-122"/>
                <a:cs typeface="Arial" panose="020B0604020202020204" pitchFamily="34" charset="0"/>
                <a:sym typeface="宋体" panose="02010600030101010101" pitchFamily="2" charset="-122"/>
              </a:rPr>
              <a:t>“</a:t>
            </a:r>
            <a:r>
              <a:rPr lang="zh-CN" altLang="en-US" sz="2600" b="1">
                <a:ln>
                  <a:noFill/>
                </a:ln>
                <a:solidFill>
                  <a:srgbClr val="FF0000"/>
                </a:solidFill>
                <a:latin typeface="楷体_GB2312"/>
                <a:ea typeface="楷体_GB2312"/>
                <a:cs typeface="楷体_GB2312"/>
                <a:sym typeface="宋体" panose="02010600030101010101" pitchFamily="2" charset="-122"/>
              </a:rPr>
              <a:t>泥土</a:t>
            </a:r>
            <a:r>
              <a:rPr lang="zh-CN" altLang="zh-CN" sz="2600" b="1">
                <a:ln>
                  <a:noFill/>
                </a:ln>
                <a:uFillTx/>
                <a:ea typeface="SimSun-ExtB" panose="02010609060101010101" charset="-122"/>
                <a:cs typeface="Arial" panose="020B0604020202020204" pitchFamily="34" charset="0"/>
                <a:sym typeface="宋体" panose="02010600030101010101" pitchFamily="2" charset="-122"/>
              </a:rPr>
              <a:t>”</a:t>
            </a:r>
            <a:r>
              <a:rPr lang="zh-CN" altLang="en-US" sz="2600" b="1">
                <a:ln>
                  <a:noFill/>
                </a:ln>
                <a:latin typeface="楷体_GB2312"/>
                <a:ea typeface="楷体_GB2312"/>
                <a:cs typeface="楷体_GB2312"/>
                <a:sym typeface="宋体" panose="02010600030101010101" pitchFamily="2" charset="-122"/>
              </a:rPr>
              <a:t>常抒发</a:t>
            </a:r>
            <a:r>
              <a:rPr lang="zh-CN" altLang="en-US" sz="2600" b="1">
                <a:ln>
                  <a:noFill/>
                </a:ln>
                <a:solidFill>
                  <a:srgbClr val="FF0000"/>
                </a:solidFill>
                <a:latin typeface="楷体_GB2312"/>
                <a:ea typeface="楷体_GB2312"/>
                <a:cs typeface="楷体_GB2312"/>
                <a:sym typeface="宋体" panose="02010600030101010101" pitchFamily="2" charset="-122"/>
              </a:rPr>
              <a:t>谦逊的情怀</a:t>
            </a:r>
            <a:r>
              <a:rPr lang="zh-CN" altLang="en-US" sz="2600" b="1">
                <a:ln>
                  <a:noFill/>
                </a:ln>
                <a:latin typeface="楷体_GB2312"/>
                <a:ea typeface="楷体_GB2312"/>
                <a:cs typeface="楷体_GB2312"/>
                <a:sym typeface="宋体" panose="02010600030101010101" pitchFamily="2" charset="-122"/>
              </a:rPr>
              <a:t>；</a:t>
            </a:r>
            <a:r>
              <a:rPr lang="zh-CN" altLang="zh-CN" sz="2600" b="1">
                <a:ln>
                  <a:noFill/>
                </a:ln>
                <a:uFillTx/>
                <a:ea typeface="SimSun-ExtB" panose="02010609060101010101" charset="-122"/>
                <a:cs typeface="Arial" panose="020B0604020202020204" pitchFamily="34" charset="0"/>
                <a:sym typeface="宋体" panose="02010600030101010101" pitchFamily="2" charset="-122"/>
              </a:rPr>
              <a:t>“</a:t>
            </a:r>
            <a:r>
              <a:rPr lang="zh-CN" altLang="en-US" sz="2600" b="1">
                <a:ln>
                  <a:noFill/>
                </a:ln>
                <a:solidFill>
                  <a:srgbClr val="FF0000"/>
                </a:solidFill>
                <a:latin typeface="楷体_GB2312"/>
                <a:ea typeface="楷体_GB2312"/>
                <a:cs typeface="楷体_GB2312"/>
                <a:sym typeface="宋体" panose="02010600030101010101" pitchFamily="2" charset="-122"/>
              </a:rPr>
              <a:t>蜡烛</a:t>
            </a:r>
            <a:r>
              <a:rPr lang="zh-CN" altLang="zh-CN" sz="2600" b="1">
                <a:ln>
                  <a:noFill/>
                </a:ln>
                <a:uFillTx/>
                <a:ea typeface="SimSun-ExtB" panose="02010609060101010101" charset="-122"/>
                <a:cs typeface="Arial" panose="020B0604020202020204" pitchFamily="34" charset="0"/>
                <a:sym typeface="宋体" panose="02010600030101010101" pitchFamily="2" charset="-122"/>
              </a:rPr>
              <a:t>”</a:t>
            </a:r>
            <a:r>
              <a:rPr lang="zh-CN" altLang="en-US" sz="2600" b="1">
                <a:ln>
                  <a:noFill/>
                </a:ln>
                <a:latin typeface="楷体_GB2312"/>
                <a:ea typeface="楷体_GB2312"/>
                <a:cs typeface="楷体_GB2312"/>
                <a:sym typeface="宋体" panose="02010600030101010101" pitchFamily="2" charset="-122"/>
              </a:rPr>
              <a:t>常颂扬</a:t>
            </a:r>
            <a:r>
              <a:rPr lang="zh-CN" altLang="en-US" sz="2600" b="1">
                <a:ln>
                  <a:noFill/>
                </a:ln>
                <a:solidFill>
                  <a:srgbClr val="FF0000"/>
                </a:solidFill>
                <a:latin typeface="楷体_GB2312"/>
                <a:ea typeface="楷体_GB2312"/>
                <a:cs typeface="楷体_GB2312"/>
                <a:sym typeface="宋体" panose="02010600030101010101" pitchFamily="2" charset="-122"/>
              </a:rPr>
              <a:t>奉献精神</a:t>
            </a:r>
            <a:r>
              <a:rPr lang="zh-CN" altLang="en-US" sz="2600" b="1">
                <a:ln>
                  <a:noFill/>
                </a:ln>
                <a:latin typeface="楷体_GB2312"/>
                <a:ea typeface="楷体_GB2312"/>
                <a:cs typeface="楷体_GB2312"/>
                <a:sym typeface="宋体" panose="02010600030101010101" pitchFamily="2" charset="-122"/>
              </a:rPr>
              <a:t>。将</a:t>
            </a:r>
            <a:r>
              <a:rPr lang="zh-CN" altLang="zh-CN" sz="2600" b="1">
                <a:ln>
                  <a:noFill/>
                </a:ln>
                <a:uFillTx/>
                <a:ea typeface="SimSun-ExtB" panose="02010609060101010101" charset="-122"/>
                <a:cs typeface="Arial" panose="020B0604020202020204" pitchFamily="34" charset="0"/>
                <a:sym typeface="宋体" panose="02010600030101010101" pitchFamily="2" charset="-122"/>
              </a:rPr>
              <a:t>“</a:t>
            </a:r>
            <a:r>
              <a:rPr lang="zh-CN" altLang="en-US" sz="2600" b="1">
                <a:ln>
                  <a:noFill/>
                </a:ln>
                <a:latin typeface="楷体_GB2312"/>
                <a:ea typeface="楷体_GB2312"/>
                <a:cs typeface="楷体_GB2312"/>
                <a:sym typeface="宋体" panose="02010600030101010101" pitchFamily="2" charset="-122"/>
              </a:rPr>
              <a:t>莲</a:t>
            </a:r>
            <a:r>
              <a:rPr lang="zh-CN" altLang="zh-CN" sz="2600" b="1">
                <a:ln>
                  <a:noFill/>
                </a:ln>
                <a:uFillTx/>
                <a:ea typeface="SimSun-ExtB" panose="02010609060101010101" charset="-122"/>
                <a:cs typeface="Arial" panose="020B0604020202020204" pitchFamily="34" charset="0"/>
                <a:sym typeface="宋体" panose="02010600030101010101" pitchFamily="2" charset="-122"/>
              </a:rPr>
              <a:t>”</a:t>
            </a:r>
            <a:r>
              <a:rPr lang="zh-CN" altLang="en-US" sz="2600" b="1">
                <a:ln>
                  <a:noFill/>
                </a:ln>
                <a:latin typeface="楷体_GB2312"/>
                <a:ea typeface="楷体_GB2312"/>
                <a:cs typeface="楷体_GB2312"/>
                <a:sym typeface="宋体" panose="02010600030101010101" pitchFamily="2" charset="-122"/>
              </a:rPr>
              <a:t>人格化</a:t>
            </a:r>
            <a:r>
              <a:rPr lang="en-US" altLang="zh-CN" sz="2600" b="1">
                <a:ln>
                  <a:noFill/>
                </a:ln>
                <a:uFillTx/>
                <a:ea typeface="SimSun-ExtB" panose="02010609060101010101" charset="-122"/>
                <a:cs typeface="+mj-cs"/>
                <a:sym typeface="宋体" panose="02010600030101010101" pitchFamily="2" charset="-122"/>
              </a:rPr>
              <a:t>,</a:t>
            </a:r>
            <a:r>
              <a:rPr lang="zh-CN" altLang="en-US" sz="2600" b="1">
                <a:ln>
                  <a:noFill/>
                </a:ln>
                <a:latin typeface="楷体_GB2312"/>
                <a:ea typeface="楷体_GB2312"/>
                <a:cs typeface="楷体_GB2312"/>
                <a:sym typeface="宋体" panose="02010600030101010101" pitchFamily="2" charset="-122"/>
              </a:rPr>
              <a:t>寄寓自己</a:t>
            </a:r>
            <a:r>
              <a:rPr lang="zh-CN" altLang="en-US" sz="2600" b="1">
                <a:ln>
                  <a:noFill/>
                </a:ln>
                <a:solidFill>
                  <a:srgbClr val="FF0000"/>
                </a:solidFill>
                <a:latin typeface="楷体_GB2312"/>
                <a:ea typeface="楷体_GB2312"/>
                <a:cs typeface="楷体_GB2312"/>
                <a:sym typeface="宋体" panose="02010600030101010101" pitchFamily="2" charset="-122"/>
              </a:rPr>
              <a:t>不慕荣利富贵、洁身自好的操守</a:t>
            </a:r>
            <a:r>
              <a:rPr lang="zh-CN" altLang="en-US" sz="2600" b="1">
                <a:ln>
                  <a:noFill/>
                </a:ln>
                <a:latin typeface="楷体_GB2312"/>
                <a:ea typeface="楷体_GB2312"/>
                <a:cs typeface="楷体_GB2312"/>
                <a:sym typeface="宋体" panose="02010600030101010101" pitchFamily="2" charset="-122"/>
              </a:rPr>
              <a:t>。</a:t>
            </a:r>
            <a:endParaRPr lang="zh-CN" altLang="en-US" sz="2600" b="1">
              <a:ln>
                <a:noFill/>
              </a:ln>
              <a:latin typeface="楷体_GB2312"/>
              <a:ea typeface="楷体_GB2312"/>
              <a:cs typeface="楷体_GB2312"/>
              <a:sym typeface="宋体" panose="02010600030101010101" pitchFamily="2" charset="-122"/>
            </a:endParaRPr>
          </a:p>
        </p:txBody>
      </p:sp>
      <p:graphicFrame>
        <p:nvGraphicFramePr>
          <p:cNvPr id="5" name="表格 4"/>
          <p:cNvGraphicFramePr>
            <a:graphicFrameLocks noGrp="1"/>
          </p:cNvGraphicFramePr>
          <p:nvPr>
            <p:custDataLst>
              <p:tags r:id="rId1"/>
            </p:custDataLst>
          </p:nvPr>
        </p:nvGraphicFramePr>
        <p:xfrm>
          <a:off x="1583055" y="3406775"/>
          <a:ext cx="9023985" cy="2822575"/>
        </p:xfrm>
        <a:graphic>
          <a:graphicData uri="http://schemas.openxmlformats.org/drawingml/2006/table">
            <a:tbl>
              <a:tblPr/>
              <a:tblGrid>
                <a:gridCol w="2948940"/>
                <a:gridCol w="5191125"/>
                <a:gridCol w="883920"/>
              </a:tblGrid>
              <a:tr h="546735">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solidFill>
                            <a:schemeClr val="tx1"/>
                          </a:solidFill>
                          <a:uFillTx/>
                          <a:latin typeface="Arial" panose="020B0604020202020204" pitchFamily="34" charset="0"/>
                          <a:ea typeface="SimSun-ExtB" panose="02010609060101010101" charset="-122"/>
                          <a:cs typeface="Arial" panose="020B0604020202020204" pitchFamily="34" charset="0"/>
                        </a:rPr>
                        <a:t>“莲”之特点</a:t>
                      </a:r>
                      <a:endParaRPr lang="zh-CN" altLang="en-US" sz="2400" b="1" dirty="0">
                        <a:solidFill>
                          <a:schemeClr val="tx1"/>
                        </a:solidFill>
                        <a:uFillTx/>
                        <a:latin typeface="Arial" panose="020B0604020202020204" pitchFamily="34" charset="0"/>
                        <a:ea typeface="SimSun-ExtB" panose="02010609060101010101" charset="-122"/>
                        <a:cs typeface="Arial" panose="020B0604020202020204" pitchFamily="34" charset="0"/>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solidFill>
                            <a:schemeClr val="tx1"/>
                          </a:solidFill>
                          <a:uFillTx/>
                          <a:latin typeface="Arial" panose="020B0604020202020204" pitchFamily="34" charset="0"/>
                          <a:ea typeface="SimSun-ExtB" panose="02010609060101010101" charset="-122"/>
                          <a:cs typeface="Arial" panose="020B0604020202020204" pitchFamily="34" charset="0"/>
                        </a:rPr>
                        <a:t>“莲”象征君子</a:t>
                      </a:r>
                      <a:endParaRPr lang="zh-CN" altLang="en-US" sz="2400" b="1" dirty="0">
                        <a:solidFill>
                          <a:schemeClr val="tx1"/>
                        </a:solidFill>
                        <a:uFillTx/>
                        <a:latin typeface="Arial" panose="020B0604020202020204" pitchFamily="34" charset="0"/>
                        <a:ea typeface="SimSun-ExtB" panose="02010609060101010101" charset="-122"/>
                        <a:cs typeface="Arial" panose="020B0604020202020204" pitchFamily="34" charset="0"/>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r>
                        <a:rPr lang="zh-CN" altLang="en-US" sz="2400" b="1" dirty="0">
                          <a:solidFill>
                            <a:schemeClr val="tx1"/>
                          </a:solidFill>
                          <a:uFillTx/>
                          <a:latin typeface="Arial" panose="020B0604020202020204" pitchFamily="34" charset="0"/>
                          <a:ea typeface="SimSun-ExtB" panose="02010609060101010101" charset="-122"/>
                          <a:cs typeface="Arial" panose="020B0604020202020204" pitchFamily="34" charset="0"/>
                        </a:rPr>
                        <a:t>写法</a:t>
                      </a:r>
                      <a:endParaRPr lang="zh-CN" altLang="en-US" sz="2400" b="1" dirty="0">
                        <a:solidFill>
                          <a:schemeClr val="tx1"/>
                        </a:solidFill>
                        <a:uFillTx/>
                        <a:latin typeface="Arial" panose="020B0604020202020204" pitchFamily="34" charset="0"/>
                        <a:ea typeface="SimSun-ExtB" panose="02010609060101010101" charset="-122"/>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51815">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r>
                        <a:rPr lang="zh-CN" altLang="en-US" sz="2400" b="1" dirty="0"/>
                        <a:t>出淤泥而不染</a:t>
                      </a:r>
                      <a:endParaRPr lang="zh-CN" altLang="en-US" sz="2400"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r>
                        <a:rPr lang="zh-CN" altLang="en-US" sz="2400" b="1" dirty="0" smtClean="0">
                          <a:uFillTx/>
                          <a:ea typeface="SimSun-ExtB" panose="02010609060101010101" charset="-122"/>
                          <a:cs typeface="+mj-cs"/>
                          <a:sym typeface="宋体" panose="02010600030101010101" pitchFamily="2" charset="-122"/>
                        </a:rPr>
                        <a:t>不为世俗所沾染</a:t>
                      </a:r>
                      <a:r>
                        <a:rPr lang="en-US" altLang="zh-CN" sz="2400" b="1" dirty="0" smtClean="0">
                          <a:uFillTx/>
                          <a:ea typeface="SimSun-ExtB" panose="02010609060101010101" charset="-122"/>
                          <a:cs typeface="+mj-cs"/>
                          <a:sym typeface="宋体" panose="02010600030101010101" pitchFamily="2" charset="-122"/>
                        </a:rPr>
                        <a:t>,</a:t>
                      </a:r>
                      <a:r>
                        <a:rPr lang="zh-CN" altLang="en-US" sz="2400" b="1" dirty="0" smtClean="0">
                          <a:solidFill>
                            <a:srgbClr val="FF0000"/>
                          </a:solidFill>
                          <a:uFillTx/>
                          <a:ea typeface="SimSun-ExtB" panose="02010609060101010101" charset="-122"/>
                          <a:cs typeface="+mj-cs"/>
                          <a:sym typeface="宋体" panose="02010600030101010101" pitchFamily="2" charset="-122"/>
                        </a:rPr>
                        <a:t>独善其身</a:t>
                      </a:r>
                      <a:r>
                        <a:rPr lang="zh-CN" altLang="zh-CN" sz="2400" b="1" dirty="0" smtClean="0">
                          <a:solidFill>
                            <a:srgbClr val="FF0000"/>
                          </a:solidFill>
                          <a:latin typeface="宋体" panose="02010600030101010101" pitchFamily="2" charset="-122"/>
                          <a:cs typeface="宋体" panose="02010600030101010101" pitchFamily="2" charset="-122"/>
                          <a:sym typeface="+mn-ea"/>
                        </a:rPr>
                        <a:t>(</a:t>
                      </a:r>
                      <a:r>
                        <a:rPr lang="en-US" altLang="zh-CN" sz="2400" b="1" dirty="0" err="1" smtClean="0">
                          <a:solidFill>
                            <a:srgbClr val="FF0000"/>
                          </a:solidFill>
                          <a:uFillTx/>
                          <a:ea typeface="SimSun-ExtB" panose="02010609060101010101" charset="-122"/>
                          <a:cs typeface="+mj-cs"/>
                          <a:sym typeface="宋体" panose="02010600030101010101" pitchFamily="2" charset="-122"/>
                        </a:rPr>
                        <a:t>洁身自好</a:t>
                      </a:r>
                      <a:r>
                        <a:rPr lang="zh-CN" altLang="zh-CN" sz="2400" b="1" dirty="0" smtClean="0">
                          <a:solidFill>
                            <a:srgbClr val="FF0000"/>
                          </a:solidFill>
                          <a:uFillTx/>
                          <a:latin typeface="宋体" panose="02010600030101010101" pitchFamily="2" charset="-122"/>
                          <a:cs typeface="宋体" panose="02010600030101010101" pitchFamily="2" charset="-122"/>
                          <a:sym typeface="+mn-ea"/>
                        </a:rPr>
                        <a:t>)</a:t>
                      </a:r>
                      <a:endParaRPr lang="zh-CN" altLang="zh-CN" sz="2400" b="1" dirty="0" smtClean="0">
                        <a:solidFill>
                          <a:srgbClr val="FF0000"/>
                        </a:solidFill>
                        <a:uFillTx/>
                        <a:latin typeface="宋体" panose="02010600030101010101" pitchFamily="2" charset="-122"/>
                        <a:cs typeface="宋体" panose="02010600030101010101" pitchFamily="2" charset="-122"/>
                        <a:sym typeface="+mn-ea"/>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4">
                  <a:txBody>
                    <a:bodyPr/>
                    <a:lstStyle/>
                    <a:p>
                      <a:pPr marL="0" lvl="0" indent="0">
                        <a:buNone/>
                      </a:pPr>
                      <a:endParaRPr lang="zh-CN" altLang="en-US" sz="2400" b="1" dirty="0"/>
                    </a:p>
                  </a:txBody>
                  <a:tcPr>
                    <a:lnL w="28575" cap="flat" cmpd="sng" algn="ctr">
                      <a:solidFill>
                        <a:schemeClr val="tx1"/>
                      </a:solidFill>
                      <a:prstDash val="solid"/>
                      <a:roun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551815">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r>
                        <a:rPr lang="zh-CN" altLang="en-US" sz="2400" b="1" dirty="0"/>
                        <a:t>濯清涟而不妖</a:t>
                      </a:r>
                      <a:endParaRPr lang="zh-CN" altLang="en-US" sz="2400"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51815">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r>
                        <a:rPr lang="zh-CN" altLang="en-US" sz="2400" b="1" dirty="0"/>
                        <a:t>中通外直</a:t>
                      </a:r>
                      <a:r>
                        <a:rPr lang="en-US" altLang="zh-CN" sz="2400" b="1">
                          <a:uFillTx/>
                          <a:ea typeface="SimSun-ExtB" panose="02010609060101010101" charset="-122"/>
                          <a:cs typeface="+mj-cs"/>
                          <a:sym typeface="宋体" panose="02010600030101010101" pitchFamily="2" charset="-122"/>
                        </a:rPr>
                        <a:t>,</a:t>
                      </a:r>
                      <a:r>
                        <a:rPr lang="zh-CN" altLang="en-US" sz="2400" b="1" dirty="0"/>
                        <a:t>不蔓不枝</a:t>
                      </a:r>
                      <a:endParaRPr lang="zh-CN" altLang="en-US" sz="2400"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20395">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r>
                        <a:rPr lang="zh-CN" altLang="en-US" sz="2400" b="1" dirty="0"/>
                        <a:t>香远益清</a:t>
                      </a:r>
                      <a:r>
                        <a:rPr lang="en-US" altLang="zh-CN" sz="2400" b="1">
                          <a:uFillTx/>
                          <a:ea typeface="SimSun-ExtB" panose="02010609060101010101" charset="-122"/>
                          <a:cs typeface="+mj-cs"/>
                          <a:sym typeface="宋体" panose="02010600030101010101" pitchFamily="2" charset="-122"/>
                        </a:rPr>
                        <a:t>,</a:t>
                      </a:r>
                      <a:r>
                        <a:rPr lang="zh-CN" altLang="en-US" sz="2400" b="1" dirty="0"/>
                        <a:t>亭亭净植</a:t>
                      </a:r>
                      <a:endParaRPr lang="zh-CN" altLang="en-US" sz="2400"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vMerge="1">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7" name="矩形 6"/>
          <p:cNvSpPr/>
          <p:nvPr/>
        </p:nvSpPr>
        <p:spPr>
          <a:xfrm>
            <a:off x="4584065" y="4292600"/>
            <a:ext cx="5088255" cy="460375"/>
          </a:xfrm>
          <a:prstGeom prst="rect">
            <a:avLst/>
          </a:prstGeom>
          <a:noFill/>
          <a:ln w="9525">
            <a:noFill/>
          </a:ln>
        </p:spPr>
        <p:txBody>
          <a:bodyPr wrap="square" anchor="t" anchorCtr="0">
            <a:spAutoFit/>
          </a:bodyPr>
          <a:p>
            <a:r>
              <a:rPr lang="zh-CN" altLang="en-US" sz="2400" b="1" dirty="0">
                <a:solidFill>
                  <a:srgbClr val="0000FF"/>
                </a:solidFill>
                <a:latin typeface="Arial" panose="020B0604020202020204" pitchFamily="34" charset="0"/>
                <a:ea typeface="宋体" panose="02010600030101010101" pitchFamily="2" charset="-122"/>
              </a:rPr>
              <a:t>庄重质朴,不哗众取宠</a:t>
            </a:r>
            <a:r>
              <a:rPr lang="zh-CN" altLang="en-US" sz="2400" b="1" dirty="0">
                <a:solidFill>
                  <a:srgbClr val="0000FF"/>
                </a:solidFill>
                <a:sym typeface="+mn-ea"/>
              </a:rPr>
              <a:t>,</a:t>
            </a:r>
            <a:r>
              <a:rPr lang="zh-CN" altLang="en-US" sz="2400" b="1" dirty="0">
                <a:solidFill>
                  <a:srgbClr val="0000FF"/>
                </a:solidFill>
                <a:latin typeface="Arial" panose="020B0604020202020204" pitchFamily="34" charset="0"/>
                <a:ea typeface="宋体" panose="02010600030101010101" pitchFamily="2" charset="-122"/>
              </a:rPr>
              <a:t>不炫耀自己</a:t>
            </a:r>
            <a:endParaRPr lang="zh-CN" altLang="en-US" sz="2400" b="1" dirty="0">
              <a:solidFill>
                <a:srgbClr val="0000FF"/>
              </a:solidFill>
              <a:latin typeface="Arial" panose="020B0604020202020204" pitchFamily="34" charset="0"/>
              <a:ea typeface="宋体" panose="02010600030101010101" pitchFamily="2" charset="-122"/>
            </a:endParaRPr>
          </a:p>
        </p:txBody>
      </p:sp>
      <p:sp>
        <p:nvSpPr>
          <p:cNvPr id="8" name="矩形 7"/>
          <p:cNvSpPr/>
          <p:nvPr/>
        </p:nvSpPr>
        <p:spPr>
          <a:xfrm>
            <a:off x="4584065" y="4796790"/>
            <a:ext cx="5724525" cy="460375"/>
          </a:xfrm>
          <a:prstGeom prst="rect">
            <a:avLst/>
          </a:prstGeom>
          <a:noFill/>
          <a:ln w="9525">
            <a:noFill/>
          </a:ln>
        </p:spPr>
        <p:txBody>
          <a:bodyPr anchor="t" anchorCtr="0">
            <a:spAutoFit/>
          </a:bodyPr>
          <a:p>
            <a:r>
              <a:rPr lang="zh-CN" altLang="en-US" sz="2400" b="1" dirty="0">
                <a:solidFill>
                  <a:srgbClr val="0000FF"/>
                </a:solidFill>
                <a:latin typeface="Arial" panose="020B0604020202020204" pitchFamily="34" charset="0"/>
                <a:ea typeface="宋体" panose="02010600030101010101" pitchFamily="2" charset="-122"/>
              </a:rPr>
              <a:t>正直不苟</a:t>
            </a:r>
            <a:r>
              <a:rPr lang="en-US" altLang="zh-CN" sz="2400" b="1">
                <a:solidFill>
                  <a:srgbClr val="0000FF"/>
                </a:solidFill>
                <a:uFillTx/>
                <a:ea typeface="SimSun-ExtB" panose="02010609060101010101" charset="-122"/>
                <a:cs typeface="+mj-cs"/>
                <a:sym typeface="宋体" panose="02010600030101010101" pitchFamily="2" charset="-122"/>
              </a:rPr>
              <a:t>,</a:t>
            </a:r>
            <a:r>
              <a:rPr lang="zh-CN" altLang="en-US" sz="2400" b="1" dirty="0">
                <a:solidFill>
                  <a:srgbClr val="0000FF"/>
                </a:solidFill>
                <a:sym typeface="+mn-ea"/>
              </a:rPr>
              <a:t>豁达大度</a:t>
            </a:r>
            <a:endParaRPr lang="zh-CN" altLang="en-US" sz="2400" b="1" dirty="0">
              <a:solidFill>
                <a:srgbClr val="0000FF"/>
              </a:solidFill>
              <a:latin typeface="Arial" panose="020B0604020202020204" pitchFamily="34" charset="0"/>
              <a:ea typeface="宋体" panose="02010600030101010101" pitchFamily="2" charset="-122"/>
            </a:endParaRPr>
          </a:p>
        </p:txBody>
      </p:sp>
      <p:sp>
        <p:nvSpPr>
          <p:cNvPr id="9" name="矩形 8"/>
          <p:cNvSpPr/>
          <p:nvPr/>
        </p:nvSpPr>
        <p:spPr>
          <a:xfrm>
            <a:off x="4584065" y="5257165"/>
            <a:ext cx="5724525" cy="460375"/>
          </a:xfrm>
          <a:prstGeom prst="rect">
            <a:avLst/>
          </a:prstGeom>
          <a:noFill/>
          <a:ln w="9525">
            <a:noFill/>
          </a:ln>
        </p:spPr>
        <p:txBody>
          <a:bodyPr anchor="t" anchorCtr="0">
            <a:spAutoFit/>
          </a:bodyPr>
          <a:p>
            <a:r>
              <a:rPr lang="zh-CN" altLang="en-US" sz="2400" b="1" dirty="0">
                <a:solidFill>
                  <a:srgbClr val="0000FF"/>
                </a:solidFill>
                <a:latin typeface="Arial" panose="020B0604020202020204" pitchFamily="34" charset="0"/>
                <a:ea typeface="宋体" panose="02010600030101010101" pitchFamily="2" charset="-122"/>
              </a:rPr>
              <a:t>美名远扬</a:t>
            </a:r>
            <a:r>
              <a:rPr lang="en-US" altLang="zh-CN" sz="2400" b="1">
                <a:solidFill>
                  <a:srgbClr val="0000FF"/>
                </a:solidFill>
                <a:uFillTx/>
                <a:ea typeface="SimSun-ExtB" panose="02010609060101010101" charset="-122"/>
                <a:cs typeface="+mj-cs"/>
                <a:sym typeface="宋体" panose="02010600030101010101" pitchFamily="2" charset="-122"/>
              </a:rPr>
              <a:t>,志洁行廉,仪态端庄</a:t>
            </a:r>
            <a:r>
              <a:rPr lang="zh-CN" altLang="en-US" sz="2400" b="1">
                <a:solidFill>
                  <a:srgbClr val="0000FF"/>
                </a:solidFill>
                <a:uFillTx/>
                <a:ea typeface="SimSun-ExtB" panose="02010609060101010101" charset="-122"/>
                <a:cs typeface="+mj-cs"/>
                <a:sym typeface="宋体" panose="02010600030101010101" pitchFamily="2" charset="-122"/>
              </a:rPr>
              <a:t>美好</a:t>
            </a:r>
            <a:endParaRPr lang="zh-CN" altLang="en-US" sz="2400" b="1" dirty="0">
              <a:solidFill>
                <a:srgbClr val="0000FF"/>
              </a:solidFill>
              <a:uFillTx/>
              <a:latin typeface="Arial" panose="020B0604020202020204" pitchFamily="34" charset="0"/>
              <a:ea typeface="SimSun-ExtB" panose="02010609060101010101" charset="-122"/>
              <a:cs typeface="+mj-cs"/>
              <a:sym typeface="宋体" panose="02010600030101010101" pitchFamily="2" charset="-122"/>
            </a:endParaRPr>
          </a:p>
        </p:txBody>
      </p:sp>
      <p:sp>
        <p:nvSpPr>
          <p:cNvPr id="11" name="文本框 10"/>
          <p:cNvSpPr txBox="1"/>
          <p:nvPr/>
        </p:nvSpPr>
        <p:spPr>
          <a:xfrm>
            <a:off x="9768205" y="3932555"/>
            <a:ext cx="675005" cy="1825625"/>
          </a:xfrm>
          <a:prstGeom prst="rect">
            <a:avLst/>
          </a:prstGeom>
          <a:noFill/>
        </p:spPr>
        <p:txBody>
          <a:bodyPr vert="eaVert" wrap="square" rtlCol="0">
            <a:spAutoFit/>
          </a:bodyPr>
          <a:p>
            <a:r>
              <a:rPr lang="zh-CN" altLang="en-US" sz="3200" b="1">
                <a:solidFill>
                  <a:srgbClr val="FF0000"/>
                </a:solidFill>
              </a:rPr>
              <a:t>托物言志</a:t>
            </a:r>
            <a:endParaRPr lang="zh-CN" altLang="en-US" sz="3200" b="1">
              <a:solidFill>
                <a:srgbClr val="FF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6802"/>
                                        </p:tgtEl>
                                        <p:attrNameLst>
                                          <p:attrName>style.visibility</p:attrName>
                                        </p:attrNameLst>
                                      </p:cBhvr>
                                      <p:to>
                                        <p:strVal val="visible"/>
                                      </p:to>
                                    </p:set>
                                    <p:anim calcmode="lin" valueType="num">
                                      <p:cBhvr additive="base">
                                        <p:cTn id="7" dur="500" fill="hold"/>
                                        <p:tgtEl>
                                          <p:spTgt spid="76802"/>
                                        </p:tgtEl>
                                        <p:attrNameLst>
                                          <p:attrName>ppt_x</p:attrName>
                                        </p:attrNameLst>
                                      </p:cBhvr>
                                      <p:tavLst>
                                        <p:tav tm="0">
                                          <p:val>
                                            <p:strVal val="#ppt_x"/>
                                          </p:val>
                                        </p:tav>
                                        <p:tav tm="100000">
                                          <p:val>
                                            <p:strVal val="#ppt_x"/>
                                          </p:val>
                                        </p:tav>
                                      </p:tavLst>
                                    </p:anim>
                                    <p:anim calcmode="lin" valueType="num">
                                      <p:cBhvr additive="base">
                                        <p:cTn id="8" dur="500" fill="hold"/>
                                        <p:tgtEl>
                                          <p:spTgt spid="768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bldLvl="0" animBg="1"/>
      <p:bldP spid="7" grpId="0"/>
      <p:bldP spid="8" grpId="0"/>
      <p:bldP spid="9" grpId="0"/>
      <p:bldP spid="1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775460" y="188595"/>
            <a:ext cx="8683625" cy="891540"/>
          </a:xfrm>
          <a:prstGeom prst="rect">
            <a:avLst/>
          </a:prstGeom>
        </p:spPr>
        <p:txBody>
          <a:bodyPr wrap="square">
            <a:spAutoFit/>
          </a:bodyPr>
          <a:lstStyle/>
          <a:p>
            <a:pPr algn="just" fontAlgn="base">
              <a:lnSpc>
                <a:spcPct val="100000"/>
              </a:lnSpc>
              <a:spcBef>
                <a:spcPts val="0"/>
              </a:spcBef>
              <a:spcAft>
                <a:spcPts val="0"/>
              </a:spcAft>
            </a:pPr>
            <a:r>
              <a:rPr lang="en-US" altLang="zh-CN" sz="2600" b="1" strike="noStrike" noProof="1" smtClean="0">
                <a:solidFill>
                  <a:schemeClr val="tx1"/>
                </a:solidFill>
                <a:latin typeface="宋体" panose="02010600030101010101" pitchFamily="2" charset="-122"/>
                <a:cs typeface="宋体" panose="02010600030101010101" pitchFamily="2" charset="-122"/>
              </a:rPr>
              <a:t>5</a:t>
            </a:r>
            <a:r>
              <a:rPr lang="en-US" altLang="zh-CN" sz="2600" b="1" strike="noStrike" noProof="1">
                <a:solidFill>
                  <a:schemeClr val="tx1"/>
                </a:solidFill>
                <a:latin typeface="宋体" panose="02010600030101010101" pitchFamily="2" charset="-122"/>
                <a:cs typeface="宋体" panose="02010600030101010101" pitchFamily="2" charset="-122"/>
              </a:rPr>
              <a:t>.</a:t>
            </a:r>
            <a:r>
              <a:rPr lang="zh-CN" altLang="en-US" sz="2600" b="1" strike="noStrike" noProof="1">
                <a:solidFill>
                  <a:schemeClr val="tx1"/>
                </a:solidFill>
                <a:latin typeface="宋体" panose="02010600030101010101" pitchFamily="2" charset="-122"/>
                <a:cs typeface="宋体" panose="02010600030101010101" pitchFamily="2" charset="-122"/>
              </a:rPr>
              <a:t>本文的题目是《爱莲说》</a:t>
            </a:r>
            <a:r>
              <a:rPr lang="en-US" altLang="zh-CN" sz="2600" b="1">
                <a:uFillTx/>
                <a:ea typeface="SimSun-ExtB" panose="02010609060101010101" charset="-122"/>
                <a:cs typeface="+mj-cs"/>
                <a:sym typeface="宋体" panose="02010600030101010101" pitchFamily="2" charset="-122"/>
              </a:rPr>
              <a:t>,</a:t>
            </a:r>
            <a:r>
              <a:rPr lang="zh-CN" sz="2600" b="1" dirty="0">
                <a:uFillTx/>
                <a:latin typeface="+mn-lt"/>
                <a:ea typeface="SimSun-ExtB" panose="02010609060101010101" charset="-122"/>
                <a:cs typeface="Arial" panose="020B0604020202020204" pitchFamily="34" charset="0"/>
                <a:sym typeface="+mn-ea"/>
              </a:rPr>
              <a:t>为什么还要提到其他两种花呢？作者对这三种花持什么态度？</a:t>
            </a:r>
            <a:r>
              <a:rPr lang="zh-CN" sz="2600" b="1" strike="noStrike" noProof="1">
                <a:latin typeface="宋体" panose="02010600030101010101" pitchFamily="2" charset="-122"/>
                <a:cs typeface="宋体" panose="02010600030101010101" pitchFamily="2" charset="-122"/>
              </a:rPr>
              <a:t>有何用意</a:t>
            </a:r>
            <a:r>
              <a:rPr sz="2600" b="1" strike="noStrike" noProof="1"/>
              <a:t>？</a:t>
            </a:r>
            <a:endParaRPr sz="2600" b="1" strike="noStrike" noProof="1"/>
          </a:p>
        </p:txBody>
      </p:sp>
      <p:graphicFrame>
        <p:nvGraphicFramePr>
          <p:cNvPr id="6191" name="表格 6190"/>
          <p:cNvGraphicFramePr/>
          <p:nvPr>
            <p:custDataLst>
              <p:tags r:id="rId1"/>
            </p:custDataLst>
          </p:nvPr>
        </p:nvGraphicFramePr>
        <p:xfrm>
          <a:off x="1844675" y="1054418"/>
          <a:ext cx="8480425" cy="2286000"/>
        </p:xfrm>
        <a:graphic>
          <a:graphicData uri="http://schemas.openxmlformats.org/drawingml/2006/table">
            <a:tbl>
              <a:tblPr/>
              <a:tblGrid>
                <a:gridCol w="2038985"/>
                <a:gridCol w="1784985"/>
                <a:gridCol w="2774950"/>
                <a:gridCol w="1062355"/>
                <a:gridCol w="819150"/>
              </a:tblGrid>
              <a:tr h="457200">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solidFill>
                            <a:schemeClr val="tx1"/>
                          </a:solidFill>
                          <a:uFillTx/>
                        </a:rPr>
                        <a:t>花</a:t>
                      </a:r>
                      <a:endParaRPr lang="zh-CN" altLang="en-US" sz="2400" b="1" dirty="0">
                        <a:solidFill>
                          <a:schemeClr val="tx1"/>
                        </a:solidFill>
                        <a:uFillTx/>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solidFill>
                            <a:schemeClr val="tx1"/>
                          </a:solidFill>
                          <a:uFillTx/>
                        </a:rPr>
                        <a:t>象征</a:t>
                      </a:r>
                      <a:endParaRPr lang="zh-CN" altLang="en-US" sz="2400" b="1" dirty="0">
                        <a:solidFill>
                          <a:schemeClr val="tx1"/>
                        </a:solidFill>
                        <a:uFillTx/>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r>
                        <a:rPr lang="zh-CN" altLang="en-US" sz="2400" b="1" dirty="0">
                          <a:solidFill>
                            <a:schemeClr val="tx1"/>
                          </a:solidFill>
                          <a:uFillTx/>
                        </a:rPr>
                        <a:t>品质</a:t>
                      </a:r>
                      <a:endParaRPr lang="zh-CN" altLang="en-US" sz="2400" b="1" dirty="0">
                        <a:solidFill>
                          <a:schemeClr val="tx1"/>
                        </a:solidFill>
                        <a:uFillTx/>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solidFill>
                            <a:schemeClr val="tx1"/>
                          </a:solidFill>
                          <a:uFillTx/>
                        </a:rPr>
                        <a:t>感情</a:t>
                      </a:r>
                      <a:endParaRPr lang="zh-CN" altLang="en-US" sz="2400" b="1" dirty="0">
                        <a:solidFill>
                          <a:schemeClr val="tx1"/>
                        </a:solidFill>
                        <a:uFillTx/>
                      </a:endParaRPr>
                    </a:p>
                  </a:txBody>
                  <a:tcPr>
                    <a:lnL w="28575" cap="flat" cmpd="sng" algn="ctr">
                      <a:solidFill>
                        <a:schemeClr val="tx1"/>
                      </a:solidFill>
                      <a:prstDash val="solid"/>
                      <a:roun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r>
                        <a:rPr lang="zh-CN" altLang="en-US" sz="2400" b="1" dirty="0">
                          <a:solidFill>
                            <a:schemeClr val="tx1"/>
                          </a:solidFill>
                          <a:uFillTx/>
                        </a:rPr>
                        <a:t>作用</a:t>
                      </a:r>
                      <a:endParaRPr lang="zh-CN" altLang="en-US" sz="2400" b="1" dirty="0">
                        <a:solidFill>
                          <a:schemeClr val="tx1"/>
                        </a:solidFill>
                        <a:uFillTx/>
                      </a:endParaRPr>
                    </a:p>
                  </a:txBody>
                  <a:tcPr>
                    <a:lnL w="28575" cap="flat" cmpd="sng" algn="ctr">
                      <a:solidFill>
                        <a:schemeClr val="tx1"/>
                      </a:solidFill>
                      <a:prstDash val="solid"/>
                      <a:roun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57200">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solidFill>
                            <a:schemeClr val="tx1"/>
                          </a:solidFill>
                          <a:uFillTx/>
                        </a:rPr>
                        <a:t>莲花</a:t>
                      </a:r>
                      <a:r>
                        <a:rPr lang="zh-CN" altLang="zh-CN" sz="2400" b="1" dirty="0">
                          <a:solidFill>
                            <a:schemeClr val="tx1"/>
                          </a:solidFill>
                          <a:uFillTx/>
                          <a:latin typeface="宋体" panose="02010600030101010101" pitchFamily="2" charset="-122"/>
                          <a:cs typeface="宋体" panose="02010600030101010101" pitchFamily="2" charset="-122"/>
                          <a:sym typeface="+mn-ea"/>
                        </a:rPr>
                        <a:t>(</a:t>
                      </a:r>
                      <a:r>
                        <a:rPr lang="zh-CN" sz="2400" b="1" dirty="0">
                          <a:solidFill>
                            <a:schemeClr val="tx1"/>
                          </a:solidFill>
                          <a:uFillTx/>
                          <a:latin typeface="宋体" panose="02010600030101010101" pitchFamily="2" charset="-122"/>
                          <a:sym typeface="+mn-ea"/>
                        </a:rPr>
                        <a:t>周敦颐</a:t>
                      </a:r>
                      <a:r>
                        <a:rPr lang="zh-CN" altLang="zh-CN" sz="2400" b="1" dirty="0">
                          <a:solidFill>
                            <a:schemeClr val="tx1"/>
                          </a:solidFill>
                          <a:uFillTx/>
                          <a:latin typeface="宋体" panose="02010600030101010101" pitchFamily="2" charset="-122"/>
                          <a:cs typeface="宋体" panose="02010600030101010101" pitchFamily="2" charset="-122"/>
                          <a:sym typeface="+mn-ea"/>
                        </a:rPr>
                        <a:t>)</a:t>
                      </a:r>
                      <a:endParaRPr lang="zh-CN" altLang="zh-CN" sz="2400" b="1" dirty="0">
                        <a:solidFill>
                          <a:schemeClr val="tx1"/>
                        </a:solidFill>
                        <a:uFillTx/>
                        <a:latin typeface="宋体" panose="02010600030101010101" pitchFamily="2" charset="-122"/>
                        <a:cs typeface="宋体" panose="02010600030101010101" pitchFamily="2" charset="-122"/>
                        <a:sym typeface="+mn-ea"/>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r>
                        <a:rPr lang="zh-CN" altLang="en-US" sz="2400" b="1" dirty="0">
                          <a:solidFill>
                            <a:schemeClr val="tx1"/>
                          </a:solidFill>
                          <a:uFillTx/>
                        </a:rPr>
                        <a:t>花之君子者</a:t>
                      </a:r>
                      <a:endParaRPr lang="zh-CN" altLang="en-US" sz="2400" b="1" dirty="0">
                        <a:solidFill>
                          <a:schemeClr val="tx1"/>
                        </a:solidFill>
                        <a:uFillTx/>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buNone/>
                      </a:pPr>
                      <a:endParaRPr lang="zh-CN" altLang="en-US" sz="2400" dirty="0">
                        <a:solidFill>
                          <a:schemeClr val="tx1"/>
                        </a:solidFill>
                        <a:uFillTx/>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dirty="0">
                        <a:solidFill>
                          <a:schemeClr val="tx1"/>
                        </a:solidFill>
                        <a:uFillTx/>
                      </a:endParaRPr>
                    </a:p>
                  </a:txBody>
                  <a:tcPr>
                    <a:lnL w="28575" cap="flat" cmpd="sng" algn="ctr">
                      <a:solidFill>
                        <a:schemeClr val="tx1"/>
                      </a:solidFill>
                      <a:prstDash val="solid"/>
                      <a:roun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buNone/>
                      </a:pPr>
                      <a:endParaRPr lang="zh-CN" altLang="en-US" sz="2400" dirty="0">
                        <a:solidFill>
                          <a:schemeClr val="tx1"/>
                        </a:solidFill>
                        <a:uFillTx/>
                      </a:endParaRPr>
                    </a:p>
                  </a:txBody>
                  <a:tcPr>
                    <a:lnL w="28575" cap="flat" cmpd="sng" algn="ctr">
                      <a:solidFill>
                        <a:schemeClr val="tx1"/>
                      </a:solidFill>
                      <a:prstDash val="solid"/>
                      <a:roun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99415">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solidFill>
                            <a:schemeClr val="tx1"/>
                          </a:solidFill>
                          <a:uFillTx/>
                          <a:sym typeface="+mn-ea"/>
                        </a:rPr>
                        <a:t>菊花</a:t>
                      </a:r>
                      <a:r>
                        <a:rPr lang="zh-CN" altLang="zh-CN" sz="2400" b="1" dirty="0">
                          <a:solidFill>
                            <a:schemeClr val="tx1"/>
                          </a:solidFill>
                          <a:uFillTx/>
                          <a:latin typeface="宋体" panose="02010600030101010101" pitchFamily="2" charset="-122"/>
                          <a:cs typeface="宋体" panose="02010600030101010101" pitchFamily="2" charset="-122"/>
                          <a:sym typeface="+mn-ea"/>
                        </a:rPr>
                        <a:t>(</a:t>
                      </a:r>
                      <a:r>
                        <a:rPr lang="zh-CN" sz="2400" b="1" dirty="0">
                          <a:solidFill>
                            <a:schemeClr val="tx1"/>
                          </a:solidFill>
                          <a:uFillTx/>
                          <a:latin typeface="宋体" panose="02010600030101010101" pitchFamily="2" charset="-122"/>
                          <a:sym typeface="+mn-ea"/>
                        </a:rPr>
                        <a:t>陶渊明</a:t>
                      </a:r>
                      <a:r>
                        <a:rPr lang="zh-CN" altLang="zh-CN" sz="2400" b="1" dirty="0">
                          <a:solidFill>
                            <a:schemeClr val="tx1"/>
                          </a:solidFill>
                          <a:uFillTx/>
                          <a:latin typeface="宋体" panose="02010600030101010101" pitchFamily="2" charset="-122"/>
                          <a:cs typeface="宋体" panose="02010600030101010101" pitchFamily="2" charset="-122"/>
                          <a:sym typeface="+mn-ea"/>
                        </a:rPr>
                        <a:t>)</a:t>
                      </a:r>
                      <a:endParaRPr lang="zh-CN" altLang="zh-CN" sz="2400" b="1" dirty="0">
                        <a:solidFill>
                          <a:schemeClr val="tx1"/>
                        </a:solidFill>
                        <a:uFillTx/>
                        <a:latin typeface="宋体" panose="02010600030101010101" pitchFamily="2" charset="-122"/>
                        <a:cs typeface="宋体" panose="02010600030101010101" pitchFamily="2" charset="-122"/>
                        <a:sym typeface="+mn-ea"/>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r>
                        <a:rPr lang="zh-CN" altLang="en-US" sz="2400" b="1" dirty="0">
                          <a:solidFill>
                            <a:schemeClr val="tx1"/>
                          </a:solidFill>
                          <a:uFillTx/>
                          <a:sym typeface="+mn-ea"/>
                        </a:rPr>
                        <a:t>花之隐逸者</a:t>
                      </a:r>
                      <a:endParaRPr lang="zh-CN" altLang="en-US" sz="2400" b="1" dirty="0">
                        <a:solidFill>
                          <a:schemeClr val="tx1"/>
                        </a:solidFill>
                        <a:uFillTx/>
                        <a:sym typeface="+mn-ea"/>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buNone/>
                      </a:pPr>
                      <a:endParaRPr lang="zh-CN" altLang="en-US" sz="2400" dirty="0">
                        <a:solidFill>
                          <a:schemeClr val="tx1"/>
                        </a:solidFill>
                        <a:uFillTx/>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dirty="0">
                        <a:solidFill>
                          <a:schemeClr val="tx1"/>
                        </a:solidFill>
                        <a:uFillTx/>
                      </a:endParaRPr>
                    </a:p>
                  </a:txBody>
                  <a:tcPr>
                    <a:lnL w="28575" cap="flat" cmpd="sng" algn="ctr">
                      <a:solidFill>
                        <a:schemeClr val="tx1"/>
                      </a:solidFill>
                      <a:prstDash val="solid"/>
                      <a:roun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buNone/>
                      </a:pPr>
                      <a:endParaRPr lang="zh-CN" altLang="en-US" sz="2400" dirty="0">
                        <a:solidFill>
                          <a:schemeClr val="tx1"/>
                        </a:solidFill>
                        <a:uFillTx/>
                      </a:endParaRPr>
                    </a:p>
                  </a:txBody>
                  <a:tcPr>
                    <a:lnL w="28575" cap="flat" cmpd="sng" algn="ctr">
                      <a:solidFill>
                        <a:schemeClr val="tx1"/>
                      </a:solidFill>
                      <a:prstDash val="solid"/>
                      <a:roun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08305">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solidFill>
                            <a:schemeClr val="tx1"/>
                          </a:solidFill>
                          <a:uFillTx/>
                          <a:sym typeface="+mn-ea"/>
                        </a:rPr>
                        <a:t>牡丹</a:t>
                      </a:r>
                      <a:r>
                        <a:rPr lang="zh-CN" altLang="zh-CN" sz="2400" b="1" dirty="0">
                          <a:solidFill>
                            <a:schemeClr val="tx1"/>
                          </a:solidFill>
                          <a:uFillTx/>
                          <a:latin typeface="宋体" panose="02010600030101010101" pitchFamily="2" charset="-122"/>
                          <a:cs typeface="宋体" panose="02010600030101010101" pitchFamily="2" charset="-122"/>
                          <a:sym typeface="+mn-ea"/>
                        </a:rPr>
                        <a:t>(</a:t>
                      </a:r>
                      <a:r>
                        <a:rPr lang="zh-CN" sz="2400" b="1" dirty="0">
                          <a:solidFill>
                            <a:schemeClr val="tx1"/>
                          </a:solidFill>
                          <a:uFillTx/>
                          <a:latin typeface="宋体" panose="02010600030101010101" pitchFamily="2" charset="-122"/>
                          <a:sym typeface="+mn-ea"/>
                        </a:rPr>
                        <a:t>世人</a:t>
                      </a:r>
                      <a:r>
                        <a:rPr lang="zh-CN" altLang="zh-CN" sz="2400" b="1" dirty="0">
                          <a:solidFill>
                            <a:schemeClr val="tx1"/>
                          </a:solidFill>
                          <a:uFillTx/>
                          <a:latin typeface="宋体" panose="02010600030101010101" pitchFamily="2" charset="-122"/>
                          <a:cs typeface="宋体" panose="02010600030101010101" pitchFamily="2" charset="-122"/>
                          <a:sym typeface="+mn-ea"/>
                        </a:rPr>
                        <a:t>)</a:t>
                      </a:r>
                      <a:endParaRPr lang="zh-CN" altLang="zh-CN" sz="2400" b="1" dirty="0">
                        <a:solidFill>
                          <a:schemeClr val="tx1"/>
                        </a:solidFill>
                        <a:uFillTx/>
                        <a:latin typeface="宋体" panose="02010600030101010101" pitchFamily="2" charset="-122"/>
                        <a:cs typeface="宋体" panose="02010600030101010101" pitchFamily="2" charset="-122"/>
                        <a:sym typeface="+mn-ea"/>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r>
                        <a:rPr lang="zh-CN" altLang="en-US" sz="2400" b="1" dirty="0">
                          <a:solidFill>
                            <a:schemeClr val="tx1"/>
                          </a:solidFill>
                          <a:uFillTx/>
                          <a:sym typeface="+mn-ea"/>
                        </a:rPr>
                        <a:t>花之富贵者</a:t>
                      </a:r>
                      <a:endParaRPr lang="zh-CN" altLang="en-US" sz="2400" b="1" dirty="0">
                        <a:solidFill>
                          <a:schemeClr val="tx1"/>
                        </a:solidFill>
                        <a:uFillTx/>
                        <a:sym typeface="+mn-ea"/>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p>
                      <a:pPr marL="0" lvl="0" indent="0">
                        <a:buNone/>
                      </a:pPr>
                      <a:endParaRPr lang="zh-CN" altLang="en-US" sz="2400" b="1" dirty="0">
                        <a:solidFill>
                          <a:schemeClr val="tx1"/>
                        </a:solidFill>
                        <a:uFillTx/>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b="1" dirty="0">
                        <a:solidFill>
                          <a:schemeClr val="tx1"/>
                        </a:solidFill>
                        <a:uFillTx/>
                      </a:endParaRPr>
                    </a:p>
                  </a:txBody>
                  <a:tcPr>
                    <a:lnL w="28575" cap="flat" cmpd="sng" algn="ctr">
                      <a:solidFill>
                        <a:schemeClr val="tx1"/>
                      </a:solidFill>
                      <a:prstDash val="solid"/>
                      <a:roun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p>
                      <a:pPr marL="0" lvl="0" indent="0">
                        <a:buNone/>
                      </a:pPr>
                      <a:endParaRPr lang="zh-CN" altLang="en-US" sz="2400" b="1" dirty="0">
                        <a:solidFill>
                          <a:schemeClr val="tx1"/>
                        </a:solidFill>
                        <a:uFillTx/>
                      </a:endParaRPr>
                    </a:p>
                  </a:txBody>
                  <a:tcPr>
                    <a:lnL w="28575" cap="flat" cmpd="sng" algn="ctr">
                      <a:solidFill>
                        <a:schemeClr val="tx1"/>
                      </a:solidFill>
                      <a:prstDash val="solid"/>
                      <a:roun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457200">
                <a:tc gridSpan="5">
                  <a:txBody>
                    <a:bodyPr/>
                    <a:lstStyle/>
                    <a:p>
                      <a:pPr marL="0" lvl="0" indent="0">
                        <a:buNone/>
                      </a:pPr>
                      <a:endParaRPr lang="zh-CN" altLang="en-US" sz="2400" dirty="0">
                        <a:solidFill>
                          <a:schemeClr val="tx1"/>
                        </a:solidFill>
                        <a:uFillTx/>
                      </a:endParaRP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lgn="ctr">
                      <a:solidFill>
                        <a:schemeClr val="tx1"/>
                      </a:solidFill>
                      <a:prstDash val="solid"/>
                      <a:roun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hMerge="1">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hMerge="1">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hMerge="1">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hMerge="1">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8233" name="矩形 8232"/>
          <p:cNvSpPr/>
          <p:nvPr/>
        </p:nvSpPr>
        <p:spPr>
          <a:xfrm>
            <a:off x="8460740" y="1556385"/>
            <a:ext cx="1038860" cy="460375"/>
          </a:xfrm>
          <a:prstGeom prst="rect">
            <a:avLst/>
          </a:prstGeom>
          <a:noFill/>
          <a:ln w="9525">
            <a:noFill/>
          </a:ln>
        </p:spPr>
        <p:txBody>
          <a:bodyPr wrap="square" anchor="t" anchorCtr="0">
            <a:spAutoFit/>
          </a:bodyPr>
          <a:lstStyle/>
          <a:p>
            <a:pPr algn="ctr">
              <a:lnSpc>
                <a:spcPct val="100000"/>
              </a:lnSpc>
            </a:pPr>
            <a:r>
              <a:rPr lang="zh-CN" sz="2400" b="1" dirty="0">
                <a:solidFill>
                  <a:srgbClr val="0000FF"/>
                </a:solidFill>
                <a:latin typeface="Arial" panose="020B0604020202020204" pitchFamily="34" charset="0"/>
                <a:ea typeface="宋体" panose="02010600030101010101" pitchFamily="2" charset="-122"/>
              </a:rPr>
              <a:t>赞美</a:t>
            </a:r>
            <a:endParaRPr lang="zh-CN" sz="2400" b="1" dirty="0">
              <a:solidFill>
                <a:srgbClr val="0000FF"/>
              </a:solidFill>
              <a:latin typeface="Arial" panose="020B0604020202020204" pitchFamily="34" charset="0"/>
              <a:ea typeface="宋体" panose="02010600030101010101" pitchFamily="2" charset="-122"/>
            </a:endParaRPr>
          </a:p>
        </p:txBody>
      </p:sp>
      <p:sp>
        <p:nvSpPr>
          <p:cNvPr id="4" name="矩形 3"/>
          <p:cNvSpPr/>
          <p:nvPr/>
        </p:nvSpPr>
        <p:spPr>
          <a:xfrm>
            <a:off x="9499600" y="1556385"/>
            <a:ext cx="851535" cy="460375"/>
          </a:xfrm>
          <a:prstGeom prst="rect">
            <a:avLst/>
          </a:prstGeom>
          <a:noFill/>
          <a:ln w="9525">
            <a:noFill/>
          </a:ln>
        </p:spPr>
        <p:txBody>
          <a:bodyPr wrap="square" anchor="t" anchorCtr="0">
            <a:spAutoFit/>
          </a:bodyPr>
          <a:lstStyle/>
          <a:p>
            <a:pPr algn="ctr"/>
            <a:r>
              <a:rPr lang="zh-CN" sz="2400" b="1" dirty="0">
                <a:solidFill>
                  <a:srgbClr val="FF0000"/>
                </a:solidFill>
                <a:latin typeface="Arial" panose="020B0604020202020204" pitchFamily="34" charset="0"/>
                <a:ea typeface="宋体" panose="02010600030101010101" pitchFamily="2" charset="-122"/>
              </a:rPr>
              <a:t>主旨</a:t>
            </a:r>
            <a:endParaRPr lang="zh-CN" sz="2400" b="1" dirty="0">
              <a:solidFill>
                <a:srgbClr val="FF0000"/>
              </a:solidFill>
              <a:latin typeface="Arial" panose="020B0604020202020204" pitchFamily="34" charset="0"/>
              <a:ea typeface="宋体" panose="02010600030101010101" pitchFamily="2" charset="-122"/>
            </a:endParaRPr>
          </a:p>
        </p:txBody>
      </p:sp>
      <p:sp>
        <p:nvSpPr>
          <p:cNvPr id="5" name="矩形 4"/>
          <p:cNvSpPr/>
          <p:nvPr/>
        </p:nvSpPr>
        <p:spPr>
          <a:xfrm>
            <a:off x="8490585" y="1988820"/>
            <a:ext cx="1009015" cy="460375"/>
          </a:xfrm>
          <a:prstGeom prst="rect">
            <a:avLst/>
          </a:prstGeom>
          <a:noFill/>
          <a:ln w="9525">
            <a:noFill/>
          </a:ln>
        </p:spPr>
        <p:txBody>
          <a:bodyPr wrap="square" anchor="t" anchorCtr="0">
            <a:spAutoFit/>
          </a:bodyPr>
          <a:lstStyle/>
          <a:p>
            <a:pPr algn="ctr">
              <a:lnSpc>
                <a:spcPct val="100000"/>
              </a:lnSpc>
            </a:pPr>
            <a:r>
              <a:rPr lang="zh-CN" sz="2400" b="1" dirty="0">
                <a:solidFill>
                  <a:srgbClr val="0000FF"/>
                </a:solidFill>
                <a:latin typeface="Arial" panose="020B0604020202020204" pitchFamily="34" charset="0"/>
                <a:ea typeface="宋体" panose="02010600030101010101" pitchFamily="2" charset="-122"/>
              </a:rPr>
              <a:t>惋惜</a:t>
            </a:r>
            <a:endParaRPr lang="zh-CN" sz="2400" b="1" dirty="0">
              <a:solidFill>
                <a:srgbClr val="0000FF"/>
              </a:solidFill>
              <a:latin typeface="Arial" panose="020B0604020202020204" pitchFamily="34" charset="0"/>
              <a:ea typeface="宋体" panose="02010600030101010101" pitchFamily="2" charset="-122"/>
            </a:endParaRPr>
          </a:p>
        </p:txBody>
      </p:sp>
      <p:sp>
        <p:nvSpPr>
          <p:cNvPr id="6" name="矩形 5"/>
          <p:cNvSpPr/>
          <p:nvPr/>
        </p:nvSpPr>
        <p:spPr>
          <a:xfrm>
            <a:off x="9519285" y="1988820"/>
            <a:ext cx="839470" cy="460375"/>
          </a:xfrm>
          <a:prstGeom prst="rect">
            <a:avLst/>
          </a:prstGeom>
          <a:noFill/>
          <a:ln w="9525">
            <a:noFill/>
          </a:ln>
        </p:spPr>
        <p:txBody>
          <a:bodyPr wrap="square" anchor="t" anchorCtr="0">
            <a:spAutoFit/>
          </a:bodyPr>
          <a:lstStyle/>
          <a:p>
            <a:pPr algn="ctr"/>
            <a:r>
              <a:rPr lang="zh-CN" sz="2400" b="1" dirty="0">
                <a:solidFill>
                  <a:srgbClr val="FF0000"/>
                </a:solidFill>
                <a:latin typeface="Arial" panose="020B0604020202020204" pitchFamily="34" charset="0"/>
                <a:ea typeface="宋体" panose="02010600030101010101" pitchFamily="2" charset="-122"/>
              </a:rPr>
              <a:t>正衬</a:t>
            </a:r>
            <a:endParaRPr lang="zh-CN" sz="2400" b="1" dirty="0">
              <a:solidFill>
                <a:srgbClr val="FF0000"/>
              </a:solidFill>
              <a:latin typeface="Arial" panose="020B0604020202020204" pitchFamily="34" charset="0"/>
              <a:ea typeface="宋体" panose="02010600030101010101" pitchFamily="2" charset="-122"/>
            </a:endParaRPr>
          </a:p>
        </p:txBody>
      </p:sp>
      <p:sp>
        <p:nvSpPr>
          <p:cNvPr id="7" name="矩形 6"/>
          <p:cNvSpPr/>
          <p:nvPr/>
        </p:nvSpPr>
        <p:spPr>
          <a:xfrm>
            <a:off x="8472170" y="2452370"/>
            <a:ext cx="1027430" cy="460375"/>
          </a:xfrm>
          <a:prstGeom prst="rect">
            <a:avLst/>
          </a:prstGeom>
          <a:noFill/>
          <a:ln w="9525">
            <a:noFill/>
          </a:ln>
        </p:spPr>
        <p:txBody>
          <a:bodyPr wrap="square" anchor="t" anchorCtr="0">
            <a:spAutoFit/>
          </a:bodyPr>
          <a:lstStyle/>
          <a:p>
            <a:pPr algn="ctr">
              <a:lnSpc>
                <a:spcPct val="100000"/>
              </a:lnSpc>
            </a:pPr>
            <a:r>
              <a:rPr lang="zh-CN" sz="2400" b="1" dirty="0">
                <a:solidFill>
                  <a:srgbClr val="0000FF"/>
                </a:solidFill>
                <a:latin typeface="Arial" panose="020B0604020202020204" pitchFamily="34" charset="0"/>
                <a:ea typeface="宋体" panose="02010600030101010101" pitchFamily="2" charset="-122"/>
              </a:rPr>
              <a:t>讽刺</a:t>
            </a:r>
            <a:endParaRPr lang="zh-CN" sz="2400" b="1" dirty="0">
              <a:solidFill>
                <a:srgbClr val="0000FF"/>
              </a:solidFill>
              <a:latin typeface="Arial" panose="020B0604020202020204" pitchFamily="34" charset="0"/>
              <a:ea typeface="宋体" panose="02010600030101010101" pitchFamily="2" charset="-122"/>
            </a:endParaRPr>
          </a:p>
        </p:txBody>
      </p:sp>
      <p:sp>
        <p:nvSpPr>
          <p:cNvPr id="9" name="矩形 8"/>
          <p:cNvSpPr/>
          <p:nvPr/>
        </p:nvSpPr>
        <p:spPr>
          <a:xfrm>
            <a:off x="9514205" y="2384425"/>
            <a:ext cx="855980" cy="460375"/>
          </a:xfrm>
          <a:prstGeom prst="rect">
            <a:avLst/>
          </a:prstGeom>
          <a:noFill/>
          <a:ln w="9525">
            <a:noFill/>
          </a:ln>
        </p:spPr>
        <p:txBody>
          <a:bodyPr wrap="square" anchor="t" anchorCtr="0">
            <a:spAutoFit/>
          </a:bodyPr>
          <a:lstStyle/>
          <a:p>
            <a:pPr algn="ctr"/>
            <a:r>
              <a:rPr lang="zh-CN" sz="2400" b="1" dirty="0">
                <a:solidFill>
                  <a:srgbClr val="FF0000"/>
                </a:solidFill>
                <a:latin typeface="Arial" panose="020B0604020202020204" pitchFamily="34" charset="0"/>
                <a:ea typeface="宋体" panose="02010600030101010101" pitchFamily="2" charset="-122"/>
              </a:rPr>
              <a:t>反衬</a:t>
            </a:r>
            <a:endParaRPr lang="zh-CN" sz="2400" b="1" dirty="0">
              <a:solidFill>
                <a:srgbClr val="FF0000"/>
              </a:solidFill>
              <a:latin typeface="Arial" panose="020B0604020202020204" pitchFamily="34" charset="0"/>
              <a:ea typeface="宋体" panose="02010600030101010101" pitchFamily="2" charset="-122"/>
            </a:endParaRPr>
          </a:p>
        </p:txBody>
      </p:sp>
      <p:sp>
        <p:nvSpPr>
          <p:cNvPr id="10" name="矩形 9"/>
          <p:cNvSpPr/>
          <p:nvPr/>
        </p:nvSpPr>
        <p:spPr>
          <a:xfrm>
            <a:off x="4164965" y="2875280"/>
            <a:ext cx="3949700" cy="460375"/>
          </a:xfrm>
          <a:prstGeom prst="rect">
            <a:avLst/>
          </a:prstGeom>
          <a:noFill/>
          <a:ln w="9525">
            <a:noFill/>
          </a:ln>
        </p:spPr>
        <p:txBody>
          <a:bodyPr wrap="square" anchor="t" anchorCtr="0">
            <a:spAutoFit/>
          </a:bodyPr>
          <a:lstStyle/>
          <a:p>
            <a:pPr algn="ctr"/>
            <a:r>
              <a:rPr lang="zh-CN" sz="2400" b="1" dirty="0">
                <a:solidFill>
                  <a:srgbClr val="FF0000"/>
                </a:solidFill>
                <a:latin typeface="Arial" panose="020B0604020202020204" pitchFamily="34" charset="0"/>
                <a:ea typeface="宋体" panose="02010600030101010101" pitchFamily="2" charset="-122"/>
              </a:rPr>
              <a:t>托物言志</a:t>
            </a:r>
            <a:r>
              <a:rPr lang="en-US" altLang="zh-CN" sz="2400" b="1" dirty="0">
                <a:solidFill>
                  <a:srgbClr val="FF0000"/>
                </a:solidFill>
                <a:latin typeface="Arial" panose="020B0604020202020204" pitchFamily="34" charset="0"/>
                <a:ea typeface="宋体" panose="02010600030101010101" pitchFamily="2" charset="-122"/>
              </a:rPr>
              <a:t>    </a:t>
            </a:r>
            <a:r>
              <a:rPr lang="zh-CN" altLang="en-US" sz="2400" b="1" dirty="0">
                <a:solidFill>
                  <a:srgbClr val="FF0000"/>
                </a:solidFill>
                <a:latin typeface="Arial" panose="020B0604020202020204" pitchFamily="34" charset="0"/>
                <a:ea typeface="宋体" panose="02010600030101010101" pitchFamily="2" charset="-122"/>
              </a:rPr>
              <a:t>志趣高洁</a:t>
            </a:r>
            <a:endParaRPr lang="zh-CN" altLang="en-US" sz="2400" b="1" dirty="0">
              <a:solidFill>
                <a:srgbClr val="FF0000"/>
              </a:solidFill>
              <a:latin typeface="Arial" panose="020B0604020202020204" pitchFamily="34" charset="0"/>
              <a:ea typeface="宋体" panose="02010600030101010101" pitchFamily="2" charset="-122"/>
            </a:endParaRPr>
          </a:p>
        </p:txBody>
      </p:sp>
      <p:sp>
        <p:nvSpPr>
          <p:cNvPr id="2" name="文本框 1"/>
          <p:cNvSpPr txBox="1"/>
          <p:nvPr/>
        </p:nvSpPr>
        <p:spPr>
          <a:xfrm>
            <a:off x="5694045" y="1967865"/>
            <a:ext cx="2631440" cy="460375"/>
          </a:xfrm>
          <a:prstGeom prst="rect">
            <a:avLst/>
          </a:prstGeom>
          <a:noFill/>
        </p:spPr>
        <p:txBody>
          <a:bodyPr wrap="none" rtlCol="0" anchor="t">
            <a:spAutoFit/>
          </a:bodyPr>
          <a:lstStyle/>
          <a:p>
            <a:r>
              <a:rPr lang="zh-CN" altLang="en-US" sz="2400" b="1" dirty="0" smtClean="0">
                <a:latin typeface="新宋体" panose="02010609030101010101" pitchFamily="49" charset="-122"/>
                <a:ea typeface="新宋体" panose="02010609030101010101" pitchFamily="49" charset="-122"/>
                <a:sym typeface="+mn-ea"/>
              </a:rPr>
              <a:t>不与世俗同流合污</a:t>
            </a:r>
            <a:endParaRPr lang="zh-CN" altLang="en-US" sz="2400" b="1" dirty="0" smtClean="0">
              <a:latin typeface="新宋体" panose="02010609030101010101" pitchFamily="49" charset="-122"/>
              <a:ea typeface="新宋体" panose="02010609030101010101" pitchFamily="49" charset="-122"/>
              <a:sym typeface="+mn-ea"/>
            </a:endParaRPr>
          </a:p>
        </p:txBody>
      </p:sp>
      <p:sp>
        <p:nvSpPr>
          <p:cNvPr id="3" name="文本框 2"/>
          <p:cNvSpPr txBox="1"/>
          <p:nvPr/>
        </p:nvSpPr>
        <p:spPr>
          <a:xfrm>
            <a:off x="5694045" y="2451100"/>
            <a:ext cx="2715895" cy="460375"/>
          </a:xfrm>
          <a:prstGeom prst="rect">
            <a:avLst/>
          </a:prstGeom>
          <a:noFill/>
        </p:spPr>
        <p:txBody>
          <a:bodyPr wrap="none" rtlCol="0" anchor="t">
            <a:spAutoFit/>
          </a:bodyPr>
          <a:lstStyle/>
          <a:p>
            <a:pPr algn="l"/>
            <a:r>
              <a:rPr lang="zh-CN" altLang="en-US" sz="2400" b="1" dirty="0" smtClean="0">
                <a:latin typeface="新宋体" panose="02010609030101010101" pitchFamily="49" charset="-122"/>
                <a:ea typeface="新宋体" panose="02010609030101010101" pitchFamily="49" charset="-122"/>
                <a:sym typeface="+mn-ea"/>
              </a:rPr>
              <a:t>追名逐利</a:t>
            </a:r>
            <a:r>
              <a:rPr lang="en-US" altLang="zh-CN" sz="2400" b="1">
                <a:uFillTx/>
                <a:ea typeface="SimSun-ExtB" panose="02010609060101010101" charset="-122"/>
                <a:cs typeface="+mj-cs"/>
                <a:sym typeface="宋体" panose="02010600030101010101" pitchFamily="2" charset="-122"/>
              </a:rPr>
              <a:t>,趋炎附势</a:t>
            </a:r>
            <a:endParaRPr lang="en-US" altLang="zh-CN" sz="2400" b="1">
              <a:uFillTx/>
              <a:ea typeface="SimSun-ExtB" panose="02010609060101010101" charset="-122"/>
              <a:cs typeface="+mj-cs"/>
              <a:sym typeface="宋体" panose="02010600030101010101" pitchFamily="2" charset="-122"/>
            </a:endParaRPr>
          </a:p>
        </p:txBody>
      </p:sp>
      <p:sp>
        <p:nvSpPr>
          <p:cNvPr id="11" name="文本框 10"/>
          <p:cNvSpPr txBox="1"/>
          <p:nvPr/>
        </p:nvSpPr>
        <p:spPr>
          <a:xfrm>
            <a:off x="5694045" y="1484630"/>
            <a:ext cx="2715895" cy="460375"/>
          </a:xfrm>
          <a:prstGeom prst="rect">
            <a:avLst/>
          </a:prstGeom>
          <a:noFill/>
        </p:spPr>
        <p:txBody>
          <a:bodyPr wrap="none" rtlCol="0" anchor="t">
            <a:spAutoFit/>
          </a:bodyPr>
          <a:lstStyle/>
          <a:p>
            <a:pPr algn="l"/>
            <a:r>
              <a:rPr lang="zh-CN" altLang="zh-CN" sz="2400" b="1">
                <a:solidFill>
                  <a:srgbClr val="FF0000"/>
                </a:solidFill>
                <a:ea typeface="楷体_GB2312"/>
                <a:cs typeface="楷体_GB2312"/>
                <a:sym typeface="+mn-ea"/>
              </a:rPr>
              <a:t>不慕名利</a:t>
            </a:r>
            <a:r>
              <a:rPr lang="en-US" altLang="zh-CN" sz="2400" b="1">
                <a:solidFill>
                  <a:srgbClr val="FF0000"/>
                </a:solidFill>
                <a:uFillTx/>
                <a:ea typeface="SimSun-ExtB" panose="02010609060101010101" charset="-122"/>
                <a:cs typeface="+mj-cs"/>
                <a:sym typeface="宋体" panose="02010600030101010101" pitchFamily="2" charset="-122"/>
              </a:rPr>
              <a:t>,</a:t>
            </a:r>
            <a:r>
              <a:rPr lang="zh-CN" altLang="zh-CN" sz="2400" b="1">
                <a:solidFill>
                  <a:srgbClr val="FF0000"/>
                </a:solidFill>
                <a:ea typeface="楷体_GB2312"/>
                <a:cs typeface="楷体_GB2312"/>
                <a:sym typeface="+mn-ea"/>
              </a:rPr>
              <a:t>洁身自好</a:t>
            </a:r>
            <a:endParaRPr lang="zh-CN" altLang="en-US" sz="2400" b="1" dirty="0" smtClean="0">
              <a:latin typeface="新宋体" panose="02010609030101010101" pitchFamily="49" charset="-122"/>
              <a:ea typeface="新宋体" panose="02010609030101010101" pitchFamily="49" charset="-122"/>
              <a:sym typeface="+mn-ea"/>
            </a:endParaRPr>
          </a:p>
        </p:txBody>
      </p:sp>
      <p:sp>
        <p:nvSpPr>
          <p:cNvPr id="12" name="矩形 11"/>
          <p:cNvSpPr/>
          <p:nvPr/>
        </p:nvSpPr>
        <p:spPr>
          <a:xfrm>
            <a:off x="1929765" y="3417570"/>
            <a:ext cx="8683625" cy="491490"/>
          </a:xfrm>
          <a:prstGeom prst="rect">
            <a:avLst/>
          </a:prstGeom>
        </p:spPr>
        <p:txBody>
          <a:bodyPr wrap="square">
            <a:spAutoFit/>
          </a:bodyPr>
          <a:lstStyle/>
          <a:p>
            <a:pPr algn="just">
              <a:lnSpc>
                <a:spcPct val="100000"/>
              </a:lnSpc>
              <a:spcBef>
                <a:spcPts val="0"/>
              </a:spcBef>
              <a:spcAft>
                <a:spcPts val="0"/>
              </a:spcAft>
            </a:pPr>
            <a:r>
              <a:rPr lang="en-US" altLang="zh-CN" sz="2600" b="1" strike="noStrike" noProof="1">
                <a:solidFill>
                  <a:schemeClr val="tx1"/>
                </a:solidFill>
                <a:cs typeface="Arial" panose="020B0604020202020204" pitchFamily="34" charset="0"/>
              </a:rPr>
              <a:t>“</a:t>
            </a:r>
            <a:r>
              <a:rPr lang="zh-CN" altLang="en-US" sz="2600" b="1" strike="noStrike" noProof="1">
                <a:solidFill>
                  <a:schemeClr val="tx1"/>
                </a:solidFill>
                <a:cs typeface="Arial" panose="020B0604020202020204" pitchFamily="34" charset="0"/>
              </a:rPr>
              <a:t>独</a:t>
            </a:r>
            <a:r>
              <a:rPr lang="en-US" altLang="zh-CN" sz="2600" b="1" strike="noStrike" noProof="1">
                <a:solidFill>
                  <a:schemeClr val="tx1"/>
                </a:solidFill>
                <a:cs typeface="Arial" panose="020B0604020202020204" pitchFamily="34" charset="0"/>
              </a:rPr>
              <a:t>”</a:t>
            </a:r>
            <a:r>
              <a:rPr lang="zh-CN" altLang="en-US" sz="2600" b="1" strike="noStrike" noProof="1">
                <a:solidFill>
                  <a:schemeClr val="tx1"/>
                </a:solidFill>
                <a:cs typeface="Arial" panose="020B0604020202020204" pitchFamily="34" charset="0"/>
              </a:rPr>
              <a:t>字表现了作者怎样的人生态度</a:t>
            </a:r>
            <a:r>
              <a:rPr sz="2600" b="1" strike="noStrike" noProof="1"/>
              <a:t>？</a:t>
            </a:r>
            <a:endParaRPr sz="2600" b="1" strike="noStrike" noProof="1"/>
          </a:p>
        </p:txBody>
      </p:sp>
      <p:sp>
        <p:nvSpPr>
          <p:cNvPr id="177154" name="TextBox 6"/>
          <p:cNvSpPr txBox="1">
            <a:spLocks noChangeArrowheads="1"/>
          </p:cNvSpPr>
          <p:nvPr/>
        </p:nvSpPr>
        <p:spPr bwMode="auto">
          <a:xfrm>
            <a:off x="1918970" y="3844925"/>
            <a:ext cx="8771255" cy="491490"/>
          </a:xfrm>
          <a:prstGeom prst="rect">
            <a:avLst/>
          </a:prstGeom>
          <a:noFill/>
          <a:ln w="9525">
            <a:noFill/>
            <a:miter lim="800000"/>
          </a:ln>
        </p:spPr>
        <p:txBody>
          <a:bodyPr wrap="square">
            <a:spAutoFit/>
          </a:bodyPr>
          <a:lstStyle/>
          <a:p>
            <a:pPr>
              <a:lnSpc>
                <a:spcPct val="100000"/>
              </a:lnSpc>
            </a:pPr>
            <a:r>
              <a:rPr lang="en-US" altLang="zh-CN" sz="2600" b="1" dirty="0">
                <a:latin typeface="+mn-lt"/>
                <a:ea typeface="+mn-ea"/>
                <a:cs typeface="Arial" panose="020B0604020202020204" pitchFamily="34" charset="0"/>
                <a:sym typeface="+mn-ea"/>
              </a:rPr>
              <a:t>“</a:t>
            </a:r>
            <a:r>
              <a:rPr lang="zh-CN" altLang="en-US" sz="2600" b="1" dirty="0">
                <a:latin typeface="+mn-lt"/>
                <a:ea typeface="+mn-ea"/>
                <a:cs typeface="Arial" panose="020B0604020202020204" pitchFamily="34" charset="0"/>
                <a:sym typeface="+mn-ea"/>
              </a:rPr>
              <a:t>独</a:t>
            </a:r>
            <a:r>
              <a:rPr lang="en-US" altLang="zh-CN" sz="2600" b="1" dirty="0">
                <a:latin typeface="+mn-lt"/>
                <a:ea typeface="+mn-ea"/>
                <a:cs typeface="Arial" panose="020B0604020202020204" pitchFamily="34" charset="0"/>
                <a:sym typeface="+mn-ea"/>
              </a:rPr>
              <a:t>”</a:t>
            </a:r>
            <a:r>
              <a:rPr lang="zh-CN" altLang="en-US" sz="2600" b="1">
                <a:solidFill>
                  <a:srgbClr val="000000"/>
                </a:solidFill>
                <a:latin typeface="楷体_GB2312"/>
                <a:ea typeface="楷体_GB2312"/>
                <a:cs typeface="楷体_GB2312"/>
              </a:rPr>
              <a:t>字表现出</a:t>
            </a:r>
            <a:r>
              <a:rPr lang="zh-CN" altLang="en-US" sz="2600" b="1">
                <a:solidFill>
                  <a:schemeClr val="tx1"/>
                </a:solidFill>
                <a:latin typeface="楷体_GB2312"/>
                <a:ea typeface="楷体_GB2312"/>
                <a:cs typeface="楷体_GB2312"/>
              </a:rPr>
              <a:t>作者</a:t>
            </a:r>
            <a:r>
              <a:rPr lang="zh-CN" altLang="en-US" sz="2600" b="1">
                <a:solidFill>
                  <a:srgbClr val="FF0000"/>
                </a:solidFill>
                <a:latin typeface="楷体_GB2312"/>
                <a:ea typeface="楷体_GB2312"/>
                <a:cs typeface="楷体_GB2312"/>
              </a:rPr>
              <a:t>遗世独立、不随波逐流的人生态度</a:t>
            </a:r>
            <a:r>
              <a:rPr lang="zh-CN" altLang="en-US" sz="2600" b="1">
                <a:solidFill>
                  <a:srgbClr val="000000"/>
                </a:solidFill>
                <a:latin typeface="楷体_GB2312"/>
                <a:ea typeface="楷体_GB2312"/>
                <a:cs typeface="楷体_GB2312"/>
              </a:rPr>
              <a:t>。</a:t>
            </a:r>
            <a:endParaRPr lang="zh-CN" altLang="en-US" sz="2600" b="1">
              <a:solidFill>
                <a:srgbClr val="000000"/>
              </a:solidFill>
              <a:latin typeface="楷体_GB2312"/>
              <a:ea typeface="楷体_GB2312"/>
              <a:cs typeface="楷体_GB2312"/>
            </a:endParaRPr>
          </a:p>
        </p:txBody>
      </p:sp>
      <p:sp>
        <p:nvSpPr>
          <p:cNvPr id="13" name="矩形 12"/>
          <p:cNvSpPr/>
          <p:nvPr/>
        </p:nvSpPr>
        <p:spPr>
          <a:xfrm>
            <a:off x="1847215" y="4292600"/>
            <a:ext cx="8683625" cy="491490"/>
          </a:xfrm>
          <a:prstGeom prst="rect">
            <a:avLst/>
          </a:prstGeom>
        </p:spPr>
        <p:txBody>
          <a:bodyPr wrap="square">
            <a:spAutoFit/>
          </a:bodyPr>
          <a:lstStyle/>
          <a:p>
            <a:pPr algn="just" fontAlgn="base">
              <a:lnSpc>
                <a:spcPct val="100000"/>
              </a:lnSpc>
              <a:spcBef>
                <a:spcPts val="0"/>
              </a:spcBef>
              <a:spcAft>
                <a:spcPts val="0"/>
              </a:spcAft>
            </a:pPr>
            <a:r>
              <a:rPr lang="zh-CN" altLang="en-US" sz="2600" b="1" strike="noStrike" noProof="1">
                <a:solidFill>
                  <a:schemeClr val="tx1"/>
                </a:solidFill>
                <a:latin typeface="宋体" panose="02010600030101010101" pitchFamily="2" charset="-122"/>
                <a:cs typeface="宋体" panose="02010600030101010101" pitchFamily="2" charset="-122"/>
              </a:rPr>
              <a:t>怎样理解</a:t>
            </a:r>
            <a:r>
              <a:rPr lang="en-US" altLang="zh-CN" sz="2600" b="1" strike="noStrike" noProof="1">
                <a:solidFill>
                  <a:schemeClr val="tx1"/>
                </a:solidFill>
                <a:cs typeface="Arial" panose="020B0604020202020204" pitchFamily="34" charset="0"/>
              </a:rPr>
              <a:t>“</a:t>
            </a:r>
            <a:r>
              <a:rPr lang="zh-CN" altLang="en-US" sz="2600" b="1" strike="noStrike" noProof="1">
                <a:solidFill>
                  <a:schemeClr val="tx1"/>
                </a:solidFill>
                <a:cs typeface="Arial" panose="020B0604020202020204" pitchFamily="34" charset="0"/>
              </a:rPr>
              <a:t>莲之爱</a:t>
            </a:r>
            <a:r>
              <a:rPr lang="en-US" altLang="zh-CN" sz="2600" b="1">
                <a:uFillTx/>
                <a:ea typeface="SimSun-ExtB" panose="02010609060101010101" charset="-122"/>
                <a:cs typeface="+mj-cs"/>
                <a:sym typeface="宋体" panose="02010600030101010101" pitchFamily="2" charset="-122"/>
              </a:rPr>
              <a:t>,</a:t>
            </a:r>
            <a:r>
              <a:rPr lang="zh-CN" altLang="en-US" sz="2600" b="1" strike="noStrike" noProof="1">
                <a:solidFill>
                  <a:schemeClr val="tx1"/>
                </a:solidFill>
                <a:cs typeface="Arial" panose="020B0604020202020204" pitchFamily="34" charset="0"/>
              </a:rPr>
              <a:t>同予者何人</a:t>
            </a:r>
            <a:r>
              <a:rPr lang="en-US" altLang="zh-CN" sz="2600" b="1" strike="noStrike" noProof="1">
                <a:solidFill>
                  <a:schemeClr val="tx1"/>
                </a:solidFill>
                <a:cs typeface="Arial" panose="020B0604020202020204" pitchFamily="34" charset="0"/>
              </a:rPr>
              <a:t>”</a:t>
            </a:r>
            <a:r>
              <a:rPr sz="2600" b="1" strike="noStrike" noProof="1"/>
              <a:t>？</a:t>
            </a:r>
            <a:endParaRPr sz="2600" b="1" strike="noStrike" noProof="1"/>
          </a:p>
        </p:txBody>
      </p:sp>
      <p:sp>
        <p:nvSpPr>
          <p:cNvPr id="14" name="TextBox 6"/>
          <p:cNvSpPr txBox="1">
            <a:spLocks noChangeArrowheads="1"/>
          </p:cNvSpPr>
          <p:nvPr/>
        </p:nvSpPr>
        <p:spPr bwMode="auto">
          <a:xfrm>
            <a:off x="1844675" y="4725035"/>
            <a:ext cx="8792845" cy="810260"/>
          </a:xfrm>
          <a:prstGeom prst="rect">
            <a:avLst/>
          </a:prstGeom>
          <a:noFill/>
          <a:ln w="9525">
            <a:noFill/>
            <a:miter lim="800000"/>
          </a:ln>
        </p:spPr>
        <p:txBody>
          <a:bodyPr wrap="square">
            <a:spAutoFit/>
          </a:bodyPr>
          <a:lstStyle/>
          <a:p>
            <a:pPr>
              <a:lnSpc>
                <a:spcPct val="90000"/>
              </a:lnSpc>
            </a:pPr>
            <a:r>
              <a:rPr lang="en-US" sz="2600" b="1">
                <a:solidFill>
                  <a:srgbClr val="FF0000"/>
                </a:solidFill>
              </a:rPr>
              <a:t>       </a:t>
            </a:r>
            <a:r>
              <a:rPr sz="2600" b="1">
                <a:solidFill>
                  <a:srgbClr val="FF0000"/>
                </a:solidFill>
              </a:rPr>
              <a:t>照应上文“予独爱莲”</a:t>
            </a:r>
            <a:r>
              <a:rPr lang="en-US" altLang="zh-CN" sz="2600" b="1">
                <a:solidFill>
                  <a:srgbClr val="FF0000"/>
                </a:solidFill>
                <a:uFillTx/>
                <a:ea typeface="SimSun-ExtB" panose="02010609060101010101" charset="-122"/>
                <a:cs typeface="+mj-cs"/>
                <a:sym typeface="宋体" panose="02010600030101010101" pitchFamily="2" charset="-122"/>
              </a:rPr>
              <a:t>,</a:t>
            </a:r>
            <a:r>
              <a:rPr lang="zh-CN" altLang="en-US" sz="2600" b="1">
                <a:solidFill>
                  <a:srgbClr val="FF0000"/>
                </a:solidFill>
                <a:latin typeface="楷体_GB2312"/>
                <a:ea typeface="楷体_GB2312"/>
                <a:cs typeface="楷体_GB2312"/>
              </a:rPr>
              <a:t>感叹当时与作者志同道合的人少</a:t>
            </a:r>
            <a:r>
              <a:rPr lang="en-US" altLang="zh-CN" sz="2600" b="1">
                <a:uFillTx/>
                <a:ea typeface="SimSun-ExtB" panose="02010609060101010101" charset="-122"/>
                <a:cs typeface="+mj-cs"/>
                <a:sym typeface="宋体" panose="02010600030101010101" pitchFamily="2" charset="-122"/>
              </a:rPr>
              <a:t>,</a:t>
            </a:r>
            <a:r>
              <a:rPr lang="zh-CN" altLang="en-US" sz="2600" b="1">
                <a:solidFill>
                  <a:srgbClr val="FF0000"/>
                </a:solidFill>
                <a:latin typeface="楷体_GB2312"/>
                <a:ea typeface="楷体_GB2312"/>
                <a:cs typeface="楷体_GB2312"/>
              </a:rPr>
              <a:t>能做到品行高洁的人少</a:t>
            </a:r>
            <a:r>
              <a:rPr lang="zh-CN" altLang="en-US" sz="2600" b="1">
                <a:solidFill>
                  <a:srgbClr val="000000"/>
                </a:solidFill>
                <a:latin typeface="楷体_GB2312"/>
                <a:ea typeface="楷体_GB2312"/>
                <a:cs typeface="楷体_GB2312"/>
              </a:rPr>
              <a:t>。</a:t>
            </a:r>
            <a:endParaRPr lang="zh-CN" altLang="en-US" sz="2600" b="1">
              <a:solidFill>
                <a:srgbClr val="000000"/>
              </a:solidFill>
              <a:latin typeface="楷体_GB2312"/>
              <a:ea typeface="楷体_GB2312"/>
              <a:cs typeface="楷体_GB2312"/>
            </a:endParaRPr>
          </a:p>
        </p:txBody>
      </p:sp>
      <p:sp>
        <p:nvSpPr>
          <p:cNvPr id="15" name="矩形 14"/>
          <p:cNvSpPr/>
          <p:nvPr/>
        </p:nvSpPr>
        <p:spPr>
          <a:xfrm>
            <a:off x="1775460" y="5535295"/>
            <a:ext cx="8683625" cy="491490"/>
          </a:xfrm>
          <a:prstGeom prst="rect">
            <a:avLst/>
          </a:prstGeom>
        </p:spPr>
        <p:txBody>
          <a:bodyPr wrap="square">
            <a:spAutoFit/>
          </a:bodyPr>
          <a:lstStyle/>
          <a:p>
            <a:pPr algn="just" fontAlgn="base">
              <a:lnSpc>
                <a:spcPct val="100000"/>
              </a:lnSpc>
              <a:spcBef>
                <a:spcPts val="0"/>
              </a:spcBef>
              <a:spcAft>
                <a:spcPts val="0"/>
              </a:spcAft>
            </a:pPr>
            <a:r>
              <a:rPr lang="zh-CN" altLang="en-US" sz="2600" b="1" strike="noStrike" noProof="1">
                <a:solidFill>
                  <a:schemeClr val="tx1"/>
                </a:solidFill>
                <a:latin typeface="宋体" panose="02010600030101010101" pitchFamily="2" charset="-122"/>
                <a:cs typeface="宋体" panose="02010600030101010101" pitchFamily="2" charset="-122"/>
              </a:rPr>
              <a:t>怎样理解</a:t>
            </a:r>
            <a:r>
              <a:rPr lang="en-US" altLang="zh-CN" sz="2600" b="1" strike="noStrike" noProof="1">
                <a:solidFill>
                  <a:schemeClr val="tx1"/>
                </a:solidFill>
                <a:cs typeface="Arial" panose="020B0604020202020204" pitchFamily="34" charset="0"/>
              </a:rPr>
              <a:t>“</a:t>
            </a:r>
            <a:r>
              <a:rPr lang="zh-CN" altLang="en-US" sz="2600" b="1" strike="noStrike" noProof="1">
                <a:solidFill>
                  <a:schemeClr val="tx1"/>
                </a:solidFill>
                <a:cs typeface="Arial" panose="020B0604020202020204" pitchFamily="34" charset="0"/>
              </a:rPr>
              <a:t>牡丹之爱</a:t>
            </a:r>
            <a:r>
              <a:rPr lang="en-US" altLang="zh-CN" sz="2600" b="1">
                <a:uFillTx/>
                <a:ea typeface="SimSun-ExtB" panose="02010609060101010101" charset="-122"/>
                <a:cs typeface="+mj-cs"/>
                <a:sym typeface="宋体" panose="02010600030101010101" pitchFamily="2" charset="-122"/>
              </a:rPr>
              <a:t>,</a:t>
            </a:r>
            <a:r>
              <a:rPr lang="zh-CN" altLang="en-US" sz="2600" b="1" smtClean="0">
                <a:solidFill>
                  <a:srgbClr val="000000"/>
                </a:solidFill>
                <a:ea typeface="楷体_GB2312"/>
                <a:cs typeface="楷体_GB2312"/>
                <a:sym typeface="+mn-ea"/>
              </a:rPr>
              <a:t>宜乎众矣</a:t>
            </a:r>
            <a:r>
              <a:rPr lang="en-US" altLang="zh-CN" sz="2600" b="1" strike="noStrike" noProof="1">
                <a:solidFill>
                  <a:schemeClr val="tx1"/>
                </a:solidFill>
                <a:cs typeface="Arial" panose="020B0604020202020204" pitchFamily="34" charset="0"/>
              </a:rPr>
              <a:t>”</a:t>
            </a:r>
            <a:r>
              <a:rPr sz="2600" b="1" strike="noStrike" noProof="1"/>
              <a:t>？</a:t>
            </a:r>
            <a:endParaRPr sz="2600" b="1" strike="noStrike" noProof="1"/>
          </a:p>
        </p:txBody>
      </p:sp>
      <p:sp>
        <p:nvSpPr>
          <p:cNvPr id="16" name="TextBox 6"/>
          <p:cNvSpPr txBox="1">
            <a:spLocks noChangeArrowheads="1"/>
          </p:cNvSpPr>
          <p:nvPr/>
        </p:nvSpPr>
        <p:spPr bwMode="auto">
          <a:xfrm>
            <a:off x="1875155" y="5948680"/>
            <a:ext cx="8792845" cy="810260"/>
          </a:xfrm>
          <a:prstGeom prst="rect">
            <a:avLst/>
          </a:prstGeom>
          <a:noFill/>
          <a:ln w="9525">
            <a:noFill/>
            <a:miter lim="800000"/>
          </a:ln>
        </p:spPr>
        <p:txBody>
          <a:bodyPr wrap="square">
            <a:spAutoFit/>
          </a:bodyPr>
          <a:lstStyle/>
          <a:p>
            <a:pPr>
              <a:lnSpc>
                <a:spcPct val="90000"/>
              </a:lnSpc>
            </a:pPr>
            <a:r>
              <a:rPr lang="en-US" sz="2600" b="1">
                <a:solidFill>
                  <a:srgbClr val="FF0000"/>
                </a:solidFill>
              </a:rPr>
              <a:t>       </a:t>
            </a:r>
            <a:r>
              <a:rPr lang="zh-CN" sz="2600" b="1">
                <a:solidFill>
                  <a:srgbClr val="FF0000"/>
                </a:solidFill>
              </a:rPr>
              <a:t>感叹爱牡丹者众多</a:t>
            </a:r>
            <a:r>
              <a:rPr lang="en-US" altLang="zh-CN" sz="2600" b="1">
                <a:solidFill>
                  <a:srgbClr val="FF0000"/>
                </a:solidFill>
                <a:uFillTx/>
                <a:ea typeface="SimSun-ExtB" panose="02010609060101010101" charset="-122"/>
                <a:cs typeface="+mj-cs"/>
                <a:sym typeface="宋体" panose="02010600030101010101" pitchFamily="2" charset="-122"/>
              </a:rPr>
              <a:t>,</a:t>
            </a:r>
            <a:r>
              <a:rPr lang="zh-CN" altLang="en-US" sz="2600" b="1">
                <a:solidFill>
                  <a:srgbClr val="FF0000"/>
                </a:solidFill>
                <a:latin typeface="楷体_GB2312"/>
                <a:ea typeface="楷体_GB2312"/>
                <a:cs typeface="楷体_GB2312"/>
              </a:rPr>
              <a:t>厌恶争名夺利的世态</a:t>
            </a:r>
            <a:r>
              <a:rPr lang="en-US" altLang="zh-CN" sz="2600" b="1">
                <a:uFillTx/>
                <a:ea typeface="SimSun-ExtB" panose="02010609060101010101" charset="-122"/>
                <a:cs typeface="+mj-cs"/>
                <a:sym typeface="宋体" panose="02010600030101010101" pitchFamily="2" charset="-122"/>
              </a:rPr>
              <a:t>,</a:t>
            </a:r>
            <a:r>
              <a:rPr lang="zh-CN" altLang="en-US" sz="2600" b="1">
                <a:solidFill>
                  <a:srgbClr val="FF0000"/>
                </a:solidFill>
                <a:latin typeface="楷体_GB2312"/>
                <a:ea typeface="楷体_GB2312"/>
                <a:cs typeface="楷体_GB2312"/>
              </a:rPr>
              <a:t>不明说而暗讽</a:t>
            </a:r>
            <a:r>
              <a:rPr lang="en-US" altLang="zh-CN" sz="2600" b="1">
                <a:uFillTx/>
                <a:ea typeface="SimSun-ExtB" panose="02010609060101010101" charset="-122"/>
                <a:cs typeface="+mj-cs"/>
                <a:sym typeface="宋体" panose="02010600030101010101" pitchFamily="2" charset="-122"/>
              </a:rPr>
              <a:t>,</a:t>
            </a:r>
            <a:r>
              <a:rPr lang="zh-CN" altLang="en-US" sz="2600" b="1">
                <a:solidFill>
                  <a:srgbClr val="FF0000"/>
                </a:solidFill>
                <a:latin typeface="楷体_GB2312"/>
                <a:ea typeface="楷体_GB2312"/>
                <a:cs typeface="楷体_GB2312"/>
              </a:rPr>
              <a:t>意味深长</a:t>
            </a:r>
            <a:r>
              <a:rPr lang="zh-CN" altLang="en-US" sz="2600" b="1">
                <a:solidFill>
                  <a:srgbClr val="000000"/>
                </a:solidFill>
                <a:latin typeface="楷体_GB2312"/>
                <a:ea typeface="楷体_GB2312"/>
                <a:cs typeface="楷体_GB2312"/>
              </a:rPr>
              <a:t>。</a:t>
            </a:r>
            <a:endParaRPr lang="zh-CN" altLang="en-US" sz="2600" b="1">
              <a:solidFill>
                <a:srgbClr val="000000"/>
              </a:solidFill>
              <a:latin typeface="楷体_GB2312"/>
              <a:ea typeface="楷体_GB2312"/>
              <a:cs typeface="楷体_GB231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233"/>
                                        </p:tgtEl>
                                        <p:attrNameLst>
                                          <p:attrName>style.visibility</p:attrName>
                                        </p:attrNameLst>
                                      </p:cBhvr>
                                      <p:to>
                                        <p:strVal val="visible"/>
                                      </p:to>
                                    </p:set>
                                    <p:anim calcmode="lin" valueType="num">
                                      <p:cBhvr additive="base">
                                        <p:cTn id="13" dur="500" fill="hold"/>
                                        <p:tgtEl>
                                          <p:spTgt spid="8233"/>
                                        </p:tgtEl>
                                        <p:attrNameLst>
                                          <p:attrName>ppt_x</p:attrName>
                                        </p:attrNameLst>
                                      </p:cBhvr>
                                      <p:tavLst>
                                        <p:tav tm="0">
                                          <p:val>
                                            <p:strVal val="#ppt_x"/>
                                          </p:val>
                                        </p:tav>
                                        <p:tav tm="100000">
                                          <p:val>
                                            <p:strVal val="#ppt_x"/>
                                          </p:val>
                                        </p:tav>
                                      </p:tavLst>
                                    </p:anim>
                                    <p:anim calcmode="lin" valueType="num">
                                      <p:cBhvr additive="base">
                                        <p:cTn id="14" dur="500" fill="hold"/>
                                        <p:tgtEl>
                                          <p:spTgt spid="823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ppt_x"/>
                                          </p:val>
                                        </p:tav>
                                        <p:tav tm="100000">
                                          <p:val>
                                            <p:strVal val="#ppt_x"/>
                                          </p:val>
                                        </p:tav>
                                      </p:tavLst>
                                    </p:anim>
                                    <p:anim calcmode="lin" valueType="num">
                                      <p:cBhvr additive="base">
                                        <p:cTn id="5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177154"/>
                                        </p:tgtEl>
                                        <p:attrNameLst>
                                          <p:attrName>style.visibility</p:attrName>
                                        </p:attrNameLst>
                                      </p:cBhvr>
                                      <p:to>
                                        <p:strVal val="visible"/>
                                      </p:to>
                                    </p:set>
                                    <p:animEffect transition="in" filter="fade">
                                      <p:cBhvr>
                                        <p:cTn id="67" dur="1000"/>
                                        <p:tgtEl>
                                          <p:spTgt spid="177154"/>
                                        </p:tgtEl>
                                      </p:cBhvr>
                                    </p:animEffect>
                                    <p:anim calcmode="lin" valueType="num">
                                      <p:cBhvr>
                                        <p:cTn id="68" dur="1000" fill="hold"/>
                                        <p:tgtEl>
                                          <p:spTgt spid="177154"/>
                                        </p:tgtEl>
                                        <p:attrNameLst>
                                          <p:attrName>ppt_x</p:attrName>
                                        </p:attrNameLst>
                                      </p:cBhvr>
                                      <p:tavLst>
                                        <p:tav tm="0">
                                          <p:val>
                                            <p:strVal val="#ppt_x"/>
                                          </p:val>
                                        </p:tav>
                                        <p:tav tm="100000">
                                          <p:val>
                                            <p:strVal val="#ppt_x"/>
                                          </p:val>
                                        </p:tav>
                                      </p:tavLst>
                                    </p:anim>
                                    <p:anim calcmode="lin" valueType="num">
                                      <p:cBhvr>
                                        <p:cTn id="69" dur="1000" fill="hold"/>
                                        <p:tgtEl>
                                          <p:spTgt spid="177154"/>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1000"/>
                                        <p:tgtEl>
                                          <p:spTgt spid="14"/>
                                        </p:tgtEl>
                                      </p:cBhvr>
                                    </p:animEffect>
                                    <p:anim calcmode="lin" valueType="num">
                                      <p:cBhvr>
                                        <p:cTn id="75" dur="1000" fill="hold"/>
                                        <p:tgtEl>
                                          <p:spTgt spid="14"/>
                                        </p:tgtEl>
                                        <p:attrNameLst>
                                          <p:attrName>ppt_x</p:attrName>
                                        </p:attrNameLst>
                                      </p:cBhvr>
                                      <p:tavLst>
                                        <p:tav tm="0">
                                          <p:val>
                                            <p:strVal val="#ppt_x"/>
                                          </p:val>
                                        </p:tav>
                                        <p:tav tm="100000">
                                          <p:val>
                                            <p:strVal val="#ppt_x"/>
                                          </p:val>
                                        </p:tav>
                                      </p:tavLst>
                                    </p:anim>
                                    <p:anim calcmode="lin" valueType="num">
                                      <p:cBhvr>
                                        <p:cTn id="7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1000"/>
                                        <p:tgtEl>
                                          <p:spTgt spid="16"/>
                                        </p:tgtEl>
                                      </p:cBhvr>
                                    </p:animEffect>
                                    <p:anim calcmode="lin" valueType="num">
                                      <p:cBhvr>
                                        <p:cTn id="82" dur="1000" fill="hold"/>
                                        <p:tgtEl>
                                          <p:spTgt spid="16"/>
                                        </p:tgtEl>
                                        <p:attrNameLst>
                                          <p:attrName>ppt_x</p:attrName>
                                        </p:attrNameLst>
                                      </p:cBhvr>
                                      <p:tavLst>
                                        <p:tav tm="0">
                                          <p:val>
                                            <p:strVal val="#ppt_x"/>
                                          </p:val>
                                        </p:tav>
                                        <p:tav tm="100000">
                                          <p:val>
                                            <p:strVal val="#ppt_x"/>
                                          </p:val>
                                        </p:tav>
                                      </p:tavLst>
                                    </p:anim>
                                    <p:anim calcmode="lin" valueType="num">
                                      <p:cBhvr>
                                        <p:cTn id="8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33" grpId="0"/>
      <p:bldP spid="4" grpId="0"/>
      <p:bldP spid="5" grpId="0"/>
      <p:bldP spid="6" grpId="0"/>
      <p:bldP spid="7" grpId="0"/>
      <p:bldP spid="9" grpId="0"/>
      <p:bldP spid="10" grpId="0"/>
      <p:bldP spid="2" grpId="0"/>
      <p:bldP spid="3" grpId="0"/>
      <p:bldP spid="11" grpId="0"/>
      <p:bldP spid="177154" grpId="0"/>
      <p:bldP spid="14" grpId="0"/>
      <p:bldP spid="16"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9457" name="文本框 3"/>
          <p:cNvSpPr txBox="1"/>
          <p:nvPr/>
        </p:nvSpPr>
        <p:spPr>
          <a:xfrm>
            <a:off x="1881505" y="1772285"/>
            <a:ext cx="8429625" cy="891540"/>
          </a:xfrm>
          <a:prstGeom prst="rect">
            <a:avLst/>
          </a:prstGeom>
          <a:noFill/>
          <a:ln w="9525">
            <a:noFill/>
          </a:ln>
        </p:spPr>
        <p:txBody>
          <a:bodyPr wrap="square" anchor="t" anchorCtr="0">
            <a:spAutoFit/>
          </a:bodyPr>
          <a:lstStyle/>
          <a:p>
            <a:r>
              <a:rPr lang="en-US" altLang="zh-CN" sz="2600" b="1">
                <a:latin typeface="宋体" panose="02010600030101010101" pitchFamily="2" charset="-122"/>
                <a:ea typeface="+mn-ea"/>
                <a:cs typeface="宋体" panose="02010600030101010101" pitchFamily="2" charset="-122"/>
                <a:sym typeface="宋体" panose="02010600030101010101" pitchFamily="2" charset="-122"/>
              </a:rPr>
              <a:t>6.</a:t>
            </a:r>
            <a:r>
              <a:rPr lang="zh-CN" altLang="en-US" sz="2600" b="1">
                <a:latin typeface="宋体" panose="02010600030101010101" pitchFamily="2" charset="-122"/>
                <a:ea typeface="+mn-ea"/>
                <a:cs typeface="宋体" panose="02010600030101010101" pitchFamily="2" charset="-122"/>
                <a:sym typeface="宋体" panose="02010600030101010101" pitchFamily="2" charset="-122"/>
              </a:rPr>
              <a:t>如何理解</a:t>
            </a:r>
            <a:r>
              <a:rPr lang="zh-CN" altLang="en-US" sz="2600" b="1" dirty="0">
                <a:solidFill>
                  <a:schemeClr val="tx1"/>
                </a:solidFill>
                <a:uFillTx/>
                <a:ea typeface="SimSun-ExtB" panose="02010609060101010101" charset="-122"/>
                <a:cs typeface="Arial" panose="020B0604020202020204" pitchFamily="34" charset="0"/>
              </a:rPr>
              <a:t>“出淤泥而不染”</a:t>
            </a:r>
            <a:r>
              <a:rPr lang="zh-CN" altLang="en-US" sz="2600" b="1" dirty="0">
                <a:ea typeface="宋体" panose="02010600030101010101" pitchFamily="2" charset="-122"/>
                <a:cs typeface="Arial" panose="020B0604020202020204" pitchFamily="34" charset="0"/>
              </a:rPr>
              <a:t>的人生境界</a:t>
            </a:r>
            <a:r>
              <a:rPr lang="zh-CN" altLang="zh-CN" sz="2600" b="1" dirty="0">
                <a:latin typeface="宋体" panose="02010600030101010101" pitchFamily="2" charset="-122"/>
                <a:ea typeface="+mn-ea"/>
                <a:cs typeface="宋体" panose="02010600030101010101" pitchFamily="2" charset="-122"/>
                <a:sym typeface="+mn-ea"/>
              </a:rPr>
              <a:t>(</a:t>
            </a:r>
            <a:r>
              <a:rPr lang="zh-CN" altLang="en-US" sz="2600" b="1">
                <a:solidFill>
                  <a:srgbClr val="000000"/>
                </a:solidFill>
                <a:latin typeface="宋体" panose="02010600030101010101" pitchFamily="2" charset="-122"/>
                <a:cs typeface="宋体" panose="02010600030101010101" pitchFamily="2" charset="-122"/>
                <a:sym typeface="+mn-ea"/>
              </a:rPr>
              <a:t>思考探究三</a:t>
            </a:r>
            <a:r>
              <a:rPr lang="zh-CN" altLang="zh-CN" sz="2600" b="1" dirty="0">
                <a:uFillTx/>
                <a:latin typeface="宋体" panose="02010600030101010101" pitchFamily="2" charset="-122"/>
                <a:ea typeface="+mn-ea"/>
                <a:cs typeface="宋体" panose="02010600030101010101" pitchFamily="2" charset="-122"/>
                <a:sym typeface="+mn-ea"/>
              </a:rPr>
              <a:t>)或人们常说</a:t>
            </a:r>
            <a:r>
              <a:rPr lang="zh-CN" altLang="en-US" sz="2600" b="1" dirty="0">
                <a:uFillTx/>
                <a:latin typeface="+mn-lt"/>
                <a:ea typeface="SimSun-ExtB" panose="02010609060101010101" charset="-122"/>
                <a:cs typeface="Arial" panose="020B0604020202020204" pitchFamily="34" charset="0"/>
                <a:sym typeface="+mn-ea"/>
              </a:rPr>
              <a:t>“近朱者赤</a:t>
            </a:r>
            <a:r>
              <a:rPr lang="en-US" altLang="zh-CN" sz="2600" b="1">
                <a:ln>
                  <a:noFill/>
                </a:ln>
                <a:uFillTx/>
                <a:ea typeface="SimSun-ExtB" panose="02010609060101010101" charset="-122"/>
                <a:cs typeface="+mj-cs"/>
                <a:sym typeface="宋体" panose="02010600030101010101" pitchFamily="2" charset="-122"/>
              </a:rPr>
              <a:t>,</a:t>
            </a:r>
            <a:r>
              <a:rPr lang="zh-CN" altLang="en-US" sz="2600" b="1" dirty="0">
                <a:uFillTx/>
                <a:latin typeface="+mn-lt"/>
                <a:ea typeface="SimSun-ExtB" panose="02010609060101010101" charset="-122"/>
                <a:cs typeface="Arial" panose="020B0604020202020204" pitchFamily="34" charset="0"/>
                <a:sym typeface="+mn-ea"/>
              </a:rPr>
              <a:t>近墨者黑”</a:t>
            </a:r>
            <a:r>
              <a:rPr lang="en-US" altLang="zh-CN" sz="2600" b="1">
                <a:ln>
                  <a:noFill/>
                </a:ln>
                <a:uFillTx/>
                <a:ea typeface="SimSun-ExtB" panose="02010609060101010101" charset="-122"/>
                <a:cs typeface="+mj-cs"/>
                <a:sym typeface="宋体" panose="02010600030101010101" pitchFamily="2" charset="-122"/>
              </a:rPr>
              <a:t>,</a:t>
            </a:r>
            <a:r>
              <a:rPr lang="zh-CN" altLang="en-US" sz="2600" b="1" dirty="0">
                <a:ea typeface="宋体" panose="02010600030101010101" pitchFamily="2" charset="-122"/>
                <a:cs typeface="Arial" panose="020B0604020202020204" pitchFamily="34" charset="0"/>
              </a:rPr>
              <a:t>你是怎样看的</a:t>
            </a:r>
            <a:r>
              <a:rPr lang="zh-CN" altLang="zh-CN" sz="2600" b="1" dirty="0">
                <a:latin typeface="宋体" panose="02010600030101010101" pitchFamily="2" charset="-122"/>
                <a:ea typeface="+mn-ea"/>
                <a:cs typeface="宋体" panose="02010600030101010101" pitchFamily="2" charset="-122"/>
                <a:sym typeface="+mn-ea"/>
              </a:rPr>
              <a:t>(</a:t>
            </a:r>
            <a:r>
              <a:rPr lang="zh-CN" altLang="en-US" sz="2600" b="1">
                <a:solidFill>
                  <a:srgbClr val="000000"/>
                </a:solidFill>
                <a:latin typeface="宋体" panose="02010600030101010101" pitchFamily="2" charset="-122"/>
                <a:ea typeface="+mn-ea"/>
                <a:cs typeface="宋体" panose="02010600030101010101" pitchFamily="2" charset="-122"/>
                <a:sym typeface="+mn-ea"/>
              </a:rPr>
              <a:t>任务四⑵</a:t>
            </a:r>
            <a:r>
              <a:rPr lang="zh-CN" altLang="zh-CN" sz="2600" b="1" dirty="0">
                <a:uFillTx/>
                <a:latin typeface="宋体" panose="02010600030101010101" pitchFamily="2" charset="-122"/>
                <a:ea typeface="+mn-ea"/>
                <a:cs typeface="宋体" panose="02010600030101010101" pitchFamily="2" charset="-122"/>
                <a:sym typeface="+mn-ea"/>
              </a:rPr>
              <a:t>)</a:t>
            </a:r>
            <a:r>
              <a:rPr lang="zh-CN" altLang="en-US" sz="2600" b="1" dirty="0">
                <a:ea typeface="宋体" panose="02010600030101010101" pitchFamily="2" charset="-122"/>
                <a:cs typeface="Arial" panose="020B0604020202020204" pitchFamily="34" charset="0"/>
              </a:rPr>
              <a:t>？</a:t>
            </a:r>
            <a:endParaRPr lang="zh-CN" altLang="en-US" sz="2600" b="1" dirty="0">
              <a:ea typeface="宋体" panose="02010600030101010101" pitchFamily="2" charset="-122"/>
              <a:cs typeface="Arial" panose="020B0604020202020204" pitchFamily="34" charset="0"/>
            </a:endParaRPr>
          </a:p>
        </p:txBody>
      </p:sp>
      <p:sp>
        <p:nvSpPr>
          <p:cNvPr id="10246" name="矩形 10245"/>
          <p:cNvSpPr/>
          <p:nvPr/>
        </p:nvSpPr>
        <p:spPr>
          <a:xfrm>
            <a:off x="1919288" y="2782888"/>
            <a:ext cx="8280400" cy="1291590"/>
          </a:xfrm>
          <a:prstGeom prst="rect">
            <a:avLst/>
          </a:prstGeom>
          <a:noFill/>
          <a:ln w="9525">
            <a:noFill/>
          </a:ln>
        </p:spPr>
        <p:txBody>
          <a:bodyPr>
            <a:spAutoFit/>
          </a:bodyPr>
          <a:lstStyle/>
          <a:p>
            <a:pPr fontAlgn="base"/>
            <a:r>
              <a:rPr lang="en-US" altLang="zh-CN" sz="2600" b="1" strike="noStrike" noProof="1">
                <a:solidFill>
                  <a:srgbClr val="0000FF"/>
                </a:solidFill>
                <a:latin typeface="Arial" panose="020B0604020202020204" pitchFamily="34" charset="0"/>
                <a:ea typeface="宋体" panose="02010600030101010101" pitchFamily="2" charset="-122"/>
                <a:cs typeface="+mn-cs"/>
              </a:rPr>
              <a:t>       </a:t>
            </a:r>
            <a:r>
              <a:rPr lang="zh-CN" altLang="en-US" sz="2600" b="1" strike="noStrike" noProof="1">
                <a:solidFill>
                  <a:srgbClr val="0000FF"/>
                </a:solidFill>
                <a:latin typeface="Arial" panose="020B0604020202020204" pitchFamily="34" charset="0"/>
                <a:ea typeface="宋体" panose="02010600030101010101" pitchFamily="2" charset="-122"/>
                <a:cs typeface="+mn-cs"/>
              </a:rPr>
              <a:t>环境确实会对人产生一定的影响</a:t>
            </a:r>
            <a:r>
              <a:rPr lang="en-US" altLang="zh-CN" sz="2600" b="1">
                <a:ln>
                  <a:noFill/>
                </a:ln>
                <a:solidFill>
                  <a:srgbClr val="0000FF"/>
                </a:solidFill>
                <a:uFillTx/>
                <a:ea typeface="SimSun-ExtB" panose="02010609060101010101" charset="-122"/>
                <a:cs typeface="+mj-cs"/>
                <a:sym typeface="宋体" panose="02010600030101010101" pitchFamily="2" charset="-122"/>
              </a:rPr>
              <a:t>,</a:t>
            </a:r>
            <a:r>
              <a:rPr lang="zh-CN" altLang="en-US" sz="2600" b="1" strike="noStrike" noProof="1">
                <a:solidFill>
                  <a:srgbClr val="0000FF"/>
                </a:solidFill>
                <a:latin typeface="Arial" panose="020B0604020202020204" pitchFamily="34" charset="0"/>
                <a:ea typeface="宋体" panose="02010600030101010101" pitchFamily="2" charset="-122"/>
                <a:cs typeface="+mn-cs"/>
              </a:rPr>
              <a:t>因此才会有</a:t>
            </a:r>
            <a:r>
              <a:rPr lang="zh-CN" altLang="en-US" sz="2600" b="1" strike="noStrike" noProof="1">
                <a:solidFill>
                  <a:srgbClr val="0000FF"/>
                </a:solidFill>
                <a:uFillTx/>
                <a:latin typeface="Arial" panose="020B0604020202020204" pitchFamily="34" charset="0"/>
                <a:ea typeface="SimSun-ExtB" panose="02010609060101010101" charset="-122"/>
                <a:cs typeface="+mj-lt"/>
                <a:sym typeface="+mn-ea"/>
              </a:rPr>
              <a:t>“</a:t>
            </a:r>
            <a:r>
              <a:rPr lang="zh-CN" altLang="en-US" sz="2600" b="1" strike="noStrike" noProof="1">
                <a:solidFill>
                  <a:srgbClr val="0000FF"/>
                </a:solidFill>
                <a:latin typeface="Arial" panose="020B0604020202020204" pitchFamily="34" charset="0"/>
                <a:ea typeface="宋体" panose="02010600030101010101" pitchFamily="2" charset="-122"/>
                <a:cs typeface="+mn-cs"/>
              </a:rPr>
              <a:t>近朱者赤</a:t>
            </a:r>
            <a:r>
              <a:rPr lang="en-US" altLang="zh-CN" sz="2600" b="1">
                <a:ln>
                  <a:noFill/>
                </a:ln>
                <a:solidFill>
                  <a:srgbClr val="0000FF"/>
                </a:solidFill>
                <a:uFillTx/>
                <a:ea typeface="SimSun-ExtB" panose="02010609060101010101" charset="-122"/>
                <a:cs typeface="+mj-cs"/>
                <a:sym typeface="宋体" panose="02010600030101010101" pitchFamily="2" charset="-122"/>
              </a:rPr>
              <a:t>,</a:t>
            </a:r>
            <a:r>
              <a:rPr lang="zh-CN" altLang="en-US" sz="2600" b="1" strike="noStrike" noProof="1">
                <a:solidFill>
                  <a:srgbClr val="0000FF"/>
                </a:solidFill>
                <a:latin typeface="Arial" panose="020B0604020202020204" pitchFamily="34" charset="0"/>
                <a:ea typeface="宋体" panose="02010600030101010101" pitchFamily="2" charset="-122"/>
                <a:cs typeface="+mn-cs"/>
              </a:rPr>
              <a:t>近墨者黑</a:t>
            </a:r>
            <a:r>
              <a:rPr lang="zh-CN" altLang="en-US" sz="2600" b="1" strike="noStrike" noProof="1">
                <a:solidFill>
                  <a:srgbClr val="0000FF"/>
                </a:solidFill>
                <a:uFillTx/>
                <a:latin typeface="Arial" panose="020B0604020202020204" pitchFamily="34" charset="0"/>
                <a:ea typeface="SimSun-ExtB" panose="02010609060101010101" charset="-122"/>
                <a:cs typeface="+mn-cs"/>
                <a:sym typeface="+mn-ea"/>
              </a:rPr>
              <a:t>”</a:t>
            </a:r>
            <a:r>
              <a:rPr lang="zh-CN" altLang="en-US" sz="2600" b="1" strike="noStrike" noProof="1">
                <a:solidFill>
                  <a:srgbClr val="0000FF"/>
                </a:solidFill>
                <a:latin typeface="Arial" panose="020B0604020202020204" pitchFamily="34" charset="0"/>
                <a:ea typeface="宋体" panose="02010600030101010101" pitchFamily="2" charset="-122"/>
                <a:cs typeface="+mn-cs"/>
              </a:rPr>
              <a:t>这样的说法。能在污浊的环境保持高洁的品格也就显得难能可贵。</a:t>
            </a:r>
            <a:endParaRPr lang="zh-CN" altLang="en-US" sz="2600" b="1" strike="noStrike" noProof="1">
              <a:solidFill>
                <a:srgbClr val="0000FF"/>
              </a:solidFill>
              <a:latin typeface="Arial" panose="020B0604020202020204" pitchFamily="34" charset="0"/>
              <a:ea typeface="宋体" panose="02010600030101010101" pitchFamily="2" charset="-122"/>
              <a:cs typeface="+mn-cs"/>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6"/>
                                        </p:tgtEl>
                                        <p:attrNameLst>
                                          <p:attrName>style.visibility</p:attrName>
                                        </p:attrNameLst>
                                      </p:cBhvr>
                                      <p:to>
                                        <p:strVal val="visible"/>
                                      </p:to>
                                    </p:set>
                                    <p:anim calcmode="lin" valueType="num">
                                      <p:cBhvr additive="base">
                                        <p:cTn id="7" dur="500" fill="hold"/>
                                        <p:tgtEl>
                                          <p:spTgt spid="10246"/>
                                        </p:tgtEl>
                                        <p:attrNameLst>
                                          <p:attrName>ppt_x</p:attrName>
                                        </p:attrNameLst>
                                      </p:cBhvr>
                                      <p:tavLst>
                                        <p:tav tm="0">
                                          <p:val>
                                            <p:strVal val="#ppt_x"/>
                                          </p:val>
                                        </p:tav>
                                        <p:tav tm="100000">
                                          <p:val>
                                            <p:strVal val="#ppt_x"/>
                                          </p:val>
                                        </p:tav>
                                      </p:tavLst>
                                    </p:anim>
                                    <p:anim calcmode="lin" valueType="num">
                                      <p:cBhvr additive="base">
                                        <p:cTn id="8" dur="500" fill="hold"/>
                                        <p:tgtEl>
                                          <p:spTgt spid="102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Lst>
  </p:timing>
</p:sld>
</file>

<file path=ppt/slides/slide6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12291" name="组合 3"/>
          <p:cNvGrpSpPr/>
          <p:nvPr/>
        </p:nvGrpSpPr>
        <p:grpSpPr>
          <a:xfrm>
            <a:off x="1775143" y="980440"/>
            <a:ext cx="2324100" cy="586420"/>
            <a:chOff x="2371" y="690"/>
            <a:chExt cx="3471" cy="1228"/>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175" strike="noStrike" noProof="1">
                <a:sym typeface="Calibri" panose="020F0502020204030204" pitchFamily="34" charset="0"/>
              </a:endParaRPr>
            </a:p>
          </p:txBody>
        </p:sp>
        <p:sp>
          <p:nvSpPr>
            <p:cNvPr id="12293" name="TextBox 18"/>
            <p:cNvSpPr txBox="1"/>
            <p:nvPr/>
          </p:nvSpPr>
          <p:spPr>
            <a:xfrm>
              <a:off x="2644" y="741"/>
              <a:ext cx="2895" cy="1177"/>
            </a:xfrm>
            <a:prstGeom prst="rect">
              <a:avLst/>
            </a:prstGeom>
            <a:noFill/>
            <a:ln w="9525">
              <a:noFill/>
            </a:ln>
          </p:spPr>
          <p:txBody>
            <a:bodyPr wrap="square" lIns="70898" tIns="35448" rIns="70898" bIns="35448" anchor="t" anchorCtr="0">
              <a:spAutoFit/>
            </a:bodyPr>
            <a:lstStyle/>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1506" name="Text Box 2"/>
          <p:cNvSpPr txBox="1">
            <a:spLocks noChangeArrowheads="1"/>
          </p:cNvSpPr>
          <p:nvPr/>
        </p:nvSpPr>
        <p:spPr bwMode="auto">
          <a:xfrm>
            <a:off x="1991995" y="2636520"/>
            <a:ext cx="613410" cy="1805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zh-CN" altLang="en-US" sz="2800" b="1" dirty="0">
                <a:solidFill>
                  <a:schemeClr val="tx1"/>
                </a:solidFill>
                <a:latin typeface="黑体" panose="02010609060101010101" charset="-122"/>
                <a:ea typeface="黑体" panose="02010609060101010101" charset="-122"/>
              </a:rPr>
              <a:t>爱莲说</a:t>
            </a:r>
            <a:endParaRPr kumimoji="1" lang="zh-CN" altLang="en-US" sz="2800" b="1" dirty="0">
              <a:solidFill>
                <a:schemeClr val="tx1"/>
              </a:solidFill>
              <a:latin typeface="黑体" panose="02010609060101010101" charset="-122"/>
              <a:ea typeface="黑体" panose="02010609060101010101" charset="-122"/>
            </a:endParaRPr>
          </a:p>
        </p:txBody>
      </p:sp>
      <p:sp>
        <p:nvSpPr>
          <p:cNvPr id="19" name="AutoShape 19"/>
          <p:cNvSpPr/>
          <p:nvPr/>
        </p:nvSpPr>
        <p:spPr bwMode="auto">
          <a:xfrm rot="10800000" flipH="1">
            <a:off x="2658745" y="2132330"/>
            <a:ext cx="220345" cy="2729230"/>
          </a:xfrm>
          <a:prstGeom prst="leftBrace">
            <a:avLst>
              <a:gd name="adj1" fmla="val 127766"/>
              <a:gd name="adj2" fmla="val 50232"/>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100"/>
          </a:p>
        </p:txBody>
      </p:sp>
      <p:sp>
        <p:nvSpPr>
          <p:cNvPr id="12" name="AutoShape 12"/>
          <p:cNvSpPr/>
          <p:nvPr/>
        </p:nvSpPr>
        <p:spPr bwMode="auto">
          <a:xfrm>
            <a:off x="3359785" y="2139315"/>
            <a:ext cx="87630" cy="1228725"/>
          </a:xfrm>
          <a:prstGeom prst="leftBrace">
            <a:avLst>
              <a:gd name="adj1" fmla="val 99949"/>
              <a:gd name="adj2" fmla="val 50000"/>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100"/>
          </a:p>
        </p:txBody>
      </p:sp>
      <p:sp>
        <p:nvSpPr>
          <p:cNvPr id="11" name="AutoShape 12"/>
          <p:cNvSpPr/>
          <p:nvPr/>
        </p:nvSpPr>
        <p:spPr bwMode="auto">
          <a:xfrm flipH="1">
            <a:off x="5080000" y="2139315"/>
            <a:ext cx="76200" cy="1202055"/>
          </a:xfrm>
          <a:prstGeom prst="leftBrace">
            <a:avLst>
              <a:gd name="adj1" fmla="val 99949"/>
              <a:gd name="adj2" fmla="val 46888"/>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100"/>
          </a:p>
        </p:txBody>
      </p:sp>
      <p:sp>
        <p:nvSpPr>
          <p:cNvPr id="21" name="AutoShape 19"/>
          <p:cNvSpPr/>
          <p:nvPr/>
        </p:nvSpPr>
        <p:spPr bwMode="auto">
          <a:xfrm rot="10800000">
            <a:off x="7963535" y="2139315"/>
            <a:ext cx="187325" cy="2722245"/>
          </a:xfrm>
          <a:prstGeom prst="leftBrace">
            <a:avLst>
              <a:gd name="adj1" fmla="val 127766"/>
              <a:gd name="adj2" fmla="val 50337"/>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100"/>
          </a:p>
        </p:txBody>
      </p:sp>
      <p:sp>
        <p:nvSpPr>
          <p:cNvPr id="22" name="Text Box 13"/>
          <p:cNvSpPr txBox="1">
            <a:spLocks noChangeArrowheads="1"/>
          </p:cNvSpPr>
          <p:nvPr/>
        </p:nvSpPr>
        <p:spPr bwMode="auto">
          <a:xfrm>
            <a:off x="8150860" y="3140632"/>
            <a:ext cx="1612900" cy="953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b="1">
                <a:solidFill>
                  <a:srgbClr val="FF0000"/>
                </a:solidFill>
                <a:latin typeface="Times New Roman" panose="02020603050405020304" pitchFamily="18" charset="0"/>
              </a:rPr>
              <a:t>不慕名利</a:t>
            </a:r>
            <a:endParaRPr kumimoji="1" lang="zh-CN" altLang="en-US" sz="2800" b="1">
              <a:solidFill>
                <a:srgbClr val="FF0000"/>
              </a:solidFill>
              <a:latin typeface="Times New Roman" panose="02020603050405020304" pitchFamily="18" charset="0"/>
            </a:endParaRPr>
          </a:p>
          <a:p>
            <a:pPr eaLnBrk="1" hangingPunct="1"/>
            <a:r>
              <a:rPr kumimoji="1" lang="zh-CN" altLang="en-US" sz="2800" b="1">
                <a:solidFill>
                  <a:srgbClr val="FF0000"/>
                </a:solidFill>
                <a:latin typeface="Times New Roman" panose="02020603050405020304" pitchFamily="18" charset="0"/>
              </a:rPr>
              <a:t>洁身自好</a:t>
            </a:r>
            <a:endParaRPr kumimoji="1" lang="zh-CN" altLang="en-US" sz="2800" b="1">
              <a:solidFill>
                <a:srgbClr val="FF0000"/>
              </a:solidFill>
              <a:latin typeface="Times New Roman" panose="02020603050405020304" pitchFamily="18" charset="0"/>
            </a:endParaRPr>
          </a:p>
        </p:txBody>
      </p:sp>
      <p:sp>
        <p:nvSpPr>
          <p:cNvPr id="6" name="TextBox 16"/>
          <p:cNvSpPr txBox="1">
            <a:spLocks noChangeArrowheads="1"/>
          </p:cNvSpPr>
          <p:nvPr/>
        </p:nvSpPr>
        <p:spPr bwMode="auto">
          <a:xfrm>
            <a:off x="2783523" y="2492058"/>
            <a:ext cx="644525" cy="521970"/>
          </a:xfrm>
          <a:prstGeom prst="rect">
            <a:avLst/>
          </a:prstGeom>
          <a:noFill/>
          <a:ln w="9525">
            <a:noFill/>
            <a:miter lim="800000"/>
          </a:ln>
        </p:spPr>
        <p:txBody>
          <a:bodyPr>
            <a:spAutoFit/>
          </a:bodyPr>
          <a:lstStyle/>
          <a:p>
            <a:r>
              <a:rPr lang="zh-CN" altLang="en-US" sz="2800" b="1">
                <a:solidFill>
                  <a:srgbClr val="000000"/>
                </a:solidFill>
                <a:latin typeface="楷体_GB2312"/>
                <a:ea typeface="楷体_GB2312"/>
                <a:cs typeface="楷体_GB2312"/>
              </a:rPr>
              <a:t>莲</a:t>
            </a:r>
            <a:endParaRPr lang="zh-CN" altLang="en-US" sz="2800" b="1">
              <a:solidFill>
                <a:srgbClr val="000000"/>
              </a:solidFill>
              <a:latin typeface="楷体_GB2312"/>
              <a:ea typeface="楷体_GB2312"/>
              <a:cs typeface="楷体_GB2312"/>
            </a:endParaRPr>
          </a:p>
        </p:txBody>
      </p:sp>
      <p:sp>
        <p:nvSpPr>
          <p:cNvPr id="18" name="TextBox 16"/>
          <p:cNvSpPr txBox="1">
            <a:spLocks noChangeArrowheads="1"/>
          </p:cNvSpPr>
          <p:nvPr/>
        </p:nvSpPr>
        <p:spPr bwMode="auto">
          <a:xfrm>
            <a:off x="3428365" y="1997710"/>
            <a:ext cx="1658620" cy="1512570"/>
          </a:xfrm>
          <a:prstGeom prst="rect">
            <a:avLst/>
          </a:prstGeom>
          <a:solidFill>
            <a:schemeClr val="bg1"/>
          </a:solidFill>
          <a:ln w="9525">
            <a:noFill/>
            <a:miter lim="800000"/>
          </a:ln>
        </p:spPr>
        <p:txBody>
          <a:bodyPr wrap="square">
            <a:spAutoFit/>
          </a:bodyPr>
          <a:lstStyle/>
          <a:p>
            <a:pPr>
              <a:lnSpc>
                <a:spcPct val="110000"/>
              </a:lnSpc>
            </a:pPr>
            <a:r>
              <a:rPr lang="zh-CN" altLang="en-US" sz="2800" b="1">
                <a:solidFill>
                  <a:schemeClr val="tx1"/>
                </a:solidFill>
                <a:latin typeface="楷体_GB2312"/>
                <a:ea typeface="楷体_GB2312"/>
                <a:cs typeface="楷体_GB2312"/>
              </a:rPr>
              <a:t>生长环境体态香气风度气质</a:t>
            </a:r>
            <a:endParaRPr lang="zh-CN" altLang="en-US" sz="2800" b="1">
              <a:solidFill>
                <a:schemeClr val="tx1"/>
              </a:solidFill>
              <a:latin typeface="楷体_GB2312"/>
              <a:ea typeface="楷体_GB2312"/>
              <a:cs typeface="楷体_GB2312"/>
            </a:endParaRPr>
          </a:p>
        </p:txBody>
      </p:sp>
      <p:sp>
        <p:nvSpPr>
          <p:cNvPr id="185357" name="TextBox 16"/>
          <p:cNvSpPr txBox="1">
            <a:spLocks noChangeArrowheads="1"/>
          </p:cNvSpPr>
          <p:nvPr/>
        </p:nvSpPr>
        <p:spPr bwMode="auto">
          <a:xfrm>
            <a:off x="5232400" y="2414905"/>
            <a:ext cx="2807970" cy="650875"/>
          </a:xfrm>
          <a:prstGeom prst="rect">
            <a:avLst/>
          </a:prstGeom>
          <a:noFill/>
          <a:ln w="9525">
            <a:noFill/>
            <a:miter lim="800000"/>
          </a:ln>
        </p:spPr>
        <p:txBody>
          <a:bodyPr wrap="square">
            <a:spAutoFit/>
          </a:bodyPr>
          <a:lstStyle/>
          <a:p>
            <a:pPr>
              <a:lnSpc>
                <a:spcPct val="130000"/>
              </a:lnSpc>
            </a:pPr>
            <a:r>
              <a:rPr lang="zh-CN" altLang="en-US" sz="2800" b="1">
                <a:solidFill>
                  <a:srgbClr val="000000"/>
                </a:solidFill>
                <a:latin typeface="楷体_GB2312"/>
                <a:ea typeface="楷体_GB2312"/>
                <a:cs typeface="楷体_GB2312"/>
              </a:rPr>
              <a:t>君子</a:t>
            </a:r>
            <a:r>
              <a:rPr lang="zh-CN" altLang="en-US" sz="2800" b="1">
                <a:latin typeface="楷体_GB2312"/>
                <a:ea typeface="楷体_GB2312"/>
                <a:cs typeface="楷体_GB2312"/>
              </a:rPr>
              <a:t>→</a:t>
            </a:r>
            <a:r>
              <a:rPr lang="zh-CN" altLang="en-US" sz="2800" b="1">
                <a:solidFill>
                  <a:srgbClr val="FF0000"/>
                </a:solidFill>
                <a:latin typeface="楷体_GB2312"/>
                <a:ea typeface="楷体_GB2312"/>
                <a:cs typeface="楷体_GB2312"/>
              </a:rPr>
              <a:t>托物言志</a:t>
            </a:r>
            <a:endParaRPr lang="zh-CN" altLang="en-US" sz="2800" b="1">
              <a:solidFill>
                <a:srgbClr val="FF0000"/>
              </a:solidFill>
              <a:latin typeface="楷体_GB2312"/>
              <a:ea typeface="楷体_GB2312"/>
              <a:cs typeface="楷体_GB2312"/>
            </a:endParaRPr>
          </a:p>
        </p:txBody>
      </p:sp>
      <p:sp>
        <p:nvSpPr>
          <p:cNvPr id="185354" name="TextBox 16"/>
          <p:cNvSpPr txBox="1">
            <a:spLocks noChangeArrowheads="1"/>
          </p:cNvSpPr>
          <p:nvPr/>
        </p:nvSpPr>
        <p:spPr bwMode="auto">
          <a:xfrm>
            <a:off x="2712085" y="3644900"/>
            <a:ext cx="6256338" cy="737235"/>
          </a:xfrm>
          <a:prstGeom prst="rect">
            <a:avLst/>
          </a:prstGeom>
          <a:noFill/>
          <a:ln w="9525">
            <a:noFill/>
            <a:miter lim="800000"/>
          </a:ln>
        </p:spPr>
        <p:txBody>
          <a:bodyPr>
            <a:spAutoFit/>
          </a:bodyPr>
          <a:lstStyle/>
          <a:p>
            <a:pPr>
              <a:lnSpc>
                <a:spcPct val="150000"/>
              </a:lnSpc>
            </a:pPr>
            <a:r>
              <a:rPr lang="zh-CN" altLang="en-US" sz="2800" b="1">
                <a:solidFill>
                  <a:srgbClr val="000000"/>
                </a:solidFill>
                <a:latin typeface="楷体_GB2312"/>
                <a:ea typeface="楷体_GB2312"/>
                <a:cs typeface="楷体_GB2312"/>
              </a:rPr>
              <a:t>菊→隐逸者→</a:t>
            </a:r>
            <a:r>
              <a:rPr lang="zh-CN" altLang="en-US" sz="2800" b="1">
                <a:latin typeface="楷体_GB2312"/>
                <a:ea typeface="楷体_GB2312"/>
                <a:cs typeface="楷体_GB2312"/>
              </a:rPr>
              <a:t>逃避现实→</a:t>
            </a:r>
            <a:r>
              <a:rPr lang="zh-CN" altLang="en-US" sz="2800" b="1">
                <a:solidFill>
                  <a:srgbClr val="FF0000"/>
                </a:solidFill>
                <a:latin typeface="楷体_GB2312"/>
                <a:ea typeface="楷体_GB2312"/>
                <a:cs typeface="楷体_GB2312"/>
              </a:rPr>
              <a:t>正衬</a:t>
            </a:r>
            <a:endParaRPr lang="zh-CN" altLang="en-US" sz="2800" b="1">
              <a:solidFill>
                <a:srgbClr val="FF0000"/>
              </a:solidFill>
              <a:latin typeface="楷体_GB2312"/>
              <a:ea typeface="楷体_GB2312"/>
              <a:cs typeface="楷体_GB2312"/>
            </a:endParaRPr>
          </a:p>
        </p:txBody>
      </p:sp>
      <p:sp>
        <p:nvSpPr>
          <p:cNvPr id="185358" name="TextBox 16"/>
          <p:cNvSpPr txBox="1">
            <a:spLocks noChangeArrowheads="1"/>
          </p:cNvSpPr>
          <p:nvPr/>
        </p:nvSpPr>
        <p:spPr bwMode="auto">
          <a:xfrm>
            <a:off x="2783840" y="4292283"/>
            <a:ext cx="7129463" cy="737235"/>
          </a:xfrm>
          <a:prstGeom prst="rect">
            <a:avLst/>
          </a:prstGeom>
          <a:noFill/>
          <a:ln w="9525">
            <a:noFill/>
            <a:miter lim="800000"/>
          </a:ln>
        </p:spPr>
        <p:txBody>
          <a:bodyPr>
            <a:spAutoFit/>
          </a:bodyPr>
          <a:lstStyle/>
          <a:p>
            <a:pPr>
              <a:lnSpc>
                <a:spcPct val="150000"/>
              </a:lnSpc>
            </a:pPr>
            <a:r>
              <a:rPr lang="zh-CN" altLang="en-US" sz="2800" b="1">
                <a:solidFill>
                  <a:srgbClr val="000000"/>
                </a:solidFill>
                <a:latin typeface="楷体_GB2312"/>
                <a:ea typeface="楷体_GB2312"/>
                <a:cs typeface="楷体_GB2312"/>
              </a:rPr>
              <a:t>牡丹→富贵者→</a:t>
            </a:r>
            <a:r>
              <a:rPr lang="zh-CN" altLang="en-US" sz="2800" b="1">
                <a:latin typeface="楷体_GB2312"/>
                <a:ea typeface="楷体_GB2312"/>
                <a:cs typeface="楷体_GB2312"/>
              </a:rPr>
              <a:t>庸俗逐利→</a:t>
            </a:r>
            <a:r>
              <a:rPr lang="zh-CN" altLang="en-US" sz="2800" b="1">
                <a:solidFill>
                  <a:srgbClr val="FF0000"/>
                </a:solidFill>
                <a:latin typeface="楷体_GB2312"/>
                <a:ea typeface="楷体_GB2312"/>
                <a:cs typeface="楷体_GB2312"/>
              </a:rPr>
              <a:t>反衬</a:t>
            </a:r>
            <a:endParaRPr lang="zh-CN" altLang="en-US" sz="2800" b="1">
              <a:solidFill>
                <a:srgbClr val="FF0000"/>
              </a:solidFill>
              <a:latin typeface="楷体_GB2312"/>
              <a:ea typeface="楷体_GB2312"/>
              <a:cs typeface="楷体_GB2312"/>
            </a:endParaRPr>
          </a:p>
        </p:txBody>
      </p:sp>
    </p:spTree>
    <p:custDataLst>
      <p:tags r:id="rId1"/>
    </p:custDataLst>
  </p:cSld>
  <p:clrMapOvr>
    <a:masterClrMapping/>
  </p:clrMapOvr>
  <p:transition>
    <p:random/>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775460" y="1732280"/>
            <a:ext cx="8227695" cy="1768475"/>
          </a:xfrm>
          <a:prstGeom prst="rect">
            <a:avLst/>
          </a:prstGeom>
        </p:spPr>
        <p:txBody>
          <a:bodyPr wrap="square">
            <a:spAutoFit/>
          </a:bodyPr>
          <a:lstStyle/>
          <a:p>
            <a:pPr algn="just" eaLnBrk="1">
              <a:lnSpc>
                <a:spcPct val="100000"/>
              </a:lnSpc>
              <a:defRPr/>
            </a:pPr>
            <a:r>
              <a:rPr lang="zh-CN" altLang="en-US" sz="2800" b="1"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小结</a:t>
            </a:r>
            <a:r>
              <a:rPr lang="en-US" altLang="zh-CN" sz="2800" b="1">
                <a:ln>
                  <a:noFill/>
                </a:ln>
                <a:sym typeface="+mn-ea"/>
              </a:rPr>
              <a:t>:</a:t>
            </a:r>
            <a:r>
              <a:rPr lang="en-US" altLang="zh-CN" sz="2700" b="1" dirty="0">
                <a:solidFill>
                  <a:schemeClr val="tx1">
                    <a:lumMod val="95000"/>
                    <a:lumOff val="5000"/>
                  </a:schemeClr>
                </a:solidFill>
                <a:latin typeface="宋体" panose="02010600030101010101" pitchFamily="2" charset="-122"/>
                <a:ea typeface="宋体" panose="02010600030101010101" pitchFamily="2" charset="-122"/>
              </a:rPr>
              <a:t>《</a:t>
            </a:r>
            <a:r>
              <a:rPr lang="zh-CN" altLang="en-US" sz="2700" b="1" dirty="0">
                <a:solidFill>
                  <a:schemeClr val="tx1">
                    <a:lumMod val="95000"/>
                    <a:lumOff val="5000"/>
                  </a:schemeClr>
                </a:solidFill>
                <a:latin typeface="宋体" panose="02010600030101010101" pitchFamily="2" charset="-122"/>
                <a:ea typeface="宋体" panose="02010600030101010101" pitchFamily="2" charset="-122"/>
              </a:rPr>
              <a:t>爱莲说</a:t>
            </a:r>
            <a:r>
              <a:rPr lang="en-US" altLang="zh-CN" sz="2700" b="1" dirty="0">
                <a:solidFill>
                  <a:schemeClr val="tx1">
                    <a:lumMod val="95000"/>
                    <a:lumOff val="5000"/>
                  </a:schemeClr>
                </a:solidFill>
                <a:latin typeface="宋体" panose="02010600030101010101" pitchFamily="2" charset="-122"/>
                <a:ea typeface="宋体" panose="02010600030101010101" pitchFamily="2" charset="-122"/>
              </a:rPr>
              <a:t>》</a:t>
            </a:r>
            <a:r>
              <a:rPr lang="zh-CN" altLang="en-US" sz="2700" b="1" dirty="0">
                <a:solidFill>
                  <a:schemeClr val="tx1">
                    <a:lumMod val="95000"/>
                    <a:lumOff val="5000"/>
                  </a:schemeClr>
                </a:solidFill>
                <a:latin typeface="宋体" panose="02010600030101010101" pitchFamily="2" charset="-122"/>
                <a:ea typeface="宋体" panose="02010600030101010101" pitchFamily="2" charset="-122"/>
              </a:rPr>
              <a:t>描写莲</a:t>
            </a:r>
            <a:r>
              <a:rPr lang="en-US" altLang="zh-CN" sz="2700" b="1">
                <a:ln>
                  <a:noFill/>
                </a:ln>
                <a:uFillTx/>
                <a:ea typeface="SimSun-ExtB" panose="02010609060101010101" charset="-122"/>
                <a:cs typeface="+mj-cs"/>
                <a:sym typeface="宋体" panose="02010600030101010101" pitchFamily="2" charset="-122"/>
              </a:rPr>
              <a:t>,</a:t>
            </a:r>
            <a:r>
              <a:rPr lang="zh-CN" altLang="en-US" sz="2700" b="1" dirty="0">
                <a:solidFill>
                  <a:schemeClr val="tx1">
                    <a:lumMod val="95000"/>
                    <a:lumOff val="5000"/>
                  </a:schemeClr>
                </a:solidFill>
                <a:latin typeface="宋体" panose="02010600030101010101" pitchFamily="2" charset="-122"/>
                <a:ea typeface="宋体" panose="02010600030101010101" pitchFamily="2" charset="-122"/>
              </a:rPr>
              <a:t>意在借花喻人</a:t>
            </a:r>
            <a:r>
              <a:rPr lang="en-US" altLang="zh-CN" sz="2700" b="1">
                <a:ln>
                  <a:noFill/>
                </a:ln>
                <a:uFillTx/>
                <a:ea typeface="SimSun-ExtB" panose="02010609060101010101" charset="-122"/>
                <a:cs typeface="+mj-cs"/>
                <a:sym typeface="宋体" panose="02010600030101010101" pitchFamily="2" charset="-122"/>
              </a:rPr>
              <a:t>,</a:t>
            </a:r>
            <a:r>
              <a:rPr lang="zh-CN" altLang="en-US" sz="2700" b="1" dirty="0">
                <a:solidFill>
                  <a:schemeClr val="tx1">
                    <a:lumMod val="95000"/>
                    <a:lumOff val="5000"/>
                  </a:schemeClr>
                </a:solidFill>
                <a:latin typeface="宋体" panose="02010600030101010101" pitchFamily="2" charset="-122"/>
                <a:ea typeface="宋体" panose="02010600030101010101" pitchFamily="2" charset="-122"/>
              </a:rPr>
              <a:t>通过对莲的赞美</a:t>
            </a:r>
            <a:r>
              <a:rPr lang="en-US" altLang="zh-CN" sz="2700" b="1">
                <a:ln>
                  <a:noFill/>
                </a:ln>
                <a:uFillTx/>
                <a:ea typeface="SimSun-ExtB" panose="02010609060101010101" charset="-122"/>
                <a:cs typeface="+mj-cs"/>
                <a:sym typeface="宋体" panose="02010600030101010101" pitchFamily="2" charset="-122"/>
              </a:rPr>
              <a:t>,</a:t>
            </a:r>
            <a:r>
              <a:rPr lang="zh-CN" altLang="en-US" sz="2700" b="1" dirty="0">
                <a:solidFill>
                  <a:schemeClr val="tx1">
                    <a:lumMod val="95000"/>
                    <a:lumOff val="5000"/>
                  </a:schemeClr>
                </a:solidFill>
                <a:latin typeface="宋体" panose="02010600030101010101" pitchFamily="2" charset="-122"/>
                <a:ea typeface="宋体" panose="02010600030101010101" pitchFamily="2" charset="-122"/>
              </a:rPr>
              <a:t>歌颂坚贞的气节</a:t>
            </a:r>
            <a:r>
              <a:rPr lang="en-US" altLang="zh-CN" sz="2700" b="1">
                <a:ln>
                  <a:noFill/>
                </a:ln>
                <a:uFillTx/>
                <a:ea typeface="SimSun-ExtB" panose="02010609060101010101" charset="-122"/>
                <a:cs typeface="+mj-cs"/>
                <a:sym typeface="宋体" panose="02010600030101010101" pitchFamily="2" charset="-122"/>
              </a:rPr>
              <a:t>,</a:t>
            </a:r>
            <a:r>
              <a:rPr lang="zh-CN" altLang="en-US" sz="2700" b="1" dirty="0">
                <a:solidFill>
                  <a:schemeClr val="tx1">
                    <a:lumMod val="95000"/>
                    <a:lumOff val="5000"/>
                  </a:schemeClr>
                </a:solidFill>
                <a:latin typeface="宋体" panose="02010600030101010101" pitchFamily="2" charset="-122"/>
                <a:ea typeface="宋体" panose="02010600030101010101" pitchFamily="2" charset="-122"/>
              </a:rPr>
              <a:t>表达了作者淡泊名利、洁身自好的人生态度</a:t>
            </a:r>
            <a:r>
              <a:rPr lang="en-US" altLang="zh-CN" sz="2700" b="1">
                <a:ln>
                  <a:noFill/>
                </a:ln>
                <a:uFillTx/>
                <a:ea typeface="SimSun-ExtB" panose="02010609060101010101" charset="-122"/>
                <a:cs typeface="+mj-cs"/>
                <a:sym typeface="宋体" panose="02010600030101010101" pitchFamily="2" charset="-122"/>
              </a:rPr>
              <a:t>,</a:t>
            </a:r>
            <a:r>
              <a:rPr lang="zh-CN" altLang="en-US" sz="2700" b="1" dirty="0">
                <a:solidFill>
                  <a:schemeClr val="tx1">
                    <a:lumMod val="95000"/>
                    <a:lumOff val="5000"/>
                  </a:schemeClr>
                </a:solidFill>
                <a:latin typeface="宋体" panose="02010600030101010101" pitchFamily="2" charset="-122"/>
                <a:ea typeface="宋体" panose="02010600030101010101" pitchFamily="2" charset="-122"/>
              </a:rPr>
              <a:t>委婉地批判了社会上追求功名利禄、趋炎附势的恶浊世风。</a:t>
            </a:r>
            <a:endParaRPr lang="zh-CN" altLang="zh-CN" sz="2700" b="1" kern="100" dirty="0">
              <a:solidFill>
                <a:prstClr val="black"/>
              </a:solidFill>
              <a:latin typeface="宋体" panose="02010600030101010101" pitchFamily="2" charset="-122"/>
              <a:ea typeface="宋体" panose="02010600030101010101" pitchFamily="2" charset="-122"/>
              <a:cs typeface="Times New Roman" panose="02020603050405020304" pitchFamily="18" charset="0"/>
            </a:endParaRPr>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56129" y="3500530"/>
            <a:ext cx="4620511" cy="2091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12291" name="组合 3"/>
          <p:cNvGrpSpPr/>
          <p:nvPr/>
        </p:nvGrpSpPr>
        <p:grpSpPr>
          <a:xfrm>
            <a:off x="1737043" y="596265"/>
            <a:ext cx="2324100" cy="586420"/>
            <a:chOff x="2371" y="690"/>
            <a:chExt cx="3471" cy="1228"/>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175" strike="noStrike" noProof="1">
                <a:sym typeface="Calibri" panose="020F0502020204030204" pitchFamily="34" charset="0"/>
              </a:endParaRPr>
            </a:p>
          </p:txBody>
        </p:sp>
        <p:sp>
          <p:nvSpPr>
            <p:cNvPr id="12293" name="TextBox 18"/>
            <p:cNvSpPr txBox="1"/>
            <p:nvPr/>
          </p:nvSpPr>
          <p:spPr>
            <a:xfrm>
              <a:off x="2644" y="741"/>
              <a:ext cx="2895" cy="1177"/>
            </a:xfrm>
            <a:prstGeom prst="rect">
              <a:avLst/>
            </a:prstGeom>
            <a:noFill/>
            <a:ln w="9525">
              <a:noFill/>
            </a:ln>
          </p:spPr>
          <p:txBody>
            <a:bodyPr wrap="square" lIns="70898" tIns="35448" rIns="70898" bIns="35448" anchor="t" anchorCtr="0">
              <a:spAutoFit/>
            </a:bodyPr>
            <a:lstStyle/>
            <a:p>
              <a:pPr algn="dist"/>
              <a:r>
                <a:rPr lang="zh-CN" altLang="en-US" sz="3200" b="1" dirty="0">
                  <a:solidFill>
                    <a:schemeClr val="bg1"/>
                  </a:solidFill>
                  <a:latin typeface="思源宋体 CN SemiBold" panose="02020600000000000000" charset="-122"/>
                  <a:ea typeface="思源宋体 CN SemiBold" panose="02020600000000000000" charset="-122"/>
                </a:rPr>
                <a:t>比较阅读</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1206" name="文本框 51205"/>
          <p:cNvSpPr txBox="1"/>
          <p:nvPr/>
        </p:nvSpPr>
        <p:spPr>
          <a:xfrm>
            <a:off x="1737360" y="1484630"/>
            <a:ext cx="8616950" cy="953135"/>
          </a:xfrm>
          <a:prstGeom prst="rect">
            <a:avLst/>
          </a:prstGeom>
          <a:noFill/>
          <a:ln w="9525">
            <a:noFill/>
          </a:ln>
        </p:spPr>
        <p:txBody>
          <a:bodyPr wrap="square" anchor="t" anchorCtr="0">
            <a:spAutoFit/>
          </a:bodyPr>
          <a:lstStyle/>
          <a:p>
            <a:pPr>
              <a:lnSpc>
                <a:spcPct val="100000"/>
              </a:lnSpc>
              <a:spcBef>
                <a:spcPts val="50"/>
              </a:spcBef>
              <a:spcAft>
                <a:spcPts val="0"/>
              </a:spcAft>
            </a:pPr>
            <a:r>
              <a:rPr lang="en-US" altLang="zh-CN" sz="2800" b="1">
                <a:latin typeface="宋体" panose="02010600030101010101" pitchFamily="2" charset="-122"/>
                <a:cs typeface="宋体" panose="02010600030101010101" pitchFamily="2" charset="-122"/>
                <a:sym typeface="宋体" panose="02010600030101010101" pitchFamily="2" charset="-122"/>
              </a:rPr>
              <a:t>1.</a:t>
            </a:r>
            <a:r>
              <a:rPr lang="zh-CN" altLang="en-US" sz="2800" b="1" dirty="0">
                <a:latin typeface="宋体" panose="02010600030101010101" pitchFamily="2" charset="-122"/>
                <a:sym typeface="+mn-ea"/>
              </a:rPr>
              <a:t>朗读课文</a:t>
            </a:r>
            <a:r>
              <a:rPr lang="en-US" altLang="zh-CN" sz="2800" b="1">
                <a:ln>
                  <a:noFill/>
                </a:ln>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sym typeface="+mn-ea"/>
              </a:rPr>
              <a:t>说说这两篇文章在语言风格上有什么不同</a:t>
            </a:r>
            <a:r>
              <a:rPr lang="zh-CN" altLang="zh-CN" sz="2800" b="1" dirty="0">
                <a:latin typeface="宋体" panose="02010600030101010101" pitchFamily="2" charset="-122"/>
                <a:cs typeface="宋体" panose="02010600030101010101" pitchFamily="2" charset="-122"/>
                <a:sym typeface="+mn-ea"/>
              </a:rPr>
              <a:t>(</a:t>
            </a:r>
            <a:r>
              <a:rPr lang="zh-CN" altLang="en-US" sz="2800" b="1">
                <a:solidFill>
                  <a:srgbClr val="000000"/>
                </a:solidFill>
                <a:latin typeface="宋体" panose="02010600030101010101" pitchFamily="2" charset="-122"/>
                <a:cs typeface="宋体" panose="02010600030101010101" pitchFamily="2" charset="-122"/>
                <a:sym typeface="+mn-ea"/>
              </a:rPr>
              <a:t>思考探究一</a:t>
            </a:r>
            <a:r>
              <a:rPr lang="zh-CN" altLang="zh-CN" sz="2800" b="1" dirty="0">
                <a:uFillTx/>
                <a:latin typeface="宋体" panose="02010600030101010101" pitchFamily="2" charset="-122"/>
                <a:ea typeface="+mn-ea"/>
                <a:cs typeface="宋体" panose="02010600030101010101" pitchFamily="2" charset="-122"/>
                <a:sym typeface="+mn-ea"/>
              </a:rPr>
              <a:t>)</a:t>
            </a:r>
            <a:r>
              <a:rPr lang="zh-CN" altLang="en-US" sz="2800" b="1" dirty="0">
                <a:latin typeface="宋体" panose="02010600030101010101" pitchFamily="2" charset="-122"/>
                <a:sym typeface="+mn-ea"/>
              </a:rPr>
              <a:t>。</a:t>
            </a:r>
            <a:endParaRPr lang="zh-CN" altLang="en-US" sz="2800" b="1" dirty="0">
              <a:latin typeface="宋体" panose="02010600030101010101" pitchFamily="2" charset="-122"/>
              <a:sym typeface="+mn-ea"/>
            </a:endParaRPr>
          </a:p>
        </p:txBody>
      </p:sp>
      <p:sp>
        <p:nvSpPr>
          <p:cNvPr id="34817" name="文本框 11"/>
          <p:cNvSpPr txBox="1"/>
          <p:nvPr/>
        </p:nvSpPr>
        <p:spPr>
          <a:xfrm>
            <a:off x="1991360" y="2492375"/>
            <a:ext cx="6020435" cy="521970"/>
          </a:xfrm>
          <a:prstGeom prst="rect">
            <a:avLst/>
          </a:prstGeom>
          <a:noFill/>
          <a:ln w="9525">
            <a:noFill/>
          </a:ln>
        </p:spPr>
        <p:txBody>
          <a:bodyPr wrap="square" anchor="t" anchorCtr="0">
            <a:spAutoFit/>
          </a:bodyPr>
          <a:lstStyle/>
          <a:p>
            <a:pPr algn="l">
              <a:lnSpc>
                <a:spcPct val="100000"/>
              </a:lnSpc>
            </a:pPr>
            <a:r>
              <a:rPr sz="2800" b="1"/>
              <a:t>两文都是</a:t>
            </a:r>
            <a:r>
              <a:rPr sz="2800" b="1">
                <a:solidFill>
                  <a:srgbClr val="FF0000"/>
                </a:solidFill>
              </a:rPr>
              <a:t>骈</a:t>
            </a:r>
            <a:r>
              <a:rPr lang="zh-CN" altLang="zh-CN" sz="2800" b="1" dirty="0">
                <a:latin typeface="宋体" panose="02010600030101010101" pitchFamily="2" charset="-122"/>
                <a:cs typeface="宋体" panose="02010600030101010101" pitchFamily="2" charset="-122"/>
                <a:sym typeface="+mn-ea"/>
              </a:rPr>
              <a:t>(</a:t>
            </a:r>
            <a:r>
              <a:rPr sz="2800">
                <a:solidFill>
                  <a:srgbClr val="0000FF"/>
                </a:solidFill>
                <a:latin typeface="+mn-lt"/>
                <a:ea typeface="+mn-ea"/>
                <a:sym typeface="+mn-ea"/>
              </a:rPr>
              <a:t>pi</a:t>
            </a:r>
            <a:r>
              <a:rPr sz="2800" b="1">
                <a:solidFill>
                  <a:srgbClr val="0000FF"/>
                </a:solidFill>
                <a:latin typeface="宋体" panose="02010600030101010101" pitchFamily="2" charset="-122"/>
                <a:ea typeface="+mn-ea"/>
                <a:sym typeface="+mn-ea"/>
              </a:rPr>
              <a:t>á</a:t>
            </a:r>
            <a:r>
              <a:rPr sz="2800">
                <a:solidFill>
                  <a:srgbClr val="0000FF"/>
                </a:solidFill>
                <a:latin typeface="+mn-lt"/>
                <a:ea typeface="+mn-ea"/>
                <a:sym typeface="+mn-ea"/>
              </a:rPr>
              <a:t>n</a:t>
            </a:r>
            <a:r>
              <a:rPr lang="en-US" altLang="zh-CN" sz="2800" b="1">
                <a:ln>
                  <a:noFill/>
                </a:ln>
                <a:uFillTx/>
                <a:ea typeface="SimSun-ExtB" panose="02010609060101010101" charset="-122"/>
                <a:cs typeface="+mj-cs"/>
                <a:sym typeface="宋体" panose="02010600030101010101" pitchFamily="2" charset="-122"/>
              </a:rPr>
              <a:t>,</a:t>
            </a:r>
            <a:r>
              <a:rPr lang="zh-CN" altLang="en-US" sz="2800" b="1">
                <a:solidFill>
                  <a:srgbClr val="000000"/>
                </a:solidFill>
                <a:latin typeface="宋体" panose="02010600030101010101" pitchFamily="2" charset="-122"/>
                <a:cs typeface="宋体" panose="02010600030101010101" pitchFamily="2" charset="-122"/>
                <a:sym typeface="+mn-ea"/>
              </a:rPr>
              <a:t>讲究对偶</a:t>
            </a:r>
            <a:r>
              <a:rPr lang="zh-CN" altLang="zh-CN" sz="2800" b="1" dirty="0">
                <a:uFillTx/>
                <a:latin typeface="宋体" panose="02010600030101010101" pitchFamily="2" charset="-122"/>
                <a:ea typeface="+mn-ea"/>
                <a:cs typeface="宋体" panose="02010600030101010101" pitchFamily="2" charset="-122"/>
                <a:sym typeface="+mn-ea"/>
              </a:rPr>
              <a:t>)</a:t>
            </a:r>
            <a:r>
              <a:rPr sz="2800" b="1">
                <a:solidFill>
                  <a:srgbClr val="FF0000"/>
                </a:solidFill>
              </a:rPr>
              <a:t>散结合</a:t>
            </a:r>
            <a:r>
              <a:rPr sz="2800" b="1"/>
              <a:t>。</a:t>
            </a:r>
            <a:endParaRPr sz="2800" b="1"/>
          </a:p>
        </p:txBody>
      </p:sp>
      <p:sp>
        <p:nvSpPr>
          <p:cNvPr id="66564" name="矩形 66563"/>
          <p:cNvSpPr/>
          <p:nvPr/>
        </p:nvSpPr>
        <p:spPr>
          <a:xfrm>
            <a:off x="1977390" y="3141345"/>
            <a:ext cx="8376920" cy="953135"/>
          </a:xfrm>
          <a:prstGeom prst="rect">
            <a:avLst/>
          </a:prstGeom>
          <a:noFill/>
          <a:ln w="9525">
            <a:noFill/>
          </a:ln>
        </p:spPr>
        <p:txBody>
          <a:bodyPr wrap="square" anchor="t" anchorCtr="0">
            <a:spAutoFit/>
          </a:bodyPr>
          <a:lstStyle/>
          <a:p>
            <a:pPr>
              <a:lnSpc>
                <a:spcPct val="100000"/>
              </a:lnSpc>
            </a:pPr>
            <a:r>
              <a:rPr lang="zh-CN" altLang="en-US" sz="2800" b="1" dirty="0">
                <a:latin typeface="Arial" panose="020B0604020202020204" pitchFamily="34" charset="0"/>
                <a:ea typeface="宋体" panose="02010600030101010101" pitchFamily="2" charset="-122"/>
              </a:rPr>
              <a:t>《陋室铭》</a:t>
            </a:r>
            <a:r>
              <a:rPr lang="zh-CN" altLang="en-US" sz="2800" b="1" dirty="0">
                <a:solidFill>
                  <a:schemeClr val="tx1"/>
                </a:solidFill>
                <a:latin typeface="Arial" panose="020B0604020202020204" pitchFamily="34" charset="0"/>
                <a:ea typeface="宋体" panose="02010600030101010101" pitchFamily="2" charset="-122"/>
              </a:rPr>
              <a:t>以</a:t>
            </a:r>
            <a:r>
              <a:rPr lang="zh-CN" altLang="en-US" sz="2800" b="1" dirty="0">
                <a:solidFill>
                  <a:srgbClr val="FF0000"/>
                </a:solidFill>
                <a:latin typeface="Arial" panose="020B0604020202020204" pitchFamily="34" charset="0"/>
                <a:ea typeface="宋体" panose="02010600030101010101" pitchFamily="2" charset="-122"/>
              </a:rPr>
              <a:t>骈句为主</a:t>
            </a:r>
            <a:r>
              <a:rPr lang="en-US" altLang="zh-CN" sz="2800" b="1">
                <a:ln>
                  <a:noFill/>
                </a:ln>
                <a:uFillTx/>
                <a:ea typeface="SimSun-ExtB" panose="02010609060101010101" charset="-122"/>
                <a:cs typeface="+mj-cs"/>
                <a:sym typeface="宋体" panose="02010600030101010101" pitchFamily="2" charset="-122"/>
              </a:rPr>
              <a:t>,</a:t>
            </a:r>
            <a:r>
              <a:rPr lang="zh-CN" altLang="en-US" sz="2800" b="1" dirty="0">
                <a:solidFill>
                  <a:srgbClr val="0000FF"/>
                </a:solidFill>
                <a:latin typeface="Arial" panose="020B0604020202020204" pitchFamily="34" charset="0"/>
                <a:ea typeface="宋体" panose="02010600030101010101" pitchFamily="2" charset="-122"/>
              </a:rPr>
              <a:t>句式整齐、节奏分明、音韵和谐</a:t>
            </a:r>
            <a:r>
              <a:rPr lang="zh-CN" altLang="en-US" sz="2800" b="1" dirty="0">
                <a:latin typeface="Arial" panose="020B0604020202020204" pitchFamily="34" charset="0"/>
                <a:ea typeface="宋体" panose="02010600030101010101" pitchFamily="2" charset="-122"/>
              </a:rPr>
              <a:t>；</a:t>
            </a:r>
            <a:endParaRPr lang="zh-CN" altLang="en-US" sz="2800" b="1" dirty="0">
              <a:latin typeface="Arial" panose="020B0604020202020204" pitchFamily="34" charset="0"/>
              <a:ea typeface="宋体" panose="02010600030101010101" pitchFamily="2" charset="-122"/>
            </a:endParaRPr>
          </a:p>
        </p:txBody>
      </p:sp>
      <p:sp>
        <p:nvSpPr>
          <p:cNvPr id="66565" name="矩形 66564"/>
          <p:cNvSpPr/>
          <p:nvPr/>
        </p:nvSpPr>
        <p:spPr>
          <a:xfrm>
            <a:off x="1977390" y="4094480"/>
            <a:ext cx="8301990" cy="953135"/>
          </a:xfrm>
          <a:prstGeom prst="rect">
            <a:avLst/>
          </a:prstGeom>
          <a:noFill/>
          <a:ln w="9525">
            <a:noFill/>
          </a:ln>
        </p:spPr>
        <p:txBody>
          <a:bodyPr wrap="square" anchor="t" anchorCtr="0">
            <a:spAutoFit/>
          </a:bodyPr>
          <a:lstStyle/>
          <a:p>
            <a:pPr>
              <a:lnSpc>
                <a:spcPct val="100000"/>
              </a:lnSpc>
            </a:pPr>
            <a:r>
              <a:rPr lang="zh-CN" altLang="en-US" sz="2800" b="1" dirty="0">
                <a:latin typeface="Arial" panose="020B0604020202020204" pitchFamily="34" charset="0"/>
                <a:ea typeface="宋体" panose="02010600030101010101" pitchFamily="2" charset="-122"/>
              </a:rPr>
              <a:t>《爱莲说》以</a:t>
            </a:r>
            <a:r>
              <a:rPr lang="zh-CN" altLang="en-US" sz="2800" b="1" dirty="0">
                <a:solidFill>
                  <a:srgbClr val="FF0000"/>
                </a:solidFill>
                <a:latin typeface="Arial" panose="020B0604020202020204" pitchFamily="34" charset="0"/>
                <a:ea typeface="宋体" panose="02010600030101010101" pitchFamily="2" charset="-122"/>
              </a:rPr>
              <a:t>散句为主</a:t>
            </a:r>
            <a:r>
              <a:rPr lang="en-US" altLang="zh-CN" sz="2800" b="1">
                <a:ln>
                  <a:noFill/>
                </a:ln>
                <a:uFillTx/>
                <a:ea typeface="SimSun-ExtB" panose="02010609060101010101" charset="-122"/>
                <a:cs typeface="+mj-cs"/>
                <a:sym typeface="宋体" panose="02010600030101010101" pitchFamily="2" charset="-122"/>
              </a:rPr>
              <a:t>,</a:t>
            </a:r>
            <a:r>
              <a:rPr lang="zh-CN" altLang="en-US" sz="2800" b="1" dirty="0">
                <a:solidFill>
                  <a:srgbClr val="0000FF"/>
                </a:solidFill>
                <a:latin typeface="Arial" panose="020B0604020202020204" pitchFamily="34" charset="0"/>
                <a:ea typeface="宋体" panose="02010600030101010101" pitchFamily="2" charset="-122"/>
              </a:rPr>
              <a:t>句式长短相间、错落有致、富于变化</a:t>
            </a:r>
            <a:r>
              <a:rPr lang="zh-CN" altLang="en-US" sz="2800" b="1" dirty="0">
                <a:latin typeface="Arial" panose="020B0604020202020204" pitchFamily="34" charset="0"/>
                <a:ea typeface="宋体" panose="02010600030101010101" pitchFamily="2" charset="-122"/>
              </a:rPr>
              <a:t>。</a:t>
            </a:r>
            <a:endParaRPr lang="zh-CN" altLang="en-US" sz="2800" b="1" dirty="0">
              <a:latin typeface="Arial" panose="020B0604020202020204" pitchFamily="34" charset="0"/>
              <a:ea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17"/>
                                        </p:tgtEl>
                                        <p:attrNameLst>
                                          <p:attrName>style.visibility</p:attrName>
                                        </p:attrNameLst>
                                      </p:cBhvr>
                                      <p:to>
                                        <p:strVal val="visible"/>
                                      </p:to>
                                    </p:set>
                                    <p:anim calcmode="lin" valueType="num">
                                      <p:cBhvr additive="base">
                                        <p:cTn id="7" dur="500" fill="hold"/>
                                        <p:tgtEl>
                                          <p:spTgt spid="34817"/>
                                        </p:tgtEl>
                                        <p:attrNameLst>
                                          <p:attrName>ppt_x</p:attrName>
                                        </p:attrNameLst>
                                      </p:cBhvr>
                                      <p:tavLst>
                                        <p:tav tm="0">
                                          <p:val>
                                            <p:strVal val="#ppt_x"/>
                                          </p:val>
                                        </p:tav>
                                        <p:tav tm="100000">
                                          <p:val>
                                            <p:strVal val="#ppt_x"/>
                                          </p:val>
                                        </p:tav>
                                      </p:tavLst>
                                    </p:anim>
                                    <p:anim calcmode="lin" valueType="num">
                                      <p:cBhvr additive="base">
                                        <p:cTn id="8" dur="500" fill="hold"/>
                                        <p:tgtEl>
                                          <p:spTgt spid="348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6564"/>
                                        </p:tgtEl>
                                        <p:attrNameLst>
                                          <p:attrName>style.visibility</p:attrName>
                                        </p:attrNameLst>
                                      </p:cBhvr>
                                      <p:to>
                                        <p:strVal val="visible"/>
                                      </p:to>
                                    </p:set>
                                    <p:anim calcmode="lin" valueType="num">
                                      <p:cBhvr additive="base">
                                        <p:cTn id="13" dur="500" fill="hold"/>
                                        <p:tgtEl>
                                          <p:spTgt spid="66564"/>
                                        </p:tgtEl>
                                        <p:attrNameLst>
                                          <p:attrName>ppt_x</p:attrName>
                                        </p:attrNameLst>
                                      </p:cBhvr>
                                      <p:tavLst>
                                        <p:tav tm="0">
                                          <p:val>
                                            <p:strVal val="#ppt_x"/>
                                          </p:val>
                                        </p:tav>
                                        <p:tav tm="100000">
                                          <p:val>
                                            <p:strVal val="#ppt_x"/>
                                          </p:val>
                                        </p:tav>
                                      </p:tavLst>
                                    </p:anim>
                                    <p:anim calcmode="lin" valueType="num">
                                      <p:cBhvr additive="base">
                                        <p:cTn id="14" dur="500" fill="hold"/>
                                        <p:tgtEl>
                                          <p:spTgt spid="6656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6565"/>
                                        </p:tgtEl>
                                        <p:attrNameLst>
                                          <p:attrName>style.visibility</p:attrName>
                                        </p:attrNameLst>
                                      </p:cBhvr>
                                      <p:to>
                                        <p:strVal val="visible"/>
                                      </p:to>
                                    </p:set>
                                    <p:anim calcmode="lin" valueType="num">
                                      <p:cBhvr additive="base">
                                        <p:cTn id="19" dur="500" fill="hold"/>
                                        <p:tgtEl>
                                          <p:spTgt spid="66565"/>
                                        </p:tgtEl>
                                        <p:attrNameLst>
                                          <p:attrName>ppt_x</p:attrName>
                                        </p:attrNameLst>
                                      </p:cBhvr>
                                      <p:tavLst>
                                        <p:tav tm="0">
                                          <p:val>
                                            <p:strVal val="#ppt_x"/>
                                          </p:val>
                                        </p:tav>
                                        <p:tav tm="100000">
                                          <p:val>
                                            <p:strVal val="#ppt_x"/>
                                          </p:val>
                                        </p:tav>
                                      </p:tavLst>
                                    </p:anim>
                                    <p:anim calcmode="lin" valueType="num">
                                      <p:cBhvr additive="base">
                                        <p:cTn id="20" dur="500" fill="hold"/>
                                        <p:tgtEl>
                                          <p:spTgt spid="665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7" grpId="0"/>
      <p:bldP spid="66564" grpId="0"/>
      <p:bldP spid="66565" grpId="0"/>
    </p:bldLst>
  </p:timing>
</p:sld>
</file>

<file path=ppt/slides/slide6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1206" name="文本框 51205"/>
          <p:cNvSpPr txBox="1"/>
          <p:nvPr/>
        </p:nvSpPr>
        <p:spPr>
          <a:xfrm>
            <a:off x="1775460" y="1268730"/>
            <a:ext cx="8483600" cy="629920"/>
          </a:xfrm>
          <a:prstGeom prst="rect">
            <a:avLst/>
          </a:prstGeom>
          <a:noFill/>
          <a:ln w="9525">
            <a:noFill/>
          </a:ln>
        </p:spPr>
        <p:txBody>
          <a:bodyPr wrap="square" anchor="t" anchorCtr="0">
            <a:spAutoFit/>
          </a:bodyPr>
          <a:lstStyle/>
          <a:p>
            <a:pPr>
              <a:lnSpc>
                <a:spcPct val="125000"/>
              </a:lnSpc>
              <a:spcBef>
                <a:spcPts val="50"/>
              </a:spcBef>
              <a:spcAft>
                <a:spcPts val="0"/>
              </a:spcAft>
            </a:pPr>
            <a:r>
              <a:rPr lang="en-US" altLang="zh-CN" sz="2800" b="1">
                <a:latin typeface="宋体" panose="02010600030101010101" pitchFamily="2" charset="-122"/>
                <a:cs typeface="宋体" panose="02010600030101010101" pitchFamily="2" charset="-122"/>
                <a:sym typeface="宋体" panose="02010600030101010101" pitchFamily="2" charset="-122"/>
              </a:rPr>
              <a:t>2.</a:t>
            </a:r>
            <a:r>
              <a:rPr lang="zh-CN" altLang="en-US" sz="2800" b="1" dirty="0">
                <a:latin typeface="宋体" panose="02010600030101010101" pitchFamily="2" charset="-122"/>
                <a:sym typeface="+mn-ea"/>
              </a:rPr>
              <a:t>你认为周敦颐与陶渊明的处世态度不同之处在哪里？</a:t>
            </a:r>
            <a:endParaRPr lang="zh-CN" altLang="en-US" sz="2800" b="1">
              <a:solidFill>
                <a:srgbClr val="000000"/>
              </a:solidFill>
              <a:latin typeface="宋体" panose="02010600030101010101" pitchFamily="2" charset="-122"/>
              <a:cs typeface="宋体" panose="02010600030101010101" pitchFamily="2" charset="-122"/>
            </a:endParaRPr>
          </a:p>
        </p:txBody>
      </p:sp>
      <p:sp>
        <p:nvSpPr>
          <p:cNvPr id="34817" name="文本框 11"/>
          <p:cNvSpPr txBox="1"/>
          <p:nvPr/>
        </p:nvSpPr>
        <p:spPr>
          <a:xfrm>
            <a:off x="2370455" y="1844675"/>
            <a:ext cx="7857490" cy="521970"/>
          </a:xfrm>
          <a:prstGeom prst="rect">
            <a:avLst/>
          </a:prstGeom>
          <a:noFill/>
          <a:ln w="9525">
            <a:noFill/>
          </a:ln>
        </p:spPr>
        <p:txBody>
          <a:bodyPr wrap="square" anchor="t" anchorCtr="0">
            <a:spAutoFit/>
          </a:bodyPr>
          <a:lstStyle/>
          <a:p>
            <a:pPr algn="l">
              <a:lnSpc>
                <a:spcPct val="100000"/>
              </a:lnSpc>
            </a:pPr>
            <a:r>
              <a:rPr lang="zh-CN" altLang="zh-CN" sz="2800" b="1" dirty="0">
                <a:latin typeface="宋体" panose="02010600030101010101" pitchFamily="2" charset="-122"/>
                <a:cs typeface="宋体" panose="02010600030101010101" pitchFamily="2" charset="-122"/>
                <a:sym typeface="宋体" panose="02010600030101010101" pitchFamily="2" charset="-122"/>
              </a:rPr>
              <a:t>采菊东篱下</a:t>
            </a:r>
            <a:r>
              <a:rPr lang="en-US" altLang="zh-CN" sz="2800" b="1">
                <a:ln>
                  <a:noFill/>
                </a:ln>
                <a:uFillTx/>
                <a:ea typeface="SimSun-ExtB" panose="02010609060101010101" charset="-122"/>
                <a:cs typeface="+mj-cs"/>
                <a:sym typeface="宋体" panose="02010600030101010101" pitchFamily="2" charset="-122"/>
              </a:rPr>
              <a:t>,</a:t>
            </a:r>
            <a:r>
              <a:rPr lang="zh-CN" altLang="zh-CN" sz="2800" b="1" dirty="0">
                <a:latin typeface="宋体" panose="02010600030101010101" pitchFamily="2" charset="-122"/>
                <a:cs typeface="宋体" panose="02010600030101010101" pitchFamily="2" charset="-122"/>
                <a:sym typeface="宋体" panose="02010600030101010101" pitchFamily="2" charset="-122"/>
              </a:rPr>
              <a:t>悠然见南山。</a:t>
            </a:r>
            <a:r>
              <a:rPr lang="zh-CN" altLang="en-US" sz="2800" b="1" dirty="0">
                <a:latin typeface="黑体" panose="02010609060101010101" charset="-122"/>
                <a:ea typeface="黑体" panose="02010609060101010101" charset="-122"/>
                <a:sym typeface="宋体" panose="02010600030101010101" pitchFamily="2" charset="-122"/>
              </a:rPr>
              <a:t>——</a:t>
            </a:r>
            <a:r>
              <a:rPr lang="zh-CN" altLang="en-US" sz="2800" b="1" dirty="0">
                <a:latin typeface="Arial" panose="020B0604020202020204" pitchFamily="34" charset="0"/>
                <a:ea typeface="宋体" panose="02010600030101010101" pitchFamily="2" charset="-122"/>
              </a:rPr>
              <a:t>陶渊明</a:t>
            </a:r>
            <a:r>
              <a:rPr lang="zh-CN" altLang="zh-CN" sz="2800" b="1" dirty="0">
                <a:latin typeface="Arial" panose="020B0604020202020204" pitchFamily="34" charset="0"/>
                <a:ea typeface="宋体" panose="02010600030101010101" pitchFamily="2" charset="-122"/>
                <a:sym typeface="宋体" panose="02010600030101010101" pitchFamily="2" charset="-122"/>
              </a:rPr>
              <a:t>《饮酒》</a:t>
            </a:r>
            <a:endParaRPr lang="zh-CN" altLang="zh-CN" sz="2800" b="1" dirty="0">
              <a:latin typeface="Arial" panose="020B0604020202020204" pitchFamily="34" charset="0"/>
              <a:ea typeface="宋体" panose="02010600030101010101" pitchFamily="2" charset="-122"/>
              <a:sym typeface="宋体" panose="02010600030101010101" pitchFamily="2" charset="-122"/>
            </a:endParaRPr>
          </a:p>
        </p:txBody>
      </p:sp>
      <p:sp>
        <p:nvSpPr>
          <p:cNvPr id="66564" name="矩形 66563"/>
          <p:cNvSpPr/>
          <p:nvPr/>
        </p:nvSpPr>
        <p:spPr>
          <a:xfrm>
            <a:off x="2370138" y="2430145"/>
            <a:ext cx="6985000" cy="1383665"/>
          </a:xfrm>
          <a:prstGeom prst="rect">
            <a:avLst/>
          </a:prstGeom>
          <a:noFill/>
          <a:ln w="9525">
            <a:noFill/>
          </a:ln>
        </p:spPr>
        <p:txBody>
          <a:bodyPr anchor="t" anchorCtr="0">
            <a:spAutoFit/>
          </a:bodyPr>
          <a:lstStyle/>
          <a:p>
            <a:pPr>
              <a:lnSpc>
                <a:spcPct val="100000"/>
              </a:lnSpc>
            </a:pPr>
            <a:r>
              <a:rPr lang="zh-CN" altLang="en-US" sz="2800" b="1" dirty="0">
                <a:latin typeface="Arial" panose="020B0604020202020204" pitchFamily="34" charset="0"/>
                <a:ea typeface="宋体" panose="02010600030101010101" pitchFamily="2" charset="-122"/>
              </a:rPr>
              <a:t>陶渊明：</a:t>
            </a:r>
            <a:r>
              <a:rPr lang="zh-CN" altLang="en-US" sz="2800" b="1" dirty="0">
                <a:solidFill>
                  <a:srgbClr val="FF0000"/>
                </a:solidFill>
                <a:latin typeface="Arial" panose="020B0604020202020204" pitchFamily="34" charset="0"/>
                <a:ea typeface="宋体" panose="02010600030101010101" pitchFamily="2" charset="-122"/>
              </a:rPr>
              <a:t>不愿</a:t>
            </a:r>
            <a:r>
              <a:rPr lang="zh-CN" altLang="en-US" sz="2800" b="1" dirty="0">
                <a:latin typeface="Arial" panose="020B0604020202020204" pitchFamily="34" charset="0"/>
                <a:ea typeface="宋体" panose="02010600030101010101" pitchFamily="2" charset="-122"/>
              </a:rPr>
              <a:t>面对污浊官场</a:t>
            </a:r>
            <a:endParaRPr lang="zh-CN" altLang="en-US" sz="2800" b="1" dirty="0">
              <a:latin typeface="Arial" panose="020B0604020202020204" pitchFamily="34" charset="0"/>
              <a:ea typeface="宋体" panose="02010600030101010101" pitchFamily="2" charset="-122"/>
            </a:endParaRPr>
          </a:p>
          <a:p>
            <a:pPr>
              <a:lnSpc>
                <a:spcPct val="100000"/>
              </a:lnSpc>
            </a:pPr>
            <a:r>
              <a:rPr lang="zh-CN" altLang="en-US" sz="2800" b="1" dirty="0">
                <a:latin typeface="Arial" panose="020B0604020202020204" pitchFamily="34" charset="0"/>
                <a:ea typeface="宋体" panose="02010600030101010101" pitchFamily="2" charset="-122"/>
              </a:rPr>
              <a:t>              </a:t>
            </a:r>
            <a:r>
              <a:rPr lang="zh-CN" altLang="en-US" sz="2800" b="1" dirty="0">
                <a:solidFill>
                  <a:srgbClr val="FF0000"/>
                </a:solidFill>
                <a:latin typeface="Arial" panose="020B0604020202020204" pitchFamily="34" charset="0"/>
                <a:ea typeface="宋体" panose="02010600030101010101" pitchFamily="2" charset="-122"/>
              </a:rPr>
              <a:t>避世态度</a:t>
            </a:r>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幻想桃花源</a:t>
            </a:r>
            <a:endParaRPr lang="zh-CN" altLang="en-US" sz="2800" b="1" dirty="0">
              <a:latin typeface="Arial" panose="020B0604020202020204" pitchFamily="34" charset="0"/>
              <a:ea typeface="宋体" panose="02010600030101010101" pitchFamily="2" charset="-122"/>
            </a:endParaRPr>
          </a:p>
          <a:p>
            <a:pPr>
              <a:lnSpc>
                <a:spcPct val="100000"/>
              </a:lnSpc>
            </a:pPr>
            <a:r>
              <a:rPr lang="zh-CN" altLang="en-US" sz="2800" b="1" dirty="0">
                <a:latin typeface="Arial" panose="020B0604020202020204" pitchFamily="34" charset="0"/>
                <a:ea typeface="宋体" panose="02010600030101010101" pitchFamily="2" charset="-122"/>
              </a:rPr>
              <a:t>              </a:t>
            </a:r>
            <a:r>
              <a:rPr lang="zh-CN" altLang="en-US" sz="2800" b="1" dirty="0">
                <a:solidFill>
                  <a:srgbClr val="FF0000"/>
                </a:solidFill>
                <a:latin typeface="Arial" panose="020B0604020202020204" pitchFamily="34" charset="0"/>
                <a:ea typeface="宋体" panose="02010600030101010101" pitchFamily="2" charset="-122"/>
              </a:rPr>
              <a:t>隐逸  </a:t>
            </a:r>
            <a:r>
              <a:rPr lang="en-US" altLang="zh-CN" sz="2800" b="1" dirty="0">
                <a:solidFill>
                  <a:srgbClr val="FF0000"/>
                </a:solidFill>
                <a:latin typeface="Arial" panose="020B0604020202020204" pitchFamily="34" charset="0"/>
                <a:ea typeface="宋体" panose="02010600030101010101" pitchFamily="2" charset="-122"/>
              </a:rPr>
              <a:t>   </a:t>
            </a:r>
            <a:r>
              <a:rPr lang="zh-CN" altLang="en-US" sz="2800" b="1" dirty="0">
                <a:solidFill>
                  <a:srgbClr val="FF0000"/>
                </a:solidFill>
                <a:latin typeface="Arial" panose="020B0604020202020204" pitchFamily="34" charset="0"/>
                <a:ea typeface="宋体" panose="02010600030101010101" pitchFamily="2" charset="-122"/>
              </a:rPr>
              <a:t>超然闲适</a:t>
            </a:r>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   </a:t>
            </a:r>
            <a:r>
              <a:rPr lang="zh-CN" altLang="en-US" sz="2800" b="1" dirty="0">
                <a:solidFill>
                  <a:srgbClr val="FF0000"/>
                </a:solidFill>
                <a:latin typeface="Arial" panose="020B0604020202020204" pitchFamily="34" charset="0"/>
                <a:ea typeface="宋体" panose="02010600030101010101" pitchFamily="2" charset="-122"/>
              </a:rPr>
              <a:t>远离</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66565" name="矩形 66564"/>
          <p:cNvSpPr/>
          <p:nvPr/>
        </p:nvSpPr>
        <p:spPr>
          <a:xfrm>
            <a:off x="2370138" y="3860800"/>
            <a:ext cx="8208962" cy="1383665"/>
          </a:xfrm>
          <a:prstGeom prst="rect">
            <a:avLst/>
          </a:prstGeom>
          <a:noFill/>
          <a:ln w="9525">
            <a:noFill/>
          </a:ln>
        </p:spPr>
        <p:txBody>
          <a:bodyPr anchor="t" anchorCtr="0">
            <a:spAutoFit/>
          </a:bodyPr>
          <a:lstStyle/>
          <a:p>
            <a:pPr>
              <a:lnSpc>
                <a:spcPct val="100000"/>
              </a:lnSpc>
            </a:pPr>
            <a:r>
              <a:rPr lang="zh-CN" altLang="en-US" sz="2800" b="1" dirty="0">
                <a:latin typeface="Arial" panose="020B0604020202020204" pitchFamily="34" charset="0"/>
                <a:ea typeface="宋体" panose="02010600030101010101" pitchFamily="2" charset="-122"/>
              </a:rPr>
              <a:t>周敦颐：</a:t>
            </a:r>
            <a:r>
              <a:rPr lang="zh-CN" altLang="en-US" sz="2800" b="1" dirty="0">
                <a:solidFill>
                  <a:srgbClr val="FF0000"/>
                </a:solidFill>
                <a:latin typeface="Arial" panose="020B0604020202020204" pitchFamily="34" charset="0"/>
                <a:ea typeface="宋体" panose="02010600030101010101" pitchFamily="2" charset="-122"/>
              </a:rPr>
              <a:t>不怕</a:t>
            </a:r>
            <a:r>
              <a:rPr lang="zh-CN" altLang="en-US" sz="2800" b="1" dirty="0">
                <a:latin typeface="Arial" panose="020B0604020202020204" pitchFamily="34" charset="0"/>
                <a:ea typeface="宋体" panose="02010600030101010101" pitchFamily="2" charset="-122"/>
              </a:rPr>
              <a:t>面对污浊官场</a:t>
            </a:r>
            <a:endParaRPr lang="zh-CN" altLang="en-US" sz="2800" b="1" dirty="0">
              <a:latin typeface="Arial" panose="020B0604020202020204" pitchFamily="34" charset="0"/>
              <a:ea typeface="宋体" panose="02010600030101010101" pitchFamily="2" charset="-122"/>
            </a:endParaRPr>
          </a:p>
          <a:p>
            <a:pPr>
              <a:lnSpc>
                <a:spcPct val="100000"/>
              </a:lnSpc>
            </a:pPr>
            <a:r>
              <a:rPr lang="zh-CN" altLang="en-US" sz="2800" b="1" dirty="0">
                <a:latin typeface="Arial" panose="020B0604020202020204" pitchFamily="34" charset="0"/>
                <a:ea typeface="宋体" panose="02010600030101010101" pitchFamily="2" charset="-122"/>
              </a:rPr>
              <a:t>              </a:t>
            </a:r>
            <a:r>
              <a:rPr lang="zh-CN" altLang="en-US" sz="2800" b="1" dirty="0">
                <a:solidFill>
                  <a:srgbClr val="FF0000"/>
                </a:solidFill>
                <a:latin typeface="Arial" panose="020B0604020202020204" pitchFamily="34" charset="0"/>
                <a:ea typeface="宋体" panose="02010600030101010101" pitchFamily="2" charset="-122"/>
              </a:rPr>
              <a:t>入世态度</a:t>
            </a:r>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即使身处淤泥也要</a:t>
            </a:r>
            <a:r>
              <a:rPr lang="zh-CN" altLang="en-US" sz="2800" b="1" dirty="0">
                <a:solidFill>
                  <a:srgbClr val="FF0000"/>
                </a:solidFill>
                <a:latin typeface="Arial" panose="020B0604020202020204" pitchFamily="34" charset="0"/>
                <a:ea typeface="宋体" panose="02010600030101010101" pitchFamily="2" charset="-122"/>
              </a:rPr>
              <a:t>洁身自好</a:t>
            </a:r>
            <a:endParaRPr lang="zh-CN" altLang="en-US" sz="2800" b="1" dirty="0">
              <a:latin typeface="Arial" panose="020B0604020202020204" pitchFamily="34" charset="0"/>
              <a:ea typeface="宋体" panose="02010600030101010101" pitchFamily="2" charset="-122"/>
            </a:endParaRPr>
          </a:p>
          <a:p>
            <a:pPr>
              <a:lnSpc>
                <a:spcPct val="100000"/>
              </a:lnSpc>
            </a:pPr>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   </a:t>
            </a:r>
            <a:r>
              <a:rPr lang="zh-CN" altLang="en-US" sz="2800" b="1" dirty="0">
                <a:solidFill>
                  <a:srgbClr val="FF0000"/>
                </a:solidFill>
                <a:latin typeface="Arial" panose="020B0604020202020204" pitchFamily="34" charset="0"/>
                <a:ea typeface="宋体" panose="02010600030101010101" pitchFamily="2" charset="-122"/>
              </a:rPr>
              <a:t>保持清廉</a:t>
            </a:r>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   </a:t>
            </a:r>
            <a:r>
              <a:rPr lang="zh-CN" altLang="en-US" sz="2800" b="1" dirty="0">
                <a:solidFill>
                  <a:srgbClr val="FF0000"/>
                </a:solidFill>
                <a:latin typeface="Arial" panose="020B0604020202020204" pitchFamily="34" charset="0"/>
                <a:ea typeface="宋体" panose="02010600030101010101" pitchFamily="2" charset="-122"/>
              </a:rPr>
              <a:t>坚守</a:t>
            </a:r>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  </a:t>
            </a:r>
            <a:r>
              <a:rPr lang="zh-CN" altLang="en-US" sz="2800" b="1" dirty="0">
                <a:solidFill>
                  <a:srgbClr val="FF0000"/>
                </a:solidFill>
                <a:latin typeface="Arial" panose="020B0604020202020204" pitchFamily="34" charset="0"/>
                <a:ea typeface="宋体" panose="02010600030101010101" pitchFamily="2" charset="-122"/>
              </a:rPr>
              <a:t>进取  </a:t>
            </a:r>
            <a:r>
              <a:rPr lang="en-US" altLang="zh-CN" sz="2800" b="1" dirty="0">
                <a:solidFill>
                  <a:srgbClr val="FF0000"/>
                </a:solidFill>
                <a:latin typeface="Arial" panose="020B0604020202020204" pitchFamily="34" charset="0"/>
                <a:ea typeface="宋体" panose="02010600030101010101" pitchFamily="2" charset="-122"/>
              </a:rPr>
              <a:t>  </a:t>
            </a:r>
            <a:r>
              <a:rPr lang="zh-CN" altLang="en-US" sz="2800" b="1" dirty="0">
                <a:solidFill>
                  <a:srgbClr val="FF0000"/>
                </a:solidFill>
                <a:latin typeface="Arial" panose="020B0604020202020204" pitchFamily="34" charset="0"/>
                <a:ea typeface="宋体" panose="02010600030101010101" pitchFamily="2" charset="-122"/>
              </a:rPr>
              <a:t>兼济天下</a:t>
            </a:r>
            <a:endParaRPr lang="zh-CN" altLang="en-US" sz="2800" b="1" dirty="0">
              <a:solidFill>
                <a:srgbClr val="FF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17"/>
                                        </p:tgtEl>
                                        <p:attrNameLst>
                                          <p:attrName>style.visibility</p:attrName>
                                        </p:attrNameLst>
                                      </p:cBhvr>
                                      <p:to>
                                        <p:strVal val="visible"/>
                                      </p:to>
                                    </p:set>
                                    <p:anim calcmode="lin" valueType="num">
                                      <p:cBhvr additive="base">
                                        <p:cTn id="7" dur="500" fill="hold"/>
                                        <p:tgtEl>
                                          <p:spTgt spid="34817"/>
                                        </p:tgtEl>
                                        <p:attrNameLst>
                                          <p:attrName>ppt_x</p:attrName>
                                        </p:attrNameLst>
                                      </p:cBhvr>
                                      <p:tavLst>
                                        <p:tav tm="0">
                                          <p:val>
                                            <p:strVal val="#ppt_x"/>
                                          </p:val>
                                        </p:tav>
                                        <p:tav tm="100000">
                                          <p:val>
                                            <p:strVal val="#ppt_x"/>
                                          </p:val>
                                        </p:tav>
                                      </p:tavLst>
                                    </p:anim>
                                    <p:anim calcmode="lin" valueType="num">
                                      <p:cBhvr additive="base">
                                        <p:cTn id="8" dur="500" fill="hold"/>
                                        <p:tgtEl>
                                          <p:spTgt spid="348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6564"/>
                                        </p:tgtEl>
                                        <p:attrNameLst>
                                          <p:attrName>style.visibility</p:attrName>
                                        </p:attrNameLst>
                                      </p:cBhvr>
                                      <p:to>
                                        <p:strVal val="visible"/>
                                      </p:to>
                                    </p:set>
                                    <p:anim calcmode="lin" valueType="num">
                                      <p:cBhvr additive="base">
                                        <p:cTn id="13" dur="500" fill="hold"/>
                                        <p:tgtEl>
                                          <p:spTgt spid="66564"/>
                                        </p:tgtEl>
                                        <p:attrNameLst>
                                          <p:attrName>ppt_x</p:attrName>
                                        </p:attrNameLst>
                                      </p:cBhvr>
                                      <p:tavLst>
                                        <p:tav tm="0">
                                          <p:val>
                                            <p:strVal val="#ppt_x"/>
                                          </p:val>
                                        </p:tav>
                                        <p:tav tm="100000">
                                          <p:val>
                                            <p:strVal val="#ppt_x"/>
                                          </p:val>
                                        </p:tav>
                                      </p:tavLst>
                                    </p:anim>
                                    <p:anim calcmode="lin" valueType="num">
                                      <p:cBhvr additive="base">
                                        <p:cTn id="14" dur="500" fill="hold"/>
                                        <p:tgtEl>
                                          <p:spTgt spid="6656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6565"/>
                                        </p:tgtEl>
                                        <p:attrNameLst>
                                          <p:attrName>style.visibility</p:attrName>
                                        </p:attrNameLst>
                                      </p:cBhvr>
                                      <p:to>
                                        <p:strVal val="visible"/>
                                      </p:to>
                                    </p:set>
                                    <p:anim calcmode="lin" valueType="num">
                                      <p:cBhvr additive="base">
                                        <p:cTn id="19" dur="500" fill="hold"/>
                                        <p:tgtEl>
                                          <p:spTgt spid="66565"/>
                                        </p:tgtEl>
                                        <p:attrNameLst>
                                          <p:attrName>ppt_x</p:attrName>
                                        </p:attrNameLst>
                                      </p:cBhvr>
                                      <p:tavLst>
                                        <p:tav tm="0">
                                          <p:val>
                                            <p:strVal val="#ppt_x"/>
                                          </p:val>
                                        </p:tav>
                                        <p:tav tm="100000">
                                          <p:val>
                                            <p:strVal val="#ppt_x"/>
                                          </p:val>
                                        </p:tav>
                                      </p:tavLst>
                                    </p:anim>
                                    <p:anim calcmode="lin" valueType="num">
                                      <p:cBhvr additive="base">
                                        <p:cTn id="20" dur="500" fill="hold"/>
                                        <p:tgtEl>
                                          <p:spTgt spid="665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7" grpId="0"/>
      <p:bldP spid="66564" grpId="0"/>
      <p:bldP spid="6656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矩形 3"/>
          <p:cNvSpPr/>
          <p:nvPr/>
        </p:nvSpPr>
        <p:spPr>
          <a:xfrm>
            <a:off x="969482" y="2465654"/>
            <a:ext cx="10253330" cy="2784475"/>
          </a:xfrm>
          <a:prstGeom prst="rect">
            <a:avLst/>
          </a:prstGeom>
        </p:spPr>
        <p:txBody>
          <a:bodyPr wrap="square">
            <a:spAutoFit/>
          </a:bodyPr>
          <a:lstStyle/>
          <a:p>
            <a:pPr fontAlgn="auto">
              <a:lnSpc>
                <a:spcPct val="125000"/>
              </a:lnSpc>
              <a:spcBef>
                <a:spcPts val="0"/>
              </a:spcBef>
              <a:spcAft>
                <a:spcPts val="0"/>
              </a:spcAft>
            </a:pPr>
            <a:r>
              <a:rPr lang="en-US" altLang="zh-CN" sz="2800" b="1" dirty="0" smtClean="0">
                <a:solidFill>
                  <a:schemeClr val="accent1">
                    <a:lumMod val="75000"/>
                  </a:schemeClr>
                </a:solidFill>
                <a:latin typeface="新宋体" panose="02010609030101010101" pitchFamily="49" charset="-122"/>
                <a:ea typeface="新宋体" panose="02010609030101010101" pitchFamily="49" charset="-122"/>
              </a:rPr>
              <a:t>    </a:t>
            </a:r>
            <a:r>
              <a:rPr lang="zh-CN" altLang="zh-CN" sz="2800" b="1" dirty="0">
                <a:solidFill>
                  <a:schemeClr val="accent1">
                    <a:lumMod val="75000"/>
                  </a:schemeClr>
                </a:solidFill>
                <a:uFillTx/>
                <a:latin typeface="Arial" panose="020B0604020202020204" pitchFamily="34" charset="0"/>
                <a:ea typeface="SimSun-ExtB" panose="02010609060101010101" charset="-122"/>
                <a:cs typeface="Arial" panose="020B0604020202020204" pitchFamily="34" charset="0"/>
              </a:rPr>
              <a:t>“宣扬朦胧”与“简明如话”</a:t>
            </a:r>
            <a:r>
              <a:rPr lang="zh-CN" altLang="zh-CN" sz="2800" b="1" dirty="0">
                <a:solidFill>
                  <a:schemeClr val="accent1">
                    <a:lumMod val="75000"/>
                  </a:schemeClr>
                </a:solidFill>
                <a:latin typeface="新宋体" panose="02010609030101010101" pitchFamily="49" charset="-122"/>
                <a:ea typeface="新宋体" panose="02010609030101010101" pitchFamily="49" charset="-122"/>
              </a:rPr>
              <a:t>对立</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zh-CN" sz="2800" b="1" dirty="0">
                <a:solidFill>
                  <a:schemeClr val="accent1">
                    <a:lumMod val="75000"/>
                  </a:schemeClr>
                </a:solidFill>
                <a:latin typeface="新宋体" panose="02010609030101010101" pitchFamily="49" charset="-122"/>
                <a:ea typeface="新宋体" panose="02010609030101010101" pitchFamily="49" charset="-122"/>
              </a:rPr>
              <a:t>前者是让人看不明白</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zh-CN" sz="2800" b="1" dirty="0">
                <a:solidFill>
                  <a:schemeClr val="accent1">
                    <a:lumMod val="75000"/>
                  </a:schemeClr>
                </a:solidFill>
                <a:latin typeface="新宋体" panose="02010609030101010101" pitchFamily="49" charset="-122"/>
                <a:ea typeface="新宋体" panose="02010609030101010101" pitchFamily="49" charset="-122"/>
              </a:rPr>
              <a:t>后者是要让人看得明白</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zh-CN" sz="2800" b="1" dirty="0">
                <a:solidFill>
                  <a:schemeClr val="accent1">
                    <a:lumMod val="75000"/>
                  </a:schemeClr>
                </a:solidFill>
                <a:uFillTx/>
                <a:latin typeface="Arial" panose="020B0604020202020204" pitchFamily="34" charset="0"/>
                <a:ea typeface="SimSun-ExtB" panose="02010609060101010101" charset="-122"/>
                <a:cs typeface="Arial" panose="020B0604020202020204" pitchFamily="34" charset="0"/>
                <a:sym typeface="+mn-ea"/>
              </a:rPr>
              <a:t>“宣扬朦胧”</a:t>
            </a:r>
            <a:r>
              <a:rPr lang="zh-CN" altLang="zh-CN" sz="2800" b="1" dirty="0">
                <a:solidFill>
                  <a:schemeClr val="accent1">
                    <a:lumMod val="75000"/>
                  </a:schemeClr>
                </a:solidFill>
                <a:latin typeface="新宋体" panose="02010609030101010101" pitchFamily="49" charset="-122"/>
                <a:ea typeface="新宋体" panose="02010609030101010101" pitchFamily="49" charset="-122"/>
              </a:rPr>
              <a:t>的人认为让别人看明白是不高明的写作</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zh-CN" sz="2800" b="1" dirty="0">
                <a:solidFill>
                  <a:schemeClr val="accent1">
                    <a:lumMod val="75000"/>
                  </a:schemeClr>
                </a:solidFill>
                <a:latin typeface="新宋体" panose="02010609030101010101" pitchFamily="49" charset="-122"/>
                <a:ea typeface="新宋体" panose="02010609030101010101" pitchFamily="49" charset="-122"/>
              </a:rPr>
              <a:t>所以才会嘲笑</a:t>
            </a:r>
            <a:r>
              <a:rPr lang="zh-CN" altLang="zh-CN" sz="2800" b="1" dirty="0">
                <a:solidFill>
                  <a:schemeClr val="accent1">
                    <a:lumMod val="75000"/>
                  </a:schemeClr>
                </a:solidFill>
                <a:uFillTx/>
                <a:latin typeface="Arial" panose="020B0604020202020204" pitchFamily="34" charset="0"/>
                <a:ea typeface="SimSun-ExtB" panose="02010609060101010101" charset="-122"/>
                <a:cs typeface="Arial" panose="020B0604020202020204" pitchFamily="34" charset="0"/>
                <a:sym typeface="+mn-ea"/>
              </a:rPr>
              <a:t>“简明如话”</a:t>
            </a:r>
            <a:r>
              <a:rPr lang="zh-CN" altLang="zh-CN" sz="2800" b="1" dirty="0">
                <a:solidFill>
                  <a:schemeClr val="accent1">
                    <a:lumMod val="75000"/>
                  </a:schemeClr>
                </a:solidFill>
                <a:latin typeface="新宋体" panose="02010609030101010101" pitchFamily="49" charset="-122"/>
                <a:ea typeface="新宋体" panose="02010609030101010101" pitchFamily="49" charset="-122"/>
              </a:rPr>
              <a:t>的佳文。</a:t>
            </a:r>
            <a:r>
              <a:rPr lang="zh-CN" altLang="zh-CN" sz="2800" b="1" dirty="0">
                <a:solidFill>
                  <a:schemeClr val="accent1">
                    <a:lumMod val="75000"/>
                  </a:schemeClr>
                </a:solidFill>
                <a:uFillTx/>
                <a:latin typeface="Arial" panose="020B0604020202020204" pitchFamily="34" charset="0"/>
                <a:ea typeface="SimSun-ExtB" panose="02010609060101010101" charset="-122"/>
                <a:cs typeface="Arial" panose="020B0604020202020204" pitchFamily="34" charset="0"/>
              </a:rPr>
              <a:t>“顺势朦胧”</a:t>
            </a:r>
            <a:r>
              <a:rPr lang="zh-CN" altLang="zh-CN" sz="2800" b="1" dirty="0">
                <a:solidFill>
                  <a:schemeClr val="accent1">
                    <a:lumMod val="75000"/>
                  </a:schemeClr>
                </a:solidFill>
                <a:latin typeface="新宋体" panose="02010609030101010101" pitchFamily="49" charset="-122"/>
                <a:ea typeface="新宋体" panose="02010609030101010101" pitchFamily="49" charset="-122"/>
              </a:rPr>
              <a:t>指并不推究用语</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zh-CN" sz="2800" b="1" dirty="0">
                <a:solidFill>
                  <a:schemeClr val="accent1">
                    <a:lumMod val="75000"/>
                  </a:schemeClr>
                </a:solidFill>
                <a:latin typeface="新宋体" panose="02010609030101010101" pitchFamily="49" charset="-122"/>
                <a:ea typeface="新宋体" panose="02010609030101010101" pitchFamily="49" charset="-122"/>
              </a:rPr>
              <a:t>只是跟着感觉走</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zh-CN" sz="2800" b="1" dirty="0">
                <a:solidFill>
                  <a:schemeClr val="accent1">
                    <a:lumMod val="75000"/>
                  </a:schemeClr>
                </a:solidFill>
                <a:latin typeface="新宋体" panose="02010609030101010101" pitchFamily="49" charset="-122"/>
                <a:ea typeface="新宋体" panose="02010609030101010101" pitchFamily="49" charset="-122"/>
              </a:rPr>
              <a:t>其实是一种不认真的写作态度。这里</a:t>
            </a:r>
            <a:r>
              <a:rPr lang="zh-CN" altLang="zh-CN" sz="2800" b="1" dirty="0">
                <a:solidFill>
                  <a:srgbClr val="FF0000"/>
                </a:solidFill>
                <a:latin typeface="新宋体" panose="02010609030101010101" pitchFamily="49" charset="-122"/>
                <a:ea typeface="新宋体" panose="02010609030101010101" pitchFamily="49" charset="-122"/>
              </a:rPr>
              <a:t>作者表达含蓄但褒贬分明</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zh-CN" sz="2800" b="1" dirty="0">
                <a:solidFill>
                  <a:srgbClr val="FF0000"/>
                </a:solidFill>
                <a:latin typeface="新宋体" panose="02010609030101010101" pitchFamily="49" charset="-122"/>
                <a:ea typeface="新宋体" panose="02010609030101010101" pitchFamily="49" charset="-122"/>
              </a:rPr>
              <a:t>值得品味</a:t>
            </a:r>
            <a:r>
              <a:rPr lang="zh-CN" altLang="zh-CN" sz="2800" b="1" dirty="0">
                <a:solidFill>
                  <a:schemeClr val="accent1">
                    <a:lumMod val="75000"/>
                  </a:schemeClr>
                </a:solidFill>
                <a:latin typeface="新宋体" panose="02010609030101010101" pitchFamily="49" charset="-122"/>
                <a:ea typeface="新宋体" panose="02010609030101010101" pitchFamily="49" charset="-122"/>
              </a:rPr>
              <a:t>。</a:t>
            </a:r>
            <a:endParaRPr lang="zh-CN" altLang="zh-CN" sz="2800" b="1" dirty="0">
              <a:solidFill>
                <a:schemeClr val="accent1">
                  <a:lumMod val="75000"/>
                </a:schemeClr>
              </a:solidFill>
              <a:latin typeface="新宋体" panose="02010609030101010101" pitchFamily="49" charset="-122"/>
              <a:ea typeface="新宋体" panose="02010609030101010101" pitchFamily="49" charset="-122"/>
            </a:endParaRPr>
          </a:p>
        </p:txBody>
      </p:sp>
      <p:sp>
        <p:nvSpPr>
          <p:cNvPr id="5" name="矩形 4"/>
          <p:cNvSpPr/>
          <p:nvPr/>
        </p:nvSpPr>
        <p:spPr>
          <a:xfrm>
            <a:off x="1077432" y="1185038"/>
            <a:ext cx="10019415" cy="1168400"/>
          </a:xfrm>
          <a:prstGeom prst="rect">
            <a:avLst/>
          </a:prstGeom>
        </p:spPr>
        <p:txBody>
          <a:bodyPr wrap="square">
            <a:spAutoFit/>
          </a:bodyPr>
          <a:lstStyle/>
          <a:p>
            <a:pPr fontAlgn="auto">
              <a:lnSpc>
                <a:spcPct val="125000"/>
              </a:lnSpc>
              <a:spcBef>
                <a:spcPts val="0"/>
              </a:spcBef>
              <a:spcAft>
                <a:spcPts val="0"/>
              </a:spcAft>
            </a:pPr>
            <a:r>
              <a:rPr lang="zh-CN" sz="2800" b="1" dirty="0" smtClean="0">
                <a:latin typeface="宋体" panose="02010600030101010101" pitchFamily="2" charset="-122"/>
                <a:ea typeface="宋体" panose="02010600030101010101" pitchFamily="2" charset="-122"/>
              </a:rPr>
              <a:t>句子</a:t>
            </a:r>
            <a:r>
              <a:rPr lang="zh-CN" altLang="zh-CN" sz="2800" b="1">
                <a:latin typeface="Arial" panose="020B0604020202020204" pitchFamily="34" charset="0"/>
                <a:ea typeface="SimSun-ExtB" panose="02010609060101010101"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譬如近些年来</a:t>
            </a:r>
            <a:r>
              <a:rPr lang="en-US" altLang="zh-CN" sz="2800" b="1">
                <a:uFillTx/>
                <a:ea typeface="SimSun-ExtB" panose="02010609060101010101" charset="-122"/>
                <a:cs typeface="+mj-cs"/>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有不少人是宣扬朦胧的</a:t>
            </a:r>
            <a:r>
              <a:rPr lang="en-US" altLang="zh-CN" sz="2800" b="1">
                <a:uFillTx/>
                <a:ea typeface="SimSun-ExtB" panose="02010609060101010101" charset="-122"/>
                <a:cs typeface="+mj-cs"/>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还有更多的人是顺势朦胧的</a:t>
            </a:r>
            <a:r>
              <a:rPr lang="en-US" altLang="zh-CN" sz="2800" b="1">
                <a:uFillTx/>
                <a:ea typeface="SimSun-ExtB" panose="02010609060101010101" charset="-122"/>
                <a:cs typeface="+mj-cs"/>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对于以简明如话为佳文的主张</a:t>
            </a:r>
            <a:r>
              <a:rPr lang="en-US" altLang="zh-CN" sz="2800" b="1">
                <a:uFillTx/>
                <a:ea typeface="SimSun-ExtB" panose="02010609060101010101" charset="-122"/>
                <a:cs typeface="+mj-cs"/>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就必付之一笑。</a:t>
            </a:r>
            <a:endParaRPr lang="zh-CN" altLang="zh-CN" sz="2800" b="1" dirty="0">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ircle(in)">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12291" name="组合 3"/>
          <p:cNvGrpSpPr/>
          <p:nvPr/>
        </p:nvGrpSpPr>
        <p:grpSpPr>
          <a:xfrm>
            <a:off x="1809433" y="524510"/>
            <a:ext cx="2324100" cy="586420"/>
            <a:chOff x="2371" y="690"/>
            <a:chExt cx="3471" cy="1228"/>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175" strike="noStrike" noProof="1">
                <a:sym typeface="Calibri" panose="020F0502020204030204" pitchFamily="34" charset="0"/>
              </a:endParaRPr>
            </a:p>
          </p:txBody>
        </p:sp>
        <p:sp>
          <p:nvSpPr>
            <p:cNvPr id="12293" name="TextBox 18"/>
            <p:cNvSpPr txBox="1"/>
            <p:nvPr/>
          </p:nvSpPr>
          <p:spPr>
            <a:xfrm>
              <a:off x="2644" y="741"/>
              <a:ext cx="2895" cy="1177"/>
            </a:xfrm>
            <a:prstGeom prst="rect">
              <a:avLst/>
            </a:prstGeom>
            <a:noFill/>
            <a:ln w="9525">
              <a:noFill/>
            </a:ln>
          </p:spPr>
          <p:txBody>
            <a:bodyPr wrap="square" lIns="70898" tIns="35448" rIns="70898" bIns="35448" anchor="t" anchorCtr="0">
              <a:spAutoFit/>
            </a:bodyPr>
            <a:lstStyle/>
            <a:p>
              <a:pPr algn="dist"/>
              <a:r>
                <a:rPr lang="zh-CN" altLang="en-US" sz="3200" b="1" dirty="0">
                  <a:solidFill>
                    <a:schemeClr val="bg1"/>
                  </a:solidFill>
                  <a:latin typeface="思源宋体 CN SemiBold" panose="02020600000000000000" charset="-122"/>
                  <a:ea typeface="思源宋体 CN SemiBold" panose="02020600000000000000" charset="-122"/>
                </a:rPr>
                <a:t>拓展延伸</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1206" name="文本框 51205"/>
          <p:cNvSpPr txBox="1"/>
          <p:nvPr/>
        </p:nvSpPr>
        <p:spPr>
          <a:xfrm>
            <a:off x="2135505" y="1484630"/>
            <a:ext cx="7503160" cy="1383665"/>
          </a:xfrm>
          <a:prstGeom prst="rect">
            <a:avLst/>
          </a:prstGeom>
          <a:noFill/>
          <a:ln w="9525">
            <a:noFill/>
          </a:ln>
        </p:spPr>
        <p:txBody>
          <a:bodyPr wrap="square" anchor="t" anchorCtr="0">
            <a:spAutoFit/>
          </a:bodyPr>
          <a:lstStyle/>
          <a:p>
            <a:pPr>
              <a:lnSpc>
                <a:spcPct val="100000"/>
              </a:lnSpc>
              <a:spcBef>
                <a:spcPts val="50"/>
              </a:spcBef>
              <a:spcAft>
                <a:spcPts val="0"/>
              </a:spcAft>
            </a:pPr>
            <a:r>
              <a:rPr lang="en-US" altLang="zh-CN" sz="2600" b="1">
                <a:latin typeface="宋体" panose="02010600030101010101" pitchFamily="2" charset="-122"/>
                <a:cs typeface="宋体" panose="02010600030101010101" pitchFamily="2" charset="-122"/>
                <a:sym typeface="宋体" panose="02010600030101010101" pitchFamily="2" charset="-122"/>
              </a:rPr>
              <a:t>    </a:t>
            </a:r>
            <a:r>
              <a:rPr lang="zh-CN" sz="2800" b="1">
                <a:latin typeface="宋体" panose="02010600030101010101" pitchFamily="2" charset="-122"/>
                <a:cs typeface="宋体" panose="02010600030101010101" pitchFamily="2" charset="-122"/>
                <a:sym typeface="宋体" panose="02010600030101010101" pitchFamily="2" charset="-122"/>
              </a:rPr>
              <a:t>刘禹锡是唐代颇具人格魅力的一位诗人</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以</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清丽豪健</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的诗歌风格被后世尊奉为</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诗豪</a:t>
            </a:r>
            <a:r>
              <a:rPr lang="en-US" altLang="zh-CN" sz="2800" b="1">
                <a:uFillTx/>
                <a:ea typeface="SimSun-ExtB" panose="02010609060101010101" charset="-122"/>
                <a:cs typeface="+mj-cs"/>
                <a:sym typeface="宋体" panose="02010600030101010101" pitchFamily="2" charset="-122"/>
              </a:rPr>
              <a:t>”</a:t>
            </a:r>
            <a:r>
              <a:rPr lang="zh-CN" sz="2800" b="1">
                <a:latin typeface="宋体" panose="02010600030101010101" pitchFamily="2" charset="-122"/>
                <a:cs typeface="宋体" panose="02010600030101010101" pitchFamily="2" charset="-122"/>
                <a:sym typeface="宋体" panose="02010600030101010101" pitchFamily="2" charset="-122"/>
              </a:rPr>
              <a:t>。请按照要求完成下列任务</a:t>
            </a:r>
            <a:r>
              <a:rPr lang="zh-CN" altLang="zh-CN" sz="2800" b="1" dirty="0">
                <a:latin typeface="宋体" panose="02010600030101010101" pitchFamily="2" charset="-122"/>
                <a:cs typeface="宋体" panose="02010600030101010101" pitchFamily="2" charset="-122"/>
                <a:sym typeface="+mn-ea"/>
              </a:rPr>
              <a:t>(</a:t>
            </a:r>
            <a:r>
              <a:rPr lang="zh-CN" altLang="en-US" sz="2800" b="1">
                <a:solidFill>
                  <a:srgbClr val="000000"/>
                </a:solidFill>
                <a:latin typeface="宋体" panose="02010600030101010101" pitchFamily="2" charset="-122"/>
                <a:cs typeface="宋体" panose="02010600030101010101" pitchFamily="2" charset="-122"/>
              </a:rPr>
              <a:t>任务二</a:t>
            </a:r>
            <a:r>
              <a:rPr lang="zh-CN" altLang="zh-CN" sz="2800" b="1" dirty="0">
                <a:uFillTx/>
                <a:latin typeface="宋体" panose="02010600030101010101" pitchFamily="2" charset="-122"/>
                <a:ea typeface="+mn-ea"/>
                <a:cs typeface="宋体" panose="02010600030101010101" pitchFamily="2" charset="-122"/>
                <a:sym typeface="+mn-ea"/>
              </a:rPr>
              <a:t>)。</a:t>
            </a:r>
            <a:endParaRPr lang="zh-CN" altLang="en-US" sz="2800" b="1">
              <a:solidFill>
                <a:srgbClr val="000000"/>
              </a:solidFill>
              <a:latin typeface="宋体" panose="02010600030101010101" pitchFamily="2" charset="-122"/>
              <a:cs typeface="宋体" panose="02010600030101010101" pitchFamily="2" charset="-122"/>
            </a:endParaRPr>
          </a:p>
        </p:txBody>
      </p:sp>
      <p:sp>
        <p:nvSpPr>
          <p:cNvPr id="20484" name="矩形 20483"/>
          <p:cNvSpPr/>
          <p:nvPr/>
        </p:nvSpPr>
        <p:spPr>
          <a:xfrm>
            <a:off x="2135505" y="2924810"/>
            <a:ext cx="7623810" cy="2271395"/>
          </a:xfrm>
          <a:prstGeom prst="rect">
            <a:avLst/>
          </a:prstGeom>
          <a:noFill/>
          <a:ln w="9525">
            <a:noFill/>
          </a:ln>
        </p:spPr>
        <p:txBody>
          <a:bodyPr wrap="square">
            <a:spAutoFit/>
          </a:bodyPr>
          <a:lstStyle/>
          <a:p>
            <a:pPr algn="ctr">
              <a:lnSpc>
                <a:spcPct val="100000"/>
              </a:lnSpc>
              <a:spcBef>
                <a:spcPts val="50"/>
              </a:spcBef>
              <a:spcAft>
                <a:spcPts val="0"/>
              </a:spcAft>
            </a:pPr>
            <a:r>
              <a:rPr lang="zh-CN" altLang="en-US" sz="2800" b="1" dirty="0">
                <a:latin typeface="Arial" panose="020B0604020202020204" pitchFamily="34" charset="0"/>
              </a:rPr>
              <a:t>酬乐天扬州初逢席上见赠 </a:t>
            </a:r>
            <a:endParaRPr lang="zh-CN" altLang="en-US" sz="2800" b="1" dirty="0">
              <a:latin typeface="Arial" panose="020B0604020202020204" pitchFamily="34" charset="0"/>
            </a:endParaRPr>
          </a:p>
          <a:p>
            <a:pPr algn="ctr">
              <a:lnSpc>
                <a:spcPct val="100000"/>
              </a:lnSpc>
              <a:spcBef>
                <a:spcPts val="50"/>
              </a:spcBef>
              <a:spcAft>
                <a:spcPts val="0"/>
              </a:spcAft>
            </a:pPr>
            <a:r>
              <a:rPr lang="zh-CN" altLang="en-US" sz="2800" b="1" dirty="0">
                <a:latin typeface="Arial" panose="020B0604020202020204" pitchFamily="34" charset="0"/>
              </a:rPr>
              <a:t>巴山楚水凄凉地</a:t>
            </a:r>
            <a:r>
              <a:rPr lang="zh-CN" altLang="en-US" sz="2800" b="1">
                <a:uFillTx/>
                <a:ea typeface="SimSun-ExtB" panose="02010609060101010101" charset="-122"/>
                <a:cs typeface="+mj-cs"/>
                <a:sym typeface="宋体" panose="02010600030101010101" pitchFamily="2" charset="-122"/>
              </a:rPr>
              <a:t>，</a:t>
            </a:r>
            <a:r>
              <a:rPr lang="zh-CN" altLang="en-US" sz="2800" b="1" dirty="0">
                <a:latin typeface="Arial" panose="020B0604020202020204" pitchFamily="34" charset="0"/>
              </a:rPr>
              <a:t>二十三年弃置身。</a:t>
            </a:r>
            <a:endParaRPr lang="zh-CN" altLang="en-US" sz="2800" b="1" dirty="0">
              <a:latin typeface="Arial" panose="020B0604020202020204" pitchFamily="34" charset="0"/>
            </a:endParaRPr>
          </a:p>
          <a:p>
            <a:pPr algn="ctr">
              <a:lnSpc>
                <a:spcPct val="100000"/>
              </a:lnSpc>
              <a:spcBef>
                <a:spcPts val="50"/>
              </a:spcBef>
              <a:spcAft>
                <a:spcPts val="0"/>
              </a:spcAft>
            </a:pPr>
            <a:r>
              <a:rPr lang="zh-CN" altLang="en-US" sz="2800" b="1" dirty="0">
                <a:latin typeface="Arial" panose="020B0604020202020204" pitchFamily="34" charset="0"/>
              </a:rPr>
              <a:t>怀旧空吟闻笛赋</a:t>
            </a:r>
            <a:r>
              <a:rPr lang="zh-CN" altLang="en-US" sz="2800" b="1">
                <a:uFillTx/>
                <a:ea typeface="SimSun-ExtB" panose="02010609060101010101" charset="-122"/>
                <a:cs typeface="+mj-cs"/>
                <a:sym typeface="宋体" panose="02010600030101010101" pitchFamily="2" charset="-122"/>
              </a:rPr>
              <a:t>，</a:t>
            </a:r>
            <a:r>
              <a:rPr lang="zh-CN" altLang="en-US" sz="2800" b="1" dirty="0">
                <a:latin typeface="Arial" panose="020B0604020202020204" pitchFamily="34" charset="0"/>
              </a:rPr>
              <a:t>到乡翻似烂柯人。</a:t>
            </a:r>
            <a:endParaRPr lang="zh-CN" altLang="en-US" sz="2800" b="1" dirty="0">
              <a:latin typeface="Arial" panose="020B0604020202020204" pitchFamily="34" charset="0"/>
            </a:endParaRPr>
          </a:p>
          <a:p>
            <a:pPr algn="ctr">
              <a:lnSpc>
                <a:spcPct val="100000"/>
              </a:lnSpc>
              <a:spcBef>
                <a:spcPts val="50"/>
              </a:spcBef>
              <a:spcAft>
                <a:spcPts val="0"/>
              </a:spcAft>
            </a:pPr>
            <a:r>
              <a:rPr lang="zh-CN" altLang="en-US" sz="2800" b="1" dirty="0">
                <a:latin typeface="Arial" panose="020B0604020202020204" pitchFamily="34" charset="0"/>
              </a:rPr>
              <a:t>沉舟侧畔千帆过</a:t>
            </a:r>
            <a:r>
              <a:rPr lang="zh-CN" altLang="en-US" sz="2800" b="1">
                <a:uFillTx/>
                <a:ea typeface="SimSun-ExtB" panose="02010609060101010101" charset="-122"/>
                <a:cs typeface="+mj-cs"/>
                <a:sym typeface="宋体" panose="02010600030101010101" pitchFamily="2" charset="-122"/>
              </a:rPr>
              <a:t>，</a:t>
            </a:r>
            <a:r>
              <a:rPr lang="zh-CN" altLang="en-US" sz="2800" b="1" dirty="0">
                <a:latin typeface="Arial" panose="020B0604020202020204" pitchFamily="34" charset="0"/>
              </a:rPr>
              <a:t>病树前头万木春。</a:t>
            </a:r>
            <a:endParaRPr lang="zh-CN" altLang="en-US" sz="2800" b="1" dirty="0">
              <a:latin typeface="Arial" panose="020B0604020202020204" pitchFamily="34" charset="0"/>
            </a:endParaRPr>
          </a:p>
          <a:p>
            <a:pPr algn="ctr">
              <a:lnSpc>
                <a:spcPct val="100000"/>
              </a:lnSpc>
              <a:spcBef>
                <a:spcPts val="50"/>
              </a:spcBef>
              <a:spcAft>
                <a:spcPts val="0"/>
              </a:spcAft>
            </a:pPr>
            <a:r>
              <a:rPr lang="zh-CN" altLang="en-US" sz="2800" b="1" dirty="0">
                <a:latin typeface="Arial" panose="020B0604020202020204" pitchFamily="34" charset="0"/>
              </a:rPr>
              <a:t>今日听君歌一曲，暂凭杯酒长精神。</a:t>
            </a:r>
            <a:endParaRPr lang="zh-CN" altLang="en-US" sz="2800" b="1" dirty="0">
              <a:latin typeface="Arial" panose="020B0604020202020204" pitchFamily="34" charset="0"/>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additive="base">
                                        <p:cTn id="7" dur="500" fill="hold"/>
                                        <p:tgtEl>
                                          <p:spTgt spid="20484"/>
                                        </p:tgtEl>
                                        <p:attrNameLst>
                                          <p:attrName>ppt_x</p:attrName>
                                        </p:attrNameLst>
                                      </p:cBhvr>
                                      <p:tavLst>
                                        <p:tav tm="0">
                                          <p:val>
                                            <p:strVal val="#ppt_x"/>
                                          </p:val>
                                        </p:tav>
                                        <p:tav tm="100000">
                                          <p:val>
                                            <p:strVal val="#ppt_x"/>
                                          </p:val>
                                        </p:tav>
                                      </p:tavLst>
                                    </p:anim>
                                    <p:anim calcmode="lin" valueType="num">
                                      <p:cBhvr additive="base">
                                        <p:cTn id="8" dur="500" fill="hold"/>
                                        <p:tgtEl>
                                          <p:spTgt spid="204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Lst>
  </p:timing>
</p:sld>
</file>

<file path=ppt/slides/slide7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1508" name="标题 4097"/>
          <p:cNvSpPr/>
          <p:nvPr/>
        </p:nvSpPr>
        <p:spPr>
          <a:xfrm>
            <a:off x="1847850" y="476250"/>
            <a:ext cx="8496300" cy="871855"/>
          </a:xfrm>
          <a:prstGeom prst="rect">
            <a:avLst/>
          </a:prstGeom>
          <a:noFill/>
          <a:ln w="9525">
            <a:noFill/>
          </a:ln>
        </p:spPr>
        <p:txBody>
          <a:bodyPr anchor="ctr" anchorCtr="0"/>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l"/>
            <a:r>
              <a:rPr lang="zh-CN" altLang="en-US" sz="2600" b="1" dirty="0"/>
              <a:t>⑵查阅这首诗歌的创作背景或查阅刘禹锡的主要人生经历</a:t>
            </a:r>
            <a:r>
              <a:rPr lang="en-US" altLang="zh-CN" sz="2600" b="1">
                <a:solidFill>
                  <a:schemeClr val="tx1"/>
                </a:solidFill>
                <a:uFillTx/>
                <a:latin typeface="+mn-lt"/>
                <a:ea typeface="SimSun-ExtB" panose="02010609060101010101" charset="-122"/>
                <a:cs typeface="+mj-cs"/>
                <a:sym typeface="宋体" panose="02010600030101010101" pitchFamily="2" charset="-122"/>
              </a:rPr>
              <a:t>,</a:t>
            </a:r>
            <a:r>
              <a:rPr lang="zh-CN" altLang="en-US" sz="2600" b="1" dirty="0"/>
              <a:t>进行概括</a:t>
            </a:r>
            <a:r>
              <a:rPr lang="zh-CN" altLang="en-US" sz="2600" b="1" dirty="0">
                <a:solidFill>
                  <a:schemeClr val="tx1"/>
                </a:solidFill>
                <a:ea typeface="+mn-ea"/>
                <a:sym typeface="宋体" panose="02010600030101010101" pitchFamily="2" charset="-122"/>
              </a:rPr>
              <a:t>。</a:t>
            </a:r>
            <a:endParaRPr lang="zh-CN" altLang="en-US" sz="2800" b="1" dirty="0"/>
          </a:p>
        </p:txBody>
      </p:sp>
      <p:sp>
        <p:nvSpPr>
          <p:cNvPr id="21509" name="矩形 21508"/>
          <p:cNvSpPr/>
          <p:nvPr/>
        </p:nvSpPr>
        <p:spPr>
          <a:xfrm>
            <a:off x="1703070" y="1700530"/>
            <a:ext cx="8427085" cy="491490"/>
          </a:xfrm>
          <a:prstGeom prst="rect">
            <a:avLst/>
          </a:prstGeom>
          <a:noFill/>
          <a:ln w="9525">
            <a:noFill/>
          </a:ln>
        </p:spPr>
        <p:txBody>
          <a:bodyPr wrap="square">
            <a:spAutoFit/>
          </a:bodyPr>
          <a:lstStyle/>
          <a:p>
            <a:r>
              <a:rPr lang="en-US" altLang="zh-CN" sz="2600" b="1" dirty="0">
                <a:latin typeface="Arial" panose="020B0604020202020204" pitchFamily="34" charset="0"/>
                <a:sym typeface="宋体" panose="02010600030101010101" pitchFamily="2" charset="-122"/>
              </a:rPr>
              <a:t>                </a:t>
            </a:r>
            <a:endParaRPr lang="zh-CN" altLang="en-US" sz="2600" b="1" dirty="0">
              <a:solidFill>
                <a:srgbClr val="0000FF"/>
              </a:solidFill>
              <a:latin typeface="Arial" panose="020B0604020202020204" pitchFamily="34" charset="0"/>
              <a:sym typeface="宋体" panose="02010600030101010101" pitchFamily="2" charset="-122"/>
            </a:endParaRPr>
          </a:p>
        </p:txBody>
      </p:sp>
      <p:sp>
        <p:nvSpPr>
          <p:cNvPr id="21512" name="矩形 21511"/>
          <p:cNvSpPr/>
          <p:nvPr/>
        </p:nvSpPr>
        <p:spPr>
          <a:xfrm>
            <a:off x="1952943" y="3428683"/>
            <a:ext cx="8335962" cy="891540"/>
          </a:xfrm>
          <a:prstGeom prst="rect">
            <a:avLst/>
          </a:prstGeom>
          <a:noFill/>
          <a:ln w="9525">
            <a:noFill/>
          </a:ln>
        </p:spPr>
        <p:txBody>
          <a:bodyPr>
            <a:spAutoFit/>
          </a:bodyPr>
          <a:lstStyle/>
          <a:p>
            <a:r>
              <a:rPr lang="en-US" altLang="zh-CN" sz="2600" b="1" dirty="0">
                <a:latin typeface="Arial" panose="020B0604020202020204" pitchFamily="34" charset="0"/>
                <a:sym typeface="宋体" panose="02010600030101010101" pitchFamily="2" charset="-122"/>
              </a:rPr>
              <a:t>       </a:t>
            </a:r>
            <a:r>
              <a:rPr lang="zh-CN" altLang="en-US" sz="2600" b="1" dirty="0">
                <a:solidFill>
                  <a:srgbClr val="0000FF"/>
                </a:solidFill>
                <a:latin typeface="Arial" panose="020B0604020202020204" pitchFamily="34" charset="0"/>
                <a:sym typeface="宋体" panose="02010600030101010101" pitchFamily="2" charset="-122"/>
              </a:rPr>
              <a:t>显示了诗人对世事变迁和仕宦浮沉的</a:t>
            </a:r>
            <a:r>
              <a:rPr lang="zh-CN" altLang="en-US" sz="2600" b="1" dirty="0">
                <a:solidFill>
                  <a:srgbClr val="FF0000"/>
                </a:solidFill>
                <a:latin typeface="Arial" panose="020B0604020202020204" pitchFamily="34" charset="0"/>
                <a:sym typeface="宋体" panose="02010600030101010101" pitchFamily="2" charset="-122"/>
              </a:rPr>
              <a:t>豁达襟怀</a:t>
            </a:r>
            <a:r>
              <a:rPr lang="en-US" altLang="zh-CN" sz="2600" b="1">
                <a:solidFill>
                  <a:srgbClr val="0000FF"/>
                </a:solidFill>
                <a:uFillTx/>
                <a:latin typeface="+mn-lt"/>
                <a:ea typeface="SimSun-ExtB" panose="02010609060101010101" charset="-122"/>
                <a:cs typeface="+mj-cs"/>
                <a:sym typeface="宋体" panose="02010600030101010101" pitchFamily="2" charset="-122"/>
              </a:rPr>
              <a:t>,</a:t>
            </a:r>
            <a:r>
              <a:rPr lang="zh-CN" altLang="en-US" sz="2600" b="1" dirty="0">
                <a:solidFill>
                  <a:srgbClr val="0000FF"/>
                </a:solidFill>
                <a:latin typeface="Arial" panose="020B0604020202020204" pitchFamily="34" charset="0"/>
                <a:sym typeface="宋体" panose="02010600030101010101" pitchFamily="2" charset="-122"/>
              </a:rPr>
              <a:t>表现了诗人的</a:t>
            </a:r>
            <a:r>
              <a:rPr lang="zh-CN" altLang="en-US" sz="2600" b="1" dirty="0">
                <a:solidFill>
                  <a:srgbClr val="FF0000"/>
                </a:solidFill>
                <a:latin typeface="Arial" panose="020B0604020202020204" pitchFamily="34" charset="0"/>
                <a:sym typeface="宋体" panose="02010600030101010101" pitchFamily="2" charset="-122"/>
              </a:rPr>
              <a:t>坚定信念和乐观精神</a:t>
            </a:r>
            <a:r>
              <a:rPr lang="zh-CN" altLang="en-US" sz="2600" b="1" dirty="0">
                <a:solidFill>
                  <a:srgbClr val="0000FF"/>
                </a:solidFill>
                <a:latin typeface="Arial" panose="020B0604020202020204" pitchFamily="34" charset="0"/>
                <a:sym typeface="宋体" panose="02010600030101010101" pitchFamily="2" charset="-122"/>
              </a:rPr>
              <a:t>。</a:t>
            </a:r>
            <a:endParaRPr lang="zh-CN" altLang="en-US" sz="2600" b="1" dirty="0">
              <a:solidFill>
                <a:srgbClr val="0000FF"/>
              </a:solidFill>
              <a:latin typeface="Arial" panose="020B0604020202020204" pitchFamily="34" charset="0"/>
              <a:sym typeface="宋体" panose="02010600030101010101" pitchFamily="2" charset="-122"/>
            </a:endParaRPr>
          </a:p>
        </p:txBody>
      </p:sp>
      <p:sp>
        <p:nvSpPr>
          <p:cNvPr id="21510" name="标题 4097"/>
          <p:cNvSpPr/>
          <p:nvPr/>
        </p:nvSpPr>
        <p:spPr>
          <a:xfrm>
            <a:off x="1874838" y="2996248"/>
            <a:ext cx="8280400" cy="503237"/>
          </a:xfrm>
          <a:prstGeom prst="rect">
            <a:avLst/>
          </a:prstGeom>
          <a:noFill/>
          <a:ln w="9525">
            <a:noFill/>
          </a:ln>
        </p:spPr>
        <p:txBody>
          <a:bodyPr anchor="ctr" anchorCtr="0"/>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l"/>
            <a:r>
              <a:rPr altLang="zh-CN" sz="2600" b="1">
                <a:latin typeface="宋体" panose="02010600030101010101" pitchFamily="2" charset="-122"/>
                <a:ea typeface="+mn-ea"/>
                <a:cs typeface="宋体" panose="02010600030101010101" pitchFamily="2" charset="-122"/>
                <a:sym typeface="+mn-ea"/>
              </a:rPr>
              <a:t>⑶</a:t>
            </a:r>
            <a:r>
              <a:rPr lang="zh-CN" sz="2600" b="1">
                <a:latin typeface="宋体" panose="02010600030101010101" pitchFamily="2" charset="-122"/>
                <a:ea typeface="+mn-ea"/>
                <a:cs typeface="宋体" panose="02010600030101010101" pitchFamily="2" charset="-122"/>
                <a:sym typeface="+mn-ea"/>
              </a:rPr>
              <a:t>从这诗中</a:t>
            </a:r>
            <a:r>
              <a:rPr lang="en-US" altLang="zh-CN" sz="2600" b="1">
                <a:solidFill>
                  <a:schemeClr val="tx1"/>
                </a:solidFill>
                <a:uFillTx/>
                <a:latin typeface="+mn-lt"/>
                <a:ea typeface="SimSun-ExtB" panose="02010609060101010101" charset="-122"/>
                <a:cs typeface="+mj-cs"/>
                <a:sym typeface="宋体" panose="02010600030101010101" pitchFamily="2" charset="-122"/>
              </a:rPr>
              <a:t>,</a:t>
            </a:r>
            <a:r>
              <a:rPr lang="zh-CN" altLang="en-US" sz="2600" b="1" dirty="0"/>
              <a:t>你读出诗人什么样的志趣或诗人怎样的人格？</a:t>
            </a:r>
            <a:endParaRPr lang="zh-CN" altLang="en-US" sz="2600" b="1" dirty="0"/>
          </a:p>
        </p:txBody>
      </p:sp>
      <p:sp>
        <p:nvSpPr>
          <p:cNvPr id="2" name="标题 4097"/>
          <p:cNvSpPr/>
          <p:nvPr/>
        </p:nvSpPr>
        <p:spPr>
          <a:xfrm>
            <a:off x="1847850" y="4401185"/>
            <a:ext cx="8362315" cy="502920"/>
          </a:xfrm>
          <a:prstGeom prst="rect">
            <a:avLst/>
          </a:prstGeom>
          <a:noFill/>
          <a:ln w="9525">
            <a:noFill/>
          </a:ln>
        </p:spPr>
        <p:txBody>
          <a:bodyPr anchor="ctr" anchorCtr="0"/>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l"/>
            <a:r>
              <a:rPr altLang="zh-CN" sz="2600" b="1">
                <a:latin typeface="宋体" panose="02010600030101010101" pitchFamily="2" charset="-122"/>
                <a:ea typeface="+mn-ea"/>
                <a:cs typeface="宋体" panose="02010600030101010101" pitchFamily="2" charset="-122"/>
                <a:sym typeface="+mn-ea"/>
              </a:rPr>
              <a:t>⑷</a:t>
            </a:r>
            <a:r>
              <a:rPr lang="zh-CN" altLang="zh-CN" sz="2600" b="1" dirty="0">
                <a:solidFill>
                  <a:schemeClr val="tx1"/>
                </a:solidFill>
                <a:uFillTx/>
                <a:latin typeface="宋体" panose="02010600030101010101" pitchFamily="2" charset="-122"/>
                <a:ea typeface="+mn-ea"/>
                <a:cs typeface="宋体" panose="02010600030101010101" pitchFamily="2" charset="-122"/>
                <a:sym typeface="+mn-ea"/>
              </a:rPr>
              <a:t>在</a:t>
            </a:r>
            <a:r>
              <a:rPr lang="zh-CN" altLang="zh-CN" sz="2600" b="1" dirty="0">
                <a:solidFill>
                  <a:schemeClr val="tx1"/>
                </a:solidFill>
                <a:uFillTx/>
                <a:latin typeface="+mn-lt"/>
                <a:ea typeface="+mn-ea"/>
                <a:cs typeface="宋体" panose="02010600030101010101" pitchFamily="2" charset="-122"/>
                <a:sym typeface="+mn-ea"/>
              </a:rPr>
              <a:t>《</a:t>
            </a:r>
            <a:r>
              <a:rPr lang="zh-CN" altLang="zh-CN" sz="2600" b="1" dirty="0">
                <a:solidFill>
                  <a:schemeClr val="tx1"/>
                </a:solidFill>
                <a:uFillTx/>
                <a:latin typeface="宋体" panose="02010600030101010101" pitchFamily="2" charset="-122"/>
                <a:ea typeface="+mn-ea"/>
                <a:cs typeface="宋体" panose="02010600030101010101" pitchFamily="2" charset="-122"/>
                <a:sym typeface="+mn-ea"/>
              </a:rPr>
              <a:t>陋室铭》中</a:t>
            </a:r>
            <a:r>
              <a:rPr lang="en-US" altLang="zh-CN" sz="2600" b="1">
                <a:solidFill>
                  <a:schemeClr val="tx1"/>
                </a:solidFill>
                <a:uFillTx/>
                <a:latin typeface="+mn-lt"/>
                <a:ea typeface="SimSun-ExtB" panose="02010609060101010101" charset="-122"/>
                <a:cs typeface="+mj-cs"/>
                <a:sym typeface="宋体" panose="02010600030101010101" pitchFamily="2" charset="-122"/>
              </a:rPr>
              <a:t>,</a:t>
            </a:r>
            <a:r>
              <a:rPr lang="zh-CN" altLang="en-US" sz="2600" b="1" dirty="0"/>
              <a:t>诗人的这种志趣或人格是如何体现的？</a:t>
            </a:r>
            <a:endParaRPr lang="zh-CN" altLang="en-US" sz="2600" b="1" dirty="0"/>
          </a:p>
        </p:txBody>
      </p:sp>
      <p:sp>
        <p:nvSpPr>
          <p:cNvPr id="6193" name="矩形 6192"/>
          <p:cNvSpPr/>
          <p:nvPr/>
        </p:nvSpPr>
        <p:spPr>
          <a:xfrm>
            <a:off x="1960245" y="4940935"/>
            <a:ext cx="8387080" cy="1322070"/>
          </a:xfrm>
          <a:prstGeom prst="rect">
            <a:avLst/>
          </a:prstGeom>
          <a:noFill/>
          <a:ln w="9525">
            <a:noFill/>
          </a:ln>
        </p:spPr>
        <p:txBody>
          <a:bodyPr wrap="square" anchor="t" anchorCtr="0">
            <a:spAutoFit/>
          </a:bodyPr>
          <a:lstStyle/>
          <a:p>
            <a:r>
              <a:rPr lang="zh-CN" altLang="en-US" sz="2800" b="1" dirty="0">
                <a:latin typeface="Arial" panose="020B0604020202020204" pitchFamily="34" charset="0"/>
                <a:ea typeface="宋体" panose="02010600030101010101" pitchFamily="2" charset="-122"/>
              </a:rPr>
              <a:t>      </a:t>
            </a:r>
            <a:r>
              <a:rPr lang="zh-CN" altLang="en-US" sz="2600" b="1" dirty="0">
                <a:latin typeface="Arial" panose="020B0604020202020204" pitchFamily="34" charset="0"/>
                <a:ea typeface="宋体" panose="02010600030101010101" pitchFamily="2" charset="-122"/>
              </a:rPr>
              <a:t> </a:t>
            </a:r>
            <a:r>
              <a:rPr lang="zh-CN" altLang="en-US" sz="2600" b="1" dirty="0">
                <a:solidFill>
                  <a:srgbClr val="0000FF"/>
                </a:solidFill>
                <a:latin typeface="Arial" panose="020B0604020202020204" pitchFamily="34" charset="0"/>
                <a:ea typeface="宋体" panose="02010600030101010101" pitchFamily="2" charset="-122"/>
              </a:rPr>
              <a:t>刘禹锡身居陋室</a:t>
            </a:r>
            <a:r>
              <a:rPr lang="en-US" altLang="zh-CN" sz="2600" b="1">
                <a:solidFill>
                  <a:srgbClr val="0000FF"/>
                </a:solidFill>
                <a:uFillTx/>
                <a:latin typeface="+mn-lt"/>
                <a:ea typeface="SimSun-ExtB" panose="02010609060101010101" charset="-122"/>
                <a:cs typeface="+mj-cs"/>
                <a:sym typeface="宋体" panose="02010600030101010101" pitchFamily="2" charset="-122"/>
              </a:rPr>
              <a:t>,</a:t>
            </a:r>
            <a:r>
              <a:rPr lang="zh-CN" altLang="en-US" sz="2600" b="1">
                <a:solidFill>
                  <a:srgbClr val="0000FF"/>
                </a:solidFill>
                <a:uFillTx/>
                <a:latin typeface="+mn-lt"/>
                <a:ea typeface="SimSun-ExtB" panose="02010609060101010101" charset="-122"/>
                <a:cs typeface="+mj-cs"/>
                <a:sym typeface="宋体" panose="02010600030101010101" pitchFamily="2" charset="-122"/>
              </a:rPr>
              <a:t>这间陋室</a:t>
            </a:r>
            <a:r>
              <a:rPr lang="zh-CN" altLang="en-US" sz="2600" b="1" dirty="0">
                <a:solidFill>
                  <a:srgbClr val="0000FF"/>
                </a:solidFill>
                <a:latin typeface="Arial" panose="020B0604020202020204" pitchFamily="34" charset="0"/>
                <a:ea typeface="宋体" panose="02010600030101010101" pitchFamily="2" charset="-122"/>
              </a:rPr>
              <a:t>远离市镇、地居偏远</a:t>
            </a:r>
            <a:r>
              <a:rPr lang="en-US" altLang="zh-CN" sz="2600" b="1">
                <a:solidFill>
                  <a:srgbClr val="0000FF"/>
                </a:solidFill>
                <a:uFillTx/>
                <a:latin typeface="+mn-lt"/>
                <a:ea typeface="SimSun-ExtB" panose="02010609060101010101" charset="-122"/>
                <a:cs typeface="+mj-cs"/>
                <a:sym typeface="宋体" panose="02010600030101010101" pitchFamily="2" charset="-122"/>
              </a:rPr>
              <a:t>,</a:t>
            </a:r>
            <a:r>
              <a:rPr lang="zh-CN" altLang="en-US" sz="2600" b="1" dirty="0">
                <a:solidFill>
                  <a:srgbClr val="0000FF"/>
                </a:solidFill>
                <a:latin typeface="Arial" panose="020B0604020202020204" pitchFamily="34" charset="0"/>
                <a:ea typeface="宋体" panose="02010600030101010101" pitchFamily="2" charset="-122"/>
              </a:rPr>
              <a:t>生活十分清苦</a:t>
            </a:r>
            <a:r>
              <a:rPr lang="en-US" altLang="zh-CN" sz="2600" b="1">
                <a:solidFill>
                  <a:srgbClr val="0000FF"/>
                </a:solidFill>
                <a:uFillTx/>
                <a:latin typeface="+mn-lt"/>
                <a:ea typeface="SimSun-ExtB" panose="02010609060101010101" charset="-122"/>
                <a:cs typeface="+mj-cs"/>
                <a:sym typeface="宋体" panose="02010600030101010101" pitchFamily="2" charset="-122"/>
              </a:rPr>
              <a:t>,</a:t>
            </a:r>
            <a:r>
              <a:rPr lang="zh-CN" altLang="en-US" sz="2600" b="1" dirty="0">
                <a:solidFill>
                  <a:srgbClr val="0000FF"/>
                </a:solidFill>
                <a:latin typeface="Arial" panose="020B0604020202020204" pitchFamily="34" charset="0"/>
                <a:ea typeface="宋体" panose="02010600030101010101" pitchFamily="2" charset="-122"/>
              </a:rPr>
              <a:t>但在刘禹锡的眼里</a:t>
            </a:r>
            <a:r>
              <a:rPr lang="en-US" altLang="zh-CN" sz="2600" b="1">
                <a:solidFill>
                  <a:srgbClr val="0000FF"/>
                </a:solidFill>
                <a:uFillTx/>
                <a:latin typeface="+mn-lt"/>
                <a:ea typeface="SimSun-ExtB" panose="02010609060101010101" charset="-122"/>
                <a:cs typeface="+mj-cs"/>
                <a:sym typeface="宋体" panose="02010600030101010101" pitchFamily="2" charset="-122"/>
              </a:rPr>
              <a:t>,</a:t>
            </a:r>
            <a:r>
              <a:rPr lang="zh-CN" altLang="en-US" sz="2600" b="1" dirty="0">
                <a:solidFill>
                  <a:srgbClr val="0000FF"/>
                </a:solidFill>
                <a:latin typeface="Arial" panose="020B0604020202020204" pitchFamily="34" charset="0"/>
                <a:ea typeface="宋体" panose="02010600030101010101" pitchFamily="2" charset="-122"/>
              </a:rPr>
              <a:t>这是</a:t>
            </a:r>
            <a:r>
              <a:rPr lang="zh-CN" altLang="en-US" sz="2600" b="1" dirty="0">
                <a:solidFill>
                  <a:srgbClr val="FF0000"/>
                </a:solidFill>
                <a:latin typeface="Arial" panose="020B0604020202020204" pitchFamily="34" charset="0"/>
                <a:ea typeface="宋体" panose="02010600030101010101" pitchFamily="2" charset="-122"/>
              </a:rPr>
              <a:t>远离世俗、安贫乐道的洒脱生活</a:t>
            </a:r>
            <a:r>
              <a:rPr lang="en-US" altLang="zh-CN" sz="2600" b="1">
                <a:solidFill>
                  <a:srgbClr val="0000FF"/>
                </a:solidFill>
                <a:uFillTx/>
                <a:latin typeface="+mn-lt"/>
                <a:ea typeface="SimSun-ExtB" panose="02010609060101010101" charset="-122"/>
                <a:cs typeface="+mj-cs"/>
                <a:sym typeface="宋体" panose="02010600030101010101" pitchFamily="2" charset="-122"/>
              </a:rPr>
              <a:t>,</a:t>
            </a:r>
            <a:r>
              <a:rPr lang="zh-CN" altLang="en-US" sz="2600" b="1" dirty="0">
                <a:solidFill>
                  <a:srgbClr val="FF0000"/>
                </a:solidFill>
                <a:latin typeface="Arial" panose="020B0604020202020204" pitchFamily="34" charset="0"/>
                <a:ea typeface="宋体" panose="02010600030101010101" pitchFamily="2" charset="-122"/>
              </a:rPr>
              <a:t>足以体现他乐观、豁达的人格魅力</a:t>
            </a:r>
            <a:r>
              <a:rPr lang="zh-CN" altLang="en-US" sz="2600" b="1" dirty="0">
                <a:solidFill>
                  <a:srgbClr val="0000FF"/>
                </a:solidFill>
                <a:latin typeface="Arial" panose="020B0604020202020204" pitchFamily="34" charset="0"/>
                <a:ea typeface="宋体" panose="02010600030101010101" pitchFamily="2" charset="-122"/>
              </a:rPr>
              <a:t>。</a:t>
            </a:r>
            <a:endParaRPr lang="zh-CN" altLang="en-US" sz="2600" b="1" dirty="0">
              <a:solidFill>
                <a:srgbClr val="0000FF"/>
              </a:solidFill>
              <a:latin typeface="Arial" panose="020B0604020202020204" pitchFamily="34" charset="0"/>
              <a:ea typeface="宋体" panose="02010600030101010101" pitchFamily="2" charset="-122"/>
            </a:endParaRPr>
          </a:p>
        </p:txBody>
      </p:sp>
      <p:sp>
        <p:nvSpPr>
          <p:cNvPr id="3" name="标题 4097"/>
          <p:cNvSpPr/>
          <p:nvPr/>
        </p:nvSpPr>
        <p:spPr>
          <a:xfrm>
            <a:off x="1923415" y="1348105"/>
            <a:ext cx="8467725" cy="1550035"/>
          </a:xfrm>
          <a:prstGeom prst="rect">
            <a:avLst/>
          </a:prstGeom>
          <a:noFill/>
          <a:ln w="9525">
            <a:noFill/>
          </a:ln>
        </p:spPr>
        <p:txBody>
          <a:bodyPr anchor="ctr" anchorCtr="0"/>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l"/>
            <a:r>
              <a:rPr lang="en-US" altLang="zh-CN" sz="2600" b="1" dirty="0">
                <a:solidFill>
                  <a:schemeClr val="tx1"/>
                </a:solidFill>
                <a:ea typeface="+mn-ea"/>
                <a:sym typeface="宋体" panose="02010600030101010101" pitchFamily="2" charset="-122"/>
              </a:rPr>
              <a:t>       </a:t>
            </a:r>
            <a:r>
              <a:rPr lang="zh-CN" altLang="en-US" sz="2600" b="1" dirty="0">
                <a:solidFill>
                  <a:schemeClr val="tx1"/>
                </a:solidFill>
                <a:ea typeface="+mn-ea"/>
                <a:sym typeface="宋体" panose="02010600030101010101" pitchFamily="2" charset="-122"/>
              </a:rPr>
              <a:t>王叔文集团政治改革失败后</a:t>
            </a:r>
            <a:r>
              <a:rPr lang="en-US" altLang="zh-CN" sz="2600" b="1">
                <a:solidFill>
                  <a:schemeClr val="tx1"/>
                </a:solidFill>
                <a:uFillTx/>
                <a:latin typeface="+mn-lt"/>
                <a:ea typeface="SimSun-ExtB" panose="02010609060101010101" charset="-122"/>
                <a:cs typeface="+mj-cs"/>
                <a:sym typeface="宋体" panose="02010600030101010101" pitchFamily="2" charset="-122"/>
              </a:rPr>
              <a:t>,</a:t>
            </a:r>
            <a:r>
              <a:rPr lang="zh-CN" altLang="en-US" sz="2600" b="1" dirty="0">
                <a:solidFill>
                  <a:schemeClr val="tx1"/>
                </a:solidFill>
                <a:ea typeface="+mn-ea"/>
                <a:sym typeface="宋体" panose="02010600030101010101" pitchFamily="2" charset="-122"/>
              </a:rPr>
              <a:t>刘禹锡被贬到外地做官</a:t>
            </a:r>
            <a:r>
              <a:rPr lang="en-US" altLang="zh-CN" sz="2600" b="1">
                <a:solidFill>
                  <a:schemeClr val="tx1"/>
                </a:solidFill>
                <a:uFillTx/>
                <a:latin typeface="+mn-lt"/>
                <a:ea typeface="SimSun-ExtB" panose="02010609060101010101" charset="-122"/>
                <a:cs typeface="+mj-cs"/>
                <a:sym typeface="宋体" panose="02010600030101010101" pitchFamily="2" charset="-122"/>
              </a:rPr>
              <a:t>,</a:t>
            </a:r>
            <a:endParaRPr lang="en-US" altLang="zh-CN" sz="2600" b="1">
              <a:solidFill>
                <a:schemeClr val="tx1"/>
              </a:solidFill>
              <a:uFillTx/>
              <a:latin typeface="+mn-lt"/>
              <a:ea typeface="SimSun-ExtB" panose="02010609060101010101" charset="-122"/>
              <a:cs typeface="+mj-cs"/>
              <a:sym typeface="宋体" panose="02010600030101010101" pitchFamily="2" charset="-122"/>
            </a:endParaRPr>
          </a:p>
          <a:p>
            <a:pPr lvl="0" algn="l"/>
            <a:r>
              <a:rPr lang="en-US" altLang="zh-CN" sz="2600" dirty="0">
                <a:solidFill>
                  <a:schemeClr val="tx1"/>
                </a:solidFill>
                <a:ea typeface="+mn-ea"/>
                <a:sym typeface="宋体" panose="02010600030101010101" pitchFamily="2" charset="-122"/>
              </a:rPr>
              <a:t>22</a:t>
            </a:r>
            <a:r>
              <a:rPr lang="zh-CN" altLang="en-US" sz="2600" b="1" dirty="0">
                <a:solidFill>
                  <a:schemeClr val="tx1"/>
                </a:solidFill>
                <a:ea typeface="+mn-ea"/>
                <a:sym typeface="宋体" panose="02010600030101010101" pitchFamily="2" charset="-122"/>
              </a:rPr>
              <a:t>年后应召回京。途经扬州</a:t>
            </a:r>
            <a:r>
              <a:rPr lang="en-US" altLang="zh-CN" sz="2600" b="1">
                <a:solidFill>
                  <a:schemeClr val="tx1"/>
                </a:solidFill>
                <a:uFillTx/>
                <a:latin typeface="+mn-lt"/>
                <a:ea typeface="SimSun-ExtB" panose="02010609060101010101" charset="-122"/>
                <a:cs typeface="+mj-cs"/>
                <a:sym typeface="宋体" panose="02010600030101010101" pitchFamily="2" charset="-122"/>
              </a:rPr>
              <a:t>,</a:t>
            </a:r>
            <a:r>
              <a:rPr lang="zh-CN" altLang="en-US" sz="2600" b="1" dirty="0">
                <a:solidFill>
                  <a:schemeClr val="tx1"/>
                </a:solidFill>
                <a:ea typeface="+mn-ea"/>
                <a:sym typeface="宋体" panose="02010600030101010101" pitchFamily="2" charset="-122"/>
              </a:rPr>
              <a:t>与同样被贬的白居易相遇。二人在扬州初逢时</a:t>
            </a:r>
            <a:r>
              <a:rPr lang="en-US" altLang="zh-CN" sz="2600" b="1">
                <a:solidFill>
                  <a:schemeClr val="tx1"/>
                </a:solidFill>
                <a:uFillTx/>
                <a:latin typeface="+mn-lt"/>
                <a:ea typeface="SimSun-ExtB" panose="02010609060101010101" charset="-122"/>
                <a:cs typeface="+mj-cs"/>
                <a:sym typeface="宋体" panose="02010600030101010101" pitchFamily="2" charset="-122"/>
              </a:rPr>
              <a:t>,</a:t>
            </a:r>
            <a:r>
              <a:rPr lang="zh-CN" altLang="en-US" sz="2600" b="1" dirty="0">
                <a:solidFill>
                  <a:schemeClr val="tx1"/>
                </a:solidFill>
                <a:ea typeface="+mn-ea"/>
                <a:sym typeface="宋体" panose="02010600030101010101" pitchFamily="2" charset="-122"/>
              </a:rPr>
              <a:t>白居易在筵席上作诗赠予刘禹锡</a:t>
            </a:r>
            <a:r>
              <a:rPr lang="en-US" altLang="zh-CN" sz="2600" b="1">
                <a:solidFill>
                  <a:schemeClr val="tx1"/>
                </a:solidFill>
                <a:uFillTx/>
                <a:latin typeface="+mn-lt"/>
                <a:ea typeface="SimSun-ExtB" panose="02010609060101010101" charset="-122"/>
                <a:cs typeface="+mj-cs"/>
                <a:sym typeface="宋体" panose="02010600030101010101" pitchFamily="2" charset="-122"/>
              </a:rPr>
              <a:t>,</a:t>
            </a:r>
            <a:r>
              <a:rPr lang="zh-CN" altLang="en-US" sz="2600" b="1" dirty="0">
                <a:solidFill>
                  <a:schemeClr val="tx1"/>
                </a:solidFill>
                <a:ea typeface="+mn-ea"/>
                <a:sym typeface="宋体" panose="02010600030101010101" pitchFamily="2" charset="-122"/>
              </a:rPr>
              <a:t>刘禹锡也写诗作答。</a:t>
            </a:r>
            <a:endParaRPr lang="zh-CN" altLang="en-US" sz="2800" b="1"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512"/>
                                        </p:tgtEl>
                                        <p:attrNameLst>
                                          <p:attrName>style.visibility</p:attrName>
                                        </p:attrNameLst>
                                      </p:cBhvr>
                                      <p:to>
                                        <p:strVal val="visible"/>
                                      </p:to>
                                    </p:set>
                                    <p:anim calcmode="lin" valueType="num">
                                      <p:cBhvr additive="base">
                                        <p:cTn id="13" dur="500" fill="hold"/>
                                        <p:tgtEl>
                                          <p:spTgt spid="21512"/>
                                        </p:tgtEl>
                                        <p:attrNameLst>
                                          <p:attrName>ppt_x</p:attrName>
                                        </p:attrNameLst>
                                      </p:cBhvr>
                                      <p:tavLst>
                                        <p:tav tm="0">
                                          <p:val>
                                            <p:strVal val="#ppt_x"/>
                                          </p:val>
                                        </p:tav>
                                        <p:tav tm="100000">
                                          <p:val>
                                            <p:strVal val="#ppt_x"/>
                                          </p:val>
                                        </p:tav>
                                      </p:tavLst>
                                    </p:anim>
                                    <p:anim calcmode="lin" valueType="num">
                                      <p:cBhvr additive="base">
                                        <p:cTn id="14" dur="500" fill="hold"/>
                                        <p:tgtEl>
                                          <p:spTgt spid="215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193"/>
                                        </p:tgtEl>
                                        <p:attrNameLst>
                                          <p:attrName>style.visibility</p:attrName>
                                        </p:attrNameLst>
                                      </p:cBhvr>
                                      <p:to>
                                        <p:strVal val="visible"/>
                                      </p:to>
                                    </p:set>
                                    <p:anim calcmode="lin" valueType="num">
                                      <p:cBhvr additive="base">
                                        <p:cTn id="19" dur="500" fill="hold"/>
                                        <p:tgtEl>
                                          <p:spTgt spid="6193"/>
                                        </p:tgtEl>
                                        <p:attrNameLst>
                                          <p:attrName>ppt_x</p:attrName>
                                        </p:attrNameLst>
                                      </p:cBhvr>
                                      <p:tavLst>
                                        <p:tav tm="0">
                                          <p:val>
                                            <p:strVal val="#ppt_x"/>
                                          </p:val>
                                        </p:tav>
                                        <p:tav tm="100000">
                                          <p:val>
                                            <p:strVal val="#ppt_x"/>
                                          </p:val>
                                        </p:tav>
                                      </p:tavLst>
                                    </p:anim>
                                    <p:anim calcmode="lin" valueType="num">
                                      <p:cBhvr additive="base">
                                        <p:cTn id="20" dur="500" fill="hold"/>
                                        <p:tgtEl>
                                          <p:spTgt spid="61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2" grpId="0"/>
      <p:bldP spid="6193" grpId="0"/>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291" name="组合 3"/>
          <p:cNvGrpSpPr/>
          <p:nvPr/>
        </p:nvGrpSpPr>
        <p:grpSpPr>
          <a:xfrm>
            <a:off x="1809433" y="524510"/>
            <a:ext cx="2324100" cy="586420"/>
            <a:chOff x="2371" y="690"/>
            <a:chExt cx="3471" cy="1228"/>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175" strike="noStrike" noProof="1">
                <a:sym typeface="Calibri" panose="020F0502020204030204" pitchFamily="34" charset="0"/>
              </a:endParaRPr>
            </a:p>
          </p:txBody>
        </p:sp>
        <p:sp>
          <p:nvSpPr>
            <p:cNvPr id="12293" name="TextBox 18"/>
            <p:cNvSpPr txBox="1"/>
            <p:nvPr/>
          </p:nvSpPr>
          <p:spPr>
            <a:xfrm>
              <a:off x="2644" y="741"/>
              <a:ext cx="2895" cy="1177"/>
            </a:xfrm>
            <a:prstGeom prst="rect">
              <a:avLst/>
            </a:prstGeom>
            <a:noFill/>
            <a:ln w="9525">
              <a:noFill/>
            </a:ln>
          </p:spPr>
          <p:txBody>
            <a:bodyPr wrap="square" lIns="70898" tIns="35448" rIns="70898" bIns="35448" anchor="t" anchorCtr="0">
              <a:spAutoFit/>
            </a:bodyPr>
            <a:lstStyle/>
            <a:p>
              <a:pPr algn="dist"/>
              <a:r>
                <a:rPr lang="zh-CN" altLang="en-US" sz="3200" b="1" dirty="0">
                  <a:solidFill>
                    <a:schemeClr val="bg1"/>
                  </a:solidFill>
                  <a:latin typeface="思源宋体 CN SemiBold" panose="02020600000000000000" charset="-122"/>
                  <a:ea typeface="思源宋体 CN SemiBold" panose="02020600000000000000" charset="-122"/>
                </a:rPr>
                <a:t>课后拓展</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1206" name="文本框 51205"/>
          <p:cNvSpPr txBox="1"/>
          <p:nvPr/>
        </p:nvSpPr>
        <p:spPr>
          <a:xfrm>
            <a:off x="2135505" y="1484630"/>
            <a:ext cx="7706995" cy="1383665"/>
          </a:xfrm>
          <a:prstGeom prst="rect">
            <a:avLst/>
          </a:prstGeom>
          <a:noFill/>
          <a:ln w="9525">
            <a:noFill/>
          </a:ln>
        </p:spPr>
        <p:txBody>
          <a:bodyPr wrap="square" anchor="t" anchorCtr="0">
            <a:spAutoFit/>
          </a:bodyPr>
          <a:p>
            <a:pPr>
              <a:lnSpc>
                <a:spcPct val="100000"/>
              </a:lnSpc>
              <a:spcBef>
                <a:spcPts val="50"/>
              </a:spcBef>
              <a:spcAft>
                <a:spcPts val="0"/>
              </a:spcAft>
            </a:pPr>
            <a:r>
              <a:rPr lang="en-US" altLang="zh-CN" sz="2600" b="1">
                <a:latin typeface="宋体" panose="02010600030101010101" pitchFamily="2" charset="-122"/>
                <a:cs typeface="宋体" panose="02010600030101010101" pitchFamily="2" charset="-122"/>
                <a:sym typeface="宋体" panose="02010600030101010101" pitchFamily="2" charset="-122"/>
              </a:rPr>
              <a:t>    </a:t>
            </a:r>
            <a:r>
              <a:rPr lang="zh-CN" sz="2800" b="1">
                <a:latin typeface="宋体" panose="02010600030101010101" pitchFamily="2" charset="-122"/>
                <a:cs typeface="宋体" panose="02010600030101010101" pitchFamily="2" charset="-122"/>
                <a:sym typeface="宋体" panose="02010600030101010101" pitchFamily="2" charset="-122"/>
              </a:rPr>
              <a:t>各种版本的教材都将刘禹锡的《陋室铭》和周敦颐的《爱莲说》组合在一起</a:t>
            </a:r>
            <a:r>
              <a:rPr lang="en-US" altLang="zh-CN" sz="2800" b="1">
                <a:uFillTx/>
                <a:ea typeface="SimSun-ExtB" panose="02010609060101010101" charset="-122"/>
                <a:cs typeface="+mj-cs"/>
                <a:sym typeface="宋体" panose="02010600030101010101" pitchFamily="2" charset="-122"/>
              </a:rPr>
              <a:t>,</a:t>
            </a:r>
            <a:r>
              <a:rPr lang="zh-CN" sz="2800" b="1">
                <a:latin typeface="宋体" panose="02010600030101010101" pitchFamily="2" charset="-122"/>
                <a:cs typeface="宋体" panose="02010600030101010101" pitchFamily="2" charset="-122"/>
                <a:sym typeface="宋体" panose="02010600030101010101" pitchFamily="2" charset="-122"/>
              </a:rPr>
              <a:t>请你探究其中的原因</a:t>
            </a:r>
            <a:r>
              <a:rPr lang="zh-CN" altLang="zh-CN" sz="2800" b="1" dirty="0">
                <a:latin typeface="宋体" panose="02010600030101010101" pitchFamily="2" charset="-122"/>
                <a:cs typeface="宋体" panose="02010600030101010101" pitchFamily="2" charset="-122"/>
                <a:sym typeface="+mn-ea"/>
              </a:rPr>
              <a:t>(</a:t>
            </a:r>
            <a:r>
              <a:rPr lang="zh-CN" altLang="en-US" sz="2800" b="1">
                <a:solidFill>
                  <a:srgbClr val="000000"/>
                </a:solidFill>
                <a:latin typeface="宋体" panose="02010600030101010101" pitchFamily="2" charset="-122"/>
                <a:cs typeface="宋体" panose="02010600030101010101" pitchFamily="2" charset="-122"/>
              </a:rPr>
              <a:t>拓展二</a:t>
            </a:r>
            <a:r>
              <a:rPr lang="zh-CN" altLang="zh-CN" sz="2800" b="1" dirty="0">
                <a:uFillTx/>
                <a:latin typeface="宋体" panose="02010600030101010101" pitchFamily="2" charset="-122"/>
                <a:ea typeface="+mn-ea"/>
                <a:cs typeface="宋体" panose="02010600030101010101" pitchFamily="2" charset="-122"/>
                <a:sym typeface="+mn-ea"/>
              </a:rPr>
              <a:t>)。</a:t>
            </a:r>
            <a:endParaRPr lang="zh-CN" altLang="en-US" sz="2800" b="1">
              <a:solidFill>
                <a:srgbClr val="000000"/>
              </a:solidFill>
              <a:latin typeface="宋体" panose="02010600030101010101" pitchFamily="2" charset="-122"/>
              <a:cs typeface="宋体" panose="02010600030101010101" pitchFamily="2" charset="-122"/>
            </a:endParaRPr>
          </a:p>
        </p:txBody>
      </p:sp>
      <p:sp>
        <p:nvSpPr>
          <p:cNvPr id="34817" name="文本框 11"/>
          <p:cNvSpPr txBox="1"/>
          <p:nvPr/>
        </p:nvSpPr>
        <p:spPr>
          <a:xfrm>
            <a:off x="2040255" y="2924810"/>
            <a:ext cx="7856220" cy="953135"/>
          </a:xfrm>
          <a:prstGeom prst="rect">
            <a:avLst/>
          </a:prstGeom>
          <a:noFill/>
          <a:ln w="9525">
            <a:noFill/>
          </a:ln>
        </p:spPr>
        <p:txBody>
          <a:bodyPr wrap="square" anchor="t" anchorCtr="0">
            <a:spAutoFit/>
          </a:bodyPr>
          <a:p>
            <a:pPr algn="l">
              <a:lnSpc>
                <a:spcPct val="100000"/>
              </a:lnSpc>
            </a:pPr>
            <a:r>
              <a:rPr lang="en-US" sz="2800" b="1">
                <a:solidFill>
                  <a:srgbClr val="0000FF"/>
                </a:solidFill>
              </a:rPr>
              <a:t>       </a:t>
            </a:r>
            <a:r>
              <a:rPr sz="2800" b="1">
                <a:solidFill>
                  <a:srgbClr val="0000FF"/>
                </a:solidFill>
              </a:rPr>
              <a:t>两文的文眼</a:t>
            </a:r>
            <a:r>
              <a:rPr lang="zh-CN" altLang="zh-CN" sz="2800" b="1" dirty="0">
                <a:solidFill>
                  <a:srgbClr val="0000FF"/>
                </a:solidFill>
                <a:latin typeface="宋体" panose="02010600030101010101" pitchFamily="2" charset="-122"/>
                <a:cs typeface="宋体" panose="02010600030101010101" pitchFamily="2" charset="-122"/>
                <a:sym typeface="+mn-ea"/>
              </a:rPr>
              <a:t>(</a:t>
            </a:r>
            <a:r>
              <a:rPr sz="2800" b="1">
                <a:solidFill>
                  <a:srgbClr val="0000FF"/>
                </a:solidFill>
              </a:rPr>
              <a:t>标题</a:t>
            </a:r>
            <a:r>
              <a:rPr lang="zh-CN" altLang="zh-CN" sz="2800" b="1" dirty="0">
                <a:solidFill>
                  <a:srgbClr val="0000FF"/>
                </a:solidFill>
                <a:uFillTx/>
                <a:latin typeface="宋体" panose="02010600030101010101" pitchFamily="2" charset="-122"/>
                <a:ea typeface="+mn-ea"/>
                <a:cs typeface="宋体" panose="02010600030101010101" pitchFamily="2" charset="-122"/>
                <a:sym typeface="+mn-ea"/>
              </a:rPr>
              <a:t>)</a:t>
            </a:r>
            <a:r>
              <a:rPr sz="2800" b="1">
                <a:solidFill>
                  <a:srgbClr val="FF0000"/>
                </a:solidFill>
              </a:rPr>
              <a:t>构思都是相似的</a:t>
            </a:r>
            <a:r>
              <a:rPr lang="en-US" altLang="zh-CN" sz="2800" b="1">
                <a:solidFill>
                  <a:srgbClr val="0000FF"/>
                </a:solidFill>
                <a:uFillTx/>
                <a:ea typeface="SimSun-ExtB" panose="02010609060101010101" charset="-122"/>
                <a:cs typeface="+mj-cs"/>
                <a:sym typeface="宋体" panose="02010600030101010101" pitchFamily="2" charset="-122"/>
              </a:rPr>
              <a:t>,</a:t>
            </a:r>
            <a:r>
              <a:rPr sz="2800" b="1">
                <a:solidFill>
                  <a:srgbClr val="0000FF"/>
                </a:solidFill>
              </a:rPr>
              <a:t>提纲挈领</a:t>
            </a:r>
            <a:r>
              <a:rPr lang="en-US" altLang="zh-CN" sz="2800" b="1">
                <a:solidFill>
                  <a:srgbClr val="0000FF"/>
                </a:solidFill>
                <a:uFillTx/>
                <a:ea typeface="SimSun-ExtB" panose="02010609060101010101" charset="-122"/>
                <a:cs typeface="+mj-cs"/>
                <a:sym typeface="宋体" panose="02010600030101010101" pitchFamily="2" charset="-122"/>
              </a:rPr>
              <a:t>,</a:t>
            </a:r>
            <a:r>
              <a:rPr sz="2800" b="1">
                <a:solidFill>
                  <a:srgbClr val="0000FF"/>
                </a:solidFill>
              </a:rPr>
              <a:t>简洁有力</a:t>
            </a:r>
            <a:r>
              <a:rPr lang="en-US" altLang="zh-CN" sz="2800" b="1">
                <a:solidFill>
                  <a:srgbClr val="0000FF"/>
                </a:solidFill>
                <a:uFillTx/>
                <a:ea typeface="SimSun-ExtB" panose="02010609060101010101" charset="-122"/>
                <a:cs typeface="+mj-cs"/>
                <a:sym typeface="宋体" panose="02010600030101010101" pitchFamily="2" charset="-122"/>
              </a:rPr>
              <a:t>,</a:t>
            </a:r>
            <a:r>
              <a:rPr sz="2800" b="1">
                <a:solidFill>
                  <a:srgbClr val="FF0000"/>
                </a:solidFill>
              </a:rPr>
              <a:t>文章的篇幅接近</a:t>
            </a:r>
            <a:r>
              <a:rPr sz="2800" b="1">
                <a:solidFill>
                  <a:srgbClr val="0000FF"/>
                </a:solidFill>
              </a:rPr>
              <a:t>；</a:t>
            </a:r>
            <a:endParaRPr sz="2800" b="1">
              <a:solidFill>
                <a:srgbClr val="0000FF"/>
              </a:solidFill>
            </a:endParaRPr>
          </a:p>
        </p:txBody>
      </p:sp>
      <p:sp>
        <p:nvSpPr>
          <p:cNvPr id="2" name="文本框 11"/>
          <p:cNvSpPr txBox="1"/>
          <p:nvPr/>
        </p:nvSpPr>
        <p:spPr>
          <a:xfrm>
            <a:off x="2040890" y="3932555"/>
            <a:ext cx="7854950" cy="953135"/>
          </a:xfrm>
          <a:prstGeom prst="rect">
            <a:avLst/>
          </a:prstGeom>
          <a:noFill/>
          <a:ln w="9525">
            <a:noFill/>
          </a:ln>
        </p:spPr>
        <p:txBody>
          <a:bodyPr wrap="square" anchor="t" anchorCtr="0">
            <a:spAutoFit/>
          </a:bodyPr>
          <a:p>
            <a:pPr algn="l">
              <a:lnSpc>
                <a:spcPct val="100000"/>
              </a:lnSpc>
            </a:pPr>
            <a:r>
              <a:rPr lang="en-US" sz="2800" b="1">
                <a:solidFill>
                  <a:srgbClr val="0000FF"/>
                </a:solidFill>
              </a:rPr>
              <a:t>       </a:t>
            </a:r>
            <a:r>
              <a:rPr sz="2800" b="1">
                <a:solidFill>
                  <a:srgbClr val="0000FF"/>
                </a:solidFill>
              </a:rPr>
              <a:t>表现手法上</a:t>
            </a:r>
            <a:r>
              <a:rPr lang="en-US" altLang="zh-CN" sz="2800" b="1">
                <a:solidFill>
                  <a:srgbClr val="0000FF"/>
                </a:solidFill>
                <a:uFillTx/>
                <a:ea typeface="SimSun-ExtB" panose="02010609060101010101" charset="-122"/>
                <a:cs typeface="+mj-cs"/>
                <a:sym typeface="宋体" panose="02010600030101010101" pitchFamily="2" charset="-122"/>
              </a:rPr>
              <a:t>,</a:t>
            </a:r>
            <a:r>
              <a:rPr sz="2800" b="1">
                <a:solidFill>
                  <a:srgbClr val="0000FF"/>
                </a:solidFill>
              </a:rPr>
              <a:t>两文</a:t>
            </a:r>
            <a:r>
              <a:rPr sz="2800" b="1">
                <a:solidFill>
                  <a:srgbClr val="FF0000"/>
                </a:solidFill>
              </a:rPr>
              <a:t>都是托物言志</a:t>
            </a:r>
            <a:r>
              <a:rPr lang="en-US" altLang="zh-CN" sz="2800" b="1">
                <a:solidFill>
                  <a:srgbClr val="0000FF"/>
                </a:solidFill>
                <a:uFillTx/>
                <a:ea typeface="SimSun-ExtB" panose="02010609060101010101" charset="-122"/>
                <a:cs typeface="+mj-cs"/>
                <a:sym typeface="宋体" panose="02010600030101010101" pitchFamily="2" charset="-122"/>
              </a:rPr>
              <a:t>,</a:t>
            </a:r>
            <a:r>
              <a:rPr sz="2800" b="1">
                <a:solidFill>
                  <a:srgbClr val="0000FF"/>
                </a:solidFill>
              </a:rPr>
              <a:t>分别将陋室、莲花作为自己精神外化的象征；</a:t>
            </a:r>
            <a:endParaRPr sz="2800" b="1">
              <a:solidFill>
                <a:srgbClr val="0000FF"/>
              </a:solidFill>
            </a:endParaRPr>
          </a:p>
        </p:txBody>
      </p:sp>
      <p:sp>
        <p:nvSpPr>
          <p:cNvPr id="3" name="文本框 11"/>
          <p:cNvSpPr txBox="1"/>
          <p:nvPr/>
        </p:nvSpPr>
        <p:spPr>
          <a:xfrm>
            <a:off x="2040890" y="5012690"/>
            <a:ext cx="7846695" cy="953135"/>
          </a:xfrm>
          <a:prstGeom prst="rect">
            <a:avLst/>
          </a:prstGeom>
          <a:noFill/>
          <a:ln w="9525">
            <a:noFill/>
          </a:ln>
        </p:spPr>
        <p:txBody>
          <a:bodyPr wrap="square" anchor="t" anchorCtr="0">
            <a:spAutoFit/>
          </a:bodyPr>
          <a:p>
            <a:pPr algn="l">
              <a:lnSpc>
                <a:spcPct val="100000"/>
              </a:lnSpc>
            </a:pPr>
            <a:r>
              <a:rPr lang="en-US" sz="2800" b="1">
                <a:solidFill>
                  <a:srgbClr val="0000FF"/>
                </a:solidFill>
              </a:rPr>
              <a:t>       </a:t>
            </a:r>
            <a:r>
              <a:rPr sz="2800" b="1">
                <a:solidFill>
                  <a:srgbClr val="0000FF"/>
                </a:solidFill>
              </a:rPr>
              <a:t>两文所体现的文人精神追求有相似性</a:t>
            </a:r>
            <a:r>
              <a:rPr lang="en-US" altLang="zh-CN" sz="2800" b="1">
                <a:solidFill>
                  <a:srgbClr val="0000FF"/>
                </a:solidFill>
                <a:uFillTx/>
                <a:ea typeface="SimSun-ExtB" panose="02010609060101010101" charset="-122"/>
                <a:cs typeface="+mj-cs"/>
                <a:sym typeface="宋体" panose="02010600030101010101" pitchFamily="2" charset="-122"/>
              </a:rPr>
              <a:t>,</a:t>
            </a:r>
            <a:r>
              <a:rPr sz="2800" b="1">
                <a:solidFill>
                  <a:srgbClr val="FF0000"/>
                </a:solidFill>
              </a:rPr>
              <a:t>都表达了文人君子进退有度、处变不惊的哲学态度</a:t>
            </a:r>
            <a:r>
              <a:rPr sz="2800" b="1">
                <a:solidFill>
                  <a:srgbClr val="0000FF"/>
                </a:solidFill>
              </a:rPr>
              <a:t>。</a:t>
            </a:r>
            <a:endParaRPr sz="2800" b="1">
              <a:solidFill>
                <a:srgbClr val="0000FF"/>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17"/>
                                        </p:tgtEl>
                                        <p:attrNameLst>
                                          <p:attrName>style.visibility</p:attrName>
                                        </p:attrNameLst>
                                      </p:cBhvr>
                                      <p:to>
                                        <p:strVal val="visible"/>
                                      </p:to>
                                    </p:set>
                                    <p:anim calcmode="lin" valueType="num">
                                      <p:cBhvr additive="base">
                                        <p:cTn id="7" dur="500" fill="hold"/>
                                        <p:tgtEl>
                                          <p:spTgt spid="34817"/>
                                        </p:tgtEl>
                                        <p:attrNameLst>
                                          <p:attrName>ppt_x</p:attrName>
                                        </p:attrNameLst>
                                      </p:cBhvr>
                                      <p:tavLst>
                                        <p:tav tm="0">
                                          <p:val>
                                            <p:strVal val="#ppt_x"/>
                                          </p:val>
                                        </p:tav>
                                        <p:tav tm="100000">
                                          <p:val>
                                            <p:strVal val="#ppt_x"/>
                                          </p:val>
                                        </p:tav>
                                      </p:tavLst>
                                    </p:anim>
                                    <p:anim calcmode="lin" valueType="num">
                                      <p:cBhvr additive="base">
                                        <p:cTn id="8" dur="500" fill="hold"/>
                                        <p:tgtEl>
                                          <p:spTgt spid="348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7" grpId="0"/>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 name="矩形 6"/>
          <p:cNvSpPr/>
          <p:nvPr/>
        </p:nvSpPr>
        <p:spPr>
          <a:xfrm>
            <a:off x="286385" y="481330"/>
            <a:ext cx="11664950" cy="953135"/>
          </a:xfrm>
          <a:prstGeom prst="rect">
            <a:avLst/>
          </a:prstGeom>
        </p:spPr>
        <p:txBody>
          <a:bodyPr wrap="square">
            <a:spAutoFit/>
          </a:bodyPr>
          <a:p>
            <a:pPr algn="just" fontAlgn="auto">
              <a:lnSpc>
                <a:spcPct val="100000"/>
              </a:lnSpc>
            </a:pPr>
            <a:r>
              <a:rPr lang="en-US" altLang="zh-CN" sz="2800" b="1" dirty="0" smtClean="0">
                <a:latin typeface="宋体" panose="02010600030101010101" pitchFamily="2" charset="-122"/>
                <a:ea typeface="宋体" panose="02010600030101010101" pitchFamily="2" charset="-122"/>
              </a:rPr>
              <a:t>2</a:t>
            </a:r>
            <a:r>
              <a:rPr lang="en-US" altLang="zh-CN" sz="2800" b="1" dirty="0">
                <a:latin typeface="宋体" panose="02010600030101010101" pitchFamily="2" charset="-122"/>
                <a:ea typeface="宋体" panose="02010600030101010101" pitchFamily="2" charset="-122"/>
              </a:rPr>
              <a:t>.</a:t>
            </a:r>
            <a:r>
              <a:rPr lang="zh-CN" sz="2800" b="1" dirty="0">
                <a:latin typeface="宋体" panose="02010600030101010101" pitchFamily="2" charset="-122"/>
                <a:ea typeface="宋体" panose="02010600030101010101" pitchFamily="2" charset="-122"/>
              </a:rPr>
              <a:t>阅读课文最后</a:t>
            </a:r>
            <a:r>
              <a:rPr lang="zh-CN" altLang="en-US" sz="2800" b="1" dirty="0">
                <a:latin typeface="宋体" panose="02010600030101010101" pitchFamily="2" charset="-122"/>
                <a:ea typeface="宋体" panose="02010600030101010101" pitchFamily="2" charset="-122"/>
              </a:rPr>
              <a:t>一</a:t>
            </a:r>
            <a:r>
              <a:rPr lang="zh-CN" altLang="zh-CN" sz="2800" b="1" dirty="0">
                <a:latin typeface="宋体" panose="02010600030101010101" pitchFamily="2" charset="-122"/>
                <a:ea typeface="宋体" panose="02010600030101010101" pitchFamily="2" charset="-122"/>
              </a:rPr>
              <a:t>段</a:t>
            </a:r>
            <a:r>
              <a:rPr lang="en-US" altLang="zh-CN" sz="2800" b="1">
                <a:uFillTx/>
                <a:ea typeface="SimSun-ExtB" panose="02010609060101010101" charset="-122"/>
                <a:cs typeface="+mj-cs"/>
                <a:sym typeface="宋体" panose="02010600030101010101" pitchFamily="2" charset="-122"/>
              </a:rPr>
              <a:t>,</a:t>
            </a:r>
            <a:r>
              <a:rPr lang="zh-CN" sz="2800" b="1">
                <a:uFillTx/>
                <a:ea typeface="SimSun-ExtB" panose="02010609060101010101" charset="-122"/>
                <a:cs typeface="+mj-cs"/>
                <a:sym typeface="宋体" panose="02010600030101010101" pitchFamily="2" charset="-122"/>
              </a:rPr>
              <a:t>结合全文内容</a:t>
            </a:r>
            <a:r>
              <a:rPr lang="en-US" altLang="zh-CN" sz="2800" b="1">
                <a:uFillTx/>
                <a:ea typeface="SimSun-ExtB" panose="02010609060101010101" charset="-122"/>
                <a:cs typeface="+mj-cs"/>
                <a:sym typeface="宋体" panose="02010600030101010101" pitchFamily="2" charset="-122"/>
              </a:rPr>
              <a:t>,</a:t>
            </a:r>
            <a:r>
              <a:rPr lang="zh-CN" altLang="en-US" sz="2800" b="1" dirty="0">
                <a:uFillTx/>
                <a:latin typeface="Arial" panose="020B0604020202020204" pitchFamily="34" charset="0"/>
                <a:ea typeface="SimSun-ExtB" panose="02010609060101010101" charset="-122"/>
                <a:sym typeface="+mn-ea"/>
              </a:rPr>
              <a:t>分析下列加点词所蕴含的作者的情感</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smtClean="0">
                <a:latin typeface="宋体" panose="02010600030101010101" pitchFamily="2" charset="-122"/>
                <a:ea typeface="宋体" panose="02010600030101010101" pitchFamily="2" charset="-122"/>
                <a:sym typeface="+mn-ea"/>
              </a:rPr>
              <a:t>任务三</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uFillTx/>
                <a:latin typeface="Arial" panose="020B0604020202020204" pitchFamily="34" charset="0"/>
                <a:ea typeface="SimSun-ExtB" panose="02010609060101010101" charset="-122"/>
                <a:sym typeface="+mn-ea"/>
              </a:rPr>
              <a:t>。</a:t>
            </a:r>
            <a:endParaRPr lang="zh-CN" altLang="zh-CN" sz="2800" b="1" dirty="0">
              <a:latin typeface="宋体" panose="02010600030101010101" pitchFamily="2" charset="-122"/>
              <a:ea typeface="宋体" panose="02010600030101010101" pitchFamily="2" charset="-122"/>
            </a:endParaRPr>
          </a:p>
        </p:txBody>
      </p:sp>
      <p:sp>
        <p:nvSpPr>
          <p:cNvPr id="5" name="文本框 4"/>
          <p:cNvSpPr txBox="1"/>
          <p:nvPr/>
        </p:nvSpPr>
        <p:spPr>
          <a:xfrm>
            <a:off x="299085" y="1375410"/>
            <a:ext cx="11273790" cy="1383665"/>
          </a:xfrm>
          <a:prstGeom prst="rect">
            <a:avLst/>
          </a:prstGeom>
          <a:noFill/>
        </p:spPr>
        <p:txBody>
          <a:bodyPr wrap="square" rtlCol="0" anchor="t">
            <a:spAutoFit/>
          </a:bodyPr>
          <a:p>
            <a:r>
              <a:rPr lang="en-US" sz="2800" b="1">
                <a:ln>
                  <a:noFill/>
                </a:ln>
                <a:solidFill>
                  <a:srgbClr val="090909"/>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sz="2800" b="1">
                <a:ln>
                  <a:noFill/>
                </a:ln>
                <a:solidFill>
                  <a:srgbClr val="090909"/>
                </a:solidFill>
                <a:effectLst/>
                <a:uLnTx/>
                <a:uFillTx/>
                <a:latin typeface="宋体" panose="02010600030101010101" pitchFamily="2" charset="-122"/>
                <a:ea typeface="宋体" panose="02010600030101010101" pitchFamily="2" charset="-122"/>
                <a:cs typeface="宋体" panose="02010600030101010101" pitchFamily="2" charset="-122"/>
                <a:sym typeface="+mn-ea"/>
              </a:rPr>
              <a:t>叶圣陶先生</a:t>
            </a:r>
            <a:r>
              <a:rPr lang="en-US" altLang="zh-CN" sz="2800" b="1">
                <a:solidFill>
                  <a:srgbClr val="000000"/>
                </a:solidFill>
                <a:uFillTx/>
                <a:ea typeface="SimSun-ExtB" panose="02010609060101010101" charset="-122"/>
                <a:cs typeface="+mj-cs"/>
                <a:sym typeface="宋体" panose="02010600030101010101" pitchFamily="2" charset="-122"/>
              </a:rPr>
              <a:t>,</a:t>
            </a:r>
            <a:r>
              <a:rPr sz="2800" b="1">
                <a:ln>
                  <a:noFill/>
                </a:ln>
                <a:solidFill>
                  <a:srgbClr val="090909"/>
                </a:solidFill>
                <a:effectLst/>
                <a:uLnTx/>
                <a:uFillTx/>
                <a:latin typeface="宋体" panose="02010600030101010101" pitchFamily="2" charset="-122"/>
                <a:ea typeface="宋体" panose="02010600030101010101" pitchFamily="2" charset="-122"/>
                <a:cs typeface="宋体" panose="02010600030101010101" pitchFamily="2" charset="-122"/>
                <a:sym typeface="+mn-ea"/>
              </a:rPr>
              <a:t>人</a:t>
            </a:r>
            <a:r>
              <a:rPr lang="en-US" altLang="zh-CN" sz="2800" b="1">
                <a:solidFill>
                  <a:srgbClr val="000000"/>
                </a:solidFill>
                <a:uFillTx/>
                <a:ea typeface="SimSun-ExtB" panose="02010609060101010101" charset="-122"/>
                <a:cs typeface="+mj-cs"/>
                <a:sym typeface="宋体" panose="02010600030101010101" pitchFamily="2" charset="-122"/>
              </a:rPr>
              <a:t>,</a:t>
            </a:r>
            <a:r>
              <a:rPr sz="2800" b="1">
                <a:ln>
                  <a:noFill/>
                </a:ln>
                <a:solidFill>
                  <a:srgbClr val="090909"/>
                </a:solidFill>
                <a:effectLst/>
                <a:uLnTx/>
                <a:uFillTx/>
                <a:latin typeface="宋体" panose="02010600030101010101" pitchFamily="2" charset="-122"/>
                <a:ea typeface="宋体" panose="02010600030101010101" pitchFamily="2" charset="-122"/>
                <a:cs typeface="宋体" panose="02010600030101010101" pitchFamily="2" charset="-122"/>
                <a:sym typeface="+mn-ea"/>
              </a:rPr>
              <a:t>往矣</a:t>
            </a:r>
            <a:r>
              <a:rPr lang="en-US" altLang="zh-CN" sz="2800" b="1">
                <a:solidFill>
                  <a:srgbClr val="000000"/>
                </a:solidFill>
                <a:uFillTx/>
                <a:ea typeface="SimSun-ExtB" panose="02010609060101010101" charset="-122"/>
                <a:cs typeface="+mj-cs"/>
                <a:sym typeface="宋体" panose="02010600030101010101" pitchFamily="2" charset="-122"/>
              </a:rPr>
              <a:t>,</a:t>
            </a:r>
            <a:r>
              <a:rPr sz="2800" b="1">
                <a:ln>
                  <a:noFill/>
                </a:ln>
                <a:solidFill>
                  <a:srgbClr val="090909"/>
                </a:solidFill>
                <a:effectLst/>
                <a:uLnTx/>
                <a:uFillTx/>
                <a:latin typeface="宋体" panose="02010600030101010101" pitchFamily="2" charset="-122"/>
                <a:ea typeface="宋体" panose="02010600030101010101" pitchFamily="2" charset="-122"/>
                <a:cs typeface="宋体" panose="02010600030101010101" pitchFamily="2" charset="-122"/>
                <a:sym typeface="+mn-ea"/>
              </a:rPr>
              <a:t>我</a:t>
            </a:r>
            <a:r>
              <a:rPr sz="2800" b="1" u="sng">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常常</a:t>
            </a:r>
            <a:r>
              <a:rPr sz="2800" b="1">
                <a:ln>
                  <a:noFill/>
                </a:ln>
                <a:solidFill>
                  <a:srgbClr val="090909"/>
                </a:solidFill>
                <a:effectLst/>
                <a:uLnTx/>
                <a:uFillTx/>
                <a:latin typeface="宋体" panose="02010600030101010101" pitchFamily="2" charset="-122"/>
                <a:ea typeface="宋体" panose="02010600030101010101" pitchFamily="2" charset="-122"/>
                <a:cs typeface="宋体" panose="02010600030101010101" pitchFamily="2" charset="-122"/>
                <a:sym typeface="+mn-ea"/>
              </a:rPr>
              <a:t>想到他的业绩。</a:t>
            </a:r>
            <a:r>
              <a:rPr sz="2800" b="1" u="sng">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凡是</a:t>
            </a:r>
            <a:r>
              <a:rPr sz="2800" b="1">
                <a:ln>
                  <a:noFill/>
                </a:ln>
                <a:solidFill>
                  <a:srgbClr val="090909"/>
                </a:solidFill>
                <a:effectLst/>
                <a:uLnTx/>
                <a:uFillTx/>
                <a:latin typeface="宋体" panose="02010600030101010101" pitchFamily="2" charset="-122"/>
                <a:ea typeface="宋体" panose="02010600030101010101" pitchFamily="2" charset="-122"/>
                <a:cs typeface="宋体" panose="02010600030101010101" pitchFamily="2" charset="-122"/>
                <a:sym typeface="+mn-ea"/>
              </a:rPr>
              <a:t>拿笔的人</a:t>
            </a:r>
            <a:r>
              <a:rPr lang="en-US" altLang="zh-CN" sz="2800" b="1">
                <a:solidFill>
                  <a:srgbClr val="000000"/>
                </a:solidFill>
                <a:uFillTx/>
                <a:ea typeface="SimSun-ExtB" panose="02010609060101010101" charset="-122"/>
                <a:cs typeface="+mj-cs"/>
                <a:sym typeface="宋体" panose="02010600030101010101" pitchFamily="2" charset="-122"/>
              </a:rPr>
              <a:t>,</a:t>
            </a:r>
            <a:r>
              <a:rPr sz="2800" b="1">
                <a:ln>
                  <a:noFill/>
                </a:ln>
                <a:solidFill>
                  <a:srgbClr val="090909"/>
                </a:solidFill>
                <a:effectLst/>
                <a:uLnTx/>
                <a:uFillTx/>
                <a:latin typeface="宋体" panose="02010600030101010101" pitchFamily="2" charset="-122"/>
                <a:ea typeface="宋体" panose="02010600030101010101" pitchFamily="2" charset="-122"/>
                <a:cs typeface="宋体" panose="02010600030101010101" pitchFamily="2" charset="-122"/>
                <a:sym typeface="+mn-ea"/>
              </a:rPr>
              <a:t>尤其或有意或无意而写得不像话的人</a:t>
            </a:r>
            <a:r>
              <a:rPr lang="en-US" altLang="zh-CN" sz="2800" b="1">
                <a:solidFill>
                  <a:srgbClr val="000000"/>
                </a:solidFill>
                <a:uFillTx/>
                <a:ea typeface="SimSun-ExtB" panose="02010609060101010101" charset="-122"/>
                <a:cs typeface="+mj-cs"/>
                <a:sym typeface="宋体" panose="02010600030101010101" pitchFamily="2" charset="-122"/>
              </a:rPr>
              <a:t>,</a:t>
            </a:r>
            <a:r>
              <a:rPr sz="2800" b="1" u="sng">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都要</a:t>
            </a:r>
            <a:r>
              <a:rPr sz="2800" b="1" u="sng">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常常</a:t>
            </a:r>
            <a:r>
              <a:rPr sz="2800" b="1">
                <a:ln>
                  <a:noFill/>
                </a:ln>
                <a:solidFill>
                  <a:srgbClr val="090909"/>
                </a:solidFill>
                <a:effectLst/>
                <a:uLnTx/>
                <a:uFillTx/>
                <a:latin typeface="宋体" panose="02010600030101010101" pitchFamily="2" charset="-122"/>
                <a:ea typeface="宋体" panose="02010600030101010101" pitchFamily="2" charset="-122"/>
                <a:cs typeface="宋体" panose="02010600030101010101" pitchFamily="2" charset="-122"/>
                <a:sym typeface="+mn-ea"/>
              </a:rPr>
              <a:t>想想叶圣陶先生的写话的主张</a:t>
            </a:r>
            <a:r>
              <a:rPr lang="en-US" altLang="zh-CN" sz="2800" b="1">
                <a:solidFill>
                  <a:srgbClr val="000000"/>
                </a:solidFill>
                <a:uFillTx/>
                <a:ea typeface="SimSun-ExtB" panose="02010609060101010101" charset="-122"/>
                <a:cs typeface="+mj-cs"/>
                <a:sym typeface="宋体" panose="02010600030101010101" pitchFamily="2" charset="-122"/>
              </a:rPr>
              <a:t>,</a:t>
            </a:r>
            <a:r>
              <a:rPr sz="2800" b="1">
                <a:ln>
                  <a:noFill/>
                </a:ln>
                <a:solidFill>
                  <a:srgbClr val="090909"/>
                </a:solidFill>
                <a:effectLst/>
                <a:uLnTx/>
                <a:uFillTx/>
                <a:latin typeface="宋体" panose="02010600030101010101" pitchFamily="2" charset="-122"/>
                <a:ea typeface="宋体" panose="02010600030101010101" pitchFamily="2" charset="-122"/>
                <a:cs typeface="宋体" panose="02010600030101010101" pitchFamily="2" charset="-122"/>
                <a:sym typeface="+mn-ea"/>
              </a:rPr>
              <a:t>以及提出这种主张的</a:t>
            </a:r>
            <a:r>
              <a:rPr sz="2800" b="1">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深重的苦心</a:t>
            </a:r>
            <a:r>
              <a:rPr sz="2800" b="1">
                <a:ln>
                  <a:noFill/>
                </a:ln>
                <a:solidFill>
                  <a:srgbClr val="090909"/>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a:ln>
                <a:noFill/>
              </a:ln>
              <a:solidFill>
                <a:srgbClr val="090909"/>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2" name="Rectangle 4"/>
          <p:cNvSpPr>
            <a:spLocks noChangeArrowheads="1"/>
          </p:cNvSpPr>
          <p:nvPr/>
        </p:nvSpPr>
        <p:spPr bwMode="auto">
          <a:xfrm>
            <a:off x="365125" y="2759076"/>
            <a:ext cx="102997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p>
            <a:pPr>
              <a:lnSpc>
                <a:spcPct val="100000"/>
              </a:lnSpc>
              <a:spcBef>
                <a:spcPts val="0"/>
              </a:spcBef>
              <a:spcAft>
                <a:spcPts val="0"/>
              </a:spcAft>
            </a:pP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solidFill>
                  <a:schemeClr val="tx1"/>
                </a:solidFill>
                <a:latin typeface="宋体" panose="02010600030101010101" pitchFamily="2" charset="-122"/>
                <a:ea typeface="宋体" panose="02010600030101010101" pitchFamily="2" charset="-122"/>
              </a:rPr>
              <a:t>1</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solidFill>
                  <a:schemeClr val="tx1"/>
                </a:solidFill>
                <a:uFillTx/>
                <a:latin typeface="宋体" panose="02010600030101010101" pitchFamily="2" charset="-122"/>
                <a:ea typeface="宋体" panose="02010600030101010101" pitchFamily="2" charset="-122"/>
              </a:rPr>
              <a:t>常常</a:t>
            </a:r>
            <a:r>
              <a:rPr lang="en-US" altLang="zh-CN" sz="2800" b="1" dirty="0">
                <a:solidFill>
                  <a:schemeClr val="tx1"/>
                </a:solidFill>
                <a:uFillTx/>
                <a:latin typeface="宋体" panose="02010600030101010101" pitchFamily="2" charset="-122"/>
                <a:ea typeface="宋体" panose="02010600030101010101" pitchFamily="2" charset="-122"/>
              </a:rPr>
              <a:t>……</a:t>
            </a:r>
            <a:r>
              <a:rPr lang="zh-CN" altLang="en-US" sz="2800" b="1" dirty="0">
                <a:uFillTx/>
                <a:latin typeface="宋体" panose="02010600030101010101" pitchFamily="2" charset="-122"/>
                <a:ea typeface="宋体" panose="02010600030101010101" pitchFamily="2" charset="-122"/>
                <a:sym typeface="+mn-ea"/>
              </a:rPr>
              <a:t>常常</a:t>
            </a:r>
            <a:r>
              <a:rPr lang="en-US" altLang="zh-CN" sz="2800" b="1" dirty="0">
                <a:uFillTx/>
                <a:latin typeface="宋体" panose="02010600030101010101" pitchFamily="2" charset="-122"/>
                <a:ea typeface="宋体" panose="02010600030101010101" pitchFamily="2" charset="-122"/>
                <a:sym typeface="+mn-ea"/>
              </a:rPr>
              <a:t>……</a:t>
            </a:r>
            <a:endParaRPr lang="en-US" altLang="zh-CN" sz="2800" b="1" dirty="0">
              <a:solidFill>
                <a:schemeClr val="tx1"/>
              </a:solidFill>
              <a:uFillTx/>
              <a:latin typeface="宋体" panose="02010600030101010101" pitchFamily="2" charset="-122"/>
              <a:ea typeface="宋体" panose="02010600030101010101" pitchFamily="2" charset="-122"/>
              <a:sym typeface="+mn-ea"/>
            </a:endParaRPr>
          </a:p>
        </p:txBody>
      </p:sp>
      <p:sp>
        <p:nvSpPr>
          <p:cNvPr id="2" name="Rectangle 4"/>
          <p:cNvSpPr>
            <a:spLocks noChangeArrowheads="1"/>
          </p:cNvSpPr>
          <p:nvPr/>
        </p:nvSpPr>
        <p:spPr bwMode="auto">
          <a:xfrm>
            <a:off x="436245" y="4664711"/>
            <a:ext cx="102997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p>
            <a:pPr>
              <a:lnSpc>
                <a:spcPct val="100000"/>
              </a:lnSpc>
              <a:spcBef>
                <a:spcPts val="0"/>
              </a:spcBef>
              <a:spcAft>
                <a:spcPts val="0"/>
              </a:spcAft>
            </a:pP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solidFill>
                  <a:schemeClr val="tx1"/>
                </a:solidFill>
                <a:latin typeface="宋体" panose="02010600030101010101" pitchFamily="2" charset="-122"/>
                <a:ea typeface="宋体" panose="02010600030101010101" pitchFamily="2" charset="-122"/>
              </a:rPr>
              <a:t>2</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solidFill>
                  <a:schemeClr val="tx1"/>
                </a:solidFill>
                <a:uFillTx/>
                <a:latin typeface="宋体" panose="02010600030101010101" pitchFamily="2" charset="-122"/>
                <a:ea typeface="宋体" panose="02010600030101010101" pitchFamily="2" charset="-122"/>
              </a:rPr>
              <a:t>凡是</a:t>
            </a:r>
            <a:r>
              <a:rPr lang="en-US" altLang="zh-CN" sz="2800" b="1" dirty="0">
                <a:solidFill>
                  <a:schemeClr val="tx1"/>
                </a:solidFill>
                <a:uFillTx/>
                <a:latin typeface="宋体" panose="02010600030101010101" pitchFamily="2" charset="-122"/>
                <a:ea typeface="宋体" panose="02010600030101010101" pitchFamily="2" charset="-122"/>
              </a:rPr>
              <a:t>……</a:t>
            </a:r>
            <a:r>
              <a:rPr lang="zh-CN" altLang="en-US" sz="2800" b="1" dirty="0">
                <a:uFillTx/>
                <a:latin typeface="宋体" panose="02010600030101010101" pitchFamily="2" charset="-122"/>
                <a:ea typeface="宋体" panose="02010600030101010101" pitchFamily="2" charset="-122"/>
                <a:sym typeface="+mn-ea"/>
              </a:rPr>
              <a:t>都要</a:t>
            </a:r>
            <a:r>
              <a:rPr lang="en-US" altLang="zh-CN" sz="2800" b="1" dirty="0">
                <a:uFillTx/>
                <a:latin typeface="宋体" panose="02010600030101010101" pitchFamily="2" charset="-122"/>
                <a:ea typeface="宋体" panose="02010600030101010101" pitchFamily="2" charset="-122"/>
                <a:sym typeface="+mn-ea"/>
              </a:rPr>
              <a:t>……</a:t>
            </a:r>
            <a:endParaRPr lang="en-US" altLang="zh-CN" sz="2800" b="1" dirty="0">
              <a:solidFill>
                <a:schemeClr val="tx1"/>
              </a:solidFill>
              <a:uFillTx/>
              <a:latin typeface="宋体" panose="02010600030101010101" pitchFamily="2" charset="-122"/>
              <a:ea typeface="宋体" panose="02010600030101010101" pitchFamily="2" charset="-122"/>
              <a:sym typeface="+mn-ea"/>
            </a:endParaRPr>
          </a:p>
        </p:txBody>
      </p:sp>
      <p:sp>
        <p:nvSpPr>
          <p:cNvPr id="3" name="文本框 2"/>
          <p:cNvSpPr txBox="1"/>
          <p:nvPr/>
        </p:nvSpPr>
        <p:spPr>
          <a:xfrm>
            <a:off x="497205" y="3281045"/>
            <a:ext cx="11141710" cy="1383665"/>
          </a:xfrm>
          <a:prstGeom prst="rect">
            <a:avLst/>
          </a:prstGeom>
          <a:noFill/>
        </p:spPr>
        <p:txBody>
          <a:bodyPr wrap="square" rtlCol="0" anchor="t">
            <a:spAutoFit/>
          </a:bodyPr>
          <a:p>
            <a:r>
              <a:rPr lang="en-US" altLang="zh-CN" sz="2800" b="1">
                <a:solidFill>
                  <a:srgbClr val="1C21E4"/>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1C21E4"/>
                </a:solidFill>
                <a:latin typeface="宋体" panose="02010600030101010101" pitchFamily="2" charset="-122"/>
                <a:ea typeface="宋体" panose="02010600030101010101" pitchFamily="2" charset="-122"/>
                <a:cs typeface="宋体" panose="02010600030101010101" pitchFamily="2" charset="-122"/>
              </a:rPr>
              <a:t>第一个</a:t>
            </a:r>
            <a:r>
              <a:rPr lang="zh-CN" altLang="en-US" sz="2800" b="1">
                <a:solidFill>
                  <a:srgbClr val="1C21E4"/>
                </a:solidFill>
                <a:uFillTx/>
                <a:latin typeface="Arial" panose="020B0604020202020204" pitchFamily="34" charset="0"/>
                <a:ea typeface="SimSun-ExtB" panose="02010609060101010101" charset="-122"/>
                <a:cs typeface="Arial" panose="020B0604020202020204" pitchFamily="34" charset="0"/>
              </a:rPr>
              <a:t>“常常”</a:t>
            </a:r>
            <a:r>
              <a:rPr lang="zh-CN" altLang="en-US" sz="2800" b="1">
                <a:solidFill>
                  <a:srgbClr val="1C21E4"/>
                </a:solidFill>
                <a:latin typeface="宋体" panose="02010600030101010101" pitchFamily="2" charset="-122"/>
                <a:ea typeface="宋体" panose="02010600030101010101" pitchFamily="2" charset="-122"/>
                <a:cs typeface="宋体" panose="02010600030101010101" pitchFamily="2" charset="-122"/>
              </a:rPr>
              <a:t>写出</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两人情感的深厚</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对故人的离去饱含着深重的悲哀</a:t>
            </a:r>
            <a:r>
              <a:rPr lang="zh-CN" altLang="en-US" sz="2800" b="1">
                <a:solidFill>
                  <a:srgbClr val="1C21E4"/>
                </a:solidFill>
                <a:latin typeface="宋体" panose="02010600030101010101" pitchFamily="2" charset="-122"/>
                <a:ea typeface="宋体" panose="02010600030101010101" pitchFamily="2" charset="-122"/>
                <a:cs typeface="宋体" panose="02010600030101010101" pitchFamily="2" charset="-122"/>
              </a:rPr>
              <a:t>；第二个</a:t>
            </a:r>
            <a:r>
              <a:rPr lang="zh-CN" altLang="en-US" sz="2800" b="1">
                <a:solidFill>
                  <a:srgbClr val="1C21E4"/>
                </a:solidFill>
                <a:uFillTx/>
                <a:latin typeface="Arial" panose="020B0604020202020204" pitchFamily="34" charset="0"/>
                <a:ea typeface="SimSun-ExtB" panose="02010609060101010101" charset="-122"/>
                <a:cs typeface="Arial" panose="020B0604020202020204" pitchFamily="34" charset="0"/>
                <a:sym typeface="+mn-ea"/>
              </a:rPr>
              <a:t>“常常”</a:t>
            </a:r>
            <a:r>
              <a:rPr lang="zh-CN" altLang="en-US" sz="2800" b="1">
                <a:solidFill>
                  <a:srgbClr val="1C21E4"/>
                </a:solidFill>
                <a:latin typeface="宋体" panose="02010600030101010101" pitchFamily="2" charset="-122"/>
                <a:ea typeface="宋体" panose="02010600030101010101" pitchFamily="2" charset="-122"/>
                <a:cs typeface="宋体" panose="02010600030101010101" pitchFamily="2" charset="-122"/>
              </a:rPr>
              <a:t>有</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对叶圣陶先生写话主张的推崇</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en-US" sz="2800" b="1">
                <a:solidFill>
                  <a:srgbClr val="1C21E4"/>
                </a:solidFill>
                <a:latin typeface="宋体" panose="02010600030101010101" pitchFamily="2" charset="-122"/>
                <a:ea typeface="宋体" panose="02010600030101010101" pitchFamily="2" charset="-122"/>
                <a:cs typeface="宋体" panose="02010600030101010101" pitchFamily="2" charset="-122"/>
              </a:rPr>
              <a:t>也有</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叶老的主张还没有普遍受到</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拿笔的人</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重视的无奈</a:t>
            </a:r>
            <a:r>
              <a:rPr lang="zh-CN" altLang="en-US" sz="2800" b="1">
                <a:solidFill>
                  <a:srgbClr val="1C21E4"/>
                </a:solidFill>
                <a:latin typeface="宋体" panose="02010600030101010101" pitchFamily="2" charset="-122"/>
                <a:ea typeface="宋体" panose="02010600030101010101" pitchFamily="2" charset="-122"/>
                <a:cs typeface="宋体" panose="02010600030101010101" pitchFamily="2" charset="-122"/>
              </a:rPr>
              <a:t>。</a:t>
            </a:r>
            <a:endParaRPr lang="zh-CN" altLang="en-US" sz="2800" b="1">
              <a:solidFill>
                <a:srgbClr val="1C21E4"/>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365125" y="5186680"/>
            <a:ext cx="11141710" cy="953135"/>
          </a:xfrm>
          <a:prstGeom prst="rect">
            <a:avLst/>
          </a:prstGeom>
          <a:noFill/>
        </p:spPr>
        <p:txBody>
          <a:bodyPr wrap="square" rtlCol="0" anchor="t">
            <a:spAutoFit/>
          </a:bodyPr>
          <a:p>
            <a:r>
              <a:rPr lang="en-US" altLang="zh-CN" sz="2800" b="1">
                <a:solidFill>
                  <a:srgbClr val="1C21E4"/>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1C21E4"/>
                </a:solidFill>
                <a:uFillTx/>
                <a:latin typeface="Arial" panose="020B0604020202020204" pitchFamily="34" charset="0"/>
                <a:ea typeface="SimSun-ExtB" panose="02010609060101010101" charset="-122"/>
                <a:cs typeface="Arial" panose="020B0604020202020204" pitchFamily="34" charset="0"/>
              </a:rPr>
              <a:t>“凡是</a:t>
            </a:r>
            <a:r>
              <a:rPr lang="zh-CN" altLang="en-US" sz="2800" b="1">
                <a:solidFill>
                  <a:srgbClr val="1C21E4"/>
                </a:solidFill>
                <a:uFillTx/>
                <a:latin typeface="宋体" panose="02010600030101010101" pitchFamily="2" charset="-122"/>
                <a:ea typeface="宋体" panose="02010600030101010101" pitchFamily="2" charset="-122"/>
                <a:cs typeface="宋体" panose="02010600030101010101" pitchFamily="2" charset="-122"/>
              </a:rPr>
              <a:t>……都要……</a:t>
            </a:r>
            <a:r>
              <a:rPr lang="zh-CN" altLang="en-US" sz="2800" b="1">
                <a:solidFill>
                  <a:srgbClr val="1C21E4"/>
                </a:solidFill>
                <a:uFillTx/>
                <a:latin typeface="Arial" panose="020B0604020202020204" pitchFamily="34" charset="0"/>
                <a:ea typeface="SimSun-ExtB" panose="02010609060101010101" charset="-122"/>
                <a:cs typeface="Arial" panose="020B0604020202020204" pitchFamily="34" charset="0"/>
              </a:rPr>
              <a:t>”</a:t>
            </a:r>
            <a:r>
              <a:rPr sz="2800" b="1">
                <a:solidFill>
                  <a:srgbClr val="1C21E4"/>
                </a:solidFill>
                <a:latin typeface="宋体" panose="02010600030101010101" pitchFamily="2" charset="-122"/>
                <a:ea typeface="宋体" panose="02010600030101010101" pitchFamily="2" charset="-122"/>
                <a:cs typeface="宋体" panose="02010600030101010101" pitchFamily="2" charset="-122"/>
              </a:rPr>
              <a:t>有</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对叶圣陶先生提出写</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话</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主张的深重的苦心的理解</a:t>
            </a:r>
            <a:r>
              <a:rPr lang="en-US" altLang="zh-CN" sz="2800" b="1">
                <a:solidFill>
                  <a:srgbClr val="1C21E4"/>
                </a:solidFill>
                <a:uFillTx/>
                <a:ea typeface="SimSun-ExtB" panose="02010609060101010101" charset="-122"/>
                <a:cs typeface="+mj-cs"/>
                <a:sym typeface="宋体" panose="02010600030101010101" pitchFamily="2" charset="-122"/>
              </a:rPr>
              <a:t>,</a:t>
            </a:r>
            <a:r>
              <a:rPr sz="2800" b="1">
                <a:solidFill>
                  <a:srgbClr val="1C21E4"/>
                </a:solidFill>
                <a:latin typeface="宋体" panose="02010600030101010101" pitchFamily="2" charset="-122"/>
                <a:ea typeface="宋体" panose="02010600030101010101" pitchFamily="2" charset="-122"/>
                <a:cs typeface="宋体" panose="02010600030101010101" pitchFamily="2" charset="-122"/>
              </a:rPr>
              <a:t>也有</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对</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拿笔的人</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的殷切的期望</a:t>
            </a:r>
            <a:r>
              <a:rPr lang="zh-CN" altLang="en-US" sz="2800" b="1">
                <a:solidFill>
                  <a:srgbClr val="1C21E4"/>
                </a:solidFill>
                <a:latin typeface="宋体" panose="02010600030101010101" pitchFamily="2" charset="-122"/>
                <a:ea typeface="宋体" panose="02010600030101010101" pitchFamily="2" charset="-122"/>
                <a:cs typeface="宋体" panose="02010600030101010101" pitchFamily="2" charset="-122"/>
              </a:rPr>
              <a:t>。</a:t>
            </a:r>
            <a:endParaRPr lang="zh-CN" altLang="en-US" sz="2800" b="1">
              <a:solidFill>
                <a:srgbClr val="1C21E4"/>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8439" name="矩形 18438"/>
          <p:cNvSpPr/>
          <p:nvPr/>
        </p:nvSpPr>
        <p:spPr>
          <a:xfrm>
            <a:off x="895350" y="1947545"/>
            <a:ext cx="10153650" cy="521970"/>
          </a:xfrm>
          <a:prstGeom prst="rect">
            <a:avLst/>
          </a:prstGeom>
          <a:noFill/>
          <a:ln w="9525">
            <a:noFill/>
          </a:ln>
        </p:spPr>
        <p:txBody>
          <a:bodyPr wrap="square" anchor="ctr" anchorCtr="0">
            <a:spAutoFit/>
          </a:bodyPr>
          <a:p>
            <a:r>
              <a:rPr lang="en-US" altLang="en-US" sz="2700" b="1" dirty="0">
                <a:solidFill>
                  <a:srgbClr val="1C21E4"/>
                </a:solidFill>
                <a:latin typeface="Arial" panose="020B0604020202020204" pitchFamily="34" charset="0"/>
                <a:ea typeface="宋体" panose="02010600030101010101" pitchFamily="2" charset="-122"/>
              </a:rPr>
              <a:t>      </a:t>
            </a:r>
            <a:r>
              <a:rPr lang="en-US" altLang="en-US" sz="2800" b="1" dirty="0">
                <a:solidFill>
                  <a:srgbClr val="1C21E4"/>
                </a:solidFill>
                <a:latin typeface="Arial" panose="020B0604020202020204" pitchFamily="34" charset="0"/>
                <a:ea typeface="宋体" panose="02010600030101010101" pitchFamily="2" charset="-122"/>
              </a:rPr>
              <a:t>叶圣陶的</a:t>
            </a:r>
            <a:r>
              <a:rPr lang="en-US" altLang="en-US" sz="2800" b="1" dirty="0">
                <a:solidFill>
                  <a:srgbClr val="1C21E4"/>
                </a:solidFill>
                <a:latin typeface="Arial" panose="020B0604020202020204" pitchFamily="34" charset="0"/>
                <a:ea typeface="SimSun-ExtB" panose="02010609060101010101" charset="-122"/>
                <a:sym typeface="+mn-ea"/>
              </a:rPr>
              <a:t>“</a:t>
            </a:r>
            <a:r>
              <a:rPr lang="en-US" altLang="en-US" sz="2800" b="1" dirty="0">
                <a:solidFill>
                  <a:srgbClr val="1C21E4"/>
                </a:solidFill>
                <a:latin typeface="宋体" panose="02010600030101010101" pitchFamily="2" charset="-122"/>
                <a:ea typeface="宋体" panose="02010600030101010101" pitchFamily="2" charset="-122"/>
                <a:sym typeface="+mn-ea"/>
              </a:rPr>
              <a:t>写话</a:t>
            </a:r>
            <a:r>
              <a:rPr lang="en-US" altLang="en-US" sz="2800" b="1" dirty="0">
                <a:solidFill>
                  <a:srgbClr val="1C21E4"/>
                </a:solidFill>
                <a:latin typeface="Arial" panose="020B0604020202020204" pitchFamily="34" charset="0"/>
                <a:ea typeface="SimSun-ExtB" panose="02010609060101010101" charset="-122"/>
                <a:sym typeface="+mn-ea"/>
              </a:rPr>
              <a:t>”</a:t>
            </a:r>
            <a:r>
              <a:rPr lang="zh-CN" altLang="en-US" sz="2800" b="1" dirty="0">
                <a:solidFill>
                  <a:srgbClr val="1C21E4"/>
                </a:solidFill>
                <a:latin typeface="Arial" panose="020B0604020202020204" pitchFamily="34" charset="0"/>
                <a:ea typeface="宋体" panose="02010600030101010101" pitchFamily="2" charset="-122"/>
              </a:rPr>
              <a:t>主张强调语言的</a:t>
            </a:r>
            <a:r>
              <a:rPr lang="en-US" altLang="en-US" sz="2800" b="1" dirty="0">
                <a:solidFill>
                  <a:srgbClr val="FF0000"/>
                </a:solidFill>
                <a:latin typeface="Arial" panose="020B0604020202020204" pitchFamily="34" charset="0"/>
                <a:ea typeface="宋体" panose="02010600030101010101" pitchFamily="2" charset="-122"/>
              </a:rPr>
              <a:t>简明、顺畅、通俗、质朴</a:t>
            </a:r>
            <a:r>
              <a:rPr lang="en-US" altLang="en-US" sz="2800" b="1" dirty="0">
                <a:solidFill>
                  <a:srgbClr val="1C21E4"/>
                </a:solidFill>
                <a:latin typeface="Arial" panose="020B0604020202020204" pitchFamily="34" charset="0"/>
                <a:ea typeface="宋体" panose="02010600030101010101" pitchFamily="2" charset="-122"/>
              </a:rPr>
              <a:t>。</a:t>
            </a:r>
            <a:endParaRPr lang="en-US" altLang="en-US" sz="2800" b="1" dirty="0">
              <a:solidFill>
                <a:srgbClr val="1C21E4"/>
              </a:solidFill>
              <a:latin typeface="Arial" panose="020B0604020202020204" pitchFamily="34" charset="0"/>
              <a:ea typeface="宋体" panose="02010600030101010101" pitchFamily="2" charset="-122"/>
            </a:endParaRPr>
          </a:p>
        </p:txBody>
      </p:sp>
      <p:sp>
        <p:nvSpPr>
          <p:cNvPr id="18440" name="矩形 18439"/>
          <p:cNvSpPr/>
          <p:nvPr/>
        </p:nvSpPr>
        <p:spPr>
          <a:xfrm>
            <a:off x="763270" y="2552065"/>
            <a:ext cx="10639425" cy="953135"/>
          </a:xfrm>
          <a:prstGeom prst="rect">
            <a:avLst/>
          </a:prstGeom>
          <a:noFill/>
          <a:ln w="9525">
            <a:noFill/>
          </a:ln>
        </p:spPr>
        <p:txBody>
          <a:bodyPr wrap="square" anchor="t" anchorCtr="0">
            <a:spAutoFit/>
          </a:bodyPr>
          <a:p>
            <a:pPr>
              <a:spcBef>
                <a:spcPct val="20000"/>
              </a:spcBef>
              <a:buClr>
                <a:schemeClr val="hlink"/>
              </a:buClr>
              <a:buSzPct val="70000"/>
              <a:buFont typeface="Wingdings" panose="05000000000000000000" pitchFamily="2" charset="2"/>
            </a:pPr>
            <a:r>
              <a:rPr lang="zh-CN" altLang="en-US" sz="2800" b="1" dirty="0">
                <a:solidFill>
                  <a:schemeClr val="tx1"/>
                </a:solidFill>
                <a:latin typeface="Arial" panose="020B0604020202020204" pitchFamily="34" charset="0"/>
                <a:ea typeface="宋体" panose="02010600030101010101" pitchFamily="2" charset="-122"/>
              </a:rPr>
              <a:t>例子</a:t>
            </a:r>
            <a:r>
              <a:rPr lang="zh-CN" altLang="zh-CN" sz="2800" b="1">
                <a:solidFill>
                  <a:schemeClr val="tx1"/>
                </a:solidFill>
                <a:latin typeface="Arial" panose="020B0604020202020204" pitchFamily="34" charset="0"/>
                <a:ea typeface="SimSun-ExtB" panose="02010609060101010101" charset="-122"/>
                <a:sym typeface="宋体" panose="02010600030101010101" pitchFamily="2" charset="-122"/>
              </a:rPr>
              <a:t>:</a:t>
            </a:r>
            <a:r>
              <a:rPr lang="zh-CN" altLang="en-US" sz="2800" b="1" dirty="0">
                <a:solidFill>
                  <a:schemeClr val="tx1"/>
                </a:solidFill>
                <a:latin typeface="Arial" panose="020B0604020202020204" pitchFamily="34" charset="0"/>
                <a:ea typeface="宋体" panose="02010600030101010101" pitchFamily="2" charset="-122"/>
              </a:rPr>
              <a:t>我第一次见到叶圣陶先生</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Arial" panose="020B0604020202020204" pitchFamily="34" charset="0"/>
                <a:ea typeface="宋体" panose="02010600030101010101" pitchFamily="2" charset="-122"/>
              </a:rPr>
              <a:t>是五十年代初</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Arial" panose="020B0604020202020204" pitchFamily="34" charset="0"/>
                <a:ea typeface="宋体" panose="02010600030101010101" pitchFamily="2" charset="-122"/>
              </a:rPr>
              <a:t>我编课本</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Arial" panose="020B0604020202020204" pitchFamily="34" charset="0"/>
                <a:ea typeface="宋体" panose="02010600030101010101" pitchFamily="2" charset="-122"/>
              </a:rPr>
              <a:t>他领导编课本。这之前</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Arial" panose="020B0604020202020204" pitchFamily="34" charset="0"/>
                <a:ea typeface="宋体" panose="02010600030101010101" pitchFamily="2" charset="-122"/>
              </a:rPr>
              <a:t>我当然知道他</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Arial" panose="020B0604020202020204" pitchFamily="34" charset="0"/>
                <a:ea typeface="宋体" panose="02010600030101010101" pitchFamily="2" charset="-122"/>
              </a:rPr>
              <a:t>那是上学时期</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Arial" panose="020B0604020202020204" pitchFamily="34" charset="0"/>
                <a:ea typeface="宋体" panose="02010600030101010101" pitchFamily="2" charset="-122"/>
              </a:rPr>
              <a:t>大量读新文学作品的时候。</a:t>
            </a:r>
            <a:endParaRPr lang="zh-CN" altLang="en-US" sz="2800" b="1" dirty="0">
              <a:solidFill>
                <a:schemeClr val="tx1"/>
              </a:solidFill>
              <a:latin typeface="Arial" panose="020B0604020202020204" pitchFamily="34" charset="0"/>
              <a:ea typeface="宋体" panose="02010600030101010101" pitchFamily="2" charset="-122"/>
            </a:endParaRPr>
          </a:p>
        </p:txBody>
      </p:sp>
      <p:sp>
        <p:nvSpPr>
          <p:cNvPr id="18441" name="内容占位符 14338"/>
          <p:cNvSpPr>
            <a:spLocks noRot="1"/>
          </p:cNvSpPr>
          <p:nvPr/>
        </p:nvSpPr>
        <p:spPr>
          <a:xfrm>
            <a:off x="763270" y="3683000"/>
            <a:ext cx="10639425" cy="1373505"/>
          </a:xfrm>
          <a:prstGeom prst="rect">
            <a:avLst/>
          </a:prstGeom>
          <a:noFill/>
          <a:ln w="9525">
            <a:noFill/>
          </a:ln>
        </p:spPr>
        <p:txBody>
          <a:bodyPr anchor="t" anchorCtr="0"/>
          <a:p>
            <a:pPr>
              <a:spcBef>
                <a:spcPct val="20000"/>
              </a:spcBef>
              <a:buClr>
                <a:schemeClr val="hlink"/>
              </a:buClr>
              <a:buSzPct val="70000"/>
              <a:buFont typeface="Wingdings" panose="05000000000000000000" pitchFamily="2" charset="2"/>
            </a:pPr>
            <a:r>
              <a:rPr lang="en-US" sz="2800" b="1" dirty="0">
                <a:solidFill>
                  <a:srgbClr val="1C21E4"/>
                </a:solidFill>
                <a:uFillTx/>
                <a:latin typeface="Arial" panose="020B0604020202020204" pitchFamily="34" charset="0"/>
                <a:ea typeface="宋体" panose="02010600030101010101" pitchFamily="2" charset="-122"/>
              </a:rPr>
              <a:t>       “</a:t>
            </a:r>
            <a:r>
              <a:rPr lang="zh-CN" altLang="en-US" sz="2800" b="1" dirty="0">
                <a:solidFill>
                  <a:srgbClr val="1C21E4"/>
                </a:solidFill>
                <a:latin typeface="Arial" panose="020B0604020202020204" pitchFamily="34" charset="0"/>
                <a:ea typeface="宋体" panose="02010600030101010101" pitchFamily="2" charset="-122"/>
                <a:sym typeface="+mn-ea"/>
              </a:rPr>
              <a:t>我编课本</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en-US" sz="2800" b="1" dirty="0">
                <a:solidFill>
                  <a:srgbClr val="1C21E4"/>
                </a:solidFill>
                <a:latin typeface="Arial" panose="020B0604020202020204" pitchFamily="34" charset="0"/>
                <a:ea typeface="宋体" panose="02010600030101010101" pitchFamily="2" charset="-122"/>
                <a:sym typeface="+mn-ea"/>
              </a:rPr>
              <a:t>他领导编课本</a:t>
            </a:r>
            <a:r>
              <a:rPr lang="en-US" sz="2800" b="1" dirty="0">
                <a:solidFill>
                  <a:srgbClr val="1C21E4"/>
                </a:solidFill>
                <a:uFillTx/>
                <a:latin typeface="Arial" panose="020B0604020202020204" pitchFamily="34" charset="0"/>
                <a:ea typeface="宋体" panose="02010600030101010101" pitchFamily="2" charset="-122"/>
              </a:rPr>
              <a:t>”</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随意中透着亲切</a:t>
            </a:r>
            <a:r>
              <a:rPr lang="zh-CN" altLang="en-US" sz="2800" b="1">
                <a:uFillTx/>
                <a:ea typeface="SimSun-ExtB" panose="02010609060101010101" charset="-122"/>
                <a:cs typeface="+mj-cs"/>
                <a:sym typeface="宋体" panose="02010600030101010101" pitchFamily="2" charset="-122"/>
              </a:rPr>
              <a:t>；</a:t>
            </a:r>
            <a:r>
              <a:rPr lang="en-US" sz="2800" b="1" dirty="0">
                <a:solidFill>
                  <a:srgbClr val="1C21E4"/>
                </a:solidFill>
                <a:uFillTx/>
                <a:latin typeface="Arial" panose="020B0604020202020204" pitchFamily="34" charset="0"/>
                <a:ea typeface="宋体" panose="02010600030101010101" pitchFamily="2" charset="-122"/>
                <a:sym typeface="+mn-ea"/>
              </a:rPr>
              <a:t>“</a:t>
            </a:r>
            <a:r>
              <a:rPr sz="2800" b="1">
                <a:solidFill>
                  <a:srgbClr val="1C21E4"/>
                </a:solidFill>
                <a:latin typeface="宋体" panose="02010600030101010101" pitchFamily="2" charset="-122"/>
                <a:ea typeface="宋体" panose="02010600030101010101" pitchFamily="2" charset="-122"/>
                <a:cs typeface="宋体" panose="02010600030101010101" pitchFamily="2" charset="-122"/>
              </a:rPr>
              <a:t>我当然知道他</a:t>
            </a:r>
            <a:r>
              <a:rPr lang="en-US" altLang="zh-CN" sz="2800" b="1">
                <a:solidFill>
                  <a:srgbClr val="1C21E4"/>
                </a:solidFill>
                <a:uFillTx/>
                <a:ea typeface="SimSun-ExtB" panose="02010609060101010101" charset="-122"/>
                <a:cs typeface="+mj-cs"/>
                <a:sym typeface="宋体" panose="02010600030101010101" pitchFamily="2" charset="-122"/>
              </a:rPr>
              <a:t>,</a:t>
            </a:r>
            <a:r>
              <a:rPr sz="2800" b="1">
                <a:solidFill>
                  <a:srgbClr val="1C21E4"/>
                </a:solidFill>
                <a:latin typeface="宋体" panose="02010600030101010101" pitchFamily="2" charset="-122"/>
                <a:ea typeface="宋体" panose="02010600030101010101" pitchFamily="2" charset="-122"/>
                <a:cs typeface="宋体" panose="02010600030101010101" pitchFamily="2" charset="-122"/>
              </a:rPr>
              <a:t>那是上学时期</a:t>
            </a:r>
            <a:r>
              <a:rPr lang="en-US" altLang="zh-CN" sz="2800" b="1">
                <a:solidFill>
                  <a:srgbClr val="1C21E4"/>
                </a:solidFill>
                <a:uFillTx/>
                <a:ea typeface="SimSun-ExtB" panose="02010609060101010101" charset="-122"/>
                <a:cs typeface="+mj-cs"/>
                <a:sym typeface="宋体" panose="02010600030101010101" pitchFamily="2" charset="-122"/>
              </a:rPr>
              <a:t>,</a:t>
            </a:r>
            <a:r>
              <a:rPr sz="2800" b="1">
                <a:solidFill>
                  <a:srgbClr val="1C21E4"/>
                </a:solidFill>
                <a:latin typeface="宋体" panose="02010600030101010101" pitchFamily="2" charset="-122"/>
                <a:ea typeface="宋体" panose="02010600030101010101" pitchFamily="2" charset="-122"/>
                <a:cs typeface="宋体" panose="02010600030101010101" pitchFamily="2" charset="-122"/>
              </a:rPr>
              <a:t>大量读新文学作品的时候</a:t>
            </a:r>
            <a:r>
              <a:rPr lang="en-US" sz="2800" b="1" dirty="0">
                <a:solidFill>
                  <a:srgbClr val="1C21E4"/>
                </a:solidFill>
                <a:uFillTx/>
                <a:latin typeface="Arial" panose="020B0604020202020204" pitchFamily="34" charset="0"/>
                <a:ea typeface="宋体" panose="02010600030101010101" pitchFamily="2" charset="-122"/>
                <a:sym typeface="+mn-ea"/>
              </a:rPr>
              <a:t>”</a:t>
            </a:r>
            <a:r>
              <a:rPr lang="en-US" altLang="zh-CN" sz="2800" b="1">
                <a:solidFill>
                  <a:srgbClr val="1C21E4"/>
                </a:solidFill>
                <a:uFillTx/>
                <a:ea typeface="SimSun-ExtB" panose="02010609060101010101" charset="-122"/>
                <a:cs typeface="+mj-cs"/>
                <a:sym typeface="宋体" panose="02010600030101010101" pitchFamily="2" charset="-122"/>
              </a:rPr>
              <a:t>,</a:t>
            </a:r>
            <a:r>
              <a:rPr lang="zh-CN" altLang="en-US" sz="2800" b="1">
                <a:solidFill>
                  <a:srgbClr val="FF0000"/>
                </a:solidFill>
                <a:uFillTx/>
                <a:ea typeface="SimSun-ExtB" panose="02010609060101010101" charset="-122"/>
                <a:cs typeface="+mj-cs"/>
                <a:sym typeface="宋体" panose="02010600030101010101" pitchFamily="2" charset="-122"/>
              </a:rPr>
              <a:t>三层意思用三个短句表达</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语气舒缓</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sym typeface="+mn-ea"/>
              </a:rPr>
              <a:t>读来顺口</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如同日常说话一般</a:t>
            </a:r>
            <a:r>
              <a:rPr lang="zh-CN" altLang="en-US" sz="2800" b="1" dirty="0">
                <a:solidFill>
                  <a:schemeClr val="tx1"/>
                </a:solidFill>
                <a:latin typeface="Arial" panose="020B0604020202020204" pitchFamily="34" charset="0"/>
                <a:ea typeface="宋体" panose="02010600030101010101" pitchFamily="2" charset="-122"/>
              </a:rPr>
              <a:t>。</a:t>
            </a:r>
            <a:endParaRPr lang="zh-CN" altLang="en-US" sz="2800" b="1" dirty="0">
              <a:solidFill>
                <a:schemeClr val="tx1"/>
              </a:solidFill>
              <a:latin typeface="Arial" panose="020B0604020202020204" pitchFamily="34" charset="0"/>
              <a:ea typeface="宋体" panose="02010600030101010101" pitchFamily="2" charset="-122"/>
            </a:endParaRPr>
          </a:p>
        </p:txBody>
      </p:sp>
      <p:sp>
        <p:nvSpPr>
          <p:cNvPr id="7" name="矩形 6"/>
          <p:cNvSpPr/>
          <p:nvPr/>
        </p:nvSpPr>
        <p:spPr>
          <a:xfrm>
            <a:off x="763270" y="481330"/>
            <a:ext cx="10639425" cy="1383665"/>
          </a:xfrm>
          <a:prstGeom prst="rect">
            <a:avLst/>
          </a:prstGeom>
        </p:spPr>
        <p:txBody>
          <a:bodyPr wrap="square">
            <a:spAutoFit/>
          </a:bodyPr>
          <a:p>
            <a:pPr algn="just" fontAlgn="auto">
              <a:lnSpc>
                <a:spcPct val="100000"/>
              </a:lnSpc>
            </a:pPr>
            <a:r>
              <a:rPr lang="en-US" altLang="zh-CN" sz="2800" b="1" dirty="0" smtClean="0">
                <a:latin typeface="宋体" panose="02010600030101010101" pitchFamily="2" charset="-122"/>
                <a:ea typeface="宋体" panose="02010600030101010101" pitchFamily="2" charset="-122"/>
              </a:rPr>
              <a:t>3</a:t>
            </a:r>
            <a:r>
              <a:rPr lang="en-US" altLang="zh-CN" sz="2800" b="1" dirty="0">
                <a:latin typeface="宋体" panose="02010600030101010101" pitchFamily="2" charset="-122"/>
                <a:ea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叶圣陶先生说</a:t>
            </a:r>
            <a:r>
              <a:rPr sz="2800" b="1">
                <a:latin typeface="Arial" panose="020B0604020202020204" pitchFamily="34" charset="0"/>
                <a:ea typeface="宋体" panose="02010600030101010101" pitchFamily="2" charset="-122"/>
                <a:cs typeface="Arial" panose="020B0604020202020204" pitchFamily="34" charset="0"/>
              </a:rPr>
              <a:t>：“写成文章,在这间房里念,要让那间房里的人听着,是说话,不是念稿,才算及了格。”</a:t>
            </a:r>
            <a:r>
              <a:rPr sz="2800" b="1">
                <a:latin typeface="宋体" panose="02010600030101010101" pitchFamily="2" charset="-122"/>
                <a:ea typeface="宋体" panose="02010600030101010101" pitchFamily="2" charset="-122"/>
                <a:cs typeface="宋体" panose="02010600030101010101" pitchFamily="2" charset="-122"/>
              </a:rPr>
              <a:t>怎样理解这种</a:t>
            </a:r>
            <a:r>
              <a:rPr sz="2800" b="1">
                <a:latin typeface="Arial" panose="020B0604020202020204" pitchFamily="34" charset="0"/>
                <a:ea typeface="宋体" panose="02010600030101010101" pitchFamily="2" charset="-122"/>
                <a:cs typeface="Arial" panose="020B0604020202020204" pitchFamily="34" charset="0"/>
              </a:rPr>
              <a:t>“写话”</a:t>
            </a:r>
            <a:r>
              <a:rPr sz="2800" b="1">
                <a:latin typeface="宋体" panose="02010600030101010101" pitchFamily="2" charset="-122"/>
                <a:ea typeface="宋体" panose="02010600030101010101" pitchFamily="2" charset="-122"/>
                <a:cs typeface="宋体" panose="02010600030101010101" pitchFamily="2" charset="-122"/>
              </a:rPr>
              <a:t>的主张？本文具有这样的</a:t>
            </a:r>
            <a:r>
              <a:rPr sz="2800" b="1">
                <a:latin typeface="Arial" panose="020B0604020202020204" pitchFamily="34" charset="0"/>
                <a:ea typeface="宋体" panose="02010600030101010101" pitchFamily="2" charset="-122"/>
                <a:cs typeface="Arial" panose="020B0604020202020204" pitchFamily="34" charset="0"/>
              </a:rPr>
              <a:t>“写话”</a:t>
            </a:r>
            <a:r>
              <a:rPr sz="2800" b="1">
                <a:latin typeface="宋体" panose="02010600030101010101" pitchFamily="2" charset="-122"/>
                <a:ea typeface="宋体" panose="02010600030101010101" pitchFamily="2" charset="-122"/>
                <a:cs typeface="宋体" panose="02010600030101010101" pitchFamily="2" charset="-122"/>
              </a:rPr>
              <a:t>风格</a:t>
            </a:r>
            <a:r>
              <a:rPr lang="zh-CN" sz="2800" b="1">
                <a:latin typeface="宋体" panose="02010600030101010101" pitchFamily="2" charset="-122"/>
                <a:ea typeface="宋体" panose="02010600030101010101" pitchFamily="2" charset="-122"/>
                <a:cs typeface="宋体" panose="02010600030101010101" pitchFamily="2" charset="-122"/>
              </a:rPr>
              <a:t>吗？举例说说</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smtClean="0">
                <a:latin typeface="宋体" panose="02010600030101010101" pitchFamily="2" charset="-122"/>
                <a:ea typeface="宋体" panose="02010600030101010101" pitchFamily="2" charset="-122"/>
                <a:sym typeface="+mn-ea"/>
              </a:rPr>
              <a:t>思考探究</a:t>
            </a:r>
            <a:r>
              <a:rPr lang="zh-CN" altLang="en-US" sz="2800" b="1" dirty="0" smtClean="0">
                <a:latin typeface="宋体" panose="02010600030101010101" pitchFamily="2" charset="-122"/>
                <a:ea typeface="宋体" panose="02010600030101010101" pitchFamily="2" charset="-122"/>
                <a:sym typeface="+mn-ea"/>
              </a:rPr>
              <a:t>三</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uFillTx/>
                <a:latin typeface="Arial" panose="020B0604020202020204" pitchFamily="34" charset="0"/>
                <a:ea typeface="SimSun-ExtB" panose="02010609060101010101" charset="-122"/>
                <a:sym typeface="+mn-ea"/>
              </a:rPr>
              <a:t>。</a:t>
            </a:r>
            <a:endParaRPr lang="zh-CN" altLang="zh-CN" sz="2800" b="1" dirty="0">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9"/>
                                        </p:tgtEl>
                                        <p:attrNameLst>
                                          <p:attrName>style.visibility</p:attrName>
                                        </p:attrNameLst>
                                      </p:cBhvr>
                                      <p:to>
                                        <p:strVal val="visible"/>
                                      </p:to>
                                    </p:set>
                                    <p:anim calcmode="lin" valueType="num">
                                      <p:cBhvr additive="base">
                                        <p:cTn id="7" dur="500" fill="hold"/>
                                        <p:tgtEl>
                                          <p:spTgt spid="18439"/>
                                        </p:tgtEl>
                                        <p:attrNameLst>
                                          <p:attrName>ppt_x</p:attrName>
                                        </p:attrNameLst>
                                      </p:cBhvr>
                                      <p:tavLst>
                                        <p:tav tm="0">
                                          <p:val>
                                            <p:strVal val="#ppt_x"/>
                                          </p:val>
                                        </p:tav>
                                        <p:tav tm="100000">
                                          <p:val>
                                            <p:strVal val="#ppt_x"/>
                                          </p:val>
                                        </p:tav>
                                      </p:tavLst>
                                    </p:anim>
                                    <p:anim calcmode="lin" valueType="num">
                                      <p:cBhvr additive="base">
                                        <p:cTn id="8" dur="500" fill="hold"/>
                                        <p:tgtEl>
                                          <p:spTgt spid="1843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40"/>
                                        </p:tgtEl>
                                        <p:attrNameLst>
                                          <p:attrName>style.visibility</p:attrName>
                                        </p:attrNameLst>
                                      </p:cBhvr>
                                      <p:to>
                                        <p:strVal val="visible"/>
                                      </p:to>
                                    </p:set>
                                    <p:anim calcmode="lin" valueType="num">
                                      <p:cBhvr additive="base">
                                        <p:cTn id="13" dur="500" fill="hold"/>
                                        <p:tgtEl>
                                          <p:spTgt spid="18440"/>
                                        </p:tgtEl>
                                        <p:attrNameLst>
                                          <p:attrName>ppt_x</p:attrName>
                                        </p:attrNameLst>
                                      </p:cBhvr>
                                      <p:tavLst>
                                        <p:tav tm="0">
                                          <p:val>
                                            <p:strVal val="#ppt_x"/>
                                          </p:val>
                                        </p:tav>
                                        <p:tav tm="100000">
                                          <p:val>
                                            <p:strVal val="#ppt_x"/>
                                          </p:val>
                                        </p:tav>
                                      </p:tavLst>
                                    </p:anim>
                                    <p:anim calcmode="lin" valueType="num">
                                      <p:cBhvr additive="base">
                                        <p:cTn id="14" dur="500" fill="hold"/>
                                        <p:tgtEl>
                                          <p:spTgt spid="1844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18441">
                                            <p:txEl>
                                              <p:charRg st="0" end="33"/>
                                            </p:txEl>
                                          </p:spTgt>
                                        </p:tgtEl>
                                        <p:attrNameLst>
                                          <p:attrName>style.visibility</p:attrName>
                                        </p:attrNameLst>
                                      </p:cBhvr>
                                      <p:to>
                                        <p:strVal val="visible"/>
                                      </p:to>
                                    </p:set>
                                    <p:anim calcmode="discrete" valueType="clr">
                                      <p:cBhvr override="childStyle">
                                        <p:cTn id="19" dur="80"/>
                                        <p:tgtEl>
                                          <p:spTgt spid="18441">
                                            <p:txEl>
                                              <p:charRg st="0" end="3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8441">
                                            <p:txEl>
                                              <p:charRg st="0" end="33"/>
                                            </p:txEl>
                                          </p:spTgt>
                                        </p:tgtEl>
                                        <p:attrNameLst>
                                          <p:attrName>fillcolor</p:attrName>
                                        </p:attrNameLst>
                                      </p:cBhvr>
                                      <p:tavLst>
                                        <p:tav tm="0">
                                          <p:val>
                                            <p:clrVal>
                                              <a:schemeClr val="accent2"/>
                                            </p:clrVal>
                                          </p:val>
                                        </p:tav>
                                        <p:tav tm="50000">
                                          <p:val>
                                            <p:clrVal>
                                              <a:schemeClr val="hlink"/>
                                            </p:clrVal>
                                          </p:val>
                                        </p:tav>
                                      </p:tavLst>
                                    </p:anim>
                                    <p:set>
                                      <p:cBhvr>
                                        <p:cTn id="21" dur="80"/>
                                        <p:tgtEl>
                                          <p:spTgt spid="18441">
                                            <p:txEl>
                                              <p:charRg st="0" end="3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9" grpId="0"/>
      <p:bldP spid="18440" grpId="0"/>
      <p:bldP spid="18441" grpId="0" build="p"/>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SPECIAL_SOURCE" val="bdnull"/>
</p:tagLst>
</file>

<file path=ppt/tags/tag100.xml><?xml version="1.0" encoding="utf-8"?>
<p:tagLst xmlns:p="http://schemas.openxmlformats.org/presentationml/2006/main">
  <p:tag name="KSO_WM_SPECIAL_SOURCE" val="bdnull"/>
</p:tagLst>
</file>

<file path=ppt/tags/tag101.xml><?xml version="1.0" encoding="utf-8"?>
<p:tagLst xmlns:p="http://schemas.openxmlformats.org/presentationml/2006/main">
  <p:tag name="KSO_WM_UNIT_TABLE_BEAUTIFY" val="smartTable{5bdd09d5-10b2-404a-8424-c4f82d47bd68}"/>
  <p:tag name="TABLE_ENDDRAG_ORIGIN_RECT" val="710*251"/>
  <p:tag name="TABLE_ENDDRAG_RECT" val="4*268*710*251"/>
</p:tagLst>
</file>

<file path=ppt/tags/tag102.xml><?xml version="1.0" encoding="utf-8"?>
<p:tagLst xmlns:p="http://schemas.openxmlformats.org/presentationml/2006/main">
  <p:tag name="KSO_WM_SPECIAL_SOURCE" val="bdnull"/>
</p:tagLst>
</file>

<file path=ppt/tags/tag103.xml><?xml version="1.0" encoding="utf-8"?>
<p:tagLst xmlns:p="http://schemas.openxmlformats.org/presentationml/2006/main">
  <p:tag name="KSO_WM_UNIT_TABLE_BEAUTIFY" val="smartTable{ab567c4f-bfb4-4825-8177-21e2da28f3c9}"/>
  <p:tag name="TABLE_ENDDRAG_ORIGIN_RECT" val="667*199"/>
  <p:tag name="TABLE_ENDDRAG_RECT" val="29*125*667*199"/>
</p:tagLst>
</file>

<file path=ppt/tags/tag104.xml><?xml version="1.0" encoding="utf-8"?>
<p:tagLst xmlns:p="http://schemas.openxmlformats.org/presentationml/2006/main">
  <p:tag name="KSO_WM_SPECIAL_SOURCE" val="bdnull"/>
</p:tagLst>
</file>

<file path=ppt/tags/tag105.xml><?xml version="1.0" encoding="utf-8"?>
<p:tagLst xmlns:p="http://schemas.openxmlformats.org/presentationml/2006/main">
  <p:tag name="KSO_WM_SPECIAL_SOURCE" val="bdnull"/>
</p:tagLst>
</file>

<file path=ppt/tags/tag106.xml><?xml version="1.0" encoding="utf-8"?>
<p:tagLst xmlns:p="http://schemas.openxmlformats.org/presentationml/2006/main">
  <p:tag name="KSO_WM_SPECIAL_SOURCE" val="bdnull"/>
</p:tagLst>
</file>

<file path=ppt/tags/tag107.xml><?xml version="1.0" encoding="utf-8"?>
<p:tagLst xmlns:p="http://schemas.openxmlformats.org/presentationml/2006/main">
  <p:tag name="KSO_WM_SPECIAL_SOURCE" val="bdnull"/>
</p:tagLst>
</file>

<file path=ppt/tags/tag108.xml><?xml version="1.0" encoding="utf-8"?>
<p:tagLst xmlns:p="http://schemas.openxmlformats.org/presentationml/2006/main">
  <p:tag name="KSO_WM_SPECIAL_SOURCE" val="bdnull"/>
</p:tagLst>
</file>

<file path=ppt/tags/tag109.xml><?xml version="1.0" encoding="utf-8"?>
<p:tagLst xmlns:p="http://schemas.openxmlformats.org/presentationml/2006/main">
  <p:tag name="KSO_WM_SPECIAL_SOURCE" val="bdnull"/>
</p:tagLst>
</file>

<file path=ppt/tags/tag11.xml><?xml version="1.0" encoding="utf-8"?>
<p:tagLst xmlns:p="http://schemas.openxmlformats.org/presentationml/2006/main">
  <p:tag name="KSO_WM_SPECIAL_SOURCE" val="bdnull"/>
</p:tagLst>
</file>

<file path=ppt/tags/tag110.xml><?xml version="1.0" encoding="utf-8"?>
<p:tagLst xmlns:p="http://schemas.openxmlformats.org/presentationml/2006/main">
  <p:tag name="KSO_WM_SPECIAL_SOURCE" val="bdnull"/>
</p:tagLst>
</file>

<file path=ppt/tags/tag111.xml><?xml version="1.0" encoding="utf-8"?>
<p:tagLst xmlns:p="http://schemas.openxmlformats.org/presentationml/2006/main">
  <p:tag name="KSO_WM_SPECIAL_SOURCE" val="bdnull"/>
</p:tagLst>
</file>

<file path=ppt/tags/tag112.xml><?xml version="1.0" encoding="utf-8"?>
<p:tagLst xmlns:p="http://schemas.openxmlformats.org/presentationml/2006/main">
  <p:tag name="KSO_WM_SPECIAL_SOURCE" val="bdnull"/>
</p:tagLst>
</file>

<file path=ppt/tags/tag113.xml><?xml version="1.0" encoding="utf-8"?>
<p:tagLst xmlns:p="http://schemas.openxmlformats.org/presentationml/2006/main">
  <p:tag name="KSO_DOCER_TEMPLATE_OPEN_ONCE_MARK" val="1"/>
</p:tagLst>
</file>

<file path=ppt/tags/tag12.xml><?xml version="1.0" encoding="utf-8"?>
<p:tagLst xmlns:p="http://schemas.openxmlformats.org/presentationml/2006/main">
  <p:tag name="KSO_WM_SPECIAL_SOURCE" val="bdnull"/>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SPECIAL_SOURCE" val="bdnull"/>
</p:tagLst>
</file>

<file path=ppt/tags/tag16.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SPECIAL_SOURCE" val="bdnull"/>
</p:tagLst>
</file>

<file path=ppt/tags/tag18.xml><?xml version="1.0" encoding="utf-8"?>
<p:tagLst xmlns:p="http://schemas.openxmlformats.org/presentationml/2006/main">
  <p:tag name="KSO_WM_SPECIAL_SOURCE" val="bdnull"/>
</p:tagLst>
</file>

<file path=ppt/tags/tag19.xml><?xml version="1.0" encoding="utf-8"?>
<p:tagLst xmlns:p="http://schemas.openxmlformats.org/presentationml/2006/main">
  <p:tag name="MH" val="20180410172043"/>
  <p:tag name="MH_LIBRARY" val="GRAPHIC"/>
  <p:tag name="MH_TYPE" val="SubTitle"/>
  <p:tag name="MH_ORDER" val="3"/>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MH" val="20180410172043"/>
  <p:tag name="MH_LIBRARY" val="GRAPHIC"/>
  <p:tag name="MH_TYPE" val="SubTitle"/>
  <p:tag name="MH_ORDER" val="2"/>
</p:tagLst>
</file>

<file path=ppt/tags/tag21.xml><?xml version="1.0" encoding="utf-8"?>
<p:tagLst xmlns:p="http://schemas.openxmlformats.org/presentationml/2006/main">
  <p:tag name="MH" val="20180410172043"/>
  <p:tag name="MH_LIBRARY" val="GRAPHIC"/>
  <p:tag name="MH_TYPE" val="SubTitle"/>
  <p:tag name="MH_ORDER" val="4"/>
</p:tagLst>
</file>

<file path=ppt/tags/tag22.xml><?xml version="1.0" encoding="utf-8"?>
<p:tagLst xmlns:p="http://schemas.openxmlformats.org/presentationml/2006/main">
  <p:tag name="KSO_WM_SPECIAL_SOURCE" val="bdnull"/>
</p:tagLst>
</file>

<file path=ppt/tags/tag23.xml><?xml version="1.0" encoding="utf-8"?>
<p:tagLst xmlns:p="http://schemas.openxmlformats.org/presentationml/2006/main">
  <p:tag name="KSO_WM_SPECIAL_SOURCE" val="bdnull"/>
</p:tagLst>
</file>

<file path=ppt/tags/tag24.xml><?xml version="1.0" encoding="utf-8"?>
<p:tagLst xmlns:p="http://schemas.openxmlformats.org/presentationml/2006/main">
  <p:tag name="KSO_WM_SPECIAL_SOURCE" val="bdnull"/>
</p:tagLst>
</file>

<file path=ppt/tags/tag25.xml><?xml version="1.0" encoding="utf-8"?>
<p:tagLst xmlns:p="http://schemas.openxmlformats.org/presentationml/2006/main">
  <p:tag name="KSO_WM_SPECIAL_SOURCE" val="bdnull"/>
</p:tagLst>
</file>

<file path=ppt/tags/tag26.xml><?xml version="1.0" encoding="utf-8"?>
<p:tagLst xmlns:p="http://schemas.openxmlformats.org/presentationml/2006/main">
  <p:tag name="KSO_WM_SPECIAL_SOURCE" val="bdnull"/>
</p:tagLst>
</file>

<file path=ppt/tags/tag27.xml><?xml version="1.0" encoding="utf-8"?>
<p:tagLst xmlns:p="http://schemas.openxmlformats.org/presentationml/2006/main">
  <p:tag name="KSO_WM_UNIT_TABLE_BEAUTIFY" val="smartTable{9b5c025e-c2b0-49f4-9a0c-daf03156d53e}"/>
</p:tagLst>
</file>

<file path=ppt/tags/tag28.xml><?xml version="1.0" encoding="utf-8"?>
<p:tagLst xmlns:p="http://schemas.openxmlformats.org/presentationml/2006/main">
  <p:tag name="KSO_WM_SPECIAL_SOURCE" val="bdnull"/>
</p:tagLst>
</file>

<file path=ppt/tags/tag29.xml><?xml version="1.0" encoding="utf-8"?>
<p:tagLst xmlns:p="http://schemas.openxmlformats.org/presentationml/2006/main">
  <p:tag name="KSO_WM_UNIT_TABLE_BEAUTIFY" val="smartTable{5bdd09d5-10b2-404a-8424-c4f82d47bd68}"/>
  <p:tag name="TABLE_ENDDRAG_ORIGIN_RECT" val="712*368"/>
  <p:tag name="TABLE_ENDDRAG_RECT" val="135*94*712*368"/>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WM_SPECIAL_SOURCE" val="bdnull"/>
</p:tagLst>
</file>

<file path=ppt/tags/tag31.xml><?xml version="1.0" encoding="utf-8"?>
<p:tagLst xmlns:p="http://schemas.openxmlformats.org/presentationml/2006/main">
  <p:tag name="KSO_WM_SPECIAL_SOURCE" val="bdnull"/>
</p:tagLst>
</file>

<file path=ppt/tags/tag32.xml><?xml version="1.0" encoding="utf-8"?>
<p:tagLst xmlns:p="http://schemas.openxmlformats.org/presentationml/2006/main">
  <p:tag name="KSO_WM_SPECIAL_SOURCE" val="bdnull"/>
</p:tagLst>
</file>

<file path=ppt/tags/tag33.xml><?xml version="1.0" encoding="utf-8"?>
<p:tagLst xmlns:p="http://schemas.openxmlformats.org/presentationml/2006/main">
  <p:tag name="KSO_WM_SPECIAL_SOURCE" val="bdnull"/>
</p:tagLst>
</file>

<file path=ppt/tags/tag34.xml><?xml version="1.0" encoding="utf-8"?>
<p:tagLst xmlns:p="http://schemas.openxmlformats.org/presentationml/2006/main">
  <p:tag name="KSO_WM_SPECIAL_SOURCE" val="bdnull"/>
</p:tagLst>
</file>

<file path=ppt/tags/tag35.xml><?xml version="1.0" encoding="utf-8"?>
<p:tagLst xmlns:p="http://schemas.openxmlformats.org/presentationml/2006/main">
  <p:tag name="KSO_WM_UNIT_TABLE_BEAUTIFY" val="smartTable{496bbce8-46ff-494d-9f19-7696ddbcac93}"/>
  <p:tag name="TABLE_ENDDRAG_ORIGIN_RECT" val="800*388"/>
  <p:tag name="TABLE_ENDDRAG_RECT" val="82*138*800*388"/>
</p:tagLst>
</file>

<file path=ppt/tags/tag36.xml><?xml version="1.0" encoding="utf-8"?>
<p:tagLst xmlns:p="http://schemas.openxmlformats.org/presentationml/2006/main">
  <p:tag name="KSO_WM_SPECIAL_SOURCE" val="bdnull"/>
</p:tagLst>
</file>

<file path=ppt/tags/tag37.xml><?xml version="1.0" encoding="utf-8"?>
<p:tagLst xmlns:p="http://schemas.openxmlformats.org/presentationml/2006/main">
  <p:tag name="KSO_WM_SPECIAL_SOURCE" val="bdnull"/>
</p:tagLst>
</file>

<file path=ppt/tags/tag38.xml><?xml version="1.0" encoding="utf-8"?>
<p:tagLst xmlns:p="http://schemas.openxmlformats.org/presentationml/2006/main">
  <p:tag name="KSO_WM_SPECIAL_SOURCE" val="bdnull"/>
</p:tagLst>
</file>

<file path=ppt/tags/tag39.xml><?xml version="1.0" encoding="utf-8"?>
<p:tagLst xmlns:p="http://schemas.openxmlformats.org/presentationml/2006/main">
  <p:tag name="KSO_WM_SPECIAL_SOURCE" val="bdnull"/>
</p:tagLst>
</file>

<file path=ppt/tags/tag4.xml><?xml version="1.0" encoding="utf-8"?>
<p:tagLst xmlns:p="http://schemas.openxmlformats.org/presentationml/2006/main">
  <p:tag name="KSO_WM_TAG_VERSION" val="1.0"/>
  <p:tag name="KSO_WM_TEMPLATE_CATEGORY" val="custom"/>
  <p:tag name="KSO_WM_TEMPLATE_INDEX" val="20187308"/>
</p:tagLst>
</file>

<file path=ppt/tags/tag40.xml><?xml version="1.0" encoding="utf-8"?>
<p:tagLst xmlns:p="http://schemas.openxmlformats.org/presentationml/2006/main">
  <p:tag name="KSO_WM_SPECIAL_SOURCE" val="bdnull"/>
</p:tagLst>
</file>

<file path=ppt/tags/tag41.xml><?xml version="1.0" encoding="utf-8"?>
<p:tagLst xmlns:p="http://schemas.openxmlformats.org/presentationml/2006/main">
  <p:tag name="KSO_WM_SPECIAL_SOURCE" val="bdnull"/>
</p:tagLst>
</file>

<file path=ppt/tags/tag42.xml><?xml version="1.0" encoding="utf-8"?>
<p:tagLst xmlns:p="http://schemas.openxmlformats.org/presentationml/2006/main">
  <p:tag name="KSO_WM_SPECIAL_SOURCE" val="bdnull"/>
</p:tagLst>
</file>

<file path=ppt/tags/tag43.xml><?xml version="1.0" encoding="utf-8"?>
<p:tagLst xmlns:p="http://schemas.openxmlformats.org/presentationml/2006/main">
  <p:tag name="KSO_WM_FULL_TEXT_BEAUTIFY_COPY_ID" val="2"/>
</p:tagLst>
</file>

<file path=ppt/tags/tag44.xml><?xml version="1.0" encoding="utf-8"?>
<p:tagLst xmlns:p="http://schemas.openxmlformats.org/presentationml/2006/main">
  <p:tag name="KSO_WM_FULL_TEXT_BEAUTIFY_COPY_ID" val="16476"/>
</p:tagLst>
</file>

<file path=ppt/tags/tag45.xml><?xml version="1.0" encoding="utf-8"?>
<p:tagLst xmlns:p="http://schemas.openxmlformats.org/presentationml/2006/main">
  <p:tag name="KSO_WM_FULL_TEXT_BEAUTIFY_COPY_ID" val="16507"/>
</p:tagLst>
</file>

<file path=ppt/tags/tag46.xml><?xml version="1.0" encoding="utf-8"?>
<p:tagLst xmlns:p="http://schemas.openxmlformats.org/presentationml/2006/main">
  <p:tag name="KSO_WM_FULL_TEXT_BEAUTIFY_COPY_ID" val="16483"/>
</p:tagLst>
</file>

<file path=ppt/tags/tag47.xml><?xml version="1.0" encoding="utf-8"?>
<p:tagLst xmlns:p="http://schemas.openxmlformats.org/presentationml/2006/main">
  <p:tag name="KSO_WM_FULL_TEXT_BEAUTIFY_COPY_ID" val="16510"/>
</p:tagLst>
</file>

<file path=ppt/tags/tag48.xml><?xml version="1.0" encoding="utf-8"?>
<p:tagLst xmlns:p="http://schemas.openxmlformats.org/presentationml/2006/main">
  <p:tag name="KSO_WM_FULL_TEXT_BEAUTIFY_COPY_ID" val="16511"/>
</p:tagLst>
</file>

<file path=ppt/tags/tag49.xml><?xml version="1.0" encoding="utf-8"?>
<p:tagLst xmlns:p="http://schemas.openxmlformats.org/presentationml/2006/main">
  <p:tag name="KSO_WM_FULL_TEXT_BEAUTIFY_COPY_ID" val="16488"/>
</p:tagLst>
</file>

<file path=ppt/tags/tag5.xml><?xml version="1.0" encoding="utf-8"?>
<p:tagLst xmlns:p="http://schemas.openxmlformats.org/presentationml/2006/main">
  <p:tag name="KSO_WM_TAG_VERSION" val="1.0"/>
  <p:tag name="KSO_WM_TEMPLATE_CATEGORY" val="custom"/>
  <p:tag name="KSO_WM_TEMPLATE_INDEX" val="20187308"/>
</p:tagLst>
</file>

<file path=ppt/tags/tag50.xml><?xml version="1.0" encoding="utf-8"?>
<p:tagLst xmlns:p="http://schemas.openxmlformats.org/presentationml/2006/main">
  <p:tag name="KSO_WM_FULL_TEXT_BEAUTIFY_COPY_ID" val="16512"/>
</p:tagLst>
</file>

<file path=ppt/tags/tag51.xml><?xml version="1.0" encoding="utf-8"?>
<p:tagLst xmlns:p="http://schemas.openxmlformats.org/presentationml/2006/main">
  <p:tag name="KSO_WM_FULL_TEXT_BEAUTIFY_COPY_ID" val="16513"/>
</p:tagLst>
</file>

<file path=ppt/tags/tag52.xml><?xml version="1.0" encoding="utf-8"?>
<p:tagLst xmlns:p="http://schemas.openxmlformats.org/presentationml/2006/main">
  <p:tag name="KSO_WM_FULL_TEXT_BEAUTIFY_COPY_ID" val="16515"/>
</p:tagLst>
</file>

<file path=ppt/tags/tag53.xml><?xml version="1.0" encoding="utf-8"?>
<p:tagLst xmlns:p="http://schemas.openxmlformats.org/presentationml/2006/main">
  <p:tag name="KSO_WM_FULL_TEXT_BEAUTIFY_COPY_ID" val="16514"/>
</p:tagLst>
</file>

<file path=ppt/tags/tag54.xml><?xml version="1.0" encoding="utf-8"?>
<p:tagLst xmlns:p="http://schemas.openxmlformats.org/presentationml/2006/main">
  <p:tag name="KSO_WM_SPECIAL_SOURCE" val="bdnull"/>
</p:tagLst>
</file>

<file path=ppt/tags/tag55.xml><?xml version="1.0" encoding="utf-8"?>
<p:tagLst xmlns:p="http://schemas.openxmlformats.org/presentationml/2006/main">
  <p:tag name="KSO_WM_SPECIAL_SOURCE" val="bdnull"/>
</p:tagLst>
</file>

<file path=ppt/tags/tag56.xml><?xml version="1.0" encoding="utf-8"?>
<p:tagLst xmlns:p="http://schemas.openxmlformats.org/presentationml/2006/main">
  <p:tag name="KSO_WM_SPECIAL_SOURCE" val="bdnull"/>
</p:tagLst>
</file>

<file path=ppt/tags/tag57.xml><?xml version="1.0" encoding="utf-8"?>
<p:tagLst xmlns:p="http://schemas.openxmlformats.org/presentationml/2006/main">
  <p:tag name="KSO_WM_SPECIAL_SOURCE" val="bdnull"/>
</p:tagLst>
</file>

<file path=ppt/tags/tag58.xml><?xml version="1.0" encoding="utf-8"?>
<p:tagLst xmlns:p="http://schemas.openxmlformats.org/presentationml/2006/main">
  <p:tag name="KSO_WM_SPECIAL_SOURCE" val="bdnull"/>
</p:tagLst>
</file>

<file path=ppt/tags/tag59.xml><?xml version="1.0" encoding="utf-8"?>
<p:tagLst xmlns:p="http://schemas.openxmlformats.org/presentationml/2006/main">
  <p:tag name="KSO_WM_SPECIAL_SOURCE" val="bdnull"/>
</p:tagLst>
</file>

<file path=ppt/tags/tag6.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60.xml><?xml version="1.0" encoding="utf-8"?>
<p:tagLst xmlns:p="http://schemas.openxmlformats.org/presentationml/2006/main">
  <p:tag name="KSO_WM_SPECIAL_SOURCE" val="bdnull"/>
</p:tagLst>
</file>

<file path=ppt/tags/tag61.xml><?xml version="1.0" encoding="utf-8"?>
<p:tagLst xmlns:p="http://schemas.openxmlformats.org/presentationml/2006/main">
  <p:tag name="KSO_WM_FULL_TEXT_BEAUTIFY_COPY_ID" val="2"/>
</p:tagLst>
</file>

<file path=ppt/tags/tag62.xml><?xml version="1.0" encoding="utf-8"?>
<p:tagLst xmlns:p="http://schemas.openxmlformats.org/presentationml/2006/main">
  <p:tag name="KSO_WM_FULL_TEXT_BEAUTIFY_COPY_ID" val="3"/>
</p:tagLst>
</file>

<file path=ppt/tags/tag63.xml><?xml version="1.0" encoding="utf-8"?>
<p:tagLst xmlns:p="http://schemas.openxmlformats.org/presentationml/2006/main">
  <p:tag name="KSO_WM_FULL_TEXT_BEAUTIFY_COPY_ID" val="150995364"/>
  <p:tag name="KSO_WM_TEMPLATE_CATEGORY" val="custom"/>
  <p:tag name="KSO_WM_TEMPLATE_INDEX" val="20202818"/>
  <p:tag name="KSO_WM_SPECIAL_SOURCE" val="bdnull"/>
</p:tagLst>
</file>

<file path=ppt/tags/tag64.xml><?xml version="1.0" encoding="utf-8"?>
<p:tagLst xmlns:p="http://schemas.openxmlformats.org/presentationml/2006/main">
  <p:tag name="KSO_WM_FULL_TEXT_BEAUTIFY_COPY_ID" val="2"/>
</p:tagLst>
</file>

<file path=ppt/tags/tag65.xml><?xml version="1.0" encoding="utf-8"?>
<p:tagLst xmlns:p="http://schemas.openxmlformats.org/presentationml/2006/main">
  <p:tag name="KSO_WM_FULL_TEXT_BEAUTIFY_COPY_ID" val="3"/>
</p:tagLst>
</file>

<file path=ppt/tags/tag66.xml><?xml version="1.0" encoding="utf-8"?>
<p:tagLst xmlns:p="http://schemas.openxmlformats.org/presentationml/2006/main">
  <p:tag name="KSO_WM_FULL_TEXT_BEAUTIFY_COPY_ID" val="37892"/>
</p:tagLst>
</file>

<file path=ppt/tags/tag67.xml><?xml version="1.0" encoding="utf-8"?>
<p:tagLst xmlns:p="http://schemas.openxmlformats.org/presentationml/2006/main">
  <p:tag name="KSO_WM_FULL_TEXT_BEAUTIFY_COPY_ID" val="37893"/>
</p:tagLst>
</file>

<file path=ppt/tags/tag68.xml><?xml version="1.0" encoding="utf-8"?>
<p:tagLst xmlns:p="http://schemas.openxmlformats.org/presentationml/2006/main">
  <p:tag name="KSO_WM_FULL_TEXT_BEAUTIFY_COPY_ID" val="37894"/>
</p:tagLst>
</file>

<file path=ppt/tags/tag69.xml><?xml version="1.0" encoding="utf-8"?>
<p:tagLst xmlns:p="http://schemas.openxmlformats.org/presentationml/2006/main">
  <p:tag name="KSO_WM_FULL_TEXT_BEAUTIFY_COPY_ID" val="5"/>
</p:tagLst>
</file>

<file path=ppt/tags/tag7.xml><?xml version="1.0" encoding="utf-8"?>
<p:tagLst xmlns:p="http://schemas.openxmlformats.org/presentationml/2006/main">
  <p:tag name="KSO_WM_SPECIAL_SOURCE" val="bdnull"/>
</p:tagLst>
</file>

<file path=ppt/tags/tag70.xml><?xml version="1.0" encoding="utf-8"?>
<p:tagLst xmlns:p="http://schemas.openxmlformats.org/presentationml/2006/main">
  <p:tag name="KSO_WM_FULL_TEXT_BEAUTIFY_COPY_ID" val="43"/>
</p:tagLst>
</file>

<file path=ppt/tags/tag71.xml><?xml version="1.0" encoding="utf-8"?>
<p:tagLst xmlns:p="http://schemas.openxmlformats.org/presentationml/2006/main">
  <p:tag name="KSO_WM_FULL_TEXT_BEAUTIFY_COPY_ID" val="4"/>
</p:tagLst>
</file>

<file path=ppt/tags/tag72.xml><?xml version="1.0" encoding="utf-8"?>
<p:tagLst xmlns:p="http://schemas.openxmlformats.org/presentationml/2006/main">
  <p:tag name="KSO_WM_FULL_TEXT_BEAUTIFY_COPY_ID" val="150995359"/>
  <p:tag name="KSO_WM_TEMPLATE_CATEGORY" val="custom"/>
  <p:tag name="KSO_WM_TEMPLATE_INDEX" val="20202818"/>
  <p:tag name="KSO_WM_SPECIAL_SOURCE" val="bdnull"/>
</p:tagLst>
</file>

<file path=ppt/tags/tag73.xml><?xml version="1.0" encoding="utf-8"?>
<p:tagLst xmlns:p="http://schemas.openxmlformats.org/presentationml/2006/main">
  <p:tag name="KSO_WM_SPECIAL_SOURCE" val="bdnull"/>
</p:tagLst>
</file>

<file path=ppt/tags/tag74.xml><?xml version="1.0" encoding="utf-8"?>
<p:tagLst xmlns:p="http://schemas.openxmlformats.org/presentationml/2006/main">
  <p:tag name="KSO_WM_SPECIAL_SOURCE" val="bdnull"/>
</p:tagLst>
</file>

<file path=ppt/tags/tag75.xml><?xml version="1.0" encoding="utf-8"?>
<p:tagLst xmlns:p="http://schemas.openxmlformats.org/presentationml/2006/main">
  <p:tag name="KSO_WM_FULL_TEXT_BEAUTIFY_COPY_ID" val="2"/>
</p:tagLst>
</file>

<file path=ppt/tags/tag76.xml><?xml version="1.0" encoding="utf-8"?>
<p:tagLst xmlns:p="http://schemas.openxmlformats.org/presentationml/2006/main">
  <p:tag name="KSO_WM_FULL_TEXT_BEAUTIFY_COPY_ID" val="3"/>
</p:tagLst>
</file>

<file path=ppt/tags/tag77.xml><?xml version="1.0" encoding="utf-8"?>
<p:tagLst xmlns:p="http://schemas.openxmlformats.org/presentationml/2006/main">
  <p:tag name="KSO_WM_FULL_TEXT_BEAUTIFY_COPY_ID" val="4"/>
</p:tagLst>
</file>

<file path=ppt/tags/tag78.xml><?xml version="1.0" encoding="utf-8"?>
<p:tagLst xmlns:p="http://schemas.openxmlformats.org/presentationml/2006/main">
  <p:tag name="KSO_WM_FULL_TEXT_BEAUTIFY_COPY_ID" val="5"/>
</p:tagLst>
</file>

<file path=ppt/tags/tag79.xml><?xml version="1.0" encoding="utf-8"?>
<p:tagLst xmlns:p="http://schemas.openxmlformats.org/presentationml/2006/main">
  <p:tag name="KSO_WM_FULL_TEXT_BEAUTIFY_COPY_ID" val="150995366"/>
  <p:tag name="KSO_WM_TEMPLATE_CATEGORY" val="custom"/>
  <p:tag name="KSO_WM_TEMPLATE_INDEX" val="20202818"/>
  <p:tag name="KSO_WM_SPECIAL_SOURCE" val="bdnull"/>
</p:tagLst>
</file>

<file path=ppt/tags/tag8.xml><?xml version="1.0" encoding="utf-8"?>
<p:tagLst xmlns:p="http://schemas.openxmlformats.org/presentationml/2006/main">
  <p:tag name="KSO_WM_SPECIAL_SOURCE" val="bdnull"/>
</p:tagLst>
</file>

<file path=ppt/tags/tag80.xml><?xml version="1.0" encoding="utf-8"?>
<p:tagLst xmlns:p="http://schemas.openxmlformats.org/presentationml/2006/main">
  <p:tag name="KSO_WM_SPECIAL_SOURCE" val="bdnull"/>
</p:tagLst>
</file>

<file path=ppt/tags/tag81.xml><?xml version="1.0" encoding="utf-8"?>
<p:tagLst xmlns:p="http://schemas.openxmlformats.org/presentationml/2006/main">
  <p:tag name="KSO_WM_SPECIAL_SOURCE" val="bdnull"/>
</p:tagLst>
</file>

<file path=ppt/tags/tag82.xml><?xml version="1.0" encoding="utf-8"?>
<p:tagLst xmlns:p="http://schemas.openxmlformats.org/presentationml/2006/main">
  <p:tag name="KSO_WM_SPECIAL_SOURCE" val="bdnull"/>
</p:tagLst>
</file>

<file path=ppt/tags/tag83.xml><?xml version="1.0" encoding="utf-8"?>
<p:tagLst xmlns:p="http://schemas.openxmlformats.org/presentationml/2006/main">
  <p:tag name="KSO_WM_SPECIAL_SOURCE" val="bdnull"/>
</p:tagLst>
</file>

<file path=ppt/tags/tag84.xml><?xml version="1.0" encoding="utf-8"?>
<p:tagLst xmlns:p="http://schemas.openxmlformats.org/presentationml/2006/main">
  <p:tag name="KSO_WM_SPECIAL_SOURCE" val="bdnull"/>
</p:tagLst>
</file>

<file path=ppt/tags/tag85.xml><?xml version="1.0" encoding="utf-8"?>
<p:tagLst xmlns:p="http://schemas.openxmlformats.org/presentationml/2006/main">
  <p:tag name="KSO_WM_SPECIAL_SOURCE" val="bdnull"/>
</p:tagLst>
</file>

<file path=ppt/tags/tag86.xml><?xml version="1.0" encoding="utf-8"?>
<p:tagLst xmlns:p="http://schemas.openxmlformats.org/presentationml/2006/main">
  <p:tag name="KSO_WM_SPECIAL_SOURCE" val="bdnull"/>
</p:tagLst>
</file>

<file path=ppt/tags/tag87.xml><?xml version="1.0" encoding="utf-8"?>
<p:tagLst xmlns:p="http://schemas.openxmlformats.org/presentationml/2006/main">
  <p:tag name="KSO_WM_SPECIAL_SOURCE" val="bdnull"/>
</p:tagLst>
</file>

<file path=ppt/tags/tag88.xml><?xml version="1.0" encoding="utf-8"?>
<p:tagLst xmlns:p="http://schemas.openxmlformats.org/presentationml/2006/main">
  <p:tag name="KSO_WM_SPECIAL_SOURCE" val="bdnull"/>
</p:tagLst>
</file>

<file path=ppt/tags/tag89.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SPECIAL_SOURCE" val="bdnull"/>
</p:tagLst>
</file>

<file path=ppt/tags/tag90.xml><?xml version="1.0" encoding="utf-8"?>
<p:tagLst xmlns:p="http://schemas.openxmlformats.org/presentationml/2006/main">
  <p:tag name="KSO_WM_SPECIAL_SOURCE" val="bdnull"/>
</p:tagLst>
</file>

<file path=ppt/tags/tag91.xml><?xml version="1.0" encoding="utf-8"?>
<p:tagLst xmlns:p="http://schemas.openxmlformats.org/presentationml/2006/main">
  <p:tag name="KSO_WM_SPECIAL_SOURCE" val="bdnull"/>
</p:tagLst>
</file>

<file path=ppt/tags/tag92.xml><?xml version="1.0" encoding="utf-8"?>
<p:tagLst xmlns:p="http://schemas.openxmlformats.org/presentationml/2006/main">
  <p:tag name="KSO_WM_SPECIAL_SOURCE" val="bdnull"/>
</p:tagLst>
</file>

<file path=ppt/tags/tag93.xml><?xml version="1.0" encoding="utf-8"?>
<p:tagLst xmlns:p="http://schemas.openxmlformats.org/presentationml/2006/main">
  <p:tag name="KSO_WM_SPECIAL_SOURCE" val="bdnull"/>
</p:tagLst>
</file>

<file path=ppt/tags/tag94.xml><?xml version="1.0" encoding="utf-8"?>
<p:tagLst xmlns:p="http://schemas.openxmlformats.org/presentationml/2006/main">
  <p:tag name="KSO_WM_SPECIAL_SOURCE" val="bdnull"/>
</p:tagLst>
</file>

<file path=ppt/tags/tag95.xml><?xml version="1.0" encoding="utf-8"?>
<p:tagLst xmlns:p="http://schemas.openxmlformats.org/presentationml/2006/main">
  <p:tag name="KSO_WM_SPECIAL_SOURCE" val="bdnull"/>
</p:tagLst>
</file>

<file path=ppt/tags/tag96.xml><?xml version="1.0" encoding="utf-8"?>
<p:tagLst xmlns:p="http://schemas.openxmlformats.org/presentationml/2006/main">
  <p:tag name="KSO_WM_UNIT_TABLE_BEAUTIFY" val="smartTable{ab567c4f-bfb4-4825-8177-21e2da28f3c9}"/>
  <p:tag name="TABLE_ENDDRAG_ORIGIN_RECT" val="705*242"/>
  <p:tag name="TABLE_ENDDRAG_RECT" val="8*142*705*242"/>
</p:tagLst>
</file>

<file path=ppt/tags/tag97.xml><?xml version="1.0" encoding="utf-8"?>
<p:tagLst xmlns:p="http://schemas.openxmlformats.org/presentationml/2006/main">
  <p:tag name="KSO_WM_SPECIAL_SOURCE" val="bdnull"/>
</p:tagLst>
</file>

<file path=ppt/tags/tag98.xml><?xml version="1.0" encoding="utf-8"?>
<p:tagLst xmlns:p="http://schemas.openxmlformats.org/presentationml/2006/main">
  <p:tag name="KSO_WM_SPECIAL_SOURCE" val="bdnull"/>
</p:tagLst>
</file>

<file path=ppt/tags/tag99.xml><?xml version="1.0" encoding="utf-8"?>
<p:tagLst xmlns:p="http://schemas.openxmlformats.org/presentationml/2006/main">
  <p:tag name="KSO_WM_SPECIAL_SOURCE" val="bdnull"/>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w="12700" cap="flat" cmpd="sng" algn="ctr">
          <a:solidFill>
            <a:sysClr val="window" lastClr="FFFFFF"/>
          </a:solidFill>
          <a:prstDash val="solid"/>
          <a:miter lim="800000"/>
        </a:ln>
      </a:spPr>
      <a:bodyPr anchor="ctr"/>
      <a:lstStyle>
        <a:defPPr marL="0" marR="0" lvl="0" indent="0" algn="ctr" defTabSz="914400" eaLnBrk="1" fontAlgn="auto" latinLnBrk="0" hangingPunct="1">
          <a:lnSpc>
            <a:spcPct val="100000"/>
          </a:lnSpc>
          <a:spcBef>
            <a:spcPts val="0"/>
          </a:spcBef>
          <a:spcAft>
            <a:spcPts val="0"/>
          </a:spcAft>
          <a:buClrTx/>
          <a:buSzTx/>
          <a:buFontTx/>
          <a:buNone/>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nchor="t">
        <a:spAutoFit/>
      </a:bodyPr>
      <a:lstStyle>
        <a:defPPr>
          <a:defRPr lang="zh-CN" altLang="en-US">
            <a:solidFill>
              <a:schemeClr val="tx1"/>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a:solidFill>
            <a:srgbClr val="FF0000"/>
          </a:solidFill>
          <a:tailEnd type="arrow"/>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11973</Words>
  <Application>WPS 演示</Application>
  <PresentationFormat>自定义</PresentationFormat>
  <Paragraphs>1045</Paragraphs>
  <Slides>72</Slides>
  <Notes>2</Notes>
  <HiddenSlides>0</HiddenSlides>
  <MMClips>0</MMClips>
  <ScaleCrop>false</ScaleCrop>
  <HeadingPairs>
    <vt:vector size="6" baseType="variant">
      <vt:variant>
        <vt:lpstr>已用的字体</vt:lpstr>
      </vt:variant>
      <vt:variant>
        <vt:i4>18</vt:i4>
      </vt:variant>
      <vt:variant>
        <vt:lpstr>主题</vt:lpstr>
      </vt:variant>
      <vt:variant>
        <vt:i4>8</vt:i4>
      </vt:variant>
      <vt:variant>
        <vt:lpstr>幻灯片标题</vt:lpstr>
      </vt:variant>
      <vt:variant>
        <vt:i4>72</vt:i4>
      </vt:variant>
    </vt:vector>
  </HeadingPairs>
  <TitlesOfParts>
    <vt:vector size="98" baseType="lpstr">
      <vt:lpstr>Arial</vt:lpstr>
      <vt:lpstr>宋体</vt:lpstr>
      <vt:lpstr>Wingdings</vt:lpstr>
      <vt:lpstr>Calibri</vt:lpstr>
      <vt:lpstr>黑体</vt:lpstr>
      <vt:lpstr>楷体</vt:lpstr>
      <vt:lpstr>思源宋体 CN SemiBold</vt:lpstr>
      <vt:lpstr>SimSun-ExtB</vt:lpstr>
      <vt:lpstr>新宋体</vt:lpstr>
      <vt:lpstr>微软雅黑</vt:lpstr>
      <vt:lpstr>Arial Unicode MS</vt:lpstr>
      <vt:lpstr>等线</vt:lpstr>
      <vt:lpstr>Times New Roman</vt:lpstr>
      <vt:lpstr>思源黑体 CN Bold</vt:lpstr>
      <vt:lpstr>华文中宋</vt:lpstr>
      <vt:lpstr>楷体_GB2312</vt:lpstr>
      <vt:lpstr>楷体_GB2312</vt:lpstr>
      <vt:lpstr>方正大标宋简体</vt:lpstr>
      <vt:lpstr>Office 主题​​</vt:lpstr>
      <vt:lpstr>1_Office 主题</vt:lpstr>
      <vt:lpstr>8_Office 主题</vt:lpstr>
      <vt:lpstr>6_Office 主题</vt:lpstr>
      <vt:lpstr>5_Office 主题</vt:lpstr>
      <vt:lpstr>1_Office 主题​​</vt:lpstr>
      <vt:lpstr>默认设计模板</vt:lpstr>
      <vt:lpstr>1_默认设计模板</vt:lpstr>
      <vt:lpstr>PowerPoint 演示文稿</vt:lpstr>
      <vt:lpstr>PowerPoint 演示文稿</vt:lpstr>
      <vt:lpstr>第一课时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第二课时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第三课时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第四课时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第五课时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《叶圣陶先生二三事》教学课件</dc:title>
  <dc:creator>黄红政</dc:creator>
  <cp:lastModifiedBy>dell</cp:lastModifiedBy>
  <cp:revision>12</cp:revision>
  <dcterms:created xsi:type="dcterms:W3CDTF">2021-04-21T12:25:00Z</dcterms:created>
  <dcterms:modified xsi:type="dcterms:W3CDTF">2022-04-13T05:00:07Z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6541ABA6AB3241BDB722278037238E38</vt:lpwstr>
  </property>
</Properties>
</file>