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handoutMasterIdLst>
    <p:handoutMasterId r:id="rId2"/>
  </p:handoutMasterIdLst>
  <p:sldIdLst>
    <p:sldId id="256" r:id="rId3"/>
    <p:sldId id="258" r:id="rId4"/>
    <p:sldId id="272" r:id="rId5"/>
    <p:sldId id="264" r:id="rId6"/>
    <p:sldId id="265" r:id="rId7"/>
    <p:sldId id="260" r:id="rId8"/>
    <p:sldId id="261" r:id="rId9"/>
    <p:sldId id="257" r:id="rId10"/>
    <p:sldId id="259" r:id="rId11"/>
    <p:sldId id="263" r:id="rId12"/>
    <p:sldId id="266" r:id="rId13"/>
    <p:sldId id="289" r:id="rId14"/>
    <p:sldId id="287" r:id="rId15"/>
    <p:sldId id="288" r:id="rId16"/>
    <p:sldId id="268" r:id="rId17"/>
    <p:sldId id="269" r:id="rId18"/>
    <p:sldId id="270" r:id="rId19"/>
    <p:sldId id="271" r:id="rId20"/>
    <p:sldId id="297" r:id="rId21"/>
    <p:sldId id="267" r:id="rId22"/>
  </p:sldIdLst>
  <p:sldSz cx="9144000" cy="6858000" type="screen4x3"/>
  <p:notesSz cx="6858000" cy="994537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handoutMaster" Target="handoutMasters/handout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01EC-EAF6-464F-B4FD-FF7C73B01AA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F201B-BC05-49BF-9C6C-4FDCBC9B77E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C53C6-28E0-4CFD-8461-1F5FD45C61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0E8A9-D843-44C3-B223-0373286F49C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/>
              <a:t>项脊轩志</a:t>
            </a:r>
            <a:endParaRPr lang="zh-CN" altLang="en-US" sz="66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归有光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544616"/>
          </a:xfrm>
        </p:spPr>
        <p:txBody>
          <a:bodyPr>
            <a:normAutofit/>
          </a:bodyPr>
          <a:lstStyle/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先妻少长富贵之家，及来归，甘澹泊，亲自操作。 时节归宁外家，以有光门第之旧，而先妻未尝自言，以为能可以自给。及病，妻母遣人日来省视，始叹息，以为姐何素不自言，不知其贫之如此也。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事舅及继姑孝敬，闺门内外大小之人，无不得其欢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吾自观君，殆非今世人，丈夫当自立，何忧目前贫困乎？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785225" cy="511175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altLang="zh-CN" b="1"/>
              <a:t>1506</a:t>
            </a:r>
            <a:r>
              <a:rPr lang="zh-CN" altLang="en-US" b="1"/>
              <a:t>年（</a:t>
            </a:r>
            <a:r>
              <a:rPr lang="en-US" altLang="zh-CN" b="1"/>
              <a:t>1</a:t>
            </a:r>
            <a:r>
              <a:rPr lang="zh-CN" altLang="en-US" b="1"/>
              <a:t>岁）：生于江苏省昆山县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1528</a:t>
            </a:r>
            <a:r>
              <a:rPr lang="zh-CN" altLang="en-US" b="1"/>
              <a:t>年（</a:t>
            </a:r>
            <a:r>
              <a:rPr lang="en-US" altLang="zh-CN" b="1"/>
              <a:t>23</a:t>
            </a:r>
            <a:r>
              <a:rPr lang="zh-CN" altLang="en-US" b="1"/>
              <a:t>岁）：娶妻魏氏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1533</a:t>
            </a:r>
            <a:r>
              <a:rPr lang="zh-CN" altLang="en-US" b="1"/>
              <a:t>年（</a:t>
            </a:r>
            <a:r>
              <a:rPr lang="en-US" altLang="zh-CN" b="1"/>
              <a:t>28</a:t>
            </a:r>
            <a:r>
              <a:rPr lang="zh-CN" altLang="en-US" b="1"/>
              <a:t>岁）：魏氏卒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1540</a:t>
            </a:r>
            <a:r>
              <a:rPr lang="zh-CN" altLang="en-US" b="1"/>
              <a:t>年（</a:t>
            </a:r>
            <a:r>
              <a:rPr lang="en-US" altLang="zh-CN" b="1"/>
              <a:t>35</a:t>
            </a:r>
            <a:r>
              <a:rPr lang="zh-CN" altLang="en-US" b="1"/>
              <a:t>岁）：中举人，徙居嘉定，读书、讲学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1565</a:t>
            </a:r>
            <a:r>
              <a:rPr lang="zh-CN" altLang="en-US" b="1"/>
              <a:t>年（</a:t>
            </a:r>
            <a:r>
              <a:rPr lang="en-US" altLang="zh-CN" b="1"/>
              <a:t>60</a:t>
            </a:r>
            <a:r>
              <a:rPr lang="zh-CN" altLang="en-US" b="1"/>
              <a:t>岁）：中进士，授县令职（湖州府长兴县县令）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1568</a:t>
            </a:r>
            <a:r>
              <a:rPr lang="zh-CN" altLang="en-US" b="1"/>
              <a:t>年（</a:t>
            </a:r>
            <a:r>
              <a:rPr lang="en-US" altLang="zh-CN" b="1"/>
              <a:t>63</a:t>
            </a:r>
            <a:r>
              <a:rPr lang="zh-CN" altLang="en-US" b="1"/>
              <a:t>岁）：任顺德府通判（管粮运、水利）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1570</a:t>
            </a:r>
            <a:r>
              <a:rPr lang="zh-CN" altLang="en-US" b="1"/>
              <a:t>年（</a:t>
            </a:r>
            <a:r>
              <a:rPr lang="en-US" altLang="zh-CN" b="1"/>
              <a:t>65</a:t>
            </a:r>
            <a:r>
              <a:rPr lang="zh-CN" altLang="en-US" b="1"/>
              <a:t>岁）：任南京太仆寺丞（管皇家车马）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1571</a:t>
            </a:r>
            <a:r>
              <a:rPr lang="zh-CN" altLang="en-US" b="1"/>
              <a:t>年（</a:t>
            </a:r>
            <a:r>
              <a:rPr lang="en-US" altLang="zh-CN" b="1"/>
              <a:t>66</a:t>
            </a:r>
            <a:r>
              <a:rPr lang="zh-CN" altLang="en-US" b="1"/>
              <a:t>岁）：去世</a:t>
            </a:r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98450" y="836295"/>
            <a:ext cx="88455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归有光：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明文第一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今之欧阳修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唐宋派：归有光、王慎中、茅坤、唐顺之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代表作：《先妣事略》《寒花葬志》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705" y="333375"/>
            <a:ext cx="8785225" cy="55435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4000" b="1"/>
              <a:t>思考：补记文字同上文有没有割裂感？</a:t>
            </a:r>
            <a:endParaRPr lang="zh-CN" altLang="en-US" sz="4000" b="1"/>
          </a:p>
        </p:txBody>
      </p:sp>
      <p:sp>
        <p:nvSpPr>
          <p:cNvPr id="2" name="Rectangle 3"/>
          <p:cNvSpPr>
            <a:spLocks noGrp="1" noChangeArrowheads="1"/>
          </p:cNvSpPr>
          <p:nvPr/>
        </p:nvSpPr>
        <p:spPr>
          <a:xfrm>
            <a:off x="462915" y="1624965"/>
            <a:ext cx="7919085" cy="4273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、文章的灵魂是</a:t>
            </a:r>
            <a:r>
              <a:rPr lang="en-US" altLang="zh-CN" sz="3600" b="1"/>
              <a:t>“</a:t>
            </a:r>
            <a:r>
              <a:rPr lang="zh-CN" altLang="en-US" sz="3600" b="1"/>
              <a:t>亲情</a:t>
            </a:r>
            <a:r>
              <a:rPr lang="en-US" altLang="zh-CN" sz="3600" b="1"/>
              <a:t>”</a:t>
            </a:r>
            <a:r>
              <a:rPr lang="zh-CN" altLang="en-US" sz="3600" b="1"/>
              <a:t>，贯穿全篇，将对三位亲人的追忆融为一体。</a:t>
            </a:r>
            <a:endParaRPr lang="zh-CN" altLang="en-US" sz="3600" b="1"/>
          </a:p>
          <a:p>
            <a:pPr marL="0" indent="0">
              <a:lnSpc>
                <a:spcPct val="90000"/>
              </a:lnSpc>
              <a:buNone/>
            </a:pPr>
            <a:endParaRPr lang="en-US" altLang="zh-CN" sz="3600" b="1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、在选材和写法上同上文高度一致，巧用细节描写，寓情于事，</a:t>
            </a:r>
            <a:r>
              <a:rPr lang="zh-CN" altLang="en-US" sz="3600" b="1">
                <a:sym typeface="+mn-ea"/>
              </a:rPr>
              <a:t>寓情于物，使前后浑然一体。</a:t>
            </a:r>
            <a:endParaRPr lang="zh-CN" altLang="en-US" sz="3600" b="1"/>
          </a:p>
          <a:p>
            <a:pPr marL="0" indent="0">
              <a:lnSpc>
                <a:spcPct val="90000"/>
              </a:lnSpc>
              <a:buNone/>
            </a:pP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775" y="273685"/>
            <a:ext cx="8785225" cy="55435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4000" b="1"/>
              <a:t>艺术特色</a:t>
            </a:r>
            <a:endParaRPr lang="zh-CN" altLang="en-US" sz="4000" b="1"/>
          </a:p>
        </p:txBody>
      </p:sp>
      <p:sp>
        <p:nvSpPr>
          <p:cNvPr id="2" name="Rectangle 3"/>
          <p:cNvSpPr>
            <a:spLocks noGrp="1" noChangeArrowheads="1"/>
          </p:cNvSpPr>
          <p:nvPr/>
        </p:nvSpPr>
        <p:spPr>
          <a:xfrm>
            <a:off x="508000" y="1531620"/>
            <a:ext cx="8352155" cy="4273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b="1"/>
              <a:t>1</a:t>
            </a:r>
            <a:r>
              <a:rPr lang="zh-CN" altLang="en-US" b="1"/>
              <a:t>、善于选取生活中的琐事，表现人物的音容笑貌，寄托深情。</a:t>
            </a:r>
            <a:endParaRPr lang="zh-CN" altLang="en-US" b="1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/>
              <a:t>母亲：慈爱、祖母：期望、亡妻：恩爱</a:t>
            </a:r>
            <a:endParaRPr lang="zh-CN" altLang="en-US" b="1"/>
          </a:p>
          <a:p>
            <a:pPr marL="0" indent="0">
              <a:lnSpc>
                <a:spcPct val="90000"/>
              </a:lnSpc>
              <a:buNone/>
            </a:pPr>
            <a:endParaRPr lang="en-US" altLang="zh-CN" b="1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/>
              <a:t>2</a:t>
            </a:r>
            <a:r>
              <a:rPr lang="zh-CN" altLang="en-US" b="1"/>
              <a:t>、善于利用细节描写</a:t>
            </a:r>
            <a:r>
              <a:rPr lang="zh-CN" altLang="en-US" b="1">
                <a:sym typeface="+mn-ea"/>
              </a:rPr>
              <a:t>。</a:t>
            </a:r>
            <a:endParaRPr lang="zh-CN" altLang="en-US" b="1"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b="1"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ym typeface="+mn-ea"/>
              </a:rPr>
              <a:t>3</a:t>
            </a:r>
            <a:r>
              <a:rPr lang="zh-CN" altLang="en-US" b="1">
                <a:sym typeface="+mn-ea"/>
              </a:rPr>
              <a:t>、语言委婉含蓄，清新淡雅，感情浓郁真挚。</a:t>
            </a:r>
            <a:endParaRPr lang="zh-CN" altLang="en-US" b="1"/>
          </a:p>
          <a:p>
            <a:pPr marL="0" indent="0">
              <a:lnSpc>
                <a:spcPct val="90000"/>
              </a:lnSpc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55576" y="1052736"/>
            <a:ext cx="794754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方丈小屋，记人心头悲</a:t>
            </a:r>
            <a:r>
              <a:rPr lang="zh-CN" altLang="en-US" sz="4000" b="1" smtClean="0">
                <a:ea typeface="楷体_GB2312" pitchFamily="49" charset="-122"/>
              </a:rPr>
              <a:t>喜</a:t>
            </a:r>
            <a:endParaRPr lang="en-US" altLang="zh-CN" sz="4000" b="1" smtClean="0">
              <a:ea typeface="楷体_GB2312" pitchFamily="49" charset="-122"/>
            </a:endParaRPr>
          </a:p>
          <a:p>
            <a:endParaRPr lang="zh-CN" altLang="en-US" sz="4000" b="1">
              <a:ea typeface="楷体_GB2312" pitchFamily="49" charset="-122"/>
            </a:endParaRPr>
          </a:p>
          <a:p>
            <a:r>
              <a:rPr lang="zh-CN" altLang="en-US" sz="4000" b="1">
                <a:ea typeface="楷体_GB2312" pitchFamily="49" charset="-122"/>
              </a:rPr>
              <a:t>百年老阁，托余半生</a:t>
            </a:r>
            <a:r>
              <a:rPr lang="zh-CN" altLang="en-US" sz="4000" b="1" smtClean="0">
                <a:ea typeface="楷体_GB2312" pitchFamily="49" charset="-122"/>
              </a:rPr>
              <a:t>哀乐</a:t>
            </a:r>
            <a:endParaRPr lang="zh-CN" altLang="en-US" sz="4000" b="1">
              <a:ea typeface="楷体_GB2312" pitchFamily="49" charset="-122"/>
            </a:endParaRPr>
          </a:p>
          <a:p>
            <a:r>
              <a:rPr lang="zh-CN" altLang="en-US" sz="4000" b="1">
                <a:ea typeface="楷体_GB2312" pitchFamily="49" charset="-122"/>
              </a:rPr>
              <a:t>点滴琐事，寄我家中变迁</a:t>
            </a:r>
            <a:endParaRPr lang="zh-CN" altLang="en-US" sz="4000" b="1">
              <a:ea typeface="楷体_GB2312" pitchFamily="49" charset="-122"/>
            </a:endParaRPr>
          </a:p>
          <a:p>
            <a:r>
              <a:rPr lang="zh-CN" altLang="en-US" sz="4000" b="1">
                <a:ea typeface="楷体_GB2312" pitchFamily="49" charset="-122"/>
              </a:rPr>
              <a:t>旧时南阁，述说人间离合</a:t>
            </a:r>
            <a:r>
              <a:rPr lang="zh-CN" altLang="en-US" sz="4000" b="1" smtClean="0">
                <a:ea typeface="楷体_GB2312" pitchFamily="49" charset="-122"/>
              </a:rPr>
              <a:t>。</a:t>
            </a:r>
            <a:endParaRPr lang="en-US" altLang="zh-CN" sz="4000" b="1" smtClean="0">
              <a:ea typeface="楷体_GB2312" pitchFamily="49" charset="-122"/>
            </a:endParaRPr>
          </a:p>
          <a:p>
            <a:r>
              <a:rPr lang="zh-CN" altLang="en-US" sz="4000" b="1" smtClean="0">
                <a:ea typeface="楷体_GB2312" pitchFamily="49" charset="-122"/>
              </a:rPr>
              <a:t>百</a:t>
            </a:r>
            <a:r>
              <a:rPr lang="zh-CN" altLang="en-US" sz="4000" b="1">
                <a:ea typeface="楷体_GB2312" pitchFamily="49" charset="-122"/>
              </a:rPr>
              <a:t>年老屋，感怀人事变迁</a:t>
            </a:r>
            <a:r>
              <a:rPr lang="zh-CN" altLang="en-US" sz="4000" b="1" smtClean="0">
                <a:ea typeface="楷体_GB2312" pitchFamily="49" charset="-122"/>
              </a:rPr>
              <a:t>。</a:t>
            </a:r>
            <a:endParaRPr lang="zh-CN" altLang="en-US" sz="40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69875" y="-317"/>
            <a:ext cx="8604250" cy="673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小屋犹存，树影斑驳照日影；</a:t>
            </a:r>
            <a:endParaRPr lang="zh-CN" altLang="en-US" sz="3600" b="1">
              <a:ea typeface="楷体_GB2312" pitchFamily="49" charset="-122"/>
            </a:endParaRPr>
          </a:p>
          <a:p>
            <a:r>
              <a:rPr lang="zh-CN" altLang="en-US" sz="3600" b="1">
                <a:ea typeface="楷体_GB2312" pitchFamily="49" charset="-122"/>
              </a:rPr>
              <a:t>人事难再，昔人已逝余悲情</a:t>
            </a:r>
            <a:r>
              <a:rPr lang="zh-CN" altLang="en-US" sz="3600" b="1" smtClean="0">
                <a:ea typeface="楷体_GB2312" pitchFamily="49" charset="-122"/>
              </a:rPr>
              <a:t>。</a:t>
            </a:r>
            <a:endParaRPr lang="en-US" altLang="zh-CN" sz="3600" b="1" smtClean="0">
              <a:ea typeface="楷体_GB2312" pitchFamily="49" charset="-122"/>
            </a:endParaRPr>
          </a:p>
          <a:p>
            <a:endParaRPr lang="en-US" altLang="zh-CN" sz="3600" b="1" smtClean="0">
              <a:ea typeface="楷体_GB2312" pitchFamily="49" charset="-122"/>
            </a:endParaRPr>
          </a:p>
          <a:p>
            <a:r>
              <a:rPr lang="zh-CN" altLang="en-US" sz="3600" b="1" smtClean="0">
                <a:ea typeface="楷体_GB2312" pitchFamily="49" charset="-122"/>
              </a:rPr>
              <a:t>风</a:t>
            </a:r>
            <a:r>
              <a:rPr lang="zh-CN" altLang="en-US" sz="3600" b="1">
                <a:ea typeface="楷体_GB2312" pitchFamily="49" charset="-122"/>
              </a:rPr>
              <a:t>烛老屋事沧桑，蹉跎岁月人难忘</a:t>
            </a:r>
            <a:r>
              <a:rPr lang="zh-CN" altLang="en-US" sz="3600" b="1" smtClean="0">
                <a:ea typeface="楷体_GB2312" pitchFamily="49" charset="-122"/>
              </a:rPr>
              <a:t>。</a:t>
            </a:r>
            <a:endParaRPr lang="zh-CN" altLang="en-US" sz="3600" b="1" smtClean="0">
              <a:ea typeface="楷体_GB2312" pitchFamily="49" charset="-122"/>
            </a:endParaRPr>
          </a:p>
          <a:p>
            <a:endParaRPr lang="en-US" altLang="zh-CN" sz="3600" b="1" smtClean="0">
              <a:ea typeface="楷体_GB2312" pitchFamily="49" charset="-122"/>
            </a:endParaRPr>
          </a:p>
          <a:p>
            <a:r>
              <a:rPr lang="zh-CN" altLang="en-US" sz="3600" b="1" smtClean="0">
                <a:ea typeface="楷体_GB2312" pitchFamily="49" charset="-122"/>
              </a:rPr>
              <a:t>芳</a:t>
            </a:r>
            <a:r>
              <a:rPr lang="zh-CN" altLang="en-US" sz="3600" b="1">
                <a:ea typeface="楷体_GB2312" pitchFamily="49" charset="-122"/>
              </a:rPr>
              <a:t>华之年，疾风骤雨吐伤悲；而立之年，云淡风清诉苍凉</a:t>
            </a:r>
            <a:r>
              <a:rPr lang="zh-CN" altLang="en-US" sz="3600" b="1" smtClean="0">
                <a:ea typeface="楷体_GB2312" pitchFamily="49" charset="-122"/>
              </a:rPr>
              <a:t>。</a:t>
            </a:r>
            <a:endParaRPr lang="zh-CN" altLang="en-US" sz="3600" b="1" smtClean="0">
              <a:ea typeface="楷体_GB2312" pitchFamily="49" charset="-122"/>
            </a:endParaRPr>
          </a:p>
          <a:p>
            <a:endParaRPr lang="en-US" altLang="zh-CN" sz="3600" b="1" smtClean="0">
              <a:ea typeface="楷体_GB2312" pitchFamily="49" charset="-122"/>
            </a:endParaRPr>
          </a:p>
          <a:p>
            <a:r>
              <a:rPr lang="zh-CN" altLang="en-US" sz="3600" b="1" smtClean="0">
                <a:ea typeface="楷体_GB2312" pitchFamily="49" charset="-122"/>
              </a:rPr>
              <a:t>阁子</a:t>
            </a:r>
            <a:r>
              <a:rPr lang="zh-CN" altLang="en-US" sz="3600" b="1">
                <a:ea typeface="楷体_GB2312" pitchFamily="49" charset="-122"/>
              </a:rPr>
              <a:t>如昔，足迹已空；枇杷依旧，人影何从</a:t>
            </a:r>
            <a:r>
              <a:rPr lang="zh-CN" altLang="en-US" sz="3600" b="1" smtClean="0">
                <a:ea typeface="楷体_GB2312" pitchFamily="49" charset="-122"/>
              </a:rPr>
              <a:t>？</a:t>
            </a:r>
            <a:endParaRPr lang="en-US" altLang="zh-CN" sz="3600" b="1" smtClean="0">
              <a:ea typeface="楷体_GB2312" pitchFamily="49" charset="-122"/>
            </a:endParaRPr>
          </a:p>
          <a:p>
            <a:r>
              <a:rPr lang="zh-CN" altLang="en-US" sz="3600" b="1" smtClean="0">
                <a:ea typeface="楷体_GB2312" pitchFamily="49" charset="-122"/>
              </a:rPr>
              <a:t>一</a:t>
            </a:r>
            <a:r>
              <a:rPr lang="zh-CN" altLang="en-US" sz="3600" b="1">
                <a:ea typeface="楷体_GB2312" pitchFamily="49" charset="-122"/>
              </a:rPr>
              <a:t>丝喜悦几缕哀愁留阁中，多件往事诸位故人藏心里</a:t>
            </a:r>
            <a:r>
              <a:rPr lang="zh-CN" altLang="en-US" sz="3600" b="1" smtClean="0">
                <a:ea typeface="楷体_GB2312" pitchFamily="49" charset="-122"/>
              </a:rPr>
              <a:t>。</a:t>
            </a:r>
            <a:endParaRPr lang="zh-CN" altLang="en-US" sz="36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04900" y="404664"/>
            <a:ext cx="8939099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a typeface="楷体_GB2312" pitchFamily="49" charset="-122"/>
              </a:rPr>
              <a:t>项脊轩中说悲欢，震川笔下写沧桑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淡墨</a:t>
            </a:r>
            <a:r>
              <a:rPr lang="zh-CN" altLang="en-US" sz="3200" b="1">
                <a:ea typeface="楷体_GB2312" pitchFamily="49" charset="-122"/>
              </a:rPr>
              <a:t>轻点往昔事，谁解其中味；小轩重载今日情，欲辩已忘言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叙</a:t>
            </a:r>
            <a:r>
              <a:rPr lang="zh-CN" altLang="en-US" sz="3200" b="1">
                <a:ea typeface="楷体_GB2312" pitchFamily="49" charset="-122"/>
              </a:rPr>
              <a:t>不老亲情，抒难言伤感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旧</a:t>
            </a:r>
            <a:r>
              <a:rPr lang="zh-CN" altLang="en-US" sz="3200" b="1">
                <a:ea typeface="楷体_GB2312" pitchFamily="49" charset="-122"/>
              </a:rPr>
              <a:t>阁子，思故人犹在眼前；新庭院，怅此景物是人非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记</a:t>
            </a:r>
            <a:r>
              <a:rPr lang="zh-CN" altLang="en-US" sz="3200" b="1">
                <a:ea typeface="楷体_GB2312" pitchFamily="49" charset="-122"/>
              </a:rPr>
              <a:t>项脊轩故人音容，念人世间真爱永存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雅</a:t>
            </a:r>
            <a:r>
              <a:rPr lang="zh-CN" altLang="en-US" sz="3200" b="1">
                <a:ea typeface="楷体_GB2312" pitchFamily="49" charset="-122"/>
              </a:rPr>
              <a:t>境长在，乐哉南阁子；昔人已去，悲夫项脊轩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方丈</a:t>
            </a:r>
            <a:r>
              <a:rPr lang="zh-CN" altLang="en-US" sz="3200" b="1">
                <a:ea typeface="楷体_GB2312" pitchFamily="49" charset="-122"/>
              </a:rPr>
              <a:t>小屋寄悲喜，点滴琐事见真情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多</a:t>
            </a:r>
            <a:r>
              <a:rPr lang="zh-CN" altLang="en-US" sz="3200" b="1">
                <a:ea typeface="楷体_GB2312" pitchFamily="49" charset="-122"/>
              </a:rPr>
              <a:t>可喜，南阁兰桂明月；实可悲，先妣大母</a:t>
            </a:r>
            <a:r>
              <a:rPr lang="zh-CN" altLang="en-US" sz="3200" b="1" smtClean="0">
                <a:ea typeface="楷体_GB2312" pitchFamily="49" charset="-122"/>
              </a:rPr>
              <a:t>亡妻。</a:t>
            </a:r>
            <a:endParaRPr lang="en-US" altLang="zh-CN" sz="3200" b="1" smtClean="0">
              <a:ea typeface="楷体_GB2312" pitchFamily="49" charset="-122"/>
            </a:endParaRPr>
          </a:p>
          <a:p>
            <a:r>
              <a:rPr lang="zh-CN" altLang="en-US" sz="3200" b="1" smtClean="0">
                <a:ea typeface="楷体_GB2312" pitchFamily="49" charset="-122"/>
              </a:rPr>
              <a:t>轩</a:t>
            </a:r>
            <a:r>
              <a:rPr lang="zh-CN" altLang="en-US" sz="3200" b="1">
                <a:ea typeface="楷体_GB2312" pitchFamily="49" charset="-122"/>
              </a:rPr>
              <a:t>小情切忆琐事，文短意长感人心</a:t>
            </a:r>
            <a:r>
              <a:rPr lang="zh-CN" altLang="en-US" sz="3200" b="1" smtClean="0">
                <a:ea typeface="楷体_GB2312" pitchFamily="49" charset="-122"/>
              </a:rPr>
              <a:t>。</a:t>
            </a:r>
            <a:endParaRPr lang="zh-CN" altLang="en-US" sz="32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4663" y="0"/>
            <a:ext cx="4859337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5" y="1528763"/>
            <a:ext cx="5508625" cy="413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5751513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4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项脊轩，归有光家的一间小室。作者的远祖归道隆曾居住太仓的项脊泾，作者用它来作为室名，以示纪念。 </a:t>
            </a:r>
            <a:endParaRPr kumimoji="1" lang="zh-CN" altLang="en-US" sz="2400" b="1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9380" y="129540"/>
            <a:ext cx="890460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/>
              <a:t>         </a:t>
            </a:r>
            <a:r>
              <a:rPr lang="zh-CN" altLang="en-US" sz="3200" b="1"/>
              <a:t>先妣周孺人，弘治元年二月二十一日生。年十六年来归。逾年生女淑静，淑静者大姊也；期而生有光；又期而生女子，殇一人，期而不育者一人；又逾年生有尚，妊十二月；逾年，生淑顺；一岁，又生有功。有功之生也，孺人比乳他子加健。然数颦蹙顾诸婢曰：“吾为多子苦！”老妪以杯水盛二螺进，曰：“饮此，后妊不数矣。”孺人举之尽，喑不能言。</a:t>
            </a:r>
            <a:endParaRPr lang="zh-CN" altLang="en-US" sz="3200" b="1"/>
          </a:p>
          <a:p>
            <a:r>
              <a:rPr lang="zh-CN" altLang="en-US" sz="3200" b="1"/>
              <a:t>　　正德八年五月二十三日，孺人卒。诸儿见家人泣，则随之泣。然犹以为母寝也，伤哉！于是家人延画工画，出二子，命之曰：鼻以上画有光，鼻以下画大姊。以二子肖母也。</a:t>
            </a:r>
            <a:endParaRPr lang="zh-CN" altLang="en-US" sz="3200" b="1"/>
          </a:p>
          <a:p>
            <a:r>
              <a:rPr lang="zh-CN" altLang="en-US" sz="3200" b="1"/>
              <a:t>                                       </a:t>
            </a:r>
            <a:r>
              <a:rPr lang="en-US" altLang="zh-CN" sz="3200" b="1"/>
              <a:t>------</a:t>
            </a:r>
            <a:r>
              <a:rPr lang="zh-CN" altLang="en-US" sz="3200" b="1"/>
              <a:t>节选自《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先妣事略</a:t>
            </a:r>
            <a:r>
              <a:rPr lang="zh-CN" altLang="en-US" sz="3200" b="1"/>
              <a:t>》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6510"/>
            <a:ext cx="8229600" cy="4525963"/>
          </a:xfrm>
        </p:spPr>
        <p:txBody>
          <a:bodyPr/>
          <a:lstStyle/>
          <a:p>
            <a:r>
              <a:rPr lang="zh-CN" altLang="zh-CN" sz="4400" b="1"/>
              <a:t>项脊轩是怎样的一间房子</a:t>
            </a:r>
            <a:r>
              <a:rPr lang="zh-CN" altLang="zh-CN" sz="4400" b="1" smtClean="0"/>
              <a:t>？</a:t>
            </a:r>
            <a:endParaRPr lang="en-US" altLang="zh-CN" sz="4400" b="1" smtClean="0"/>
          </a:p>
          <a:p>
            <a:endParaRPr lang="en-US" altLang="zh-CN" sz="4400" b="1"/>
          </a:p>
          <a:p>
            <a:r>
              <a:rPr lang="zh-CN" altLang="zh-CN" sz="4400" b="1"/>
              <a:t>围绕项脊轩，写了哪些事情？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45355" y="476672"/>
            <a:ext cx="9289355" cy="68580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zh-CN" altLang="en-US" sz="4000" b="1"/>
              <a:t>寒花葬志</a:t>
            </a:r>
            <a:r>
              <a:rPr lang="zh-CN" altLang="en-US"/>
              <a:t> </a:t>
            </a:r>
            <a:endParaRPr lang="zh-CN" altLang="en-US"/>
          </a:p>
          <a:p>
            <a:pPr>
              <a:buFontTx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婢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魏孺人媵也  。嘉靖丁酉五月死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葬虚丘 。事我而不卒 ，命也乎！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婢初媵时，年十岁，垂双鬟，曳深绿布裳。一日，天寒，爇火煮荸荠熟。婢削之盈瓯。予入自外，取之食，婢持去不与。魏孺人笑之。孺人每令婢倚几旁饭，即饭，目眶冉冉动。孺人又指予以为笑。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     回想是时，奄忽便已十年。吁，可悲也已！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85600" y="10922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0" t="6127" r="9803"/>
          <a:stretch>
            <a:fillRect/>
          </a:stretch>
        </p:blipFill>
        <p:spPr bwMode="auto">
          <a:xfrm>
            <a:off x="3220085" y="1122045"/>
            <a:ext cx="3348990" cy="33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29680" y="404664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/>
              <a:t>陆游</a:t>
            </a:r>
            <a:r>
              <a:rPr lang="en-US" altLang="zh-CN" sz="3200" b="1"/>
              <a:t>《</a:t>
            </a:r>
            <a:r>
              <a:rPr lang="zh-CN" altLang="en-US" sz="3200" b="1"/>
              <a:t>书巢记</a:t>
            </a:r>
            <a:r>
              <a:rPr lang="en-US" altLang="zh-CN" sz="3200" b="1"/>
              <a:t>》</a:t>
            </a:r>
            <a:r>
              <a:rPr lang="zh-CN" altLang="en-US" sz="3200" b="1"/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吾室之内，或栖于椟，或陈于前，或枕籍于床，俯仰四顾，无非书者。吾饮食起居，疾痛呻吟，悲忧愤叹，未尝不与书俱。宾客不至，妻子不觌，而风雨雷雹之变，有不知也。间有意欲起而乱书围之，如积槁枝，或至不得行，辄自笑曰：‘此非吾所闻巢者耶！’乃引客就观之，客始不能入，既入又不能出，乃亦大笑曰：‘信乎其似巢也！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/>
              <a:t>陶渊明</a:t>
            </a:r>
            <a:r>
              <a:rPr lang="en-US" altLang="zh-CN" sz="3200" b="1"/>
              <a:t>《</a:t>
            </a:r>
            <a:r>
              <a:rPr lang="zh-CN" altLang="en-US" sz="3200" b="1"/>
              <a:t>五柳先生传</a:t>
            </a:r>
            <a:r>
              <a:rPr lang="en-US" altLang="zh-CN" sz="3200" b="1"/>
              <a:t>》</a:t>
            </a:r>
            <a:r>
              <a:rPr lang="zh-CN" altLang="en-US" sz="3200" b="1"/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好读书，不求甚解，每有会意，便欣然忘食。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39552" y="692696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/>
              <a:t>林纾：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震川之述老妪语至琐碎，至无关紧要，然自少失母之儿读之，匪不流涕矣。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/>
              <a:t>王锡爵</a:t>
            </a:r>
            <a:r>
              <a:rPr lang="en-US" altLang="zh-CN" sz="3600" b="1"/>
              <a:t>《</a:t>
            </a:r>
            <a:r>
              <a:rPr lang="zh-CN" altLang="en-US" sz="3600" b="1"/>
              <a:t>归公墓志铭</a:t>
            </a:r>
            <a:r>
              <a:rPr lang="en-US" altLang="zh-CN" sz="3600" b="1"/>
              <a:t>》</a:t>
            </a:r>
            <a:r>
              <a:rPr lang="zh-CN" altLang="en-US" sz="3600" b="1"/>
              <a:t>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归有光的散文“所为抒写怀抱之文，温润典丽，如清庙之瑟，一唱三叹。无意于感人，而欢愉惨怛（忧愁、痛苦）之思，溢于言语之外”。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/>
          <a:lstStyle/>
          <a:p>
            <a:r>
              <a:rPr lang="zh-CN" altLang="zh-CN" b="1"/>
              <a:t>这篇文章删掉了一段，你觉得应该放在哪里？为什么？</a:t>
            </a:r>
            <a:endParaRPr lang="zh-CN" altLang="zh-CN"/>
          </a:p>
          <a:p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项脊生曰：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蜀清守丹穴，利甲天下，其后秦皇帝筑女怀清台；</a:t>
            </a:r>
            <a:r>
              <a:rPr lang="en-US" altLang="zh-CN" b="1" err="1">
                <a:latin typeface="楷体" panose="02010609060101010101" pitchFamily="49" charset="-122"/>
                <a:ea typeface="楷体" panose="02010609060101010101" pitchFamily="49" charset="-122"/>
              </a:rPr>
              <a:t>刘玄德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b="1" err="1">
                <a:latin typeface="楷体" panose="02010609060101010101" pitchFamily="49" charset="-122"/>
                <a:ea typeface="楷体" panose="02010609060101010101" pitchFamily="49" charset="-122"/>
              </a:rPr>
              <a:t>曹操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争天下，诸葛孔明起陇中。方二人之昧昧于一隅也，世何足以知之，余区区处败屋中，方扬眉、瞬目，谓有奇景。人知之者，其谓与坎井之蛙何异？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600" b="1"/>
              <a:t>功名对于归有光来说，到底意味着什么？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有光七八岁时，见长老，辄牵衣问先世故事。 盖缘幼年失母，居常不自释，于死者恐不得知，于生者恐不得事，实创巨而痛深也。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有光七岁，与从兄有嘉入学，每阴风细雨，从兄辄留，有光意恋恋，不得留也。 孺人中夜觉寝，促有光暗诵《孝经》 ，即熟读，无一字龃龉，乃喜。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9405" y="749935"/>
            <a:ext cx="8505190" cy="5688330"/>
          </a:xfrm>
        </p:spPr>
        <p:txBody>
          <a:bodyPr>
            <a:noAutofit/>
          </a:bodyPr>
          <a:lstStyle/>
          <a:p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昔我归氏，自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工部尚书而下，累叶荣贵，迄于唐亡，吴中相传谓之著姓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归氏虽无位于朝，而居于乡者甚乐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。县城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东南，列第相望。宾客过从饮酒无虚日，而归氏世世为县人所服。时人为之语曰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县官印，不如归家信。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’”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高祖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与诸弟出，常乘马，行者为之避道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065" y="332740"/>
            <a:ext cx="8681085" cy="6120765"/>
          </a:xfrm>
        </p:spPr>
        <p:txBody>
          <a:bodyPr>
            <a:no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吾家自高、曾以来，累世未尝分异。传至于今，先考所生吾兄弟姊五人，吾遵父存日遗言，切切不能忘也。为吾子孙，而私其妻子求析生者，以为不孝，不可以列于归氏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归氏至于有光之生而日益衰，源远而末分，口多而心异。自吾祖及诸父而外，贪鄙诈戾者，往往杂出于其间。率百人而聚，无一人知学者；率十人而学，无一人知礼义者。贫穷而不知恤，玩钝而不知教；死不相吊，喜不相庆；入门而私其妻子，出门而诳其父兄：冥冥汶汶，将入于禽兽之归。平时呼召友朋，或费千钱，而岁时荐祭，辄计杪忽。俎豆壶觞，鲜或静嘉。诸子诸妇，班行少缀。乃有以戒宾之故，或改将事之期；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出庖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下之馂</a:t>
            </a:r>
            <a:r>
              <a:rPr lang="zh-CN" altLang="zh-CN" sz="2800" smtClean="0"/>
              <a:t>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易荐新之品者而归氏几于不祀矣。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65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6">
      <vt:lpstr>Arial</vt:lpstr>
      <vt:lpstr>Calibri</vt:lpstr>
      <vt:lpstr>楷体</vt:lpstr>
      <vt:lpstr>宋体</vt:lpstr>
      <vt:lpstr>楷体_GB2312</vt:lpstr>
      <vt:lpstr>Office 主题​​</vt:lpstr>
      <vt:lpstr>项脊轩志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功名对于归有光来说，到底意味着什么？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2021-11-09T21:57:15.402</cp:lastPrinted>
  <dcterms:created xsi:type="dcterms:W3CDTF">2021-11-09T21:57:15Z</dcterms:created>
  <dcterms:modified xsi:type="dcterms:W3CDTF">2021-11-09T13:57:15Z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