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61" r:id="rId5"/>
    <p:sldId id="257" r:id="rId6"/>
    <p:sldId id="258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8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199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76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幻灯片图像占位符 194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19459" name="文本占位符 19458"/>
          <p:cNvSpPr>
            <a:spLocks noGrp="1" noRot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</p:spPr>
        <p:txBody>
          <a:bodyPr/>
          <a:lstStyle/>
          <a:p>
            <a:pPr lvl="0"/>
            <a:r>
              <a:rPr lang="en-US" altLang="zh-CN"/>
              <a:t>1</a:t>
            </a:r>
            <a:r>
              <a:rPr lang="zh-CN" altLang="en-US"/>
              <a:t>、重点：说明赵州桥时抓住了那些特点？</a:t>
            </a:r>
            <a:endParaRPr lang="zh-CN" altLang="en-US"/>
          </a:p>
          <a:p>
            <a:pPr lvl="0"/>
            <a:r>
              <a:rPr lang="en-US" altLang="zh-CN"/>
              <a:t>2</a:t>
            </a:r>
            <a:r>
              <a:rPr lang="zh-CN" altLang="en-US"/>
              <a:t>、每一小点都链接相关说明幻灯片，点击后边箭头即可，也可以返回本页。最下边箭头返回到幻灯片</a:t>
            </a:r>
            <a:r>
              <a:rPr lang="en-US" altLang="zh-CN"/>
              <a:t>4</a:t>
            </a:r>
            <a:r>
              <a:rPr lang="zh-CN" altLang="en-US"/>
              <a:t>（对话）。</a:t>
            </a:r>
            <a:endParaRPr lang="zh-CN" altLang="en-US"/>
          </a:p>
          <a:p>
            <a:pPr lvl="0"/>
            <a:r>
              <a:rPr lang="en-US" altLang="zh-CN"/>
              <a:t>3</a:t>
            </a:r>
            <a:r>
              <a:rPr lang="zh-CN" altLang="en-US"/>
              <a:t>、在我国古代就能造出这么优美、科学、实用的桥，说明了什么呀？（体会劳动人民的勤劳、智慧。点击“四”后箭头）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6.xml" /><Relationship Id="rId14" Type="http://schemas.openxmlformats.org/officeDocument/2006/relationships/tags" Target="../tags/tag57.xml" /><Relationship Id="rId15" Type="http://schemas.openxmlformats.org/officeDocument/2006/relationships/tags" Target="../tags/tag58.xml" /><Relationship Id="rId16" Type="http://schemas.openxmlformats.org/officeDocument/2006/relationships/tags" Target="../tags/tag59.xml" /><Relationship Id="rId17" Type="http://schemas.openxmlformats.org/officeDocument/2006/relationships/tags" Target="../tags/tag60.xml" /><Relationship Id="rId18" Type="http://schemas.openxmlformats.org/officeDocument/2006/relationships/tags" Target="../tags/tag61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svg" /><Relationship Id="rId5" Type="http://schemas.openxmlformats.org/officeDocument/2006/relationships/image" Target="../media/image3.jpeg" /><Relationship Id="rId6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4.xml" TargetMode="Internal" /><Relationship Id="rId3" Type="http://schemas.openxmlformats.org/officeDocument/2006/relationships/slide" Target="slide1.xml" TargetMode="Internal" /><Relationship Id="rId4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3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75.xml" /><Relationship Id="rId11" Type="http://schemas.openxmlformats.org/officeDocument/2006/relationships/image" Target="../media/image3.jpe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Relationship Id="rId4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audio" Target="../media/audio21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audio" Target="../media/audio21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7.xml" TargetMode="Internal" /><Relationship Id="rId3" Type="http://schemas.openxmlformats.org/officeDocument/2006/relationships/slide" Target="slide28.xml" TargetMode="Internal" /><Relationship Id="rId4" Type="http://schemas.openxmlformats.org/officeDocument/2006/relationships/image" Target="../media/image3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6.xml" TargetMode="Internal" /><Relationship Id="rId3" Type="http://schemas.openxmlformats.org/officeDocument/2006/relationships/image" Target="../media/image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6.xml" TargetMode="Internal" /><Relationship Id="rId3" Type="http://schemas.openxmlformats.org/officeDocument/2006/relationships/image" Target="../media/image3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Relationship Id="rId4" Type="http://schemas.openxmlformats.org/officeDocument/2006/relationships/image" Target="../media/image3.jpeg" /><Relationship Id="rId5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jpeg" /><Relationship Id="rId4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Relationship Id="rId4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audio" Target="../media/audio21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-15240" y="-5715"/>
            <a:ext cx="12205970" cy="688340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670" y="168910"/>
            <a:ext cx="11830050" cy="6496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56615" y="1624330"/>
            <a:ext cx="10191750" cy="3121660"/>
            <a:chOff x="1980" y="1712"/>
            <a:chExt cx="16050" cy="4916"/>
          </a:xfrm>
        </p:grpSpPr>
        <p:sp>
          <p:nvSpPr>
            <p:cNvPr id="7" name="文本框 6"/>
            <p:cNvSpPr txBox="1"/>
            <p:nvPr/>
          </p:nvSpPr>
          <p:spPr>
            <a:xfrm>
              <a:off x="4327" y="3152"/>
              <a:ext cx="11596" cy="2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8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中国石拱桥</a:t>
              </a:r>
              <a:endParaRPr lang="zh-CN" altLang="en-US" sz="88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  <p:pic>
          <p:nvPicPr>
            <p:cNvPr id="9" name="图片 8" descr="3637094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850" y="1712"/>
              <a:ext cx="3180" cy="1440"/>
            </a:xfrm>
            <a:prstGeom prst="rect">
              <a:avLst/>
            </a:prstGeom>
          </p:spPr>
        </p:pic>
        <p:pic>
          <p:nvPicPr>
            <p:cNvPr id="10" name="图片 9" descr="3637094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1980" y="5188"/>
              <a:ext cx="3180" cy="1440"/>
            </a:xfrm>
            <a:prstGeom prst="rect">
              <a:avLst/>
            </a:prstGeom>
          </p:spPr>
        </p:pic>
      </p:grpSp>
    </p:spTree>
    <p:custDataLst>
      <p:tags r:id="rId6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2" name="组合 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什么是说明文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2874963" y="2241550"/>
            <a:ext cx="727392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举例子    分类别      列数字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作比较    画图表      下定义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作诠释    打比方      摹状貌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引用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2135188" y="836613"/>
            <a:ext cx="7772400" cy="16637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说明方法：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2" name="组合 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什么是说明文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1787525" y="2828290"/>
            <a:ext cx="85363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快速阅读课文，标清段号在概括各段大意的基础上，理清本文的结构和说明顺序，体会作者是如何说明中国石拱桥的。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2135188" y="836613"/>
            <a:ext cx="7772400" cy="16637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知识探索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461010" y="1680845"/>
            <a:ext cx="4425950" cy="1271905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石拱桥的一般特点</a:t>
            </a:r>
            <a:r>
              <a:rPr lang="en-US" altLang="zh-CN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（</a:t>
            </a:r>
            <a:r>
              <a:rPr lang="en-US" altLang="zh-CN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1  2</a:t>
            </a:r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" name="标题 13314"/>
          <p:cNvSpPr>
            <a:spLocks noGrp="1" noRot="1"/>
          </p:cNvSpPr>
          <p:nvPr/>
        </p:nvSpPr>
        <p:spPr>
          <a:xfrm>
            <a:off x="5243195" y="1743075"/>
            <a:ext cx="431609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中国石拱桥的特点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（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3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" name="标题 13314"/>
          <p:cNvSpPr>
            <a:spLocks noGrp="1" noRot="1"/>
          </p:cNvSpPr>
          <p:nvPr/>
        </p:nvSpPr>
        <p:spPr>
          <a:xfrm>
            <a:off x="9060180" y="3528695"/>
            <a:ext cx="258762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卢沟桥（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6  7  8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4" name="标题 13314"/>
          <p:cNvSpPr>
            <a:spLocks noGrp="1" noRot="1"/>
          </p:cNvSpPr>
          <p:nvPr/>
        </p:nvSpPr>
        <p:spPr>
          <a:xfrm>
            <a:off x="9159875" y="1924685"/>
            <a:ext cx="2487930" cy="78359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赵州桥（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4  5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5" name="标题 13314"/>
          <p:cNvSpPr>
            <a:spLocks noGrp="1" noRot="1"/>
          </p:cNvSpPr>
          <p:nvPr/>
        </p:nvSpPr>
        <p:spPr>
          <a:xfrm>
            <a:off x="461010" y="3528695"/>
            <a:ext cx="5172710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我国石拱桥取得辉煌成就的原因（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9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6" name="标题 13314"/>
          <p:cNvSpPr>
            <a:spLocks noGrp="1" noRot="1"/>
          </p:cNvSpPr>
          <p:nvPr/>
        </p:nvSpPr>
        <p:spPr>
          <a:xfrm>
            <a:off x="695960" y="5005070"/>
            <a:ext cx="3401695" cy="11474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我国石拱桥发展（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10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785995" y="2145665"/>
            <a:ext cx="457200" cy="3429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8702675" y="2145665"/>
            <a:ext cx="457200" cy="3429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 rot="5400000">
            <a:off x="9770745" y="2952750"/>
            <a:ext cx="457200" cy="3429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10800000">
            <a:off x="7172960" y="3930650"/>
            <a:ext cx="457200" cy="3429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 rot="5400000">
            <a:off x="1991995" y="4733290"/>
            <a:ext cx="457200" cy="342900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2459038" y="2153285"/>
            <a:ext cx="72739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阅读课文，概括文中写了石拱桥什么特点？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形式优美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结构坚固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历史悠久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2135188" y="836613"/>
            <a:ext cx="7772400" cy="16637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知识探索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2459038" y="2153285"/>
            <a:ext cx="7273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文章为什么只重点介绍赵州桥和卢沟桥？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2209483" y="801053"/>
            <a:ext cx="7772400" cy="16637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知识探索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3416300"/>
            <a:ext cx="3400425" cy="223647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355" y="3416300"/>
            <a:ext cx="3391535" cy="225933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25602" name="文本框 25601"/>
          <p:cNvSpPr txBox="1"/>
          <p:nvPr/>
        </p:nvSpPr>
        <p:spPr>
          <a:xfrm>
            <a:off x="2582863" y="1023938"/>
            <a:ext cx="6753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1065213" y="1933575"/>
            <a:ext cx="8135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石拱桥取得光辉成就的原因是什么？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2644775" y="2260600"/>
            <a:ext cx="7340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1065213" y="2846070"/>
            <a:ext cx="7200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⑴首先在于我国劳动人民的勤劳和智慧。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1065213" y="3758565"/>
            <a:ext cx="7759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⑵其次我国石拱桥的设计施工有优良传统。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1065213" y="4671060"/>
            <a:ext cx="741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⑶再次我国富有建筑用的各种石料，便于就地取材。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1960563" y="3950970"/>
            <a:ext cx="72739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作者在最后一段蕴含了怎样的思想感情？</a:t>
            </a:r>
            <a:endParaRPr lang="zh-CN" altLang="en-US" sz="2400" u="none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汉仪细秀体简 L" panose="00020600040101010101" charset="-122"/>
              </a:rPr>
              <a:t>对古代劳动人民勤劳智慧的敬佩之情，对我国社会主义事业的自豪之情。</a:t>
            </a:r>
            <a:endParaRPr lang="zh-CN" altLang="en-US" sz="2400" u="none"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1960563" y="1348423"/>
            <a:ext cx="7772400" cy="16637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知识探索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0242" name="动作按钮: 自定义 10241"/>
          <p:cNvSpPr/>
          <p:nvPr/>
        </p:nvSpPr>
        <p:spPr>
          <a:xfrm>
            <a:off x="1828800" y="2209800"/>
            <a:ext cx="838200" cy="2667000"/>
          </a:xfrm>
          <a:prstGeom prst="actionButtonBlan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400" u="none">
                <a:solidFill>
                  <a:schemeClr val="bg1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2" action="ppaction://hlinksldjump"/>
              </a:rPr>
              <a:t>石拱桥</a:t>
            </a:r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  <a:hlinkClick r:id="rId2" action="ppaction://hlinksldjump"/>
            </a:endParaRPr>
          </a:p>
        </p:txBody>
      </p:sp>
      <p:sp>
        <p:nvSpPr>
          <p:cNvPr id="10243" name="动作按钮: 自定义 10242"/>
          <p:cNvSpPr/>
          <p:nvPr/>
        </p:nvSpPr>
        <p:spPr>
          <a:xfrm>
            <a:off x="3429000" y="2209800"/>
            <a:ext cx="838200" cy="2667000"/>
          </a:xfrm>
          <a:prstGeom prst="actionButtonBlan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400" u="none">
                <a:solidFill>
                  <a:schemeClr val="bg1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3" action="ppaction://hlinksldjump"/>
              </a:rPr>
              <a:t>中国石拱桥</a:t>
            </a:r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  <a:hlinkClick r:id="rId3" action="ppaction://hlinksldjump"/>
            </a:endParaRPr>
          </a:p>
        </p:txBody>
      </p:sp>
      <p:sp>
        <p:nvSpPr>
          <p:cNvPr id="10244" name="右箭头 10243"/>
          <p:cNvSpPr/>
          <p:nvPr/>
        </p:nvSpPr>
        <p:spPr>
          <a:xfrm>
            <a:off x="2743200" y="33528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0245" name="左大括号 10244"/>
          <p:cNvSpPr/>
          <p:nvPr/>
        </p:nvSpPr>
        <p:spPr>
          <a:xfrm>
            <a:off x="4583113" y="1916113"/>
            <a:ext cx="228600" cy="2895600"/>
          </a:xfrm>
          <a:prstGeom prst="leftBrace">
            <a:avLst>
              <a:gd name="adj1" fmla="val 105555"/>
              <a:gd name="adj2" fmla="val 50000"/>
            </a:avLst>
          </a:prstGeom>
          <a:noFill/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0246" name="动作按钮: 自定义 10245"/>
          <p:cNvSpPr/>
          <p:nvPr/>
        </p:nvSpPr>
        <p:spPr>
          <a:xfrm>
            <a:off x="5159375" y="1557338"/>
            <a:ext cx="2286000" cy="1143000"/>
          </a:xfrm>
          <a:prstGeom prst="actionButtonBlan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u="none">
                <a:solidFill>
                  <a:schemeClr val="bg1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3" action="ppaction://hlinksldjump"/>
              </a:rPr>
              <a:t>赵州桥</a:t>
            </a:r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  <a:hlinkClick r:id="rId3" action="ppaction://hlinksldjump"/>
            </a:endParaRPr>
          </a:p>
        </p:txBody>
      </p:sp>
      <p:sp>
        <p:nvSpPr>
          <p:cNvPr id="10247" name="动作按钮: 自定义 10246"/>
          <p:cNvSpPr/>
          <p:nvPr/>
        </p:nvSpPr>
        <p:spPr>
          <a:xfrm>
            <a:off x="5159375" y="4005263"/>
            <a:ext cx="2286000" cy="1143000"/>
          </a:xfrm>
          <a:prstGeom prst="actionButtonBlan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u="none">
                <a:solidFill>
                  <a:schemeClr val="bg1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3" action="ppaction://hlinksldjump"/>
              </a:rPr>
              <a:t>卢沟桥</a:t>
            </a:r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  <a:hlinkClick r:id="rId3" action="ppaction://hlinksldjump"/>
            </a:endParaRPr>
          </a:p>
        </p:txBody>
      </p:sp>
      <p:sp>
        <p:nvSpPr>
          <p:cNvPr id="10248" name="右箭头 10247"/>
          <p:cNvSpPr/>
          <p:nvPr/>
        </p:nvSpPr>
        <p:spPr>
          <a:xfrm>
            <a:off x="7967663" y="3068638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0249" name="动作按钮: 自定义 10248"/>
          <p:cNvSpPr/>
          <p:nvPr/>
        </p:nvSpPr>
        <p:spPr>
          <a:xfrm>
            <a:off x="8904288" y="1412875"/>
            <a:ext cx="1143000" cy="3886200"/>
          </a:xfrm>
          <a:prstGeom prst="actionButtonBlank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400" u="none">
                <a:solidFill>
                  <a:schemeClr val="bg1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action="ppaction://noaction"/>
              </a:rPr>
              <a:t>解放后兴建的各种拱桥</a:t>
            </a:r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  <a:hlinkClick action="ppaction://noaction"/>
            </a:endParaRPr>
          </a:p>
        </p:txBody>
      </p:sp>
      <p:sp>
        <p:nvSpPr>
          <p:cNvPr id="10251" name="右箭头 10250"/>
          <p:cNvSpPr/>
          <p:nvPr/>
        </p:nvSpPr>
        <p:spPr>
          <a:xfrm>
            <a:off x="5591175" y="32131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u="none">
              <a:solidFill>
                <a:schemeClr val="bg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5362" name="文本框 15361"/>
          <p:cNvSpPr txBox="1"/>
          <p:nvPr/>
        </p:nvSpPr>
        <p:spPr>
          <a:xfrm>
            <a:off x="2743200" y="304800"/>
            <a:ext cx="7086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1468120" y="1752600"/>
            <a:ext cx="92386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none">
                <a:solidFill>
                  <a:srgbClr val="FFFFFF"/>
                </a:solidFill>
                <a:effectLst/>
                <a:latin typeface="楷体_GB2312" panose="02010609030101010101" pitchFamily="49" charset="-122"/>
                <a:ea typeface="汉仪细秀体简 L" panose="00020600040101010101" charset="-122"/>
              </a:rPr>
              <a:t>    </a:t>
            </a:r>
            <a:r>
              <a:rPr lang="zh-CN" altLang="en-US" sz="3200" u="none">
                <a:solidFill>
                  <a:srgbClr val="FFFFFF"/>
                </a:solidFill>
                <a:effectLst/>
                <a:latin typeface="楷体_GB2312" panose="02010609030101010101" pitchFamily="49" charset="-122"/>
                <a:ea typeface="汉仪细秀体简 L" panose="00020600040101010101" charset="-122"/>
              </a:rPr>
              <a:t>阅读4-5段，思考赵州桥怎样体现中国石拱桥的特点？</a:t>
            </a:r>
            <a:endParaRPr lang="zh-CN" altLang="en-US" sz="3200" u="none">
              <a:solidFill>
                <a:srgbClr val="FFFFFF"/>
              </a:solidFill>
              <a:effectLst/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20" y="3402648"/>
            <a:ext cx="3105785" cy="235013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535" y="3402330"/>
            <a:ext cx="2933700" cy="235077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7565" y="3402330"/>
            <a:ext cx="3239770" cy="235077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>
                <p:custDataLst>
                  <p:tags r:id="rId2"/>
                </p:custDataLst>
              </p:nvPr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>
                <p:custDataLst>
                  <p:tags r:id="rId3"/>
                </p:custDataLst>
              </p:nvPr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>
              <p:custDataLst>
                <p:tags r:id="rId4"/>
              </p:custDataLst>
            </p:nvPr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6386" name="文本框 16385"/>
          <p:cNvSpPr txBox="1"/>
          <p:nvPr>
            <p:custDataLst>
              <p:tags r:id="rId5"/>
            </p:custDataLst>
          </p:nvPr>
        </p:nvSpPr>
        <p:spPr>
          <a:xfrm>
            <a:off x="1981200" y="3486150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赵州桥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7" name="左大括号 16386"/>
          <p:cNvSpPr/>
          <p:nvPr/>
        </p:nvSpPr>
        <p:spPr>
          <a:xfrm>
            <a:off x="3657600" y="1885950"/>
            <a:ext cx="76200" cy="4419600"/>
          </a:xfrm>
          <a:prstGeom prst="leftBrace">
            <a:avLst>
              <a:gd name="adj1" fmla="val 483333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8" name="文本框 16387"/>
          <p:cNvSpPr txBox="1"/>
          <p:nvPr>
            <p:custDataLst>
              <p:tags r:id="rId6"/>
            </p:custDataLst>
          </p:nvPr>
        </p:nvSpPr>
        <p:spPr>
          <a:xfrm>
            <a:off x="3886200" y="1581150"/>
            <a:ext cx="617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1．形式优美：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9" name="矩形 16388"/>
          <p:cNvSpPr/>
          <p:nvPr>
            <p:custDataLst>
              <p:tags r:id="rId7"/>
            </p:custDataLst>
          </p:nvPr>
        </p:nvSpPr>
        <p:spPr>
          <a:xfrm>
            <a:off x="3886200" y="2266950"/>
            <a:ext cx="678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“初月出云，长虹饮涧”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3886200" y="3181350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2．结构坚固：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1" name="矩形 16390"/>
          <p:cNvSpPr/>
          <p:nvPr>
            <p:custDataLst>
              <p:tags r:id="rId8"/>
            </p:custDataLst>
          </p:nvPr>
        </p:nvSpPr>
        <p:spPr>
          <a:xfrm>
            <a:off x="3886200" y="3943350"/>
            <a:ext cx="6477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1300年，仍保持原来的雄姿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2" name="矩形 16391"/>
          <p:cNvSpPr/>
          <p:nvPr>
            <p:custDataLst>
              <p:tags r:id="rId9"/>
            </p:custDataLst>
          </p:nvPr>
        </p:nvSpPr>
        <p:spPr>
          <a:xfrm>
            <a:off x="3886200" y="4857750"/>
            <a:ext cx="312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3．历史悠久：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3" name="矩形 16392"/>
          <p:cNvSpPr/>
          <p:nvPr>
            <p:custDataLst>
              <p:tags r:id="rId10"/>
            </p:custDataLst>
          </p:nvPr>
        </p:nvSpPr>
        <p:spPr>
          <a:xfrm>
            <a:off x="3886200" y="5848350"/>
            <a:ext cx="4730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修建于公元605年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2"/>
      <p:bldP spid="16390" grpId="0"/>
      <p:bldP spid="16391" grpId="2"/>
      <p:bldP spid="16392" grpId="0"/>
      <p:bldP spid="16393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-15240" y="-5715"/>
            <a:ext cx="12205970" cy="688340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670" y="168910"/>
            <a:ext cx="11830050" cy="6496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86960" y="512445"/>
            <a:ext cx="209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教学目标</a:t>
            </a:r>
            <a:endParaRPr lang="zh-CN" altLang="en-US" sz="36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680" y="1859915"/>
            <a:ext cx="10938510" cy="378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1"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了解中国石拱桥的特点，学习说明对象抓住主要特征。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 lvl="1"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了解本文的说明顺序与段落的内部结构，理解作者的行文思路。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 lvl="1"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学习常见的说明方法，结合具体语句，体会说明文语言的准确性，体会他们的作用。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 lvl="1">
              <a:lnSpc>
                <a:spcPct val="17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4.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激发对民族文化与社会主义事业的自豪感。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8434" name="文本框 18433"/>
          <p:cNvSpPr txBox="1"/>
          <p:nvPr/>
        </p:nvSpPr>
        <p:spPr>
          <a:xfrm>
            <a:off x="3505200" y="2647950"/>
            <a:ext cx="5410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一、只有一个弓型大拱（最长、无坡）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3505200" y="3155950"/>
            <a:ext cx="6278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二、拱肩上各有两小拱（省料、防洪、美观）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3505200" y="3663950"/>
            <a:ext cx="505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三、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28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道拱圈拼成大拱（独立承重）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3505200" y="4171950"/>
            <a:ext cx="6583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四、结构匀称环境和谐（初月出云，长虹饮涧）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8439" name="左大括号 18438"/>
          <p:cNvSpPr/>
          <p:nvPr/>
        </p:nvSpPr>
        <p:spPr>
          <a:xfrm>
            <a:off x="3181350" y="2879725"/>
            <a:ext cx="304800" cy="1676400"/>
          </a:xfrm>
          <a:prstGeom prst="leftBrace">
            <a:avLst>
              <a:gd name="adj1" fmla="val 45833"/>
              <a:gd name="adj2" fmla="val 50000"/>
            </a:avLst>
          </a:prstGeom>
          <a:noFill/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1524000" y="3333750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独拱石桥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  <p:bldP spid="18437" grpId="0"/>
      <p:bldP spid="18439" grpId="0"/>
      <p:bldP spid="184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6386" name="文本框 16385"/>
          <p:cNvSpPr txBox="1"/>
          <p:nvPr/>
        </p:nvSpPr>
        <p:spPr>
          <a:xfrm>
            <a:off x="1981200" y="3467100"/>
            <a:ext cx="373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卢沟桥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7" name="左大括号 16386"/>
          <p:cNvSpPr/>
          <p:nvPr/>
        </p:nvSpPr>
        <p:spPr>
          <a:xfrm>
            <a:off x="3657600" y="1866900"/>
            <a:ext cx="76200" cy="4419600"/>
          </a:xfrm>
          <a:prstGeom prst="leftBrace">
            <a:avLst>
              <a:gd name="adj1" fmla="val 483333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3886200" y="1562100"/>
            <a:ext cx="617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1．形式优美：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3886200" y="2415540"/>
            <a:ext cx="678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“卢沟晓月” 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3886200" y="3268980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2．结构坚固：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3886200" y="4122420"/>
            <a:ext cx="6477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两岸河堤被冲毁，可卢沟桥却没事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2" name="矩形 16391"/>
          <p:cNvSpPr/>
          <p:nvPr/>
        </p:nvSpPr>
        <p:spPr>
          <a:xfrm>
            <a:off x="3886200" y="4975860"/>
            <a:ext cx="3124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3．历史悠久：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6393" name="矩形 16392"/>
          <p:cNvSpPr/>
          <p:nvPr/>
        </p:nvSpPr>
        <p:spPr>
          <a:xfrm>
            <a:off x="3886200" y="5829300"/>
            <a:ext cx="47307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修建于公元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1189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年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2"/>
      <p:bldP spid="16390" grpId="0"/>
      <p:bldP spid="16391" grpId="2"/>
      <p:bldP spid="16392" grpId="0"/>
      <p:bldP spid="16393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5080" y="-12700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28674" name="标题 28673"/>
          <p:cNvSpPr>
            <a:spLocks noGrp="1" noRot="1"/>
          </p:cNvSpPr>
          <p:nvPr>
            <p:ph type="title"/>
          </p:nvPr>
        </p:nvSpPr>
        <p:spPr>
          <a:xfrm>
            <a:off x="535742" y="1150150"/>
            <a:ext cx="8067675" cy="576262"/>
          </a:xfrm>
        </p:spPr>
        <p:txBody>
          <a:bodyPr anchor="ctr"/>
          <a:lstStyle/>
          <a:p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下列句子运用了什么说明方法？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8675" name="文本占位符 28674"/>
          <p:cNvSpPr>
            <a:spLocks noGrp="1" noRot="1"/>
          </p:cNvSpPr>
          <p:nvPr>
            <p:ph type="body" idx="1"/>
          </p:nvPr>
        </p:nvSpPr>
        <p:spPr>
          <a:xfrm>
            <a:off x="535940" y="1933575"/>
            <a:ext cx="11124565" cy="4724400"/>
          </a:xfrm>
        </p:spPr>
        <p:txBody>
          <a:bodyPr/>
          <a:lstStyle/>
          <a:p>
            <a:pPr marL="533400" indent="-533400">
              <a:buAutoNum type="arabicPeriod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石拱桥的桥洞成弧形，就像虹。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533400" indent="-533400">
              <a:buAutoNum type="arabicPeriod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我国的石拱桥有悠久的历史。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《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水经注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》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里提到的“旅人桥”，大约建成于公元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282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年，可能是有记载的最早的石拱桥了。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533400" indent="-533400">
              <a:buAutoNum type="arabicPeriod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桥洞不是普通半圆形，而是像一张弓，因而大拱上面的道路没有陡坡，便于车马上下。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533400" indent="-533400">
              <a:buAutoNum type="arabicPeriod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这个创造性的设计，不但节约了石料，减轻了桥身的重量，而且在河水暴涨的时候，还可以增加桥洞的过水量，减轻洪水对桥身体的冲击。同时，拱上加拱，桥身也更美观。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5659120" y="1990725"/>
            <a:ext cx="1181735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打比方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8403590" y="2990850"/>
            <a:ext cx="2629535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举例子    引资料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3445510" y="4210050"/>
            <a:ext cx="2402840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打比方　作诠释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5392420" y="5638800"/>
            <a:ext cx="2209800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作诠释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uiExpand="1" build="p"/>
      <p:bldP spid="28677" grpId="0" uiExpand="1" build="p"/>
      <p:bldP spid="28678" grpId="0" uiExpand="1" build="p"/>
      <p:bldP spid="2867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29698" name="文本占位符 29697"/>
          <p:cNvSpPr>
            <a:spLocks noGrp="1" noRot="1"/>
          </p:cNvSpPr>
          <p:nvPr>
            <p:ph type="body" idx="1"/>
          </p:nvPr>
        </p:nvSpPr>
        <p:spPr>
          <a:xfrm>
            <a:off x="572135" y="1608455"/>
            <a:ext cx="11047730" cy="477012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桥长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265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米，由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11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个半圆形的石拱组成，每个石拱长度不一，自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16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米到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21.6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米。桥宽约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8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米，路面平坦，几乎与河面平行。</a:t>
            </a:r>
            <a:b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</a:b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永定河发水时，来势很猛，以前两岸河堤常被冲毁，但是这座桥从没出过事，足见它的坚固。</a:t>
            </a:r>
            <a:b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</a:b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609600" indent="-609600">
              <a:lnSpc>
                <a:spcPct val="90000"/>
              </a:lnSpc>
              <a:buAutoNum type="arabicPeriod" startAt="5"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在起重吊装方面更有意想不到的办法。如福建漳州的江东桥，修建于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800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年前，有的石梁一块就有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200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来吨重，究竟是怎样安装上去的，至今还不完全知道。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9277350" y="1984375"/>
            <a:ext cx="1371600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列数字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5257800" y="3186430"/>
            <a:ext cx="1333500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作比较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4006850" y="4797425"/>
            <a:ext cx="2584450" cy="460375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举例子  列数字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uiExpand="1" build="p"/>
      <p:bldP spid="29700" grpId="0" uiExpand="1" build="p"/>
      <p:bldP spid="29701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6985" y="-12700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1266" name="文本占位符 11265"/>
          <p:cNvSpPr>
            <a:spLocks noGrp="1" noRot="1"/>
          </p:cNvSpPr>
          <p:nvPr>
            <p:ph type="body" idx="1"/>
          </p:nvPr>
        </p:nvSpPr>
        <p:spPr>
          <a:xfrm>
            <a:off x="1123950" y="1374775"/>
            <a:ext cx="10643235" cy="194500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石拱桥的桥洞成弧形，就像虹。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0" indent="0">
              <a:buNone/>
            </a:pP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     古代神话里说，雨后彩虹是“人间天上的桥”，通过彩虹就能上天。我国的诗人爱把拱桥比作虹，说拱桥是“卧虹”“飞虹”，把水上拱桥形容为“长虹卧波”。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1123950" y="3865563"/>
            <a:ext cx="784860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开头把石拱桥的桥洞比作虹，起什么作用？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2002790" y="4723130"/>
            <a:ext cx="6662420" cy="1146175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noFill/>
          </a:ln>
        </p:spPr>
        <p:txBody>
          <a:bodyPr wrap="none" anchor="ctr"/>
          <a:lstStyle/>
          <a:p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1、生动形象地说明其形状，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2、突出其形式优美的特点。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2290" name="文本框 12289"/>
          <p:cNvSpPr txBox="1"/>
          <p:nvPr/>
        </p:nvSpPr>
        <p:spPr>
          <a:xfrm>
            <a:off x="637540" y="4186555"/>
            <a:ext cx="10824845" cy="1014730"/>
          </a:xfrm>
          <a:prstGeom prst="rect">
            <a:avLst/>
          </a:prstGeom>
          <a:solidFill>
            <a:srgbClr val="FFFFFF">
              <a:alpha val="80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297180" indent="-297180">
              <a:spcBef>
                <a:spcPct val="50000"/>
              </a:spcBef>
              <a:buChar char="•"/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不可。这两个词表示递进关系，去掉就成了并列关系。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 marL="297180" indent="-297180">
              <a:spcBef>
                <a:spcPct val="50000"/>
              </a:spcBef>
              <a:buChar char="•"/>
            </a:pPr>
            <a:r>
              <a:rPr lang="zh-CN" altLang="en-US" sz="2400" u="none">
                <a:solidFill>
                  <a:schemeClr val="tx1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不可颠倒。形式优美，是初步的直观印象；结构坚固，是进一步的理性认识。</a:t>
            </a:r>
            <a:endParaRPr lang="zh-CN" altLang="en-US" sz="2400" u="none">
              <a:solidFill>
                <a:schemeClr val="tx1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2291" name="标题 12290"/>
          <p:cNvSpPr>
            <a:spLocks noGrp="1" noRot="1"/>
          </p:cNvSpPr>
          <p:nvPr>
            <p:ph type="title"/>
          </p:nvPr>
        </p:nvSpPr>
        <p:spPr>
          <a:xfrm>
            <a:off x="637540" y="1503680"/>
            <a:ext cx="10805795" cy="2438400"/>
          </a:xfrm>
        </p:spPr>
        <p:txBody>
          <a:bodyPr anchor="ctr"/>
          <a:lstStyle/>
          <a:p>
            <a:pPr algn="l"/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这种桥不但形式优美，而且结构坚固。</a:t>
            </a:r>
            <a:b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</a:br>
            <a:b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</a:br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去掉“不但”“而且” 可以吗？</a:t>
            </a:r>
            <a:b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</a:br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或把“形式优美”、“结构坚固”次序颠倒一下可以吗？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30722" name="文本框 30721"/>
          <p:cNvSpPr txBox="1"/>
          <p:nvPr/>
        </p:nvSpPr>
        <p:spPr>
          <a:xfrm>
            <a:off x="1219200" y="1597025"/>
            <a:ext cx="819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如果把括号中的词语去掉，表达的意思有什么变化</a:t>
            </a:r>
            <a:r>
              <a:rPr lang="zh-CN" altLang="en-US" sz="2400" u="none" smtClean="0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？</a:t>
            </a:r>
            <a:endParaRPr lang="zh-CN" altLang="en-US" sz="2400" u="none" smtClean="0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1219200" y="2433955"/>
            <a:ext cx="982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、石拱桥在世界桥梁史上出现得（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2" action="ppaction://hlinksldjump"/>
              </a:rPr>
              <a:t>比较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）早。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1219200" y="3270885"/>
            <a:ext cx="98221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、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《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水经注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》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里提到的“旅人桥”，（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2" action="ppaction://hlinksldjump"/>
              </a:rPr>
              <a:t>大约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）建成于公元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282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年，（可能是有记载的）最早的石拱桥了。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1219200" y="4477385"/>
            <a:ext cx="79590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3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、我国的石拱桥（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3" action="ppaction://hlinksldjump"/>
              </a:rPr>
              <a:t>几乎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）到处都有。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1219200" y="5683885"/>
            <a:ext cx="8425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4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、全桥只有一个大拱，长达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37.4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米，在（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  <a:hlinkClick r:id="rId3" action="ppaction://hlinksldjump"/>
              </a:rPr>
              <a:t>当时可算是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）世界上最长的石拱桥。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31746" name="矩形 31745">
            <a:hlinkClick r:id="rId2" action="ppaction://hlinksldjump"/>
          </p:cNvPr>
          <p:cNvSpPr/>
          <p:nvPr/>
        </p:nvSpPr>
        <p:spPr>
          <a:xfrm>
            <a:off x="1228090" y="1876425"/>
            <a:ext cx="9848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 ⑴“比较”表现石拱桥在世界桥梁史上出现不是“最早”也不是“很迟”，准确地说明出现的程度。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1747" name="矩形 31746">
            <a:hlinkClick r:id="rId2" action="ppaction://hlinksldjump"/>
          </p:cNvPr>
          <p:cNvSpPr/>
          <p:nvPr/>
        </p:nvSpPr>
        <p:spPr>
          <a:xfrm>
            <a:off x="1228090" y="3749675"/>
            <a:ext cx="100228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 ⑵“大约”、“可能”表示估计，因为这是文献上的记录，作者不可能亲自看见“旅人桥”的建成，只能根据记录，但文献上的记录是否属实，作者不得而知，因此，只能用“大约”表示估计，这也是语言准确性的一种表现。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顺序讲解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32770" name="矩形 32769">
            <a:hlinkClick r:id="rId2" action="ppaction://hlinksldjump"/>
          </p:cNvPr>
          <p:cNvSpPr/>
          <p:nvPr/>
        </p:nvSpPr>
        <p:spPr>
          <a:xfrm>
            <a:off x="1179830" y="1778000"/>
            <a:ext cx="9505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 ⑶“几乎”表示程度，说明我国的石拱桥很普及，差不多到处都有。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2771" name="矩形 32770">
            <a:hlinkClick r:id="rId2" action="ppaction://hlinksldjump"/>
          </p:cNvPr>
          <p:cNvSpPr/>
          <p:nvPr/>
        </p:nvSpPr>
        <p:spPr>
          <a:xfrm>
            <a:off x="1179830" y="3524250"/>
            <a:ext cx="9505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 ⑷“当时可算”表示时间，说明赵州桥大拱的长度在当时可算是世界上最长的石拱，但随着历史的发展，很多石拱桥的拱长都超过了赵州桥的大拱长度。如果去掉“当时可算”显然不准确。 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-6985" y="-12700"/>
            <a:ext cx="12205970" cy="6883400"/>
            <a:chOff x="-24" y="-9"/>
            <a:chExt cx="19222" cy="1084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顺序说明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33794" name="文本框 33793"/>
          <p:cNvSpPr txBox="1"/>
          <p:nvPr/>
        </p:nvSpPr>
        <p:spPr>
          <a:xfrm>
            <a:off x="1992313" y="1620838"/>
            <a:ext cx="170688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时间顺序：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空间顺序：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逻辑顺序：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3795" name="文本框 33794"/>
          <p:cNvSpPr txBox="1"/>
          <p:nvPr/>
        </p:nvSpPr>
        <p:spPr>
          <a:xfrm>
            <a:off x="4414838" y="162877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（时间先后、朝代先后）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4414838" y="2924175"/>
            <a:ext cx="536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（从上到下、从里到外、从南到北等）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4414838" y="4076700"/>
            <a:ext cx="4754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（从因到果、从整体到局部、从一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 般到特殊、从主到次等</a:t>
            </a:r>
            <a:r>
              <a:rPr lang="zh-CN" altLang="en-US" sz="2400" u="none" smtClean="0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） </a:t>
            </a:r>
            <a:endParaRPr lang="zh-CN" altLang="en-US" sz="2400" u="none" smtClean="0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pic>
        <p:nvPicPr>
          <p:cNvPr id="3379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22200" y="120523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-15240" y="-5715"/>
            <a:ext cx="12205970" cy="688340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670" y="168910"/>
            <a:ext cx="11830050" cy="6496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3241" r="23056"/>
          <a:stretch>
            <a:fillRect/>
          </a:stretch>
        </p:blipFill>
        <p:spPr>
          <a:xfrm>
            <a:off x="523875" y="2215515"/>
            <a:ext cx="2457450" cy="3432810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16300" y="2233295"/>
            <a:ext cx="84347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       茅以升（1896-1989 ）江苏镇江人，著名桥梁专家，中科院院士。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       他主持设计的钱塘江大桥，是我国第一座由中国人自己设计建造的铁路公路两用桥；他还参加了新中国第一座现代化的大桥──武汉长江大桥的建造。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  <a:sym typeface="+mn-ea"/>
              </a:rPr>
              <a:t>       1916年毕业于唐山工业专门学校土木系。次年获美国康奈尔大学土木专业硕士学位。1921年获美国卡耐基理工学院工学博士学位 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86960" y="512445"/>
            <a:ext cx="209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作者介绍</a:t>
            </a:r>
            <a:endParaRPr lang="zh-CN" altLang="en-US" sz="36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-15240" y="-5715"/>
            <a:ext cx="12205970" cy="688340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670" y="168910"/>
            <a:ext cx="11830050" cy="6496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86960" y="512445"/>
            <a:ext cx="209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生字学习</a:t>
            </a:r>
            <a:endParaRPr lang="zh-CN" altLang="en-US" sz="36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8194" name="文本框 8193"/>
          <p:cNvSpPr txBox="1"/>
          <p:nvPr/>
        </p:nvSpPr>
        <p:spPr>
          <a:xfrm>
            <a:off x="827405" y="1916430"/>
            <a:ext cx="109867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拱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桥：</a:t>
            </a:r>
            <a:r>
              <a:rPr lang="en-US" altLang="zh-CN" sz="3600" err="1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gŏng</a:t>
            </a:r>
            <a:r>
              <a:rPr lang="en-US" altLang="zh-CN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         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弧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形：hú</a:t>
            </a:r>
            <a:r>
              <a:rPr lang="en-US" altLang="zh-CN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 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洨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河：xiáo </a:t>
            </a:r>
            <a:r>
              <a:rPr lang="en-US" altLang="zh-CN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</a:t>
            </a:r>
            <a:endParaRPr lang="en-US" altLang="zh-CN" sz="3600">
              <a:solidFill>
                <a:srgbClr val="0000FF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陡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坡：dŏu </a:t>
            </a:r>
            <a:r>
              <a:rPr lang="zh-CN" altLang="en-US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       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暴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涨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：zhăng</a:t>
            </a:r>
            <a:r>
              <a:rPr lang="en-US" altLang="zh-CN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匀称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：yúnchèn</a:t>
            </a:r>
            <a:endParaRPr lang="en-US" altLang="zh-CN" sz="3600">
              <a:solidFill>
                <a:srgbClr val="0000FF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和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谐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：xié                   张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鷟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：zhuó</a:t>
            </a:r>
            <a:r>
              <a:rPr lang="zh-CN" altLang="en-US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桥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墩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：dūn</a:t>
            </a:r>
            <a:r>
              <a:rPr lang="zh-CN" altLang="en-US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         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河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堤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 dī </a:t>
            </a:r>
            <a:r>
              <a:rPr lang="zh-CN" altLang="en-US" sz="3600">
                <a:solidFill>
                  <a:srgbClr val="0000FF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              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 惟妙惟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肖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：xiào</a:t>
            </a:r>
            <a:endParaRPr lang="en-US" altLang="zh-CN" sz="3600">
              <a:solidFill>
                <a:srgbClr val="0000FF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推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崇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 chóng（</a:t>
            </a:r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祟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：suì 鬼鬼祟祟 ）</a:t>
            </a:r>
            <a:endParaRPr lang="zh-CN" altLang="en-US" sz="3200">
              <a:solidFill>
                <a:srgbClr val="0000FF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称</a:t>
            </a:r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赞：chēng    </a:t>
            </a:r>
            <a:endParaRPr lang="zh-CN" altLang="en-US" sz="36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sp>
          <p:nvSpPr>
            <p:cNvPr id="6" name="矩形 5"/>
            <p:cNvSpPr/>
            <p:nvPr/>
          </p:nvSpPr>
          <p:spPr>
            <a:xfrm>
              <a:off x="-24" y="-9"/>
              <a:ext cx="19222" cy="1084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2" y="266"/>
              <a:ext cx="18630" cy="1023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886960" y="512445"/>
            <a:ext cx="209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生字生词</a:t>
            </a:r>
            <a:endParaRPr lang="zh-CN" altLang="en-US" sz="36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18" name="文本框 9217"/>
          <p:cNvSpPr txBox="1"/>
          <p:nvPr/>
        </p:nvSpPr>
        <p:spPr>
          <a:xfrm>
            <a:off x="422275" y="1550670"/>
            <a:ext cx="1706880" cy="48425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悠久：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杰作：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雄姿：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和谐：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推崇：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胜景：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巧妙绝伦：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就地取材：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惟妙惟肖：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2447925" y="1585595"/>
            <a:ext cx="240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年代久远。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2447925" y="2069465"/>
            <a:ext cx="6284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出色的、超过一般水平的作品。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447925" y="2553335"/>
            <a:ext cx="3701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威武雄伟的姿态。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447925" y="3037205"/>
            <a:ext cx="5423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配合得适当、匀称而协调。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2447925" y="3521075"/>
            <a:ext cx="8007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十分重视，并作很高的评价。崇，尊重。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2447925" y="4004945"/>
            <a:ext cx="5530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优美的景色。 胜，优美的。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447925" y="4488815"/>
            <a:ext cx="9211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形容非常灵巧，独一无二，没有什么可以相比的。伦：同类、同等。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2447925" y="5381625"/>
            <a:ext cx="4993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在当地找所需要的材料。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2447925" y="5842000"/>
            <a:ext cx="8982075" cy="513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这里形容雕刻得十分精妙逼真。肖：相似。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2" name="组合 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7696" y="807"/>
              <a:ext cx="330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预习检测</a:t>
              </a:r>
              <a:endParaRPr lang="zh-CN" altLang="en-US" sz="36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899160" y="2299970"/>
            <a:ext cx="10779760" cy="2847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把握说明文的文体特征， 了解常见的说明顺序和方法，及语言特点。</a:t>
            </a:r>
            <a:endParaRPr lang="zh-CN" altLang="en-US" sz="320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介绍作者，疏通字词。</a:t>
            </a:r>
            <a:endParaRPr lang="zh-CN" altLang="en-US" sz="320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2" name="组合 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什么是说明文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612140" y="1513840"/>
            <a:ext cx="11043920" cy="488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        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rPr>
              <a:t>说明文是一种以说明为主要表达方式的文章体裁 。它通过对实体事物科学地解说，对客观事物做出说明或对抽象事理的阐释，使人们对事物的形态、构造、性质、种类、成因、功能、关系或对事理的概念、特点、来源、演变、异同等能有科学的认识，从而获得有关的知识。说明文的中心鲜明突出，文章具有科学性，条理性，语言确切生动。它通过揭示概念来说明事物特征、本质及其规律性。说明文一般介绍事物的形状、构造、类别、关系、功能，解释事物的原理、含义、特点、演变等。说明文实用性很强，它包括广告、说明书、提要、提示、规则、章程、解说词等。说明文有的是以时间为序，有的是以空间为序；有的由现象写到本质，有的由主写到次；有的按工艺流程顺序来说明，有的按事物的性质、功用、原理等顺序来说明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6985" y="-12700"/>
            <a:ext cx="12205970" cy="6883400"/>
            <a:chOff x="-24" y="-9"/>
            <a:chExt cx="19222" cy="10840"/>
          </a:xfrm>
        </p:grpSpPr>
        <p:grpSp>
          <p:nvGrpSpPr>
            <p:cNvPr id="4" name="组合 3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什么是说明文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1268095" y="1352550"/>
            <a:ext cx="9959340" cy="4152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 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分类：按照说明对象分为事物说明文，事理说明文。按语言风格分为平实说明文，文艺类说明文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事物说明文：介绍某一事物的形体特征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  <a:cs typeface="汉仪细秀体简 L" panose="00020600040101010101" charset="-122"/>
              </a:rPr>
              <a:t>事理说明文：揭示事物本身的道理或内部规律。</a:t>
            </a:r>
            <a:endParaRPr lang="zh-CN" altLang="en-US" sz="2400">
              <a:solidFill>
                <a:schemeClr val="bg1"/>
              </a:solidFill>
              <a:latin typeface="汉仪细秀体简 L" panose="00020600040101010101" charset="-122"/>
              <a:ea typeface="汉仪细秀体简 L" panose="00020600040101010101" charset="-122"/>
              <a:cs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-15240" y="-5715"/>
            <a:ext cx="12205970" cy="6883400"/>
            <a:chOff x="-24" y="-9"/>
            <a:chExt cx="19222" cy="10840"/>
          </a:xfrm>
        </p:grpSpPr>
        <p:grpSp>
          <p:nvGrpSpPr>
            <p:cNvPr id="2" name="组合 1"/>
            <p:cNvGrpSpPr/>
            <p:nvPr/>
          </p:nvGrpSpPr>
          <p:grpSpPr>
            <a:xfrm>
              <a:off x="-24" y="-9"/>
              <a:ext cx="19222" cy="10840"/>
              <a:chOff x="-24" y="-9"/>
              <a:chExt cx="19222" cy="1084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-24" y="-9"/>
                <a:ext cx="19222" cy="10840"/>
              </a:xfrm>
              <a:prstGeom prst="rect">
                <a:avLst/>
              </a:prstGeom>
              <a:solidFill>
                <a:schemeClr val="tx1">
                  <a:alpha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42" y="266"/>
                <a:ext cx="18630" cy="1023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96" y="807"/>
              <a:ext cx="42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>
                  <a:solidFill>
                    <a:schemeClr val="bg1"/>
                  </a:solidFill>
                  <a:latin typeface="汉仪细秀体简 L" panose="00020600040101010101" charset="-122"/>
                  <a:ea typeface="汉仪细秀体简 L" panose="00020600040101010101" charset="-122"/>
                </a:rPr>
                <a:t>什么是说明文</a:t>
              </a:r>
              <a:endParaRPr lang="zh-CN" altLang="en-US" sz="3200">
                <a:solidFill>
                  <a:schemeClr val="bg1"/>
                </a:solidFill>
                <a:latin typeface="汉仪细秀体简 L" panose="00020600040101010101" charset="-122"/>
                <a:ea typeface="汉仪细秀体简 L" panose="00020600040101010101" charset="-122"/>
              </a:endParaRPr>
            </a:p>
          </p:txBody>
        </p:sp>
      </p:grpSp>
      <p:sp>
        <p:nvSpPr>
          <p:cNvPr id="13314" name="文本框 13313"/>
          <p:cNvSpPr txBox="1"/>
          <p:nvPr/>
        </p:nvSpPr>
        <p:spPr>
          <a:xfrm>
            <a:off x="2431594" y="3206115"/>
            <a:ext cx="727392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1.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时间顺序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2.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空间顺序</a:t>
            </a:r>
            <a:endParaRPr lang="zh-CN" altLang="en-US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 3.</a:t>
            </a:r>
            <a:r>
              <a:rPr lang="zh-CN" altLang="en-US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逻辑顺序：依据事物之间或内部各部分之间的关系来确定说明内容先后的顺序。</a:t>
            </a:r>
            <a:r>
              <a:rPr lang="en-US" altLang="zh-CN" sz="240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 </a:t>
            </a:r>
            <a:endParaRPr lang="en-US" altLang="zh-CN" sz="240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  <p:sp>
        <p:nvSpPr>
          <p:cNvPr id="13315" name="标题 13314"/>
          <p:cNvSpPr>
            <a:spLocks noGrp="1" noRot="1"/>
          </p:cNvSpPr>
          <p:nvPr>
            <p:ph type="title"/>
          </p:nvPr>
        </p:nvSpPr>
        <p:spPr>
          <a:xfrm>
            <a:off x="2215198" y="1655763"/>
            <a:ext cx="7772400" cy="1663700"/>
          </a:xfrm>
        </p:spPr>
        <p:txBody>
          <a:bodyPr anchor="ctr"/>
          <a:lstStyle/>
          <a:p>
            <a:r>
              <a:rPr lang="zh-CN" altLang="en-US" sz="2400" b="0" u="none">
                <a:solidFill>
                  <a:srgbClr val="FFFFFF"/>
                </a:solidFill>
                <a:latin typeface="楷体_GB2312" panose="02010609030101010101" pitchFamily="49" charset="-122"/>
                <a:ea typeface="汉仪细秀体简 L" panose="00020600040101010101" charset="-122"/>
              </a:rPr>
              <a:t>说明顺序：</a:t>
            </a:r>
            <a:endParaRPr lang="zh-CN" altLang="en-US" sz="2400" b="0" u="none">
              <a:solidFill>
                <a:srgbClr val="FFFFFF"/>
              </a:solidFill>
              <a:latin typeface="楷体_GB2312" panose="02010609030101010101" pitchFamily="49" charset="-122"/>
              <a:ea typeface="汉仪细秀体简 L" panose="0002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7.xml><?xml version="1.0" encoding="utf-8"?>
<p:tagLst xmlns:p="http://schemas.openxmlformats.org/presentationml/2006/main">
  <p:tag name="REFSHAPE" val="848042604"/>
</p:tagLst>
</file>

<file path=ppt/tags/tag68.xml><?xml version="1.0" encoding="utf-8"?>
<p:tagLst xmlns:p="http://schemas.openxmlformats.org/presentationml/2006/main">
  <p:tag name="REFSHAPE" val="895734324"/>
</p:tagLst>
</file>

<file path=ppt/tags/tag69.xml><?xml version="1.0" encoding="utf-8"?>
<p:tagLst xmlns:p="http://schemas.openxmlformats.org/presentationml/2006/main">
  <p:tag name="REFSHAPE" val="864981108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REFSHAPE" val="843607156"/>
</p:tagLst>
</file>

<file path=ppt/tags/tag71.xml><?xml version="1.0" encoding="utf-8"?>
<p:tagLst xmlns:p="http://schemas.openxmlformats.org/presentationml/2006/main">
  <p:tag name="REFSHAPE" val="703293092"/>
</p:tagLst>
</file>

<file path=ppt/tags/tag72.xml><?xml version="1.0" encoding="utf-8"?>
<p:tagLst xmlns:p="http://schemas.openxmlformats.org/presentationml/2006/main">
  <p:tag name="REFSHAPE" val="844135788"/>
</p:tagLst>
</file>

<file path=ppt/tags/tag73.xml><?xml version="1.0" encoding="utf-8"?>
<p:tagLst xmlns:p="http://schemas.openxmlformats.org/presentationml/2006/main">
  <p:tag name="REFSHAPE" val="419698764"/>
</p:tagLst>
</file>

<file path=ppt/tags/tag74.xml><?xml version="1.0" encoding="utf-8"?>
<p:tagLst xmlns:p="http://schemas.openxmlformats.org/presentationml/2006/main">
  <p:tag name="REFSHAPE" val="695006348"/>
</p:tagLst>
</file>

<file path=ppt/tags/tag75.xml><?xml version="1.0" encoding="utf-8"?>
<p:tagLst xmlns:p="http://schemas.openxmlformats.org/presentationml/2006/main">
  <p:tag name="REFSHAPE" val="720546340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161</Paragraphs>
  <Slides>29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9">
      <vt:lpstr>Arial</vt:lpstr>
      <vt:lpstr>微软雅黑</vt:lpstr>
      <vt:lpstr>Times New Roman</vt:lpstr>
      <vt:lpstr>等线 Light</vt:lpstr>
      <vt:lpstr>等线</vt:lpstr>
      <vt:lpstr>Calibri Light</vt:lpstr>
      <vt:lpstr>Calibri</vt:lpstr>
      <vt:lpstr>汉仪细秀体简 L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说明顺序：</vt:lpstr>
      <vt:lpstr>说明方法：</vt:lpstr>
      <vt:lpstr>知识探索</vt:lpstr>
      <vt:lpstr>石拱桥的一般特点 （1  2）</vt:lpstr>
      <vt:lpstr>知识探索</vt:lpstr>
      <vt:lpstr>知识探索</vt:lpstr>
      <vt:lpstr>PowerPoint Presentation</vt:lpstr>
      <vt:lpstr>知识探索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下列句子运用了什么说明方法？</vt:lpstr>
      <vt:lpstr>PowerPoint Presentation</vt:lpstr>
      <vt:lpstr>PowerPoint Presentation</vt:lpstr>
      <vt:lpstr>这种桥不但形式优美，而且结构坚固。去掉“不但”“而且” 可以吗？或把“形式优美”、“结构坚固”次序颠倒一下可以吗？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2021-01-07T16:11:18.279</cp:lastPrinted>
  <dcterms:created xsi:type="dcterms:W3CDTF">2021-01-07T16:11:18Z</dcterms:created>
  <dcterms:modified xsi:type="dcterms:W3CDTF">2021-01-07T08:11:19Z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