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513" r:id="rId5"/>
    <p:sldId id="1556" r:id="rId6"/>
    <p:sldId id="1562" r:id="rId7"/>
    <p:sldId id="1563" r:id="rId8"/>
    <p:sldId id="1564" r:id="rId9"/>
    <p:sldId id="1565" r:id="rId10"/>
    <p:sldId id="1566" r:id="rId11"/>
    <p:sldId id="1567" r:id="rId12"/>
    <p:sldId id="1557" r:id="rId13"/>
    <p:sldId id="1579" r:id="rId14"/>
    <p:sldId id="1580" r:id="rId15"/>
    <p:sldId id="1581" r:id="rId16"/>
    <p:sldId id="1568" r:id="rId17"/>
    <p:sldId id="1569" r:id="rId18"/>
    <p:sldId id="1571" r:id="rId19"/>
    <p:sldId id="1570" r:id="rId20"/>
    <p:sldId id="1572" r:id="rId21"/>
    <p:sldId id="1573" r:id="rId22"/>
    <p:sldId id="1574" r:id="rId23"/>
    <p:sldId id="1576" r:id="rId24"/>
    <p:sldId id="1577" r:id="rId25"/>
    <p:sldId id="1558" r:id="rId26"/>
    <p:sldId id="1559" r:id="rId27"/>
    <p:sldId id="1582" r:id="rId28"/>
    <p:sldId id="1583" r:id="rId29"/>
    <p:sldId id="1514" r:id="rId30"/>
    <p:sldId id="1528" r:id="rId31"/>
    <p:sldId id="1484" r:id="rId32"/>
    <p:sldId id="1560" r:id="rId33"/>
    <p:sldId id="1491" r:id="rId34"/>
    <p:sldId id="1373" r:id="rId35"/>
    <p:sldId id="1537" r:id="rId36"/>
    <p:sldId id="1529" r:id="rId37"/>
    <p:sldId id="1538" r:id="rId38"/>
    <p:sldId id="1539" r:id="rId39"/>
    <p:sldId id="1540" r:id="rId40"/>
    <p:sldId id="1587" r:id="rId41"/>
    <p:sldId id="1588" r:id="rId42"/>
    <p:sldId id="1589" r:id="rId43"/>
    <p:sldId id="1541" r:id="rId44"/>
    <p:sldId id="1542" r:id="rId45"/>
    <p:sldId id="1543" r:id="rId46"/>
    <p:sldId id="1544" r:id="rId47"/>
    <p:sldId id="1545" r:id="rId48"/>
    <p:sldId id="1546" r:id="rId49"/>
    <p:sldId id="1547" r:id="rId50"/>
    <p:sldId id="1578" r:id="rId51"/>
    <p:sldId id="1590" r:id="rId52"/>
    <p:sldId id="1520" r:id="rId53"/>
    <p:sldId id="1533" r:id="rId54"/>
    <p:sldId id="1523" r:id="rId55"/>
    <p:sldId id="1585" r:id="rId56"/>
    <p:sldId id="1591" r:id="rId57"/>
    <p:sldId id="1592" r:id="rId58"/>
    <p:sldId id="1594" r:id="rId59"/>
    <p:sldId id="1593" r:id="rId60"/>
    <p:sldId id="1627" r:id="rId61"/>
  </p:sldIdLst>
  <p:sldSz cx="12190095" cy="6859270"/>
  <p:notesSz cx="6858000" cy="9144000"/>
  <p:custDataLst>
    <p:tags r:id="rId62"/>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MC SYSTEM" initials="M"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16" autoAdjust="0"/>
    <p:restoredTop sz="96318" autoAdjust="0"/>
  </p:normalViewPr>
  <p:slideViewPr>
    <p:cSldViewPr>
      <p:cViewPr varScale="1">
        <p:scale>
          <a:sx n="113" d="100"/>
          <a:sy n="113" d="100"/>
        </p:scale>
        <p:origin x="480" y="96"/>
      </p:cViewPr>
      <p:guideLst>
        <p:guide orient="horz" pos="2160"/>
        <p:guide pos="384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tags" Target="tags/tag10.xml" /><Relationship Id="rId63" Type="http://schemas.openxmlformats.org/officeDocument/2006/relationships/presProps" Target="presProps.xml" /><Relationship Id="rId64" Type="http://schemas.openxmlformats.org/officeDocument/2006/relationships/viewProps" Target="viewProps.xml" /><Relationship Id="rId65" Type="http://schemas.openxmlformats.org/officeDocument/2006/relationships/theme" Target="theme/theme1.xml" /><Relationship Id="rId66"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9_空白">
    <p:spTree>
      <p:nvGrpSpPr>
        <p:cNvPr id="1" name=""/>
        <p:cNvGrpSpPr/>
        <p:nvPr/>
      </p:nvGrpSpPr>
      <p:grpSpPr>
        <a:xfrm>
          <a:off x="0" y="0"/>
          <a:ext cx="0" cy="0"/>
        </a:xfrm>
      </p:grpSpPr>
      <p:sp>
        <p:nvSpPr>
          <p:cNvPr id="4" name="矩形 3"/>
          <p:cNvSpPr/>
          <p:nvPr userDrawn="1"/>
        </p:nvSpPr>
        <p:spPr>
          <a:xfrm>
            <a:off x="0" y="3069754"/>
            <a:ext cx="12190413" cy="378983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空白">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305" y="608513"/>
            <a:ext cx="10967486" cy="705731"/>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305" y="1490676"/>
            <a:ext cx="10967486" cy="4760081"/>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611904" y="6315569"/>
            <a:ext cx="2699578" cy="316859"/>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4115357" y="6315569"/>
            <a:ext cx="3959381" cy="316859"/>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6213" y="6315569"/>
            <a:ext cx="2699578" cy="316859"/>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image" Target="../media/image1.png" /><Relationship Id="rId18" Type="http://schemas.microsoft.com/office/2007/relationships/hdphoto" Target="../media/image2.wdp"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3.png"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7">
            <a:duotone>
              <a:schemeClr val="bg2">
                <a:shade val="45000"/>
                <a:satMod val="135000"/>
              </a:schemeClr>
              <a:prstClr val="white"/>
            </a:duotone>
            <a:extLst>
              <a:ext uri="{BEBA8EAE-BF5A-486C-A8C5-ECC9F3942E4B}">
                <a14:imgProps xmlns:a14="http://schemas.microsoft.com/office/drawing/2010/main">
                  <a14:imgLayer r:embed="rId18">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073743875" descr="学科网 zxxk.com"/>
          <p:cNvPicPr>
            <a:picLocks noChangeAspect="1"/>
          </p:cNvPicPr>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6.png" /><Relationship Id="rId3" Type="http://schemas.openxmlformats.org/officeDocument/2006/relationships/tags" Target="../tags/tag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5.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8.wmf" /><Relationship Id="rId3" Type="http://schemas.openxmlformats.org/officeDocument/2006/relationships/tags" Target="../tags/tag9.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png" /><Relationship Id="rId3"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44205" y="189434"/>
            <a:ext cx="11702002" cy="648072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637706"/>
            <a:ext cx="12190412" cy="331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78582" y="1717072"/>
            <a:ext cx="5511741" cy="812530"/>
          </a:xfrm>
          <a:prstGeom prst="rect">
            <a:avLst/>
          </a:prstGeom>
          <a:noFill/>
        </p:spPr>
        <p:txBody>
          <a:bodyPr wrap="square" rtlCol="0">
            <a:spAutoFit/>
          </a:bodyPr>
          <a:lstStyle/>
          <a:p>
            <a:pPr algn="ctr">
              <a:lnSpc>
                <a:spcPct val="130000"/>
              </a:lnSpc>
            </a:pPr>
            <a:r>
              <a:rPr lang="zh-CN" altLang="en-US" sz="2600" b="1" spc="300" smtClean="0">
                <a:solidFill>
                  <a:schemeClr val="bg1"/>
                </a:solidFill>
                <a:latin typeface="微软雅黑" panose="020b0503020204020204" pitchFamily="34" charset="-122"/>
                <a:ea typeface="微软雅黑" panose="020b0503020204020204" pitchFamily="34" charset="-122"/>
              </a:rPr>
              <a:t>学段一  </a:t>
            </a:r>
            <a:r>
              <a:rPr lang="zh-CN" altLang="en-US" sz="3600" b="1" spc="300" smtClean="0">
                <a:solidFill>
                  <a:schemeClr val="bg1"/>
                </a:solidFill>
                <a:latin typeface="微软雅黑" panose="020b0503020204020204" pitchFamily="34" charset="-122"/>
                <a:ea typeface="微软雅黑" panose="020b0503020204020204" pitchFamily="34" charset="-122"/>
              </a:rPr>
              <a:t>文本前置学习</a:t>
            </a:r>
            <a:endParaRPr lang="en-US" altLang="zh-CN" sz="3600" b="1" spc="300" smtClean="0">
              <a:solidFill>
                <a:schemeClr val="bg1"/>
              </a:solidFill>
              <a:latin typeface="微软雅黑" panose="020b0503020204020204" pitchFamily="34" charset="-122"/>
              <a:ea typeface="微软雅黑" panose="020b0503020204020204" pitchFamily="34" charset="-122"/>
            </a:endParaRPr>
          </a:p>
        </p:txBody>
      </p:sp>
      <p:sp>
        <p:nvSpPr>
          <p:cNvPr id="12" name="MH_SubTitle_1"/>
          <p:cNvSpPr txBox="1">
            <a:spLocks noChangeArrowheads="1"/>
          </p:cNvSpPr>
          <p:nvPr>
            <p:custDataLst>
              <p:tags r:id="rId2"/>
            </p:custDataLst>
          </p:nvPr>
        </p:nvSpPr>
        <p:spPr bwMode="auto">
          <a:xfrm>
            <a:off x="766305" y="2349582"/>
            <a:ext cx="10841953" cy="83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zh-CN" sz="6600" b="1">
                <a:latin typeface="Times New Roman" panose="02020603050405020304" pitchFamily="18" charset="0"/>
                <a:ea typeface="楷体" panose="02010609060101010101" pitchFamily="49" charset="-122"/>
                <a:cs typeface="Times New Roman" panose="02020603050405020304" pitchFamily="18" charset="0"/>
              </a:rPr>
              <a:t>第</a:t>
            </a:r>
            <a:r>
              <a:rPr lang="en-US" altLang="zh-CN" sz="6600" b="1">
                <a:latin typeface="Times New Roman" panose="02020603050405020304" pitchFamily="18" charset="0"/>
                <a:ea typeface="楷体" panose="02010609060101010101" pitchFamily="49" charset="-122"/>
                <a:cs typeface="Times New Roman" panose="02020603050405020304" pitchFamily="18" charset="0"/>
              </a:rPr>
              <a:t>2</a:t>
            </a:r>
            <a:r>
              <a:rPr lang="zh-CN" altLang="zh-CN" sz="6600" b="1">
                <a:latin typeface="Times New Roman" panose="02020603050405020304" pitchFamily="18" charset="0"/>
                <a:ea typeface="楷体" panose="02010609060101010101" pitchFamily="49" charset="-122"/>
                <a:cs typeface="Times New Roman" panose="02020603050405020304" pitchFamily="18" charset="0"/>
              </a:rPr>
              <a:t>课　</a:t>
            </a:r>
            <a:r>
              <a:rPr lang="en-US" altLang="zh-CN" sz="6600" b="1">
                <a:latin typeface="Times New Roman" panose="02020603050405020304" pitchFamily="18" charset="0"/>
                <a:ea typeface="楷体" panose="02010609060101010101" pitchFamily="49" charset="-122"/>
                <a:cs typeface="Times New Roman" panose="02020603050405020304" pitchFamily="18" charset="0"/>
              </a:rPr>
              <a:t>(1)</a:t>
            </a:r>
            <a:r>
              <a:rPr lang="zh-CN" altLang="zh-CN" sz="6600" b="1">
                <a:latin typeface="Times New Roman" panose="02020603050405020304" pitchFamily="18" charset="0"/>
                <a:ea typeface="楷体" panose="02010609060101010101" pitchFamily="49" charset="-122"/>
                <a:cs typeface="Times New Roman" panose="02020603050405020304" pitchFamily="18" charset="0"/>
              </a:rPr>
              <a:t>改造我们的学习</a:t>
            </a:r>
            <a:endParaRPr lang="zh-CN" altLang="zh-CN" sz="66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副标题 2"/>
          <p:cNvSpPr>
            <a:spLocks noGrp="1"/>
          </p:cNvSpPr>
          <p:nvPr>
            <p:custDataLst>
              <p:tags r:id="rId3"/>
            </p:custDataLst>
          </p:nvPr>
        </p:nvSpPr>
        <p:spPr>
          <a:xfrm>
            <a:off x="922020" y="551180"/>
            <a:ext cx="10076180" cy="1362710"/>
          </a:xfrm>
          <a:prstGeom prst="rect">
            <a:avLst/>
          </a:prstGeom>
        </p:spPr>
        <p:txBody>
          <a:bodyPr vert="horz" lIns="90000" tIns="46800" rIns="90000" bIns="46800" rtlCol="0">
            <a:normAutofit/>
            <a:scene3d>
              <a:camera prst="orthographicFront"/>
              <a:lightRig rig="threePt" dir="t"/>
            </a:scene3d>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mn-lt"/>
                <a:ea typeface="+mn-ea"/>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tabLst>
              <a:defRPr sz="2000" u="none" strike="noStrike" kern="1200" cap="none" spc="150" normalizeH="0" baseline="0">
                <a:solidFill>
                  <a:schemeClr val="tx1">
                    <a:lumMod val="65000"/>
                    <a:lumOff val="35000"/>
                  </a:schemeClr>
                </a:solidFill>
                <a:uFillTx/>
                <a:latin typeface="+mn-lt"/>
                <a:ea typeface="+mn-ea"/>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mn-lt"/>
                <a:ea typeface="+mn-ea"/>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mn-lt"/>
                <a:ea typeface="+mn-ea"/>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统编版高中语文选择性必修中册</a:t>
            </a:r>
            <a:endPar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endPar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0620" y="4006205"/>
            <a:ext cx="3763026" cy="231934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1637" y="1150003"/>
            <a:ext cx="11187139" cy="1415748"/>
          </a:xfrm>
          <a:prstGeom prst="rect">
            <a:avLst/>
          </a:prstGeom>
        </p:spPr>
        <p:txBody>
          <a:bodyPr wrap="square" lIns="121898" tIns="60948" rIns="121898" bIns="60948">
            <a:spAutoFit/>
          </a:bodyPr>
          <a:lstStyle/>
          <a:p>
            <a:pPr algn="just">
              <a:lnSpc>
                <a:spcPct val="150000"/>
              </a:lnSpc>
            </a:pP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字词</a:t>
            </a:r>
            <a:r>
              <a:rPr lang="zh-CN"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知识</a:t>
            </a:r>
            <a:endPar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800" kern="100">
                <a:latin typeface="Times New Roman" panose="02020603050405020304" pitchFamily="18" charset="0"/>
                <a:ea typeface="方正中等线简体" panose="03000509000000000000" pitchFamily="65" charset="-122"/>
              </a:rPr>
              <a:t>(1)</a:t>
            </a:r>
            <a:endParaRPr lang="en-US"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rot="16200000">
            <a:off x="6266657" y="-4655353"/>
            <a:ext cx="438246" cy="10452100"/>
          </a:xfrm>
          <a:prstGeom prst="rect">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4" name="组合 13"/>
          <p:cNvGrpSpPr/>
          <p:nvPr/>
        </p:nvGrpSpPr>
        <p:grpSpPr>
          <a:xfrm rot="16200000">
            <a:off x="530879" y="194380"/>
            <a:ext cx="728851" cy="728850"/>
            <a:chOff x="7586954" y="1130228"/>
            <a:chExt cx="1227440" cy="1227439"/>
          </a:xfrm>
        </p:grpSpPr>
        <p:sp>
          <p:nvSpPr>
            <p:cNvPr id="15" name="缺角矩形 14"/>
            <p:cNvSpPr/>
            <p:nvPr/>
          </p:nvSpPr>
          <p:spPr>
            <a:xfrm>
              <a:off x="7586954" y="1130228"/>
              <a:ext cx="1227440" cy="1227439"/>
            </a:xfrm>
            <a:prstGeom prst="plaque">
              <a:avLst>
                <a:gd name="adj" fmla="val 20597"/>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pic>
          <p:nvPicPr>
            <p:cNvPr id="16" name="图片 15"/>
            <p:cNvPicPr>
              <a:picLocks noChangeAspect="1"/>
            </p:cNvPicPr>
            <p:nvPr/>
          </p:nvPicPr>
          <p:blipFill>
            <a:blip r:embed="rId2">
              <a:duotone>
                <a:schemeClr val="bg2">
                  <a:shade val="45000"/>
                  <a:satMod val="135000"/>
                </a:schemeClr>
                <a:prstClr val="white"/>
              </a:duotone>
            </a:blip>
            <a:stretch>
              <a:fillRect/>
            </a:stretch>
          </p:blipFill>
          <p:spPr>
            <a:xfrm rot="5400000" flipH="1">
              <a:off x="7626063" y="1332489"/>
              <a:ext cx="1005815" cy="842664"/>
            </a:xfrm>
            <a:prstGeom prst="rect">
              <a:avLst/>
            </a:prstGeom>
          </p:spPr>
        </p:pic>
        <p:sp>
          <p:nvSpPr>
            <p:cNvPr id="17" name="缺角矩形 16"/>
            <p:cNvSpPr/>
            <p:nvPr/>
          </p:nvSpPr>
          <p:spPr>
            <a:xfrm>
              <a:off x="7687891" y="1231169"/>
              <a:ext cx="1025560" cy="1025560"/>
            </a:xfrm>
            <a:prstGeom prst="plaque">
              <a:avLst>
                <a:gd name="adj" fmla="val 20597"/>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sp>
          <p:nvSpPr>
            <p:cNvPr id="18" name="缺角矩形 17"/>
            <p:cNvSpPr/>
            <p:nvPr/>
          </p:nvSpPr>
          <p:spPr>
            <a:xfrm>
              <a:off x="7732967" y="1282595"/>
              <a:ext cx="927206" cy="927206"/>
            </a:xfrm>
            <a:prstGeom prst="plaque">
              <a:avLst>
                <a:gd name="adj" fmla="val 2059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grpSp>
      <p:sp>
        <p:nvSpPr>
          <p:cNvPr id="19" name="文本框 18"/>
          <p:cNvSpPr txBox="1"/>
          <p:nvPr/>
        </p:nvSpPr>
        <p:spPr>
          <a:xfrm>
            <a:off x="621354" y="320829"/>
            <a:ext cx="8029123" cy="523220"/>
          </a:xfrm>
          <a:prstGeom prst="rect">
            <a:avLst/>
          </a:prstGeom>
          <a:noFill/>
        </p:spPr>
        <p:txBody>
          <a:bodyPr wrap="square" rtlCol="0" anchor="ctr">
            <a:spAutoFit/>
          </a:bodyPr>
          <a:lstStyle/>
          <a:p>
            <a:r>
              <a:rPr lang="zh-CN" altLang="zh-CN" sz="2800" smtClean="0">
                <a:solidFill>
                  <a:prstClr val="white"/>
                </a:solidFill>
                <a:latin typeface="Adobe 黑体 Std R" panose="020b0400000000000000" pitchFamily="34" charset="-122"/>
                <a:ea typeface="Adobe 黑体 Std R" panose="020b0400000000000000" pitchFamily="34" charset="-122"/>
              </a:rPr>
              <a:t>附</a:t>
            </a:r>
            <a:r>
              <a:rPr lang="en-US" altLang="zh-CN" sz="2800" smtClean="0">
                <a:solidFill>
                  <a:prstClr val="white"/>
                </a:solidFill>
                <a:latin typeface="Adobe 黑体 Std R" panose="020b0400000000000000" pitchFamily="34" charset="-122"/>
                <a:ea typeface="Adobe 黑体 Std R" panose="020b0400000000000000" pitchFamily="34" charset="-122"/>
              </a:rPr>
              <a:t>   </a:t>
            </a:r>
            <a:r>
              <a:rPr lang="zh-CN" altLang="zh-CN" sz="2800" smtClean="0">
                <a:solidFill>
                  <a:prstClr val="white"/>
                </a:solidFill>
                <a:latin typeface="Adobe 黑体 Std R" panose="020b0400000000000000" pitchFamily="34" charset="-122"/>
                <a:ea typeface="Adobe 黑体 Std R" panose="020b0400000000000000" pitchFamily="34" charset="-122"/>
              </a:rPr>
              <a:t>积累</a:t>
            </a:r>
            <a:r>
              <a:rPr lang="zh-CN" altLang="zh-CN" sz="2800">
                <a:solidFill>
                  <a:prstClr val="white"/>
                </a:solidFill>
                <a:latin typeface="Adobe 黑体 Std R" panose="020b0400000000000000" pitchFamily="34" charset="-122"/>
                <a:ea typeface="Adobe 黑体 Std R" panose="020b0400000000000000" pitchFamily="34" charset="-122"/>
              </a:rPr>
              <a:t>卡片</a:t>
            </a:r>
            <a:endParaRPr lang="zh-CN" altLang="en-US" sz="2800">
              <a:solidFill>
                <a:prstClr val="white"/>
              </a:solidFill>
              <a:latin typeface="Adobe 黑体 Std R" panose="020b0400000000000000" pitchFamily="34" charset="-122"/>
              <a:ea typeface="Adobe 黑体 Std R" panose="020b0400000000000000" pitchFamily="34" charset="-122"/>
            </a:endParaRPr>
          </a:p>
        </p:txBody>
      </p:sp>
      <p:graphicFrame>
        <p:nvGraphicFramePr>
          <p:cNvPr id="4" name="表格 3"/>
          <p:cNvGraphicFramePr>
            <a:graphicFrameLocks noGrp="1"/>
          </p:cNvGraphicFramePr>
          <p:nvPr>
            <p:custDataLst>
              <p:tags r:id="rId3"/>
            </p:custDataLst>
          </p:nvPr>
        </p:nvGraphicFramePr>
        <p:xfrm>
          <a:off x="637811" y="2671614"/>
          <a:ext cx="6052509" cy="3422502"/>
        </p:xfrm>
        <a:graphic>
          <a:graphicData uri="http://schemas.openxmlformats.org/drawingml/2006/table">
            <a:tbl>
              <a:tblPr/>
              <a:tblGrid>
                <a:gridCol w="1848010"/>
                <a:gridCol w="2565191"/>
                <a:gridCol w="1639308"/>
              </a:tblGrid>
              <a:tr h="684530">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多音字</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读音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93">
                <a:tc rowSpan="2">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仆</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前</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仆</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后继</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pū</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93">
                <a:tc vMerge="1">
                  <a:txBody>
                    <a:bodyPr vert="horz" wrap="square"/>
                    <a:lstStyle/>
                    <a:p/>
                  </a:txBody>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仆</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pú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93">
                <a:tc rowSpan="2">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剥</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生吞活</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剥</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bō</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93">
                <a:tc vMerge="1">
                  <a:txBody>
                    <a:bodyPr vert="horz" wrap="square"/>
                    <a:lstStyle/>
                    <a:p/>
                  </a:txBody>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剥</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花生</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b</a:t>
                      </a:r>
                      <a:r>
                        <a:rPr lang="en-US" sz="2800" kern="100" err="1">
                          <a:effectLst/>
                          <a:latin typeface="宋体" panose="02010600030101010101" pitchFamily="2" charset="-122"/>
                          <a:ea typeface="方正中等线简体" panose="03000509000000000000" pitchFamily="65" charset="-122"/>
                          <a:cs typeface="Times New Roman" panose="02020603050405020304" pitchFamily="18" charset="0"/>
                        </a:rPr>
                        <a:t>ā</a:t>
                      </a: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o</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9149" marR="291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266775"/>
            <a:ext cx="11412000" cy="693051"/>
          </a:xfrm>
          <a:prstGeom prst="rect">
            <a:avLst/>
          </a:prstGeom>
        </p:spPr>
        <p:txBody>
          <a:bodyPr wrap="square" lIns="121898" tIns="60948" rIns="121898" bIns="60948">
            <a:spAutoFit/>
          </a:bodyPr>
          <a:lstStyle/>
          <a:p>
            <a:pPr algn="just">
              <a:lnSpc>
                <a:spcPct val="150000"/>
              </a:lnSpc>
            </a:pPr>
            <a:r>
              <a:rPr lang="en-US" altLang="zh-CN" sz="2800" kern="100">
                <a:latin typeface="Times New Roman" panose="02020603050405020304" pitchFamily="18" charset="0"/>
                <a:ea typeface="方正中等线简体" panose="03000509000000000000" pitchFamily="65" charset="-122"/>
              </a:rPr>
              <a:t>(2)</a:t>
            </a:r>
            <a:endParaRPr lang="en-US"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5" name="表格 4"/>
          <p:cNvGraphicFramePr>
            <a:graphicFrameLocks noGrp="1"/>
          </p:cNvGraphicFramePr>
          <p:nvPr/>
        </p:nvGraphicFramePr>
        <p:xfrm>
          <a:off x="550590" y="1103939"/>
          <a:ext cx="11076223" cy="5140605"/>
        </p:xfrm>
        <a:graphic>
          <a:graphicData uri="http://schemas.openxmlformats.org/drawingml/2006/table">
            <a:tbl>
              <a:tblPr/>
              <a:tblGrid>
                <a:gridCol w="2562201"/>
                <a:gridCol w="8514022"/>
              </a:tblGrid>
              <a:tr h="165011">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释义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011">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肤浅</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学识</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浅；</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理解</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不深。</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011">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臆造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凭主观的想法编造。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0045">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谬</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(miù)</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种流传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荒谬的东西辗转相传。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034">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前仆后继</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前面的人倒下了，后面的人继续跟上去，形容英勇奋斗，不怕牺牲。</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034">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生吞活剥</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比喻生硬地接受或机械地搬用</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别人的理论、经验、方法等</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81835" y="945493"/>
          <a:ext cx="11226743" cy="4500525"/>
        </p:xfrm>
        <a:graphic>
          <a:graphicData uri="http://schemas.openxmlformats.org/drawingml/2006/table">
            <a:tbl>
              <a:tblPr/>
              <a:tblGrid>
                <a:gridCol w="2562201"/>
                <a:gridCol w="8664542"/>
              </a:tblGrid>
              <a:tr h="660045">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谆</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(zhūn)</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谆告诫</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谆谆：形容恳切教导。告诫：劝告。恳切耐心地劝告。</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034">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有的放矢</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的：箭靶子。矢：箭。对准靶子射箭，比喻言论、行动目标明确。</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22">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哗众取宠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用浮夸的言行迎合众人，以博得好感或拥护。</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0045">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陈词</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滥</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(l</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à</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n)</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调</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陈：陈旧，陈腐。滥：浮泛不合实际。陈旧而不切合实际的话。</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22">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华而不实</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只开花不结果，比喻外表好看，内容空虚。</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6657" marR="166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txBox="1"/>
          <p:nvPr/>
        </p:nvSpPr>
        <p:spPr bwMode="auto">
          <a:xfrm>
            <a:off x="449580" y="339725"/>
            <a:ext cx="3065780" cy="486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32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近义词语</a:t>
            </a:r>
            <a:endParaRPr lang="zh-CN" altLang="en-US" sz="32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622071" y="1197549"/>
            <a:ext cx="1838965"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1.</a:t>
            </a:r>
            <a:r>
              <a:rPr lang="zh-CN" altLang="en-US" sz="2400" b="1" smtClean="0">
                <a:latin typeface="微软雅黑" panose="020b0503020204020204" pitchFamily="34" charset="-122"/>
                <a:ea typeface="微软雅黑" panose="020b0503020204020204" pitchFamily="34" charset="-122"/>
              </a:rPr>
              <a:t>摸索</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探索</a:t>
            </a:r>
            <a:endParaRPr lang="zh-CN" altLang="en-US" sz="2400">
              <a:latin typeface="微软雅黑" panose="020b0503020204020204" pitchFamily="34" charset="-122"/>
              <a:ea typeface="微软雅黑" panose="020b0503020204020204" pitchFamily="34" charset="-122"/>
            </a:endParaRPr>
          </a:p>
        </p:txBody>
      </p:sp>
      <p:sp>
        <p:nvSpPr>
          <p:cNvPr id="6" name="矩形 5"/>
          <p:cNvSpPr/>
          <p:nvPr/>
        </p:nvSpPr>
        <p:spPr>
          <a:xfrm>
            <a:off x="767378" y="2446540"/>
            <a:ext cx="10001027" cy="2862322"/>
          </a:xfrm>
          <a:prstGeom prst="rect">
            <a:avLst/>
          </a:prstGeom>
        </p:spPr>
        <p:txBody>
          <a:bodyPr wrap="square">
            <a:spAutoFit/>
          </a:bodyPr>
          <a:lstStyle/>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相同</a:t>
            </a:r>
            <a:r>
              <a:rPr lang="zh-CN" altLang="en-US" sz="2400">
                <a:solidFill>
                  <a:srgbClr val="FF0000"/>
                </a:solidFill>
                <a:latin typeface="微软雅黑" panose="020b0503020204020204" pitchFamily="34" charset="-122"/>
                <a:ea typeface="微软雅黑" panose="020b0503020204020204" pitchFamily="34" charset="-122"/>
              </a:rPr>
              <a:t>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动词，都有“寻找”的意思。</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“摸索”</a:t>
            </a:r>
            <a:r>
              <a:rPr lang="zh-CN" altLang="en-US" sz="2400">
                <a:latin typeface="微软雅黑" panose="020b0503020204020204" pitchFamily="34" charset="-122"/>
                <a:ea typeface="微软雅黑" panose="020b0503020204020204" pitchFamily="34" charset="-122"/>
              </a:rPr>
              <a:t>着重指在方向不明、经验不多的情况下，</a:t>
            </a:r>
            <a:r>
              <a:rPr lang="zh-CN" altLang="en-US" sz="2400" smtClean="0">
                <a:latin typeface="微软雅黑" panose="020b0503020204020204" pitchFamily="34" charset="-122"/>
                <a:ea typeface="微软雅黑" panose="020b0503020204020204" pitchFamily="34" charset="-122"/>
              </a:rPr>
              <a:t>一点</a:t>
            </a:r>
            <a:r>
              <a:rPr lang="zh-CN" altLang="en-US" sz="2400">
                <a:latin typeface="微软雅黑" panose="020b0503020204020204" pitchFamily="34" charset="-122"/>
                <a:ea typeface="微软雅黑" panose="020b0503020204020204" pitchFamily="34" charset="-122"/>
              </a:rPr>
              <a:t>一点地寻找，对象常是经验、方向、门径、技术等；</a:t>
            </a:r>
            <a:r>
              <a:rPr lang="zh-CN" altLang="en-US" sz="2400" smtClean="0">
                <a:latin typeface="微软雅黑" panose="020b0503020204020204" pitchFamily="34" charset="-122"/>
                <a:ea typeface="微软雅黑" panose="020b0503020204020204" pitchFamily="34" charset="-122"/>
              </a:rPr>
              <a:t>“探索”着重</a:t>
            </a:r>
            <a:r>
              <a:rPr lang="zh-CN" altLang="en-US" sz="2400">
                <a:latin typeface="微软雅黑" panose="020b0503020204020204" pitchFamily="34" charset="-122"/>
                <a:ea typeface="微软雅黑" panose="020b0503020204020204" pitchFamily="34" charset="-122"/>
              </a:rPr>
              <a:t>指为解决疑难问题而多方面寻求答案，试图发现、</a:t>
            </a:r>
            <a:r>
              <a:rPr lang="zh-CN" altLang="en-US" sz="2400" smtClean="0">
                <a:latin typeface="微软雅黑" panose="020b0503020204020204" pitchFamily="34" charset="-122"/>
                <a:ea typeface="微软雅黑" panose="020b0503020204020204" pitchFamily="34" charset="-122"/>
              </a:rPr>
              <a:t>求得隐藏</a:t>
            </a:r>
            <a:r>
              <a:rPr lang="zh-CN" altLang="en-US" sz="2400">
                <a:latin typeface="微软雅黑" panose="020b0503020204020204" pitchFamily="34" charset="-122"/>
                <a:ea typeface="微软雅黑" panose="020b0503020204020204" pitchFamily="34" charset="-122"/>
              </a:rPr>
              <a:t>的事物，比“摸索”更自觉、更进一步，对象常是奥秘</a:t>
            </a:r>
            <a:r>
              <a:rPr lang="zh-CN" altLang="en-US" sz="2400" smtClean="0">
                <a:latin typeface="微软雅黑" panose="020b0503020204020204" pitchFamily="34" charset="-122"/>
                <a:ea typeface="微软雅黑" panose="020b0503020204020204" pitchFamily="34" charset="-122"/>
              </a:rPr>
              <a:t>、原因</a:t>
            </a:r>
            <a:r>
              <a:rPr lang="zh-CN" altLang="en-US" sz="2400">
                <a:latin typeface="微软雅黑" panose="020b0503020204020204" pitchFamily="34" charset="-122"/>
                <a:ea typeface="微软雅黑" panose="020b0503020204020204" pitchFamily="34" charset="-122"/>
              </a:rPr>
              <a:t>、根源、知识、实质、本质等</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22284" y="765543"/>
            <a:ext cx="1838965"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2.</a:t>
            </a:r>
            <a:r>
              <a:rPr lang="zh-CN" altLang="en-US" sz="2400" b="1" smtClean="0">
                <a:latin typeface="微软雅黑" panose="020b0503020204020204" pitchFamily="34" charset="-122"/>
                <a:ea typeface="微软雅黑" panose="020b0503020204020204" pitchFamily="34" charset="-122"/>
              </a:rPr>
              <a:t>肤浅</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浮浅</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767378" y="2037736"/>
            <a:ext cx="9613751" cy="2862322"/>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二者都有“不深刻”的意思。</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“肤浅”</a:t>
            </a:r>
            <a:r>
              <a:rPr lang="zh-CN" altLang="en-US" sz="2400">
                <a:latin typeface="微软雅黑" panose="020b0503020204020204" pitchFamily="34" charset="-122"/>
                <a:ea typeface="微软雅黑" panose="020b0503020204020204" pitchFamily="34" charset="-122"/>
              </a:rPr>
              <a:t>局限于表面，常指学识浅薄，理解不深刻等</a:t>
            </a:r>
            <a:r>
              <a:rPr lang="zh-CN" altLang="en-US" sz="2400" smtClean="0">
                <a:latin typeface="微软雅黑" panose="020b0503020204020204" pitchFamily="34" charset="-122"/>
                <a:ea typeface="微软雅黑" panose="020b0503020204020204" pitchFamily="34" charset="-122"/>
              </a:rPr>
              <a:t>，如“他</a:t>
            </a:r>
            <a:r>
              <a:rPr lang="zh-CN" altLang="en-US" sz="2400">
                <a:latin typeface="微软雅黑" panose="020b0503020204020204" pitchFamily="34" charset="-122"/>
                <a:ea typeface="微软雅黑" panose="020b0503020204020204" pitchFamily="34" charset="-122"/>
              </a:rPr>
              <a:t>对数学的任何一个领域都不是肤浅地研究的”。</a:t>
            </a:r>
            <a:r>
              <a:rPr lang="zh-CN" altLang="en-US" sz="2400" smtClean="0">
                <a:latin typeface="微软雅黑" panose="020b0503020204020204" pitchFamily="34" charset="-122"/>
                <a:ea typeface="微软雅黑" panose="020b0503020204020204" pitchFamily="34" charset="-122"/>
              </a:rPr>
              <a:t>“浮浅”主要</a:t>
            </a:r>
            <a:r>
              <a:rPr lang="zh-CN" altLang="en-US" sz="2400">
                <a:latin typeface="微软雅黑" panose="020b0503020204020204" pitchFamily="34" charset="-122"/>
                <a:ea typeface="微软雅黑" panose="020b0503020204020204" pitchFamily="34" charset="-122"/>
              </a:rPr>
              <a:t>用于作风、学识等，着重于浮在表面，指认识浅薄，不</a:t>
            </a:r>
            <a:r>
              <a:rPr lang="zh-CN" altLang="en-US" sz="2400" smtClean="0">
                <a:latin typeface="微软雅黑" panose="020b0503020204020204" pitchFamily="34" charset="-122"/>
                <a:ea typeface="微软雅黑" panose="020b0503020204020204" pitchFamily="34" charset="-122"/>
              </a:rPr>
              <a:t>扎实</a:t>
            </a:r>
            <a:r>
              <a:rPr lang="zh-CN" altLang="en-US" sz="2400">
                <a:latin typeface="微软雅黑" panose="020b0503020204020204" pitchFamily="34" charset="-122"/>
                <a:ea typeface="微软雅黑" panose="020b0503020204020204" pitchFamily="34" charset="-122"/>
              </a:rPr>
              <a:t>，如“浮浅之论不值一提”，多用于书面语体</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22284" y="765543"/>
            <a:ext cx="1838965"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3.</a:t>
            </a:r>
            <a:r>
              <a:rPr lang="zh-CN" altLang="en-US" sz="2400" b="1" smtClean="0">
                <a:latin typeface="微软雅黑" panose="020b0503020204020204" pitchFamily="34" charset="-122"/>
                <a:ea typeface="微软雅黑" panose="020b0503020204020204" pitchFamily="34" charset="-122"/>
              </a:rPr>
              <a:t>反应</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反映</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767378" y="2037736"/>
            <a:ext cx="9646024" cy="3416320"/>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二者都有“再现”的意思</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en-US" altLang="zh-CN" sz="2400" smtClean="0">
                <a:latin typeface="微软雅黑" panose="020b0503020204020204" pitchFamily="34" charset="-122"/>
                <a:ea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rPr>
              <a:t>反应</a:t>
            </a:r>
            <a:r>
              <a:rPr lang="zh-CN" altLang="en-US" sz="2400">
                <a:latin typeface="微软雅黑" panose="020b0503020204020204" pitchFamily="34" charset="-122"/>
                <a:ea typeface="微软雅黑" panose="020b0503020204020204" pitchFamily="34" charset="-122"/>
              </a:rPr>
              <a:t>”指有机体受到体内或体外的刺激而引起</a:t>
            </a:r>
            <a:r>
              <a:rPr lang="zh-CN" altLang="en-US" sz="2400" smtClean="0">
                <a:latin typeface="微软雅黑" panose="020b0503020204020204" pitchFamily="34" charset="-122"/>
                <a:ea typeface="微软雅黑" panose="020b0503020204020204" pitchFamily="34" charset="-122"/>
              </a:rPr>
              <a:t>相应</a:t>
            </a:r>
            <a:r>
              <a:rPr lang="zh-CN" altLang="en-US" sz="2400">
                <a:latin typeface="微软雅黑" panose="020b0503020204020204" pitchFamily="34" charset="-122"/>
                <a:ea typeface="微软雅黑" panose="020b0503020204020204" pitchFamily="34" charset="-122"/>
              </a:rPr>
              <a:t>的活动，引申为事情所引起的意见、态度或行动。如“</a:t>
            </a:r>
            <a:r>
              <a:rPr lang="zh-CN" altLang="en-US" sz="2400" smtClean="0">
                <a:latin typeface="微软雅黑" panose="020b0503020204020204" pitchFamily="34" charset="-122"/>
                <a:ea typeface="微软雅黑" panose="020b0503020204020204" pitchFamily="34" charset="-122"/>
              </a:rPr>
              <a:t>他还</a:t>
            </a:r>
            <a:r>
              <a:rPr lang="zh-CN" altLang="en-US" sz="2400">
                <a:latin typeface="微软雅黑" panose="020b0503020204020204" pitchFamily="34" charset="-122"/>
                <a:ea typeface="微软雅黑" panose="020b0503020204020204" pitchFamily="34" charset="-122"/>
              </a:rPr>
              <a:t>没反应过来”“他的演说引起了不同的反应”。“反映”</a:t>
            </a:r>
            <a:r>
              <a:rPr lang="zh-CN" altLang="en-US" sz="2400" smtClean="0">
                <a:latin typeface="微软雅黑" panose="020b0503020204020204" pitchFamily="34" charset="-122"/>
                <a:ea typeface="微软雅黑" panose="020b0503020204020204" pitchFamily="34" charset="-122"/>
              </a:rPr>
              <a:t>是指</a:t>
            </a:r>
            <a:r>
              <a:rPr lang="zh-CN" altLang="en-US" sz="2400">
                <a:latin typeface="微软雅黑" panose="020b0503020204020204" pitchFamily="34" charset="-122"/>
                <a:ea typeface="微软雅黑" panose="020b0503020204020204" pitchFamily="34" charset="-122"/>
              </a:rPr>
              <a:t>物体的形象反着映射到另一个物体上，比喻把客观</a:t>
            </a:r>
            <a:r>
              <a:rPr lang="zh-CN" altLang="en-US" sz="2400" smtClean="0">
                <a:latin typeface="微软雅黑" panose="020b0503020204020204" pitchFamily="34" charset="-122"/>
                <a:ea typeface="微软雅黑" panose="020b0503020204020204" pitchFamily="34" charset="-122"/>
              </a:rPr>
              <a:t>事物的</a:t>
            </a:r>
            <a:r>
              <a:rPr lang="zh-CN" altLang="en-US" sz="2400">
                <a:latin typeface="微软雅黑" panose="020b0503020204020204" pitchFamily="34" charset="-122"/>
                <a:ea typeface="微软雅黑" panose="020b0503020204020204" pitchFamily="34" charset="-122"/>
              </a:rPr>
              <a:t>实质表现出来，把情况、意见等告诉上级或有关部门等</a:t>
            </a:r>
            <a:r>
              <a:rPr lang="zh-CN" altLang="en-US" sz="2400" smtClean="0">
                <a:latin typeface="微软雅黑" panose="020b0503020204020204" pitchFamily="34" charset="-122"/>
                <a:ea typeface="微软雅黑" panose="020b0503020204020204" pitchFamily="34" charset="-122"/>
              </a:rPr>
              <a:t>。如</a:t>
            </a:r>
            <a:r>
              <a:rPr lang="zh-CN" altLang="en-US" sz="2400">
                <a:latin typeface="微软雅黑" panose="020b0503020204020204" pitchFamily="34" charset="-122"/>
                <a:ea typeface="微软雅黑" panose="020b0503020204020204" pitchFamily="34" charset="-122"/>
              </a:rPr>
              <a:t>“反映情况”</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22284" y="693153"/>
            <a:ext cx="3058851"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4.</a:t>
            </a:r>
            <a:r>
              <a:rPr lang="zh-CN" altLang="en-US" sz="2400" b="1" smtClean="0">
                <a:latin typeface="微软雅黑" panose="020b0503020204020204" pitchFamily="34" charset="-122"/>
                <a:ea typeface="微软雅黑" panose="020b0503020204020204" pitchFamily="34" charset="-122"/>
              </a:rPr>
              <a:t>生吞活剥</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囫囵吞枣</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767378" y="2037736"/>
            <a:ext cx="9043595" cy="2862322"/>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动词，都有“理解不到位”的意思。</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a:latin typeface="微软雅黑" panose="020b0503020204020204" pitchFamily="34" charset="-122"/>
                <a:ea typeface="微软雅黑" panose="020b0503020204020204" pitchFamily="34" charset="-122"/>
              </a:rPr>
              <a:t> </a:t>
            </a:r>
            <a:r>
              <a:rPr lang="zh-CN" altLang="en-US" sz="2400" smtClean="0">
                <a:latin typeface="微软雅黑" panose="020b0503020204020204" pitchFamily="34" charset="-122"/>
                <a:ea typeface="微软雅黑" panose="020b0503020204020204" pitchFamily="34" charset="-122"/>
              </a:rPr>
              <a:t>“生吞活剥”</a:t>
            </a:r>
            <a:r>
              <a:rPr lang="zh-CN" altLang="en-US" sz="2400">
                <a:latin typeface="微软雅黑" panose="020b0503020204020204" pitchFamily="34" charset="-122"/>
                <a:ea typeface="微软雅黑" panose="020b0503020204020204" pitchFamily="34" charset="-122"/>
              </a:rPr>
              <a:t>指生硬地接受或机械地搬用（别人的</a:t>
            </a:r>
            <a:r>
              <a:rPr lang="zh-CN" altLang="en-US" sz="2400" smtClean="0">
                <a:latin typeface="微软雅黑" panose="020b0503020204020204" pitchFamily="34" charset="-122"/>
                <a:ea typeface="微软雅黑" panose="020b0503020204020204" pitchFamily="34" charset="-122"/>
              </a:rPr>
              <a:t>理论</a:t>
            </a:r>
            <a:r>
              <a:rPr lang="zh-CN" altLang="en-US" sz="2400">
                <a:latin typeface="微软雅黑" panose="020b0503020204020204" pitchFamily="34" charset="-122"/>
                <a:ea typeface="微软雅黑" panose="020b0503020204020204" pitchFamily="34" charset="-122"/>
              </a:rPr>
              <a:t>、经验、方法等）；“囫囵吞枣”意思是把整个枣子吞到</a:t>
            </a:r>
            <a:r>
              <a:rPr lang="zh-CN" altLang="en-US" sz="2400" smtClean="0">
                <a:latin typeface="微软雅黑" panose="020b0503020204020204" pitchFamily="34" charset="-122"/>
                <a:ea typeface="微软雅黑" panose="020b0503020204020204" pitchFamily="34" charset="-122"/>
              </a:rPr>
              <a:t>肚子里</a:t>
            </a:r>
            <a:r>
              <a:rPr lang="zh-CN" altLang="en-US" sz="2400">
                <a:latin typeface="微软雅黑" panose="020b0503020204020204" pitchFamily="34" charset="-122"/>
                <a:ea typeface="微软雅黑" panose="020b0503020204020204" pitchFamily="34" charset="-122"/>
              </a:rPr>
              <a:t>，比喻读书等不加分析地笼统接受。相对而言，</a:t>
            </a:r>
            <a:r>
              <a:rPr lang="zh-CN" altLang="en-US" sz="2400" smtClean="0">
                <a:latin typeface="微软雅黑" panose="020b0503020204020204" pitchFamily="34" charset="-122"/>
                <a:ea typeface="微软雅黑" panose="020b0503020204020204" pitchFamily="34" charset="-122"/>
              </a:rPr>
              <a:t>“囫囵吞枣”更</a:t>
            </a:r>
            <a:r>
              <a:rPr lang="zh-CN" altLang="en-US" sz="2400">
                <a:latin typeface="微软雅黑" panose="020b0503020204020204" pitchFamily="34" charset="-122"/>
                <a:ea typeface="微软雅黑" panose="020b0503020204020204" pitchFamily="34" charset="-122"/>
              </a:rPr>
              <a:t>强调不求甚解，多指学习；“生吞活剥”则强调生硬搬用</a:t>
            </a:r>
            <a:r>
              <a:rPr lang="zh-CN" altLang="en-US" sz="2400" smtClean="0">
                <a:latin typeface="微软雅黑" panose="020b0503020204020204" pitchFamily="34" charset="-122"/>
                <a:ea typeface="微软雅黑" panose="020b0503020204020204" pitchFamily="34" charset="-122"/>
              </a:rPr>
              <a:t>，多指</a:t>
            </a:r>
            <a:r>
              <a:rPr lang="zh-CN" altLang="en-US" sz="2400">
                <a:latin typeface="微软雅黑" panose="020b0503020204020204" pitchFamily="34" charset="-122"/>
                <a:ea typeface="微软雅黑" panose="020b0503020204020204" pitchFamily="34" charset="-122"/>
              </a:rPr>
              <a:t>运用</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22284" y="693591"/>
            <a:ext cx="3058851"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5.</a:t>
            </a:r>
            <a:r>
              <a:rPr lang="zh-CN" altLang="en-US" sz="2400" b="1" smtClean="0">
                <a:latin typeface="微软雅黑" panose="020b0503020204020204" pitchFamily="34" charset="-122"/>
                <a:ea typeface="微软雅黑" panose="020b0503020204020204" pitchFamily="34" charset="-122"/>
              </a:rPr>
              <a:t>哗众取宠</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自吹自擂</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767379" y="1661206"/>
            <a:ext cx="9613750" cy="2308324"/>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动词，都是贬义词，都有“用语言来宣扬”的意思。</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“哗众取宠”</a:t>
            </a:r>
            <a:r>
              <a:rPr lang="zh-CN" altLang="en-US" sz="2400">
                <a:latin typeface="微软雅黑" panose="020b0503020204020204" pitchFamily="34" charset="-122"/>
                <a:ea typeface="微软雅黑" panose="020b0503020204020204" pitchFamily="34" charset="-122"/>
              </a:rPr>
              <a:t>指用浮夸的言行迎合众人，以博得</a:t>
            </a:r>
            <a:r>
              <a:rPr lang="zh-CN" altLang="en-US" sz="2400" smtClean="0">
                <a:latin typeface="微软雅黑" panose="020b0503020204020204" pitchFamily="34" charset="-122"/>
                <a:ea typeface="微软雅黑" panose="020b0503020204020204" pitchFamily="34" charset="-122"/>
              </a:rPr>
              <a:t>好感或</a:t>
            </a:r>
            <a:r>
              <a:rPr lang="zh-CN" altLang="en-US" sz="2400">
                <a:latin typeface="微软雅黑" panose="020b0503020204020204" pitchFamily="34" charset="-122"/>
                <a:ea typeface="微软雅黑" panose="020b0503020204020204" pitchFamily="34" charset="-122"/>
              </a:rPr>
              <a:t>拥护，侧重于骗取；“自吹自擂”指自己吹喇叭，自己打鼓</a:t>
            </a:r>
            <a:r>
              <a:rPr lang="zh-CN" altLang="en-US" sz="2400" smtClean="0">
                <a:latin typeface="微软雅黑" panose="020b0503020204020204" pitchFamily="34" charset="-122"/>
                <a:ea typeface="微软雅黑" panose="020b0503020204020204" pitchFamily="34" charset="-122"/>
              </a:rPr>
              <a:t>，比喻</a:t>
            </a:r>
            <a:r>
              <a:rPr lang="zh-CN" altLang="en-US" sz="2400">
                <a:latin typeface="微软雅黑" panose="020b0503020204020204" pitchFamily="34" charset="-122"/>
                <a:ea typeface="微软雅黑" panose="020b0503020204020204" pitchFamily="34" charset="-122"/>
              </a:rPr>
              <a:t>自我吹嘘，侧重于自夸</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939" y="1075935"/>
            <a:ext cx="3161443"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6.</a:t>
            </a:r>
            <a:r>
              <a:rPr lang="zh-CN" altLang="en-US" sz="2400" b="1" smtClean="0">
                <a:latin typeface="微软雅黑" panose="020b0503020204020204" pitchFamily="34" charset="-122"/>
                <a:ea typeface="微软雅黑" panose="020b0503020204020204" pitchFamily="34" charset="-122"/>
              </a:rPr>
              <a:t>自以为是</a:t>
            </a:r>
            <a:r>
              <a:rPr lang="en-US" altLang="zh-CN" sz="2400" b="1" smtClean="0">
                <a:latin typeface="微软雅黑" panose="020b0503020204020204" pitchFamily="34" charset="-122"/>
                <a:ea typeface="微软雅黑" panose="020b0503020204020204" pitchFamily="34" charset="-122"/>
              </a:rPr>
              <a:t>/</a:t>
            </a:r>
            <a:r>
              <a:rPr lang="zh-CN" altLang="en-US" sz="2400" b="1" smtClean="0">
                <a:latin typeface="微软雅黑" panose="020b0503020204020204" pitchFamily="34" charset="-122"/>
                <a:ea typeface="微软雅黑" panose="020b0503020204020204" pitchFamily="34" charset="-122"/>
              </a:rPr>
              <a:t>刚愎自用</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766743" y="2133535"/>
            <a:ext cx="9172687" cy="2862322"/>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都是贬义词，都有“过分自信”的意思。</a:t>
            </a:r>
            <a:endParaRPr lang="en-US" altLang="zh-CN" sz="2400" smtClean="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“自以为是”</a:t>
            </a:r>
            <a:r>
              <a:rPr lang="zh-CN" altLang="en-US" sz="2400">
                <a:latin typeface="微软雅黑" panose="020b0503020204020204" pitchFamily="34" charset="-122"/>
                <a:ea typeface="微软雅黑" panose="020b0503020204020204" pitchFamily="34" charset="-122"/>
              </a:rPr>
              <a:t>指认为自己的看法和做法都正确，不</a:t>
            </a:r>
            <a:r>
              <a:rPr lang="zh-CN" altLang="en-US" sz="2400" smtClean="0">
                <a:latin typeface="微软雅黑" panose="020b0503020204020204" pitchFamily="34" charset="-122"/>
                <a:ea typeface="微软雅黑" panose="020b0503020204020204" pitchFamily="34" charset="-122"/>
              </a:rPr>
              <a:t>接受</a:t>
            </a:r>
            <a:r>
              <a:rPr lang="zh-CN" altLang="en-US" sz="2400">
                <a:latin typeface="微软雅黑" panose="020b0503020204020204" pitchFamily="34" charset="-122"/>
                <a:ea typeface="微软雅黑" panose="020b0503020204020204" pitchFamily="34" charset="-122"/>
              </a:rPr>
              <a:t>别人的意见，侧重于有可能听进去了，但他就是不以为意</a:t>
            </a:r>
            <a:r>
              <a:rPr lang="zh-CN" altLang="en-US" sz="2400" smtClean="0">
                <a:latin typeface="微软雅黑" panose="020b0503020204020204" pitchFamily="34" charset="-122"/>
                <a:ea typeface="微软雅黑" panose="020b0503020204020204" pitchFamily="34" charset="-122"/>
              </a:rPr>
              <a:t>；“刚愎自用”</a:t>
            </a:r>
            <a:r>
              <a:rPr lang="zh-CN" altLang="en-US" sz="2400">
                <a:latin typeface="微软雅黑" panose="020b0503020204020204" pitchFamily="34" charset="-122"/>
                <a:ea typeface="微软雅黑" panose="020b0503020204020204" pitchFamily="34" charset="-122"/>
              </a:rPr>
              <a:t>指十分固执自信，不考虑别人的意见，侧重于</a:t>
            </a:r>
            <a:r>
              <a:rPr lang="zh-CN" altLang="en-US" sz="2400" smtClean="0">
                <a:latin typeface="微软雅黑" panose="020b0503020204020204" pitchFamily="34" charset="-122"/>
                <a:ea typeface="微软雅黑" panose="020b0503020204020204" pitchFamily="34" charset="-122"/>
              </a:rPr>
              <a:t>听不</a:t>
            </a:r>
            <a:r>
              <a:rPr lang="zh-CN" altLang="en-US" sz="2400">
                <a:latin typeface="微软雅黑" panose="020b0503020204020204" pitchFamily="34" charset="-122"/>
                <a:ea typeface="微软雅黑" panose="020b0503020204020204" pitchFamily="34" charset="-122"/>
              </a:rPr>
              <a:t>进别人的意见，认为别人的意见是错的</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939" y="1075935"/>
            <a:ext cx="3161443"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7.</a:t>
            </a:r>
            <a:r>
              <a:rPr lang="zh-CN" altLang="en-US" sz="2400" b="1">
                <a:latin typeface="微软雅黑" panose="020b0503020204020204" pitchFamily="34" charset="-122"/>
                <a:ea typeface="微软雅黑" panose="020b0503020204020204" pitchFamily="34" charset="-122"/>
              </a:rPr>
              <a:t>可歌可泣</a:t>
            </a:r>
            <a:r>
              <a:rPr lang="en-US" altLang="zh-CN" sz="2400" b="1">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可圈可点</a:t>
            </a:r>
            <a:endParaRPr lang="zh-CN" altLang="en-US" sz="2400">
              <a:latin typeface="微软雅黑" panose="020b0503020204020204" pitchFamily="34" charset="-122"/>
              <a:ea typeface="微软雅黑" panose="020b0503020204020204" pitchFamily="34" charset="-122"/>
            </a:endParaRPr>
          </a:p>
        </p:txBody>
      </p:sp>
      <p:sp>
        <p:nvSpPr>
          <p:cNvPr id="4" name="矩形 3"/>
          <p:cNvSpPr/>
          <p:nvPr/>
        </p:nvSpPr>
        <p:spPr>
          <a:xfrm>
            <a:off x="838498" y="2133535"/>
            <a:ext cx="9172687" cy="2308324"/>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都指表现好，值得赞扬。</a:t>
            </a:r>
            <a:endParaRPr lang="en-US" altLang="zh-CN" sz="2400" smtClean="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“可歌可泣”</a:t>
            </a:r>
            <a:r>
              <a:rPr lang="zh-CN" altLang="en-US" sz="2400">
                <a:latin typeface="微软雅黑" panose="020b0503020204020204" pitchFamily="34" charset="-122"/>
                <a:ea typeface="微软雅黑" panose="020b0503020204020204" pitchFamily="34" charset="-122"/>
              </a:rPr>
              <a:t>，值得歌颂、赞美，使人感动流泪。</a:t>
            </a:r>
            <a:r>
              <a:rPr lang="zh-CN" altLang="en-US" sz="2400" smtClean="0">
                <a:latin typeface="微软雅黑" panose="020b0503020204020204" pitchFamily="34" charset="-122"/>
                <a:ea typeface="微软雅黑" panose="020b0503020204020204" pitchFamily="34" charset="-122"/>
              </a:rPr>
              <a:t>形容</a:t>
            </a:r>
            <a:r>
              <a:rPr lang="zh-CN" altLang="en-US" sz="2400">
                <a:latin typeface="微软雅黑" panose="020b0503020204020204" pitchFamily="34" charset="-122"/>
                <a:ea typeface="微软雅黑" panose="020b0503020204020204" pitchFamily="34" charset="-122"/>
              </a:rPr>
              <a:t>英勇悲壮的感人事迹。“可圈可点”，文章精彩，值得加以</a:t>
            </a:r>
            <a:r>
              <a:rPr lang="zh-CN" altLang="en-US" sz="2400" smtClean="0">
                <a:latin typeface="微软雅黑" panose="020b0503020204020204" pitchFamily="34" charset="-122"/>
                <a:ea typeface="微软雅黑" panose="020b0503020204020204" pitchFamily="34" charset="-122"/>
              </a:rPr>
              <a:t>圈点</a:t>
            </a:r>
            <a:r>
              <a:rPr lang="zh-CN" altLang="en-US" sz="2400">
                <a:latin typeface="微软雅黑" panose="020b0503020204020204" pitchFamily="34" charset="-122"/>
                <a:ea typeface="微软雅黑" panose="020b0503020204020204" pitchFamily="34" charset="-122"/>
              </a:rPr>
              <a:t>，形容表现好，值得肯定或赞扬</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学习目标</a:t>
            </a:r>
            <a:endParaRPr lang="zh-CN" altLang="en-US"/>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742950">
              <a:buFont typeface="+mj-ea"/>
              <a:buAutoNum type="circleNumDbPlain"/>
            </a:pPr>
            <a:r>
              <a:rPr lang="zh-CN" altLang="en-US" sz="4000">
                <a:latin typeface="华文楷体" panose="02010600040101010101" charset="-122"/>
                <a:ea typeface="华文楷体" panose="02010600040101010101" charset="-122"/>
              </a:rPr>
              <a:t>提高学生对理论联系实际重要性的认识，教育学生自己树立正确的学风</a:t>
            </a:r>
            <a:endParaRPr lang="zh-CN" altLang="en-US" sz="4000">
              <a:latin typeface="华文楷体" panose="02010600040101010101" charset="-122"/>
              <a:ea typeface="华文楷体" panose="02010600040101010101" charset="-122"/>
            </a:endParaRPr>
          </a:p>
          <a:p>
            <a:pPr marL="742950" indent="-742950">
              <a:buFont typeface="+mj-ea"/>
              <a:buAutoNum type="circleNumDbPlain"/>
            </a:pPr>
            <a:r>
              <a:rPr lang="zh-CN" altLang="en-US" sz="4000">
                <a:latin typeface="华文楷体" panose="02010600040101010101" charset="-122"/>
                <a:ea typeface="华文楷体" panose="02010600040101010101" charset="-122"/>
              </a:rPr>
              <a:t>学习跳读法</a:t>
            </a:r>
            <a:endParaRPr lang="zh-CN" altLang="en-US" sz="4000">
              <a:latin typeface="华文楷体" panose="02010600040101010101" charset="-122"/>
              <a:ea typeface="华文楷体" panose="02010600040101010101" charset="-122"/>
            </a:endParaRPr>
          </a:p>
          <a:p>
            <a:pPr marL="742950" indent="-742950">
              <a:buFont typeface="+mj-ea"/>
              <a:buAutoNum type="circleNumDbPlain"/>
            </a:pPr>
            <a:r>
              <a:rPr lang="zh-CN" altLang="en-US" sz="4000">
                <a:latin typeface="华文楷体" panose="02010600040101010101" charset="-122"/>
                <a:ea typeface="华文楷体" panose="02010600040101010101" charset="-122"/>
              </a:rPr>
              <a:t>学会抓住关键词和句子联系上下人提取和筛选重要信息</a:t>
            </a:r>
            <a:endParaRPr lang="zh-CN" altLang="en-US" sz="4000">
              <a:latin typeface="华文楷体" panose="02010600040101010101" charset="-122"/>
              <a:ea typeface="华文楷体" panose="0201060004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22284" y="1701922"/>
            <a:ext cx="3161443"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8.</a:t>
            </a:r>
            <a:r>
              <a:rPr lang="zh-CN" altLang="en-US" sz="2400" b="1">
                <a:latin typeface="微软雅黑" panose="020b0503020204020204" pitchFamily="34" charset="-122"/>
                <a:ea typeface="微软雅黑" panose="020b0503020204020204" pitchFamily="34" charset="-122"/>
              </a:rPr>
              <a:t>滔滔不绝</a:t>
            </a:r>
            <a:r>
              <a:rPr lang="en-US" altLang="zh-CN" sz="2400" b="1">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源源不断</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nvSpPr>
        <p:spPr>
          <a:xfrm>
            <a:off x="694988" y="2493457"/>
            <a:ext cx="9172687" cy="1754326"/>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都形容接连不断</a:t>
            </a:r>
            <a:r>
              <a:rPr lang="zh-CN" altLang="en-US"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“滔滔不绝”</a:t>
            </a:r>
            <a:r>
              <a:rPr lang="zh-CN" altLang="en-US" sz="2400">
                <a:latin typeface="微软雅黑" panose="020b0503020204020204" pitchFamily="34" charset="-122"/>
                <a:ea typeface="微软雅黑" panose="020b0503020204020204" pitchFamily="34" charset="-122"/>
              </a:rPr>
              <a:t>形容话很多，说起来没完。</a:t>
            </a:r>
            <a:r>
              <a:rPr lang="zh-CN" altLang="en-US" sz="2400" smtClean="0">
                <a:latin typeface="微软雅黑" panose="020b0503020204020204" pitchFamily="34" charset="-122"/>
                <a:ea typeface="微软雅黑" panose="020b0503020204020204" pitchFamily="34" charset="-122"/>
              </a:rPr>
              <a:t>“源源不断”</a:t>
            </a:r>
            <a:r>
              <a:rPr lang="zh-CN" altLang="en-US" sz="2400">
                <a:latin typeface="微软雅黑" panose="020b0503020204020204" pitchFamily="34" charset="-122"/>
                <a:ea typeface="微软雅黑" panose="020b0503020204020204" pitchFamily="34" charset="-122"/>
              </a:rPr>
              <a:t>形容接连不断、连绵不绝。多用于事物</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054516" y="765899"/>
            <a:ext cx="3161443" cy="461665"/>
          </a:xfrm>
          <a:prstGeom prst="rect">
            <a:avLst/>
          </a:prstGeom>
        </p:spPr>
        <p:txBody>
          <a:bodyPr wrap="none">
            <a:spAutoFit/>
          </a:bodyPr>
          <a:lstStyle/>
          <a:p>
            <a:r>
              <a:rPr lang="en-US" altLang="zh-CN" sz="2400" b="1" smtClean="0">
                <a:latin typeface="微软雅黑" panose="020b0503020204020204" pitchFamily="34" charset="-122"/>
                <a:ea typeface="微软雅黑" panose="020b0503020204020204" pitchFamily="34" charset="-122"/>
              </a:rPr>
              <a:t>9.</a:t>
            </a:r>
            <a:r>
              <a:rPr lang="zh-CN" altLang="en-US" sz="2400" b="1">
                <a:latin typeface="微软雅黑" panose="020b0503020204020204" pitchFamily="34" charset="-122"/>
                <a:ea typeface="微软雅黑" panose="020b0503020204020204" pitchFamily="34" charset="-122"/>
              </a:rPr>
              <a:t>夸夸其谈</a:t>
            </a:r>
            <a:r>
              <a:rPr lang="en-US" altLang="zh-CN" sz="2400" b="1">
                <a:latin typeface="微软雅黑" panose="020b0503020204020204" pitchFamily="34" charset="-122"/>
                <a:ea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rPr>
              <a:t>侃侃而谈</a:t>
            </a:r>
            <a:endParaRPr lang="zh-CN" altLang="en-US" sz="2400">
              <a:latin typeface="微软雅黑" panose="020b0503020204020204" pitchFamily="34" charset="-122"/>
              <a:ea typeface="微软雅黑" panose="020b0503020204020204" pitchFamily="34" charset="-122"/>
            </a:endParaRPr>
          </a:p>
        </p:txBody>
      </p:sp>
      <p:sp>
        <p:nvSpPr>
          <p:cNvPr id="5" name="矩形 4"/>
          <p:cNvSpPr/>
          <p:nvPr/>
        </p:nvSpPr>
        <p:spPr>
          <a:xfrm>
            <a:off x="910685" y="1629522"/>
            <a:ext cx="9172687" cy="1754326"/>
          </a:xfrm>
          <a:prstGeom prst="rect">
            <a:avLst/>
          </a:prstGeom>
        </p:spPr>
        <p:txBody>
          <a:bodyPr wrap="square">
            <a:spAutoFit/>
          </a:bodyPr>
          <a:lstStyle/>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相同点</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都用来形容说话。</a:t>
            </a:r>
            <a:endParaRPr lang="en-US" altLang="zh-CN" sz="2400" smtClean="0">
              <a:latin typeface="微软雅黑" panose="020b0503020204020204" pitchFamily="34" charset="-122"/>
              <a:ea typeface="微软雅黑" panose="020b0503020204020204" pitchFamily="34" charset="-122"/>
            </a:endParaRPr>
          </a:p>
          <a:p>
            <a:pP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不同点：</a:t>
            </a:r>
            <a:r>
              <a:rPr lang="zh-CN" altLang="en-US" sz="2400" smtClean="0">
                <a:latin typeface="微软雅黑" panose="020b0503020204020204" pitchFamily="34" charset="-122"/>
                <a:ea typeface="微软雅黑" panose="020b0503020204020204" pitchFamily="34" charset="-122"/>
              </a:rPr>
              <a:t>“夸夸其谈”</a:t>
            </a:r>
            <a:r>
              <a:rPr lang="zh-CN" altLang="en-US" sz="2400">
                <a:latin typeface="微软雅黑" panose="020b0503020204020204" pitchFamily="34" charset="-122"/>
                <a:ea typeface="微软雅黑" panose="020b0503020204020204" pitchFamily="34" charset="-122"/>
              </a:rPr>
              <a:t>形容说话浮夸，不切实际。贬义词</a:t>
            </a:r>
            <a:r>
              <a:rPr lang="zh-CN" altLang="en-US" sz="2400" smtClean="0">
                <a:latin typeface="微软雅黑" panose="020b0503020204020204" pitchFamily="34" charset="-122"/>
                <a:ea typeface="微软雅黑" panose="020b0503020204020204" pitchFamily="34" charset="-122"/>
              </a:rPr>
              <a:t>。“侃侃而谈”</a:t>
            </a:r>
            <a:r>
              <a:rPr lang="zh-CN" altLang="en-US" sz="2400">
                <a:latin typeface="微软雅黑" panose="020b0503020204020204" pitchFamily="34" charset="-122"/>
                <a:ea typeface="微软雅黑" panose="020b0503020204020204" pitchFamily="34" charset="-122"/>
              </a:rPr>
              <a:t>形容理直气壮、从容不迫地说话。褒义词</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思考</a:t>
            </a:r>
            <a:endParaRPr lang="zh-CN" altLang="en-US"/>
          </a:p>
        </p:txBody>
      </p:sp>
      <p:sp>
        <p:nvSpPr>
          <p:cNvPr id="3" name="内容占位符 2"/>
          <p:cNvSpPr>
            <a:spLocks noGrp="1"/>
          </p:cNvSpPr>
          <p:nvPr/>
        </p:nvSpPr>
        <p:spPr>
          <a:xfrm>
            <a:off x="217170" y="1269365"/>
            <a:ext cx="11756390" cy="475932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solidFill>
                  <a:srgbClr val="FF0000"/>
                </a:solidFill>
                <a:effectLst>
                  <a:outerShdw blurRad="38100" dist="38100" dir="2700000" algn="tl">
                    <a:srgbClr val="000000">
                      <a:alpha val="43137"/>
                    </a:srgbClr>
                  </a:outerShdw>
                </a:effectLst>
              </a:rPr>
              <a:t>为什么在标题中要使用</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改造</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这样的词汇，而不用</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改变</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或者</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改进</a:t>
            </a:r>
            <a:r>
              <a:rPr lang="en-US" altLang="zh-CN" sz="3200" b="1">
                <a:solidFill>
                  <a:srgbClr val="FF0000"/>
                </a:solidFill>
                <a:effectLst>
                  <a:outerShdw blurRad="38100" dist="38100" dir="2700000" algn="tl">
                    <a:srgbClr val="000000">
                      <a:alpha val="43137"/>
                    </a:srgbClr>
                  </a:outerShdw>
                </a:effectLst>
              </a:rPr>
              <a:t>”</a:t>
            </a:r>
            <a:r>
              <a:rPr lang="zh-CN" altLang="en-US" sz="3200" b="1">
                <a:solidFill>
                  <a:srgbClr val="FF0000"/>
                </a:solidFill>
                <a:effectLst>
                  <a:outerShdw blurRad="38100" dist="38100" dir="2700000" algn="tl">
                    <a:srgbClr val="000000">
                      <a:alpha val="43137"/>
                    </a:srgbClr>
                  </a:outerShdw>
                </a:effectLst>
              </a:rPr>
              <a:t>这样的词汇？</a:t>
            </a:r>
            <a:endParaRPr lang="zh-CN" altLang="en-US" sz="3200" b="1">
              <a:effectLst>
                <a:outerShdw blurRad="38100" dist="38100" dir="2700000" algn="tl">
                  <a:srgbClr val="000000">
                    <a:alpha val="43137"/>
                  </a:srgbClr>
                </a:outerShdw>
              </a:effectLst>
            </a:endParaRPr>
          </a:p>
          <a:p>
            <a:pPr marL="0" indent="0">
              <a:buNone/>
            </a:pPr>
            <a:r>
              <a:rPr lang="en-US" altLang="zh-CN" sz="3600" b="1">
                <a:effectLst>
                  <a:outerShdw blurRad="38100" dist="38100" dir="2700000" algn="tl">
                    <a:srgbClr val="000000">
                      <a:alpha val="43137"/>
                    </a:srgbClr>
                  </a:outerShdw>
                </a:effectLst>
              </a:rPr>
              <a:t>      ”</a:t>
            </a:r>
            <a:r>
              <a:rPr lang="zh-CN" altLang="en-US" sz="3600" b="1">
                <a:effectLst>
                  <a:outerShdw blurRad="38100" dist="38100" dir="2700000" algn="tl">
                    <a:srgbClr val="000000">
                      <a:alpha val="43137"/>
                    </a:srgbClr>
                  </a:outerShdw>
                </a:effectLst>
              </a:rPr>
              <a:t>改变</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没有没有强调</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立新</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这一面</a:t>
            </a:r>
            <a:endParaRPr lang="zh-CN" altLang="en-US" sz="3600" b="1">
              <a:effectLst>
                <a:outerShdw blurRad="38100" dist="38100" dir="2700000" algn="tl">
                  <a:srgbClr val="000000">
                    <a:alpha val="43137"/>
                  </a:srgbClr>
                </a:outerShdw>
              </a:effectLst>
            </a:endParaRPr>
          </a:p>
          <a:p>
            <a:pPr marL="0" indent="0">
              <a:buNone/>
            </a:pPr>
            <a:r>
              <a:rPr lang="en-US" altLang="zh-CN" sz="3600" b="1">
                <a:effectLst>
                  <a:outerShdw blurRad="38100" dist="38100" dir="2700000" algn="tl">
                    <a:srgbClr val="000000">
                      <a:alpha val="43137"/>
                    </a:srgbClr>
                  </a:outerShdw>
                </a:effectLst>
              </a:rPr>
              <a:t>      “</a:t>
            </a:r>
            <a:r>
              <a:rPr lang="zh-CN" altLang="en-US" sz="3600" b="1">
                <a:effectLst>
                  <a:outerShdw blurRad="38100" dist="38100" dir="2700000" algn="tl">
                    <a:srgbClr val="000000">
                      <a:alpha val="43137"/>
                    </a:srgbClr>
                  </a:outerShdw>
                </a:effectLst>
              </a:rPr>
              <a:t>改进</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比较强调</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有所进步</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而没有强调</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破旧</a:t>
            </a:r>
            <a:r>
              <a:rPr lang="en-US" altLang="zh-CN" sz="3600" b="1">
                <a:effectLst>
                  <a:outerShdw blurRad="38100" dist="38100" dir="2700000" algn="tl">
                    <a:srgbClr val="000000">
                      <a:alpha val="43137"/>
                    </a:srgbClr>
                  </a:outerShdw>
                </a:effectLst>
              </a:rPr>
              <a:t>“</a:t>
            </a:r>
            <a:r>
              <a:rPr lang="zh-CN" altLang="en-US" sz="3600" b="1">
                <a:effectLst>
                  <a:outerShdw blurRad="38100" dist="38100" dir="2700000" algn="tl">
                    <a:srgbClr val="000000">
                      <a:alpha val="43137"/>
                    </a:srgbClr>
                  </a:outerShdw>
                </a:effectLst>
              </a:rPr>
              <a:t>的一面</a:t>
            </a:r>
            <a:endParaRPr lang="zh-CN" altLang="en-US" sz="3600" b="1">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跳读文章</a:t>
            </a:r>
            <a:r>
              <a:rPr lang="en-US" altLang="zh-CN"/>
              <a:t>————</a:t>
            </a:r>
            <a:r>
              <a:rPr lang="zh-CN" altLang="en-US"/>
              <a:t>提取关键信息</a:t>
            </a:r>
            <a:endParaRPr lang="zh-CN" altLang="en-US"/>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000" b="1">
                <a:effectLst>
                  <a:outerShdw blurRad="38100" dist="38100" dir="2700000" algn="tl">
                    <a:srgbClr val="000000">
                      <a:alpha val="43137"/>
                    </a:srgbClr>
                  </a:outerShdw>
                </a:effectLst>
              </a:rPr>
              <a:t>提示：作者的思路主要是三个词汇</a:t>
            </a:r>
            <a:endParaRPr lang="zh-CN" altLang="en-US" sz="4000" b="1">
              <a:effectLst>
                <a:outerShdw blurRad="38100" dist="38100" dir="2700000" algn="tl">
                  <a:srgbClr val="000000">
                    <a:alpha val="43137"/>
                  </a:srgbClr>
                </a:outerShdw>
              </a:effectLst>
            </a:endParaRPr>
          </a:p>
          <a:p>
            <a:pPr marL="0" indent="0">
              <a:buNone/>
            </a:pPr>
            <a:endParaRPr lang="zh-CN" altLang="en-US" sz="4000" b="1">
              <a:effectLst>
                <a:outerShdw blurRad="38100" dist="38100" dir="2700000" algn="tl">
                  <a:srgbClr val="000000">
                    <a:alpha val="43137"/>
                  </a:srgbClr>
                </a:outerShdw>
              </a:effectLst>
            </a:endParaRPr>
          </a:p>
          <a:p>
            <a:pPr marL="0" indent="0">
              <a:buNone/>
            </a:pPr>
            <a:endParaRPr lang="zh-CN" altLang="en-US" sz="4000" b="1">
              <a:effectLst>
                <a:outerShdw blurRad="38100" dist="38100" dir="2700000" algn="tl">
                  <a:srgbClr val="000000">
                    <a:alpha val="43137"/>
                  </a:srgbClr>
                </a:outerShdw>
              </a:effectLst>
            </a:endParaRPr>
          </a:p>
          <a:p>
            <a:pPr marL="0" indent="0">
              <a:buNone/>
            </a:pPr>
            <a:r>
              <a:rPr lang="en-US" altLang="zh-CN" sz="4000" b="1">
                <a:effectLst>
                  <a:outerShdw blurRad="38100" dist="38100" dir="2700000" algn="tl">
                    <a:srgbClr val="000000">
                      <a:alpha val="43137"/>
                    </a:srgbClr>
                  </a:outerShdw>
                </a:effectLst>
              </a:rPr>
              <a:t>      </a:t>
            </a:r>
            <a:r>
              <a:rPr lang="en-US" altLang="zh-CN" sz="4000" b="1">
                <a:solidFill>
                  <a:srgbClr val="FF0000"/>
                </a:solidFill>
                <a:effectLst>
                  <a:outerShdw blurRad="38100" dist="38100" dir="2700000" algn="tl">
                    <a:srgbClr val="000000">
                      <a:alpha val="43137"/>
                    </a:srgbClr>
                  </a:outerShdw>
                </a:effectLst>
              </a:rPr>
              <a:t> </a:t>
            </a:r>
            <a:r>
              <a:rPr lang="zh-CN" altLang="en-US" sz="4000" b="1">
                <a:solidFill>
                  <a:srgbClr val="FF0000"/>
                </a:solidFill>
                <a:effectLst>
                  <a:outerShdw blurRad="38100" dist="38100" dir="2700000" algn="tl">
                    <a:srgbClr val="000000">
                      <a:alpha val="43137"/>
                    </a:srgbClr>
                  </a:outerShdw>
                </a:effectLst>
              </a:rPr>
              <a:t>主张</a:t>
            </a:r>
            <a:r>
              <a:rPr lang="en-US" altLang="zh-CN" sz="4000" b="1">
                <a:solidFill>
                  <a:srgbClr val="FF0000"/>
                </a:solidFill>
                <a:effectLst>
                  <a:outerShdw blurRad="38100" dist="38100" dir="2700000" algn="tl">
                    <a:srgbClr val="000000">
                      <a:alpha val="43137"/>
                    </a:srgbClr>
                  </a:outerShdw>
                </a:effectLst>
              </a:rPr>
              <a:t>——————</a:t>
            </a:r>
            <a:r>
              <a:rPr lang="zh-CN" altLang="en-US" sz="4000" b="1">
                <a:solidFill>
                  <a:srgbClr val="FF0000"/>
                </a:solidFill>
                <a:effectLst>
                  <a:outerShdw blurRad="38100" dist="38100" dir="2700000" algn="tl">
                    <a:srgbClr val="000000">
                      <a:alpha val="43137"/>
                    </a:srgbClr>
                  </a:outerShdw>
                </a:effectLst>
              </a:rPr>
              <a:t>理由</a:t>
            </a:r>
            <a:r>
              <a:rPr lang="en-US" altLang="zh-CN" sz="4000" b="1">
                <a:solidFill>
                  <a:srgbClr val="FF0000"/>
                </a:solidFill>
                <a:effectLst>
                  <a:outerShdw blurRad="38100" dist="38100" dir="2700000" algn="tl">
                    <a:srgbClr val="000000">
                      <a:alpha val="43137"/>
                    </a:srgbClr>
                  </a:outerShdw>
                </a:effectLst>
              </a:rPr>
              <a:t>————</a:t>
            </a:r>
            <a:r>
              <a:rPr lang="zh-CN" altLang="en-US" sz="4000" b="1">
                <a:solidFill>
                  <a:srgbClr val="FF0000"/>
                </a:solidFill>
                <a:effectLst>
                  <a:outerShdw blurRad="38100" dist="38100" dir="2700000" algn="tl">
                    <a:srgbClr val="000000">
                      <a:alpha val="43137"/>
                    </a:srgbClr>
                  </a:outerShdw>
                </a:effectLst>
              </a:rPr>
              <a:t>提议</a:t>
            </a:r>
            <a:endParaRPr lang="zh-CN" altLang="en-US" sz="4000" b="1">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txBox="1"/>
          <p:nvPr/>
        </p:nvSpPr>
        <p:spPr bwMode="auto">
          <a:xfrm>
            <a:off x="766445" y="477520"/>
            <a:ext cx="482473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3200" b="1" smtClean="0">
                <a:solidFill>
                  <a:srgbClr val="0000FF"/>
                </a:solidFill>
                <a:latin typeface="微软雅黑" panose="020b0503020204020204" pitchFamily="34" charset="-122"/>
                <a:ea typeface="微软雅黑" panose="020b0503020204020204" pitchFamily="34" charset="-122"/>
              </a:rPr>
              <a:t>深入探究（学法指导）</a:t>
            </a:r>
            <a:endParaRPr lang="en-US" altLang="zh-CN" b="1" smtClean="0">
              <a:solidFill>
                <a:srgbClr val="0000FF"/>
              </a:solidFill>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endParaRPr lang="en-US" altLang="zh-CN" smtClean="0">
              <a:solidFill>
                <a:srgbClr val="000000"/>
              </a:solidFill>
              <a:latin typeface="微软雅黑" panose="020b0503020204020204" pitchFamily="34" charset="-122"/>
              <a:ea typeface="微软雅黑" panose="020b0503020204020204" pitchFamily="34" charset="-122"/>
            </a:endParaRPr>
          </a:p>
          <a:p>
            <a:endParaRPr lang="en-US" altLang="zh-CN" b="1" smtClean="0">
              <a:solidFill>
                <a:srgbClr val="000000"/>
              </a:solidFill>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5" name="Text Box 4"/>
          <p:cNvSpPr txBox="1">
            <a:spLocks noChangeArrowheads="1"/>
          </p:cNvSpPr>
          <p:nvPr/>
        </p:nvSpPr>
        <p:spPr bwMode="auto">
          <a:xfrm>
            <a:off x="616585" y="1280160"/>
            <a:ext cx="10405110" cy="1198880"/>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zh-CN" altLang="en-US" b="1">
                <a:effectLst>
                  <a:outerShdw blurRad="38100" dist="38100" dir="2700000" algn="tl">
                    <a:srgbClr val="000000">
                      <a:alpha val="43137"/>
                    </a:srgbClr>
                  </a:outerShdw>
                </a:effectLst>
              </a:rPr>
              <a:t>本文脉络分明，有许多显示作者思路的句子，</a:t>
            </a:r>
            <a:r>
              <a:rPr lang="zh-CN" altLang="en-US" b="1" smtClean="0">
                <a:effectLst>
                  <a:outerShdw blurRad="38100" dist="38100" dir="2700000" algn="tl">
                    <a:srgbClr val="000000">
                      <a:alpha val="43137"/>
                    </a:srgbClr>
                  </a:outerShdw>
                </a:effectLst>
              </a:rPr>
              <a:t>请把</a:t>
            </a:r>
            <a:r>
              <a:rPr lang="zh-CN" altLang="en-US" b="1">
                <a:effectLst>
                  <a:outerShdw blurRad="38100" dist="38100" dir="2700000" algn="tl">
                    <a:srgbClr val="000000">
                      <a:alpha val="43137"/>
                    </a:srgbClr>
                  </a:outerShdw>
                </a:effectLst>
              </a:rPr>
              <a:t>它们找出来。据此分析文章的论点是什么，作者是如何</a:t>
            </a:r>
            <a:r>
              <a:rPr lang="zh-CN" altLang="en-US" b="1" smtClean="0">
                <a:effectLst>
                  <a:outerShdw blurRad="38100" dist="38100" dir="2700000" algn="tl">
                    <a:srgbClr val="000000">
                      <a:alpha val="43137"/>
                    </a:srgbClr>
                  </a:outerShdw>
                </a:effectLst>
              </a:rPr>
              <a:t>论证的</a:t>
            </a:r>
            <a:r>
              <a:rPr lang="zh-CN" altLang="en-US" b="1">
                <a:effectLst>
                  <a:outerShdw blurRad="38100" dist="38100" dir="2700000" algn="tl">
                    <a:srgbClr val="000000">
                      <a:alpha val="43137"/>
                    </a:srgbClr>
                  </a:outerShdw>
                </a:effectLst>
              </a:rPr>
              <a:t>，第一、二、三部分之间是什么关系</a:t>
            </a:r>
            <a:r>
              <a:rPr lang="zh-CN" altLang="en-US"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p:txBody>
      </p:sp>
      <p:sp>
        <p:nvSpPr>
          <p:cNvPr id="4" name="矩形 3"/>
          <p:cNvSpPr/>
          <p:nvPr/>
        </p:nvSpPr>
        <p:spPr>
          <a:xfrm>
            <a:off x="477961" y="2637614"/>
            <a:ext cx="10286148" cy="424731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575945" algn="just">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显示思路的句子：</a:t>
            </a:r>
            <a:endParaRPr lang="zh-CN" altLang="en-US" sz="2000">
              <a:solidFill>
                <a:srgbClr val="FF0000"/>
              </a:solidFill>
              <a:latin typeface="微软雅黑" panose="020b0503020204020204" pitchFamily="34" charset="-122"/>
              <a:ea typeface="微软雅黑" panose="020b0503020204020204" pitchFamily="34" charset="-122"/>
            </a:endParaRPr>
          </a:p>
          <a:p>
            <a:pPr indent="575945" algn="just">
              <a:lnSpc>
                <a:spcPct val="150000"/>
              </a:lnSpc>
            </a:pPr>
            <a:r>
              <a:rPr lang="zh-CN" altLang="en-US" sz="2000">
                <a:latin typeface="微软雅黑" panose="020b0503020204020204" pitchFamily="34" charset="-122"/>
                <a:ea typeface="微软雅黑" panose="020b0503020204020204" pitchFamily="34" charset="-122"/>
              </a:rPr>
              <a:t>① 我主张将我们全党的学习方法和学习制度改造一下</a:t>
            </a:r>
            <a:r>
              <a:rPr lang="zh-CN" altLang="en-US" sz="2000" smtClean="0">
                <a:latin typeface="微软雅黑" panose="020b0503020204020204" pitchFamily="34" charset="-122"/>
                <a:ea typeface="微软雅黑" panose="020b0503020204020204" pitchFamily="34" charset="-122"/>
              </a:rPr>
              <a:t>。其</a:t>
            </a:r>
            <a:r>
              <a:rPr lang="zh-CN" altLang="en-US" sz="2000">
                <a:latin typeface="微软雅黑" panose="020b0503020204020204" pitchFamily="34" charset="-122"/>
                <a:ea typeface="微软雅黑" panose="020b0503020204020204" pitchFamily="34" charset="-122"/>
              </a:rPr>
              <a:t>理由如次。</a:t>
            </a:r>
            <a:endParaRPr lang="zh-CN" altLang="en-US" sz="2000">
              <a:latin typeface="微软雅黑" panose="020b0503020204020204" pitchFamily="34" charset="-122"/>
              <a:ea typeface="微软雅黑" panose="020b0503020204020204" pitchFamily="34" charset="-122"/>
            </a:endParaRPr>
          </a:p>
          <a:p>
            <a:pPr indent="575945" algn="just">
              <a:lnSpc>
                <a:spcPct val="150000"/>
              </a:lnSpc>
            </a:pPr>
            <a:r>
              <a:rPr lang="zh-CN" altLang="en-US" sz="2000">
                <a:latin typeface="微软雅黑" panose="020b0503020204020204" pitchFamily="34" charset="-122"/>
                <a:ea typeface="微软雅黑" panose="020b0503020204020204" pitchFamily="34" charset="-122"/>
              </a:rPr>
              <a:t>② 中国共产党的二十年，就是马克思列宁主义的普遍</a:t>
            </a:r>
            <a:r>
              <a:rPr lang="zh-CN" altLang="en-US" sz="2000" smtClean="0">
                <a:latin typeface="微软雅黑" panose="020b0503020204020204" pitchFamily="34" charset="-122"/>
                <a:ea typeface="微软雅黑" panose="020b0503020204020204" pitchFamily="34" charset="-122"/>
              </a:rPr>
              <a:t>真理</a:t>
            </a:r>
            <a:r>
              <a:rPr lang="zh-CN" altLang="en-US" sz="2000">
                <a:latin typeface="微软雅黑" panose="020b0503020204020204" pitchFamily="34" charset="-122"/>
                <a:ea typeface="微软雅黑" panose="020b0503020204020204" pitchFamily="34" charset="-122"/>
              </a:rPr>
              <a:t>和中国革命的具体实践日益结合的二十年。</a:t>
            </a:r>
            <a:endParaRPr lang="zh-CN" altLang="en-US" sz="2000">
              <a:latin typeface="微软雅黑" panose="020b0503020204020204" pitchFamily="34" charset="-122"/>
              <a:ea typeface="微软雅黑" panose="020b0503020204020204" pitchFamily="34" charset="-122"/>
            </a:endParaRPr>
          </a:p>
          <a:p>
            <a:pPr indent="575945" algn="just">
              <a:lnSpc>
                <a:spcPct val="150000"/>
              </a:lnSpc>
            </a:pPr>
            <a:r>
              <a:rPr lang="zh-CN" altLang="en-US" sz="2000">
                <a:latin typeface="微软雅黑" panose="020b0503020204020204" pitchFamily="34" charset="-122"/>
                <a:ea typeface="微软雅黑" panose="020b0503020204020204" pitchFamily="34" charset="-122"/>
              </a:rPr>
              <a:t>③ 但是我们还是有缺点的，而且还有很大的缺点</a:t>
            </a:r>
            <a:r>
              <a:rPr lang="zh-CN" altLang="en-US" sz="2000" smtClean="0">
                <a:latin typeface="微软雅黑" panose="020b0503020204020204" pitchFamily="34" charset="-122"/>
                <a:ea typeface="微软雅黑" panose="020b0503020204020204" pitchFamily="34" charset="-122"/>
              </a:rPr>
              <a:t>。④ </a:t>
            </a:r>
            <a:r>
              <a:rPr lang="zh-CN" altLang="en-US" sz="2000">
                <a:latin typeface="微软雅黑" panose="020b0503020204020204" pitchFamily="34" charset="-122"/>
                <a:ea typeface="微软雅黑" panose="020b0503020204020204" pitchFamily="34" charset="-122"/>
              </a:rPr>
              <a:t>为了反复地说明这个意思，我想将两种互相对立的</a:t>
            </a:r>
            <a:r>
              <a:rPr lang="zh-CN" altLang="en-US" sz="2000" smtClean="0">
                <a:latin typeface="微软雅黑" panose="020b0503020204020204" pitchFamily="34" charset="-122"/>
                <a:ea typeface="微软雅黑" panose="020b0503020204020204" pitchFamily="34" charset="-122"/>
              </a:rPr>
              <a:t>态度</a:t>
            </a:r>
            <a:r>
              <a:rPr lang="zh-CN" altLang="en-US" sz="2000">
                <a:latin typeface="微软雅黑" panose="020b0503020204020204" pitchFamily="34" charset="-122"/>
                <a:ea typeface="微软雅黑" panose="020b0503020204020204" pitchFamily="34" charset="-122"/>
              </a:rPr>
              <a:t>对照地讲一下。</a:t>
            </a:r>
            <a:endParaRPr lang="zh-CN" altLang="en-US" sz="2000">
              <a:latin typeface="微软雅黑" panose="020b0503020204020204" pitchFamily="34" charset="-122"/>
              <a:ea typeface="微软雅黑" panose="020b0503020204020204" pitchFamily="34" charset="-122"/>
            </a:endParaRPr>
          </a:p>
          <a:p>
            <a:pPr indent="575945" algn="just">
              <a:lnSpc>
                <a:spcPct val="150000"/>
              </a:lnSpc>
            </a:pPr>
            <a:r>
              <a:rPr lang="zh-CN" altLang="en-US" sz="2000">
                <a:latin typeface="微软雅黑" panose="020b0503020204020204" pitchFamily="34" charset="-122"/>
                <a:ea typeface="微软雅黑" panose="020b0503020204020204" pitchFamily="34" charset="-122"/>
              </a:rPr>
              <a:t>⑤ 依据上述意见，我有下列提议。</a:t>
            </a:r>
            <a:endParaRPr lang="zh-CN" altLang="en-US" sz="2000">
              <a:latin typeface="微软雅黑" panose="020b0503020204020204" pitchFamily="34" charset="-122"/>
              <a:ea typeface="微软雅黑" panose="020b0503020204020204" pitchFamily="34" charset="-122"/>
            </a:endParaRPr>
          </a:p>
          <a:p>
            <a:pPr indent="575945" algn="just">
              <a:lnSpc>
                <a:spcPct val="150000"/>
              </a:lnSpc>
            </a:pPr>
            <a:r>
              <a:rPr lang="zh-CN" altLang="en-US" sz="2000">
                <a:latin typeface="微软雅黑" panose="020b0503020204020204" pitchFamily="34" charset="-122"/>
                <a:ea typeface="微软雅黑" panose="020b0503020204020204" pitchFamily="34" charset="-122"/>
              </a:rPr>
              <a:t>⑥ 在如此生动丰富的中国革命环境和世界革命环境中</a:t>
            </a:r>
            <a:r>
              <a:rPr lang="zh-CN" altLang="en-US" sz="2000" smtClean="0">
                <a:latin typeface="微软雅黑" panose="020b0503020204020204" pitchFamily="34" charset="-122"/>
                <a:ea typeface="微软雅黑" panose="020b0503020204020204" pitchFamily="34" charset="-122"/>
              </a:rPr>
              <a:t>，我们</a:t>
            </a:r>
            <a:r>
              <a:rPr lang="zh-CN" altLang="en-US" sz="2000">
                <a:latin typeface="微软雅黑" panose="020b0503020204020204" pitchFamily="34" charset="-122"/>
                <a:ea typeface="微软雅黑" panose="020b0503020204020204" pitchFamily="34" charset="-122"/>
              </a:rPr>
              <a:t>在学习问题上的这一改造，我相信一定会有好的结果</a:t>
            </a:r>
            <a:r>
              <a:rPr lang="zh-CN" altLang="en-US" sz="2000" smtClean="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4"/>
          <p:cNvSpPr txBox="1">
            <a:spLocks noChangeArrowheads="1"/>
          </p:cNvSpPr>
          <p:nvPr/>
        </p:nvSpPr>
        <p:spPr bwMode="auto">
          <a:xfrm>
            <a:off x="406400" y="261620"/>
            <a:ext cx="11554460" cy="5631180"/>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pPr indent="575945"/>
            <a:r>
              <a:rPr lang="zh-CN" altLang="en-US" b="1"/>
              <a:t>（</a:t>
            </a:r>
            <a:r>
              <a:rPr lang="en-US" altLang="zh-CN" b="1"/>
              <a:t>2</a:t>
            </a:r>
            <a:r>
              <a:rPr lang="zh-CN" altLang="en-US" b="1"/>
              <a:t>）</a:t>
            </a:r>
            <a:r>
              <a:rPr lang="zh-CN" altLang="en-US" b="1">
                <a:solidFill>
                  <a:srgbClr val="FF0000"/>
                </a:solidFill>
              </a:rPr>
              <a:t>论点：</a:t>
            </a:r>
            <a:r>
              <a:rPr lang="zh-CN" altLang="en-US" b="1"/>
              <a:t>我主张将我们全党的学习方法和学习制度改造一下。</a:t>
            </a:r>
            <a:endParaRPr lang="zh-CN" altLang="en-US" b="1"/>
          </a:p>
          <a:p>
            <a:pPr indent="575945"/>
            <a:r>
              <a:rPr lang="zh-CN" altLang="en-US" b="1">
                <a:solidFill>
                  <a:srgbClr val="FF0000"/>
                </a:solidFill>
              </a:rPr>
              <a:t>论证过程：</a:t>
            </a:r>
            <a:r>
              <a:rPr lang="zh-CN" altLang="en-US" b="1"/>
              <a:t>第一部分回顾党成立二十年来在理论与实践相结合方面所取得的进步，正面论证了“改造我们的学习”的重要性。第二部分指出我们“还有很大的缺点”，从反面论证“改造我们的学习”的必要性。第三部分从正、反两方面加以对照，说明主观主义的态度和马克思列宁主义的态度的原则区别，从而进一步论证了“改造我们的学习”的迫切性。最后，作者提出了改造的基本途径和方法。</a:t>
            </a:r>
            <a:endParaRPr lang="zh-CN" altLang="en-US" b="1"/>
          </a:p>
          <a:p>
            <a:pPr indent="575945"/>
            <a:r>
              <a:rPr lang="zh-CN" altLang="en-US" b="1"/>
              <a:t>（</a:t>
            </a:r>
            <a:r>
              <a:rPr lang="en-US" altLang="zh-CN" b="1"/>
              <a:t>3</a:t>
            </a:r>
            <a:r>
              <a:rPr lang="zh-CN" altLang="en-US" b="1"/>
              <a:t>）</a:t>
            </a:r>
            <a:r>
              <a:rPr lang="zh-CN" altLang="en-US" b="1">
                <a:solidFill>
                  <a:srgbClr val="FF0000"/>
                </a:solidFill>
              </a:rPr>
              <a:t>第一、二、三部分之间不是简单的并列关系。</a:t>
            </a:r>
            <a:endParaRPr lang="zh-CN" altLang="en-US" b="1">
              <a:solidFill>
                <a:srgbClr val="FF0000"/>
              </a:solidFill>
            </a:endParaRPr>
          </a:p>
          <a:p>
            <a:pPr indent="575945"/>
            <a:r>
              <a:rPr lang="zh-CN" altLang="en-US" b="1"/>
              <a:t>第一、二部分之间是正反对照关系（第二部分与第一部分在写法上有繁简、详略的不同）；第三部分与第一、二部分是层进关系，从正面、反面的论证推进到正、反两方面对比论证，从分析主观主义的表现、危害进而深入揭示其特点、实质。</a:t>
            </a:r>
            <a:endParaRPr lang="zh-CN" altLang="en-US" b="1"/>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270670" y="206224"/>
            <a:ext cx="10081120" cy="521970"/>
          </a:xfrm>
          <a:prstGeom prst="rect">
            <a:avLst/>
          </a:prstGeom>
        </p:spPr>
        <p:txBody>
          <a:bodyPr wrap="square">
            <a:spAutoFit/>
          </a:bodyPr>
          <a:lstStyle/>
          <a:p>
            <a:r>
              <a:rPr lang="zh-CN" altLang="zh-CN" sz="2800" b="1" kern="10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导图引路，概览全文</a:t>
            </a:r>
            <a:endParaRPr lang="zh-CN" altLang="zh-CN" sz="2800" b="1" kern="10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6" name="直接连接符 5"/>
          <p:cNvCxnSpPr/>
          <p:nvPr/>
        </p:nvCxnSpPr>
        <p:spPr>
          <a:xfrm>
            <a:off x="1342678" y="83323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9206" y="1371635"/>
            <a:ext cx="11034592" cy="2634223"/>
          </a:xfrm>
          <a:prstGeom prst="rect">
            <a:avLst/>
          </a:prstGeom>
        </p:spPr>
        <p:txBody>
          <a:bodyPr wrap="square" lIns="121898" tIns="60948" rIns="121898" bIns="60948">
            <a:spAutoFit/>
          </a:bodyPr>
          <a:lstStyle/>
          <a:p>
            <a:pPr indent="711200"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文论证结构十分严密。开头的一句话是全文的引论部分，也是提出问题的部分，表明写作目的。课文主体的几个部分中，前三部分是本论部分，用来分析问题，说明为什么要改造我们的学习；第四部分是结论部分，提出具体的做法。</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621482"/>
            <a:ext cx="11250616" cy="1412875"/>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下面是本文的结构导图，请结合文本内容，将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①</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②</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处空缺的内容补充完整。</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389206" y="3483218"/>
            <a:ext cx="2698175" cy="738664"/>
          </a:xfrm>
          <a:prstGeom prst="rect">
            <a:avLst/>
          </a:prstGeom>
        </p:spPr>
        <p:txBody>
          <a:bodyPr wrap="none">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改造我们的学习</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矩形 6"/>
          <p:cNvSpPr/>
          <p:nvPr/>
        </p:nvSpPr>
        <p:spPr>
          <a:xfrm>
            <a:off x="3356832" y="2059232"/>
            <a:ext cx="8118174" cy="738664"/>
          </a:xfrm>
          <a:prstGeom prst="rect">
            <a:avLst/>
          </a:prstGeom>
        </p:spPr>
        <p:txBody>
          <a:bodyPr wrap="square">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提出主张：要改造我们全党的学习方法和学习制度</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3" name="矩形 12"/>
          <p:cNvSpPr/>
          <p:nvPr/>
        </p:nvSpPr>
        <p:spPr>
          <a:xfrm>
            <a:off x="3356832" y="3465800"/>
            <a:ext cx="1620957" cy="738664"/>
          </a:xfrm>
          <a:prstGeom prst="rect">
            <a:avLst/>
          </a:prstGeom>
        </p:spPr>
        <p:txBody>
          <a:bodyPr wrap="none">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阐述理由</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5" name="矩形 14"/>
          <p:cNvSpPr/>
          <p:nvPr/>
        </p:nvSpPr>
        <p:spPr>
          <a:xfrm>
            <a:off x="5231110" y="2812804"/>
            <a:ext cx="6092825" cy="2031325"/>
          </a:xfrm>
          <a:prstGeom prst="rect">
            <a:avLst/>
          </a:prstGeom>
        </p:spPr>
        <p:txBody>
          <a:bodyPr>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第一部分</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指出我们的成绩</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第二部分</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①</a:t>
            </a:r>
            <a:r>
              <a:rPr lang="en-US" altLang="zh-CN" sz="2800" kern="100" smtClean="0">
                <a:latin typeface="Times New Roman" panose="02020603050405020304" pitchFamily="18" charset="0"/>
                <a:ea typeface="Times New Roman" panose="02020603050405020304" pitchFamily="18" charset="0"/>
                <a:cs typeface="Times New Roman" panose="02020603050405020304" pitchFamily="18" charset="0"/>
              </a:rPr>
              <a:t>___________________</a:t>
            </a:r>
            <a:r>
              <a:rPr lang="zh-CN" altLang="zh-CN" sz="2800"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en-US" altLang="zh-CN" sz="2800" u="sng"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430780"/>
              </a:tabLst>
            </a:pPr>
            <a:r>
              <a:rPr lang="en-US" altLang="zh-CN" sz="2800" kern="100" smtClean="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第三部分</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对照两种不同的学习态度</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8" name="矩形 17"/>
          <p:cNvSpPr/>
          <p:nvPr/>
        </p:nvSpPr>
        <p:spPr>
          <a:xfrm>
            <a:off x="3356832" y="5068560"/>
            <a:ext cx="8282990" cy="523220"/>
          </a:xfrm>
          <a:prstGeom prst="rect">
            <a:avLst/>
          </a:prstGeom>
        </p:spPr>
        <p:txBody>
          <a:bodyPr wrap="square">
            <a:spAutoFit/>
          </a:body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提出建议：</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第四部分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②</a:t>
            </a:r>
            <a:r>
              <a:rPr lang="en-US" altLang="zh-CN" sz="2800" kern="100" smtClean="0">
                <a:latin typeface="Times New Roman" panose="02020603050405020304" pitchFamily="18" charset="0"/>
                <a:ea typeface="Times New Roman" panose="02020603050405020304" pitchFamily="18" charset="0"/>
                <a:cs typeface="Times New Roman" panose="02020603050405020304" pitchFamily="18" charset="0"/>
              </a:rPr>
              <a:t>___________________</a:t>
            </a:r>
            <a:endParaRPr lang="zh-CN" altLang="en-US">
              <a:latin typeface="Times New Roman" panose="02020603050405020304" pitchFamily="18" charset="0"/>
              <a:cs typeface="Times New Roman" panose="02020603050405020304" pitchFamily="18" charset="0"/>
            </a:endParaRPr>
          </a:p>
        </p:txBody>
      </p:sp>
      <p:sp>
        <p:nvSpPr>
          <p:cNvPr id="19" name="左大括号 18"/>
          <p:cNvSpPr/>
          <p:nvPr/>
        </p:nvSpPr>
        <p:spPr>
          <a:xfrm>
            <a:off x="4977789" y="3196352"/>
            <a:ext cx="253321" cy="1368152"/>
          </a:xfrm>
          <a:prstGeom prst="leftBrace">
            <a:avLst>
              <a:gd name="adj1" fmla="val 2838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2" name="左大括号 21"/>
          <p:cNvSpPr/>
          <p:nvPr/>
        </p:nvSpPr>
        <p:spPr>
          <a:xfrm>
            <a:off x="3104738" y="2453511"/>
            <a:ext cx="253321" cy="2932754"/>
          </a:xfrm>
          <a:prstGeom prst="leftBrace">
            <a:avLst>
              <a:gd name="adj1" fmla="val 2838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1" name="矩形 20"/>
          <p:cNvSpPr/>
          <p:nvPr/>
        </p:nvSpPr>
        <p:spPr>
          <a:xfrm>
            <a:off x="7319342" y="3556588"/>
            <a:ext cx="3416320"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分析我们存在的缺点</a:t>
            </a:r>
            <a:endParaRPr lang="zh-CN" altLang="en-US"/>
          </a:p>
        </p:txBody>
      </p:sp>
      <p:sp>
        <p:nvSpPr>
          <p:cNvPr id="27" name="矩形 26"/>
          <p:cNvSpPr/>
          <p:nvPr/>
        </p:nvSpPr>
        <p:spPr>
          <a:xfrm>
            <a:off x="7247334" y="4880049"/>
            <a:ext cx="3416320" cy="738664"/>
          </a:xfrm>
          <a:prstGeom prst="rect">
            <a:avLst/>
          </a:prstGeom>
        </p:spPr>
        <p:txBody>
          <a:bodyPr wrap="none">
            <a:spAutoFit/>
          </a:bodyPr>
          <a:lstStyle/>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提出改造学风的建议</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1225878"/>
            <a:ext cx="11412000" cy="134156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阐述理由</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中三部分，从论证逻辑看，第一部分与第二部分是什么关系？第一、二部分与第三部分是什么关系？</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389206" y="2581257"/>
            <a:ext cx="11412000" cy="1333931"/>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C00000"/>
                </a:solidFill>
                <a:latin typeface="Times New Roman" panose="02020603050405020304" pitchFamily="18" charset="0"/>
                <a:cs typeface="Courier New" panose="02070309020205020404" pitchFamily="49" charset="0"/>
              </a:rPr>
              <a:t>(1)</a:t>
            </a:r>
            <a:r>
              <a:rPr lang="zh-CN" altLang="zh-CN" sz="2800" kern="100">
                <a:solidFill>
                  <a:srgbClr val="C00000"/>
                </a:solidFill>
                <a:latin typeface="Times New Roman" panose="02020603050405020304" pitchFamily="18" charset="0"/>
                <a:cs typeface="Times New Roman" panose="02020603050405020304" pitchFamily="18" charset="0"/>
              </a:rPr>
              <a:t>正反对照</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430780"/>
              </a:tabLst>
            </a:pPr>
            <a:r>
              <a:rPr lang="en-US" altLang="zh-CN" sz="2800" kern="100" smtClean="0">
                <a:solidFill>
                  <a:srgbClr val="C00000"/>
                </a:solidFill>
                <a:latin typeface="Times New Roman" panose="02020603050405020304" pitchFamily="18" charset="0"/>
                <a:cs typeface="Courier New" panose="02070309020205020404" pitchFamily="49" charset="0"/>
              </a:rPr>
              <a:t>(</a:t>
            </a:r>
            <a:r>
              <a:rPr lang="en-US" altLang="zh-CN" sz="2800" kern="100">
                <a:solidFill>
                  <a:srgbClr val="C00000"/>
                </a:solidFill>
                <a:latin typeface="Times New Roman" panose="02020603050405020304" pitchFamily="18" charset="0"/>
                <a:cs typeface="Courier New" panose="02070309020205020404" pitchFamily="49" charset="0"/>
              </a:rPr>
              <a:t>2)</a:t>
            </a:r>
            <a:r>
              <a:rPr lang="zh-CN" altLang="zh-CN" sz="2800" kern="100">
                <a:solidFill>
                  <a:srgbClr val="C00000"/>
                </a:solidFill>
                <a:latin typeface="Times New Roman" panose="02020603050405020304" pitchFamily="18" charset="0"/>
                <a:cs typeface="Times New Roman" panose="02020603050405020304" pitchFamily="18" charset="0"/>
              </a:rPr>
              <a:t>层进关系。</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文章细读</a:t>
            </a:r>
            <a:r>
              <a:rPr lang="en-US" altLang="zh-CN"/>
              <a:t>1</a:t>
            </a:r>
            <a:r>
              <a:rPr lang="zh-CN" altLang="en-US"/>
              <a:t>：文章三个部分各自的主要内容主要是什么？</a:t>
            </a:r>
            <a:endParaRPr lang="zh-CN" altLang="en-US"/>
          </a:p>
        </p:txBody>
      </p:sp>
      <p:sp>
        <p:nvSpPr>
          <p:cNvPr id="3" name="内容占位符 2"/>
          <p:cNvSpPr>
            <a:spLocks noGrp="1"/>
          </p:cNvSpPr>
          <p:nvPr/>
        </p:nvSpPr>
        <p:spPr>
          <a:xfrm>
            <a:off x="622370" y="1917755"/>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a:t>第一部分：回顾党成立二十年来在理论和实践相结合方面所取得的进步</a:t>
            </a:r>
            <a:endParaRPr lang="zh-CN" altLang="en-US" sz="2400" b="1"/>
          </a:p>
          <a:p>
            <a:pPr marL="0" indent="0">
              <a:buNone/>
            </a:pPr>
            <a:endParaRPr lang="zh-CN" altLang="en-US" sz="2400" b="1"/>
          </a:p>
          <a:p>
            <a:pPr marL="0" indent="0">
              <a:buNone/>
            </a:pPr>
            <a:r>
              <a:rPr lang="zh-CN" altLang="en-US" sz="2400" b="1"/>
              <a:t>第二部分指出我们</a:t>
            </a:r>
            <a:r>
              <a:rPr lang="en-US" altLang="zh-CN" sz="2400" b="1"/>
              <a:t>“</a:t>
            </a:r>
            <a:r>
              <a:rPr lang="zh-CN" altLang="en-US" sz="2400" b="1"/>
              <a:t>还有很大的缺点</a:t>
            </a:r>
            <a:r>
              <a:rPr lang="en-US" altLang="zh-CN" sz="2400" b="1"/>
              <a:t>”</a:t>
            </a:r>
            <a:endParaRPr lang="en-US" altLang="zh-CN" sz="2400" b="1"/>
          </a:p>
          <a:p>
            <a:pPr marL="0" indent="0">
              <a:buNone/>
            </a:pPr>
            <a:endParaRPr lang="en-US" altLang="zh-CN" sz="2400" b="1"/>
          </a:p>
          <a:p>
            <a:pPr marL="0" indent="0">
              <a:buNone/>
            </a:pPr>
            <a:r>
              <a:rPr lang="zh-CN" altLang="en-US" sz="2400" b="1"/>
              <a:t>第三部分说明主观主义态度和马克思列宁主义态度的原则和区别</a:t>
            </a:r>
            <a:endParaRPr lang="zh-CN" altLang="en-US" sz="2400" b="1"/>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2"/>
          <p:cNvSpPr txBox="1"/>
          <p:nvPr/>
        </p:nvSpPr>
        <p:spPr bwMode="auto">
          <a:xfrm>
            <a:off x="941447" y="741951"/>
            <a:ext cx="1834025" cy="5752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FF0000"/>
                </a:solidFill>
                <a:latin typeface="微软雅黑" panose="020b0503020204020204" pitchFamily="34" charset="-122"/>
                <a:ea typeface="微软雅黑" panose="020b0503020204020204" pitchFamily="34" charset="-122"/>
              </a:rPr>
              <a:t>作者简介</a:t>
            </a:r>
            <a:endParaRPr lang="en-US" altLang="zh-CN" b="1" smtClean="0">
              <a:solidFill>
                <a:srgbClr val="FF0000"/>
              </a:solidFill>
              <a:latin typeface="微软雅黑" panose="020b0503020204020204" pitchFamily="34" charset="-122"/>
              <a:ea typeface="微软雅黑" panose="020b0503020204020204" pitchFamily="34" charset="-122"/>
            </a:endParaRPr>
          </a:p>
        </p:txBody>
      </p:sp>
      <p:sp>
        <p:nvSpPr>
          <p:cNvPr id="2" name="矩形 1"/>
          <p:cNvSpPr/>
          <p:nvPr/>
        </p:nvSpPr>
        <p:spPr>
          <a:xfrm>
            <a:off x="418465" y="1236980"/>
            <a:ext cx="10941685" cy="5169535"/>
          </a:xfrm>
          <a:prstGeom prst="rect">
            <a:avLst/>
          </a:prstGeom>
        </p:spPr>
        <p:txBody>
          <a:bodyPr wrap="square">
            <a:spAutoFit/>
          </a:bodyPr>
          <a:lstStyle/>
          <a:p>
            <a:pPr algn="just">
              <a:lnSpc>
                <a:spcPct val="150000"/>
              </a:lnSpc>
            </a:pP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1893— 1976</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），字润之，湖南湘潭人。</a:t>
            </a:r>
            <a:r>
              <a:rPr lang="zh-CN" altLang="en-US"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伟大的</a:t>
            </a:r>
            <a:r>
              <a:rPr lang="zh-CN" altLang="en-US" sz="20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马克思列宁主义</a:t>
            </a:r>
            <a:r>
              <a:rPr lang="zh-CN" altLang="en-US"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者，中国无产阶级革命家、政治家、军事家、书法家</a:t>
            </a:r>
            <a:r>
              <a:rPr lang="zh-CN" altLang="en-US" sz="20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中国共产党</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、中国人民解放军和中华人民共和国的主要</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缔造者和</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领导人。毛泽东被视为现代世界历史中最重要的人物之一</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时代</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杂志也将他评为</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 </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世纪最具影响</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100 </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人之一。</a:t>
            </a:r>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just">
              <a:lnSpc>
                <a:spcPct val="150000"/>
              </a:lnSpc>
            </a:pPr>
            <a:r>
              <a:rPr lang="zh-CN" altLang="en-US"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毛泽东的文章主要有四个特点</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：一是有气势，即有</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革命家的</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气势</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理直气壮，舍我其谁”；二是有思想，即有</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思想家的</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高度</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理从事出，片言成典”；三是知识渊博，即有</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学者式</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的积累</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用典丰富，文库史海，随手拈来；四是个性化</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的语言</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，即政治家加文学家的语言</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典雅、通俗、幽默。</a:t>
            </a:r>
            <a:endPar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just">
              <a:lnSpc>
                <a:spcPct val="150000"/>
              </a:lnSpc>
            </a:pP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毛泽东在诗词创作上亦称巨擘，如</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沁园春</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雪</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卜</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算子</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咏梅</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七律</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长征</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等。他的诗词里包含着他咏叹景物</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、军事</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指挥、治国领导、人际交往等思想和体验，是中华民族一</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笔巨大</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的精神财富</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主要</a:t>
            </a:r>
            <a:r>
              <a:rPr lang="zh-CN" altLang="en-US"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作品有</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毛泽东选集</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毛泽东文集</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毛泽东</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诗词集</a:t>
            </a:r>
            <a:r>
              <a:rPr lang="en-US"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等</a:t>
            </a:r>
            <a:r>
              <a:rPr lang="zh-CN" altLang="en-US" sz="20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zh-CN" sz="20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197546"/>
            <a:ext cx="11187139" cy="134156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标题中为什么选用</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改造</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这个动词？能不能换用</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改变</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或者</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改进</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6" name="矩形 25"/>
          <p:cNvSpPr/>
          <p:nvPr/>
        </p:nvSpPr>
        <p:spPr>
          <a:xfrm>
            <a:off x="1270670" y="206224"/>
            <a:ext cx="10081120" cy="583565"/>
          </a:xfrm>
          <a:prstGeom prst="rect">
            <a:avLst/>
          </a:prstGeom>
        </p:spPr>
        <p:txBody>
          <a:bodyPr wrap="square">
            <a:spAutoFit/>
          </a:bodyPr>
          <a:lstStyle/>
          <a:p>
            <a:r>
              <a:rPr lang="zh-CN" altLang="zh-CN" sz="3200" b="1" kern="10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分析论证特点，体会论证语言</a:t>
            </a:r>
            <a:endParaRPr lang="zh-CN" altLang="zh-CN" sz="3200" b="1" kern="100">
              <a:solidFill>
                <a:srgbClr val="FF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28" name="直接连接符 27"/>
          <p:cNvCxnSpPr/>
          <p:nvPr/>
        </p:nvCxnSpPr>
        <p:spPr>
          <a:xfrm>
            <a:off x="1342678" y="83323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06574" y="2552306"/>
            <a:ext cx="11187139" cy="3253752"/>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C00000"/>
                </a:solidFill>
                <a:latin typeface="Times New Roman" panose="02020603050405020304" pitchFamily="18" charset="0"/>
                <a:cs typeface="Courier New" panose="02070309020205020404" pitchFamily="49" charset="0"/>
              </a:rPr>
              <a:t>(1)</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改造</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在这里有</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改变旧的、建立新的，使适应新的形势和需要</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的意思，它包含</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a:t>
            </a:r>
            <a:r>
              <a:rPr lang="en-US" altLang="zh-CN" sz="2800" kern="100">
                <a:solidFill>
                  <a:srgbClr val="C00000"/>
                </a:solidFill>
                <a:latin typeface="宋体" panose="02010600030101010101" pitchFamily="2" charset="-122"/>
                <a:cs typeface="Times New Roman" panose="02020603050405020304" pitchFamily="18" charset="0"/>
              </a:rPr>
              <a:t>”</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改变</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和</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造</a:t>
            </a:r>
            <a:r>
              <a:rPr lang="en-US" altLang="zh-CN" sz="2800" kern="100">
                <a:solidFill>
                  <a:srgbClr val="C00000"/>
                </a:solidFill>
                <a:latin typeface="宋体" panose="02010600030101010101" pitchFamily="2" charset="-122"/>
                <a:cs typeface="Times New Roman" panose="02020603050405020304" pitchFamily="18" charset="0"/>
              </a:rPr>
              <a:t>”</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创造</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两个语素，体现了在学风问题上破旧立新的精神。</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solidFill>
                  <a:srgbClr val="C00000"/>
                </a:solidFill>
                <a:latin typeface="Times New Roman" panose="02020603050405020304" pitchFamily="18" charset="0"/>
                <a:cs typeface="Courier New" panose="02070309020205020404" pitchFamily="49" charset="0"/>
              </a:rPr>
              <a:t>(2)</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改变</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没有强调</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立新</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这一面，</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改进</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比较强调</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有所进步</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而没有强调</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破旧</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这一面，因此这两个词不能代替</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改造</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327128"/>
            <a:ext cx="11412000" cy="1254550"/>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600"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既然这篇文章的中心是主张改造学习，那么充分肯定我们党内在学风方面有一些</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很好的现象</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的第一部分能不能删掉呢？</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389206" y="1613572"/>
            <a:ext cx="11412000" cy="4830594"/>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6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600" kern="100">
                <a:solidFill>
                  <a:srgbClr val="C00000"/>
                </a:solidFill>
                <a:latin typeface="Times New Roman" panose="02020603050405020304" pitchFamily="18" charset="0"/>
                <a:cs typeface="Times New Roman" panose="02020603050405020304" pitchFamily="18" charset="0"/>
              </a:rPr>
              <a:t>不能删掉。一篇好的议论文，绝不能宣传片面的、孤立的、绝对化的观点，必须运用辩证法的发展观点、联系观点、一分为二观点来分析问题。这篇文章的本论部分，重点放在彻底清算反马克思列宁主义的主观主义学风，但为了使论证更加充分、更加严密，使文章具有更强的说服力，作者始终坚持对有关问题进行辩证分析，不搞片面性和绝对化。文章第一部分从历史发展的角度正面论证树立马克思列宁主义理论联系实际学风的重要性，并且通过对</a:t>
            </a:r>
            <a:r>
              <a:rPr lang="en-US" altLang="zh-CN" sz="2600" kern="100">
                <a:solidFill>
                  <a:srgbClr val="C00000"/>
                </a:solidFill>
                <a:latin typeface="Times New Roman" panose="02020603050405020304" pitchFamily="18" charset="0"/>
                <a:cs typeface="Courier New" panose="02070309020205020404" pitchFamily="49" charset="0"/>
              </a:rPr>
              <a:t>20</a:t>
            </a:r>
            <a:r>
              <a:rPr lang="zh-CN" altLang="zh-CN" sz="2600" kern="100">
                <a:solidFill>
                  <a:srgbClr val="C00000"/>
                </a:solidFill>
                <a:latin typeface="Times New Roman" panose="02020603050405020304" pitchFamily="18" charset="0"/>
                <a:cs typeface="Times New Roman" panose="02020603050405020304" pitchFamily="18" charset="0"/>
              </a:rPr>
              <a:t>年来我党在理论与实践相结合方面所取得进步的回顾，告诉我们改造学风不仅具有重要性而且也具有可能性，从而增强了我们改造学风的信心。</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01637" y="1081862"/>
            <a:ext cx="11187139" cy="1987892"/>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课文第三部分的主旨在</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反复地说明这个意思</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，这一部分是不是第二部分的简单重复？试从论证角度、论证方法和语言运用等方面加以分析。</a:t>
            </a: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549474"/>
            <a:ext cx="11412000" cy="5293733"/>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800" kern="100">
                <a:solidFill>
                  <a:srgbClr val="C00000"/>
                </a:solidFill>
                <a:latin typeface="Times New Roman" panose="02020603050405020304" pitchFamily="18" charset="0"/>
                <a:cs typeface="Times New Roman" panose="02020603050405020304" pitchFamily="18" charset="0"/>
              </a:rPr>
              <a:t>第三部分不是第二部分的简单重复，而是从不同的角度，运用不同的方法，反复加以论证，使论证更为充分</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430780"/>
              </a:tabLst>
            </a:pPr>
            <a:r>
              <a:rPr lang="en-US" altLang="zh-CN" sz="2800" kern="100" smtClean="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从论证角度来说，第三部分虽也谈到主观主义的表现、危害等，但在概括归纳其表现的基础上又作了进一步分析，将其分为教条主义和经验主义两种类型，并指出其特点，在揭示其危害的同时还揭露出它的实质，指明对待它应有的态度。同时，第三部分不是单写主观主义的态度，而是将它与马克思列宁主义的态度相对照，从而更加突出了改造学风的迫切性</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1040138"/>
            <a:ext cx="11412000" cy="3253752"/>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从论证方法来说，第二部分主要运用例证法，第三部分则采用了对比法、引证法</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引用马克思、恩格斯、列宁、斯大林的教导</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和喻证法</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用射箭要有的放矢的比喻和芦苇、竹笋的比喻来证明自己的论点</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a:t>
            </a:r>
            <a:endParaRPr lang="en-US" altLang="zh-CN" sz="2800" kern="10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430780"/>
              </a:tabLst>
            </a:pPr>
            <a:r>
              <a:rPr lang="en-US" altLang="zh-CN" sz="2800" kern="100">
                <a:solidFill>
                  <a:srgbClr val="C00000"/>
                </a:solidFill>
                <a:latin typeface="宋体" panose="02010600030101010101" pitchFamily="2" charset="-122"/>
                <a:cs typeface="Times New Roman" panose="02020603050405020304" pitchFamily="18" charset="0"/>
              </a:rPr>
              <a:t>③</a:t>
            </a:r>
            <a:r>
              <a:rPr lang="zh-CN" altLang="zh-CN" sz="2800" kern="100">
                <a:solidFill>
                  <a:srgbClr val="C00000"/>
                </a:solidFill>
                <a:latin typeface="Times New Roman" panose="02020603050405020304" pitchFamily="18" charset="0"/>
                <a:cs typeface="Times New Roman" panose="02020603050405020304" pitchFamily="18" charset="0"/>
              </a:rPr>
              <a:t>从语言运用方面来说，第三部分大量使用了比喻、排比、对偶等修辞手法，使论证显得更加生动、深刻、有力。</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45701" y="631054"/>
            <a:ext cx="11299010" cy="134156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6.</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墙上芦苇，头重脚轻根底浅；山间竹笋，嘴尖皮厚腹中空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属于什么论证方法？有何表达效果？</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445701" y="2019270"/>
            <a:ext cx="11299010" cy="3354740"/>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C00000"/>
                </a:solidFill>
                <a:latin typeface="Times New Roman" panose="02020603050405020304" pitchFamily="18" charset="0"/>
                <a:cs typeface="Courier New" panose="02070309020205020404" pitchFamily="49" charset="0"/>
              </a:rPr>
              <a:t>(1)</a:t>
            </a:r>
            <a:r>
              <a:rPr lang="zh-CN" altLang="zh-CN" sz="2800" kern="100">
                <a:solidFill>
                  <a:srgbClr val="C00000"/>
                </a:solidFill>
                <a:latin typeface="Times New Roman" panose="02020603050405020304" pitchFamily="18" charset="0"/>
                <a:cs typeface="Times New Roman" panose="02020603050405020304" pitchFamily="18" charset="0"/>
              </a:rPr>
              <a:t>属于比喻论证</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430780"/>
              </a:tabLst>
            </a:pPr>
            <a:r>
              <a:rPr lang="en-US" altLang="zh-CN" sz="2800" kern="100" smtClean="0">
                <a:solidFill>
                  <a:srgbClr val="C00000"/>
                </a:solidFill>
                <a:latin typeface="Times New Roman" panose="02020603050405020304" pitchFamily="18" charset="0"/>
                <a:cs typeface="Courier New" panose="02070309020205020404" pitchFamily="49" charset="0"/>
              </a:rPr>
              <a:t>(</a:t>
            </a:r>
            <a:r>
              <a:rPr lang="en-US" altLang="zh-CN" sz="2800" kern="100">
                <a:solidFill>
                  <a:srgbClr val="C00000"/>
                </a:solidFill>
                <a:latin typeface="Times New Roman" panose="02020603050405020304" pitchFamily="18" charset="0"/>
                <a:cs typeface="Courier New" panose="02070309020205020404" pitchFamily="49" charset="0"/>
              </a:rPr>
              <a:t>2)</a:t>
            </a:r>
            <a:r>
              <a:rPr lang="zh-CN" altLang="zh-CN" sz="2800" kern="100">
                <a:solidFill>
                  <a:srgbClr val="C00000"/>
                </a:solidFill>
                <a:latin typeface="Times New Roman" panose="02020603050405020304" pitchFamily="18" charset="0"/>
                <a:cs typeface="Times New Roman" panose="02020603050405020304" pitchFamily="18" charset="0"/>
              </a:rPr>
              <a:t>这副对联是毛泽东引用明代文学家解缙的，前一句把那些学习根基不深厚的人比喻为芦苇，只会随风摇摆，四处附和；后一句把那些倚老卖老，没有真才实学的人比喻为竹笋，空有其表，华而不实。毛泽东以此给那些主观主义者画像，从而形象有力地讽刺了主观主义的学风</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45701" y="631054"/>
            <a:ext cx="11299010" cy="4573215"/>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7.</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议论文的语言特点主要是准确性</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遣词、造句、段落层次的准确严密</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，鲜明性</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观点、感情色彩鲜明</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，概括性</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对事物、现象进行抽象概括的分析论述</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，生动性</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可以选用一些生动活泼的语言材料来增强论述的说服力和感染力</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作为一篇政论文，本文准确地运用了许多政治词语。除此之外，本文在论述学风问题时还使用了哪些特别贴切生动的词语？这些词语具有怎样的表达效果？</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03605" y="553085"/>
            <a:ext cx="10716260" cy="5631180"/>
          </a:xfrm>
          <a:prstGeom prst="rect">
            <a:avLst/>
          </a:prstGeom>
        </p:spPr>
        <p:txBody>
          <a:bodyPr wrap="square">
            <a:spAutoFit/>
          </a:bodyPr>
          <a:lstStyle/>
          <a:p>
            <a:pPr indent="457200" algn="just">
              <a:lnSpc>
                <a:spcPct val="150000"/>
              </a:lnSpc>
            </a:pPr>
            <a:r>
              <a:rPr lang="zh-CN" altLang="en-US">
                <a:solidFill>
                  <a:srgbClr val="FF0000"/>
                </a:solidFill>
                <a:latin typeface="微软雅黑" panose="020b0503020204020204" pitchFamily="34" charset="-122"/>
                <a:ea typeface="微软雅黑" panose="020b0503020204020204" pitchFamily="34" charset="-122"/>
              </a:rPr>
              <a:t>① 语言准确</a:t>
            </a:r>
            <a:r>
              <a:rPr lang="zh-CN" altLang="en-US" smtClean="0">
                <a:solidFill>
                  <a:srgbClr val="FF0000"/>
                </a:solidFill>
                <a:latin typeface="微软雅黑" panose="020b0503020204020204" pitchFamily="34" charset="-122"/>
                <a:ea typeface="微软雅黑" panose="020b0503020204020204" pitchFamily="34" charset="-122"/>
              </a:rPr>
              <a:t>。</a:t>
            </a:r>
            <a:endParaRPr lang="en-US" altLang="zh-CN" smtClean="0">
              <a:solidFill>
                <a:srgbClr val="FF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a:solidFill>
                  <a:srgbClr val="FF0000"/>
                </a:solidFill>
                <a:latin typeface="微软雅黑" panose="020b0503020204020204" pitchFamily="34" charset="-122"/>
                <a:ea typeface="微软雅黑" panose="020b0503020204020204" pitchFamily="34" charset="-122"/>
              </a:rPr>
              <a:t>一是表现在用词恰当上。</a:t>
            </a:r>
            <a:r>
              <a:rPr lang="zh-CN" altLang="en-US">
                <a:latin typeface="微软雅黑" panose="020b0503020204020204" pitchFamily="34" charset="-122"/>
                <a:ea typeface="微软雅黑" panose="020b0503020204020204" pitchFamily="34" charset="-122"/>
              </a:rPr>
              <a:t>如第一部分的论点用了</a:t>
            </a:r>
            <a:r>
              <a:rPr lang="zh-CN" altLang="en-US" smtClean="0">
                <a:latin typeface="微软雅黑" panose="020b0503020204020204" pitchFamily="34" charset="-122"/>
                <a:ea typeface="微软雅黑" panose="020b0503020204020204" pitchFamily="34" charset="-122"/>
              </a:rPr>
              <a:t>“日益结合”</a:t>
            </a:r>
            <a:r>
              <a:rPr lang="zh-CN" altLang="en-US">
                <a:latin typeface="微软雅黑" panose="020b0503020204020204" pitchFamily="34" charset="-122"/>
                <a:ea typeface="微软雅黑" panose="020b0503020204020204" pitchFamily="34" charset="-122"/>
              </a:rPr>
              <a:t>的提法，“日益”一词客观地写出了马克思列宁主义的</a:t>
            </a:r>
            <a:r>
              <a:rPr lang="zh-CN" altLang="en-US" smtClean="0">
                <a:latin typeface="微软雅黑" panose="020b0503020204020204" pitchFamily="34" charset="-122"/>
                <a:ea typeface="微软雅黑" panose="020b0503020204020204" pitchFamily="34" charset="-122"/>
              </a:rPr>
              <a:t>普遍</a:t>
            </a:r>
            <a:r>
              <a:rPr lang="zh-CN" altLang="en-US">
                <a:latin typeface="微软雅黑" panose="020b0503020204020204" pitchFamily="34" charset="-122"/>
                <a:ea typeface="微软雅黑" panose="020b0503020204020204" pitchFamily="34" charset="-122"/>
              </a:rPr>
              <a:t>真理和中国革命的具体实践逐步结合的过程。再如“</a:t>
            </a:r>
            <a:r>
              <a:rPr lang="zh-CN" altLang="en-US" smtClean="0">
                <a:latin typeface="微软雅黑" panose="020b0503020204020204" pitchFamily="34" charset="-122"/>
                <a:ea typeface="微软雅黑" panose="020b0503020204020204" pitchFamily="34" charset="-122"/>
              </a:rPr>
              <a:t>错误常常</a:t>
            </a:r>
            <a:r>
              <a:rPr lang="zh-CN" altLang="en-US">
                <a:latin typeface="微软雅黑" panose="020b0503020204020204" pitchFamily="34" charset="-122"/>
                <a:ea typeface="微软雅黑" panose="020b0503020204020204" pitchFamily="34" charset="-122"/>
              </a:rPr>
              <a:t>是正确的先导”一句，“常常”一词用得很恰当，如不用</a:t>
            </a:r>
            <a:r>
              <a:rPr lang="zh-CN" altLang="en-US" smtClean="0">
                <a:latin typeface="微软雅黑" panose="020b0503020204020204" pitchFamily="34" charset="-122"/>
                <a:ea typeface="微软雅黑" panose="020b0503020204020204" pitchFamily="34" charset="-122"/>
              </a:rPr>
              <a:t>就会</a:t>
            </a:r>
            <a:r>
              <a:rPr lang="zh-CN" altLang="en-US">
                <a:latin typeface="微软雅黑" panose="020b0503020204020204" pitchFamily="34" charset="-122"/>
                <a:ea typeface="微软雅黑" panose="020b0503020204020204" pitchFamily="34" charset="-122"/>
              </a:rPr>
              <a:t>把这一特称判断变成全称判断，犯了以偏概全的</a:t>
            </a:r>
            <a:r>
              <a:rPr lang="zh-CN" altLang="en-US" smtClean="0">
                <a:latin typeface="微软雅黑" panose="020b0503020204020204" pitchFamily="34" charset="-122"/>
                <a:ea typeface="微软雅黑" panose="020b0503020204020204" pitchFamily="34" charset="-122"/>
              </a:rPr>
              <a:t>毛病。</a:t>
            </a:r>
            <a:endParaRPr lang="en-US" altLang="zh-CN" smtClean="0">
              <a:latin typeface="微软雅黑" panose="020b0503020204020204" pitchFamily="34" charset="-122"/>
              <a:ea typeface="微软雅黑" panose="020b0503020204020204" pitchFamily="34" charset="-122"/>
            </a:endParaRPr>
          </a:p>
          <a:p>
            <a:pPr indent="457200" algn="just">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二是表现</a:t>
            </a:r>
            <a:r>
              <a:rPr lang="zh-CN" altLang="en-US">
                <a:solidFill>
                  <a:srgbClr val="FF0000"/>
                </a:solidFill>
                <a:latin typeface="微软雅黑" panose="020b0503020204020204" pitchFamily="34" charset="-122"/>
                <a:ea typeface="微软雅黑" panose="020b0503020204020204" pitchFamily="34" charset="-122"/>
              </a:rPr>
              <a:t>在用词的分寸掌握得很好。</a:t>
            </a:r>
            <a:r>
              <a:rPr lang="zh-CN" altLang="en-US">
                <a:latin typeface="微软雅黑" panose="020b0503020204020204" pitchFamily="34" charset="-122"/>
                <a:ea typeface="微软雅黑" panose="020b0503020204020204" pitchFamily="34" charset="-122"/>
              </a:rPr>
              <a:t>如第二部分在列举了</a:t>
            </a:r>
            <a:r>
              <a:rPr lang="zh-CN" altLang="en-US" smtClean="0">
                <a:latin typeface="微软雅黑" panose="020b0503020204020204" pitchFamily="34" charset="-122"/>
                <a:ea typeface="微软雅黑" panose="020b0503020204020204" pitchFamily="34" charset="-122"/>
              </a:rPr>
              <a:t>主观主义</a:t>
            </a:r>
            <a:r>
              <a:rPr lang="zh-CN" altLang="en-US">
                <a:latin typeface="微软雅黑" panose="020b0503020204020204" pitchFamily="34" charset="-122"/>
                <a:ea typeface="微软雅黑" panose="020b0503020204020204" pitchFamily="34" charset="-122"/>
              </a:rPr>
              <a:t>学风的表现之后，说“当然，上面我所说的是我们党里的</a:t>
            </a:r>
            <a:r>
              <a:rPr lang="zh-CN" altLang="en-US" smtClean="0">
                <a:latin typeface="微软雅黑" panose="020b0503020204020204" pitchFamily="34" charset="-122"/>
                <a:ea typeface="微软雅黑" panose="020b0503020204020204" pitchFamily="34" charset="-122"/>
              </a:rPr>
              <a:t>极坏</a:t>
            </a:r>
            <a:r>
              <a:rPr lang="zh-CN" altLang="en-US">
                <a:latin typeface="微软雅黑" panose="020b0503020204020204" pitchFamily="34" charset="-122"/>
                <a:ea typeface="微软雅黑" panose="020b0503020204020204" pitchFamily="34" charset="-122"/>
              </a:rPr>
              <a:t>的典型，不是说普遍如此。但是确实存在着这种典型，</a:t>
            </a:r>
            <a:r>
              <a:rPr lang="zh-CN" altLang="en-US" smtClean="0">
                <a:latin typeface="微软雅黑" panose="020b0503020204020204" pitchFamily="34" charset="-122"/>
                <a:ea typeface="微软雅黑" panose="020b0503020204020204" pitchFamily="34" charset="-122"/>
              </a:rPr>
              <a:t>而且为数</a:t>
            </a:r>
            <a:r>
              <a:rPr lang="zh-CN" altLang="en-US">
                <a:latin typeface="微软雅黑" panose="020b0503020204020204" pitchFamily="34" charset="-122"/>
                <a:ea typeface="微软雅黑" panose="020b0503020204020204" pitchFamily="34" charset="-122"/>
              </a:rPr>
              <a:t>相当地多，为害相当地大，不可等闲视之的”，先强调是“</a:t>
            </a:r>
            <a:r>
              <a:rPr lang="zh-CN" altLang="en-US" smtClean="0">
                <a:latin typeface="微软雅黑" panose="020b0503020204020204" pitchFamily="34" charset="-122"/>
                <a:ea typeface="微软雅黑" panose="020b0503020204020204" pitchFamily="34" charset="-122"/>
              </a:rPr>
              <a:t>极坏</a:t>
            </a:r>
            <a:r>
              <a:rPr lang="zh-CN" altLang="en-US">
                <a:latin typeface="微软雅黑" panose="020b0503020204020204" pitchFamily="34" charset="-122"/>
                <a:ea typeface="微软雅黑" panose="020b0503020204020204" pitchFamily="34" charset="-122"/>
              </a:rPr>
              <a:t>的典型”，不是“普遍”的，然后又用两个“相当地”，这样</a:t>
            </a:r>
            <a:r>
              <a:rPr lang="zh-CN" altLang="en-US" smtClean="0">
                <a:latin typeface="微软雅黑" panose="020b0503020204020204" pitchFamily="34" charset="-122"/>
                <a:ea typeface="微软雅黑" panose="020b0503020204020204" pitchFamily="34" charset="-122"/>
              </a:rPr>
              <a:t>既表明</a:t>
            </a:r>
            <a:r>
              <a:rPr lang="zh-CN" altLang="en-US">
                <a:latin typeface="微软雅黑" panose="020b0503020204020204" pitchFamily="34" charset="-122"/>
                <a:ea typeface="微软雅黑" panose="020b0503020204020204" pitchFamily="34" charset="-122"/>
              </a:rPr>
              <a:t>了不是一片漆黑，同时又使人认识到问题的严重性，用</a:t>
            </a:r>
            <a:r>
              <a:rPr lang="zh-CN" altLang="en-US" smtClean="0">
                <a:latin typeface="微软雅黑" panose="020b0503020204020204" pitchFamily="34" charset="-122"/>
                <a:ea typeface="微软雅黑" panose="020b0503020204020204" pitchFamily="34" charset="-122"/>
              </a:rPr>
              <a:t>词很</a:t>
            </a:r>
            <a:r>
              <a:rPr lang="zh-CN" altLang="en-US">
                <a:latin typeface="微软雅黑" panose="020b0503020204020204" pitchFamily="34" charset="-122"/>
                <a:ea typeface="微软雅黑" panose="020b0503020204020204" pitchFamily="34" charset="-122"/>
              </a:rPr>
              <a:t>有分寸。</a:t>
            </a: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2407" y="773331"/>
            <a:ext cx="9911603" cy="5632311"/>
          </a:xfrm>
          <a:prstGeom prst="rect">
            <a:avLst/>
          </a:prstGeom>
        </p:spPr>
        <p:txBody>
          <a:bodyPr wrap="square">
            <a:spAutoFit/>
          </a:bodyPr>
          <a:lstStyle/>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② 语言鲜明。</a:t>
            </a:r>
            <a:endParaRPr lang="zh-CN" altLang="en-US" sz="2000">
              <a:solidFill>
                <a:srgbClr val="FF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一是表现在作者善于进行正反对比。</a:t>
            </a:r>
            <a:r>
              <a:rPr lang="zh-CN" altLang="en-US" sz="2000">
                <a:latin typeface="微软雅黑" panose="020b0503020204020204" pitchFamily="34" charset="-122"/>
                <a:ea typeface="微软雅黑" panose="020b0503020204020204" pitchFamily="34" charset="-122"/>
              </a:rPr>
              <a:t>如第二部分在</a:t>
            </a:r>
            <a:r>
              <a:rPr lang="zh-CN" altLang="en-US" sz="2000" smtClean="0">
                <a:latin typeface="微软雅黑" panose="020b0503020204020204" pitchFamily="34" charset="-122"/>
                <a:ea typeface="微软雅黑" panose="020b0503020204020204" pitchFamily="34" charset="-122"/>
              </a:rPr>
              <a:t>谈到学习理论</a:t>
            </a:r>
            <a:r>
              <a:rPr lang="zh-CN" altLang="en-US" sz="2000">
                <a:latin typeface="微软雅黑" panose="020b0503020204020204" pitchFamily="34" charset="-122"/>
                <a:ea typeface="微软雅黑" panose="020b0503020204020204" pitchFamily="34" charset="-122"/>
              </a:rPr>
              <a:t>方面存在的问题时，作者写道：“他们违背了马克思</a:t>
            </a:r>
            <a:r>
              <a:rPr lang="zh-CN" altLang="en-US" sz="2000" smtClean="0">
                <a:latin typeface="微软雅黑" panose="020b0503020204020204" pitchFamily="34" charset="-122"/>
                <a:ea typeface="微软雅黑" panose="020b0503020204020204" pitchFamily="34" charset="-122"/>
              </a:rPr>
              <a:t>、恩格斯</a:t>
            </a:r>
            <a:r>
              <a:rPr lang="zh-CN" altLang="en-US" sz="2000">
                <a:latin typeface="微软雅黑" panose="020b0503020204020204" pitchFamily="34" charset="-122"/>
                <a:ea typeface="微软雅黑" panose="020b0503020204020204" pitchFamily="34" charset="-122"/>
              </a:rPr>
              <a:t>、列宁、斯大林所谆谆告诫人们的一条基本原则：理论</a:t>
            </a:r>
            <a:r>
              <a:rPr lang="zh-CN" altLang="en-US" sz="2000" smtClean="0">
                <a:latin typeface="微软雅黑" panose="020b0503020204020204" pitchFamily="34" charset="-122"/>
                <a:ea typeface="微软雅黑" panose="020b0503020204020204" pitchFamily="34" charset="-122"/>
              </a:rPr>
              <a:t>和实际</a:t>
            </a:r>
            <a:r>
              <a:rPr lang="zh-CN" altLang="en-US" sz="2000">
                <a:latin typeface="微软雅黑" panose="020b0503020204020204" pitchFamily="34" charset="-122"/>
                <a:ea typeface="微软雅黑" panose="020b0503020204020204" pitchFamily="34" charset="-122"/>
              </a:rPr>
              <a:t>统一。他们既然违背了这条原则，于是就自己造出了一</a:t>
            </a:r>
            <a:r>
              <a:rPr lang="zh-CN" altLang="en-US" sz="2000" smtClean="0">
                <a:latin typeface="微软雅黑" panose="020b0503020204020204" pitchFamily="34" charset="-122"/>
                <a:ea typeface="微软雅黑" panose="020b0503020204020204" pitchFamily="34" charset="-122"/>
              </a:rPr>
              <a:t>条相反</a:t>
            </a:r>
            <a:r>
              <a:rPr lang="zh-CN" altLang="en-US" sz="2000">
                <a:latin typeface="微软雅黑" panose="020b0503020204020204" pitchFamily="34" charset="-122"/>
                <a:ea typeface="微软雅黑" panose="020b0503020204020204" pitchFamily="34" charset="-122"/>
              </a:rPr>
              <a:t>的原则：理论和实际分离。”把两条相反的“原则”对举</a:t>
            </a:r>
            <a:r>
              <a:rPr lang="zh-CN" altLang="en-US" sz="2000" smtClean="0">
                <a:latin typeface="微软雅黑" panose="020b0503020204020204" pitchFamily="34" charset="-122"/>
                <a:ea typeface="微软雅黑" panose="020b0503020204020204" pitchFamily="34" charset="-122"/>
              </a:rPr>
              <a:t>，鲜明</a:t>
            </a:r>
            <a:r>
              <a:rPr lang="zh-CN" altLang="en-US" sz="2000">
                <a:latin typeface="微软雅黑" panose="020b0503020204020204" pitchFamily="34" charset="-122"/>
                <a:ea typeface="微软雅黑" panose="020b0503020204020204" pitchFamily="34" charset="-122"/>
              </a:rPr>
              <a:t>有力</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indent="457200"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二</a:t>
            </a:r>
            <a:r>
              <a:rPr lang="zh-CN" altLang="en-US" sz="2000">
                <a:solidFill>
                  <a:srgbClr val="FF0000"/>
                </a:solidFill>
                <a:latin typeface="微软雅黑" panose="020b0503020204020204" pitchFamily="34" charset="-122"/>
                <a:ea typeface="微软雅黑" panose="020b0503020204020204" pitchFamily="34" charset="-122"/>
              </a:rPr>
              <a:t>是表现在爱憎分明的态度上。</a:t>
            </a:r>
            <a:r>
              <a:rPr lang="zh-CN" altLang="en-US" sz="2000">
                <a:latin typeface="微软雅黑" panose="020b0503020204020204" pitchFamily="34" charset="-122"/>
                <a:ea typeface="微软雅黑" panose="020b0503020204020204" pitchFamily="34" charset="-122"/>
              </a:rPr>
              <a:t>作者拥护什么，</a:t>
            </a:r>
            <a:r>
              <a:rPr lang="zh-CN" altLang="en-US" sz="2000" smtClean="0">
                <a:latin typeface="微软雅黑" panose="020b0503020204020204" pitchFamily="34" charset="-122"/>
                <a:ea typeface="微软雅黑" panose="020b0503020204020204" pitchFamily="34" charset="-122"/>
              </a:rPr>
              <a:t>反对</a:t>
            </a:r>
            <a:r>
              <a:rPr lang="zh-CN" altLang="en-US" sz="2000">
                <a:latin typeface="微软雅黑" panose="020b0503020204020204" pitchFamily="34" charset="-122"/>
                <a:ea typeface="微软雅黑" panose="020b0503020204020204" pitchFamily="34" charset="-122"/>
              </a:rPr>
              <a:t>什么毫不含糊。如当谈到主观主义的实质时，作者大声疾呼</a:t>
            </a:r>
            <a:r>
              <a:rPr lang="zh-CN" altLang="en-US"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这种反科学的反马克思列宁主义的主观主义的方法，是</a:t>
            </a:r>
            <a:r>
              <a:rPr lang="zh-CN" altLang="en-US" sz="2000" smtClean="0">
                <a:latin typeface="微软雅黑" panose="020b0503020204020204" pitchFamily="34" charset="-122"/>
                <a:ea typeface="微软雅黑" panose="020b0503020204020204" pitchFamily="34" charset="-122"/>
              </a:rPr>
              <a:t>共产党</a:t>
            </a:r>
            <a:r>
              <a:rPr lang="zh-CN" altLang="en-US" sz="2000">
                <a:latin typeface="微软雅黑" panose="020b0503020204020204" pitchFamily="34" charset="-122"/>
                <a:ea typeface="微软雅黑" panose="020b0503020204020204" pitchFamily="34" charset="-122"/>
              </a:rPr>
              <a:t>的大敌，是工人阶级的大敌，是人民的大敌，是民族的大敌</a:t>
            </a:r>
            <a:r>
              <a:rPr lang="zh-CN" altLang="en-US" sz="2000" smtClean="0">
                <a:latin typeface="微软雅黑" panose="020b0503020204020204" pitchFamily="34" charset="-122"/>
                <a:ea typeface="微软雅黑" panose="020b0503020204020204" pitchFamily="34" charset="-122"/>
              </a:rPr>
              <a:t>，是</a:t>
            </a:r>
            <a:r>
              <a:rPr lang="zh-CN" altLang="en-US" sz="2000">
                <a:latin typeface="微软雅黑" panose="020b0503020204020204" pitchFamily="34" charset="-122"/>
                <a:ea typeface="微软雅黑" panose="020b0503020204020204" pitchFamily="34" charset="-122"/>
              </a:rPr>
              <a:t>党性不纯的一种表现。”一连串的排比，是非爱憎分明</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③ 语言生动。</a:t>
            </a:r>
            <a:endParaRPr lang="zh-CN" altLang="en-US" sz="2000">
              <a:solidFill>
                <a:srgbClr val="FF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一是表现在作者善于使用谚语、口语和富有表现力的成语上。</a:t>
            </a:r>
            <a:r>
              <a:rPr lang="zh-CN" altLang="en-US" sz="2000">
                <a:latin typeface="微软雅黑" panose="020b0503020204020204" pitchFamily="34" charset="-122"/>
                <a:ea typeface="微软雅黑" panose="020b0503020204020204" pitchFamily="34" charset="-122"/>
              </a:rPr>
              <a:t>如用谚语“闭塞眼睛捉麻雀”“瞎子摸鱼”来形容主观主义者不注重调查研究；用口语“对于自己的祖宗</a:t>
            </a:r>
            <a:r>
              <a:rPr lang="zh-CN" altLang="en-US" sz="2000" smtClean="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2145" y="687070"/>
            <a:ext cx="10761980" cy="5631180"/>
          </a:xfrm>
          <a:prstGeom prst="rect">
            <a:avLst/>
          </a:prstGeom>
        </p:spPr>
        <p:txBody>
          <a:bodyPr wrap="square">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则对不住，忘记了”说明主观主义者不注重研究历史，使文章显得活泼风趣；用成语“粗枝大叶”“夸夸其谈”“一知半解”“生吞活剥”等来形容主观主义者的不细心调查研究，空谈理论，无知、教条，都很形象、深刻，同时也很简练。</a:t>
            </a:r>
            <a:endParaRPr lang="en-US" altLang="zh-CN" sz="2000">
              <a:latin typeface="微软雅黑" panose="020b0503020204020204" pitchFamily="34" charset="-122"/>
              <a:ea typeface="微软雅黑" panose="020b0503020204020204" pitchFamily="34" charset="-122"/>
            </a:endParaRPr>
          </a:p>
          <a:p>
            <a:pPr indent="457200"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二</a:t>
            </a:r>
            <a:r>
              <a:rPr lang="zh-CN" altLang="en-US" sz="2000">
                <a:solidFill>
                  <a:srgbClr val="FF0000"/>
                </a:solidFill>
                <a:latin typeface="微软雅黑" panose="020b0503020204020204" pitchFamily="34" charset="-122"/>
                <a:ea typeface="微软雅黑" panose="020b0503020204020204" pitchFamily="34" charset="-122"/>
              </a:rPr>
              <a:t>是表现在灵活使用</a:t>
            </a:r>
            <a:r>
              <a:rPr lang="zh-CN" altLang="en-US" sz="2000" smtClean="0">
                <a:solidFill>
                  <a:srgbClr val="FF0000"/>
                </a:solidFill>
                <a:latin typeface="微软雅黑" panose="020b0503020204020204" pitchFamily="34" charset="-122"/>
                <a:ea typeface="微软雅黑" panose="020b0503020204020204" pitchFamily="34" charset="-122"/>
              </a:rPr>
              <a:t>一些</a:t>
            </a:r>
            <a:r>
              <a:rPr lang="zh-CN" altLang="en-US" sz="2000">
                <a:solidFill>
                  <a:srgbClr val="FF0000"/>
                </a:solidFill>
                <a:latin typeface="微软雅黑" panose="020b0503020204020204" pitchFamily="34" charset="-122"/>
                <a:ea typeface="微软雅黑" panose="020b0503020204020204" pitchFamily="34" charset="-122"/>
              </a:rPr>
              <a:t>文言词语、古为今用上。</a:t>
            </a:r>
            <a:r>
              <a:rPr lang="zh-CN" altLang="en-US" sz="2000">
                <a:latin typeface="微软雅黑" panose="020b0503020204020204" pitchFamily="34" charset="-122"/>
                <a:ea typeface="微软雅黑" panose="020b0503020204020204" pitchFamily="34" charset="-122"/>
              </a:rPr>
              <a:t>如“言必称希腊”“无实事求是之意</a:t>
            </a:r>
            <a:r>
              <a:rPr lang="zh-CN" altLang="en-US" sz="2000" smtClean="0">
                <a:latin typeface="微软雅黑" panose="020b0503020204020204" pitchFamily="34" charset="-122"/>
                <a:ea typeface="微软雅黑" panose="020b0503020204020204" pitchFamily="34" charset="-122"/>
              </a:rPr>
              <a:t>，有</a:t>
            </a:r>
            <a:r>
              <a:rPr lang="zh-CN" altLang="en-US" sz="2000">
                <a:latin typeface="微软雅黑" panose="020b0503020204020204" pitchFamily="34" charset="-122"/>
                <a:ea typeface="微软雅黑" panose="020b0503020204020204" pitchFamily="34" charset="-122"/>
              </a:rPr>
              <a:t>哗众取宠之心”“为之一新”“等闲视之”“若明若暗”</a:t>
            </a:r>
            <a:r>
              <a:rPr lang="zh-CN" altLang="en-US" sz="2000" smtClean="0">
                <a:latin typeface="微软雅黑" panose="020b0503020204020204" pitchFamily="34" charset="-122"/>
                <a:ea typeface="微软雅黑" panose="020b0503020204020204" pitchFamily="34" charset="-122"/>
              </a:rPr>
              <a:t>“诸如此类”</a:t>
            </a:r>
            <a:r>
              <a:rPr lang="zh-CN" altLang="en-US" sz="2000">
                <a:latin typeface="微软雅黑" panose="020b0503020204020204" pitchFamily="34" charset="-122"/>
                <a:ea typeface="微软雅黑" panose="020b0503020204020204" pitchFamily="34" charset="-122"/>
              </a:rPr>
              <a:t>“懂得甚少”等，言简意赅，富于表现力</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indent="457200"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三</a:t>
            </a:r>
            <a:r>
              <a:rPr lang="zh-CN" altLang="en-US" sz="2000">
                <a:solidFill>
                  <a:srgbClr val="FF0000"/>
                </a:solidFill>
                <a:latin typeface="微软雅黑" panose="020b0503020204020204" pitchFamily="34" charset="-122"/>
                <a:ea typeface="微软雅黑" panose="020b0503020204020204" pitchFamily="34" charset="-122"/>
              </a:rPr>
              <a:t>是表现在</a:t>
            </a:r>
            <a:r>
              <a:rPr lang="zh-CN" altLang="en-US" sz="2000" smtClean="0">
                <a:solidFill>
                  <a:srgbClr val="FF0000"/>
                </a:solidFill>
                <a:latin typeface="微软雅黑" panose="020b0503020204020204" pitchFamily="34" charset="-122"/>
                <a:ea typeface="微软雅黑" panose="020b0503020204020204" pitchFamily="34" charset="-122"/>
              </a:rPr>
              <a:t>多处</a:t>
            </a:r>
            <a:r>
              <a:rPr lang="zh-CN" altLang="en-US" sz="2000">
                <a:solidFill>
                  <a:srgbClr val="FF0000"/>
                </a:solidFill>
                <a:latin typeface="微软雅黑" panose="020b0503020204020204" pitchFamily="34" charset="-122"/>
                <a:ea typeface="微软雅黑" panose="020b0503020204020204" pitchFamily="34" charset="-122"/>
              </a:rPr>
              <a:t>运用比喻、排比、对偶等修辞手法上。</a:t>
            </a:r>
            <a:r>
              <a:rPr lang="zh-CN" altLang="en-US" sz="2000">
                <a:latin typeface="微软雅黑" panose="020b0503020204020204" pitchFamily="34" charset="-122"/>
                <a:ea typeface="微软雅黑" panose="020b0503020204020204" pitchFamily="34" charset="-122"/>
              </a:rPr>
              <a:t>如用“钦差大臣”</a:t>
            </a:r>
            <a:r>
              <a:rPr lang="zh-CN" altLang="en-US" sz="2000" smtClean="0">
                <a:latin typeface="微软雅黑" panose="020b0503020204020204" pitchFamily="34" charset="-122"/>
                <a:ea typeface="微软雅黑" panose="020b0503020204020204" pitchFamily="34" charset="-122"/>
              </a:rPr>
              <a:t>“瞎子摸鱼”</a:t>
            </a:r>
            <a:r>
              <a:rPr lang="zh-CN" altLang="en-US" sz="2000">
                <a:latin typeface="微软雅黑" panose="020b0503020204020204" pitchFamily="34" charset="-122"/>
                <a:ea typeface="微软雅黑" panose="020b0503020204020204" pitchFamily="34" charset="-122"/>
              </a:rPr>
              <a:t>等比喻主观主义者不了解实际乱发号施令，既贴切</a:t>
            </a:r>
            <a:r>
              <a:rPr lang="zh-CN" altLang="en-US" sz="2000" smtClean="0">
                <a:latin typeface="微软雅黑" panose="020b0503020204020204" pitchFamily="34" charset="-122"/>
                <a:ea typeface="微软雅黑" panose="020b0503020204020204" pitchFamily="34" charset="-122"/>
              </a:rPr>
              <a:t>生动</a:t>
            </a:r>
            <a:r>
              <a:rPr lang="zh-CN" altLang="en-US" sz="2000">
                <a:latin typeface="微软雅黑" panose="020b0503020204020204" pitchFamily="34" charset="-122"/>
                <a:ea typeface="微软雅黑" panose="020b0503020204020204" pitchFamily="34" charset="-122"/>
              </a:rPr>
              <a:t>又通俗易懂。文中多处运用排比的修辞手法，如“这种作风</a:t>
            </a:r>
            <a:r>
              <a:rPr lang="zh-CN" altLang="en-US" sz="2000" smtClean="0">
                <a:latin typeface="微软雅黑" panose="020b0503020204020204" pitchFamily="34" charset="-122"/>
                <a:ea typeface="微软雅黑" panose="020b0503020204020204" pitchFamily="34" charset="-122"/>
              </a:rPr>
              <a:t>，拿</a:t>
            </a:r>
            <a:r>
              <a:rPr lang="zh-CN" altLang="en-US" sz="2000">
                <a:latin typeface="微软雅黑" panose="020b0503020204020204" pitchFamily="34" charset="-122"/>
                <a:ea typeface="微软雅黑" panose="020b0503020204020204" pitchFamily="34" charset="-122"/>
              </a:rPr>
              <a:t>了律己，则害了自己；拿了教人，则害了别人；拿了指导革命</a:t>
            </a:r>
            <a:r>
              <a:rPr lang="zh-CN" altLang="en-US" sz="2000" smtClean="0">
                <a:latin typeface="微软雅黑" panose="020b0503020204020204" pitchFamily="34" charset="-122"/>
                <a:ea typeface="微软雅黑" panose="020b0503020204020204" pitchFamily="34" charset="-122"/>
              </a:rPr>
              <a:t>，则</a:t>
            </a:r>
            <a:r>
              <a:rPr lang="zh-CN" altLang="en-US" sz="2000">
                <a:latin typeface="微软雅黑" panose="020b0503020204020204" pitchFamily="34" charset="-122"/>
                <a:ea typeface="微软雅黑" panose="020b0503020204020204" pitchFamily="34" charset="-122"/>
              </a:rPr>
              <a:t>害了革命”，语意跌宕，层层深入。文中对偶的句子除了</a:t>
            </a:r>
            <a:r>
              <a:rPr lang="zh-CN" altLang="en-US" sz="2000" smtClean="0">
                <a:latin typeface="微软雅黑" panose="020b0503020204020204" pitchFamily="34" charset="-122"/>
                <a:ea typeface="微软雅黑" panose="020b0503020204020204" pitchFamily="34" charset="-122"/>
              </a:rPr>
              <a:t>引用解缙</a:t>
            </a:r>
            <a:r>
              <a:rPr lang="zh-CN" altLang="en-US" sz="2000">
                <a:latin typeface="微软雅黑" panose="020b0503020204020204" pitchFamily="34" charset="-122"/>
                <a:ea typeface="微软雅黑" panose="020b0503020204020204" pitchFamily="34" charset="-122"/>
              </a:rPr>
              <a:t>的对联外，还有“不以为耻，反以为荣”“华而不实，脆</a:t>
            </a:r>
            <a:r>
              <a:rPr lang="zh-CN" altLang="en-US" sz="2000" smtClean="0">
                <a:latin typeface="微软雅黑" panose="020b0503020204020204" pitchFamily="34" charset="-122"/>
                <a:ea typeface="微软雅黑" panose="020b0503020204020204" pitchFamily="34" charset="-122"/>
              </a:rPr>
              <a:t>而不</a:t>
            </a:r>
            <a:r>
              <a:rPr lang="zh-CN" altLang="en-US" sz="2000">
                <a:latin typeface="微软雅黑" panose="020b0503020204020204" pitchFamily="34" charset="-122"/>
                <a:ea typeface="微软雅黑" panose="020b0503020204020204" pitchFamily="34" charset="-122"/>
              </a:rPr>
              <a:t>坚”“无实事求是之意，有哗众取宠之心”等，都增加了</a:t>
            </a:r>
            <a:r>
              <a:rPr lang="zh-CN" altLang="en-US" sz="2000" smtClean="0">
                <a:latin typeface="微软雅黑" panose="020b0503020204020204" pitchFamily="34" charset="-122"/>
                <a:ea typeface="微软雅黑" panose="020b0503020204020204" pitchFamily="34" charset="-122"/>
              </a:rPr>
              <a:t>语言的</a:t>
            </a:r>
            <a:r>
              <a:rPr lang="zh-CN" altLang="en-US" sz="2000">
                <a:latin typeface="微软雅黑" panose="020b0503020204020204" pitchFamily="34" charset="-122"/>
                <a:ea typeface="微软雅黑" panose="020b0503020204020204" pitchFamily="34" charset="-122"/>
              </a:rPr>
              <a:t>生动性。</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txBox="1"/>
          <p:nvPr/>
        </p:nvSpPr>
        <p:spPr bwMode="auto">
          <a:xfrm>
            <a:off x="694405" y="621449"/>
            <a:ext cx="1769021" cy="5032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0000FF"/>
                </a:solidFill>
                <a:latin typeface="微软雅黑" panose="020b0503020204020204" pitchFamily="34" charset="-122"/>
                <a:ea typeface="微软雅黑" panose="020b0503020204020204" pitchFamily="34" charset="-122"/>
              </a:rPr>
              <a:t>写作背景</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4" name="矩形 3"/>
          <p:cNvSpPr/>
          <p:nvPr/>
        </p:nvSpPr>
        <p:spPr>
          <a:xfrm>
            <a:off x="622300" y="1701800"/>
            <a:ext cx="10705465" cy="4523105"/>
          </a:xfrm>
          <a:prstGeom prst="rect">
            <a:avLst/>
          </a:prstGeom>
        </p:spPr>
        <p:txBody>
          <a:bodyPr wrap="square">
            <a:spAutoFit/>
          </a:bodyPr>
          <a:lstStyle/>
          <a:p>
            <a:pPr indent="575945" algn="just">
              <a:lnSpc>
                <a:spcPct val="150000"/>
              </a:lnSpc>
            </a:pP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中国共产党在历史上曾发生过几次“左”倾和右倾的</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错误</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，给革命事业造成了损失。其根本原因就在于当时的</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某些领导者</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不从中国革命的具体情况出发，不能把</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马克思列宁主义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同中国革命的具体实际相结合，而是从主观臆断出发，</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教条主义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地对待马克思列宁主义理论。遵义会议结束了</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“左”倾</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错误在中央的统治，但由于当时处于战争条件下，形势</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变化</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快，对这些错误思想的根源一直没来得及进行清算，</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机会主义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和教条主义思想的影响在党内还存在着。抗日战争</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全面爆发</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后，新党员大量增加，许多人出身于小资产阶级，思想</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还没有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彻底转变，这也对党的思想作风产生了一定的不良作用</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57480" y="54610"/>
            <a:ext cx="11959590" cy="6722110"/>
          </a:xfrm>
          <a:prstGeom prst="rect">
            <a:avLst/>
          </a:prstGeom>
        </p:spPr>
        <p:txBody>
          <a:bodyPr wrap="square" lIns="121898" tIns="60948" rIns="121898" bIns="60948">
            <a:spAutoFit/>
          </a:bodyPr>
          <a:lstStyle/>
          <a:p>
            <a:pPr algn="l">
              <a:lnSpc>
                <a:spcPct val="150000"/>
              </a:lnSpc>
              <a:spcAft>
                <a:spcPct val="0"/>
              </a:spcAft>
              <a:tabLst>
                <a:tab pos="2430780"/>
              </a:tabLst>
            </a:pPr>
            <a:r>
              <a:rPr lang="zh-CN" altLang="zh-CN" sz="26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总结：　</a:t>
            </a:r>
            <a:r>
              <a:rPr lang="zh-CN" altLang="zh-CN" sz="2600" b="1" kern="100">
                <a:solidFill>
                  <a:srgbClr val="C00000"/>
                </a:solidFill>
                <a:latin typeface="Times New Roman" panose="02020603050405020304" pitchFamily="18" charset="0"/>
                <a:cs typeface="Times New Roman" panose="02020603050405020304" pitchFamily="18" charset="0"/>
              </a:rPr>
              <a:t>作者使用得特别贴切生动的词语包括：</a:t>
            </a:r>
            <a:r>
              <a:rPr lang="en-US" altLang="zh-CN" sz="2600" b="1" kern="100">
                <a:solidFill>
                  <a:srgbClr val="C00000"/>
                </a:solidFill>
                <a:latin typeface="宋体" panose="02010600030101010101" pitchFamily="2" charset="-122"/>
                <a:cs typeface="Times New Roman" panose="02020603050405020304" pitchFamily="18" charset="0"/>
              </a:rPr>
              <a:t>①</a:t>
            </a:r>
            <a:r>
              <a:rPr lang="zh-CN" altLang="zh-CN" sz="2600" b="1" kern="100">
                <a:solidFill>
                  <a:srgbClr val="C00000"/>
                </a:solidFill>
                <a:latin typeface="Times New Roman" panose="02020603050405020304" pitchFamily="18" charset="0"/>
                <a:cs typeface="Times New Roman" panose="02020603050405020304" pitchFamily="18" charset="0"/>
              </a:rPr>
              <a:t>富有生命力的古词语，例如，</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为之一新</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粗枝大叶</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一知半解</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发号施令</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生吞活剥</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谬种流传</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实事求是</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哗众取宠</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钦差大臣</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华而不实</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无的放矢</a:t>
            </a:r>
            <a:r>
              <a:rPr lang="en-US" altLang="zh-CN" sz="2600" b="1" kern="100" smtClean="0">
                <a:solidFill>
                  <a:srgbClr val="C00000"/>
                </a:solidFill>
                <a:latin typeface="宋体" panose="02010600030101010101" pitchFamily="2" charset="-122"/>
                <a:cs typeface="Times New Roman" panose="02020603050405020304" pitchFamily="18" charset="0"/>
              </a:rPr>
              <a:t>”</a:t>
            </a:r>
            <a:endParaRPr lang="en-US" altLang="zh-CN" sz="2600" b="1" kern="100" smtClean="0">
              <a:solidFill>
                <a:srgbClr val="C00000"/>
              </a:solidFill>
              <a:latin typeface="宋体" panose="02010600030101010101" pitchFamily="2" charset="-122"/>
              <a:cs typeface="Times New Roman" panose="02020603050405020304" pitchFamily="18" charset="0"/>
            </a:endParaRPr>
          </a:p>
          <a:p>
            <a:pPr algn="l">
              <a:lnSpc>
                <a:spcPct val="150000"/>
              </a:lnSpc>
              <a:spcAft>
                <a:spcPct val="0"/>
              </a:spcAft>
              <a:tabLst>
                <a:tab pos="2430780"/>
              </a:tabLst>
            </a:pPr>
            <a:r>
              <a:rPr lang="en-US" altLang="zh-CN" sz="2600" b="1" kern="100" smtClean="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徒有虚名</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言必称希腊</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等</a:t>
            </a:r>
            <a:r>
              <a:rPr lang="zh-CN" altLang="zh-CN" sz="2600" b="1" kern="100" smtClean="0">
                <a:solidFill>
                  <a:srgbClr val="C00000"/>
                </a:solidFill>
                <a:latin typeface="Times New Roman" panose="02020603050405020304" pitchFamily="18" charset="0"/>
                <a:cs typeface="Times New Roman" panose="02020603050405020304" pitchFamily="18" charset="0"/>
              </a:rPr>
              <a:t>；</a:t>
            </a:r>
            <a:endParaRPr lang="en-US" altLang="zh-CN" sz="2600" b="1" kern="100" smtClean="0">
              <a:solidFill>
                <a:srgbClr val="C00000"/>
              </a:solidFill>
              <a:latin typeface="Times New Roman" panose="02020603050405020304" pitchFamily="18" charset="0"/>
              <a:cs typeface="Times New Roman" panose="02020603050405020304" pitchFamily="18" charset="0"/>
            </a:endParaRPr>
          </a:p>
          <a:p>
            <a:pPr algn="l">
              <a:lnSpc>
                <a:spcPct val="150000"/>
              </a:lnSpc>
              <a:spcAft>
                <a:spcPct val="0"/>
              </a:spcAft>
              <a:tabLst>
                <a:tab pos="2430780"/>
              </a:tabLst>
            </a:pPr>
            <a:r>
              <a:rPr lang="en-US" altLang="zh-CN" sz="2600" b="1" kern="100" smtClean="0">
                <a:solidFill>
                  <a:srgbClr val="C00000"/>
                </a:solidFill>
                <a:latin typeface="宋体" panose="02010600030101010101" pitchFamily="2" charset="-122"/>
                <a:cs typeface="Times New Roman" panose="02020603050405020304" pitchFamily="18" charset="0"/>
              </a:rPr>
              <a:t>②</a:t>
            </a:r>
            <a:r>
              <a:rPr lang="zh-CN" altLang="zh-CN" sz="2600" b="1" kern="100">
                <a:solidFill>
                  <a:srgbClr val="C00000"/>
                </a:solidFill>
                <a:latin typeface="Times New Roman" panose="02020603050405020304" pitchFamily="18" charset="0"/>
                <a:cs typeface="Times New Roman" panose="02020603050405020304" pitchFamily="18" charset="0"/>
              </a:rPr>
              <a:t>来自人民群众的生动活泼的口头词语，例如，</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闭塞眼睛捉麻雀</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瞎子摸鱼</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对不住</a:t>
            </a:r>
            <a:r>
              <a:rPr lang="en-US" altLang="zh-CN" sz="2600" b="1" kern="100">
                <a:solidFill>
                  <a:srgbClr val="C00000"/>
                </a:solidFill>
                <a:latin typeface="宋体" panose="02010600030101010101" pitchFamily="2" charset="-122"/>
                <a:cs typeface="Times New Roman" panose="02020603050405020304" pitchFamily="18" charset="0"/>
              </a:rPr>
              <a:t>”</a:t>
            </a:r>
            <a:r>
              <a:rPr lang="en-US" altLang="zh-CN" sz="2600" b="1" kern="100">
                <a:solidFill>
                  <a:srgbClr val="C00000"/>
                </a:solidFill>
                <a:latin typeface="Times New Roman" panose="02020603050405020304" pitchFamily="18" charset="0"/>
                <a:cs typeface="Courier New" panose="02070309020205020404" pitchFamily="49" charset="0"/>
              </a:rPr>
              <a:t>(</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对于自己的祖宗，则对不住，忘记了</a:t>
            </a:r>
            <a:r>
              <a:rPr lang="en-US" altLang="zh-CN" sz="2600" b="1" kern="100">
                <a:solidFill>
                  <a:srgbClr val="C00000"/>
                </a:solidFill>
                <a:latin typeface="宋体" panose="02010600030101010101" pitchFamily="2" charset="-122"/>
                <a:cs typeface="Times New Roman" panose="02020603050405020304" pitchFamily="18" charset="0"/>
              </a:rPr>
              <a:t>”</a:t>
            </a:r>
            <a:r>
              <a:rPr lang="en-US" altLang="zh-CN" sz="2600" b="1" kern="100">
                <a:solidFill>
                  <a:srgbClr val="C00000"/>
                </a:solidFill>
                <a:latin typeface="Times New Roman" panose="02020603050405020304" pitchFamily="18" charset="0"/>
                <a:cs typeface="Courier New" panose="02070309020205020404" pitchFamily="49" charset="0"/>
              </a:rPr>
              <a:t>)</a:t>
            </a:r>
            <a:r>
              <a:rPr lang="zh-CN" altLang="zh-CN" sz="2600" b="1" kern="100">
                <a:solidFill>
                  <a:srgbClr val="C00000"/>
                </a:solidFill>
                <a:latin typeface="Times New Roman" panose="02020603050405020304" pitchFamily="18" charset="0"/>
                <a:cs typeface="Times New Roman" panose="02020603050405020304" pitchFamily="18" charset="0"/>
              </a:rPr>
              <a:t>、</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满天飞</a:t>
            </a:r>
            <a:r>
              <a:rPr lang="en-US" altLang="zh-CN" sz="2600" b="1" kern="100" smtClean="0">
                <a:solidFill>
                  <a:srgbClr val="C00000"/>
                </a:solidFill>
                <a:latin typeface="宋体" panose="02010600030101010101" pitchFamily="2" charset="-122"/>
                <a:cs typeface="Times New Roman" panose="02020603050405020304" pitchFamily="18" charset="0"/>
              </a:rPr>
              <a:t>”</a:t>
            </a:r>
            <a:r>
              <a:rPr lang="en-US" altLang="zh-CN" sz="2600" b="1" kern="100" smtClean="0">
                <a:solidFill>
                  <a:srgbClr val="C00000"/>
                </a:solidFill>
                <a:latin typeface="Times New Roman" panose="02020603050405020304" pitchFamily="18" charset="0"/>
                <a:cs typeface="Courier New" panose="02070309020205020404" pitchFamily="49" charset="0"/>
              </a:rPr>
              <a:t>(</a:t>
            </a:r>
            <a:r>
              <a:rPr lang="en-US" altLang="zh-CN" sz="2600" b="1" kern="100" smtClean="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钦差大臣</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满天飞</a:t>
            </a:r>
            <a:r>
              <a:rPr lang="en-US" altLang="zh-CN" sz="2600" b="1" kern="100">
                <a:solidFill>
                  <a:srgbClr val="C00000"/>
                </a:solidFill>
                <a:latin typeface="宋体" panose="02010600030101010101" pitchFamily="2" charset="-122"/>
                <a:cs typeface="Times New Roman" panose="02020603050405020304" pitchFamily="18" charset="0"/>
              </a:rPr>
              <a:t>”</a:t>
            </a:r>
            <a:r>
              <a:rPr lang="en-US" altLang="zh-CN" sz="2600" b="1" kern="100">
                <a:solidFill>
                  <a:srgbClr val="C00000"/>
                </a:solidFill>
                <a:latin typeface="Times New Roman" panose="02020603050405020304" pitchFamily="18" charset="0"/>
                <a:cs typeface="Courier New" panose="02070309020205020404" pitchFamily="49" charset="0"/>
              </a:rPr>
              <a:t>)</a:t>
            </a:r>
            <a:r>
              <a:rPr lang="zh-CN" altLang="zh-CN" sz="2600" b="1" kern="100">
                <a:solidFill>
                  <a:srgbClr val="C00000"/>
                </a:solidFill>
                <a:latin typeface="Times New Roman" panose="02020603050405020304" pitchFamily="18" charset="0"/>
                <a:cs typeface="Times New Roman" panose="02020603050405020304" pitchFamily="18" charset="0"/>
              </a:rPr>
              <a:t>、</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乱说一顿</a:t>
            </a:r>
            <a:r>
              <a:rPr lang="en-US" altLang="zh-CN" sz="2600" b="1" kern="100">
                <a:solidFill>
                  <a:srgbClr val="C00000"/>
                </a:solidFill>
                <a:latin typeface="宋体" panose="02010600030101010101" pitchFamily="2" charset="-122"/>
                <a:cs typeface="Times New Roman" panose="02020603050405020304" pitchFamily="18" charset="0"/>
              </a:rPr>
              <a:t>”</a:t>
            </a:r>
            <a:r>
              <a:rPr lang="zh-CN" altLang="zh-CN" sz="2600" b="1" kern="100">
                <a:solidFill>
                  <a:srgbClr val="C00000"/>
                </a:solidFill>
                <a:latin typeface="Times New Roman" panose="02020603050405020304" pitchFamily="18" charset="0"/>
                <a:cs typeface="Times New Roman" panose="02020603050405020304" pitchFamily="18" charset="0"/>
              </a:rPr>
              <a:t>等。</a:t>
            </a:r>
            <a:endParaRPr lang="zh-CN" altLang="zh-CN" sz="2600" b="1" kern="100">
              <a:latin typeface="宋体" panose="02010600030101010101" pitchFamily="2" charset="-122"/>
              <a:ea typeface="宋体" panose="02010600030101010101" pitchFamily="2" charset="-122"/>
              <a:cs typeface="Courier New" panose="02070309020205020404" pitchFamily="49" charset="0"/>
            </a:endParaRPr>
          </a:p>
          <a:p>
            <a:pPr algn="l">
              <a:lnSpc>
                <a:spcPct val="150000"/>
              </a:lnSpc>
              <a:spcAft>
                <a:spcPct val="0"/>
              </a:spcAft>
              <a:tabLst>
                <a:tab pos="2430780"/>
              </a:tabLst>
            </a:pPr>
            <a:r>
              <a:rPr lang="zh-CN" altLang="zh-CN" sz="2600" b="1" kern="100">
                <a:solidFill>
                  <a:srgbClr val="C00000"/>
                </a:solidFill>
                <a:latin typeface="Times New Roman" panose="02020603050405020304" pitchFamily="18" charset="0"/>
                <a:cs typeface="Times New Roman" panose="02020603050405020304" pitchFamily="18" charset="0"/>
              </a:rPr>
              <a:t>这两部分词语中有的是词，有的是熟语</a:t>
            </a:r>
            <a:r>
              <a:rPr lang="en-US" altLang="zh-CN" sz="2600" b="1" kern="100">
                <a:solidFill>
                  <a:srgbClr val="C00000"/>
                </a:solidFill>
                <a:latin typeface="Times New Roman" panose="02020603050405020304" pitchFamily="18" charset="0"/>
                <a:cs typeface="Courier New" panose="02070309020205020404" pitchFamily="49" charset="0"/>
              </a:rPr>
              <a:t>(</a:t>
            </a:r>
            <a:r>
              <a:rPr lang="zh-CN" altLang="zh-CN" sz="2600" b="1" kern="100">
                <a:solidFill>
                  <a:srgbClr val="C00000"/>
                </a:solidFill>
                <a:latin typeface="Times New Roman" panose="02020603050405020304" pitchFamily="18" charset="0"/>
                <a:cs typeface="Times New Roman" panose="02020603050405020304" pitchFamily="18" charset="0"/>
              </a:rPr>
              <a:t>成语、惯用语等</a:t>
            </a:r>
            <a:r>
              <a:rPr lang="en-US" altLang="zh-CN" sz="2600" b="1" kern="100">
                <a:solidFill>
                  <a:srgbClr val="C00000"/>
                </a:solidFill>
                <a:latin typeface="Times New Roman" panose="02020603050405020304" pitchFamily="18" charset="0"/>
                <a:cs typeface="Courier New" panose="02070309020205020404" pitchFamily="49" charset="0"/>
              </a:rPr>
              <a:t>)</a:t>
            </a:r>
            <a:r>
              <a:rPr lang="zh-CN" altLang="zh-CN" sz="2600" b="1" kern="100">
                <a:solidFill>
                  <a:srgbClr val="C00000"/>
                </a:solidFill>
                <a:latin typeface="Times New Roman" panose="02020603050405020304" pitchFamily="18" charset="0"/>
                <a:cs typeface="Times New Roman" panose="02020603050405020304" pitchFamily="18" charset="0"/>
              </a:rPr>
              <a:t>，似乎是作者信手拈来的，实际上都经过精心选择。这些词语或凝练含蓄，或通俗易懂，都使用得十分准确恰当，十分生动传神，具有鲜明的感情色彩，也不乏幽默风趣，能够给读者留下深刻的印象。</a:t>
            </a:r>
            <a:endParaRPr lang="zh-CN" altLang="zh-CN" sz="2600" b="1"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linds(horizontal)">
                                      <p:cBhvr>
                                        <p:cTn id="2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45701" y="1008113"/>
            <a:ext cx="11299010" cy="134156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本文在选用句式方面也显示了一些适合政论语体要求的具体特点，请阅读课文第三部分，从中归纳出作者选用句式的特点。</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45701" y="317289"/>
            <a:ext cx="11299010" cy="6048811"/>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6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600" kern="100">
                <a:solidFill>
                  <a:srgbClr val="C00000"/>
                </a:solidFill>
                <a:latin typeface="Times New Roman" panose="02020603050405020304" pitchFamily="18" charset="0"/>
                <a:cs typeface="Times New Roman" panose="02020603050405020304" pitchFamily="18" charset="0"/>
              </a:rPr>
              <a:t>首先是严密。文中长句短句都用，但与文艺语体相比，长句出现的频率较高，这些长句包括比较复杂的单句和有多个分句的复句，结构都是准确而严密的。复杂的单句如：</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对于没有科学态度的人，对于只知背诵马克思、恩格斯、列宁、斯大林著作中的若干词句的人，对于徒有虚名并无实学的人，你们看，像不像？</a:t>
            </a:r>
            <a:r>
              <a:rPr lang="en-US" altLang="zh-CN" sz="2600" kern="100">
                <a:solidFill>
                  <a:srgbClr val="C00000"/>
                </a:solidFill>
                <a:latin typeface="宋体" panose="02010600030101010101" pitchFamily="2" charset="-122"/>
                <a:cs typeface="Times New Roman" panose="02020603050405020304" pitchFamily="18" charset="0"/>
              </a:rPr>
              <a:t>”</a:t>
            </a:r>
            <a:r>
              <a:rPr lang="en-US" altLang="zh-CN" sz="2600" kern="100">
                <a:solidFill>
                  <a:srgbClr val="C00000"/>
                </a:solidFill>
                <a:latin typeface="Times New Roman" panose="02020603050405020304" pitchFamily="18" charset="0"/>
                <a:cs typeface="Courier New" panose="02070309020205020404" pitchFamily="49" charset="0"/>
              </a:rPr>
              <a:t>(</a:t>
            </a:r>
            <a:r>
              <a:rPr lang="zh-CN" altLang="zh-CN" sz="2600" kern="100">
                <a:solidFill>
                  <a:srgbClr val="C00000"/>
                </a:solidFill>
                <a:latin typeface="Times New Roman" panose="02020603050405020304" pitchFamily="18" charset="0"/>
                <a:cs typeface="Times New Roman" panose="02020603050405020304" pitchFamily="18" charset="0"/>
              </a:rPr>
              <a:t>主语</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这副对子</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省略，谓语是</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像不像</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，由于带了三个介词词组的状语，还有一个插入语</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你们看</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，使句子结构比较复杂</a:t>
            </a:r>
            <a:r>
              <a:rPr lang="en-US" altLang="zh-CN" sz="2600" kern="100">
                <a:solidFill>
                  <a:srgbClr val="C00000"/>
                </a:solidFill>
                <a:latin typeface="Times New Roman" panose="02020603050405020304" pitchFamily="18" charset="0"/>
                <a:cs typeface="Courier New" panose="02070309020205020404" pitchFamily="49" charset="0"/>
              </a:rPr>
              <a:t>)</a:t>
            </a:r>
            <a:r>
              <a:rPr lang="zh-CN" altLang="zh-CN" sz="2600" kern="100">
                <a:solidFill>
                  <a:srgbClr val="C00000"/>
                </a:solidFill>
                <a:latin typeface="Times New Roman" panose="02020603050405020304" pitchFamily="18" charset="0"/>
                <a:cs typeface="Times New Roman" panose="02020603050405020304" pitchFamily="18" charset="0"/>
              </a:rPr>
              <a:t>复句如：</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只有打倒了主观主义，马克思列宁主义的真理才会抬头，党性才会巩固，革命才会胜利。</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如果有了这种态度，那就既不是</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头重脚轻根底浅</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，也不是</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嘴尖皮厚腹中空</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了。</a:t>
            </a:r>
            <a:r>
              <a:rPr lang="en-US" altLang="zh-CN" sz="2600" kern="100">
                <a:solidFill>
                  <a:srgbClr val="C00000"/>
                </a:solidFill>
                <a:latin typeface="宋体" panose="02010600030101010101" pitchFamily="2" charset="-122"/>
                <a:cs typeface="Times New Roman" panose="02020603050405020304" pitchFamily="18" charset="0"/>
              </a:rPr>
              <a:t>”</a:t>
            </a:r>
            <a:r>
              <a:rPr lang="en-US" altLang="zh-CN" sz="2600" kern="100">
                <a:solidFill>
                  <a:srgbClr val="C00000"/>
                </a:solidFill>
                <a:latin typeface="Times New Roman" panose="02020603050405020304" pitchFamily="18" charset="0"/>
                <a:cs typeface="Courier New" panose="02070309020205020404" pitchFamily="49" charset="0"/>
              </a:rPr>
              <a:t>(</a:t>
            </a:r>
            <a:r>
              <a:rPr lang="zh-CN" altLang="zh-CN" sz="2600" kern="100">
                <a:solidFill>
                  <a:srgbClr val="C00000"/>
                </a:solidFill>
                <a:latin typeface="Times New Roman" panose="02020603050405020304" pitchFamily="18" charset="0"/>
                <a:cs typeface="Times New Roman" panose="02020603050405020304" pitchFamily="18" charset="0"/>
              </a:rPr>
              <a:t>两句都是有着多个分句的二重复句，关联词语都用得极为确切</a:t>
            </a:r>
            <a:r>
              <a:rPr lang="en-US" altLang="zh-CN" sz="2600" kern="100" smtClean="0">
                <a:solidFill>
                  <a:srgbClr val="C00000"/>
                </a:solidFill>
                <a:latin typeface="Times New Roman" panose="02020603050405020304" pitchFamily="18" charset="0"/>
                <a:cs typeface="Courier New" panose="02070309020205020404" pitchFamily="49"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45701" y="683581"/>
            <a:ext cx="11299010" cy="4546413"/>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rPr>
              <a:t>其次是灵活。作者根据论述的需要，在句类句式的选用安排上显得灵活自如、富有变化。例如，第三部分第</a:t>
            </a:r>
            <a:r>
              <a:rPr lang="en-US" altLang="zh-CN" sz="2800" kern="100">
                <a:solidFill>
                  <a:srgbClr val="C00000"/>
                </a:solidFill>
                <a:latin typeface="Times New Roman" panose="02020603050405020304" pitchFamily="18" charset="0"/>
                <a:cs typeface="Courier New" panose="02070309020205020404" pitchFamily="49" charset="0"/>
              </a:rPr>
              <a:t>4</a:t>
            </a:r>
            <a:r>
              <a:rPr lang="zh-CN" altLang="zh-CN" sz="2800" kern="100">
                <a:solidFill>
                  <a:srgbClr val="C00000"/>
                </a:solidFill>
                <a:latin typeface="Times New Roman" panose="02020603050405020304" pitchFamily="18" charset="0"/>
                <a:cs typeface="Times New Roman" panose="02020603050405020304" pitchFamily="18" charset="0"/>
              </a:rPr>
              <a:t>段</a:t>
            </a:r>
            <a:r>
              <a:rPr lang="en-US" altLang="zh-CN" sz="2800" kern="100">
                <a:solidFill>
                  <a:srgbClr val="C00000"/>
                </a:solidFill>
                <a:latin typeface="Times New Roman" panose="02020603050405020304" pitchFamily="18" charset="0"/>
                <a:cs typeface="Courier New" panose="02070309020205020404" pitchFamily="49" charset="0"/>
              </a:rPr>
              <a:t>(</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有一副对子</a:t>
            </a:r>
            <a:r>
              <a:rPr lang="en-US" altLang="zh-CN" sz="2800" kern="100">
                <a:solidFill>
                  <a:srgbClr val="C00000"/>
                </a:solidFill>
                <a:latin typeface="宋体" panose="02010600030101010101" pitchFamily="2" charset="-122"/>
                <a:cs typeface="Times New Roman" panose="02020603050405020304" pitchFamily="18" charset="0"/>
              </a:rPr>
              <a:t>……”</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，交替使用了陈述句、疑问句和祈使句，语气不断变化，既令人信服又使人受到感染。又如，</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无实事求是之意，有哗众取宠之心。华而不实，脆而不坚。自以为是，老子天下第一，</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钦差大臣</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满天飞</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这几句，句式灵活多变，而变化之中又寓有整齐</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安排了两组对偶</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。所有这些都完全符合政论语体的特定功能和主要特点。</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45701" y="1008113"/>
            <a:ext cx="11299010" cy="69523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本文在修辞手法的运用方面又怎样体现了政论语体的主要特点？</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45701" y="317289"/>
            <a:ext cx="11299010" cy="5839075"/>
          </a:xfrm>
          <a:prstGeom prst="rect">
            <a:avLst/>
          </a:prstGeom>
        </p:spPr>
        <p:txBody>
          <a:bodyPr wrap="square" lIns="121898" tIns="60948" rIns="121898" bIns="60948">
            <a:spAutoFit/>
          </a:bodyPr>
          <a:lstStyle/>
          <a:p>
            <a:pPr algn="di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800" kern="100">
                <a:solidFill>
                  <a:srgbClr val="C00000"/>
                </a:solidFill>
                <a:latin typeface="Times New Roman" panose="02020603050405020304" pitchFamily="18" charset="0"/>
                <a:cs typeface="Times New Roman" panose="02020603050405020304" pitchFamily="18" charset="0"/>
              </a:rPr>
              <a:t>本文在修辞手法的运用方面，有两点很值得注意。一是利用多种修辞手法来增强行文气势。作者善于运用形式整齐的整句，运用排比、反复、对偶、层递</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如</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这种作风，拿了律己，则害了自己；拿了教人，则害了别人；拿了指导革命，则害了革命</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，就是典型的层递</a:t>
            </a:r>
            <a:r>
              <a:rPr lang="en-US" altLang="zh-CN" sz="2800" kern="100">
                <a:solidFill>
                  <a:srgbClr val="C00000"/>
                </a:solidFill>
                <a:latin typeface="Times New Roman" panose="02020603050405020304" pitchFamily="18" charset="0"/>
                <a:cs typeface="Courier New" panose="02070309020205020404" pitchFamily="49" charset="0"/>
              </a:rPr>
              <a:t>)</a:t>
            </a:r>
            <a:r>
              <a:rPr lang="zh-CN" altLang="zh-CN" sz="2800" kern="100">
                <a:solidFill>
                  <a:srgbClr val="C00000"/>
                </a:solidFill>
                <a:latin typeface="Times New Roman" panose="02020603050405020304" pitchFamily="18" charset="0"/>
                <a:cs typeface="Times New Roman" panose="02020603050405020304" pitchFamily="18" charset="0"/>
              </a:rPr>
              <a:t>等。这些都有助于增强行文的气势，使论证更加有力，也体现了政论语体鲜明性的特点。二是善于运用比喻，把抽象的道理化为具有某种形象性的生动表述。政论语体中也常常使用比喻，本文中出现的</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留声机</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墙上芦苇</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山间竹笋</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有的放矢</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等，都是作者进行论述时采用的十分贴切的比喻。但政论语体中的比喻与文艺语体中的比喻不尽相同，</a:t>
            </a:r>
            <a:r>
              <a:rPr lang="zh-CN" altLang="zh-CN" sz="2800" kern="100" smtClean="0">
                <a:solidFill>
                  <a:srgbClr val="C00000"/>
                </a:solidFill>
                <a:latin typeface="Times New Roman" panose="02020603050405020304" pitchFamily="18" charset="0"/>
                <a:cs typeface="Times New Roman" panose="02020603050405020304" pitchFamily="18" charset="0"/>
              </a:rPr>
              <a:t>后者</a:t>
            </a: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45701" y="968130"/>
            <a:ext cx="11299010" cy="3253752"/>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rPr>
              <a:t>的作用完全是为了描写得形象、生动，而前者的作用服从于政论语体的理论阐述功能，它使议论文中所要阐明的道理更加深入浅出，令人信服。本文中的上述比喻，都能有效地为理论阐述服务，体现了政论语体在准确、概括的基础上力求生动、鲜明的特点。总之，本文运用各种修辞手法，都是为了调动多种语言手段来增强论证的效果。</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txBox="1"/>
          <p:nvPr/>
        </p:nvSpPr>
        <p:spPr bwMode="auto">
          <a:xfrm>
            <a:off x="1146959" y="1229026"/>
            <a:ext cx="2097519" cy="5032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smtClean="0">
                <a:solidFill>
                  <a:srgbClr val="0000FF"/>
                </a:solidFill>
                <a:latin typeface="微软雅黑" panose="020b0503020204020204" pitchFamily="34" charset="-122"/>
                <a:ea typeface="微软雅黑" panose="020b0503020204020204" pitchFamily="34" charset="-122"/>
              </a:rPr>
              <a:t>主题归纳</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4" name="矩形 3"/>
          <p:cNvSpPr/>
          <p:nvPr/>
        </p:nvSpPr>
        <p:spPr>
          <a:xfrm>
            <a:off x="1057833" y="2216616"/>
            <a:ext cx="8624049" cy="2861310"/>
          </a:xfrm>
          <a:prstGeom prst="rect">
            <a:avLst/>
          </a:prstGeom>
        </p:spPr>
        <p:txBody>
          <a:bodyPr wrap="square">
            <a:spAutoFit/>
          </a:bodyPr>
          <a:lstStyle/>
          <a:p>
            <a:pPr indent="575945">
              <a:lnSpc>
                <a:spcPct val="150000"/>
              </a:lnSpc>
            </a:pPr>
            <a:r>
              <a:rPr lang="zh-CN" altLang="en-US" b="1">
                <a:latin typeface="微软雅黑" panose="020b0503020204020204" pitchFamily="34" charset="-122"/>
                <a:ea typeface="微软雅黑" panose="020b0503020204020204" pitchFamily="34" charset="-122"/>
              </a:rPr>
              <a:t>本文深刻地批判了理论和实际分离的主观主义的学风</a:t>
            </a:r>
            <a:r>
              <a:rPr lang="zh-CN" altLang="en-US" b="1" smtClean="0">
                <a:latin typeface="微软雅黑" panose="020b0503020204020204" pitchFamily="34" charset="-122"/>
                <a:ea typeface="微软雅黑" panose="020b0503020204020204" pitchFamily="34" charset="-122"/>
              </a:rPr>
              <a:t>，精辟</a:t>
            </a:r>
            <a:r>
              <a:rPr lang="zh-CN" altLang="en-US" b="1">
                <a:latin typeface="微软雅黑" panose="020b0503020204020204" pitchFamily="34" charset="-122"/>
                <a:ea typeface="微软雅黑" panose="020b0503020204020204" pitchFamily="34" charset="-122"/>
              </a:rPr>
              <a:t>地阐明了理论和实际统一的马克思列宁主义的学风，</a:t>
            </a:r>
            <a:r>
              <a:rPr lang="zh-CN" altLang="en-US" b="1" smtClean="0">
                <a:latin typeface="微软雅黑" panose="020b0503020204020204" pitchFamily="34" charset="-122"/>
                <a:ea typeface="微软雅黑" panose="020b0503020204020204" pitchFamily="34" charset="-122"/>
              </a:rPr>
              <a:t>号召全党</a:t>
            </a:r>
            <a:r>
              <a:rPr lang="zh-CN" altLang="en-US" b="1">
                <a:latin typeface="微软雅黑" panose="020b0503020204020204" pitchFamily="34" charset="-122"/>
                <a:ea typeface="微软雅黑" panose="020b0503020204020204" pitchFamily="34" charset="-122"/>
              </a:rPr>
              <a:t>必须改造学习方法和学习制度，必须注重研究现状、</a:t>
            </a:r>
            <a:r>
              <a:rPr lang="zh-CN" altLang="en-US" b="1" smtClean="0">
                <a:latin typeface="微软雅黑" panose="020b0503020204020204" pitchFamily="34" charset="-122"/>
                <a:ea typeface="微软雅黑" panose="020b0503020204020204" pitchFamily="34" charset="-122"/>
              </a:rPr>
              <a:t>注重研究</a:t>
            </a:r>
            <a:r>
              <a:rPr lang="zh-CN" altLang="en-US" b="1">
                <a:latin typeface="微软雅黑" panose="020b0503020204020204" pitchFamily="34" charset="-122"/>
                <a:ea typeface="微软雅黑" panose="020b0503020204020204" pitchFamily="34" charset="-122"/>
              </a:rPr>
              <a:t>历史、注重马克思列宁主义的应用，以便更好地完成</a:t>
            </a:r>
            <a:r>
              <a:rPr lang="zh-CN" altLang="en-US" b="1" smtClean="0">
                <a:latin typeface="微软雅黑" panose="020b0503020204020204" pitchFamily="34" charset="-122"/>
                <a:ea typeface="微软雅黑" panose="020b0503020204020204" pitchFamily="34" charset="-122"/>
              </a:rPr>
              <a:t>认识世界</a:t>
            </a:r>
            <a:r>
              <a:rPr lang="zh-CN" altLang="en-US" b="1">
                <a:latin typeface="微软雅黑" panose="020b0503020204020204" pitchFamily="34" charset="-122"/>
                <a:ea typeface="微软雅黑" panose="020b0503020204020204" pitchFamily="34" charset="-122"/>
              </a:rPr>
              <a:t>和改造世界的历史任务</a:t>
            </a:r>
            <a:r>
              <a:rPr lang="zh-CN" altLang="en-US" b="1" smtClean="0">
                <a:latin typeface="微软雅黑" panose="020b0503020204020204" pitchFamily="34" charset="-122"/>
                <a:ea typeface="微软雅黑" panose="020b0503020204020204" pitchFamily="34" charset="-122"/>
              </a:rPr>
              <a:t>。</a:t>
            </a:r>
            <a:endParaRPr lang="zh-CN" altLang="en-US" b="1" smtClean="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4"/>
          <p:cNvSpPr txBox="1">
            <a:spLocks noChangeArrowheads="1"/>
          </p:cNvSpPr>
          <p:nvPr/>
        </p:nvSpPr>
        <p:spPr bwMode="auto">
          <a:xfrm>
            <a:off x="630891" y="706149"/>
            <a:ext cx="10008423" cy="1014730"/>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000" smtClean="0"/>
              <a:t>.</a:t>
            </a:r>
            <a:r>
              <a:rPr lang="zh-CN" altLang="en-US" sz="2000"/>
              <a:t>既然这篇文章的中心论点是“主张将我们全党的</a:t>
            </a:r>
            <a:r>
              <a:rPr lang="zh-CN" altLang="en-US" sz="2000" smtClean="0"/>
              <a:t>学习方法</a:t>
            </a:r>
            <a:r>
              <a:rPr lang="zh-CN" altLang="en-US" sz="2000"/>
              <a:t>和学习制度改造一下”，那么充分肯定我们党内在学风</a:t>
            </a:r>
            <a:r>
              <a:rPr lang="zh-CN" altLang="en-US" sz="2000" smtClean="0"/>
              <a:t>方面一些</a:t>
            </a:r>
            <a:r>
              <a:rPr lang="zh-CN" altLang="en-US" sz="2000"/>
              <a:t>“很好的现象”的第一部分能不能删去呢</a:t>
            </a:r>
            <a:r>
              <a:rPr lang="zh-CN" altLang="en-US" sz="2000" smtClean="0"/>
              <a:t>？</a:t>
            </a:r>
            <a:endParaRPr lang="en-US" altLang="zh-CN" sz="2000"/>
          </a:p>
        </p:txBody>
      </p:sp>
      <p:sp>
        <p:nvSpPr>
          <p:cNvPr id="2" name="矩形 1"/>
          <p:cNvSpPr/>
          <p:nvPr/>
        </p:nvSpPr>
        <p:spPr>
          <a:xfrm>
            <a:off x="694690" y="2277745"/>
            <a:ext cx="11010265" cy="3784600"/>
          </a:xfrm>
          <a:prstGeom prst="rect">
            <a:avLst/>
          </a:prstGeom>
        </p:spPr>
        <p:txBody>
          <a:bodyPr wrap="square">
            <a:spAutoFit/>
          </a:bodyPr>
          <a:lstStyle/>
          <a:p>
            <a:pPr indent="457200" algn="just">
              <a:lnSpc>
                <a:spcPct val="150000"/>
              </a:lnSpc>
            </a:pPr>
            <a:r>
              <a:rPr lang="zh-CN" altLang="en-US" sz="2000" b="1">
                <a:solidFill>
                  <a:srgbClr val="FF0000"/>
                </a:solidFill>
                <a:latin typeface="微软雅黑" panose="020b0503020204020204" pitchFamily="34" charset="-122"/>
                <a:ea typeface="微软雅黑" panose="020b0503020204020204" pitchFamily="34" charset="-122"/>
              </a:rPr>
              <a:t>不能删去</a:t>
            </a:r>
            <a:r>
              <a:rPr lang="zh-CN" altLang="en-US" sz="2000" b="1" smtClean="0">
                <a:solidFill>
                  <a:srgbClr val="FF0000"/>
                </a:solidFill>
                <a:latin typeface="微软雅黑" panose="020b0503020204020204" pitchFamily="34" charset="-122"/>
                <a:ea typeface="微软雅黑" panose="020b0503020204020204" pitchFamily="34" charset="-122"/>
              </a:rPr>
              <a:t>。</a:t>
            </a:r>
            <a:endParaRPr lang="en-US" altLang="zh-CN" sz="2000" b="1" smtClean="0">
              <a:solidFill>
                <a:srgbClr val="FF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b="1">
                <a:latin typeface="微软雅黑" panose="020b0503020204020204" pitchFamily="34" charset="-122"/>
                <a:ea typeface="微软雅黑" panose="020b0503020204020204" pitchFamily="34" charset="-122"/>
              </a:rPr>
              <a:t>一篇好的议论文，绝不能宣传片面的、孤立的、绝对化</a:t>
            </a:r>
            <a:r>
              <a:rPr lang="zh-CN" altLang="en-US" sz="2000" b="1" smtClean="0">
                <a:latin typeface="微软雅黑" panose="020b0503020204020204" pitchFamily="34" charset="-122"/>
                <a:ea typeface="微软雅黑" panose="020b0503020204020204" pitchFamily="34" charset="-122"/>
              </a:rPr>
              <a:t>的观点</a:t>
            </a:r>
            <a:r>
              <a:rPr lang="zh-CN" altLang="en-US" sz="2000" b="1">
                <a:latin typeface="微软雅黑" panose="020b0503020204020204" pitchFamily="34" charset="-122"/>
                <a:ea typeface="微软雅黑" panose="020b0503020204020204" pitchFamily="34" charset="-122"/>
              </a:rPr>
              <a:t>，必须运用辩证法的发展观点、联系观点、一分为二观点</a:t>
            </a:r>
            <a:r>
              <a:rPr lang="zh-CN" altLang="en-US" sz="2000" b="1" smtClean="0">
                <a:latin typeface="微软雅黑" panose="020b0503020204020204" pitchFamily="34" charset="-122"/>
                <a:ea typeface="微软雅黑" panose="020b0503020204020204" pitchFamily="34" charset="-122"/>
              </a:rPr>
              <a:t>来分析</a:t>
            </a:r>
            <a:r>
              <a:rPr lang="zh-CN" altLang="en-US" sz="2000" b="1">
                <a:latin typeface="微软雅黑" panose="020b0503020204020204" pitchFamily="34" charset="-122"/>
                <a:ea typeface="微软雅黑" panose="020b0503020204020204" pitchFamily="34" charset="-122"/>
              </a:rPr>
              <a:t>问题。这篇课文的本论部分，重点放在彻底批驳反</a:t>
            </a:r>
            <a:r>
              <a:rPr lang="zh-CN" altLang="en-US" sz="2000" b="1" smtClean="0">
                <a:latin typeface="微软雅黑" panose="020b0503020204020204" pitchFamily="34" charset="-122"/>
                <a:ea typeface="微软雅黑" panose="020b0503020204020204" pitchFamily="34" charset="-122"/>
              </a:rPr>
              <a:t>马克思列宁主义</a:t>
            </a:r>
            <a:r>
              <a:rPr lang="zh-CN" altLang="en-US" sz="2000" b="1">
                <a:latin typeface="微软雅黑" panose="020b0503020204020204" pitchFamily="34" charset="-122"/>
                <a:ea typeface="微软雅黑" panose="020b0503020204020204" pitchFamily="34" charset="-122"/>
              </a:rPr>
              <a:t>的主观主义学风，但为了使论证更加充分、更加严密</a:t>
            </a:r>
            <a:r>
              <a:rPr lang="zh-CN" altLang="en-US" sz="2000" b="1" smtClean="0">
                <a:latin typeface="微软雅黑" panose="020b0503020204020204" pitchFamily="34" charset="-122"/>
                <a:ea typeface="微软雅黑" panose="020b0503020204020204" pitchFamily="34" charset="-122"/>
              </a:rPr>
              <a:t>，使</a:t>
            </a:r>
            <a:r>
              <a:rPr lang="zh-CN" altLang="en-US" sz="2000" b="1">
                <a:latin typeface="微软雅黑" panose="020b0503020204020204" pitchFamily="34" charset="-122"/>
                <a:ea typeface="微软雅黑" panose="020b0503020204020204" pitchFamily="34" charset="-122"/>
              </a:rPr>
              <a:t>文章具有更强的说服力，作者始终坚持对有关问题进行</a:t>
            </a:r>
            <a:r>
              <a:rPr lang="zh-CN" altLang="en-US" sz="2000" b="1" smtClean="0">
                <a:latin typeface="微软雅黑" panose="020b0503020204020204" pitchFamily="34" charset="-122"/>
                <a:ea typeface="微软雅黑" panose="020b0503020204020204" pitchFamily="34" charset="-122"/>
              </a:rPr>
              <a:t>辩证分析</a:t>
            </a:r>
            <a:r>
              <a:rPr lang="zh-CN" altLang="en-US" sz="2000" b="1">
                <a:latin typeface="微软雅黑" panose="020b0503020204020204" pitchFamily="34" charset="-122"/>
                <a:ea typeface="微软雅黑" panose="020b0503020204020204" pitchFamily="34" charset="-122"/>
              </a:rPr>
              <a:t>，不搞片面性和绝对化。文章第一部分从历史发展的</a:t>
            </a:r>
            <a:r>
              <a:rPr lang="zh-CN" altLang="en-US" sz="2000" b="1" smtClean="0">
                <a:latin typeface="微软雅黑" panose="020b0503020204020204" pitchFamily="34" charset="-122"/>
                <a:ea typeface="微软雅黑" panose="020b0503020204020204" pitchFamily="34" charset="-122"/>
              </a:rPr>
              <a:t>角度正面</a:t>
            </a:r>
            <a:r>
              <a:rPr lang="zh-CN" altLang="en-US" sz="2000" b="1">
                <a:latin typeface="微软雅黑" panose="020b0503020204020204" pitchFamily="34" charset="-122"/>
                <a:ea typeface="微软雅黑" panose="020b0503020204020204" pitchFamily="34" charset="-122"/>
              </a:rPr>
              <a:t>论证了树立马克思列宁主义理论联系实际学风的重要性</a:t>
            </a:r>
            <a:r>
              <a:rPr lang="zh-CN" altLang="en-US" sz="2000" b="1" smtClean="0">
                <a:latin typeface="微软雅黑" panose="020b0503020204020204" pitchFamily="34" charset="-122"/>
                <a:ea typeface="微软雅黑" panose="020b0503020204020204" pitchFamily="34" charset="-122"/>
              </a:rPr>
              <a:t>，并且</a:t>
            </a:r>
            <a:r>
              <a:rPr lang="zh-CN" altLang="en-US" sz="2000" b="1">
                <a:latin typeface="微软雅黑" panose="020b0503020204020204" pitchFamily="34" charset="-122"/>
                <a:ea typeface="微软雅黑" panose="020b0503020204020204" pitchFamily="34" charset="-122"/>
              </a:rPr>
              <a:t>通过对二十年来我党在理论与实际相结合方面所取得</a:t>
            </a:r>
            <a:r>
              <a:rPr lang="zh-CN" altLang="en-US" sz="2000" b="1" smtClean="0">
                <a:latin typeface="微软雅黑" panose="020b0503020204020204" pitchFamily="34" charset="-122"/>
                <a:ea typeface="微软雅黑" panose="020b0503020204020204" pitchFamily="34" charset="-122"/>
              </a:rPr>
              <a:t>进步</a:t>
            </a:r>
            <a:r>
              <a:rPr lang="zh-CN" altLang="en-US" sz="2000" b="1">
                <a:latin typeface="微软雅黑" panose="020b0503020204020204" pitchFamily="34" charset="-122"/>
                <a:ea typeface="微软雅黑" panose="020b0503020204020204" pitchFamily="34" charset="-122"/>
              </a:rPr>
              <a:t>的回顾，告诉我们改造学风不仅具有重要性而且也具有</a:t>
            </a:r>
            <a:r>
              <a:rPr lang="zh-CN" altLang="en-US" sz="2000" b="1" smtClean="0">
                <a:latin typeface="微软雅黑" panose="020b0503020204020204" pitchFamily="34" charset="-122"/>
                <a:ea typeface="微软雅黑" panose="020b0503020204020204" pitchFamily="34" charset="-122"/>
              </a:rPr>
              <a:t>可能性</a:t>
            </a:r>
            <a:r>
              <a:rPr lang="zh-CN" altLang="en-US" sz="2000" b="1">
                <a:latin typeface="微软雅黑" panose="020b0503020204020204" pitchFamily="34" charset="-122"/>
                <a:ea typeface="微软雅黑" panose="020b0503020204020204" pitchFamily="34" charset="-122"/>
              </a:rPr>
              <a:t>，从而增强了我们改造学风的信心。因此，第一部分在</a:t>
            </a:r>
            <a:r>
              <a:rPr lang="zh-CN" altLang="en-US" sz="2000" b="1" smtClean="0">
                <a:latin typeface="微软雅黑" panose="020b0503020204020204" pitchFamily="34" charset="-122"/>
                <a:ea typeface="微软雅黑" panose="020b0503020204020204" pitchFamily="34" charset="-122"/>
              </a:rPr>
              <a:t>全文中</a:t>
            </a:r>
            <a:r>
              <a:rPr lang="zh-CN" altLang="en-US" sz="2000" b="1">
                <a:latin typeface="微软雅黑" panose="020b0503020204020204" pitchFamily="34" charset="-122"/>
                <a:ea typeface="微软雅黑" panose="020b0503020204020204" pitchFamily="34" charset="-122"/>
              </a:rPr>
              <a:t>是必不可少的，不能删去</a:t>
            </a:r>
            <a:r>
              <a:rPr lang="zh-CN" altLang="en-US" sz="2000" b="1" smtClean="0">
                <a:latin typeface="微软雅黑" panose="020b0503020204020204" pitchFamily="34" charset="-122"/>
                <a:ea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3222" y="1023601"/>
            <a:ext cx="11394632" cy="693307"/>
          </a:xfrm>
          <a:prstGeom prst="rect">
            <a:avLst/>
          </a:prstGeom>
        </p:spPr>
        <p:txBody>
          <a:bodyPr wrap="square" lIns="121898" tIns="60948" rIns="121898" bIns="60948">
            <a:spAutoFit/>
          </a:bodyPr>
          <a:lstStyle/>
          <a:p>
            <a:pPr algn="just">
              <a:lnSpc>
                <a:spcPct val="150000"/>
              </a:lnSpc>
              <a:tabLst>
                <a:tab pos="2430780"/>
              </a:tabLst>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背景展示</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rot="16200000">
            <a:off x="6266657" y="-4655353"/>
            <a:ext cx="438246" cy="10452100"/>
          </a:xfrm>
          <a:prstGeom prst="rect">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4" name="组合 13"/>
          <p:cNvGrpSpPr/>
          <p:nvPr/>
        </p:nvGrpSpPr>
        <p:grpSpPr>
          <a:xfrm rot="16200000">
            <a:off x="530879" y="194380"/>
            <a:ext cx="728851" cy="728850"/>
            <a:chOff x="7586954" y="1130228"/>
            <a:chExt cx="1227440" cy="1227439"/>
          </a:xfrm>
        </p:grpSpPr>
        <p:sp>
          <p:nvSpPr>
            <p:cNvPr id="15" name="缺角矩形 14"/>
            <p:cNvSpPr/>
            <p:nvPr/>
          </p:nvSpPr>
          <p:spPr>
            <a:xfrm>
              <a:off x="7586954" y="1130228"/>
              <a:ext cx="1227440" cy="1227439"/>
            </a:xfrm>
            <a:prstGeom prst="plaque">
              <a:avLst>
                <a:gd name="adj" fmla="val 20597"/>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pic>
          <p:nvPicPr>
            <p:cNvPr id="16" name="图片 15"/>
            <p:cNvPicPr>
              <a:picLocks noChangeAspect="1"/>
            </p:cNvPicPr>
            <p:nvPr/>
          </p:nvPicPr>
          <p:blipFill>
            <a:blip r:embed="rId2">
              <a:duotone>
                <a:schemeClr val="bg2">
                  <a:shade val="45000"/>
                  <a:satMod val="135000"/>
                </a:schemeClr>
                <a:prstClr val="white"/>
              </a:duotone>
            </a:blip>
            <a:stretch>
              <a:fillRect/>
            </a:stretch>
          </p:blipFill>
          <p:spPr>
            <a:xfrm rot="5400000" flipH="1">
              <a:off x="7626063" y="1332489"/>
              <a:ext cx="1005815" cy="842664"/>
            </a:xfrm>
            <a:prstGeom prst="rect">
              <a:avLst/>
            </a:prstGeom>
          </p:spPr>
        </p:pic>
        <p:sp>
          <p:nvSpPr>
            <p:cNvPr id="17" name="缺角矩形 16"/>
            <p:cNvSpPr/>
            <p:nvPr/>
          </p:nvSpPr>
          <p:spPr>
            <a:xfrm>
              <a:off x="7687891" y="1231169"/>
              <a:ext cx="1025560" cy="1025560"/>
            </a:xfrm>
            <a:prstGeom prst="plaque">
              <a:avLst>
                <a:gd name="adj" fmla="val 20597"/>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sp>
          <p:nvSpPr>
            <p:cNvPr id="18" name="缺角矩形 17"/>
            <p:cNvSpPr/>
            <p:nvPr/>
          </p:nvSpPr>
          <p:spPr>
            <a:xfrm>
              <a:off x="7732967" y="1282595"/>
              <a:ext cx="927206" cy="927206"/>
            </a:xfrm>
            <a:prstGeom prst="plaque">
              <a:avLst>
                <a:gd name="adj" fmla="val 2059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grpSp>
      <p:sp>
        <p:nvSpPr>
          <p:cNvPr id="19" name="文本框 18"/>
          <p:cNvSpPr txBox="1"/>
          <p:nvPr/>
        </p:nvSpPr>
        <p:spPr>
          <a:xfrm>
            <a:off x="621354" y="320829"/>
            <a:ext cx="8029123" cy="523220"/>
          </a:xfrm>
          <a:prstGeom prst="rect">
            <a:avLst/>
          </a:prstGeom>
          <a:noFill/>
        </p:spPr>
        <p:txBody>
          <a:bodyPr wrap="square" rtlCol="0" anchor="ctr">
            <a:spAutoFit/>
          </a:bodyPr>
          <a:lstStyle/>
          <a:p>
            <a:r>
              <a:rPr lang="zh-CN" altLang="zh-CN" sz="2800" smtClean="0">
                <a:solidFill>
                  <a:prstClr val="white"/>
                </a:solidFill>
                <a:latin typeface="Adobe 黑体 Std R" panose="020b0400000000000000" pitchFamily="34" charset="-122"/>
                <a:ea typeface="Adobe 黑体 Std R" panose="020b0400000000000000" pitchFamily="34" charset="-122"/>
              </a:rPr>
              <a:t>附</a:t>
            </a:r>
            <a:r>
              <a:rPr lang="en-US" altLang="zh-CN" sz="2800" smtClean="0">
                <a:solidFill>
                  <a:prstClr val="white"/>
                </a:solidFill>
                <a:latin typeface="Adobe 黑体 Std R" panose="020b0400000000000000" pitchFamily="34" charset="-122"/>
                <a:ea typeface="Adobe 黑体 Std R" panose="020b0400000000000000" pitchFamily="34" charset="-122"/>
              </a:rPr>
              <a:t>    </a:t>
            </a:r>
            <a:r>
              <a:rPr lang="zh-CN" altLang="en-US" sz="2800" smtClean="0">
                <a:solidFill>
                  <a:prstClr val="white"/>
                </a:solidFill>
                <a:latin typeface="Adobe 黑体 Std R" panose="020b0400000000000000" pitchFamily="34" charset="-122"/>
                <a:ea typeface="Adobe 黑体 Std R" panose="020b0400000000000000" pitchFamily="34" charset="-122"/>
              </a:rPr>
              <a:t>助</a:t>
            </a:r>
            <a:r>
              <a:rPr lang="zh-CN" altLang="en-US" sz="2800">
                <a:solidFill>
                  <a:prstClr val="white"/>
                </a:solidFill>
                <a:latin typeface="Adobe 黑体 Std R" panose="020b0400000000000000" pitchFamily="34" charset="-122"/>
                <a:ea typeface="Adobe 黑体 Std R" panose="020b0400000000000000" pitchFamily="34" charset="-122"/>
              </a:rPr>
              <a:t>读资源</a:t>
            </a:r>
            <a:endParaRPr lang="zh-CN" altLang="en-US" sz="2800">
              <a:solidFill>
                <a:prstClr val="white"/>
              </a:solidFill>
              <a:latin typeface="Adobe 黑体 Std R" panose="020b0400000000000000" pitchFamily="34" charset="-122"/>
              <a:ea typeface="Adobe 黑体 Std R" panose="020b0400000000000000" pitchFamily="34" charset="-122"/>
            </a:endParaRPr>
          </a:p>
        </p:txBody>
      </p:sp>
      <p:sp>
        <p:nvSpPr>
          <p:cNvPr id="5" name="矩形 4"/>
          <p:cNvSpPr/>
          <p:nvPr/>
        </p:nvSpPr>
        <p:spPr>
          <a:xfrm>
            <a:off x="501637" y="1746424"/>
            <a:ext cx="11187139" cy="4616648"/>
          </a:xfrm>
          <a:prstGeom prst="rect">
            <a:avLst/>
          </a:prstGeom>
        </p:spPr>
        <p:txBody>
          <a:bodyPr>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《改造我们的学习》是毛泽东在</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1941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年延安干部会议上所作的报告，是关于延安整风运动的主要文献之一。毛泽东在这篇报告和《整顿党的作风》《反对党八股》等著作中，从思想方法上进一步总结了过去中国共产党内存在的路线分歧，分析了相当广泛地存在于党内的非马克思列宁主义的思想作风。这主要是主观主义的倾向、宗派主义的倾向和作为这两种倾向的表现形式的党八股。他明确提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反对主观主义以整顿学风，反对宗派主义以整顿党风，反对党八股以整顿文风</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400" y="549275"/>
            <a:ext cx="6186805" cy="6185535"/>
          </a:xfrm>
          <a:prstGeom prst="rect">
            <a:avLst/>
          </a:prstGeom>
        </p:spPr>
        <p:txBody>
          <a:bodyPr wrap="square">
            <a:spAutoFit/>
          </a:bodyPr>
          <a:lstStyle/>
          <a:p>
            <a:pPr algn="just">
              <a:lnSpc>
                <a:spcPct val="150000"/>
              </a:lnSpc>
            </a:pPr>
            <a:r>
              <a:rPr lang="zh-CN" altLang="en-US" sz="2000" smtClean="0">
                <a:latin typeface="微软雅黑" panose="020b0503020204020204" pitchFamily="34" charset="-122"/>
                <a:ea typeface="微软雅黑" panose="020b0503020204020204" pitchFamily="34" charset="-122"/>
              </a:rPr>
              <a:t>         </a:t>
            </a:r>
            <a:r>
              <a:rPr lang="zh-CN" altLang="en-US" b="1" smtClean="0">
                <a:latin typeface="微软雅黑" panose="020b0503020204020204" pitchFamily="34" charset="-122"/>
                <a:ea typeface="微软雅黑" panose="020b0503020204020204" pitchFamily="34" charset="-122"/>
              </a:rPr>
              <a:t>在</a:t>
            </a:r>
            <a:r>
              <a:rPr lang="zh-CN" altLang="en-US" b="1">
                <a:latin typeface="微软雅黑" panose="020b0503020204020204" pitchFamily="34" charset="-122"/>
                <a:ea typeface="微软雅黑" panose="020b0503020204020204" pitchFamily="34" charset="-122"/>
              </a:rPr>
              <a:t>这种情况下，为了保持党的作风纯洁，清算“左”、右倾机会主义的思想影响，提高党的战斗力，党发动了著名的延安整风运动，对全党和全体干部进行了一次深刻的马克思列宁主义教育。在整风</a:t>
            </a:r>
            <a:r>
              <a:rPr lang="zh-CN" altLang="en-US" b="1" smtClean="0">
                <a:latin typeface="微软雅黑" panose="020b0503020204020204" pitchFamily="34" charset="-122"/>
                <a:ea typeface="微软雅黑" panose="020b0503020204020204" pitchFamily="34" charset="-122"/>
              </a:rPr>
              <a:t>运动中，毛泽东同志作了</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改造我们的学习</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整顿党的作风</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和</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反对党八股</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的报告，作为整风的指导文献。</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改造我们的学习</a:t>
            </a:r>
            <a:r>
              <a:rPr lang="en-US" altLang="zh-CN" b="1" smtClean="0">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主要是针对党内在学风中存在的问题，在文中毛泽东同志号召全党坚持理论联系实际，</a:t>
            </a:r>
            <a:r>
              <a:rPr lang="zh-CN" altLang="en-US" b="1" smtClean="0">
                <a:latin typeface="微软雅黑" panose="020b0503020204020204" pitchFamily="34" charset="-122"/>
                <a:ea typeface="微软雅黑" panose="020b0503020204020204" pitchFamily="34" charset="-122"/>
              </a:rPr>
              <a:t>反对主观主义</a:t>
            </a:r>
            <a:r>
              <a:rPr lang="zh-CN" altLang="en-US" b="1">
                <a:latin typeface="微软雅黑" panose="020b0503020204020204" pitchFamily="34" charset="-122"/>
                <a:ea typeface="微软雅黑" panose="020b0503020204020204" pitchFamily="34" charset="-122"/>
              </a:rPr>
              <a:t>。</a:t>
            </a:r>
            <a:endParaRPr lang="zh-CN" altLang="en-US" b="1">
              <a:latin typeface="微软雅黑" panose="020b0503020204020204" pitchFamily="34" charset="-122"/>
              <a:ea typeface="微软雅黑" panose="020b0503020204020204" pitchFamily="34"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43065" y="1413510"/>
            <a:ext cx="5160010" cy="4438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01637" y="477466"/>
            <a:ext cx="11187139" cy="5193473"/>
          </a:xfrm>
          <a:prstGeom prst="rect">
            <a:avLst/>
          </a:prstGeom>
        </p:spPr>
        <p:txBody>
          <a:bodyPr>
            <a:spAutoFit/>
          </a:bodyPr>
          <a:lstStyle/>
          <a:p>
            <a:pPr lvl="0" algn="just">
              <a:lnSpc>
                <a:spcPct val="150000"/>
              </a:lnSpc>
              <a:tabLst>
                <a:tab pos="2430780"/>
              </a:tabLst>
            </a:pP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这就是我们的任务。</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solidFill>
                  <a:prstClr val="black"/>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《整顿党的作风》</a:t>
            </a:r>
            <a:r>
              <a:rPr lang="en-US" altLang="zh-CN" sz="2800" kern="100">
                <a:solidFill>
                  <a:prstClr val="black"/>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毛泽东号召开展全党范围的马克思列宁主义的教育运动，这个号召，很快地在中国共产党党内和党外引起了</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怎样以从实际出发的观点而不是以教条主义的观点来对待马克思列宁主义原理</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怎样使马克思列宁主义的基本原理和中国革命的实际相结合</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，以及</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怎样对待</a:t>
            </a:r>
            <a:r>
              <a:rPr lang="en-US" altLang="zh-CN" sz="2800" kern="100">
                <a:solidFill>
                  <a:prstClr val="black"/>
                </a:solidFill>
                <a:latin typeface="Times New Roman" panose="02020603050405020304" pitchFamily="18" charset="0"/>
                <a:ea typeface="方正中等线简体" panose="03000509000000000000" pitchFamily="65" charset="-122"/>
                <a:cs typeface="Courier New" panose="02070309020205020404" pitchFamily="49" charset="0"/>
              </a:rPr>
              <a:t>1931</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年初至</a:t>
            </a:r>
            <a:r>
              <a:rPr lang="en-US" altLang="zh-CN" sz="2800" kern="100">
                <a:solidFill>
                  <a:prstClr val="black"/>
                </a:solidFill>
                <a:latin typeface="Times New Roman" panose="02020603050405020304" pitchFamily="18" charset="0"/>
                <a:ea typeface="方正中等线简体" panose="03000509000000000000" pitchFamily="65" charset="-122"/>
                <a:cs typeface="Courier New" panose="02070309020205020404" pitchFamily="49" charset="0"/>
              </a:rPr>
              <a:t>1934</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年底这段时期党内两条路线的斗争</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这样一些重大问题的大讨论，巩固了马克思列宁主义思想在党内外的地位，使广大干部在思想上大大地提高了一截，使中国共产党达到了空前的团结</a:t>
            </a:r>
            <a:r>
              <a:rPr lang="zh-CN" altLang="zh-CN" sz="2800" kern="100" smtClean="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800" kern="100" smtClean="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45701" y="45418"/>
            <a:ext cx="11299010" cy="6771060"/>
          </a:xfrm>
          <a:prstGeom prst="rect">
            <a:avLst/>
          </a:prstGeom>
        </p:spPr>
        <p:txBody>
          <a:bodyPr wrap="square" lIns="121898" tIns="60948" rIns="121898" bIns="60948">
            <a:spAutoFit/>
          </a:bodyPr>
          <a:lstStyle/>
          <a:p>
            <a:pPr>
              <a:lnSpc>
                <a:spcPct val="150000"/>
              </a:lnSpc>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文体</a:t>
            </a:r>
            <a:r>
              <a:rPr lang="zh-CN"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知识</a:t>
            </a:r>
            <a:endPar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Aft>
                <a:spcPct val="0"/>
              </a:spcAft>
              <a:tabLst>
                <a:tab pos="2430780"/>
              </a:tabLst>
            </a:pPr>
            <a:r>
              <a:rPr lang="zh-CN"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对　联</a:t>
            </a:r>
            <a:endParaRPr lang="zh-CN" altLang="zh-CN" sz="3600"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对联又称对偶、门对、春贴、春联、对子、桃符、楹联</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因古时多悬挂于楼堂宅殿的楹柱而得名</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等，是一种楹联文学，起源于桃符。是写在纸、布上或刻在竹子、木头、柱子上的对偶语句。言简意深，对仗工整，平仄协调，字数相等，结构相同，是中文语言的独特的艺术形式</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1050" kern="100" smtClean="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对联作为一种习俗，是中国传统文化的重要组成部分。</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2005</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年，国务院把楹联习俗列为第一批国家级非物质文化遗产名录。楹联习俗在华人乃至全球使用汉语的地区以及与汉语汉字有文化渊源的民族中传承、流播，对于弘扬中华民族文化有着重大价值</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4"/>
          <p:cNvSpPr txBox="1">
            <a:spLocks noChangeArrowheads="1"/>
          </p:cNvSpPr>
          <p:nvPr/>
        </p:nvSpPr>
        <p:spPr bwMode="auto">
          <a:xfrm>
            <a:off x="622300" y="477520"/>
            <a:ext cx="10615930" cy="1014730"/>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zh-CN" altLang="en-US" sz="2000" b="1">
                <a:effectLst>
                  <a:outerShdw blurRad="38100" dist="38100" dir="2700000" algn="tl">
                    <a:srgbClr val="000000">
                      <a:alpha val="43137"/>
                    </a:srgbClr>
                  </a:outerShdw>
                </a:effectLst>
              </a:rPr>
              <a:t>文章运用了“墙上芦苇，头重脚轻根底浅；山</a:t>
            </a:r>
            <a:r>
              <a:rPr lang="zh-CN" altLang="en-US" sz="2000" b="1" smtClean="0">
                <a:effectLst>
                  <a:outerShdw blurRad="38100" dist="38100" dir="2700000" algn="tl">
                    <a:srgbClr val="000000">
                      <a:alpha val="43137"/>
                    </a:srgbClr>
                  </a:outerShdw>
                </a:effectLst>
              </a:rPr>
              <a:t>间竹笋</a:t>
            </a:r>
            <a:r>
              <a:rPr lang="zh-CN" altLang="en-US" sz="2000" b="1">
                <a:effectLst>
                  <a:outerShdw blurRad="38100" dist="38100" dir="2700000" algn="tl">
                    <a:srgbClr val="000000">
                      <a:alpha val="43137"/>
                    </a:srgbClr>
                  </a:outerShdw>
                </a:effectLst>
              </a:rPr>
              <a:t>，嘴尖皮厚腹中空”这副对联，联系文本具体分析其中</a:t>
            </a:r>
            <a:r>
              <a:rPr lang="zh-CN" altLang="en-US" sz="2000" b="1" smtClean="0">
                <a:effectLst>
                  <a:outerShdw blurRad="38100" dist="38100" dir="2700000" algn="tl">
                    <a:srgbClr val="000000">
                      <a:alpha val="43137"/>
                    </a:srgbClr>
                  </a:outerShdw>
                </a:effectLst>
              </a:rPr>
              <a:t>蕴含</a:t>
            </a:r>
            <a:r>
              <a:rPr lang="zh-CN" altLang="en-US" sz="2000" b="1">
                <a:effectLst>
                  <a:outerShdw blurRad="38100" dist="38100" dir="2700000" algn="tl">
                    <a:srgbClr val="000000">
                      <a:alpha val="43137"/>
                    </a:srgbClr>
                  </a:outerShdw>
                </a:effectLst>
              </a:rPr>
              <a:t>的意义。</a:t>
            </a:r>
            <a:endParaRPr lang="en-US" altLang="zh-CN" sz="2000" b="1">
              <a:effectLst>
                <a:outerShdw blurRad="38100" dist="38100" dir="2700000" algn="tl">
                  <a:srgbClr val="000000">
                    <a:alpha val="43137"/>
                  </a:srgbClr>
                </a:outerShdw>
              </a:effectLst>
            </a:endParaRPr>
          </a:p>
        </p:txBody>
      </p:sp>
      <p:sp>
        <p:nvSpPr>
          <p:cNvPr id="2" name="矩形 1"/>
          <p:cNvSpPr/>
          <p:nvPr/>
        </p:nvSpPr>
        <p:spPr>
          <a:xfrm>
            <a:off x="910597" y="2133625"/>
            <a:ext cx="9597723" cy="4246245"/>
          </a:xfrm>
          <a:prstGeom prst="rect">
            <a:avLst/>
          </a:prstGeom>
        </p:spPr>
        <p:txBody>
          <a:bodyPr wrap="square">
            <a:spAutoFit/>
          </a:bodyPr>
          <a:lstStyle/>
          <a:p>
            <a:pPr indent="539750" algn="just">
              <a:lnSpc>
                <a:spcPct val="150000"/>
              </a:lnSpc>
            </a:pPr>
            <a:r>
              <a:rPr lang="zh-CN" altLang="en-US" sz="2000" b="1">
                <a:latin typeface="微软雅黑" panose="020b0503020204020204" pitchFamily="34" charset="-122"/>
                <a:ea typeface="微软雅黑" panose="020b0503020204020204" pitchFamily="34" charset="-122"/>
              </a:rPr>
              <a:t>①</a:t>
            </a:r>
            <a:r>
              <a:rPr lang="zh-CN" altLang="en-US" sz="2000" b="1">
                <a:solidFill>
                  <a:srgbClr val="FF0000"/>
                </a:solidFill>
                <a:latin typeface="微软雅黑" panose="020b0503020204020204" pitchFamily="34" charset="-122"/>
                <a:ea typeface="微软雅黑" panose="020b0503020204020204" pitchFamily="34" charset="-122"/>
              </a:rPr>
              <a:t>“墙上芦苇”</a:t>
            </a:r>
            <a:r>
              <a:rPr lang="zh-CN" altLang="en-US" sz="2000" b="1">
                <a:latin typeface="微软雅黑" panose="020b0503020204020204" pitchFamily="34" charset="-122"/>
                <a:ea typeface="微软雅黑" panose="020b0503020204020204" pitchFamily="34" charset="-122"/>
              </a:rPr>
              <a:t>指墙上一棵草，风吹两边倒，比喻没有</a:t>
            </a:r>
            <a:r>
              <a:rPr lang="zh-CN" altLang="en-US" sz="2000" b="1" smtClean="0">
                <a:latin typeface="微软雅黑" panose="020b0503020204020204" pitchFamily="34" charset="-122"/>
                <a:ea typeface="微软雅黑" panose="020b0503020204020204" pitchFamily="34" charset="-122"/>
              </a:rPr>
              <a:t>立场</a:t>
            </a:r>
            <a:r>
              <a:rPr lang="zh-CN" altLang="en-US" sz="2000" b="1">
                <a:latin typeface="微软雅黑" panose="020b0503020204020204" pitchFamily="34" charset="-122"/>
                <a:ea typeface="微软雅黑" panose="020b0503020204020204" pitchFamily="34" charset="-122"/>
              </a:rPr>
              <a:t>，没有是非观念，没有敌我界限；“头重”比喻官大、权大、</a:t>
            </a:r>
            <a:r>
              <a:rPr lang="zh-CN" altLang="en-US" sz="2000" b="1" smtClean="0">
                <a:latin typeface="微软雅黑" panose="020b0503020204020204" pitchFamily="34" charset="-122"/>
                <a:ea typeface="微软雅黑" panose="020b0503020204020204" pitchFamily="34" charset="-122"/>
              </a:rPr>
              <a:t>势大</a:t>
            </a:r>
            <a:r>
              <a:rPr lang="zh-CN" altLang="en-US" sz="2000" b="1">
                <a:latin typeface="微软雅黑" panose="020b0503020204020204" pitchFamily="34" charset="-122"/>
                <a:ea typeface="微软雅黑" panose="020b0503020204020204" pitchFamily="34" charset="-122"/>
              </a:rPr>
              <a:t>；“脚轻”指无工作基础，无群众基础，无知识基础；</a:t>
            </a:r>
            <a:r>
              <a:rPr lang="zh-CN" altLang="en-US" sz="2000" b="1" smtClean="0">
                <a:latin typeface="微软雅黑" panose="020b0503020204020204" pitchFamily="34" charset="-122"/>
                <a:ea typeface="微软雅黑" panose="020b0503020204020204" pitchFamily="34" charset="-122"/>
              </a:rPr>
              <a:t>“根底浅”指</a:t>
            </a:r>
            <a:r>
              <a:rPr lang="zh-CN" altLang="en-US" sz="2000" b="1">
                <a:latin typeface="微软雅黑" panose="020b0503020204020204" pitchFamily="34" charset="-122"/>
                <a:ea typeface="微软雅黑" panose="020b0503020204020204" pitchFamily="34" charset="-122"/>
              </a:rPr>
              <a:t>没有经验，没有学历，没有资历，没有能力。</a:t>
            </a:r>
            <a:endParaRPr lang="zh-CN" altLang="en-US" sz="2000" b="1">
              <a:latin typeface="微软雅黑" panose="020b0503020204020204" pitchFamily="34" charset="-122"/>
              <a:ea typeface="微软雅黑" panose="020b0503020204020204" pitchFamily="34" charset="-122"/>
            </a:endParaRPr>
          </a:p>
          <a:p>
            <a:pPr indent="539750" algn="just">
              <a:lnSpc>
                <a:spcPct val="150000"/>
              </a:lnSpc>
            </a:pPr>
            <a:r>
              <a:rPr lang="zh-CN" altLang="en-US" sz="2000" b="1">
                <a:latin typeface="微软雅黑" panose="020b0503020204020204" pitchFamily="34" charset="-122"/>
                <a:ea typeface="微软雅黑" panose="020b0503020204020204" pitchFamily="34" charset="-122"/>
              </a:rPr>
              <a:t>②“山间竹笋”指厚脸皮的人，俗话说，有的人脸皮像</a:t>
            </a:r>
            <a:r>
              <a:rPr lang="zh-CN" altLang="en-US" sz="2000" b="1" smtClean="0">
                <a:latin typeface="微软雅黑" panose="020b0503020204020204" pitchFamily="34" charset="-122"/>
                <a:ea typeface="微软雅黑" panose="020b0503020204020204" pitchFamily="34" charset="-122"/>
              </a:rPr>
              <a:t>笋壳</a:t>
            </a:r>
            <a:r>
              <a:rPr lang="zh-CN" altLang="en-US" sz="2000" b="1">
                <a:latin typeface="微软雅黑" panose="020b0503020204020204" pitchFamily="34" charset="-122"/>
                <a:ea typeface="微软雅黑" panose="020b0503020204020204" pitchFamily="34" charset="-122"/>
              </a:rPr>
              <a:t>叶，剥了一层又一层；“嘴尖”指只会讲歪理，讲党八股，</a:t>
            </a:r>
            <a:r>
              <a:rPr lang="zh-CN" altLang="en-US" sz="2000" b="1" smtClean="0">
                <a:latin typeface="微软雅黑" panose="020b0503020204020204" pitchFamily="34" charset="-122"/>
                <a:ea typeface="微软雅黑" panose="020b0503020204020204" pitchFamily="34" charset="-122"/>
              </a:rPr>
              <a:t>夸夸其谈</a:t>
            </a:r>
            <a:r>
              <a:rPr lang="zh-CN" altLang="en-US" sz="2000" b="1">
                <a:latin typeface="微软雅黑" panose="020b0503020204020204" pitchFamily="34" charset="-122"/>
                <a:ea typeface="微软雅黑" panose="020b0503020204020204" pitchFamily="34" charset="-122"/>
              </a:rPr>
              <a:t>；“皮厚”指没有羞耻心，没有自尊心；“腹中空”指不读书</a:t>
            </a:r>
            <a:r>
              <a:rPr lang="zh-CN" altLang="en-US" sz="2000" b="1" smtClean="0">
                <a:latin typeface="微软雅黑" panose="020b0503020204020204" pitchFamily="34" charset="-122"/>
                <a:ea typeface="微软雅黑" panose="020b0503020204020204" pitchFamily="34" charset="-122"/>
              </a:rPr>
              <a:t>，不</a:t>
            </a:r>
            <a:r>
              <a:rPr lang="zh-CN" altLang="en-US" sz="2000" b="1">
                <a:latin typeface="微软雅黑" panose="020b0503020204020204" pitchFamily="34" charset="-122"/>
                <a:ea typeface="微软雅黑" panose="020b0503020204020204" pitchFamily="34" charset="-122"/>
              </a:rPr>
              <a:t>看报，胸无点墨。　</a:t>
            </a:r>
            <a:endParaRPr lang="zh-CN" altLang="en-US" sz="2000" b="1">
              <a:latin typeface="微软雅黑" panose="020b0503020204020204" pitchFamily="34" charset="-122"/>
              <a:ea typeface="微软雅黑" panose="020b0503020204020204" pitchFamily="34" charset="-122"/>
            </a:endParaRPr>
          </a:p>
          <a:p>
            <a:pPr indent="539750" algn="just">
              <a:lnSpc>
                <a:spcPct val="150000"/>
              </a:lnSpc>
            </a:pPr>
            <a:r>
              <a:rPr lang="zh-CN" altLang="en-US" sz="2000" b="1">
                <a:latin typeface="微软雅黑" panose="020b0503020204020204" pitchFamily="34" charset="-122"/>
                <a:ea typeface="微软雅黑" panose="020b0503020204020204" pitchFamily="34" charset="-122"/>
              </a:rPr>
              <a:t>③ 选用这副对联来给三种人画像，最恰当不过。</a:t>
            </a:r>
            <a:r>
              <a:rPr lang="zh-CN" altLang="en-US" sz="2000" b="1" smtClean="0">
                <a:latin typeface="微软雅黑" panose="020b0503020204020204" pitchFamily="34" charset="-122"/>
                <a:ea typeface="微软雅黑" panose="020b0503020204020204" pitchFamily="34" charset="-122"/>
              </a:rPr>
              <a:t>“形象大于思维”</a:t>
            </a:r>
            <a:r>
              <a:rPr lang="zh-CN" altLang="en-US" sz="2000" b="1">
                <a:latin typeface="微软雅黑" panose="020b0503020204020204" pitchFamily="34" charset="-122"/>
                <a:ea typeface="微软雅黑" panose="020b0503020204020204" pitchFamily="34" charset="-122"/>
              </a:rPr>
              <a:t>，对联中的形象所蕴含的内容远远超过指出的三种人</a:t>
            </a:r>
            <a:r>
              <a:rPr lang="zh-CN" altLang="en-US" sz="2000" b="1" smtClean="0">
                <a:latin typeface="微软雅黑" panose="020b0503020204020204" pitchFamily="34" charset="-122"/>
                <a:ea typeface="微软雅黑" panose="020b0503020204020204" pitchFamily="34" charset="-122"/>
              </a:rPr>
              <a:t>，可以</a:t>
            </a:r>
            <a:r>
              <a:rPr lang="zh-CN" altLang="en-US" sz="2000" b="1">
                <a:latin typeface="微软雅黑" panose="020b0503020204020204" pitchFamily="34" charset="-122"/>
                <a:ea typeface="微软雅黑" panose="020b0503020204020204" pitchFamily="34" charset="-122"/>
              </a:rPr>
              <a:t>给读者丰富的想象空间去描绘那些“华而不实”的</a:t>
            </a:r>
            <a:r>
              <a:rPr lang="zh-CN" altLang="en-US" sz="2000" b="1" smtClean="0">
                <a:latin typeface="微软雅黑" panose="020b0503020204020204" pitchFamily="34" charset="-122"/>
                <a:ea typeface="微软雅黑" panose="020b0503020204020204" pitchFamily="34" charset="-122"/>
              </a:rPr>
              <a:t>形形色色</a:t>
            </a:r>
            <a:r>
              <a:rPr lang="zh-CN" altLang="en-US" sz="2000" b="1">
                <a:latin typeface="微软雅黑" panose="020b0503020204020204" pitchFamily="34" charset="-122"/>
                <a:ea typeface="微软雅黑" panose="020b0503020204020204" pitchFamily="34" charset="-122"/>
              </a:rPr>
              <a:t>的人物。</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34645" y="260985"/>
            <a:ext cx="922655" cy="6000750"/>
          </a:xfrm>
          <a:prstGeom prst="rect">
            <a:avLst/>
          </a:prstGeom>
          <a:noFill/>
        </p:spPr>
        <p:txBody>
          <a:bodyPr wrap="square" rtlCol="0">
            <a:spAutoFit/>
          </a:bodyPr>
          <a:lstStyle/>
          <a:p>
            <a:r>
              <a:rPr lang="zh-CN" altLang="en-US" sz="4800" b="1">
                <a:solidFill>
                  <a:srgbClr val="FF0000"/>
                </a:solidFill>
                <a:effectLst>
                  <a:outerShdw blurRad="38100" dist="38100" dir="2700000" algn="tl">
                    <a:srgbClr val="000000">
                      <a:alpha val="43137"/>
                    </a:srgbClr>
                  </a:outerShdw>
                </a:effectLst>
              </a:rPr>
              <a:t>提</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取</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文</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中</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关</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键</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信</a:t>
            </a:r>
            <a:endParaRPr lang="zh-CN" altLang="en-US" sz="4800" b="1">
              <a:solidFill>
                <a:srgbClr val="FF0000"/>
              </a:solidFill>
              <a:effectLst>
                <a:outerShdw blurRad="38100" dist="38100" dir="2700000" algn="tl">
                  <a:srgbClr val="000000">
                    <a:alpha val="43137"/>
                  </a:srgbClr>
                </a:outerShdw>
              </a:effectLst>
            </a:endParaRPr>
          </a:p>
          <a:p>
            <a:r>
              <a:rPr lang="zh-CN" altLang="en-US" sz="4800" b="1">
                <a:solidFill>
                  <a:srgbClr val="FF0000"/>
                </a:solidFill>
                <a:effectLst>
                  <a:outerShdw blurRad="38100" dist="38100" dir="2700000" algn="tl">
                    <a:srgbClr val="000000">
                      <a:alpha val="43137"/>
                    </a:srgbClr>
                  </a:outerShdw>
                </a:effectLst>
              </a:rPr>
              <a:t>息</a:t>
            </a:r>
            <a:endParaRPr lang="zh-CN" altLang="en-US" sz="4800" b="1">
              <a:solidFill>
                <a:srgbClr val="FF0000"/>
              </a:solidFill>
              <a:effectLst>
                <a:outerShdw blurRad="38100" dist="38100" dir="2700000" algn="tl">
                  <a:srgbClr val="000000">
                    <a:alpha val="43137"/>
                  </a:srgbClr>
                </a:outerShdw>
              </a:effectLst>
            </a:endParaRPr>
          </a:p>
        </p:txBody>
      </p:sp>
      <p:pic>
        <p:nvPicPr>
          <p:cNvPr id="4" name="内容占位符 3"/>
          <p:cNvPicPr>
            <a:picLocks noChangeAspect="1"/>
          </p:cNvPicPr>
          <p:nvPr>
            <p:custDataLst>
              <p:tags r:id="rId3"/>
            </p:custDataLst>
          </p:nvPr>
        </p:nvPicPr>
        <p:blipFill>
          <a:blip r:embed="rId2"/>
          <a:stretch>
            <a:fillRect/>
          </a:stretch>
        </p:blipFill>
        <p:spPr>
          <a:xfrm>
            <a:off x="1486535" y="45085"/>
            <a:ext cx="10155555" cy="6835140"/>
          </a:xfrm>
          <a:prstGeom prst="rect">
            <a:avLst/>
          </a:prstGeom>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08330" y="565785"/>
            <a:ext cx="10968990" cy="568388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t>1．根据文意，下列不属于马克思列宁主义学风表现的一项是（     ）</a:t>
            </a:r>
            <a:endParaRPr lang="zh-CN" altLang="en-US" sz="2800" b="1"/>
          </a:p>
          <a:p>
            <a:pPr marL="0" indent="0">
              <a:buNone/>
            </a:pPr>
            <a:r>
              <a:rPr lang="zh-CN" altLang="en-US" sz="2800" b="1"/>
              <a:t>A．不要割断历史，不但要懂得外国革命史，还要懂得中国革命史。</a:t>
            </a:r>
            <a:endParaRPr lang="zh-CN" altLang="en-US" sz="2800" b="1"/>
          </a:p>
          <a:p>
            <a:pPr marL="0" indent="0">
              <a:buNone/>
            </a:pPr>
            <a:r>
              <a:rPr lang="zh-CN" altLang="en-US" sz="2800" b="1"/>
              <a:t>B．有目的地去研究马克思列宁主义的理论，与实际相结合，解决中国革命的理论问题和策略问题。</a:t>
            </a:r>
            <a:endParaRPr lang="zh-CN" altLang="en-US" sz="2800" b="1"/>
          </a:p>
          <a:p>
            <a:pPr marL="0" indent="0">
              <a:buNone/>
            </a:pPr>
            <a:r>
              <a:rPr lang="zh-CN" altLang="en-US" sz="2800" b="1"/>
              <a:t>C．不注意客观情况的研究，单凭热情，把感想当政策。</a:t>
            </a:r>
            <a:endParaRPr lang="zh-CN" altLang="en-US" sz="2800" b="1"/>
          </a:p>
          <a:p>
            <a:pPr marL="0" indent="0">
              <a:buNone/>
            </a:pPr>
            <a:r>
              <a:rPr lang="zh-CN" altLang="en-US" sz="2800" b="1"/>
              <a:t>D．应用马克思列宁主义的理论与方法，对周围环境作系统的周密的调查和研究。</a:t>
            </a:r>
            <a:endParaRPr lang="zh-CN" altLang="en-US" sz="2800" b="1"/>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81425" y="629340"/>
            <a:ext cx="10969200" cy="475920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solidFill>
                  <a:schemeClr val="tx1"/>
                </a:solidFill>
              </a:rPr>
              <a:t>2．有关选文的理解，错误的一项是（     ）</a:t>
            </a:r>
            <a:endParaRPr lang="zh-CN" altLang="en-US" sz="2800">
              <a:solidFill>
                <a:schemeClr val="tx1"/>
              </a:solidFill>
            </a:endParaRPr>
          </a:p>
          <a:p>
            <a:pPr marL="0" indent="0">
              <a:buNone/>
            </a:pPr>
            <a:r>
              <a:rPr lang="zh-CN" altLang="en-US" sz="2800">
                <a:solidFill>
                  <a:schemeClr val="tx1"/>
                </a:solidFill>
              </a:rPr>
              <a:t>A．“科学的结论”指立足事实，占有材料，依据马克思列宁主义的原理得出正确的结论。</a:t>
            </a:r>
            <a:endParaRPr lang="zh-CN" altLang="en-US" sz="2800">
              <a:solidFill>
                <a:schemeClr val="tx1"/>
              </a:solidFill>
            </a:endParaRPr>
          </a:p>
          <a:p>
            <a:pPr marL="0" indent="0">
              <a:buNone/>
            </a:pPr>
            <a:r>
              <a:rPr lang="zh-CN" altLang="en-US" sz="2800">
                <a:solidFill>
                  <a:schemeClr val="tx1"/>
                </a:solidFill>
              </a:rPr>
              <a:t>B．用生动的比喻和浅显的语言，阐述了马克思列宁主义学风的重要内容。</a:t>
            </a:r>
            <a:endParaRPr lang="zh-CN" altLang="en-US" sz="2800">
              <a:solidFill>
                <a:schemeClr val="tx1"/>
              </a:solidFill>
            </a:endParaRPr>
          </a:p>
          <a:p>
            <a:pPr marL="0" indent="0">
              <a:buNone/>
            </a:pPr>
            <a:r>
              <a:rPr lang="zh-CN" altLang="en-US" sz="2800">
                <a:solidFill>
                  <a:schemeClr val="tx1"/>
                </a:solidFill>
              </a:rPr>
              <a:t>C．灵活使用一些成语和俗语，言简意赅，富于表现力。</a:t>
            </a:r>
            <a:endParaRPr lang="zh-CN" altLang="en-US" sz="2800">
              <a:solidFill>
                <a:schemeClr val="tx1"/>
              </a:solidFill>
            </a:endParaRPr>
          </a:p>
          <a:p>
            <a:pPr marL="0" indent="0">
              <a:buNone/>
            </a:pPr>
            <a:r>
              <a:rPr lang="zh-CN" altLang="en-US" sz="2800">
                <a:solidFill>
                  <a:schemeClr val="tx1"/>
                </a:solidFill>
              </a:rPr>
              <a:t>D．连用三个“在这种态度下”，分别从三个方面深刻揭露了违背马克思列宁主义学风的重大危害。</a:t>
            </a:r>
            <a:endParaRPr lang="zh-CN" altLang="en-US" sz="2800">
              <a:solidFill>
                <a:schemeClr val="tx1"/>
              </a:solidFill>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6600">
                <a:sym typeface="+mn-ea"/>
              </a:rPr>
              <a:t>答案</a:t>
            </a:r>
            <a:endParaRPr lang="zh-CN" altLang="en-US" sz="6600">
              <a:solidFill>
                <a:schemeClr val="accent1">
                  <a:lumMod val="75000"/>
                </a:schemeClr>
              </a:solidFill>
            </a:endParaRPr>
          </a:p>
          <a:p>
            <a:pPr marL="0" indent="0">
              <a:buNone/>
            </a:pPr>
            <a:r>
              <a:rPr lang="zh-CN" altLang="en-US" sz="6600">
                <a:solidFill>
                  <a:schemeClr val="accent1">
                    <a:lumMod val="75000"/>
                  </a:schemeClr>
                </a:solidFill>
              </a:rPr>
              <a:t>1．C</a:t>
            </a:r>
            <a:endParaRPr lang="zh-CN" altLang="en-US" sz="6600">
              <a:solidFill>
                <a:schemeClr val="accent1">
                  <a:lumMod val="75000"/>
                </a:schemeClr>
              </a:solidFill>
            </a:endParaRPr>
          </a:p>
          <a:p>
            <a:pPr marL="0" indent="0">
              <a:buNone/>
            </a:pPr>
            <a:r>
              <a:rPr lang="zh-CN" altLang="en-US" sz="6600">
                <a:solidFill>
                  <a:schemeClr val="accent1">
                    <a:lumMod val="75000"/>
                  </a:schemeClr>
                </a:solidFill>
              </a:rPr>
              <a:t>2．D</a:t>
            </a:r>
            <a:endParaRPr lang="zh-CN" altLang="en-US" sz="6600">
              <a:solidFill>
                <a:schemeClr val="accent1">
                  <a:lumMod val="75000"/>
                </a:schemeClr>
              </a:solidFill>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9429546" y="617659"/>
            <a:ext cx="1465351" cy="1285039"/>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0355" name="Picture 26"/>
          <p:cNvPicPr>
            <a:picLocks noChangeAspect="1"/>
          </p:cNvPicPr>
          <p:nvPr>
            <p:ph idx="1"/>
          </p:nvPr>
        </p:nvPicPr>
        <p:blipFill>
          <a:blip r:embed="rId2">
            <a:clrChange>
              <a:clrFrom>
                <a:srgbClr val="FFFFFF"/>
              </a:clrFrom>
              <a:clrTo>
                <a:srgbClr val="FFFFFF">
                  <a:alpha val="0"/>
                </a:srgbClr>
              </a:clrTo>
            </a:clrChange>
          </a:blip>
          <a:stretch>
            <a:fillRect/>
          </a:stretch>
        </p:blipFill>
        <p:spPr>
          <a:xfrm>
            <a:off x="608235" y="2387128"/>
            <a:ext cx="10967276" cy="2966256"/>
          </a:xfrm>
          <a:prstGeom prst="rect">
            <a:avLst/>
          </a:prstGeom>
          <a:noFill/>
          <a:ln w="9525">
            <a:noFill/>
          </a:ln>
        </p:spPr>
      </p:pic>
      <p:sp>
        <p:nvSpPr>
          <p:cNvPr id="8" name="矩形 7"/>
          <p:cNvSpPr/>
          <p:nvPr/>
        </p:nvSpPr>
        <p:spPr>
          <a:xfrm>
            <a:off x="3300532" y="5749880"/>
            <a:ext cx="3777615" cy="455295"/>
          </a:xfrm>
          <a:prstGeom prst="rect">
            <a:avLst/>
          </a:prstGeom>
          <a:noFill/>
          <a:ln w="9525">
            <a:noFill/>
          </a:ln>
        </p:spPr>
        <p:txBody>
          <a:bodyPr wrap="none" lIns="86397" tIns="43198" rIns="86397" bIns="43198">
            <a:spAutoFit/>
          </a:bodyPr>
          <a:lstStyle>
            <a:lvl1pPr marL="342900" indent="-342900" algn="l" rtl="0" fontAlgn="base">
              <a:spcBef>
                <a:spcPct val="20000"/>
              </a:spcBef>
              <a:spcAft>
                <a:spcPct val="0"/>
              </a:spcAft>
              <a:buClr>
                <a:schemeClr val="tx2"/>
              </a:buClr>
              <a:buSzPct val="50000"/>
              <a:buFont typeface="Wingdings 2" pitchFamily="18" charset="2"/>
              <a:buChar char="ß"/>
              <a:defRPr sz="3200" b="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2400" b="1">
                <a:solidFill>
                  <a:srgbClr val="004E6E"/>
                </a:solidFill>
                <a:latin typeface="Arial" panose="020b0604020202020204" pitchFamily="34" charset="0"/>
                <a:ea typeface="宋体" panose="02010600030101010101" pitchFamily="2" charset="-122"/>
              </a:rPr>
              <a:t>Thank you for watching !</a:t>
            </a:r>
            <a:endParaRPr lang="zh-CN" altLang="en-US" sz="2400">
              <a:solidFill>
                <a:srgbClr val="004E6E"/>
              </a:solidFill>
              <a:latin typeface="Calibri" panose="020f0502020204030204" pitchFamily="34" charset="0"/>
              <a:ea typeface="宋体" panose="02010600030101010101" pitchFamily="2" charset="-122"/>
            </a:endParaRPr>
          </a:p>
        </p:txBody>
      </p:sp>
      <p:pic>
        <p:nvPicPr>
          <p:cNvPr id="100356" name="New picture"/>
          <p:cNvPicPr/>
          <p:nvPr/>
        </p:nvPicPr>
        <p:blipFill>
          <a:blip r:embed="rId3"/>
          <a:stretch>
            <a:fillRect/>
          </a:stretch>
        </p:blipFill>
        <p:spPr>
          <a:xfrm>
            <a:off x="11315700" y="114554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8"/>
                                        </p:tgtEl>
                                        <p:attrNameLst>
                                          <p:attrName>style.visibility</p:attrName>
                                        </p:attrNameLst>
                                      </p:cBhvr>
                                      <p:to>
                                        <p:strVal val="visible"/>
                                      </p:to>
                                    </p:set>
                                    <p:anim calcmode="discrete" valueType="clr">
                                      <p:cBhvr override="childStyle">
                                        <p:cTn id="13"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
                                        </p:tgtEl>
                                        <p:attrNameLst>
                                          <p:attrName>fillcolor</p:attrName>
                                        </p:attrNameLst>
                                      </p:cBhvr>
                                      <p:tavLst>
                                        <p:tav tm="0">
                                          <p:val>
                                            <p:clrVal>
                                              <a:schemeClr val="accent2"/>
                                            </p:clrVal>
                                          </p:val>
                                        </p:tav>
                                        <p:tav tm="50000">
                                          <p:val>
                                            <p:clrVal>
                                              <a:schemeClr val="hlink"/>
                                            </p:clrVal>
                                          </p:val>
                                        </p:tav>
                                      </p:tavLst>
                                    </p:anim>
                                    <p:set>
                                      <p:cBhvr>
                                        <p:cTn id="15"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2"/>
          <p:cNvSpPr txBox="1"/>
          <p:nvPr/>
        </p:nvSpPr>
        <p:spPr bwMode="auto">
          <a:xfrm>
            <a:off x="1158873" y="802743"/>
            <a:ext cx="1769021" cy="5032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0000FF"/>
                </a:solidFill>
                <a:latin typeface="微软雅黑" panose="020b0503020204020204" pitchFamily="34" charset="-122"/>
                <a:ea typeface="微软雅黑" panose="020b0503020204020204" pitchFamily="34" charset="-122"/>
              </a:rPr>
              <a:t>知识卡片</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2" name="TextBox 5"/>
          <p:cNvSpPr txBox="1"/>
          <p:nvPr/>
        </p:nvSpPr>
        <p:spPr>
          <a:xfrm>
            <a:off x="982511" y="762684"/>
            <a:ext cx="9160157" cy="583565"/>
          </a:xfrm>
          <a:prstGeom prst="rect">
            <a:avLst/>
          </a:prstGeom>
          <a:noFill/>
        </p:spPr>
        <p:txBody>
          <a:bodyPr wrap="square" rtlCol="0">
            <a:spAutoFit/>
          </a:bodyPr>
          <a:lstStyle/>
          <a:p>
            <a:pPr algn="ctr"/>
            <a:r>
              <a:rPr lang="zh-CN" altLang="en-US" sz="32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政论文</a:t>
            </a:r>
            <a:endParaRPr lang="zh-CN" altLang="en-US" sz="32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TextBox 6"/>
          <p:cNvSpPr txBox="1"/>
          <p:nvPr/>
        </p:nvSpPr>
        <p:spPr>
          <a:xfrm>
            <a:off x="478155" y="1557655"/>
            <a:ext cx="11164570" cy="5077460"/>
          </a:xfrm>
          <a:prstGeom prst="rect">
            <a:avLst/>
          </a:prstGeom>
          <a:noFill/>
        </p:spPr>
        <p:txBody>
          <a:bodyPr wrap="square" rtlCol="0">
            <a:spAutoFit/>
          </a:bodyPr>
          <a:lstStyle/>
          <a:p>
            <a:pPr indent="565150" algn="just">
              <a:lnSpc>
                <a:spcPct val="150000"/>
              </a:lnSpc>
            </a:pPr>
            <a:r>
              <a:rPr lang="zh-CN" altLang="en-US" b="1">
                <a:latin typeface="微软雅黑" panose="020b0503020204020204" pitchFamily="34" charset="-122"/>
                <a:ea typeface="微软雅黑" panose="020b0503020204020204" pitchFamily="34" charset="-122"/>
              </a:rPr>
              <a:t>政论文，就是政治性论文，是从政治角度阐述和</a:t>
            </a:r>
            <a:r>
              <a:rPr lang="zh-CN" altLang="en-US" b="1" smtClean="0">
                <a:latin typeface="微软雅黑" panose="020b0503020204020204" pitchFamily="34" charset="-122"/>
                <a:ea typeface="微软雅黑" panose="020b0503020204020204" pitchFamily="34" charset="-122"/>
              </a:rPr>
              <a:t>评论重大</a:t>
            </a:r>
            <a:r>
              <a:rPr lang="zh-CN" altLang="en-US" b="1">
                <a:latin typeface="微软雅黑" panose="020b0503020204020204" pitchFamily="34" charset="-122"/>
                <a:ea typeface="微软雅黑" panose="020b0503020204020204" pitchFamily="34" charset="-122"/>
              </a:rPr>
              <a:t>事件或社会等问题，提出见解或主张并说明理由，使读者信服的文章。它内容广泛，形式多样。既包括从</a:t>
            </a:r>
            <a:r>
              <a:rPr lang="zh-CN" altLang="en-US" b="1" smtClean="0">
                <a:latin typeface="微软雅黑" panose="020b0503020204020204" pitchFamily="34" charset="-122"/>
                <a:ea typeface="微软雅黑" panose="020b0503020204020204" pitchFamily="34" charset="-122"/>
              </a:rPr>
              <a:t>政治的</a:t>
            </a:r>
            <a:r>
              <a:rPr lang="zh-CN" altLang="en-US" b="1">
                <a:latin typeface="微软雅黑" panose="020b0503020204020204" pitchFamily="34" charset="-122"/>
                <a:ea typeface="微软雅黑" panose="020b0503020204020204" pitchFamily="34" charset="-122"/>
              </a:rPr>
              <a:t>角度评述或论证政治、经济、军事、思想、文化等各个</a:t>
            </a:r>
            <a:r>
              <a:rPr lang="zh-CN" altLang="en-US" b="1" smtClean="0">
                <a:latin typeface="微软雅黑" panose="020b0503020204020204" pitchFamily="34" charset="-122"/>
                <a:ea typeface="微软雅黑" panose="020b0503020204020204" pitchFamily="34" charset="-122"/>
              </a:rPr>
              <a:t>领域中</a:t>
            </a:r>
            <a:r>
              <a:rPr lang="zh-CN" altLang="en-US" b="1">
                <a:latin typeface="微软雅黑" panose="020b0503020204020204" pitchFamily="34" charset="-122"/>
                <a:ea typeface="微软雅黑" panose="020b0503020204020204" pitchFamily="34" charset="-122"/>
              </a:rPr>
              <a:t>重要问题的各种议论文，也包括以说理为主的政治性</a:t>
            </a:r>
            <a:r>
              <a:rPr lang="zh-CN" altLang="en-US" b="1" smtClean="0">
                <a:latin typeface="微软雅黑" panose="020b0503020204020204" pitchFamily="34" charset="-122"/>
                <a:ea typeface="微软雅黑" panose="020b0503020204020204" pitchFamily="34" charset="-122"/>
              </a:rPr>
              <a:t>评论</a:t>
            </a:r>
            <a:r>
              <a:rPr lang="zh-CN" altLang="en-US" b="1">
                <a:latin typeface="微软雅黑" panose="020b0503020204020204" pitchFamily="34" charset="-122"/>
                <a:ea typeface="微软雅黑" panose="020b0503020204020204" pitchFamily="34" charset="-122"/>
              </a:rPr>
              <a:t>文章。具体地说，它包括政治家的经典著作，政治性</a:t>
            </a:r>
            <a:r>
              <a:rPr lang="zh-CN" altLang="en-US" b="1" smtClean="0">
                <a:latin typeface="微软雅黑" panose="020b0503020204020204" pitchFamily="34" charset="-122"/>
                <a:ea typeface="微软雅黑" panose="020b0503020204020204" pitchFamily="34" charset="-122"/>
              </a:rPr>
              <a:t>的文章</a:t>
            </a:r>
            <a:r>
              <a:rPr lang="zh-CN" altLang="en-US" b="1">
                <a:latin typeface="微软雅黑" panose="020b0503020204020204" pitchFamily="34" charset="-122"/>
                <a:ea typeface="微软雅黑" panose="020b0503020204020204" pitchFamily="34" charset="-122"/>
              </a:rPr>
              <a:t>、报告、讲话，政府和政治集团的宣言、声明，报纸</a:t>
            </a:r>
            <a:r>
              <a:rPr lang="zh-CN" altLang="en-US" b="1" smtClean="0">
                <a:latin typeface="微软雅黑" panose="020b0503020204020204" pitchFamily="34" charset="-122"/>
                <a:ea typeface="微软雅黑" panose="020b0503020204020204" pitchFamily="34" charset="-122"/>
              </a:rPr>
              <a:t>杂志上</a:t>
            </a:r>
            <a:r>
              <a:rPr lang="zh-CN" altLang="en-US" b="1">
                <a:latin typeface="微软雅黑" panose="020b0503020204020204" pitchFamily="34" charset="-122"/>
                <a:ea typeface="微软雅黑" panose="020b0503020204020204" pitchFamily="34" charset="-122"/>
              </a:rPr>
              <a:t>的政治性社论，评论员文章、专论、评论、按语，等等。</a:t>
            </a:r>
            <a:endParaRPr lang="zh-CN" altLang="en-US" b="1">
              <a:latin typeface="微软雅黑" panose="020b0503020204020204" pitchFamily="34" charset="-122"/>
              <a:ea typeface="微软雅黑" panose="020b0503020204020204" pitchFamily="34" charset="-122"/>
            </a:endParaRPr>
          </a:p>
          <a:p>
            <a:pPr indent="565150" algn="just">
              <a:lnSpc>
                <a:spcPct val="150000"/>
              </a:lnSpc>
            </a:pPr>
            <a:r>
              <a:rPr lang="zh-CN" altLang="en-US" b="1">
                <a:latin typeface="微软雅黑" panose="020b0503020204020204" pitchFamily="34" charset="-122"/>
                <a:ea typeface="微软雅黑" panose="020b0503020204020204" pitchFamily="34" charset="-122"/>
              </a:rPr>
              <a:t>它具有一定的政治倾向，基本特点是议论的说服性</a:t>
            </a:r>
            <a:r>
              <a:rPr lang="zh-CN" altLang="en-US" b="1" smtClean="0">
                <a:latin typeface="微软雅黑" panose="020b0503020204020204" pitchFamily="34" charset="-122"/>
                <a:ea typeface="微软雅黑" panose="020b0503020204020204" pitchFamily="34" charset="-122"/>
              </a:rPr>
              <a:t>，语言</a:t>
            </a:r>
            <a:r>
              <a:rPr lang="zh-CN" altLang="en-US" b="1">
                <a:latin typeface="微软雅黑" panose="020b0503020204020204" pitchFamily="34" charset="-122"/>
                <a:ea typeface="微软雅黑" panose="020b0503020204020204" pitchFamily="34" charset="-122"/>
              </a:rPr>
              <a:t>讲求确切、严谨、鲜明，富有鼓动性；句式结构变化</a:t>
            </a:r>
            <a:r>
              <a:rPr lang="zh-CN" altLang="en-US" b="1" smtClean="0">
                <a:latin typeface="微软雅黑" panose="020b0503020204020204" pitchFamily="34" charset="-122"/>
                <a:ea typeface="微软雅黑" panose="020b0503020204020204" pitchFamily="34" charset="-122"/>
              </a:rPr>
              <a:t>多样</a:t>
            </a:r>
            <a:r>
              <a:rPr lang="zh-CN" altLang="en-US" b="1">
                <a:latin typeface="微软雅黑" panose="020b0503020204020204" pitchFamily="34" charset="-122"/>
                <a:ea typeface="微软雅黑" panose="020b0503020204020204" pitchFamily="34" charset="-122"/>
              </a:rPr>
              <a:t>，重整体布局，重修辞手法。在运用语言材料上要求</a:t>
            </a:r>
            <a:r>
              <a:rPr lang="zh-CN" altLang="en-US" b="1" smtClean="0">
                <a:latin typeface="微软雅黑" panose="020b0503020204020204" pitchFamily="34" charset="-122"/>
                <a:ea typeface="微软雅黑" panose="020b0503020204020204" pitchFamily="34" charset="-122"/>
              </a:rPr>
              <a:t>准确性</a:t>
            </a:r>
            <a:r>
              <a:rPr lang="zh-CN" altLang="en-US" b="1">
                <a:latin typeface="微软雅黑" panose="020b0503020204020204" pitchFamily="34" charset="-122"/>
                <a:ea typeface="微软雅黑" panose="020b0503020204020204" pitchFamily="34" charset="-122"/>
              </a:rPr>
              <a:t>、严密性同生动性、形象性密切结合。</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94637" y="405724"/>
            <a:ext cx="10135783" cy="6185535"/>
          </a:xfrm>
          <a:prstGeom prst="rect">
            <a:avLst/>
          </a:prstGeom>
        </p:spPr>
        <p:txBody>
          <a:bodyPr wrap="square">
            <a:spAutoFit/>
          </a:bodyPr>
          <a:lstStyle/>
          <a:p>
            <a:pPr algn="ctr">
              <a:lnSpc>
                <a:spcPct val="150000"/>
              </a:lnSpc>
            </a:pPr>
            <a:r>
              <a:rPr lang="zh-CN" altLang="en-US"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马克思列宁主义</a:t>
            </a:r>
            <a:endParaRPr lang="en-US" altLang="zh-CN"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565150">
              <a:lnSpc>
                <a:spcPct val="150000"/>
              </a:lnSpc>
            </a:pP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马克思主义是由马克思和恩格斯创立的学说，包括</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科学世界观</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、社会历史发展学说、无产阶级革命理论以及</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社会主义和</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共产主义建设理论在内的科学理论体系，工人阶级政党的</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理论</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基础和指导思想</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565150">
              <a:lnSpc>
                <a:spcPct val="150000"/>
              </a:lnSpc>
            </a:pP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和恩格斯逝世后，他们的继承者继续把</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马克思主义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推向前进。列宁把马克思主义同俄国革命的具体实践</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结合起来</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，创造性地发展了马克思主义，创立了马克思主义的</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帝国主义</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理论；发展了马克思、恩格斯关于无产阶级革命和</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无产阶级专政</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的理论，制定了关于建立新型无产阶级政党的学说。</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他总结</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了苏维埃俄国的实践经验，提出了社会主义建设的</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基本原则</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和指导思想。列宁对马克思主义的发展使马克思主义</a:t>
            </a:r>
            <a:r>
              <a:rPr lang="zh-CN" altLang="en-US"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进展到</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一个新阶段</a:t>
            </a:r>
            <a:r>
              <a:rPr lang="en-US" altLang="zh-CN"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列宁主义阶段。</a:t>
            </a:r>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694616" y="549314"/>
            <a:ext cx="9930907"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chemeClr val="hlink"/>
                </a:solidFill>
                <a:latin typeface="Times New Roman" panose="02020603050405020304" pitchFamily="18" charset="0"/>
                <a:ea typeface="华文仿宋" panose="02010600040101010101" pitchFamily="2" charset="-122"/>
              </a:defRPr>
            </a:lvl1pPr>
            <a:lvl2pPr marL="742950" indent="-285750" eaLnBrk="0" hangingPunct="0">
              <a:defRPr sz="4000" b="1">
                <a:latin typeface="Times New Roman" panose="02020603050405020304" pitchFamily="18" charset="0"/>
                <a:ea typeface="华文仿宋" panose="02010600040101010101" pitchFamily="2" charset="-122"/>
              </a:defRPr>
            </a:lvl2pPr>
            <a:lvl3pPr marL="1143000" indent="-228600" eaLnBrk="0" hangingPunct="0">
              <a:defRPr sz="4000" b="1">
                <a:latin typeface="Times New Roman" panose="02020603050405020304" pitchFamily="18" charset="0"/>
                <a:ea typeface="华文仿宋" panose="02010600040101010101" pitchFamily="2" charset="-122"/>
              </a:defRPr>
            </a:lvl3pPr>
            <a:lvl4pPr marL="1600200" indent="-228600" eaLnBrk="0" hangingPunct="0">
              <a:defRPr sz="4000" b="1">
                <a:latin typeface="Times New Roman" panose="02020603050405020304" pitchFamily="18" charset="0"/>
                <a:ea typeface="华文仿宋" panose="02010600040101010101" pitchFamily="2" charset="-122"/>
              </a:defRPr>
            </a:lvl4pPr>
            <a:lvl5pPr marL="2057400" indent="-228600" eaLnBrk="0" hangingPunct="0">
              <a:defRPr sz="4000" b="1">
                <a:latin typeface="Times New Roman" panose="02020603050405020304" pitchFamily="18" charset="0"/>
                <a:ea typeface="华文仿宋" panose="02010600040101010101" pitchFamily="2" charset="-122"/>
              </a:defRPr>
            </a:lvl5pPr>
            <a:lvl6pPr marL="25146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6pPr>
            <a:lvl7pPr marL="29718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7pPr>
            <a:lvl8pPr marL="34290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8pPr>
            <a:lvl9pPr marL="38862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9pPr>
          </a:lstStyle>
          <a:p>
            <a:pPr algn="ctr">
              <a:lnSpc>
                <a:spcPct val="150000"/>
              </a:lnSpc>
            </a:pPr>
            <a:r>
              <a:rPr lang="zh-CN" altLang="en-US" sz="2400" smtClean="0">
                <a:solidFill>
                  <a:srgbClr val="FF0000"/>
                </a:solidFill>
                <a:latin typeface="微软雅黑" panose="020b0503020204020204" pitchFamily="34" charset="-122"/>
                <a:ea typeface="微软雅黑" panose="020b0503020204020204" pitchFamily="34" charset="-122"/>
              </a:rPr>
              <a:t>钦差大臣</a:t>
            </a:r>
            <a:endParaRPr lang="zh-CN" altLang="en-US" sz="2400">
              <a:solidFill>
                <a:srgbClr val="FF0000"/>
              </a:solidFill>
              <a:latin typeface="微软雅黑" panose="020b0503020204020204" pitchFamily="34" charset="-122"/>
              <a:ea typeface="微软雅黑" panose="020b0503020204020204" pitchFamily="34" charset="-122"/>
            </a:endParaRPr>
          </a:p>
          <a:p>
            <a:pPr indent="565150" algn="just">
              <a:lnSpc>
                <a:spcPct val="150000"/>
              </a:lnSpc>
            </a:pPr>
            <a:r>
              <a:rPr lang="zh-CN" altLang="en-US" sz="2400">
                <a:solidFill>
                  <a:schemeClr val="tx1"/>
                </a:solidFill>
                <a:latin typeface="微软雅黑" panose="020b0503020204020204" pitchFamily="34" charset="-122"/>
                <a:ea typeface="微软雅黑" panose="020b0503020204020204" pitchFamily="34" charset="-122"/>
              </a:rPr>
              <a:t>钦差大臣又简称钦差，是明清时的一种临时官职。钦，</a:t>
            </a:r>
            <a:r>
              <a:rPr lang="zh-CN" altLang="en-US" sz="2400" smtClean="0">
                <a:solidFill>
                  <a:schemeClr val="tx1"/>
                </a:solidFill>
                <a:latin typeface="微软雅黑" panose="020b0503020204020204" pitchFamily="34" charset="-122"/>
                <a:ea typeface="微软雅黑" panose="020b0503020204020204" pitchFamily="34" charset="-122"/>
              </a:rPr>
              <a:t>意为</a:t>
            </a:r>
            <a:r>
              <a:rPr lang="zh-CN" altLang="en-US" sz="2400">
                <a:solidFill>
                  <a:schemeClr val="tx1"/>
                </a:solidFill>
                <a:latin typeface="微软雅黑" panose="020b0503020204020204" pitchFamily="34" charset="-122"/>
                <a:ea typeface="微软雅黑" panose="020b0503020204020204" pitchFamily="34" charset="-122"/>
              </a:rPr>
              <a:t>皇帝，钦差即皇帝差遣之意，因此钦差大臣是由皇帝专门</a:t>
            </a:r>
            <a:r>
              <a:rPr lang="zh-CN" altLang="en-US" sz="2400" smtClean="0">
                <a:solidFill>
                  <a:schemeClr val="tx1"/>
                </a:solidFill>
                <a:latin typeface="微软雅黑" panose="020b0503020204020204" pitchFamily="34" charset="-122"/>
                <a:ea typeface="微软雅黑" panose="020b0503020204020204" pitchFamily="34" charset="-122"/>
              </a:rPr>
              <a:t>派出</a:t>
            </a:r>
            <a:r>
              <a:rPr lang="zh-CN" altLang="en-US" sz="2400">
                <a:solidFill>
                  <a:schemeClr val="tx1"/>
                </a:solidFill>
                <a:latin typeface="微软雅黑" panose="020b0503020204020204" pitchFamily="34" charset="-122"/>
                <a:ea typeface="微软雅黑" panose="020b0503020204020204" pitchFamily="34" charset="-122"/>
              </a:rPr>
              <a:t>办理某事的官员。因为代表了皇帝本人，所以其地位十分</a:t>
            </a:r>
            <a:r>
              <a:rPr lang="zh-CN" altLang="en-US" sz="2400" smtClean="0">
                <a:solidFill>
                  <a:schemeClr val="tx1"/>
                </a:solidFill>
                <a:latin typeface="微软雅黑" panose="020b0503020204020204" pitchFamily="34" charset="-122"/>
                <a:ea typeface="微软雅黑" panose="020b0503020204020204" pitchFamily="34" charset="-122"/>
              </a:rPr>
              <a:t>重要</a:t>
            </a:r>
            <a:r>
              <a:rPr lang="zh-CN" altLang="en-US" sz="2400">
                <a:solidFill>
                  <a:schemeClr val="tx1"/>
                </a:solidFill>
                <a:latin typeface="微软雅黑" panose="020b0503020204020204" pitchFamily="34" charset="-122"/>
                <a:ea typeface="微软雅黑" panose="020b0503020204020204" pitchFamily="34" charset="-122"/>
              </a:rPr>
              <a:t>。担任该官职的往往都是皇帝信得过的高官，能担任此职</a:t>
            </a:r>
            <a:r>
              <a:rPr lang="zh-CN" altLang="en-US" sz="2400" smtClean="0">
                <a:solidFill>
                  <a:schemeClr val="tx1"/>
                </a:solidFill>
                <a:latin typeface="微软雅黑" panose="020b0503020204020204" pitchFamily="34" charset="-122"/>
                <a:ea typeface="微软雅黑" panose="020b0503020204020204" pitchFamily="34" charset="-122"/>
              </a:rPr>
              <a:t>本身</a:t>
            </a:r>
            <a:r>
              <a:rPr lang="zh-CN" altLang="en-US" sz="2400">
                <a:solidFill>
                  <a:schemeClr val="tx1"/>
                </a:solidFill>
                <a:latin typeface="微软雅黑" panose="020b0503020204020204" pitchFamily="34" charset="-122"/>
                <a:ea typeface="微软雅黑" panose="020b0503020204020204" pitchFamily="34" charset="-122"/>
              </a:rPr>
              <a:t>也是一种荣誉。一般事毕复命后，该官职便取消。在清代</a:t>
            </a:r>
            <a:r>
              <a:rPr lang="zh-CN" altLang="en-US" sz="2400" smtClean="0">
                <a:solidFill>
                  <a:schemeClr val="tx1"/>
                </a:solidFill>
                <a:latin typeface="微软雅黑" panose="020b0503020204020204" pitchFamily="34" charset="-122"/>
                <a:ea typeface="微软雅黑" panose="020b0503020204020204" pitchFamily="34" charset="-122"/>
              </a:rPr>
              <a:t>钦差</a:t>
            </a:r>
            <a:r>
              <a:rPr lang="zh-CN" altLang="en-US" sz="2400">
                <a:solidFill>
                  <a:schemeClr val="tx1"/>
                </a:solidFill>
                <a:latin typeface="微软雅黑" panose="020b0503020204020204" pitchFamily="34" charset="-122"/>
                <a:ea typeface="微软雅黑" panose="020b0503020204020204" pitchFamily="34" charset="-122"/>
              </a:rPr>
              <a:t>又称钦使，统兵者则称钦帅。例如，当年林则徐到广州</a:t>
            </a:r>
            <a:r>
              <a:rPr lang="zh-CN" altLang="en-US" sz="2400" smtClean="0">
                <a:solidFill>
                  <a:schemeClr val="tx1"/>
                </a:solidFill>
                <a:latin typeface="微软雅黑" panose="020b0503020204020204" pitchFamily="34" charset="-122"/>
                <a:ea typeface="微软雅黑" panose="020b0503020204020204" pitchFamily="34" charset="-122"/>
              </a:rPr>
              <a:t>禁烟就是</a:t>
            </a:r>
            <a:r>
              <a:rPr lang="zh-CN" altLang="en-US" sz="2400">
                <a:solidFill>
                  <a:schemeClr val="tx1"/>
                </a:solidFill>
                <a:latin typeface="微软雅黑" panose="020b0503020204020204" pitchFamily="34" charset="-122"/>
                <a:ea typeface="微软雅黑" panose="020b0503020204020204" pitchFamily="34" charset="-122"/>
              </a:rPr>
              <a:t>以钦差身份前往。总体而言，明、清两代，钦差大臣的流行</a:t>
            </a:r>
            <a:r>
              <a:rPr lang="zh-CN" altLang="en-US" sz="2400" smtClean="0">
                <a:solidFill>
                  <a:schemeClr val="tx1"/>
                </a:solidFill>
                <a:latin typeface="微软雅黑" panose="020b0503020204020204" pitchFamily="34" charset="-122"/>
                <a:ea typeface="微软雅黑" panose="020b0503020204020204" pitchFamily="34" charset="-122"/>
              </a:rPr>
              <a:t>，与</a:t>
            </a:r>
            <a:r>
              <a:rPr lang="zh-CN" altLang="en-US" sz="2400">
                <a:solidFill>
                  <a:schemeClr val="tx1"/>
                </a:solidFill>
                <a:latin typeface="微软雅黑" panose="020b0503020204020204" pitchFamily="34" charset="-122"/>
                <a:ea typeface="微软雅黑" panose="020b0503020204020204" pitchFamily="34" charset="-122"/>
              </a:rPr>
              <a:t>此两代均不设宰相，皇帝权力空前强大有关</a:t>
            </a:r>
            <a:r>
              <a:rPr lang="zh-CN" altLang="en-US" sz="2400" smtClean="0">
                <a:solidFill>
                  <a:schemeClr val="tx1"/>
                </a:solidFill>
                <a:latin typeface="微软雅黑" panose="020b0503020204020204" pitchFamily="34" charset="-122"/>
                <a:ea typeface="微软雅黑" panose="020b0503020204020204" pitchFamily="34" charset="-122"/>
              </a:rPr>
              <a:t>。</a:t>
            </a:r>
            <a:endParaRPr lang="en-US" altLang="zh-CN" sz="2400" smtClean="0">
              <a:solidFill>
                <a:schemeClr val="tx1"/>
              </a:solidFill>
              <a:latin typeface="微软雅黑" panose="020b0503020204020204" pitchFamily="34" charset="-122"/>
              <a:ea typeface="微软雅黑" panose="020b0503020204020204" pitchFamily="34" charset="-122"/>
            </a:endParaRPr>
          </a:p>
          <a:p>
            <a:pPr indent="565150" algn="just">
              <a:lnSpc>
                <a:spcPct val="150000"/>
              </a:lnSpc>
            </a:pPr>
            <a:r>
              <a:rPr lang="zh-CN" altLang="en-US" sz="2400" smtClean="0">
                <a:solidFill>
                  <a:schemeClr val="tx1"/>
                </a:solidFill>
                <a:latin typeface="微软雅黑" panose="020b0503020204020204" pitchFamily="34" charset="-122"/>
                <a:ea typeface="微软雅黑" panose="020b0503020204020204" pitchFamily="34" charset="-122"/>
              </a:rPr>
              <a:t>现在</a:t>
            </a:r>
            <a:r>
              <a:rPr lang="zh-CN" altLang="en-US" sz="2400">
                <a:solidFill>
                  <a:schemeClr val="tx1"/>
                </a:solidFill>
                <a:latin typeface="微软雅黑" panose="020b0503020204020204" pitchFamily="34" charset="-122"/>
                <a:ea typeface="微软雅黑" panose="020b0503020204020204" pitchFamily="34" charset="-122"/>
              </a:rPr>
              <a:t>用来讽刺从上级机关派到基层去，不了解情况就</a:t>
            </a:r>
            <a:r>
              <a:rPr lang="zh-CN" altLang="en-US" sz="2400" smtClean="0">
                <a:solidFill>
                  <a:schemeClr val="tx1"/>
                </a:solidFill>
                <a:latin typeface="微软雅黑" panose="020b0503020204020204" pitchFamily="34" charset="-122"/>
                <a:ea typeface="微软雅黑" panose="020b0503020204020204" pitchFamily="34" charset="-122"/>
              </a:rPr>
              <a:t>指手画脚</a:t>
            </a:r>
            <a:r>
              <a:rPr lang="zh-CN" altLang="en-US" sz="2400">
                <a:solidFill>
                  <a:schemeClr val="tx1"/>
                </a:solidFill>
                <a:latin typeface="微软雅黑" panose="020b0503020204020204" pitchFamily="34" charset="-122"/>
                <a:ea typeface="微软雅黑" panose="020b0503020204020204" pitchFamily="34" charset="-122"/>
              </a:rPr>
              <a:t>发号施令的人</a:t>
            </a:r>
            <a:r>
              <a:rPr lang="zh-CN" altLang="en-US" sz="2400" smtClean="0">
                <a:solidFill>
                  <a:schemeClr val="tx1"/>
                </a:solidFill>
                <a:latin typeface="微软雅黑" panose="020b0503020204020204" pitchFamily="34" charset="-122"/>
                <a:ea typeface="微软雅黑" panose="020b0503020204020204" pitchFamily="34" charset="-122"/>
              </a:rPr>
              <a:t>。</a:t>
            </a:r>
            <a:endParaRPr lang="zh-CN" altLang="en-US" sz="240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题目解说</a:t>
            </a:r>
            <a:endParaRPr lang="zh-CN" altLang="en-US"/>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just">
              <a:lnSpc>
                <a:spcPct val="150000"/>
              </a:lnSpc>
              <a:spcAft>
                <a:spcPts val="1000"/>
              </a:spcAft>
              <a:buNone/>
            </a:pPr>
            <a:r>
              <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改造”</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不是改变</a:t>
            </a:r>
            <a:r>
              <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而是从</a:t>
            </a:r>
            <a:r>
              <a:rPr lang="zh-CN" altLang="en-US" sz="2800" b="1" kern="10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根本上改掉旧的</a:t>
            </a:r>
            <a:r>
              <a:rPr lang="en-US" altLang="zh-CN" sz="2800" b="1" kern="10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800" b="1" kern="10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树立新的</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indent="0" algn="just">
              <a:lnSpc>
                <a:spcPct val="150000"/>
              </a:lnSpc>
              <a:spcAft>
                <a:spcPts val="1000"/>
              </a:spcAft>
              <a:buNone/>
            </a:pPr>
            <a:r>
              <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“我们”</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是指全党的同志</a:t>
            </a:r>
            <a:r>
              <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800" b="1" kern="10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特别是党的干部。</a:t>
            </a:r>
            <a:endPar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indent="0" algn="just">
              <a:lnSpc>
                <a:spcPct val="150000"/>
              </a:lnSpc>
              <a:spcAft>
                <a:spcPts val="1000"/>
              </a:spcAft>
              <a:buNone/>
            </a:pPr>
            <a:r>
              <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“学习”</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是指全党同志的学习</a:t>
            </a:r>
            <a:r>
              <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特别是指对马克思列宁主义的学习</a:t>
            </a:r>
            <a:r>
              <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目的就是使理论和实践相结合。</a:t>
            </a:r>
            <a:endParaRPr lang="en-US" altLang="zh-CN"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indent="0" algn="just">
              <a:lnSpc>
                <a:spcPct val="150000"/>
              </a:lnSpc>
              <a:spcAft>
                <a:spcPts val="1000"/>
              </a:spcAft>
              <a:buNone/>
            </a:pPr>
            <a:r>
              <a:rPr lang="zh-CN" altLang="en-US" sz="2800" b="1" kern="10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题目表现了</a:t>
            </a:r>
            <a:r>
              <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毛泽东同志整顿党内存在的不良学风的决心和力度之大。</a:t>
            </a:r>
            <a:endPar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marL="0" indent="0">
              <a:buNone/>
            </a:pPr>
            <a:endParaRPr lang="zh-CN" altLang="en-US" sz="2800" b="1" kern="1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xml><?xml version="1.0" encoding="utf-8"?>
<p:tagLst xmlns:p="http://schemas.openxmlformats.org/presentationml/2006/main">
  <p:tag name="MH" val="20150816225314"/>
  <p:tag name="MH_LIBRARY" val="GRAPHIC"/>
  <p:tag name="MH_ORDER" val="1"/>
  <p:tag name="MH_TYPE" val="SubTitle"/>
</p:tagLst>
</file>

<file path=ppt/tags/tag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8.xml><?xml version="1.0" encoding="utf-8"?>
<p:tagLst xmlns:p="http://schemas.openxmlformats.org/presentationml/2006/main">
  <p:tag name="KSO_WM_UNIT_TABLE_BEAUTIFY" val="smartTable{3151fc22-5409-4115-8d1f-7b08c5a35655}"/>
</p:tagLst>
</file>

<file path=ppt/tags/tag9.xml><?xml version="1.0" encoding="utf-8"?>
<p:tagLst xmlns:p="http://schemas.openxmlformats.org/presentationml/2006/main">
  <p:tag name="KSO_WM_UNIT_PLACING_PICTURE_USER_VIEWPORT" val="{&quot;height&quot;:7495,&quot;width&quot;:7388}"/>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175</Paragraphs>
  <Slides>57</Slides>
  <Notes>0</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57</vt:i4>
      </vt:variant>
    </vt:vector>
  </HeadingPairs>
  <TitlesOfParts>
    <vt:vector baseType="lpstr" size="74">
      <vt:lpstr>Arial</vt:lpstr>
      <vt:lpstr>Arial Black</vt:lpstr>
      <vt:lpstr>Calibri</vt:lpstr>
      <vt:lpstr>微软雅黑</vt:lpstr>
      <vt:lpstr>宋体</vt:lpstr>
      <vt:lpstr>Times New Roman</vt:lpstr>
      <vt:lpstr>楷体</vt:lpstr>
      <vt:lpstr>Wingdings</vt:lpstr>
      <vt:lpstr>华文楷体</vt:lpstr>
      <vt:lpstr>华文仿宋</vt:lpstr>
      <vt:lpstr>方正中等线简体</vt:lpstr>
      <vt:lpstr>Adobe 黑体 Std R</vt:lpstr>
      <vt:lpstr>Courier New</vt:lpstr>
      <vt:lpstr>Symbol</vt:lpstr>
      <vt:lpstr>隶书</vt:lpstr>
      <vt:lpstr>Wingdings 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2022-10-08T15:37:53.085</cp:lastPrinted>
  <dcterms:created xsi:type="dcterms:W3CDTF">2022-10-08T15:37:53Z</dcterms:created>
  <dcterms:modified xsi:type="dcterms:W3CDTF">2022-10-08T07:37:53Z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