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2" r:id="rId3"/>
    <p:sldMasterId id="2147483683" r:id="rId4"/>
  </p:sldMasterIdLst>
  <p:notesMasterIdLst>
    <p:notesMasterId r:id="rId5"/>
  </p:notesMasterIdLst>
  <p:sldIdLst>
    <p:sldId id="256" r:id="rId6"/>
    <p:sldId id="257" r:id="rId7"/>
    <p:sldId id="335" r:id="rId8"/>
    <p:sldId id="289" r:id="rId9"/>
    <p:sldId id="333" r:id="rId10"/>
    <p:sldId id="326" r:id="rId11"/>
    <p:sldId id="374" r:id="rId12"/>
    <p:sldId id="375" r:id="rId13"/>
    <p:sldId id="332" r:id="rId14"/>
    <p:sldId id="290" r:id="rId15"/>
    <p:sldId id="337" r:id="rId16"/>
    <p:sldId id="291" r:id="rId17"/>
    <p:sldId id="292" r:id="rId18"/>
    <p:sldId id="293" r:id="rId19"/>
    <p:sldId id="297" r:id="rId20"/>
    <p:sldId id="295" r:id="rId21"/>
    <p:sldId id="328" r:id="rId22"/>
    <p:sldId id="322" r:id="rId23"/>
    <p:sldId id="323" r:id="rId24"/>
    <p:sldId id="324" r:id="rId25"/>
    <p:sldId id="296" r:id="rId26"/>
    <p:sldId id="298" r:id="rId27"/>
    <p:sldId id="338" r:id="rId28"/>
    <p:sldId id="329" r:id="rId29"/>
    <p:sldId id="325" r:id="rId30"/>
    <p:sldId id="301" r:id="rId31"/>
    <p:sldId id="302" r:id="rId32"/>
    <p:sldId id="303" r:id="rId33"/>
    <p:sldId id="304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</p:sldIdLst>
  <p:sldSz cx="9144000" cy="5143500" type="screen16x9"/>
  <p:notesSz cx="6858000" cy="9144000"/>
  <p:custDataLst>
    <p:tags r:id="rId4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《论语》十二章ppt   " id="{A20A1AE2-5DDA-4F4C-9E40-C055CA749FDB}">
          <p14:sldIdLst>
            <p14:sldId id="256"/>
            <p14:sldId id="257"/>
            <p14:sldId id="335"/>
            <p14:sldId id="289"/>
            <p14:sldId id="333"/>
          </p14:sldIdLst>
        </p14:section>
        <p14:section name="壹·章句解读" id="{0BF0933F-4535-414C-9CD5-33B6073B497B}">
          <p14:sldIdLst>
            <p14:sldId id="326"/>
            <p14:sldId id="374"/>
            <p14:sldId id="375"/>
            <p14:sldId id="332"/>
            <p14:sldId id="290"/>
            <p14:sldId id="337"/>
            <p14:sldId id="291"/>
            <p14:sldId id="292"/>
            <p14:sldId id="293"/>
            <p14:sldId id="297"/>
            <p14:sldId id="295"/>
            <p14:sldId id="328"/>
            <p14:sldId id="322"/>
            <p14:sldId id="323"/>
            <p14:sldId id="324"/>
            <p14:sldId id="296"/>
            <p14:sldId id="298"/>
            <p14:sldId id="338"/>
            <p14:sldId id="329"/>
          </p14:sldIdLst>
        </p14:section>
        <p14:section name="贰·课后练习" id="{133F5BB0-82B5-4DDC-8185-1B5510FBE277}">
          <p14:sldIdLst>
            <p14:sldId id="325"/>
            <p14:sldId id="301"/>
            <p14:sldId id="302"/>
            <p14:sldId id="303"/>
            <p14:sldId id="304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</p14:sldIdLst>
        </p14:section>
      </p14:section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21" d="100"/>
          <a:sy n="121" d="100"/>
        </p:scale>
        <p:origin x="102" y="348"/>
      </p:cViewPr>
      <p:guideLst>
        <p:guide orient="horz" pos="1647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tags" Target="tags/tag19.xml" /><Relationship Id="rId5" Type="http://schemas.openxmlformats.org/officeDocument/2006/relationships/notesMaster" Target="notesMasters/notesMaster1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94FCB-C2EF-4F01-A37A-83593C73EB5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7D42C-8949-4CB9-92EF-EA4C6BDECEB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7D42C-8949-4CB9-92EF-EA4C6BDECEB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1085850" y="26194"/>
            <a:ext cx="7886700" cy="994172"/>
          </a:xfrm>
        </p:spPr>
        <p:txBody>
          <a:bodyPr/>
          <a:lstStyle>
            <a:lvl1pPr>
              <a:defRPr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/>
              <a:t>单击此处编辑母版标题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/>
        </p:nvSpPr>
        <p:spPr>
          <a:xfrm>
            <a:off x="6534597" y="2716959"/>
            <a:ext cx="58135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模板下载：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www.1ppt.com/moban/     </a:t>
            </a:r>
            <a:r>
              <a:rPr lang="zh-CN" altLang="en-US" sz="100" kern="0">
                <a:solidFill>
                  <a:prstClr val="white"/>
                </a:solidFill>
              </a:rPr>
              <a:t>行业</a:t>
            </a: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模板：</a:t>
            </a:r>
            <a:r>
              <a:rPr lang="en-US" altLang="zh-CN" sz="100" kern="0">
                <a:solidFill>
                  <a:prstClr val="white"/>
                </a:solidFill>
              </a:rPr>
              <a:t>www.1ppt.com/hangye/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节日</a:t>
            </a: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模板：</a:t>
            </a:r>
            <a:r>
              <a:rPr lang="en-US" altLang="zh-CN" sz="100" kern="0">
                <a:solidFill>
                  <a:prstClr val="white"/>
                </a:solidFill>
              </a:rPr>
              <a:t>www.1ppt.com/jieri/           PPT</a:t>
            </a:r>
            <a:r>
              <a:rPr lang="zh-CN" altLang="en-US" sz="100" kern="0">
                <a:solidFill>
                  <a:prstClr val="white"/>
                </a:solidFill>
              </a:rPr>
              <a:t>素材下载：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www.1ppt.com/sucai/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背景图片：</a:t>
            </a:r>
            <a:r>
              <a:rPr lang="en-US" altLang="zh-CN" sz="100" kern="0">
                <a:solidFill>
                  <a:prstClr val="white"/>
                </a:solidFill>
              </a:rPr>
              <a:t>www.1ppt.com/beijing/      PPT</a:t>
            </a:r>
            <a:r>
              <a:rPr lang="zh-CN" altLang="en-US" sz="100" kern="0">
                <a:solidFill>
                  <a:prstClr val="white"/>
                </a:solidFill>
              </a:rPr>
              <a:t>图表下载：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www.1ppt.com/tubiao/    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优秀</a:t>
            </a: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www.1ppt.com/xiazai/        PPT</a:t>
            </a:r>
            <a:r>
              <a:rPr lang="zh-CN" altLang="en-US" sz="100" kern="0">
                <a:solidFill>
                  <a:prstClr val="white"/>
                </a:solidFill>
              </a:rPr>
              <a:t>教程： </a:t>
            </a:r>
            <a:r>
              <a:rPr lang="en-US" altLang="zh-CN" sz="100" kern="0">
                <a:solidFill>
                  <a:prstClr val="white"/>
                </a:solidFill>
              </a:rPr>
              <a:t>www.1ppt.com/powerpoint/    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Word</a:t>
            </a:r>
            <a:r>
              <a:rPr lang="zh-CN" altLang="en-US" sz="100" kern="0">
                <a:solidFill>
                  <a:prstClr val="white"/>
                </a:solidFill>
              </a:rPr>
              <a:t>教程： </a:t>
            </a:r>
            <a:r>
              <a:rPr lang="en-US" altLang="zh-CN" sz="100" kern="0">
                <a:solidFill>
                  <a:prstClr val="white"/>
                </a:solidFill>
              </a:rPr>
              <a:t>www.1ppt.com/word/              Excel</a:t>
            </a:r>
            <a:r>
              <a:rPr lang="zh-CN" altLang="en-US" sz="100" kern="0">
                <a:solidFill>
                  <a:prstClr val="white"/>
                </a:solidFill>
              </a:rPr>
              <a:t>教程：</a:t>
            </a:r>
            <a:r>
              <a:rPr lang="en-US" altLang="zh-CN" sz="100" kern="0">
                <a:solidFill>
                  <a:prstClr val="white"/>
                </a:solidFill>
              </a:rPr>
              <a:t>www.1ppt.com/excel/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资料下载：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www.1ppt.com/ziliao/                PPT</a:t>
            </a:r>
            <a:r>
              <a:rPr lang="zh-CN" altLang="en-US" sz="100" kern="0">
                <a:solidFill>
                  <a:prstClr val="white"/>
                </a:solidFill>
              </a:rPr>
              <a:t>课件下载：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www.1ppt.com/kejian/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范文下载：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www.1ppt.com/fanwen/             </a:t>
            </a:r>
            <a:r>
              <a:rPr lang="zh-CN" altLang="en-US" sz="100" kern="0">
                <a:solidFill>
                  <a:prstClr val="white"/>
                </a:solidFill>
              </a:rPr>
              <a:t>试卷下载：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www.1ppt.com/shiti/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教案下载：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www.1ppt.com/jiaoan/      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字体下载：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www.1ppt.com/ziti/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 </a:t>
            </a:r>
            <a:endParaRPr lang="zh-CN" altLang="en-US" sz="100" kern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/>
        </p:nvSpPr>
        <p:spPr>
          <a:xfrm>
            <a:off x="6534597" y="2716959"/>
            <a:ext cx="58135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模板下载：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www.1ppt.com/moban/     </a:t>
            </a:r>
            <a:r>
              <a:rPr lang="zh-CN" altLang="en-US" sz="100" kern="0">
                <a:solidFill>
                  <a:prstClr val="white"/>
                </a:solidFill>
              </a:rPr>
              <a:t>行业</a:t>
            </a: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模板：</a:t>
            </a:r>
            <a:r>
              <a:rPr lang="en-US" altLang="zh-CN" sz="100" kern="0">
                <a:solidFill>
                  <a:prstClr val="white"/>
                </a:solidFill>
              </a:rPr>
              <a:t>www.1ppt.com/hangye/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节日</a:t>
            </a: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模板：</a:t>
            </a:r>
            <a:r>
              <a:rPr lang="en-US" altLang="zh-CN" sz="100" kern="0">
                <a:solidFill>
                  <a:prstClr val="white"/>
                </a:solidFill>
              </a:rPr>
              <a:t>www.1ppt.com/jieri/           PPT</a:t>
            </a:r>
            <a:r>
              <a:rPr lang="zh-CN" altLang="en-US" sz="100" kern="0">
                <a:solidFill>
                  <a:prstClr val="white"/>
                </a:solidFill>
              </a:rPr>
              <a:t>素材下载：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www.1ppt.com/sucai/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背景图片：</a:t>
            </a:r>
            <a:r>
              <a:rPr lang="en-US" altLang="zh-CN" sz="100" kern="0">
                <a:solidFill>
                  <a:prstClr val="white"/>
                </a:solidFill>
              </a:rPr>
              <a:t>www.1ppt.com/beijing/      PPT</a:t>
            </a:r>
            <a:r>
              <a:rPr lang="zh-CN" altLang="en-US" sz="100" kern="0">
                <a:solidFill>
                  <a:prstClr val="white"/>
                </a:solidFill>
              </a:rPr>
              <a:t>图表下载：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www.1ppt.com/tubiao/    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优秀</a:t>
            </a:r>
            <a:r>
              <a:rPr lang="en-US" altLang="zh-CN" sz="100" kern="0">
                <a:solidFill>
                  <a:prstClr val="white"/>
                </a:solidFill>
              </a:rPr>
              <a:t>PPT</a:t>
            </a:r>
            <a:r>
              <a:rPr lang="zh-CN" altLang="en-US" sz="100" kern="0">
                <a:solidFill>
                  <a:prstClr val="white"/>
                </a:solidFill>
              </a:rPr>
              <a:t>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www.1ppt.com/xiazai/        PPT</a:t>
            </a:r>
            <a:r>
              <a:rPr lang="zh-CN" altLang="en-US" sz="100" kern="0">
                <a:solidFill>
                  <a:prstClr val="white"/>
                </a:solidFill>
              </a:rPr>
              <a:t>教程： </a:t>
            </a:r>
            <a:r>
              <a:rPr lang="en-US" altLang="zh-CN" sz="100" kern="0">
                <a:solidFill>
                  <a:prstClr val="white"/>
                </a:solidFill>
              </a:rPr>
              <a:t>www.1ppt.com/powerpoint/    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Word</a:t>
            </a:r>
            <a:r>
              <a:rPr lang="zh-CN" altLang="en-US" sz="100" kern="0">
                <a:solidFill>
                  <a:prstClr val="white"/>
                </a:solidFill>
              </a:rPr>
              <a:t>教程： </a:t>
            </a:r>
            <a:r>
              <a:rPr lang="en-US" altLang="zh-CN" sz="100" kern="0">
                <a:solidFill>
                  <a:prstClr val="white"/>
                </a:solidFill>
              </a:rPr>
              <a:t>www.1ppt.com/word/              Excel</a:t>
            </a:r>
            <a:r>
              <a:rPr lang="zh-CN" altLang="en-US" sz="100" kern="0">
                <a:solidFill>
                  <a:prstClr val="white"/>
                </a:solidFill>
              </a:rPr>
              <a:t>教程：</a:t>
            </a:r>
            <a:r>
              <a:rPr lang="en-US" altLang="zh-CN" sz="100" kern="0">
                <a:solidFill>
                  <a:prstClr val="white"/>
                </a:solidFill>
              </a:rPr>
              <a:t>www.1ppt.com/excel/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资料下载：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www.1ppt.com/ziliao/                PPT</a:t>
            </a:r>
            <a:r>
              <a:rPr lang="zh-CN" altLang="en-US" sz="100" kern="0">
                <a:solidFill>
                  <a:prstClr val="white"/>
                </a:solidFill>
              </a:rPr>
              <a:t>课件下载：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www.1ppt.com/kejian/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范文下载：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www.1ppt.com/fanwen/             </a:t>
            </a:r>
            <a:r>
              <a:rPr lang="zh-CN" altLang="en-US" sz="100" kern="0">
                <a:solidFill>
                  <a:prstClr val="white"/>
                </a:solidFill>
              </a:rPr>
              <a:t>试卷下载：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www.1ppt.com/shiti/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教案下载：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www.1ppt.com/jiaoan/        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zh-CN" altLang="en-US" sz="100" kern="0">
                <a:solidFill>
                  <a:prstClr val="white"/>
                </a:solidFill>
              </a:rPr>
              <a:t>字体下载：</a:t>
            </a:r>
            <a:r>
              <a:rPr lang="en-US" altLang="zh-CN" sz="100" kern="0">
                <a:solidFill>
                  <a:prstClr val="white"/>
                </a:solidFill>
              </a:rPr>
              <a:t>www.1ppt.com/ziti/</a:t>
            </a:r>
            <a:endParaRPr lang="en-US" altLang="zh-CN" sz="100" kern="0">
              <a:solidFill>
                <a:prstClr val="white"/>
              </a:solidFill>
            </a:endParaRPr>
          </a:p>
          <a:p>
            <a:pPr defTabSz="685800">
              <a:defRPr/>
            </a:pPr>
            <a:r>
              <a:rPr lang="en-US" altLang="zh-CN" sz="100" kern="0">
                <a:solidFill>
                  <a:prstClr val="white"/>
                </a:solidFill>
              </a:rPr>
              <a:t> </a:t>
            </a:r>
            <a:endParaRPr lang="zh-CN" altLang="en-US" sz="100" kern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2475" y="1175149"/>
            <a:ext cx="7477125" cy="929878"/>
          </a:xfrm>
        </p:spPr>
        <p:txBody>
          <a:bodyPr anchor="ctr"/>
          <a:lstStyle>
            <a:lvl1pPr algn="l">
              <a:defRPr sz="4120" b="1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2476" y="2260402"/>
            <a:ext cx="6858000" cy="622697"/>
          </a:xfrm>
        </p:spPr>
        <p:txBody>
          <a:bodyPr anchor="ctr">
            <a:normAutofit/>
          </a:bodyPr>
          <a:lstStyle>
            <a:lvl1pPr marL="0" indent="0" algn="l">
              <a:buNone/>
              <a:defRPr sz="22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/>
              </a:defRPr>
            </a:lvl1pPr>
            <a:lvl2pPr marL="313690" indent="0" algn="ctr">
              <a:buNone/>
              <a:defRPr sz="1375"/>
            </a:lvl2pPr>
            <a:lvl3pPr marL="628015" indent="0" algn="ctr">
              <a:buNone/>
              <a:defRPr sz="1240"/>
            </a:lvl3pPr>
            <a:lvl4pPr marL="941705" indent="0" algn="ctr">
              <a:buNone/>
              <a:defRPr sz="1100"/>
            </a:lvl4pPr>
            <a:lvl5pPr marL="1256030" indent="0" algn="ctr">
              <a:buNone/>
              <a:defRPr sz="1100"/>
            </a:lvl5pPr>
            <a:lvl6pPr marL="1569720" indent="0" algn="ctr">
              <a:buNone/>
              <a:defRPr sz="1100"/>
            </a:lvl6pPr>
            <a:lvl7pPr marL="1883410" indent="0" algn="ctr">
              <a:buNone/>
              <a:defRPr sz="1100"/>
            </a:lvl7pPr>
            <a:lvl8pPr marL="2197735" indent="0" algn="ctr">
              <a:buNone/>
              <a:defRPr sz="1100"/>
            </a:lvl8pPr>
            <a:lvl9pPr marL="2511425" indent="0" algn="ctr">
              <a:buNone/>
              <a:defRPr sz="11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019550" y="4767264"/>
            <a:ext cx="2057400" cy="273844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1" y="105035"/>
            <a:ext cx="8240150" cy="994172"/>
          </a:xfrm>
        </p:spPr>
        <p:txBody>
          <a:bodyPr>
            <a:normAutofit/>
          </a:bodyPr>
          <a:lstStyle>
            <a:lvl1pPr>
              <a:defRPr sz="2745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4242" y="1137097"/>
            <a:ext cx="8244549" cy="3263504"/>
          </a:xfrm>
        </p:spPr>
        <p:txBody>
          <a:bodyPr/>
          <a:lstStyle>
            <a:lvl1pPr>
              <a:lnSpc>
                <a:spcPct val="150000"/>
              </a:lnSpc>
              <a:defRPr b="1">
                <a:solidFill>
                  <a:schemeClr val="tx1"/>
                </a:solidFill>
              </a:defRPr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  <a:lvl5pPr>
              <a:lnSpc>
                <a:spcPct val="150000"/>
              </a:lnSpc>
              <a:defRPr b="1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343651" y="4767264"/>
            <a:ext cx="2057400" cy="273844"/>
          </a:xfrm>
        </p:spPr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22033" y="389904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1" y="290533"/>
            <a:ext cx="7886699" cy="2139553"/>
          </a:xfrm>
        </p:spPr>
        <p:txBody>
          <a:bodyPr anchor="b"/>
          <a:lstStyle>
            <a:lvl1pPr>
              <a:defRPr sz="412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2450326"/>
            <a:ext cx="7886699" cy="1125140"/>
          </a:xfrm>
        </p:spPr>
        <p:txBody>
          <a:bodyPr/>
          <a:lstStyle>
            <a:lvl1pPr marL="0" indent="0">
              <a:buNone/>
              <a:defRPr sz="1645">
                <a:solidFill>
                  <a:schemeClr val="tx1">
                    <a:tint val="75000"/>
                  </a:schemeClr>
                </a:solidFill>
              </a:defRPr>
            </a:lvl1pPr>
            <a:lvl2pPr marL="313690" indent="0">
              <a:buNone/>
              <a:defRPr sz="1375">
                <a:solidFill>
                  <a:schemeClr val="tx1">
                    <a:tint val="75000"/>
                  </a:schemeClr>
                </a:solidFill>
              </a:defRPr>
            </a:lvl2pPr>
            <a:lvl3pPr marL="628015" indent="0">
              <a:buNone/>
              <a:defRPr sz="1240">
                <a:solidFill>
                  <a:schemeClr val="tx1">
                    <a:tint val="75000"/>
                  </a:schemeClr>
                </a:solidFill>
              </a:defRPr>
            </a:lvl3pPr>
            <a:lvl4pPr marL="94170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25603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5697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188341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19773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51142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64233" y="1750956"/>
            <a:ext cx="122213" cy="6651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22033" y="389904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115581"/>
            <a:ext cx="7886699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144811"/>
            <a:ext cx="3868340" cy="617934"/>
          </a:xfrm>
        </p:spPr>
        <p:txBody>
          <a:bodyPr anchor="b"/>
          <a:lstStyle>
            <a:lvl1pPr marL="0" indent="0">
              <a:buNone/>
              <a:defRPr sz="1645" b="1"/>
            </a:lvl1pPr>
            <a:lvl2pPr marL="313690" indent="0">
              <a:buNone/>
              <a:defRPr sz="1375" b="1"/>
            </a:lvl2pPr>
            <a:lvl3pPr marL="628015" indent="0">
              <a:buNone/>
              <a:defRPr sz="1240" b="1"/>
            </a:lvl3pPr>
            <a:lvl4pPr marL="941705" indent="0">
              <a:buNone/>
              <a:defRPr sz="1100" b="1"/>
            </a:lvl4pPr>
            <a:lvl5pPr marL="1256030" indent="0">
              <a:buNone/>
              <a:defRPr sz="1100" b="1"/>
            </a:lvl5pPr>
            <a:lvl6pPr marL="1569720" indent="0">
              <a:buNone/>
              <a:defRPr sz="1100" b="1"/>
            </a:lvl6pPr>
            <a:lvl7pPr marL="1883410" indent="0">
              <a:buNone/>
              <a:defRPr sz="1100" b="1"/>
            </a:lvl7pPr>
            <a:lvl8pPr marL="2197735" indent="0">
              <a:buNone/>
              <a:defRPr sz="1100" b="1"/>
            </a:lvl8pPr>
            <a:lvl9pPr marL="2511425" indent="0">
              <a:buNone/>
              <a:defRPr sz="1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04949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144811"/>
            <a:ext cx="3887391" cy="617934"/>
          </a:xfrm>
        </p:spPr>
        <p:txBody>
          <a:bodyPr anchor="b"/>
          <a:lstStyle>
            <a:lvl1pPr marL="0" indent="0">
              <a:buNone/>
              <a:defRPr sz="1645" b="1"/>
            </a:lvl1pPr>
            <a:lvl2pPr marL="313690" indent="0">
              <a:buNone/>
              <a:defRPr sz="1375" b="1"/>
            </a:lvl2pPr>
            <a:lvl3pPr marL="628015" indent="0">
              <a:buNone/>
              <a:defRPr sz="1240" b="1"/>
            </a:lvl3pPr>
            <a:lvl4pPr marL="941705" indent="0">
              <a:buNone/>
              <a:defRPr sz="1100" b="1"/>
            </a:lvl4pPr>
            <a:lvl5pPr marL="1256030" indent="0">
              <a:buNone/>
              <a:defRPr sz="1100" b="1"/>
            </a:lvl5pPr>
            <a:lvl6pPr marL="1569720" indent="0">
              <a:buNone/>
              <a:defRPr sz="1100" b="1"/>
            </a:lvl6pPr>
            <a:lvl7pPr marL="1883410" indent="0">
              <a:buNone/>
              <a:defRPr sz="1100" b="1"/>
            </a:lvl7pPr>
            <a:lvl8pPr marL="2197735" indent="0">
              <a:buNone/>
              <a:defRPr sz="1100" b="1"/>
            </a:lvl8pPr>
            <a:lvl9pPr marL="2511425" indent="0">
              <a:buNone/>
              <a:defRPr sz="1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04949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22033" y="389904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45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22033" y="389904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96478" y="47547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2" y="740571"/>
            <a:ext cx="4629150" cy="3655219"/>
          </a:xfrm>
        </p:spPr>
        <p:txBody>
          <a:bodyPr/>
          <a:lstStyle>
            <a:lvl1pPr>
              <a:defRPr sz="2200"/>
            </a:lvl1pPr>
            <a:lvl2pPr>
              <a:defRPr sz="1925"/>
            </a:lvl2pPr>
            <a:lvl3pPr>
              <a:defRPr sz="1645"/>
            </a:lvl3pPr>
            <a:lvl4pPr>
              <a:defRPr sz="1375"/>
            </a:lvl4pPr>
            <a:lvl5pPr>
              <a:defRPr sz="1375"/>
            </a:lvl5pPr>
            <a:lvl6pPr>
              <a:defRPr sz="1375"/>
            </a:lvl6pPr>
            <a:lvl7pPr>
              <a:defRPr sz="1375"/>
            </a:lvl7pPr>
            <a:lvl8pPr>
              <a:defRPr sz="1375"/>
            </a:lvl8pPr>
            <a:lvl9pPr>
              <a:defRPr sz="13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100"/>
            </a:lvl1pPr>
            <a:lvl2pPr marL="313690" indent="0">
              <a:buNone/>
              <a:defRPr sz="960"/>
            </a:lvl2pPr>
            <a:lvl3pPr marL="628015" indent="0">
              <a:buNone/>
              <a:defRPr sz="825"/>
            </a:lvl3pPr>
            <a:lvl4pPr marL="941705" indent="0">
              <a:buNone/>
              <a:defRPr sz="685"/>
            </a:lvl4pPr>
            <a:lvl5pPr marL="1256030" indent="0">
              <a:buNone/>
              <a:defRPr sz="685"/>
            </a:lvl5pPr>
            <a:lvl6pPr marL="1569720" indent="0">
              <a:buNone/>
              <a:defRPr sz="685"/>
            </a:lvl6pPr>
            <a:lvl7pPr marL="1883410" indent="0">
              <a:buNone/>
              <a:defRPr sz="685"/>
            </a:lvl7pPr>
            <a:lvl8pPr marL="2197735" indent="0">
              <a:buNone/>
              <a:defRPr sz="685"/>
            </a:lvl8pPr>
            <a:lvl9pPr marL="2511425" indent="0">
              <a:buNone/>
              <a:defRPr sz="6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3453" y="885791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740571"/>
            <a:ext cx="4629150" cy="3655219"/>
          </a:xfrm>
        </p:spPr>
        <p:txBody>
          <a:bodyPr/>
          <a:lstStyle>
            <a:lvl1pPr marL="0" indent="0">
              <a:buNone/>
              <a:defRPr sz="2200"/>
            </a:lvl1pPr>
            <a:lvl2pPr marL="313690" indent="0">
              <a:buNone/>
              <a:defRPr sz="1925"/>
            </a:lvl2pPr>
            <a:lvl3pPr marL="628015" indent="0">
              <a:buNone/>
              <a:defRPr sz="1645"/>
            </a:lvl3pPr>
            <a:lvl4pPr marL="941705" indent="0">
              <a:buNone/>
              <a:defRPr sz="1375"/>
            </a:lvl4pPr>
            <a:lvl5pPr marL="1256030" indent="0">
              <a:buNone/>
              <a:defRPr sz="1375"/>
            </a:lvl5pPr>
            <a:lvl6pPr marL="1569720" indent="0">
              <a:buNone/>
              <a:defRPr sz="1375"/>
            </a:lvl6pPr>
            <a:lvl7pPr marL="1883410" indent="0">
              <a:buNone/>
              <a:defRPr sz="1375"/>
            </a:lvl7pPr>
            <a:lvl8pPr marL="2197735" indent="0">
              <a:buNone/>
              <a:defRPr sz="1375"/>
            </a:lvl8pPr>
            <a:lvl9pPr marL="2511425" indent="0">
              <a:buNone/>
              <a:defRPr sz="1375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100"/>
            </a:lvl1pPr>
            <a:lvl2pPr marL="313690" indent="0">
              <a:buNone/>
              <a:defRPr sz="960"/>
            </a:lvl2pPr>
            <a:lvl3pPr marL="628015" indent="0">
              <a:buNone/>
              <a:defRPr sz="825"/>
            </a:lvl3pPr>
            <a:lvl4pPr marL="941705" indent="0">
              <a:buNone/>
              <a:defRPr sz="685"/>
            </a:lvl4pPr>
            <a:lvl5pPr marL="1256030" indent="0">
              <a:buNone/>
              <a:defRPr sz="685"/>
            </a:lvl5pPr>
            <a:lvl6pPr marL="1569720" indent="0">
              <a:buNone/>
              <a:defRPr sz="685"/>
            </a:lvl6pPr>
            <a:lvl7pPr marL="1883410" indent="0">
              <a:buNone/>
              <a:defRPr sz="685"/>
            </a:lvl7pPr>
            <a:lvl8pPr marL="2197735" indent="0">
              <a:buNone/>
              <a:defRPr sz="685"/>
            </a:lvl8pPr>
            <a:lvl9pPr marL="2511425" indent="0">
              <a:buNone/>
              <a:defRPr sz="6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3453" y="874156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4794" y="1137097"/>
            <a:ext cx="7886699" cy="326350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22033" y="389904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147232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47232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545245" y="157783"/>
            <a:ext cx="84406" cy="390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24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两栏内容-竖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5226" y="84820"/>
            <a:ext cx="4485992" cy="507371"/>
          </a:xfrm>
        </p:spPr>
        <p:txBody>
          <a:bodyPr anchor="b">
            <a:normAutofit/>
          </a:bodyPr>
          <a:lstStyle>
            <a:lvl1pPr algn="l">
              <a:defRPr sz="2200" b="1">
                <a:solidFill>
                  <a:srgbClr val="005DA2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2801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2801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28015"/>
            <a:fld id="{6C8B181F-DFFC-4982-BFBB-4C3267591D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" y="657225"/>
            <a:ext cx="9144000" cy="0"/>
          </a:xfrm>
          <a:prstGeom prst="line">
            <a:avLst/>
          </a:prstGeom>
          <a:ln w="50800">
            <a:solidFill>
              <a:srgbClr val="005D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内容占位符 2"/>
          <p:cNvSpPr>
            <a:spLocks noGrp="1"/>
          </p:cNvSpPr>
          <p:nvPr>
            <p:ph sz="half" idx="1"/>
          </p:nvPr>
        </p:nvSpPr>
        <p:spPr>
          <a:xfrm>
            <a:off x="628650" y="1243213"/>
            <a:ext cx="3683063" cy="3256360"/>
          </a:xfrm>
        </p:spPr>
        <p:txBody>
          <a:bodyPr/>
          <a:lstStyle>
            <a:lvl1pPr marL="313690" indent="-313690">
              <a:buFont typeface="Wingdings" panose="05000000000000000000" pitchFamily="2" charset="2"/>
              <a:buChar char="p"/>
              <a:defRPr sz="164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1645"/>
            </a:lvl2pPr>
            <a:lvl3pPr>
              <a:defRPr sz="1375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内容占位符 3"/>
          <p:cNvSpPr>
            <a:spLocks noGrp="1"/>
          </p:cNvSpPr>
          <p:nvPr>
            <p:ph sz="half" idx="2"/>
          </p:nvPr>
        </p:nvSpPr>
        <p:spPr>
          <a:xfrm>
            <a:off x="4827760" y="1243212"/>
            <a:ext cx="3687590" cy="3256360"/>
          </a:xfrm>
        </p:spPr>
        <p:txBody>
          <a:bodyPr/>
          <a:lstStyle>
            <a:lvl1pPr marL="313690" indent="-313690">
              <a:buFont typeface="Wingdings" panose="05000000000000000000" pitchFamily="2" charset="2"/>
              <a:buChar char="p"/>
              <a:defRPr sz="164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1645"/>
            </a:lvl2pPr>
            <a:lvl3pPr>
              <a:defRPr sz="1375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782178" y="47547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image" Target="../media/image2.jpeg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image" Target="../media/image2.jpeg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10" Type="http://schemas.openxmlformats.org/officeDocument/2006/relationships/slideLayout" Target="../slideLayouts/slideLayout42.xml" /><Relationship Id="rId11" Type="http://schemas.openxmlformats.org/officeDocument/2006/relationships/slideLayout" Target="../slideLayouts/slideLayout43.xml" /><Relationship Id="rId12" Type="http://schemas.openxmlformats.org/officeDocument/2006/relationships/slideLayout" Target="../slideLayouts/slideLayout44.xml" /><Relationship Id="rId13" Type="http://schemas.openxmlformats.org/officeDocument/2006/relationships/image" Target="../media/image5.jpe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slideLayout" Target="../slideLayouts/slideLayout36.xml" /><Relationship Id="rId5" Type="http://schemas.openxmlformats.org/officeDocument/2006/relationships/slideLayout" Target="../slideLayouts/slideLayout37.xml" /><Relationship Id="rId6" Type="http://schemas.openxmlformats.org/officeDocument/2006/relationships/slideLayout" Target="../slideLayouts/slideLayout38.xml" /><Relationship Id="rId7" Type="http://schemas.openxmlformats.org/officeDocument/2006/relationships/slideLayout" Target="../slideLayouts/slideLayout39.xml" /><Relationship Id="rId8" Type="http://schemas.openxmlformats.org/officeDocument/2006/relationships/slideLayout" Target="../slideLayouts/slideLayout40.xml" /><Relationship Id="rId9" Type="http://schemas.openxmlformats.org/officeDocument/2006/relationships/slideLayout" Target="../slideLayouts/slideLayout4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ransition/>
  <p:timing/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ransition/>
  <p:timing/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48642" y="105035"/>
            <a:ext cx="7886699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699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ransition/>
  <p:timing/>
  <p:hf hdr="0" ftr="0" dt="0"/>
  <p:txStyles>
    <p:titleStyle>
      <a:lvl1pPr algn="l" defTabSz="628015" rtl="0" eaLnBrk="1" latinLnBrk="0" hangingPunct="1">
        <a:lnSpc>
          <a:spcPct val="90000"/>
        </a:lnSpc>
        <a:spcBef>
          <a:spcPct val="0"/>
        </a:spcBef>
        <a:buNone/>
        <a:defRPr sz="3025" kern="1200">
          <a:solidFill>
            <a:schemeClr val="tx1"/>
          </a:solidFill>
          <a:latin typeface="微软雅黑" panose="020b0503020204020204" charset="-122"/>
          <a:ea typeface="微软雅黑"/>
          <a:cs typeface="+mj-cs"/>
        </a:defRPr>
      </a:lvl1pPr>
    </p:titleStyle>
    <p:bodyStyle>
      <a:lvl1pPr marL="157480" indent="-157480" algn="l" defTabSz="628015" rtl="0" eaLnBrk="1" latinLnBrk="0" hangingPunct="1">
        <a:lnSpc>
          <a:spcPct val="90000"/>
        </a:lnSpc>
        <a:spcBef>
          <a:spcPts val="685"/>
        </a:spcBef>
        <a:buFont typeface="Arial" panose="020b0604020202020204" pitchFamily="34" charset="0"/>
        <a:buChar char="•"/>
        <a:defRPr sz="1925" kern="120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1pPr>
      <a:lvl2pPr marL="471170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645" kern="120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2pPr>
      <a:lvl3pPr marL="784860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375" kern="120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3pPr>
      <a:lvl4pPr marL="1098550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4pPr>
      <a:lvl5pPr marL="1412875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5pPr>
      <a:lvl6pPr marL="1726565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6pPr>
      <a:lvl7pPr marL="2040890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7pPr>
      <a:lvl8pPr marL="2354580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8pPr>
      <a:lvl9pPr marL="2668270" indent="-157480" algn="l" defTabSz="628015" rtl="0" eaLnBrk="1" latinLnBrk="0" hangingPunct="1">
        <a:lnSpc>
          <a:spcPct val="90000"/>
        </a:lnSpc>
        <a:spcBef>
          <a:spcPts val="345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1pPr>
      <a:lvl2pPr marL="313690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2pPr>
      <a:lvl3pPr marL="628015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3pPr>
      <a:lvl4pPr marL="941705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4pPr>
      <a:lvl5pPr marL="1256030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5pPr>
      <a:lvl6pPr marL="1569720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6pPr>
      <a:lvl7pPr marL="1883410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7pPr>
      <a:lvl8pPr marL="2197735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8pPr>
      <a:lvl9pPr marL="2511425" algn="l" defTabSz="628015" rtl="0" eaLnBrk="1" latinLnBrk="0" hangingPunct="1">
        <a:defRPr sz="1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4.png" /><Relationship Id="rId4" Type="http://schemas.openxmlformats.org/officeDocument/2006/relationships/tags" Target="../tags/tag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4.png" /><Relationship Id="rId4" Type="http://schemas.openxmlformats.org/officeDocument/2006/relationships/tags" Target="../tags/tag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4.png" /><Relationship Id="rId4" Type="http://schemas.openxmlformats.org/officeDocument/2006/relationships/tags" Target="../tags/tag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4.png" /><Relationship Id="rId4" Type="http://schemas.openxmlformats.org/officeDocument/2006/relationships/tags" Target="../tags/tag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4.png" /><Relationship Id="rId4" Type="http://schemas.openxmlformats.org/officeDocument/2006/relationships/tags" Target="../tags/tag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4.png" /><Relationship Id="rId4" Type="http://schemas.openxmlformats.org/officeDocument/2006/relationships/tags" Target="../tags/tag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4.png" /><Relationship Id="rId4" Type="http://schemas.openxmlformats.org/officeDocument/2006/relationships/tags" Target="../tags/tag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4.png" /><Relationship Id="rId4" Type="http://schemas.openxmlformats.org/officeDocument/2006/relationships/tags" Target="../tags/tag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4.png" /><Relationship Id="rId4" Type="http://schemas.openxmlformats.org/officeDocument/2006/relationships/tags" Target="../tags/tag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4.png" /><Relationship Id="rId4" Type="http://schemas.openxmlformats.org/officeDocument/2006/relationships/tags" Target="../tags/tag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8.pn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1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4.png" /><Relationship Id="rId4" Type="http://schemas.openxmlformats.org/officeDocument/2006/relationships/tags" Target="../tags/tag1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4.png" /><Relationship Id="rId4" Type="http://schemas.openxmlformats.org/officeDocument/2006/relationships/tags" Target="../tags/tag1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4.png" /><Relationship Id="rId4" Type="http://schemas.openxmlformats.org/officeDocument/2006/relationships/tags" Target="../tags/tag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4.png" /><Relationship Id="rId4" Type="http://schemas.openxmlformats.org/officeDocument/2006/relationships/tags" Target="../tags/tag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8.png" /><Relationship Id="rId4" Type="http://schemas.microsoft.com/office/2007/relationships/hdphoto" Target="../media/image17.wdp" /><Relationship Id="rId5" Type="http://schemas.openxmlformats.org/officeDocument/2006/relationships/image" Target="../media/image1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jpeg" /><Relationship Id="rId4" Type="http://schemas.openxmlformats.org/officeDocument/2006/relationships/image" Target="../media/image11.png" /><Relationship Id="rId5" Type="http://schemas.openxmlformats.org/officeDocument/2006/relationships/tags" Target="../tags/tag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jpeg" /><Relationship Id="rId4" Type="http://schemas.openxmlformats.org/officeDocument/2006/relationships/image" Target="../media/image11.png" /><Relationship Id="rId5" Type="http://schemas.openxmlformats.org/officeDocument/2006/relationships/tags" Target="../tags/tag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image" Target="../media/image1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1.png" /><Relationship Id="rId4" Type="http://schemas.openxmlformats.org/officeDocument/2006/relationships/image" Target="../media/image9.jpeg" /><Relationship Id="rId5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8.png" /><Relationship Id="rId4" Type="http://schemas.microsoft.com/office/2007/relationships/hdphoto" Target="../media/image12.wdp" /><Relationship Id="rId5" Type="http://schemas.openxmlformats.org/officeDocument/2006/relationships/image" Target="../media/image1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4.png" /><Relationship Id="rId4" Type="http://schemas.openxmlformats.org/officeDocument/2006/relationships/tags" Target="../tags/tag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5109"/>
            <a:ext cx="4120555" cy="47483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9547" y="0"/>
            <a:ext cx="738664" cy="36157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论语</a:t>
            </a:r>
            <a:r>
              <a:rPr lang="en-US" altLang="zh-CN" sz="360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十二章</a:t>
            </a:r>
            <a:endParaRPr lang="zh-CN" altLang="en-US" sz="2800">
              <a:latin typeface="华文行楷" panose="02010800040101010101" pitchFamily="2" charset="-122"/>
              <a:ea typeface="华文行楷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3·3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曰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：“人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而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不仁，如礼何？人而不仁，如乐何？”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0" name="TextBox 30"/>
          <p:cNvSpPr txBox="1"/>
          <p:nvPr/>
        </p:nvSpPr>
        <p:spPr>
          <a:xfrm>
            <a:off x="1885010" y="710529"/>
            <a:ext cx="1569660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表假设，如果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945" y="1252701"/>
            <a:ext cx="8228005" cy="6910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参考译文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孔子说：“一个人如果没有仁德，他怎么对待礼呢？一个人如果没有仁德，他怎么能对待乐呢？”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84FE63-778B-4CCA-9DF4-F2378F9CBDB0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10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999" y="2116616"/>
            <a:ext cx="8344951" cy="16832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050" y="2334703"/>
            <a:ext cx="83449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仁，仁德。礼，指各种礼节规范。乐，包括音乐和舞蹈。乐是表达人们思想情感的一种形式，在古代，它也是礼的一部分。礼与乐都是外在的表现，而仁则是人们内心的道德情感和要求，所以乐必须反映人们的仁德。这里，孔子就把礼、乐与仁紧紧联系起来，认为没有仁德的人，根本谈不上什么礼、乐的问题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 panose="020b0503020204020204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3·3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曰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：“人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而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不仁，如礼何？人而不仁，如乐何？”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0" name="TextBox 30"/>
          <p:cNvSpPr txBox="1"/>
          <p:nvPr/>
        </p:nvSpPr>
        <p:spPr>
          <a:xfrm>
            <a:off x="1885010" y="710529"/>
            <a:ext cx="1569660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表假设，如果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84FE63-778B-4CCA-9DF4-F2378F9CBDB0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11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897" y="1388626"/>
            <a:ext cx="8789275" cy="2638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西周时期，周天子分封天下，所分封的诸侯国林立，为维护其以周天子为中心的有秩序的统治。周文王的第四个儿子，周武王之弟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——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周公旦开始制礼作乐，即周礼。周礼作为各级贵族的政治和生活准则，成为维护宗法制度必不可少的工具。礼乐制度在这一时期，得到非常完善的发展，奠定了中国传统文化的基调。东周时期，周王室衰弱，诸侯争霸，礼坏乐崩，礼乐制度受到严重冲击，进而造成儒家创始人孔子，将致力恢复西周时期的礼乐制度作为了自身的毕生追求。以周代礼乐为工具来维护周天子的宗法统治，形成了周代特色的礼乐制度、礼乐文化和礼乐文明，对后来历代中国社会发展都产生重大而深远的影响。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 panose="020b0503020204020204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4·8 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朝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闻道，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夕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死可矣。”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9" name="TextBox 30"/>
          <p:cNvSpPr txBox="1"/>
          <p:nvPr/>
        </p:nvSpPr>
        <p:spPr>
          <a:xfrm>
            <a:off x="3227321" y="740164"/>
            <a:ext cx="1800493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名作状，在晚上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1206560" y="740425"/>
            <a:ext cx="1800493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名作状，在早晨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945" y="1196147"/>
            <a:ext cx="8228005" cy="52508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孔子说：“早晨得知真理，要我当晚死去，都可以。”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202" y="1806356"/>
            <a:ext cx="8228005" cy="31644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材料一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 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胜、霸既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久系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，霸欲从胜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受经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。胜辞以罪死。霸曰： “朝闻道，夕死可矣。 ”胜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其言，遂授之。                  （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汉书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夏侯胜传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材料二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人苟有朝闻道夕死可矣之志，则不肯一日安其所不安也。</a:t>
            </a:r>
            <a:endParaRPr lang="en-US" altLang="zh-CN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河南程氏遗书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卷一五）</a:t>
            </a:r>
            <a:endParaRPr lang="en-US" altLang="zh-CN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材料三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石首杨文定下锦衣狱，与死为邻。公励志读书不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辍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。同难者笑之曰： “势已如此，读书何为？ ”曰： “朝闻道，夕死可也。”</a:t>
            </a:r>
            <a:endParaRPr lang="en-US" altLang="zh-CN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焦竑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玉堂丛书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器量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9172E34-D0A0-4105-A62E-E6CDD8C63C9C}" type="slidenum">
              <a:rPr lang="zh-CN" altLang="en-US" sz="1100" smtClean="0"/>
              <a:t>12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  <p:cond evt="onBegin" delay="0">
                          <p:tn val="70"/>
                        </p:cond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730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4·16 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子曰：“君子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喻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于义，小人喻于利。”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0" name="TextBox 30"/>
          <p:cNvSpPr txBox="1"/>
          <p:nvPr/>
        </p:nvSpPr>
        <p:spPr>
          <a:xfrm>
            <a:off x="2167115" y="710437"/>
            <a:ext cx="133882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知晓，明白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945" y="1303155"/>
            <a:ext cx="8228005" cy="6910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孔子说：“君子明白大义，小人只知道小利。”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8434" y="4881890"/>
            <a:ext cx="3793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43A007E-A17E-44CC-A763-D7AE051F7415}" type="slidenum">
              <a:rPr lang="zh-CN" altLang="en-US" sz="1100" smtClean="0"/>
              <a:t>13</a:t>
            </a:fld>
            <a:endParaRPr lang="zh-CN" altLang="en-US" sz="1100"/>
          </a:p>
        </p:txBody>
      </p:sp>
      <p:sp>
        <p:nvSpPr>
          <p:cNvPr id="10" name="矩形 9"/>
          <p:cNvSpPr/>
          <p:nvPr/>
        </p:nvSpPr>
        <p:spPr>
          <a:xfrm>
            <a:off x="516945" y="2239931"/>
            <a:ext cx="8228005" cy="56163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本章显示了孔子的</a:t>
            </a:r>
            <a:r>
              <a:rPr lang="zh-CN" altLang="en-US" sz="1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义利观：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利要服从义，要</a:t>
            </a:r>
            <a:r>
              <a:rPr lang="zh-CN" altLang="en-US" sz="1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重义轻利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1800" b="1">
              <a:solidFill>
                <a:prstClr val="black"/>
              </a:solidFill>
              <a:latin typeface="仿宋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945" y="3157243"/>
            <a:ext cx="8228005" cy="91731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经文互训</a:t>
            </a:r>
            <a:r>
              <a:rPr lang="en-US" altLang="zh-CN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】7·16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子曰：“饭疏食饮水，曲肱而枕之，乐亦在其中矣。不义而富且贵，于我如浮云。”</a:t>
            </a:r>
            <a:endParaRPr lang="zh-CN" altLang="en-US" sz="18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4·17 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：“见贤思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齐      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焉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，见不贤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内自省也。”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9" name="TextBox 30"/>
          <p:cNvSpPr txBox="1"/>
          <p:nvPr/>
        </p:nvSpPr>
        <p:spPr>
          <a:xfrm>
            <a:off x="2016313" y="713132"/>
            <a:ext cx="148309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向</a:t>
            </a:r>
            <a:r>
              <a:rPr lang="en-US" altLang="zh-CN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······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看齐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3643021" y="713132"/>
            <a:ext cx="41549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他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945" y="1303155"/>
            <a:ext cx="8228005" cy="6910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孔子说：“见到贤人，就应该想向他看齐；看见不贤的人，就应该自我反省（有没有与他相类似的毛病）。”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944" y="2159538"/>
            <a:ext cx="8228005" cy="9922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本章谈的是个人道德修养问题。这是修养方法之一，即见贤思齐，见不贤内自省。实际上这就是取别人之长补自己之短，同时又以别人的过失为鉴，不重蹈别人的旧辙，这是一种理性主义的态度，在今天仍不失其精辟之见。</a:t>
            </a:r>
            <a:endParaRPr lang="zh-CN" altLang="en-US" sz="1800" b="1">
              <a:solidFill>
                <a:prstClr val="black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4826553" y="713132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承接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57617" y="4881890"/>
            <a:ext cx="3501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D95F52-0E75-4B47-8C19-28BD50EFA263}" type="slidenum">
              <a:rPr lang="zh-CN" altLang="en-US" sz="1100" smtClean="0"/>
              <a:t>14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41636" y="199560"/>
            <a:ext cx="8909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6·17</a:t>
            </a:r>
            <a:r>
              <a:rPr lang="en-US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子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：“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质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胜文则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野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，文胜质则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史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。文质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彬彬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，然后君子。”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矩形 7"/>
          <p:cNvSpPr/>
          <p:nvPr/>
        </p:nvSpPr>
        <p:spPr>
          <a:xfrm>
            <a:off x="3404321" y="661225"/>
            <a:ext cx="697627" cy="40011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粗野</a:t>
            </a:r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2927" y="661225"/>
            <a:ext cx="1467068" cy="40011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虚伪、浮夸</a:t>
            </a:r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0601" y="661225"/>
            <a:ext cx="2069797" cy="41549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配合恰当的样子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203" y="1322772"/>
            <a:ext cx="8228005" cy="6910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孔子说：“朴实多于文采，就未免粗野；文采多于朴实，又未免虚浮。文采和朴实，配合适当，这才是个君子。” 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202" y="2077498"/>
            <a:ext cx="8228005" cy="19115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这段话言简意赅，确切地说明了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文与质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的正确</a:t>
            </a:r>
            <a:r>
              <a:rPr lang="zh-CN" altLang="en-US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人格模式。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高度概括了孔子的文质观念，体现了儒家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思想。李里解读说：“如果内容大于形式的话，看起来就很粗野；而形式大于内容，这个东西就没有生命力了。“文质彬彬”，内容和形式的完美统一，就叫彬彬，就是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均衡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的意思。内容和形式都达到均衡了，这才是真正的君子。” 文与质是对立的统一，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互相依存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不可分离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不可偏废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99251" y="4881890"/>
            <a:ext cx="408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0D7A643-C02C-4CCD-954F-1D3570D2EA53}" type="slidenum">
              <a:rPr lang="zh-CN" altLang="en-US" sz="1100" smtClean="0"/>
              <a:t>15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50000"/>
              </a:lnSpc>
              <a:tabLst>
                <a:tab pos="1992630"/>
              </a:tabLst>
            </a:pPr>
            <a:r>
              <a:rPr lang="en-US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8.7 </a:t>
            </a:r>
            <a:r>
              <a:rPr lang="zh-CN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曾子</a:t>
            </a:r>
            <a:r>
              <a:rPr lang="zh-CN" altLang="zh-CN" sz="20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曰</a:t>
            </a:r>
            <a:r>
              <a:rPr lang="zh-CN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“士不可以不</a:t>
            </a:r>
            <a:r>
              <a:rPr lang="zh-CN" altLang="zh-CN" sz="20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弘</a:t>
            </a:r>
            <a:r>
              <a:rPr lang="en-US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     </a:t>
            </a:r>
            <a:r>
              <a:rPr lang="zh-CN" altLang="zh-CN" sz="20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毅</a:t>
            </a:r>
            <a:r>
              <a:rPr lang="zh-CN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，任重而道远。仁以为己任，</a:t>
            </a:r>
            <a:r>
              <a:rPr lang="zh-CN" altLang="zh-CN" sz="20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不亦</a:t>
            </a:r>
            <a:r>
              <a:rPr lang="zh-CN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重</a:t>
            </a:r>
            <a:r>
              <a:rPr lang="zh-CN" altLang="zh-CN" sz="20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乎</a:t>
            </a:r>
            <a:r>
              <a:rPr lang="zh-CN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？死而后</a:t>
            </a:r>
            <a:r>
              <a:rPr lang="zh-CN" altLang="zh-CN" sz="20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已</a:t>
            </a:r>
            <a:r>
              <a:rPr lang="zh-CN" altLang="zh-CN" sz="20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，不亦远乎？”</a:t>
            </a:r>
            <a:endParaRPr lang="zh-CN" altLang="zh-CN" sz="2000" b="1" kern="1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itchFamily="18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8" name="TextBox 30"/>
          <p:cNvSpPr txBox="1"/>
          <p:nvPr/>
        </p:nvSpPr>
        <p:spPr>
          <a:xfrm>
            <a:off x="1099461" y="1538210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停止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9" name="TextBox 30"/>
          <p:cNvSpPr txBox="1"/>
          <p:nvPr/>
        </p:nvSpPr>
        <p:spPr>
          <a:xfrm>
            <a:off x="7001653" y="759077"/>
            <a:ext cx="1553630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难道不</a:t>
            </a:r>
            <a:r>
              <a:rPr lang="en-US" altLang="zh-CN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……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吗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3852508" y="710325"/>
            <a:ext cx="697627" cy="40011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强毅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7457" y="728299"/>
            <a:ext cx="697627" cy="40011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广大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096" y="2104203"/>
            <a:ext cx="8087188" cy="92333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参考译文</a:t>
            </a:r>
            <a:r>
              <a:rPr lang="en-US" altLang="zh-CN" sz="1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1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曾子说：“士不可以不弘大刚强而有毅力，因为他责任重大，道路遥远。把实现仁作为自己的责任，难道还不重大吗？奋斗终身，死而后已，难道路程还不遥远吗？”</a:t>
            </a:r>
            <a:endParaRPr lang="zh-CN" altLang="en-US" sz="1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67345" y="4881890"/>
            <a:ext cx="3404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CC91267-2918-451E-A264-970B14989F93}" type="slidenum">
              <a:rPr lang="zh-CN" altLang="en-US" sz="1100" smtClean="0"/>
              <a:t>16</a:t>
            </a:fld>
            <a:endParaRPr lang="zh-CN" altLang="en-US" sz="1100"/>
          </a:p>
        </p:txBody>
      </p:sp>
      <p:sp>
        <p:nvSpPr>
          <p:cNvPr id="11" name="矩形 10"/>
          <p:cNvSpPr/>
          <p:nvPr/>
        </p:nvSpPr>
        <p:spPr>
          <a:xfrm>
            <a:off x="468096" y="3169426"/>
            <a:ext cx="8087188" cy="78578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endParaRPr lang="zh-CN" altLang="en-US" sz="18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0" grpId="0"/>
      <p:bldP spid="39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9·19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：“譬如为山，未成一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篑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，止，吾止也；譬如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平地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，虽覆一篑，进，吾往也。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0" name="TextBox 30"/>
          <p:cNvSpPr txBox="1"/>
          <p:nvPr/>
        </p:nvSpPr>
        <p:spPr>
          <a:xfrm>
            <a:off x="3565707" y="749669"/>
            <a:ext cx="133882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盛土的竹筐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999" y="1857572"/>
            <a:ext cx="8228005" cy="111719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孔子说：“譬如用土堆山，只差一筐土就完成了，这时停下来，那是我自己要停下来的；譬如在平地上堆山，虽然只倒下一筐，这时继续前进，那是我自己要前进的。”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999" y="3157477"/>
            <a:ext cx="8228005" cy="10336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孔子在这里用堆土成山这一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，说明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功亏一篑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持之以恒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的深刻道理，他鼓励自己和学生们无论在学问和道德上，都应该是坚持不懈，自觉自愿。这对于立志有所作为的人来说，是十分重要的，也是对人的道德品质的塑造。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1157" y="4881890"/>
            <a:ext cx="47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789360-9E11-4B60-B532-CED1E5B60F3C}" type="slidenum">
              <a:rPr lang="zh-CN" altLang="en-US" sz="1100" smtClean="0"/>
              <a:t>17</a:t>
            </a:fld>
            <a:endParaRPr lang="zh-CN" altLang="en-US" sz="1100"/>
          </a:p>
        </p:txBody>
      </p:sp>
      <p:sp>
        <p:nvSpPr>
          <p:cNvPr id="2" name="TextBox 30"/>
          <p:cNvSpPr txBox="1"/>
          <p:nvPr/>
        </p:nvSpPr>
        <p:spPr>
          <a:xfrm>
            <a:off x="6182542" y="749669"/>
            <a:ext cx="2240280" cy="64516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平整地面，填平洼地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（古今异义）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730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9·29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子曰：“知者不惑，仁者不忧，勇者不惧。”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椭圆 1"/>
          <p:cNvSpPr/>
          <p:nvPr/>
        </p:nvSpPr>
        <p:spPr>
          <a:xfrm>
            <a:off x="2033080" y="369651"/>
            <a:ext cx="330741" cy="360805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0"/>
          <p:cNvSpPr txBox="1"/>
          <p:nvPr/>
        </p:nvSpPr>
        <p:spPr>
          <a:xfrm>
            <a:off x="1990701" y="731118"/>
            <a:ext cx="41549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智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365" y="1243472"/>
            <a:ext cx="8228005" cy="866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孔子说：“聪明人不会迷惑，有仁德的人不会忧愁，勇敢的人不会畏惧。”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365" y="2265455"/>
            <a:ext cx="8228005" cy="10336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在儒家传统道德中，智、仁、勇是重要的三个范畴。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礼记。中庸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说：“知、仁、勇，三者天下之达德也。”孔子希望自己的学生能具备这三德，成为真正的君子。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1157" y="4881890"/>
            <a:ext cx="47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E17ADF7-A09A-4BE4-9C20-FA30C79A67B7}" type="slidenum">
              <a:rPr lang="zh-CN" altLang="en-US" sz="1100" smtClean="0"/>
              <a:t>18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12·1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颜渊问仁。子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：“克己复礼为仁。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一日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克己复礼，天下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归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仁焉。为仁由己，而由人乎哉？”颜渊曰：“请问其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目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。”子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：“非礼勿视，非礼勿听，非礼勿言，非礼勿动。”颜渊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：“回虽不敏，请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斯语矣。”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8" name="TextBox 30"/>
          <p:cNvSpPr txBox="1"/>
          <p:nvPr/>
        </p:nvSpPr>
        <p:spPr>
          <a:xfrm>
            <a:off x="5155896" y="696264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一旦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9" name="TextBox 30"/>
          <p:cNvSpPr txBox="1"/>
          <p:nvPr/>
        </p:nvSpPr>
        <p:spPr>
          <a:xfrm>
            <a:off x="7001653" y="759077"/>
            <a:ext cx="133882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称赞，称许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5000253" y="1484725"/>
            <a:ext cx="133882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条目，细则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095" y="2287875"/>
            <a:ext cx="8228005" cy="143309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渊问怎样做才是仁。孔子说：“克制自己，一切都照着礼的要求去做，这就是仁。一旦这样做了，天下的一切就都归于仁了。实行仁德，完全在于自己，难道还在于别人吗？”颜渊说：“请问实行仁的条目。”孔子说：“不合于礼的不要看，不合于礼的不要听，不合于礼的不要说，不合于礼的不要做。”颜渊说：“我虽然愚笨，也要照您的这些话去做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095" y="3807602"/>
            <a:ext cx="8228005" cy="115350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孔子以礼来规定仁，依礼而行就是仁的根本要求。所以，礼以仁为基础，以仁来维护。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仁是内在的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礼是外在的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，二者紧密结合。这里实际上包括两个方面的内容，一是</a:t>
            </a:r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克己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，二是</a:t>
            </a:r>
            <a:r>
              <a:rPr lang="zh-CN" altLang="en-US" sz="1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复礼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。克己复礼就是通过人们的道德修养自觉地遵守礼的规定。这是孔子思想的核心内容，贯穿于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一书的始终。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8372934" y="1825426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实践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31157" y="4881890"/>
            <a:ext cx="47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BB831C4-07F7-4C72-AE5F-9DEB6CC20D26}" type="slidenum">
              <a:rPr lang="zh-CN" altLang="en-US" sz="1100" smtClean="0"/>
              <a:t>19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1808" y="1006545"/>
            <a:ext cx="625928" cy="53444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774181" y="952241"/>
            <a:ext cx="54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彩云" panose="02010800040101010101" pitchFamily="2" charset="-122"/>
                <a:ea typeface="华文彩云" panose="02010800040101010101" pitchFamily="2" charset="-122"/>
                <a:cs typeface="经典繁方篆" panose="02010609000101010101" pitchFamily="49" charset="-122"/>
              </a:rPr>
              <a:t>贰</a:t>
            </a:r>
            <a:endParaRPr lang="zh-CN" altLang="en-US" sz="2400">
              <a:latin typeface="华文彩云" pitchFamily="2" charset="-122"/>
              <a:ea typeface="华文彩云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23335" y="1622071"/>
            <a:ext cx="553998" cy="15211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华文行楷" panose="02010800040101010101" pitchFamily="2" charset="-122"/>
                <a:ea typeface="华文行楷" panose="02010800040101010101" pitchFamily="2" charset="-122"/>
              </a:rPr>
              <a:t>课后练习</a:t>
            </a:r>
            <a:endParaRPr lang="en-US" altLang="zh-CN" sz="2400">
              <a:latin typeface="华文行楷" panose="02010800040101010101" pitchFamily="2" charset="-122"/>
              <a:ea typeface="华文行楷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014" y="1006546"/>
            <a:ext cx="567376" cy="48445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165800" y="952241"/>
            <a:ext cx="54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彩云" panose="02010800040101010101" pitchFamily="2" charset="-122"/>
                <a:ea typeface="华文彩云" panose="02010800040101010101" pitchFamily="2" charset="-122"/>
                <a:cs typeface="经典繁方篆" panose="02010609000101010101" pitchFamily="49" charset="-122"/>
              </a:rPr>
              <a:t>壹</a:t>
            </a:r>
            <a:endParaRPr lang="zh-CN" altLang="en-US" sz="2400">
              <a:latin typeface="华文彩云" panose="02010800040101010101" pitchFamily="2" charset="-122"/>
              <a:ea typeface="华文彩云" panose="02010800040101010101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21577" y="1579907"/>
            <a:ext cx="553998" cy="1591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华文行楷" panose="02010800040101010101" pitchFamily="2" charset="-122"/>
                <a:ea typeface="华文行楷" panose="02010800040101010101" pitchFamily="2" charset="-122"/>
              </a:rPr>
              <a:t>章句解读</a:t>
            </a:r>
            <a:endParaRPr lang="zh-CN" altLang="en-US" sz="2400">
              <a:latin typeface="华文行楷" panose="02010800040101010101" pitchFamily="2" charset="-122"/>
              <a:ea typeface="华文行楷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9032" y="-1085389"/>
            <a:ext cx="2616740" cy="257639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6641" y="4331343"/>
            <a:ext cx="3357858" cy="97815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48951"/>
            <a:ext cx="1240986" cy="1094549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252232" y="4767263"/>
            <a:ext cx="263118" cy="273844"/>
          </a:xfrm>
        </p:spPr>
        <p:txBody>
          <a:bodyPr/>
          <a:lstStyle/>
          <a:p>
            <a:fld id="{601AD0B5-09AD-499F-88BC-01FCE55CDA76}" type="slidenum"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fld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  <p:bldP spid="19" grpId="0"/>
      <p:bldP spid="2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15·24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子贡问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：“有一言而可以终身行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者乎？”子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其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恕乎！己所不欲，勿施于人。”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9" name="TextBox 30"/>
          <p:cNvSpPr txBox="1"/>
          <p:nvPr/>
        </p:nvSpPr>
        <p:spPr>
          <a:xfrm>
            <a:off x="7196206" y="740541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大概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4582096" y="740541"/>
            <a:ext cx="1569660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代指“一言”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094" y="1655889"/>
            <a:ext cx="8228005" cy="67583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子贡问道：“有没有一句可以终身奉行的话呢？”孔子道：“大概是‘恕’吧！自己所不想要的任何事物，就不要强加给别人。”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095" y="2617948"/>
            <a:ext cx="8228005" cy="97155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经文互训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子曰：“参乎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吾道一以贯之。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曾子曰：“唯。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子出，门人问曰：“何谓也？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曾子曰：“夫子之道，忠</a:t>
            </a:r>
            <a:r>
              <a:rPr lang="zh-CN" altLang="en-US" sz="1800" b="1">
                <a:solidFill>
                  <a:srgbClr val="00206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（己欲立而立人，己欲达而达人）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恕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而已矣。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endParaRPr lang="zh-CN" altLang="en-US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1157" y="4881890"/>
            <a:ext cx="47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D5B6B1A-C776-4716-916A-751DA90A3131}" type="slidenum">
              <a:rPr lang="zh-CN" altLang="en-US" sz="1100" smtClean="0"/>
              <a:t>20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17·9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：“小子何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莫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学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夫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诗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诗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可以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兴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，可以观，可以群，可以怨。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迩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父，远之事君；多识于鸟兽草木之名。”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8" name="TextBox 30"/>
          <p:cNvSpPr txBox="1"/>
          <p:nvPr/>
        </p:nvSpPr>
        <p:spPr>
          <a:xfrm>
            <a:off x="1196738" y="1446550"/>
            <a:ext cx="41549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近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9" name="TextBox 30"/>
          <p:cNvSpPr txBox="1"/>
          <p:nvPr/>
        </p:nvSpPr>
        <p:spPr>
          <a:xfrm>
            <a:off x="5143670" y="740541"/>
            <a:ext cx="1569660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激发人的感情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3346462" y="740541"/>
            <a:ext cx="41549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那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095" y="1922678"/>
            <a:ext cx="8228005" cy="128895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孔子说：“学生们为什么不学习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呢？学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可以激发志气，可以观察天地万物及人间的盛衰与得失，可以使人懂得合群的必要，可以使人懂得怎样去讽谏上级。近可以用来事奉父母，远可以事奉君主；还可以多知道一些鸟兽草木的名字。”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1157" y="4881890"/>
            <a:ext cx="47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B4CCD71-D238-477F-9386-D7403737D67D}" type="slidenum">
              <a:rPr lang="zh-CN" altLang="en-US" sz="1100" smtClean="0"/>
              <a:t>21</a:t>
            </a:fld>
            <a:endParaRPr lang="zh-CN" altLang="en-US" sz="1100"/>
          </a:p>
        </p:txBody>
      </p:sp>
      <p:sp>
        <p:nvSpPr>
          <p:cNvPr id="11" name="TextBox 30"/>
          <p:cNvSpPr txBox="1"/>
          <p:nvPr/>
        </p:nvSpPr>
        <p:spPr>
          <a:xfrm>
            <a:off x="2787354" y="740541"/>
            <a:ext cx="41549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不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1640429" y="1446550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侍奉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9" grpId="0"/>
      <p:bldP spid="40" grpId="0"/>
      <p:bldP spid="38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8979" y="4805511"/>
            <a:ext cx="368929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22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7" y="128325"/>
            <a:ext cx="1697950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经文互训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】</a:t>
            </a:r>
            <a:endParaRPr lang="zh-CN" altLang="en-US" sz="21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7793" y="422256"/>
            <a:ext cx="8228005" cy="21904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50000"/>
              </a:lnSpc>
            </a:pP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12·8 </a:t>
            </a:r>
            <a:r>
              <a:rPr lang="zh-CN" altLang="en-US" sz="2100" b="1">
                <a:solidFill>
                  <a:srgbClr val="002060"/>
                </a:solidFill>
                <a:latin typeface="微软雅黑" panose="020b0503020204020204" charset="-122"/>
                <a:ea typeface="微软雅黑"/>
              </a:rPr>
              <a:t>棘子成</a:t>
            </a:r>
            <a:r>
              <a:rPr lang="zh-CN" altLang="en-US" sz="21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：“君子质而已矣，何以文为？”子贡</a:t>
            </a:r>
            <a:r>
              <a:rPr lang="zh-CN" altLang="en-US" sz="21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：“惜乎，夫子之说君子也！</a:t>
            </a:r>
            <a:r>
              <a: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驷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不及舌。文犹质也，质犹文也。虎豹之</a:t>
            </a:r>
            <a:r>
              <a: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鞟</a:t>
            </a:r>
            <a:r>
              <a:rPr lang="zh-CN" altLang="en-US" sz="15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（ｋｕ</a:t>
            </a:r>
            <a:r>
              <a:rPr lang="en-US" altLang="zh-CN" sz="15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ò</a:t>
            </a:r>
            <a:r>
              <a:rPr lang="zh-CN" altLang="en-US" sz="15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，犹犬羊之鞟。”</a:t>
            </a:r>
            <a:endParaRPr lang="zh-CN" altLang="en-US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63557" y="1802182"/>
            <a:ext cx="2608406" cy="41549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去掉毛的皮，即革。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793" y="2575472"/>
            <a:ext cx="8228005" cy="125331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棘子成道：“君子只要有好的本质便够了，要那些文采（那些仪节、那些形式）干什么？”子贡道：“先生这样地谈论君子，可惜说错了。一言既出，驷马难追。本质和文采，是同等重要的。假若把虎豹和犬羊两类兽皮拔去有文彩的毛，那这两类皮革就很少区别了。” 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793" y="3867596"/>
            <a:ext cx="8228005" cy="10336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这里是讲表里一致的问题。棘子成认为作为君子只要有好的品质就可以了，不须外表的文采。但子贡反对这种说法。他的意思是，良好的本质应当有适当的表现形式，否则，本质再好，也无法显现出来。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1860" y="1013305"/>
            <a:ext cx="1261884" cy="41549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2060"/>
                </a:solidFill>
                <a:latin typeface="微软雅黑" panose="020b0503020204020204" charset="-122"/>
                <a:ea typeface="微软雅黑"/>
              </a:rPr>
              <a:t>卫国大夫</a:t>
            </a:r>
            <a:endParaRPr lang="zh-CN" altLang="en-US" sz="1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25496" y="1819978"/>
            <a:ext cx="2339102" cy="41549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拉一辆车的四匹马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cxnSp>
        <p:nvCxnSpPr>
          <p:cNvPr id="3" name="肘形连接符 2"/>
          <p:cNvCxnSpPr/>
          <p:nvPr/>
        </p:nvCxnSpPr>
        <p:spPr>
          <a:xfrm>
            <a:off x="4739185" y="655092"/>
            <a:ext cx="510479" cy="337741"/>
          </a:xfrm>
          <a:prstGeom prst="bentConnector3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730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联读训练：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文本框 5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84FE63-778B-4CCA-9DF4-F2378F9CBDB0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23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679" y="642311"/>
            <a:ext cx="8789275" cy="448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孔子反复强调“礼、乐”的重要性，认为一个国家兴衰的重要标志在于“礼、乐”。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首先在大的方面，如治国安邦。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孔子认为：一个国家要想和谐、稳固，必合乎礼、正乎乐。孔子说：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“道之以政，齐之以刑，民免而无耻；道之以德，齐之以礼，有耻且格”，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礼在这里，是作为治国的一个基本要素来提出的。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礼乐于小处看，则在于“博学于文，约之以礼”，陶冶人的境界、情操，使人眼界豁达、心胸开朗，同时也知道该如何规范自己的行为。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也就是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“恭近于礼，远耻辱也”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，知道什么该作，什么不该作。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“恭而无礼则劳；慎而无礼则葸；勇而无礼则乱；直而无礼则绞”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。因此，“非礼勿视，非礼勿听，非礼勿言，非礼勿动”。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礼在孔子的设想中，无疑是能够使社会和谐的一个重要途径。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又称，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“礼之用，和为贵。先王之道，斯为美；小大由之。有所不行，知和而和，不以礼节之，亦不可行也。”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这应该说，也确实是颇有道理的。譬如虽然读书虽有可能让人变的更加精明、赋予机谋，但总的来说，还更主要还是使人更加知礼，重仁义道德、温文尔雅、谦恭礼让。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1499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17·9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子曰：“小子何莫学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夫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诗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诗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可以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兴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，可以观，可以群，可以怨。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迩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之事父，远之事君；多识于鸟兽草木之名。”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矩形 8"/>
          <p:cNvSpPr/>
          <p:nvPr/>
        </p:nvSpPr>
        <p:spPr>
          <a:xfrm>
            <a:off x="468095" y="1753617"/>
            <a:ext cx="8228005" cy="29738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本章谈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大功能：诗教修身，诗识致知，诗用治国。诗教，兴观群怨以修身；诗识，鸟兽草木以致知；诗用，事父事君以治国。“兴”，兴起，振兴，令人兴起振奋，心因美而感动，然后用心观察。“观”，“仰以观于天文，俯以察于地理。”观天地之大，察品类之盛。取法天地，考见得失，辨别穷通进退。“群”，通达则合群相处，群而和众，群而正心，群而兼善天下。“怨”，穷扼则离群索居，托物寄怨，独善其身，“结庐在人境，而无车马喧，问君何能尔，心远地自偏。”怨而不怒，怨而有度，怨而有方，非怨而怒，怒而乱者也。“兴”以心动，“观”以心用，“群”以正心，“怨”以泄心之忿，兴观群怨皆以心为，心之所为，不离温柔敦厚之风，所以孔子说：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“诗三百，一言以蔽之，曰：‘思无邪’。”诗风敦厚雅正。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31157" y="4881890"/>
            <a:ext cx="47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DD3F3CB-9D7C-431E-91B3-C0594803E6E6}" type="slidenum">
              <a:rPr lang="zh-CN" altLang="en-US" sz="1100" smtClean="0"/>
              <a:t>24</a:t>
            </a:fld>
            <a:endParaRPr lang="zh-CN" altLang="en-US" sz="11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7842" y="742053"/>
            <a:ext cx="641185" cy="54382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275936" y="700576"/>
            <a:ext cx="387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彩云" panose="02010800040101010101" pitchFamily="2" charset="-122"/>
                <a:ea typeface="华文彩云" panose="02010800040101010101" pitchFamily="2" charset="-122"/>
                <a:cs typeface="经典繁方篆" panose="02010609000101010101" pitchFamily="49" charset="-122"/>
              </a:rPr>
              <a:t>贰</a:t>
            </a:r>
            <a:endParaRPr lang="zh-CN" altLang="en-US" sz="2400">
              <a:latin typeface="华文彩云" panose="02010800040101010101" pitchFamily="2" charset="-122"/>
              <a:ea typeface="华文彩云" panose="02010800040101010101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71919" y="1350118"/>
            <a:ext cx="677108" cy="2067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课后练习</a:t>
            </a:r>
            <a:endParaRPr lang="zh-CN" altLang="en-US" sz="3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4979" y="2638562"/>
            <a:ext cx="3589800" cy="2545209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26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3723323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【2020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海淀一模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·11】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8" name="文本框 1"/>
          <p:cNvSpPr txBox="1"/>
          <p:nvPr/>
        </p:nvSpPr>
        <p:spPr>
          <a:xfrm>
            <a:off x="643405" y="547949"/>
            <a:ext cx="8229929" cy="2239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R="74295" indent="342900" algn="just">
              <a:lnSpc>
                <a:spcPct val="150000"/>
              </a:lnSpc>
            </a:pP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阅读下面</a:t>
            </a:r>
            <a:r>
              <a:rPr lang="en-US" altLang="zh-CN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的文字，回答问题。</a:t>
            </a:r>
            <a:endParaRPr lang="zh-CN" altLang="en-US" sz="1800" b="1" kern="100">
              <a:solidFill>
                <a:prstClr val="black"/>
              </a:solidFill>
              <a:latin typeface="宋体" pitchFamily="2" charset="-122"/>
              <a:cs typeface="Times New Roman" pitchFamily="18" charset="0"/>
            </a:endParaRPr>
          </a:p>
          <a:p>
            <a:pPr marR="74295" algn="just"/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子曰：“质胜文则野，文胜质则史。文质彬彬，然后君子。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"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论语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雍也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18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itchFamily="18" charset="0"/>
            </a:endParaRPr>
          </a:p>
          <a:p>
            <a:pPr marR="74295" algn="just"/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棘子成曰：“君子质而已矣，何以文为？ ”子贡曰：“惜乎夫子之说君子也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驷不及舌。文犹质也，质犹文也，虎豹之轉犹犬羊之春。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（论语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颜渊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15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itchFamily="18" charset="0"/>
            </a:endParaRPr>
          </a:p>
          <a:p>
            <a:pPr marR="74295" algn="just">
              <a:lnSpc>
                <a:spcPct val="150000"/>
              </a:lnSpc>
            </a:pP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注释：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【1】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轉（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ku6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）：去毛的兽皮。</a:t>
            </a:r>
            <a:endParaRPr lang="zh-CN" altLang="en-US" sz="15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74295" algn="just"/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）文中画线句，有人断句为“惜乎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夫子之说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君子也”，有人断句为“惜乎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夫子之说君子也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，请根据以上两种不同断句方法，分别解释句意。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分）</a:t>
            </a:r>
            <a:endParaRPr lang="zh-CN" altLang="en-US" sz="18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405" y="2789960"/>
            <a:ext cx="8229929" cy="203132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断句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：“惜乎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夫子之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君子也” 。</a:t>
            </a:r>
            <a:endParaRPr lang="en-US" altLang="zh-CN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（说：名词，学说，看法，说法，言论、话（所说的）等。句子是判断句。）</a:t>
            </a:r>
            <a:endParaRPr lang="en-US" altLang="zh-CN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先生的话是出自君子之口，可惜说错了。   </a:t>
            </a:r>
            <a:endParaRPr lang="en-US" altLang="zh-CN" sz="1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断句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：“惜乎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夫子之说君子也”</a:t>
            </a:r>
            <a:endParaRPr lang="en-US" altLang="zh-CN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（说：动词，讲、谈论、评价、解说、看待。主谓倒装句。）</a:t>
            </a:r>
            <a:endParaRPr lang="en-US" altLang="zh-CN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先生这样谈论君子，可惜说错了。</a:t>
            </a:r>
            <a:endParaRPr lang="en-US" altLang="zh-CN" sz="1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27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3723323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【2020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海淀一模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·11】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643405" y="793613"/>
            <a:ext cx="8020856" cy="21698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R="74295" indent="342900" algn="just">
              <a:lnSpc>
                <a:spcPct val="150000"/>
              </a:lnSpc>
            </a:pP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”</a:t>
            </a:r>
            <a:r>
              <a:rPr lang="zh-CN" altLang="en-US" sz="18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惜乎夫子之说君子也</a:t>
            </a:r>
            <a:r>
              <a:rPr lang="en-US" altLang="zh-CN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”——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朱熹</a:t>
            </a:r>
            <a:r>
              <a:rPr lang="en-US" altLang="zh-CN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《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集注</a:t>
            </a:r>
            <a:r>
              <a:rPr lang="en-US" altLang="zh-CN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》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把它作两句读：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惜乎！夫子之说，君子也。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便应该这样翻译：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先生的话，是出自君子之口，可惜说错了。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我则以为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夫子之说君子也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为主语，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惜乎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为谓语，此为倒装句。</a:t>
            </a:r>
            <a:endParaRPr lang="zh-CN" altLang="en-US" sz="1800" b="1" kern="1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itchFamily="18" charset="0"/>
            </a:endParaRPr>
          </a:p>
          <a:p>
            <a:pPr marR="74295" indent="342900" algn="r">
              <a:lnSpc>
                <a:spcPct val="150000"/>
              </a:lnSpc>
            </a:pP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（杨伯峻</a:t>
            </a:r>
            <a:r>
              <a:rPr lang="en-US" altLang="zh-CN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《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论语译注</a:t>
            </a:r>
            <a:r>
              <a:rPr lang="en-US" altLang="zh-CN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》126—127</a:t>
            </a:r>
            <a:r>
              <a:rPr lang="zh-CN" altLang="en-US" sz="1800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页）</a:t>
            </a:r>
            <a:endParaRPr lang="zh-CN" altLang="en-US" sz="1800" b="1" kern="100">
              <a:solidFill>
                <a:prstClr val="black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3405" y="2673316"/>
            <a:ext cx="8020856" cy="507831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当倒装句讲时译文：先生这样地谈论君子，可惜说错了。</a:t>
            </a:r>
            <a:endParaRPr lang="zh-CN" altLang="en-US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28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1699147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细则补充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643405" y="793614"/>
            <a:ext cx="8020856" cy="21698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1.</a:t>
            </a:r>
            <a:r>
              <a:rPr lang="zh-CN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可惜呀，先生的话是出自君子之口（却错了）。</a:t>
            </a: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</a:t>
            </a:r>
            <a:endParaRPr lang="en-US" altLang="zh-CN" sz="18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2.</a:t>
            </a:r>
            <a:r>
              <a:rPr lang="zh-CN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可惜呀，先生这样谈论君子（是错的）。</a:t>
            </a:r>
            <a:endParaRPr lang="zh-CN" altLang="zh-CN" sz="18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第一种断句也可以翻译为：</a:t>
            </a:r>
            <a:endParaRPr lang="zh-CN" altLang="zh-CN" sz="18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可惜呀，孔子的学说，是这样理解的君子的</a:t>
            </a:r>
            <a:r>
              <a:rPr lang="en-US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/</a:t>
            </a:r>
            <a:r>
              <a:rPr lang="zh-CN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是有修养的言词</a:t>
            </a:r>
            <a:r>
              <a:rPr lang="en-US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/</a:t>
            </a:r>
            <a:r>
              <a:rPr lang="zh-CN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是文质彬彬的话。 </a:t>
            </a:r>
            <a:endParaRPr lang="zh-CN" altLang="zh-CN" sz="1800" b="1">
              <a:solidFill>
                <a:srgbClr val="5B9BD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                                                       </a:t>
            </a:r>
            <a:r>
              <a:rPr lang="zh-CN" altLang="zh-CN" sz="1800" b="1">
                <a:solidFill>
                  <a:srgbClr val="5B9BD5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（金知明《论语精读》）</a:t>
            </a:r>
            <a:endParaRPr lang="zh-CN" altLang="zh-CN" sz="1800" b="1">
              <a:solidFill>
                <a:srgbClr val="5B9BD5">
                  <a:lumMod val="50000"/>
                </a:srgbClr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29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3723323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【2020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海淀一模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·11】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643405" y="578657"/>
            <a:ext cx="8020856" cy="251607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R="74295" indent="342900" algn="just">
              <a:lnSpc>
                <a:spcPct val="150000"/>
              </a:lnSpc>
            </a:pP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阅读下面</a:t>
            </a:r>
            <a:r>
              <a:rPr lang="en-US" altLang="zh-CN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1800" b="1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的文字，回答问题。</a:t>
            </a:r>
            <a:endParaRPr lang="zh-CN" altLang="en-US" sz="1800" b="1" kern="10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R="74295" algn="just"/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子曰：“质胜文则野，文胜质则史。文质彬彬，然后君子。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"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论语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雍也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18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74295" algn="just"/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棘子成曰：“君子质而已矣，何以文为？ ”子贡曰：“惜乎夫子之说君子也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驷不及舌。文犹质也，质犹文也，虎豹之轉犹犬羊之春。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（论语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颜渊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15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74295" algn="just">
              <a:lnSpc>
                <a:spcPct val="150000"/>
              </a:lnSpc>
            </a:pP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注释：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【1】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轉（</a:t>
            </a:r>
            <a:r>
              <a:rPr lang="en-US" altLang="zh-CN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ku6</a:t>
            </a:r>
            <a:r>
              <a:rPr lang="zh-CN" altLang="en-US" sz="15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）：去毛的兽皮。</a:t>
            </a:r>
            <a:endParaRPr lang="zh-CN" altLang="en-US" sz="15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74295" algn="just"/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）	阅读</a:t>
            </a:r>
            <a:r>
              <a:rPr lang="zh-CN" altLang="en-US" sz="1800" b="1" kern="100">
                <a:solidFill>
                  <a:srgbClr val="C00000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以上两则材料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，请</a:t>
            </a:r>
            <a:r>
              <a:rPr lang="zh-CN" altLang="en-US" sz="1800" b="1" kern="100">
                <a:solidFill>
                  <a:srgbClr val="C00000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用自己的话概括</a:t>
            </a:r>
            <a:r>
              <a:rPr lang="zh-CN" altLang="en-US" sz="1800" b="1" kern="100">
                <a:solidFill>
                  <a:srgbClr val="0070C0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儒家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en-US" sz="1800" b="1" kern="100">
                <a:solidFill>
                  <a:srgbClr val="0070C0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“质”和“文”关系的认识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>
                <a:solidFill>
                  <a:srgbClr val="C00000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并选择某一个领域（文学、艺术、教育等），结合实例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谈谈你的思考。（</a:t>
            </a:r>
            <a:r>
              <a:rPr lang="en-US" altLang="zh-CN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1800" b="1" kern="100">
                <a:solidFill>
                  <a:prstClr val="black"/>
                </a:solidFill>
                <a:latin typeface="等线"/>
                <a:ea typeface="楷体" panose="02010609060101010101" pitchFamily="49" charset="-122"/>
                <a:cs typeface="Times New Roman" panose="02020603050405020304" pitchFamily="18" charset="0"/>
              </a:rPr>
              <a:t>分）</a:t>
            </a:r>
            <a:endParaRPr lang="zh-CN" altLang="en-US" sz="1800" b="1" kern="100">
              <a:solidFill>
                <a:prstClr val="black"/>
              </a:solidFill>
              <a:latin typeface="等线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746" y="3151634"/>
            <a:ext cx="8020856" cy="507831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论语学习目标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）语句理解；（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）蕴含思想；（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）现实意义</a:t>
            </a:r>
            <a:endParaRPr lang="zh-CN" altLang="en-US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746" y="3663980"/>
            <a:ext cx="8020856" cy="10618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第一问：“质”“文”同等重要。（主张文质兼备、文质并重）</a:t>
            </a:r>
            <a:endParaRPr lang="zh-CN" altLang="en-US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评分标准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】1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分，意思对即可。例子具体、恰切，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分；分析“质”和“文”的关系有逻辑，认识到位，</a:t>
            </a:r>
            <a:r>
              <a:rPr lang="en-US" altLang="zh-CN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1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分。言之成理即可。</a:t>
            </a:r>
            <a:endParaRPr lang="zh-CN" altLang="en-US" sz="1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" name="TextBox 30"/>
          <p:cNvSpPr txBox="1"/>
          <p:nvPr/>
        </p:nvSpPr>
        <p:spPr>
          <a:xfrm>
            <a:off x="1795161" y="2661750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儒家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98" b="16329"/>
          <a:stretch>
            <a:fillRect/>
          </a:stretch>
        </p:blipFill>
        <p:spPr>
          <a:xfrm>
            <a:off x="7739616" y="-319568"/>
            <a:ext cx="1404383" cy="120295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6111" y="81401"/>
            <a:ext cx="247513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latin typeface="+mn-ea"/>
              </a:rPr>
              <a:t>孔子及</a:t>
            </a:r>
            <a:r>
              <a:rPr lang="en-US" altLang="zh-CN" sz="2400" b="1">
                <a:latin typeface="+mn-ea"/>
              </a:rPr>
              <a:t>《</a:t>
            </a:r>
            <a:r>
              <a:rPr lang="zh-CN" altLang="en-US" sz="2400" b="1">
                <a:latin typeface="+mn-ea"/>
              </a:rPr>
              <a:t>论语</a:t>
            </a:r>
            <a:r>
              <a:rPr lang="en-US" altLang="zh-CN" sz="2400" b="1">
                <a:latin typeface="+mn-ea"/>
              </a:rPr>
              <a:t>》</a:t>
            </a:r>
            <a:endParaRPr lang="en-US" altLang="zh-CN" sz="2400" b="1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496"/>
            <a:ext cx="496111" cy="437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522BD02-2B45-4EAF-87B1-EB26BEEA5219}" type="slidenum">
              <a:rPr lang="zh-CN" altLang="en-US" sz="1100" smtClean="0"/>
              <a:t>3</a:t>
            </a:fld>
            <a:endParaRPr lang="zh-CN" altLang="en-US" sz="1100"/>
          </a:p>
        </p:txBody>
      </p:sp>
      <p:sp>
        <p:nvSpPr>
          <p:cNvPr id="2" name="矩形 1"/>
          <p:cNvSpPr/>
          <p:nvPr/>
        </p:nvSpPr>
        <p:spPr>
          <a:xfrm>
            <a:off x="353929" y="627493"/>
            <a:ext cx="8368523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/>
              <a:t>1.</a:t>
            </a:r>
            <a:r>
              <a:rPr lang="zh-CN" altLang="en-US" sz="1800" b="1"/>
              <a:t>孔子（公元前</a:t>
            </a:r>
            <a:r>
              <a:rPr lang="en-US" altLang="zh-CN" sz="1800" b="1"/>
              <a:t>551-</a:t>
            </a:r>
            <a:r>
              <a:rPr lang="zh-CN" altLang="en-US" sz="1800" b="1"/>
              <a:t>公元前</a:t>
            </a:r>
            <a:r>
              <a:rPr lang="en-US" altLang="zh-CN" sz="1800" b="1"/>
              <a:t>479</a:t>
            </a:r>
            <a:r>
              <a:rPr lang="zh-CN" altLang="en-US" sz="1800" b="1"/>
              <a:t>），名</a:t>
            </a:r>
            <a:r>
              <a:rPr lang="zh-CN" altLang="en-US" sz="1800" b="1" u="sng"/>
              <a:t>   </a:t>
            </a:r>
            <a:r>
              <a:rPr lang="zh-CN" altLang="en-US" sz="1800" b="1"/>
              <a:t>，字</a:t>
            </a:r>
            <a:r>
              <a:rPr lang="zh-CN" altLang="en-US" sz="1800" b="1" u="sng"/>
              <a:t>     </a:t>
            </a:r>
            <a:r>
              <a:rPr lang="zh-CN" altLang="en-US" sz="1800" b="1"/>
              <a:t>，</a:t>
            </a:r>
            <a:r>
              <a:rPr lang="zh-CN" altLang="en-US" sz="1800" b="1" u="sng"/>
              <a:t>     </a:t>
            </a:r>
            <a:r>
              <a:rPr lang="zh-CN" altLang="en-US" sz="1800" b="1"/>
              <a:t>末期名著的</a:t>
            </a:r>
            <a:r>
              <a:rPr lang="zh-CN" altLang="en-US" sz="1800" b="1" u="sng"/>
              <a:t>      </a:t>
            </a:r>
            <a:r>
              <a:rPr lang="zh-CN" altLang="en-US" sz="1800" b="1"/>
              <a:t>  、</a:t>
            </a:r>
            <a:r>
              <a:rPr lang="zh-CN" altLang="en-US" sz="1800" b="1" u="sng"/>
              <a:t>       </a:t>
            </a:r>
            <a:r>
              <a:rPr lang="zh-CN" altLang="en-US" sz="1800" b="1"/>
              <a:t>、 </a:t>
            </a:r>
            <a:r>
              <a:rPr lang="zh-CN" altLang="en-US" sz="1800" b="1" u="sng"/>
              <a:t>       </a:t>
            </a:r>
            <a:r>
              <a:rPr lang="zh-CN" altLang="en-US" sz="1800" b="1"/>
              <a:t>， </a:t>
            </a:r>
            <a:r>
              <a:rPr lang="zh-CN" altLang="en-US" sz="1800" b="1" u="sng"/>
              <a:t>     </a:t>
            </a:r>
            <a:r>
              <a:rPr lang="zh-CN" altLang="en-US" sz="1800" b="1"/>
              <a:t>学派的创始人。相传他有弟子</a:t>
            </a:r>
            <a:r>
              <a:rPr lang="en-US" altLang="zh-CN" sz="1800" b="1"/>
              <a:t>_____</a:t>
            </a:r>
            <a:r>
              <a:rPr lang="zh-CN" altLang="en-US" sz="1800" b="1"/>
              <a:t>，贤者</a:t>
            </a:r>
            <a:r>
              <a:rPr lang="en-US" altLang="zh-CN" sz="1800" b="1"/>
              <a:t>______</a:t>
            </a:r>
            <a:r>
              <a:rPr lang="zh-CN" altLang="en-US" sz="1800" b="1"/>
              <a:t>人。孔子被后世统治者尊为“ </a:t>
            </a:r>
            <a:r>
              <a:rPr lang="zh-CN" altLang="en-US" sz="1800" b="1" u="sng"/>
              <a:t>         </a:t>
            </a:r>
            <a:r>
              <a:rPr lang="zh-CN" altLang="en-US" sz="1800" b="1"/>
              <a:t>”，战国时期儒家代表人物孟子与孔子并称“</a:t>
            </a:r>
            <a:r>
              <a:rPr lang="zh-CN" altLang="en-US" sz="1800" b="1" u="sng"/>
              <a:t>     </a:t>
            </a:r>
            <a:r>
              <a:rPr lang="zh-CN" altLang="en-US" sz="1800" b="1"/>
              <a:t>”。</a:t>
            </a:r>
            <a:endParaRPr lang="zh-CN" altLang="en-US" sz="1800" b="1"/>
          </a:p>
        </p:txBody>
      </p:sp>
      <p:sp>
        <p:nvSpPr>
          <p:cNvPr id="9" name="TextBox 30"/>
          <p:cNvSpPr txBox="1"/>
          <p:nvPr/>
        </p:nvSpPr>
        <p:spPr>
          <a:xfrm>
            <a:off x="3525241" y="3488542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中庸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extBox 30"/>
          <p:cNvSpPr txBox="1"/>
          <p:nvPr/>
        </p:nvSpPr>
        <p:spPr>
          <a:xfrm>
            <a:off x="2025993" y="3481118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大学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656420" y="3098726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编纂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5" name="TextBox 30"/>
          <p:cNvSpPr txBox="1"/>
          <p:nvPr/>
        </p:nvSpPr>
        <p:spPr>
          <a:xfrm>
            <a:off x="2564252" y="3069542"/>
            <a:ext cx="877163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语录体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024489" y="3481118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孟子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TextBox 30"/>
          <p:cNvSpPr txBox="1"/>
          <p:nvPr/>
        </p:nvSpPr>
        <p:spPr>
          <a:xfrm>
            <a:off x="4243919" y="663741"/>
            <a:ext cx="415498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丘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" name="TextBox 30"/>
          <p:cNvSpPr txBox="1"/>
          <p:nvPr/>
        </p:nvSpPr>
        <p:spPr>
          <a:xfrm>
            <a:off x="5024645" y="663385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仲尼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5821449" y="721805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春秋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TextBox 30"/>
          <p:cNvSpPr txBox="1"/>
          <p:nvPr/>
        </p:nvSpPr>
        <p:spPr>
          <a:xfrm>
            <a:off x="656879" y="1033035"/>
            <a:ext cx="877163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思想家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1795796" y="1091455"/>
            <a:ext cx="877163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教育家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2" name="TextBox 30"/>
          <p:cNvSpPr txBox="1"/>
          <p:nvPr/>
        </p:nvSpPr>
        <p:spPr>
          <a:xfrm>
            <a:off x="4012668" y="1091534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儒家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2324982" y="1911458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孔孟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4" name="TextBox 30"/>
          <p:cNvSpPr txBox="1"/>
          <p:nvPr/>
        </p:nvSpPr>
        <p:spPr>
          <a:xfrm>
            <a:off x="2830274" y="1091398"/>
            <a:ext cx="877163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政治家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" name="TextBox 30"/>
          <p:cNvSpPr txBox="1"/>
          <p:nvPr/>
        </p:nvSpPr>
        <p:spPr>
          <a:xfrm>
            <a:off x="4563334" y="1541958"/>
            <a:ext cx="1107996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至圣先师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409759" y="3488542"/>
            <a:ext cx="646331" cy="369332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二十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490" y="2613978"/>
            <a:ext cx="836696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/>
              <a:t>2.《</a:t>
            </a:r>
            <a:r>
              <a:rPr lang="zh-CN" altLang="en-US" sz="1800" b="1"/>
              <a:t>论语</a:t>
            </a:r>
            <a:r>
              <a:rPr lang="en-US" altLang="zh-CN" sz="1800" b="1"/>
              <a:t>》</a:t>
            </a:r>
            <a:r>
              <a:rPr lang="zh-CN" altLang="en-US" sz="1800" b="1"/>
              <a:t>是</a:t>
            </a:r>
            <a:r>
              <a:rPr lang="zh-CN" altLang="en-US" sz="1800" b="1" u="sng"/>
              <a:t>     </a:t>
            </a:r>
            <a:r>
              <a:rPr lang="zh-CN" altLang="en-US" sz="1800" b="1"/>
              <a:t>的经典著作之一，由孔子的弟子及再传弟子编撰而成“论” 是</a:t>
            </a:r>
            <a:r>
              <a:rPr lang="zh-CN" altLang="en-US" sz="1800" b="1" u="sng"/>
              <a:t>     </a:t>
            </a:r>
            <a:r>
              <a:rPr lang="zh-CN" altLang="en-US" sz="1800" b="1"/>
              <a:t>的意思，它以</a:t>
            </a:r>
            <a:r>
              <a:rPr lang="zh-CN" altLang="en-US" sz="1800" b="1" u="sng"/>
              <a:t>       </a:t>
            </a:r>
            <a:r>
              <a:rPr lang="zh-CN" altLang="en-US" sz="1800" b="1"/>
              <a:t>体为主，记录了孔子及其弟子言行。</a:t>
            </a:r>
            <a:r>
              <a:rPr lang="en-US" altLang="zh-CN" sz="1800" b="1"/>
              <a:t>《</a:t>
            </a:r>
            <a:r>
              <a:rPr lang="zh-CN" altLang="en-US" sz="1800" b="1"/>
              <a:t>论语</a:t>
            </a:r>
            <a:r>
              <a:rPr lang="en-US" altLang="zh-CN" sz="1800" b="1"/>
              <a:t>》</a:t>
            </a:r>
            <a:r>
              <a:rPr lang="zh-CN" altLang="en-US" sz="1800" b="1"/>
              <a:t>共</a:t>
            </a:r>
            <a:r>
              <a:rPr lang="zh-CN" altLang="en-US" sz="1800" b="1" u="sng"/>
              <a:t>      </a:t>
            </a:r>
            <a:endParaRPr lang="en-US" altLang="zh-CN" sz="1800" b="1" u="sng"/>
          </a:p>
          <a:p>
            <a:pPr>
              <a:lnSpc>
                <a:spcPct val="150000"/>
              </a:lnSpc>
            </a:pPr>
            <a:r>
              <a:rPr lang="en-US" altLang="zh-CN" sz="1800" b="1" u="sng"/>
              <a:t>     </a:t>
            </a:r>
            <a:r>
              <a:rPr lang="zh-CN" altLang="en-US" sz="1800" b="1"/>
              <a:t>篇。与 </a:t>
            </a:r>
            <a:r>
              <a:rPr lang="en-US" altLang="zh-CN" sz="1800" b="1"/>
              <a:t>《</a:t>
            </a:r>
            <a:r>
              <a:rPr lang="zh-CN" altLang="en-US" sz="1800" b="1" u="sng"/>
              <a:t>     </a:t>
            </a:r>
            <a:r>
              <a:rPr lang="en-US" altLang="zh-CN" sz="1800" b="1"/>
              <a:t>》</a:t>
            </a:r>
            <a:r>
              <a:rPr lang="zh-CN" altLang="en-US" sz="1800" b="1"/>
              <a:t> 、</a:t>
            </a:r>
            <a:r>
              <a:rPr lang="en-US" altLang="zh-CN" sz="1800" b="1"/>
              <a:t> 《</a:t>
            </a:r>
            <a:r>
              <a:rPr lang="zh-CN" altLang="en-US" sz="1800" b="1" u="sng"/>
              <a:t>     </a:t>
            </a:r>
            <a:r>
              <a:rPr lang="en-US" altLang="zh-CN" sz="1800" b="1"/>
              <a:t>》</a:t>
            </a:r>
            <a:r>
              <a:rPr lang="zh-CN" altLang="en-US" sz="1800" b="1"/>
              <a:t> 、</a:t>
            </a:r>
            <a:r>
              <a:rPr lang="en-US" altLang="zh-CN" sz="1800" b="1"/>
              <a:t> 《</a:t>
            </a:r>
            <a:r>
              <a:rPr lang="zh-CN" altLang="en-US" sz="1800" b="1" u="sng"/>
              <a:t>     </a:t>
            </a:r>
            <a:r>
              <a:rPr lang="en-US" altLang="zh-CN" sz="1800" b="1"/>
              <a:t>》</a:t>
            </a:r>
            <a:r>
              <a:rPr lang="zh-CN" altLang="en-US" sz="1800" b="1"/>
              <a:t>合称“</a:t>
            </a:r>
            <a:r>
              <a:rPr lang="zh-CN" altLang="en-US" sz="1800" b="1" u="sng"/>
              <a:t>      </a:t>
            </a:r>
            <a:r>
              <a:rPr lang="zh-CN" altLang="en-US" sz="1800" b="1"/>
              <a:t>”。</a:t>
            </a:r>
            <a:endParaRPr lang="zh-CN" altLang="en-US" sz="1800" b="1"/>
          </a:p>
        </p:txBody>
      </p:sp>
      <p:sp>
        <p:nvSpPr>
          <p:cNvPr id="5" name="矩形 4"/>
          <p:cNvSpPr/>
          <p:nvPr/>
        </p:nvSpPr>
        <p:spPr>
          <a:xfrm>
            <a:off x="6576339" y="34884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四书</a:t>
            </a:r>
            <a:endParaRPr lang="zh-CN" altLang="en-US" sz="1800" b="1">
              <a:solidFill>
                <a:srgbClr val="C00000"/>
              </a:solidFill>
            </a:endParaRPr>
          </a:p>
        </p:txBody>
      </p:sp>
      <p:sp>
        <p:nvSpPr>
          <p:cNvPr id="3" name="TextBox 30"/>
          <p:cNvSpPr txBox="1"/>
          <p:nvPr/>
        </p:nvSpPr>
        <p:spPr>
          <a:xfrm>
            <a:off x="7739604" y="1033323"/>
            <a:ext cx="746760" cy="36830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3000</a:t>
            </a:r>
            <a:endParaRPr lang="en-US" altLang="zh-CN" sz="1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1056229" y="1461313"/>
            <a:ext cx="464820" cy="36830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72</a:t>
            </a:r>
            <a:endParaRPr lang="en-US" altLang="zh-CN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9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5" grpId="0"/>
      <p:bldP spid="3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30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3723323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优秀答案示例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1】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556013" y="754529"/>
            <a:ext cx="8020856" cy="30008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342900" algn="just">
              <a:lnSpc>
                <a:spcPct val="150000"/>
              </a:lnSpc>
            </a:pP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“文”意为修饰，“质”则为质朴。儒家认为这二者应该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相互协调，二者相辅相成，缺一不可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（</a:t>
            </a:r>
            <a:r>
              <a:rPr lang="en-US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1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分），只有二者相宜，才能行为合适，称为君子。</a:t>
            </a:r>
            <a:r>
              <a:rPr lang="en-US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/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“质”虽重要，但“文”起到了区别水平的作用（观点正确）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。文学创作也是如此。</a:t>
            </a:r>
            <a:r>
              <a:rPr lang="zh-CN" altLang="zh-CN" sz="1800" b="1" u="sng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深刻的思想立意为“质”，精彩的表达效果则为“文”（关系阐释对应恰当）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。著作《红楼梦》以女子们曲折的命运表现世事无常，繁华转头空的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深刻内涵，跌宕的情节，细腻的文笔也为思想添彩（举例分析具体恰当）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，“文质彬彬”才能抓住读者，令人回味无穷。</a:t>
            </a:r>
            <a:endParaRPr lang="zh-CN" altLang="zh-CN" sz="1800" b="1" kern="1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31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3723323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优秀答案示例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2】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556013" y="754529"/>
            <a:ext cx="8020856" cy="258532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①认识</a:t>
            </a:r>
            <a:r>
              <a:rPr lang="zh-CN" altLang="en-US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：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应该将内在本质、精神思想，内容与文采、文饰相互结合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，使二者保护平衡（均衡），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均不可缺失，是儒家中庸、平衡思想的体现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；</a:t>
            </a:r>
            <a:endParaRPr lang="en-US" altLang="zh-CN" sz="18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②如艺术作品中的文学作品创作，若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辞藻过于浮华而无内在思想、内容体现，就会显得空洞；若语言过于平白，虽讲了内容却缺乏艺术感染力</a:t>
            </a: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；</a:t>
            </a:r>
            <a:endParaRPr lang="en-US" altLang="zh-CN" sz="1800" b="1" kern="0">
              <a:solidFill>
                <a:prstClr val="black"/>
              </a:solidFill>
              <a:latin typeface="微软雅黑" panose="020b0503020204020204" charset="-122"/>
              <a:ea typeface="微软雅黑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b="1" kern="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③王勃</a:t>
            </a:r>
            <a:r>
              <a:rPr lang="zh-CN" altLang="zh-CN" sz="1800" b="1" ker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Calibri" panose="020f0502020204030204" pitchFamily="34" charset="0"/>
              </a:rPr>
              <a:t>《滕王阁序》既以精美语言体现盛宴，又表达了自己远大志向，可谓文质彬彬。</a:t>
            </a:r>
            <a:endParaRPr lang="en-US" altLang="zh-CN" sz="1800" b="1" ker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6869" y="4767263"/>
            <a:ext cx="296465" cy="273844"/>
          </a:xfrm>
        </p:spPr>
        <p:txBody>
          <a:bodyPr/>
          <a:lstStyle/>
          <a:p>
            <a:fld id="{7D9BB5D0-35E4-459D-AEF3-FE4D7C45CC19}" type="slidenum">
              <a:rPr lang="zh-CN" altLang="en-US" b="1" smtClean="0">
                <a:solidFill>
                  <a:prstClr val="black"/>
                </a:solidFill>
              </a:rPr>
              <a:t>32</a:t>
            </a:fld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46" y="128325"/>
            <a:ext cx="3723323" cy="42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优秀答案示例</a:t>
            </a:r>
            <a:r>
              <a:rPr lang="en-US" altLang="zh-CN" sz="21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3】</a:t>
            </a:r>
            <a:endParaRPr lang="en-US" altLang="zh-CN" sz="2100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1" b="69645"/>
          <a:stretch>
            <a:fillRect/>
          </a:stretch>
        </p:blipFill>
        <p:spPr>
          <a:xfrm>
            <a:off x="8218884" y="-1"/>
            <a:ext cx="925116" cy="1024540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556013" y="754528"/>
            <a:ext cx="8020856" cy="21698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儒家认为质与文二者紧密相连，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同等重要，缺一不可</a:t>
            </a: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/</a:t>
            </a: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从艺术上说，一个伟大的作品，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既要有外在的艺术美感，也要有内在的精神内涵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/</a:t>
            </a: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像贝多芬的</a:t>
            </a: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欢乐颂</a:t>
            </a: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，既有音乐上的震撼与美妙，也有祝愿天下</a:t>
            </a:r>
            <a:r>
              <a:rPr lang="en-US" altLang="zh-CN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18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歌颂与期望人间美好的精神，因而流传于世，反观如今一些只追求旋律与刺激的音乐，只重文而不重质，称不上伟大。</a:t>
            </a:r>
            <a:endParaRPr lang="zh-CN" altLang="en-US" sz="18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4129" y="897565"/>
            <a:ext cx="7452828" cy="32125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儒家认为质及质朴，文即文采。对于一个人的道德修养而言，只有文质兼备，二者对立统一，才能称得上真君子。从文学上而言，如果一篇文章有好的文采，优美华丽的词藻而无思想实质，抑或只有思想而艰涩难懂，都不是好的文学，名著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《红楼梦》中既有优美的诗词，又有深刻的思想内涵，才使其成为四大名著之一。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（举例分析欠充分）</a:t>
            </a:r>
            <a:endParaRPr lang="zh-CN" altLang="zh-CN" sz="2100" kern="100">
              <a:latin typeface="Calibri" panose="020f0502020204030204" pitchFamily="34" charset="0"/>
              <a:ea typeface="宋体" pitchFamily="2" charset="-122"/>
              <a:cs typeface="Times New Roman" pitchFamily="18" charset="0"/>
            </a:endParaRPr>
          </a:p>
          <a:p>
            <a:endParaRPr lang="zh-CN" altLang="en-US" sz="21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0521" y="920641"/>
            <a:ext cx="7424846" cy="33022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文采和实质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要平衡协调，兼而有之，不偏不倚，无过无不及。在文学领域，这点尤为重要。若只重文采，文章就会轻浮，只重实质文章又会枯燥无味。为文因心中有了想表达的思想，再辅以文采。例如《庄子》一书中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每篇都先有中心思想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，如《庖丁解牛》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zh-CN" sz="2100" u="sng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游刃有余的观念？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，再以寓言的外在形式阐述表现，可谓文质协调平衡。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（对《庖丁解牛》内容分析有</a:t>
            </a:r>
            <a:r>
              <a:rPr lang="zh-CN" altLang="en-US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偏差）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77705" y="951570"/>
            <a:ext cx="7588592" cy="39823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 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儒家认为文与质互为表里，质多于文会变得粗野，文多于质会变得浮华。质于文要相适宜，相辅相成，谁都不过多才是君子。</a:t>
            </a: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/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在文学领域，质</a:t>
            </a:r>
            <a:r>
              <a:rPr lang="zh-CN" altLang="en-US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和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文，内容与表达应相辅相成，如果仅</a:t>
            </a:r>
            <a:r>
              <a:rPr lang="zh-CN" altLang="en-US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一味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倾泻情感，堆砌内容，那么文章将丧失美感。若一味追求华丽表达，堆砌辞藻，那文章将流失真情，没有质感，空虚。故质文结合，才能是内容真挚有味，表达贴实自然，使文章出彩！（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惜乎！缺实例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744" y="951571"/>
            <a:ext cx="7866707" cy="366784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儒家认为</a:t>
            </a:r>
            <a:r>
              <a:rPr lang="zh-CN" altLang="zh-CN" sz="2100" u="sng" kern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文为文章内容与形式？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，质为质朴。文强调外在，而质强调内在。儒家强调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文质缺一不可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。在文学领域《边城》便体现出文质彬彬。《边城》的语言优美，描绘的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场面淳朴，极富文采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。同时作者想在其中表达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对真善美世界的追求，也为作品增添光彩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，可谓文质彬彬，缺一不可。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（</a:t>
            </a:r>
            <a:r>
              <a:rPr lang="zh-CN" altLang="en-US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文质关系论述不充分，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《边城》中的文与质具体对应什么，没分析清楚）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8583" y="830948"/>
            <a:ext cx="7506834" cy="34816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质和文要</a:t>
            </a:r>
            <a:r>
              <a:rPr lang="zh-CN" altLang="zh-CN" sz="2100" u="sng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配比得当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，就像文学一样，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太过质朴未免难登大雅之堂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，无法吸引读者的兴趣；过于华丽辞藻修饰，文风又未免太过浮华，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令读者难以下咽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。文质相当才能成为一篇好文章。《边城》运用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朴实的语言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描述了茶峒的日常生活，也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不惜笔墨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描写</a:t>
            </a:r>
            <a:r>
              <a:rPr lang="zh-CN" altLang="zh-CN" sz="2100" ker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秀丽的茶洞山水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，美与质朴的完美结合，这才成为每个人心底的那片净土。（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举例分析对《边城》的质的理解有偏差）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88635" y="105035"/>
            <a:ext cx="7543815" cy="994172"/>
          </a:xfrm>
        </p:spPr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8635" y="142926"/>
            <a:ext cx="7543815" cy="994172"/>
          </a:xfrm>
        </p:spPr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100">
                <a:latin typeface="+mn-ea"/>
                <a:ea typeface="+mn-ea"/>
              </a:rPr>
              <a:t>    </a:t>
            </a:r>
            <a:r>
              <a:rPr lang="zh-CN" altLang="zh-CN" sz="2100">
                <a:latin typeface="+mn-ea"/>
                <a:ea typeface="+mn-ea"/>
              </a:rPr>
              <a:t>文是外在表现，质是内在心理，两者必须相得益彰，才能达到最好的效果。我同意。比如文学，如果只有华丽的辞藻，没有动人的文心及主旨，就会让人感到食之无味，弃之可惜。而相反的，也只有让人读不下去。只有这两者全具备，才能</a:t>
            </a:r>
            <a:r>
              <a:rPr lang="zh-CN" altLang="en-US" sz="2100">
                <a:latin typeface="+mn-ea"/>
                <a:ea typeface="+mn-ea"/>
              </a:rPr>
              <a:t>是</a:t>
            </a:r>
            <a:r>
              <a:rPr lang="zh-CN" altLang="zh-CN" sz="2100">
                <a:latin typeface="+mn-ea"/>
                <a:ea typeface="+mn-ea"/>
              </a:rPr>
              <a:t>一部好书，</a:t>
            </a:r>
            <a:r>
              <a:rPr lang="zh-CN" altLang="zh-CN" sz="2100">
                <a:solidFill>
                  <a:srgbClr val="00B050"/>
                </a:solidFill>
                <a:latin typeface="+mn-ea"/>
                <a:ea typeface="+mn-ea"/>
              </a:rPr>
              <a:t>如《红楼梦》。（</a:t>
            </a:r>
            <a:r>
              <a:rPr lang="zh-CN" altLang="en-US" sz="2100">
                <a:solidFill>
                  <a:srgbClr val="00B050"/>
                </a:solidFill>
                <a:latin typeface="+mn-ea"/>
                <a:ea typeface="+mn-ea"/>
              </a:rPr>
              <a:t>没有结合实例分析</a:t>
            </a:r>
            <a:r>
              <a:rPr lang="zh-CN" altLang="zh-CN" sz="2100">
                <a:solidFill>
                  <a:srgbClr val="00B050"/>
                </a:solidFill>
                <a:latin typeface="+mn-ea"/>
                <a:ea typeface="+mn-ea"/>
              </a:rPr>
              <a:t>）</a:t>
            </a:r>
            <a:endParaRPr lang="zh-CN" altLang="zh-CN" sz="2100">
              <a:solidFill>
                <a:srgbClr val="00B050"/>
              </a:solidFill>
              <a:latin typeface="+mn-ea"/>
              <a:ea typeface="+mn-ea"/>
            </a:endParaRPr>
          </a:p>
          <a:p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100">
                <a:latin typeface="+mn-ea"/>
                <a:ea typeface="+mn-ea"/>
              </a:rPr>
              <a:t>    </a:t>
            </a:r>
            <a:r>
              <a:rPr lang="zh-CN" altLang="zh-CN" sz="2100">
                <a:latin typeface="+mn-ea"/>
                <a:ea typeface="+mn-ea"/>
              </a:rPr>
              <a:t>质为内在的朴素品质，文为外的礼仪修饰，二者应同时具备并相互适宜，不可缺少其一。比如文学领域，作品既要有思想内核和成熟的价值观，又要具有一定的文学性，没了前者，文章空有一副好皮囊，少了后者，文章难免语言拙劣，不具有欣赏性。</a:t>
            </a:r>
            <a:r>
              <a:rPr lang="zh-CN" altLang="zh-CN" sz="2100">
                <a:solidFill>
                  <a:srgbClr val="00B050"/>
                </a:solidFill>
                <a:latin typeface="+mn-ea"/>
                <a:ea typeface="+mn-ea"/>
              </a:rPr>
              <a:t>（缺少实例分析）</a:t>
            </a:r>
            <a:endParaRPr lang="zh-CN" altLang="zh-CN" sz="2100">
              <a:solidFill>
                <a:srgbClr val="00B050"/>
              </a:solidFill>
              <a:latin typeface="+mn-ea"/>
              <a:ea typeface="+mn-ea"/>
            </a:endParaRPr>
          </a:p>
          <a:p>
            <a:endParaRPr lang="zh-CN" altLang="en-US" b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88635" y="142926"/>
            <a:ext cx="7543815" cy="994172"/>
          </a:xfrm>
        </p:spPr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2459" y="-319569"/>
            <a:ext cx="2691541" cy="25763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6111" y="81401"/>
            <a:ext cx="144942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latin typeface="+mn-ea"/>
              </a:rPr>
              <a:t>孔子功业</a:t>
            </a:r>
            <a:endParaRPr lang="en-US" altLang="zh-CN" sz="2400" b="1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496"/>
            <a:ext cx="496111" cy="437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749" y="968626"/>
            <a:ext cx="6715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删诗书，定礼乐，创儒学，传经艺，师表万里</a:t>
            </a:r>
            <a:endParaRPr lang="en-US" altLang="zh-CN" sz="2400" b="1">
              <a:solidFill>
                <a:srgbClr val="002060"/>
              </a:solidFill>
              <a:latin typeface="仿宋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赞周礼，写春秋，立</a:t>
            </a:r>
            <a:r>
              <a:rPr lang="zh-CN" altLang="en-US" sz="24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杏坛</a:t>
            </a: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，育才德，桃李三千</a:t>
            </a:r>
            <a:endParaRPr lang="zh-CN" altLang="en-US" sz="2400" b="1">
              <a:solidFill>
                <a:srgbClr val="002060"/>
              </a:solidFill>
              <a:latin typeface="仿宋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749" y="2297208"/>
            <a:ext cx="6715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孔子游乎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缁帷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之林，休坐乎杏坛之上。弟子读书，孔子弦歌鼓琴。 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庄子．渔父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C8E3800E-2405-45C5-8C81-1700BCBA99C6}" type="slidenum">
              <a:rPr lang="zh-CN" altLang="en-US" sz="1100" smtClean="0"/>
              <a:t>4</a:t>
            </a:fld>
            <a:endParaRPr lang="zh-CN" altLang="en-US" sz="1100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8080" y="939998"/>
            <a:ext cx="7547842" cy="3263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“文”指文采，文学素养；“质”指道德品质。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在文学中，文和质是相互依赖，密不可分的，</a:t>
            </a:r>
            <a:r>
              <a:rPr lang="zh-CN" altLang="zh-CN" sz="2100" ker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二者缺一不可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。在文学创作中既需要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良好的道德品质</a:t>
            </a:r>
            <a:r>
              <a:rPr lang="zh-CN" altLang="en-US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（）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，也需要文采来衬托作品。</a:t>
            </a:r>
            <a:endParaRPr lang="en-US" altLang="zh-CN" sz="2100" kern="0">
              <a:latin typeface="Calibri" panose="020f0502020204030204" pitchFamily="34" charset="0"/>
              <a:ea typeface="宋体" pitchFamily="2" charset="-122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（分析够不恰当，没有实例）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5556" y="789552"/>
            <a:ext cx="7768046" cy="332015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  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儒家认为“质”和“文”是相辅相成缺一不可的。</a:t>
            </a: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/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“质”指内心品质的高尚，“文”即外在行为的优雅，二者共同作用，相互适中才称得上君子。</a:t>
            </a:r>
            <a:r>
              <a:rPr lang="en-US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/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在文学领域，韩非子的作品过于注重辞藻的华丽，老子的作品却更注重内容的本真，但是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二者都缺少“质”与“文”相得益彰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，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过于偏重了其中某一方面，均缺少一种文质相辅相成的认识。</a:t>
            </a:r>
            <a:r>
              <a:rPr lang="zh-CN" altLang="zh-CN" sz="2100" ker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而文与质在文学领域中便是要内容的本真与辞藻修饰共进，才称为好作品。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（</a:t>
            </a:r>
            <a:r>
              <a:rPr lang="zh-CN" altLang="en-US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可惜，对所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举例</a:t>
            </a:r>
            <a:r>
              <a:rPr lang="zh-CN" altLang="en-US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子的</a:t>
            </a:r>
            <a:r>
              <a:rPr lang="zh-CN" altLang="zh-CN" sz="2100" ker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分析不恰当）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大家认为，如果太“质”没有“文”，那就会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像个农夫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，如果太“文”而不“质”，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就会像个史官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，真正的君子，应该二者兼具，均衡发展。</a:t>
            </a:r>
            <a:r>
              <a:rPr lang="en-US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在我们的学习生活中也一样，如果只学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课本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，不参加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实践活动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，就会像个书呆子。而只实践，却不学课本理论则会像个熊孩子，应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均衡发展</a:t>
            </a:r>
            <a:r>
              <a:rPr lang="zh-CN" altLang="en-US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解说文质不恰当，实践和课本不是文质关系）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174" y="843559"/>
            <a:ext cx="7849653" cy="357814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“质”与“文”缺一不可，“质”多则莽撞，“文”多则轻浮。“文”就像皮毛上的花纹，对“质”起修饰作用，两者相辅相成。在艺术领域中，一首歌如果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歌词过于直白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“质”胜“文”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音律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过于简单，则美感全无，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而过长或过于隐晦，则有显做作、不真诚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，所以“文”与“质”两者应达到平衡，才为君子，才更有美感。</a:t>
            </a:r>
            <a:endParaRPr lang="en-US" altLang="zh-CN" sz="2100" kern="100">
              <a:latin typeface="Calibri" panose="020f0502020204030204" pitchFamily="34" charset="0"/>
              <a:ea typeface="宋体" pitchFamily="2" charset="-122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1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歌词直白不一定是质胜文，</a:t>
            </a:r>
            <a:r>
              <a:rPr lang="zh-CN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音律</a:t>
            </a:r>
            <a:r>
              <a:rPr lang="en-US" altLang="zh-CN" sz="2100" kern="1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100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过长或过于隐晦对应文质的哪一方没讲清楚）</a:t>
            </a:r>
            <a:endParaRPr lang="zh-CN" altLang="zh-CN" sz="21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10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58742" y="22373"/>
            <a:ext cx="7543815" cy="994172"/>
          </a:xfrm>
        </p:spPr>
        <p:txBody>
          <a:bodyPr/>
          <a:lstStyle/>
          <a:p>
            <a:r>
              <a:rPr lang="en-US" altLang="zh-CN"/>
              <a:t>1~2</a:t>
            </a:r>
            <a:r>
              <a:rPr lang="zh-CN" altLang="en-US"/>
              <a:t>分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464-48B7-42DF-93F8-70DD9356D7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468100" y="11239500"/>
            <a:ext cx="381000" cy="355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496"/>
            <a:ext cx="496111" cy="437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6111" y="105496"/>
            <a:ext cx="353881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latin typeface="+mn-ea"/>
              </a:rPr>
              <a:t>孔子及</a:t>
            </a:r>
            <a:r>
              <a:rPr lang="en-US" altLang="zh-CN" sz="2400" b="1">
                <a:latin typeface="+mn-ea"/>
              </a:rPr>
              <a:t>《</a:t>
            </a:r>
            <a:r>
              <a:rPr lang="zh-CN" altLang="en-US" sz="2400" b="1">
                <a:latin typeface="+mn-ea"/>
              </a:rPr>
              <a:t>论语</a:t>
            </a:r>
            <a:r>
              <a:rPr lang="en-US" altLang="zh-CN" sz="2400" b="1">
                <a:latin typeface="+mn-ea"/>
              </a:rPr>
              <a:t>》</a:t>
            </a:r>
            <a:r>
              <a:rPr lang="zh-CN" altLang="en-US" sz="2400" b="1">
                <a:latin typeface="+mn-ea"/>
              </a:rPr>
              <a:t>的价值</a:t>
            </a:r>
            <a:endParaRPr lang="en-US" altLang="zh-CN" sz="2400" b="1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115" y="-333437"/>
            <a:ext cx="1682885" cy="16108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986" y="813501"/>
            <a:ext cx="405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微软雅黑" panose="020b0503020204020204" charset="-122"/>
                <a:ea typeface="微软雅黑"/>
              </a:rPr>
              <a:t>21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世纪人类面临的困境：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7799" y="813500"/>
            <a:ext cx="4558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/>
              </a:rPr>
              <a:t>物欲横流、道德滑坡、信仰缺失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986" y="1597690"/>
            <a:ext cx="91674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如果人类要在</a:t>
            </a:r>
            <a:r>
              <a:rPr lang="en-US" altLang="zh-CN" sz="2000">
                <a:latin typeface="华文行楷" panose="02010800040101010101" pitchFamily="2" charset="-122"/>
                <a:ea typeface="华文行楷" panose="02010800040101010101" pitchFamily="2" charset="-122"/>
              </a:rPr>
              <a:t>21</a:t>
            </a:r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世纪生存下去，必须回到</a:t>
            </a:r>
            <a:r>
              <a:rPr lang="en-US" altLang="zh-CN" sz="2000">
                <a:latin typeface="华文行楷" panose="02010800040101010101" pitchFamily="2" charset="-122"/>
                <a:ea typeface="华文行楷" panose="02010800040101010101" pitchFamily="2" charset="-122"/>
              </a:rPr>
              <a:t>2500</a:t>
            </a:r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年前去汲取孔子的智慧。</a:t>
            </a:r>
            <a:endParaRPr lang="en-US" altLang="zh-CN" sz="2000">
              <a:latin typeface="华文行楷" panose="02010800040101010101" pitchFamily="2" charset="-122"/>
              <a:ea typeface="华文行楷" pitchFamily="2" charset="-122"/>
            </a:endParaRPr>
          </a:p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瑞典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物理学家  内斯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阿尔文（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1988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年，第一届诺贝尔奖获得者国际大会上）</a:t>
            </a:r>
            <a:endParaRPr lang="zh-CN" altLang="en-US" sz="2000" b="1">
              <a:latin typeface="仿宋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45166" y="4881890"/>
            <a:ext cx="262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101B9-B584-4B7E-AE48-6337F7B19DCD}" type="slidenum">
              <a:rPr lang="zh-CN" altLang="en-US" sz="1100" smtClean="0"/>
              <a:t>5</a:t>
            </a:fld>
            <a:endParaRPr lang="zh-CN" altLang="en-US" sz="1100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7842" y="742053"/>
            <a:ext cx="641185" cy="54382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275936" y="700576"/>
            <a:ext cx="387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彩云" panose="02010800040101010101" pitchFamily="2" charset="-122"/>
                <a:ea typeface="华文彩云" panose="02010800040101010101" pitchFamily="2" charset="-122"/>
                <a:cs typeface="经典繁方篆" panose="02010609000101010101" pitchFamily="49" charset="-122"/>
              </a:rPr>
              <a:t>壹</a:t>
            </a:r>
            <a:endParaRPr lang="zh-CN" altLang="en-US" sz="2400">
              <a:latin typeface="华文彩云" panose="02010800040101010101" pitchFamily="2" charset="-122"/>
              <a:ea typeface="华文彩云" panose="02010800040101010101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71919" y="1350118"/>
            <a:ext cx="677108" cy="2067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章句解读</a:t>
            </a:r>
            <a:endParaRPr lang="zh-CN" altLang="en-US" sz="3200">
              <a:latin typeface="华文行楷" panose="02010800040101010101" pitchFamily="2" charset="-122"/>
              <a:ea typeface="华文行楷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360825" y="2598291"/>
            <a:ext cx="3589800" cy="2545209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前六章重点字词：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1.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敏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[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于事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]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而慎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[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于言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]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就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有道而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正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焉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b="1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2.</a:t>
            </a:r>
            <a:r>
              <a:rPr lang="zh-CN" altLang="en-US" b="1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人</a:t>
            </a:r>
            <a:r>
              <a:rPr lang="zh-CN" altLang="en-US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而</a:t>
            </a:r>
            <a:r>
              <a:rPr lang="zh-CN" altLang="en-US" b="1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不仁，如礼何？</a:t>
            </a:r>
            <a:endParaRPr lang="zh-CN" altLang="en-US" b="1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3.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闻道，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夕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死可矣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4.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君子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喻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于义，小人喻于利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5.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见贤思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齐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焉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，见不贤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内自省也。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6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质</a:t>
            </a:r>
            <a:r>
              <a:rPr lang="zh-CN" altLang="en-US" b="1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胜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文</a:t>
            </a:r>
            <a:r>
              <a:rPr lang="zh-CN" altLang="en-US" b="1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则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野</a:t>
            </a:r>
            <a:r>
              <a:rPr lang="zh-CN" altLang="en-US" b="1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，文胜质则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史</a:t>
            </a:r>
            <a:r>
              <a:rPr lang="zh-CN" altLang="en-US" b="1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。文质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彬彬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endParaRPr lang="en-US" altLang="zh-CN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后六章重点字词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士不可以不</a:t>
            </a:r>
            <a:r>
              <a:rPr lang="zh-CN" altLang="zh-CN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弘毅     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小子何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莫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学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+mn-ea"/>
              </a:rPr>
              <a:t>夫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《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诗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》 </a:t>
            </a:r>
            <a:endParaRPr lang="zh-CN" altLang="zh-CN" b="1" kern="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itchFamily="18" charset="0"/>
              <a:sym typeface="+mn-ea"/>
            </a:endParaRPr>
          </a:p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一日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克己复礼                             </a:t>
            </a:r>
            <a:r>
              <a:rPr lang="zh-CN" altLang="zh-CN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兴、观、群、怨</a:t>
            </a:r>
            <a:endParaRPr lang="zh-CN" altLang="zh-CN" b="1" kern="100">
              <a:solidFill>
                <a:srgbClr val="C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  <a:sym typeface="+mn-ea"/>
            </a:endParaRPr>
          </a:p>
          <a:p>
            <a:r>
              <a:rPr lang="zh-CN" altLang="zh-CN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不亦</a:t>
            </a:r>
            <a:r>
              <a:rPr lang="zh-CN" altLang="zh-CN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重</a:t>
            </a:r>
            <a:r>
              <a:rPr lang="zh-CN" altLang="zh-CN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乎</a:t>
            </a:r>
            <a:endParaRPr lang="zh-CN" altLang="zh-CN" b="1" kern="1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itchFamily="18" charset="0"/>
              <a:sym typeface="+mn-ea"/>
            </a:endParaRPr>
          </a:p>
          <a:p>
            <a:r>
              <a:rPr lang="zh-CN" altLang="zh-CN" b="1" kern="1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死而后</a:t>
            </a:r>
            <a:r>
              <a:rPr lang="zh-CN" altLang="zh-CN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已</a:t>
            </a:r>
            <a:endParaRPr lang="zh-CN" altLang="zh-CN" b="1" kern="100">
              <a:solidFill>
                <a:srgbClr val="C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天下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归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仁焉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请问其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目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请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事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斯语矣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其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恕乎</a:t>
            </a:r>
            <a:endParaRPr lang="zh-CN" altLang="zh-CN" b="1" kern="100">
              <a:solidFill>
                <a:srgbClr val="C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  <a:sym typeface="+mn-ea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399999" y="0"/>
            <a:ext cx="8461898" cy="1499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1·14 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子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曰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：“君子食无求饱，居无求安，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敏</a:t>
            </a: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[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于事</a:t>
            </a: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]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而慎</a:t>
            </a: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[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于言</a:t>
            </a: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]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就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有道而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正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焉，可谓好学也已。”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8640" y="253719"/>
            <a:ext cx="419455" cy="3533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8" name="TextBox 30"/>
          <p:cNvSpPr txBox="1"/>
          <p:nvPr/>
        </p:nvSpPr>
        <p:spPr>
          <a:xfrm>
            <a:off x="400050" y="1499870"/>
            <a:ext cx="2541905" cy="64516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匡正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形容词活用为动词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498439" y="1128729"/>
            <a:ext cx="252919" cy="291829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0"/>
          <p:cNvSpPr txBox="1"/>
          <p:nvPr/>
        </p:nvSpPr>
        <p:spPr>
          <a:xfrm>
            <a:off x="7488380" y="749669"/>
            <a:ext cx="133882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接近，靠近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5044349" y="759397"/>
            <a:ext cx="64633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勤勉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9999" y="2101760"/>
            <a:ext cx="8427209" cy="6910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孔子说：“君子，饮食不求饱足，居住不求舒适，对工作勤劳敏捷，说话却小心谨慎，到有道的人那里去匡正自己，这样可以说是好学了。”</a:t>
            </a:r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0"/>
          <p:cNvSpPr txBox="1"/>
          <p:nvPr/>
        </p:nvSpPr>
        <p:spPr>
          <a:xfrm>
            <a:off x="1930238" y="749963"/>
            <a:ext cx="1569660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通“矣”，了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9" grpId="0"/>
      <p:bldP spid="38" grpId="0"/>
      <p:bldP spid="42" grpId="0"/>
    </p:bldLst>
  </p:timing>
</p:sld>
</file>

<file path=ppt/tags/tag1.xml><?xml version="1.0" encoding="utf-8"?>
<p:tagLst xmlns:p="http://schemas.openxmlformats.org/presentationml/2006/main">
  <p:tag name="TIMING" val="|0.2"/>
</p:tagLst>
</file>

<file path=ppt/tags/tag10.xml><?xml version="1.0" encoding="utf-8"?>
<p:tagLst xmlns:p="http://schemas.openxmlformats.org/presentationml/2006/main">
  <p:tag name="TIMING" val="|0.2"/>
</p:tagLst>
</file>

<file path=ppt/tags/tag11.xml><?xml version="1.0" encoding="utf-8"?>
<p:tagLst xmlns:p="http://schemas.openxmlformats.org/presentationml/2006/main">
  <p:tag name="TIMING" val="|0.2"/>
</p:tagLst>
</file>

<file path=ppt/tags/tag12.xml><?xml version="1.0" encoding="utf-8"?>
<p:tagLst xmlns:p="http://schemas.openxmlformats.org/presentationml/2006/main">
  <p:tag name="TIMING" val="|0.2"/>
</p:tagLst>
</file>

<file path=ppt/tags/tag13.xml><?xml version="1.0" encoding="utf-8"?>
<p:tagLst xmlns:p="http://schemas.openxmlformats.org/presentationml/2006/main">
  <p:tag name="TIMING" val="|0.2"/>
</p:tagLst>
</file>

<file path=ppt/tags/tag14.xml><?xml version="1.0" encoding="utf-8"?>
<p:tagLst xmlns:p="http://schemas.openxmlformats.org/presentationml/2006/main">
  <p:tag name="TIMING" val="|0.2"/>
</p:tagLst>
</file>

<file path=ppt/tags/tag15.xml><?xml version="1.0" encoding="utf-8"?>
<p:tagLst xmlns:p="http://schemas.openxmlformats.org/presentationml/2006/main">
  <p:tag name="TIMING" val="|0.2"/>
</p:tagLst>
</file>

<file path=ppt/tags/tag16.xml><?xml version="1.0" encoding="utf-8"?>
<p:tagLst xmlns:p="http://schemas.openxmlformats.org/presentationml/2006/main">
  <p:tag name="TIMING" val="|0.2"/>
</p:tagLst>
</file>

<file path=ppt/tags/tag17.xml><?xml version="1.0" encoding="utf-8"?>
<p:tagLst xmlns:p="http://schemas.openxmlformats.org/presentationml/2006/main">
  <p:tag name="TIMING" val="|0.2"/>
</p:tagLst>
</file>

<file path=ppt/tags/tag18.xml><?xml version="1.0" encoding="utf-8"?>
<p:tagLst xmlns:p="http://schemas.openxmlformats.org/presentationml/2006/main">
  <p:tag name="TIMING" val="|0.2"/>
</p:tagLst>
</file>

<file path=ppt/tags/tag19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p="http://schemas.openxmlformats.org/presentationml/2006/main">
  <p:tag name="TIMING" val="|0.2"/>
</p:tagLst>
</file>

<file path=ppt/tags/tag3.xml><?xml version="1.0" encoding="utf-8"?>
<p:tagLst xmlns:p="http://schemas.openxmlformats.org/presentationml/2006/main">
  <p:tag name="TIMING" val="|0.2"/>
</p:tagLst>
</file>

<file path=ppt/tags/tag4.xml><?xml version="1.0" encoding="utf-8"?>
<p:tagLst xmlns:p="http://schemas.openxmlformats.org/presentationml/2006/main">
  <p:tag name="TIMING" val="|0.2"/>
</p:tagLst>
</file>

<file path=ppt/tags/tag5.xml><?xml version="1.0" encoding="utf-8"?>
<p:tagLst xmlns:p="http://schemas.openxmlformats.org/presentationml/2006/main">
  <p:tag name="TIMING" val="|0.2"/>
</p:tagLst>
</file>

<file path=ppt/tags/tag6.xml><?xml version="1.0" encoding="utf-8"?>
<p:tagLst xmlns:p="http://schemas.openxmlformats.org/presentationml/2006/main">
  <p:tag name="TIMING" val="|0.2"/>
</p:tagLst>
</file>

<file path=ppt/tags/tag7.xml><?xml version="1.0" encoding="utf-8"?>
<p:tagLst xmlns:p="http://schemas.openxmlformats.org/presentationml/2006/main">
  <p:tag name="TIMING" val="|0.2"/>
</p:tagLst>
</file>

<file path=ppt/tags/tag8.xml><?xml version="1.0" encoding="utf-8"?>
<p:tagLst xmlns:p="http://schemas.openxmlformats.org/presentationml/2006/main">
  <p:tag name="TIMING" val="|0.2"/>
</p:tagLst>
</file>

<file path=ppt/tags/tag9.xml><?xml version="1.0" encoding="utf-8"?>
<p:tagLst xmlns:p="http://schemas.openxmlformats.org/presentationml/2006/main">
  <p:tag name="TIMING" val="|0.2"/>
</p:tagLst>
</file>

<file path=ppt/theme/theme1.xml><?xml version="1.0" encoding="utf-8"?>
<a:theme xmlns:r="http://schemas.openxmlformats.org/officeDocument/2006/relationships" xmlns:a="http://schemas.openxmlformats.org/drawingml/2006/main" name="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Arial"/>
      </a:majorFont>
      <a:minorFont>
        <a:latin typeface="等线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第一PPT，www.1ppt.com</Company>
  <PresentationFormat>On-screen Show (16:9)</PresentationFormat>
  <Paragraphs>258</Paragraphs>
  <Slides>43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61">
      <vt:lpstr>Arial</vt:lpstr>
      <vt:lpstr>等线 Light</vt:lpstr>
      <vt:lpstr>微软雅黑</vt:lpstr>
      <vt:lpstr>等线</vt:lpstr>
      <vt:lpstr>Calibri</vt:lpstr>
      <vt:lpstr>宋体</vt:lpstr>
      <vt:lpstr>华文行楷</vt:lpstr>
      <vt:lpstr>Calibri Light</vt:lpstr>
      <vt:lpstr>黑体</vt:lpstr>
      <vt:lpstr>Wingdings</vt:lpstr>
      <vt:lpstr>华文彩云</vt:lpstr>
      <vt:lpstr>经典繁方篆</vt:lpstr>
      <vt:lpstr>仿宋</vt:lpstr>
      <vt:lpstr>华文楷体</vt:lpstr>
      <vt:lpstr>Times New Roman</vt:lpstr>
      <vt:lpstr>楷体</vt:lpstr>
      <vt:lpstr>华文仿宋</vt:lpstr>
      <vt:lpstr>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前六章重点字词：</vt:lpstr>
      <vt:lpstr>后六章重点字词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4分</vt:lpstr>
      <vt:lpstr>4分</vt:lpstr>
      <vt:lpstr>4分</vt:lpstr>
      <vt:lpstr>3分</vt:lpstr>
      <vt:lpstr>3分</vt:lpstr>
      <vt:lpstr>3分</vt:lpstr>
      <vt:lpstr>3分</vt:lpstr>
      <vt:lpstr>2分</vt:lpstr>
      <vt:lpstr>2分</vt:lpstr>
      <vt:lpstr>2</vt:lpstr>
      <vt:lpstr>1~2分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道德讲堂</dc:title>
  <dc:creator>第一PPT</dc:creator>
  <cp:keywords>www.1ppt.com</cp:keywords>
  <cp:lastModifiedBy>海鸥子</cp:lastModifiedBy>
  <cp:revision>153</cp:revision>
  <dcterms:created xsi:type="dcterms:W3CDTF">2016-12-25T02:27:00Z</dcterms:created>
  <dcterms:modified xsi:type="dcterms:W3CDTF">2020-09-07T11:40:09Z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