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sldIdLst>
    <p:sldId id="256" r:id="rId3"/>
    <p:sldId id="259" r:id="rId4"/>
    <p:sldId id="392" r:id="rId5"/>
    <p:sldId id="394" r:id="rId6"/>
    <p:sldId id="260" r:id="rId7"/>
    <p:sldId id="368" r:id="rId8"/>
    <p:sldId id="370" r:id="rId9"/>
    <p:sldId id="274" r:id="rId10"/>
    <p:sldId id="316" r:id="rId11"/>
    <p:sldId id="317" r:id="rId12"/>
    <p:sldId id="469" r:id="rId13"/>
    <p:sldId id="263" r:id="rId14"/>
    <p:sldId id="537" r:id="rId15"/>
    <p:sldId id="374" r:id="rId16"/>
    <p:sldId id="276" r:id="rId17"/>
    <p:sldId id="277" r:id="rId18"/>
    <p:sldId id="352" r:id="rId19"/>
    <p:sldId id="300" r:id="rId20"/>
    <p:sldId id="278" r:id="rId21"/>
    <p:sldId id="279" r:id="rId22"/>
    <p:sldId id="301" r:id="rId23"/>
    <p:sldId id="378" r:id="rId24"/>
    <p:sldId id="372" r:id="rId25"/>
    <p:sldId id="353" r:id="rId26"/>
    <p:sldId id="280" r:id="rId27"/>
    <p:sldId id="602" r:id="rId28"/>
    <p:sldId id="282" r:id="rId29"/>
    <p:sldId id="302" r:id="rId30"/>
    <p:sldId id="379" r:id="rId31"/>
    <p:sldId id="283" r:id="rId32"/>
    <p:sldId id="321" r:id="rId33"/>
    <p:sldId id="303" r:id="rId34"/>
    <p:sldId id="380" r:id="rId35"/>
    <p:sldId id="284" r:id="rId36"/>
    <p:sldId id="307" r:id="rId37"/>
    <p:sldId id="306" r:id="rId38"/>
    <p:sldId id="285" r:id="rId39"/>
    <p:sldId id="312" r:id="rId40"/>
    <p:sldId id="604" r:id="rId41"/>
    <p:sldId id="286" r:id="rId42"/>
    <p:sldId id="288" r:id="rId43"/>
    <p:sldId id="290" r:id="rId44"/>
    <p:sldId id="309" r:id="rId45"/>
    <p:sldId id="291" r:id="rId46"/>
    <p:sldId id="292" r:id="rId47"/>
    <p:sldId id="310" r:id="rId48"/>
    <p:sldId id="297" r:id="rId49"/>
    <p:sldId id="607" r:id="rId50"/>
    <p:sldId id="381" r:id="rId51"/>
    <p:sldId id="354" r:id="rId52"/>
    <p:sldId id="323" r:id="rId53"/>
    <p:sldId id="608" r:id="rId54"/>
    <p:sldId id="347" r:id="rId55"/>
    <p:sldId id="299" r:id="rId56"/>
    <p:sldId id="265" r:id="rId57"/>
    <p:sldId id="324" r:id="rId58"/>
    <p:sldId id="325" r:id="rId59"/>
    <p:sldId id="326" r:id="rId60"/>
    <p:sldId id="267" r:id="rId61"/>
    <p:sldId id="385" r:id="rId62"/>
    <p:sldId id="387" r:id="rId63"/>
    <p:sldId id="389" r:id="rId64"/>
    <p:sldId id="390" r:id="rId65"/>
    <p:sldId id="344" r:id="rId6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FFFF00"/>
    <a:srgbClr val="66FF66"/>
    <a:srgbClr val="9966FF"/>
    <a:srgbClr val="009900"/>
    <a:srgbClr val="9900FF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59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notesMaster" Target="notesMasters/notesMaster1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02" name="页眉占位符 1536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53603" name="日期占位符 15360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53604" name="幻灯片图像占位符 15360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3605" name="文本占位符 15360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3606" name="页脚占位符 15360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153607" name="灯片编号占位符 15360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hyperlink" Target="http://hi.baidu.com/&#24555;&#20048;i&#27704;&#36828;/album/item/7c54496120d5fc5eeaf8f816.html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hyperlink" Target="http://hi.baidu.com/&#24555;&#20048;i&#27704;&#36828;/album/item/f18428d060ec73c9572c84a5.html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GIF"/><Relationship Id="rId2" Type="http://schemas.openxmlformats.org/officeDocument/2006/relationships/slide" Target="slide4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背景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2053"/>
          <p:cNvSpPr/>
          <p:nvPr/>
        </p:nvSpPr>
        <p:spPr>
          <a:xfrm rot="5400000">
            <a:off x="5094605" y="2864485"/>
            <a:ext cx="5603875" cy="120523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charset="0"/>
                <a:ea typeface="华文行楷" charset="0"/>
              </a:rPr>
              <a:t>祭十二郎文</a:t>
            </a:r>
            <a:endParaRPr lang="zh-CN" altLang="en-US" sz="6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2055" name="矩形 2054"/>
          <p:cNvSpPr/>
          <p:nvPr/>
        </p:nvSpPr>
        <p:spPr>
          <a:xfrm rot="5400000">
            <a:off x="5568633" y="2893695"/>
            <a:ext cx="1524000" cy="7667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6000">
                <a:solidFill>
                  <a:srgbClr val="CC0000"/>
                </a:solidFill>
                <a:latin typeface="方正舒体" charset="0"/>
                <a:ea typeface="方正舒体" charset="0"/>
              </a:rPr>
              <a:t>韩愈</a:t>
            </a:r>
            <a:endParaRPr lang="zh-CN" altLang="en-US" sz="6000">
              <a:solidFill>
                <a:srgbClr val="CC0000"/>
              </a:solidFill>
              <a:latin typeface="方正舒体" charset="0"/>
              <a:ea typeface="方正舒体" charset="0"/>
            </a:endParaRPr>
          </a:p>
        </p:txBody>
      </p:sp>
      <p:pic>
        <p:nvPicPr>
          <p:cNvPr id="2056" name="图片 2055" descr="hanyu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640" y="447040"/>
            <a:ext cx="4399915" cy="5956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矩形 1"/>
          <p:cNvSpPr/>
          <p:nvPr/>
        </p:nvSpPr>
        <p:spPr>
          <a:xfrm>
            <a:off x="377190" y="999490"/>
            <a:ext cx="852995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各位来宾</a:t>
            </a:r>
            <a:r>
              <a:rPr lang="en-US" altLang="zh-CN" sz="2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endParaRPr lang="en-US" altLang="zh-CN" sz="20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今天，我们怀着无比悲痛的心情，沉痛悼念我们的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-------</a:t>
            </a:r>
            <a:endParaRPr lang="en-US" altLang="zh-CN" sz="20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--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同志是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月生于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，在 度过了他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时代，并在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毕业后的他，从事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工作。为了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的需要，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月，他去。。。不幸于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 月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 ，离开了我们，年仅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岁。</a:t>
            </a:r>
            <a:endParaRPr lang="zh-CN" altLang="en-US" sz="20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同志在工作上，他认真负责，</a:t>
            </a:r>
            <a:r>
              <a:rPr lang="en-US" altLang="zh-CN" sz="20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，有较强的敬业精神，并多次为他人排忧解难，对同事的事情认真对待。他的随和、热情，对工作负责的精神，永远值得我们学习。</a:t>
            </a:r>
            <a:endParaRPr lang="zh-CN" altLang="en-US" sz="20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0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志不仅对工作有极端负责的精神，对家庭的关心负责，同样让我们敬佩。他热爱他的家庭，爱护他的妻子，关心他的孩子，无论是他的亲人，还是他的朋友都把他当作心目中最可信任的人。他重义气、重友情，他可以为朋友奉献一切。</a:t>
            </a:r>
            <a:endParaRPr lang="zh-CN" altLang="en-US" sz="20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现在，他不幸离开了我们，我们深感震惊、悲痛。我们为失去这样好的朋友、这样好的同志而悲痛，为他的家庭失去这样好的丈夫、这样好的父亲而惋惜！但人死不能复生，我们只能控制自己的感情，抑制自己的悲痛，以更加高昂的热情投入到工作中去，做好</a:t>
            </a:r>
            <a:r>
              <a:rPr lang="en-US" altLang="zh-CN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 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同志未做完的事业。</a:t>
            </a:r>
            <a:endParaRPr lang="zh-CN" altLang="en-US" sz="2000" b="1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20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</a:t>
            </a:r>
            <a:r>
              <a:rPr lang="zh-CN" altLang="en-US" sz="20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同志安息！　　　　　　</a:t>
            </a:r>
            <a:endParaRPr lang="zh-CN" altLang="en-US" sz="20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6259" name="文本框 96258"/>
          <p:cNvSpPr txBox="1"/>
          <p:nvPr/>
        </p:nvSpPr>
        <p:spPr>
          <a:xfrm>
            <a:off x="1258888" y="5805488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36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96260" name="文本框 96259"/>
          <p:cNvSpPr txBox="1"/>
          <p:nvPr/>
        </p:nvSpPr>
        <p:spPr>
          <a:xfrm>
            <a:off x="377190" y="150178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i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一般祭文示例</a:t>
            </a:r>
            <a:endParaRPr lang="zh-CN" altLang="en-US" sz="3600" b="1" i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/>
      <p:bldP spid="962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50920" y="2141855"/>
            <a:ext cx="454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我们不一样，不一样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2056" name="图片 2055" descr="hanyu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645" y="447040"/>
            <a:ext cx="3068320" cy="4659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57295" y="105918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韩文公说：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3880" y="3533140"/>
            <a:ext cx="4750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《祭十二郎文》不一样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9218" descr="BJ_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0" y="203200"/>
            <a:ext cx="8610600" cy="100330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200" b="1" dirty="0">
                <a:latin typeface="方正隶书简体" pitchFamily="2" charset="-122"/>
                <a:ea typeface="方正姚体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带感情的朗读全文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梳理主要字、词、句的意思、特点，给下列黑体字注音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0" y="1524000"/>
            <a:ext cx="2514600" cy="322326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闻汝</a:t>
            </a:r>
            <a:r>
              <a:rPr lang="zh-CN" altLang="en-US" sz="2800" b="1" dirty="0">
                <a:latin typeface="宋体" panose="02010600030101010101" pitchFamily="2" charset="-122"/>
              </a:rPr>
              <a:t>丧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及长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不</a:t>
            </a:r>
            <a:r>
              <a:rPr lang="zh-CN" altLang="en-US" sz="2800" b="1" dirty="0">
                <a:latin typeface="宋体" panose="02010600030101010101" pitchFamily="2" charset="-122"/>
              </a:rPr>
              <a:t>省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所</a:t>
            </a:r>
            <a:r>
              <a:rPr lang="zh-CN" altLang="en-US" sz="2800" b="1" dirty="0">
                <a:latin typeface="宋体" panose="02010600030101010101" pitchFamily="2" charset="-122"/>
              </a:rPr>
              <a:t>怙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兄</a:t>
            </a:r>
            <a:r>
              <a:rPr lang="zh-CN" altLang="en-US" sz="2800" b="1" dirty="0">
                <a:latin typeface="宋体" panose="02010600030101010101" pitchFamily="2" charset="-122"/>
              </a:rPr>
              <a:t>殁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南方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省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坟墓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归取其</a:t>
            </a:r>
            <a:r>
              <a:rPr lang="zh-CN" altLang="en-US" sz="2800" b="1" dirty="0">
                <a:latin typeface="宋体" panose="02010600030101010101" pitchFamily="2" charset="-122"/>
              </a:rPr>
              <a:t>孥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284663" y="1524000"/>
            <a:ext cx="2743200" cy="378269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丞相</a:t>
            </a:r>
            <a:r>
              <a:rPr lang="zh-CN" altLang="en-US" sz="2800" b="1" dirty="0">
                <a:latin typeface="宋体" panose="02010600030101010101" pitchFamily="2" charset="-122"/>
              </a:rPr>
              <a:t>薨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佐</a:t>
            </a:r>
            <a:r>
              <a:rPr lang="zh-CN" altLang="en-US" sz="2800" b="1" dirty="0">
                <a:latin typeface="宋体" panose="02010600030101010101" pitchFamily="2" charset="-122"/>
              </a:rPr>
              <a:t>戎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徐州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汝</a:t>
            </a:r>
            <a:r>
              <a:rPr lang="zh-CN" altLang="en-US" sz="2800" b="1" dirty="0">
                <a:latin typeface="宋体" panose="02010600030101010101" pitchFamily="2" charset="-122"/>
              </a:rPr>
              <a:t>遽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去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万</a:t>
            </a:r>
            <a:r>
              <a:rPr lang="zh-CN" altLang="en-US" sz="2800" b="1" dirty="0">
                <a:latin typeface="宋体" panose="02010600030101010101" pitchFamily="2" charset="-122"/>
              </a:rPr>
              <a:t>乘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之公相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殒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其生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窆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不临其穴</a:t>
            </a:r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defTabSz="81153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</a:rPr>
              <a:t>尚</a:t>
            </a:r>
            <a:r>
              <a:rPr lang="zh-CN" altLang="en-US" sz="2800" b="1" dirty="0">
                <a:latin typeface="宋体" panose="02010600030101010101" pitchFamily="2" charset="-122"/>
              </a:rPr>
              <a:t>飨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2409825" y="1447800"/>
            <a:ext cx="152336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(s</a:t>
            </a:r>
            <a:r>
              <a:rPr lang="en-US" altLang="zh-CN" sz="2800" b="1" u="sng" dirty="0" err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800" b="1" u="sng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2514600" y="1866265"/>
            <a:ext cx="141859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(xǐng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2609215" y="2557780"/>
            <a:ext cx="1075055" cy="43561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(hù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2409825" y="3168015"/>
            <a:ext cx="110109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(mò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2363470" y="3700780"/>
            <a:ext cx="141160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(xǐng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28" name="矩形 9227"/>
          <p:cNvSpPr/>
          <p:nvPr/>
        </p:nvSpPr>
        <p:spPr>
          <a:xfrm>
            <a:off x="2596515" y="4353560"/>
            <a:ext cx="108775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(nú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6704330" y="1371600"/>
            <a:ext cx="141033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(hōng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30" name="矩形 9229"/>
          <p:cNvSpPr/>
          <p:nvPr/>
        </p:nvSpPr>
        <p:spPr>
          <a:xfrm>
            <a:off x="6704330" y="1893570"/>
            <a:ext cx="164211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(róng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31" name="矩形 9230"/>
          <p:cNvSpPr/>
          <p:nvPr/>
        </p:nvSpPr>
        <p:spPr>
          <a:xfrm>
            <a:off x="6643370" y="2557780"/>
            <a:ext cx="1532255" cy="43561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(jù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32" name="矩形 9231"/>
          <p:cNvSpPr/>
          <p:nvPr/>
        </p:nvSpPr>
        <p:spPr>
          <a:xfrm>
            <a:off x="6854825" y="3154045"/>
            <a:ext cx="192595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(shèng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34" name="矩形 9233"/>
          <p:cNvSpPr/>
          <p:nvPr/>
        </p:nvSpPr>
        <p:spPr>
          <a:xfrm>
            <a:off x="6704330" y="3743960"/>
            <a:ext cx="1565910" cy="43561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(yǔn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35" name="矩形 9234"/>
          <p:cNvSpPr/>
          <p:nvPr/>
        </p:nvSpPr>
        <p:spPr>
          <a:xfrm>
            <a:off x="6758940" y="4353560"/>
            <a:ext cx="1752600" cy="43561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(biǎn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9236" name="矩形 9235"/>
          <p:cNvSpPr/>
          <p:nvPr/>
        </p:nvSpPr>
        <p:spPr>
          <a:xfrm>
            <a:off x="6804660" y="4993005"/>
            <a:ext cx="1440815" cy="43561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800" b="1" u="sng" dirty="0" err="1">
                <a:solidFill>
                  <a:schemeClr val="accent2"/>
                </a:solidFill>
                <a:latin typeface="宋体" panose="02010600030101010101" pitchFamily="2" charset="-122"/>
              </a:rPr>
              <a:t>xiǎng</a:t>
            </a:r>
            <a:r>
              <a:rPr lang="en-US" altLang="zh-CN" sz="2800" b="1" u="sng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 u="sng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/>
      <p:bldP spid="9224" grpId="0" bldLvl="0" animBg="1"/>
      <p:bldP spid="9225" grpId="0" bldLvl="0" animBg="1"/>
      <p:bldP spid="9226" grpId="0" bldLvl="0" animBg="1"/>
      <p:bldP spid="9227" grpId="0" bldLvl="0" animBg="1"/>
      <p:bldP spid="9228" grpId="0" bldLvl="0" animBg="1"/>
      <p:bldP spid="9229" grpId="0" bldLvl="0" animBg="1"/>
      <p:bldP spid="9230" grpId="0" bldLvl="0" animBg="1"/>
      <p:bldP spid="9231" grpId="0" bldLvl="0" animBg="1"/>
      <p:bldP spid="9232" grpId="0" bldLvl="0" animBg="1"/>
      <p:bldP spid="9234" grpId="0" bldLvl="0" animBg="1"/>
      <p:bldP spid="9235" grpId="0" bldLvl="0" animBg="1"/>
      <p:bldP spid="92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685800"/>
          </a:xfrm>
        </p:spPr>
        <p:txBody>
          <a:bodyPr anchor="ctr"/>
          <a:p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203200" y="833755"/>
            <a:ext cx="8738235" cy="3303270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endParaRPr lang="en-US" altLang="zh-CN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dirty="0">
              <a:latin typeface="黑体" panose="02010600030101010101" pitchFamily="2" charset="-122"/>
              <a:ea typeface="黑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年、月、日，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季父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愈闻汝丧（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sàng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）之七日，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衔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xián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哀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，使建中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具时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羞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之奠，告汝十二郎之灵：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400" u="sng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5460" y="192214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叔父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0250" y="1922145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才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3035" y="1922145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含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6225" y="276796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表达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1245" y="2829560"/>
            <a:ext cx="14992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诚：形容词作名词，诚意。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89705" y="2829560"/>
            <a:ext cx="11645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在远方，形作状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56555" y="2829560"/>
            <a:ext cx="2316480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通假字：羞，通“馐”，美味食物）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3200" y="5008245"/>
            <a:ext cx="873823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某年某月某日，小叔叔愈，在听到你去世消息的第七天，才得以怀着悲哀表达诚意，派遣建中在远方备好应时鲜美的食物作为祭品，祭告你十二郎的灵位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：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uiExpand="1" build="p"/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文本框 159745"/>
          <p:cNvSpPr txBox="1"/>
          <p:nvPr/>
        </p:nvSpPr>
        <p:spPr>
          <a:xfrm>
            <a:off x="395288" y="1125538"/>
            <a:ext cx="8153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开头几句是祭文开头的固定形式 ，说明祭奠的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时间，对象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远奠的方式。</a:t>
            </a:r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首告闻丧以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志哀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饱含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深情至哀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，确立了全文的情感基调。</a:t>
            </a:r>
            <a:r>
              <a:rPr lang="zh-CN" altLang="en-US" sz="2000" dirty="0">
                <a:latin typeface="Verdana" panose="020B0604030504040204" pitchFamily="34" charset="0"/>
              </a:rPr>
              <a:t> 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600" b="1">
              <a:solidFill>
                <a:srgbClr val="0033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9747" name="矩形 159746"/>
          <p:cNvSpPr/>
          <p:nvPr/>
        </p:nvSpPr>
        <p:spPr>
          <a:xfrm>
            <a:off x="604838" y="2998153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200" b="1" i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表哀悼之情</a:t>
            </a:r>
            <a:r>
              <a:rPr lang="zh-CN" altLang="en-US" dirty="0">
                <a:latin typeface="Verdana" panose="020B0604030504040204" pitchFamily="34" charset="0"/>
              </a:rPr>
              <a:t> </a:t>
            </a:r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59748" name="矩形 159747"/>
          <p:cNvSpPr/>
          <p:nvPr/>
        </p:nvSpPr>
        <p:spPr>
          <a:xfrm>
            <a:off x="604838" y="4232275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文章开头告诉了我们什么？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7" grpId="0"/>
      <p:bldP spid="1597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685800"/>
          </a:xfrm>
        </p:spPr>
        <p:txBody>
          <a:bodyPr anchor="ctr"/>
          <a:p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168910" y="686435"/>
            <a:ext cx="8738235" cy="4840605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呜呼！吾少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孤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，及长，不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怙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hù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惟兄嫂是依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中年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兄殁（</a:t>
            </a:r>
            <a:r>
              <a:rPr lang="en-US" altLang="zh-CN" sz="2400" u="sng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mò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（于）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，吾与（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）汝俱幼，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从嫂归葬</a:t>
            </a:r>
            <a:endParaRPr lang="zh-CN" altLang="en-US" sz="2400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 u="sng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 u="sng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 u="sng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（于）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河阳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400" u="sng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4340" y="995045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古人丧父为孤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3200" y="99504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知道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7940" y="99504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依靠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7305" y="995045"/>
            <a:ext cx="191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宾语前置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120" y="4045585"/>
            <a:ext cx="8291195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唉！我从小就做了孤儿，等到长大，连</a:t>
            </a:r>
            <a:r>
              <a:rPr lang="zh-CN" altLang="en-US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父亲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是什么样子都记不清，只有依靠兄嫂。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哥哥</a:t>
            </a:r>
            <a:r>
              <a:rPr lang="zh-CN" altLang="en-US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在中年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的时候死于南方，我和你都年幼，跟随嫂嫂把哥哥的灵柩送回安葬在河阳。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5120" y="2186305"/>
            <a:ext cx="1869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中年：在中年，名作状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6500" y="2293620"/>
            <a:ext cx="2631440" cy="386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>
              <a:lnSpc>
                <a:spcPct val="80000"/>
              </a:lnSpc>
              <a:buNone/>
            </a:pPr>
            <a:r>
              <a:rPr lang="zh-CN" altLang="en-US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省略句，状语后置</a:t>
            </a:r>
            <a:endParaRPr lang="zh-CN" altLang="en-US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build="p"/>
      <p:bldP spid="2" grpId="0"/>
      <p:bldP spid="3" grpId="0"/>
      <p:bldP spid="4" grpId="0"/>
      <p:bldP spid="5" grpId="0"/>
      <p:bldP spid="7" grpId="0"/>
      <p:bldP spid="8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-228600" y="0"/>
            <a:ext cx="228600" cy="152400"/>
          </a:xfrm>
        </p:spPr>
        <p:txBody>
          <a:bodyPr anchor="ctr"/>
          <a:p>
            <a:endParaRPr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304165" y="473075"/>
            <a:ext cx="8580755" cy="6047105"/>
          </a:xfrm>
          <a:solidFill>
            <a:srgbClr val="99FF66"/>
          </a:solidFill>
        </p:spPr>
        <p:txBody>
          <a:bodyPr/>
          <a:p>
            <a:pPr marL="0" indent="0">
              <a:lnSpc>
                <a:spcPct val="80000"/>
              </a:lnSpc>
              <a:buNone/>
            </a:pPr>
            <a:r>
              <a:rPr lang="en-US" altLang="zh-CN" sz="2400" u="sng" dirty="0">
                <a:solidFill>
                  <a:srgbClr val="FF0000"/>
                </a:solidFill>
                <a:ea typeface="黑体" panose="02010600030101010101" pitchFamily="2" charset="-122"/>
              </a:rPr>
              <a:t>  </a:t>
            </a:r>
            <a:r>
              <a:rPr lang="en-US" altLang="zh-CN" sz="28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又与汝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就食（于）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江南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零丁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孤苦，未尝一日相离也。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吾上有三兄，皆不幸早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，承先人后者，在孙惟汝，在子惟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吾，两世一身，形单影只。嫂尝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汝指吾而言曰：“韩氏两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此而已！”汝时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小，当不复记忆；吾时虽能记忆，亦未知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言之悲也。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3624580"/>
            <a:ext cx="81730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后来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又和你跑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到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江南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谋生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，虽然零丁孤苦，但没有一天和你分离过。我上面有三个哥哥，都不幸早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死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，继承先人后嗣的，在孙子辈中只有一个你，在儿子辈中只有一个我，两代都是独苗，身子孤单，影子也孤单。嫂嫂曾经一手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抚摸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你、一手指着我说：“韩家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两代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人，就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只有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你们了！”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你当时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还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小，大概没有留下什么记忆；我虽然能记得，但那时候并不懂得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她（嫂嫂）的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话有多么悲酸啊！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7360" y="86296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不久，后来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0930" y="862965"/>
            <a:ext cx="26314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省略句、状语后置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4145" y="862965"/>
            <a:ext cx="354965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通假：零丁，通“伶仃”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80590" y="1520825"/>
            <a:ext cx="37230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通假：世通“逝”，早死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2505" y="227901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抚摸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7300" y="3053080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还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 build="p"/>
      <p:bldP spid="3" grpId="0"/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文本框 135169"/>
          <p:cNvSpPr txBox="1"/>
          <p:nvPr/>
        </p:nvSpPr>
        <p:spPr>
          <a:xfrm>
            <a:off x="3810000" y="17526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1" name="矩形 135170"/>
          <p:cNvSpPr/>
          <p:nvPr/>
        </p:nvSpPr>
        <p:spPr>
          <a:xfrm>
            <a:off x="0" y="30781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35172" name="组合 135171"/>
          <p:cNvGrpSpPr/>
          <p:nvPr/>
        </p:nvGrpSpPr>
        <p:grpSpPr>
          <a:xfrm>
            <a:off x="609600" y="5486400"/>
            <a:ext cx="7315200" cy="701675"/>
            <a:chOff x="0" y="0"/>
            <a:chExt cx="4284" cy="442"/>
          </a:xfrm>
        </p:grpSpPr>
        <p:sp>
          <p:nvSpPr>
            <p:cNvPr id="135173" name="矩形 135172"/>
            <p:cNvSpPr/>
            <p:nvPr/>
          </p:nvSpPr>
          <p:spPr>
            <a:xfrm>
              <a:off x="0" y="0"/>
              <a:ext cx="4284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74" name="矩形 135173"/>
            <p:cNvSpPr/>
            <p:nvPr/>
          </p:nvSpPr>
          <p:spPr>
            <a:xfrm>
              <a:off x="0" y="0"/>
              <a:ext cx="428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sz="2800" b="1" dirty="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5175" name="矩形 135174"/>
          <p:cNvSpPr/>
          <p:nvPr/>
        </p:nvSpPr>
        <p:spPr>
          <a:xfrm>
            <a:off x="609600" y="1079500"/>
            <a:ext cx="78486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第二段作者写作此文的目的是为纪念十二郎，为什么要写自己的身世？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5176" name="矩形 135175"/>
          <p:cNvSpPr/>
          <p:nvPr/>
        </p:nvSpPr>
        <p:spPr>
          <a:xfrm>
            <a:off x="539750" y="3078480"/>
            <a:ext cx="75438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答：是为了表现自己和十二郎的之间的深厚亲情，从而表达自己的深深思念。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文本框 51203"/>
          <p:cNvSpPr txBox="1"/>
          <p:nvPr/>
        </p:nvSpPr>
        <p:spPr>
          <a:xfrm>
            <a:off x="539750" y="333375"/>
            <a:ext cx="4895850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二、孤苦相依，身负重任</a:t>
            </a:r>
            <a:endParaRPr lang="zh-CN" altLang="en-US" sz="32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51205" name="直接连接符 51204"/>
          <p:cNvSpPr/>
          <p:nvPr/>
        </p:nvSpPr>
        <p:spPr>
          <a:xfrm flipH="1">
            <a:off x="971550" y="908050"/>
            <a:ext cx="792163" cy="649288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6" name="文本框 51205"/>
          <p:cNvSpPr txBox="1"/>
          <p:nvPr/>
        </p:nvSpPr>
        <p:spPr>
          <a:xfrm>
            <a:off x="323850" y="1557338"/>
            <a:ext cx="1511300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少孤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07" name="文本框 51206"/>
          <p:cNvSpPr txBox="1"/>
          <p:nvPr/>
        </p:nvSpPr>
        <p:spPr>
          <a:xfrm>
            <a:off x="322263" y="2205038"/>
            <a:ext cx="2233612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失怙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08" name="文本框 51207"/>
          <p:cNvSpPr txBox="1"/>
          <p:nvPr/>
        </p:nvSpPr>
        <p:spPr>
          <a:xfrm>
            <a:off x="323850" y="2924175"/>
            <a:ext cx="2592388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零丁孤苦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09" name="文本框 51208"/>
          <p:cNvSpPr txBox="1"/>
          <p:nvPr/>
        </p:nvSpPr>
        <p:spPr>
          <a:xfrm>
            <a:off x="323850" y="3573463"/>
            <a:ext cx="2447925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形单影只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10" name="直接连接符 51209"/>
          <p:cNvSpPr/>
          <p:nvPr/>
        </p:nvSpPr>
        <p:spPr>
          <a:xfrm>
            <a:off x="2771775" y="836613"/>
            <a:ext cx="863600" cy="107950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1" name="文本框 51210"/>
          <p:cNvSpPr txBox="1"/>
          <p:nvPr/>
        </p:nvSpPr>
        <p:spPr>
          <a:xfrm>
            <a:off x="2557463" y="2492375"/>
            <a:ext cx="3167062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未尝一日相离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12" name="文本框 51211"/>
          <p:cNvSpPr txBox="1"/>
          <p:nvPr/>
        </p:nvSpPr>
        <p:spPr>
          <a:xfrm>
            <a:off x="2627313" y="1844675"/>
            <a:ext cx="1152525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从嫂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13" name="文本框 51212"/>
          <p:cNvSpPr txBox="1"/>
          <p:nvPr/>
        </p:nvSpPr>
        <p:spPr>
          <a:xfrm>
            <a:off x="3924300" y="1844675"/>
            <a:ext cx="1727200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与汝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14" name="任意多边形 51213"/>
          <p:cNvSpPr/>
          <p:nvPr/>
        </p:nvSpPr>
        <p:spPr>
          <a:xfrm>
            <a:off x="4859338" y="981075"/>
            <a:ext cx="1800225" cy="3168650"/>
          </a:xfrm>
          <a:custGeom>
            <a:avLst/>
            <a:gdLst/>
            <a:ahLst/>
            <a:cxnLst/>
            <a:pathLst>
              <a:path w="1331" h="1678">
                <a:moveTo>
                  <a:pt x="0" y="0"/>
                </a:moveTo>
                <a:cubicBezTo>
                  <a:pt x="468" y="155"/>
                  <a:pt x="937" y="310"/>
                  <a:pt x="1134" y="589"/>
                </a:cubicBezTo>
                <a:cubicBezTo>
                  <a:pt x="1331" y="868"/>
                  <a:pt x="1165" y="1512"/>
                  <a:pt x="1180" y="167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15" name="文本框 51214"/>
          <p:cNvSpPr txBox="1"/>
          <p:nvPr/>
        </p:nvSpPr>
        <p:spPr>
          <a:xfrm>
            <a:off x="4500563" y="4076700"/>
            <a:ext cx="4392612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在孙惟汝，在子惟吾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216" name="文本框 51215"/>
          <p:cNvSpPr txBox="1"/>
          <p:nvPr/>
        </p:nvSpPr>
        <p:spPr>
          <a:xfrm>
            <a:off x="4500563" y="4724400"/>
            <a:ext cx="4176712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韩氏两世，惟此而已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  <p:bldP spid="51207" grpId="0" animBg="1"/>
      <p:bldP spid="51208" grpId="0" animBg="1"/>
      <p:bldP spid="51209" grpId="0" animBg="1"/>
      <p:bldP spid="51211" grpId="0" animBg="1"/>
      <p:bldP spid="51212" grpId="0" animBg="1"/>
      <p:bldP spid="51213" grpId="0" animBg="1"/>
      <p:bldP spid="51215" grpId="0" animBg="1"/>
      <p:bldP spid="512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-685800" y="0"/>
            <a:ext cx="381000" cy="76200"/>
          </a:xfrm>
        </p:spPr>
        <p:txBody>
          <a:bodyPr anchor="ctr"/>
          <a:p>
            <a:endParaRPr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597650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吾年十九，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来京城。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后四年，而归视汝。又四年，吾往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河阳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省（</a:t>
            </a:r>
            <a:r>
              <a:rPr lang="en-US" altLang="zh-CN" sz="240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xǐng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坟墓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，遇汝从嫂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丧（</a:t>
            </a:r>
            <a:r>
              <a:rPr lang="en-US" altLang="zh-CN" sz="24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sāng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来葬。又二年，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</a:t>
            </a:r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佐</a:t>
            </a:r>
            <a:endParaRPr lang="zh-CN" altLang="en-US" sz="2400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董丞相于汴州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，汝来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省（</a:t>
            </a:r>
            <a:r>
              <a:rPr lang="en-US" altLang="zh-CN" sz="2400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xǐng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一岁，请归取其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孥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nu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，丞相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，吾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汴州，汝不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来。是年，吾佐戎徐州，使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汝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者始行，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吾又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罢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，汝又不果来。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70" y="4291965"/>
            <a:ext cx="8887460" cy="2155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我十九岁那年，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初次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来到京城。那以后四年，我到宣州去看你。又过了四年，我往河阳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扫墓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，碰上你送我嫂嫂的灵柩前来安葬。又过了两年，我在汴州做董丞相的助手，你来看我，住了一年，要求回去接妻子儿女。第二年，董丞相去世，我离开汴州，你没有成行。这一年，我在徐州协理军务，派去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接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你的人刚动身，我又被免职离去，你又没有来得成。</a:t>
            </a: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</a:pPr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3310" y="675005"/>
            <a:ext cx="96837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初次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32250" y="675005"/>
            <a:ext cx="68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那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670" y="143002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探望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3175" y="1430020"/>
            <a:ext cx="10147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留居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6680" y="2174240"/>
            <a:ext cx="2686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妻子儿女的统称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375" y="2872105"/>
            <a:ext cx="487680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古，第二年；今，今年的下一年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7415" y="2872105"/>
            <a:ext cx="31153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名词作动词，实现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2071370"/>
            <a:ext cx="41617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唐代二品以上官员去世都称薨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8155" y="2071370"/>
            <a:ext cx="944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离开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2805" y="367665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免职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 uiExpand="1" build="p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9" grpId="0"/>
      <p:bldP spid="1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5122" descr="背景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275590" y="474345"/>
            <a:ext cx="222440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隶书" pitchFamily="49" charset="-122"/>
              </a:rPr>
              <a:t>走近作者：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62560" y="1553845"/>
            <a:ext cx="9111615" cy="464629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0030101010101" pitchFamily="2" charset="-122"/>
              </a:rPr>
              <a:t>  </a:t>
            </a:r>
            <a:r>
              <a:rPr b="1">
                <a:latin typeface="宋体" panose="02010600030101010101" pitchFamily="2" charset="-122"/>
                <a:cs typeface="宋体" panose="02010600030101010101" pitchFamily="2" charset="-122"/>
              </a:rPr>
              <a:t>韩愈(768～824)，唐代文学家、哲学家。字退之，河阳(今河南省焦作孟州市)人。祖籍河北昌黎，世称韩昌黎。晚年任吏部侍郎，又称韩吏部。谥号“文”，又称韩文公。</a:t>
            </a:r>
            <a:endParaRPr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b="1">
                <a:latin typeface="宋体" panose="02010600030101010101" pitchFamily="2" charset="-122"/>
                <a:cs typeface="宋体" panose="02010600030101010101" pitchFamily="2" charset="-122"/>
              </a:rPr>
              <a:t>    他与柳宗元同为唐代古文运动的倡导者，主张学习先秦两汉的散文语言，破骈为散，扩大文言文的表达功能。宋代苏轼称他“文起八代之衰”，明人推他为唐宋八大家之首，与柳宗元并称“韩柳”，有“文章巨公”和“百代文宗”之名。他的作品都收在《昌黎先生集》里。韩愈还是一个语言巨匠。他善于使用前人词语，又注重当代口语的提炼，得以创造出许多新的语句，其中有不少已成为成语流传至今，如“落井下石”、“动辄得咎”、“杂乱无章”等。在思想上他是中国“道统”观念的确立者，是尊儒反佛的里程碑式人物。</a:t>
            </a:r>
            <a:endParaRPr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占位符 25602"/>
          <p:cNvSpPr>
            <a:spLocks noGrp="1"/>
          </p:cNvSpPr>
          <p:nvPr/>
        </p:nvSpPr>
        <p:spPr>
          <a:xfrm>
            <a:off x="0" y="0"/>
            <a:ext cx="9144000" cy="731520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吾念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汝从于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亦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也，不可以久；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久远者，莫如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归，将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汝。呜呼！孰谓汝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遽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去吾而殁乎！吾与汝俱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以为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虽暂相别，终当久相与处，故舍汝而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旅食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京师，以求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斗斛之禄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知其如此，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万乘之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公相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，吾不以一日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辍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汝而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也！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855" y="379095"/>
            <a:ext cx="3063875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在东边居住，名作状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73730" y="304800"/>
            <a:ext cx="201930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客居，名作动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26075" y="30480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打算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4700" y="379095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向西，名作状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9855" y="1104900"/>
            <a:ext cx="16567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古，安家。今，成立家庭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66570" y="1179830"/>
            <a:ext cx="172021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来，动词的使动用法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  <a:buNone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"/>
            </p:custDataLst>
          </p:nvPr>
        </p:nvSpPr>
        <p:spPr>
          <a:xfrm>
            <a:off x="3884930" y="1104900"/>
            <a:ext cx="1612900" cy="55181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 fontAlgn="auto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charset="-122"/>
                <a:ea typeface="微软雅黑" charset="-122"/>
                <a:cs typeface="微软雅黑" charset="-122"/>
              </a:rPr>
              <a:t>突然</a:t>
            </a:r>
            <a:endParaRPr lang="zh-CN" altLang="en-US" sz="2400" b="1" spc="3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charset="-122"/>
              <a:ea typeface="微软雅黑" charset="-122"/>
              <a:cs typeface="微软雅黑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93030" y="1104900"/>
            <a:ext cx="30175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古，青年男子。今，人十岁左右到十五六的阶段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10550" y="1104900"/>
            <a:ext cx="93345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认为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78045" y="2451100"/>
            <a:ext cx="18402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在外地谋生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9085" y="4308475"/>
            <a:ext cx="8318500" cy="2451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我想你跟我在东边的徐州，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在东边居住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也是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客居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，不可能久住；作长远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打算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，不如回到西边的故乡去，等我先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安好家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，然后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接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你来。唉！谁能料到你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突然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离开我去世了呢？我和你都是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青年男子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认为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尽管暂时分离，终久会长久团聚的，所以才丢下你客居京城谋生，用挣些微薄的俸禄。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早知道会弄出这么个结局，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即使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有高官厚禄，我也不愿一天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离开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你而去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就职上任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啊！</a:t>
            </a: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590665" y="2451100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形容微薄的俸禄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7170" y="3293110"/>
            <a:ext cx="9798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如果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21205" y="3293110"/>
            <a:ext cx="9220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即使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16885" y="3293110"/>
            <a:ext cx="10375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公卿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83025" y="3293110"/>
            <a:ext cx="9105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宰相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22290" y="3293110"/>
            <a:ext cx="968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离开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03390" y="3293110"/>
            <a:ext cx="1511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就职上任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1" grpId="0"/>
      <p:bldP spid="19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8" name="文本框 52227"/>
          <p:cNvSpPr txBox="1"/>
          <p:nvPr/>
        </p:nvSpPr>
        <p:spPr>
          <a:xfrm>
            <a:off x="539750" y="404813"/>
            <a:ext cx="4752975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</a:rPr>
              <a:t>三、三会 三别</a:t>
            </a:r>
            <a:endParaRPr lang="zh-CN" altLang="en-US" sz="3200" b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sp>
        <p:nvSpPr>
          <p:cNvPr id="52229" name="直接连接符 52228"/>
          <p:cNvSpPr/>
          <p:nvPr/>
        </p:nvSpPr>
        <p:spPr>
          <a:xfrm>
            <a:off x="1835150" y="981075"/>
            <a:ext cx="0" cy="719138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0" name="文本框 52229"/>
          <p:cNvSpPr txBox="1"/>
          <p:nvPr/>
        </p:nvSpPr>
        <p:spPr>
          <a:xfrm>
            <a:off x="684213" y="1700213"/>
            <a:ext cx="3529012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二十三岁应试归来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684213" y="2492375"/>
            <a:ext cx="4032250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二十七岁墓地相会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684213" y="3284538"/>
            <a:ext cx="3816350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二十九岁居住汴州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2233" name="任意多边形 52232"/>
          <p:cNvSpPr/>
          <p:nvPr/>
        </p:nvSpPr>
        <p:spPr>
          <a:xfrm>
            <a:off x="3563938" y="981075"/>
            <a:ext cx="3168650" cy="2952750"/>
          </a:xfrm>
          <a:custGeom>
            <a:avLst/>
            <a:gdLst/>
            <a:ahLst/>
            <a:cxnLst/>
            <a:pathLst>
              <a:path w="1738" h="816">
                <a:moveTo>
                  <a:pt x="0" y="0"/>
                </a:moveTo>
                <a:cubicBezTo>
                  <a:pt x="582" y="90"/>
                  <a:pt x="1164" y="181"/>
                  <a:pt x="1451" y="317"/>
                </a:cubicBezTo>
                <a:cubicBezTo>
                  <a:pt x="1738" y="453"/>
                  <a:pt x="1731" y="634"/>
                  <a:pt x="1724" y="816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34" name="文本框 52233"/>
          <p:cNvSpPr txBox="1"/>
          <p:nvPr/>
        </p:nvSpPr>
        <p:spPr>
          <a:xfrm>
            <a:off x="5581650" y="4002088"/>
            <a:ext cx="2374900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离开汴州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2235" name="文本框 52234"/>
          <p:cNvSpPr txBox="1"/>
          <p:nvPr/>
        </p:nvSpPr>
        <p:spPr>
          <a:xfrm>
            <a:off x="5580063" y="4652963"/>
            <a:ext cx="2447925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徐州罢官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2236" name="文本框 52235"/>
          <p:cNvSpPr txBox="1"/>
          <p:nvPr/>
        </p:nvSpPr>
        <p:spPr>
          <a:xfrm>
            <a:off x="5580063" y="5445125"/>
            <a:ext cx="2808287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西归京城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nimBg="1"/>
      <p:bldP spid="52231" grpId="0" animBg="1"/>
      <p:bldP spid="52232" grpId="0" animBg="1"/>
      <p:bldP spid="52234" grpId="0" animBg="1"/>
      <p:bldP spid="52235" grpId="0" animBg="1"/>
      <p:bldP spid="522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文本框 164865"/>
          <p:cNvSpPr txBox="1"/>
          <p:nvPr/>
        </p:nvSpPr>
        <p:spPr>
          <a:xfrm>
            <a:off x="539750" y="1791653"/>
            <a:ext cx="8153400" cy="1938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写自己为生活奔走，回忆与十二郎离别后的</a:t>
            </a:r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</a:rPr>
              <a:t>三次见面和三次见面未果</a:t>
            </a:r>
            <a:r>
              <a:rPr lang="zh-CN" altLang="en-US" sz="2800" b="1" dirty="0">
                <a:latin typeface="宋体" panose="02010600030101010101" pitchFamily="2" charset="-122"/>
              </a:rPr>
              <a:t>的经历，痛惜成年后二人离聚不定，竟成永诀，为此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抱恨终身。</a:t>
            </a:r>
            <a:r>
              <a:rPr lang="zh-CN" altLang="en-US" sz="2800" b="1" dirty="0">
                <a:latin typeface="宋体" panose="02010600030101010101" pitchFamily="2" charset="-122"/>
              </a:rPr>
              <a:t>也是对自己往日追求功名富贵沉浮于</a:t>
            </a:r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</a:rPr>
              <a:t>仕途生涯的反省和批判。</a:t>
            </a:r>
            <a:r>
              <a:rPr lang="zh-CN" altLang="en-US" sz="3600" b="1" i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endParaRPr lang="zh-CN" altLang="en-US" sz="3600" b="1" i="1" dirty="0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4867" name="矩形 164866"/>
          <p:cNvSpPr/>
          <p:nvPr/>
        </p:nvSpPr>
        <p:spPr>
          <a:xfrm>
            <a:off x="757555" y="423322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</a:rPr>
              <a:t>抒悔恨之情</a:t>
            </a:r>
            <a:r>
              <a:rPr lang="zh-CN" altLang="en-US" sz="1800" dirty="0">
                <a:latin typeface="Verdana" panose="020B0604030504040204" pitchFamily="34" charset="0"/>
              </a:rPr>
              <a:t> </a:t>
            </a:r>
            <a:endParaRPr lang="zh-CN" altLang="en-US" sz="18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文本框 157697"/>
          <p:cNvSpPr txBox="1"/>
          <p:nvPr/>
        </p:nvSpPr>
        <p:spPr>
          <a:xfrm>
            <a:off x="4392613" y="3136900"/>
            <a:ext cx="24114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身世家世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57699" name="文本框 157698"/>
          <p:cNvSpPr txBox="1"/>
          <p:nvPr/>
        </p:nvSpPr>
        <p:spPr>
          <a:xfrm>
            <a:off x="4392613" y="3929063"/>
            <a:ext cx="2124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三会三别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57700" name="文本框 157699"/>
          <p:cNvSpPr txBox="1"/>
          <p:nvPr/>
        </p:nvSpPr>
        <p:spPr>
          <a:xfrm>
            <a:off x="4319588" y="4649788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抱憾终生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57701" name="直接连接符 157700"/>
          <p:cNvSpPr/>
          <p:nvPr/>
        </p:nvSpPr>
        <p:spPr>
          <a:xfrm flipH="1">
            <a:off x="3168650" y="3425825"/>
            <a:ext cx="1008063" cy="688975"/>
          </a:xfrm>
          <a:prstGeom prst="line">
            <a:avLst/>
          </a:prstGeom>
          <a:ln w="952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7702" name="直接连接符 157701"/>
          <p:cNvSpPr/>
          <p:nvPr/>
        </p:nvSpPr>
        <p:spPr>
          <a:xfrm>
            <a:off x="3168650" y="4360863"/>
            <a:ext cx="1079500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7703" name="文本框 157702"/>
          <p:cNvSpPr txBox="1"/>
          <p:nvPr/>
        </p:nvSpPr>
        <p:spPr>
          <a:xfrm>
            <a:off x="503238" y="1663700"/>
            <a:ext cx="8137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第一部分侧重写什么情感？分别从哪几方面来写？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7704" name="矩形 157703"/>
          <p:cNvSpPr/>
          <p:nvPr/>
        </p:nvSpPr>
        <p:spPr>
          <a:xfrm>
            <a:off x="468313" y="37226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7705" name="矩形 157704"/>
          <p:cNvSpPr/>
          <p:nvPr/>
        </p:nvSpPr>
        <p:spPr>
          <a:xfrm>
            <a:off x="1187450" y="40052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叔侄情深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699" grpId="0"/>
      <p:bldP spid="157700" grpId="0"/>
      <p:bldP spid="1577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5" name="文本框 136194"/>
          <p:cNvSpPr txBox="1"/>
          <p:nvPr/>
        </p:nvSpPr>
        <p:spPr>
          <a:xfrm>
            <a:off x="900113" y="908050"/>
            <a:ext cx="734536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</a:t>
            </a:r>
            <a:r>
              <a:rPr lang="en-US" altLang="zh-CN" sz="2800" b="1" i="1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祭文之初，作者为什么要详叙幼时及成年后与十二郎聚散离合的往事？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6196" name="文本框 136195"/>
          <p:cNvSpPr txBox="1"/>
          <p:nvPr/>
        </p:nvSpPr>
        <p:spPr>
          <a:xfrm>
            <a:off x="900430" y="2332990"/>
            <a:ext cx="6680200" cy="1506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lang="en-US" altLang="zh-CN" sz="2800" b="1" i="1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叙事是抒情的基础。往事历历在目，忆之深乃因情之切，于叙事中，亦可见作者真情。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文本框 28675"/>
          <p:cNvSpPr txBox="1"/>
          <p:nvPr/>
        </p:nvSpPr>
        <p:spPr>
          <a:xfrm>
            <a:off x="114300" y="1047115"/>
            <a:ext cx="8915400" cy="107632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</a:t>
            </a:r>
            <a:r>
              <a:rPr lang="en-US" altLang="zh-CN" sz="2800" b="1" i="1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800" b="1" i="1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在这两段中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你以为最动人的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细节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是何处？</a:t>
            </a: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14935" y="3199765"/>
            <a:ext cx="8914765" cy="267652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lang="en-US" altLang="zh-CN" sz="2800" b="1" i="1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如第二段“嫂尝抚汝指吾再言曰：“韩氏两世，惟此而已！”一语，“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抚汝指吾”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的细小动作，体现出为母为嫂的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深切关爱与顾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惜；“韩氏两世，惟此而已”仅寥寥八字，却字字透出嫂嫂的焦虑、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期待和悲伤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。十二郎遽然辞世之时，韩愈又重提旧事，也流露出韩愈无尽的沉痛与凄凉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FF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1295400" y="304800"/>
            <a:ext cx="502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nimBg="1"/>
      <p:bldP spid="28677" grpId="0" bldLvl="0" animBg="1"/>
      <p:bldP spid="286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5" name="文本框 156674"/>
          <p:cNvSpPr txBox="1"/>
          <p:nvPr/>
        </p:nvSpPr>
        <p:spPr>
          <a:xfrm>
            <a:off x="457200" y="2401570"/>
            <a:ext cx="7352665" cy="510540"/>
          </a:xfrm>
          <a:prstGeom prst="rect">
            <a:avLst/>
          </a:prstGeom>
          <a:noFill/>
          <a:ln w="9525">
            <a:noFill/>
          </a:ln>
        </p:spPr>
        <p:txBody>
          <a:bodyPr wrap="square"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2800" dirty="0">
                <a:latin typeface="方正魏碑简体" pitchFamily="2" charset="-122"/>
                <a:ea typeface="方正魏碑简体" pitchFamily="2" charset="-122"/>
              </a:rPr>
              <a:t>   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第一部分（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1-3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写两人之间的深厚情谊。</a:t>
            </a:r>
            <a:endParaRPr lang="zh-CN" altLang="en-US" sz="21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0" y="1905"/>
            <a:ext cx="9144000" cy="6697980"/>
          </a:xfrm>
          <a:solidFill>
            <a:srgbClr val="99FF66"/>
          </a:solidFill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去年，孟东野往，吾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书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与汝曰：“吾年未四十，而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视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茫茫，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而发苍苍，而齿牙</a:t>
            </a:r>
            <a:r>
              <a:rPr lang="zh-CN" altLang="en-US" sz="2400" dirty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动摇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。念诸父与诸兄，皆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康强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而早世，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如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吾之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衰者，其能久存乎？吾不可去，汝不肯来，恐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旦暮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死，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汝抱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无</a:t>
            </a: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涯之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戚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也。”孰谓少者殁而长者存，</a:t>
            </a:r>
            <a:r>
              <a:rPr lang="zh-CN" altLang="en-US" sz="2400" dirty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强者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夭而病者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全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乎？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2400" b="1" dirty="0">
              <a:solidFill>
                <a:srgbClr val="CC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endParaRPr lang="zh-CN" altLang="en-US" sz="2400" b="1">
              <a:solidFill>
                <a:srgbClr val="CC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753" name="流程图: 摘录 31752"/>
          <p:cNvSpPr/>
          <p:nvPr/>
        </p:nvSpPr>
        <p:spPr>
          <a:xfrm>
            <a:off x="6588125" y="8542338"/>
            <a:ext cx="144463" cy="144462"/>
          </a:xfrm>
          <a:prstGeom prst="flowChartExtract">
            <a:avLst/>
          </a:prstGeom>
          <a:noFill/>
          <a:ln w="2857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205" y="3683635"/>
            <a:ext cx="8657590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去年孟东野到你那边去，我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写信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给你说：“我年纪还不到四十岁，可是</a:t>
            </a:r>
            <a:r>
              <a:rPr lang="zh-CN" altLang="en-US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视力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模糊不清，两鬓已经斑白，牙齿也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松动摇晃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。想到我的几位叔伯和几位兄长都身体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健康强壮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却都过早地逝世，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像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我这样衰弱的人，哪能长久活在世上呢？我离不开这儿，你又不肯来，生怕我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早晚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死去，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因而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使你忍受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无穷无尽的忧伤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啊！谁说年轻的先死而年长的还活着，</a:t>
            </a:r>
            <a:r>
              <a:rPr lang="zh-CN" altLang="en-US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强壮的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早死而病弱的却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保全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了呢？</a:t>
            </a:r>
            <a:endParaRPr lang="zh-CN" altLang="en-US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lnSpc>
                <a:spcPct val="90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40280" y="346075"/>
            <a:ext cx="35547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书，名词作动词，写信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9850" y="415290"/>
            <a:ext cx="238823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视力，动作名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990" y="1112520"/>
            <a:ext cx="525208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古，牙齿松动。今，不稳固，不坚定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5125" y="1224280"/>
            <a:ext cx="822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像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05855" y="1991360"/>
            <a:ext cx="90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早晚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4570" y="199136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因而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84345" y="2787015"/>
            <a:ext cx="2933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古，强健的人。今，强有力的人</a:t>
            </a:r>
            <a:r>
              <a:rPr lang="zh-CN" altLang="en-US" b="1" dirty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17410" y="2787015"/>
            <a:ext cx="1465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保全，形作动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285" y="2868295"/>
            <a:ext cx="10375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忧伤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 build="p"/>
      <p:bldP spid="4" grpId="0"/>
      <p:bldP spid="5" grpId="0"/>
      <p:bldP spid="6" grpId="0"/>
      <p:bldP spid="7" grpId="0"/>
      <p:bldP spid="8" grpId="0"/>
      <p:bldP spid="11" grpId="0"/>
      <p:bldP spid="9" grpId="0"/>
      <p:bldP spid="10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2" name="文本框 78851"/>
          <p:cNvSpPr txBox="1"/>
          <p:nvPr/>
        </p:nvSpPr>
        <p:spPr>
          <a:xfrm>
            <a:off x="395288" y="765175"/>
            <a:ext cx="8208962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四</a:t>
            </a:r>
            <a:r>
              <a:rPr lang="en-US" altLang="zh-CN" sz="2800" dirty="0">
                <a:latin typeface="Arial" panose="020B0604020202020204" pitchFamily="34" charset="0"/>
              </a:rPr>
              <a:t>.</a:t>
            </a:r>
            <a:r>
              <a:rPr lang="zh-CN" altLang="en-US" sz="2800" dirty="0">
                <a:latin typeface="Arial" panose="020B0604020202020204" pitchFamily="34" charset="0"/>
              </a:rPr>
              <a:t>该死的没死， 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不该死的死了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抱憾不已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853" name="直接连接符 78852"/>
          <p:cNvSpPr/>
          <p:nvPr/>
        </p:nvSpPr>
        <p:spPr>
          <a:xfrm>
            <a:off x="1547813" y="1484313"/>
            <a:ext cx="0" cy="7207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8854" name="文本框 78853"/>
          <p:cNvSpPr txBox="1"/>
          <p:nvPr/>
        </p:nvSpPr>
        <p:spPr>
          <a:xfrm>
            <a:off x="468313" y="2205038"/>
            <a:ext cx="27368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为什么该死？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8855" name="直接连接符 78854"/>
          <p:cNvSpPr/>
          <p:nvPr/>
        </p:nvSpPr>
        <p:spPr>
          <a:xfrm>
            <a:off x="1547813" y="2852738"/>
            <a:ext cx="0" cy="8636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8856" name="文本框 78855"/>
          <p:cNvSpPr txBox="1"/>
          <p:nvPr/>
        </p:nvSpPr>
        <p:spPr>
          <a:xfrm>
            <a:off x="539750" y="3860800"/>
            <a:ext cx="223202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身体虚弱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8857" name="文本框 78856"/>
          <p:cNvSpPr txBox="1"/>
          <p:nvPr/>
        </p:nvSpPr>
        <p:spPr>
          <a:xfrm>
            <a:off x="611188" y="4581525"/>
            <a:ext cx="3455987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（怎么虚弱？）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8858" name="左大括号 78857"/>
          <p:cNvSpPr/>
          <p:nvPr/>
        </p:nvSpPr>
        <p:spPr>
          <a:xfrm>
            <a:off x="3492500" y="3573463"/>
            <a:ext cx="431800" cy="1800225"/>
          </a:xfrm>
          <a:prstGeom prst="leftBrace">
            <a:avLst>
              <a:gd name="adj1" fmla="val 34742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59" name="文本框 78858"/>
          <p:cNvSpPr txBox="1"/>
          <p:nvPr/>
        </p:nvSpPr>
        <p:spPr>
          <a:xfrm>
            <a:off x="4067175" y="3354388"/>
            <a:ext cx="396081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视茫茫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8860" name="文本框 78859"/>
          <p:cNvSpPr txBox="1"/>
          <p:nvPr/>
        </p:nvSpPr>
        <p:spPr>
          <a:xfrm>
            <a:off x="4140200" y="4076700"/>
            <a:ext cx="266541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发苍苍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8861" name="文本框 78860"/>
          <p:cNvSpPr txBox="1"/>
          <p:nvPr/>
        </p:nvSpPr>
        <p:spPr>
          <a:xfrm>
            <a:off x="4140200" y="4941888"/>
            <a:ext cx="295116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牙齿摇动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8862" name="直接连接符 78861"/>
          <p:cNvSpPr/>
          <p:nvPr/>
        </p:nvSpPr>
        <p:spPr>
          <a:xfrm>
            <a:off x="4932363" y="1412875"/>
            <a:ext cx="0" cy="72072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8863" name="文本框 78862"/>
          <p:cNvSpPr txBox="1"/>
          <p:nvPr/>
        </p:nvSpPr>
        <p:spPr>
          <a:xfrm>
            <a:off x="3419475" y="2276475"/>
            <a:ext cx="331311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为什么不该死？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8864" name="左大括号 78863"/>
          <p:cNvSpPr/>
          <p:nvPr/>
        </p:nvSpPr>
        <p:spPr>
          <a:xfrm>
            <a:off x="6300788" y="2060575"/>
            <a:ext cx="431800" cy="1008063"/>
          </a:xfrm>
          <a:prstGeom prst="leftBrace">
            <a:avLst>
              <a:gd name="adj1" fmla="val 19454"/>
              <a:gd name="adj2" fmla="val 50000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65" name="文本框 78864"/>
          <p:cNvSpPr txBox="1"/>
          <p:nvPr/>
        </p:nvSpPr>
        <p:spPr>
          <a:xfrm>
            <a:off x="6877050" y="1770063"/>
            <a:ext cx="22669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年轻（少）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8866" name="文本框 78865"/>
          <p:cNvSpPr txBox="1"/>
          <p:nvPr/>
        </p:nvSpPr>
        <p:spPr>
          <a:xfrm>
            <a:off x="6805613" y="2708275"/>
            <a:ext cx="172720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强壮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bldLvl="0" animBg="1"/>
      <p:bldP spid="78854" grpId="0" bldLvl="0" animBg="1"/>
      <p:bldP spid="78856" grpId="0" bldLvl="0" animBg="1"/>
      <p:bldP spid="78857" grpId="0" bldLvl="0" animBg="1"/>
      <p:bldP spid="78859" grpId="0" bldLvl="0" animBg="1"/>
      <p:bldP spid="78860" grpId="0" bldLvl="0" animBg="1"/>
      <p:bldP spid="78861" grpId="0" bldLvl="0" animBg="1"/>
      <p:bldP spid="78863" grpId="0" bldLvl="0" animBg="1"/>
      <p:bldP spid="78865" grpId="0" bldLvl="0" animBg="1"/>
      <p:bldP spid="7886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0" name="文本框 165889"/>
          <p:cNvSpPr txBox="1"/>
          <p:nvPr/>
        </p:nvSpPr>
        <p:spPr>
          <a:xfrm>
            <a:off x="345440" y="1310323"/>
            <a:ext cx="8453438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点拨：采用“反差”叙述手法抒人生无常之慨。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作者自感眼花、发白、齿摇、体衰，不能久存；而十二郎少壮康强，又蒙“吾兄之盛德”，理当存全。孰料却偏偏相反，“少者强者而夭殁”。事情如此出乎意料，以至顿生下文真邪梦邪、信也不信也的种种怀疑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2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5890">
                                            <p:txEl>
                                              <p:charRg st="2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5890">
                                            <p:txEl>
                                              <p:charRg st="2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5890">
                                            <p:txEl>
                                              <p:charRg st="26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58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58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658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6" name="标题 18022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endParaRPr sz="44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0227" name="副标题 180226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0228" name="图片 180227" descr="7c54496120d5fc5eeaf8f81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-533400" y="228600"/>
            <a:ext cx="152400" cy="76200"/>
          </a:xfrm>
        </p:spPr>
        <p:txBody>
          <a:bodyPr anchor="ctr"/>
          <a:p>
            <a:endParaRPr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296545"/>
            <a:ext cx="9144000" cy="6471920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呜呼！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信然邪？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梦邪？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传之非</a:t>
            </a:r>
            <a:r>
              <a:rPr lang="zh-CN" altLang="en-US" sz="240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真邪？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信也，吾兄之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盛德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夭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其嗣乎？汝之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纯明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蒙其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泽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乎？少者强者而夭殁、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长者衰者而存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乎？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</a:t>
            </a:r>
            <a:r>
              <a:rPr lang="zh-CN" altLang="en-US" sz="24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2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（之）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为信也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！梦也，传之非其真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也，东野之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，耿兰之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 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何为而在吾侧也？</a:t>
            </a:r>
            <a:endParaRPr lang="zh-CN" altLang="en-US" sz="2400" b="1" u="sng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55" y="3653155"/>
            <a:ext cx="85350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唉！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真的这样呢？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还是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做梦呢？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还是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传来的消息不真实呢？如果是真的，我哥哥（有那么）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美好品德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得他的儿子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夭亡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了吗？你这样纯正明智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却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能承受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先人的恩泽吗？年轻的强壮的反而早早死去，年长的衰弱的反而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保全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？实在不敢把它当作真的啊！如果是梦，传来的消息不是真的，可是，东野报丧的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信件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，耿兰抱丧的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消息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，为什么又分明放在我身边呢？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855" y="626110"/>
            <a:ext cx="343916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为形容词词头，不译。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1890" y="626110"/>
            <a:ext cx="52755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固定句式，表选择。是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还是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endParaRPr lang="en-US" altLang="zh-CN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8005" y="1384300"/>
            <a:ext cx="2192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夭亡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61285" y="1384300"/>
            <a:ext cx="16605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纯正明智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855" y="2054225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形容词作动词，保全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6280" y="1499870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1003935" y="2861945"/>
            <a:ext cx="339725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动词作名词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报丧的消息</a:t>
            </a:r>
            <a:endParaRPr lang="zh-CN" altLang="zh-CN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36160" y="2861945"/>
            <a:ext cx="37033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宾语前置句</a:t>
            </a:r>
            <a:r>
              <a:rPr lang="en-US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为何而在吾侧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6280" y="1384300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能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99430" y="1384300"/>
            <a:ext cx="102616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恩泽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30675" y="2054225"/>
            <a:ext cx="12738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省略句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 build="p"/>
      <p:bldP spid="3" grpId="0"/>
      <p:bldP spid="4" grpId="0"/>
      <p:bldP spid="5" grpId="0"/>
      <p:bldP spid="7" grpId="0"/>
      <p:bldP spid="12" grpId="0"/>
      <p:bldP spid="13" grpId="0"/>
      <p:bldP spid="8" grpId="0"/>
      <p:bldP spid="14" grpId="0"/>
      <p:bldP spid="10" grpId="0"/>
      <p:bldP spid="11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0355" name="文本占位符 100354"/>
          <p:cNvSpPr>
            <a:spLocks noGrp="1"/>
          </p:cNvSpPr>
          <p:nvPr>
            <p:ph type="body" idx="1"/>
          </p:nvPr>
        </p:nvSpPr>
        <p:spPr>
          <a:xfrm>
            <a:off x="39370" y="84455"/>
            <a:ext cx="8996045" cy="6660515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呜呼！其信然矣！吾兄之盛德而夭其嗣矣！汝之纯明宜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其家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者，不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克蒙其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泽矣！所谓天者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难测，而神者诚难明矣！所谓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理者不可推，而寿者不可知矣！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3232785"/>
            <a:ext cx="849757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唉！大概是真的啊！我哥哥的美好品德反而使得他的儿子夭亡了啊！你那么纯正明智最适于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继承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先人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的家业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，却不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能承受先人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的恩泽了啊！所谓“天”，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实在</a:t>
            </a:r>
            <a:r>
              <a:rPr lang="zh-CN" altLang="en-US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难以推测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；所谓“神”，的确难以知道啊！所谓“理”，简直没法推；所谓“寿”，根本不可知啊！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80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73625" y="813435"/>
            <a:ext cx="4427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名词作动词，继承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的事业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0495" y="1494155"/>
            <a:ext cx="115316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实在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3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animBg="1" build="p"/>
      <p:bldP spid="3" grpId="0"/>
      <p:bldP spid="4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solidFill>
            <a:srgbClr val="99FF66"/>
          </a:solidFill>
        </p:spPr>
        <p:txBody>
          <a:bodyPr/>
          <a:p>
            <a:endParaRPr dirty="0"/>
          </a:p>
        </p:txBody>
      </p:sp>
      <p:sp>
        <p:nvSpPr>
          <p:cNvPr id="79876" name="矩形 79875"/>
          <p:cNvSpPr/>
          <p:nvPr/>
        </p:nvSpPr>
        <p:spPr>
          <a:xfrm>
            <a:off x="395288" y="404813"/>
            <a:ext cx="277114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五</a:t>
            </a:r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对噩耗的疑惑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877" name="云形标注 79876"/>
          <p:cNvSpPr/>
          <p:nvPr/>
        </p:nvSpPr>
        <p:spPr>
          <a:xfrm>
            <a:off x="1547813" y="1412875"/>
            <a:ext cx="1512887" cy="1511300"/>
          </a:xfrm>
          <a:prstGeom prst="cloudCallout">
            <a:avLst>
              <a:gd name="adj1" fmla="val -99949"/>
              <a:gd name="adj2" fmla="val 82458"/>
            </a:avLst>
          </a:prstGeom>
          <a:solidFill>
            <a:srgbClr val="E9E79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sz="3200" dirty="0">
              <a:latin typeface="Arial" panose="020B0604020202020204" pitchFamily="34" charset="0"/>
            </a:endParaRPr>
          </a:p>
        </p:txBody>
      </p:sp>
      <p:sp>
        <p:nvSpPr>
          <p:cNvPr id="79878" name="文本框 79877"/>
          <p:cNvSpPr txBox="1"/>
          <p:nvPr/>
        </p:nvSpPr>
        <p:spPr>
          <a:xfrm>
            <a:off x="1979613" y="1844675"/>
            <a:ext cx="863600" cy="579438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9879" name="云形标注 79878"/>
          <p:cNvSpPr/>
          <p:nvPr/>
        </p:nvSpPr>
        <p:spPr>
          <a:xfrm>
            <a:off x="1330325" y="2925763"/>
            <a:ext cx="1512888" cy="1511300"/>
          </a:xfrm>
          <a:prstGeom prst="cloudCallout">
            <a:avLst>
              <a:gd name="adj1" fmla="val -86519"/>
              <a:gd name="adj2" fmla="val 3468"/>
            </a:avLst>
          </a:prstGeom>
          <a:solidFill>
            <a:srgbClr val="E9E79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sz="3200" dirty="0">
              <a:latin typeface="Arial" panose="020B0604020202020204" pitchFamily="34" charset="0"/>
            </a:endParaRPr>
          </a:p>
        </p:txBody>
      </p:sp>
      <p:sp>
        <p:nvSpPr>
          <p:cNvPr id="79880" name="文本框 79879"/>
          <p:cNvSpPr txBox="1"/>
          <p:nvPr/>
        </p:nvSpPr>
        <p:spPr>
          <a:xfrm>
            <a:off x="1763713" y="3357563"/>
            <a:ext cx="936625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梦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9881" name="云形标注 79880"/>
          <p:cNvSpPr/>
          <p:nvPr/>
        </p:nvSpPr>
        <p:spPr>
          <a:xfrm>
            <a:off x="1474788" y="4510088"/>
            <a:ext cx="1512887" cy="1511300"/>
          </a:xfrm>
          <a:prstGeom prst="cloudCallout">
            <a:avLst>
              <a:gd name="adj1" fmla="val -96588"/>
              <a:gd name="adj2" fmla="val -78884"/>
            </a:avLst>
          </a:prstGeom>
          <a:solidFill>
            <a:srgbClr val="E9E79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sz="3200" dirty="0">
              <a:latin typeface="Arial" panose="020B0604020202020204" pitchFamily="34" charset="0"/>
            </a:endParaRPr>
          </a:p>
        </p:txBody>
      </p:sp>
      <p:sp>
        <p:nvSpPr>
          <p:cNvPr id="79882" name="文本框 79881"/>
          <p:cNvSpPr txBox="1"/>
          <p:nvPr/>
        </p:nvSpPr>
        <p:spPr>
          <a:xfrm>
            <a:off x="1908175" y="4868863"/>
            <a:ext cx="1008063" cy="579437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9883" name="文本框 79882"/>
          <p:cNvSpPr txBox="1"/>
          <p:nvPr/>
        </p:nvSpPr>
        <p:spPr>
          <a:xfrm>
            <a:off x="34925" y="3284538"/>
            <a:ext cx="671513" cy="1655762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怀疑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9884" name="直接连接符 79883"/>
          <p:cNvSpPr/>
          <p:nvPr/>
        </p:nvSpPr>
        <p:spPr>
          <a:xfrm flipH="1">
            <a:off x="3203575" y="1196975"/>
            <a:ext cx="1081088" cy="7921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85" name="文本框 79884"/>
          <p:cNvSpPr txBox="1"/>
          <p:nvPr/>
        </p:nvSpPr>
        <p:spPr>
          <a:xfrm>
            <a:off x="3995738" y="3644900"/>
            <a:ext cx="3529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如果是梦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86" name="直接连接符 79885"/>
          <p:cNvSpPr/>
          <p:nvPr/>
        </p:nvSpPr>
        <p:spPr>
          <a:xfrm>
            <a:off x="5508625" y="4221163"/>
            <a:ext cx="0" cy="50323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87" name="文本框 79886"/>
          <p:cNvSpPr txBox="1"/>
          <p:nvPr/>
        </p:nvSpPr>
        <p:spPr>
          <a:xfrm>
            <a:off x="4355783" y="762000"/>
            <a:ext cx="29527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如果是信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88" name="直接连接符 79887"/>
          <p:cNvSpPr/>
          <p:nvPr/>
        </p:nvSpPr>
        <p:spPr>
          <a:xfrm flipH="1">
            <a:off x="5508625" y="1341438"/>
            <a:ext cx="215900" cy="4318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89" name="文本框 79888"/>
          <p:cNvSpPr txBox="1"/>
          <p:nvPr/>
        </p:nvSpPr>
        <p:spPr>
          <a:xfrm>
            <a:off x="3924300" y="1844675"/>
            <a:ext cx="46085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为什么兄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？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90" name="文本框 79889"/>
          <p:cNvSpPr txBox="1"/>
          <p:nvPr/>
        </p:nvSpPr>
        <p:spPr>
          <a:xfrm>
            <a:off x="4140200" y="2420938"/>
            <a:ext cx="3600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为什么你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？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91" name="文本框 79890"/>
          <p:cNvSpPr txBox="1"/>
          <p:nvPr/>
        </p:nvSpPr>
        <p:spPr>
          <a:xfrm>
            <a:off x="4500563" y="2924175"/>
            <a:ext cx="3529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为什么我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？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92" name="燕尾形箭头 79891"/>
          <p:cNvSpPr/>
          <p:nvPr/>
        </p:nvSpPr>
        <p:spPr>
          <a:xfrm>
            <a:off x="7235825" y="1916113"/>
            <a:ext cx="504825" cy="1584325"/>
          </a:xfrm>
          <a:prstGeom prst="notchedRightArrow">
            <a:avLst>
              <a:gd name="adj1" fmla="val 40277"/>
              <a:gd name="adj2" fmla="val 44967"/>
            </a:avLst>
          </a:prstGeom>
          <a:solidFill>
            <a:srgbClr val="E9E79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93" name="文本框 79892"/>
          <p:cNvSpPr txBox="1"/>
          <p:nvPr/>
        </p:nvSpPr>
        <p:spPr>
          <a:xfrm>
            <a:off x="7740650" y="2421255"/>
            <a:ext cx="225679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不是信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79894" name="直接连接符 79893"/>
          <p:cNvSpPr/>
          <p:nvPr/>
        </p:nvSpPr>
        <p:spPr>
          <a:xfrm flipH="1" flipV="1">
            <a:off x="2916238" y="3716338"/>
            <a:ext cx="1008062" cy="217487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95" name="文本框 79894"/>
          <p:cNvSpPr txBox="1"/>
          <p:nvPr/>
        </p:nvSpPr>
        <p:spPr>
          <a:xfrm>
            <a:off x="4140200" y="4724400"/>
            <a:ext cx="3311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传言不是真的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96" name="直接连接符 79895"/>
          <p:cNvSpPr/>
          <p:nvPr/>
        </p:nvSpPr>
        <p:spPr>
          <a:xfrm flipH="1">
            <a:off x="5580063" y="5300663"/>
            <a:ext cx="431800" cy="503237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9897" name="文本框 79896"/>
          <p:cNvSpPr txBox="1"/>
          <p:nvPr/>
        </p:nvSpPr>
        <p:spPr>
          <a:xfrm>
            <a:off x="4140200" y="5661025"/>
            <a:ext cx="3600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东野的书信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98" name="文本框 79897"/>
          <p:cNvSpPr txBox="1"/>
          <p:nvPr/>
        </p:nvSpPr>
        <p:spPr>
          <a:xfrm>
            <a:off x="4284663" y="6182678"/>
            <a:ext cx="2519362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耿兰的丧报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99" name="燕尾形箭头 79898"/>
          <p:cNvSpPr/>
          <p:nvPr/>
        </p:nvSpPr>
        <p:spPr>
          <a:xfrm>
            <a:off x="6516688" y="5661025"/>
            <a:ext cx="719137" cy="1296988"/>
          </a:xfrm>
          <a:prstGeom prst="notchedRightArrow">
            <a:avLst>
              <a:gd name="adj1" fmla="val 40277"/>
              <a:gd name="adj2" fmla="val 449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900" name="文本框 79899"/>
          <p:cNvSpPr txBox="1"/>
          <p:nvPr/>
        </p:nvSpPr>
        <p:spPr>
          <a:xfrm>
            <a:off x="7308850" y="6018213"/>
            <a:ext cx="122396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是信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9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7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7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79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79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79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79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79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9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9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9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9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79878" grpId="0" animBg="1"/>
      <p:bldP spid="79879" grpId="0" animBg="1"/>
      <p:bldP spid="79880" grpId="0" animBg="1"/>
      <p:bldP spid="79881" grpId="0" animBg="1"/>
      <p:bldP spid="79882" grpId="0" animBg="1"/>
      <p:bldP spid="79883" grpId="0" animBg="1"/>
      <p:bldP spid="79885" grpId="0"/>
      <p:bldP spid="79887" grpId="0" bldLvl="0" animBg="1"/>
      <p:bldP spid="79889" grpId="0"/>
      <p:bldP spid="79890" grpId="0"/>
      <p:bldP spid="79891" grpId="0"/>
      <p:bldP spid="79893" grpId="0" bldLvl="0" animBg="1"/>
      <p:bldP spid="79895" grpId="0"/>
      <p:bldP spid="79897" grpId="0"/>
      <p:bldP spid="79898" grpId="0" bldLvl="0" animBg="1"/>
      <p:bldP spid="7990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4" name="文本框 166913"/>
          <p:cNvSpPr txBox="1"/>
          <p:nvPr/>
        </p:nvSpPr>
        <p:spPr>
          <a:xfrm>
            <a:off x="539433" y="365760"/>
            <a:ext cx="7881937" cy="143383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揣摩文章第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自然段中的‘邪’、‘也’、‘乎’、‘矣’的用法，体会它们在表达感情上的作用。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6915" name="文本框 166914"/>
          <p:cNvSpPr txBox="1"/>
          <p:nvPr/>
        </p:nvSpPr>
        <p:spPr>
          <a:xfrm>
            <a:off x="611188" y="1923415"/>
            <a:ext cx="8029575" cy="143383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     </a:t>
            </a:r>
            <a:r>
              <a:rPr lang="zh-CN" altLang="en-US" sz="2800" b="1" dirty="0">
                <a:solidFill>
                  <a:srgbClr val="9900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三个“邪”“也”表示不愿相信十二郎的死是真的，所以用反诘的语气，强化作者极度震惊的心情。</a:t>
            </a:r>
            <a:endParaRPr lang="zh-CN" altLang="en-US" sz="2800" b="1" dirty="0">
              <a:solidFill>
                <a:srgbClr val="9900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6916" name="矩形 166915"/>
          <p:cNvSpPr/>
          <p:nvPr/>
        </p:nvSpPr>
        <p:spPr>
          <a:xfrm>
            <a:off x="1114425" y="5589270"/>
            <a:ext cx="7306310" cy="7188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charset="0"/>
                <a:ea typeface="华文行楷" charset="0"/>
              </a:rPr>
              <a:t>借助文言虚词表达思想感情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charset="0"/>
              <a:ea typeface="华文行楷" charset="0"/>
            </a:endParaRPr>
          </a:p>
        </p:txBody>
      </p:sp>
      <p:sp>
        <p:nvSpPr>
          <p:cNvPr id="166917" name="文本框 166916"/>
          <p:cNvSpPr txBox="1"/>
          <p:nvPr/>
        </p:nvSpPr>
        <p:spPr>
          <a:xfrm>
            <a:off x="611188" y="3427095"/>
            <a:ext cx="8064500" cy="100330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     </a:t>
            </a:r>
            <a:r>
              <a:rPr lang="zh-CN" altLang="en-US" sz="2800" b="1" dirty="0">
                <a:solidFill>
                  <a:srgbClr val="9900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三个“乎”，表示作者不愿相信而事实俱在的矛盾心情。</a:t>
            </a:r>
            <a:endParaRPr lang="zh-CN" altLang="en-US" sz="2800" b="1">
              <a:solidFill>
                <a:srgbClr val="9900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6918" name="文本框 166917"/>
          <p:cNvSpPr txBox="1"/>
          <p:nvPr/>
        </p:nvSpPr>
        <p:spPr>
          <a:xfrm>
            <a:off x="594360" y="4430395"/>
            <a:ext cx="8064500" cy="572135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200" b="1" dirty="0">
                <a:solidFill>
                  <a:srgbClr val="990033"/>
                </a:solidFill>
                <a:latin typeface="Times New Roman" panose="02020603050405020304" pitchFamily="18" charset="0"/>
                <a:ea typeface="华文行楷" pitchFamily="2" charset="-122"/>
              </a:rPr>
              <a:t>     </a:t>
            </a:r>
            <a:r>
              <a:rPr lang="zh-CN" altLang="en-US" sz="2800" b="1" dirty="0">
                <a:solidFill>
                  <a:srgbClr val="9900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五个“矣”，表示不得不信这一噩耗的无奈。</a:t>
            </a:r>
            <a:endParaRPr lang="zh-CN" altLang="en-US" sz="2800" b="1">
              <a:solidFill>
                <a:srgbClr val="9900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5" grpId="0"/>
      <p:bldP spid="166917" grpId="0"/>
      <p:bldP spid="166918" grpId="0"/>
      <p:bldP spid="1669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-228600" y="-114300"/>
            <a:ext cx="228600" cy="228600"/>
          </a:xfrm>
        </p:spPr>
        <p:txBody>
          <a:bodyPr anchor="ctr"/>
          <a:p>
            <a:endParaRPr dirty="0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36513" y="0"/>
            <a:ext cx="9144000" cy="6858000"/>
          </a:xfrm>
          <a:solidFill>
            <a:srgbClr val="99FF66"/>
          </a:solidFill>
        </p:spPr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en-US" altLang="zh-CN" sz="2800" dirty="0">
                <a:solidFill>
                  <a:srgbClr val="FF0000"/>
                </a:solidFill>
                <a:ea typeface="黑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虽然</a:t>
            </a:r>
            <a:r>
              <a:rPr lang="zh-CN" altLang="en-US" sz="2800" dirty="0">
                <a:ea typeface="黑体" panose="02010600030101010101" pitchFamily="2" charset="-122"/>
              </a:rPr>
              <a:t>，吾自今年来，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苍苍</a:t>
            </a:r>
            <a:r>
              <a:rPr lang="zh-CN" altLang="en-US" sz="2800" dirty="0">
                <a:ea typeface="黑体" panose="02010600030101010101" pitchFamily="2" charset="-122"/>
              </a:rPr>
              <a:t>者欲化而为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白</a:t>
            </a:r>
            <a:r>
              <a:rPr lang="zh-CN" altLang="en-US" sz="2800" dirty="0">
                <a:ea typeface="黑体" panose="02010600030101010101" pitchFamily="2" charset="-122"/>
              </a:rPr>
              <a:t>矣，动摇者欲</a:t>
            </a:r>
            <a:endParaRPr lang="zh-CN" altLang="en-US" sz="28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8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dirty="0">
                <a:ea typeface="黑体" panose="02010600030101010101" pitchFamily="2" charset="-122"/>
              </a:rPr>
              <a:t>脱而落矣，毛血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日</a:t>
            </a:r>
            <a:r>
              <a:rPr lang="zh-CN" altLang="en-US" sz="2800" dirty="0">
                <a:ea typeface="黑体" panose="02010600030101010101" pitchFamily="2" charset="-122"/>
              </a:rPr>
              <a:t>益衰，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志气</a:t>
            </a:r>
            <a:r>
              <a:rPr lang="zh-CN" altLang="en-US" sz="2800" dirty="0">
                <a:ea typeface="黑体" panose="02010600030101010101" pitchFamily="2" charset="-122"/>
              </a:rPr>
              <a:t>日益微，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几何</a:t>
            </a:r>
            <a:r>
              <a:rPr lang="zh-CN" altLang="en-US" sz="2800" dirty="0">
                <a:ea typeface="黑体" panose="02010600030101010101" pitchFamily="2" charset="-122"/>
              </a:rPr>
              <a:t>不从汝而死也！</a:t>
            </a:r>
            <a:endParaRPr lang="zh-CN" altLang="en-US" sz="2800" dirty="0"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>
                <a:ea typeface="黑体" panose="02010600030101010101" pitchFamily="2" charset="-122"/>
              </a:rPr>
              <a:t>死而有知，其几何离？其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无知</a:t>
            </a:r>
            <a:r>
              <a:rPr lang="zh-CN" altLang="en-US" sz="2800" dirty="0">
                <a:ea typeface="黑体" panose="02010600030101010101" pitchFamily="2" charset="-122"/>
              </a:rPr>
              <a:t>，悲不几时，而不悲者无穷期矣。</a:t>
            </a:r>
            <a:endParaRPr lang="zh-CN" altLang="en-US" sz="28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800" dirty="0">
              <a:solidFill>
                <a:srgbClr val="FF0000"/>
              </a:solidFill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800">
              <a:solidFill>
                <a:srgbClr val="CC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210" y="3544570"/>
            <a:ext cx="90246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即使这样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，我从今年以来，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花白的头发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有的已经变成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白发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了，动摇的牙齿有的已经脱落了，体质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一天天地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衰弱，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精神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一天天地衰退，还有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多少时间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不跟随你死去呢！死后如果有知觉，还有几天的分离？如果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没有知觉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，那我哀伤的时间也就不会长，而不哀伤的日子倒是无穷无尽啊！</a:t>
            </a:r>
            <a:endParaRPr lang="zh-CN" altLang="en-US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0390" y="459740"/>
            <a:ext cx="155702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即使这样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22675" y="459740"/>
            <a:ext cx="35496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0030101010101" pitchFamily="2" charset="-122"/>
                <a:sym typeface="+mn-ea"/>
              </a:rPr>
              <a:t>苍苍、白，形容词作动词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黑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7410" y="1331595"/>
            <a:ext cx="171323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  <a:buNone/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0030101010101" pitchFamily="2" charset="-122"/>
                <a:sym typeface="+mn-ea"/>
              </a:rPr>
              <a:t>名词作状语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56380" y="1331595"/>
            <a:ext cx="10344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精神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1030" y="1331595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多少日子，过不了多久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4810" y="2428875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0030101010101" pitchFamily="2" charset="-122"/>
                <a:sym typeface="+mn-ea"/>
              </a:rPr>
              <a:t>古，没有知觉；今，没有知识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 build="p"/>
      <p:bldP spid="3" grpId="0"/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2" name="文本框 83971"/>
          <p:cNvSpPr txBox="1"/>
          <p:nvPr/>
        </p:nvSpPr>
        <p:spPr>
          <a:xfrm>
            <a:off x="323850" y="549275"/>
            <a:ext cx="611981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六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.“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我”不久于人世</a:t>
            </a:r>
            <a:endParaRPr lang="zh-CN" alt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3973" name="直接连接符 83972"/>
          <p:cNvSpPr/>
          <p:nvPr/>
        </p:nvSpPr>
        <p:spPr>
          <a:xfrm>
            <a:off x="2051050" y="1125538"/>
            <a:ext cx="0" cy="10795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74" name="文本框 83973"/>
          <p:cNvSpPr txBox="1"/>
          <p:nvPr/>
        </p:nvSpPr>
        <p:spPr>
          <a:xfrm>
            <a:off x="1474788" y="2276475"/>
            <a:ext cx="20891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原因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75" name="左大括号 83974"/>
          <p:cNvSpPr/>
          <p:nvPr/>
        </p:nvSpPr>
        <p:spPr>
          <a:xfrm>
            <a:off x="2555875" y="1700213"/>
            <a:ext cx="503238" cy="1871662"/>
          </a:xfrm>
          <a:prstGeom prst="leftBrace">
            <a:avLst>
              <a:gd name="adj1" fmla="val 309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3976" name="文本框 83975"/>
          <p:cNvSpPr txBox="1"/>
          <p:nvPr/>
        </p:nvSpPr>
        <p:spPr>
          <a:xfrm>
            <a:off x="3132138" y="1412875"/>
            <a:ext cx="2376487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头发全白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77" name="文本框 83976"/>
          <p:cNvSpPr txBox="1"/>
          <p:nvPr/>
        </p:nvSpPr>
        <p:spPr>
          <a:xfrm>
            <a:off x="3132138" y="2060575"/>
            <a:ext cx="1871662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牙齿脱落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78" name="文本框 83977"/>
          <p:cNvSpPr txBox="1"/>
          <p:nvPr/>
        </p:nvSpPr>
        <p:spPr>
          <a:xfrm>
            <a:off x="3132138" y="2708275"/>
            <a:ext cx="25209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身体虚弱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79" name="文本框 83978"/>
          <p:cNvSpPr txBox="1"/>
          <p:nvPr/>
        </p:nvSpPr>
        <p:spPr>
          <a:xfrm>
            <a:off x="3132138" y="3357563"/>
            <a:ext cx="25209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精神衰落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80" name="直接连接符 83979"/>
          <p:cNvSpPr/>
          <p:nvPr/>
        </p:nvSpPr>
        <p:spPr>
          <a:xfrm>
            <a:off x="2051050" y="2997200"/>
            <a:ext cx="0" cy="1944688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81" name="文本框 83980"/>
          <p:cNvSpPr txBox="1"/>
          <p:nvPr/>
        </p:nvSpPr>
        <p:spPr>
          <a:xfrm>
            <a:off x="1547813" y="5084763"/>
            <a:ext cx="129540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死后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82" name="直接连接符 83981"/>
          <p:cNvSpPr/>
          <p:nvPr/>
        </p:nvSpPr>
        <p:spPr>
          <a:xfrm flipV="1">
            <a:off x="2555875" y="4652963"/>
            <a:ext cx="792163" cy="6477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83" name="文本框 83982"/>
          <p:cNvSpPr txBox="1"/>
          <p:nvPr/>
        </p:nvSpPr>
        <p:spPr>
          <a:xfrm>
            <a:off x="3348038" y="4217988"/>
            <a:ext cx="172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有知觉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84" name="直接连接符 83983"/>
          <p:cNvSpPr/>
          <p:nvPr/>
        </p:nvSpPr>
        <p:spPr>
          <a:xfrm>
            <a:off x="4787900" y="4581525"/>
            <a:ext cx="7207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85" name="文本框 83984"/>
          <p:cNvSpPr txBox="1"/>
          <p:nvPr/>
        </p:nvSpPr>
        <p:spPr>
          <a:xfrm>
            <a:off x="5508308" y="4189095"/>
            <a:ext cx="25923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永不分离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86" name="直接连接符 83985"/>
          <p:cNvSpPr/>
          <p:nvPr/>
        </p:nvSpPr>
        <p:spPr>
          <a:xfrm>
            <a:off x="2555875" y="5300663"/>
            <a:ext cx="863600" cy="5762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987" name="文本框 83986"/>
          <p:cNvSpPr txBox="1"/>
          <p:nvPr/>
        </p:nvSpPr>
        <p:spPr>
          <a:xfrm>
            <a:off x="3419475" y="5586413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没有知觉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3988" name="直接连接符 83987"/>
          <p:cNvSpPr/>
          <p:nvPr/>
        </p:nvSpPr>
        <p:spPr>
          <a:xfrm>
            <a:off x="5219700" y="5949950"/>
            <a:ext cx="6477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89" name="文本框 83988"/>
          <p:cNvSpPr txBox="1"/>
          <p:nvPr/>
        </p:nvSpPr>
        <p:spPr>
          <a:xfrm>
            <a:off x="5940425" y="5586730"/>
            <a:ext cx="2735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无尽的悲哀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8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 bldLvl="0" animBg="1"/>
      <p:bldP spid="83976" grpId="0" bldLvl="0" animBg="1"/>
      <p:bldP spid="83977" grpId="0" bldLvl="0" animBg="1"/>
      <p:bldP spid="83978" grpId="0" bldLvl="0" animBg="1"/>
      <p:bldP spid="83979" grpId="0" bldLvl="0" animBg="1"/>
      <p:bldP spid="83981" grpId="0" bldLvl="0" animBg="1"/>
      <p:bldP spid="83983" grpId="0"/>
      <p:bldP spid="83985" grpId="0"/>
      <p:bldP spid="83987" grpId="0"/>
      <p:bldP spid="8398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>
          <a:xfrm>
            <a:off x="611188" y="620713"/>
            <a:ext cx="7772400" cy="4114800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dirty="0">
                <a:ea typeface="黑体" panose="02010600030101010101" pitchFamily="2" charset="-122"/>
              </a:rPr>
              <a:t>汝之子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始</a:t>
            </a:r>
            <a:r>
              <a:rPr lang="zh-CN" altLang="en-US" sz="2800" dirty="0">
                <a:ea typeface="黑体" panose="02010600030101010101" pitchFamily="2" charset="-122"/>
              </a:rPr>
              <a:t>十岁，吾之子始五岁，少而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强者</a:t>
            </a:r>
            <a:r>
              <a:rPr lang="zh-CN" altLang="en-US" sz="2800" dirty="0">
                <a:ea typeface="黑体" panose="02010600030101010101" pitchFamily="2" charset="-122"/>
              </a:rPr>
              <a:t>不可</a:t>
            </a:r>
            <a:endParaRPr lang="zh-CN" altLang="en-US" sz="2800" dirty="0"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800" dirty="0"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ea typeface="黑体" panose="02010600030101010101" pitchFamily="2" charset="-122"/>
              </a:rPr>
              <a:t>保，如此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孩提</a:t>
            </a:r>
            <a:r>
              <a:rPr lang="zh-CN" altLang="en-US" sz="2800" dirty="0">
                <a:ea typeface="黑体" panose="02010600030101010101" pitchFamily="2" charset="-122"/>
              </a:rPr>
              <a:t>者，又可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2" charset="-122"/>
              </a:rPr>
              <a:t>冀</a:t>
            </a:r>
            <a:r>
              <a:rPr lang="zh-CN" altLang="en-US" sz="2800" dirty="0">
                <a:ea typeface="黑体" panose="02010600030101010101" pitchFamily="2" charset="-122"/>
              </a:rPr>
              <a:t>其</a:t>
            </a:r>
            <a:r>
              <a:rPr lang="zh-CN" altLang="en-US" sz="2800" u="sng" dirty="0">
                <a:solidFill>
                  <a:srgbClr val="FF0000"/>
                </a:solidFill>
                <a:ea typeface="黑体" panose="02010600030101010101" pitchFamily="2" charset="-122"/>
              </a:rPr>
              <a:t>成立</a:t>
            </a:r>
            <a:r>
              <a:rPr lang="zh-CN" altLang="en-US" sz="2800" dirty="0">
                <a:ea typeface="黑体" panose="02010600030101010101" pitchFamily="2" charset="-122"/>
              </a:rPr>
              <a:t>邪？呜呼哀哉！</a:t>
            </a:r>
            <a:endParaRPr lang="zh-CN" altLang="en-US" sz="2800" dirty="0"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800" dirty="0"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ea typeface="黑体" panose="02010600030101010101" pitchFamily="2" charset="-122"/>
              </a:rPr>
              <a:t>呜呼哀哉</a:t>
            </a:r>
            <a:r>
              <a:rPr lang="zh-CN" altLang="en-US" sz="2800" dirty="0"/>
              <a:t>！ </a:t>
            </a:r>
            <a:endParaRPr lang="zh-CN" altLang="en-US" sz="2800" dirty="0"/>
          </a:p>
          <a:p>
            <a:pPr>
              <a:lnSpc>
                <a:spcPct val="80000"/>
              </a:lnSpc>
            </a:pP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dirty="0"/>
          </a:p>
        </p:txBody>
      </p:sp>
      <p:sp>
        <p:nvSpPr>
          <p:cNvPr id="82948" name="文本框 82947"/>
          <p:cNvSpPr txBox="1"/>
          <p:nvPr/>
        </p:nvSpPr>
        <p:spPr>
          <a:xfrm>
            <a:off x="931228" y="4394200"/>
            <a:ext cx="6192837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</a:rPr>
              <a:t>七</a:t>
            </a:r>
            <a:r>
              <a:rPr lang="en-US" altLang="zh-CN" sz="2800">
                <a:latin typeface="Arial" panose="020B0604020202020204" pitchFamily="34" charset="0"/>
              </a:rPr>
              <a:t>.</a:t>
            </a:r>
            <a:r>
              <a:rPr lang="zh-CN" altLang="en-US" sz="2800" b="1" dirty="0">
                <a:latin typeface="Arial" panose="020B0604020202020204" pitchFamily="34" charset="0"/>
              </a:rPr>
              <a:t>担心孩子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827088" y="5445125"/>
            <a:ext cx="395922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年轻强壮的不可保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2950" name="直接连接符 82949"/>
          <p:cNvSpPr/>
          <p:nvPr/>
        </p:nvSpPr>
        <p:spPr>
          <a:xfrm>
            <a:off x="4284663" y="5805488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951" name="文本框 82950"/>
          <p:cNvSpPr txBox="1"/>
          <p:nvPr/>
        </p:nvSpPr>
        <p:spPr>
          <a:xfrm>
            <a:off x="5148263" y="5445125"/>
            <a:ext cx="36004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小孩子更难保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8040" y="3122295"/>
            <a:ext cx="782066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你的儿子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才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十岁，我的儿子才五岁。年轻力壮的都保不住，像这样的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小孩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，又能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期望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他们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成长立业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吗？唉！实在伤心啊！实在伤心啊！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7235" y="955040"/>
            <a:ext cx="4889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才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8955" y="955040"/>
            <a:ext cx="32435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年轻力壮的，指十二郎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4675" y="186753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幼儿，儿童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00195" y="186753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希望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4595" y="1867535"/>
            <a:ext cx="416179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sym typeface="+mn-ea"/>
              </a:rPr>
              <a:t>古，成长立业。今，形成建立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/>
      <p:bldP spid="3" grpId="0"/>
      <p:bldP spid="4" grpId="0"/>
      <p:bldP spid="5" grpId="0"/>
      <p:bldP spid="6" grpId="0"/>
      <p:bldP spid="7" grpId="0"/>
      <p:bldP spid="2" grpId="0"/>
      <p:bldP spid="82948" grpId="0" animBg="1"/>
      <p:bldP spid="82949" grpId="0" animBg="1"/>
      <p:bldP spid="8295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-457200" y="0"/>
            <a:ext cx="457200" cy="228600"/>
          </a:xfrm>
        </p:spPr>
        <p:txBody>
          <a:bodyPr anchor="ctr"/>
          <a:p>
            <a:endParaRPr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941185"/>
          </a:xfrm>
          <a:solidFill>
            <a:srgbClr val="99FF66"/>
          </a:solidFill>
        </p:spPr>
        <p:txBody>
          <a:bodyPr/>
          <a:p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汝去年书云：“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比</a:t>
            </a:r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得软脚病，往往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</a:t>
            </a:r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剧。”吾曰：“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疾也，江南之人常常有之。”未始以为忧也。呜呼！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竟以此而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殒</a:t>
            </a:r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其生乎？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抑</a:t>
            </a:r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别有疾而致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斯</a:t>
            </a:r>
            <a:r>
              <a:rPr lang="zh-CN" altLang="en-US" sz="2800" dirty="0">
                <a:latin typeface="黑体" panose="02010600030101010101" pitchFamily="2" charset="-122"/>
                <a:ea typeface="黑体" panose="02010600030101010101" pitchFamily="2" charset="-122"/>
              </a:rPr>
              <a:t>乎？ </a:t>
            </a:r>
            <a:endParaRPr lang="zh-CN" altLang="en-US" sz="28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endParaRPr lang="zh-CN" altLang="en-US" sz="28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395288" y="526796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八</a:t>
            </a:r>
            <a:r>
              <a:rPr lang="en-US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死因推测</a:t>
            </a:r>
            <a:br>
              <a:rPr lang="zh-CN" altLang="en-US" sz="4000" dirty="0">
                <a:solidFill>
                  <a:srgbClr val="FF0000"/>
                </a:solidFill>
              </a:rPr>
            </a:b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3329940"/>
            <a:ext cx="8362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你去年来信说：“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近来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得了软脚病，越来越厉害。”我回信说：“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这种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病，江南人大多有。</a:t>
            </a:r>
            <a:r>
              <a:rPr lang="en-US" altLang="zh-CN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并不曾为此而发愁。唉！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难道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这种病竟然夺去了你的生命吗？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还是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另患重病而导致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死亡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呢？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75205" y="495935"/>
            <a:ext cx="113284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近来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1150" y="563245"/>
            <a:ext cx="13823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表修饰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6850" y="563245"/>
            <a:ext cx="1076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这种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7990" y="1601470"/>
            <a:ext cx="10090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难道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285" y="2663190"/>
            <a:ext cx="415925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使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0030101010101" pitchFamily="2" charset="-122"/>
                <a:sym typeface="+mn-ea"/>
              </a:rPr>
              <a:t>……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死亡，动词的使动用法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36290" y="160147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还是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1150" y="2663190"/>
            <a:ext cx="200660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此，指死亡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 build="p"/>
      <p:bldP spid="4" grpId="0"/>
      <p:bldP spid="5" grpId="0"/>
      <p:bldP spid="6" grpId="0"/>
      <p:bldP spid="9" grpId="0"/>
      <p:bldP spid="7" grpId="0"/>
      <p:bldP spid="8" grpId="0"/>
      <p:bldP spid="10" grpId="0"/>
      <p:bldP spid="3" grpId="0"/>
      <p:bldP spid="348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90115" name="文本占位符 90114"/>
          <p:cNvSpPr>
            <a:spLocks noGrp="1"/>
          </p:cNvSpPr>
          <p:nvPr>
            <p:ph type="body" idx="1"/>
          </p:nvPr>
        </p:nvSpPr>
        <p:spPr>
          <a:xfrm>
            <a:off x="109855" y="207645"/>
            <a:ext cx="8945245" cy="6519545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汝之书，六月十七日也；东野云，</a:t>
            </a:r>
            <a:r>
              <a:rPr lang="zh-CN" altLang="en-US" sz="2400" u="sng" dirty="0">
                <a:latin typeface="黑体" panose="02010600030101010101" pitchFamily="2" charset="-122"/>
                <a:ea typeface="黑体" panose="02010600030101010101" pitchFamily="2" charset="-122"/>
              </a:rPr>
              <a:t>汝殁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</a:t>
            </a:r>
            <a:r>
              <a:rPr lang="zh-CN" altLang="en-US" sz="2400" u="sng" dirty="0">
                <a:latin typeface="黑体" panose="02010600030101010101" pitchFamily="2" charset="-122"/>
                <a:ea typeface="黑体" panose="02010600030101010101" pitchFamily="2" charset="-122"/>
              </a:rPr>
              <a:t>六月二日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；耿兰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报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无月日。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盖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东野之使者，</a:t>
            </a:r>
            <a:r>
              <a:rPr lang="zh-CN" altLang="en-US" sz="2400" u="sng" dirty="0">
                <a:latin typeface="黑体" panose="02010600030101010101" pitchFamily="2" charset="-122"/>
                <a:ea typeface="黑体" panose="02010600030101010101" pitchFamily="2" charset="-122"/>
              </a:rPr>
              <a:t>不知问家人以月日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；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如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耿兰之报，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不知当言月日；东野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与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吾书，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乃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问使者，使者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妄称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以应之耳。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u="sng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u="sng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</a:t>
            </a:r>
            <a:r>
              <a:rPr lang="zh-CN" altLang="en-US" sz="2400" u="sng" dirty="0">
                <a:latin typeface="黑体" panose="02010600030101010101" pitchFamily="2" charset="-122"/>
                <a:ea typeface="黑体" panose="02010600030101010101" pitchFamily="2" charset="-122"/>
              </a:rPr>
              <a:t>然乎？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</a:t>
            </a:r>
            <a:r>
              <a:rPr lang="zh-CN" altLang="en-US" sz="2400" u="sng" dirty="0">
                <a:latin typeface="黑体" panose="02010600030101010101" pitchFamily="2" charset="-122"/>
                <a:ea typeface="黑体" panose="02010600030101010101" pitchFamily="2" charset="-122"/>
              </a:rPr>
              <a:t>不然乎？ </a:t>
            </a:r>
            <a:endParaRPr lang="zh-CN" altLang="en-US" sz="2400" u="sng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0118" name="矩形 90117"/>
          <p:cNvSpPr/>
          <p:nvPr/>
        </p:nvSpPr>
        <p:spPr>
          <a:xfrm>
            <a:off x="2869883" y="5605780"/>
            <a:ext cx="23256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死期推测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700" y="3223260"/>
            <a:ext cx="86099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你的信，是六月十七日写的；东野来信说，你死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在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六月二日；耿兰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报丧的信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没有说明你死于哪月哪日。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大约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东野的使者没有向家人问明死期；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而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耿兰报丧的信不懂得应当说明死期；东野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给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我写信时，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才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向使者询问死期，使者不过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信口胡诌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来应付他。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是</a:t>
            </a:r>
            <a:r>
              <a:rPr lang="zh-CN" altLang="en-US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这样呢？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还是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不是这样呢？ </a:t>
            </a:r>
            <a:endParaRPr lang="zh-CN" altLang="en-US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/>
            <a:endParaRPr lang="zh-CN" altLang="en-US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74055" y="459105"/>
            <a:ext cx="198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状语后置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335" y="1205865"/>
            <a:ext cx="1637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报丧的信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8040" y="1292225"/>
            <a:ext cx="1094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大约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5175" y="1292225"/>
            <a:ext cx="1868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状语后置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64630" y="1292225"/>
            <a:ext cx="249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在这里相当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而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endParaRPr lang="en-US" altLang="zh-CN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9445" y="2117725"/>
            <a:ext cx="961390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才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92450" y="2117725"/>
            <a:ext cx="5676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给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4630" y="2117725"/>
            <a:ext cx="1894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信口胡诌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340" y="2799080"/>
            <a:ext cx="2631440" cy="6813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固定句式，表选择</a:t>
            </a:r>
            <a:endParaRPr lang="zh-CN" altLang="en-US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01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901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2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animBg="1" build="p"/>
      <p:bldP spid="3" grpId="0"/>
      <p:bldP spid="4" grpId="0"/>
      <p:bldP spid="5" grpId="0"/>
      <p:bldP spid="6" grpId="0"/>
      <p:bldP spid="7" grpId="0"/>
      <p:bldP spid="10" grpId="0"/>
      <p:bldP spid="9" grpId="0"/>
      <p:bldP spid="11" grpId="0"/>
      <p:bldP spid="12" grpId="0"/>
      <p:bldP spid="2" grpId="0"/>
      <p:bldP spid="901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6" name="文本框 156675"/>
          <p:cNvSpPr txBox="1"/>
          <p:nvPr/>
        </p:nvSpPr>
        <p:spPr>
          <a:xfrm>
            <a:off x="337503" y="2225993"/>
            <a:ext cx="7772400" cy="51054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2800" dirty="0">
                <a:latin typeface="方正魏碑简体" pitchFamily="2" charset="-122"/>
                <a:ea typeface="方正魏碑简体" pitchFamily="2" charset="-122"/>
              </a:rPr>
              <a:t>     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第二部分（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4-9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），写十二郎之死。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4" name="标题 1822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endParaRPr sz="44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2275" name="副标题 1822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2276" name="图片 182275" descr="f18428d060ec73c9572c84a5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248285" y="824230"/>
            <a:ext cx="8648065" cy="199961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i="1" dirty="0">
                <a:solidFill>
                  <a:srgbClr val="FF3300"/>
                </a:solidFill>
                <a:latin typeface="Arial" panose="020B0604020202020204" pitchFamily="34" charset="0"/>
              </a:rPr>
              <a:t>分析</a:t>
            </a:r>
            <a:r>
              <a:rPr lang="en-US" altLang="zh-CN" sz="3200" b="1" i="1">
                <a:solidFill>
                  <a:srgbClr val="FF3300"/>
                </a:solidFill>
                <a:latin typeface="Arial" panose="020B0604020202020204" pitchFamily="34" charset="0"/>
              </a:rPr>
              <a:t>: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</a:rPr>
              <a:t>第二部分的核心内容是写十二郎之死。为什么文中还要回叙自己头一年给十二郎的信，以及自己身体衰病、子孙辈幼小等事？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248285" y="2671445"/>
            <a:ext cx="8648700" cy="359981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i="1" dirty="0">
                <a:solidFill>
                  <a:srgbClr val="FF3300"/>
                </a:solidFill>
                <a:latin typeface="Arial" panose="020B0604020202020204" pitchFamily="34" charset="0"/>
              </a:rPr>
              <a:t>明确</a:t>
            </a:r>
            <a:r>
              <a:rPr lang="en-US" altLang="zh-CN" sz="3200" b="1" i="1">
                <a:solidFill>
                  <a:srgbClr val="FF3300"/>
                </a:solidFill>
                <a:latin typeface="Arial" panose="020B0604020202020204" pitchFamily="34" charset="0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这些事都与文章主旨（吊十二郎之死）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密切相关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，穿插其中，又形成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行文的曲折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。第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段写自己的未老先衰之象，意在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为下文蓄势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，也就是用自己之将死而竟不死，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反衬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出十二郎之不应死而竟死的尤其可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哀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。“少者殁长者存，强者夭而病者全”，这不合情理，故更让人难以接受。第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7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段又言己之衰、子孙之弱，不仅写出十二郎辞世后家境的凄凉，也更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突显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了作者因十二郎之死而生的极度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悲伤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、痛不欲生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之情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ldLvl="0" animBg="1"/>
      <p:bldP spid="3686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228600" y="381000"/>
            <a:ext cx="8458200" cy="163004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Arial" panose="020B0604020202020204" pitchFamily="34" charset="0"/>
              </a:rPr>
              <a:t>分析</a:t>
            </a:r>
            <a:r>
              <a:rPr lang="en-US" altLang="zh-CN" sz="2800" b="1" i="1">
                <a:solidFill>
                  <a:srgbClr val="FF3300"/>
                </a:solidFill>
                <a:latin typeface="Arial" panose="020B0604020202020204" pitchFamily="34" charset="0"/>
              </a:rPr>
              <a:t>:  </a:t>
            </a:r>
            <a:r>
              <a:rPr lang="zh-CN" altLang="en-US" sz="2800" b="1" dirty="0">
                <a:latin typeface="Arial" panose="020B0604020202020204" pitchFamily="34" charset="0"/>
              </a:rPr>
              <a:t>文章这一部分的思路是什么样的</a:t>
            </a:r>
            <a:r>
              <a:rPr lang="en-US" altLang="zh-CN" sz="2800" b="1">
                <a:latin typeface="Arial" panose="020B0604020202020204" pitchFamily="34" charset="0"/>
              </a:rPr>
              <a:t>?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228600" y="2209800"/>
            <a:ext cx="205740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死别之情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2286000" y="2057400"/>
            <a:ext cx="30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38917" name="左大括号 38916"/>
          <p:cNvSpPr/>
          <p:nvPr/>
        </p:nvSpPr>
        <p:spPr>
          <a:xfrm>
            <a:off x="2209800" y="1676400"/>
            <a:ext cx="228600" cy="2514600"/>
          </a:xfrm>
          <a:prstGeom prst="leftBrace">
            <a:avLst>
              <a:gd name="adj1" fmla="val 91666"/>
              <a:gd name="adj2" fmla="val 50000"/>
            </a:avLst>
          </a:prstGeom>
          <a:noFill/>
          <a:ln w="635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8" name="文本框 38917"/>
          <p:cNvSpPr txBox="1"/>
          <p:nvPr/>
        </p:nvSpPr>
        <p:spPr>
          <a:xfrm>
            <a:off x="2555875" y="1989138"/>
            <a:ext cx="432117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惊闻噩耗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疑似非真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2555875" y="2636838"/>
            <a:ext cx="4343400" cy="116840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若死有知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愿从汝死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2484438" y="3213100"/>
            <a:ext cx="5334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子孙幼弱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睹之生悲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2555875" y="3789363"/>
            <a:ext cx="518160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病因死期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萦迥于心（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）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2484438" y="1341438"/>
            <a:ext cx="431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少强先殁，不合常情（</a:t>
            </a:r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nimBg="1"/>
      <p:bldP spid="38915" grpId="0" bldLvl="0" animBg="1"/>
      <p:bldP spid="38918" grpId="0" bldLvl="0" animBg="1"/>
      <p:bldP spid="38919" grpId="0" bldLvl="0" animBg="1"/>
      <p:bldP spid="38920" grpId="0"/>
      <p:bldP spid="38921" grpId="0" bldLvl="0" animBg="1"/>
      <p:bldP spid="389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-381000" y="304800"/>
            <a:ext cx="76200" cy="152400"/>
          </a:xfrm>
        </p:spPr>
        <p:txBody>
          <a:bodyPr anchor="ctr"/>
          <a:p>
            <a:endParaRPr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45720" y="-11430"/>
            <a:ext cx="9123045" cy="6788150"/>
          </a:xfrm>
          <a:solidFill>
            <a:srgbClr val="99FF66"/>
          </a:solidFill>
        </p:spPr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>
                <a:ea typeface="黑体" panose="02010600030101010101" pitchFamily="2" charset="-122"/>
              </a:rPr>
              <a:t>    </a:t>
            </a:r>
            <a:r>
              <a:rPr lang="zh-CN" altLang="en-US" sz="2400" dirty="0">
                <a:ea typeface="黑体" panose="02010600030101010101" pitchFamily="2" charset="-122"/>
              </a:rPr>
              <a:t>今吾使建中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祭</a:t>
            </a:r>
            <a:r>
              <a:rPr lang="zh-CN" altLang="en-US" sz="2400" dirty="0">
                <a:ea typeface="黑体" panose="02010600030101010101" pitchFamily="2" charset="-122"/>
              </a:rPr>
              <a:t>汝，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吊</a:t>
            </a:r>
            <a:r>
              <a:rPr lang="zh-CN" altLang="en-US" sz="2400" dirty="0">
                <a:ea typeface="黑体" panose="02010600030101010101" pitchFamily="2" charset="-122"/>
              </a:rPr>
              <a:t>汝之孤与汝之乳母。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彼</a:t>
            </a:r>
            <a:r>
              <a:rPr lang="zh-CN" altLang="en-US" sz="2400" dirty="0">
                <a:ea typeface="黑体" panose="02010600030101010101" pitchFamily="2" charset="-122"/>
              </a:rPr>
              <a:t>有食可守以待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终丧</a:t>
            </a:r>
            <a:r>
              <a:rPr lang="zh-CN" altLang="en-US" sz="2400" dirty="0">
                <a:ea typeface="黑体" panose="02010600030101010101" pitchFamily="2" charset="-122"/>
              </a:rPr>
              <a:t>，</a:t>
            </a:r>
            <a:endParaRPr lang="zh-CN" altLang="en-US" sz="24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4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dirty="0">
                <a:ea typeface="黑体" panose="02010600030101010101" pitchFamily="2" charset="-122"/>
              </a:rPr>
              <a:t>则待终丧而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取以来</a:t>
            </a:r>
            <a:r>
              <a:rPr lang="zh-CN" altLang="en-US" sz="2400" dirty="0">
                <a:ea typeface="黑体" panose="02010600030101010101" pitchFamily="2" charset="-122"/>
              </a:rPr>
              <a:t>；如不能守以终丧，则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遂</a:t>
            </a:r>
            <a:r>
              <a:rPr lang="zh-CN" altLang="en-US" sz="2400" dirty="0">
                <a:ea typeface="黑体" panose="02010600030101010101" pitchFamily="2" charset="-122"/>
              </a:rPr>
              <a:t>取以来。其余奴婢，并</a:t>
            </a:r>
            <a:endParaRPr lang="zh-CN" altLang="en-US" sz="24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lang="zh-CN" altLang="en-US" sz="2400" dirty="0">
              <a:ea typeface="黑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400" dirty="0">
                <a:ea typeface="黑体" panose="02010600030101010101" pitchFamily="2" charset="-122"/>
              </a:rPr>
              <a:t>令守汝丧。吾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力</a:t>
            </a:r>
            <a:r>
              <a:rPr lang="zh-CN" altLang="en-US" sz="2400" dirty="0">
                <a:ea typeface="黑体" panose="02010600030101010101" pitchFamily="2" charset="-122"/>
              </a:rPr>
              <a:t>能改葬，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0030101010101" pitchFamily="2" charset="-122"/>
              </a:rPr>
              <a:t>终</a:t>
            </a:r>
            <a:r>
              <a:rPr lang="zh-CN" altLang="en-US" sz="2400" dirty="0">
                <a:ea typeface="黑体" panose="02010600030101010101" pitchFamily="2" charset="-122"/>
              </a:rPr>
              <a:t>葬汝于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2" charset="-122"/>
              </a:rPr>
              <a:t>先人之兆</a:t>
            </a:r>
            <a:r>
              <a:rPr lang="zh-CN" altLang="en-US" sz="2400" dirty="0">
                <a:ea typeface="黑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0030101010101" pitchFamily="2" charset="-122"/>
              </a:rPr>
              <a:t>然后</a:t>
            </a:r>
            <a:r>
              <a:rPr lang="zh-CN" altLang="en-US" sz="2400" dirty="0">
                <a:ea typeface="黑体" panose="02010600030101010101" pitchFamily="2" charset="-122"/>
              </a:rPr>
              <a:t>惟其所愿。</a:t>
            </a:r>
            <a:r>
              <a:rPr lang="zh-CN" altLang="en-US" sz="2400" dirty="0"/>
              <a:t> 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4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7050" y="3397885"/>
            <a:ext cx="76727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如今我派遣建中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祭奠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你，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慰问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你的儿子和你的乳母，他们如果有粮食可以维持到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三年丧期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满，就等到丧满以后接他们来；如果生活困难而无法守满丧期，就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立即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把他们接来。余的奴婢，都让他们为你守丧。等到我有能力改葬的时候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，最后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一定把你的灵柩安葬于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祖先的坟地，这样以后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才算了却我的心愿。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63700" y="304800"/>
            <a:ext cx="964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祭奠</a:t>
            </a:r>
            <a:endParaRPr lang="zh-CN" altLang="zh-CN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0040" y="304800"/>
            <a:ext cx="986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慰问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8305" y="304800"/>
            <a:ext cx="1054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他们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8955" y="304800"/>
            <a:ext cx="19157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三年丧期满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330" y="1085215"/>
            <a:ext cx="27978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接孤儿和乳母来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54295" y="1085215"/>
            <a:ext cx="1271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立即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9340" y="1927860"/>
            <a:ext cx="3268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兆通垗，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祖先的坟地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985" y="1927860"/>
            <a:ext cx="31451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有能力，名词作动词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 uiExpand="1" build="p"/>
      <p:bldP spid="3" grpId="0"/>
      <p:bldP spid="5" grpId="0"/>
      <p:bldP spid="6" grpId="0"/>
      <p:bldP spid="7" grpId="0"/>
      <p:bldP spid="8" grpId="0"/>
      <p:bldP spid="10" grpId="0"/>
      <p:bldP spid="12" grpId="0"/>
      <p:bldP spid="11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20" name="文本框 86019"/>
          <p:cNvSpPr txBox="1"/>
          <p:nvPr/>
        </p:nvSpPr>
        <p:spPr>
          <a:xfrm>
            <a:off x="252413" y="476250"/>
            <a:ext cx="54721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后事安排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684213" y="1625600"/>
            <a:ext cx="287972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对孤儿、乳母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22" name="直接连接符 86021"/>
          <p:cNvSpPr/>
          <p:nvPr/>
        </p:nvSpPr>
        <p:spPr>
          <a:xfrm flipV="1">
            <a:off x="3276600" y="1268413"/>
            <a:ext cx="574675" cy="5762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3" name="文本框 86022"/>
          <p:cNvSpPr txBox="1"/>
          <p:nvPr/>
        </p:nvSpPr>
        <p:spPr>
          <a:xfrm>
            <a:off x="3924300" y="836613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有粮食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24" name="直接连接符 86023"/>
          <p:cNvSpPr/>
          <p:nvPr/>
        </p:nvSpPr>
        <p:spPr>
          <a:xfrm>
            <a:off x="5292725" y="1125538"/>
            <a:ext cx="8636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25" name="文本框 86024"/>
          <p:cNvSpPr txBox="1"/>
          <p:nvPr/>
        </p:nvSpPr>
        <p:spPr>
          <a:xfrm>
            <a:off x="6300788" y="836613"/>
            <a:ext cx="2771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守孝到结束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26" name="直接连接符 86025"/>
          <p:cNvSpPr/>
          <p:nvPr/>
        </p:nvSpPr>
        <p:spPr>
          <a:xfrm>
            <a:off x="3276600" y="1844675"/>
            <a:ext cx="574675" cy="7207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27" name="文本框 86026"/>
          <p:cNvSpPr txBox="1"/>
          <p:nvPr/>
        </p:nvSpPr>
        <p:spPr>
          <a:xfrm>
            <a:off x="3924300" y="2349500"/>
            <a:ext cx="165576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没粮食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28" name="直接连接符 86027"/>
          <p:cNvSpPr/>
          <p:nvPr/>
        </p:nvSpPr>
        <p:spPr>
          <a:xfrm>
            <a:off x="5292725" y="2636838"/>
            <a:ext cx="8636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6029" name="文本框 86028"/>
          <p:cNvSpPr txBox="1"/>
          <p:nvPr/>
        </p:nvSpPr>
        <p:spPr>
          <a:xfrm>
            <a:off x="6300788" y="2273300"/>
            <a:ext cx="277177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马上接来住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30" name="文本框 86029"/>
          <p:cNvSpPr txBox="1"/>
          <p:nvPr/>
        </p:nvSpPr>
        <p:spPr>
          <a:xfrm>
            <a:off x="755650" y="3716338"/>
            <a:ext cx="16573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对奴婢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31" name="直接连接符 86030"/>
          <p:cNvSpPr/>
          <p:nvPr/>
        </p:nvSpPr>
        <p:spPr>
          <a:xfrm flipV="1">
            <a:off x="2124075" y="3429000"/>
            <a:ext cx="863600" cy="576263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32" name="文本框 86031"/>
          <p:cNvSpPr txBox="1"/>
          <p:nvPr/>
        </p:nvSpPr>
        <p:spPr>
          <a:xfrm>
            <a:off x="3132138" y="3068638"/>
            <a:ext cx="2951162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守丧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33" name="直接连接符 86032"/>
          <p:cNvSpPr/>
          <p:nvPr/>
        </p:nvSpPr>
        <p:spPr>
          <a:xfrm>
            <a:off x="2124075" y="4005263"/>
            <a:ext cx="935038" cy="6477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34" name="文本框 86033"/>
          <p:cNvSpPr txBox="1"/>
          <p:nvPr/>
        </p:nvSpPr>
        <p:spPr>
          <a:xfrm>
            <a:off x="3132138" y="4362450"/>
            <a:ext cx="2592387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惟其所愿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35" name="文本框 86034"/>
          <p:cNvSpPr txBox="1"/>
          <p:nvPr/>
        </p:nvSpPr>
        <p:spPr>
          <a:xfrm>
            <a:off x="755650" y="5516563"/>
            <a:ext cx="208756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对死者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6036" name="直接连接符 86035"/>
          <p:cNvSpPr/>
          <p:nvPr/>
        </p:nvSpPr>
        <p:spPr>
          <a:xfrm>
            <a:off x="2124075" y="5805488"/>
            <a:ext cx="11525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6037" name="文本框 86036"/>
          <p:cNvSpPr txBox="1"/>
          <p:nvPr/>
        </p:nvSpPr>
        <p:spPr>
          <a:xfrm>
            <a:off x="3492500" y="5513388"/>
            <a:ext cx="4895850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如有能力，终迁葬祖坟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 bldLvl="0" animBg="1"/>
      <p:bldP spid="86023" grpId="0"/>
      <p:bldP spid="86025" grpId="0"/>
      <p:bldP spid="86027" grpId="0" bldLvl="0" animBg="1"/>
      <p:bldP spid="86029" grpId="0" bldLvl="0" animBg="1"/>
      <p:bldP spid="86030" grpId="0" bldLvl="0" animBg="1"/>
      <p:bldP spid="86032" grpId="0" bldLvl="0" animBg="1"/>
      <p:bldP spid="86034" grpId="0" bldLvl="0" animBg="1"/>
      <p:bldP spid="86035" grpId="0" bldLvl="0" animBg="1"/>
      <p:bldP spid="8603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 flipH="1">
            <a:off x="-457200" y="0"/>
            <a:ext cx="76200" cy="76200"/>
          </a:xfrm>
        </p:spPr>
        <p:txBody>
          <a:bodyPr anchor="ctr"/>
          <a:p>
            <a:endParaRPr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99FF66"/>
          </a:solidFill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呜呼！汝病吾不知时，汝殁吾不知日，生不能相养以共居，殁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不能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抚汝以尽哀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敛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不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凭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其棺，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窆</a:t>
            </a:r>
            <a:r>
              <a:rPr lang="en-US" altLang="zh-CN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bian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不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临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其穴。吾行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负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神明，而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使汝夭。不孝不慈，而不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得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与汝相养以生</a:t>
            </a: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相守以死。一在天之涯，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一在地之角，生而影不与吾形相依，死而魂不与吾梦相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接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，吾实为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之，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其又何尤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！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“彼苍者天”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“曷其有极”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sz="24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50" y="3615690"/>
            <a:ext cx="9030335" cy="485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唉！你生病我不知道时间，你去世我不知道日期；你活着我们不能互相照顾，同住一起；你死后我又不能抚尸痛哭；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装殓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时不能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靠着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棺；下葬之时不曾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俯视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你的墓穴。我的行为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辜负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了神灵，因而使你夭亡；我不孝顺、不慈爱，因而既不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能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和你互相照顾，一同生活，又不能和你互相依傍，一同死亡。一起死去。一个在天涯，一个在地角。活着的时候，你的影子不能和我的身子靠拢；去世以后，你的灵魂不能和我的梦魂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亲近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。这都是我自己造成的恶果，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难道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又能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怨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谁呢！“茫茫无际的苍天啊”，“我的悲哀何时才有尽头呢！” </a:t>
            </a:r>
            <a:endParaRPr lang="zh-CN" altLang="en-US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l"/>
            <a:endParaRPr lang="zh-CN" altLang="en-US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/>
            <a:endParaRPr lang="zh-CN" altLang="en-US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l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29765" y="1148080"/>
            <a:ext cx="96837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装殓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045" y="420370"/>
            <a:ext cx="166052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抚尸痛哭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8140" y="1148080"/>
            <a:ext cx="156908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临，靠着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720" y="3155315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宾语前置，即“其又尤何”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856990" y="420370"/>
            <a:ext cx="2642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葬时下棺入穴</a:t>
            </a:r>
            <a:endParaRPr lang="zh-CN" altLang="zh-CN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83765" y="2418080"/>
            <a:ext cx="167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那苍天啊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8190" y="2418080"/>
            <a:ext cx="323659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什么时候才有尽头呢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 uiExpand="1" build="p"/>
      <p:bldP spid="5" grpId="0"/>
      <p:bldP spid="4" grpId="0"/>
      <p:bldP spid="6" grpId="0"/>
      <p:bldP spid="9" grpId="0"/>
      <p:bldP spid="8" grpId="0"/>
      <p:bldP spid="10" grpId="0"/>
      <p:bldP spid="11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xfrm>
            <a:off x="-685800" y="304800"/>
            <a:ext cx="228600" cy="152400"/>
          </a:xfrm>
        </p:spPr>
        <p:txBody>
          <a:bodyPr anchor="ctr"/>
          <a:p>
            <a:endParaRPr dirty="0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-52070" y="-45085"/>
            <a:ext cx="9195435" cy="6880225"/>
          </a:xfrm>
          <a:solidFill>
            <a:srgbClr val="99FF66"/>
          </a:solidFill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自今已往，吾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其无意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于人世矣！当求数顷之田于伊、颍之上，以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待余年。教吾子与汝子，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幸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其成；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长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吾女与汝女，待其嫁，如此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而已。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    呜呼！言有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穷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而情不可终，汝其知也邪？其不知也邪？呜呼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哀哉！</a:t>
            </a:r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尚飨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！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51435" y="3895090"/>
            <a:ext cx="9196070" cy="2451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从今以后，我对这个世界还有什么可以留恋的！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打算回到故乡去，在伊水、颍水旁边买几顷田，打发我剩余的岁月。教育我的儿子和你的儿子，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希望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他们成才；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抚养</a:t>
            </a:r>
            <a:r>
              <a:rPr lang="zh-CN" altLang="en-US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我的女儿和你的女儿，等待她们出嫁，我想要做的，像这样罢了唉！话有说尽的时候，而悲痛的心情却是没完没了的，你是能够理解呢？还是什么都不知道了呢？唉！伤心啊！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希望你的灵魂能来享用我的祭品啊！ 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lnSpc>
                <a:spcPct val="80000"/>
              </a:lnSpc>
            </a:pPr>
            <a:endParaRPr lang="zh-CN" altLang="en-US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l">
              <a:lnSpc>
                <a:spcPct val="80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8905" y="304800"/>
            <a:ext cx="16440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没有心思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0" y="304800"/>
            <a:ext cx="16211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表示揣测</a:t>
            </a:r>
            <a:endParaRPr lang="zh-CN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8545" y="1090295"/>
            <a:ext cx="1129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希望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2920" y="1090295"/>
            <a:ext cx="483108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使动用法，使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0030101010101" pitchFamily="2" charset="-122"/>
                <a:sym typeface="+mn-ea"/>
              </a:rPr>
              <a:t>……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长大，养育之意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2135" y="2531110"/>
            <a:ext cx="3838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穷，形容词作名词，尽头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710" y="3330575"/>
            <a:ext cx="508000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希望你的灵魂能来享用我的祭品啊！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30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 build="p"/>
      <p:bldP spid="43011" grpId="1" animBg="1" build="p"/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2" grpId="0"/>
      <p:bldP spid="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4" name="文本框 87043"/>
          <p:cNvSpPr txBox="1"/>
          <p:nvPr/>
        </p:nvSpPr>
        <p:spPr>
          <a:xfrm>
            <a:off x="64135" y="795020"/>
            <a:ext cx="9110345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十一</a:t>
            </a:r>
            <a:r>
              <a:rPr lang="en-US" altLang="zh-CN" sz="2800" b="1" dirty="0">
                <a:latin typeface="Arial" panose="020B0604020202020204" pitchFamily="34" charset="0"/>
              </a:rPr>
              <a:t>.</a:t>
            </a:r>
            <a:r>
              <a:rPr lang="zh-CN" altLang="en-US" sz="2800" b="1" dirty="0">
                <a:latin typeface="Arial" panose="020B0604020202020204" pitchFamily="34" charset="0"/>
              </a:rPr>
              <a:t>对生不能共居公养，死不能临尸尽哀的悲痛和怨恨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179388" y="2852738"/>
            <a:ext cx="38179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以后我想做的事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7046" name="直接连接符 87045"/>
          <p:cNvSpPr/>
          <p:nvPr/>
        </p:nvSpPr>
        <p:spPr>
          <a:xfrm flipV="1">
            <a:off x="3132138" y="2852738"/>
            <a:ext cx="647700" cy="287337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7047" name="文本框 87046"/>
          <p:cNvSpPr txBox="1"/>
          <p:nvPr/>
        </p:nvSpPr>
        <p:spPr>
          <a:xfrm>
            <a:off x="3851275" y="2636838"/>
            <a:ext cx="439261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教育儿子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长大成才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7048" name="直接连接符 87047"/>
          <p:cNvSpPr/>
          <p:nvPr/>
        </p:nvSpPr>
        <p:spPr>
          <a:xfrm>
            <a:off x="3132138" y="3213100"/>
            <a:ext cx="647700" cy="360363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7050" name="文本框 87049"/>
          <p:cNvSpPr txBox="1"/>
          <p:nvPr/>
        </p:nvSpPr>
        <p:spPr>
          <a:xfrm>
            <a:off x="3924300" y="3500438"/>
            <a:ext cx="4392613" cy="52197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抚养女儿</a:t>
            </a:r>
            <a:r>
              <a:rPr lang="en-US" altLang="zh-CN" sz="2800" b="1" dirty="0">
                <a:latin typeface="Times New Roman" panose="02020603050405020304" pitchFamily="18" charset="0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</a:rPr>
              <a:t>等待出嫁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ldLvl="0" animBg="1"/>
      <p:bldP spid="87045" grpId="0"/>
      <p:bldP spid="87047" grpId="0" bldLvl="0" animBg="1"/>
      <p:bldP spid="87050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文本框 48130"/>
          <p:cNvSpPr txBox="1"/>
          <p:nvPr/>
        </p:nvSpPr>
        <p:spPr>
          <a:xfrm>
            <a:off x="0" y="26035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i="1" dirty="0">
                <a:solidFill>
                  <a:srgbClr val="FF3300"/>
                </a:solidFill>
                <a:latin typeface="Arial" panose="020B0604020202020204" pitchFamily="34" charset="0"/>
              </a:rPr>
              <a:t>分析</a:t>
            </a:r>
            <a:r>
              <a:rPr lang="en-US" altLang="zh-CN" sz="3200" b="1" i="1">
                <a:solidFill>
                  <a:srgbClr val="FF3300"/>
                </a:solidFill>
                <a:latin typeface="Arial" panose="020B0604020202020204" pitchFamily="34" charset="0"/>
              </a:rPr>
              <a:t>: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课文最后一部分的思路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0" y="1989138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祭奠亡灵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8133" name="左大括号 48132"/>
          <p:cNvSpPr/>
          <p:nvPr/>
        </p:nvSpPr>
        <p:spPr>
          <a:xfrm>
            <a:off x="2051050" y="1700213"/>
            <a:ext cx="152400" cy="1295400"/>
          </a:xfrm>
          <a:prstGeom prst="leftBrace">
            <a:avLst>
              <a:gd name="adj1" fmla="val 70833"/>
              <a:gd name="adj2" fmla="val 50000"/>
            </a:avLst>
          </a:prstGeom>
          <a:noFill/>
          <a:ln w="635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4" name="文本框 48133"/>
          <p:cNvSpPr txBox="1"/>
          <p:nvPr/>
        </p:nvSpPr>
        <p:spPr>
          <a:xfrm>
            <a:off x="2268538" y="1341438"/>
            <a:ext cx="39560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吊慰家属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改葬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事事不忘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2268538" y="198913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行负神明，追悔莫及</a:t>
            </a:r>
            <a:r>
              <a:rPr lang="zh-CN" altLang="en-US" sz="1800" dirty="0">
                <a:latin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2268538" y="270129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抚孤成立，馀年之愿</a:t>
            </a:r>
            <a:r>
              <a:rPr lang="zh-CN" altLang="en-US" sz="1800" dirty="0">
                <a:latin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48138" name="矩形 48137"/>
          <p:cNvSpPr/>
          <p:nvPr/>
        </p:nvSpPr>
        <p:spPr>
          <a:xfrm>
            <a:off x="0" y="38608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分析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这几段从哪些方面体现出了作者对十二郎的情谊？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9" name="矩形 48138"/>
          <p:cNvSpPr/>
          <p:nvPr/>
        </p:nvSpPr>
        <p:spPr>
          <a:xfrm>
            <a:off x="0" y="508476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明确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</a:rPr>
              <a:t>: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替他处理后事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替他教子养女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反复表现愧疚之意。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4" grpId="0"/>
      <p:bldP spid="48135" grpId="0"/>
      <p:bldP spid="48136" grpId="0"/>
      <p:bldP spid="48138" grpId="0"/>
      <p:bldP spid="4813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文本框 156673"/>
          <p:cNvSpPr txBox="1"/>
          <p:nvPr/>
        </p:nvSpPr>
        <p:spPr>
          <a:xfrm>
            <a:off x="342900" y="2578735"/>
            <a:ext cx="8458200" cy="941705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2800" dirty="0">
                <a:latin typeface="方正魏碑简体" pitchFamily="2" charset="-122"/>
                <a:ea typeface="方正魏碑简体" pitchFamily="2" charset="-122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第三部分（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10-12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，写对十二郎及其遗孤的吊慰。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2" name="文本框 168961"/>
          <p:cNvSpPr txBox="1"/>
          <p:nvPr/>
        </p:nvSpPr>
        <p:spPr>
          <a:xfrm>
            <a:off x="685800" y="304800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脉  络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8963" name="文本框 168962"/>
          <p:cNvSpPr txBox="1"/>
          <p:nvPr/>
        </p:nvSpPr>
        <p:spPr>
          <a:xfrm>
            <a:off x="5181600" y="3048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情   感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8964" name="文本框 168963"/>
          <p:cNvSpPr txBox="1"/>
          <p:nvPr/>
        </p:nvSpPr>
        <p:spPr>
          <a:xfrm>
            <a:off x="0" y="1582738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1—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）叔侄情深</a:t>
            </a:r>
            <a:r>
              <a:rPr lang="zh-CN" altLang="en-US" sz="36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8965" name="文本框 168964"/>
          <p:cNvSpPr txBox="1"/>
          <p:nvPr/>
        </p:nvSpPr>
        <p:spPr>
          <a:xfrm>
            <a:off x="4953000" y="1201738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悲家世不幸</a:t>
            </a:r>
            <a:endParaRPr lang="zh-CN" altLang="en-US" sz="2800" b="1">
              <a:solidFill>
                <a:srgbClr val="990000"/>
              </a:solidFill>
              <a:latin typeface="宋体" panose="02010600030101010101" pitchFamily="2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0" y="3411538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4—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）噩耗传来</a:t>
            </a:r>
            <a:r>
              <a:rPr lang="zh-CN" altLang="en-US" sz="36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8967" name="文本框 168966"/>
          <p:cNvSpPr txBox="1"/>
          <p:nvPr/>
        </p:nvSpPr>
        <p:spPr>
          <a:xfrm>
            <a:off x="4953000" y="2954338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叹未老先衰</a:t>
            </a:r>
            <a:endParaRPr lang="zh-CN" altLang="en-US" sz="2800" b="1">
              <a:solidFill>
                <a:srgbClr val="990000"/>
              </a:solidFill>
              <a:latin typeface="宋体" panose="02010600030101010101" pitchFamily="2" charset="-122"/>
            </a:endParaRPr>
          </a:p>
        </p:txBody>
      </p:sp>
      <p:sp>
        <p:nvSpPr>
          <p:cNvPr id="168968" name="文本框 168967"/>
          <p:cNvSpPr txBox="1"/>
          <p:nvPr/>
        </p:nvSpPr>
        <p:spPr>
          <a:xfrm>
            <a:off x="0" y="4935538"/>
            <a:ext cx="4419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10—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）祭奠亡灵</a:t>
            </a:r>
            <a:r>
              <a:rPr lang="zh-CN" altLang="en-US" sz="36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8969" name="文本框 168968"/>
          <p:cNvSpPr txBox="1"/>
          <p:nvPr/>
        </p:nvSpPr>
        <p:spPr>
          <a:xfrm>
            <a:off x="4953000" y="4630738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⑤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哀后辈孤苦</a:t>
            </a:r>
            <a:endParaRPr lang="zh-CN" altLang="en-US" sz="2800" b="1" dirty="0">
              <a:solidFill>
                <a:srgbClr val="990000"/>
              </a:solidFill>
              <a:latin typeface="宋体" panose="02010600030101010101" pitchFamily="2" charset="-122"/>
            </a:endParaRPr>
          </a:p>
        </p:txBody>
      </p:sp>
      <p:sp>
        <p:nvSpPr>
          <p:cNvPr id="168970" name="文本框 168969"/>
          <p:cNvSpPr txBox="1"/>
          <p:nvPr/>
        </p:nvSpPr>
        <p:spPr>
          <a:xfrm>
            <a:off x="4876800" y="1905318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悔“旅食京师”</a:t>
            </a:r>
            <a:endParaRPr lang="zh-CN" altLang="en-US" sz="2800" b="1">
              <a:solidFill>
                <a:srgbClr val="99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8971" name="文本框 168970"/>
          <p:cNvSpPr txBox="1"/>
          <p:nvPr/>
        </p:nvSpPr>
        <p:spPr>
          <a:xfrm>
            <a:off x="4953000" y="3792538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恨小病丧命</a:t>
            </a:r>
            <a:endParaRPr lang="zh-CN" altLang="en-US" sz="2800" b="1">
              <a:solidFill>
                <a:srgbClr val="990000"/>
              </a:solidFill>
              <a:latin typeface="宋体" panose="02010600030101010101" pitchFamily="2" charset="-122"/>
            </a:endParaRPr>
          </a:p>
        </p:txBody>
      </p:sp>
      <p:sp>
        <p:nvSpPr>
          <p:cNvPr id="168972" name="文本框 168971"/>
          <p:cNvSpPr txBox="1"/>
          <p:nvPr/>
        </p:nvSpPr>
        <p:spPr>
          <a:xfrm>
            <a:off x="4953000" y="5392738"/>
            <a:ext cx="3352800" cy="1353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⑥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疚丧葬难周</a:t>
            </a:r>
            <a:endParaRPr lang="zh-CN" altLang="en-US" sz="3600" b="1" dirty="0">
              <a:solidFill>
                <a:srgbClr val="99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99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68973" name="直接箭头连接符 168972"/>
          <p:cNvCxnSpPr>
            <a:stCxn id="168964" idx="3"/>
            <a:endCxn id="168965" idx="1"/>
          </p:cNvCxnSpPr>
          <p:nvPr/>
        </p:nvCxnSpPr>
        <p:spPr>
          <a:xfrm flipV="1">
            <a:off x="3962400" y="1462723"/>
            <a:ext cx="990600" cy="442595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8974" name="直接箭头连接符 168973"/>
          <p:cNvCxnSpPr>
            <a:stCxn id="168964" idx="3"/>
            <a:endCxn id="168970" idx="1"/>
          </p:cNvCxnSpPr>
          <p:nvPr/>
        </p:nvCxnSpPr>
        <p:spPr>
          <a:xfrm>
            <a:off x="3962400" y="1905318"/>
            <a:ext cx="914400" cy="260985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8975" name="直接箭头连接符 168974"/>
          <p:cNvCxnSpPr/>
          <p:nvPr/>
        </p:nvCxnSpPr>
        <p:spPr>
          <a:xfrm flipV="1">
            <a:off x="3886200" y="3411538"/>
            <a:ext cx="990600" cy="38100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8976" name="直接箭头连接符 168975"/>
          <p:cNvCxnSpPr/>
          <p:nvPr/>
        </p:nvCxnSpPr>
        <p:spPr>
          <a:xfrm>
            <a:off x="3886200" y="3792538"/>
            <a:ext cx="990600" cy="53340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8977" name="直接箭头连接符 168976"/>
          <p:cNvCxnSpPr/>
          <p:nvPr/>
        </p:nvCxnSpPr>
        <p:spPr>
          <a:xfrm>
            <a:off x="4114800" y="5316538"/>
            <a:ext cx="990600" cy="53340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8978" name="直接箭头连接符 168977"/>
          <p:cNvCxnSpPr/>
          <p:nvPr/>
        </p:nvCxnSpPr>
        <p:spPr>
          <a:xfrm flipV="1">
            <a:off x="4114800" y="4935538"/>
            <a:ext cx="990600" cy="38100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8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8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168965" grpId="0"/>
      <p:bldP spid="168966" grpId="0"/>
      <p:bldP spid="168967" grpId="0"/>
      <p:bldP spid="168968" grpId="0"/>
      <p:bldP spid="168969" grpId="0"/>
      <p:bldP spid="168970" grpId="0"/>
      <p:bldP spid="168971" grpId="0"/>
      <p:bldP spid="1689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6146" descr="BJ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685483" y="360998"/>
            <a:ext cx="32019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背景解读：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685800" y="1447800"/>
            <a:ext cx="7646988" cy="433832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     </a:t>
            </a:r>
            <a:r>
              <a:rPr lang="zh-CN" altLang="en-US" b="1" dirty="0">
                <a:latin typeface="Times New Roman" panose="02020603050405020304" pitchFamily="18" charset="0"/>
              </a:rPr>
              <a:t>韩愈三岁时就死了父亲，由兄嫂抚养长大。长兄韩会无子，次兄韩介有子韩老成，在族中同辈排行十二，故称十二郎。按封建社会的规矩，十二郎过继给韩会为子，因此韩愈与十二郎自幼相守，历经患难“零丁孤苦，未尝一日相离”，感情深厚，虽为叔侄，却情同手足。成年后，韩愈仕途不顺，二十五岁方登进士第。后做官又触犯权贵，触怒唐宪宗，多次遭贬，因四处漂泊而很少与十二郎见面。后唐穆宗继位，韩愈官运好转，叔侄二人能够相聚之时，突然传来十二郎病亡的噩耗，使韩愈悲痛欲绝，也勾起他辛酸的回忆，于是写下这篇被称为“千年绝调”的祭文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文本框 137217"/>
          <p:cNvSpPr txBox="1"/>
          <p:nvPr/>
        </p:nvSpPr>
        <p:spPr>
          <a:xfrm>
            <a:off x="-721995" y="577533"/>
            <a:ext cx="7543800" cy="74168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algn="l" defTabSz="811530">
              <a:spcBef>
                <a:spcPct val="50000"/>
              </a:spcBef>
            </a:pPr>
            <a:r>
              <a:rPr lang="en-US" altLang="zh-CN" sz="4300" dirty="0">
                <a:latin typeface="方正隶书简体" pitchFamily="2" charset="-122"/>
                <a:ea typeface="方正隶书简体" pitchFamily="2" charset="-122"/>
              </a:rPr>
              <a:t>   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这篇祭文表达了作者怎样的感情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333693" y="1641475"/>
            <a:ext cx="7543800" cy="154178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900" dirty="0">
                <a:latin typeface="方正康体简体" pitchFamily="2" charset="-122"/>
                <a:ea typeface="方正康体简体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文章反复抒写自己对十二郎的怀念与叔侄之间生离死别的哀痛。于萦纡中见深挚，于呜咽处见沉痛，句句从肺腑流出。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文本框 103427"/>
          <p:cNvSpPr txBox="1"/>
          <p:nvPr/>
        </p:nvSpPr>
        <p:spPr>
          <a:xfrm>
            <a:off x="0" y="415925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</a:t>
            </a:r>
            <a:r>
              <a:rPr lang="en-US" altLang="zh-CN" sz="2800" b="1" i="1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  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本文写得至悲至痛，试思考作者在悲侄儿之死的同时 ，还抒发了哪些悲情？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3429" name="文本框 103428"/>
          <p:cNvSpPr txBox="1"/>
          <p:nvPr/>
        </p:nvSpPr>
        <p:spPr>
          <a:xfrm>
            <a:off x="0" y="1765935"/>
            <a:ext cx="91440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lang="en-US" altLang="zh-CN" sz="2800" b="1" i="1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悲叹家族人丁不兴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FF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封建社会门第家族观念极强。韩愈出身于小官吏家庭，家庭浓厚的儒学思想深深影响了他。然而父母早亡，兄殁南方、两世一身等</a:t>
            </a:r>
            <a:r>
              <a:rPr lang="en-US" altLang="zh-CN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久已令他体会到家境凄凉之悲了，而如今侄儿又撒手西去，儿子、侄孙尚年幼，这无限的孤独怎不使他悲从中来，进而想到“无意于人世”呢？</a:t>
            </a:r>
            <a:endParaRPr lang="zh-CN" altLang="en-US" sz="2800" b="1" i="1" dirty="0">
              <a:solidFill>
                <a:srgbClr val="3366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2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295" y="815340"/>
            <a:ext cx="8798560" cy="5280660"/>
          </a:xfrm>
        </p:spPr>
        <p:txBody>
          <a:bodyPr/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悲叹自己仕途失意。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韩愈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19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岁便离家到京，但却多次应考落第，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岁中进士后还要到处请求权贵援引举荐（如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与于襄阳书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），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29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岁才开始入仕途。到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35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岁写作本文之时的几年间，却辗转迁徙，京城、汴州、徐州、宣城四处漂泊。他饱读诗书，才华出众，却不得施展，内心自然郁郁寡欢，而此时又得侄儿突然去世的消息，悲痛之中情不自禁地蕴含了自身无限的酸楚。于是他便喊出了“诚知其如此，虽万乘之公相，吾不以一日辍汝而就也”的肺腑之言。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8" name="文本框 129027"/>
          <p:cNvSpPr txBox="1"/>
          <p:nvPr/>
        </p:nvSpPr>
        <p:spPr>
          <a:xfrm>
            <a:off x="395288" y="476250"/>
            <a:ext cx="82089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</a:t>
            </a:r>
            <a:r>
              <a:rPr lang="en-US" altLang="zh-CN" sz="2800" b="1" i="1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: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作者是怎样在这些看似平淡的家境叙述中抒发悲情的？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9030" name="矩形 129029"/>
          <p:cNvSpPr/>
          <p:nvPr/>
        </p:nvSpPr>
        <p:spPr>
          <a:xfrm>
            <a:off x="214948" y="1633855"/>
            <a:ext cx="8713787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仿宋_GB2312" panose="02010609030101010101" pitchFamily="49" charset="-122"/>
              </a:rPr>
              <a:t>明确：作者写这篇祭文的目的不在称颂死者，而在于</a:t>
            </a:r>
            <a:r>
              <a:rPr lang="zh-CN" altLang="en-US" sz="2800" b="1" i="1" dirty="0">
                <a:solidFill>
                  <a:srgbClr val="FF0000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倾吐自己的至痛之情</a:t>
            </a:r>
            <a:r>
              <a:rPr lang="zh-CN" altLang="en-US" sz="2800" b="1" i="1" dirty="0">
                <a:solidFill>
                  <a:schemeClr val="accent2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。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_GB2312" panose="02010609030101010101" pitchFamily="49" charset="-122"/>
              </a:rPr>
              <a:t>他紧紧围绕着</a:t>
            </a:r>
            <a:r>
              <a:rPr lang="zh-CN" altLang="en-US" sz="2800" b="1" i="1" dirty="0">
                <a:solidFill>
                  <a:srgbClr val="FF0000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叔侄间生离死别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_GB2312" panose="02010609030101010101" pitchFamily="49" charset="-122"/>
              </a:rPr>
              <a:t>这个中心，选取那些值得怀念、忧戚，或感到遗憾的生活琐事，写来如叙家常，充满着生活气息，让人深感真实、可信。作者又不是纯客观地叙事，而是典型事件的叙述中，侧重抒写自己的无比</a:t>
            </a:r>
            <a:r>
              <a:rPr lang="zh-CN" altLang="en-US" sz="2800" b="1" i="1" dirty="0">
                <a:solidFill>
                  <a:srgbClr val="FF0000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哀痛之情</a:t>
            </a:r>
            <a:r>
              <a:rPr lang="zh-CN" altLang="en-US" sz="2800" b="1" i="1" dirty="0">
                <a:solidFill>
                  <a:schemeClr val="accent2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，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仿宋_GB2312" panose="02010609030101010101" pitchFamily="49" charset="-122"/>
              </a:rPr>
              <a:t>他以痛惜、遗憾、内疚之情来叙事，叙事中处处含情，使得叙事、抒情水乳交融。作者又充分运用第一人称的方便，尽情地把自己的一切感受都倾注到叙事之中，写得如泣如诉。</a:t>
            </a:r>
            <a:endParaRPr lang="zh-CN" altLang="en-US" sz="2800" b="1" i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  <p:bldP spid="12903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0" name="矩形 50179"/>
          <p:cNvSpPr/>
          <p:nvPr/>
        </p:nvSpPr>
        <p:spPr>
          <a:xfrm>
            <a:off x="0" y="1884204"/>
            <a:ext cx="9144000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 dirty="0">
                <a:solidFill>
                  <a:srgbClr val="99FF33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韩愈是古文运动的倡导者，他身体力行，在写作本文时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一改以前祭文死板的骈文形式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破骈为散，通过自由抒写的散文形式，尽情地倾吐自己心中的悲痛，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开了祭文自由抒情的先河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，我们应学习韩愈的创新精神和严谨的治学态度。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0181" name="矩形 50180"/>
          <p:cNvSpPr/>
          <p:nvPr/>
        </p:nvSpPr>
        <p:spPr>
          <a:xfrm>
            <a:off x="2971800" y="404813"/>
            <a:ext cx="2971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solidFill>
                  <a:srgbClr val="FF0000"/>
                </a:solidFill>
                <a:effectLst>
                  <a:outerShdw dist="45791" dir="3378595" algn="ctr" rotWithShape="0">
                    <a:srgbClr val="4D4D4D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课文总结</a:t>
            </a:r>
            <a:endParaRPr lang="zh-CN" altLang="en-US" sz="3600" spc="720">
              <a:solidFill>
                <a:srgbClr val="FF0000"/>
              </a:solidFill>
              <a:effectLst>
                <a:outerShdw dist="45791" dir="3378595" algn="ctr" rotWithShape="0">
                  <a:srgbClr val="4D4D4D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7" name="图片 11266" descr="BJ_0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106045" y="542290"/>
            <a:ext cx="8686800" cy="118745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</a:rPr>
              <a:t>这篇祭文是怎样把叙事和抒情完美的结合在一起的？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12725" y="2262505"/>
            <a:ext cx="8474075" cy="321881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en-US" altLang="zh-CN" sz="3600" b="1" dirty="0">
                <a:solidFill>
                  <a:srgbClr val="CC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总的来说，这篇祭文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抒发生离死别之情，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深沉真挚，悲哀凄楚，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婉转曲折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。这得力于作者将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叙事、抒情有机地结合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在一起：以事显情，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融情于事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，叙述平常琐事毫不觉得平淡单调，只觉一片哀情出自肺腑，读来催人泪下，这是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间接抒情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。作者感情不断积蓄，到高潮时，则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直接抒情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，感情的潮水喷涌而出，令人感动。如课文第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自然段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hlinkClick r:id="" action="ppaction://noaction"/>
              </a:rPr>
              <a:t>。</a:t>
            </a:r>
            <a:endParaRPr lang="zh-CN" altLang="en-US" sz="2800" b="1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0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159385" y="367030"/>
            <a:ext cx="882459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叙事于琐细中见沉痛。</a:t>
            </a:r>
            <a:endParaRPr lang="zh-CN" altLang="en-US" sz="4000" b="1" dirty="0">
              <a:solidFill>
                <a:srgbClr val="0099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本文作者在叙事时不是孤立叙写琐事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而是放在宽阔背景中处理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于琐细中见沉痛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于联系中见深挚</a:t>
            </a:r>
            <a:r>
              <a:rPr lang="en-US" altLang="zh-CN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如十二郎英年早逝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本身足以使作者十分痛惜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联系两人从小孤苦相依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成年别多聚少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再加家世凄凉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作者三兄早世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两世一身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现孙辈惟一的十二郎又逝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岂不悲痛之情更重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更催人泪下吗</a:t>
            </a:r>
            <a:r>
              <a:rPr lang="en-US" altLang="zh-CN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r>
              <a:rPr lang="en-US" altLang="zh-CN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本文特点是直抒胸臆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但抒情与叙事紧密结合</a:t>
            </a:r>
            <a:r>
              <a:rPr lang="en-US" altLang="zh-CN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  </a:t>
            </a:r>
            <a:endParaRPr lang="en-US" altLang="zh-CN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如上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在絮絮切切诉说家常琐事同时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感情也表达得曲折入微</a:t>
            </a:r>
            <a:r>
              <a:rPr lang="en-US" altLang="zh-CN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/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再如写与十二郎幼年时孤苦相依的一段艰难生活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特别细致动人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关于生死离别的反复重叠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说而又说的抒情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更显出哀痛至深至切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与其说是写祭文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不如说是诉衷情。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l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5474" name="组合 105473"/>
          <p:cNvGrpSpPr/>
          <p:nvPr/>
        </p:nvGrpSpPr>
        <p:grpSpPr>
          <a:xfrm>
            <a:off x="709613" y="617538"/>
            <a:ext cx="7900987" cy="5622925"/>
            <a:chOff x="0" y="3542"/>
            <a:chExt cx="4867" cy="3542"/>
          </a:xfrm>
        </p:grpSpPr>
        <p:sp>
          <p:nvSpPr>
            <p:cNvPr id="105475" name="矩形 105474"/>
            <p:cNvSpPr/>
            <p:nvPr/>
          </p:nvSpPr>
          <p:spPr>
            <a:xfrm>
              <a:off x="0" y="3542"/>
              <a:ext cx="4867" cy="35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76" name="矩形 105475"/>
            <p:cNvSpPr/>
            <p:nvPr/>
          </p:nvSpPr>
          <p:spPr>
            <a:xfrm>
              <a:off x="0" y="3542"/>
              <a:ext cx="4867" cy="12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indent="342900"/>
              <a:endParaRPr lang="en-US" altLang="zh-CN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  <a:p>
              <a:pPr indent="342900" eaLnBrk="0" hangingPunct="0"/>
              <a:endParaRPr lang="en-US" altLang="zh-CN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05477" name="文本框 105476"/>
          <p:cNvSpPr txBox="1"/>
          <p:nvPr/>
        </p:nvSpPr>
        <p:spPr>
          <a:xfrm>
            <a:off x="51435" y="304800"/>
            <a:ext cx="900239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．运用多种手法抒发感情。</a:t>
            </a:r>
            <a:endParaRPr lang="zh-CN" altLang="en-US" sz="3600" b="1" dirty="0">
              <a:solidFill>
                <a:srgbClr val="006600"/>
              </a:solidFill>
              <a:latin typeface="隶书" pitchFamily="49" charset="-122"/>
              <a:ea typeface="隶书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本文虽是直抒胸臆，但从写作角度看，作者还是运用了多种手法将感情抒发得酣畅淋漓：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一是从自身幼年讲起而又处处紧密联系十二郎的生活，突出叔侄孤苦相依、情深谊长；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二是以“韩氏两世</a:t>
            </a:r>
            <a:r>
              <a:rPr lang="en-US" altLang="zh-CN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惟此而已”强调十二郎之死的惨痛之情</a:t>
            </a:r>
            <a:r>
              <a:rPr lang="en-US" altLang="zh-CN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;</a:t>
            </a:r>
            <a:endParaRPr lang="en-US" altLang="zh-CN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三是不厌其详地写叔侄相会又离别的经过，悔恨自己不该为求禄而使暂时相别竟成永别，以此加深抒发失侄之痛；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四是设想自己年老体弱本应早死</a:t>
            </a:r>
            <a:r>
              <a:rPr lang="en-US" altLang="zh-CN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将会使十二郎忧伤万分</a:t>
            </a:r>
            <a:r>
              <a:rPr lang="en-US" altLang="zh-CN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反衬出今日自己对十二郎早死的悲痛之情，使感情抒发又加深一层；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五是因为悲痛至极而产生不合常情的想法，想去“从死”，以此来摆脱痛苦，使感情的抒发到达顶峰；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最后，作者以“呜呼</a:t>
            </a:r>
            <a:r>
              <a:rPr lang="en-US" altLang="zh-CN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!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汝病吾不知时”一段，将上述种种悲痛作一总括，使人真正感受到作者“言有穷而情不可终”的哀痛之情。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6498" name="组合 106497"/>
          <p:cNvGrpSpPr/>
          <p:nvPr/>
        </p:nvGrpSpPr>
        <p:grpSpPr>
          <a:xfrm>
            <a:off x="709613" y="617538"/>
            <a:ext cx="7824787" cy="5622925"/>
            <a:chOff x="0" y="3542"/>
            <a:chExt cx="4867" cy="3542"/>
          </a:xfrm>
        </p:grpSpPr>
        <p:sp>
          <p:nvSpPr>
            <p:cNvPr id="106499" name="矩形 106498"/>
            <p:cNvSpPr/>
            <p:nvPr/>
          </p:nvSpPr>
          <p:spPr>
            <a:xfrm>
              <a:off x="0" y="3542"/>
              <a:ext cx="4867" cy="35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00" name="矩形 106499"/>
            <p:cNvSpPr/>
            <p:nvPr/>
          </p:nvSpPr>
          <p:spPr>
            <a:xfrm>
              <a:off x="0" y="3542"/>
              <a:ext cx="4867" cy="143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indent="342900" eaLnBrk="0" hangingPunct="0"/>
              <a:endParaRPr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06501" name="文本框 106500"/>
          <p:cNvSpPr txBox="1"/>
          <p:nvPr/>
        </p:nvSpPr>
        <p:spPr>
          <a:xfrm>
            <a:off x="299085" y="196850"/>
            <a:ext cx="8741410" cy="6464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．借助文言虚词表达思想感情。</a:t>
            </a:r>
            <a:endParaRPr lang="zh-CN" altLang="en-US" sz="3600" b="1" dirty="0">
              <a:solidFill>
                <a:srgbClr val="0066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如第</a:t>
            </a:r>
            <a:r>
              <a:rPr lang="en-US" altLang="zh-CN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自然段“邪”、“也”、“乎”、“矣”在表达感情上的作用。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b="1" i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三个“邪”和三个“乎”表明作者难以接受十二郎夭亡的事实，所以用反诘的语气，强化作者极度震惊的心情。</a:t>
            </a:r>
            <a:endParaRPr lang="zh-CN" altLang="en-US" b="1" i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b="1" i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三个“也”字强调消息的不可信。写出作者不愿相信十二郎之死，以及不愿相信但事实俱在的矛盾心情。</a:t>
            </a:r>
            <a:endParaRPr lang="zh-CN" altLang="en-US" b="1" i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b="1" i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五个“矣”表达的是肯定、无奈的语气。迫使作者由疑而信，不得不信，写出了作者哀痛不已心情。</a:t>
            </a:r>
            <a:endParaRPr lang="zh-CN" altLang="en-US" b="1" i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最后，作者无力摆脱悲哀，只好归咎到天、神、理、寿，表示出对这噩耗的万般无奈。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连用连词和语气词的作用：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　　 第一</a:t>
            </a:r>
            <a:r>
              <a:rPr lang="en-US" altLang="zh-CN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加重语气，使表达的感情更强烈；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115000"/>
              </a:lnSpc>
            </a:pP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　　 第二</a:t>
            </a:r>
            <a:r>
              <a:rPr lang="en-US" altLang="zh-CN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押韵和增强文章的节奏，从而增强作品感染力，更能打动读者的心。</a:t>
            </a:r>
            <a:endParaRPr lang="zh-CN" altLang="en-US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4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501">
                                            <p:txEl>
                                              <p:charRg st="4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501">
                                            <p:txEl>
                                              <p:charRg st="48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6501">
                                            <p:txEl>
                                              <p:charRg st="48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98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6501">
                                            <p:txEl>
                                              <p:charRg st="98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501">
                                            <p:txEl>
                                              <p:charRg st="98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6501">
                                            <p:txEl>
                                              <p:charRg st="98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14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6501">
                                            <p:txEl>
                                              <p:charRg st="14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501">
                                            <p:txEl>
                                              <p:charRg st="14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501">
                                            <p:txEl>
                                              <p:charRg st="145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19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501">
                                            <p:txEl>
                                              <p:charRg st="19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501">
                                            <p:txEl>
                                              <p:charRg st="19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6501">
                                            <p:txEl>
                                              <p:charRg st="190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242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6501">
                                            <p:txEl>
                                              <p:charRg st="242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6501">
                                            <p:txEl>
                                              <p:charRg st="242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6501">
                                            <p:txEl>
                                              <p:charRg st="242" end="2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264" end="3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6501">
                                            <p:txEl>
                                              <p:charRg st="264" end="30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6501">
                                            <p:txEl>
                                              <p:charRg st="264" end="30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6501">
                                            <p:txEl>
                                              <p:charRg st="264" end="3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图片 13314" descr="BJ_0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情 复制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7600" y="2489200"/>
            <a:ext cx="1654175" cy="1911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13316">
            <a:hlinkClick r:id="" action="ppaction://noaction"/>
          </p:cNvPr>
          <p:cNvSpPr/>
          <p:nvPr/>
        </p:nvSpPr>
        <p:spPr>
          <a:xfrm>
            <a:off x="990600" y="1828800"/>
            <a:ext cx="1622425" cy="528638"/>
          </a:xfrm>
          <a:prstGeom prst="rect">
            <a:avLst/>
          </a:prstGeom>
          <a:solidFill>
            <a:srgbClr val="0099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 Unicode MS" pitchFamily="34" charset="-122"/>
              </a:rPr>
              <a:t>思念之情</a:t>
            </a:r>
            <a:endParaRPr lang="zh-CN" altLang="en-US" sz="2800" b="1">
              <a:solidFill>
                <a:srgbClr val="FFFF00"/>
              </a:solidFill>
              <a:latin typeface="Arial Unicode MS" pitchFamily="34" charset="-122"/>
            </a:endParaRPr>
          </a:p>
        </p:txBody>
      </p:sp>
      <p:sp>
        <p:nvSpPr>
          <p:cNvPr id="13318" name="矩形 13317">
            <a:hlinkClick r:id="" action="ppaction://noaction"/>
          </p:cNvPr>
          <p:cNvSpPr/>
          <p:nvPr/>
        </p:nvSpPr>
        <p:spPr>
          <a:xfrm>
            <a:off x="685800" y="3200400"/>
            <a:ext cx="1622425" cy="528638"/>
          </a:xfrm>
          <a:prstGeom prst="rect">
            <a:avLst/>
          </a:prstGeom>
          <a:solidFill>
            <a:srgbClr val="0099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 Unicode MS" pitchFamily="34" charset="-122"/>
              </a:rPr>
              <a:t>痛悼之情</a:t>
            </a:r>
            <a:endParaRPr lang="zh-CN" altLang="en-US" sz="2800" b="1">
              <a:solidFill>
                <a:srgbClr val="FFFF00"/>
              </a:solidFill>
              <a:latin typeface="Arial Unicode MS" pitchFamily="34" charset="-122"/>
            </a:endParaRPr>
          </a:p>
        </p:txBody>
      </p:sp>
      <p:sp>
        <p:nvSpPr>
          <p:cNvPr id="13319" name="矩形 13318">
            <a:hlinkClick r:id="" action="ppaction://noaction"/>
          </p:cNvPr>
          <p:cNvSpPr/>
          <p:nvPr/>
        </p:nvSpPr>
        <p:spPr>
          <a:xfrm>
            <a:off x="1143000" y="4648200"/>
            <a:ext cx="1616075" cy="528638"/>
          </a:xfrm>
          <a:prstGeom prst="rect">
            <a:avLst/>
          </a:prstGeom>
          <a:solidFill>
            <a:srgbClr val="0099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FF00"/>
                </a:solidFill>
                <a:latin typeface="Arial Unicode MS" pitchFamily="34" charset="-122"/>
              </a:rPr>
              <a:t>骨肉之情</a:t>
            </a:r>
            <a:endParaRPr lang="zh-CN" altLang="en-US" sz="2800">
              <a:solidFill>
                <a:srgbClr val="FFFF00"/>
              </a:solidFill>
              <a:latin typeface="Arial Unicode MS" pitchFamily="34" charset="-122"/>
            </a:endParaRPr>
          </a:p>
        </p:txBody>
      </p:sp>
      <p:sp>
        <p:nvSpPr>
          <p:cNvPr id="13320" name="矩形 13319">
            <a:hlinkClick r:id="" action="ppaction://noaction"/>
          </p:cNvPr>
          <p:cNvSpPr/>
          <p:nvPr/>
        </p:nvSpPr>
        <p:spPr>
          <a:xfrm>
            <a:off x="6324600" y="1752600"/>
            <a:ext cx="1622425" cy="528638"/>
          </a:xfrm>
          <a:prstGeom prst="rect">
            <a:avLst/>
          </a:prstGeom>
          <a:solidFill>
            <a:srgbClr val="0099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 Unicode MS" pitchFamily="34" charset="-122"/>
              </a:rPr>
              <a:t>追悔之情</a:t>
            </a:r>
            <a:endParaRPr lang="zh-CN" altLang="en-US" sz="2800" b="1">
              <a:solidFill>
                <a:srgbClr val="FFFF00"/>
              </a:solidFill>
              <a:latin typeface="Arial Unicode MS" pitchFamily="34" charset="-122"/>
            </a:endParaRPr>
          </a:p>
        </p:txBody>
      </p:sp>
      <p:sp>
        <p:nvSpPr>
          <p:cNvPr id="13321" name="矩形 13320">
            <a:hlinkClick r:id="" action="ppaction://noaction"/>
          </p:cNvPr>
          <p:cNvSpPr/>
          <p:nvPr/>
        </p:nvSpPr>
        <p:spPr>
          <a:xfrm>
            <a:off x="6781800" y="3124200"/>
            <a:ext cx="1622425" cy="528638"/>
          </a:xfrm>
          <a:prstGeom prst="rect">
            <a:avLst/>
          </a:prstGeom>
          <a:solidFill>
            <a:srgbClr val="0099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 Unicode MS" pitchFamily="34" charset="-122"/>
              </a:rPr>
              <a:t>人生无常</a:t>
            </a:r>
            <a:endParaRPr lang="zh-CN" altLang="en-US" sz="2800" b="1">
              <a:solidFill>
                <a:srgbClr val="FFFF00"/>
              </a:solidFill>
              <a:latin typeface="Arial Unicode MS" pitchFamily="34" charset="-122"/>
            </a:endParaRPr>
          </a:p>
        </p:txBody>
      </p:sp>
      <p:sp>
        <p:nvSpPr>
          <p:cNvPr id="13322" name="矩形 13321">
            <a:hlinkClick r:id="" action="ppaction://noaction"/>
          </p:cNvPr>
          <p:cNvSpPr/>
          <p:nvPr/>
        </p:nvSpPr>
        <p:spPr>
          <a:xfrm>
            <a:off x="6400800" y="4572000"/>
            <a:ext cx="1622425" cy="528638"/>
          </a:xfrm>
          <a:prstGeom prst="rect">
            <a:avLst/>
          </a:prstGeom>
          <a:solidFill>
            <a:srgbClr val="00990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 Unicode MS" pitchFamily="34" charset="-122"/>
              </a:rPr>
              <a:t>宦海沉浮</a:t>
            </a:r>
            <a:endParaRPr lang="zh-CN" altLang="en-US" sz="2800" b="1">
              <a:solidFill>
                <a:srgbClr val="FFFF00"/>
              </a:solidFill>
              <a:latin typeface="Arial Unicode MS" pitchFamily="34" charset="-122"/>
            </a:endParaRPr>
          </a:p>
        </p:txBody>
      </p:sp>
      <p:sp>
        <p:nvSpPr>
          <p:cNvPr id="13323" name="横卷形 13322"/>
          <p:cNvSpPr>
            <a:spLocks noGrp="1"/>
          </p:cNvSpPr>
          <p:nvPr/>
        </p:nvSpPr>
        <p:spPr>
          <a:xfrm>
            <a:off x="1447800" y="5486400"/>
            <a:ext cx="6096000" cy="11430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r>
              <a:rPr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至情之文</a:t>
            </a:r>
            <a:r>
              <a:rPr lang="en-US" altLang="zh-CN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千古绝调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0" y="0"/>
            <a:ext cx="9144000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文章以情感人</a:t>
            </a:r>
            <a:r>
              <a:rPr lang="en-US" altLang="zh-CN" sz="28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文中那些语句集中表现什么情感</a:t>
            </a:r>
            <a:r>
              <a:rPr lang="en-US" altLang="zh-CN" sz="28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?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试以四字句概括</a:t>
            </a:r>
            <a:endParaRPr lang="zh-CN" altLang="en-US" sz="28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326" name="直接连接符 13325"/>
          <p:cNvSpPr/>
          <p:nvPr/>
        </p:nvSpPr>
        <p:spPr>
          <a:xfrm>
            <a:off x="2667000" y="2133600"/>
            <a:ext cx="1066800" cy="6096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7" name="直接连接符 13326"/>
          <p:cNvSpPr/>
          <p:nvPr/>
        </p:nvSpPr>
        <p:spPr>
          <a:xfrm>
            <a:off x="2362200" y="3429000"/>
            <a:ext cx="9906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8" name="直接连接符 13327"/>
          <p:cNvSpPr/>
          <p:nvPr/>
        </p:nvSpPr>
        <p:spPr>
          <a:xfrm flipV="1">
            <a:off x="2819400" y="4191000"/>
            <a:ext cx="838200" cy="6096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9" name="直接连接符 13328"/>
          <p:cNvSpPr/>
          <p:nvPr/>
        </p:nvSpPr>
        <p:spPr>
          <a:xfrm flipV="1">
            <a:off x="5181600" y="2057400"/>
            <a:ext cx="1143000" cy="7620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0" name="直接连接符 13329"/>
          <p:cNvSpPr/>
          <p:nvPr/>
        </p:nvSpPr>
        <p:spPr>
          <a:xfrm>
            <a:off x="5486400" y="3429000"/>
            <a:ext cx="12192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1" name="直接连接符 13330"/>
          <p:cNvSpPr/>
          <p:nvPr/>
        </p:nvSpPr>
        <p:spPr>
          <a:xfrm>
            <a:off x="5257800" y="4114800"/>
            <a:ext cx="1143000" cy="60960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1554" name="图片 151553" descr="寒鸦"/>
          <p:cNvPicPr>
            <a:picLocks noChangeAspect="1"/>
          </p:cNvPicPr>
          <p:nvPr/>
        </p:nvPicPr>
        <p:blipFill>
          <a:blip r:embed="rId1">
            <a:lum bright="35999" contrast="36000"/>
          </a:blip>
          <a:stretch>
            <a:fillRect/>
          </a:stretch>
        </p:blipFill>
        <p:spPr>
          <a:xfrm>
            <a:off x="7874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5" name="文本框 151554"/>
          <p:cNvSpPr txBox="1"/>
          <p:nvPr/>
        </p:nvSpPr>
        <p:spPr>
          <a:xfrm>
            <a:off x="468313" y="2466658"/>
            <a:ext cx="8229600" cy="40074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舒体" pitchFamily="2" charset="-122"/>
              <a:ea typeface="方正舒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读《出师表》不下泪者，其人必不忠；</a:t>
            </a:r>
            <a:endParaRPr lang="zh-CN" altLang="en-GB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读《陈情表》不下泪者，其人必不孝；</a:t>
            </a:r>
            <a:endParaRPr lang="zh-CN" altLang="en-GB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GB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读《祭十二郎文》不下泪者，其人必不友</a:t>
            </a: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；  </a:t>
            </a:r>
            <a:endParaRPr lang="zh-CN" altLang="en-GB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lang="en-GB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苏轼语</a:t>
            </a:r>
            <a:endParaRPr lang="zh-CN" altLang="en-GB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15000"/>
              </a:spcBef>
            </a:pP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读《报任安书》不下泪者，其人必不为人。</a:t>
            </a:r>
            <a:endParaRPr lang="zh-CN" altLang="en-GB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15000"/>
              </a:spcBef>
            </a:pPr>
            <a:r>
              <a:rPr lang="zh-CN" altLang="en-GB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（后人续）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630" y="306705"/>
            <a:ext cx="190881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前人评价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文本框 173057"/>
          <p:cNvSpPr txBox="1"/>
          <p:nvPr/>
        </p:nvSpPr>
        <p:spPr>
          <a:xfrm>
            <a:off x="2743200" y="0"/>
            <a:ext cx="2819400" cy="814388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词类活用</a:t>
            </a:r>
            <a:endParaRPr lang="zh-CN" altLang="en-US" sz="48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3059" name="文本框 173058"/>
          <p:cNvSpPr txBox="1"/>
          <p:nvPr/>
        </p:nvSpPr>
        <p:spPr>
          <a:xfrm>
            <a:off x="304800" y="838200"/>
            <a:ext cx="27432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乃能衔哀致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诚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0" name="文本框 173059"/>
          <p:cNvSpPr txBox="1"/>
          <p:nvPr/>
        </p:nvSpPr>
        <p:spPr>
          <a:xfrm>
            <a:off x="304800" y="1981200"/>
            <a:ext cx="19812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不省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所怙</a:t>
            </a:r>
            <a:endParaRPr lang="zh-CN" altLang="en-US" sz="32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1" name="文本框 173060"/>
          <p:cNvSpPr txBox="1"/>
          <p:nvPr/>
        </p:nvSpPr>
        <p:spPr>
          <a:xfrm>
            <a:off x="228600" y="3124200"/>
            <a:ext cx="26670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汝又不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果</a:t>
            </a: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来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2" name="文本框 173061"/>
          <p:cNvSpPr txBox="1"/>
          <p:nvPr/>
        </p:nvSpPr>
        <p:spPr>
          <a:xfrm>
            <a:off x="304800" y="4267200"/>
            <a:ext cx="22098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莫如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西</a:t>
            </a: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归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3" name="文本框 173062"/>
          <p:cNvSpPr txBox="1"/>
          <p:nvPr/>
        </p:nvSpPr>
        <p:spPr>
          <a:xfrm>
            <a:off x="228600" y="5410200"/>
            <a:ext cx="24384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而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视</a:t>
            </a: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茫茫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4" name="文本框 173063"/>
          <p:cNvSpPr txBox="1"/>
          <p:nvPr/>
        </p:nvSpPr>
        <p:spPr>
          <a:xfrm>
            <a:off x="3886200" y="5334000"/>
            <a:ext cx="35052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言有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穷</a:t>
            </a: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而情不可终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5" name="文本框 173064"/>
          <p:cNvSpPr txBox="1"/>
          <p:nvPr/>
        </p:nvSpPr>
        <p:spPr>
          <a:xfrm>
            <a:off x="4038600" y="838200"/>
            <a:ext cx="38862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汝之纯明宜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业</a:t>
            </a: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其者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6" name="文本框 173065"/>
          <p:cNvSpPr txBox="1"/>
          <p:nvPr/>
        </p:nvSpPr>
        <p:spPr>
          <a:xfrm>
            <a:off x="4038600" y="1905000"/>
            <a:ext cx="37338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苍苍</a:t>
            </a: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者欲化为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白</a:t>
            </a: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矣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7" name="文本框 173066"/>
          <p:cNvSpPr txBox="1"/>
          <p:nvPr/>
        </p:nvSpPr>
        <p:spPr>
          <a:xfrm>
            <a:off x="4114800" y="3048000"/>
            <a:ext cx="31242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然后惟其所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愿</a:t>
            </a:r>
            <a:endParaRPr lang="zh-CN" altLang="en-US" sz="32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8" name="文本框 173067"/>
          <p:cNvSpPr txBox="1"/>
          <p:nvPr/>
        </p:nvSpPr>
        <p:spPr>
          <a:xfrm>
            <a:off x="3962400" y="4343400"/>
            <a:ext cx="2743200" cy="569913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长</a:t>
            </a:r>
            <a:r>
              <a:rPr lang="zh-CN" altLang="en-US" sz="320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吾女与汝女</a:t>
            </a:r>
            <a:endParaRPr lang="zh-CN" altLang="en-US" sz="320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3069" name="文本框 173068"/>
          <p:cNvSpPr txBox="1"/>
          <p:nvPr/>
        </p:nvSpPr>
        <p:spPr>
          <a:xfrm>
            <a:off x="457200" y="1447800"/>
            <a:ext cx="16764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名，诚意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0" name="文本框 173069"/>
          <p:cNvSpPr txBox="1"/>
          <p:nvPr/>
        </p:nvSpPr>
        <p:spPr>
          <a:xfrm>
            <a:off x="457200" y="3733800"/>
            <a:ext cx="35052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动，实现，成为现实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1" name="文本框 173070"/>
          <p:cNvSpPr txBox="1"/>
          <p:nvPr/>
        </p:nvSpPr>
        <p:spPr>
          <a:xfrm>
            <a:off x="457200" y="2590800"/>
            <a:ext cx="18288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名，父亲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2" name="文本框 173071"/>
          <p:cNvSpPr txBox="1"/>
          <p:nvPr/>
        </p:nvSpPr>
        <p:spPr>
          <a:xfrm>
            <a:off x="457200" y="4876800"/>
            <a:ext cx="19050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状，向西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3" name="文本框 173072"/>
          <p:cNvSpPr txBox="1"/>
          <p:nvPr/>
        </p:nvSpPr>
        <p:spPr>
          <a:xfrm>
            <a:off x="457200" y="5943600"/>
            <a:ext cx="19050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名，视力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4" name="文本框 173073"/>
          <p:cNvSpPr txBox="1"/>
          <p:nvPr/>
        </p:nvSpPr>
        <p:spPr>
          <a:xfrm>
            <a:off x="4191000" y="1371600"/>
            <a:ext cx="25146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动，继承事业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5" name="文本框 173074"/>
          <p:cNvSpPr txBox="1"/>
          <p:nvPr/>
        </p:nvSpPr>
        <p:spPr>
          <a:xfrm>
            <a:off x="4267200" y="3733800"/>
            <a:ext cx="16764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名，愿望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6" name="文本框 173075"/>
          <p:cNvSpPr txBox="1"/>
          <p:nvPr/>
        </p:nvSpPr>
        <p:spPr>
          <a:xfrm>
            <a:off x="4267200" y="4876800"/>
            <a:ext cx="32766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使动，使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长大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7" name="文本框 173076"/>
          <p:cNvSpPr txBox="1"/>
          <p:nvPr/>
        </p:nvSpPr>
        <p:spPr>
          <a:xfrm>
            <a:off x="4267200" y="5943600"/>
            <a:ext cx="1905000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名，尽头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3078" name="文本框 173077"/>
          <p:cNvSpPr txBox="1"/>
          <p:nvPr/>
        </p:nvSpPr>
        <p:spPr>
          <a:xfrm>
            <a:off x="4191000" y="2590800"/>
            <a:ext cx="4341813" cy="519113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043" tIns="40522" rIns="81043" bIns="40522">
            <a:spAutoFit/>
          </a:bodyPr>
          <a:p>
            <a:pPr defTabSz="811530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名，灰白的头发；白发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7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7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7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/>
      <p:bldP spid="173059" grpId="0"/>
      <p:bldP spid="173060" grpId="0"/>
      <p:bldP spid="173061" grpId="0"/>
      <p:bldP spid="173062" grpId="0"/>
      <p:bldP spid="173063" grpId="0"/>
      <p:bldP spid="173064" grpId="0"/>
      <p:bldP spid="173065" grpId="0"/>
      <p:bldP spid="173066" grpId="0"/>
      <p:bldP spid="173067" grpId="0"/>
      <p:bldP spid="173068" grpId="0"/>
      <p:bldP spid="173069" grpId="0" animBg="1"/>
      <p:bldP spid="173070" grpId="0" animBg="1"/>
      <p:bldP spid="173071" grpId="0" animBg="1"/>
      <p:bldP spid="173072" grpId="0" animBg="1"/>
      <p:bldP spid="173073" grpId="0" animBg="1"/>
      <p:bldP spid="173074" grpId="0" animBg="1"/>
      <p:bldP spid="173075" grpId="0" animBg="1"/>
      <p:bldP spid="173076" grpId="0" animBg="1"/>
      <p:bldP spid="173077" grpId="0" animBg="1"/>
      <p:bldP spid="17307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6" name="文本占位符 175105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4637088" cy="4498975"/>
          </a:xfrm>
        </p:spPr>
        <p:txBody>
          <a:bodyPr/>
          <a:p>
            <a:pPr>
              <a:lnSpc>
                <a:spcPct val="125000"/>
              </a:lnSpc>
              <a:buNone/>
            </a:pPr>
            <a:r>
              <a:rPr lang="zh-CN" altLang="en-US" sz="3600" b="1" dirty="0">
                <a:latin typeface="楷体_GB2312" panose="02010609030101010101" pitchFamily="49" charset="-122"/>
              </a:rPr>
              <a:t>使建中远具时羞之奠</a:t>
            </a:r>
            <a:endParaRPr lang="zh-CN" altLang="en-US" sz="3600" b="1" dirty="0">
              <a:latin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sz="3600" b="1" dirty="0">
                <a:latin typeface="楷体_GB2312" panose="02010609030101010101" pitchFamily="49" charset="-122"/>
              </a:rPr>
              <a:t>成家而致汝</a:t>
            </a:r>
            <a:endParaRPr lang="zh-CN" altLang="en-US" sz="3600" b="1" dirty="0">
              <a:latin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sz="3600" b="1" dirty="0">
                <a:latin typeface="楷体_GB2312" panose="02010609030101010101" pitchFamily="49" charset="-122"/>
              </a:rPr>
              <a:t>强者夭而病者全乎</a:t>
            </a:r>
            <a:endParaRPr lang="zh-CN" altLang="en-US" sz="3600" b="1" dirty="0">
              <a:latin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sz="3600" b="1" dirty="0">
                <a:latin typeface="楷体_GB2312" panose="02010609030101010101" pitchFamily="49" charset="-122"/>
              </a:rPr>
              <a:t>吾书与汝日 </a:t>
            </a:r>
            <a:endParaRPr lang="zh-CN" altLang="en-US" sz="3600" b="1" dirty="0">
              <a:latin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sz="3600" b="1" dirty="0">
                <a:latin typeface="楷体_GB2312" panose="02010609030101010101" pitchFamily="49" charset="-122"/>
              </a:rPr>
              <a:t>恐旦暮死</a:t>
            </a:r>
            <a:endParaRPr lang="zh-CN" altLang="en-US" sz="3600" b="1">
              <a:latin typeface="楷体_GB2312" panose="0201060903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sz="3600" b="1" dirty="0"/>
              <a:t>吾兄之盛德而夭其嗣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endParaRPr lang="zh-CN" altLang="en-US" sz="3600" b="1">
              <a:solidFill>
                <a:srgbClr val="99FF33"/>
              </a:solidFill>
              <a:latin typeface="楷体_GB2312" panose="02010609030101010101" pitchFamily="49" charset="-122"/>
            </a:endParaRPr>
          </a:p>
        </p:txBody>
      </p:sp>
      <p:sp>
        <p:nvSpPr>
          <p:cNvPr id="175107" name="文本框 175106"/>
          <p:cNvSpPr txBox="1"/>
          <p:nvPr/>
        </p:nvSpPr>
        <p:spPr>
          <a:xfrm>
            <a:off x="4356100" y="476250"/>
            <a:ext cx="47879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远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形容词用作名词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遥远的地方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</a:rPr>
              <a:t>句中作动词“具”的状语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175108" name="矩形 175107"/>
          <p:cNvSpPr/>
          <p:nvPr/>
        </p:nvSpPr>
        <p:spPr>
          <a:xfrm>
            <a:off x="4411663" y="4005263"/>
            <a:ext cx="47323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名词作状语</a:t>
            </a: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在早晚之间</a:t>
            </a:r>
            <a:endParaRPr lang="zh-CN" altLang="en-US" b="1" dirty="0">
              <a:latin typeface="楷体_GB2312" panose="02010609030101010101" pitchFamily="49" charset="-122"/>
              <a:ea typeface="黑体" panose="02010600030101010101" pitchFamily="2" charset="-122"/>
            </a:endParaRPr>
          </a:p>
        </p:txBody>
      </p:sp>
      <p:sp>
        <p:nvSpPr>
          <p:cNvPr id="175109" name="矩形 175108"/>
          <p:cNvSpPr/>
          <p:nvPr/>
        </p:nvSpPr>
        <p:spPr>
          <a:xfrm>
            <a:off x="4427538" y="3284538"/>
            <a:ext cx="31400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名词用作动词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写信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5110" name="矩形 175109"/>
          <p:cNvSpPr/>
          <p:nvPr/>
        </p:nvSpPr>
        <p:spPr>
          <a:xfrm>
            <a:off x="4427538" y="2420938"/>
            <a:ext cx="339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形容词作动词，保全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75111" name="矩形 175110"/>
          <p:cNvSpPr/>
          <p:nvPr/>
        </p:nvSpPr>
        <p:spPr>
          <a:xfrm>
            <a:off x="4427538" y="1628775"/>
            <a:ext cx="27797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使动，使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来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5112" name="矩形 175111"/>
          <p:cNvSpPr/>
          <p:nvPr/>
        </p:nvSpPr>
        <p:spPr>
          <a:xfrm>
            <a:off x="4500563" y="4724400"/>
            <a:ext cx="3038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使动，使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夭折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5113" name="文本框 175112"/>
          <p:cNvSpPr txBox="1"/>
          <p:nvPr/>
        </p:nvSpPr>
        <p:spPr>
          <a:xfrm>
            <a:off x="212725" y="5051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75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/>
      <p:bldP spid="175108" grpId="0"/>
      <p:bldP spid="175109" grpId="0"/>
      <p:bldP spid="175110" grpId="0"/>
      <p:bldP spid="175111" grpId="0"/>
      <p:bldP spid="17511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文本占位符 177153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5576888" cy="6048375"/>
          </a:xfrm>
        </p:spPr>
        <p:txBody>
          <a:bodyPr/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未知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言之悲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后四年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如吾之衰者，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能久存乎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其竟以此而殒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生乎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又何尤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吾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无意于人世矣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</a:rPr>
              <a:t>无知，悲不几时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77155" name="文本框 177154"/>
          <p:cNvSpPr txBox="1"/>
          <p:nvPr/>
        </p:nvSpPr>
        <p:spPr>
          <a:xfrm>
            <a:off x="4743450" y="1052513"/>
            <a:ext cx="2855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代词，她的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56" name="文本框 177155"/>
          <p:cNvSpPr txBox="1"/>
          <p:nvPr/>
        </p:nvSpPr>
        <p:spPr>
          <a:xfrm>
            <a:off x="5136198" y="1677353"/>
            <a:ext cx="2349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代词，那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57" name="文本框 177156"/>
          <p:cNvSpPr txBox="1"/>
          <p:nvPr/>
        </p:nvSpPr>
        <p:spPr>
          <a:xfrm>
            <a:off x="5136515" y="2913698"/>
            <a:ext cx="3927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语气副词，表反问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58" name="文本框 177157"/>
          <p:cNvSpPr txBox="1"/>
          <p:nvPr/>
        </p:nvSpPr>
        <p:spPr>
          <a:xfrm>
            <a:off x="4572000" y="0"/>
            <a:ext cx="30273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7159" name="矩形 177158"/>
          <p:cNvSpPr/>
          <p:nvPr/>
        </p:nvSpPr>
        <p:spPr>
          <a:xfrm>
            <a:off x="4408805" y="4158615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语气副词，表揣测、推测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60" name="矩形 177159"/>
          <p:cNvSpPr/>
          <p:nvPr/>
        </p:nvSpPr>
        <p:spPr>
          <a:xfrm>
            <a:off x="4934585" y="4778058"/>
            <a:ext cx="3736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连词，表假设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61" name="文本框 177160"/>
          <p:cNvSpPr txBox="1"/>
          <p:nvPr/>
        </p:nvSpPr>
        <p:spPr>
          <a:xfrm>
            <a:off x="5136515" y="3560445"/>
            <a:ext cx="3927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语气副词，表反问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62" name="文本框 177161"/>
          <p:cNvSpPr txBox="1"/>
          <p:nvPr/>
        </p:nvSpPr>
        <p:spPr>
          <a:xfrm>
            <a:off x="5216525" y="2199640"/>
            <a:ext cx="3927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语气副词，表反问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77167" name="文本框 177166"/>
          <p:cNvSpPr txBox="1"/>
          <p:nvPr/>
        </p:nvSpPr>
        <p:spPr>
          <a:xfrm>
            <a:off x="395288" y="260350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其</a:t>
            </a:r>
            <a:endParaRPr lang="zh-CN" altLang="en-US" sz="2800" b="1" i="1" dirty="0">
              <a:solidFill>
                <a:srgbClr val="FF33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/>
      <p:bldP spid="177156" grpId="0"/>
      <p:bldP spid="177157" grpId="0"/>
      <p:bldP spid="177159" grpId="0"/>
      <p:bldP spid="177160" grpId="0"/>
      <p:bldP spid="177161" grpId="0"/>
      <p:bldP spid="17716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文本占位符 178177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4564380" cy="5168900"/>
          </a:xfrm>
        </p:spPr>
        <p:txBody>
          <a:bodyPr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惟</a:t>
            </a:r>
            <a:r>
              <a:rPr lang="zh-CN" altLang="en-US" sz="2800" b="1" dirty="0"/>
              <a:t>兄嫂</a:t>
            </a:r>
            <a:r>
              <a:rPr lang="zh-CN" altLang="en-US" sz="2800" b="1" dirty="0">
                <a:solidFill>
                  <a:srgbClr val="FF0000"/>
                </a:solidFill>
              </a:rPr>
              <a:t>是</a:t>
            </a:r>
            <a:r>
              <a:rPr lang="zh-CN" altLang="en-US" sz="2800" b="1" dirty="0"/>
              <a:t>依</a:t>
            </a:r>
            <a:endParaRPr lang="zh-CN" altLang="en-US" sz="2800" b="1" dirty="0"/>
          </a:p>
          <a:p>
            <a:pPr>
              <a:buNone/>
            </a:pPr>
            <a:endParaRPr lang="zh-CN" altLang="en-US" sz="2800" b="1" dirty="0"/>
          </a:p>
          <a:p>
            <a:pPr>
              <a:buNone/>
            </a:pPr>
            <a:endParaRPr lang="zh-CN" altLang="en-US" sz="2800" b="1" dirty="0"/>
          </a:p>
          <a:p>
            <a:pPr>
              <a:buNone/>
            </a:pP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吾佐董丞相</a:t>
            </a:r>
            <a:r>
              <a:rPr lang="zh-CN" altLang="en-US" sz="2800" b="1" dirty="0">
                <a:solidFill>
                  <a:srgbClr val="FF0000"/>
                </a:solidFill>
              </a:rPr>
              <a:t>于汴州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800" b="1" dirty="0"/>
              <a:t>吾又</a:t>
            </a:r>
            <a:r>
              <a:rPr lang="zh-CN" altLang="en-US" sz="2800" b="1" dirty="0">
                <a:solidFill>
                  <a:srgbClr val="FF0000"/>
                </a:solidFill>
              </a:rPr>
              <a:t>罢</a:t>
            </a:r>
            <a:r>
              <a:rPr lang="zh-CN" altLang="en-US" sz="2800" b="1" dirty="0"/>
              <a:t>去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何</a:t>
            </a:r>
            <a:r>
              <a:rPr lang="zh-CN" altLang="en-US" sz="2800" b="1" dirty="0"/>
              <a:t>为而在吾侧也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汝从</a:t>
            </a:r>
            <a:r>
              <a:rPr lang="en-US" altLang="zh-CN" sz="2800" b="1" dirty="0">
                <a:solidFill>
                  <a:srgbClr val="FF0000"/>
                </a:solidFill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</a:rPr>
              <a:t>吾</a:t>
            </a:r>
            <a:r>
              <a:rPr lang="en-US" altLang="zh-CN" sz="2800" b="1">
                <a:solidFill>
                  <a:srgbClr val="FF0000"/>
                </a:solidFill>
              </a:rPr>
              <a:t>)</a:t>
            </a:r>
            <a:r>
              <a:rPr lang="zh-CN" altLang="en-US" sz="2800" b="1" dirty="0"/>
              <a:t>于东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其</a:t>
            </a:r>
            <a:r>
              <a:rPr lang="zh-CN" altLang="en-US" sz="2800" b="1" dirty="0"/>
              <a:t>然乎？</a:t>
            </a:r>
            <a:r>
              <a:rPr lang="zh-CN" altLang="en-US" sz="2800" b="1" dirty="0">
                <a:solidFill>
                  <a:srgbClr val="FF0000"/>
                </a:solidFill>
              </a:rPr>
              <a:t>其</a:t>
            </a:r>
            <a:r>
              <a:rPr lang="zh-CN" altLang="en-US" sz="2800" b="1" dirty="0"/>
              <a:t>不然乎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</a:rPr>
              <a:t>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78179" name="文本框 178178"/>
          <p:cNvSpPr txBox="1"/>
          <p:nvPr/>
        </p:nvSpPr>
        <p:spPr>
          <a:xfrm>
            <a:off x="2438400" y="762000"/>
            <a:ext cx="67056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只依靠兄嫂。“依”的宾语“兄嫂”前置。构成“唯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……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是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……”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格式，“是”起提宾作用。成语“唯才是举”、“唯你是问”、“惟利是图”都是这种格式。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8180" name="文本框 178179"/>
          <p:cNvSpPr txBox="1"/>
          <p:nvPr/>
        </p:nvSpPr>
        <p:spPr>
          <a:xfrm>
            <a:off x="3742055" y="2750185"/>
            <a:ext cx="3254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状语后置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8181" name="文本框 178180"/>
          <p:cNvSpPr txBox="1"/>
          <p:nvPr/>
        </p:nvSpPr>
        <p:spPr>
          <a:xfrm>
            <a:off x="3886200" y="3276600"/>
            <a:ext cx="25003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被动句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8182" name="文本框 178181"/>
          <p:cNvSpPr txBox="1"/>
          <p:nvPr/>
        </p:nvSpPr>
        <p:spPr>
          <a:xfrm>
            <a:off x="3669030" y="3870325"/>
            <a:ext cx="332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宾语前置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8183" name="文本框 178182"/>
          <p:cNvSpPr txBox="1"/>
          <p:nvPr/>
        </p:nvSpPr>
        <p:spPr>
          <a:xfrm>
            <a:off x="3886200" y="4392295"/>
            <a:ext cx="1803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省略句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78184" name="矩形 178183"/>
          <p:cNvSpPr/>
          <p:nvPr/>
        </p:nvSpPr>
        <p:spPr>
          <a:xfrm>
            <a:off x="3669030" y="4913948"/>
            <a:ext cx="50292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是这样呢？或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(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还是）不是这样呢？ “其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……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其</a:t>
            </a:r>
            <a:r>
              <a:rPr lang="en-US" altLang="zh-CN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……”</a:t>
            </a:r>
            <a:r>
              <a:rPr lang="zh-CN" altLang="en-US" sz="28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格式构成选择复句。</a:t>
            </a:r>
            <a:endParaRPr lang="zh-CN" altLang="en-US" sz="28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8185" name="文本框 178184"/>
          <p:cNvSpPr txBox="1"/>
          <p:nvPr/>
        </p:nvSpPr>
        <p:spPr>
          <a:xfrm>
            <a:off x="179070" y="80645"/>
            <a:ext cx="2259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i="1" dirty="0">
                <a:solidFill>
                  <a:srgbClr val="FF3300"/>
                </a:solidFill>
                <a:latin typeface="Arial" panose="020B0604020202020204" pitchFamily="34" charset="0"/>
              </a:rPr>
              <a:t>特殊句式</a:t>
            </a:r>
            <a:endParaRPr lang="zh-CN" altLang="en-US" sz="2800" b="1" i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8179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781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/>
      <p:bldP spid="178181" grpId="0"/>
      <p:bldP spid="178183" grpId="0"/>
      <p:bldP spid="17818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954" name="图片 125953" descr="u=556167359,780077909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5" name="文本框 125954"/>
          <p:cNvSpPr txBox="1"/>
          <p:nvPr/>
        </p:nvSpPr>
        <p:spPr>
          <a:xfrm>
            <a:off x="572770" y="480060"/>
            <a:ext cx="2254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拓展延伸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5956" name="文本框 125955"/>
          <p:cNvSpPr txBox="1"/>
          <p:nvPr/>
        </p:nvSpPr>
        <p:spPr>
          <a:xfrm>
            <a:off x="238125" y="1326515"/>
            <a:ext cx="8442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请你以书信的形式，写一段话劝慰劝慰处于极度悲痛中的韩愈。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25957" name="文本框 125956"/>
          <p:cNvSpPr txBox="1"/>
          <p:nvPr/>
        </p:nvSpPr>
        <p:spPr>
          <a:xfrm>
            <a:off x="572453" y="2474595"/>
            <a:ext cx="7400925" cy="38614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要点提示：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、勇敢地面对孤独。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、理智地看待生死。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、必须战胜自己，跨过人生这道坎。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、改变不了环境，那就改变自己。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  <a:cs typeface="仿宋_GB2312" panose="02010609030101010101" pitchFamily="49" charset="-122"/>
              </a:rPr>
              <a:t>、人生不如意事常八九，多思那一二，昂头再向前。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5650" name="图片 155649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0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1" name="文本框 155650"/>
          <p:cNvSpPr txBox="1"/>
          <p:nvPr/>
        </p:nvSpPr>
        <p:spPr>
          <a:xfrm>
            <a:off x="1188085" y="2291715"/>
            <a:ext cx="765746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祭文中的千古绝调。”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                 </a:t>
            </a: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方正舒体" pitchFamily="2" charset="-122"/>
                <a:ea typeface="方正舒体" pitchFamily="2" charset="-122"/>
              </a:rPr>
              <a:t>茅坤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方正舒体" pitchFamily="2" charset="-122"/>
              <a:ea typeface="方正舒体" pitchFamily="2" charset="-122"/>
            </a:endParaRPr>
          </a:p>
          <a:p>
            <a:pPr algn="ctr"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5652" name="文本框 155651"/>
          <p:cNvSpPr txBox="1"/>
          <p:nvPr/>
        </p:nvSpPr>
        <p:spPr>
          <a:xfrm>
            <a:off x="851535" y="3852545"/>
            <a:ext cx="79267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情之至者，自然流为至文。读此等文，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须想其一面哭，一面写，字字是血，字字是泪。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未尝有意为文，而文无不工。”       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              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———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方正舒体" pitchFamily="2" charset="-122"/>
                <a:ea typeface="方正舒体" pitchFamily="2" charset="-122"/>
              </a:rPr>
              <a:t>《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方正舒体" pitchFamily="2" charset="-122"/>
                <a:ea typeface="方正舒体" pitchFamily="2" charset="-122"/>
              </a:rPr>
              <a:t>古文观止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方正舒体" pitchFamily="2" charset="-122"/>
                <a:ea typeface="方正舒体" pitchFamily="2" charset="-122"/>
              </a:rPr>
              <a:t>》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55653" name="文本框 155652"/>
          <p:cNvSpPr txBox="1"/>
          <p:nvPr/>
        </p:nvSpPr>
        <p:spPr>
          <a:xfrm>
            <a:off x="4931093" y="4883785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    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5654" name="图片 155653" descr="RY_15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0" y="6237288"/>
            <a:ext cx="241300" cy="320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55" name="图片 155654" descr="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5888"/>
            <a:ext cx="3851275" cy="177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20845" y="791845"/>
            <a:ext cx="24961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前人评价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2" grpId="0"/>
      <p:bldP spid="1556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3" name="图片 20482" descr="SC_1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533400" y="815340"/>
            <a:ext cx="2193290" cy="645160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解  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sym typeface="+mn-ea"/>
              </a:rPr>
              <a:t>题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533400" y="2231390"/>
            <a:ext cx="7620000" cy="3661410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 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祭文</a:t>
            </a:r>
            <a:r>
              <a:rPr lang="zh-CN" altLang="en-US" sz="2800" b="1" dirty="0">
                <a:latin typeface="宋体" panose="02010600030101010101" pitchFamily="2" charset="-122"/>
              </a:rPr>
              <a:t>是古代的一种文体，在告祭死者或天地山川等神时所诵读的文章。体裁有韵文和散文两种。内容是追念死者生前的主要经历，颂扬他的主要品德和业绩，寄托哀思，激励生者。汉、魏以来，祭文多依照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诗经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中雅、颂的韵语，也有用骈文的。本文则不拘常格，以</a:t>
            </a:r>
            <a:r>
              <a:rPr lang="zh-CN" altLang="en-US" sz="2800" b="1" dirty="0">
                <a:solidFill>
                  <a:srgbClr val="9900FF"/>
                </a:solidFill>
                <a:latin typeface="宋体" panose="02010600030101010101" pitchFamily="2" charset="-122"/>
              </a:rPr>
              <a:t>无韵散体</a:t>
            </a:r>
            <a:r>
              <a:rPr lang="zh-CN" altLang="en-US" sz="2800" b="1" dirty="0">
                <a:latin typeface="宋体" panose="02010600030101010101" pitchFamily="2" charset="-122"/>
              </a:rPr>
              <a:t>来写。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479743" y="2118678"/>
            <a:ext cx="8351837" cy="2808287"/>
          </a:xfrm>
        </p:spPr>
        <p:txBody>
          <a:bodyPr/>
          <a:p>
            <a:pPr marL="0" indent="0">
              <a:buNone/>
            </a:pPr>
            <a:r>
              <a:rPr lang="en-US" altLang="zh-CN" b="1" dirty="0">
                <a:ea typeface="楷体_GB2312" panose="02010609030101010101" pitchFamily="49" charset="-122"/>
              </a:rPr>
              <a:t>        </a:t>
            </a:r>
            <a:r>
              <a:rPr lang="zh-CN" altLang="en-US" b="1" dirty="0">
                <a:ea typeface="楷体_GB2312" panose="02010609030101010101" pitchFamily="49" charset="-122"/>
              </a:rPr>
              <a:t>祭文一般先简介死者逝世情况（职务、时间、地点、死因、享年等），表示哀悼之情；然后介绍死者的生平事迹，评价死者的功德贡献；最后向死者亲属表示吊唁慰问，号召生者学习死者的精神品质</a:t>
            </a:r>
            <a:r>
              <a:rPr lang="zh-CN" altLang="en-US" b="1" dirty="0">
                <a:ea typeface="华文行楷" pitchFamily="2" charset="-122"/>
              </a:rPr>
              <a:t>。</a:t>
            </a:r>
            <a:endParaRPr lang="zh-CN" altLang="en-US" b="1" dirty="0">
              <a:ea typeface="华文行楷" pitchFamily="2" charset="-122"/>
            </a:endParaRPr>
          </a:p>
          <a:p>
            <a:endParaRPr lang="zh-CN" altLang="en-US" b="1" dirty="0"/>
          </a:p>
        </p:txBody>
      </p:sp>
      <p:sp>
        <p:nvSpPr>
          <p:cNvPr id="95236" name="标题 95235"/>
          <p:cNvSpPr>
            <a:spLocks noGrp="1"/>
          </p:cNvSpPr>
          <p:nvPr>
            <p:ph type="title"/>
          </p:nvPr>
        </p:nvSpPr>
        <p:spPr>
          <a:xfrm>
            <a:off x="684213" y="3213100"/>
            <a:ext cx="7772400" cy="1143000"/>
          </a:xfrm>
        </p:spPr>
        <p:txBody>
          <a:bodyPr anchor="ctr"/>
          <a:p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80060" y="934720"/>
            <a:ext cx="3917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一般祭文格式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RESET_TEXT_INDEX" val="0"/>
  <p:tag name="KSO_WM_UNIT_PRESET_TEXT_LEN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OneParaTitle0_6*f*1"/>
  <p:tag name="KSO_WM_TEMPLATE_CATEGORY" val="OneParaTitle"/>
  <p:tag name="KSO_WM_TEMPLATE_INDEX" val="0"/>
  <p:tag name="KSO_WM_UNIT_LAYERLEVEL" val="1"/>
  <p:tag name="KSO_WM_TAG_VERSION" val="1.0"/>
  <p:tag name="KSO_WM_BEAUTIFY_FLAG" val="#wm#"/>
  <p:tag name="KSO_WM_UNIT_TEXTBOXSTYLE_GUID" val="{3a341205-f828-47ea-a3ea-114b3429e6de}"/>
  <p:tag name="KSO_WM_UNIT_TEXTBOXSTYLE_INDEX" val="1"/>
  <p:tag name="KSO_WM_UNIT_TEXTBOXSTYLE_TYPE" val="OneParaTitle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10422</Words>
  <Application>WPS 演示</Application>
  <PresentationFormat>在屏幕上显示</PresentationFormat>
  <Paragraphs>983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92" baseType="lpstr">
      <vt:lpstr>Arial</vt:lpstr>
      <vt:lpstr>宋体</vt:lpstr>
      <vt:lpstr>Wingdings</vt:lpstr>
      <vt:lpstr>Times New Roman</vt:lpstr>
      <vt:lpstr>华文行楷</vt:lpstr>
      <vt:lpstr>方正舒体</vt:lpstr>
      <vt:lpstr>隶书</vt:lpstr>
      <vt:lpstr>黑体</vt:lpstr>
      <vt:lpstr>楷体_GB2312</vt:lpstr>
      <vt:lpstr>方正舒体</vt:lpstr>
      <vt:lpstr>华文行楷</vt:lpstr>
      <vt:lpstr>Courier New</vt:lpstr>
      <vt:lpstr>微软雅黑</vt:lpstr>
      <vt:lpstr>Arial Unicode MS</vt:lpstr>
      <vt:lpstr>方正隶书简体</vt:lpstr>
      <vt:lpstr>方正姚体</vt:lpstr>
      <vt:lpstr>Verdana</vt:lpstr>
      <vt:lpstr>Segoe UI</vt:lpstr>
      <vt:lpstr>方正魏碑简体</vt:lpstr>
      <vt:lpstr>华文新魏</vt:lpstr>
      <vt:lpstr>方正康体简体</vt:lpstr>
      <vt:lpstr>仿宋_GB2312</vt:lpstr>
      <vt:lpstr>隶书</vt:lpstr>
      <vt:lpstr>Arial Unicode MS</vt:lpstr>
      <vt:lpstr>华文隶书</vt:lpstr>
      <vt:lpstr>Arial Black</vt:lpstr>
      <vt:lpstr>Lucida Sans Unicode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新城中学语文组张敏涛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新城中学语文组张敏涛</dc:creator>
  <cp:keywords>祭十二郎文</cp:keywords>
  <dc:description>《祭十二郎文》课件</dc:description>
  <dc:subject>祭十二郎文</dc:subject>
  <cp:category>PowerPoint课件</cp:category>
  <cp:lastModifiedBy>Administrator</cp:lastModifiedBy>
  <cp:revision>185</cp:revision>
  <dcterms:created xsi:type="dcterms:W3CDTF">2002-10-14T13:21:00Z</dcterms:created>
  <dcterms:modified xsi:type="dcterms:W3CDTF">2019-05-20T15:13:10Z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