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85" r:id="rId2"/>
    <p:sldId id="286" r:id="rId3"/>
    <p:sldId id="287" r:id="rId4"/>
    <p:sldId id="288" r:id="rId5"/>
    <p:sldId id="289" r:id="rId6"/>
    <p:sldId id="290" r:id="rId7"/>
    <p:sldId id="291" r:id="rId8"/>
    <p:sldId id="292" r:id="rId9"/>
    <p:sldId id="293" r:id="rId10"/>
    <p:sldId id="294" r:id="rId11"/>
    <p:sldId id="295" r:id="rId12"/>
    <p:sldId id="296" r:id="rId13"/>
    <p:sldId id="297" r:id="rId14"/>
    <p:sldId id="299" r:id="rId15"/>
    <p:sldId id="316" r:id="rId16"/>
    <p:sldId id="300" r:id="rId17"/>
    <p:sldId id="301" r:id="rId18"/>
    <p:sldId id="302" r:id="rId19"/>
    <p:sldId id="303" r:id="rId20"/>
    <p:sldId id="304" r:id="rId21"/>
    <p:sldId id="305" r:id="rId22"/>
    <p:sldId id="306" r:id="rId23"/>
    <p:sldId id="307" r:id="rId24"/>
    <p:sldId id="317" r:id="rId25"/>
    <p:sldId id="309" r:id="rId26"/>
    <p:sldId id="310" r:id="rId27"/>
    <p:sldId id="311" r:id="rId28"/>
    <p:sldId id="314" r:id="rId29"/>
    <p:sldId id="315" r:id="rId3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94" autoAdjust="0"/>
    <p:restoredTop sz="94660"/>
  </p:normalViewPr>
  <p:slideViewPr>
    <p:cSldViewPr>
      <p:cViewPr varScale="1">
        <p:scale>
          <a:sx n="84" d="100"/>
          <a:sy n="84" d="100"/>
        </p:scale>
        <p:origin x="-157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ED81E94-76B5-437D-9275-7BABA15AEBBC}" type="datetimeFigureOut">
              <a:rPr lang="zh-CN" altLang="en-US"/>
              <a:pPr>
                <a:defRPr/>
              </a:pPr>
              <a:t>2019/6/15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5D807AA-4ACD-4741-B9D2-743B01ED493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889412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B8A12E-F3A8-4E4A-B7A8-6346890ADCEA}" type="datetimeFigureOut">
              <a:rPr lang="zh-CN" altLang="en-US"/>
              <a:pPr>
                <a:defRPr/>
              </a:pPr>
              <a:t>2019/6/15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63BA8D-47EF-43ED-ADA7-5B51EBBAC5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43505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CBE013-A1AE-4D43-ABD7-B8C20FE55B92}" type="datetimeFigureOut">
              <a:rPr lang="zh-CN" altLang="en-US"/>
              <a:pPr>
                <a:defRPr/>
              </a:pPr>
              <a:t>2019/6/15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9264DF-7CB1-4767-82CD-3A958CCF8E1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03157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FAA6D9-C846-4285-BAEA-FAF9BBC8CAB4}" type="datetimeFigureOut">
              <a:rPr lang="zh-CN" altLang="en-US"/>
              <a:pPr>
                <a:defRPr/>
              </a:pPr>
              <a:t>2019/6/15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2B2D3F-8531-46A3-82CC-B93F5687BAE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0210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CBA71C-F603-48C0-9FDD-50ADB47577FE}" type="datetimeFigureOut">
              <a:rPr lang="zh-CN" altLang="en-US"/>
              <a:pPr>
                <a:defRPr/>
              </a:pPr>
              <a:t>2019/6/15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38E224-9DA8-43C1-B25C-C8BE6F97A1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4574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4E4A0D-FDC6-486F-9882-D5F1CF82C70F}" type="datetimeFigureOut">
              <a:rPr lang="zh-CN" altLang="en-US"/>
              <a:pPr>
                <a:defRPr/>
              </a:pPr>
              <a:t>2019/6/15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E30276-6C72-415A-AD95-384967D982B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68441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E54801-C7FF-453C-BCAB-7E59B23642F3}" type="datetimeFigureOut">
              <a:rPr lang="zh-CN" altLang="en-US"/>
              <a:pPr>
                <a:defRPr/>
              </a:pPr>
              <a:t>2019/6/15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634BF1-FF23-4FD1-A8CA-FBB47C357BA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60682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D40C03-01CA-4F9F-9E4E-8FA31DA22424}" type="datetimeFigureOut">
              <a:rPr lang="zh-CN" altLang="en-US"/>
              <a:pPr>
                <a:defRPr/>
              </a:pPr>
              <a:t>2019/6/15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1D6798-1304-4DB9-BEB4-9EE5EEE276E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66570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09CE10-6E6E-48EB-8F11-64401C3455C4}" type="datetimeFigureOut">
              <a:rPr lang="zh-CN" altLang="en-US"/>
              <a:pPr>
                <a:defRPr/>
              </a:pPr>
              <a:t>2019/6/15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988136-325D-410E-A841-253D17F1202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51361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C590F2-2B1A-4143-A764-152D46CCCE30}" type="datetimeFigureOut">
              <a:rPr lang="zh-CN" altLang="en-US"/>
              <a:pPr>
                <a:defRPr/>
              </a:pPr>
              <a:t>2019/6/15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ECEE89-3FC3-4379-8B49-16F354D5A06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43501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E02A85-8BBC-4DE7-8E0C-5EDD222A3A8A}" type="datetimeFigureOut">
              <a:rPr lang="zh-CN" altLang="en-US"/>
              <a:pPr>
                <a:defRPr/>
              </a:pPr>
              <a:t>2019/6/15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14D591-2EC0-4FB2-97E4-18723830C88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0263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918235-4437-40D0-AD74-577895F319AB}" type="datetimeFigureOut">
              <a:rPr lang="zh-CN" altLang="en-US"/>
              <a:pPr>
                <a:defRPr/>
              </a:pPr>
              <a:t>2019/6/15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C1D8F1-4D27-43A2-AAA1-D5688F85B80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40134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D1D8D31-7B8B-4470-A6F4-ECDC59396EE9}" type="datetimeFigureOut">
              <a:rPr lang="zh-CN" altLang="en-US"/>
              <a:pPr>
                <a:defRPr/>
              </a:pPr>
              <a:t>2019/6/15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F0FB006-8D63-4DC9-B1D6-97594B17FD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标题 1"/>
          <p:cNvSpPr>
            <a:spLocks noGrp="1"/>
          </p:cNvSpPr>
          <p:nvPr>
            <p:ph type="ctrTitle"/>
          </p:nvPr>
        </p:nvSpPr>
        <p:spPr>
          <a:xfrm>
            <a:off x="865820" y="1988840"/>
            <a:ext cx="7772400" cy="1470025"/>
          </a:xfrm>
        </p:spPr>
        <p:txBody>
          <a:bodyPr/>
          <a:lstStyle/>
          <a:p>
            <a:pPr eaLnBrk="1" hangingPunct="1"/>
            <a:r>
              <a:rPr lang="zh-CN" altLang="en-US" b="1" dirty="0" smtClean="0"/>
              <a:t>时光</a:t>
            </a:r>
            <a:r>
              <a:rPr lang="zh-CN" altLang="en-US" b="1" dirty="0" smtClean="0"/>
              <a:t>中的家人</a:t>
            </a:r>
          </a:p>
        </p:txBody>
      </p:sp>
      <p:sp>
        <p:nvSpPr>
          <p:cNvPr id="3" name="TextBox 3"/>
          <p:cNvSpPr txBox="1">
            <a:spLocks noChangeArrowheads="1"/>
          </p:cNvSpPr>
          <p:nvPr/>
        </p:nvSpPr>
        <p:spPr bwMode="auto">
          <a:xfrm>
            <a:off x="6444208" y="620713"/>
            <a:ext cx="17288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000" b="1" dirty="0" smtClean="0">
                <a:latin typeface="华文楷体" pitchFamily="2" charset="-122"/>
                <a:ea typeface="华文楷体" pitchFamily="2" charset="-122"/>
              </a:rPr>
              <a:t>新闻采访</a:t>
            </a:r>
            <a:endParaRPr lang="zh-CN" altLang="en-US" sz="20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635896" y="4221088"/>
            <a:ext cx="223224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000" b="1" dirty="0" smtClean="0">
                <a:latin typeface="华文楷体" pitchFamily="2" charset="-122"/>
                <a:ea typeface="华文楷体" pitchFamily="2" charset="-122"/>
              </a:rPr>
              <a:t>吉安二中   杨帆</a:t>
            </a:r>
            <a:endParaRPr lang="zh-CN" altLang="en-US" sz="20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二、制作家族成员年谱</a:t>
            </a:r>
            <a:endParaRPr lang="zh-CN" altLang="en-US" dirty="0" smtClean="0"/>
          </a:p>
        </p:txBody>
      </p:sp>
      <p:sp>
        <p:nvSpPr>
          <p:cNvPr id="33795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动脑筋：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 marL="0" indent="0" eaLnBrk="1" hangingPunct="1">
              <a:buFont typeface="Arial" charset="0"/>
              <a:buNone/>
            </a:pP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 marL="0" indent="0" eaLnBrk="1" hangingPunct="1">
              <a:buFont typeface="Arial" charset="0"/>
              <a:buNone/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我们怎样才能了解家人的历史呢？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15888"/>
            <a:ext cx="3546475" cy="265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19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-171450"/>
            <a:ext cx="3184525" cy="426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0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188" y="3933825"/>
            <a:ext cx="4567237" cy="256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1" name="TextBox 6"/>
          <p:cNvSpPr txBox="1">
            <a:spLocks noChangeArrowheads="1"/>
          </p:cNvSpPr>
          <p:nvPr/>
        </p:nvSpPr>
        <p:spPr bwMode="auto">
          <a:xfrm>
            <a:off x="5364163" y="5086350"/>
            <a:ext cx="352901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3600" b="1">
                <a:latin typeface="微软雅黑" pitchFamily="34" charset="-122"/>
                <a:ea typeface="微软雅黑" pitchFamily="34" charset="-122"/>
              </a:rPr>
              <a:t>采访自己的家人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725" y="1328738"/>
            <a:ext cx="3889375" cy="51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3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338" y="1358900"/>
            <a:ext cx="3927475" cy="523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4" name="TextBox 5"/>
          <p:cNvSpPr txBox="1">
            <a:spLocks noChangeArrowheads="1"/>
          </p:cNvSpPr>
          <p:nvPr/>
        </p:nvSpPr>
        <p:spPr bwMode="auto">
          <a:xfrm>
            <a:off x="2771775" y="260350"/>
            <a:ext cx="352901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3600" b="1">
                <a:latin typeface="微软雅黑" pitchFamily="34" charset="-122"/>
                <a:ea typeface="微软雅黑" pitchFamily="34" charset="-122"/>
              </a:rPr>
              <a:t>旧的日记、书信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>
                <a:latin typeface="微软雅黑" pitchFamily="34" charset="-122"/>
                <a:ea typeface="微软雅黑" pitchFamily="34" charset="-122"/>
              </a:rPr>
              <a:t>传记、回忆录</a:t>
            </a:r>
          </a:p>
        </p:txBody>
      </p:sp>
      <p:pic>
        <p:nvPicPr>
          <p:cNvPr id="36867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88" y="1412875"/>
            <a:ext cx="6540500" cy="490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>
                <a:latin typeface="微软雅黑" pitchFamily="34" charset="-122"/>
                <a:ea typeface="微软雅黑" pitchFamily="34" charset="-122"/>
              </a:rPr>
              <a:t>现场考察</a:t>
            </a:r>
          </a:p>
        </p:txBody>
      </p:sp>
      <p:pic>
        <p:nvPicPr>
          <p:cNvPr id="38915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547813"/>
            <a:ext cx="8316912" cy="467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TextBox 4"/>
          <p:cNvSpPr txBox="1">
            <a:spLocks noChangeArrowheads="1"/>
          </p:cNvSpPr>
          <p:nvPr/>
        </p:nvSpPr>
        <p:spPr bwMode="auto">
          <a:xfrm>
            <a:off x="900113" y="1416050"/>
            <a:ext cx="2808287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填写一张家族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成员年谱试试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吧！</a:t>
            </a:r>
            <a:endParaRPr lang="en-US" altLang="zh-CN" sz="2400" b="1" dirty="0"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endParaRPr lang="en-US" altLang="zh-CN" sz="2400" b="1" dirty="0"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endParaRPr lang="en-US" altLang="zh-CN" sz="2400" b="1" dirty="0"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信息要尽量的全哦！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216024"/>
            <a:ext cx="4560522" cy="63813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b="1" smtClean="0"/>
              <a:t>1958</a:t>
            </a:r>
            <a:r>
              <a:rPr lang="zh-CN" altLang="en-US" b="1" smtClean="0"/>
              <a:t>年的爷爷（</a:t>
            </a:r>
            <a:r>
              <a:rPr lang="en-US" altLang="zh-CN" b="1" smtClean="0"/>
              <a:t>11</a:t>
            </a:r>
            <a:r>
              <a:rPr lang="zh-CN" altLang="en-US" b="1" smtClean="0"/>
              <a:t>岁）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41438"/>
            <a:ext cx="8229600" cy="4784725"/>
          </a:xfrm>
        </p:spPr>
        <p:txBody>
          <a:bodyPr rtlCol="0">
            <a:normAutofit fontScale="85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b="1" dirty="0" smtClean="0"/>
              <a:t>姓名：李世存</a:t>
            </a:r>
            <a:endParaRPr lang="en-US" altLang="zh-CN" b="1" dirty="0" smtClean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b="1" dirty="0" smtClean="0"/>
              <a:t>关系：祖孙</a:t>
            </a:r>
            <a:endParaRPr lang="en-US" altLang="zh-CN" b="1" dirty="0" smtClean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b="1" dirty="0" smtClean="0"/>
              <a:t>籍贯：四川省宜宾县</a:t>
            </a:r>
            <a:endParaRPr lang="en-US" altLang="zh-CN" b="1" dirty="0" smtClean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b="1" dirty="0" smtClean="0"/>
              <a:t>生日：</a:t>
            </a:r>
            <a:r>
              <a:rPr lang="en-US" altLang="zh-CN" b="1" dirty="0" smtClean="0"/>
              <a:t>1947</a:t>
            </a:r>
            <a:r>
              <a:rPr lang="zh-CN" altLang="en-US" b="1" dirty="0" smtClean="0"/>
              <a:t>年</a:t>
            </a:r>
            <a:r>
              <a:rPr lang="en-US" altLang="zh-CN" b="1" dirty="0" smtClean="0"/>
              <a:t>4</a:t>
            </a:r>
            <a:r>
              <a:rPr lang="zh-CN" altLang="en-US" b="1" dirty="0" smtClean="0"/>
              <a:t>月</a:t>
            </a:r>
            <a:r>
              <a:rPr lang="en-US" altLang="zh-CN" b="1" dirty="0" smtClean="0"/>
              <a:t>23</a:t>
            </a:r>
            <a:r>
              <a:rPr lang="zh-CN" altLang="en-US" b="1" dirty="0" smtClean="0"/>
              <a:t>日</a:t>
            </a:r>
            <a:endParaRPr lang="en-US" altLang="zh-CN" b="1" dirty="0" smtClean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b="1" dirty="0"/>
              <a:t>出生</a:t>
            </a:r>
            <a:r>
              <a:rPr lang="zh-CN" altLang="en-US" b="1" dirty="0" smtClean="0"/>
              <a:t>地址：四川省宜宾县观音镇</a:t>
            </a:r>
            <a:endParaRPr lang="en-US" altLang="zh-CN" b="1" dirty="0" smtClean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b="1" dirty="0"/>
              <a:t>现</a:t>
            </a:r>
            <a:r>
              <a:rPr lang="zh-CN" altLang="en-US" b="1" dirty="0" smtClean="0"/>
              <a:t>居地：四川省宜宾县观音镇</a:t>
            </a:r>
            <a:endParaRPr lang="en-US" altLang="zh-CN" b="1" dirty="0" smtClean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b="1" dirty="0" smtClean="0"/>
              <a:t>职业：学生（小学</a:t>
            </a:r>
            <a:r>
              <a:rPr lang="en-US" altLang="zh-CN" b="1" dirty="0" smtClean="0"/>
              <a:t>4</a:t>
            </a:r>
            <a:r>
              <a:rPr lang="zh-CN" altLang="en-US" b="1" dirty="0" smtClean="0"/>
              <a:t>年级）</a:t>
            </a:r>
            <a:endParaRPr lang="en-US" altLang="zh-CN" b="1" dirty="0" smtClean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b="1" dirty="0" smtClean="0"/>
              <a:t>职务：班长</a:t>
            </a:r>
            <a:endParaRPr lang="en-US" altLang="zh-CN" b="1" dirty="0" smtClean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b="1" dirty="0"/>
              <a:t>家庭</a:t>
            </a:r>
            <a:r>
              <a:rPr lang="zh-CN" altLang="en-US" b="1" dirty="0" smtClean="0"/>
              <a:t>状况：父亲伤残，母亲务农，有</a:t>
            </a:r>
            <a:r>
              <a:rPr lang="en-US" altLang="zh-CN" b="1" dirty="0" smtClean="0"/>
              <a:t>3</a:t>
            </a:r>
            <a:r>
              <a:rPr lang="zh-CN" altLang="en-US" b="1" dirty="0" smtClean="0"/>
              <a:t>个姐姐，大姐已出嫁，二姐、三姐在家上学。</a:t>
            </a:r>
            <a:endParaRPr lang="en-US" altLang="zh-CN" b="1" dirty="0" smtClean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b="1" dirty="0"/>
              <a:t>主要</a:t>
            </a:r>
            <a:r>
              <a:rPr lang="zh-CN" altLang="en-US" b="1" dirty="0" smtClean="0"/>
              <a:t>事迹：品学兼优，前途无量。</a:t>
            </a:r>
            <a:endParaRPr lang="en-US" altLang="zh-CN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b="1" smtClean="0"/>
              <a:t>1961</a:t>
            </a:r>
            <a:r>
              <a:rPr lang="zh-CN" altLang="en-US" b="1" smtClean="0"/>
              <a:t>年的爷爷（</a:t>
            </a:r>
            <a:r>
              <a:rPr lang="en-US" altLang="zh-CN" b="1" smtClean="0"/>
              <a:t>14</a:t>
            </a:r>
            <a:r>
              <a:rPr lang="zh-CN" altLang="en-US" b="1" smtClean="0"/>
              <a:t>岁）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41438"/>
            <a:ext cx="8229600" cy="4784725"/>
          </a:xfrm>
        </p:spPr>
        <p:txBody>
          <a:bodyPr rtlCol="0">
            <a:normAutofit fontScale="92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b="1" dirty="0" smtClean="0"/>
              <a:t>姓名：李世存</a:t>
            </a:r>
            <a:endParaRPr lang="en-US" altLang="zh-CN" b="1" dirty="0" smtClean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b="1" dirty="0" smtClean="0"/>
              <a:t>关系：祖孙</a:t>
            </a:r>
            <a:endParaRPr lang="en-US" altLang="zh-CN" b="1" dirty="0" smtClean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b="1" dirty="0" smtClean="0"/>
              <a:t>籍贯：四川省宜宾县</a:t>
            </a:r>
            <a:endParaRPr lang="en-US" altLang="zh-CN" b="1" dirty="0" smtClean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b="1" dirty="0" smtClean="0"/>
              <a:t>生日：</a:t>
            </a:r>
            <a:r>
              <a:rPr lang="en-US" altLang="zh-CN" b="1" dirty="0" smtClean="0"/>
              <a:t>1947</a:t>
            </a:r>
            <a:r>
              <a:rPr lang="zh-CN" altLang="en-US" b="1" dirty="0" smtClean="0"/>
              <a:t>年</a:t>
            </a:r>
            <a:r>
              <a:rPr lang="en-US" altLang="zh-CN" b="1" dirty="0" smtClean="0"/>
              <a:t>4</a:t>
            </a:r>
            <a:r>
              <a:rPr lang="zh-CN" altLang="en-US" b="1" dirty="0" smtClean="0"/>
              <a:t>月</a:t>
            </a:r>
            <a:r>
              <a:rPr lang="en-US" altLang="zh-CN" b="1" dirty="0" smtClean="0"/>
              <a:t>23</a:t>
            </a:r>
            <a:r>
              <a:rPr lang="zh-CN" altLang="en-US" b="1" dirty="0" smtClean="0"/>
              <a:t>日</a:t>
            </a:r>
            <a:endParaRPr lang="en-US" altLang="zh-CN" b="1" dirty="0" smtClean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b="1" dirty="0"/>
              <a:t>出生</a:t>
            </a:r>
            <a:r>
              <a:rPr lang="zh-CN" altLang="en-US" b="1" dirty="0" smtClean="0"/>
              <a:t>地址：四川省宜宾县观音镇</a:t>
            </a:r>
            <a:endParaRPr lang="en-US" altLang="zh-CN" b="1" dirty="0" smtClean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b="1" dirty="0"/>
              <a:t>现</a:t>
            </a:r>
            <a:r>
              <a:rPr lang="zh-CN" altLang="en-US" b="1" dirty="0" smtClean="0"/>
              <a:t>居地：四川省宜宾县观音镇</a:t>
            </a:r>
            <a:endParaRPr lang="en-US" altLang="zh-CN" b="1" dirty="0" smtClean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b="1" dirty="0" smtClean="0"/>
              <a:t>职业：农民</a:t>
            </a:r>
            <a:endParaRPr lang="en-US" altLang="zh-CN" b="1" dirty="0" smtClean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b="1" dirty="0" smtClean="0"/>
              <a:t>家庭状况：父亲死于饥饿，二姐已出嫁，家中有母亲和三姐。</a:t>
            </a:r>
            <a:endParaRPr lang="en-US" altLang="zh-CN" b="1" dirty="0" smtClean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b="1" dirty="0"/>
              <a:t>主要</a:t>
            </a:r>
            <a:r>
              <a:rPr lang="zh-CN" altLang="en-US" b="1" dirty="0" smtClean="0"/>
              <a:t>事迹：失学，开始学手艺</a:t>
            </a:r>
            <a:endParaRPr lang="en-US" altLang="zh-CN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b="1" smtClean="0"/>
              <a:t>1968</a:t>
            </a:r>
            <a:r>
              <a:rPr lang="zh-CN" altLang="en-US" b="1" smtClean="0"/>
              <a:t>年的爷爷（</a:t>
            </a:r>
            <a:r>
              <a:rPr lang="en-US" altLang="zh-CN" b="1" smtClean="0"/>
              <a:t>21</a:t>
            </a:r>
            <a:r>
              <a:rPr lang="zh-CN" altLang="en-US" b="1" smtClean="0"/>
              <a:t>岁）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41438"/>
            <a:ext cx="8229600" cy="4784725"/>
          </a:xfrm>
        </p:spPr>
        <p:txBody>
          <a:bodyPr rtlCol="0">
            <a:normAutofit fontScale="92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b="1" dirty="0" smtClean="0"/>
              <a:t>姓名：李世存</a:t>
            </a:r>
            <a:endParaRPr lang="en-US" altLang="zh-CN" b="1" dirty="0" smtClean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b="1" dirty="0" smtClean="0"/>
              <a:t>关系：祖孙</a:t>
            </a:r>
            <a:endParaRPr lang="en-US" altLang="zh-CN" b="1" dirty="0" smtClean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b="1" dirty="0" smtClean="0"/>
              <a:t>籍贯：四川省宜宾县</a:t>
            </a:r>
            <a:endParaRPr lang="en-US" altLang="zh-CN" b="1" dirty="0" smtClean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b="1" dirty="0" smtClean="0"/>
              <a:t>生日：</a:t>
            </a:r>
            <a:r>
              <a:rPr lang="en-US" altLang="zh-CN" b="1" dirty="0" smtClean="0"/>
              <a:t>1947</a:t>
            </a:r>
            <a:r>
              <a:rPr lang="zh-CN" altLang="en-US" b="1" dirty="0" smtClean="0"/>
              <a:t>年</a:t>
            </a:r>
            <a:r>
              <a:rPr lang="en-US" altLang="zh-CN" b="1" dirty="0" smtClean="0"/>
              <a:t>4</a:t>
            </a:r>
            <a:r>
              <a:rPr lang="zh-CN" altLang="en-US" b="1" dirty="0" smtClean="0"/>
              <a:t>月</a:t>
            </a:r>
            <a:r>
              <a:rPr lang="en-US" altLang="zh-CN" b="1" dirty="0" smtClean="0"/>
              <a:t>23</a:t>
            </a:r>
            <a:r>
              <a:rPr lang="zh-CN" altLang="en-US" b="1" dirty="0" smtClean="0"/>
              <a:t>日</a:t>
            </a:r>
            <a:endParaRPr lang="en-US" altLang="zh-CN" b="1" dirty="0" smtClean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b="1" dirty="0"/>
              <a:t>出生</a:t>
            </a:r>
            <a:r>
              <a:rPr lang="zh-CN" altLang="en-US" b="1" dirty="0" smtClean="0"/>
              <a:t>地址：四川省宜宾县观音镇</a:t>
            </a:r>
            <a:endParaRPr lang="en-US" altLang="zh-CN" b="1" dirty="0" smtClean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b="1" dirty="0"/>
              <a:t>现</a:t>
            </a:r>
            <a:r>
              <a:rPr lang="zh-CN" altLang="en-US" b="1" dirty="0" smtClean="0"/>
              <a:t>居地：四川省宜宾县观音镇</a:t>
            </a:r>
            <a:endParaRPr lang="en-US" altLang="zh-CN" b="1" dirty="0" smtClean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b="1" dirty="0" smtClean="0"/>
              <a:t>职业：农民</a:t>
            </a:r>
            <a:endParaRPr lang="en-US" altLang="zh-CN" b="1" dirty="0" smtClean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b="1" dirty="0" smtClean="0"/>
              <a:t>家庭状况：新婚夫妻和老母亲</a:t>
            </a:r>
            <a:endParaRPr lang="en-US" altLang="zh-CN" b="1" dirty="0" smtClean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b="1" dirty="0"/>
              <a:t>主要</a:t>
            </a:r>
            <a:r>
              <a:rPr lang="zh-CN" altLang="en-US" b="1" dirty="0" smtClean="0"/>
              <a:t>事迹：心灵手巧，敦厚稳重。被旧私塾老先生看中，将外孙女许配为妻。</a:t>
            </a:r>
            <a:endParaRPr lang="en-US" altLang="zh-CN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b="1" smtClean="0"/>
              <a:t>1981</a:t>
            </a:r>
            <a:r>
              <a:rPr lang="zh-CN" altLang="en-US" b="1" smtClean="0"/>
              <a:t>年的爷爷（</a:t>
            </a:r>
            <a:r>
              <a:rPr lang="en-US" altLang="zh-CN" b="1" smtClean="0"/>
              <a:t>34</a:t>
            </a:r>
            <a:r>
              <a:rPr lang="zh-CN" altLang="en-US" b="1" smtClean="0"/>
              <a:t>岁）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41438"/>
            <a:ext cx="8229600" cy="4784725"/>
          </a:xfrm>
        </p:spPr>
        <p:txBody>
          <a:bodyPr rtlCol="0">
            <a:normAutofit fontScale="92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b="1" dirty="0" smtClean="0"/>
              <a:t>姓名：李世存</a:t>
            </a:r>
            <a:endParaRPr lang="en-US" altLang="zh-CN" b="1" dirty="0" smtClean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b="1" dirty="0" smtClean="0"/>
              <a:t>关系：祖孙</a:t>
            </a:r>
            <a:endParaRPr lang="en-US" altLang="zh-CN" b="1" dirty="0" smtClean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b="1" dirty="0" smtClean="0"/>
              <a:t>籍贯：四川省宜宾县</a:t>
            </a:r>
            <a:endParaRPr lang="en-US" altLang="zh-CN" b="1" dirty="0" smtClean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b="1" dirty="0" smtClean="0"/>
              <a:t>生日：</a:t>
            </a:r>
            <a:r>
              <a:rPr lang="en-US" altLang="zh-CN" b="1" dirty="0" smtClean="0"/>
              <a:t>1947</a:t>
            </a:r>
            <a:r>
              <a:rPr lang="zh-CN" altLang="en-US" b="1" dirty="0" smtClean="0"/>
              <a:t>年</a:t>
            </a:r>
            <a:r>
              <a:rPr lang="en-US" altLang="zh-CN" b="1" dirty="0" smtClean="0"/>
              <a:t>4</a:t>
            </a:r>
            <a:r>
              <a:rPr lang="zh-CN" altLang="en-US" b="1" dirty="0" smtClean="0"/>
              <a:t>月</a:t>
            </a:r>
            <a:r>
              <a:rPr lang="en-US" altLang="zh-CN" b="1" dirty="0" smtClean="0"/>
              <a:t>23</a:t>
            </a:r>
            <a:r>
              <a:rPr lang="zh-CN" altLang="en-US" b="1" dirty="0" smtClean="0"/>
              <a:t>日</a:t>
            </a:r>
            <a:endParaRPr lang="en-US" altLang="zh-CN" b="1" dirty="0" smtClean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b="1" dirty="0"/>
              <a:t>出生</a:t>
            </a:r>
            <a:r>
              <a:rPr lang="zh-CN" altLang="en-US" b="1" dirty="0" smtClean="0"/>
              <a:t>地址：四川省宜宾县观音镇</a:t>
            </a:r>
            <a:endParaRPr lang="en-US" altLang="zh-CN" b="1" dirty="0" smtClean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b="1" dirty="0"/>
              <a:t>现</a:t>
            </a:r>
            <a:r>
              <a:rPr lang="zh-CN" altLang="en-US" b="1" dirty="0" smtClean="0"/>
              <a:t>居地：四川省宜宾县观音镇</a:t>
            </a:r>
            <a:endParaRPr lang="en-US" altLang="zh-CN" b="1" dirty="0" smtClean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b="1" dirty="0" smtClean="0"/>
              <a:t>职业：农民</a:t>
            </a:r>
            <a:endParaRPr lang="en-US" altLang="zh-CN" b="1" dirty="0" smtClean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b="1" dirty="0" smtClean="0"/>
              <a:t>家庭状况：母亲病逝，膝下两女一子</a:t>
            </a:r>
            <a:endParaRPr lang="en-US" altLang="zh-CN" b="1" dirty="0" smtClean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b="1" dirty="0" smtClean="0"/>
              <a:t>主要事迹：靠手艺挣到比普通农民更多的钱，让家人免于饥饿，确保孩子们得到足够的教育。</a:t>
            </a:r>
            <a:endParaRPr lang="en-US" altLang="zh-CN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箭头连接符 5"/>
          <p:cNvCxnSpPr/>
          <p:nvPr/>
        </p:nvCxnSpPr>
        <p:spPr>
          <a:xfrm>
            <a:off x="752475" y="4073525"/>
            <a:ext cx="7696200" cy="0"/>
          </a:xfrm>
          <a:prstGeom prst="straightConnector1">
            <a:avLst/>
          </a:prstGeom>
          <a:ln w="635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785813" y="3768725"/>
            <a:ext cx="0" cy="30480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圆角矩形标注 7"/>
          <p:cNvSpPr/>
          <p:nvPr/>
        </p:nvSpPr>
        <p:spPr>
          <a:xfrm>
            <a:off x="295275" y="2854325"/>
            <a:ext cx="1524000" cy="838200"/>
          </a:xfrm>
          <a:prstGeom prst="wedgeRoundRectCallou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/>
              <a:t>爷爷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3343275" y="3768725"/>
            <a:ext cx="0" cy="30480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圆角矩形标注 9"/>
          <p:cNvSpPr/>
          <p:nvPr/>
        </p:nvSpPr>
        <p:spPr>
          <a:xfrm>
            <a:off x="2733675" y="2854325"/>
            <a:ext cx="1524000" cy="838200"/>
          </a:xfrm>
          <a:prstGeom prst="wedgeRoundRectCallout">
            <a:avLst>
              <a:gd name="adj1" fmla="val -9722"/>
              <a:gd name="adj2" fmla="val 59037"/>
              <a:gd name="adj3" fmla="val 16667"/>
            </a:avLst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/>
              <a:t>爸爸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6924675" y="3768725"/>
            <a:ext cx="0" cy="30480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圆角矩形标注 11"/>
          <p:cNvSpPr/>
          <p:nvPr/>
        </p:nvSpPr>
        <p:spPr>
          <a:xfrm>
            <a:off x="6467475" y="2854325"/>
            <a:ext cx="1524000" cy="838200"/>
          </a:xfrm>
          <a:prstGeom prst="wedgeRoundRectCallou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/>
              <a:t>我出生</a:t>
            </a:r>
          </a:p>
        </p:txBody>
      </p:sp>
      <p:sp>
        <p:nvSpPr>
          <p:cNvPr id="25609" name="TextBox 2"/>
          <p:cNvSpPr txBox="1">
            <a:spLocks noChangeArrowheads="1"/>
          </p:cNvSpPr>
          <p:nvPr/>
        </p:nvSpPr>
        <p:spPr bwMode="auto">
          <a:xfrm>
            <a:off x="250825" y="4378325"/>
            <a:ext cx="1219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3200">
                <a:latin typeface="Verdana" pitchFamily="34" charset="0"/>
              </a:rPr>
              <a:t>1946</a:t>
            </a:r>
            <a:endParaRPr lang="zh-CN" altLang="en-US" sz="3200">
              <a:latin typeface="Verdana" pitchFamily="34" charset="0"/>
            </a:endParaRPr>
          </a:p>
        </p:txBody>
      </p:sp>
      <p:sp>
        <p:nvSpPr>
          <p:cNvPr id="25610" name="TextBox 21"/>
          <p:cNvSpPr txBox="1">
            <a:spLocks noChangeArrowheads="1"/>
          </p:cNvSpPr>
          <p:nvPr/>
        </p:nvSpPr>
        <p:spPr bwMode="auto">
          <a:xfrm>
            <a:off x="2733675" y="4378325"/>
            <a:ext cx="1219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3200">
                <a:latin typeface="Verdana" pitchFamily="34" charset="0"/>
              </a:rPr>
              <a:t>1976</a:t>
            </a:r>
            <a:endParaRPr lang="zh-CN" altLang="en-US" sz="3200">
              <a:latin typeface="Verdana" pitchFamily="34" charset="0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7229475" y="4073525"/>
            <a:ext cx="0" cy="30480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圆角矩形标注 15"/>
          <p:cNvSpPr/>
          <p:nvPr/>
        </p:nvSpPr>
        <p:spPr>
          <a:xfrm>
            <a:off x="6924675" y="4606925"/>
            <a:ext cx="1371600" cy="838200"/>
          </a:xfrm>
          <a:prstGeom prst="wedgeRoundRectCallout">
            <a:avLst>
              <a:gd name="adj1" fmla="val -21785"/>
              <a:gd name="adj2" fmla="val -76032"/>
              <a:gd name="adj3" fmla="val 16667"/>
            </a:avLst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/>
              <a:t>我开始记事</a:t>
            </a:r>
          </a:p>
        </p:txBody>
      </p:sp>
      <p:sp>
        <p:nvSpPr>
          <p:cNvPr id="17" name="右大括号 16"/>
          <p:cNvSpPr/>
          <p:nvPr/>
        </p:nvSpPr>
        <p:spPr>
          <a:xfrm rot="5400000">
            <a:off x="7648575" y="3806825"/>
            <a:ext cx="381000" cy="1219200"/>
          </a:xfrm>
          <a:prstGeom prst="rightBrace">
            <a:avLst/>
          </a:prstGeom>
          <a:ln w="635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右大括号 17"/>
          <p:cNvSpPr/>
          <p:nvPr/>
        </p:nvSpPr>
        <p:spPr>
          <a:xfrm rot="5400000">
            <a:off x="3762375" y="1216025"/>
            <a:ext cx="381000" cy="6400800"/>
          </a:xfrm>
          <a:prstGeom prst="rightBrac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615" name="标题 1"/>
          <p:cNvSpPr txBox="1">
            <a:spLocks/>
          </p:cNvSpPr>
          <p:nvPr/>
        </p:nvSpPr>
        <p:spPr bwMode="auto">
          <a:xfrm>
            <a:off x="374650" y="98072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4400" dirty="0">
                <a:latin typeface="微软雅黑" pitchFamily="34" charset="-122"/>
                <a:ea typeface="微软雅黑" pitchFamily="34" charset="-122"/>
              </a:rPr>
              <a:t>一、最熟悉的陌生人</a:t>
            </a:r>
            <a:endParaRPr lang="zh-CN" altLang="en-US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b="1" smtClean="0"/>
              <a:t>1994</a:t>
            </a:r>
            <a:r>
              <a:rPr lang="zh-CN" altLang="en-US" b="1" smtClean="0"/>
              <a:t>年的爷爷（</a:t>
            </a:r>
            <a:r>
              <a:rPr lang="en-US" altLang="zh-CN" b="1" smtClean="0"/>
              <a:t>47</a:t>
            </a:r>
            <a:r>
              <a:rPr lang="zh-CN" altLang="en-US" b="1" smtClean="0"/>
              <a:t>岁）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41438"/>
            <a:ext cx="8229600" cy="4784725"/>
          </a:xfrm>
        </p:spPr>
        <p:txBody>
          <a:bodyPr rtlCol="0">
            <a:normAutofit fontScale="92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b="1" dirty="0" smtClean="0"/>
              <a:t>姓名：李世存</a:t>
            </a:r>
            <a:endParaRPr lang="en-US" altLang="zh-CN" b="1" dirty="0" smtClean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b="1" dirty="0" smtClean="0"/>
              <a:t>关系：祖孙</a:t>
            </a:r>
            <a:endParaRPr lang="en-US" altLang="zh-CN" b="1" dirty="0" smtClean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b="1" dirty="0" smtClean="0"/>
              <a:t>籍贯：四川省宜宾县</a:t>
            </a:r>
            <a:endParaRPr lang="en-US" altLang="zh-CN" b="1" dirty="0" smtClean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b="1" dirty="0" smtClean="0"/>
              <a:t>生日：</a:t>
            </a:r>
            <a:r>
              <a:rPr lang="en-US" altLang="zh-CN" b="1" dirty="0" smtClean="0"/>
              <a:t>1947</a:t>
            </a:r>
            <a:r>
              <a:rPr lang="zh-CN" altLang="en-US" b="1" dirty="0" smtClean="0"/>
              <a:t>年</a:t>
            </a:r>
            <a:r>
              <a:rPr lang="en-US" altLang="zh-CN" b="1" dirty="0" smtClean="0"/>
              <a:t>4</a:t>
            </a:r>
            <a:r>
              <a:rPr lang="zh-CN" altLang="en-US" b="1" dirty="0" smtClean="0"/>
              <a:t>月</a:t>
            </a:r>
            <a:r>
              <a:rPr lang="en-US" altLang="zh-CN" b="1" dirty="0" smtClean="0"/>
              <a:t>23</a:t>
            </a:r>
            <a:r>
              <a:rPr lang="zh-CN" altLang="en-US" b="1" dirty="0" smtClean="0"/>
              <a:t>日</a:t>
            </a:r>
            <a:endParaRPr lang="en-US" altLang="zh-CN" b="1" dirty="0" smtClean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b="1" dirty="0"/>
              <a:t>出生</a:t>
            </a:r>
            <a:r>
              <a:rPr lang="zh-CN" altLang="en-US" b="1" dirty="0" smtClean="0"/>
              <a:t>地址：四川省宜宾县观音镇</a:t>
            </a:r>
            <a:endParaRPr lang="en-US" altLang="zh-CN" b="1" dirty="0" smtClean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b="1" dirty="0"/>
              <a:t>现</a:t>
            </a:r>
            <a:r>
              <a:rPr lang="zh-CN" altLang="en-US" b="1" dirty="0" smtClean="0"/>
              <a:t>居地：四川省宜宾县观音镇</a:t>
            </a:r>
            <a:endParaRPr lang="en-US" altLang="zh-CN" b="1" dirty="0" smtClean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b="1" dirty="0" smtClean="0"/>
              <a:t>职业：农民</a:t>
            </a:r>
            <a:endParaRPr lang="en-US" altLang="zh-CN" b="1" dirty="0" smtClean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b="1" dirty="0" smtClean="0"/>
              <a:t>家庭状况：子女都已成年，儿子考上大学</a:t>
            </a:r>
            <a:endParaRPr lang="en-US" altLang="zh-CN" b="1" dirty="0" smtClean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b="1" dirty="0" smtClean="0"/>
              <a:t>主要事迹：改革开放后，敢于创新，家境大为改善。</a:t>
            </a:r>
            <a:endParaRPr lang="en-US" altLang="zh-CN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b="1" smtClean="0"/>
              <a:t>1997</a:t>
            </a:r>
            <a:r>
              <a:rPr lang="zh-CN" altLang="en-US" b="1" smtClean="0"/>
              <a:t>年的爷爷（</a:t>
            </a:r>
            <a:r>
              <a:rPr lang="en-US" altLang="zh-CN" b="1" smtClean="0"/>
              <a:t>50</a:t>
            </a:r>
            <a:r>
              <a:rPr lang="zh-CN" altLang="en-US" b="1" smtClean="0"/>
              <a:t>岁）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41438"/>
            <a:ext cx="8229600" cy="4784725"/>
          </a:xfrm>
        </p:spPr>
        <p:txBody>
          <a:bodyPr rtlCol="0">
            <a:normAutofit fontScale="85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b="1" dirty="0" smtClean="0"/>
              <a:t>1997</a:t>
            </a:r>
            <a:r>
              <a:rPr lang="zh-CN" altLang="en-US" b="1" dirty="0" smtClean="0"/>
              <a:t>年的爷爷（</a:t>
            </a:r>
            <a:r>
              <a:rPr lang="en-US" altLang="zh-CN" b="1" dirty="0" smtClean="0"/>
              <a:t>50</a:t>
            </a:r>
            <a:r>
              <a:rPr lang="zh-CN" altLang="en-US" b="1" dirty="0" smtClean="0"/>
              <a:t>岁）</a:t>
            </a:r>
            <a:endParaRPr lang="en-US" altLang="zh-CN" b="1" dirty="0" smtClean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b="1" dirty="0" smtClean="0"/>
              <a:t>姓名：李世存</a:t>
            </a:r>
            <a:endParaRPr lang="en-US" altLang="zh-CN" b="1" dirty="0" smtClean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b="1" dirty="0" smtClean="0"/>
              <a:t>关系：祖孙</a:t>
            </a:r>
            <a:endParaRPr lang="en-US" altLang="zh-CN" b="1" dirty="0" smtClean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b="1" dirty="0" smtClean="0"/>
              <a:t>籍贯：四川省宜宾县</a:t>
            </a:r>
            <a:endParaRPr lang="en-US" altLang="zh-CN" b="1" dirty="0" smtClean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b="1" dirty="0" smtClean="0"/>
              <a:t>生日：</a:t>
            </a:r>
            <a:r>
              <a:rPr lang="en-US" altLang="zh-CN" b="1" dirty="0" smtClean="0"/>
              <a:t>1947</a:t>
            </a:r>
            <a:r>
              <a:rPr lang="zh-CN" altLang="en-US" b="1" dirty="0" smtClean="0"/>
              <a:t>年</a:t>
            </a:r>
            <a:r>
              <a:rPr lang="en-US" altLang="zh-CN" b="1" dirty="0" smtClean="0"/>
              <a:t>4</a:t>
            </a:r>
            <a:r>
              <a:rPr lang="zh-CN" altLang="en-US" b="1" dirty="0" smtClean="0"/>
              <a:t>月</a:t>
            </a:r>
            <a:r>
              <a:rPr lang="en-US" altLang="zh-CN" b="1" dirty="0" smtClean="0"/>
              <a:t>23</a:t>
            </a:r>
            <a:r>
              <a:rPr lang="zh-CN" altLang="en-US" b="1" dirty="0" smtClean="0"/>
              <a:t>日</a:t>
            </a:r>
            <a:endParaRPr lang="en-US" altLang="zh-CN" b="1" dirty="0" smtClean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b="1" dirty="0"/>
              <a:t>出生</a:t>
            </a:r>
            <a:r>
              <a:rPr lang="zh-CN" altLang="en-US" b="1" dirty="0" smtClean="0"/>
              <a:t>地址：四川省宜宾县观音镇</a:t>
            </a:r>
            <a:endParaRPr lang="en-US" altLang="zh-CN" b="1" dirty="0" smtClean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b="1" dirty="0"/>
              <a:t>现</a:t>
            </a:r>
            <a:r>
              <a:rPr lang="zh-CN" altLang="en-US" b="1" dirty="0" smtClean="0"/>
              <a:t>居地：四川省宜宾县观音镇</a:t>
            </a:r>
            <a:endParaRPr lang="en-US" altLang="zh-CN" b="1" dirty="0" smtClean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b="1" dirty="0" smtClean="0"/>
              <a:t>职业：农民</a:t>
            </a:r>
            <a:endParaRPr lang="en-US" altLang="zh-CN" b="1" dirty="0" smtClean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b="1" dirty="0" smtClean="0"/>
              <a:t>家庭状况：女儿都已出嫁，两个外孙相继诞生。</a:t>
            </a:r>
            <a:endParaRPr lang="en-US" altLang="zh-CN" b="1" dirty="0" smtClean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b="1" dirty="0" smtClean="0"/>
              <a:t>主要事迹：成为某中学临时工，负责后勤保障工作。后物业管理公司成立，成为合同工。务工同时还兼顾农业生产，为子女积攒财富。</a:t>
            </a:r>
            <a:endParaRPr lang="en-US" altLang="zh-CN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b="1" smtClean="0"/>
              <a:t>2008</a:t>
            </a:r>
            <a:r>
              <a:rPr lang="zh-CN" altLang="en-US" b="1" smtClean="0"/>
              <a:t>年的爷爷（</a:t>
            </a:r>
            <a:r>
              <a:rPr lang="en-US" altLang="zh-CN" b="1" smtClean="0"/>
              <a:t>61</a:t>
            </a:r>
            <a:r>
              <a:rPr lang="zh-CN" altLang="en-US" b="1" smtClean="0"/>
              <a:t>岁）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41438"/>
            <a:ext cx="8229600" cy="4784725"/>
          </a:xfrm>
        </p:spPr>
        <p:txBody>
          <a:bodyPr rtlCol="0">
            <a:normAutofit fontScale="85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b="1" dirty="0" smtClean="0"/>
              <a:t>2008</a:t>
            </a:r>
            <a:r>
              <a:rPr lang="zh-CN" altLang="en-US" b="1" dirty="0" smtClean="0"/>
              <a:t>年的爷爷（</a:t>
            </a:r>
            <a:r>
              <a:rPr lang="en-US" altLang="zh-CN" b="1" dirty="0" smtClean="0"/>
              <a:t>61</a:t>
            </a:r>
            <a:r>
              <a:rPr lang="zh-CN" altLang="en-US" b="1" dirty="0" smtClean="0"/>
              <a:t>岁）</a:t>
            </a:r>
            <a:endParaRPr lang="en-US" altLang="zh-CN" b="1" dirty="0" smtClean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b="1" dirty="0" smtClean="0"/>
              <a:t>姓名：李世存</a:t>
            </a:r>
            <a:endParaRPr lang="en-US" altLang="zh-CN" b="1" dirty="0" smtClean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b="1" dirty="0" smtClean="0"/>
              <a:t>关系：祖孙</a:t>
            </a:r>
            <a:endParaRPr lang="en-US" altLang="zh-CN" b="1" dirty="0" smtClean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b="1" dirty="0" smtClean="0"/>
              <a:t>籍贯：四川省宜宾县</a:t>
            </a:r>
            <a:endParaRPr lang="en-US" altLang="zh-CN" b="1" dirty="0" smtClean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b="1" dirty="0" smtClean="0"/>
              <a:t>生日：</a:t>
            </a:r>
            <a:r>
              <a:rPr lang="en-US" altLang="zh-CN" b="1" dirty="0" smtClean="0"/>
              <a:t>1947</a:t>
            </a:r>
            <a:r>
              <a:rPr lang="zh-CN" altLang="en-US" b="1" dirty="0" smtClean="0"/>
              <a:t>年</a:t>
            </a:r>
            <a:r>
              <a:rPr lang="en-US" altLang="zh-CN" b="1" dirty="0" smtClean="0"/>
              <a:t>4</a:t>
            </a:r>
            <a:r>
              <a:rPr lang="zh-CN" altLang="en-US" b="1" dirty="0" smtClean="0"/>
              <a:t>月</a:t>
            </a:r>
            <a:r>
              <a:rPr lang="en-US" altLang="zh-CN" b="1" dirty="0" smtClean="0"/>
              <a:t>23</a:t>
            </a:r>
            <a:r>
              <a:rPr lang="zh-CN" altLang="en-US" b="1" dirty="0" smtClean="0"/>
              <a:t>日</a:t>
            </a:r>
            <a:endParaRPr lang="en-US" altLang="zh-CN" b="1" dirty="0" smtClean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b="1" dirty="0"/>
              <a:t>出生</a:t>
            </a:r>
            <a:r>
              <a:rPr lang="zh-CN" altLang="en-US" b="1" dirty="0" smtClean="0"/>
              <a:t>地址：四川省宜宾县观音镇</a:t>
            </a:r>
            <a:endParaRPr lang="en-US" altLang="zh-CN" b="1" dirty="0" smtClean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b="1" dirty="0"/>
              <a:t>现</a:t>
            </a:r>
            <a:r>
              <a:rPr lang="zh-CN" altLang="en-US" b="1" dirty="0" smtClean="0"/>
              <a:t>居地：四川省宜宾县观音镇</a:t>
            </a:r>
            <a:endParaRPr lang="en-US" altLang="zh-CN" b="1" dirty="0" smtClean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b="1" dirty="0" smtClean="0"/>
              <a:t>职业：农民</a:t>
            </a:r>
            <a:endParaRPr lang="en-US" altLang="zh-CN" b="1" dirty="0" smtClean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b="1" dirty="0" smtClean="0"/>
              <a:t>家庭状况：儿子已成家，孙女诞生</a:t>
            </a:r>
            <a:endParaRPr lang="en-US" altLang="zh-CN" b="1" dirty="0" smtClean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b="1" dirty="0" smtClean="0"/>
              <a:t>主要事迹：已过退休年龄，公司返聘，坚持上班。拒绝儿子到北京养老带孙女的请求。</a:t>
            </a:r>
            <a:endParaRPr lang="en-US" altLang="zh-CN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b="1" smtClean="0"/>
              <a:t>2015</a:t>
            </a:r>
            <a:r>
              <a:rPr lang="zh-CN" altLang="en-US" b="1" smtClean="0"/>
              <a:t>年的爷爷（</a:t>
            </a:r>
            <a:r>
              <a:rPr lang="en-US" altLang="zh-CN" b="1" smtClean="0"/>
              <a:t>68</a:t>
            </a:r>
            <a:r>
              <a:rPr lang="zh-CN" altLang="en-US" b="1" smtClean="0"/>
              <a:t>岁）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41438"/>
            <a:ext cx="8229600" cy="4784725"/>
          </a:xfrm>
        </p:spPr>
        <p:txBody>
          <a:bodyPr rtlCol="0">
            <a:normAutofit fontScale="77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b="1" dirty="0" smtClean="0"/>
              <a:t>2015</a:t>
            </a:r>
            <a:r>
              <a:rPr lang="zh-CN" altLang="en-US" b="1" dirty="0" smtClean="0"/>
              <a:t>年的爷爷（</a:t>
            </a:r>
            <a:r>
              <a:rPr lang="en-US" altLang="zh-CN" b="1" dirty="0" smtClean="0"/>
              <a:t>68</a:t>
            </a:r>
            <a:r>
              <a:rPr lang="zh-CN" altLang="en-US" b="1" dirty="0" smtClean="0"/>
              <a:t>岁）</a:t>
            </a:r>
            <a:endParaRPr lang="en-US" altLang="zh-CN" b="1" dirty="0" smtClean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b="1" dirty="0" smtClean="0"/>
              <a:t>姓名：李世存</a:t>
            </a:r>
            <a:endParaRPr lang="en-US" altLang="zh-CN" b="1" dirty="0" smtClean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b="1" dirty="0" smtClean="0"/>
              <a:t>关系：祖孙</a:t>
            </a:r>
            <a:endParaRPr lang="en-US" altLang="zh-CN" b="1" dirty="0" smtClean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b="1" dirty="0" smtClean="0"/>
              <a:t>籍贯：四川省宜宾县</a:t>
            </a:r>
            <a:endParaRPr lang="en-US" altLang="zh-CN" b="1" dirty="0" smtClean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b="1" dirty="0" smtClean="0"/>
              <a:t>生日：</a:t>
            </a:r>
            <a:r>
              <a:rPr lang="en-US" altLang="zh-CN" b="1" dirty="0" smtClean="0"/>
              <a:t>1947</a:t>
            </a:r>
            <a:r>
              <a:rPr lang="zh-CN" altLang="en-US" b="1" dirty="0" smtClean="0"/>
              <a:t>年</a:t>
            </a:r>
            <a:r>
              <a:rPr lang="en-US" altLang="zh-CN" b="1" dirty="0" smtClean="0"/>
              <a:t>4</a:t>
            </a:r>
            <a:r>
              <a:rPr lang="zh-CN" altLang="en-US" b="1" dirty="0" smtClean="0"/>
              <a:t>月</a:t>
            </a:r>
            <a:r>
              <a:rPr lang="en-US" altLang="zh-CN" b="1" dirty="0" smtClean="0"/>
              <a:t>23</a:t>
            </a:r>
            <a:r>
              <a:rPr lang="zh-CN" altLang="en-US" b="1" dirty="0" smtClean="0"/>
              <a:t>日</a:t>
            </a:r>
            <a:endParaRPr lang="en-US" altLang="zh-CN" b="1" dirty="0" smtClean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b="1" dirty="0"/>
              <a:t>出生</a:t>
            </a:r>
            <a:r>
              <a:rPr lang="zh-CN" altLang="en-US" b="1" dirty="0" smtClean="0"/>
              <a:t>地址：四川省宜宾县观音镇</a:t>
            </a:r>
            <a:endParaRPr lang="en-US" altLang="zh-CN" b="1" dirty="0" smtClean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b="1" dirty="0"/>
              <a:t>现</a:t>
            </a:r>
            <a:r>
              <a:rPr lang="zh-CN" altLang="en-US" b="1" dirty="0" smtClean="0"/>
              <a:t>居地：四川省宜宾县观音镇</a:t>
            </a:r>
            <a:endParaRPr lang="en-US" altLang="zh-CN" b="1" dirty="0" smtClean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b="1" dirty="0" smtClean="0"/>
              <a:t>职业：农民</a:t>
            </a:r>
            <a:endParaRPr lang="en-US" altLang="zh-CN" b="1" dirty="0" smtClean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b="1" dirty="0" smtClean="0"/>
              <a:t>家庭状况：孙子诞生</a:t>
            </a:r>
            <a:endParaRPr lang="en-US" altLang="zh-CN" b="1" dirty="0" smtClean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b="1" dirty="0" smtClean="0"/>
              <a:t>主要事迹：公司再次解聘，坚持在家务农。讳疾忌医，罹患癌症。儿子接到北京手术后病情缓解，但仍想回老家，担心客死他乡。为挽留父亲，儿子决定再要一个孩子。孙子诞生时，病情再度恶化，两月后返回老家养病。</a:t>
            </a:r>
            <a:endParaRPr lang="en-US" altLang="zh-CN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b="1" dirty="0" smtClean="0"/>
              <a:t>2016</a:t>
            </a:r>
            <a:r>
              <a:rPr lang="zh-CN" altLang="en-US" b="1" dirty="0" smtClean="0"/>
              <a:t>年的爷爷（</a:t>
            </a:r>
            <a:r>
              <a:rPr lang="en-US" altLang="zh-CN" b="1" dirty="0" smtClean="0"/>
              <a:t>69</a:t>
            </a:r>
            <a:r>
              <a:rPr lang="zh-CN" altLang="en-US" b="1" dirty="0" smtClean="0"/>
              <a:t>岁）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41438"/>
            <a:ext cx="8229600" cy="4784725"/>
          </a:xfrm>
        </p:spPr>
        <p:txBody>
          <a:bodyPr rtlCol="0">
            <a:normAutofit fontScale="85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b="1" dirty="0" smtClean="0"/>
              <a:t>2016</a:t>
            </a:r>
            <a:r>
              <a:rPr lang="zh-CN" altLang="en-US" b="1" dirty="0" smtClean="0"/>
              <a:t>年的爷爷（</a:t>
            </a:r>
            <a:r>
              <a:rPr lang="en-US" altLang="zh-CN" b="1" dirty="0" smtClean="0"/>
              <a:t>69</a:t>
            </a:r>
            <a:r>
              <a:rPr lang="zh-CN" altLang="en-US" b="1" dirty="0" smtClean="0"/>
              <a:t>岁）</a:t>
            </a:r>
            <a:endParaRPr lang="en-US" altLang="zh-CN" b="1" dirty="0" smtClean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b="1" dirty="0" smtClean="0"/>
              <a:t>姓名：李世存</a:t>
            </a:r>
            <a:endParaRPr lang="en-US" altLang="zh-CN" b="1" dirty="0" smtClean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b="1" dirty="0" smtClean="0"/>
              <a:t>关系：祖孙</a:t>
            </a:r>
            <a:endParaRPr lang="en-US" altLang="zh-CN" b="1" dirty="0" smtClean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b="1" dirty="0" smtClean="0"/>
              <a:t>籍贯：四川省宜宾县</a:t>
            </a:r>
            <a:endParaRPr lang="en-US" altLang="zh-CN" b="1" dirty="0" smtClean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b="1" dirty="0" smtClean="0"/>
              <a:t>生日：</a:t>
            </a:r>
            <a:r>
              <a:rPr lang="en-US" altLang="zh-CN" b="1" dirty="0" smtClean="0"/>
              <a:t>1947</a:t>
            </a:r>
            <a:r>
              <a:rPr lang="zh-CN" altLang="en-US" b="1" dirty="0" smtClean="0"/>
              <a:t>年</a:t>
            </a:r>
            <a:r>
              <a:rPr lang="en-US" altLang="zh-CN" b="1" dirty="0" smtClean="0"/>
              <a:t>4</a:t>
            </a:r>
            <a:r>
              <a:rPr lang="zh-CN" altLang="en-US" b="1" dirty="0" smtClean="0"/>
              <a:t>月</a:t>
            </a:r>
            <a:r>
              <a:rPr lang="en-US" altLang="zh-CN" b="1" dirty="0" smtClean="0"/>
              <a:t>23</a:t>
            </a:r>
            <a:r>
              <a:rPr lang="zh-CN" altLang="en-US" b="1" dirty="0" smtClean="0"/>
              <a:t>日</a:t>
            </a:r>
            <a:endParaRPr lang="en-US" altLang="zh-CN" b="1" dirty="0" smtClean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b="1" dirty="0"/>
              <a:t>出生</a:t>
            </a:r>
            <a:r>
              <a:rPr lang="zh-CN" altLang="en-US" b="1" dirty="0" smtClean="0"/>
              <a:t>地址：四川省宜宾县观音镇</a:t>
            </a:r>
            <a:endParaRPr lang="en-US" altLang="zh-CN" b="1" dirty="0" smtClean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b="1" dirty="0"/>
              <a:t>现</a:t>
            </a:r>
            <a:r>
              <a:rPr lang="zh-CN" altLang="en-US" b="1" dirty="0" smtClean="0"/>
              <a:t>居地：四川省宜宾县观音镇</a:t>
            </a:r>
            <a:endParaRPr lang="en-US" altLang="zh-CN" b="1" dirty="0" smtClean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b="1" dirty="0" smtClean="0"/>
              <a:t>职业：农民</a:t>
            </a:r>
            <a:endParaRPr lang="en-US" altLang="zh-CN" b="1" dirty="0" smtClean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b="1" dirty="0" smtClean="0"/>
              <a:t>家庭状况：因病去世</a:t>
            </a:r>
            <a:endParaRPr lang="en-US" altLang="zh-CN" b="1" dirty="0" smtClean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b="1" dirty="0" smtClean="0"/>
              <a:t>主要事迹：</a:t>
            </a:r>
            <a:r>
              <a:rPr lang="en-US" altLang="zh-CN" b="1" dirty="0" smtClean="0"/>
              <a:t>2016</a:t>
            </a:r>
            <a:r>
              <a:rPr lang="zh-CN" altLang="en-US" b="1" dirty="0" smtClean="0"/>
              <a:t>年</a:t>
            </a:r>
            <a:r>
              <a:rPr lang="en-US" altLang="zh-CN" b="1" dirty="0" smtClean="0"/>
              <a:t>4</a:t>
            </a:r>
            <a:r>
              <a:rPr lang="zh-CN" altLang="en-US" b="1" dirty="0" smtClean="0"/>
              <a:t>月</a:t>
            </a:r>
            <a:r>
              <a:rPr lang="en-US" altLang="zh-CN" b="1" dirty="0" smtClean="0"/>
              <a:t>19</a:t>
            </a:r>
            <a:r>
              <a:rPr lang="zh-CN" altLang="en-US" b="1" dirty="0" smtClean="0"/>
              <a:t>日因病逝世，葬于宜宾县观音镇龙沱村白杨组老宅附近家族墓地。</a:t>
            </a:r>
            <a:endParaRPr lang="en-US" altLang="zh-CN" b="1" dirty="0" smtClean="0"/>
          </a:p>
        </p:txBody>
      </p:sp>
    </p:spTree>
    <p:extLst>
      <p:ext uri="{BB962C8B-B14F-4D97-AF65-F5344CB8AC3E}">
        <p14:creationId xmlns:p14="http://schemas.microsoft.com/office/powerpoint/2010/main" val="899370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三、记录感动自己的家人故事</a:t>
            </a:r>
          </a:p>
        </p:txBody>
      </p:sp>
      <p:pic>
        <p:nvPicPr>
          <p:cNvPr id="49155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95425"/>
            <a:ext cx="9144000" cy="207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56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0" y="4014788"/>
            <a:ext cx="9144000" cy="2078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988" y="1125538"/>
            <a:ext cx="9144001" cy="2078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79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988" y="3860800"/>
            <a:ext cx="9144001" cy="207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内容占位符 2"/>
          <p:cNvSpPr>
            <a:spLocks noGrp="1"/>
          </p:cNvSpPr>
          <p:nvPr>
            <p:ph idx="1"/>
          </p:nvPr>
        </p:nvSpPr>
        <p:spPr>
          <a:xfrm>
            <a:off x="457200" y="1206500"/>
            <a:ext cx="8229600" cy="4525963"/>
          </a:xfrm>
        </p:spPr>
        <p:txBody>
          <a:bodyPr/>
          <a:lstStyle/>
          <a:p>
            <a:pPr eaLnBrk="1" hangingPunct="1"/>
            <a:r>
              <a:rPr lang="zh-CN" altLang="en-US" smtClean="0">
                <a:latin typeface="微软雅黑" pitchFamily="34" charset="-122"/>
                <a:ea typeface="微软雅黑" pitchFamily="34" charset="-122"/>
              </a:rPr>
              <a:t>找到让你</a:t>
            </a:r>
            <a:r>
              <a:rPr lang="zh-CN" altLang="en-US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疑惑</a:t>
            </a:r>
            <a:r>
              <a:rPr lang="zh-CN" altLang="en-US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震惊</a:t>
            </a:r>
            <a:r>
              <a:rPr lang="zh-CN" altLang="en-US" smtClean="0">
                <a:latin typeface="微软雅黑" pitchFamily="34" charset="-122"/>
                <a:ea typeface="微软雅黑" pitchFamily="34" charset="-122"/>
              </a:rPr>
              <a:t>或深受</a:t>
            </a:r>
            <a:r>
              <a:rPr lang="zh-CN" altLang="en-US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触动</a:t>
            </a:r>
            <a:r>
              <a:rPr lang="zh-CN" altLang="en-US" smtClean="0">
                <a:latin typeface="微软雅黑" pitchFamily="34" charset="-122"/>
                <a:ea typeface="微软雅黑" pitchFamily="34" charset="-122"/>
              </a:rPr>
              <a:t>的线索。</a:t>
            </a:r>
            <a:endParaRPr lang="en-US" altLang="zh-CN" smtClean="0"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endParaRPr lang="en-US" altLang="zh-CN" smtClean="0"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endParaRPr lang="en-US" altLang="zh-CN" smtClean="0"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 smtClean="0">
                <a:latin typeface="微软雅黑" pitchFamily="34" charset="-122"/>
                <a:ea typeface="微软雅黑" pitchFamily="34" charset="-122"/>
              </a:rPr>
              <a:t>抓住这些线索，打破砂锅问到底</a:t>
            </a:r>
            <a:r>
              <a:rPr lang="en-US" altLang="zh-CN" smtClean="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mtClean="0">
                <a:latin typeface="微软雅黑" pitchFamily="34" charset="-122"/>
                <a:ea typeface="微软雅黑" pitchFamily="34" charset="-122"/>
              </a:rPr>
              <a:t>追问所有历史细节和时代背景</a:t>
            </a:r>
            <a:r>
              <a:rPr lang="en-US" altLang="zh-CN" smtClean="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mtClean="0">
                <a:latin typeface="微软雅黑" pitchFamily="34" charset="-122"/>
                <a:ea typeface="微软雅黑" pitchFamily="34" charset="-122"/>
              </a:rPr>
              <a:t>直到你能完全理解。这时候，一个鲜活的历史故事就已经呈现在你眼前了。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b="1" smtClean="0">
                <a:latin typeface="微软雅黑" pitchFamily="34" charset="-122"/>
                <a:ea typeface="微软雅黑" pitchFamily="34" charset="-122"/>
              </a:rPr>
              <a:t>家庭作业</a:t>
            </a:r>
          </a:p>
        </p:txBody>
      </p:sp>
      <p:sp>
        <p:nvSpPr>
          <p:cNvPr id="54275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家庭作业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：和家人一起，制作一位家人的年谱。</a:t>
            </a:r>
          </a:p>
          <a:p>
            <a:pPr eaLnBrk="1" hangingPunct="1"/>
            <a:endParaRPr lang="zh-CN" altLang="en-US" b="1" dirty="0" smtClean="0"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家庭作业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：和家人一起，整理家庭老照片，挑选最能代表自己家庭历史的十张照片，附上简要的介绍，制作自己的家史纪念相册。</a:t>
            </a:r>
          </a:p>
          <a:p>
            <a:pPr eaLnBrk="1" hangingPunct="1"/>
            <a:endParaRPr lang="zh-CN" altLang="en-US" b="1" dirty="0" smtClean="0"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endParaRPr lang="zh-CN" altLang="en-US" b="1" dirty="0" smtClean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9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 b="1" dirty="0" smtClean="0"/>
              <a:t>推荐亲子阅读：</a:t>
            </a:r>
            <a:endParaRPr lang="en-US" altLang="zh-CN" b="1" dirty="0" smtClean="0"/>
          </a:p>
          <a:p>
            <a:pPr eaLnBrk="1" hangingPunct="1"/>
            <a:r>
              <a:rPr lang="en-US" altLang="zh-CN" dirty="0" smtClean="0"/>
              <a:t>《</a:t>
            </a:r>
            <a:r>
              <a:rPr lang="zh-CN" altLang="en-US" dirty="0" smtClean="0"/>
              <a:t>亲爱的安德烈</a:t>
            </a:r>
            <a:r>
              <a:rPr lang="en-US" altLang="zh-CN" dirty="0" smtClean="0"/>
              <a:t>》</a:t>
            </a:r>
          </a:p>
          <a:p>
            <a:pPr marL="0" indent="0" eaLnBrk="1" hangingPunct="1">
              <a:buNone/>
            </a:pPr>
            <a:r>
              <a:rPr lang="zh-CN" altLang="en-US" dirty="0" smtClean="0"/>
              <a:t>（龙应台）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260648"/>
            <a:ext cx="4176464" cy="6339739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>
                <a:latin typeface="微软雅黑" pitchFamily="34" charset="-122"/>
                <a:ea typeface="微软雅黑" pitchFamily="34" charset="-122"/>
              </a:rPr>
              <a:t>雪儿的故事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分角色朗读：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雪儿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爷爷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奶奶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旁白君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6628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8438" y="1989138"/>
            <a:ext cx="1511300" cy="234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9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0425" y="1989138"/>
            <a:ext cx="1458913" cy="234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0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3275" y="1989138"/>
            <a:ext cx="1457325" cy="233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1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7075" y="4652963"/>
            <a:ext cx="1809750" cy="1690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右箭头 7"/>
          <p:cNvSpPr/>
          <p:nvPr/>
        </p:nvSpPr>
        <p:spPr>
          <a:xfrm>
            <a:off x="2195513" y="5300663"/>
            <a:ext cx="863600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内容占位符 2"/>
          <p:cNvSpPr>
            <a:spLocks noGrp="1"/>
          </p:cNvSpPr>
          <p:nvPr>
            <p:ph idx="1"/>
          </p:nvPr>
        </p:nvSpPr>
        <p:spPr>
          <a:xfrm>
            <a:off x="457200" y="300038"/>
            <a:ext cx="8229600" cy="5360987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zh-CN" altLang="en-US" smtClean="0">
                <a:latin typeface="微软雅黑" pitchFamily="34" charset="-122"/>
                <a:ea typeface="微软雅黑" pitchFamily="34" charset="-122"/>
              </a:rPr>
              <a:t>旁白君：某天，雪儿一家吃完了晚餐，爷爷把剩下的饭菜收进了冰箱，这引起了雪儿的不满。</a:t>
            </a:r>
            <a:endParaRPr lang="en-US" altLang="zh-CN" smtClean="0">
              <a:latin typeface="微软雅黑" pitchFamily="34" charset="-122"/>
              <a:ea typeface="微软雅黑" pitchFamily="34" charset="-122"/>
            </a:endParaRPr>
          </a:p>
          <a:p>
            <a:pPr marL="0" indent="0" eaLnBrk="1" hangingPunct="1">
              <a:buFont typeface="Arial" charset="0"/>
              <a:buNone/>
            </a:pPr>
            <a:endParaRPr lang="en-US" altLang="zh-CN" smtClean="0"/>
          </a:p>
          <a:p>
            <a:pPr marL="0" indent="0" eaLnBrk="1" hangingPunct="1">
              <a:buFont typeface="Arial" charset="0"/>
              <a:buNone/>
            </a:pPr>
            <a:endParaRPr lang="zh-CN" altLang="en-US" smtClean="0"/>
          </a:p>
        </p:txBody>
      </p:sp>
      <p:pic>
        <p:nvPicPr>
          <p:cNvPr id="27651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16113"/>
            <a:ext cx="9144000" cy="207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2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4292600"/>
            <a:ext cx="9144000" cy="207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内容占位符 2"/>
          <p:cNvSpPr>
            <a:spLocks noGrp="1"/>
          </p:cNvSpPr>
          <p:nvPr>
            <p:ph idx="1"/>
          </p:nvPr>
        </p:nvSpPr>
        <p:spPr>
          <a:xfrm>
            <a:off x="457200" y="371475"/>
            <a:ext cx="8229600" cy="5578475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zh-CN" altLang="en-US" smtClean="0">
                <a:latin typeface="微软雅黑" pitchFamily="34" charset="-122"/>
                <a:ea typeface="微软雅黑" pitchFamily="34" charset="-122"/>
              </a:rPr>
              <a:t>旁白君：又过去了几天，妈妈从商场购物回来，让奶奶试穿新买的衣服。</a:t>
            </a:r>
          </a:p>
        </p:txBody>
      </p:sp>
      <p:pic>
        <p:nvPicPr>
          <p:cNvPr id="28675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38300"/>
            <a:ext cx="9144000" cy="207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6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14788"/>
            <a:ext cx="9144000" cy="2078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b="1" smtClean="0">
                <a:latin typeface="微软雅黑" pitchFamily="34" charset="-122"/>
                <a:ea typeface="微软雅黑" pitchFamily="34" charset="-122"/>
              </a:rPr>
              <a:t>为什么会这样？！</a:t>
            </a:r>
          </a:p>
        </p:txBody>
      </p:sp>
      <p:sp>
        <p:nvSpPr>
          <p:cNvPr id="29699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492625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zh-CN" altLang="en-US" smtClean="0">
                <a:latin typeface="微软雅黑" pitchFamily="34" charset="-122"/>
                <a:ea typeface="微软雅黑" pitchFamily="34" charset="-122"/>
              </a:rPr>
              <a:t>旁白君：雪儿非常不理解爷爷奶奶的行为。明明我们家不缺钱，他们为什么这么“抠门儿”呢？</a:t>
            </a:r>
          </a:p>
        </p:txBody>
      </p:sp>
      <p:pic>
        <p:nvPicPr>
          <p:cNvPr id="29700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3100" y="3030538"/>
            <a:ext cx="5930900" cy="3795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内容占位符 2"/>
          <p:cNvSpPr>
            <a:spLocks noGrp="1"/>
          </p:cNvSpPr>
          <p:nvPr>
            <p:ph idx="1"/>
          </p:nvPr>
        </p:nvSpPr>
        <p:spPr>
          <a:xfrm>
            <a:off x="457200" y="371475"/>
            <a:ext cx="8229600" cy="5578475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旁白君：几天之后，雪儿偶然问起了爷爷奶奶过去的故事。爷爷奶奶拉着她的手，给她讲了起来。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 marL="0" indent="0" eaLnBrk="1" hangingPunct="1">
              <a:buFont typeface="Arial" charset="0"/>
              <a:buNone/>
            </a:pP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 marL="0" indent="0" eaLnBrk="1" hangingPunct="1">
              <a:buFont typeface="Arial" charset="0"/>
              <a:buNone/>
            </a:pPr>
            <a:endParaRPr lang="zh-CN" altLang="en-US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0723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63" y="4437063"/>
            <a:ext cx="9144000" cy="2078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4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63" y="2133600"/>
            <a:ext cx="9144000" cy="207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476250"/>
            <a:ext cx="8229600" cy="5649913"/>
          </a:xfrm>
        </p:spPr>
        <p:txBody>
          <a:bodyPr rtlCol="0">
            <a:normAutofit fontScale="92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旁白君：听了这些，雪儿突然明白了什么，她拉着爷爷奶奶的手说。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旁白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君：故事到这里也就暂时结束了。雪儿理解了爷爷和奶奶的行为。她告诉妈妈，我不会像爷爷那样收集剩饭，也不会像奶奶那样过于节俭。但是，我再也不会因为这些事情和他们吵架了。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1747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00213"/>
            <a:ext cx="9144000" cy="2078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0450" y="2492375"/>
            <a:ext cx="6191250" cy="396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1" name="TextBox 4"/>
          <p:cNvSpPr txBox="1">
            <a:spLocks noChangeArrowheads="1"/>
          </p:cNvSpPr>
          <p:nvPr/>
        </p:nvSpPr>
        <p:spPr bwMode="auto">
          <a:xfrm>
            <a:off x="971550" y="620713"/>
            <a:ext cx="705643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3600" b="1">
                <a:latin typeface="微软雅黑" pitchFamily="34" charset="-122"/>
                <a:ea typeface="微软雅黑" pitchFamily="34" charset="-122"/>
              </a:rPr>
              <a:t>不理解，源于不了解。只有了解亲人的过去，才能懂得他们的现在。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1781</TotalTime>
  <Words>1224</Words>
  <Application>Microsoft Office PowerPoint</Application>
  <PresentationFormat>全屏显示(4:3)</PresentationFormat>
  <Paragraphs>153</Paragraphs>
  <Slides>29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0" baseType="lpstr">
      <vt:lpstr>Office 主题​​</vt:lpstr>
      <vt:lpstr>时光中的家人</vt:lpstr>
      <vt:lpstr>PowerPoint 演示文稿</vt:lpstr>
      <vt:lpstr>雪儿的故事</vt:lpstr>
      <vt:lpstr>PowerPoint 演示文稿</vt:lpstr>
      <vt:lpstr>PowerPoint 演示文稿</vt:lpstr>
      <vt:lpstr>为什么会这样？！</vt:lpstr>
      <vt:lpstr>PowerPoint 演示文稿</vt:lpstr>
      <vt:lpstr>PowerPoint 演示文稿</vt:lpstr>
      <vt:lpstr>PowerPoint 演示文稿</vt:lpstr>
      <vt:lpstr>二、制作家族成员年谱</vt:lpstr>
      <vt:lpstr>PowerPoint 演示文稿</vt:lpstr>
      <vt:lpstr>PowerPoint 演示文稿</vt:lpstr>
      <vt:lpstr>传记、回忆录</vt:lpstr>
      <vt:lpstr>现场考察</vt:lpstr>
      <vt:lpstr>PowerPoint 演示文稿</vt:lpstr>
      <vt:lpstr>1958年的爷爷（11岁）</vt:lpstr>
      <vt:lpstr>1961年的爷爷（14岁）</vt:lpstr>
      <vt:lpstr>1968年的爷爷（21岁）</vt:lpstr>
      <vt:lpstr>1981年的爷爷（34岁）</vt:lpstr>
      <vt:lpstr>1994年的爷爷（47岁）</vt:lpstr>
      <vt:lpstr>1997年的爷爷（50岁）</vt:lpstr>
      <vt:lpstr>2008年的爷爷（61岁）</vt:lpstr>
      <vt:lpstr>2015年的爷爷（68岁）</vt:lpstr>
      <vt:lpstr>2016年的爷爷（69岁）</vt:lpstr>
      <vt:lpstr>三、记录感动自己的家人故事</vt:lpstr>
      <vt:lpstr>PowerPoint 演示文稿</vt:lpstr>
      <vt:lpstr>PowerPoint 演示文稿</vt:lpstr>
      <vt:lpstr>家庭作业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我的家庭</dc:title>
  <dc:creator>lenovo</dc:creator>
  <cp:lastModifiedBy>Administrator</cp:lastModifiedBy>
  <cp:revision>66</cp:revision>
  <dcterms:created xsi:type="dcterms:W3CDTF">2016-03-15T05:25:45Z</dcterms:created>
  <dcterms:modified xsi:type="dcterms:W3CDTF">2019-06-15T03:51:24Z</dcterms:modified>
</cp:coreProperties>
</file>