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410" r:id="rId4"/>
    <p:sldId id="411" r:id="rId5"/>
    <p:sldId id="412" r:id="rId6"/>
    <p:sldId id="459" r:id="rId7"/>
    <p:sldId id="415" r:id="rId8"/>
    <p:sldId id="416" r:id="rId9"/>
    <p:sldId id="417" r:id="rId10"/>
    <p:sldId id="418" r:id="rId11"/>
    <p:sldId id="419" r:id="rId12"/>
    <p:sldId id="420" r:id="rId13"/>
    <p:sldId id="421" r:id="rId14"/>
    <p:sldId id="422" r:id="rId15"/>
    <p:sldId id="423" r:id="rId16"/>
    <p:sldId id="460" r:id="rId17"/>
    <p:sldId id="425" r:id="rId18"/>
    <p:sldId id="426" r:id="rId19"/>
    <p:sldId id="427" r:id="rId20"/>
    <p:sldId id="428" r:id="rId21"/>
    <p:sldId id="429" r:id="rId22"/>
    <p:sldId id="430" r:id="rId23"/>
    <p:sldId id="431" r:id="rId24"/>
    <p:sldId id="432" r:id="rId25"/>
    <p:sldId id="433" r:id="rId26"/>
    <p:sldId id="434" r:id="rId27"/>
    <p:sldId id="435" r:id="rId28"/>
    <p:sldId id="436" r:id="rId29"/>
    <p:sldId id="437" r:id="rId30"/>
    <p:sldId id="438" r:id="rId31"/>
    <p:sldId id="439" r:id="rId32"/>
    <p:sldId id="461" r:id="rId33"/>
    <p:sldId id="462" r:id="rId34"/>
    <p:sldId id="442" r:id="rId35"/>
    <p:sldId id="443" r:id="rId36"/>
    <p:sldId id="444" r:id="rId37"/>
    <p:sldId id="445" r:id="rId38"/>
    <p:sldId id="446" r:id="rId39"/>
    <p:sldId id="447" r:id="rId40"/>
    <p:sldId id="448" r:id="rId41"/>
    <p:sldId id="449" r:id="rId42"/>
    <p:sldId id="450" r:id="rId43"/>
    <p:sldId id="451" r:id="rId44"/>
    <p:sldId id="452" r:id="rId45"/>
    <p:sldId id="453" r:id="rId46"/>
    <p:sldId id="454" r:id="rId47"/>
    <p:sldId id="455" r:id="rId48"/>
    <p:sldId id="456" r:id="rId49"/>
    <p:sldId id="463" r:id="rId50"/>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49">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作者" initials="作" lastIdx="0" clrIdx="24"/>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lastCol>
    <a:firstCol>
      <a:tcTxStyle b="on"/>
    </a:firstCol>
    <a:lastRow>
      <a:tcTxStyle b="on"/>
      <a:tcStyle>
        <a:tcBdr>
          <a:top>
            <a:ln w="50800" cmpd="dbl">
              <a:solidFill>
                <a:schemeClr val="accent1"/>
              </a:solidFill>
            </a:ln>
          </a:top>
        </a:tcBdr>
      </a:tcStyle>
    </a:lastRow>
    <a:firstRow>
      <a:tcTxStyle b="on">
        <a:fontRef idx="minor">
          <a:scrgbClr r="0" g="0" b="0"/>
        </a:fontRef>
        <a:schemeClr val="bg1"/>
      </a:tcTxStyle>
      <a:tcStyle>
        <a:fillRef idx="1">
          <a:schemeClr val="accent1"/>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fill>
          <a:solidFill>
            <a:schemeClr val="accent1">
              <a:alpha val="20000"/>
            </a:schemeClr>
          </a:solidFill>
        </a:fill>
      </a:tcStyle>
    </a:band1H>
    <a:band1V>
      <a:tcStyle>
        <a:fill>
          <a:solidFill>
            <a:schemeClr val="accent1">
              <a:alpha val="20000"/>
            </a:schemeClr>
          </a:solidFill>
        </a:fill>
      </a:tcStyle>
    </a:band1V>
    <a:lastCol>
      <a:tcTxStyle b="on"/>
    </a:lastCol>
    <a:firstCol>
      <a:tcTxStyle b="on"/>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3778" autoAdjust="0"/>
    <p:restoredTop sz="94660"/>
  </p:normalViewPr>
  <p:slideViewPr>
    <p:cSldViewPr snapToGrid="0">
      <p:cViewPr varScale="1">
        <p:scale>
          <a:sx n="75" d="100"/>
          <a:sy n="75" d="100"/>
        </p:scale>
        <p:origin x="78" y="72"/>
      </p:cViewPr>
      <p:guideLst>
        <p:guide orient="horz" pos="224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tags" Target="tags/tag113.xml" /><Relationship Id="rId52" Type="http://schemas.openxmlformats.org/officeDocument/2006/relationships/presProps" Target="presProps.xml" /><Relationship Id="rId53" Type="http://schemas.openxmlformats.org/officeDocument/2006/relationships/viewProps" Target="viewProps.xml" /><Relationship Id="rId54" Type="http://schemas.openxmlformats.org/officeDocument/2006/relationships/theme" Target="theme/theme1.xml" /><Relationship Id="rId55"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5744594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9A0958-8093-4677-B24F-6148C87027A6}" type="slidenum">
              <a:rPr lang="zh-CN" altLang="en-US" smtClean="0"/>
              <a:t>1</a:t>
            </a:fld>
            <a:endParaRPr lang="zh-CN" altLang="en-US"/>
          </a:p>
        </p:txBody>
      </p:sp>
    </p:spTree>
    <p:extLst>
      <p:ext uri="{BB962C8B-B14F-4D97-AF65-F5344CB8AC3E}">
        <p14:creationId xmlns:p14="http://schemas.microsoft.com/office/powerpoint/2010/main" val="4010444082"/>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841467724"/>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9A0958-8093-4677-B24F-6148C87027A6}" type="slidenum">
              <a:rPr lang="zh-CN" altLang="en-US" smtClean="0"/>
              <a:t>47</a:t>
            </a:fld>
            <a:endParaRPr lang="zh-CN" altLang="en-US"/>
          </a:p>
        </p:txBody>
      </p:sp>
    </p:spTree>
    <p:extLst>
      <p:ext uri="{BB962C8B-B14F-4D97-AF65-F5344CB8AC3E}">
        <p14:creationId xmlns:p14="http://schemas.microsoft.com/office/powerpoint/2010/main" val="2000891553"/>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9A0958-8093-4677-B24F-6148C87027A6}" type="slidenum">
              <a:rPr lang="zh-CN" altLang="en-US" smtClean="0"/>
              <a:t>2</a:t>
            </a:fld>
            <a:endParaRPr lang="zh-CN" altLang="en-US"/>
          </a:p>
        </p:txBody>
      </p:sp>
    </p:spTree>
    <p:extLst>
      <p:ext uri="{BB962C8B-B14F-4D97-AF65-F5344CB8AC3E}">
        <p14:creationId xmlns:p14="http://schemas.microsoft.com/office/powerpoint/2010/main" val="1428374562"/>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9A0958-8093-4677-B24F-6148C87027A6}" type="slidenum">
              <a:rPr lang="zh-CN" altLang="en-US" smtClean="0"/>
              <a:t>3</a:t>
            </a:fld>
            <a:endParaRPr lang="zh-CN" altLang="en-US"/>
          </a:p>
        </p:txBody>
      </p:sp>
    </p:spTree>
    <p:extLst>
      <p:ext uri="{BB962C8B-B14F-4D97-AF65-F5344CB8AC3E}">
        <p14:creationId xmlns:p14="http://schemas.microsoft.com/office/powerpoint/2010/main" val="2875345082"/>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版权声明：</a:t>
            </a:r>
            <a:r>
              <a:rPr lang="en-US" altLang="zh-CN" smtClean="0"/>
              <a:t>300</a:t>
            </a:r>
            <a:r>
              <a:rPr lang="zh-CN" altLang="en-US" smtClean="0"/>
              <a:t>套版权声明：</a:t>
            </a:r>
            <a:r>
              <a:rPr lang="en-US" altLang="zh-CN" smtClean="0"/>
              <a:t>300</a:t>
            </a:r>
            <a:r>
              <a:rPr lang="zh-CN" altLang="en-US" smtClean="0"/>
              <a:t>套精品模板商业授权，请联系</a:t>
            </a:r>
            <a:r>
              <a:rPr lang="en-US" altLang="zh-CN" smtClean="0"/>
              <a:t>【</a:t>
            </a:r>
            <a:r>
              <a:rPr lang="zh-CN" altLang="en-US" smtClean="0"/>
              <a:t>锐旗设计</a:t>
            </a:r>
            <a:r>
              <a:rPr lang="en-US" altLang="zh-CN" smtClean="0"/>
              <a:t>】:https://9ppt.taobao.com</a:t>
            </a:r>
            <a:r>
              <a:rPr lang="zh-CN" altLang="en-US" smtClean="0"/>
              <a:t>，专业</a:t>
            </a:r>
            <a:r>
              <a:rPr lang="en-US" altLang="zh-CN" smtClean="0"/>
              <a:t>PPT</a:t>
            </a:r>
            <a:r>
              <a:rPr lang="zh-CN" altLang="en-US" smtClean="0"/>
              <a:t>老师为你解决所有</a:t>
            </a:r>
            <a:r>
              <a:rPr lang="en-US" altLang="zh-CN" smtClean="0"/>
              <a:t>PPT</a:t>
            </a:r>
            <a:r>
              <a:rPr lang="zh-CN" altLang="en-US" smtClean="0"/>
              <a:t>问题！</a:t>
            </a:r>
            <a:endParaRPr lang="zh-CN" altLang="en-US"/>
          </a:p>
        </p:txBody>
      </p:sp>
      <p:sp>
        <p:nvSpPr>
          <p:cNvPr id="4" name="灯片编号占位符 3"/>
          <p:cNvSpPr>
            <a:spLocks noGrp="1"/>
          </p:cNvSpPr>
          <p:nvPr>
            <p:ph type="sldNum" sz="quarter" idx="10"/>
          </p:nvPr>
        </p:nvSpPr>
        <p:spPr/>
        <p:txBody>
          <a:bodyPr/>
          <a:lstStyle/>
          <a:p>
            <a:fld id="{76927729-89CF-4AE5-811D-1A6DD7A79E68}" type="slidenum">
              <a:rPr lang="zh-CN" altLang="en-US" smtClean="0"/>
              <a:t>4</a:t>
            </a:fld>
            <a:endParaRPr lang="zh-CN" altLang="en-US"/>
          </a:p>
        </p:txBody>
      </p:sp>
    </p:spTree>
    <p:extLst>
      <p:ext uri="{BB962C8B-B14F-4D97-AF65-F5344CB8AC3E}">
        <p14:creationId xmlns:p14="http://schemas.microsoft.com/office/powerpoint/2010/main" val="2579874541"/>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910324803"/>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9A0958-8093-4677-B24F-6148C87027A6}" type="slidenum">
              <a:rPr lang="zh-CN" altLang="en-US" smtClean="0"/>
              <a:t>13</a:t>
            </a:fld>
            <a:endParaRPr lang="zh-CN" altLang="en-US"/>
          </a:p>
        </p:txBody>
      </p:sp>
    </p:spTree>
    <p:extLst>
      <p:ext uri="{BB962C8B-B14F-4D97-AF65-F5344CB8AC3E}">
        <p14:creationId xmlns:p14="http://schemas.microsoft.com/office/powerpoint/2010/main" val="1804447758"/>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版权声明：</a:t>
            </a:r>
            <a:r>
              <a:rPr lang="en-US" altLang="zh-CN" smtClean="0"/>
              <a:t>300</a:t>
            </a:r>
            <a:r>
              <a:rPr lang="zh-CN" altLang="en-US" smtClean="0"/>
              <a:t>套版权声明：</a:t>
            </a:r>
            <a:r>
              <a:rPr lang="en-US" altLang="zh-CN" smtClean="0"/>
              <a:t>300</a:t>
            </a:r>
            <a:r>
              <a:rPr lang="zh-CN" altLang="en-US" smtClean="0"/>
              <a:t>套精品模板商业授权，请联系</a:t>
            </a:r>
            <a:r>
              <a:rPr lang="en-US" altLang="zh-CN" smtClean="0"/>
              <a:t>【</a:t>
            </a:r>
            <a:r>
              <a:rPr lang="zh-CN" altLang="en-US" smtClean="0"/>
              <a:t>锐旗设计</a:t>
            </a:r>
            <a:r>
              <a:rPr lang="en-US" altLang="zh-CN" smtClean="0"/>
              <a:t>】:https://9ppt.taobao.com</a:t>
            </a:r>
            <a:r>
              <a:rPr lang="zh-CN" altLang="en-US" smtClean="0"/>
              <a:t>，专业</a:t>
            </a:r>
            <a:r>
              <a:rPr lang="en-US" altLang="zh-CN" smtClean="0"/>
              <a:t>PPT</a:t>
            </a:r>
            <a:r>
              <a:rPr lang="zh-CN" altLang="en-US" smtClean="0"/>
              <a:t>老师为你解决所有</a:t>
            </a:r>
            <a:r>
              <a:rPr lang="en-US" altLang="zh-CN" smtClean="0"/>
              <a:t>PPT</a:t>
            </a:r>
            <a:r>
              <a:rPr lang="zh-CN" altLang="en-US" smtClean="0"/>
              <a:t>问题！</a:t>
            </a:r>
            <a:endParaRPr lang="zh-CN" altLang="en-US"/>
          </a:p>
        </p:txBody>
      </p:sp>
      <p:sp>
        <p:nvSpPr>
          <p:cNvPr id="4" name="灯片编号占位符 3"/>
          <p:cNvSpPr>
            <a:spLocks noGrp="1"/>
          </p:cNvSpPr>
          <p:nvPr>
            <p:ph type="sldNum" sz="quarter" idx="10"/>
          </p:nvPr>
        </p:nvSpPr>
        <p:spPr/>
        <p:txBody>
          <a:bodyPr/>
          <a:lstStyle/>
          <a:p>
            <a:fld id="{76927729-89CF-4AE5-811D-1A6DD7A79E68}" type="slidenum">
              <a:rPr lang="zh-CN" altLang="en-US" smtClean="0"/>
              <a:t>14</a:t>
            </a:fld>
            <a:endParaRPr lang="zh-CN" altLang="en-US"/>
          </a:p>
        </p:txBody>
      </p:sp>
    </p:spTree>
    <p:extLst>
      <p:ext uri="{BB962C8B-B14F-4D97-AF65-F5344CB8AC3E}">
        <p14:creationId xmlns:p14="http://schemas.microsoft.com/office/powerpoint/2010/main" val="3728406818"/>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685530" y="1143000"/>
            <a:ext cx="548694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9A0958-8093-4677-B24F-6148C87027A6}" type="slidenum">
              <a:rPr lang="zh-CN" altLang="en-US" smtClean="0"/>
              <a:t>30</a:t>
            </a:fld>
            <a:endParaRPr lang="zh-CN" altLang="en-US"/>
          </a:p>
        </p:txBody>
      </p:sp>
    </p:spTree>
    <p:extLst>
      <p:ext uri="{BB962C8B-B14F-4D97-AF65-F5344CB8AC3E}">
        <p14:creationId xmlns:p14="http://schemas.microsoft.com/office/powerpoint/2010/main" val="1732289786"/>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版权声明：</a:t>
            </a:r>
            <a:r>
              <a:rPr lang="en-US" altLang="zh-CN" smtClean="0"/>
              <a:t>300</a:t>
            </a:r>
            <a:r>
              <a:rPr lang="zh-CN" altLang="en-US" smtClean="0"/>
              <a:t>套版权声明：</a:t>
            </a:r>
            <a:r>
              <a:rPr lang="en-US" altLang="zh-CN" smtClean="0"/>
              <a:t>300</a:t>
            </a:r>
            <a:r>
              <a:rPr lang="zh-CN" altLang="en-US" smtClean="0"/>
              <a:t>套精品模板商业授权，请联系</a:t>
            </a:r>
            <a:r>
              <a:rPr lang="en-US" altLang="zh-CN" smtClean="0"/>
              <a:t>【</a:t>
            </a:r>
            <a:r>
              <a:rPr lang="zh-CN" altLang="en-US" smtClean="0"/>
              <a:t>锐旗设计</a:t>
            </a:r>
            <a:r>
              <a:rPr lang="en-US" altLang="zh-CN" smtClean="0"/>
              <a:t>】:https://9ppt.taobao.com</a:t>
            </a:r>
            <a:r>
              <a:rPr lang="zh-CN" altLang="en-US" smtClean="0"/>
              <a:t>，专业</a:t>
            </a:r>
            <a:r>
              <a:rPr lang="en-US" altLang="zh-CN" smtClean="0"/>
              <a:t>PPT</a:t>
            </a:r>
            <a:r>
              <a:rPr lang="zh-CN" altLang="en-US" smtClean="0"/>
              <a:t>老师为你解决所有</a:t>
            </a:r>
            <a:r>
              <a:rPr lang="en-US" altLang="zh-CN" smtClean="0"/>
              <a:t>PPT</a:t>
            </a:r>
            <a:r>
              <a:rPr lang="zh-CN" altLang="en-US" smtClean="0"/>
              <a:t>问题！</a:t>
            </a:r>
            <a:endParaRPr lang="zh-CN" altLang="en-US"/>
          </a:p>
        </p:txBody>
      </p:sp>
      <p:sp>
        <p:nvSpPr>
          <p:cNvPr id="4" name="灯片编号占位符 3"/>
          <p:cNvSpPr>
            <a:spLocks noGrp="1"/>
          </p:cNvSpPr>
          <p:nvPr>
            <p:ph type="sldNum" sz="quarter" idx="10"/>
          </p:nvPr>
        </p:nvSpPr>
        <p:spPr/>
        <p:txBody>
          <a:bodyPr/>
          <a:lstStyle/>
          <a:p>
            <a:fld id="{76927729-89CF-4AE5-811D-1A6DD7A79E68}" type="slidenum">
              <a:rPr lang="zh-CN" altLang="en-US" smtClean="0"/>
              <a:t>31</a:t>
            </a:fld>
            <a:endParaRPr lang="zh-CN" altLang="en-US"/>
          </a:p>
        </p:txBody>
      </p:sp>
    </p:spTree>
    <p:extLst>
      <p:ext uri="{BB962C8B-B14F-4D97-AF65-F5344CB8AC3E}">
        <p14:creationId xmlns:p14="http://schemas.microsoft.com/office/powerpoint/2010/main" val="2923972932"/>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image" Target="../media/image1.png" /><Relationship Id="rId5" Type="http://schemas.openxmlformats.org/officeDocument/2006/relationships/image" Target="../media/image2.png" /><Relationship Id="rId6" Type="http://schemas.openxmlformats.org/officeDocument/2006/relationships/image" Target="../media/image3.png" /><Relationship Id="rId7" Type="http://schemas.openxmlformats.org/officeDocument/2006/relationships/image" Target="../media/image4.png" /><Relationship Id="rId8" Type="http://schemas.openxmlformats.org/officeDocument/2006/relationships/image" Target="../media/image5.png" /><Relationship Id="rId9"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2021/11/16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2021/11/16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2021/11/16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2021/11/16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2021/11/16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2021/11/16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2021/11/16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pic>
        <p:nvPicPr>
          <p:cNvPr id="5122" name="图片 29(向天歌演示原创免费模板：www.TopPPT.cn)"/>
          <p:cNvPicPr>
            <a:picLocks noChangeAspect="1"/>
          </p:cNvPicPr>
          <p:nvPr userDrawn="1"/>
        </p:nvPicPr>
        <p:blipFill>
          <a:blip r:embed="rId4"/>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向天歌演示原创免费模板：www.TopPPT.cn)" descr="E:\PPT\PPT中国风元素\梅花PNG免抠图素材\3299168202027027296.png"/>
          <p:cNvPicPr>
            <a:picLocks noChangeAspect="1" noChangeArrowheads="1"/>
          </p:cNvPicPr>
          <p:nvPr userDrawn="1"/>
        </p:nvPicPr>
        <p:blipFill>
          <a:blip r:embed="rId5">
            <a:biLevel thresh="50000"/>
            <a:grayscl/>
          </a:blip>
          <a:stretch>
            <a:fillRect/>
          </a:stretch>
        </p:blipFill>
        <p:spPr bwMode="auto">
          <a:xfrm>
            <a:off x="-33338" y="-855663"/>
            <a:ext cx="4535488" cy="4537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4" name="组合 3(向天歌演示原创免费模板：www.TopPPT.cn)"/>
          <p:cNvGrpSpPr/>
          <p:nvPr userDrawn="1"/>
        </p:nvGrpSpPr>
        <p:grpSpPr>
          <a:xfrm>
            <a:off x="-31750" y="6473825"/>
            <a:ext cx="12223750" cy="425450"/>
            <a:chOff x="-32389" y="6473921"/>
            <a:chExt cx="12224389" cy="424896"/>
          </a:xfrm>
        </p:grpSpPr>
        <p:pic>
          <p:nvPicPr>
            <p:cNvPr id="5147" name="Picture 2(向天歌演示原创免费模板：www.TopPPT.cn)" descr="C:\Users\admin\Desktop\1.png"/>
            <p:cNvPicPr>
              <a:picLocks noChangeAspect="1" noChangeArrowheads="1"/>
            </p:cNvPicPr>
            <p:nvPr/>
          </p:nvPicPr>
          <p:blipFill>
            <a:blip r:embed="rId6"/>
            <a:stretch>
              <a:fillRect/>
            </a:stretch>
          </p:blipFill>
          <p:spPr bwMode="auto">
            <a:xfrm>
              <a:off x="-32389" y="6473921"/>
              <a:ext cx="4904253" cy="400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8" name="Picture 2(向天歌演示原创免费模板：www.TopPPT.cn)" descr="C:\Users\admin\Desktop\1.png"/>
            <p:cNvPicPr>
              <a:picLocks noChangeAspect="1" noChangeArrowheads="1"/>
            </p:cNvPicPr>
            <p:nvPr/>
          </p:nvPicPr>
          <p:blipFill>
            <a:blip r:embed="rId7"/>
            <a:stretch>
              <a:fillRect/>
            </a:stretch>
          </p:blipFill>
          <p:spPr bwMode="auto">
            <a:xfrm>
              <a:off x="4862239" y="6483546"/>
              <a:ext cx="4677907" cy="400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9" name="Picture 2(向天歌演示原创免费模板：www.TopPPT.cn)" descr="C:\Users\admin\Desktop\1.png"/>
            <p:cNvPicPr>
              <a:picLocks noChangeAspect="1" noChangeArrowheads="1"/>
            </p:cNvPicPr>
            <p:nvPr/>
          </p:nvPicPr>
          <p:blipFill>
            <a:blip r:embed="rId8"/>
            <a:stretch>
              <a:fillRect/>
            </a:stretch>
          </p:blipFill>
          <p:spPr bwMode="auto">
            <a:xfrm>
              <a:off x="9532101" y="6498439"/>
              <a:ext cx="2659899" cy="400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2021/11/16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2021/11/16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6.jpeg"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tags" Target="../tags/tag62.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pic>
        <p:nvPicPr>
          <p:cNvPr id="7" name="Picture 63(向天歌演示原创免费模板：www.TopPPT.cn)"/>
          <p:cNvPicPr>
            <a:picLocks noChangeAspect="1" noChangeArrowheads="1"/>
          </p:cNvPicPr>
          <p:nvPr userDrawn="1"/>
        </p:nvPicPr>
        <p:blipFill>
          <a:blip r:embed="rId12">
            <a:duotone>
              <a:schemeClr val="bg2">
                <a:shade val="45000"/>
                <a:satMod val="135000"/>
              </a:schemeClr>
              <a:prstClr val="white"/>
            </a:duotone>
          </a:blip>
          <a:stretch>
            <a:fillRect/>
          </a:stretch>
        </p:blipFill>
        <p:spPr bwMode="auto">
          <a:xfrm>
            <a:off x="0" y="417"/>
            <a:ext cx="12238528" cy="6884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2021/11/16</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7.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xml" /><Relationship Id="rId3" Type="http://schemas.openxmlformats.org/officeDocument/2006/relationships/image" Target="../media/image14.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15.png" /><Relationship Id="rId4" Type="http://schemas.openxmlformats.org/officeDocument/2006/relationships/image" Target="../media/image16.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1.png"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image" Target="../media/image10.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7.xml" /><Relationship Id="rId3" Type="http://schemas.openxmlformats.org/officeDocument/2006/relationships/tags" Target="../tags/tag7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0.xml" /><Relationship Id="rId3" Type="http://schemas.openxmlformats.org/officeDocument/2006/relationships/image" Target="../media/image17.png" /><Relationship Id="rId4" Type="http://schemas.openxmlformats.org/officeDocument/2006/relationships/image" Target="../media/image18.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1.xml" /><Relationship Id="rId3" Type="http://schemas.openxmlformats.org/officeDocument/2006/relationships/image" Target="../media/image19.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image" Target="../media/image20.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tags" Target="../tags/tag6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7.xml" /><Relationship Id="rId3" Type="http://schemas.openxmlformats.org/officeDocument/2006/relationships/tags" Target="../tags/tag8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9.xml" /><Relationship Id="rId3" Type="http://schemas.openxmlformats.org/officeDocument/2006/relationships/image" Target="../media/image21.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0.xml" /><Relationship Id="rId3" Type="http://schemas.openxmlformats.org/officeDocument/2006/relationships/tags" Target="../tags/tag9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2.xml" /><Relationship Id="rId3" Type="http://schemas.openxmlformats.org/officeDocument/2006/relationships/image" Target="../media/image22.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3.xml" /><Relationship Id="rId3" Type="http://schemas.openxmlformats.org/officeDocument/2006/relationships/image" Target="../media/image23.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tags" Target="../tags/tag66.xml" /><Relationship Id="rId4" Type="http://schemas.openxmlformats.org/officeDocument/2006/relationships/tags" Target="../tags/tag6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15.png" /><Relationship Id="rId4" Type="http://schemas.openxmlformats.org/officeDocument/2006/relationships/image" Target="../media/image16.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1.png"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image" Target="../media/image10.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6.xml" /><Relationship Id="rId3" Type="http://schemas.openxmlformats.org/officeDocument/2006/relationships/tags" Target="../tags/tag9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8.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9.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0.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1.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2.xml" /><Relationship Id="rId3" Type="http://schemas.openxmlformats.org/officeDocument/2006/relationships/image" Target="../media/image24.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3.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1.png" /><Relationship Id="rId4" Type="http://schemas.openxmlformats.org/officeDocument/2006/relationships/image" Target="../media/image8.png" /><Relationship Id="rId5" Type="http://schemas.openxmlformats.org/officeDocument/2006/relationships/image" Target="../media/image9.png" /><Relationship Id="rId6" Type="http://schemas.openxmlformats.org/officeDocument/2006/relationships/image" Target="../media/image10.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5.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tags" Target="../tags/tag106.xml" /><Relationship Id="rId4" Type="http://schemas.openxmlformats.org/officeDocument/2006/relationships/tags" Target="../tags/tag10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8.xml" /><Relationship Id="rId3" Type="http://schemas.openxmlformats.org/officeDocument/2006/relationships/image" Target="../media/image25.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9.xml" /><Relationship Id="rId3" Type="http://schemas.openxmlformats.org/officeDocument/2006/relationships/image" Target="../media/image26.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0.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1.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15.png" /><Relationship Id="rId4" Type="http://schemas.openxmlformats.org/officeDocument/2006/relationships/image" Target="../media/image16.png" /><Relationship Id="rId5" Type="http://schemas.openxmlformats.org/officeDocument/2006/relationships/image" Target="../media/image2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8.xml" /><Relationship Id="rId3" Type="http://schemas.openxmlformats.org/officeDocument/2006/relationships/tags" Target="../tags/tag69.xml" /><Relationship Id="rId4" Type="http://schemas.openxmlformats.org/officeDocument/2006/relationships/tags" Target="../tags/tag7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 Id="rId3" Type="http://schemas.openxmlformats.org/officeDocument/2006/relationships/image" Target="../media/image13.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文本框 15"/>
          <p:cNvSpPr txBox="1"/>
          <p:nvPr/>
        </p:nvSpPr>
        <p:spPr>
          <a:xfrm>
            <a:off x="1423628" y="2459403"/>
            <a:ext cx="5841696" cy="2749550"/>
          </a:xfrm>
          <a:prstGeom prst="rect">
            <a:avLst/>
          </a:prstGeom>
          <a:noFill/>
          <a:effectLst/>
        </p:spPr>
        <p:txBody>
          <a:bodyPr wrap="square" rtlCol="0" anchor="t">
            <a:spAutoFit/>
          </a:bodyPr>
          <a:lstStyle/>
          <a:p>
            <a:pPr algn="ctr" fontAlgn="auto">
              <a:lnSpc>
                <a:spcPct val="120000"/>
              </a:lnSpc>
              <a:buClrTx/>
              <a:buSzTx/>
              <a:buFontTx/>
              <a:buNone/>
            </a:pPr>
            <a:r>
              <a:rPr lang="zh-CN" altLang="en-US" sz="4800" b="1" smtClean="0">
                <a:solidFill>
                  <a:schemeClr val="tx1"/>
                </a:solidFill>
                <a:uFillTx/>
                <a:latin typeface="隶书" panose="02010509060101010101" charset="-122"/>
                <a:ea typeface="隶书" panose="02010509060101010101" charset="-122"/>
                <a:cs typeface="隶书" panose="02010509060101010101" charset="-122"/>
              </a:rPr>
              <a:t>《梦游天姥吟留别》</a:t>
            </a:r>
            <a:r>
              <a:rPr lang="en-US" altLang="zh-CN" sz="4800" b="1" smtClean="0">
                <a:solidFill>
                  <a:schemeClr val="tx1"/>
                </a:solidFill>
                <a:uFillTx/>
                <a:latin typeface="隶书" panose="02010509060101010101" charset="-122"/>
                <a:ea typeface="隶书" panose="02010509060101010101" charset="-122"/>
                <a:cs typeface="隶书" panose="02010509060101010101" charset="-122"/>
              </a:rPr>
              <a:t>　       </a:t>
            </a:r>
          </a:p>
          <a:p>
            <a:pPr algn="ctr" fontAlgn="auto">
              <a:lnSpc>
                <a:spcPct val="120000"/>
              </a:lnSpc>
              <a:buClrTx/>
              <a:buSzTx/>
              <a:buFontTx/>
              <a:buNone/>
            </a:pPr>
            <a:r>
              <a:rPr lang="zh-CN" altLang="en-US" sz="4800" b="1" smtClean="0">
                <a:solidFill>
                  <a:schemeClr val="tx1"/>
                </a:solidFill>
                <a:uFillTx/>
                <a:latin typeface="隶书" panose="02010509060101010101" charset="-122"/>
                <a:ea typeface="隶书" panose="02010509060101010101" charset="-122"/>
                <a:cs typeface="隶书" panose="02010509060101010101" charset="-122"/>
              </a:rPr>
              <a:t>《登高》</a:t>
            </a:r>
          </a:p>
          <a:p>
            <a:pPr algn="ctr" fontAlgn="auto">
              <a:lnSpc>
                <a:spcPct val="120000"/>
              </a:lnSpc>
              <a:buClrTx/>
              <a:buSzTx/>
              <a:buFontTx/>
              <a:buNone/>
            </a:pPr>
            <a:r>
              <a:rPr lang="zh-CN" altLang="en-US" sz="4800" b="1" smtClean="0">
                <a:solidFill>
                  <a:schemeClr val="tx1"/>
                </a:solidFill>
                <a:uFillTx/>
                <a:latin typeface="隶书" panose="02010509060101010101" charset="-122"/>
                <a:ea typeface="隶书" panose="02010509060101010101" charset="-122"/>
                <a:cs typeface="隶书" panose="02010509060101010101" charset="-122"/>
              </a:rPr>
              <a:t>《琵琶行（并序）》</a:t>
            </a:r>
          </a:p>
        </p:txBody>
      </p:sp>
      <p:sp>
        <p:nvSpPr>
          <p:cNvPr id="22" name="矩形 21"/>
          <p:cNvSpPr/>
          <p:nvPr/>
        </p:nvSpPr>
        <p:spPr>
          <a:xfrm>
            <a:off x="-44518" y="6641933"/>
            <a:ext cx="12583140" cy="1457884"/>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83895" y="1188073"/>
            <a:ext cx="6236970" cy="579144"/>
          </a:xfrm>
          <a:prstGeom prst="round2DiagRect">
            <a:avLst/>
          </a:prstGeom>
          <a:noFill/>
          <a:ln>
            <a:noFill/>
          </a:ln>
        </p:spPr>
        <p:style>
          <a:lnRef idx="2">
            <a:schemeClr val="accent5"/>
          </a:lnRef>
          <a:fillRef idx="1">
            <a:schemeClr val="lt1"/>
          </a:fillRef>
          <a:effectRef idx="0">
            <a:schemeClr val="accent5"/>
          </a:effectRef>
          <a:fontRef idx="minor">
            <a:schemeClr val="dk1"/>
          </a:fontRef>
        </p:style>
        <p:txBody>
          <a:bodyPr wrap="square" rtlCol="0" anchor="ctr" anchorCtr="0">
            <a:spAutoFit/>
          </a:bodyPr>
          <a:lstStyle/>
          <a:p>
            <a:pPr algn="l"/>
            <a:r>
              <a:rPr lang="zh-CN" altLang="en-US" sz="2800" b="1" smtClean="0">
                <a:solidFill>
                  <a:srgbClr val="FF0000"/>
                </a:solidFill>
                <a:latin typeface="楷体" panose="02010609060101010101" charset="-122"/>
                <a:ea typeface="楷体" panose="02010609060101010101" charset="-122"/>
                <a:cs typeface="楷体" panose="02010609060101010101" charset="-122"/>
              </a:rPr>
              <a:t>必修上册第三单元群文阅读</a:t>
            </a:r>
            <a:r>
              <a:rPr lang="en-US" altLang="zh-CN" sz="2800" b="1" smtClean="0">
                <a:solidFill>
                  <a:srgbClr val="FF0000"/>
                </a:solidFill>
                <a:latin typeface="楷体" panose="02010609060101010101" charset="-122"/>
                <a:ea typeface="楷体" panose="02010609060101010101" charset="-122"/>
                <a:cs typeface="楷体" panose="02010609060101010101" charset="-122"/>
              </a:rPr>
              <a:t>——</a:t>
            </a:r>
          </a:p>
        </p:txBody>
      </p:sp>
      <p:pic>
        <p:nvPicPr>
          <p:cNvPr id="3" name="图片 2" descr="C:\Users\付澎\Desktop\图片6.png图片6"/>
          <p:cNvPicPr>
            <a:picLocks noChangeAspect="1"/>
          </p:cNvPicPr>
          <p:nvPr/>
        </p:nvPicPr>
        <p:blipFill>
          <a:blip r:embed="rId3"/>
          <a:stretch>
            <a:fillRect/>
          </a:stretch>
        </p:blipFill>
        <p:spPr>
          <a:xfrm>
            <a:off x="7629143" y="2690536"/>
            <a:ext cx="3832660" cy="2287786"/>
          </a:xfrm>
          <a:prstGeom prst="roundRect">
            <a:avLst/>
          </a:prstGeom>
        </p:spPr>
      </p:pic>
    </p:spTree>
  </p:cSld>
  <p:clrMapOvr>
    <a:masterClrMapping/>
  </p:clrMapOvr>
  <mc:AlternateContent>
    <mc:Choice xmlns:p14="http://schemas.microsoft.com/office/powerpoint/2010/main" Requires="p14">
      <p:transition p14:dur="0">
        <p:wedge/>
      </p:transition>
    </mc:Choice>
    <mc:Fallback>
      <p:transition>
        <p:wedg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3"/>
            </p:custDataLst>
          </p:nvPr>
        </p:nvSpPr>
        <p:spPr>
          <a:xfrm>
            <a:off x="812758" y="1941892"/>
            <a:ext cx="10612202" cy="569565"/>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09600" algn="just" fontAlgn="auto">
              <a:lnSpc>
                <a:spcPct val="150000"/>
              </a:lnSpc>
            </a:pPr>
            <a:r>
              <a:rPr sz="2400" b="1" spc="0">
                <a:solidFill>
                  <a:schemeClr val="tx1"/>
                </a:solidFill>
                <a:uFillTx/>
                <a:latin typeface="黑体" panose="02010609060101010101" charset="-122"/>
                <a:ea typeface="黑体" panose="02010609060101010101" charset="-122"/>
                <a:cs typeface="黑体" panose="02010609060101010101" charset="-122"/>
                <a:sym typeface="+mn-ea"/>
              </a:rPr>
              <a:t>1</a:t>
            </a:r>
            <a:r>
              <a:rPr sz="2400" spc="0">
                <a:solidFill>
                  <a:schemeClr val="tx1"/>
                </a:solidFill>
                <a:uFillTx/>
                <a:latin typeface="黑体" panose="02010609060101010101" charset="-122"/>
                <a:ea typeface="黑体" panose="02010609060101010101" charset="-122"/>
                <a:cs typeface="黑体" panose="02010609060101010101" charset="-122"/>
                <a:sym typeface="+mn-ea"/>
              </a:rPr>
              <a:t>.梳理《梦游天姥吟留别》脉络结构，填写表格。</a:t>
            </a:r>
            <a:endPar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7" name="Title 6"/>
          <p:cNvSpPr txBox="1"/>
          <p:nvPr>
            <p:custDataLst>
              <p:tags r:id="rId4"/>
            </p:custDataLst>
          </p:nvPr>
        </p:nvSpPr>
        <p:spPr>
          <a:xfrm>
            <a:off x="887053" y="1095135"/>
            <a:ext cx="10612837" cy="42989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l">
              <a:buClrTx/>
              <a:buSzTx/>
              <a:buFontTx/>
            </a:pPr>
            <a:r>
              <a:rPr lang="zh-CN" altLang="en-US" sz="3600" b="1" smtClean="0">
                <a:solidFill>
                  <a:srgbClr val="FF0000"/>
                </a:solidFill>
                <a:latin typeface="隶书" panose="02010509060101010101" charset="-122"/>
                <a:ea typeface="隶书" panose="02010509060101010101" charset="-122"/>
                <a:cs typeface="楷体" panose="02010609060101010101" charset="-122"/>
                <a:sym typeface="+mn-ea"/>
              </a:rPr>
              <a:t>活动二：结合注释，疏通诗意、厘清结构</a:t>
            </a:r>
          </a:p>
        </p:txBody>
      </p:sp>
      <p:graphicFrame>
        <p:nvGraphicFramePr>
          <p:cNvPr id="3" name="表格 2"/>
          <p:cNvGraphicFramePr>
            <a:graphicFrameLocks noGrp="1"/>
          </p:cNvGraphicFramePr>
          <p:nvPr>
            <p:custDataLst>
              <p:tags r:id="rId5"/>
            </p:custDataLst>
          </p:nvPr>
        </p:nvGraphicFramePr>
        <p:xfrm>
          <a:off x="802598" y="2928646"/>
          <a:ext cx="10622280" cy="3310890"/>
        </p:xfrm>
        <a:graphic>
          <a:graphicData uri="http://schemas.openxmlformats.org/drawingml/2006/table">
            <a:tbl>
              <a:tblPr firstRow="1" bandRow="1">
                <a:tableStyleId>{69012ECD-51FC-41F1-AA8D-1B2483CD663E}</a:tableStyleId>
              </a:tblPr>
              <a:tblGrid>
                <a:gridCol w="1251585"/>
                <a:gridCol w="922655"/>
                <a:gridCol w="8448040"/>
              </a:tblGrid>
              <a:tr h="423545">
                <a:tc>
                  <a:txBody>
                    <a:bodyPr vert="horz" wrap="square"/>
                    <a:lstStyle/>
                    <a:p>
                      <a:pPr indent="0" algn="ctr">
                        <a:lnSpc>
                          <a:spcPct val="150000"/>
                        </a:lnSpc>
                        <a:buNone/>
                      </a:pPr>
                      <a:r>
                        <a:rPr lang="en-US" sz="2000"/>
                        <a:t>段落</a:t>
                      </a:r>
                      <a:endParaRPr lang="en-US" altLang="en-US" sz="2000"/>
                    </a:p>
                  </a:txBody>
                  <a:tcPr marL="68576" marR="68576" marT="0" marB="0" anchor="ctr"/>
                </a:tc>
                <a:tc gridSpan="2">
                  <a:txBody>
                    <a:bodyPr vert="horz" wrap="square"/>
                    <a:lstStyle/>
                    <a:p>
                      <a:pPr indent="0" algn="ctr">
                        <a:lnSpc>
                          <a:spcPct val="150000"/>
                        </a:lnSpc>
                        <a:buNone/>
                      </a:pPr>
                      <a:r>
                        <a:rPr lang="en-US" sz="1800"/>
                        <a:t>内容</a:t>
                      </a:r>
                      <a:endParaRPr lang="en-US" altLang="en-US" sz="1800"/>
                    </a:p>
                  </a:txBody>
                  <a:tcPr marL="68576" marR="68576" marT="0" marB="0" anchor="ctr"/>
                </a:tc>
                <a:tc hMerge="1">
                  <a:txBody>
                    <a:bodyPr vert="horz" wrap="square"/>
                    <a:lstStyle/>
                    <a:p>
                      <a:endParaRPr lang="zh-CN"/>
                    </a:p>
                  </a:txBody>
                  <a:tcPr/>
                </a:tc>
              </a:tr>
              <a:tr h="422910">
                <a:tc>
                  <a:txBody>
                    <a:bodyPr vert="horz" wrap="square"/>
                    <a:lstStyle/>
                    <a:p>
                      <a:pPr indent="0" algn="ctr">
                        <a:lnSpc>
                          <a:spcPct val="150000"/>
                        </a:lnSpc>
                        <a:buNone/>
                      </a:pPr>
                      <a:r>
                        <a:rPr lang="en-US" sz="1800"/>
                        <a:t>第一段</a:t>
                      </a:r>
                      <a:endParaRPr lang="en-US" altLang="en-US" sz="1800"/>
                    </a:p>
                  </a:txBody>
                  <a:tcPr marL="68576" marR="68576" marT="0" marB="0" anchor="ctr"/>
                </a:tc>
                <a:tc gridSpan="2">
                  <a:txBody>
                    <a:bodyPr vert="horz" wrap="square"/>
                    <a:lstStyle/>
                    <a:p>
                      <a:pPr algn="ctr" fontAlgn="ctr">
                        <a:lnSpc>
                          <a:spcPct val="150000"/>
                        </a:lnSpc>
                        <a:buClrTx/>
                        <a:buSzTx/>
                        <a:buFontTx/>
                        <a:buNone/>
                      </a:pPr>
                      <a:r>
                        <a:rPr lang="zh-CN" altLang="en-US" sz="1800" smtClean="0">
                          <a:ln w="3175">
                            <a:noFill/>
                          </a:ln>
                          <a:effectLst/>
                        </a:rPr>
                        <a:t>梦游的诱因</a:t>
                      </a:r>
                    </a:p>
                  </a:txBody>
                  <a:tcPr marL="68576" marR="68576" marT="0" marB="0" anchor="ctr"/>
                </a:tc>
                <a:tc hMerge="1">
                  <a:txBody>
                    <a:bodyPr vert="horz" wrap="square"/>
                    <a:lstStyle/>
                    <a:p>
                      <a:endParaRPr lang="zh-CN"/>
                    </a:p>
                  </a:txBody>
                  <a:tcPr/>
                </a:tc>
              </a:tr>
              <a:tr h="423545">
                <a:tc rowSpan="4">
                  <a:txBody>
                    <a:bodyPr vert="horz" wrap="square"/>
                    <a:lstStyle/>
                    <a:p>
                      <a:pPr indent="0" algn="ctr">
                        <a:lnSpc>
                          <a:spcPct val="150000"/>
                        </a:lnSpc>
                        <a:buNone/>
                      </a:pPr>
                      <a:r>
                        <a:rPr lang="en-US" sz="1800"/>
                        <a:t>第二段</a:t>
                      </a:r>
                      <a:endParaRPr lang="en-US" altLang="en-US" sz="1800"/>
                    </a:p>
                  </a:txBody>
                  <a:tcPr marL="68576" marR="68576" marT="0" marB="0" anchor="ctr"/>
                </a:tc>
                <a:tc rowSpan="4">
                  <a:txBody>
                    <a:bodyPr vert="horz" wrap="square"/>
                    <a:lstStyle/>
                    <a:p>
                      <a:pPr algn="ctr" fontAlgn="ctr">
                        <a:lnSpc>
                          <a:spcPct val="150000"/>
                        </a:lnSpc>
                        <a:buClrTx/>
                        <a:buSzTx/>
                        <a:buFontTx/>
                        <a:buNone/>
                      </a:pPr>
                      <a:r>
                        <a:rPr lang="zh-CN" altLang="en-US" sz="1800" smtClean="0">
                          <a:ln w="3175">
                            <a:noFill/>
                          </a:ln>
                          <a:effectLst/>
                        </a:rPr>
                        <a:t>梦游</a:t>
                      </a:r>
                    </a:p>
                  </a:txBody>
                  <a:tcPr marL="68576" marR="68576" marT="0" marB="0" anchor="ctr"/>
                </a:tc>
                <a:tc>
                  <a:txBody>
                    <a:bodyPr vert="horz" wrap="square"/>
                    <a:lstStyle/>
                    <a:p>
                      <a:pPr indent="0" algn="l">
                        <a:lnSpc>
                          <a:spcPct val="150000"/>
                        </a:lnSpc>
                        <a:buNone/>
                      </a:pPr>
                      <a:r>
                        <a:rPr lang="en-US" sz="1800"/>
                        <a:t>第一层（至“渌水荡漾清猿啼”）：写梦至剡溪的情景</a:t>
                      </a:r>
                      <a:endParaRPr lang="en-US" altLang="en-US" sz="1800"/>
                    </a:p>
                  </a:txBody>
                  <a:tcPr marL="68576" marR="68576" marT="0" marB="0" anchor="ctr"/>
                </a:tc>
              </a:tr>
              <a:tr h="422275">
                <a:tc vMerge="1">
                  <a:txBody>
                    <a:bodyPr vert="horz" wrap="square"/>
                    <a:lstStyle/>
                    <a:p>
                      <a:endParaRPr lang="zh-CN"/>
                    </a:p>
                  </a:txBody>
                  <a:tcPr/>
                </a:tc>
                <a:tc vMerge="1">
                  <a:txBody>
                    <a:bodyPr vert="horz" wrap="square"/>
                    <a:lstStyle/>
                    <a:p>
                      <a:endParaRPr lang="zh-CN"/>
                    </a:p>
                  </a:txBody>
                  <a:tcPr/>
                </a:tc>
                <a:tc>
                  <a:txBody>
                    <a:bodyPr vert="horz" wrap="square"/>
                    <a:lstStyle/>
                    <a:p>
                      <a:pPr indent="0" algn="l">
                        <a:lnSpc>
                          <a:spcPct val="150000"/>
                        </a:lnSpc>
                        <a:buNone/>
                      </a:pPr>
                      <a:r>
                        <a:rPr lang="en-US" sz="1800"/>
                        <a:t>第二层（至“空中闻天鸡”）：写梦登天姥山的情景</a:t>
                      </a:r>
                      <a:endParaRPr lang="en-US" altLang="en-US" sz="1800"/>
                    </a:p>
                  </a:txBody>
                  <a:tcPr marL="68576" marR="68576" marT="0" marB="0" anchor="ctr"/>
                </a:tc>
              </a:tr>
              <a:tr h="738505">
                <a:tc vMerge="1">
                  <a:txBody>
                    <a:bodyPr vert="horz" wrap="square"/>
                    <a:lstStyle/>
                    <a:p>
                      <a:endParaRPr lang="zh-CN"/>
                    </a:p>
                  </a:txBody>
                  <a:tcPr/>
                </a:tc>
                <a:tc vMerge="1">
                  <a:txBody>
                    <a:bodyPr vert="horz" wrap="square"/>
                    <a:lstStyle/>
                    <a:p>
                      <a:endParaRPr lang="zh-CN"/>
                    </a:p>
                  </a:txBody>
                  <a:tcPr/>
                </a:tc>
                <a:tc>
                  <a:txBody>
                    <a:bodyPr vert="horz" wrap="square"/>
                    <a:lstStyle/>
                    <a:p>
                      <a:pPr indent="0" algn="l">
                        <a:lnSpc>
                          <a:spcPct val="150000"/>
                        </a:lnSpc>
                        <a:buNone/>
                      </a:pPr>
                      <a:r>
                        <a:rPr lang="en-US" sz="1800"/>
                        <a:t>第三层（至“仙之人兮列如麻”）：写幽深的峰峦中所见的惊险神奇的境界</a:t>
                      </a:r>
                      <a:endParaRPr lang="en-US" altLang="en-US" sz="1800"/>
                    </a:p>
                  </a:txBody>
                  <a:tcPr marL="68576" marR="68576" marT="0" marB="0" anchor="ctr"/>
                </a:tc>
              </a:tr>
              <a:tr h="422910">
                <a:tc vMerge="1">
                  <a:txBody>
                    <a:bodyPr vert="horz" wrap="square"/>
                    <a:lstStyle/>
                    <a:p>
                      <a:endParaRPr lang="zh-CN"/>
                    </a:p>
                  </a:txBody>
                  <a:tcPr/>
                </a:tc>
                <a:tc vMerge="1">
                  <a:txBody>
                    <a:bodyPr vert="horz" wrap="square"/>
                    <a:lstStyle/>
                    <a:p>
                      <a:endParaRPr lang="zh-CN"/>
                    </a:p>
                  </a:txBody>
                  <a:tcPr/>
                </a:tc>
                <a:tc>
                  <a:txBody>
                    <a:bodyPr vert="horz" wrap="square"/>
                    <a:lstStyle/>
                    <a:p>
                      <a:pPr indent="0" algn="l">
                        <a:lnSpc>
                          <a:spcPct val="150000"/>
                        </a:lnSpc>
                        <a:buNone/>
                      </a:pPr>
                      <a:r>
                        <a:rPr lang="en-US" sz="1800"/>
                        <a:t>第四层（第二段最后四句）：写梦醒情状</a:t>
                      </a:r>
                      <a:endParaRPr lang="en-US" altLang="en-US" sz="1800"/>
                    </a:p>
                  </a:txBody>
                  <a:tcPr marL="68576" marR="68576" marT="0" marB="0" anchor="ctr"/>
                </a:tc>
              </a:tr>
              <a:tr h="423545">
                <a:tc>
                  <a:txBody>
                    <a:bodyPr vert="horz" wrap="square"/>
                    <a:lstStyle/>
                    <a:p>
                      <a:pPr indent="0" algn="ctr">
                        <a:lnSpc>
                          <a:spcPct val="150000"/>
                        </a:lnSpc>
                        <a:buNone/>
                      </a:pPr>
                      <a:r>
                        <a:rPr lang="en-US" sz="1800"/>
                        <a:t>第三段</a:t>
                      </a:r>
                      <a:endParaRPr lang="en-US" altLang="en-US" sz="1800"/>
                    </a:p>
                  </a:txBody>
                  <a:tcPr marL="68576" marR="68576" marT="0" marB="0" anchor="ctr"/>
                </a:tc>
                <a:tc gridSpan="2">
                  <a:txBody>
                    <a:bodyPr vert="horz" wrap="square"/>
                    <a:lstStyle/>
                    <a:p>
                      <a:pPr algn="ctr" fontAlgn="ctr">
                        <a:lnSpc>
                          <a:spcPct val="150000"/>
                        </a:lnSpc>
                        <a:buClrTx/>
                        <a:buSzTx/>
                        <a:buFontTx/>
                        <a:buNone/>
                      </a:pPr>
                      <a:r>
                        <a:rPr lang="zh-CN" altLang="en-US" sz="1800" smtClean="0">
                          <a:ln w="3175">
                            <a:noFill/>
                          </a:ln>
                          <a:effectLst/>
                        </a:rPr>
                        <a:t>梦游后的感慨</a:t>
                      </a:r>
                    </a:p>
                  </a:txBody>
                  <a:tcPr marL="68576" marR="68576" marT="0" marB="0" anchor="ctr"/>
                </a:tc>
                <a:tc hMerge="1">
                  <a:txBody>
                    <a:bodyPr vert="horz" wrap="square"/>
                    <a:lstStyle/>
                    <a:p>
                      <a:endParaRPr lang="zh-CN"/>
                    </a:p>
                  </a:txBody>
                  <a:tcPr/>
                </a:tc>
              </a:tr>
            </a:tbl>
          </a:graphicData>
        </a:graphic>
      </p:graphicFrame>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ox(in)">
                                      <p:cBhvr>
                                        <p:cTn id="1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789898" y="818641"/>
            <a:ext cx="10612202" cy="5083545"/>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09600" algn="just" fontAlgn="auto">
              <a:lnSpc>
                <a:spcPct val="150000"/>
              </a:lnSpc>
            </a:pPr>
            <a:r>
              <a:rPr sz="2400" b="1" spc="0">
                <a:solidFill>
                  <a:schemeClr val="tx1"/>
                </a:solidFill>
                <a:uFillTx/>
                <a:latin typeface="黑体" panose="02010609060101010101" charset="-122"/>
                <a:ea typeface="黑体" panose="02010609060101010101" charset="-122"/>
                <a:cs typeface="黑体" panose="02010609060101010101" charset="-122"/>
                <a:sym typeface="+mn-ea"/>
              </a:rPr>
              <a:t>2</a:t>
            </a:r>
            <a:r>
              <a:rPr sz="2400" spc="0">
                <a:solidFill>
                  <a:schemeClr val="tx1"/>
                </a:solidFill>
                <a:uFillTx/>
                <a:latin typeface="黑体" panose="02010609060101010101" charset="-122"/>
                <a:ea typeface="黑体" panose="02010609060101010101" charset="-122"/>
                <a:cs typeface="黑体" panose="02010609060101010101" charset="-122"/>
                <a:sym typeface="+mn-ea"/>
              </a:rPr>
              <a:t>.登高在中国文化中是一个极富象征性的意象，杜甫把古代风俗中的登高祈寿与士大夫的登高言志综合在了一起，全诗通过登高所见秋江景色，倾诉了诗人常年漂泊、老病孤愁的复杂情感和抱负无成的怅恨。自读诗歌，说说哪些是写景，哪些是抒情，并简要说明。</a:t>
            </a:r>
          </a:p>
          <a:p>
            <a:pPr marL="342900" indent="-342900" algn="just" fontAlgn="auto">
              <a:lnSpc>
                <a:spcPct val="150000"/>
              </a:lnSpc>
              <a:buFont typeface="Wingdings" panose="05000000000000000000" charset="0"/>
              <a:buChar char="p"/>
            </a:pPr>
            <a:r>
              <a:rPr sz="2400" b="1" spc="0">
                <a:solidFill>
                  <a:srgbClr val="FF0000"/>
                </a:solidFill>
                <a:uFillTx/>
                <a:latin typeface="仿宋" panose="02010609060101010101" charset="-122"/>
                <a:ea typeface="仿宋" panose="02010609060101010101" charset="-122"/>
                <a:cs typeface="仿宋" panose="02010609060101010101" charset="-122"/>
                <a:sym typeface="+mn-ea"/>
              </a:rPr>
              <a:t>诗的前四句写登高见闻，诗的后四句抒情。</a:t>
            </a:r>
          </a:p>
          <a:p>
            <a:pPr marL="342900" indent="-342900" algn="just" fontAlgn="auto">
              <a:lnSpc>
                <a:spcPct val="150000"/>
              </a:lnSpc>
              <a:buFont typeface="Wingdings" panose="05000000000000000000" charset="0"/>
              <a:buChar char="p"/>
            </a:pPr>
            <a:r>
              <a:rPr sz="2400" b="1" spc="0">
                <a:solidFill>
                  <a:srgbClr val="FF0000"/>
                </a:solidFill>
                <a:uFillTx/>
                <a:latin typeface="仿宋" panose="02010609060101010101" charset="-122"/>
                <a:ea typeface="仿宋" panose="02010609060101010101" charset="-122"/>
                <a:cs typeface="仿宋" panose="02010609060101010101" charset="-122"/>
                <a:sym typeface="+mn-ea"/>
              </a:rPr>
              <a:t>首联用“风急”二字领起，写夔州的特定环境。颔联集中表现了夔州秋天的典型特征。颈联中的“悲”和“独登台”不仅暗合首联的“哀”，而且表明了诗人是在高处远眺，这就把眼前景和心中情紧密地联系在一起了。尾联承接颈联，进一步抒发自己的悲秋苦恨之情。</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box(in)">
                                      <p:cBhvr>
                                        <p:cTn id="13" dur="2000"/>
                                        <p:tgtEl>
                                          <p:spTgt spid="9">
                                            <p:txEl>
                                              <p:pRg st="1" end="1"/>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9">
                                            <p:txEl>
                                              <p:pRg st="2" end="2"/>
                                            </p:txEl>
                                          </p:spTgt>
                                        </p:tgtEl>
                                        <p:attrNameLst>
                                          <p:attrName>style.visibility</p:attrName>
                                        </p:attrNameLst>
                                      </p:cBhvr>
                                      <p:to>
                                        <p:strVal val="visible"/>
                                      </p:to>
                                    </p:set>
                                    <p:animEffect transition="in" filter="box(in)">
                                      <p:cBhvr>
                                        <p:cTn id="16" dur="20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876258" y="1077053"/>
            <a:ext cx="10614107" cy="1122622"/>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sz="2800" b="1" spc="0">
                <a:solidFill>
                  <a:schemeClr val="tx1"/>
                </a:solidFill>
                <a:uFillTx/>
                <a:latin typeface="黑体" panose="02010609060101010101" charset="-122"/>
                <a:ea typeface="黑体" panose="02010609060101010101" charset="-122"/>
                <a:cs typeface="黑体" panose="02010609060101010101" charset="-122"/>
                <a:sym typeface="+mn-ea"/>
              </a:rPr>
              <a:t>3</a:t>
            </a:r>
            <a:r>
              <a:rPr sz="2800" spc="0">
                <a:solidFill>
                  <a:schemeClr val="tx1"/>
                </a:solidFill>
                <a:uFillTx/>
                <a:latin typeface="黑体" panose="02010609060101010101" charset="-122"/>
                <a:ea typeface="黑体" panose="02010609060101010101" charset="-122"/>
                <a:cs typeface="黑体" panose="02010609060101010101" charset="-122"/>
                <a:sym typeface="+mn-ea"/>
              </a:rPr>
              <a:t>.梳理《琵琶行并序》的行文脉络。</a:t>
            </a:r>
          </a:p>
          <a:p>
            <a:pPr indent="711200" algn="just" fontAlgn="auto">
              <a:lnSpc>
                <a:spcPct val="150000"/>
              </a:lnSpc>
            </a:pPr>
            <a:endParaRPr sz="2800" spc="0">
              <a:solidFill>
                <a:schemeClr val="tx1"/>
              </a:solidFill>
              <a:uFillTx/>
              <a:latin typeface="黑体" panose="02010609060101010101" charset="-122"/>
              <a:ea typeface="黑体" panose="02010609060101010101" charset="-122"/>
              <a:cs typeface="黑体" panose="02010609060101010101" charset="-122"/>
              <a:sym typeface="+mn-ea"/>
            </a:endParaRPr>
          </a:p>
        </p:txBody>
      </p:sp>
      <p:pic>
        <p:nvPicPr>
          <p:cNvPr id="2" name="图片 1" descr="b620c23b624c047d68ee9c945a0e4119.jpg.cw750"/>
          <p:cNvPicPr>
            <a:picLocks noChangeAspect="1"/>
          </p:cNvPicPr>
          <p:nvPr/>
        </p:nvPicPr>
        <p:blipFill>
          <a:blip r:embed="rId3"/>
          <a:stretch>
            <a:fillRect/>
          </a:stretch>
        </p:blipFill>
        <p:spPr>
          <a:xfrm>
            <a:off x="8716854" y="3142632"/>
            <a:ext cx="3233252" cy="2036339"/>
          </a:xfrm>
          <a:prstGeom prst="roundRect">
            <a:avLst/>
          </a:prstGeom>
        </p:spPr>
      </p:pic>
      <p:sp>
        <p:nvSpPr>
          <p:cNvPr id="3" name="文本框 2"/>
          <p:cNvSpPr txBox="1"/>
          <p:nvPr/>
        </p:nvSpPr>
        <p:spPr>
          <a:xfrm>
            <a:off x="876258" y="2199674"/>
            <a:ext cx="7359902" cy="3784600"/>
          </a:xfrm>
          <a:prstGeom prst="rect">
            <a:avLst/>
          </a:prstGeom>
          <a:noFill/>
        </p:spPr>
        <p:txBody>
          <a:bodyPr wrap="square" rtlCol="0">
            <a:spAutoFit/>
          </a:bodyPr>
          <a:lstStyle/>
          <a:p>
            <a:pPr marL="342900" indent="-342900" algn="just" defTabSz="913765" fontAlgn="auto">
              <a:lnSpc>
                <a:spcPct val="150000"/>
              </a:lnSpc>
              <a:buClrTx/>
              <a:buSzTx/>
              <a:buFont typeface="Wingdings" panose="05000000000000000000" charset="0"/>
              <a:buChar char="Ø"/>
            </a:pPr>
            <a:r>
              <a:rPr lang="en-US" sz="2400" b="1">
                <a:solidFill>
                  <a:schemeClr val="tx1"/>
                </a:solidFill>
                <a:uFillTx/>
                <a:latin typeface="仿宋" panose="02010609060101010101" charset="-122"/>
                <a:ea typeface="仿宋" panose="02010609060101010101" charset="-122"/>
                <a:cs typeface="仿宋" panose="02010609060101010101" charset="-122"/>
              </a:rPr>
              <a:t>“序”的脉络：左迁司马</a:t>
            </a:r>
            <a:r>
              <a:rPr lang="en-US" sz="2400" b="1" spc="-200">
                <a:solidFill>
                  <a:schemeClr val="tx1"/>
                </a:solidFill>
                <a:uFillTx/>
                <a:latin typeface="仿宋" panose="02010609060101010101" charset="-122"/>
                <a:ea typeface="仿宋" panose="02010609060101010101" charset="-122"/>
                <a:cs typeface="仿宋" panose="02010609060101010101" charset="-122"/>
                <a:sym typeface="+mn-ea"/>
              </a:rPr>
              <a:t>——</a:t>
            </a:r>
            <a:r>
              <a:rPr lang="en-US" sz="2400" b="1">
                <a:solidFill>
                  <a:schemeClr val="tx1"/>
                </a:solidFill>
                <a:uFillTx/>
                <a:latin typeface="仿宋" panose="02010609060101010101" charset="-122"/>
                <a:ea typeface="仿宋" panose="02010609060101010101" charset="-122"/>
                <a:cs typeface="仿宋" panose="02010609060101010101" charset="-122"/>
              </a:rPr>
              <a:t>江头送客</a:t>
            </a:r>
            <a:r>
              <a:rPr lang="en-US" sz="2400" b="1" spc="-200">
                <a:solidFill>
                  <a:schemeClr val="tx1"/>
                </a:solidFill>
                <a:uFillTx/>
                <a:latin typeface="仿宋" panose="02010609060101010101" charset="-122"/>
                <a:ea typeface="仿宋" panose="02010609060101010101" charset="-122"/>
                <a:cs typeface="仿宋" panose="02010609060101010101" charset="-122"/>
                <a:sym typeface="+mn-ea"/>
              </a:rPr>
              <a:t>——</a:t>
            </a:r>
            <a:r>
              <a:rPr lang="en-US" sz="2400" b="1">
                <a:solidFill>
                  <a:schemeClr val="tx1"/>
                </a:solidFill>
                <a:uFillTx/>
                <a:latin typeface="仿宋" panose="02010609060101010101" charset="-122"/>
                <a:ea typeface="仿宋" panose="02010609060101010101" charset="-122"/>
                <a:cs typeface="仿宋" panose="02010609060101010101" charset="-122"/>
              </a:rPr>
              <a:t>闻京都声</a:t>
            </a:r>
            <a:r>
              <a:rPr lang="en-US" sz="2400" b="1" spc="-200">
                <a:solidFill>
                  <a:schemeClr val="tx1"/>
                </a:solidFill>
                <a:uFillTx/>
                <a:latin typeface="仿宋" panose="02010609060101010101" charset="-122"/>
                <a:ea typeface="仿宋" panose="02010609060101010101" charset="-122"/>
                <a:cs typeface="仿宋" panose="02010609060101010101" charset="-122"/>
              </a:rPr>
              <a:t>——</a:t>
            </a:r>
            <a:r>
              <a:rPr lang="en-US" sz="2400" b="1">
                <a:solidFill>
                  <a:schemeClr val="tx1"/>
                </a:solidFill>
                <a:uFillTx/>
                <a:latin typeface="仿宋" panose="02010609060101010101" charset="-122"/>
                <a:ea typeface="仿宋" panose="02010609060101010101" charset="-122"/>
                <a:cs typeface="仿宋" panose="02010609060101010101" charset="-122"/>
              </a:rPr>
              <a:t>问答身世</a:t>
            </a:r>
            <a:r>
              <a:rPr lang="en-US" sz="2400" b="1" spc="-200">
                <a:solidFill>
                  <a:schemeClr val="tx1"/>
                </a:solidFill>
                <a:uFillTx/>
                <a:latin typeface="仿宋" panose="02010609060101010101" charset="-122"/>
                <a:ea typeface="仿宋" panose="02010609060101010101" charset="-122"/>
                <a:cs typeface="仿宋" panose="02010609060101010101" charset="-122"/>
              </a:rPr>
              <a:t>——</a:t>
            </a:r>
            <a:r>
              <a:rPr lang="en-US" sz="2400" b="1">
                <a:solidFill>
                  <a:schemeClr val="tx1"/>
                </a:solidFill>
                <a:uFillTx/>
                <a:latin typeface="仿宋" panose="02010609060101010101" charset="-122"/>
                <a:ea typeface="仿宋" panose="02010609060101010101" charset="-122"/>
                <a:cs typeface="仿宋" panose="02010609060101010101" charset="-122"/>
              </a:rPr>
              <a:t>弹奏琵琶</a:t>
            </a:r>
            <a:r>
              <a:rPr lang="en-US" sz="2400" b="1" spc="-200">
                <a:solidFill>
                  <a:schemeClr val="tx1"/>
                </a:solidFill>
                <a:uFillTx/>
                <a:latin typeface="仿宋" panose="02010609060101010101" charset="-122"/>
                <a:ea typeface="仿宋" panose="02010609060101010101" charset="-122"/>
                <a:cs typeface="仿宋" panose="02010609060101010101" charset="-122"/>
              </a:rPr>
              <a:t>——</a:t>
            </a:r>
            <a:r>
              <a:rPr lang="en-US" sz="2400" b="1">
                <a:solidFill>
                  <a:schemeClr val="tx1"/>
                </a:solidFill>
                <a:uFillTx/>
                <a:latin typeface="仿宋" panose="02010609060101010101" charset="-122"/>
                <a:ea typeface="仿宋" panose="02010609060101010101" charset="-122"/>
                <a:cs typeface="仿宋" panose="02010609060101010101" charset="-122"/>
              </a:rPr>
              <a:t>自言身世</a:t>
            </a:r>
            <a:r>
              <a:rPr lang="en-US" sz="2400" b="1" spc="-200">
                <a:solidFill>
                  <a:schemeClr val="tx1"/>
                </a:solidFill>
                <a:uFillTx/>
                <a:latin typeface="仿宋" panose="02010609060101010101" charset="-122"/>
                <a:ea typeface="仿宋" panose="02010609060101010101" charset="-122"/>
                <a:cs typeface="仿宋" panose="02010609060101010101" charset="-122"/>
              </a:rPr>
              <a:t>——</a:t>
            </a:r>
            <a:r>
              <a:rPr lang="en-US" sz="2400" b="1">
                <a:solidFill>
                  <a:schemeClr val="tx1"/>
                </a:solidFill>
                <a:uFillTx/>
                <a:latin typeface="仿宋" panose="02010609060101010101" charset="-122"/>
                <a:ea typeface="仿宋" panose="02010609060101010101" charset="-122"/>
                <a:cs typeface="仿宋" panose="02010609060101010101" charset="-122"/>
              </a:rPr>
              <a:t>感言伤</a:t>
            </a:r>
            <a:r>
              <a:rPr lang="zh-CN" altLang="en-US" sz="2400" b="1">
                <a:solidFill>
                  <a:schemeClr val="tx1"/>
                </a:solidFill>
                <a:uFillTx/>
                <a:latin typeface="仿宋" panose="02010609060101010101" charset="-122"/>
                <a:ea typeface="仿宋" panose="02010609060101010101" charset="-122"/>
                <a:cs typeface="仿宋" panose="02010609060101010101" charset="-122"/>
              </a:rPr>
              <a:t>己</a:t>
            </a:r>
            <a:r>
              <a:rPr lang="en-US" sz="2400" b="1" spc="-200">
                <a:solidFill>
                  <a:schemeClr val="tx1"/>
                </a:solidFill>
                <a:uFillTx/>
                <a:latin typeface="仿宋" panose="02010609060101010101" charset="-122"/>
                <a:ea typeface="仿宋" panose="02010609060101010101" charset="-122"/>
                <a:cs typeface="仿宋" panose="02010609060101010101" charset="-122"/>
              </a:rPr>
              <a:t>——</a:t>
            </a:r>
            <a:r>
              <a:rPr lang="en-US" sz="2400" b="1">
                <a:solidFill>
                  <a:schemeClr val="tx1"/>
                </a:solidFill>
                <a:uFillTx/>
                <a:latin typeface="仿宋" panose="02010609060101010101" charset="-122"/>
                <a:ea typeface="仿宋" panose="02010609060101010101" charset="-122"/>
                <a:cs typeface="仿宋" panose="02010609060101010101" charset="-122"/>
              </a:rPr>
              <a:t>赠以长句。 </a:t>
            </a:r>
            <a:r>
              <a:rPr lang="en-US" sz="2400" b="1">
                <a:solidFill>
                  <a:schemeClr val="tx1"/>
                </a:solidFill>
                <a:latin typeface="仿宋" panose="02010609060101010101" charset="-122"/>
                <a:ea typeface="仿宋" panose="02010609060101010101" charset="-122"/>
                <a:cs typeface="仿宋" panose="02010609060101010101" charset="-122"/>
              </a:rPr>
              <a:t>  </a:t>
            </a:r>
          </a:p>
          <a:p>
            <a:pPr marL="342900" indent="-342900" algn="just" defTabSz="913765" fontAlgn="auto">
              <a:lnSpc>
                <a:spcPct val="150000"/>
              </a:lnSpc>
              <a:buClrTx/>
              <a:buSzTx/>
              <a:buFont typeface="Wingdings" panose="05000000000000000000" charset="0"/>
              <a:buChar char="Ø"/>
            </a:pPr>
            <a:r>
              <a:rPr lang="en-US" sz="2400" b="1">
                <a:solidFill>
                  <a:schemeClr val="tx1"/>
                </a:solidFill>
                <a:latin typeface="仿宋" panose="02010609060101010101" charset="-122"/>
                <a:ea typeface="仿宋" panose="02010609060101010101" charset="-122"/>
                <a:cs typeface="仿宋" panose="02010609060101010101" charset="-122"/>
              </a:rPr>
              <a:t> “诗”的脉络：江头送客</a:t>
            </a:r>
            <a:r>
              <a:rPr lang="en-US" sz="2400" b="1" spc="-200">
                <a:solidFill>
                  <a:schemeClr val="tx1"/>
                </a:solidFill>
                <a:uFillTx/>
                <a:latin typeface="仿宋" panose="02010609060101010101" charset="-122"/>
                <a:ea typeface="仿宋" panose="02010609060101010101" charset="-122"/>
                <a:cs typeface="仿宋" panose="02010609060101010101" charset="-122"/>
              </a:rPr>
              <a:t>——</a:t>
            </a:r>
            <a:r>
              <a:rPr lang="en-US" sz="2400" b="1">
                <a:solidFill>
                  <a:schemeClr val="tx1"/>
                </a:solidFill>
                <a:latin typeface="仿宋" panose="02010609060101010101" charset="-122"/>
                <a:ea typeface="仿宋" panose="02010609060101010101" charset="-122"/>
                <a:cs typeface="仿宋" panose="02010609060101010101" charset="-122"/>
              </a:rPr>
              <a:t>闻水上声</a:t>
            </a:r>
            <a:r>
              <a:rPr lang="en-US" sz="2400" b="1" spc="-200">
                <a:solidFill>
                  <a:schemeClr val="tx1"/>
                </a:solidFill>
                <a:uFillTx/>
                <a:latin typeface="仿宋" panose="02010609060101010101" charset="-122"/>
                <a:ea typeface="仿宋" panose="02010609060101010101" charset="-122"/>
                <a:cs typeface="仿宋" panose="02010609060101010101" charset="-122"/>
              </a:rPr>
              <a:t>——</a:t>
            </a:r>
            <a:r>
              <a:rPr lang="en-US" sz="2400" b="1">
                <a:solidFill>
                  <a:schemeClr val="tx1"/>
                </a:solidFill>
                <a:latin typeface="仿宋" panose="02010609060101010101" charset="-122"/>
                <a:ea typeface="仿宋" panose="02010609060101010101" charset="-122"/>
                <a:cs typeface="仿宋" panose="02010609060101010101" charset="-122"/>
              </a:rPr>
              <a:t>暗问邀见</a:t>
            </a:r>
            <a:r>
              <a:rPr lang="en-US" sz="2400" b="1" spc="-200">
                <a:solidFill>
                  <a:schemeClr val="tx1"/>
                </a:solidFill>
                <a:uFillTx/>
                <a:latin typeface="仿宋" panose="02010609060101010101" charset="-122"/>
                <a:ea typeface="仿宋" panose="02010609060101010101" charset="-122"/>
                <a:cs typeface="仿宋" panose="02010609060101010101" charset="-122"/>
              </a:rPr>
              <a:t>——</a:t>
            </a:r>
            <a:r>
              <a:rPr lang="en-US" sz="2400" b="1">
                <a:solidFill>
                  <a:schemeClr val="tx1"/>
                </a:solidFill>
                <a:latin typeface="仿宋" panose="02010609060101010101" charset="-122"/>
                <a:ea typeface="仿宋" panose="02010609060101010101" charset="-122"/>
                <a:cs typeface="仿宋" panose="02010609060101010101" charset="-122"/>
              </a:rPr>
              <a:t>弹奏琵琶</a:t>
            </a:r>
            <a:r>
              <a:rPr lang="en-US" sz="2400" b="1" spc="-200">
                <a:solidFill>
                  <a:schemeClr val="tx1"/>
                </a:solidFill>
                <a:uFillTx/>
                <a:latin typeface="仿宋" panose="02010609060101010101" charset="-122"/>
                <a:ea typeface="仿宋" panose="02010609060101010101" charset="-122"/>
                <a:cs typeface="仿宋" panose="02010609060101010101" charset="-122"/>
              </a:rPr>
              <a:t>——</a:t>
            </a:r>
            <a:r>
              <a:rPr lang="en-US" sz="2400" b="1">
                <a:solidFill>
                  <a:schemeClr val="tx1"/>
                </a:solidFill>
                <a:latin typeface="仿宋" panose="02010609060101010101" charset="-122"/>
                <a:ea typeface="仿宋" panose="02010609060101010101" charset="-122"/>
                <a:cs typeface="仿宋" panose="02010609060101010101" charset="-122"/>
              </a:rPr>
              <a:t>自言身世</a:t>
            </a:r>
            <a:r>
              <a:rPr lang="en-US" sz="2400" b="1" spc="-200">
                <a:solidFill>
                  <a:schemeClr val="tx1"/>
                </a:solidFill>
                <a:uFillTx/>
                <a:latin typeface="仿宋" panose="02010609060101010101" charset="-122"/>
                <a:ea typeface="仿宋" panose="02010609060101010101" charset="-122"/>
                <a:cs typeface="仿宋" panose="02010609060101010101" charset="-122"/>
              </a:rPr>
              <a:t>——</a:t>
            </a:r>
            <a:r>
              <a:rPr lang="en-US" sz="2400" b="1">
                <a:solidFill>
                  <a:schemeClr val="tx1"/>
                </a:solidFill>
                <a:latin typeface="仿宋" panose="02010609060101010101" charset="-122"/>
                <a:ea typeface="仿宋" panose="02010609060101010101" charset="-122"/>
                <a:cs typeface="仿宋" panose="02010609060101010101" charset="-122"/>
              </a:rPr>
              <a:t>感言伤</a:t>
            </a:r>
            <a:r>
              <a:rPr lang="zh-CN" altLang="en-US" sz="2400" b="1">
                <a:solidFill>
                  <a:schemeClr val="tx1"/>
                </a:solidFill>
                <a:latin typeface="仿宋" panose="02010609060101010101" charset="-122"/>
                <a:ea typeface="仿宋" panose="02010609060101010101" charset="-122"/>
                <a:cs typeface="仿宋" panose="02010609060101010101" charset="-122"/>
              </a:rPr>
              <a:t>己</a:t>
            </a:r>
            <a:r>
              <a:rPr lang="en-US" sz="2400" b="1" spc="-200">
                <a:solidFill>
                  <a:schemeClr val="tx1"/>
                </a:solidFill>
                <a:uFillTx/>
                <a:latin typeface="仿宋" panose="02010609060101010101" charset="-122"/>
                <a:ea typeface="仿宋" panose="02010609060101010101" charset="-122"/>
                <a:cs typeface="仿宋" panose="02010609060101010101" charset="-122"/>
              </a:rPr>
              <a:t>——</a:t>
            </a:r>
            <a:r>
              <a:rPr lang="en-US" sz="2400" b="1">
                <a:solidFill>
                  <a:schemeClr val="tx1"/>
                </a:solidFill>
                <a:latin typeface="仿宋" panose="02010609060101010101" charset="-122"/>
                <a:ea typeface="仿宋" panose="02010609060101010101" charset="-122"/>
                <a:cs typeface="仿宋" panose="02010609060101010101" charset="-122"/>
              </a:rPr>
              <a:t>赠以长句。</a:t>
            </a:r>
          </a:p>
          <a:p>
            <a:pPr marL="342900" indent="-342900">
              <a:buFont typeface="Wingdings" panose="05000000000000000000" charset="0"/>
              <a:buChar char="Ø"/>
            </a:pPr>
            <a:endParaRPr lang="en-US" altLang="en-US" sz="2400" b="1">
              <a:solidFill>
                <a:schemeClr val="tx1"/>
              </a:solidFill>
              <a:latin typeface="仿宋" panose="02010609060101010101" charset="-122"/>
              <a:ea typeface="仿宋" panose="02010609060101010101" charset="-122"/>
              <a:cs typeface="仿宋" panose="02010609060101010101" charset="-122"/>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2901950" y="1053783"/>
            <a:ext cx="2196465" cy="706754"/>
          </a:xfrm>
          <a:prstGeom prst="homePlate">
            <a:avLst>
              <a:gd name="adj" fmla="val 11488"/>
            </a:avLst>
          </a:prstGeom>
          <a:no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numCol="1" spcCol="0" rtlCol="0" fromWordArt="0" anchor="ctr" anchorCtr="0" forceAA="0" compatLnSpc="1">
            <a:spAutoFit/>
          </a:bodyPr>
          <a:lstStyle/>
          <a:p>
            <a:pPr lvl="0" algn="l">
              <a:buClrTx/>
              <a:buSzTx/>
              <a:buFontTx/>
            </a:pPr>
            <a:r>
              <a:rPr lang="zh-CN" altLang="en-US" sz="4000" b="1" smtClean="0">
                <a:solidFill>
                  <a:srgbClr val="FF0000"/>
                </a:solidFill>
                <a:latin typeface="隶书" panose="02010509060101010101" charset="-122"/>
                <a:ea typeface="隶书" panose="02010509060101010101" charset="-122"/>
                <a:cs typeface="楷体" panose="02010609060101010101" charset="-122"/>
                <a:sym typeface="+mn-ea"/>
              </a:rPr>
              <a:t>作 业</a:t>
            </a:r>
          </a:p>
        </p:txBody>
      </p:sp>
      <p:pic>
        <p:nvPicPr>
          <p:cNvPr id="8195" name="图片 19(向天歌演示原创免费模板：www.TopPPT.cn)"/>
          <p:cNvPicPr>
            <a:picLocks noChangeAspect="1"/>
          </p:cNvPicPr>
          <p:nvPr/>
        </p:nvPicPr>
        <p:blipFill>
          <a:blip r:embed="rId3"/>
          <a:stretch>
            <a:fillRect/>
          </a:stretch>
        </p:blipFill>
        <p:spPr bwMode="auto">
          <a:xfrm>
            <a:off x="1472565" y="3102610"/>
            <a:ext cx="1530985" cy="153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AutoShape 33(向天歌演示原创免费模板：www.TopPPT.cn)"/>
          <p:cNvSpPr>
            <a:spLocks noChangeArrowheads="1"/>
          </p:cNvSpPr>
          <p:nvPr/>
        </p:nvSpPr>
        <p:spPr bwMode="auto">
          <a:xfrm rot="5400000">
            <a:off x="4221480" y="-606425"/>
            <a:ext cx="3131820" cy="9008110"/>
          </a:xfrm>
          <a:prstGeom prst="roundRect">
            <a:avLst>
              <a:gd name="adj" fmla="val 13292"/>
            </a:avLst>
          </a:prstGeom>
          <a:noFill/>
          <a:ln w="57150" cmpd="dbl">
            <a:solidFill>
              <a:srgbClr val="C00000">
                <a:alpha val="74117"/>
              </a:srgbClr>
            </a:solidFill>
            <a:rou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9pPr>
          </a:lstStyle>
          <a:p>
            <a:pPr eaLnBrk="1" hangingPunct="1">
              <a:spcBef>
                <a:spcPct val="0"/>
              </a:spcBef>
              <a:buFontTx/>
              <a:buNone/>
            </a:pPr>
            <a:endParaRPr lang="zh-CN" altLang="en-US" sz="1800">
              <a:solidFill>
                <a:srgbClr val="B70002"/>
              </a:solidFill>
              <a:latin typeface="Arial" panose="020b0604020202020204" pitchFamily="34" charset="0"/>
            </a:endParaRPr>
          </a:p>
        </p:txBody>
      </p:sp>
      <p:sp>
        <p:nvSpPr>
          <p:cNvPr id="4" name="文本框 3"/>
          <p:cNvSpPr txBox="1"/>
          <p:nvPr/>
        </p:nvSpPr>
        <p:spPr>
          <a:xfrm>
            <a:off x="3342005" y="2991485"/>
            <a:ext cx="6750685" cy="1753235"/>
          </a:xfrm>
          <a:prstGeom prst="rect">
            <a:avLst/>
          </a:prstGeom>
          <a:noFill/>
        </p:spPr>
        <p:txBody>
          <a:bodyPr wrap="square" rtlCol="0" anchor="t">
            <a:spAutoFit/>
          </a:bodyPr>
          <a:lstStyle/>
          <a:p>
            <a:r>
              <a:rPr lang="zh-CN" altLang="en-US" sz="3600">
                <a:latin typeface="黑体" panose="02010609060101010101" charset="-122"/>
                <a:ea typeface="黑体" panose="02010609060101010101" charset="-122"/>
              </a:rPr>
              <a:t>反复朗读《梦游天姥吟留别》《登高》《琵琶行并序》，咀嚼其中蕴含的丰富的情感。</a:t>
            </a:r>
          </a:p>
        </p:txBody>
      </p:sp>
      <p:pic>
        <p:nvPicPr>
          <p:cNvPr id="5129" name="Picture 4(向天歌演示原创免费模板：www.TopPPT.cn)" descr="E:\PPT\PPT中国风元素\水墨祥云\水墨祥云\011.jpg"/>
          <p:cNvPicPr>
            <a:picLocks noChangeAspect="1" noChangeArrowheads="1"/>
          </p:cNvPicPr>
          <p:nvPr/>
        </p:nvPicPr>
        <p:blipFill>
          <a:blip r:embed="rId4"/>
          <a:stretch>
            <a:fillRect/>
          </a:stretch>
        </p:blipFill>
        <p:spPr bwMode="auto">
          <a:xfrm>
            <a:off x="1793875" y="1206500"/>
            <a:ext cx="88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advClick="0" advTm="3000" p14:dur="0">
        <p:wipe/>
      </p:transition>
    </mc:Choice>
    <mc:Fallback>
      <p:transition advClick="0" advTm="3000">
        <p:wipe/>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图片 2(向天歌演示原创免费模板：www.TopPPT.cn)"/>
          <p:cNvPicPr>
            <a:picLocks noChangeAspect="1"/>
          </p:cNvPicPr>
          <p:nvPr/>
        </p:nvPicPr>
        <p:blipFill>
          <a:blip r:embed="rId3"/>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向天歌演示原创免费模板：www.TopPPT.cn)"/>
          <p:cNvSpPr/>
          <p:nvPr/>
        </p:nvSpPr>
        <p:spPr>
          <a:xfrm>
            <a:off x="-1588" y="5370513"/>
            <a:ext cx="12193588" cy="47307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7" name="Rectangle 6(向天歌演示原创免费模板：www.TopPPT.cn)"/>
          <p:cNvSpPr/>
          <p:nvPr/>
        </p:nvSpPr>
        <p:spPr>
          <a:xfrm>
            <a:off x="9363075" y="5370513"/>
            <a:ext cx="1628775" cy="47307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ct val="0"/>
              </a:spcBef>
              <a:spcAft>
                <a:spcPct val="0"/>
              </a:spcAft>
              <a:buClrTx/>
              <a:buSzTx/>
              <a:buFontTx/>
              <a:defRPr/>
            </a:pPr>
            <a:endParaRPr lang="zh-CN" altLang="en-US">
              <a:sym typeface="+mn-ea"/>
            </a:endParaRPr>
          </a:p>
        </p:txBody>
      </p:sp>
      <p:pic>
        <p:nvPicPr>
          <p:cNvPr id="2055" name="图片 7(向天歌演示原创免费模板：www.TopPPT.cn)"/>
          <p:cNvPicPr>
            <a:picLocks noChangeAspect="1"/>
          </p:cNvPicPr>
          <p:nvPr/>
        </p:nvPicPr>
        <p:blipFill>
          <a:blip r:embed="rId4"/>
          <a:stretch>
            <a:fillRect/>
          </a:stretch>
        </p:blipFill>
        <p:spPr bwMode="auto">
          <a:xfrm>
            <a:off x="-1588" y="1892300"/>
            <a:ext cx="1849438" cy="351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图片 10(向天歌演示原创免费模板：www.TopPPT.cn)"/>
          <p:cNvPicPr>
            <a:picLocks noChangeAspect="1"/>
          </p:cNvPicPr>
          <p:nvPr/>
        </p:nvPicPr>
        <p:blipFill>
          <a:blip r:embed="rId5"/>
          <a:stretch>
            <a:fillRect/>
          </a:stretch>
        </p:blipFill>
        <p:spPr bwMode="auto">
          <a:xfrm>
            <a:off x="9288780" y="986790"/>
            <a:ext cx="2330450" cy="137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图片 11(向天歌演示原创免费模板：www.TopPPT.cn)"/>
          <p:cNvPicPr>
            <a:picLocks noChangeAspect="1"/>
          </p:cNvPicPr>
          <p:nvPr/>
        </p:nvPicPr>
        <p:blipFill>
          <a:blip r:embed="rId6"/>
          <a:stretch>
            <a:fillRect/>
          </a:stretch>
        </p:blipFill>
        <p:spPr bwMode="auto">
          <a:xfrm rot="-1070385">
            <a:off x="3114675" y="2680970"/>
            <a:ext cx="1021080" cy="805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1" name="文本框 14(向天歌演示原创免费模板：www.TopPPT.cn)"/>
          <p:cNvSpPr txBox="1">
            <a:spLocks noChangeArrowheads="1"/>
          </p:cNvSpPr>
          <p:nvPr/>
        </p:nvSpPr>
        <p:spPr bwMode="auto">
          <a:xfrm>
            <a:off x="3166110" y="2280920"/>
            <a:ext cx="6959600" cy="1445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9pPr>
          </a:lstStyle>
          <a:p>
            <a:pPr algn="ctr" eaLnBrk="1" hangingPunct="1">
              <a:spcBef>
                <a:spcPct val="0"/>
              </a:spcBef>
              <a:buFontTx/>
              <a:buNone/>
            </a:pPr>
            <a:r>
              <a:rPr lang="zh-CN" altLang="en-US" sz="8800">
                <a:latin typeface="华文行楷" panose="02010800040101010101" pitchFamily="2" charset="-122"/>
                <a:ea typeface="华文行楷" panose="02010800040101010101" pitchFamily="2" charset="-122"/>
              </a:rPr>
              <a:t>第二课时</a:t>
            </a:r>
          </a:p>
        </p:txBody>
      </p:sp>
    </p:spTree>
  </p:cSld>
  <p:clrMapOvr>
    <a:masterClrMapping/>
  </p:clrMapOvr>
  <p:transition>
    <p:wipe/>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790575" y="1737995"/>
            <a:ext cx="10612120" cy="4826000"/>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altLang="zh-CN" sz="2800" b="1" spc="0">
                <a:solidFill>
                  <a:schemeClr val="tx1"/>
                </a:solidFill>
                <a:uFillTx/>
                <a:latin typeface="黑体" panose="02010609060101010101" charset="-122"/>
                <a:ea typeface="黑体" panose="02010609060101010101" charset="-122"/>
                <a:cs typeface="黑体" panose="02010609060101010101" charset="-122"/>
                <a:sym typeface="+mn-ea"/>
              </a:rPr>
              <a:t>1.</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诵读《梦游天姥吟留别》需要注意的地方。</a:t>
            </a:r>
          </a:p>
          <a:p>
            <a:pPr marL="457200" indent="-457200" algn="just" fontAlgn="auto">
              <a:lnSpc>
                <a:spcPct val="150000"/>
              </a:lnSpc>
              <a:buFont typeface="Wingdings" panose="05000000000000000000" charset="0"/>
              <a:buChar char="Ø"/>
            </a:pPr>
            <a:r>
              <a:rPr lang="zh-CN" altLang="en-US" sz="2800" b="1" spc="0">
                <a:solidFill>
                  <a:schemeClr val="tx1"/>
                </a:solidFill>
                <a:uFillTx/>
                <a:latin typeface="仿宋" panose="02010609060101010101" charset="-122"/>
                <a:ea typeface="仿宋" panose="02010609060101010101" charset="-122"/>
                <a:cs typeface="仿宋" panose="02010609060101010101" charset="-122"/>
                <a:sym typeface="+mn-ea"/>
              </a:rPr>
              <a:t>“吟”是古诗中的一种体式，内容多有悲愁慨叹之意，形式上比较自由。主要表现在诗句节奏的多变上，而诗句节奏的多变则源于诗人的感情、思绪和诗的内容的发展变化，本诗中，诗人感情起伏奔放，变化多姿，因而诗的句式也相应多变，押韵也自由灵活，内容和形式达到有机的统一。要用心领会诗句的内容，读得节奏鲜明。这是诵读中必须把握的一个基本点。</a:t>
            </a:r>
          </a:p>
          <a:p>
            <a:pPr indent="711200" algn="just" fontAlgn="auto">
              <a:lnSpc>
                <a:spcPct val="150000"/>
              </a:lnSpc>
            </a:pPr>
            <a:endParaRPr lang="zh-CN" altLang="en-US" sz="2800" b="1" spc="0">
              <a:solidFill>
                <a:schemeClr val="tx1"/>
              </a:solidFill>
              <a:uFillTx/>
              <a:latin typeface="仿宋" panose="02010609060101010101" charset="-122"/>
              <a:ea typeface="仿宋" panose="02010609060101010101" charset="-122"/>
              <a:cs typeface="仿宋" panose="02010609060101010101" charset="-122"/>
              <a:sym typeface="+mn-ea"/>
            </a:endParaRPr>
          </a:p>
        </p:txBody>
      </p:sp>
      <p:sp>
        <p:nvSpPr>
          <p:cNvPr id="7" name="Title 6"/>
          <p:cNvSpPr txBox="1"/>
          <p:nvPr>
            <p:custDataLst>
              <p:tags r:id="rId3"/>
            </p:custDataLst>
          </p:nvPr>
        </p:nvSpPr>
        <p:spPr>
          <a:xfrm>
            <a:off x="789898" y="894476"/>
            <a:ext cx="10612837" cy="42989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l">
              <a:buClrTx/>
              <a:buSzTx/>
              <a:buFontTx/>
            </a:pPr>
            <a:r>
              <a:rPr lang="zh-CN" altLang="en-US" sz="3600" b="1" smtClean="0">
                <a:solidFill>
                  <a:srgbClr val="FF0000"/>
                </a:solidFill>
                <a:latin typeface="隶书" panose="02010509060101010101" charset="-122"/>
                <a:ea typeface="隶书" panose="02010509060101010101" charset="-122"/>
                <a:cs typeface="楷体" panose="02010609060101010101" charset="-122"/>
                <a:sym typeface="+mn-ea"/>
              </a:rPr>
              <a:t>活动一：听读、诵读诗文，整体感知</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681990" y="1410970"/>
            <a:ext cx="10596880" cy="4881880"/>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本诗五字句多为“三二”式，如“海客/谈瀛洲”。</a:t>
            </a:r>
          </a:p>
          <a:p>
            <a:pPr indent="711200" algn="just" fontAlgn="auto">
              <a:lnSpc>
                <a:spcPct val="150000"/>
              </a:lnSpc>
            </a:pP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六字句多为“一二三”式，如“忽/魂悸/以魄动”。</a:t>
            </a:r>
          </a:p>
          <a:p>
            <a:pPr indent="711200" algn="just" fontAlgn="auto">
              <a:lnSpc>
                <a:spcPct val="150000"/>
              </a:lnSpc>
            </a:pP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七字句多为“四三”式，如“云霞明灭/或可睹”。</a:t>
            </a:r>
          </a:p>
          <a:p>
            <a:pPr indent="711200" algn="just" fontAlgn="auto">
              <a:lnSpc>
                <a:spcPct val="150000"/>
              </a:lnSpc>
            </a:pP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带“兮”字句，多在“兮”后停顿，且“兮”要拖长音节。</a:t>
            </a:r>
          </a:p>
          <a:p>
            <a:pPr indent="711200" algn="l" fontAlgn="auto">
              <a:lnSpc>
                <a:spcPct val="150000"/>
              </a:lnSpc>
              <a:buClrTx/>
              <a:buSzTx/>
              <a:buFontTx/>
            </a:pPr>
            <a:r>
              <a:rPr lang="zh-CN" altLang="en-US" sz="2800" spc="0">
                <a:solidFill>
                  <a:schemeClr val="tx1"/>
                </a:solidFill>
                <a:uFillTx/>
                <a:latin typeface="黑体" panose="02010609060101010101" charset="-122"/>
                <a:ea typeface="黑体" panose="02010609060101010101" charset="-122"/>
                <a:cs typeface="黑体" panose="02010609060101010101" charset="-122"/>
              </a:rPr>
              <a:t>此外，全诗换韵共11次，分别押</a:t>
            </a:r>
            <a:r>
              <a:rPr altLang="zh-CN" sz="2800" spc="0">
                <a:solidFill>
                  <a:schemeClr val="tx1"/>
                </a:solidFill>
                <a:uFillTx/>
                <a:latin typeface="黑体" panose="02010609060101010101" charset="-122"/>
                <a:ea typeface="黑体" panose="02010609060101010101" charset="-122"/>
                <a:cs typeface="黑体" panose="02010609060101010101" charset="-122"/>
              </a:rPr>
              <a:t>：</a:t>
            </a:r>
          </a:p>
          <a:p>
            <a:pPr indent="711200" algn="l" fontAlgn="auto">
              <a:lnSpc>
                <a:spcPct val="150000"/>
              </a:lnSpc>
              <a:buClrTx/>
              <a:buSzTx/>
              <a:buFontTx/>
            </a:pPr>
            <a:r>
              <a:rPr lang="zh-CN" altLang="en-US" sz="2800" spc="0">
                <a:solidFill>
                  <a:schemeClr val="tx1"/>
                </a:solidFill>
                <a:uFillTx/>
                <a:latin typeface="黑体" panose="02010609060101010101" charset="-122"/>
                <a:ea typeface="黑体" panose="02010609060101010101" charset="-122"/>
                <a:cs typeface="黑体" panose="02010609060101010101" charset="-122"/>
              </a:rPr>
              <a:t>“ou”“u”“eng”“ue”“i”“ing”“uan”“ai”“ia”“ui”“an”韵，诵读的时候，</a:t>
            </a:r>
            <a:r>
              <a:rPr lang="zh-CN" altLang="en-US" sz="2800" spc="0">
                <a:solidFill>
                  <a:srgbClr val="FF0000"/>
                </a:solidFill>
                <a:uFillTx/>
                <a:latin typeface="黑体" panose="02010609060101010101" charset="-122"/>
                <a:ea typeface="黑体" panose="02010609060101010101" charset="-122"/>
                <a:cs typeface="黑体" panose="02010609060101010101" charset="-122"/>
              </a:rPr>
              <a:t>韵字要拖长。</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812123" y="1002156"/>
            <a:ext cx="10612202" cy="890859"/>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10000"/>
              </a:lnSpc>
            </a:pPr>
            <a:r>
              <a:rPr altLang="zh-CN" sz="2800" b="1" spc="0">
                <a:solidFill>
                  <a:schemeClr val="tx1"/>
                </a:solidFill>
                <a:uFillTx/>
                <a:latin typeface="黑体" panose="02010609060101010101" charset="-122"/>
                <a:ea typeface="黑体" panose="02010609060101010101" charset="-122"/>
                <a:cs typeface="黑体" panose="02010609060101010101" charset="-122"/>
                <a:sym typeface="+mn-ea"/>
              </a:rPr>
              <a:t>2</a:t>
            </a:r>
            <a:r>
              <a:rPr altLang="zh-CN" sz="28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诵读《登高》需要注意的地方。</a:t>
            </a:r>
          </a:p>
          <a:p>
            <a:pPr indent="698500" algn="just" fontAlgn="auto">
              <a:lnSpc>
                <a:spcPct val="150000"/>
              </a:lnSpc>
            </a:pPr>
            <a:endParaRPr lang="zh-CN" altLang="en-US" sz="2800">
              <a:solidFill>
                <a:schemeClr val="tx1"/>
              </a:solidFill>
              <a:latin typeface="黑体" panose="02010609060101010101" charset="-122"/>
              <a:ea typeface="黑体" panose="02010609060101010101" charset="-122"/>
              <a:cs typeface="黑体" panose="02010609060101010101" charset="-122"/>
              <a:sym typeface="+mn-ea"/>
            </a:endParaRPr>
          </a:p>
          <a:p>
            <a:pPr indent="698500" algn="just" fontAlgn="auto">
              <a:lnSpc>
                <a:spcPct val="150000"/>
              </a:lnSpc>
            </a:pPr>
            <a:endParaRPr lang="zh-CN" altLang="en-US" sz="2800">
              <a:solidFill>
                <a:schemeClr val="tx1"/>
              </a:solidFill>
              <a:latin typeface="黑体" panose="02010609060101010101" charset="-122"/>
              <a:ea typeface="黑体" panose="02010609060101010101" charset="-122"/>
              <a:cs typeface="黑体" panose="02010609060101010101" charset="-122"/>
              <a:sym typeface="+mn-ea"/>
            </a:endParaRPr>
          </a:p>
          <a:p>
            <a:pPr indent="698500" algn="just" fontAlgn="auto">
              <a:lnSpc>
                <a:spcPct val="150000"/>
              </a:lnSpc>
            </a:pPr>
            <a:endParaRPr lang="zh-CN" altLang="en-US" sz="2800">
              <a:solidFill>
                <a:schemeClr val="tx1"/>
              </a:solidFill>
              <a:latin typeface="黑体" panose="02010609060101010101" charset="-122"/>
              <a:ea typeface="黑体" panose="02010609060101010101" charset="-122"/>
              <a:cs typeface="黑体" panose="02010609060101010101" charset="-122"/>
              <a:sym typeface="+mn-ea"/>
            </a:endParaRPr>
          </a:p>
          <a:p>
            <a:pPr indent="698500" algn="just" fontAlgn="auto">
              <a:lnSpc>
                <a:spcPct val="150000"/>
              </a:lnSpc>
            </a:pPr>
            <a:endParaRPr lang="zh-CN" altLang="en-US" sz="2800">
              <a:solidFill>
                <a:schemeClr val="tx1"/>
              </a:solidFill>
              <a:latin typeface="黑体" panose="02010609060101010101" charset="-122"/>
              <a:ea typeface="黑体" panose="02010609060101010101" charset="-122"/>
              <a:cs typeface="黑体" panose="02010609060101010101" charset="-122"/>
              <a:sym typeface="+mn-ea"/>
            </a:endParaRPr>
          </a:p>
          <a:p>
            <a:pPr indent="698500" algn="just" fontAlgn="auto">
              <a:lnSpc>
                <a:spcPct val="150000"/>
              </a:lnSpc>
            </a:pPr>
            <a:endParaRPr lang="zh-CN" altLang="en-US" sz="2800">
              <a:solidFill>
                <a:schemeClr val="tx1"/>
              </a:solidFill>
              <a:latin typeface="黑体" panose="02010609060101010101" charset="-122"/>
              <a:ea typeface="黑体" panose="02010609060101010101" charset="-122"/>
              <a:cs typeface="黑体" panose="02010609060101010101" charset="-122"/>
              <a:sym typeface="+mn-ea"/>
            </a:endParaRPr>
          </a:p>
        </p:txBody>
      </p:sp>
      <p:pic>
        <p:nvPicPr>
          <p:cNvPr id="2" name="图片 1" descr="C:\Users\付澎\Desktop\图片1.png图片1"/>
          <p:cNvPicPr>
            <a:picLocks noChangeAspect="1"/>
          </p:cNvPicPr>
          <p:nvPr/>
        </p:nvPicPr>
        <p:blipFill>
          <a:blip r:embed="rId3"/>
          <a:stretch>
            <a:fillRect/>
          </a:stretch>
        </p:blipFill>
        <p:spPr>
          <a:xfrm>
            <a:off x="812123" y="2051757"/>
            <a:ext cx="3094194" cy="3822501"/>
          </a:xfrm>
          <a:prstGeom prst="rect">
            <a:avLst/>
          </a:prstGeom>
        </p:spPr>
      </p:pic>
      <p:pic>
        <p:nvPicPr>
          <p:cNvPr id="3" name="图片 2" descr="C:\Users\付澎\Desktop\图片2.png图片2"/>
          <p:cNvPicPr>
            <a:picLocks noChangeAspect="1"/>
          </p:cNvPicPr>
          <p:nvPr/>
        </p:nvPicPr>
        <p:blipFill>
          <a:blip r:embed="rId4"/>
          <a:stretch>
            <a:fillRect/>
          </a:stretch>
        </p:blipFill>
        <p:spPr>
          <a:xfrm>
            <a:off x="8356800" y="2050487"/>
            <a:ext cx="3075780" cy="3822501"/>
          </a:xfrm>
          <a:prstGeom prst="rect">
            <a:avLst/>
          </a:prstGeom>
        </p:spPr>
      </p:pic>
      <p:sp>
        <p:nvSpPr>
          <p:cNvPr id="8" name="文本框 7"/>
          <p:cNvSpPr txBox="1"/>
          <p:nvPr/>
        </p:nvSpPr>
        <p:spPr>
          <a:xfrm>
            <a:off x="4002198" y="2288612"/>
            <a:ext cx="4231420" cy="3744595"/>
          </a:xfrm>
          <a:prstGeom prst="rect">
            <a:avLst/>
          </a:prstGeom>
          <a:noFill/>
        </p:spPr>
        <p:txBody>
          <a:bodyPr wrap="square" rtlCol="0">
            <a:spAutoFit/>
          </a:bodyPr>
          <a:lstStyle/>
          <a:p>
            <a:pPr indent="457200" algn="just" fontAlgn="auto">
              <a:lnSpc>
                <a:spcPct val="120000"/>
              </a:lnSpc>
            </a:pPr>
            <a:r>
              <a:rPr lang="zh-CN" altLang="en-US">
                <a:solidFill>
                  <a:schemeClr val="tx1"/>
                </a:solidFill>
                <a:latin typeface="黑体" panose="02010609060101010101" charset="-122"/>
                <a:ea typeface="黑体" panose="02010609060101010101" charset="-122"/>
                <a:cs typeface="黑体" panose="02010609060101010101" charset="-122"/>
              </a:rPr>
              <a:t>说明：</a:t>
            </a:r>
          </a:p>
          <a:p>
            <a:pPr indent="457200" algn="just" fontAlgn="auto">
              <a:lnSpc>
                <a:spcPct val="120000"/>
              </a:lnSpc>
            </a:pPr>
            <a:r>
              <a:rPr lang="zh-CN" altLang="en-US">
                <a:solidFill>
                  <a:schemeClr val="tx1"/>
                </a:solidFill>
                <a:latin typeface="黑体" panose="02010609060101010101" charset="-122"/>
                <a:ea typeface="黑体" panose="02010609060101010101" charset="-122"/>
                <a:cs typeface="黑体" panose="02010609060101010101" charset="-122"/>
              </a:rPr>
              <a:t>横代表平声，“_”表示“短平”，近体诗一三（五）字之平声字；“</a:t>
            </a:r>
            <a:r>
              <a:rPr lang="zh-CN" altLang="en-US">
                <a:latin typeface="黑体" panose="02010609060101010101" charset="-122"/>
                <a:ea typeface="黑体" panose="02010609060101010101" charset="-122"/>
                <a:cs typeface="黑体" panose="02010609060101010101" charset="-122"/>
                <a:sym typeface="+mn-ea"/>
              </a:rPr>
              <a:t>__</a:t>
            </a:r>
            <a:r>
              <a:rPr lang="zh-CN" altLang="en-US">
                <a:solidFill>
                  <a:schemeClr val="tx1"/>
                </a:solidFill>
                <a:latin typeface="黑体" panose="02010609060101010101" charset="-122"/>
                <a:ea typeface="黑体" panose="02010609060101010101" charset="-122"/>
                <a:cs typeface="黑体" panose="02010609060101010101" charset="-122"/>
              </a:rPr>
              <a:t>”表示“中平”，近体诗二四（六）字之平声字；“___”表示“长平”，平声韵字。竖代表仄声，“|”表示近体诗词上声、去声字；“！”表示入声字。</a:t>
            </a:r>
          </a:p>
          <a:p>
            <a:pPr indent="457200" algn="just" fontAlgn="auto">
              <a:lnSpc>
                <a:spcPct val="120000"/>
              </a:lnSpc>
            </a:pPr>
            <a:r>
              <a:rPr lang="zh-CN" altLang="en-US">
                <a:solidFill>
                  <a:schemeClr val="tx1"/>
                </a:solidFill>
                <a:latin typeface="黑体" panose="02010609060101010101" charset="-122"/>
                <a:ea typeface="黑体" panose="02010609060101010101" charset="-122"/>
                <a:cs typeface="黑体" panose="02010609060101010101" charset="-122"/>
              </a:rPr>
              <a:t>提示读法要点：</a:t>
            </a:r>
          </a:p>
          <a:p>
            <a:pPr indent="450215" algn="just" fontAlgn="auto">
              <a:lnSpc>
                <a:spcPct val="120000"/>
              </a:lnSpc>
            </a:pPr>
            <a:r>
              <a:rPr lang="zh-CN" altLang="en-US" spc="-100">
                <a:solidFill>
                  <a:schemeClr val="tx1"/>
                </a:solidFill>
                <a:uFillTx/>
                <a:latin typeface="黑体" panose="02010609060101010101" charset="-122"/>
                <a:ea typeface="黑体" panose="02010609060101010101" charset="-122"/>
                <a:cs typeface="黑体" panose="02010609060101010101" charset="-122"/>
              </a:rPr>
              <a:t>入短韵长，即入声字读短，韵字读长。</a:t>
            </a:r>
          </a:p>
          <a:p>
            <a:pPr indent="450215" algn="just" fontAlgn="auto">
              <a:lnSpc>
                <a:spcPct val="120000"/>
              </a:lnSpc>
            </a:pPr>
            <a:r>
              <a:rPr lang="zh-CN" altLang="en-US" spc="-200">
                <a:solidFill>
                  <a:schemeClr val="tx1"/>
                </a:solidFill>
                <a:uFillTx/>
                <a:latin typeface="黑体" panose="02010609060101010101" charset="-122"/>
                <a:ea typeface="黑体" panose="02010609060101010101" charset="-122"/>
                <a:cs typeface="黑体" panose="02010609060101010101" charset="-122"/>
              </a:rPr>
              <a:t>平长仄短，即平声字读长，仄声字读短。</a:t>
            </a:r>
          </a:p>
          <a:p>
            <a:pPr indent="450215" algn="just" fontAlgn="auto">
              <a:lnSpc>
                <a:spcPct val="120000"/>
              </a:lnSpc>
            </a:pPr>
            <a:r>
              <a:rPr lang="zh-CN" altLang="en-US" spc="-200">
                <a:solidFill>
                  <a:schemeClr val="tx1"/>
                </a:solidFill>
                <a:uFillTx/>
                <a:latin typeface="黑体" panose="02010609060101010101" charset="-122"/>
                <a:ea typeface="黑体" panose="02010609060101010101" charset="-122"/>
                <a:cs typeface="黑体" panose="02010609060101010101" charset="-122"/>
              </a:rPr>
              <a:t>平低仄高，即平声字读低，仄声字读高。</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amond(in)">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820420" y="1648460"/>
            <a:ext cx="6289675" cy="3393440"/>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812800" algn="just" fontAlgn="auto">
              <a:lnSpc>
                <a:spcPct val="150000"/>
              </a:lnSpc>
            </a:pPr>
            <a:r>
              <a:rPr altLang="zh-CN" sz="3200" b="1" spc="0">
                <a:solidFill>
                  <a:schemeClr val="tx1"/>
                </a:solidFill>
                <a:uFillTx/>
                <a:latin typeface="黑体" panose="02010609060101010101" charset="-122"/>
                <a:ea typeface="黑体" panose="02010609060101010101" charset="-122"/>
                <a:cs typeface="黑体" panose="02010609060101010101" charset="-122"/>
                <a:sym typeface="+mn-ea"/>
              </a:rPr>
              <a:t>3</a:t>
            </a:r>
            <a:r>
              <a:rPr altLang="zh-CN" sz="32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3200" spc="0">
                <a:solidFill>
                  <a:schemeClr val="tx1"/>
                </a:solidFill>
                <a:uFillTx/>
                <a:latin typeface="黑体" panose="02010609060101010101" charset="-122"/>
                <a:ea typeface="黑体" panose="02010609060101010101" charset="-122"/>
                <a:cs typeface="黑体" panose="02010609060101010101" charset="-122"/>
                <a:sym typeface="+mn-ea"/>
              </a:rPr>
              <a:t>诵读《琵琶行并序》需要注意的地方。</a:t>
            </a:r>
            <a:endParaRPr lang="zh-CN" altLang="en-US" sz="3200" b="1" spc="0">
              <a:solidFill>
                <a:schemeClr val="tx1"/>
              </a:solidFill>
              <a:uFillTx/>
              <a:latin typeface="黑体" panose="02010609060101010101" charset="-122"/>
              <a:ea typeface="黑体" panose="02010609060101010101" charset="-122"/>
              <a:cs typeface="黑体" panose="02010609060101010101" charset="-122"/>
              <a:sym typeface="+mn-ea"/>
            </a:endParaRPr>
          </a:p>
          <a:p>
            <a:pPr marL="457200" indent="-457200" algn="just" fontAlgn="auto">
              <a:lnSpc>
                <a:spcPct val="150000"/>
              </a:lnSpc>
              <a:buFont typeface="Wingdings" panose="05000000000000000000" charset="0"/>
              <a:buChar char="Ø"/>
            </a:pPr>
            <a:r>
              <a:rPr lang="zh-CN" altLang="en-US" sz="3200" b="1" spc="0">
                <a:solidFill>
                  <a:srgbClr val="FF0000"/>
                </a:solidFill>
                <a:uFillTx/>
                <a:latin typeface="仿宋" panose="02010609060101010101" charset="-122"/>
                <a:ea typeface="仿宋" panose="02010609060101010101" charset="-122"/>
                <a:cs typeface="黑体" panose="02010609060101010101" charset="-122"/>
                <a:sym typeface="+mn-ea"/>
              </a:rPr>
              <a:t>情感上的变化。</a:t>
            </a:r>
          </a:p>
        </p:txBody>
      </p:sp>
      <p:pic>
        <p:nvPicPr>
          <p:cNvPr id="2" name="图片 1" descr="5928e1ff-ee48-4454-a7eb-860cda802142_640_640"/>
          <p:cNvPicPr>
            <a:picLocks noChangeAspect="1"/>
          </p:cNvPicPr>
          <p:nvPr/>
        </p:nvPicPr>
        <p:blipFill>
          <a:blip r:embed="rId3"/>
          <a:srcRect t="2104" r="281" b="8375"/>
          <a:stretch>
            <a:fillRect/>
          </a:stretch>
        </p:blipFill>
        <p:spPr>
          <a:xfrm>
            <a:off x="7317105" y="2367280"/>
            <a:ext cx="3166745" cy="3796665"/>
          </a:xfrm>
          <a:prstGeom prst="roundRect">
            <a:avLst/>
          </a:prstGeom>
        </p:spPr>
      </p:pic>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807678" y="1531687"/>
            <a:ext cx="7329423" cy="2196351"/>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altLang="zh-CN" sz="2800" b="1" spc="0">
                <a:solidFill>
                  <a:schemeClr val="tx1"/>
                </a:solidFill>
                <a:uFillTx/>
                <a:latin typeface="黑体" panose="02010609060101010101" charset="-122"/>
                <a:ea typeface="黑体" panose="02010609060101010101" charset="-122"/>
                <a:cs typeface="黑体" panose="02010609060101010101" charset="-122"/>
                <a:sym typeface="+mn-ea"/>
              </a:rPr>
              <a:t>1</a:t>
            </a:r>
            <a:r>
              <a:rPr altLang="zh-CN" sz="2800"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《梦游天姥吟留别》中“安能摧眉折腰事权贵，使我不得开心颜？”两句反映了诗人怎样的性格？在全诗中起什么作用？</a:t>
            </a:r>
          </a:p>
          <a:p>
            <a:pPr indent="711200" algn="just" fontAlgn="auto">
              <a:lnSpc>
                <a:spcPct val="150000"/>
              </a:lnSpc>
            </a:pPr>
            <a:endPar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endParaRPr>
          </a:p>
        </p:txBody>
      </p:sp>
      <p:sp>
        <p:nvSpPr>
          <p:cNvPr id="7" name="Title 6"/>
          <p:cNvSpPr txBox="1"/>
          <p:nvPr>
            <p:custDataLst>
              <p:tags r:id="rId3"/>
            </p:custDataLst>
          </p:nvPr>
        </p:nvSpPr>
        <p:spPr>
          <a:xfrm>
            <a:off x="777163" y="768119"/>
            <a:ext cx="10637601" cy="42989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l">
              <a:buClrTx/>
              <a:buSzTx/>
              <a:buFontTx/>
            </a:pPr>
            <a:r>
              <a:rPr lang="zh-CN" altLang="en-US" sz="3600" b="1" smtClean="0">
                <a:solidFill>
                  <a:srgbClr val="FF0000"/>
                </a:solidFill>
                <a:latin typeface="隶书" panose="02010509060101010101" charset="-122"/>
                <a:ea typeface="隶书" panose="02010509060101010101" charset="-122"/>
                <a:cs typeface="楷体" panose="02010609060101010101" charset="-122"/>
                <a:sym typeface="+mn-ea"/>
              </a:rPr>
              <a:t>活动二：研读诗歌，揣摩情感、形象</a:t>
            </a:r>
          </a:p>
        </p:txBody>
      </p:sp>
      <p:pic>
        <p:nvPicPr>
          <p:cNvPr id="4" name="图片 3" descr="src=http___5b0988e595225.cdn.sohucs.com_images_20190521_afec88cf592e4737990d189d5ffb4d73.jpeg&amp;refer=http___5b0988e595225.cdn.sohucs"/>
          <p:cNvPicPr>
            <a:picLocks noChangeAspect="1"/>
          </p:cNvPicPr>
          <p:nvPr/>
        </p:nvPicPr>
        <p:blipFill>
          <a:blip r:embed="rId4"/>
          <a:stretch>
            <a:fillRect/>
          </a:stretch>
        </p:blipFill>
        <p:spPr>
          <a:xfrm>
            <a:off x="8578419" y="2287332"/>
            <a:ext cx="3039587" cy="3822501"/>
          </a:xfrm>
          <a:prstGeom prst="roundRect">
            <a:avLst/>
          </a:prstGeom>
        </p:spPr>
      </p:pic>
      <p:sp>
        <p:nvSpPr>
          <p:cNvPr id="2" name="文本框 1"/>
          <p:cNvSpPr txBox="1"/>
          <p:nvPr/>
        </p:nvSpPr>
        <p:spPr>
          <a:xfrm>
            <a:off x="777198" y="3847417"/>
            <a:ext cx="7321804" cy="2030095"/>
          </a:xfrm>
          <a:prstGeom prst="rect">
            <a:avLst/>
          </a:prstGeom>
          <a:noFill/>
        </p:spPr>
        <p:txBody>
          <a:bodyPr wrap="square" rtlCol="0">
            <a:spAutoFit/>
          </a:bodyPr>
          <a:lstStyle/>
          <a:p>
            <a:pPr marL="457200" indent="-457200" algn="just" defTabSz="913765" fontAlgn="auto">
              <a:lnSpc>
                <a:spcPct val="150000"/>
              </a:lnSpc>
              <a:buClrTx/>
              <a:buSzTx/>
              <a:buFont typeface="Wingdings" panose="05000000000000000000" charset="0"/>
              <a:buChar char="p"/>
            </a:pPr>
            <a:r>
              <a:rPr lang="zh-CN" altLang="en-US" sz="2800" b="1" smtClean="0">
                <a:ln w="3175">
                  <a:noFill/>
                </a:ln>
                <a:solidFill>
                  <a:schemeClr val="tx1"/>
                </a:solidFill>
                <a:effectLst/>
                <a:uFillTx/>
                <a:latin typeface="仿宋" panose="02010609060101010101" charset="-122"/>
                <a:ea typeface="仿宋" panose="02010609060101010101" charset="-122"/>
                <a:cs typeface="仿宋" panose="02010609060101010101" charset="-122"/>
                <a:sym typeface="+mn-ea"/>
              </a:rPr>
              <a:t>（1）这两句反映了诗人</a:t>
            </a:r>
            <a:r>
              <a:rPr lang="zh-CN" altLang="en-US" sz="2800" b="1" smtClean="0">
                <a:ln w="3175">
                  <a:noFill/>
                </a:ln>
                <a:solidFill>
                  <a:srgbClr val="FF0000"/>
                </a:solidFill>
                <a:effectLst/>
                <a:uFillTx/>
                <a:latin typeface="仿宋" panose="02010609060101010101" charset="-122"/>
                <a:ea typeface="仿宋" panose="02010609060101010101" charset="-122"/>
                <a:cs typeface="仿宋" panose="02010609060101010101" charset="-122"/>
                <a:sym typeface="+mn-ea"/>
              </a:rPr>
              <a:t>傲岸的性格，表现了诗人追求个性自由和蔑视权贵的精神。</a:t>
            </a:r>
          </a:p>
          <a:p>
            <a:pPr marL="457200" indent="-457200" algn="just" defTabSz="913765" fontAlgn="auto">
              <a:lnSpc>
                <a:spcPct val="150000"/>
              </a:lnSpc>
              <a:buClrTx/>
              <a:buSzTx/>
              <a:buFont typeface="Wingdings" panose="05000000000000000000" charset="0"/>
              <a:buChar char="p"/>
            </a:pPr>
            <a:r>
              <a:rPr lang="zh-CN" altLang="en-US" sz="2800" b="1" smtClean="0">
                <a:ln w="3175">
                  <a:noFill/>
                </a:ln>
                <a:solidFill>
                  <a:schemeClr val="tx1"/>
                </a:solidFill>
                <a:effectLst/>
                <a:uFillTx/>
                <a:latin typeface="仿宋" panose="02010609060101010101" charset="-122"/>
                <a:ea typeface="仿宋" panose="02010609060101010101" charset="-122"/>
                <a:cs typeface="仿宋" panose="02010609060101010101" charset="-122"/>
                <a:sym typeface="+mn-ea"/>
              </a:rPr>
              <a:t>（2）这是“诗眼”，起</a:t>
            </a:r>
            <a:r>
              <a:rPr lang="zh-CN" altLang="en-US" sz="2800" b="1" smtClean="0">
                <a:ln w="3175">
                  <a:noFill/>
                </a:ln>
                <a:solidFill>
                  <a:srgbClr val="FF0000"/>
                </a:solidFill>
                <a:effectLst/>
                <a:uFillTx/>
                <a:latin typeface="仿宋" panose="02010609060101010101" charset="-122"/>
                <a:ea typeface="仿宋" panose="02010609060101010101" charset="-122"/>
                <a:cs typeface="仿宋" panose="02010609060101010101" charset="-122"/>
                <a:sym typeface="+mn-ea"/>
              </a:rPr>
              <a:t>揭示主题</a:t>
            </a:r>
            <a:r>
              <a:rPr lang="zh-CN" altLang="en-US" sz="2800" b="1" smtClean="0">
                <a:ln w="3175">
                  <a:noFill/>
                </a:ln>
                <a:solidFill>
                  <a:schemeClr val="tx1"/>
                </a:solidFill>
                <a:effectLst/>
                <a:uFillTx/>
                <a:latin typeface="仿宋" panose="02010609060101010101" charset="-122"/>
                <a:ea typeface="仿宋" panose="02010609060101010101" charset="-122"/>
                <a:cs typeface="仿宋" panose="02010609060101010101" charset="-122"/>
                <a:sym typeface="+mn-ea"/>
              </a:rPr>
              <a:t>的作用。</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in)">
                                      <p:cBhvr>
                                        <p:cTn id="1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Title 6"/>
          <p:cNvSpPr txBox="1"/>
          <p:nvPr>
            <p:custDataLst>
              <p:tags r:id="rId3"/>
            </p:custDataLst>
          </p:nvPr>
        </p:nvSpPr>
        <p:spPr>
          <a:xfrm>
            <a:off x="1521381" y="1969211"/>
            <a:ext cx="9899134" cy="840061"/>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gn="just" fontAlgn="auto">
              <a:lnSpc>
                <a:spcPct val="100000"/>
              </a:lnSpc>
              <a:buClrTx/>
              <a:buSzTx/>
              <a:buFontTx/>
            </a:pPr>
            <a:r>
              <a:rPr lang="zh-CN" altLang="en-US" sz="2400" b="1" spc="0">
                <a:solidFill>
                  <a:schemeClr val="tx1"/>
                </a:solidFill>
                <a:uFillTx/>
                <a:latin typeface="黑体" panose="02010609060101010101" charset="-122"/>
                <a:ea typeface="黑体" panose="02010609060101010101" charset="-122"/>
                <a:cs typeface="黑体" panose="02010609060101010101" charset="-122"/>
                <a:sym typeface="+mn-ea"/>
              </a:rPr>
              <a:t>了解关于李白、杜甫、白居易的文学常识及作品创作的时代背景，理解诗歌的时代特点，了解古体诗、近体诗等关于诗歌体裁的文学常识。</a:t>
            </a:r>
          </a:p>
        </p:txBody>
      </p:sp>
      <p:sp>
        <p:nvSpPr>
          <p:cNvPr id="7" name="文本框 6"/>
          <p:cNvSpPr txBox="1"/>
          <p:nvPr/>
        </p:nvSpPr>
        <p:spPr>
          <a:xfrm>
            <a:off x="801611" y="2063427"/>
            <a:ext cx="467976" cy="567658"/>
          </a:xfrm>
          <a:prstGeom prst="roundRect">
            <a:avLst/>
          </a:prstGeom>
          <a:no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numCol="1" spcCol="0" rtlCol="0" fromWordArt="0" anchor="ctr" anchorCtr="0" forceAA="0" compatLnSpc="1">
            <a:spAutoFit/>
          </a:bodyPr>
          <a:lstStyle/>
          <a:p>
            <a:pPr lvl="0" algn="l">
              <a:buClrTx/>
              <a:buSzTx/>
              <a:buFontTx/>
            </a:pPr>
            <a:r>
              <a:rPr lang="zh-CN" altLang="en-US" sz="3600" b="1" smtClean="0">
                <a:solidFill>
                  <a:srgbClr val="FF0000"/>
                </a:solidFill>
                <a:latin typeface="隶书" panose="02010509060101010101" charset="-122"/>
                <a:ea typeface="隶书" panose="02010509060101010101" charset="-122"/>
                <a:cs typeface="楷体" panose="02010609060101010101" charset="-122"/>
                <a:sym typeface="+mn-ea"/>
              </a:rPr>
              <a:t>1</a:t>
            </a:r>
          </a:p>
        </p:txBody>
      </p:sp>
      <p:sp>
        <p:nvSpPr>
          <p:cNvPr id="15" name="文本框 14"/>
          <p:cNvSpPr txBox="1"/>
          <p:nvPr/>
        </p:nvSpPr>
        <p:spPr>
          <a:xfrm>
            <a:off x="801611" y="3176192"/>
            <a:ext cx="467976" cy="567658"/>
          </a:xfrm>
          <a:prstGeom prst="roundRect">
            <a:avLst/>
          </a:prstGeom>
          <a:no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numCol="1" spcCol="0" rtlCol="0" fromWordArt="0" anchor="ctr" anchorCtr="0" forceAA="0" compatLnSpc="1">
            <a:spAutoFit/>
          </a:bodyPr>
          <a:lstStyle/>
          <a:p>
            <a:pPr lvl="0" algn="l">
              <a:buClrTx/>
              <a:buSzTx/>
              <a:buFontTx/>
            </a:pPr>
            <a:r>
              <a:rPr lang="zh-CN" altLang="en-US" sz="3600" b="1" smtClean="0">
                <a:solidFill>
                  <a:srgbClr val="FF0000"/>
                </a:solidFill>
                <a:latin typeface="隶书" panose="02010509060101010101" charset="-122"/>
                <a:ea typeface="隶书" panose="02010509060101010101" charset="-122"/>
                <a:cs typeface="楷体" panose="02010609060101010101" charset="-122"/>
                <a:sym typeface="+mn-ea"/>
              </a:rPr>
              <a:t>2</a:t>
            </a:r>
          </a:p>
        </p:txBody>
      </p:sp>
      <p:sp>
        <p:nvSpPr>
          <p:cNvPr id="8" name="文本框 7"/>
          <p:cNvSpPr txBox="1"/>
          <p:nvPr/>
        </p:nvSpPr>
        <p:spPr>
          <a:xfrm>
            <a:off x="801611" y="4288654"/>
            <a:ext cx="467976" cy="567658"/>
          </a:xfrm>
          <a:prstGeom prst="roundRect">
            <a:avLst/>
          </a:prstGeom>
          <a:no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numCol="1" spcCol="0" rtlCol="0" fromWordArt="0" anchor="ctr" anchorCtr="0" forceAA="0" compatLnSpc="1">
            <a:spAutoFit/>
          </a:bodyPr>
          <a:lstStyle/>
          <a:p>
            <a:pPr lvl="0" algn="l">
              <a:buClrTx/>
              <a:buSzTx/>
              <a:buFontTx/>
            </a:pPr>
            <a:r>
              <a:rPr lang="zh-CN" altLang="en-US" sz="3600" b="1" smtClean="0">
                <a:solidFill>
                  <a:srgbClr val="FF0000"/>
                </a:solidFill>
                <a:latin typeface="隶书" panose="02010509060101010101" charset="-122"/>
                <a:ea typeface="隶书" panose="02010509060101010101" charset="-122"/>
                <a:cs typeface="楷体" panose="02010609060101010101" charset="-122"/>
                <a:sym typeface="+mn-ea"/>
              </a:rPr>
              <a:t>3</a:t>
            </a:r>
          </a:p>
        </p:txBody>
      </p:sp>
      <p:sp>
        <p:nvSpPr>
          <p:cNvPr id="2" name="Title 6"/>
          <p:cNvSpPr txBox="1"/>
          <p:nvPr>
            <p:custDataLst>
              <p:tags r:id="rId4"/>
            </p:custDataLst>
          </p:nvPr>
        </p:nvSpPr>
        <p:spPr>
          <a:xfrm>
            <a:off x="1532810" y="4358592"/>
            <a:ext cx="9899769" cy="521308"/>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gn="just" fontAlgn="auto">
              <a:lnSpc>
                <a:spcPct val="100000"/>
              </a:lnSpc>
            </a:pPr>
            <a:r>
              <a:rPr lang="zh-CN" altLang="en-US" sz="2400" b="1" spc="0" smtClean="0">
                <a:solidFill>
                  <a:schemeClr val="tx1"/>
                </a:solidFill>
                <a:uFillTx/>
                <a:latin typeface="黑体" panose="02010609060101010101" charset="-122"/>
                <a:ea typeface="黑体" panose="02010609060101010101" charset="-122"/>
                <a:cs typeface="黑体" panose="02010609060101010101" charset="-122"/>
                <a:sym typeface="+mn-ea"/>
              </a:rPr>
              <a:t>有感情地诵读三首诗歌，背诵《梦游天姥吟留别》《登高》。</a:t>
            </a:r>
          </a:p>
        </p:txBody>
      </p:sp>
      <p:sp>
        <p:nvSpPr>
          <p:cNvPr id="4" name="文本框 3"/>
          <p:cNvSpPr txBox="1"/>
          <p:nvPr/>
        </p:nvSpPr>
        <p:spPr>
          <a:xfrm>
            <a:off x="1132840" y="934086"/>
            <a:ext cx="2196465" cy="645159"/>
          </a:xfrm>
          <a:prstGeom prst="homePlate">
            <a:avLst>
              <a:gd name="adj" fmla="val 11488"/>
            </a:avLst>
          </a:prstGeom>
          <a:no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numCol="1" spcCol="0" rtlCol="0" fromWordArt="0" anchor="ctr" anchorCtr="0" forceAA="0" compatLnSpc="1">
            <a:spAutoFit/>
          </a:bodyPr>
          <a:lstStyle/>
          <a:p>
            <a:pPr lvl="0" algn="l">
              <a:buClrTx/>
              <a:buSzTx/>
              <a:buFontTx/>
            </a:pPr>
            <a:r>
              <a:rPr lang="zh-CN" altLang="en-US" sz="3600" b="1" smtClean="0">
                <a:solidFill>
                  <a:srgbClr val="FF0000"/>
                </a:solidFill>
                <a:latin typeface="隶书" panose="02010509060101010101" charset="-122"/>
                <a:ea typeface="隶书" panose="02010509060101010101" charset="-122"/>
                <a:cs typeface="楷体" panose="02010609060101010101" charset="-122"/>
                <a:sym typeface="+mn-ea"/>
              </a:rPr>
              <a:t>学习目标</a:t>
            </a:r>
          </a:p>
        </p:txBody>
      </p:sp>
      <p:sp>
        <p:nvSpPr>
          <p:cNvPr id="6" name="Title 6"/>
          <p:cNvSpPr txBox="1"/>
          <p:nvPr>
            <p:custDataLst>
              <p:tags r:id="rId5"/>
            </p:custDataLst>
          </p:nvPr>
        </p:nvSpPr>
        <p:spPr>
          <a:xfrm>
            <a:off x="1530905" y="3260099"/>
            <a:ext cx="9889610" cy="558136"/>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gn="just" fontAlgn="auto">
              <a:lnSpc>
                <a:spcPct val="100000"/>
              </a:lnSpc>
              <a:buClrTx/>
              <a:buSzTx/>
              <a:buFontTx/>
            </a:pPr>
            <a:r>
              <a:rPr lang="zh-CN" altLang="en-US" sz="2400" b="1" spc="0">
                <a:solidFill>
                  <a:schemeClr val="tx1"/>
                </a:solidFill>
                <a:uFillTx/>
                <a:latin typeface="黑体" panose="02010609060101010101" charset="-122"/>
                <a:ea typeface="黑体" panose="02010609060101010101" charset="-122"/>
                <a:cs typeface="黑体" panose="02010609060101010101" charset="-122"/>
                <a:sym typeface="+mn-ea"/>
              </a:rPr>
              <a:t>理解、感受诗歌营造的不同意境，体会其中蕴含的丰富的情感。</a:t>
            </a:r>
          </a:p>
        </p:txBody>
      </p:sp>
    </p:spTree>
  </p:cSld>
  <p:clrMapOvr>
    <a:masterClrMapping/>
  </p:clrMapOvr>
  <mc:AlternateContent>
    <mc:Choice xmlns:p14="http://schemas.microsoft.com/office/powerpoint/2010/main" Requires="p14">
      <p:transition advClick="0" advTm="3000" p14:dur="0">
        <p:wedge/>
      </p:transition>
    </mc:Choice>
    <mc:Fallback>
      <p:transition advClick="0" advTm="3000">
        <p:wedg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789897" y="1260568"/>
            <a:ext cx="10612202" cy="4528584"/>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sz="2800" b="1" spc="0">
                <a:solidFill>
                  <a:schemeClr val="tx1"/>
                </a:solidFill>
                <a:uFillTx/>
                <a:latin typeface="黑体" panose="02010609060101010101" charset="-122"/>
                <a:ea typeface="黑体" panose="02010609060101010101" charset="-122"/>
                <a:cs typeface="黑体" panose="02010609060101010101" charset="-122"/>
                <a:sym typeface="+mn-ea"/>
              </a:rPr>
              <a:t>2.</a:t>
            </a:r>
            <a:r>
              <a:rPr sz="2800" spc="0">
                <a:solidFill>
                  <a:schemeClr val="tx1"/>
                </a:solidFill>
                <a:uFillTx/>
                <a:latin typeface="黑体" panose="02010609060101010101" charset="-122"/>
                <a:ea typeface="黑体" panose="02010609060101010101" charset="-122"/>
                <a:cs typeface="黑体" panose="02010609060101010101" charset="-122"/>
                <a:sym typeface="+mn-ea"/>
              </a:rPr>
              <a:t>《梦游天姥吟留别》第2段结尾“惟觉时之枕席，失向来之烟霞”，反映了李白怎样的人生态度？</a:t>
            </a:r>
          </a:p>
          <a:p>
            <a:pPr marL="457200" indent="-457200" algn="just" fontAlgn="auto">
              <a:lnSpc>
                <a:spcPct val="150000"/>
              </a:lnSpc>
              <a:buFont typeface="Wingdings" panose="05000000000000000000" charset="0"/>
              <a:buChar char="Ø"/>
            </a:pPr>
            <a:r>
              <a:rPr lang="zh-CN" altLang="en-US" sz="2800" b="1" spc="0">
                <a:solidFill>
                  <a:schemeClr val="tx1"/>
                </a:solidFill>
                <a:uFillTx/>
                <a:latin typeface="仿宋" panose="02010609060101010101" charset="-122"/>
                <a:ea typeface="仿宋" panose="02010609060101010101" charset="-122"/>
                <a:cs typeface="黑体" panose="02010609060101010101" charset="-122"/>
                <a:sym typeface="+mn-ea"/>
              </a:rPr>
              <a:t>这两句诗是说，无论梦境多么美妙，最后梦终归要醒来，梦中的一切顿时破灭。一方面，这反映了李白</a:t>
            </a:r>
            <a:r>
              <a:rPr lang="zh-CN" altLang="en-US" sz="2800" b="1" spc="0">
                <a:solidFill>
                  <a:srgbClr val="FF0000"/>
                </a:solidFill>
                <a:uFillTx/>
                <a:latin typeface="仿宋" panose="02010609060101010101" charset="-122"/>
                <a:ea typeface="仿宋" panose="02010609060101010101" charset="-122"/>
                <a:cs typeface="黑体" panose="02010609060101010101" charset="-122"/>
                <a:sym typeface="+mn-ea"/>
              </a:rPr>
              <a:t>有人生如梦的消极情绪</a:t>
            </a:r>
            <a:r>
              <a:rPr lang="zh-CN" altLang="en-US" sz="2800" b="1" spc="0">
                <a:solidFill>
                  <a:schemeClr val="tx1"/>
                </a:solidFill>
                <a:uFillTx/>
                <a:latin typeface="仿宋" panose="02010609060101010101" charset="-122"/>
                <a:ea typeface="仿宋" panose="02010609060101010101" charset="-122"/>
                <a:cs typeface="黑体" panose="02010609060101010101" charset="-122"/>
                <a:sym typeface="+mn-ea"/>
              </a:rPr>
              <a:t>。李白在政治上遭受挫折的情况下，对人生有些消极是可以理解的。另一方面，李白表达的是不管怎样，最终还是要回到现实，不能在梦中过日子。因此李白</a:t>
            </a:r>
            <a:r>
              <a:rPr lang="zh-CN" altLang="en-US" sz="2800" b="1" spc="0">
                <a:solidFill>
                  <a:srgbClr val="FF0000"/>
                </a:solidFill>
                <a:uFillTx/>
                <a:latin typeface="仿宋" panose="02010609060101010101" charset="-122"/>
                <a:ea typeface="仿宋" panose="02010609060101010101" charset="-122"/>
                <a:cs typeface="黑体" panose="02010609060101010101" charset="-122"/>
                <a:sym typeface="+mn-ea"/>
              </a:rPr>
              <a:t>人生态度的基调还是积极向上的。</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box(in)">
                                      <p:cBhvr>
                                        <p:cTn id="13" dur="2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789897" y="1164683"/>
            <a:ext cx="10612202" cy="4528584"/>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sz="2800" b="1" spc="0">
                <a:solidFill>
                  <a:schemeClr val="tx1"/>
                </a:solidFill>
                <a:uFillTx/>
                <a:latin typeface="黑体" panose="02010609060101010101" charset="-122"/>
                <a:ea typeface="黑体" panose="02010609060101010101" charset="-122"/>
                <a:cs typeface="黑体" panose="02010609060101010101" charset="-122"/>
                <a:sym typeface="+mn-ea"/>
              </a:rPr>
              <a:t>3.</a:t>
            </a:r>
            <a:r>
              <a:rPr sz="2800" spc="0">
                <a:solidFill>
                  <a:schemeClr val="tx1"/>
                </a:solidFill>
                <a:uFillTx/>
                <a:latin typeface="黑体" panose="02010609060101010101" charset="-122"/>
                <a:ea typeface="黑体" panose="02010609060101010101" charset="-122"/>
                <a:cs typeface="黑体" panose="02010609060101010101" charset="-122"/>
                <a:sym typeface="+mn-ea"/>
              </a:rPr>
              <a:t>《梦游天姥吟留别》中诗人的梦，是一个什么样的梦？请结合诗句及背景资料，表达你的看法。</a:t>
            </a:r>
          </a:p>
          <a:p>
            <a:pPr marL="457200" indent="-457200" algn="just" fontAlgn="auto">
              <a:lnSpc>
                <a:spcPct val="150000"/>
              </a:lnSpc>
              <a:buFont typeface="Wingdings" panose="05000000000000000000" charset="0"/>
              <a:buChar char="Ø"/>
            </a:pPr>
            <a:r>
              <a:rPr lang="zh-CN" altLang="en-US" sz="2800" b="1" spc="0">
                <a:solidFill>
                  <a:schemeClr val="tx1"/>
                </a:solidFill>
                <a:uFillTx/>
                <a:latin typeface="仿宋" panose="02010609060101010101" charset="-122"/>
                <a:ea typeface="仿宋" panose="02010609060101010101" charset="-122"/>
                <a:cs typeface="仿宋" panose="02010609060101010101" charset="-122"/>
                <a:sym typeface="+mn-ea"/>
              </a:rPr>
              <a:t>这首诗的奇特在于梦境的不确定性，它可能是李白所向往的自由境界，也可能是他精神上迷惘失意的反映，甚至包含着他对长安三年一梦的嗟叹。正因如此，这诗才在给人奇谲多变、缤纷多彩的丰富印象的同时，又启发了多方面的联想。</a:t>
            </a:r>
          </a:p>
          <a:p>
            <a:pPr indent="711200" algn="just" fontAlgn="auto">
              <a:lnSpc>
                <a:spcPct val="150000"/>
              </a:lnSpc>
            </a:pPr>
            <a:endParaRPr lang="zh-CN" altLang="en-US" sz="2800" b="1" spc="0">
              <a:solidFill>
                <a:schemeClr val="tx1"/>
              </a:solidFill>
              <a:uFillTx/>
              <a:latin typeface="仿宋" panose="02010609060101010101" charset="-122"/>
              <a:ea typeface="仿宋" panose="02010609060101010101" charset="-122"/>
              <a:cs typeface="仿宋" panose="02010609060101010101" charset="-122"/>
              <a:sym typeface="+mn-ea"/>
            </a:endParaRPr>
          </a:p>
          <a:p>
            <a:pPr indent="711200" algn="just" fontAlgn="auto">
              <a:lnSpc>
                <a:spcPct val="150000"/>
              </a:lnSpc>
            </a:pPr>
            <a:r>
              <a:rPr lang="zh-CN" altLang="en-US" sz="2800" b="1" spc="0">
                <a:solidFill>
                  <a:srgbClr val="FF0000"/>
                </a:solidFill>
                <a:uFillTx/>
                <a:latin typeface="仿宋" panose="02010609060101010101" charset="-122"/>
                <a:ea typeface="仿宋" panose="02010609060101010101" charset="-122"/>
                <a:cs typeface="仿宋" panose="02010609060101010101" charset="-122"/>
                <a:sym typeface="+mn-ea"/>
              </a:rPr>
              <a:t>理想之梦</a:t>
            </a:r>
            <a:r>
              <a:rPr altLang="zh-CN" sz="2800" b="1" spc="0">
                <a:solidFill>
                  <a:srgbClr val="FF0000"/>
                </a:solidFill>
                <a:uFillTx/>
                <a:latin typeface="仿宋" panose="02010609060101010101" charset="-122"/>
                <a:ea typeface="仿宋" panose="02010609060101010101" charset="-122"/>
                <a:cs typeface="仿宋" panose="02010609060101010101" charset="-122"/>
                <a:sym typeface="+mn-ea"/>
              </a:rPr>
              <a:t>    </a:t>
            </a:r>
            <a:r>
              <a:rPr lang="zh-CN" altLang="en-US" sz="2800" b="1" spc="0">
                <a:solidFill>
                  <a:srgbClr val="FF0000"/>
                </a:solidFill>
                <a:uFillTx/>
                <a:latin typeface="仿宋" panose="02010609060101010101" charset="-122"/>
                <a:ea typeface="仿宋" panose="02010609060101010101" charset="-122"/>
                <a:cs typeface="仿宋" panose="02010609060101010101" charset="-122"/>
                <a:sym typeface="+mn-ea"/>
              </a:rPr>
              <a:t>恐怖之梦</a:t>
            </a:r>
            <a:r>
              <a:rPr altLang="zh-CN" sz="2800" b="1" spc="0">
                <a:solidFill>
                  <a:srgbClr val="FF0000"/>
                </a:solidFill>
                <a:uFillTx/>
                <a:latin typeface="仿宋" panose="02010609060101010101" charset="-122"/>
                <a:ea typeface="仿宋" panose="02010609060101010101" charset="-122"/>
                <a:cs typeface="仿宋" panose="02010609060101010101" charset="-122"/>
                <a:sym typeface="+mn-ea"/>
              </a:rPr>
              <a:t>    </a:t>
            </a:r>
            <a:r>
              <a:rPr lang="zh-CN" altLang="en-US" sz="2800" b="1" spc="0">
                <a:solidFill>
                  <a:srgbClr val="FF0000"/>
                </a:solidFill>
                <a:uFillTx/>
                <a:latin typeface="仿宋" panose="02010609060101010101" charset="-122"/>
                <a:ea typeface="仿宋" panose="02010609060101010101" charset="-122"/>
                <a:cs typeface="仿宋" panose="02010609060101010101" charset="-122"/>
                <a:sym typeface="+mn-ea"/>
              </a:rPr>
              <a:t>折射现实之梦</a:t>
            </a:r>
            <a:r>
              <a:rPr altLang="zh-CN" sz="2800" b="1" spc="0">
                <a:solidFill>
                  <a:srgbClr val="FF0000"/>
                </a:solidFill>
                <a:uFillTx/>
                <a:latin typeface="仿宋" panose="02010609060101010101" charset="-122"/>
                <a:ea typeface="仿宋" panose="02010609060101010101" charset="-122"/>
                <a:cs typeface="仿宋" panose="02010609060101010101" charset="-122"/>
                <a:sym typeface="+mn-ea"/>
              </a:rPr>
              <a:t>……</a:t>
            </a:r>
            <a:endParaRPr lang="zh-CN" altLang="zh-CN" sz="2800" b="1" spc="0">
              <a:solidFill>
                <a:srgbClr val="FF0000"/>
              </a:solidFill>
              <a:uFillTx/>
              <a:latin typeface="仿宋" panose="02010609060101010101" charset="-122"/>
              <a:ea typeface="仿宋" panose="02010609060101010101" charset="-122"/>
              <a:cs typeface="仿宋" panose="02010609060101010101" charset="-122"/>
              <a:sym typeface="+mn-ea"/>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box(in)">
                                      <p:cBhvr>
                                        <p:cTn id="13" dur="2000"/>
                                        <p:tgtEl>
                                          <p:spTgt spid="9">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9">
                                            <p:txEl>
                                              <p:pRg st="3" end="3"/>
                                            </p:txEl>
                                          </p:spTgt>
                                        </p:tgtEl>
                                        <p:attrNameLst>
                                          <p:attrName>style.visibility</p:attrName>
                                        </p:attrNameLst>
                                      </p:cBhvr>
                                      <p:to>
                                        <p:strVal val="visible"/>
                                      </p:to>
                                    </p:set>
                                    <p:anim calcmode="lin" valueType="num">
                                      <p:cBhvr additive="base">
                                        <p:cTn id="18"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789897" y="872583"/>
            <a:ext cx="10612202" cy="4519695"/>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20000"/>
              </a:lnSpc>
            </a:pPr>
            <a:r>
              <a:rPr sz="2800" b="1" spc="0">
                <a:solidFill>
                  <a:schemeClr val="tx1"/>
                </a:solidFill>
                <a:uFillTx/>
                <a:latin typeface="黑体" panose="02010609060101010101" charset="-122"/>
                <a:ea typeface="黑体" panose="02010609060101010101" charset="-122"/>
                <a:cs typeface="黑体" panose="02010609060101010101" charset="-122"/>
                <a:sym typeface="+mn-ea"/>
              </a:rPr>
              <a:t>4</a:t>
            </a:r>
            <a:r>
              <a:rPr sz="2800" spc="0">
                <a:solidFill>
                  <a:schemeClr val="tx1"/>
                </a:solidFill>
                <a:uFillTx/>
                <a:latin typeface="黑体" panose="02010609060101010101" charset="-122"/>
                <a:ea typeface="黑体" panose="02010609060101010101" charset="-122"/>
                <a:cs typeface="黑体" panose="02010609060101010101" charset="-122"/>
                <a:sym typeface="+mn-ea"/>
              </a:rPr>
              <a:t>.通过解梦，你读出了一个怎样的李白？</a:t>
            </a:r>
          </a:p>
          <a:p>
            <a:pPr indent="711200" algn="just" fontAlgn="auto">
              <a:lnSpc>
                <a:spcPct val="120000"/>
              </a:lnSpc>
            </a:pPr>
            <a:r>
              <a:rPr lang="zh-CN" altLang="en-US" sz="2800" b="1" spc="0">
                <a:solidFill>
                  <a:schemeClr val="tx1"/>
                </a:solidFill>
                <a:uFillTx/>
                <a:latin typeface="仿宋" panose="02010609060101010101" charset="-122"/>
                <a:ea typeface="仿宋" panose="02010609060101010101" charset="-122"/>
                <a:cs typeface="仿宋" panose="02010609060101010101" charset="-122"/>
                <a:sym typeface="+mn-ea"/>
              </a:rPr>
              <a:t>封建社会里的知识分子，在积极入世遭受挫折时，不乏隐逸山野、访仙求道、皈依佛门者，也不乏依附权贵、摇尾乞怜，以求取功名利禄者。慨叹“人生无常”，寄情山水也许有几分消极色彩；但更重要的是，李白一声“安能摧眉折腰事权贵，使我不得开心颜？”道出了千百年来多少怀才不遇者的抑郁之悲，树起了一座封建士人所特有的精神丰碑！</a:t>
            </a:r>
          </a:p>
          <a:p>
            <a:pPr marL="457200" indent="-457200" algn="just" fontAlgn="auto">
              <a:lnSpc>
                <a:spcPct val="120000"/>
              </a:lnSpc>
              <a:buFont typeface="Wingdings" panose="05000000000000000000" charset="0"/>
              <a:buChar char="Ø"/>
            </a:pPr>
            <a:r>
              <a:rPr lang="zh-CN" altLang="en-US" sz="2800" b="1" spc="0">
                <a:solidFill>
                  <a:srgbClr val="FF0000"/>
                </a:solidFill>
                <a:uFillTx/>
                <a:latin typeface="仿宋" panose="02010609060101010101" charset="-122"/>
                <a:ea typeface="仿宋" panose="02010609060101010101" charset="-122"/>
                <a:cs typeface="仿宋" panose="02010609060101010101" charset="-122"/>
                <a:sym typeface="+mn-ea"/>
              </a:rPr>
              <a:t>消极避世、寄情山水的李白</a:t>
            </a:r>
            <a:r>
              <a:rPr altLang="zh-CN" sz="2800" b="1" spc="0">
                <a:solidFill>
                  <a:srgbClr val="FF0000"/>
                </a:solidFill>
                <a:uFillTx/>
                <a:latin typeface="仿宋" panose="02010609060101010101" charset="-122"/>
                <a:ea typeface="仿宋" panose="02010609060101010101" charset="-122"/>
                <a:cs typeface="仿宋" panose="02010609060101010101" charset="-122"/>
                <a:sym typeface="+mn-ea"/>
              </a:rPr>
              <a:t>   </a:t>
            </a:r>
            <a:r>
              <a:rPr lang="zh-CN" altLang="en-US" sz="2800" b="1" spc="0">
                <a:solidFill>
                  <a:srgbClr val="FF0000"/>
                </a:solidFill>
                <a:uFillTx/>
                <a:latin typeface="仿宋" panose="02010609060101010101" charset="-122"/>
                <a:ea typeface="仿宋" panose="02010609060101010101" charset="-122"/>
                <a:cs typeface="仿宋" panose="02010609060101010101" charset="-122"/>
                <a:sym typeface="+mn-ea"/>
              </a:rPr>
              <a:t>傲岸不屈的李白</a:t>
            </a:r>
            <a:endParaRPr altLang="zh-CN" sz="2800" b="1" spc="0">
              <a:solidFill>
                <a:srgbClr val="FF0000"/>
              </a:solidFill>
              <a:uFillTx/>
              <a:latin typeface="仿宋" panose="02010609060101010101" charset="-122"/>
              <a:ea typeface="仿宋" panose="02010609060101010101" charset="-122"/>
              <a:cs typeface="仿宋" panose="02010609060101010101" charset="-122"/>
              <a:sym typeface="+mn-ea"/>
            </a:endParaRPr>
          </a:p>
          <a:p>
            <a:pPr marL="457200" indent="-457200" algn="just" fontAlgn="auto">
              <a:lnSpc>
                <a:spcPct val="120000"/>
              </a:lnSpc>
              <a:buFont typeface="Wingdings" panose="05000000000000000000" charset="0"/>
              <a:buChar char="Ø"/>
            </a:pPr>
            <a:r>
              <a:rPr lang="zh-CN" altLang="en-US" sz="2800" b="1" spc="0">
                <a:solidFill>
                  <a:srgbClr val="FF0000"/>
                </a:solidFill>
                <a:uFillTx/>
                <a:latin typeface="仿宋" panose="02010609060101010101" charset="-122"/>
                <a:ea typeface="仿宋" panose="02010609060101010101" charset="-122"/>
                <a:cs typeface="仿宋" panose="02010609060101010101" charset="-122"/>
                <a:sym typeface="+mn-ea"/>
              </a:rPr>
              <a:t>豪放不羁的李白</a:t>
            </a:r>
            <a:endParaRPr lang="zh-CN" altLang="en-US" sz="2800" b="1" spc="0" smtClean="0">
              <a:ln w="3175">
                <a:noFill/>
              </a:ln>
              <a:solidFill>
                <a:srgbClr val="FF0000"/>
              </a:solidFill>
              <a:effectLst/>
              <a:uFillTx/>
              <a:latin typeface="仿宋" panose="02010609060101010101" charset="-122"/>
              <a:ea typeface="仿宋" panose="02010609060101010101" charset="-122"/>
              <a:cs typeface="仿宋" panose="02010609060101010101" charset="-122"/>
            </a:endParaRPr>
          </a:p>
          <a:p>
            <a:pPr marL="457200" indent="-457200" algn="just" fontAlgn="auto">
              <a:lnSpc>
                <a:spcPct val="120000"/>
              </a:lnSpc>
              <a:buFont typeface="Wingdings" panose="05000000000000000000" charset="0"/>
              <a:buChar char="Ø"/>
            </a:pPr>
            <a:r>
              <a:rPr altLang="zh-CN" sz="2800" b="1" spc="0">
                <a:solidFill>
                  <a:srgbClr val="FF0000"/>
                </a:solidFill>
                <a:uFillTx/>
                <a:latin typeface="仿宋" panose="02010609060101010101" charset="-122"/>
                <a:ea typeface="仿宋" panose="02010609060101010101" charset="-122"/>
                <a:cs typeface="仿宋" panose="02010609060101010101" charset="-122"/>
                <a:sym typeface="+mn-ea"/>
              </a:rPr>
              <a:t>追求自由的李白    无奈、愤激的李白……</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box(in)">
                                      <p:cBhvr>
                                        <p:cTn id="13" dur="2000"/>
                                        <p:tgtEl>
                                          <p:spTgt spid="9">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1" presetClass="entr" presetSubtype="1" fill="hold"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wheel(1)">
                                      <p:cBhvr>
                                        <p:cTn id="18" dur="2000"/>
                                        <p:tgtEl>
                                          <p:spTgt spid="9">
                                            <p:txEl>
                                              <p:pRg st="2" end="2"/>
                                            </p:txEl>
                                          </p:spTgt>
                                        </p:tgtEl>
                                      </p:cBhvr>
                                    </p:animEffect>
                                  </p:childTnLst>
                                </p:cTn>
                              </p:par>
                              <p:par>
                                <p:cTn id="19" presetID="21" presetClass="entr" presetSubtype="1"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wheel(1)">
                                      <p:cBhvr>
                                        <p:cTn id="21" dur="2000"/>
                                        <p:tgtEl>
                                          <p:spTgt spid="9">
                                            <p:txEl>
                                              <p:pRg st="3" end="3"/>
                                            </p:txEl>
                                          </p:spTgt>
                                        </p:tgtEl>
                                      </p:cBhvr>
                                    </p:animEffect>
                                  </p:childTnLst>
                                </p:cTn>
                              </p:par>
                              <p:par>
                                <p:cTn id="22" presetID="21" presetClass="entr" presetSubtype="1" fill="hold"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wheel(1)">
                                      <p:cBhvr>
                                        <p:cTn id="24" dur="20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802598" y="807813"/>
            <a:ext cx="10612202" cy="1106747"/>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sz="2800" b="1" spc="0">
                <a:solidFill>
                  <a:schemeClr val="tx1"/>
                </a:solidFill>
                <a:uFillTx/>
                <a:latin typeface="黑体" panose="02010609060101010101" charset="-122"/>
                <a:ea typeface="黑体" panose="02010609060101010101" charset="-122"/>
                <a:cs typeface="黑体" panose="02010609060101010101" charset="-122"/>
                <a:sym typeface="+mn-ea"/>
              </a:rPr>
              <a:t>5</a:t>
            </a:r>
            <a:r>
              <a:rPr sz="2800" spc="0">
                <a:solidFill>
                  <a:schemeClr val="tx1"/>
                </a:solidFill>
                <a:uFillTx/>
                <a:latin typeface="黑体" panose="02010609060101010101" charset="-122"/>
                <a:ea typeface="黑体" panose="02010609060101010101" charset="-122"/>
                <a:cs typeface="黑体" panose="02010609060101010101" charset="-122"/>
                <a:sym typeface="+mn-ea"/>
              </a:rPr>
              <a:t>.《登高》中，“无边落木萧萧下，不尽长江滚滚来”包含了怎样的情感意蕴？</a:t>
            </a:r>
            <a:endParaRPr sz="2800" b="1" spc="0">
              <a:solidFill>
                <a:schemeClr val="tx1"/>
              </a:solidFill>
              <a:uFillTx/>
              <a:latin typeface="黑体" panose="02010609060101010101" charset="-122"/>
              <a:ea typeface="黑体" panose="02010609060101010101" charset="-122"/>
              <a:cs typeface="黑体" panose="02010609060101010101" charset="-122"/>
              <a:sym typeface="+mn-ea"/>
            </a:endParaRPr>
          </a:p>
          <a:p>
            <a:pPr indent="711200" algn="just" fontAlgn="auto">
              <a:lnSpc>
                <a:spcPct val="150000"/>
              </a:lnSpc>
            </a:pP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graphicFrame>
        <p:nvGraphicFramePr>
          <p:cNvPr id="8" name="表格 7"/>
          <p:cNvGraphicFramePr>
            <a:graphicFrameLocks noGrp="1"/>
          </p:cNvGraphicFramePr>
          <p:nvPr>
            <p:custDataLst>
              <p:tags r:id="rId3"/>
            </p:custDataLst>
          </p:nvPr>
        </p:nvGraphicFramePr>
        <p:xfrm>
          <a:off x="802598" y="2755935"/>
          <a:ext cx="10621010" cy="3499104"/>
        </p:xfrm>
        <a:graphic>
          <a:graphicData uri="http://schemas.openxmlformats.org/drawingml/2006/table">
            <a:tbl>
              <a:tblPr firstRow="1" bandRow="1">
                <a:tableStyleId>{69012ECD-51FC-41F1-AA8D-1B2483CD663E}</a:tableStyleId>
              </a:tblPr>
              <a:tblGrid>
                <a:gridCol w="3489960"/>
                <a:gridCol w="7131050"/>
              </a:tblGrid>
              <a:tr h="405130">
                <a:tc>
                  <a:txBody>
                    <a:bodyPr vert="horz" wrap="square"/>
                    <a:lstStyle/>
                    <a:p>
                      <a:pPr indent="0" algn="ctr">
                        <a:buNone/>
                      </a:pPr>
                      <a:r>
                        <a:rPr lang="en-US" sz="2800"/>
                        <a:t>词句</a:t>
                      </a:r>
                      <a:endParaRPr lang="en-US" altLang="en-US" sz="2800"/>
                    </a:p>
                  </a:txBody>
                  <a:tcPr marL="68576" marR="68576" marT="0" marB="0" anchor="ctr"/>
                </a:tc>
                <a:tc>
                  <a:txBody>
                    <a:bodyPr vert="horz" wrap="square"/>
                    <a:lstStyle/>
                    <a:p>
                      <a:pPr indent="0" algn="ctr">
                        <a:buNone/>
                      </a:pPr>
                      <a:r>
                        <a:rPr lang="en-US" sz="2800"/>
                        <a:t>情感意蕴</a:t>
                      </a:r>
                      <a:endParaRPr lang="en-US" altLang="en-US" sz="2800"/>
                    </a:p>
                  </a:txBody>
                  <a:tcPr marL="68576" marR="68576" marT="0" marB="0" anchor="ctr"/>
                </a:tc>
              </a:tr>
              <a:tr h="405130">
                <a:tc>
                  <a:txBody>
                    <a:bodyPr vert="horz" wrap="square"/>
                    <a:lstStyle/>
                    <a:p>
                      <a:pPr indent="0" algn="ctr" fontAlgn="auto">
                        <a:lnSpc>
                          <a:spcPct val="120000"/>
                        </a:lnSpc>
                        <a:buNone/>
                      </a:pPr>
                      <a:r>
                        <a:rPr lang="en-US" sz="2800"/>
                        <a:t>落木</a:t>
                      </a:r>
                      <a:endParaRPr lang="en-US" altLang="en-US" sz="2800"/>
                    </a:p>
                  </a:txBody>
                  <a:tcPr marL="68576" marR="68576" marT="0" marB="0" anchor="ctr"/>
                </a:tc>
                <a:tc>
                  <a:txBody>
                    <a:bodyPr vert="horz" wrap="square"/>
                    <a:lstStyle/>
                    <a:p>
                      <a:pPr indent="0" algn="ctr" fontAlgn="auto">
                        <a:lnSpc>
                          <a:spcPct val="120000"/>
                        </a:lnSpc>
                        <a:buNone/>
                      </a:pPr>
                      <a:r>
                        <a:rPr lang="en-US" sz="2800"/>
                        <a:t>无边</a:t>
                      </a:r>
                      <a:endParaRPr lang="en-US" altLang="en-US" sz="2800"/>
                    </a:p>
                  </a:txBody>
                  <a:tcPr marL="68576" marR="68576" marT="0" marB="0" anchor="ctr"/>
                </a:tc>
              </a:tr>
              <a:tr h="404495">
                <a:tc>
                  <a:txBody>
                    <a:bodyPr vert="horz" wrap="square"/>
                    <a:lstStyle/>
                    <a:p>
                      <a:pPr indent="0" algn="ctr" fontAlgn="auto">
                        <a:lnSpc>
                          <a:spcPct val="120000"/>
                        </a:lnSpc>
                        <a:buNone/>
                      </a:pPr>
                      <a:r>
                        <a:rPr lang="en-US" sz="2800"/>
                        <a:t>萧萧下</a:t>
                      </a:r>
                      <a:endParaRPr lang="en-US" altLang="en-US" sz="2800"/>
                    </a:p>
                  </a:txBody>
                  <a:tcPr marL="68576" marR="68576" marT="0" marB="0" anchor="ctr"/>
                </a:tc>
                <a:tc>
                  <a:txBody>
                    <a:bodyPr vert="horz" wrap="square"/>
                    <a:lstStyle/>
                    <a:p>
                      <a:pPr indent="0" algn="ctr" fontAlgn="auto">
                        <a:lnSpc>
                          <a:spcPct val="120000"/>
                        </a:lnSpc>
                        <a:buNone/>
                      </a:pPr>
                      <a:r>
                        <a:rPr lang="en-US" sz="2800"/>
                        <a:t>生命之短暂</a:t>
                      </a:r>
                      <a:endParaRPr lang="en-US" altLang="en-US" sz="2800"/>
                    </a:p>
                  </a:txBody>
                  <a:tcPr marL="68576" marR="68576" marT="0" marB="0" anchor="ctr"/>
                </a:tc>
              </a:tr>
              <a:tr h="429260">
                <a:tc>
                  <a:txBody>
                    <a:bodyPr vert="horz" wrap="square"/>
                    <a:lstStyle/>
                    <a:p>
                      <a:pPr indent="0" algn="ctr" fontAlgn="auto">
                        <a:lnSpc>
                          <a:spcPct val="120000"/>
                        </a:lnSpc>
                        <a:buNone/>
                      </a:pPr>
                      <a:r>
                        <a:rPr lang="en-US" sz="2800"/>
                        <a:t>长江</a:t>
                      </a:r>
                      <a:endParaRPr lang="en-US" altLang="en-US" sz="2800"/>
                    </a:p>
                  </a:txBody>
                  <a:tcPr marL="68576" marR="68576" marT="0" marB="0" anchor="ctr"/>
                </a:tc>
                <a:tc>
                  <a:txBody>
                    <a:bodyPr vert="horz" wrap="square"/>
                    <a:lstStyle/>
                    <a:p>
                      <a:pPr indent="0" algn="ctr" fontAlgn="auto">
                        <a:lnSpc>
                          <a:spcPct val="120000"/>
                        </a:lnSpc>
                        <a:buNone/>
                      </a:pPr>
                      <a:r>
                        <a:rPr lang="en-US" sz="2800"/>
                        <a:t>不尽</a:t>
                      </a:r>
                      <a:endParaRPr lang="en-US" altLang="en-US" sz="2800"/>
                    </a:p>
                  </a:txBody>
                  <a:tcPr marL="68576" marR="68576" marT="0" marB="0" anchor="ctr"/>
                </a:tc>
              </a:tr>
              <a:tr h="430530">
                <a:tc>
                  <a:txBody>
                    <a:bodyPr vert="horz" wrap="square"/>
                    <a:lstStyle/>
                    <a:p>
                      <a:pPr indent="0" algn="ctr" fontAlgn="auto">
                        <a:lnSpc>
                          <a:spcPct val="120000"/>
                        </a:lnSpc>
                        <a:buNone/>
                      </a:pPr>
                      <a:r>
                        <a:rPr lang="en-US" sz="2800"/>
                        <a:t>滚滚来</a:t>
                      </a:r>
                      <a:endParaRPr lang="en-US" altLang="en-US" sz="2800"/>
                    </a:p>
                  </a:txBody>
                  <a:tcPr marL="68576" marR="68576" marT="0" marB="0" anchor="ctr"/>
                </a:tc>
                <a:tc>
                  <a:txBody>
                    <a:bodyPr vert="horz" wrap="square"/>
                    <a:lstStyle/>
                    <a:p>
                      <a:pPr indent="0" algn="ctr" fontAlgn="auto">
                        <a:lnSpc>
                          <a:spcPct val="120000"/>
                        </a:lnSpc>
                        <a:buNone/>
                      </a:pPr>
                      <a:r>
                        <a:rPr lang="en-US" sz="2800"/>
                        <a:t>时间之永恒</a:t>
                      </a:r>
                      <a:endParaRPr lang="en-US" altLang="en-US" sz="2800"/>
                    </a:p>
                  </a:txBody>
                  <a:tcPr marL="68576" marR="68576" marT="0" marB="0" anchor="ctr"/>
                </a:tc>
              </a:tr>
              <a:tr h="659765">
                <a:tc gridSpan="2">
                  <a:txBody>
                    <a:bodyPr vert="horz" wrap="square"/>
                    <a:lstStyle/>
                    <a:p>
                      <a:pPr indent="0" algn="l" fontAlgn="auto">
                        <a:lnSpc>
                          <a:spcPct val="120000"/>
                        </a:lnSpc>
                        <a:buNone/>
                      </a:pPr>
                      <a:r>
                        <a:rPr lang="en-US" sz="2800"/>
                        <a:t>面对无边落木，诗人感到人生的短暂和无奈；而看到眼前滚滚不尽的长江，诗人</a:t>
                      </a:r>
                      <a:r>
                        <a:rPr lang="zh-CN" altLang="en-US" sz="2800"/>
                        <a:t>又</a:t>
                      </a:r>
                      <a:r>
                        <a:rPr lang="en-US" sz="2800"/>
                        <a:t>感到豁达、坦荡、胸襟开阔</a:t>
                      </a:r>
                      <a:endParaRPr lang="en-US" altLang="en-US" sz="2800"/>
                    </a:p>
                  </a:txBody>
                  <a:tcPr marL="68576" marR="68576" marT="0" marB="0" anchor="ctr"/>
                </a:tc>
                <a:tc hMerge="1">
                  <a:txBody>
                    <a:bodyPr vert="horz" wrap="square"/>
                    <a:lstStyle/>
                    <a:p>
                      <a:endParaRPr lang="zh-CN"/>
                    </a:p>
                  </a:txBody>
                  <a:tcPr/>
                </a:tc>
              </a:tr>
            </a:tbl>
          </a:graphicData>
        </a:graphic>
      </p:graphicFrame>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1" presetClass="entr" presetSubtype="1"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heel(1)">
                                      <p:cBhvr>
                                        <p:cTn id="1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781008" y="537938"/>
            <a:ext cx="10629981" cy="1539795"/>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altLang="zh-CN" sz="2800" b="1" spc="0">
                <a:solidFill>
                  <a:schemeClr val="tx1"/>
                </a:solidFill>
                <a:uFillTx/>
                <a:latin typeface="黑体" panose="02010609060101010101" charset="-122"/>
                <a:ea typeface="黑体" panose="02010609060101010101" charset="-122"/>
                <a:cs typeface="黑体" panose="02010609060101010101" charset="-122"/>
                <a:sym typeface="+mn-ea"/>
              </a:rPr>
              <a:t>6</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.《登高》中，诗歌的尾联“艰难苦恨繁霜鬓，潦倒新停浊酒杯”蕴含了哪两个方面的深层意蕴？谈谈你的理解。</a:t>
            </a: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a:p>
            <a:pPr indent="711200" algn="just" fontAlgn="auto">
              <a:lnSpc>
                <a:spcPct val="150000"/>
              </a:lnSpc>
            </a:pPr>
            <a:endPar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pic>
        <p:nvPicPr>
          <p:cNvPr id="2" name="图片 1" descr="u=3330491455,3982003717&amp;fm=173&amp;s=15982B7FDD1346450A45E54B0300E070&amp;w=396&amp;h=554&amp;img"/>
          <p:cNvPicPr>
            <a:picLocks noChangeAspect="1"/>
          </p:cNvPicPr>
          <p:nvPr/>
        </p:nvPicPr>
        <p:blipFill>
          <a:blip r:embed="rId3"/>
          <a:stretch>
            <a:fillRect/>
          </a:stretch>
        </p:blipFill>
        <p:spPr>
          <a:xfrm>
            <a:off x="8419663" y="2721660"/>
            <a:ext cx="2798299" cy="3486603"/>
          </a:xfrm>
          <a:prstGeom prst="roundRect">
            <a:avLst/>
          </a:prstGeom>
        </p:spPr>
      </p:pic>
      <p:sp>
        <p:nvSpPr>
          <p:cNvPr id="3" name="文本框 2"/>
          <p:cNvSpPr txBox="1"/>
          <p:nvPr/>
        </p:nvSpPr>
        <p:spPr>
          <a:xfrm>
            <a:off x="692743" y="2552700"/>
            <a:ext cx="7349107" cy="3969385"/>
          </a:xfrm>
          <a:prstGeom prst="rect">
            <a:avLst/>
          </a:prstGeom>
          <a:noFill/>
        </p:spPr>
        <p:txBody>
          <a:bodyPr wrap="square" rtlCol="0">
            <a:spAutoFit/>
          </a:bodyPr>
          <a:lstStyle/>
          <a:p>
            <a:pPr marL="457200" indent="-457200" algn="just" fontAlgn="auto">
              <a:lnSpc>
                <a:spcPct val="150000"/>
              </a:lnSpc>
              <a:buFont typeface="Wingdings" panose="05000000000000000000" charset="0"/>
              <a:buChar char="p"/>
            </a:pPr>
            <a:r>
              <a:rPr lang="zh-CN" altLang="en-US" sz="2800" b="1" smtClean="0">
                <a:ln w="3175">
                  <a:noFill/>
                </a:ln>
                <a:solidFill>
                  <a:schemeClr val="tx1"/>
                </a:solidFill>
                <a:effectLst/>
                <a:uFillTx/>
                <a:latin typeface="仿宋" panose="02010609060101010101" charset="-122"/>
                <a:ea typeface="仿宋" panose="02010609060101010101" charset="-122"/>
                <a:cs typeface="仿宋" panose="02010609060101010101" charset="-122"/>
                <a:sym typeface="+mn-ea"/>
              </a:rPr>
              <a:t>（1）国事艰难，壮志难酬。此时安史之乱已经过去四年，可是国家仍然动荡不安。诗人已到暮年，不能为国家效力，恨自己壮志难酬。</a:t>
            </a:r>
          </a:p>
          <a:p>
            <a:pPr marL="457200" indent="-457200" algn="just" fontAlgn="auto">
              <a:lnSpc>
                <a:spcPct val="150000"/>
              </a:lnSpc>
              <a:buFont typeface="Wingdings" panose="05000000000000000000" charset="0"/>
              <a:buChar char="p"/>
            </a:pPr>
            <a:r>
              <a:rPr lang="zh-CN" altLang="en-US" sz="2800" b="1" smtClean="0">
                <a:ln w="3175">
                  <a:noFill/>
                </a:ln>
                <a:solidFill>
                  <a:schemeClr val="tx1"/>
                </a:solidFill>
                <a:effectLst/>
                <a:uFillTx/>
                <a:latin typeface="仿宋" panose="02010609060101010101" charset="-122"/>
                <a:ea typeface="仿宋" panose="02010609060101010101" charset="-122"/>
                <a:cs typeface="仿宋" panose="02010609060101010101" charset="-122"/>
                <a:sym typeface="+mn-ea"/>
              </a:rPr>
              <a:t>（2）人生潦倒，消愁无途。诗人孤苦无依，满腹愁情无法消除。</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810853" y="484598"/>
            <a:ext cx="10622997" cy="1086428"/>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00000"/>
              </a:lnSpc>
            </a:pPr>
            <a:r>
              <a:rPr altLang="zh-CN" sz="2800" b="1" spc="0">
                <a:solidFill>
                  <a:schemeClr val="tx1"/>
                </a:solidFill>
                <a:uFillTx/>
                <a:latin typeface="黑体" panose="02010609060101010101" charset="-122"/>
                <a:ea typeface="黑体" panose="02010609060101010101" charset="-122"/>
                <a:cs typeface="黑体" panose="02010609060101010101" charset="-122"/>
                <a:sym typeface="+mn-ea"/>
              </a:rPr>
              <a:t>7</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.根据《梦游天姥吟留别》《登高》与《琵琶行并序》，对比李白、杜甫、白居易的形象。</a:t>
            </a:r>
            <a:endParaRPr lang="zh-CN" altLang="en-US" sz="2800" spc="0">
              <a:solidFill>
                <a:srgbClr val="3C3C41"/>
              </a:solidFill>
              <a:uFillTx/>
              <a:latin typeface="黑体" panose="02010609060101010101" charset="-122"/>
              <a:ea typeface="黑体" panose="02010609060101010101" charset="-122"/>
              <a:cs typeface="黑体" panose="02010609060101010101" charset="-122"/>
              <a:sym typeface="+mn-ea"/>
            </a:endParaRPr>
          </a:p>
          <a:p>
            <a:pPr indent="711200" algn="just" fontAlgn="auto">
              <a:lnSpc>
                <a:spcPct val="150000"/>
              </a:lnSpc>
            </a:pPr>
            <a:endParaRPr lang="zh-CN" altLang="en-US" sz="2800" spc="0">
              <a:solidFill>
                <a:srgbClr val="3C3C41"/>
              </a:solidFill>
              <a:uFillTx/>
              <a:latin typeface="黑体" panose="02010609060101010101" charset="-122"/>
              <a:ea typeface="黑体" panose="02010609060101010101" charset="-122"/>
              <a:cs typeface="黑体" panose="02010609060101010101" charset="-122"/>
              <a:sym typeface="+mn-ea"/>
            </a:endParaRPr>
          </a:p>
        </p:txBody>
      </p:sp>
      <p:graphicFrame>
        <p:nvGraphicFramePr>
          <p:cNvPr id="2" name="表格 1"/>
          <p:cNvGraphicFramePr>
            <a:graphicFrameLocks noGrp="1"/>
          </p:cNvGraphicFramePr>
          <p:nvPr>
            <p:custDataLst>
              <p:tags r:id="rId3"/>
            </p:custDataLst>
          </p:nvPr>
        </p:nvGraphicFramePr>
        <p:xfrm>
          <a:off x="639403" y="1808516"/>
          <a:ext cx="10622280" cy="4754880"/>
        </p:xfrm>
        <a:graphic>
          <a:graphicData uri="http://schemas.openxmlformats.org/drawingml/2006/table">
            <a:tbl>
              <a:tblPr firstRow="1" bandRow="1">
                <a:tableStyleId>{5940675A-B579-460E-94D1-54222C63F5DA}</a:tableStyleId>
              </a:tblPr>
              <a:tblGrid>
                <a:gridCol w="2028825"/>
                <a:gridCol w="1310640"/>
                <a:gridCol w="7282815"/>
              </a:tblGrid>
              <a:tr h="1097280">
                <a:tc>
                  <a:txBody>
                    <a:bodyPr vert="horz" wrap="square"/>
                    <a:lstStyle/>
                    <a:p>
                      <a:pPr indent="0" algn="ctr" fontAlgn="auto">
                        <a:lnSpc>
                          <a:spcPct val="150000"/>
                        </a:lnSpc>
                        <a:buNone/>
                      </a:pPr>
                      <a:r>
                        <a:rPr lang="en-US" sz="2000" b="1">
                          <a:solidFill>
                            <a:schemeClr val="bg1"/>
                          </a:solidFill>
                          <a:latin typeface="黑体" panose="02010609060101010101" charset="-122"/>
                          <a:ea typeface="黑体" panose="02010609060101010101" charset="-122"/>
                          <a:cs typeface="宋体" panose="02010600030101010101" pitchFamily="2" charset="-122"/>
                        </a:rPr>
                        <a:t>篇目</a:t>
                      </a:r>
                      <a:endParaRPr lang="en-US" altLang="en-US" sz="2000" b="1">
                        <a:solidFill>
                          <a:schemeClr val="bg1"/>
                        </a:solidFill>
                        <a:latin typeface="黑体" panose="02010609060101010101" charset="-122"/>
                        <a:ea typeface="黑体" panose="02010609060101010101" charset="-122"/>
                        <a:cs typeface="宋体" panose="02010600030101010101" pitchFamily="2"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75000"/>
                      </a:schemeClr>
                    </a:solidFill>
                  </a:tcPr>
                </a:tc>
                <a:tc>
                  <a:txBody>
                    <a:bodyPr vert="horz" wrap="square"/>
                    <a:lstStyle/>
                    <a:p>
                      <a:pPr indent="0" algn="ctr" fontAlgn="auto">
                        <a:lnSpc>
                          <a:spcPct val="150000"/>
                        </a:lnSpc>
                        <a:buNone/>
                      </a:pPr>
                      <a:r>
                        <a:rPr lang="en-US" sz="2000" b="1">
                          <a:solidFill>
                            <a:schemeClr val="bg1"/>
                          </a:solidFill>
                          <a:latin typeface="黑体" panose="02010609060101010101" charset="-122"/>
                          <a:ea typeface="黑体" panose="02010609060101010101" charset="-122"/>
                          <a:cs typeface="宋体" panose="02010600030101010101" pitchFamily="2" charset="-122"/>
                        </a:rPr>
                        <a:t>诗人形象</a:t>
                      </a:r>
                      <a:endParaRPr lang="en-US" altLang="en-US" sz="2000" b="1">
                        <a:solidFill>
                          <a:schemeClr val="bg1"/>
                        </a:solidFill>
                        <a:latin typeface="黑体" panose="02010609060101010101" charset="-122"/>
                        <a:ea typeface="黑体" panose="02010609060101010101" charset="-122"/>
                        <a:cs typeface="宋体" panose="02010600030101010101" pitchFamily="2"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75000"/>
                      </a:schemeClr>
                    </a:solidFill>
                  </a:tcPr>
                </a:tc>
                <a:tc>
                  <a:txBody>
                    <a:bodyPr vert="horz" wrap="square"/>
                    <a:lstStyle/>
                    <a:p>
                      <a:pPr indent="0" algn="ctr" fontAlgn="auto">
                        <a:lnSpc>
                          <a:spcPct val="150000"/>
                        </a:lnSpc>
                        <a:buNone/>
                      </a:pPr>
                      <a:r>
                        <a:rPr lang="en-US" sz="2000" b="1">
                          <a:solidFill>
                            <a:schemeClr val="bg1"/>
                          </a:solidFill>
                          <a:latin typeface="黑体" panose="02010609060101010101" charset="-122"/>
                          <a:ea typeface="黑体" panose="02010609060101010101" charset="-122"/>
                          <a:cs typeface="宋体" panose="02010600030101010101" pitchFamily="2" charset="-122"/>
                        </a:rPr>
                        <a:t>诗中相关词语</a:t>
                      </a:r>
                      <a:endParaRPr lang="en-US" altLang="en-US" sz="2000" b="1">
                        <a:solidFill>
                          <a:schemeClr val="bg1"/>
                        </a:solidFill>
                        <a:latin typeface="黑体" panose="02010609060101010101" charset="-122"/>
                        <a:ea typeface="黑体" panose="02010609060101010101" charset="-122"/>
                        <a:cs typeface="宋体" panose="02010600030101010101" pitchFamily="2"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2">
                        <a:lumMod val="75000"/>
                      </a:schemeClr>
                    </a:solidFill>
                  </a:tcPr>
                </a:tc>
              </a:tr>
              <a:tr h="1645920">
                <a:tc>
                  <a:txBody>
                    <a:bodyPr vert="horz" wrap="square"/>
                    <a:lstStyle/>
                    <a:p>
                      <a:pPr indent="0" algn="ctr" fontAlgn="auto">
                        <a:lnSpc>
                          <a:spcPct val="150000"/>
                        </a:lnSpc>
                        <a:buNone/>
                      </a:pPr>
                      <a:r>
                        <a:rPr lang="zh-CN" altLang="en-US" sz="2000" b="1" spc="-49" smtClean="0">
                          <a:ln w="3175">
                            <a:noFill/>
                          </a:ln>
                          <a:solidFill>
                            <a:schemeClr val="tx1"/>
                          </a:solidFill>
                          <a:effectLst/>
                          <a:latin typeface="黑体" panose="02010609060101010101" charset="-122"/>
                          <a:ea typeface="黑体" panose="02010609060101010101" charset="-122"/>
                          <a:cs typeface="黑体" panose="02010609060101010101" charset="-122"/>
                        </a:rPr>
                        <a:t>梦游天姥吟留别</a:t>
                      </a: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en-US" sz="2000" b="0">
                          <a:solidFill>
                            <a:srgbClr val="FF0000"/>
                          </a:solidFill>
                          <a:latin typeface="黑体" panose="02010609060101010101" charset="-122"/>
                          <a:ea typeface="黑体" panose="02010609060101010101" charset="-122"/>
                          <a:cs typeface="宋体" panose="02010600030101010101" pitchFamily="2" charset="-122"/>
                        </a:rPr>
                        <a:t>飘逸长者</a:t>
                      </a:r>
                      <a:endParaRPr lang="en-US" altLang="en-US" sz="2000" b="0">
                        <a:solidFill>
                          <a:srgbClr val="FF0000"/>
                        </a:solidFill>
                        <a:latin typeface="黑体" panose="02010609060101010101" charset="-122"/>
                        <a:ea typeface="黑体" panose="02010609060101010101" charset="-122"/>
                        <a:cs typeface="宋体" panose="02010600030101010101" pitchFamily="2"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fontAlgn="auto">
                        <a:lnSpc>
                          <a:spcPct val="150000"/>
                        </a:lnSpc>
                        <a:buNone/>
                      </a:pPr>
                      <a:r>
                        <a:rPr lang="en-US" sz="2000" b="0">
                          <a:latin typeface="黑体" panose="02010609060101010101" charset="-122"/>
                          <a:ea typeface="黑体" panose="02010609060101010101" charset="-122"/>
                          <a:cs typeface="宋体" panose="02010600030101010101" pitchFamily="2" charset="-122"/>
                        </a:rPr>
                        <a:t>我欲因之梦吴越，一夜飞度镜湖月</a:t>
                      </a:r>
                    </a:p>
                    <a:p>
                      <a:pPr indent="0" fontAlgn="auto">
                        <a:lnSpc>
                          <a:spcPct val="150000"/>
                        </a:lnSpc>
                        <a:buNone/>
                      </a:pPr>
                      <a:r>
                        <a:rPr lang="en-US" sz="2000" b="0">
                          <a:latin typeface="黑体" panose="02010609060101010101" charset="-122"/>
                          <a:ea typeface="黑体" panose="02010609060101010101" charset="-122"/>
                          <a:cs typeface="宋体" panose="02010600030101010101" pitchFamily="2" charset="-122"/>
                        </a:rPr>
                        <a:t>脚著谢公屐，身登青云梯</a:t>
                      </a:r>
                    </a:p>
                    <a:p>
                      <a:pPr indent="0" fontAlgn="auto">
                        <a:lnSpc>
                          <a:spcPct val="150000"/>
                        </a:lnSpc>
                        <a:buNone/>
                      </a:pPr>
                      <a:r>
                        <a:rPr lang="en-US" sz="2000" b="0">
                          <a:latin typeface="黑体" panose="02010609060101010101" charset="-122"/>
                          <a:ea typeface="黑体" panose="02010609060101010101" charset="-122"/>
                          <a:cs typeface="宋体" panose="02010600030101010101" pitchFamily="2" charset="-122"/>
                        </a:rPr>
                        <a:t>且放白鹿青崖间</a:t>
                      </a:r>
                      <a:r>
                        <a:rPr lang="zh-CN" altLang="en-US" sz="2000" b="0">
                          <a:latin typeface="黑体" panose="02010609060101010101" charset="-122"/>
                          <a:ea typeface="黑体" panose="02010609060101010101" charset="-122"/>
                          <a:cs typeface="宋体" panose="02010600030101010101" pitchFamily="2" charset="-122"/>
                        </a:rPr>
                        <a:t>，</a:t>
                      </a:r>
                      <a:r>
                        <a:rPr lang="en-US" sz="2000" b="0">
                          <a:latin typeface="黑体" panose="02010609060101010101" charset="-122"/>
                          <a:ea typeface="黑体" panose="02010609060101010101" charset="-122"/>
                          <a:cs typeface="宋体" panose="02010600030101010101" pitchFamily="2" charset="-122"/>
                        </a:rPr>
                        <a:t>须行即骑访名山。安能摧眉折腰事权贵，使我不得开心颜</a:t>
                      </a:r>
                      <a:endParaRPr lang="en-US" altLang="en-US" sz="2000" b="0">
                        <a:latin typeface="黑体" panose="02010609060101010101" charset="-122"/>
                        <a:ea typeface="黑体" panose="02010609060101010101" charset="-122"/>
                        <a:cs typeface="宋体" panose="02010600030101010101" pitchFamily="2"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98170">
                <a:tc>
                  <a:txBody>
                    <a:bodyPr vert="horz" wrap="square"/>
                    <a:lstStyle/>
                    <a:p>
                      <a:pPr indent="0" algn="ctr" fontAlgn="auto">
                        <a:lnSpc>
                          <a:spcPct val="150000"/>
                        </a:lnSpc>
                        <a:buNone/>
                      </a:pPr>
                      <a:r>
                        <a:rPr lang="zh-CN" altLang="en-US" sz="2000" b="1" spc="-49" smtClean="0">
                          <a:ln w="3175">
                            <a:noFill/>
                          </a:ln>
                          <a:solidFill>
                            <a:schemeClr val="tx1"/>
                          </a:solidFill>
                          <a:effectLst/>
                          <a:latin typeface="黑体" panose="02010609060101010101" charset="-122"/>
                          <a:ea typeface="黑体" panose="02010609060101010101" charset="-122"/>
                          <a:cs typeface="黑体" panose="02010609060101010101" charset="-122"/>
                        </a:rPr>
                        <a:t>登高</a:t>
                      </a: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en-US" sz="2000" b="0">
                          <a:solidFill>
                            <a:srgbClr val="FF0000"/>
                          </a:solidFill>
                          <a:latin typeface="黑体" panose="02010609060101010101" charset="-122"/>
                          <a:ea typeface="黑体" panose="02010609060101010101" charset="-122"/>
                          <a:cs typeface="宋体" panose="02010600030101010101" pitchFamily="2" charset="-122"/>
                        </a:rPr>
                        <a:t>衰病老人</a:t>
                      </a:r>
                      <a:endParaRPr lang="en-US" altLang="en-US" sz="2000" b="0">
                        <a:solidFill>
                          <a:srgbClr val="FF0000"/>
                        </a:solidFill>
                        <a:latin typeface="黑体" panose="02010609060101010101" charset="-122"/>
                        <a:ea typeface="黑体" panose="02010609060101010101" charset="-122"/>
                        <a:cs typeface="宋体" panose="02010600030101010101" pitchFamily="2"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fontAlgn="auto">
                        <a:lnSpc>
                          <a:spcPct val="150000"/>
                        </a:lnSpc>
                        <a:buNone/>
                      </a:pPr>
                      <a:r>
                        <a:rPr lang="en-US" sz="2000" b="0">
                          <a:latin typeface="黑体" panose="02010609060101010101" charset="-122"/>
                          <a:ea typeface="黑体" panose="02010609060101010101" charset="-122"/>
                          <a:cs typeface="宋体" panose="02010600030101010101" pitchFamily="2" charset="-122"/>
                        </a:rPr>
                        <a:t>万里悲秋常作客，百年多病独登台。艰难苦恨繁霜鬓，潦倒新停浊酒杯</a:t>
                      </a:r>
                      <a:endParaRPr lang="en-US" altLang="en-US" sz="2000" b="0">
                        <a:latin typeface="黑体" panose="02010609060101010101" charset="-122"/>
                        <a:ea typeface="黑体" panose="02010609060101010101" charset="-122"/>
                        <a:cs typeface="宋体" panose="02010600030101010101" pitchFamily="2"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22960">
                <a:tc>
                  <a:txBody>
                    <a:bodyPr vert="horz" wrap="square"/>
                    <a:lstStyle/>
                    <a:p>
                      <a:pPr algn="ctr" fontAlgn="auto">
                        <a:lnSpc>
                          <a:spcPct val="150000"/>
                        </a:lnSpc>
                        <a:buClrTx/>
                        <a:buSzTx/>
                        <a:buFontTx/>
                        <a:buNone/>
                      </a:pPr>
                      <a:r>
                        <a:rPr lang="zh-CN" altLang="en-US" sz="2000" b="1" spc="-49" smtClean="0">
                          <a:ln w="3175">
                            <a:noFill/>
                          </a:ln>
                          <a:solidFill>
                            <a:schemeClr val="tx1"/>
                          </a:solidFill>
                          <a:effectLst/>
                          <a:latin typeface="黑体" panose="02010609060101010101" charset="-122"/>
                          <a:ea typeface="黑体" panose="02010609060101010101" charset="-122"/>
                          <a:cs typeface="黑体" panose="02010609060101010101" charset="-122"/>
                        </a:rPr>
                        <a:t>琵琶行</a:t>
                      </a: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fontAlgn="auto">
                        <a:lnSpc>
                          <a:spcPct val="150000"/>
                        </a:lnSpc>
                        <a:buNone/>
                      </a:pPr>
                      <a:r>
                        <a:rPr lang="en-US" sz="2000" b="0">
                          <a:solidFill>
                            <a:srgbClr val="FF0000"/>
                          </a:solidFill>
                          <a:latin typeface="黑体" panose="02010609060101010101" charset="-122"/>
                          <a:ea typeface="黑体" panose="02010609060101010101" charset="-122"/>
                          <a:cs typeface="宋体" panose="02010600030101010101" pitchFamily="2" charset="-122"/>
                        </a:rPr>
                        <a:t>失意士人</a:t>
                      </a:r>
                      <a:endParaRPr lang="en-US" altLang="en-US" sz="2000" b="0">
                        <a:solidFill>
                          <a:srgbClr val="FF0000"/>
                        </a:solidFill>
                        <a:latin typeface="黑体" panose="02010609060101010101" charset="-122"/>
                        <a:ea typeface="黑体" panose="02010609060101010101" charset="-122"/>
                        <a:cs typeface="宋体" panose="02010600030101010101" pitchFamily="2"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fontAlgn="auto">
                        <a:lnSpc>
                          <a:spcPct val="150000"/>
                        </a:lnSpc>
                        <a:buNone/>
                      </a:pPr>
                      <a:r>
                        <a:rPr lang="en-US" sz="2000" b="0">
                          <a:latin typeface="黑体" panose="02010609060101010101" charset="-122"/>
                          <a:ea typeface="黑体" panose="02010609060101010101" charset="-122"/>
                          <a:cs typeface="宋体" panose="02010600030101010101" pitchFamily="2" charset="-122"/>
                        </a:rPr>
                        <a:t>同是天涯沦落人，相逢何必曾相识。我从去年辞帝京，谪居卧病</a:t>
                      </a:r>
                      <a:r>
                        <a:rPr lang="zh-CN" altLang="en-US" sz="2000" b="0">
                          <a:latin typeface="黑体" panose="02010609060101010101" charset="-122"/>
                          <a:ea typeface="黑体" panose="02010609060101010101" charset="-122"/>
                          <a:cs typeface="宋体" panose="02010600030101010101" pitchFamily="2" charset="-122"/>
                        </a:rPr>
                        <a:t>浔阳</a:t>
                      </a:r>
                      <a:r>
                        <a:rPr lang="en-US" sz="2000" b="0">
                          <a:latin typeface="黑体" panose="02010609060101010101" charset="-122"/>
                          <a:ea typeface="黑体" panose="02010609060101010101" charset="-122"/>
                          <a:cs typeface="宋体" panose="02010600030101010101" pitchFamily="2" charset="-122"/>
                        </a:rPr>
                        <a:t>城。座中泣下谁最多</a:t>
                      </a:r>
                      <a:r>
                        <a:rPr lang="zh-CN" altLang="en-US" sz="2000" b="0">
                          <a:latin typeface="黑体" panose="02010609060101010101" charset="-122"/>
                          <a:ea typeface="黑体" panose="02010609060101010101" charset="-122"/>
                          <a:cs typeface="宋体" panose="02010600030101010101" pitchFamily="2" charset="-122"/>
                        </a:rPr>
                        <a:t>？</a:t>
                      </a:r>
                      <a:r>
                        <a:rPr lang="en-US" sz="2000" b="0">
                          <a:latin typeface="黑体" panose="02010609060101010101" charset="-122"/>
                          <a:ea typeface="黑体" panose="02010609060101010101" charset="-122"/>
                          <a:cs typeface="宋体" panose="02010600030101010101" pitchFamily="2" charset="-122"/>
                        </a:rPr>
                        <a:t>江州司马青衫湿</a:t>
                      </a:r>
                      <a:endParaRPr lang="en-US" altLang="en-US" sz="2000" b="0">
                        <a:latin typeface="黑体" panose="02010609060101010101" charset="-122"/>
                        <a:ea typeface="黑体" panose="02010609060101010101" charset="-122"/>
                        <a:cs typeface="宋体" panose="02010600030101010101" pitchFamily="2"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ox(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811488" y="667478"/>
            <a:ext cx="10604583" cy="1086428"/>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altLang="zh-CN" sz="2800" b="1" spc="0">
                <a:solidFill>
                  <a:schemeClr val="tx1"/>
                </a:solidFill>
                <a:uFillTx/>
                <a:latin typeface="黑体" panose="02010609060101010101" charset="-122"/>
                <a:ea typeface="黑体" panose="02010609060101010101" charset="-122"/>
                <a:cs typeface="黑体" panose="02010609060101010101" charset="-122"/>
                <a:sym typeface="+mn-ea"/>
              </a:rPr>
              <a:t>8</a:t>
            </a:r>
            <a:r>
              <a:rPr lang="zh-CN" altLang="en-US" sz="2800" b="1" spc="0">
                <a:solidFill>
                  <a:schemeClr val="tx1"/>
                </a:solidFill>
                <a:uFillTx/>
                <a:latin typeface="黑体" panose="02010609060101010101" charset="-122"/>
                <a:ea typeface="黑体" panose="02010609060101010101" charset="-122"/>
                <a:cs typeface="黑体" panose="02010609060101010101" charset="-122"/>
                <a:sym typeface="+mn-ea"/>
              </a:rPr>
              <a:t>.</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根据《梦游天姥吟留别》《登高》与《琵琶行并序》，对比李白、杜甫、白居易的形象。</a:t>
            </a:r>
            <a:r>
              <a:rPr altLang="zh-CN" sz="2800" spc="0">
                <a:solidFill>
                  <a:schemeClr val="tx1"/>
                </a:solidFill>
                <a:uFillTx/>
                <a:latin typeface="黑体" panose="02010609060101010101" charset="-122"/>
                <a:ea typeface="黑体" panose="02010609060101010101" charset="-122"/>
                <a:cs typeface="黑体" panose="02010609060101010101" charset="-122"/>
                <a:sym typeface="+mn-ea"/>
              </a:rPr>
              <a:t>  </a:t>
            </a:r>
            <a:endParaRPr lang="zh-CN" altLang="zh-CN" sz="2800" spc="0">
              <a:solidFill>
                <a:schemeClr val="tx1"/>
              </a:solidFill>
              <a:uFillTx/>
              <a:latin typeface="黑体" panose="02010609060101010101" charset="-122"/>
              <a:ea typeface="黑体" panose="02010609060101010101" charset="-122"/>
              <a:cs typeface="黑体" panose="02010609060101010101" charset="-122"/>
              <a:sym typeface="+mn-ea"/>
            </a:endParaRPr>
          </a:p>
        </p:txBody>
      </p:sp>
      <p:pic>
        <p:nvPicPr>
          <p:cNvPr id="2" name="图片 1" descr="C:\Users\付澎\Desktop\图片3.png图片3"/>
          <p:cNvPicPr>
            <a:picLocks noChangeAspect="1"/>
          </p:cNvPicPr>
          <p:nvPr/>
        </p:nvPicPr>
        <p:blipFill>
          <a:blip r:embed="rId3"/>
          <a:stretch>
            <a:fillRect/>
          </a:stretch>
        </p:blipFill>
        <p:spPr>
          <a:xfrm>
            <a:off x="8389183" y="2621005"/>
            <a:ext cx="2809094" cy="3251666"/>
          </a:xfrm>
          <a:prstGeom prst="ellipse">
            <a:avLst/>
          </a:prstGeom>
        </p:spPr>
      </p:pic>
      <p:sp>
        <p:nvSpPr>
          <p:cNvPr id="3" name="文本框 2"/>
          <p:cNvSpPr txBox="1"/>
          <p:nvPr/>
        </p:nvSpPr>
        <p:spPr>
          <a:xfrm>
            <a:off x="725128" y="2411131"/>
            <a:ext cx="7337678" cy="3322955"/>
          </a:xfrm>
          <a:prstGeom prst="rect">
            <a:avLst/>
          </a:prstGeom>
          <a:noFill/>
        </p:spPr>
        <p:txBody>
          <a:bodyPr wrap="square" rtlCol="0">
            <a:spAutoFit/>
          </a:bodyPr>
          <a:lstStyle/>
          <a:p>
            <a:pPr indent="546100" algn="just" fontAlgn="auto">
              <a:lnSpc>
                <a:spcPct val="150000"/>
              </a:lnSpc>
            </a:pPr>
            <a:r>
              <a:rPr lang="zh-CN" altLang="en-US" sz="2800" smtClean="0">
                <a:ln w="3175">
                  <a:noFill/>
                </a:ln>
                <a:solidFill>
                  <a:schemeClr val="tx1"/>
                </a:solidFill>
                <a:effectLst/>
                <a:uFillTx/>
                <a:latin typeface="黑体" panose="02010609060101010101" charset="-122"/>
                <a:ea typeface="黑体" panose="02010609060101010101" charset="-122"/>
                <a:cs typeface="黑体" panose="02010609060101010101" charset="-122"/>
                <a:sym typeface="+mn-ea"/>
              </a:rPr>
              <a:t>①从琵琶女的自述中，我们可以看出琵琶女怎样的际遇变化？</a:t>
            </a:r>
          </a:p>
          <a:p>
            <a:pPr marL="457200" indent="-457200" algn="just" fontAlgn="auto">
              <a:lnSpc>
                <a:spcPct val="150000"/>
              </a:lnSpc>
              <a:buFont typeface="Arial" panose="020b0604020202020204" pitchFamily="34" charset="0"/>
              <a:buChar char="•"/>
            </a:pPr>
            <a:r>
              <a:rPr lang="zh-CN" altLang="en-US" sz="2800" b="1" smtClean="0">
                <a:ln w="3175">
                  <a:noFill/>
                </a:ln>
                <a:solidFill>
                  <a:schemeClr val="tx1"/>
                </a:solidFill>
                <a:effectLst/>
                <a:uFillTx/>
                <a:latin typeface="仿宋" panose="02010609060101010101" charset="-122"/>
                <a:ea typeface="仿宋" panose="02010609060101010101" charset="-122"/>
                <a:cs typeface="仿宋" panose="02010609060101010101" charset="-122"/>
                <a:sym typeface="+mn-ea"/>
              </a:rPr>
              <a:t>曾经红极一时，而今饱受漂沦憔悴之苦。</a:t>
            </a:r>
          </a:p>
          <a:p>
            <a:pPr marL="457200" indent="-457200" algn="just" fontAlgn="auto">
              <a:lnSpc>
                <a:spcPct val="150000"/>
              </a:lnSpc>
              <a:buFont typeface="Arial" panose="020b0604020202020204" pitchFamily="34" charset="0"/>
              <a:buChar char="•"/>
            </a:pPr>
            <a:r>
              <a:rPr lang="zh-CN" altLang="en-US" sz="2800" b="1" smtClean="0">
                <a:ln w="3175">
                  <a:noFill/>
                </a:ln>
                <a:solidFill>
                  <a:srgbClr val="FF0000"/>
                </a:solidFill>
                <a:effectLst/>
                <a:uFillTx/>
                <a:latin typeface="仿宋" panose="02010609060101010101" charset="-122"/>
                <a:ea typeface="仿宋" panose="02010609060101010101" charset="-122"/>
                <a:cs typeface="仿宋" panose="02010609060101010101" charset="-122"/>
                <a:sym typeface="+mn-ea"/>
              </a:rPr>
              <a:t>艺压京城    艳盖群芳（盛极一时）</a:t>
            </a:r>
          </a:p>
          <a:p>
            <a:pPr marL="457200" indent="-457200" algn="just" fontAlgn="auto">
              <a:lnSpc>
                <a:spcPct val="150000"/>
              </a:lnSpc>
              <a:buFont typeface="Arial" panose="020b0604020202020204" pitchFamily="34" charset="0"/>
              <a:buChar char="•"/>
            </a:pPr>
            <a:r>
              <a:rPr lang="zh-CN" altLang="en-US" sz="2800" b="1" smtClean="0">
                <a:ln w="3175">
                  <a:noFill/>
                </a:ln>
                <a:solidFill>
                  <a:srgbClr val="FF0000"/>
                </a:solidFill>
                <a:effectLst/>
                <a:uFillTx/>
                <a:latin typeface="仿宋" panose="02010609060101010101" charset="-122"/>
                <a:ea typeface="仿宋" panose="02010609060101010101" charset="-122"/>
                <a:cs typeface="仿宋" panose="02010609060101010101" charset="-122"/>
                <a:sym typeface="+mn-ea"/>
              </a:rPr>
              <a:t>年老色衰    委身商人（漂泊沦落）</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ox(in)">
                                      <p:cBhvr>
                                        <p:cTn id="19" dur="2000"/>
                                        <p:tgtEl>
                                          <p:spTgt spid="3">
                                            <p:txEl>
                                              <p:pRg st="1" end="1"/>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ox(in)">
                                      <p:cBhvr>
                                        <p:cTn id="22" dur="2000"/>
                                        <p:tgtEl>
                                          <p:spTgt spid="3">
                                            <p:txEl>
                                              <p:pRg st="2" end="2"/>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box(in)">
                                      <p:cBhvr>
                                        <p:cTn id="25"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739733" y="2561640"/>
            <a:ext cx="7351647" cy="2607174"/>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（虽然诗人的过去，诗歌没有明文交代，但通过背景知识，我们可以知道他曾经怎样？）</a:t>
            </a:r>
          </a:p>
          <a:p>
            <a:pPr marL="457200" indent="-457200" algn="just" fontAlgn="auto">
              <a:lnSpc>
                <a:spcPct val="150000"/>
              </a:lnSpc>
              <a:buFont typeface="Arial" panose="020b0604020202020204" pitchFamily="34" charset="0"/>
              <a:buChar char="•"/>
            </a:pPr>
            <a:r>
              <a:rPr altLang="zh-CN" sz="2800" b="1" spc="0">
                <a:solidFill>
                  <a:srgbClr val="FF0000"/>
                </a:solidFill>
                <a:uFillTx/>
                <a:latin typeface="仿宋" panose="02010609060101010101" charset="-122"/>
                <a:ea typeface="仿宋" panose="02010609060101010101" charset="-122"/>
                <a:cs typeface="仿宋" panose="02010609060101010101" charset="-122"/>
                <a:sym typeface="+mn-ea"/>
              </a:rPr>
              <a:t>才高位显    名动京师</a:t>
            </a:r>
          </a:p>
          <a:p>
            <a:pPr marL="457200" indent="-457200" algn="just" fontAlgn="auto">
              <a:lnSpc>
                <a:spcPct val="150000"/>
              </a:lnSpc>
              <a:buFont typeface="Arial" panose="020b0604020202020204" pitchFamily="34" charset="0"/>
              <a:buChar char="•"/>
            </a:pPr>
            <a:r>
              <a:rPr altLang="zh-CN" sz="2800" b="1" spc="0">
                <a:solidFill>
                  <a:srgbClr val="FF0000"/>
                </a:solidFill>
                <a:uFillTx/>
                <a:latin typeface="仿宋" panose="02010609060101010101" charset="-122"/>
                <a:ea typeface="仿宋" panose="02010609060101010101" charset="-122"/>
                <a:cs typeface="仿宋" panose="02010609060101010101" charset="-122"/>
                <a:sym typeface="+mn-ea"/>
              </a:rPr>
              <a:t>谪居卧病    飘零天涯 </a:t>
            </a:r>
            <a:r>
              <a:rPr altLang="zh-CN" sz="2800" b="1">
                <a:solidFill>
                  <a:srgbClr val="FF0000"/>
                </a:solidFill>
                <a:latin typeface="仿宋" panose="02010609060101010101" charset="-122"/>
                <a:ea typeface="仿宋" panose="02010609060101010101" charset="-122"/>
                <a:cs typeface="仿宋" panose="02010609060101010101" charset="-122"/>
                <a:sym typeface="+mn-ea"/>
              </a:rPr>
              <a:t>  </a:t>
            </a:r>
            <a:endParaRPr lang="zh-CN" altLang="zh-CN" sz="2800" b="1">
              <a:solidFill>
                <a:srgbClr val="FF0000"/>
              </a:solidFill>
              <a:latin typeface="仿宋" panose="02010609060101010101" charset="-122"/>
              <a:ea typeface="仿宋" panose="02010609060101010101" charset="-122"/>
              <a:cs typeface="仿宋" panose="02010609060101010101" charset="-122"/>
              <a:sym typeface="+mn-ea"/>
            </a:endParaRPr>
          </a:p>
        </p:txBody>
      </p:sp>
      <p:pic>
        <p:nvPicPr>
          <p:cNvPr id="2" name="图片 1" descr="1000 (1)"/>
          <p:cNvPicPr>
            <a:picLocks noChangeAspect="1"/>
          </p:cNvPicPr>
          <p:nvPr/>
        </p:nvPicPr>
        <p:blipFill>
          <a:blip r:embed="rId3"/>
          <a:stretch>
            <a:fillRect/>
          </a:stretch>
        </p:blipFill>
        <p:spPr>
          <a:xfrm>
            <a:off x="8258380" y="3289970"/>
            <a:ext cx="3101178" cy="2207145"/>
          </a:xfrm>
          <a:prstGeom prst="roundRect">
            <a:avLst/>
          </a:prstGeom>
        </p:spPr>
      </p:pic>
      <p:sp>
        <p:nvSpPr>
          <p:cNvPr id="4" name="文本框 3"/>
          <p:cNvSpPr txBox="1"/>
          <p:nvPr/>
        </p:nvSpPr>
        <p:spPr>
          <a:xfrm>
            <a:off x="739733" y="1044668"/>
            <a:ext cx="10619822" cy="1383665"/>
          </a:xfrm>
          <a:prstGeom prst="rect">
            <a:avLst/>
          </a:prstGeom>
          <a:noFill/>
        </p:spPr>
        <p:txBody>
          <a:bodyPr wrap="square" rtlCol="0">
            <a:spAutoFit/>
          </a:bodyPr>
          <a:lstStyle/>
          <a:p>
            <a:pPr indent="711200" algn="just" fontAlgn="auto">
              <a:lnSpc>
                <a:spcPct val="150000"/>
              </a:lnSpc>
            </a:pPr>
            <a:r>
              <a:rPr lang="zh-CN" altLang="en-US" sz="2800" smtClean="0">
                <a:ln w="3175">
                  <a:noFill/>
                </a:ln>
                <a:solidFill>
                  <a:schemeClr val="tx1"/>
                </a:solidFill>
                <a:effectLst/>
                <a:uFillTx/>
                <a:latin typeface="黑体" panose="02010609060101010101" charset="-122"/>
                <a:ea typeface="黑体" panose="02010609060101010101" charset="-122"/>
                <a:cs typeface="黑体" panose="02010609060101010101" charset="-122"/>
                <a:sym typeface="+mn-ea"/>
              </a:rPr>
              <a:t>②那么从诗人自叹遭遇段内容，我们应该知道诗人的境遇是怎样的？</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in)">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654685" y="699770"/>
            <a:ext cx="10946765" cy="5617210"/>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30000"/>
              </a:lnSpc>
            </a:pP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③“同是天涯沦落人”，他们“同”的是什么？ </a:t>
            </a:r>
          </a:p>
          <a:p>
            <a:pPr marL="457200" indent="-457200" algn="just" fontAlgn="auto">
              <a:lnSpc>
                <a:spcPct val="130000"/>
              </a:lnSpc>
              <a:buFont typeface="Wingdings" panose="05000000000000000000" charset="0"/>
              <a:buChar char="Ø"/>
            </a:pPr>
            <a:r>
              <a:rPr altLang="zh-CN" sz="2800" b="1" spc="0">
                <a:solidFill>
                  <a:schemeClr val="tx1"/>
                </a:solidFill>
                <a:uFillTx/>
                <a:latin typeface="仿宋" panose="02010609060101010101" charset="-122"/>
                <a:ea typeface="仿宋" panose="02010609060101010101" charset="-122"/>
                <a:cs typeface="仿宋" panose="02010609060101010101" charset="-122"/>
                <a:sym typeface="+mn-ea"/>
              </a:rPr>
              <a:t>示例一：</a:t>
            </a:r>
          </a:p>
          <a:p>
            <a:pPr indent="711200" algn="just" fontAlgn="auto">
              <a:lnSpc>
                <a:spcPct val="130000"/>
              </a:lnSpc>
            </a:pPr>
            <a:r>
              <a:rPr altLang="zh-CN" sz="2800" b="1" spc="0">
                <a:solidFill>
                  <a:schemeClr val="tx1"/>
                </a:solidFill>
                <a:uFillTx/>
                <a:latin typeface="仿宋" panose="02010609060101010101" charset="-122"/>
                <a:ea typeface="仿宋" panose="02010609060101010101" charset="-122"/>
                <a:cs typeface="仿宋" panose="02010609060101010101" charset="-122"/>
                <a:sym typeface="+mn-ea"/>
              </a:rPr>
              <a:t>同忆京城，天涯人对天涯人；同叹年华付流水，苦情人对苦情人；同感处境悲凉，断肠人对断肠人；同洒辛酸泪，流泪人对流泪人；同望天涯明月，寂寞人对寂寞人……</a:t>
            </a:r>
          </a:p>
          <a:p>
            <a:pPr marL="457200" indent="-457200" algn="just" fontAlgn="auto">
              <a:lnSpc>
                <a:spcPct val="130000"/>
              </a:lnSpc>
              <a:buFont typeface="Wingdings" panose="05000000000000000000" charset="0"/>
              <a:buChar char="Ø"/>
            </a:pPr>
            <a:r>
              <a:rPr altLang="zh-CN" sz="2800" b="1" spc="0">
                <a:solidFill>
                  <a:schemeClr val="tx1"/>
                </a:solidFill>
                <a:uFillTx/>
                <a:latin typeface="仿宋" panose="02010609060101010101" charset="-122"/>
                <a:ea typeface="仿宋" panose="02010609060101010101" charset="-122"/>
                <a:cs typeface="仿宋" panose="02010609060101010101" charset="-122"/>
                <a:sym typeface="+mn-ea"/>
              </a:rPr>
              <a:t>示例二：</a:t>
            </a:r>
          </a:p>
          <a:p>
            <a:pPr indent="711200" algn="just" fontAlgn="auto">
              <a:lnSpc>
                <a:spcPct val="130000"/>
              </a:lnSpc>
            </a:pPr>
            <a:r>
              <a:rPr altLang="zh-CN" sz="2800" b="1" spc="0">
                <a:solidFill>
                  <a:schemeClr val="tx1"/>
                </a:solidFill>
                <a:uFillTx/>
                <a:latin typeface="仿宋" panose="02010609060101010101" charset="-122"/>
                <a:ea typeface="仿宋" panose="02010609060101010101" charset="-122"/>
                <a:cs typeface="仿宋" panose="02010609060101010101" charset="-122"/>
                <a:sym typeface="+mn-ea"/>
              </a:rPr>
              <a:t>同忆京城昔辉煌，同叹年华付流光，同感处境心悲凉，同滴热泪萦心酸，同望秋月今沦落。一个是历尽繁华、美人迟暮的琵琶女，一个是才华横溢、被贬江州的闲职司马；他们都是从长安沦落天涯，一曲一词，合演了一曲千古绝唱……  </a:t>
            </a:r>
            <a:endParaRPr lang="zh-CN" altLang="en-US" sz="2800" b="1" spc="0">
              <a:solidFill>
                <a:schemeClr val="tx1"/>
              </a:solidFill>
              <a:uFillTx/>
              <a:latin typeface="仿宋" panose="02010609060101010101" charset="-122"/>
              <a:ea typeface="仿宋" panose="02010609060101010101" charset="-122"/>
              <a:cs typeface="仿宋" panose="02010609060101010101" charset="-122"/>
              <a:sym typeface="+mn-ea"/>
            </a:endParaRPr>
          </a:p>
          <a:p>
            <a:pPr indent="711200" algn="just" fontAlgn="auto">
              <a:lnSpc>
                <a:spcPct val="150000"/>
              </a:lnSpc>
            </a:pPr>
            <a:endParaRPr lang="zh-CN" altLang="en-US" sz="2800" b="1" spc="0">
              <a:solidFill>
                <a:schemeClr val="tx1"/>
              </a:solidFill>
              <a:uFillTx/>
              <a:latin typeface="仿宋" panose="02010609060101010101" charset="-122"/>
              <a:ea typeface="仿宋" panose="02010609060101010101" charset="-122"/>
              <a:cs typeface="仿宋" panose="02010609060101010101" charset="-122"/>
              <a:sym typeface="+mn-ea"/>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box(in)">
                                      <p:cBhvr>
                                        <p:cTn id="13" dur="2000"/>
                                        <p:tgtEl>
                                          <p:spTgt spid="9">
                                            <p:txEl>
                                              <p:pRg st="1" end="1"/>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9">
                                            <p:txEl>
                                              <p:pRg st="2" end="2"/>
                                            </p:txEl>
                                          </p:spTgt>
                                        </p:tgtEl>
                                        <p:attrNameLst>
                                          <p:attrName>style.visibility</p:attrName>
                                        </p:attrNameLst>
                                      </p:cBhvr>
                                      <p:to>
                                        <p:strVal val="visible"/>
                                      </p:to>
                                    </p:set>
                                    <p:animEffect transition="in" filter="box(in)">
                                      <p:cBhvr>
                                        <p:cTn id="16" dur="2000"/>
                                        <p:tgtEl>
                                          <p:spTgt spid="9">
                                            <p:txEl>
                                              <p:pRg st="2" end="2"/>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4" presetClass="entr" presetSubtype="16" fill="hold" nodeType="click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Effect transition="in" filter="box(in)">
                                      <p:cBhvr>
                                        <p:cTn id="21" dur="2000"/>
                                        <p:tgtEl>
                                          <p:spTgt spid="9">
                                            <p:txEl>
                                              <p:pRg st="3" end="3"/>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9">
                                            <p:txEl>
                                              <p:pRg st="4" end="4"/>
                                            </p:txEl>
                                          </p:spTgt>
                                        </p:tgtEl>
                                        <p:attrNameLst>
                                          <p:attrName>style.visibility</p:attrName>
                                        </p:attrNameLst>
                                      </p:cBhvr>
                                      <p:to>
                                        <p:strVal val="visible"/>
                                      </p:to>
                                    </p:set>
                                    <p:animEffect transition="in" filter="box(in)">
                                      <p:cBhvr>
                                        <p:cTn id="24" dur="20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789263" y="1400274"/>
            <a:ext cx="10612837" cy="3582483"/>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altLang="zh-CN" sz="2800" b="1" spc="0">
                <a:solidFill>
                  <a:schemeClr val="tx1"/>
                </a:solidFill>
                <a:uFillTx/>
                <a:latin typeface="黑体" panose="02010609060101010101" charset="-122"/>
                <a:ea typeface="黑体" panose="02010609060101010101" charset="-122"/>
                <a:cs typeface="黑体" panose="02010609060101010101" charset="-122"/>
                <a:sym typeface="+mn-ea"/>
              </a:rPr>
              <a:t>9</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.白居易在小序中说：“予出官二年，恬然自安，感斯人言，是夕始觉有迁谪意。”结合琵琶女和白居易的经历，重点研读序和诗歌的第3、4段，谈谈白居易为什么要“为长句”诗送给琵琶女？</a:t>
            </a:r>
          </a:p>
          <a:p>
            <a:pPr marL="457200" indent="-457200" algn="just" fontAlgn="auto">
              <a:lnSpc>
                <a:spcPct val="150000"/>
              </a:lnSpc>
              <a:buFont typeface="Wingdings" panose="05000000000000000000" charset="0"/>
              <a:buChar char="Ø"/>
            </a:pPr>
            <a:r>
              <a:rPr lang="zh-CN" altLang="en-US" sz="2800" b="1" spc="0">
                <a:solidFill>
                  <a:srgbClr val="FF0000"/>
                </a:solidFill>
                <a:uFillTx/>
                <a:latin typeface="仿宋" panose="02010609060101010101" charset="-122"/>
                <a:ea typeface="仿宋" panose="02010609060101010101" charset="-122"/>
                <a:cs typeface="仿宋" panose="02010609060101010101" charset="-122"/>
                <a:sym typeface="+mn-ea"/>
              </a:rPr>
              <a:t>白居易和琵琶女的命运有相通之处。“为长句”不仅为琵琶女，还在借琵琶女的遭际表现自己被贬的苦闷和失意。</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box(in)">
                                      <p:cBhvr>
                                        <p:cTn id="13" dur="2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145540" y="934085"/>
            <a:ext cx="2196465" cy="645160"/>
          </a:xfrm>
          <a:prstGeom prst="homePlate">
            <a:avLst>
              <a:gd name="adj" fmla="val 11488"/>
            </a:avLst>
          </a:prstGeom>
          <a:no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numCol="1" spcCol="0" rtlCol="0" fromWordArt="0" anchor="ctr" anchorCtr="0" forceAA="0" compatLnSpc="1">
            <a:spAutoFit/>
          </a:bodyPr>
          <a:lstStyle/>
          <a:p>
            <a:pPr lvl="0" algn="l">
              <a:buClrTx/>
              <a:buSzTx/>
              <a:buFontTx/>
            </a:pPr>
            <a:r>
              <a:rPr lang="zh-CN" altLang="en-US" sz="3600" b="1" smtClean="0">
                <a:solidFill>
                  <a:srgbClr val="FF0000"/>
                </a:solidFill>
                <a:latin typeface="隶书" panose="02010509060101010101" charset="-122"/>
                <a:ea typeface="隶书" panose="02010509060101010101" charset="-122"/>
                <a:cs typeface="楷体" panose="02010609060101010101" charset="-122"/>
                <a:sym typeface="+mn-ea"/>
              </a:rPr>
              <a:t>学习重点</a:t>
            </a:r>
          </a:p>
        </p:txBody>
      </p:sp>
      <p:sp>
        <p:nvSpPr>
          <p:cNvPr id="15" name="文本框 14"/>
          <p:cNvSpPr txBox="1"/>
          <p:nvPr/>
        </p:nvSpPr>
        <p:spPr>
          <a:xfrm>
            <a:off x="1145540" y="3465195"/>
            <a:ext cx="2196465" cy="645160"/>
          </a:xfrm>
          <a:prstGeom prst="homePlate">
            <a:avLst>
              <a:gd name="adj" fmla="val 11488"/>
            </a:avLst>
          </a:prstGeom>
          <a:no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numCol="1" spcCol="0" rtlCol="0" fromWordArt="0" anchor="ctr" anchorCtr="0" forceAA="0" compatLnSpc="1">
            <a:spAutoFit/>
          </a:bodyPr>
          <a:lstStyle/>
          <a:p>
            <a:pPr lvl="0" algn="l">
              <a:buClrTx/>
              <a:buSzTx/>
              <a:buFontTx/>
            </a:pPr>
            <a:r>
              <a:rPr lang="zh-CN" altLang="en-US" sz="3600" b="1" smtClean="0">
                <a:solidFill>
                  <a:srgbClr val="FF0000"/>
                </a:solidFill>
                <a:latin typeface="隶书" panose="02010509060101010101" charset="-122"/>
                <a:ea typeface="隶书" panose="02010509060101010101" charset="-122"/>
                <a:cs typeface="楷体" panose="02010609060101010101" charset="-122"/>
                <a:sym typeface="+mn-ea"/>
              </a:rPr>
              <a:t>学习难点</a:t>
            </a:r>
          </a:p>
        </p:txBody>
      </p:sp>
      <p:sp>
        <p:nvSpPr>
          <p:cNvPr id="13" name="Title 6"/>
          <p:cNvSpPr txBox="1"/>
          <p:nvPr>
            <p:custDataLst>
              <p:tags r:id="rId3"/>
            </p:custDataLst>
          </p:nvPr>
        </p:nvSpPr>
        <p:spPr>
          <a:xfrm>
            <a:off x="1531540" y="4457011"/>
            <a:ext cx="9890245" cy="876254"/>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gn="just" fontAlgn="auto">
              <a:lnSpc>
                <a:spcPct val="100000"/>
              </a:lnSpc>
              <a:buClrTx/>
              <a:buSzTx/>
              <a:buFontTx/>
            </a:pPr>
            <a:r>
              <a:rPr lang="zh-CN" altLang="en-US" sz="2400" b="1" spc="100">
                <a:solidFill>
                  <a:schemeClr val="tx1"/>
                </a:solidFill>
                <a:uFillTx/>
                <a:latin typeface="黑体" panose="02010609060101010101" charset="-122"/>
                <a:ea typeface="黑体" panose="02010609060101010101" charset="-122"/>
                <a:cs typeface="黑体" panose="02010609060101010101" charset="-122"/>
                <a:sym typeface="+mn-ea"/>
              </a:rPr>
              <a:t>理解诗歌抒发的情感因诗人所处时代和个人遭际不同而呈现出的多样风貌。</a:t>
            </a:r>
          </a:p>
        </p:txBody>
      </p:sp>
      <p:sp>
        <p:nvSpPr>
          <p:cNvPr id="2" name="Title 6"/>
          <p:cNvSpPr txBox="1"/>
          <p:nvPr>
            <p:custDataLst>
              <p:tags r:id="rId4"/>
            </p:custDataLst>
          </p:nvPr>
        </p:nvSpPr>
        <p:spPr>
          <a:xfrm>
            <a:off x="1532175" y="2336857"/>
            <a:ext cx="9889610" cy="370821"/>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gn="just" fontAlgn="auto">
              <a:lnSpc>
                <a:spcPct val="100000"/>
              </a:lnSpc>
              <a:buClrTx/>
              <a:buSzTx/>
              <a:buFontTx/>
            </a:pPr>
            <a:r>
              <a:rPr lang="zh-CN" altLang="en-US" sz="2400" b="1" spc="0">
                <a:solidFill>
                  <a:schemeClr val="tx1"/>
                </a:solidFill>
                <a:uFillTx/>
                <a:latin typeface="黑体" panose="02010609060101010101" charset="-122"/>
                <a:ea typeface="黑体" panose="02010609060101010101" charset="-122"/>
                <a:cs typeface="黑体" panose="02010609060101010101" charset="-122"/>
                <a:sym typeface="+mn-ea"/>
              </a:rPr>
              <a:t>理解诗歌的抒情主人公形象。</a:t>
            </a:r>
            <a:endParaRPr lang="zh-CN" altLang="en-US" sz="2400" b="1" spc="0">
              <a:solidFill>
                <a:schemeClr val="tx1"/>
              </a:solidFill>
              <a:uFillTx/>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mc:Choice xmlns:p14="http://schemas.microsoft.com/office/powerpoint/2010/main" Requires="p14">
      <p:transition advClick="0" advTm="3000" p14:dur="0">
        <p:wedge/>
      </p:transition>
    </mc:Choice>
    <mc:Fallback>
      <p:transition advClick="0" advTm="3000">
        <p:wedg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2901950" y="1053783"/>
            <a:ext cx="2196465" cy="706754"/>
          </a:xfrm>
          <a:prstGeom prst="homePlate">
            <a:avLst>
              <a:gd name="adj" fmla="val 11488"/>
            </a:avLst>
          </a:prstGeom>
          <a:no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numCol="1" spcCol="0" rtlCol="0" fromWordArt="0" anchor="ctr" anchorCtr="0" forceAA="0" compatLnSpc="1">
            <a:spAutoFit/>
          </a:bodyPr>
          <a:lstStyle/>
          <a:p>
            <a:pPr lvl="0" algn="l">
              <a:buClrTx/>
              <a:buSzTx/>
              <a:buFontTx/>
            </a:pPr>
            <a:r>
              <a:rPr lang="zh-CN" altLang="en-US" sz="4000" b="1" smtClean="0">
                <a:solidFill>
                  <a:srgbClr val="FF0000"/>
                </a:solidFill>
                <a:latin typeface="隶书" panose="02010509060101010101" charset="-122"/>
                <a:ea typeface="隶书" panose="02010509060101010101" charset="-122"/>
                <a:cs typeface="楷体" panose="02010609060101010101" charset="-122"/>
                <a:sym typeface="+mn-ea"/>
              </a:rPr>
              <a:t>作 业</a:t>
            </a:r>
          </a:p>
        </p:txBody>
      </p:sp>
      <p:pic>
        <p:nvPicPr>
          <p:cNvPr id="8195" name="图片 19(向天歌演示原创免费模板：www.TopPPT.cn)"/>
          <p:cNvPicPr>
            <a:picLocks noChangeAspect="1"/>
          </p:cNvPicPr>
          <p:nvPr/>
        </p:nvPicPr>
        <p:blipFill>
          <a:blip r:embed="rId3"/>
          <a:stretch>
            <a:fillRect/>
          </a:stretch>
        </p:blipFill>
        <p:spPr bwMode="auto">
          <a:xfrm>
            <a:off x="1472565" y="3102610"/>
            <a:ext cx="1530985" cy="153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AutoShape 33(向天歌演示原创免费模板：www.TopPPT.cn)"/>
          <p:cNvSpPr>
            <a:spLocks noChangeArrowheads="1"/>
          </p:cNvSpPr>
          <p:nvPr/>
        </p:nvSpPr>
        <p:spPr bwMode="auto">
          <a:xfrm rot="5400000">
            <a:off x="4221480" y="-606425"/>
            <a:ext cx="3131820" cy="9008110"/>
          </a:xfrm>
          <a:prstGeom prst="roundRect">
            <a:avLst>
              <a:gd name="adj" fmla="val 13292"/>
            </a:avLst>
          </a:prstGeom>
          <a:noFill/>
          <a:ln w="57150" cmpd="dbl">
            <a:solidFill>
              <a:srgbClr val="C00000">
                <a:alpha val="74117"/>
              </a:srgbClr>
            </a:solidFill>
            <a:rou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9pPr>
          </a:lstStyle>
          <a:p>
            <a:pPr eaLnBrk="1" hangingPunct="1">
              <a:spcBef>
                <a:spcPct val="0"/>
              </a:spcBef>
              <a:buFontTx/>
              <a:buNone/>
            </a:pPr>
            <a:endParaRPr lang="zh-CN" altLang="en-US" sz="1800">
              <a:solidFill>
                <a:srgbClr val="B70002"/>
              </a:solidFill>
              <a:latin typeface="Arial" panose="020b0604020202020204" pitchFamily="34" charset="0"/>
            </a:endParaRPr>
          </a:p>
        </p:txBody>
      </p:sp>
      <p:sp>
        <p:nvSpPr>
          <p:cNvPr id="4" name="文本框 3"/>
          <p:cNvSpPr txBox="1"/>
          <p:nvPr/>
        </p:nvSpPr>
        <p:spPr>
          <a:xfrm>
            <a:off x="3320415" y="2714625"/>
            <a:ext cx="6750685" cy="2306955"/>
          </a:xfrm>
          <a:prstGeom prst="rect">
            <a:avLst/>
          </a:prstGeom>
          <a:noFill/>
        </p:spPr>
        <p:txBody>
          <a:bodyPr wrap="square" rtlCol="0" anchor="t">
            <a:spAutoFit/>
          </a:bodyPr>
          <a:lstStyle/>
          <a:p>
            <a:r>
              <a:rPr lang="zh-CN" altLang="en-US" sz="3600">
                <a:latin typeface="黑体" panose="02010609060101010101" charset="-122"/>
                <a:ea typeface="黑体" panose="02010609060101010101" charset="-122"/>
              </a:rPr>
              <a:t>诵读三首诗歌，选出每一首诗歌打动你的地方，并思考打动你的原因，并尝试探索诗人是如何做到的。</a:t>
            </a:r>
          </a:p>
        </p:txBody>
      </p:sp>
      <p:pic>
        <p:nvPicPr>
          <p:cNvPr id="5129" name="Picture 4(向天歌演示原创免费模板：www.TopPPT.cn)" descr="E:\PPT\PPT中国风元素\水墨祥云\水墨祥云\011.jpg"/>
          <p:cNvPicPr>
            <a:picLocks noChangeAspect="1" noChangeArrowheads="1"/>
          </p:cNvPicPr>
          <p:nvPr/>
        </p:nvPicPr>
        <p:blipFill>
          <a:blip r:embed="rId4"/>
          <a:stretch>
            <a:fillRect/>
          </a:stretch>
        </p:blipFill>
        <p:spPr bwMode="auto">
          <a:xfrm>
            <a:off x="1793875" y="1206500"/>
            <a:ext cx="88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advClick="0" advTm="3000" p14:dur="0">
        <p:wipe/>
      </p:transition>
    </mc:Choice>
    <mc:Fallback>
      <p:transition advClick="0" advTm="3000">
        <p:wipe/>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图片 2(向天歌演示原创免费模板：www.TopPPT.cn)"/>
          <p:cNvPicPr>
            <a:picLocks noChangeAspect="1"/>
          </p:cNvPicPr>
          <p:nvPr/>
        </p:nvPicPr>
        <p:blipFill>
          <a:blip r:embed="rId3"/>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向天歌演示原创免费模板：www.TopPPT.cn)"/>
          <p:cNvSpPr/>
          <p:nvPr/>
        </p:nvSpPr>
        <p:spPr>
          <a:xfrm>
            <a:off x="-1588" y="5370513"/>
            <a:ext cx="12193588" cy="47307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7" name="Rectangle 6(向天歌演示原创免费模板：www.TopPPT.cn)"/>
          <p:cNvSpPr/>
          <p:nvPr/>
        </p:nvSpPr>
        <p:spPr>
          <a:xfrm>
            <a:off x="9363075" y="5370513"/>
            <a:ext cx="1628775" cy="47307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ct val="0"/>
              </a:spcBef>
              <a:spcAft>
                <a:spcPct val="0"/>
              </a:spcAft>
              <a:buClrTx/>
              <a:buSzTx/>
              <a:buFontTx/>
              <a:defRPr/>
            </a:pPr>
            <a:endParaRPr lang="zh-CN" altLang="en-US">
              <a:sym typeface="+mn-ea"/>
            </a:endParaRPr>
          </a:p>
        </p:txBody>
      </p:sp>
      <p:pic>
        <p:nvPicPr>
          <p:cNvPr id="2055" name="图片 7(向天歌演示原创免费模板：www.TopPPT.cn)"/>
          <p:cNvPicPr>
            <a:picLocks noChangeAspect="1"/>
          </p:cNvPicPr>
          <p:nvPr/>
        </p:nvPicPr>
        <p:blipFill>
          <a:blip r:embed="rId4"/>
          <a:stretch>
            <a:fillRect/>
          </a:stretch>
        </p:blipFill>
        <p:spPr bwMode="auto">
          <a:xfrm>
            <a:off x="-1588" y="1892300"/>
            <a:ext cx="1849438" cy="351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图片 10(向天歌演示原创免费模板：www.TopPPT.cn)"/>
          <p:cNvPicPr>
            <a:picLocks noChangeAspect="1"/>
          </p:cNvPicPr>
          <p:nvPr/>
        </p:nvPicPr>
        <p:blipFill>
          <a:blip r:embed="rId5"/>
          <a:stretch>
            <a:fillRect/>
          </a:stretch>
        </p:blipFill>
        <p:spPr bwMode="auto">
          <a:xfrm>
            <a:off x="9288780" y="986790"/>
            <a:ext cx="2330450" cy="137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图片 11(向天歌演示原创免费模板：www.TopPPT.cn)"/>
          <p:cNvPicPr>
            <a:picLocks noChangeAspect="1"/>
          </p:cNvPicPr>
          <p:nvPr/>
        </p:nvPicPr>
        <p:blipFill>
          <a:blip r:embed="rId6"/>
          <a:stretch>
            <a:fillRect/>
          </a:stretch>
        </p:blipFill>
        <p:spPr bwMode="auto">
          <a:xfrm rot="-1070385">
            <a:off x="3114675" y="2680970"/>
            <a:ext cx="1021080" cy="805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1" name="文本框 14(向天歌演示原创免费模板：www.TopPPT.cn)"/>
          <p:cNvSpPr txBox="1">
            <a:spLocks noChangeArrowheads="1"/>
          </p:cNvSpPr>
          <p:nvPr/>
        </p:nvSpPr>
        <p:spPr bwMode="auto">
          <a:xfrm>
            <a:off x="3166110" y="2280920"/>
            <a:ext cx="6959600" cy="1445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9pPr>
          </a:lstStyle>
          <a:p>
            <a:pPr algn="ctr" eaLnBrk="1" hangingPunct="1">
              <a:spcBef>
                <a:spcPct val="0"/>
              </a:spcBef>
              <a:buFontTx/>
              <a:buNone/>
            </a:pPr>
            <a:r>
              <a:rPr lang="zh-CN" altLang="en-US" sz="8800">
                <a:latin typeface="华文行楷" panose="02010800040101010101" pitchFamily="2" charset="-122"/>
                <a:ea typeface="华文行楷" panose="02010800040101010101" pitchFamily="2" charset="-122"/>
              </a:rPr>
              <a:t>第三课时</a:t>
            </a:r>
          </a:p>
        </p:txBody>
      </p:sp>
    </p:spTree>
  </p:cSld>
  <p:clrMapOvr>
    <a:masterClrMapping/>
  </p:clrMapOvr>
  <p:transition>
    <p:wipe/>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455295" y="1068070"/>
            <a:ext cx="10612120" cy="5506720"/>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30000"/>
              </a:lnSpc>
            </a:pPr>
            <a:r>
              <a:rPr altLang="zh-CN" sz="2800" b="1" spc="0">
                <a:solidFill>
                  <a:schemeClr val="tx1"/>
                </a:solidFill>
                <a:uFillTx/>
                <a:latin typeface="黑体" panose="02010609060101010101" charset="-122"/>
                <a:ea typeface="黑体" panose="02010609060101010101" charset="-122"/>
                <a:cs typeface="黑体" panose="02010609060101010101" charset="-122"/>
                <a:sym typeface="+mn-ea"/>
              </a:rPr>
              <a:t>1.</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《梦游天姥吟留别》为什么不采用律诗，而是采用古体诗（古风）的形式，而杜甫的《登高》却相反？</a:t>
            </a:r>
          </a:p>
          <a:p>
            <a:pPr marL="457200" indent="-457200" algn="just" fontAlgn="auto">
              <a:lnSpc>
                <a:spcPct val="130000"/>
              </a:lnSpc>
              <a:buFont typeface="Wingdings" panose="05000000000000000000" charset="0"/>
              <a:buChar char="p"/>
            </a:pPr>
            <a:r>
              <a:rPr lang="zh-CN" altLang="en-US" sz="2800" b="1" spc="0">
                <a:solidFill>
                  <a:schemeClr val="tx1"/>
                </a:solidFill>
                <a:uFillTx/>
                <a:latin typeface="仿宋" panose="02010609060101010101" charset="-122"/>
                <a:ea typeface="仿宋" panose="02010609060101010101" charset="-122"/>
                <a:cs typeface="黑体" panose="02010609060101010101" charset="-122"/>
                <a:sym typeface="+mn-ea"/>
              </a:rPr>
              <a:t>首先，这与</a:t>
            </a:r>
            <a:r>
              <a:rPr lang="zh-CN" altLang="en-US" sz="2800" b="1" spc="0">
                <a:solidFill>
                  <a:srgbClr val="FF0000"/>
                </a:solidFill>
                <a:uFillTx/>
                <a:latin typeface="仿宋" panose="02010609060101010101" charset="-122"/>
                <a:ea typeface="仿宋" panose="02010609060101010101" charset="-122"/>
                <a:cs typeface="黑体" panose="02010609060101010101" charset="-122"/>
                <a:sym typeface="+mn-ea"/>
              </a:rPr>
              <a:t>诗人的个性有关，与诗歌内容有关，也与诗歌体式对情感表达的作用</a:t>
            </a:r>
            <a:r>
              <a:rPr lang="zh-CN" altLang="en-US" sz="2800" b="1" spc="0">
                <a:solidFill>
                  <a:schemeClr val="tx1"/>
                </a:solidFill>
                <a:uFillTx/>
                <a:latin typeface="仿宋" panose="02010609060101010101" charset="-122"/>
                <a:ea typeface="仿宋" panose="02010609060101010101" charset="-122"/>
                <a:cs typeface="黑体" panose="02010609060101010101" charset="-122"/>
                <a:sym typeface="+mn-ea"/>
              </a:rPr>
              <a:t>有关。</a:t>
            </a:r>
          </a:p>
          <a:p>
            <a:pPr marL="457200" indent="-457200" algn="just" fontAlgn="auto">
              <a:lnSpc>
                <a:spcPct val="130000"/>
              </a:lnSpc>
              <a:buFont typeface="Wingdings" panose="05000000000000000000" charset="0"/>
              <a:buChar char="p"/>
            </a:pPr>
            <a:r>
              <a:rPr lang="zh-CN" altLang="en-US" sz="2800" b="1" spc="0">
                <a:solidFill>
                  <a:schemeClr val="tx1"/>
                </a:solidFill>
                <a:uFillTx/>
                <a:latin typeface="仿宋" panose="02010609060101010101" charset="-122"/>
                <a:ea typeface="仿宋" panose="02010609060101010101" charset="-122"/>
                <a:cs typeface="黑体" panose="02010609060101010101" charset="-122"/>
                <a:sym typeface="+mn-ea"/>
              </a:rPr>
              <a:t>其次，古体诗不讲求对仗、平仄，押韵较宽，诗句长短不限，句子有四言、五言、六言、七言和杂言，体格自由，适合笔随兴致、自由奔放的情感表达，而律诗结构严谨，字数、平仄、用韵都有较为严格的限制，语言精练，讲究对偶，诗歌表达深沉悲慨之志，所以，杜甫《登高》选择了律诗形式，而李白《梦游天姥吟留别》则选择了古风。</a:t>
            </a:r>
          </a:p>
        </p:txBody>
      </p:sp>
      <p:sp>
        <p:nvSpPr>
          <p:cNvPr id="7" name="Title 6"/>
          <p:cNvSpPr txBox="1"/>
          <p:nvPr>
            <p:custDataLst>
              <p:tags r:id="rId3"/>
            </p:custDataLst>
          </p:nvPr>
        </p:nvSpPr>
        <p:spPr>
          <a:xfrm>
            <a:off x="895908" y="452516"/>
            <a:ext cx="10637601" cy="42989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l">
              <a:buClrTx/>
              <a:buSzTx/>
              <a:buFontTx/>
            </a:pPr>
            <a:r>
              <a:rPr lang="zh-CN" altLang="en-US" sz="3600" b="1" smtClean="0">
                <a:solidFill>
                  <a:srgbClr val="FF0000"/>
                </a:solidFill>
                <a:latin typeface="隶书" panose="02010509060101010101" charset="-122"/>
                <a:ea typeface="隶书" panose="02010509060101010101" charset="-122"/>
                <a:cs typeface="楷体" panose="02010609060101010101" charset="-122"/>
                <a:sym typeface="+mn-ea"/>
              </a:rPr>
              <a:t>活动一：合作探究，赏析艺术</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 calcmode="lin" valueType="num">
                                      <p:cBhvr additive="base">
                                        <p:cTn id="19"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2" end="2"/>
                                            </p:txEl>
                                          </p:spTgt>
                                        </p:tgtEl>
                                        <p:attrNameLst>
                                          <p:attrName>style.visibility</p:attrName>
                                        </p:attrNameLst>
                                      </p:cBhvr>
                                      <p:to>
                                        <p:strVal val="visible"/>
                                      </p:to>
                                    </p:set>
                                    <p:anim calcmode="lin" valueType="num">
                                      <p:cBhvr additive="base">
                                        <p:cTn id="25"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789940" y="1282065"/>
            <a:ext cx="10612120" cy="4895215"/>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sz="2800" b="1" spc="0">
                <a:solidFill>
                  <a:schemeClr val="tx1"/>
                </a:solidFill>
                <a:uFillTx/>
                <a:latin typeface="黑体" panose="02010609060101010101" charset="-122"/>
                <a:ea typeface="黑体" panose="02010609060101010101" charset="-122"/>
                <a:cs typeface="黑体" panose="02010609060101010101" charset="-122"/>
                <a:sym typeface="+mn-ea"/>
              </a:rPr>
              <a:t>2</a:t>
            </a:r>
            <a:r>
              <a:rPr sz="2800" spc="0">
                <a:solidFill>
                  <a:schemeClr val="tx1"/>
                </a:solidFill>
                <a:uFillTx/>
                <a:latin typeface="黑体" panose="02010609060101010101" charset="-122"/>
                <a:ea typeface="黑体" panose="02010609060101010101" charset="-122"/>
                <a:cs typeface="黑体" panose="02010609060101010101" charset="-122"/>
                <a:sym typeface="+mn-ea"/>
              </a:rPr>
              <a:t>.人们经常用“沉郁顿挫”来概括杜甫晚年的诗歌风格特色，那么，何谓沉郁顿挫</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呢</a:t>
            </a:r>
            <a:r>
              <a:rPr sz="2800" spc="0">
                <a:solidFill>
                  <a:schemeClr val="tx1"/>
                </a:solidFill>
                <a:uFillTx/>
                <a:latin typeface="黑体" panose="02010609060101010101" charset="-122"/>
                <a:ea typeface="黑体" panose="02010609060101010101" charset="-122"/>
                <a:cs typeface="黑体" panose="02010609060101010101" charset="-122"/>
                <a:sym typeface="+mn-ea"/>
              </a:rPr>
              <a:t>？</a:t>
            </a:r>
          </a:p>
          <a:p>
            <a:pPr marL="457200" indent="-457200" algn="just" fontAlgn="auto">
              <a:lnSpc>
                <a:spcPct val="150000"/>
              </a:lnSpc>
              <a:buFont typeface="Wingdings" panose="05000000000000000000" charset="0"/>
              <a:buChar char="Ø"/>
            </a:pPr>
            <a:r>
              <a:rPr sz="2800" b="1" spc="0">
                <a:solidFill>
                  <a:schemeClr val="tx1"/>
                </a:solidFill>
                <a:uFillTx/>
                <a:latin typeface="仿宋" panose="02010609060101010101" charset="-122"/>
                <a:ea typeface="仿宋" panose="02010609060101010101" charset="-122"/>
                <a:cs typeface="仿宋" panose="02010609060101010101" charset="-122"/>
                <a:sym typeface="+mn-ea"/>
              </a:rPr>
              <a:t>“沉郁顿挫”本是杜甫《进雕赋表》评扬雄、枚皋辞赋的词语，后人以之指杜诗的风格特色。清人吴瞻泰说：“沉郁者，意也；顿挫者，法也。”(《杜诗提要》) 一般认为，</a:t>
            </a:r>
            <a:r>
              <a:rPr sz="2800" b="1" spc="0">
                <a:solidFill>
                  <a:srgbClr val="FF0000"/>
                </a:solidFill>
                <a:uFillTx/>
                <a:latin typeface="仿宋" panose="02010609060101010101" charset="-122"/>
                <a:ea typeface="仿宋" panose="02010609060101010101" charset="-122"/>
                <a:cs typeface="仿宋" panose="02010609060101010101" charset="-122"/>
                <a:sym typeface="+mn-ea"/>
              </a:rPr>
              <a:t>“沉郁”，主要指诗歌内容深广，意境雄浑，感情深沉；“顿挫”，主要指诗歌表情达意抑扬跌宕，音调声情起伏迭变。</a:t>
            </a:r>
          </a:p>
          <a:p>
            <a:pPr marL="457200" indent="-457200" algn="just" fontAlgn="auto">
              <a:lnSpc>
                <a:spcPct val="150000"/>
              </a:lnSpc>
              <a:buFont typeface="Wingdings" panose="05000000000000000000" charset="0"/>
              <a:buChar char="Ø"/>
            </a:pPr>
            <a:endParaRPr lang="zh-CN" altLang="en-US" sz="2800" b="1" spc="0">
              <a:solidFill>
                <a:srgbClr val="FF0000"/>
              </a:solidFill>
              <a:uFillTx/>
              <a:latin typeface="仿宋" panose="02010609060101010101" charset="-122"/>
              <a:ea typeface="仿宋" panose="02010609060101010101" charset="-122"/>
              <a:cs typeface="仿宋" panose="02010609060101010101" charset="-122"/>
              <a:sym typeface="+mn-ea"/>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box(in)">
                                      <p:cBhvr>
                                        <p:cTn id="13" dur="2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605112" y="1155158"/>
            <a:ext cx="10612202" cy="4547633"/>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30000"/>
              </a:lnSpc>
            </a:pPr>
            <a:r>
              <a:rPr lang="zh-CN" sz="2800" b="1" spc="0">
                <a:solidFill>
                  <a:schemeClr val="tx1"/>
                </a:solidFill>
                <a:uFillTx/>
                <a:latin typeface="黑体" panose="02010609060101010101" charset="-122"/>
                <a:ea typeface="黑体" panose="02010609060101010101" charset="-122"/>
                <a:cs typeface="黑体" panose="02010609060101010101" charset="-122"/>
                <a:sym typeface="+mn-ea"/>
              </a:rPr>
              <a:t>结合你对《登高》的理解，说说此诗如何体现杜诗“沉郁顿挫”的风格？</a:t>
            </a:r>
          </a:p>
          <a:p>
            <a:pPr marL="342900" indent="-342900" algn="just" fontAlgn="auto">
              <a:lnSpc>
                <a:spcPct val="130000"/>
              </a:lnSpc>
              <a:buFont typeface="Wingdings" panose="05000000000000000000" charset="0"/>
              <a:buChar char="Ø"/>
            </a:pPr>
            <a:r>
              <a:rPr altLang="zh-CN" sz="2400" b="1" spc="0">
                <a:solidFill>
                  <a:schemeClr val="tx1"/>
                </a:solidFill>
                <a:uFillTx/>
                <a:latin typeface="仿宋" panose="02010609060101010101" charset="-122"/>
                <a:ea typeface="仿宋" panose="02010609060101010101" charset="-122"/>
                <a:cs typeface="仿宋" panose="02010609060101010101" charset="-122"/>
                <a:sym typeface="+mn-ea"/>
              </a:rPr>
              <a:t>(1)</a:t>
            </a:r>
            <a:r>
              <a:rPr lang="zh-CN" altLang="en-US" sz="2400" b="1" spc="0">
                <a:solidFill>
                  <a:schemeClr val="tx1"/>
                </a:solidFill>
                <a:uFillTx/>
                <a:latin typeface="仿宋" panose="02010609060101010101" charset="-122"/>
                <a:ea typeface="仿宋" panose="02010609060101010101" charset="-122"/>
                <a:cs typeface="仿宋" panose="02010609060101010101" charset="-122"/>
                <a:sym typeface="+mn-ea"/>
              </a:rPr>
              <a:t>沉郁</a:t>
            </a:r>
          </a:p>
          <a:p>
            <a:pPr marL="342900" indent="-342900" algn="just" fontAlgn="auto">
              <a:lnSpc>
                <a:spcPct val="130000"/>
              </a:lnSpc>
              <a:buFont typeface="Wingdings" panose="05000000000000000000" charset="0"/>
              <a:buChar char="Ø"/>
            </a:pPr>
            <a:r>
              <a:rPr lang="zh-CN" altLang="en-US" sz="2400" b="1" spc="0">
                <a:solidFill>
                  <a:schemeClr val="tx1"/>
                </a:solidFill>
                <a:uFillTx/>
                <a:latin typeface="仿宋" panose="02010609060101010101" charset="-122"/>
                <a:ea typeface="仿宋" panose="02010609060101010101" charset="-122"/>
                <a:cs typeface="仿宋" panose="02010609060101010101" charset="-122"/>
                <a:sym typeface="+mn-ea"/>
              </a:rPr>
              <a:t>音韵节奏上，本诗用灰韵“ai”“a”的开阔，是雄壮，“i”的细薄，最后归于压抑，</a:t>
            </a:r>
            <a:r>
              <a:rPr lang="zh-CN" altLang="en-US" sz="2400" b="1" spc="0">
                <a:solidFill>
                  <a:srgbClr val="FF0000"/>
                </a:solidFill>
                <a:uFillTx/>
                <a:latin typeface="仿宋" panose="02010609060101010101" charset="-122"/>
                <a:ea typeface="仿宋" panose="02010609060101010101" charset="-122"/>
                <a:cs typeface="仿宋" panose="02010609060101010101" charset="-122"/>
                <a:sym typeface="+mn-ea"/>
              </a:rPr>
              <a:t>雄壮和压抑在一起，形成沉郁的情感基调。</a:t>
            </a:r>
          </a:p>
          <a:p>
            <a:pPr marL="342900" indent="-342900" algn="just" fontAlgn="auto">
              <a:lnSpc>
                <a:spcPct val="130000"/>
              </a:lnSpc>
              <a:buFont typeface="Wingdings" panose="05000000000000000000" charset="0"/>
              <a:buChar char="Ø"/>
            </a:pPr>
            <a:r>
              <a:rPr lang="zh-CN" altLang="en-US" sz="2400" b="1" spc="0">
                <a:solidFill>
                  <a:schemeClr val="tx1"/>
                </a:solidFill>
                <a:uFillTx/>
                <a:latin typeface="仿宋" panose="02010609060101010101" charset="-122"/>
                <a:ea typeface="仿宋" panose="02010609060101010101" charset="-122"/>
                <a:cs typeface="仿宋" panose="02010609060101010101" charset="-122"/>
                <a:sym typeface="+mn-ea"/>
              </a:rPr>
              <a:t>内容主题上，无论是前两联写登高所见之景，还是后两联写登高所感，诗人均</a:t>
            </a:r>
            <a:r>
              <a:rPr lang="zh-CN" altLang="en-US" sz="2400" b="1" spc="0">
                <a:solidFill>
                  <a:srgbClr val="FF0000"/>
                </a:solidFill>
                <a:uFillTx/>
                <a:latin typeface="仿宋" panose="02010609060101010101" charset="-122"/>
                <a:ea typeface="仿宋" panose="02010609060101010101" charset="-122"/>
                <a:cs typeface="仿宋" panose="02010609060101010101" charset="-122"/>
                <a:sym typeface="+mn-ea"/>
              </a:rPr>
              <a:t>将个体生命与时空交构，置于时间的无限绵延及空间的无边无际中，深沉的宇宙意识，强烈的时空感受，蕴涵其中</a:t>
            </a:r>
            <a:r>
              <a:rPr lang="zh-CN" altLang="en-US" sz="2400" b="1" spc="0">
                <a:solidFill>
                  <a:schemeClr val="tx1"/>
                </a:solidFill>
                <a:uFillTx/>
                <a:latin typeface="仿宋" panose="02010609060101010101" charset="-122"/>
                <a:ea typeface="仿宋" panose="02010609060101010101" charset="-122"/>
                <a:cs typeface="仿宋" panose="02010609060101010101" charset="-122"/>
                <a:sym typeface="+mn-ea"/>
              </a:rPr>
              <a:t>。其次，诗人</a:t>
            </a:r>
            <a:r>
              <a:rPr lang="zh-CN" altLang="en-US" sz="2400" b="1" spc="0">
                <a:solidFill>
                  <a:srgbClr val="FF0000"/>
                </a:solidFill>
                <a:uFillTx/>
                <a:latin typeface="仿宋" panose="02010609060101010101" charset="-122"/>
                <a:ea typeface="仿宋" panose="02010609060101010101" charset="-122"/>
                <a:cs typeface="仿宋" panose="02010609060101010101" charset="-122"/>
                <a:sym typeface="+mn-ea"/>
              </a:rPr>
              <a:t>将对个体生命的慨叹纳入国家、黎民的视野</a:t>
            </a:r>
            <a:r>
              <a:rPr lang="zh-CN" altLang="en-US" sz="2400" b="1" spc="0">
                <a:solidFill>
                  <a:schemeClr val="tx1"/>
                </a:solidFill>
                <a:uFillTx/>
                <a:latin typeface="仿宋" panose="02010609060101010101" charset="-122"/>
                <a:ea typeface="仿宋" panose="02010609060101010101" charset="-122"/>
                <a:cs typeface="仿宋" panose="02010609060101010101" charset="-122"/>
                <a:sym typeface="+mn-ea"/>
              </a:rPr>
              <a:t>，大大削弱了一己之私的内涵，从而具有了更为深沉的情感内涵。悲秋而不孱弱，悲中有壮。</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box(in)">
                                      <p:cBhvr>
                                        <p:cTn id="13" dur="2000"/>
                                        <p:tgtEl>
                                          <p:spTgt spid="9">
                                            <p:txEl>
                                              <p:pRg st="1" end="1"/>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9">
                                            <p:txEl>
                                              <p:pRg st="2" end="2"/>
                                            </p:txEl>
                                          </p:spTgt>
                                        </p:tgtEl>
                                        <p:attrNameLst>
                                          <p:attrName>style.visibility</p:attrName>
                                        </p:attrNameLst>
                                      </p:cBhvr>
                                      <p:to>
                                        <p:strVal val="visible"/>
                                      </p:to>
                                    </p:set>
                                    <p:animEffect transition="in" filter="box(in)">
                                      <p:cBhvr>
                                        <p:cTn id="16" dur="2000"/>
                                        <p:tgtEl>
                                          <p:spTgt spid="9">
                                            <p:txEl>
                                              <p:pRg st="2" end="2"/>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box(in)">
                                      <p:cBhvr>
                                        <p:cTn id="19" dur="20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692785" y="893445"/>
            <a:ext cx="10612120" cy="5258435"/>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lang="zh-CN" altLang="en-US" sz="2800" b="1" spc="0">
                <a:solidFill>
                  <a:schemeClr val="tx1"/>
                </a:solidFill>
                <a:uFillTx/>
                <a:latin typeface="仿宋" panose="02010609060101010101" charset="-122"/>
                <a:ea typeface="仿宋" panose="02010609060101010101" charset="-122"/>
                <a:cs typeface="仿宋" panose="02010609060101010101" charset="-122"/>
                <a:sym typeface="+mn-ea"/>
              </a:rPr>
              <a:t>诗题为登高，诗中为“登台”。登临高处在古代有两个主题走向，“登楼”主题，来自王粲的《登楼赋》，有相对固定的情感内涵，“登楼”是抒写忧愁的。另一个走向，是登山。登山来自孟子的“孔子登东山而小鲁，登泰山而小天下”，登山是言志的。“登台”是登亭台楼阁，表达忧愁。而诗题“登高”，由写作背景可知，杜甫登高处是巫峡的白帝城，在山上。此诗是“登山”和“登楼”主题的混合。</a:t>
            </a:r>
            <a:r>
              <a:rPr lang="zh-CN" altLang="en-US" sz="2800" b="1" spc="0">
                <a:solidFill>
                  <a:srgbClr val="FF0000"/>
                </a:solidFill>
                <a:uFillTx/>
                <a:latin typeface="仿宋" panose="02010609060101010101" charset="-122"/>
                <a:ea typeface="仿宋" panose="02010609060101010101" charset="-122"/>
                <a:cs typeface="仿宋" panose="02010609060101010101" charset="-122"/>
                <a:sym typeface="+mn-ea"/>
              </a:rPr>
              <a:t>登楼悲愁，登山豪放，因而整首诗的情感交织混杂，雄浑悲壮。</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795020" y="1478915"/>
            <a:ext cx="10601325" cy="4748530"/>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buClrTx/>
              <a:buSzTx/>
              <a:buNone/>
            </a:pPr>
            <a:r>
              <a:rPr altLang="zh-CN" sz="2800" spc="0">
                <a:solidFill>
                  <a:schemeClr val="tx1"/>
                </a:solidFill>
                <a:uFillTx/>
                <a:latin typeface="黑体" panose="02010609060101010101" charset="-122"/>
                <a:ea typeface="黑体" panose="02010609060101010101" charset="-122"/>
                <a:cs typeface="黑体" panose="02010609060101010101" charset="-122"/>
                <a:sym typeface="+mn-ea"/>
              </a:rPr>
              <a:t>(2)顿挫</a:t>
            </a:r>
          </a:p>
          <a:p>
            <a:pPr marL="457200" indent="-457200" algn="just" fontAlgn="auto">
              <a:lnSpc>
                <a:spcPct val="150000"/>
              </a:lnSpc>
              <a:buClrTx/>
              <a:buSzTx/>
              <a:buFont typeface="Wingdings" panose="05000000000000000000" charset="0"/>
              <a:buChar char="Ø"/>
            </a:pPr>
            <a:r>
              <a:rPr altLang="zh-CN" sz="2800" b="1" spc="0">
                <a:solidFill>
                  <a:schemeClr val="tx1"/>
                </a:solidFill>
                <a:uFillTx/>
                <a:latin typeface="仿宋" panose="02010609060101010101" charset="-122"/>
                <a:ea typeface="仿宋" panose="02010609060101010101" charset="-122"/>
                <a:cs typeface="仿宋" panose="02010609060101010101" charset="-122"/>
                <a:sym typeface="+mn-ea"/>
              </a:rPr>
              <a:t>音韵节奏上，本诗共31个平声字，25个仄声字，其中，10个入声字，入声字是短音，有顿挫凝滞之感，使得整首诗的音调声情，起伏叠变。</a:t>
            </a:r>
          </a:p>
          <a:p>
            <a:pPr marL="457200" indent="-457200" algn="just" fontAlgn="auto">
              <a:lnSpc>
                <a:spcPct val="150000"/>
              </a:lnSpc>
              <a:buClrTx/>
              <a:buSzTx/>
              <a:buFont typeface="Wingdings" panose="05000000000000000000" charset="0"/>
              <a:buChar char="Ø"/>
            </a:pPr>
            <a:r>
              <a:rPr altLang="zh-CN" sz="2800" b="1" spc="0">
                <a:solidFill>
                  <a:schemeClr val="tx1"/>
                </a:solidFill>
                <a:uFillTx/>
                <a:latin typeface="仿宋" panose="02010609060101010101" charset="-122"/>
                <a:ea typeface="仿宋" panose="02010609060101010101" charset="-122"/>
                <a:cs typeface="仿宋" panose="02010609060101010101" charset="-122"/>
                <a:sym typeface="+mn-ea"/>
              </a:rPr>
              <a:t>篇章结构上，前两联写景气魄宏大，第三联直截了当抒写个体</a:t>
            </a:r>
            <a:r>
              <a:rPr lang="zh-CN" altLang="en-US" sz="2800" b="1" spc="0">
                <a:solidFill>
                  <a:schemeClr val="tx1"/>
                </a:solidFill>
                <a:uFillTx/>
                <a:latin typeface="仿宋" panose="02010609060101010101" charset="-122"/>
                <a:ea typeface="仿宋" panose="02010609060101010101" charset="-122"/>
                <a:cs typeface="仿宋" panose="02010609060101010101" charset="-122"/>
                <a:sym typeface="+mn-ea"/>
              </a:rPr>
              <a:t>的</a:t>
            </a:r>
            <a:r>
              <a:rPr altLang="zh-CN" sz="2800" b="1" spc="0">
                <a:solidFill>
                  <a:schemeClr val="tx1"/>
                </a:solidFill>
                <a:uFillTx/>
                <a:latin typeface="仿宋" panose="02010609060101010101" charset="-122"/>
                <a:ea typeface="仿宋" panose="02010609060101010101" charset="-122"/>
                <a:cs typeface="仿宋" panose="02010609060101010101" charset="-122"/>
                <a:sym typeface="+mn-ea"/>
              </a:rPr>
              <a:t>“潦倒”命运，格调由深沉浑厚转向低沉，境界由大到小，由开到合，给人“顿挫”之感。</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box(in)">
                                      <p:cBhvr>
                                        <p:cTn id="13" dur="2000"/>
                                        <p:tgtEl>
                                          <p:spTgt spid="9">
                                            <p:txEl>
                                              <p:pRg st="1" end="1"/>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9">
                                            <p:txEl>
                                              <p:pRg st="2" end="2"/>
                                            </p:txEl>
                                          </p:spTgt>
                                        </p:tgtEl>
                                        <p:attrNameLst>
                                          <p:attrName>style.visibility</p:attrName>
                                        </p:attrNameLst>
                                      </p:cBhvr>
                                      <p:to>
                                        <p:strVal val="visible"/>
                                      </p:to>
                                    </p:set>
                                    <p:animEffect transition="in" filter="box(in)">
                                      <p:cBhvr>
                                        <p:cTn id="16" dur="20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391160" y="1605280"/>
            <a:ext cx="6849745" cy="3262630"/>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711200" algn="just" fontAlgn="auto">
              <a:lnSpc>
                <a:spcPct val="150000"/>
              </a:lnSpc>
            </a:pPr>
            <a:r>
              <a:rPr sz="2800" b="1" spc="0">
                <a:solidFill>
                  <a:schemeClr val="tx1"/>
                </a:solidFill>
                <a:uFillTx/>
                <a:latin typeface="黑体" panose="02010609060101010101" charset="-122"/>
                <a:ea typeface="黑体" panose="02010609060101010101" charset="-122"/>
                <a:cs typeface="黑体" panose="02010609060101010101" charset="-122"/>
                <a:sym typeface="+mn-ea"/>
              </a:rPr>
              <a:t>3</a:t>
            </a:r>
            <a:r>
              <a:rPr sz="2800" spc="0">
                <a:solidFill>
                  <a:schemeClr val="tx1"/>
                </a:solidFill>
                <a:uFillTx/>
                <a:latin typeface="黑体" panose="02010609060101010101" charset="-122"/>
                <a:ea typeface="黑体" panose="02010609060101010101" charset="-122"/>
                <a:cs typeface="黑体" panose="02010609060101010101" charset="-122"/>
                <a:sym typeface="+mn-ea"/>
              </a:rPr>
              <a:t>.《琵琶行并序》的线索有什么特点？</a:t>
            </a:r>
            <a:endParaRPr sz="2800" b="1" spc="0">
              <a:solidFill>
                <a:schemeClr val="tx1"/>
              </a:solidFill>
              <a:uFillTx/>
              <a:latin typeface="黑体" panose="02010609060101010101" charset="-122"/>
              <a:ea typeface="黑体" panose="02010609060101010101" charset="-122"/>
              <a:cs typeface="黑体" panose="02010609060101010101" charset="-122"/>
              <a:sym typeface="+mn-ea"/>
            </a:endParaRPr>
          </a:p>
          <a:p>
            <a:pPr marL="457200" indent="-457200" algn="just" fontAlgn="auto">
              <a:lnSpc>
                <a:spcPct val="150000"/>
              </a:lnSpc>
              <a:buFont typeface="Wingdings" panose="05000000000000000000" charset="0"/>
              <a:buChar char="Ø"/>
            </a:pPr>
            <a:r>
              <a:rPr lang="zh-CN" altLang="en-US" sz="2800" b="1" spc="0">
                <a:solidFill>
                  <a:srgbClr val="FF0000"/>
                </a:solidFill>
                <a:uFillTx/>
                <a:latin typeface="仿宋" panose="02010609060101010101" charset="-122"/>
                <a:ea typeface="仿宋" panose="02010609060101010101" charset="-122"/>
                <a:cs typeface="黑体" panose="02010609060101010101" charset="-122"/>
                <a:sym typeface="+mn-ea"/>
              </a:rPr>
              <a:t>双线结构，一明一暗。</a:t>
            </a:r>
          </a:p>
          <a:p>
            <a:pPr marL="457200" indent="-457200" algn="just" fontAlgn="auto">
              <a:lnSpc>
                <a:spcPct val="150000"/>
              </a:lnSpc>
              <a:buFont typeface="Wingdings" panose="05000000000000000000" charset="0"/>
              <a:buChar char="Ø"/>
            </a:pPr>
            <a:r>
              <a:rPr lang="zh-CN" altLang="en-US" sz="2800" b="1" spc="0">
                <a:solidFill>
                  <a:schemeClr val="tx1"/>
                </a:solidFill>
                <a:uFillTx/>
                <a:latin typeface="仿宋" panose="02010609060101010101" charset="-122"/>
                <a:ea typeface="仿宋" panose="02010609060101010101" charset="-122"/>
                <a:cs typeface="黑体" panose="02010609060101010101" charset="-122"/>
                <a:sym typeface="+mn-ea"/>
              </a:rPr>
              <a:t>明线：琵琶女弹奏</a:t>
            </a:r>
          </a:p>
          <a:p>
            <a:pPr marL="457200" indent="-457200" algn="just" fontAlgn="auto">
              <a:lnSpc>
                <a:spcPct val="150000"/>
              </a:lnSpc>
              <a:buFont typeface="Wingdings" panose="05000000000000000000" charset="0"/>
              <a:buChar char="Ø"/>
            </a:pPr>
            <a:r>
              <a:rPr lang="zh-CN" altLang="en-US" sz="2800" b="1" spc="0">
                <a:solidFill>
                  <a:schemeClr val="tx1"/>
                </a:solidFill>
                <a:uFillTx/>
                <a:latin typeface="仿宋" panose="02010609060101010101" charset="-122"/>
                <a:ea typeface="仿宋" panose="02010609060101010101" charset="-122"/>
                <a:cs typeface="黑体" panose="02010609060101010101" charset="-122"/>
                <a:sym typeface="+mn-ea"/>
              </a:rPr>
              <a:t>暗线：诗人的感受</a:t>
            </a:r>
          </a:p>
          <a:p>
            <a:pPr marL="457200" indent="-457200" algn="just" fontAlgn="auto">
              <a:lnSpc>
                <a:spcPct val="150000"/>
              </a:lnSpc>
              <a:buFont typeface="Wingdings" panose="05000000000000000000" charset="0"/>
              <a:buChar char="Ø"/>
            </a:pPr>
            <a:r>
              <a:rPr lang="zh-CN" altLang="en-US" sz="2800" b="1" spc="0">
                <a:solidFill>
                  <a:srgbClr val="FF0000"/>
                </a:solidFill>
                <a:uFillTx/>
                <a:latin typeface="仿宋" panose="02010609060101010101" charset="-122"/>
                <a:ea typeface="仿宋" panose="02010609060101010101" charset="-122"/>
                <a:cs typeface="黑体" panose="02010609060101010101" charset="-122"/>
                <a:sym typeface="+mn-ea"/>
              </a:rPr>
              <a:t>一明一暗，一实一虚，虚实相生。</a:t>
            </a:r>
          </a:p>
          <a:p>
            <a:pPr marL="457200" indent="-457200" algn="just" fontAlgn="auto">
              <a:lnSpc>
                <a:spcPct val="150000"/>
              </a:lnSpc>
              <a:buFont typeface="Wingdings" panose="05000000000000000000" charset="0"/>
              <a:buChar char="Ø"/>
            </a:pPr>
            <a:endParaRPr lang="zh-CN" altLang="en-US" sz="2800" b="1" spc="0">
              <a:solidFill>
                <a:srgbClr val="FF0000"/>
              </a:solidFill>
              <a:uFillTx/>
              <a:latin typeface="仿宋" panose="02010609060101010101" charset="-122"/>
              <a:ea typeface="仿宋" panose="02010609060101010101" charset="-122"/>
              <a:cs typeface="黑体" panose="02010609060101010101" charset="-122"/>
              <a:sym typeface="+mn-ea"/>
            </a:endParaRPr>
          </a:p>
        </p:txBody>
      </p:sp>
      <p:pic>
        <p:nvPicPr>
          <p:cNvPr id="2" name="图片 1" descr="C:\Users\付澎\Desktop\图片4.png图片4"/>
          <p:cNvPicPr>
            <a:picLocks noChangeAspect="1"/>
          </p:cNvPicPr>
          <p:nvPr/>
        </p:nvPicPr>
        <p:blipFill>
          <a:blip r:embed="rId3"/>
          <a:stretch>
            <a:fillRect/>
          </a:stretch>
        </p:blipFill>
        <p:spPr>
          <a:xfrm>
            <a:off x="7515488" y="2744535"/>
            <a:ext cx="2990694" cy="2490340"/>
          </a:xfrm>
          <a:prstGeom prst="rect">
            <a:avLst/>
          </a:prstGeom>
        </p:spPr>
      </p:pic>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box(in)">
                                      <p:cBhvr>
                                        <p:cTn id="13" dur="2000"/>
                                        <p:tgtEl>
                                          <p:spTgt spid="9">
                                            <p:txEl>
                                              <p:pRg st="1" end="1"/>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9">
                                            <p:txEl>
                                              <p:pRg st="2" end="2"/>
                                            </p:txEl>
                                          </p:spTgt>
                                        </p:tgtEl>
                                        <p:attrNameLst>
                                          <p:attrName>style.visibility</p:attrName>
                                        </p:attrNameLst>
                                      </p:cBhvr>
                                      <p:to>
                                        <p:strVal val="visible"/>
                                      </p:to>
                                    </p:set>
                                    <p:animEffect transition="in" filter="box(in)">
                                      <p:cBhvr>
                                        <p:cTn id="16" dur="2000"/>
                                        <p:tgtEl>
                                          <p:spTgt spid="9">
                                            <p:txEl>
                                              <p:pRg st="2" end="2"/>
                                            </p:txEl>
                                          </p:spTgt>
                                        </p:tgtEl>
                                      </p:cBhvr>
                                    </p:animEffect>
                                  </p:childTnLst>
                                </p:cTn>
                              </p:par>
                              <p:par>
                                <p:cTn id="17" presetID="4" presetClass="entr" presetSubtype="16" fill="hold" nodeType="with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box(in)">
                                      <p:cBhvr>
                                        <p:cTn id="19" dur="2000"/>
                                        <p:tgtEl>
                                          <p:spTgt spid="9">
                                            <p:txEl>
                                              <p:pRg st="3" end="3"/>
                                            </p:txEl>
                                          </p:spTgt>
                                        </p:tgtEl>
                                      </p:cBhvr>
                                    </p:animEffect>
                                  </p:childTnLst>
                                </p:cTn>
                              </p:par>
                              <p:par>
                                <p:cTn id="20" presetID="4" presetClass="entr" presetSubtype="16" fill="hold" nodeType="withEffect">
                                  <p:stCondLst>
                                    <p:cond delay="0"/>
                                  </p:stCondLst>
                                  <p:childTnLst>
                                    <p:set>
                                      <p:cBhvr>
                                        <p:cTn id="21" dur="1" fill="hold">
                                          <p:stCondLst>
                                            <p:cond delay="0"/>
                                          </p:stCondLst>
                                        </p:cTn>
                                        <p:tgtEl>
                                          <p:spTgt spid="9">
                                            <p:txEl>
                                              <p:pRg st="4" end="4"/>
                                            </p:txEl>
                                          </p:spTgt>
                                        </p:tgtEl>
                                        <p:attrNameLst>
                                          <p:attrName>style.visibility</p:attrName>
                                        </p:attrNameLst>
                                      </p:cBhvr>
                                      <p:to>
                                        <p:strVal val="visible"/>
                                      </p:to>
                                    </p:set>
                                    <p:animEffect transition="in" filter="box(in)">
                                      <p:cBhvr>
                                        <p:cTn id="22" dur="20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789940" y="1424940"/>
            <a:ext cx="10612120" cy="4052570"/>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98500" algn="just" fontAlgn="auto">
              <a:lnSpc>
                <a:spcPct val="150000"/>
              </a:lnSpc>
            </a:pPr>
            <a:r>
              <a:rPr sz="2800" b="1">
                <a:solidFill>
                  <a:schemeClr val="tx1"/>
                </a:solidFill>
                <a:latin typeface="黑体" panose="02010609060101010101" charset="-122"/>
                <a:ea typeface="黑体" panose="02010609060101010101" charset="-122"/>
                <a:cs typeface="黑体" panose="02010609060101010101" charset="-122"/>
                <a:sym typeface="+mn-ea"/>
              </a:rPr>
              <a:t>4.</a:t>
            </a:r>
            <a:r>
              <a:rPr sz="2800">
                <a:solidFill>
                  <a:schemeClr val="tx1"/>
                </a:solidFill>
                <a:latin typeface="黑体" panose="02010609060101010101" charset="-122"/>
                <a:ea typeface="黑体" panose="02010609060101010101" charset="-122"/>
                <a:cs typeface="黑体" panose="02010609060101010101" charset="-122"/>
                <a:sym typeface="+mn-ea"/>
              </a:rPr>
              <a:t>音乐并不</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像</a:t>
            </a:r>
            <a:r>
              <a:rPr sz="2800">
                <a:solidFill>
                  <a:schemeClr val="tx1"/>
                </a:solidFill>
                <a:latin typeface="黑体" panose="02010609060101010101" charset="-122"/>
                <a:ea typeface="黑体" panose="02010609060101010101" charset="-122"/>
                <a:cs typeface="黑体" panose="02010609060101010101" charset="-122"/>
                <a:sym typeface="+mn-ea"/>
              </a:rPr>
              <a:t>高耸入云的山峰，奔腾不息的河流，翁郁苍翠的林木那样形象可感，它有声无形，缥缈难以捕捉，历代用诗歌来表现音乐的作品很少，堪称精品的就更罕见。白居易的《琵琶行并序》中对音乐的描写可以说达到了出神入化的境界，可谓描写音乐的极品，自唐以来历咏不衰，实乃千古绝唱。仔细阅读《琵琶行并序》中音乐描写的部分，进行分析，完成表格。</a:t>
            </a:r>
          </a:p>
          <a:p>
            <a:pPr indent="698500" algn="just" fontAlgn="auto">
              <a:lnSpc>
                <a:spcPct val="150000"/>
              </a:lnSpc>
            </a:pPr>
            <a:endParaRPr lang="zh-CN" altLang="en-US" sz="2800">
              <a:solidFill>
                <a:schemeClr val="tx1"/>
              </a:solidFill>
              <a:latin typeface="黑体" panose="02010609060101010101" charset="-122"/>
              <a:ea typeface="黑体" panose="02010609060101010101" charset="-122"/>
              <a:cs typeface="黑体" panose="02010609060101010101" charset="-122"/>
              <a:sym typeface="+mn-ea"/>
            </a:endParaRPr>
          </a:p>
          <a:p>
            <a:pPr indent="698500" algn="just" fontAlgn="auto">
              <a:lnSpc>
                <a:spcPct val="150000"/>
              </a:lnSpc>
            </a:pPr>
            <a:endParaRPr lang="zh-CN" altLang="en-US" sz="2800">
              <a:solidFill>
                <a:schemeClr val="tx1"/>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648293" y="581151"/>
          <a:ext cx="10607040" cy="5913119"/>
        </p:xfrm>
        <a:graphic>
          <a:graphicData uri="http://schemas.openxmlformats.org/drawingml/2006/table">
            <a:tbl>
              <a:tblPr firstRow="1" bandRow="1">
                <a:tableStyleId>{3B4B98B0-60AC-42C2-AFA5-B58CD77FA1E5}</a:tableStyleId>
              </a:tblPr>
              <a:tblGrid>
                <a:gridCol w="1297305"/>
                <a:gridCol w="3437255"/>
                <a:gridCol w="5872480"/>
              </a:tblGrid>
              <a:tr h="365760">
                <a:tc>
                  <a:txBody>
                    <a:bodyPr vert="horz" wrap="square"/>
                    <a:lstStyle/>
                    <a:p>
                      <a:pPr indent="0" algn="ctr" fontAlgn="auto">
                        <a:lnSpc>
                          <a:spcPct val="120000"/>
                        </a:lnSpc>
                        <a:buNone/>
                      </a:pPr>
                      <a:r>
                        <a:rPr lang="en-US" sz="2000"/>
                        <a:t>手法</a:t>
                      </a:r>
                      <a:endParaRPr lang="en-US" altLang="en-US" sz="2000"/>
                    </a:p>
                  </a:txBody>
                  <a:tcPr marL="68576" marR="68576" marT="0" marB="0" anchor="ctr"/>
                </a:tc>
                <a:tc>
                  <a:txBody>
                    <a:bodyPr vert="horz" wrap="square"/>
                    <a:lstStyle/>
                    <a:p>
                      <a:pPr indent="0" algn="ctr" fontAlgn="auto">
                        <a:lnSpc>
                          <a:spcPct val="120000"/>
                        </a:lnSpc>
                        <a:buNone/>
                      </a:pPr>
                      <a:r>
                        <a:rPr lang="en-US" sz="2000"/>
                        <a:t>语句举例</a:t>
                      </a:r>
                      <a:endParaRPr lang="en-US" altLang="en-US" sz="2000"/>
                    </a:p>
                  </a:txBody>
                  <a:tcPr marL="68576" marR="68576" marT="0" marB="0" anchor="ctr"/>
                </a:tc>
                <a:tc>
                  <a:txBody>
                    <a:bodyPr vert="horz" wrap="square"/>
                    <a:lstStyle/>
                    <a:p>
                      <a:pPr indent="0" algn="ctr" fontAlgn="auto">
                        <a:lnSpc>
                          <a:spcPct val="120000"/>
                        </a:lnSpc>
                        <a:buNone/>
                      </a:pPr>
                      <a:r>
                        <a:rPr lang="en-US" sz="2000"/>
                        <a:t>效果分析</a:t>
                      </a:r>
                      <a:endParaRPr lang="en-US" altLang="en-US" sz="2000"/>
                    </a:p>
                  </a:txBody>
                  <a:tcPr marL="68576" marR="68576" marT="0" marB="0" anchor="ctr"/>
                </a:tc>
              </a:tr>
              <a:tr h="2137410">
                <a:tc>
                  <a:txBody>
                    <a:bodyPr vert="horz" wrap="square"/>
                    <a:lstStyle/>
                    <a:p>
                      <a:pPr indent="0" algn="ctr" fontAlgn="auto">
                        <a:lnSpc>
                          <a:spcPct val="130000"/>
                        </a:lnSpc>
                        <a:buNone/>
                      </a:pPr>
                      <a:r>
                        <a:rPr lang="zh-CN" altLang="en-US" sz="2000" smtClean="0">
                          <a:ln w="3175">
                            <a:noFill/>
                          </a:ln>
                          <a:solidFill>
                            <a:srgbClr val="FF0000"/>
                          </a:solidFill>
                          <a:effectLst/>
                        </a:rPr>
                        <a:t>比喻</a:t>
                      </a:r>
                    </a:p>
                  </a:txBody>
                  <a:tcPr marL="68576" marR="68576" marT="0" marB="0" anchor="ctr"/>
                </a:tc>
                <a:tc>
                  <a:txBody>
                    <a:bodyPr vert="horz" wrap="square"/>
                    <a:lstStyle/>
                    <a:p>
                      <a:pPr indent="0" algn="just" fontAlgn="auto">
                        <a:lnSpc>
                          <a:spcPct val="130000"/>
                        </a:lnSpc>
                        <a:buNone/>
                      </a:pPr>
                      <a:r>
                        <a:rPr lang="en-US" sz="2000"/>
                        <a:t>“大弦嘈嘈如急雨，小弦切切如私语。嘈嘈切切错杂弹，大珠小珠落玉盘。间关莺语花底滑，幽咽泉流冰下难……银瓶乍破水浆迸，铁骑突出刀枪鸣……四弦一声如裂帛”</a:t>
                      </a:r>
                      <a:endParaRPr lang="en-US" altLang="en-US" sz="2000"/>
                    </a:p>
                  </a:txBody>
                  <a:tcPr marL="68576" marR="68576" marT="0" marB="0"/>
                </a:tc>
                <a:tc>
                  <a:txBody>
                    <a:bodyPr vert="horz" wrap="square"/>
                    <a:lstStyle/>
                    <a:p>
                      <a:pPr indent="0" algn="just" fontAlgn="auto">
                        <a:lnSpc>
                          <a:spcPct val="130000"/>
                        </a:lnSpc>
                        <a:buNone/>
                      </a:pPr>
                      <a:r>
                        <a:rPr lang="en-US" sz="2000"/>
                        <a:t>以声喻声，以形喻声；多种比喻，形成博喻。形象、新鲜、贴切的比喻来表现琵琶曲中复杂微妙的音响变化。赋予抽象的音乐以具体可感的声、色、形的形象，使人如闻其声，如临其境。这些形象贴切的比喻</a:t>
                      </a:r>
                      <a:r>
                        <a:rPr lang="zh-CN" altLang="en-US" sz="2000"/>
                        <a:t>，</a:t>
                      </a:r>
                      <a:r>
                        <a:rPr lang="en-US" sz="2000"/>
                        <a:t>把乐音的特点和旋律的变化表现得淋漓尽致。给读者十分深刻具体的印象</a:t>
                      </a:r>
                      <a:endParaRPr lang="en-US" altLang="en-US" sz="2000"/>
                    </a:p>
                  </a:txBody>
                  <a:tcPr marL="68576" marR="68576" marT="0" marB="0"/>
                </a:tc>
              </a:tr>
              <a:tr h="2137410">
                <a:tc>
                  <a:txBody>
                    <a:bodyPr vert="horz" wrap="square"/>
                    <a:lstStyle/>
                    <a:p>
                      <a:pPr indent="0" algn="ctr" fontAlgn="auto">
                        <a:lnSpc>
                          <a:spcPct val="130000"/>
                        </a:lnSpc>
                        <a:buNone/>
                      </a:pPr>
                      <a:r>
                        <a:rPr lang="zh-CN" altLang="en-US" sz="2000" smtClean="0">
                          <a:ln w="3175">
                            <a:noFill/>
                          </a:ln>
                          <a:solidFill>
                            <a:srgbClr val="FF0000"/>
                          </a:solidFill>
                          <a:effectLst/>
                        </a:rPr>
                        <a:t>通感</a:t>
                      </a:r>
                    </a:p>
                  </a:txBody>
                  <a:tcPr marL="68576" marR="68576" marT="0" marB="0" anchor="ctr"/>
                </a:tc>
                <a:tc>
                  <a:txBody>
                    <a:bodyPr vert="horz" wrap="square"/>
                    <a:lstStyle/>
                    <a:p>
                      <a:pPr indent="0" algn="just" fontAlgn="auto">
                        <a:lnSpc>
                          <a:spcPct val="130000"/>
                        </a:lnSpc>
                        <a:buNone/>
                      </a:pPr>
                      <a:r>
                        <a:rPr lang="en-US" sz="2000"/>
                        <a:t>“间关莺语花底滑，幽咽泉流冰下难。冰泉冷涩弦凝绝，凝绝不通声暂歇。别有幽愁暗恨生，此时无声胜有声。银瓶乍破水浆迸，铁骑突出刀枪鸣”</a:t>
                      </a:r>
                      <a:endParaRPr lang="en-US" altLang="en-US" sz="2000"/>
                    </a:p>
                  </a:txBody>
                  <a:tcPr marL="68576" marR="68576" marT="0" marB="0" anchor="ctr"/>
                </a:tc>
                <a:tc>
                  <a:txBody>
                    <a:bodyPr vert="horz" wrap="square"/>
                    <a:lstStyle/>
                    <a:p>
                      <a:pPr indent="0" algn="just" fontAlgn="auto">
                        <a:lnSpc>
                          <a:spcPct val="130000"/>
                        </a:lnSpc>
                        <a:buNone/>
                      </a:pPr>
                      <a:r>
                        <a:rPr lang="en-US" sz="2000"/>
                        <a:t>琵琶声时而像黄莺的歌声在花下婉转流动，时而像泉水在冰层下艰难流动，(听觉调动视觉)时而像水流遇冷渐渐失去流动性开始凝结(听觉调动触觉)，声音开始中断，让人心里生出愁思、幽怨和暗恨，(听觉调动感觉)又突然像是银瓶撞破，水浆溅洒；像是军队厮杀，刀枪齐鸣。(以声类声中也会唤起以声类形，即听觉调动视觉)</a:t>
                      </a:r>
                      <a:endParaRPr lang="en-US" altLang="en-US" sz="2000"/>
                    </a:p>
                  </a:txBody>
                  <a:tcPr marL="68576" marR="68576" marT="0" marB="0"/>
                </a:tc>
              </a:tr>
            </a:tbl>
          </a:graphicData>
        </a:graphic>
      </p:graphicFrame>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050" name="图片 2(向天歌演示原创免费模板：www.TopPPT.cn)"/>
          <p:cNvPicPr>
            <a:picLocks noChangeAspect="1"/>
          </p:cNvPicPr>
          <p:nvPr/>
        </p:nvPicPr>
        <p:blipFill>
          <a:blip r:embed="rId3"/>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向天歌演示原创免费模板：www.TopPPT.cn)"/>
          <p:cNvSpPr/>
          <p:nvPr/>
        </p:nvSpPr>
        <p:spPr>
          <a:xfrm>
            <a:off x="-1588" y="5370513"/>
            <a:ext cx="12193588" cy="47307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7" name="Rectangle 6(向天歌演示原创免费模板：www.TopPPT.cn)"/>
          <p:cNvSpPr/>
          <p:nvPr/>
        </p:nvSpPr>
        <p:spPr>
          <a:xfrm>
            <a:off x="9363075" y="5370513"/>
            <a:ext cx="1628775" cy="47307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ct val="0"/>
              </a:spcBef>
              <a:spcAft>
                <a:spcPct val="0"/>
              </a:spcAft>
              <a:buClrTx/>
              <a:buSzTx/>
              <a:buFontTx/>
              <a:defRPr/>
            </a:pPr>
            <a:endParaRPr lang="zh-CN" altLang="en-US">
              <a:sym typeface="+mn-ea"/>
            </a:endParaRPr>
          </a:p>
        </p:txBody>
      </p:sp>
      <p:pic>
        <p:nvPicPr>
          <p:cNvPr id="2055" name="图片 7(向天歌演示原创免费模板：www.TopPPT.cn)"/>
          <p:cNvPicPr>
            <a:picLocks noChangeAspect="1"/>
          </p:cNvPicPr>
          <p:nvPr/>
        </p:nvPicPr>
        <p:blipFill>
          <a:blip r:embed="rId4"/>
          <a:stretch>
            <a:fillRect/>
          </a:stretch>
        </p:blipFill>
        <p:spPr bwMode="auto">
          <a:xfrm>
            <a:off x="-1588" y="1892300"/>
            <a:ext cx="1849438" cy="351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图片 10(向天歌演示原创免费模板：www.TopPPT.cn)"/>
          <p:cNvPicPr>
            <a:picLocks noChangeAspect="1"/>
          </p:cNvPicPr>
          <p:nvPr/>
        </p:nvPicPr>
        <p:blipFill>
          <a:blip r:embed="rId5"/>
          <a:stretch>
            <a:fillRect/>
          </a:stretch>
        </p:blipFill>
        <p:spPr bwMode="auto">
          <a:xfrm>
            <a:off x="9288780" y="986790"/>
            <a:ext cx="2330450" cy="137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图片 11(向天歌演示原创免费模板：www.TopPPT.cn)"/>
          <p:cNvPicPr>
            <a:picLocks noChangeAspect="1"/>
          </p:cNvPicPr>
          <p:nvPr/>
        </p:nvPicPr>
        <p:blipFill>
          <a:blip r:embed="rId6"/>
          <a:stretch>
            <a:fillRect/>
          </a:stretch>
        </p:blipFill>
        <p:spPr bwMode="auto">
          <a:xfrm rot="-1070385">
            <a:off x="3114675" y="2680970"/>
            <a:ext cx="1021080" cy="805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1" name="文本框 14(向天歌演示原创免费模板：www.TopPPT.cn)"/>
          <p:cNvSpPr txBox="1">
            <a:spLocks noChangeArrowheads="1"/>
          </p:cNvSpPr>
          <p:nvPr/>
        </p:nvSpPr>
        <p:spPr bwMode="auto">
          <a:xfrm>
            <a:off x="3166110" y="2280920"/>
            <a:ext cx="6959600" cy="1445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9pPr>
          </a:lstStyle>
          <a:p>
            <a:pPr algn="ctr" eaLnBrk="1" hangingPunct="1">
              <a:spcBef>
                <a:spcPct val="0"/>
              </a:spcBef>
              <a:buFontTx/>
              <a:buNone/>
            </a:pPr>
            <a:r>
              <a:rPr lang="zh-CN" altLang="en-US" sz="8800">
                <a:latin typeface="华文行楷" panose="02010800040101010101" pitchFamily="2" charset="-122"/>
                <a:ea typeface="华文行楷" panose="02010800040101010101" pitchFamily="2" charset="-122"/>
              </a:rPr>
              <a:t>第一课时</a:t>
            </a:r>
          </a:p>
        </p:txBody>
      </p:sp>
    </p:spTree>
  </p:cSld>
  <p:clrMapOvr>
    <a:masterClrMapping/>
  </p:clrMapOvr>
  <p:transition>
    <p:wipe/>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表格 1"/>
          <p:cNvGraphicFramePr>
            <a:graphicFrameLocks noGrp="1"/>
          </p:cNvGraphicFramePr>
          <p:nvPr>
            <p:custDataLst>
              <p:tags r:id="rId2"/>
            </p:custDataLst>
          </p:nvPr>
        </p:nvGraphicFramePr>
        <p:xfrm>
          <a:off x="784183" y="972947"/>
          <a:ext cx="10624185" cy="5196205"/>
        </p:xfrm>
        <a:graphic>
          <a:graphicData uri="http://schemas.openxmlformats.org/drawingml/2006/table">
            <a:tbl>
              <a:tblPr firstRow="1" bandRow="1">
                <a:tableStyleId>{5940675A-B579-460E-94D1-54222C63F5DA}</a:tableStyleId>
              </a:tblPr>
              <a:tblGrid>
                <a:gridCol w="1301750"/>
                <a:gridCol w="3430905"/>
                <a:gridCol w="5891530"/>
              </a:tblGrid>
              <a:tr h="531495">
                <a:tc>
                  <a:txBody>
                    <a:bodyPr vert="horz" wrap="square"/>
                    <a:lstStyle/>
                    <a:p>
                      <a:pPr indent="0" algn="ctr" fontAlgn="auto">
                        <a:lnSpc>
                          <a:spcPct val="96000"/>
                        </a:lnSpc>
                        <a:buNone/>
                      </a:pPr>
                      <a:r>
                        <a:rPr lang="zh-CN" altLang="en-US" sz="1800" b="1" smtClean="0">
                          <a:ln w="3175">
                            <a:noFill/>
                          </a:ln>
                          <a:solidFill>
                            <a:srgbClr val="FF0000"/>
                          </a:solidFill>
                          <a:effectLst/>
                          <a:latin typeface="黑体" panose="02010609060101010101" charset="-122"/>
                          <a:ea typeface="黑体" panose="02010609060101010101" charset="-122"/>
                          <a:cs typeface="黑体" panose="02010609060101010101" charset="-122"/>
                        </a:rPr>
                        <a:t>顶真</a:t>
                      </a: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c>
                  <a:txBody>
                    <a:bodyPr vert="horz" wrap="square"/>
                    <a:lstStyle/>
                    <a:p>
                      <a:pPr indent="0" algn="l" fontAlgn="auto">
                        <a:lnSpc>
                          <a:spcPct val="96000"/>
                        </a:lnSpc>
                        <a:buNone/>
                      </a:pPr>
                      <a:r>
                        <a:rPr lang="en-US" sz="1800" b="0">
                          <a:latin typeface="黑体" panose="02010609060101010101" charset="-122"/>
                          <a:ea typeface="黑体" panose="02010609060101010101" charset="-122"/>
                          <a:cs typeface="黑体" panose="02010609060101010101" charset="-122"/>
                        </a:rPr>
                        <a:t>“冰泉冷涩弦凝绝，凝绝不通声暂歇”</a:t>
                      </a:r>
                      <a:endParaRPr lang="en-US" altLang="en-US" sz="1800" b="0">
                        <a:latin typeface="黑体" panose="02010609060101010101" charset="-122"/>
                        <a:ea typeface="黑体" panose="02010609060101010101" charset="-122"/>
                        <a:cs typeface="黑体" panose="02010609060101010101"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c>
                  <a:txBody>
                    <a:bodyPr vert="horz" wrap="square"/>
                    <a:lstStyle/>
                    <a:p>
                      <a:pPr indent="0" algn="l" fontAlgn="auto">
                        <a:lnSpc>
                          <a:spcPct val="96000"/>
                        </a:lnSpc>
                        <a:buNone/>
                      </a:pPr>
                      <a:r>
                        <a:rPr lang="en-US" sz="1800" b="0">
                          <a:latin typeface="黑体" panose="02010609060101010101" charset="-122"/>
                          <a:ea typeface="黑体" panose="02010609060101010101" charset="-122"/>
                          <a:cs typeface="宋体" panose="02010600030101010101" pitchFamily="2" charset="-122"/>
                        </a:rPr>
                        <a:t>使前后句相互衔接，形成一气呵成的效果，并且读起来朗朗上口，富有音韵之美</a:t>
                      </a:r>
                      <a:endParaRPr lang="en-US" altLang="en-US" sz="1800" b="0">
                        <a:latin typeface="黑体" panose="02010609060101010101" charset="-122"/>
                        <a:ea typeface="黑体" panose="02010609060101010101" charset="-122"/>
                        <a:cs typeface="宋体" panose="02010600030101010101" pitchFamily="2"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r>
              <a:tr h="533400">
                <a:tc rowSpan="3">
                  <a:txBody>
                    <a:bodyPr vert="horz" wrap="square"/>
                    <a:lstStyle/>
                    <a:p>
                      <a:pPr algn="ctr" fontAlgn="auto">
                        <a:lnSpc>
                          <a:spcPct val="96000"/>
                        </a:lnSpc>
                        <a:buClrTx/>
                        <a:buSzTx/>
                        <a:buFontTx/>
                        <a:buNone/>
                      </a:pPr>
                      <a:r>
                        <a:rPr lang="zh-CN" altLang="en-US" sz="1800" b="1" smtClean="0">
                          <a:ln w="3175">
                            <a:noFill/>
                          </a:ln>
                          <a:solidFill>
                            <a:srgbClr val="FF0000"/>
                          </a:solidFill>
                          <a:effectLst/>
                          <a:latin typeface="黑体" panose="02010609060101010101" charset="-122"/>
                          <a:ea typeface="黑体" panose="02010609060101010101" charset="-122"/>
                          <a:cs typeface="黑体" panose="02010609060101010101" charset="-122"/>
                        </a:rPr>
                        <a:t>侧面烘托</a:t>
                      </a:r>
                    </a:p>
                    <a:p>
                      <a:pPr indent="0" algn="ctr" fontAlgn="auto">
                        <a:lnSpc>
                          <a:spcPct val="96000"/>
                        </a:lnSpc>
                        <a:buNone/>
                      </a:pPr>
                      <a:r>
                        <a:rPr lang="en-US" altLang="zh-CN" sz="1800" b="1">
                          <a:solidFill>
                            <a:srgbClr val="FF0000"/>
                          </a:solidFill>
                          <a:latin typeface="黑体" panose="02010609060101010101" charset="-122"/>
                          <a:ea typeface="黑体" panose="02010609060101010101" charset="-122"/>
                        </a:rPr>
                        <a:t> </a:t>
                      </a:r>
                    </a:p>
                    <a:p>
                      <a:pPr indent="0" algn="ctr" fontAlgn="auto">
                        <a:lnSpc>
                          <a:spcPct val="96000"/>
                        </a:lnSpc>
                        <a:buNone/>
                      </a:pPr>
                      <a:r>
                        <a:rPr lang="en-US" altLang="zh-CN" sz="1800" b="1">
                          <a:solidFill>
                            <a:srgbClr val="FF0000"/>
                          </a:solidFill>
                          <a:latin typeface="黑体" panose="02010609060101010101" charset="-122"/>
                          <a:ea typeface="黑体" panose="02010609060101010101" charset="-122"/>
                        </a:rPr>
                        <a:t> </a:t>
                      </a:r>
                      <a:endParaRPr lang="en-US" altLang="zh-CN" sz="1800" b="1">
                        <a:solidFill>
                          <a:srgbClr val="FF0000"/>
                        </a:solidFill>
                        <a:latin typeface="黑体" panose="02010609060101010101" charset="-122"/>
                        <a:ea typeface="黑体" panose="02010609060101010101" charset="-122"/>
                        <a:cs typeface="宋体" panose="02010600030101010101" pitchFamily="2"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c>
                  <a:txBody>
                    <a:bodyPr vert="horz" wrap="square"/>
                    <a:lstStyle/>
                    <a:p>
                      <a:pPr indent="0" algn="l" fontAlgn="auto">
                        <a:lnSpc>
                          <a:spcPct val="96000"/>
                        </a:lnSpc>
                        <a:buNone/>
                      </a:pPr>
                      <a:r>
                        <a:rPr lang="en-US" sz="1800" b="0">
                          <a:latin typeface="黑体" panose="02010609060101010101" charset="-122"/>
                          <a:ea typeface="黑体" panose="02010609060101010101" charset="-122"/>
                          <a:cs typeface="黑体" panose="02010609060101010101" charset="-122"/>
                        </a:rPr>
                        <a:t>“东船西舫悄无言” </a:t>
                      </a:r>
                      <a:endParaRPr lang="en-US" altLang="en-US" sz="1800" b="0">
                        <a:latin typeface="黑体" panose="02010609060101010101" charset="-122"/>
                        <a:ea typeface="黑体" panose="02010609060101010101" charset="-122"/>
                        <a:cs typeface="黑体" panose="02010609060101010101"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c>
                  <a:txBody>
                    <a:bodyPr vert="horz" wrap="square"/>
                    <a:lstStyle/>
                    <a:p>
                      <a:pPr indent="0" algn="l" fontAlgn="auto">
                        <a:lnSpc>
                          <a:spcPct val="96000"/>
                        </a:lnSpc>
                        <a:buNone/>
                      </a:pPr>
                      <a:r>
                        <a:rPr lang="en-US" sz="1800" b="0">
                          <a:latin typeface="黑体" panose="02010609060101010101" charset="-122"/>
                          <a:ea typeface="黑体" panose="02010609060101010101" charset="-122"/>
                          <a:cs typeface="Calibri" panose="020f0502020204030204" charset="0"/>
                        </a:rPr>
                        <a:t>写听者沉浸在余韵之中，默默无言，像被磁石吸住了般不可动弹，衬托出了音乐强大的感染力</a:t>
                      </a:r>
                      <a:endParaRPr lang="en-US" altLang="en-US" sz="1800" b="0">
                        <a:latin typeface="黑体" panose="02010609060101010101" charset="-122"/>
                        <a:ea typeface="黑体" panose="02010609060101010101" charset="-122"/>
                        <a:cs typeface="Calibri" panose="020f0502020204030204" charset="0"/>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r>
              <a:tr h="1063625">
                <a:tc vMerge="1">
                  <a:txBody>
                    <a:bodyPr vert="horz" wrap="square"/>
                    <a:lstStyle/>
                    <a:p>
                      <a:endParaRPr lang="zh-CN"/>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fontAlgn="auto">
                        <a:lnSpc>
                          <a:spcPct val="96000"/>
                        </a:lnSpc>
                        <a:buNone/>
                      </a:pPr>
                      <a:r>
                        <a:rPr lang="en-US" sz="1800" b="0">
                          <a:latin typeface="黑体" panose="02010609060101010101" charset="-122"/>
                          <a:ea typeface="黑体" panose="02010609060101010101" charset="-122"/>
                          <a:cs typeface="黑体" panose="02010609060101010101" charset="-122"/>
                        </a:rPr>
                        <a:t>“唯见江心秋月白” </a:t>
                      </a:r>
                      <a:endParaRPr lang="en-US" altLang="en-US" sz="1800" b="0">
                        <a:latin typeface="黑体" panose="02010609060101010101" charset="-122"/>
                        <a:ea typeface="黑体" panose="02010609060101010101" charset="-122"/>
                        <a:cs typeface="黑体" panose="02010609060101010101"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c>
                  <a:txBody>
                    <a:bodyPr vert="horz" wrap="square"/>
                    <a:lstStyle/>
                    <a:p>
                      <a:pPr indent="0" algn="l" fontAlgn="auto">
                        <a:lnSpc>
                          <a:spcPct val="96000"/>
                        </a:lnSpc>
                        <a:buNone/>
                      </a:pPr>
                      <a:r>
                        <a:rPr lang="en-US" sz="1800" b="0">
                          <a:latin typeface="黑体" panose="02010609060101010101" charset="-122"/>
                          <a:ea typeface="黑体" panose="02010609060101010101" charset="-122"/>
                          <a:cs typeface="Calibri" panose="020f0502020204030204" charset="0"/>
                        </a:rPr>
                        <a:t>连大自然也停止了一切喧闹，江水忘记了流动，秋风忘记了瑟瑟地吹动枫叶</a:t>
                      </a:r>
                      <a:r>
                        <a:rPr lang="zh-CN" altLang="en-US" sz="1800" b="0">
                          <a:latin typeface="黑体" panose="02010609060101010101" charset="-122"/>
                          <a:ea typeface="黑体" panose="02010609060101010101" charset="-122"/>
                          <a:cs typeface="Calibri" panose="020f0502020204030204" charset="0"/>
                        </a:rPr>
                        <a:t>荻</a:t>
                      </a:r>
                      <a:r>
                        <a:rPr lang="en-US" sz="1800" b="0">
                          <a:latin typeface="黑体" panose="02010609060101010101" charset="-122"/>
                          <a:ea typeface="黑体" panose="02010609060101010101" charset="-122"/>
                          <a:cs typeface="Calibri" panose="020f0502020204030204" charset="0"/>
                        </a:rPr>
                        <a:t>花，月亮也遗忘了升落，它们都像中了定身魔法一样，这一曲琵琶，与大自然浑然融合，回响在茫茫水天之间</a:t>
                      </a:r>
                      <a:endParaRPr lang="en-US" altLang="en-US" sz="1800" b="0">
                        <a:latin typeface="黑体" panose="02010609060101010101" charset="-122"/>
                        <a:ea typeface="黑体" panose="02010609060101010101" charset="-122"/>
                        <a:cs typeface="Calibri" panose="020f0502020204030204" charset="0"/>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r>
              <a:tr h="797560">
                <a:tc vMerge="1">
                  <a:txBody>
                    <a:bodyPr vert="horz" wrap="square"/>
                    <a:lstStyle/>
                    <a:p>
                      <a:endParaRPr lang="zh-CN"/>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fontAlgn="auto">
                        <a:lnSpc>
                          <a:spcPct val="96000"/>
                        </a:lnSpc>
                        <a:buNone/>
                      </a:pPr>
                      <a:r>
                        <a:rPr lang="en-US" sz="1800" b="0">
                          <a:latin typeface="黑体" panose="02010609060101010101" charset="-122"/>
                          <a:ea typeface="黑体" panose="02010609060101010101" charset="-122"/>
                          <a:cs typeface="黑体" panose="02010609060101010101" charset="-122"/>
                        </a:rPr>
                        <a:t>“东船西舫悄无声，唯见江心秋月白”</a:t>
                      </a:r>
                      <a:endParaRPr lang="en-US" altLang="en-US" sz="1800" b="0">
                        <a:latin typeface="黑体" panose="02010609060101010101" charset="-122"/>
                        <a:ea typeface="黑体" panose="02010609060101010101" charset="-122"/>
                        <a:cs typeface="黑体" panose="02010609060101010101"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c>
                  <a:txBody>
                    <a:bodyPr vert="horz" wrap="square"/>
                    <a:lstStyle/>
                    <a:p>
                      <a:pPr indent="0" algn="l" fontAlgn="auto">
                        <a:lnSpc>
                          <a:spcPct val="96000"/>
                        </a:lnSpc>
                        <a:buNone/>
                      </a:pPr>
                      <a:r>
                        <a:rPr lang="en-US" sz="1800" b="0">
                          <a:latin typeface="黑体" panose="02010609060101010101" charset="-122"/>
                          <a:ea typeface="黑体" panose="02010609060101010101" charset="-122"/>
                          <a:cs typeface="Calibri" panose="020f0502020204030204" charset="0"/>
                        </a:rPr>
                        <a:t>渲染出沉寂、清冷的环境气氛，借以烘托人们因沉浸于乐曲旋律而心神凝聚的情态，映衬乐曲余音绕梁，曲终犹在的动人魅力</a:t>
                      </a:r>
                      <a:endParaRPr lang="en-US" altLang="en-US" sz="1800" b="0">
                        <a:latin typeface="黑体" panose="02010609060101010101" charset="-122"/>
                        <a:ea typeface="黑体" panose="02010609060101010101" charset="-122"/>
                        <a:cs typeface="Calibri" panose="020f0502020204030204" charset="0"/>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r>
              <a:tr h="531495">
                <a:tc rowSpan="3">
                  <a:txBody>
                    <a:bodyPr vert="horz" wrap="square"/>
                    <a:lstStyle/>
                    <a:p>
                      <a:pPr indent="0" algn="ctr" fontAlgn="auto">
                        <a:lnSpc>
                          <a:spcPct val="96000"/>
                        </a:lnSpc>
                        <a:buNone/>
                      </a:pPr>
                      <a:r>
                        <a:rPr lang="zh-CN" altLang="en-US" sz="1800" b="1" smtClean="0">
                          <a:ln w="3175">
                            <a:noFill/>
                          </a:ln>
                          <a:solidFill>
                            <a:srgbClr val="FF0000"/>
                          </a:solidFill>
                          <a:effectLst/>
                          <a:latin typeface="黑体" panose="02010609060101010101" charset="-122"/>
                          <a:ea typeface="黑体" panose="02010609060101010101" charset="-122"/>
                          <a:cs typeface="黑体" panose="02010609060101010101" charset="-122"/>
                          <a:sym typeface="+mn-ea"/>
                        </a:rPr>
                        <a:t>描写演奏者动作神态</a:t>
                      </a:r>
                      <a:endParaRPr lang="en-US" sz="1800" b="1">
                        <a:solidFill>
                          <a:srgbClr val="FF0000"/>
                        </a:solidFill>
                        <a:latin typeface="黑体" panose="02010609060101010101" charset="-122"/>
                        <a:ea typeface="黑体" panose="02010609060101010101" charset="-122"/>
                        <a:cs typeface="黑体" panose="02010609060101010101" charset="-122"/>
                      </a:endParaRPr>
                    </a:p>
                    <a:p>
                      <a:pPr indent="0" algn="ctr" fontAlgn="auto">
                        <a:lnSpc>
                          <a:spcPct val="100000"/>
                        </a:lnSpc>
                        <a:buNone/>
                      </a:pPr>
                      <a:endParaRPr lang="en-US" altLang="en-US" sz="1800" b="1">
                        <a:solidFill>
                          <a:srgbClr val="FF0000"/>
                        </a:solidFill>
                        <a:latin typeface="黑体" panose="02010609060101010101" charset="-122"/>
                        <a:ea typeface="黑体" panose="02010609060101010101" charset="-122"/>
                        <a:cs typeface="黑体" panose="02010609060101010101"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c>
                  <a:txBody>
                    <a:bodyPr vert="horz" wrap="square"/>
                    <a:lstStyle/>
                    <a:p>
                      <a:pPr indent="0" algn="l" fontAlgn="auto">
                        <a:lnSpc>
                          <a:spcPct val="96000"/>
                        </a:lnSpc>
                        <a:buNone/>
                      </a:pPr>
                      <a:r>
                        <a:rPr lang="en-US" sz="1800">
                          <a:latin typeface="黑体" panose="02010609060101010101" charset="-122"/>
                          <a:ea typeface="黑体" panose="02010609060101010101" charset="-122"/>
                          <a:cs typeface="黑体" panose="02010609060101010101" charset="-122"/>
                          <a:sym typeface="+mn-ea"/>
                        </a:rPr>
                        <a:t>“转轴拨弦三两声”，“低眉信手续续弹”</a:t>
                      </a:r>
                      <a:endParaRPr lang="en-US" altLang="en-US" sz="1800" b="0">
                        <a:latin typeface="黑体" panose="02010609060101010101" charset="-122"/>
                        <a:ea typeface="黑体" panose="02010609060101010101" charset="-122"/>
                        <a:cs typeface="黑体" panose="02010609060101010101" charset="-122"/>
                        <a:sym typeface="+mn-ea"/>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c>
                  <a:txBody>
                    <a:bodyPr vert="horz" wrap="square"/>
                    <a:lstStyle/>
                    <a:p>
                      <a:pPr indent="0" algn="l" fontAlgn="auto">
                        <a:lnSpc>
                          <a:spcPct val="96000"/>
                        </a:lnSpc>
                        <a:buNone/>
                      </a:pPr>
                      <a:r>
                        <a:rPr lang="en-US" sz="1800">
                          <a:latin typeface="黑体" panose="02010609060101010101" charset="-122"/>
                          <a:ea typeface="黑体" panose="02010609060101010101" charset="-122"/>
                          <a:cs typeface="Calibri" panose="020f0502020204030204" charset="0"/>
                          <a:sym typeface="+mn-ea"/>
                        </a:rPr>
                        <a:t>是弹奏前试弦调音的准备动作，说明此时已进入乐曲中的境界</a:t>
                      </a:r>
                      <a:endParaRPr lang="en-US" altLang="en-US" sz="1800" b="0">
                        <a:latin typeface="黑体" panose="02010609060101010101" charset="-122"/>
                        <a:ea typeface="黑体" panose="02010609060101010101" charset="-122"/>
                        <a:cs typeface="Calibri" panose="020f0502020204030204" charset="0"/>
                        <a:sym typeface="+mn-ea"/>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r>
              <a:tr h="266065">
                <a:tc vMerge="1">
                  <a:txBody>
                    <a:bodyPr vert="horz" wrap="square"/>
                    <a:lstStyle/>
                    <a:p>
                      <a:endParaRPr lang="zh-CN"/>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fontAlgn="auto">
                        <a:lnSpc>
                          <a:spcPct val="96000"/>
                        </a:lnSpc>
                        <a:buNone/>
                      </a:pPr>
                      <a:r>
                        <a:rPr lang="en-US" sz="1800">
                          <a:latin typeface="黑体" panose="02010609060101010101" charset="-122"/>
                          <a:ea typeface="黑体" panose="02010609060101010101" charset="-122"/>
                          <a:cs typeface="黑体" panose="02010609060101010101" charset="-122"/>
                          <a:sym typeface="+mn-ea"/>
                        </a:rPr>
                        <a:t>“轻拢慢捻抹复挑”</a:t>
                      </a:r>
                      <a:endParaRPr lang="en-US" altLang="en-US" sz="1800" b="0">
                        <a:latin typeface="黑体" panose="02010609060101010101" charset="-122"/>
                        <a:ea typeface="黑体" panose="02010609060101010101" charset="-122"/>
                        <a:cs typeface="黑体" panose="02010609060101010101" charset="-122"/>
                        <a:sym typeface="+mn-ea"/>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c>
                  <a:txBody>
                    <a:bodyPr vert="horz" wrap="square"/>
                    <a:lstStyle/>
                    <a:p>
                      <a:pPr indent="0" algn="l" fontAlgn="auto">
                        <a:lnSpc>
                          <a:spcPct val="96000"/>
                        </a:lnSpc>
                        <a:buNone/>
                      </a:pPr>
                      <a:r>
                        <a:rPr lang="en-US" sz="1800">
                          <a:latin typeface="黑体" panose="02010609060101010101" charset="-122"/>
                          <a:ea typeface="黑体" panose="02010609060101010101" charset="-122"/>
                          <a:cs typeface="Calibri" panose="020f0502020204030204" charset="0"/>
                          <a:sym typeface="+mn-ea"/>
                        </a:rPr>
                        <a:t>是弹奏的神态，看出她技艺的娴熟</a:t>
                      </a:r>
                      <a:endParaRPr lang="en-US" altLang="en-US" sz="1800" b="0">
                        <a:latin typeface="黑体" panose="02010609060101010101" charset="-122"/>
                        <a:ea typeface="黑体" panose="02010609060101010101" charset="-122"/>
                        <a:cs typeface="Calibri" panose="020f0502020204030204" charset="0"/>
                        <a:sym typeface="+mn-ea"/>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r>
              <a:tr h="266065">
                <a:tc vMerge="1">
                  <a:txBody>
                    <a:bodyPr vert="horz" wrap="square"/>
                    <a:lstStyle/>
                    <a:p>
                      <a:endParaRPr lang="zh-CN"/>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l" fontAlgn="auto">
                        <a:lnSpc>
                          <a:spcPct val="96000"/>
                        </a:lnSpc>
                        <a:buNone/>
                      </a:pPr>
                      <a:r>
                        <a:rPr lang="en-US" sz="1800">
                          <a:latin typeface="黑体" panose="02010609060101010101" charset="-122"/>
                          <a:ea typeface="黑体" panose="02010609060101010101" charset="-122"/>
                          <a:cs typeface="黑体" panose="02010609060101010101" charset="-122"/>
                          <a:sym typeface="+mn-ea"/>
                        </a:rPr>
                        <a:t>“曲终收拨当心画”</a:t>
                      </a:r>
                      <a:endParaRPr lang="en-US" altLang="en-US" sz="1800" b="0">
                        <a:latin typeface="黑体" panose="02010609060101010101" charset="-122"/>
                        <a:ea typeface="黑体" panose="02010609060101010101" charset="-122"/>
                        <a:cs typeface="黑体" panose="02010609060101010101" charset="-122"/>
                        <a:sym typeface="+mn-ea"/>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c>
                  <a:txBody>
                    <a:bodyPr vert="horz" wrap="square"/>
                    <a:lstStyle/>
                    <a:p>
                      <a:pPr indent="0" algn="l" fontAlgn="auto">
                        <a:lnSpc>
                          <a:spcPct val="96000"/>
                        </a:lnSpc>
                        <a:buNone/>
                      </a:pPr>
                      <a:r>
                        <a:rPr lang="en-US" sz="1800">
                          <a:latin typeface="黑体" panose="02010609060101010101" charset="-122"/>
                          <a:ea typeface="黑体" panose="02010609060101010101" charset="-122"/>
                          <a:cs typeface="Calibri" panose="020f0502020204030204" charset="0"/>
                          <a:sym typeface="+mn-ea"/>
                        </a:rPr>
                        <a:t>弹奏的结尾动作，使听众继续沉浸在乐曲的境界里</a:t>
                      </a:r>
                      <a:endParaRPr lang="en-US" altLang="en-US" sz="1800" b="0">
                        <a:latin typeface="黑体" panose="02010609060101010101" charset="-122"/>
                        <a:ea typeface="黑体" panose="02010609060101010101" charset="-122"/>
                        <a:cs typeface="Calibri" panose="020f0502020204030204" charset="0"/>
                        <a:sym typeface="+mn-ea"/>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r>
              <a:tr h="1206500">
                <a:tc>
                  <a:txBody>
                    <a:bodyPr vert="horz" wrap="square"/>
                    <a:lstStyle/>
                    <a:p>
                      <a:pPr indent="0" algn="ctr" fontAlgn="auto">
                        <a:lnSpc>
                          <a:spcPct val="96000"/>
                        </a:lnSpc>
                        <a:buNone/>
                      </a:pPr>
                      <a:r>
                        <a:rPr lang="zh-CN" altLang="en-US" sz="1800" b="1" smtClean="0">
                          <a:ln w="3175">
                            <a:noFill/>
                          </a:ln>
                          <a:solidFill>
                            <a:srgbClr val="FF0000"/>
                          </a:solidFill>
                          <a:effectLst/>
                          <a:latin typeface="黑体" panose="02010609060101010101" charset="-122"/>
                          <a:ea typeface="黑体" panose="02010609060101010101" charset="-122"/>
                          <a:cs typeface="黑体" panose="02010609060101010101" charset="-122"/>
                          <a:sym typeface="+mn-ea"/>
                        </a:rPr>
                        <a:t>叠字或双声叠韵词</a:t>
                      </a:r>
                      <a:endParaRPr lang="zh-CN" altLang="en-US" sz="1800" b="1" smtClean="0">
                        <a:ln w="3175">
                          <a:noFill/>
                        </a:ln>
                        <a:solidFill>
                          <a:srgbClr val="FF0000"/>
                        </a:solidFill>
                        <a:effectLst/>
                        <a:latin typeface="黑体" panose="02010609060101010101" charset="-122"/>
                        <a:ea typeface="黑体" panose="02010609060101010101" charset="-122"/>
                        <a:cs typeface="黑体" panose="02010609060101010101" charset="-122"/>
                      </a:endParaRPr>
                    </a:p>
                    <a:p>
                      <a:pPr indent="0" algn="ctr" fontAlgn="auto">
                        <a:lnSpc>
                          <a:spcPct val="100000"/>
                        </a:lnSpc>
                        <a:buNone/>
                      </a:pPr>
                      <a:endParaRPr lang="zh-CN" altLang="en-US" sz="1800" b="1" smtClean="0">
                        <a:ln w="3175">
                          <a:noFill/>
                        </a:ln>
                        <a:solidFill>
                          <a:srgbClr val="FF0000"/>
                        </a:solidFill>
                        <a:effectLst/>
                        <a:latin typeface="黑体" panose="02010609060101010101" charset="-122"/>
                        <a:ea typeface="黑体" panose="02010609060101010101" charset="-122"/>
                        <a:cs typeface="黑体" panose="02010609060101010101" charset="-122"/>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c>
                  <a:txBody>
                    <a:bodyPr vert="horz" wrap="square"/>
                    <a:lstStyle/>
                    <a:p>
                      <a:pPr indent="0" algn="l" fontAlgn="auto">
                        <a:lnSpc>
                          <a:spcPct val="96000"/>
                        </a:lnSpc>
                        <a:buNone/>
                      </a:pPr>
                      <a:r>
                        <a:rPr lang="en-US" sz="1800">
                          <a:latin typeface="黑体" panose="02010609060101010101" charset="-122"/>
                          <a:ea typeface="黑体" panose="02010609060101010101" charset="-122"/>
                          <a:cs typeface="黑体" panose="02010609060101010101" charset="-122"/>
                          <a:sym typeface="+mn-ea"/>
                        </a:rPr>
                        <a:t>弦弦，声声，续续，嘈嘈，切切（另有瑟瑟、茫茫、唧唧，不直接描写音乐的。） 双声叠韵：幽咽、呕哑、嘲哳</a:t>
                      </a:r>
                      <a:endParaRPr lang="en-US" altLang="en-US" sz="1800" b="0">
                        <a:latin typeface="黑体" panose="02010609060101010101" charset="-122"/>
                        <a:ea typeface="黑体" panose="02010609060101010101" charset="-122"/>
                        <a:cs typeface="黑体" panose="02010609060101010101" charset="-122"/>
                        <a:sym typeface="+mn-ea"/>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c>
                  <a:txBody>
                    <a:bodyPr vert="horz" wrap="square"/>
                    <a:lstStyle/>
                    <a:p>
                      <a:pPr indent="0" algn="l" fontAlgn="auto">
                        <a:lnSpc>
                          <a:spcPct val="96000"/>
                        </a:lnSpc>
                        <a:buNone/>
                      </a:pPr>
                      <a:r>
                        <a:rPr lang="en-US" sz="1800">
                          <a:latin typeface="黑体" panose="02010609060101010101" charset="-122"/>
                          <a:ea typeface="黑体" panose="02010609060101010101" charset="-122"/>
                          <a:cs typeface="Calibri" panose="020f0502020204030204" charset="0"/>
                          <a:sym typeface="+mn-ea"/>
                        </a:rPr>
                        <a:t>直接模拟声音，使诗句增加音乐性和节奏感，加强了音乐悦耳动听和韵律节奏</a:t>
                      </a:r>
                      <a:endParaRPr lang="en-US" altLang="en-US" sz="1800" b="0">
                        <a:latin typeface="黑体" panose="02010609060101010101" charset="-122"/>
                        <a:ea typeface="黑体" panose="02010609060101010101" charset="-122"/>
                        <a:cs typeface="Calibri" panose="020f0502020204030204" charset="0"/>
                      </a:endParaRPr>
                    </a:p>
                    <a:p>
                      <a:pPr indent="0" algn="l" fontAlgn="auto">
                        <a:lnSpc>
                          <a:spcPct val="100000"/>
                        </a:lnSpc>
                        <a:buNone/>
                      </a:pPr>
                      <a:endParaRPr lang="en-US" altLang="en-US" sz="1800" b="0">
                        <a:latin typeface="黑体" panose="02010609060101010101" charset="-122"/>
                        <a:ea typeface="黑体" panose="02010609060101010101" charset="-122"/>
                        <a:cs typeface="Calibri" panose="020f0502020204030204" charset="0"/>
                      </a:endParaRPr>
                    </a:p>
                  </a:txBody>
                  <a:tcPr marL="68576" marR="68576"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bg2">
                        <a:alpha val="20000"/>
                      </a:schemeClr>
                    </a:solidFill>
                  </a:tcPr>
                </a:tc>
              </a:tr>
            </a:tbl>
          </a:graphicData>
        </a:graphic>
      </p:graphicFrame>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3"/>
            </p:custDataLst>
          </p:nvPr>
        </p:nvSpPr>
        <p:spPr>
          <a:xfrm>
            <a:off x="492760" y="1236980"/>
            <a:ext cx="11280140" cy="3937635"/>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09600" algn="just" fontAlgn="auto">
              <a:lnSpc>
                <a:spcPct val="150000"/>
              </a:lnSpc>
            </a:pPr>
            <a:r>
              <a:rPr altLang="zh-CN" sz="2400" b="1" spc="0">
                <a:solidFill>
                  <a:schemeClr val="tx1"/>
                </a:solidFill>
                <a:uFillTx/>
                <a:latin typeface="黑体" panose="02010609060101010101" charset="-122"/>
                <a:ea typeface="黑体" panose="02010609060101010101" charset="-122"/>
                <a:cs typeface="黑体" panose="02010609060101010101" charset="-122"/>
                <a:sym typeface="+mn-ea"/>
              </a:rPr>
              <a:t>1.</a:t>
            </a:r>
            <a:r>
              <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rPr>
              <a:t>《梦游天姥吟留别》《登高》《琵琶行并序》中都有不少笔墨对景物进行描写，诗比较三首诗写景的手法有何不同，结合具体诗句进行分析。</a:t>
            </a:r>
          </a:p>
          <a:p>
            <a:pPr indent="609600" algn="just" fontAlgn="auto">
              <a:lnSpc>
                <a:spcPct val="150000"/>
              </a:lnSpc>
            </a:pPr>
            <a:endParaRPr lang="zh-CN" altLang="en-US" sz="2400" spc="0">
              <a:solidFill>
                <a:schemeClr val="tx1"/>
              </a:solidFill>
              <a:uFillTx/>
              <a:latin typeface="黑体" panose="02010609060101010101" charset="-122"/>
              <a:ea typeface="黑体" panose="02010609060101010101" charset="-122"/>
              <a:cs typeface="黑体" panose="02010609060101010101" charset="-122"/>
              <a:sym typeface="+mn-ea"/>
            </a:endParaRPr>
          </a:p>
          <a:p>
            <a:pPr marL="342900" indent="-342900" algn="just" fontAlgn="auto">
              <a:lnSpc>
                <a:spcPct val="150000"/>
              </a:lnSpc>
              <a:buFont typeface="Wingdings" panose="05000000000000000000" charset="0"/>
              <a:buChar char="Ø"/>
            </a:pPr>
            <a:r>
              <a:rPr lang="zh-CN" altLang="en-US" sz="2800" b="1" spc="0">
                <a:solidFill>
                  <a:schemeClr val="tx1"/>
                </a:solidFill>
                <a:uFillTx/>
                <a:latin typeface="仿宋" panose="02010609060101010101" charset="-122"/>
                <a:ea typeface="仿宋" panose="02010609060101010101" charset="-122"/>
                <a:cs typeface="仿宋" panose="02010609060101010101" charset="-122"/>
                <a:sym typeface="+mn-ea"/>
              </a:rPr>
              <a:t>《梦游天姥吟留别》一诗写景运用</a:t>
            </a:r>
            <a:r>
              <a:rPr lang="zh-CN" altLang="en-US" sz="2800" b="1" spc="0">
                <a:solidFill>
                  <a:srgbClr val="FF0000"/>
                </a:solidFill>
                <a:uFillTx/>
                <a:latin typeface="仿宋" panose="02010609060101010101" charset="-122"/>
                <a:ea typeface="仿宋" panose="02010609060101010101" charset="-122"/>
                <a:cs typeface="仿宋" panose="02010609060101010101" charset="-122"/>
                <a:sym typeface="+mn-ea"/>
              </a:rPr>
              <a:t>丰富的想象和大胆的夸张。</a:t>
            </a:r>
            <a:r>
              <a:rPr lang="zh-CN" altLang="en-US" sz="2800" b="1" spc="0">
                <a:solidFill>
                  <a:schemeClr val="tx1"/>
                </a:solidFill>
                <a:uFillTx/>
                <a:latin typeface="仿宋" panose="02010609060101010101" charset="-122"/>
                <a:ea typeface="仿宋" panose="02010609060101010101" charset="-122"/>
                <a:cs typeface="仿宋" panose="02010609060101010101" charset="-122"/>
                <a:sym typeface="+mn-ea"/>
              </a:rPr>
              <a:t>“列缺霹雳……仙之人兮列如麻”十句诗描绘了梦中所说的洞天仙境的景象，这是一个色彩鲜艳、变化莫测、神奇美好的童话世界，众仙平等相处，仙人和天地万物和谐共生。洞天中的美好景象正是诗人心中所向往、所追求的极乐世界，梦境至此达到高潮。这些都显示了诗人天马行空的想象和大胆奇特的夸张之妙。</a:t>
            </a:r>
          </a:p>
        </p:txBody>
      </p:sp>
      <p:sp>
        <p:nvSpPr>
          <p:cNvPr id="7" name="Title 6"/>
          <p:cNvSpPr txBox="1"/>
          <p:nvPr>
            <p:custDataLst>
              <p:tags r:id="rId4"/>
            </p:custDataLst>
          </p:nvPr>
        </p:nvSpPr>
        <p:spPr>
          <a:xfrm>
            <a:off x="812088" y="730681"/>
            <a:ext cx="10637601" cy="42989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l">
              <a:buClrTx/>
              <a:buSzTx/>
              <a:buFontTx/>
            </a:pPr>
            <a:r>
              <a:rPr lang="zh-CN" altLang="en-US" sz="3600" b="1" smtClean="0">
                <a:solidFill>
                  <a:srgbClr val="FF0000"/>
                </a:solidFill>
                <a:latin typeface="隶书" panose="02010509060101010101" charset="-122"/>
                <a:ea typeface="隶书" panose="02010509060101010101" charset="-122"/>
                <a:cs typeface="楷体" panose="02010609060101010101" charset="-122"/>
                <a:sym typeface="+mn-ea"/>
              </a:rPr>
              <a:t>活动二：比较阅读，探析差异</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Effect transition="in" filter="box(in)">
                                      <p:cBhvr>
                                        <p:cTn id="19" dur="20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732113" y="1118332"/>
            <a:ext cx="7350377" cy="4621289"/>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09600" algn="just" fontAlgn="auto">
              <a:lnSpc>
                <a:spcPct val="130000"/>
              </a:lnSpc>
            </a:pPr>
            <a:r>
              <a:rPr sz="2400" spc="0">
                <a:solidFill>
                  <a:schemeClr val="tx1"/>
                </a:solidFill>
                <a:uFillTx/>
                <a:latin typeface="黑体" panose="02010609060101010101" charset="-122"/>
                <a:ea typeface="黑体" panose="02010609060101010101" charset="-122"/>
                <a:cs typeface="黑体" panose="02010609060101010101" charset="-122"/>
                <a:sym typeface="+mn-ea"/>
              </a:rPr>
              <a:t>《登高》</a:t>
            </a:r>
            <a:r>
              <a:rPr sz="2400" spc="0">
                <a:solidFill>
                  <a:srgbClr val="FF0000"/>
                </a:solidFill>
                <a:uFillTx/>
                <a:latin typeface="黑体" panose="02010609060101010101" charset="-122"/>
                <a:ea typeface="黑体" panose="02010609060101010101" charset="-122"/>
                <a:cs typeface="黑体" panose="02010609060101010101" charset="-122"/>
                <a:sym typeface="+mn-ea"/>
              </a:rPr>
              <a:t>写景工笔与写意结合，动静结合，描绘了一幅格调高亢的秋景图。</a:t>
            </a:r>
            <a:r>
              <a:rPr sz="2400" spc="0">
                <a:solidFill>
                  <a:schemeClr val="tx1"/>
                </a:solidFill>
                <a:uFillTx/>
                <a:latin typeface="黑体" panose="02010609060101010101" charset="-122"/>
                <a:ea typeface="黑体" panose="02010609060101010101" charset="-122"/>
                <a:cs typeface="黑体" panose="02010609060101010101" charset="-122"/>
                <a:sym typeface="+mn-ea"/>
              </a:rPr>
              <a:t>首联为工笔细描，写出风、天、猿、渚、沙、鸟六种景物的形、声、色、态，每件景物均只用一字描写，却生动形象，精炼传神；颔联则大笔写意，传达出秋的神韵。此外，还通过视角方位变换来写景，“风急天高猿啸哀”既为远观之景，亦是仰视之物，而“渚清沙白鸟飞回”，则为近看之物，俯视之景。与此同时，首联两句相对颔联两句则为局部之景，颔联则为作者登上高处，远眺全面之景，如此变换写景，描写了气势恢宏、境界阔大之景。</a:t>
            </a:r>
          </a:p>
        </p:txBody>
      </p:sp>
      <p:pic>
        <p:nvPicPr>
          <p:cNvPr id="2" name="图片 1" descr="C:\Users\付澎\Desktop\图片5.png图片5"/>
          <p:cNvPicPr>
            <a:picLocks noChangeAspect="1"/>
          </p:cNvPicPr>
          <p:nvPr/>
        </p:nvPicPr>
        <p:blipFill>
          <a:blip r:embed="rId3"/>
          <a:stretch>
            <a:fillRect/>
          </a:stretch>
        </p:blipFill>
        <p:spPr>
          <a:xfrm>
            <a:off x="8306637" y="2094300"/>
            <a:ext cx="3001489" cy="3394533"/>
          </a:xfrm>
          <a:prstGeom prst="rect">
            <a:avLst/>
          </a:prstGeom>
        </p:spPr>
      </p:pic>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732113" y="1219933"/>
            <a:ext cx="7344027" cy="4642243"/>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09600" algn="just" fontAlgn="auto">
              <a:lnSpc>
                <a:spcPct val="150000"/>
              </a:lnSpc>
            </a:pPr>
            <a:r>
              <a:rPr sz="2400" spc="0">
                <a:solidFill>
                  <a:schemeClr val="tx1"/>
                </a:solidFill>
                <a:uFillTx/>
                <a:latin typeface="黑体" panose="02010609060101010101" charset="-122"/>
                <a:ea typeface="黑体" panose="02010609060101010101" charset="-122"/>
                <a:cs typeface="黑体" panose="02010609060101010101" charset="-122"/>
                <a:sym typeface="+mn-ea"/>
              </a:rPr>
              <a:t>《琵琶行并序》的写景则</a:t>
            </a:r>
            <a:r>
              <a:rPr sz="2400" spc="0">
                <a:solidFill>
                  <a:srgbClr val="FF0000"/>
                </a:solidFill>
                <a:uFillTx/>
                <a:latin typeface="黑体" panose="02010609060101010101" charset="-122"/>
                <a:ea typeface="黑体" panose="02010609060101010101" charset="-122"/>
                <a:cs typeface="黑体" panose="02010609060101010101" charset="-122"/>
                <a:sym typeface="+mn-ea"/>
              </a:rPr>
              <a:t>纯用白描，并以景物烘托感情氛围。</a:t>
            </a:r>
            <a:r>
              <a:rPr sz="2400" spc="0">
                <a:solidFill>
                  <a:schemeClr val="tx1"/>
                </a:solidFill>
                <a:uFillTx/>
                <a:latin typeface="黑体" panose="02010609060101010101" charset="-122"/>
                <a:ea typeface="黑体" panose="02010609060101010101" charset="-122"/>
                <a:cs typeface="黑体" panose="02010609060101010101" charset="-122"/>
                <a:sym typeface="+mn-ea"/>
              </a:rPr>
              <a:t>如秋江夜别“枫叶荻花秋瑟瑟”，这种萧瑟的秋景为全诗悲凉的情调定了弦，对离情别绪更是有力的烘托。诗中三处关于江月的描写，“别时茫茫江浸月”“唯见江心秋月白”“绕船月明江水寒”，前后映带，使整个环境沉浸在迷蒙的月色江水之中，也是起到了很好的衬托。“黄芦苦竹绕宅生”描写了环境的恶劣，更是烘托出“天涯沦落”之情。</a:t>
            </a:r>
          </a:p>
        </p:txBody>
      </p:sp>
      <p:pic>
        <p:nvPicPr>
          <p:cNvPr id="2" name="图片 1" descr="15265296854330fe01fdef2"/>
          <p:cNvPicPr>
            <a:picLocks noChangeAspect="1"/>
          </p:cNvPicPr>
          <p:nvPr/>
        </p:nvPicPr>
        <p:blipFill>
          <a:blip r:embed="rId3"/>
          <a:stretch>
            <a:fillRect/>
          </a:stretch>
        </p:blipFill>
        <p:spPr>
          <a:xfrm>
            <a:off x="8151705" y="2249866"/>
            <a:ext cx="3286589" cy="2581776"/>
          </a:xfrm>
          <a:prstGeom prst="rect">
            <a:avLst/>
          </a:prstGeom>
        </p:spPr>
      </p:pic>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681948" y="397608"/>
            <a:ext cx="10612202" cy="4682881"/>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685800" algn="just" fontAlgn="auto">
              <a:lnSpc>
                <a:spcPct val="150000"/>
              </a:lnSpc>
            </a:pPr>
            <a:r>
              <a:rPr sz="2800" b="1" spc="-100">
                <a:solidFill>
                  <a:schemeClr val="tx1"/>
                </a:solidFill>
                <a:uFillTx/>
                <a:latin typeface="黑体" panose="02010609060101010101" charset="-122"/>
                <a:ea typeface="黑体" panose="02010609060101010101" charset="-122"/>
                <a:cs typeface="黑体" panose="02010609060101010101" charset="-122"/>
                <a:sym typeface="+mn-ea"/>
              </a:rPr>
              <a:t>2.</a:t>
            </a:r>
            <a:r>
              <a:rPr sz="2800" spc="-100">
                <a:solidFill>
                  <a:schemeClr val="tx1"/>
                </a:solidFill>
                <a:uFillTx/>
                <a:latin typeface="黑体" panose="02010609060101010101" charset="-122"/>
                <a:ea typeface="黑体" panose="02010609060101010101" charset="-122"/>
                <a:cs typeface="黑体" panose="02010609060101010101" charset="-122"/>
                <a:sym typeface="+mn-ea"/>
              </a:rPr>
              <a:t>三首诗歌分别是浪漫主义和现实主义的优秀代表作品，请结合诗句分析各自风格。</a:t>
            </a:r>
          </a:p>
          <a:p>
            <a:pPr marL="457200" indent="-457200" algn="just" fontAlgn="auto">
              <a:lnSpc>
                <a:spcPct val="150000"/>
              </a:lnSpc>
              <a:buFont typeface="Wingdings" panose="05000000000000000000" charset="0"/>
              <a:buChar char="Ø"/>
            </a:pPr>
            <a:r>
              <a:rPr lang="zh-CN" altLang="en-US" sz="2800" b="1" spc="0">
                <a:solidFill>
                  <a:schemeClr val="tx1"/>
                </a:solidFill>
                <a:uFillTx/>
                <a:latin typeface="仿宋" panose="02010609060101010101" charset="-122"/>
                <a:ea typeface="仿宋" panose="02010609060101010101" charset="-122"/>
                <a:cs typeface="仿宋" panose="02010609060101010101" charset="-122"/>
                <a:sym typeface="+mn-ea"/>
              </a:rPr>
              <a:t>《梦游天姥吟留别》采用杂言乐府诗——歌行体，完全打破诗歌创作的一切固有格式，风格飘逸奔放，并直抒胸臆，“安能摧眉折腰事权贵，使我不得开心颜？”体现出李白对权贵的蔑视。所写内容想象丰富，如现实中的天姥山当然不如五岳，而李白却说它“势拔五岳掩赤城”“天台四万八千丈，对此欲倒东南倾”，比五岳更高大，连著名的天台山也好像要拜倒在它的山脚下。李白写的是他幻想中的天姥山，这样写使天姥山显得雄奇、高大、壮丽、奇特，呈现出</a:t>
            </a:r>
            <a:r>
              <a:rPr lang="zh-CN" altLang="en-US" sz="2800" b="1" spc="0">
                <a:solidFill>
                  <a:srgbClr val="FF0000"/>
                </a:solidFill>
                <a:uFillTx/>
                <a:latin typeface="仿宋" panose="02010609060101010101" charset="-122"/>
                <a:ea typeface="仿宋" panose="02010609060101010101" charset="-122"/>
                <a:cs typeface="仿宋" panose="02010609060101010101" charset="-122"/>
                <a:sym typeface="+mn-ea"/>
              </a:rPr>
              <a:t>鲜明的浪漫主义特色。</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Effect transition="in" filter="box(in)">
                                      <p:cBhvr>
                                        <p:cTn id="13" dur="20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719455" y="690880"/>
            <a:ext cx="10612120" cy="5884545"/>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457200" indent="-457200" algn="just" fontAlgn="auto">
              <a:lnSpc>
                <a:spcPct val="150000"/>
              </a:lnSpc>
              <a:buClrTx/>
              <a:buSzTx/>
              <a:buFont typeface="Wingdings" panose="05000000000000000000" charset="0"/>
              <a:buChar char="Ø"/>
            </a:pPr>
            <a:r>
              <a:rPr lang="zh-CN" altLang="en-US" sz="2800" b="1" spc="0">
                <a:solidFill>
                  <a:schemeClr val="tx1"/>
                </a:solidFill>
                <a:uFillTx/>
                <a:latin typeface="仿宋" panose="02010609060101010101" charset="-122"/>
                <a:ea typeface="仿宋" panose="02010609060101010101" charset="-122"/>
                <a:cs typeface="仿宋" panose="02010609060101010101" charset="-122"/>
                <a:sym typeface="+mn-ea"/>
              </a:rPr>
              <a:t>《登高》是格律严整的七言律诗，其四联句句押韵，皆为工对，且首联两句，又句中自对，可谓“一篇之中，句句皆律，一句之中，字字皆律”。“无边落木萧萧下，不尽长江滚滚来”为千古名句，写秋天肃穆萧杀、空旷辽阔的景色，一仰一俯，疏宕大气，深沉地抒发了诗人的情怀，传达出韶光易逝，壮志难酬的感怆。它的境界非常壮阔，对人们的触动不限于岁暮的感伤，同时让人想到生命的消逝与有限，宇宙的无穷与永恒。全诗透过沉郁悲凉的精工对句，显示着诗人出神入化的笔力，表达了诗人长年漂泊、忧国伤时、老病孤愁的复杂感情，呈现出</a:t>
            </a:r>
            <a:r>
              <a:rPr lang="zh-CN" altLang="en-US" sz="2800" b="1" spc="0">
                <a:solidFill>
                  <a:srgbClr val="FF0000"/>
                </a:solidFill>
                <a:uFillTx/>
                <a:latin typeface="仿宋" panose="02010609060101010101" charset="-122"/>
                <a:ea typeface="仿宋" panose="02010609060101010101" charset="-122"/>
                <a:cs typeface="仿宋" panose="02010609060101010101" charset="-122"/>
                <a:sym typeface="+mn-ea"/>
              </a:rPr>
              <a:t>现实主义风格。</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872413" y="1411698"/>
            <a:ext cx="10612202" cy="3262460"/>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457200" lvl="0" indent="-457200" algn="just">
              <a:lnSpc>
                <a:spcPct val="150000"/>
              </a:lnSpc>
              <a:buClrTx/>
              <a:buSzTx/>
              <a:buFont typeface="Wingdings" panose="05000000000000000000" charset="0"/>
              <a:buChar char="Ø"/>
            </a:pPr>
            <a:r>
              <a:rPr lang="zh-CN" altLang="en-US" sz="3200" b="1" spc="0">
                <a:solidFill>
                  <a:schemeClr val="tx1"/>
                </a:solidFill>
                <a:uFillTx/>
                <a:latin typeface="仿宋" panose="02010609060101010101" charset="-122"/>
                <a:ea typeface="仿宋" panose="02010609060101010101" charset="-122"/>
                <a:cs typeface="仿宋" panose="02010609060101010101" charset="-122"/>
                <a:sym typeface="+mn-ea"/>
              </a:rPr>
              <a:t>《琵琶行并序》是句式整齐的歌行体，把写景和抒情穿插到叙事中，语言流转自然，通俗易懂，刻画形象生动鲜明，“同是天涯沦落人，相逢何必曾相识”，把封建社会底层艺伎的痛苦生活与正直知识分子的不幸遭遇相提并论共表同情，表现了作者极强的人民性。全诗具有</a:t>
            </a:r>
            <a:r>
              <a:rPr lang="zh-CN" altLang="en-US" sz="3200" b="1" spc="0">
                <a:solidFill>
                  <a:srgbClr val="FF0000"/>
                </a:solidFill>
                <a:uFillTx/>
                <a:latin typeface="仿宋" panose="02010609060101010101" charset="-122"/>
                <a:ea typeface="仿宋" panose="02010609060101010101" charset="-122"/>
                <a:cs typeface="仿宋" panose="02010609060101010101" charset="-122"/>
                <a:sym typeface="+mn-ea"/>
              </a:rPr>
              <a:t>现实主义特色。</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2901950" y="1053783"/>
            <a:ext cx="2196465" cy="706754"/>
          </a:xfrm>
          <a:prstGeom prst="homePlate">
            <a:avLst>
              <a:gd name="adj" fmla="val 11488"/>
            </a:avLst>
          </a:prstGeom>
          <a:no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numCol="1" spcCol="0" rtlCol="0" fromWordArt="0" anchor="ctr" anchorCtr="0" forceAA="0" compatLnSpc="1">
            <a:spAutoFit/>
          </a:bodyPr>
          <a:lstStyle/>
          <a:p>
            <a:pPr lvl="0" algn="l">
              <a:buClrTx/>
              <a:buSzTx/>
              <a:buFontTx/>
            </a:pPr>
            <a:r>
              <a:rPr lang="zh-CN" altLang="en-US" sz="4000" b="1" smtClean="0">
                <a:solidFill>
                  <a:srgbClr val="FF0000"/>
                </a:solidFill>
                <a:latin typeface="隶书" panose="02010509060101010101" charset="-122"/>
                <a:ea typeface="隶书" panose="02010509060101010101" charset="-122"/>
                <a:cs typeface="楷体" panose="02010609060101010101" charset="-122"/>
                <a:sym typeface="+mn-ea"/>
              </a:rPr>
              <a:t>作 业</a:t>
            </a:r>
          </a:p>
        </p:txBody>
      </p:sp>
      <p:pic>
        <p:nvPicPr>
          <p:cNvPr id="8195" name="图片 19(向天歌演示原创免费模板：www.TopPPT.cn)"/>
          <p:cNvPicPr>
            <a:picLocks noChangeAspect="1"/>
          </p:cNvPicPr>
          <p:nvPr/>
        </p:nvPicPr>
        <p:blipFill>
          <a:blip r:embed="rId3"/>
          <a:stretch>
            <a:fillRect/>
          </a:stretch>
        </p:blipFill>
        <p:spPr bwMode="auto">
          <a:xfrm>
            <a:off x="1019810" y="3599180"/>
            <a:ext cx="1530985" cy="153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AutoShape 33(向天歌演示原创免费模板：www.TopPPT.cn)"/>
          <p:cNvSpPr>
            <a:spLocks noChangeArrowheads="1"/>
          </p:cNvSpPr>
          <p:nvPr/>
        </p:nvSpPr>
        <p:spPr bwMode="auto">
          <a:xfrm rot="5400000">
            <a:off x="3839210" y="-1064895"/>
            <a:ext cx="4457700" cy="10647045"/>
          </a:xfrm>
          <a:prstGeom prst="roundRect">
            <a:avLst>
              <a:gd name="adj" fmla="val 13292"/>
            </a:avLst>
          </a:prstGeom>
          <a:noFill/>
          <a:ln w="57150" cmpd="dbl">
            <a:solidFill>
              <a:srgbClr val="C00000">
                <a:alpha val="74117"/>
              </a:srgbClr>
            </a:solidFill>
            <a:rou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a:ea typeface="宋体" panose="02010600030101010101" pitchFamily="2" charset="-122"/>
              </a:defRPr>
            </a:lvl9pPr>
          </a:lstStyle>
          <a:p>
            <a:pPr eaLnBrk="1" hangingPunct="1">
              <a:spcBef>
                <a:spcPct val="0"/>
              </a:spcBef>
              <a:buFontTx/>
              <a:buNone/>
            </a:pPr>
            <a:endParaRPr lang="zh-CN" altLang="en-US" sz="1800">
              <a:solidFill>
                <a:srgbClr val="B70002"/>
              </a:solidFill>
              <a:latin typeface="Arial" panose="020b0604020202020204" pitchFamily="34" charset="0"/>
            </a:endParaRPr>
          </a:p>
        </p:txBody>
      </p:sp>
      <p:sp>
        <p:nvSpPr>
          <p:cNvPr id="4" name="文本框 3"/>
          <p:cNvSpPr txBox="1"/>
          <p:nvPr/>
        </p:nvSpPr>
        <p:spPr>
          <a:xfrm>
            <a:off x="2762250" y="2379980"/>
            <a:ext cx="8345805" cy="3969385"/>
          </a:xfrm>
          <a:prstGeom prst="rect">
            <a:avLst/>
          </a:prstGeom>
          <a:noFill/>
        </p:spPr>
        <p:txBody>
          <a:bodyPr wrap="square" rtlCol="0" anchor="t">
            <a:spAutoFit/>
          </a:bodyPr>
          <a:lstStyle/>
          <a:p>
            <a:r>
              <a:rPr lang="zh-CN" altLang="en-US" sz="2800">
                <a:latin typeface="黑体" panose="02010609060101010101" charset="-122"/>
                <a:ea typeface="黑体" panose="02010609060101010101" charset="-122"/>
              </a:rPr>
              <a:t>1.拓展阅读李贺的《梦天》、《李凭箜篌引》，韩愈的《听蜀僧濬弹琴》以及杜甫的《秋兴》，元稹的七言诗《琵琶歌》，了解马致远根据《琵琶行并序》改编的元杂剧《青衫泪》。</a:t>
            </a:r>
          </a:p>
          <a:p>
            <a:r>
              <a:rPr lang="zh-CN" altLang="en-US" sz="2800">
                <a:latin typeface="黑体" panose="02010609060101010101" charset="-122"/>
                <a:ea typeface="黑体" panose="02010609060101010101" charset="-122"/>
              </a:rPr>
              <a:t>2.比较李白的《梦游天姥吟留别》和李贺的《梦天》在主题和意境上的差异。（选做）</a:t>
            </a:r>
          </a:p>
          <a:p>
            <a:r>
              <a:rPr lang="zh-CN" altLang="en-US" sz="2800">
                <a:latin typeface="黑体" panose="02010609060101010101" charset="-122"/>
                <a:ea typeface="黑体" panose="02010609060101010101" charset="-122"/>
              </a:rPr>
              <a:t>3.比较阅读《李凭箜篌引》与《琵琶行并序》中音乐描写的部分，看看这两首在表现音乐上有何异同。（选做）</a:t>
            </a:r>
          </a:p>
        </p:txBody>
      </p:sp>
      <p:pic>
        <p:nvPicPr>
          <p:cNvPr id="5129" name="Picture 4(向天歌演示原创免费模板：www.TopPPT.cn)" descr="E:\PPT\PPT中国风元素\水墨祥云\水墨祥云\011.jpg"/>
          <p:cNvPicPr>
            <a:picLocks noChangeAspect="1" noChangeArrowheads="1"/>
          </p:cNvPicPr>
          <p:nvPr/>
        </p:nvPicPr>
        <p:blipFill>
          <a:blip r:embed="rId4"/>
          <a:stretch>
            <a:fillRect/>
          </a:stretch>
        </p:blipFill>
        <p:spPr bwMode="auto">
          <a:xfrm>
            <a:off x="1793875" y="1206500"/>
            <a:ext cx="88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0" name="New picture"/>
          <p:cNvPicPr/>
          <p:nvPr/>
        </p:nvPicPr>
        <p:blipFill>
          <a:blip r:embed="rId5"/>
          <a:stretch>
            <a:fillRect/>
          </a:stretch>
        </p:blipFill>
        <p:spPr>
          <a:xfrm>
            <a:off x="12611100" y="10515600"/>
            <a:ext cx="330200" cy="241300"/>
          </a:xfrm>
          <a:prstGeom prst="cube">
            <a:avLst/>
          </a:prstGeom>
        </p:spPr>
      </p:pic>
    </p:spTree>
  </p:cSld>
  <p:clrMapOvr>
    <a:masterClrMapping/>
  </p:clrMapOvr>
  <mc:AlternateContent>
    <mc:Choice xmlns:p14="http://schemas.microsoft.com/office/powerpoint/2010/main" Requires="p14">
      <p:transition advClick="0" advTm="3000" p14:dur="0">
        <p:wipe/>
      </p:transition>
    </mc:Choice>
    <mc:Fallback>
      <p:transition advClick="0" advTm="3000">
        <p:wip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819742" y="1781225"/>
            <a:ext cx="10620457" cy="547976"/>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596900" algn="just" fontAlgn="auto">
              <a:lnSpc>
                <a:spcPct val="150000"/>
              </a:lnSpc>
            </a:pPr>
            <a:r>
              <a:rPr altLang="zh-CN" sz="2400" b="1">
                <a:solidFill>
                  <a:schemeClr val="tx1"/>
                </a:solidFill>
                <a:latin typeface="黑体" panose="02010609060101010101" charset="-122"/>
                <a:ea typeface="黑体" panose="02010609060101010101" charset="-122"/>
                <a:cs typeface="黑体" panose="02010609060101010101" charset="-122"/>
                <a:sym typeface="+mn-ea"/>
              </a:rPr>
              <a:t>1.</a:t>
            </a:r>
            <a:r>
              <a:rPr lang="zh-CN" altLang="en-US" sz="2400">
                <a:solidFill>
                  <a:schemeClr val="tx1"/>
                </a:solidFill>
                <a:latin typeface="黑体" panose="02010609060101010101" charset="-122"/>
                <a:ea typeface="黑体" panose="02010609060101010101" charset="-122"/>
                <a:cs typeface="黑体" panose="02010609060101010101" charset="-122"/>
                <a:sym typeface="+mn-ea"/>
              </a:rPr>
              <a:t>了解三位诗人及三篇诗歌的写作背景</a:t>
            </a:r>
            <a:r>
              <a:rPr lang="zh-CN" altLang="en-US" sz="2400" spc="0">
                <a:solidFill>
                  <a:schemeClr val="tx1"/>
                </a:solidFill>
                <a:latin typeface="黑体" panose="02010609060101010101" charset="-122"/>
                <a:ea typeface="黑体" panose="02010609060101010101" charset="-122"/>
                <a:cs typeface="黑体" panose="02010609060101010101" charset="-122"/>
                <a:sym typeface="+mn-ea"/>
              </a:rPr>
              <a:t>。</a:t>
            </a:r>
            <a:r>
              <a:rPr altLang="zh-CN" sz="2400">
                <a:solidFill>
                  <a:schemeClr val="tx1"/>
                </a:solidFill>
                <a:latin typeface="黑体" panose="02010609060101010101" charset="-122"/>
                <a:ea typeface="黑体" panose="02010609060101010101" charset="-122"/>
                <a:cs typeface="黑体" panose="02010609060101010101" charset="-122"/>
                <a:sym typeface="+mn-ea"/>
              </a:rPr>
              <a:t>                    </a:t>
            </a:r>
            <a:endParaRPr lang="zh-CN" altLang="en-US" sz="2400">
              <a:solidFill>
                <a:schemeClr val="tx1"/>
              </a:solidFill>
              <a:latin typeface="黑体" panose="02010609060101010101" charset="-122"/>
              <a:ea typeface="黑体" panose="02010609060101010101" charset="-122"/>
              <a:cs typeface="黑体" panose="02010609060101010101" charset="-122"/>
              <a:sym typeface="+mn-ea"/>
            </a:endParaRPr>
          </a:p>
          <a:p>
            <a:pPr indent="596900" algn="just" fontAlgn="auto">
              <a:lnSpc>
                <a:spcPct val="150000"/>
              </a:lnSpc>
            </a:pPr>
            <a:endParaRPr altLang="zh-CN" sz="2400">
              <a:solidFill>
                <a:schemeClr val="tx1"/>
              </a:solidFill>
              <a:latin typeface="黑体" panose="02010609060101010101" charset="-122"/>
              <a:ea typeface="黑体" panose="02010609060101010101" charset="-122"/>
              <a:cs typeface="黑体" panose="02010609060101010101" charset="-122"/>
              <a:sym typeface="+mn-ea"/>
            </a:endParaRPr>
          </a:p>
          <a:p>
            <a:pPr indent="596900" algn="just" fontAlgn="auto">
              <a:lnSpc>
                <a:spcPct val="150000"/>
              </a:lnSpc>
            </a:pPr>
            <a:r>
              <a:rPr altLang="zh-CN" sz="2400">
                <a:solidFill>
                  <a:schemeClr val="tx1"/>
                </a:solidFill>
                <a:latin typeface="黑体" panose="02010609060101010101" charset="-122"/>
                <a:ea typeface="黑体" panose="02010609060101010101" charset="-122"/>
                <a:cs typeface="黑体" panose="02010609060101010101" charset="-122"/>
                <a:sym typeface="+mn-ea"/>
              </a:rPr>
              <a:t>         </a:t>
            </a:r>
          </a:p>
          <a:p>
            <a:pPr indent="596900" algn="just" fontAlgn="auto">
              <a:lnSpc>
                <a:spcPct val="150000"/>
              </a:lnSpc>
            </a:pPr>
            <a:endParaRPr lang="zh-CN" altLang="zh-CN" sz="2400">
              <a:solidFill>
                <a:schemeClr val="tx1"/>
              </a:solidFill>
              <a:latin typeface="黑体" panose="02010609060101010101" charset="-122"/>
              <a:ea typeface="黑体" panose="02010609060101010101" charset="-122"/>
              <a:cs typeface="黑体" panose="02010609060101010101" charset="-122"/>
              <a:sym typeface="+mn-ea"/>
            </a:endParaRPr>
          </a:p>
        </p:txBody>
      </p:sp>
      <p:sp>
        <p:nvSpPr>
          <p:cNvPr id="7" name="Title 6"/>
          <p:cNvSpPr txBox="1"/>
          <p:nvPr>
            <p:custDataLst>
              <p:tags r:id="rId3"/>
            </p:custDataLst>
          </p:nvPr>
        </p:nvSpPr>
        <p:spPr>
          <a:xfrm>
            <a:off x="713063" y="1144667"/>
            <a:ext cx="10629981" cy="42989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vertOverflow="overflow" horzOverflow="overflow" vert="horz" wrap="square" lIns="91440" tIns="45720" rIns="91440" bIns="45720" numCol="1" spcCol="0" rtlCol="0" fromWordArt="0" anchor="ctr" anchorCtr="0" forceAA="0" compatLnSpc="1">
            <a:spAutoFit/>
          </a:bodyPr>
          <a:lstStyle/>
          <a:p>
            <a:pPr lvl="0" algn="l">
              <a:buClrTx/>
              <a:buSzTx/>
              <a:buFontTx/>
            </a:pPr>
            <a:r>
              <a:rPr lang="zh-CN" altLang="en-US" sz="3600" b="1" smtClean="0">
                <a:solidFill>
                  <a:srgbClr val="FF0000"/>
                </a:solidFill>
                <a:latin typeface="隶书" panose="02010509060101010101" charset="-122"/>
                <a:ea typeface="隶书" panose="02010509060101010101" charset="-122"/>
                <a:cs typeface="楷体" panose="02010609060101010101" charset="-122"/>
                <a:sym typeface="+mn-ea"/>
              </a:rPr>
              <a:t>活动一：预习效果检测</a:t>
            </a:r>
          </a:p>
        </p:txBody>
      </p:sp>
      <p:graphicFrame>
        <p:nvGraphicFramePr>
          <p:cNvPr id="3" name="表格 2"/>
          <p:cNvGraphicFramePr>
            <a:graphicFrameLocks noGrp="1"/>
          </p:cNvGraphicFramePr>
          <p:nvPr>
            <p:custDataLst>
              <p:tags r:id="rId4"/>
            </p:custDataLst>
          </p:nvPr>
        </p:nvGraphicFramePr>
        <p:xfrm>
          <a:off x="832485" y="2677160"/>
          <a:ext cx="10629265" cy="3914775"/>
        </p:xfrm>
        <a:graphic>
          <a:graphicData uri="http://schemas.openxmlformats.org/drawingml/2006/table">
            <a:tbl>
              <a:tblPr firstRow="1" bandRow="1">
                <a:tableStyleId>{69012ECD-51FC-41F1-AA8D-1B2483CD663E}</a:tableStyleId>
              </a:tblPr>
              <a:tblGrid>
                <a:gridCol w="2272665"/>
                <a:gridCol w="8356600"/>
              </a:tblGrid>
              <a:tr h="355600">
                <a:tc>
                  <a:txBody>
                    <a:bodyPr vert="horz" wrap="square"/>
                    <a:lstStyle/>
                    <a:p>
                      <a:pPr algn="ctr">
                        <a:lnSpc>
                          <a:spcPct val="110000"/>
                        </a:lnSpc>
                        <a:spcBef>
                          <a:spcPct val="0"/>
                        </a:spcBef>
                        <a:spcAft>
                          <a:spcPct val="0"/>
                        </a:spcAft>
                        <a:buClrTx/>
                        <a:buSzTx/>
                        <a:buFontTx/>
                        <a:buNone/>
                      </a:pPr>
                      <a:r>
                        <a:rPr lang="zh-CN" altLang="en-US" sz="2000"/>
                        <a:t>诗歌</a:t>
                      </a:r>
                    </a:p>
                  </a:txBody>
                  <a:tcPr marL="68576" marR="68576" marT="0" marB="0"/>
                </a:tc>
                <a:tc>
                  <a:txBody>
                    <a:bodyPr vert="horz" wrap="square"/>
                    <a:lstStyle/>
                    <a:p>
                      <a:pPr algn="ctr">
                        <a:lnSpc>
                          <a:spcPct val="110000"/>
                        </a:lnSpc>
                        <a:spcBef>
                          <a:spcPct val="0"/>
                        </a:spcBef>
                        <a:spcAft>
                          <a:spcPct val="0"/>
                        </a:spcAft>
                        <a:buClrTx/>
                        <a:buSzTx/>
                        <a:buFontTx/>
                        <a:buNone/>
                      </a:pPr>
                      <a:r>
                        <a:rPr lang="zh-CN" altLang="en-US" sz="2000"/>
                        <a:t>写作背景</a:t>
                      </a:r>
                    </a:p>
                  </a:txBody>
                  <a:tcPr marL="68576" marR="68576" marT="0" marB="0"/>
                </a:tc>
              </a:tr>
              <a:tr h="1423670">
                <a:tc>
                  <a:txBody>
                    <a:bodyPr vert="horz" wrap="square"/>
                    <a:lstStyle/>
                    <a:p>
                      <a:pPr indent="0" algn="ctr" fontAlgn="ctr">
                        <a:lnSpc>
                          <a:spcPct val="110000"/>
                        </a:lnSpc>
                        <a:buNone/>
                      </a:pPr>
                      <a:r>
                        <a:rPr lang="en-US" sz="2000"/>
                        <a:t>《梦游天姥吟留别》</a:t>
                      </a:r>
                      <a:endParaRPr lang="en-US" altLang="en-US" sz="2000"/>
                    </a:p>
                  </a:txBody>
                  <a:tcPr marL="68576" marR="68576" marT="0" marB="0" anchor="ctr"/>
                </a:tc>
                <a:tc>
                  <a:txBody>
                    <a:bodyPr vert="horz" wrap="square"/>
                    <a:lstStyle/>
                    <a:p>
                      <a:pPr indent="0" algn="just" fontAlgn="auto">
                        <a:lnSpc>
                          <a:spcPct val="110000"/>
                        </a:lnSpc>
                        <a:buNone/>
                      </a:pPr>
                      <a:r>
                        <a:rPr lang="en-US" sz="2000"/>
                        <a:t>公元744年，李白被唐玄宗以“赐金还乡”为名，赶出了长安，冷酷的现实粉碎了他不切实际的幻想。天宝四年秋（公元745年），朝廷经历仍在李白心理上发生着强烈影响，离家南下准备再游吴越的他写下这首诗留赠给友人 </a:t>
                      </a:r>
                      <a:endParaRPr lang="en-US" altLang="en-US" sz="2000"/>
                    </a:p>
                  </a:txBody>
                  <a:tcPr marL="68576" marR="68576" marT="0" marB="0"/>
                </a:tc>
              </a:tr>
              <a:tr h="1423670">
                <a:tc>
                  <a:txBody>
                    <a:bodyPr vert="horz" wrap="square"/>
                    <a:lstStyle/>
                    <a:p>
                      <a:pPr indent="0" algn="ctr" fontAlgn="ctr">
                        <a:lnSpc>
                          <a:spcPct val="110000"/>
                        </a:lnSpc>
                        <a:buNone/>
                      </a:pPr>
                      <a:r>
                        <a:rPr lang="en-US" sz="2000"/>
                        <a:t>《登高》</a:t>
                      </a:r>
                      <a:endParaRPr lang="en-US" altLang="en-US" sz="2000"/>
                    </a:p>
                  </a:txBody>
                  <a:tcPr marL="68576" marR="68576" marT="0" marB="0" anchor="ctr"/>
                </a:tc>
                <a:tc>
                  <a:txBody>
                    <a:bodyPr vert="horz" wrap="square"/>
                    <a:lstStyle/>
                    <a:p>
                      <a:pPr indent="0" algn="just" fontAlgn="auto">
                        <a:lnSpc>
                          <a:spcPct val="110000"/>
                        </a:lnSpc>
                        <a:buNone/>
                      </a:pPr>
                      <a:r>
                        <a:rPr lang="en-US" sz="2000"/>
                        <a:t>唐代宗大历二年（767年）秋天，五十六岁的老诗人杜甫时在夔州，一天他独自登上夔州白帝城外的高台，登高临眺，百感交集。望中所见，激起意中所触；萧瑟的秋江景色，引发了他身世飘零的感慨，渗入了他老病孤愁的悲哀。于是，就有了这首被誉为“七律之冠”的《登高》</a:t>
                      </a:r>
                      <a:endParaRPr lang="en-US" altLang="en-US" sz="2000"/>
                    </a:p>
                  </a:txBody>
                  <a:tcPr marL="68576" marR="68576" marT="0" marB="0"/>
                </a:tc>
              </a:tr>
              <a:tr h="711835">
                <a:tc>
                  <a:txBody>
                    <a:bodyPr vert="horz" wrap="square"/>
                    <a:lstStyle/>
                    <a:p>
                      <a:pPr indent="0" algn="ctr" fontAlgn="ctr">
                        <a:lnSpc>
                          <a:spcPct val="110000"/>
                        </a:lnSpc>
                        <a:buNone/>
                      </a:pPr>
                      <a:r>
                        <a:rPr lang="en-US" sz="2000"/>
                        <a:t>《琵琶行并序》</a:t>
                      </a:r>
                      <a:endParaRPr lang="en-US" altLang="en-US" sz="2000"/>
                    </a:p>
                  </a:txBody>
                  <a:tcPr marL="68576" marR="68576" marT="0" marB="0" anchor="ctr"/>
                </a:tc>
                <a:tc>
                  <a:txBody>
                    <a:bodyPr vert="horz" wrap="square"/>
                    <a:lstStyle/>
                    <a:p>
                      <a:pPr indent="0" algn="just" fontAlgn="auto">
                        <a:lnSpc>
                          <a:spcPct val="110000"/>
                        </a:lnSpc>
                        <a:buNone/>
                      </a:pPr>
                      <a:r>
                        <a:rPr lang="en-US" sz="2000"/>
                        <a:t>本诗作于元和十年，白居易因上书言事，触犯权贵，被贬为江洲司马，此年秋天于浔阳江上闻人弹琵琶，伤感不已，因此作诗</a:t>
                      </a:r>
                      <a:endParaRPr lang="en-US" altLang="en-US" sz="2000"/>
                    </a:p>
                  </a:txBody>
                  <a:tcPr marL="68576" marR="68576" marT="0" marB="0"/>
                </a:tc>
              </a:tr>
            </a:tbl>
          </a:graphicData>
        </a:graphic>
      </p:graphicFrame>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ox(in)">
                                      <p:cBhvr>
                                        <p:cTn id="1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Title 6"/>
          <p:cNvSpPr txBox="1"/>
          <p:nvPr>
            <p:custDataLst>
              <p:tags r:id="rId2"/>
            </p:custDataLst>
          </p:nvPr>
        </p:nvSpPr>
        <p:spPr>
          <a:xfrm>
            <a:off x="796248" y="711326"/>
            <a:ext cx="10615377" cy="757516"/>
          </a:xfrm>
          <a:prstGeom prst="rect">
            <a:avLst/>
          </a:prstGeom>
          <a:noFill/>
          <a:ln w="3175">
            <a:noFill/>
            <a:prstDash val="dash"/>
          </a:ln>
        </p:spPr>
        <p:txBody>
          <a:bodyPr wrap="square" lIns="68024" tIns="34012" rIns="68024" bIns="34012"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558800" algn="just" fontAlgn="auto">
              <a:lnSpc>
                <a:spcPct val="150000"/>
              </a:lnSpc>
              <a:buClrTx/>
              <a:buSzTx/>
              <a:buFontTx/>
            </a:pPr>
            <a:r>
              <a:rPr sz="2800" b="1" spc="0">
                <a:solidFill>
                  <a:schemeClr val="tx1"/>
                </a:solidFill>
                <a:uFillTx/>
                <a:latin typeface="黑体" panose="02010609060101010101" charset="-122"/>
                <a:ea typeface="黑体" panose="02010609060101010101" charset="-122"/>
                <a:cs typeface="黑体" panose="02010609060101010101" charset="-122"/>
                <a:sym typeface="+mn-ea"/>
              </a:rPr>
              <a:t>2</a:t>
            </a:r>
            <a:r>
              <a:rPr lang="zh-CN" altLang="en-US" sz="2800" spc="0">
                <a:solidFill>
                  <a:schemeClr val="tx1"/>
                </a:solidFill>
                <a:uFillTx/>
                <a:latin typeface="黑体" panose="02010609060101010101" charset="-122"/>
                <a:ea typeface="黑体" panose="02010609060101010101" charset="-122"/>
                <a:cs typeface="黑体" panose="02010609060101010101" charset="-122"/>
                <a:sym typeface="+mn-ea"/>
              </a:rPr>
              <a:t>.了解三篇诗歌相关的文学、文化常识。</a:t>
            </a:r>
          </a:p>
        </p:txBody>
      </p:sp>
      <p:sp>
        <p:nvSpPr>
          <p:cNvPr id="100" name="文本框 99"/>
          <p:cNvSpPr txBox="1"/>
          <p:nvPr/>
        </p:nvSpPr>
        <p:spPr>
          <a:xfrm>
            <a:off x="796249" y="1640303"/>
            <a:ext cx="10598868" cy="4690745"/>
          </a:xfrm>
          <a:prstGeom prst="rect">
            <a:avLst/>
          </a:prstGeom>
          <a:noFill/>
          <a:ln w="9525">
            <a:noFill/>
          </a:ln>
        </p:spPr>
        <p:txBody>
          <a:bodyPr wrap="square">
            <a:spAutoFit/>
          </a:bodyPr>
          <a:lstStyle/>
          <a:p>
            <a:pPr indent="558800" algn="just" defTabSz="913765" fontAlgn="auto">
              <a:lnSpc>
                <a:spcPct val="100000"/>
              </a:lnSpc>
              <a:buClrTx/>
              <a:buSzTx/>
              <a:buFontTx/>
            </a:pPr>
            <a:r>
              <a:rPr lang="zh-CN" altLang="en-US" sz="2200" smtClean="0">
                <a:ln w="3175">
                  <a:noFill/>
                </a:ln>
                <a:solidFill>
                  <a:srgbClr val="FF0000"/>
                </a:solidFill>
                <a:effectLst/>
                <a:latin typeface="黑体" panose="02010609060101010101" charset="-122"/>
                <a:ea typeface="黑体" panose="02010609060101010101" charset="-122"/>
                <a:cs typeface="黑体" panose="02010609060101010101" charset="-122"/>
              </a:rPr>
              <a:t>（1）【歌行体】</a:t>
            </a:r>
          </a:p>
          <a:p>
            <a:pPr indent="508000" algn="just" fontAlgn="auto">
              <a:lnSpc>
                <a:spcPct val="84000"/>
              </a:lnSpc>
            </a:pPr>
            <a:r>
              <a:rPr lang="zh-CN" sz="2200" b="1" spc="-200">
                <a:latin typeface="宋体" panose="02010600030101010101" pitchFamily="2" charset="-122"/>
                <a:ea typeface="宋体" panose="02010600030101010101" pitchFamily="2" charset="-122"/>
                <a:cs typeface="宋体" panose="02010600030101010101" pitchFamily="2" charset="-122"/>
              </a:rPr>
              <a:t>歌行，是中国古典诗歌的一种体裁，属乐府诗一类，是初唐时期在汉魏六朝乐府诗的基础上建立起来的。汉魏以后的乐府诗，题名为“歌”和“行”的颇多，如《大风歌》《燕歌行》等，二者虽名称不同，其实在形式上并无严格的区别。后遂有“歌行”一体，其音节、格律比较自由，形式采用五言、七言、杂言的古体，富于变化。</a:t>
            </a:r>
          </a:p>
          <a:p>
            <a:pPr indent="508000" algn="just" fontAlgn="auto">
              <a:lnSpc>
                <a:spcPct val="84000"/>
              </a:lnSpc>
            </a:pPr>
            <a:r>
              <a:rPr lang="zh-CN" sz="2200" b="1" spc="-200">
                <a:latin typeface="宋体" panose="02010600030101010101" pitchFamily="2" charset="-122"/>
                <a:ea typeface="宋体" panose="02010600030101010101" pitchFamily="2" charset="-122"/>
                <a:cs typeface="宋体" panose="02010600030101010101" pitchFamily="2" charset="-122"/>
              </a:rPr>
              <a:t>“歌行体”为南朝宋鲍照所创，鲍照模拟和学习乐府，经过充分地消化吸收和熔铸创造，不仅得其风神气骨，自创格调，发展了七言诗，还创造了以七言体为主的歌行体。</a:t>
            </a:r>
          </a:p>
          <a:p>
            <a:pPr indent="508000" algn="just" fontAlgn="auto">
              <a:lnSpc>
                <a:spcPct val="84000"/>
              </a:lnSpc>
            </a:pPr>
            <a:r>
              <a:rPr lang="zh-CN" sz="2200" b="1" spc="-200">
                <a:latin typeface="宋体" panose="02010600030101010101" pitchFamily="2" charset="-122"/>
                <a:ea typeface="宋体" panose="02010600030101010101" pitchFamily="2" charset="-122"/>
                <a:cs typeface="宋体" panose="02010600030101010101" pitchFamily="2" charset="-122"/>
              </a:rPr>
              <a:t>题目中含有标志字的代表作：</a:t>
            </a:r>
          </a:p>
          <a:p>
            <a:pPr indent="508000" algn="just" fontAlgn="auto">
              <a:lnSpc>
                <a:spcPct val="84000"/>
              </a:lnSpc>
            </a:pPr>
            <a:r>
              <a:rPr lang="zh-CN" sz="2200" b="1" spc="-200">
                <a:latin typeface="宋体" panose="02010600030101010101" pitchFamily="2" charset="-122"/>
                <a:ea typeface="宋体" panose="02010600030101010101" pitchFamily="2" charset="-122"/>
                <a:cs typeface="宋体" panose="02010600030101010101" pitchFamily="2" charset="-122"/>
              </a:rPr>
              <a:t>以</a:t>
            </a:r>
            <a:r>
              <a:rPr lang="zh-CN" sz="2200" b="1" spc="-200">
                <a:solidFill>
                  <a:srgbClr val="356F4B"/>
                </a:solidFill>
                <a:latin typeface="宋体" panose="02010600030101010101" pitchFamily="2" charset="-122"/>
                <a:ea typeface="宋体" panose="02010600030101010101" pitchFamily="2" charset="-122"/>
                <a:cs typeface="宋体" panose="02010600030101010101" pitchFamily="2" charset="-122"/>
              </a:rPr>
              <a:t>“歌”</a:t>
            </a:r>
            <a:r>
              <a:rPr lang="zh-CN" sz="2200" b="1" spc="-200">
                <a:latin typeface="宋体" panose="02010600030101010101" pitchFamily="2" charset="-122"/>
                <a:ea typeface="宋体" panose="02010600030101010101" pitchFamily="2" charset="-122"/>
                <a:cs typeface="宋体" panose="02010600030101010101" pitchFamily="2" charset="-122"/>
              </a:rPr>
              <a:t>命名的</a:t>
            </a:r>
            <a:r>
              <a:rPr lang="zh-CN" altLang="en-US" sz="2200" b="1" spc="-200">
                <a:latin typeface="宋体" panose="02010600030101010101" pitchFamily="2" charset="-122"/>
                <a:ea typeface="宋体" panose="02010600030101010101" pitchFamily="2" charset="-122"/>
                <a:cs typeface="宋体" panose="02010600030101010101" pitchFamily="2" charset="-122"/>
              </a:rPr>
              <a:t>：</a:t>
            </a:r>
            <a:r>
              <a:rPr lang="zh-CN" sz="2200" b="1" spc="-200">
                <a:latin typeface="宋体" panose="02010600030101010101" pitchFamily="2" charset="-122"/>
                <a:ea typeface="宋体" panose="02010600030101010101" pitchFamily="2" charset="-122"/>
                <a:cs typeface="宋体" panose="02010600030101010101" pitchFamily="2" charset="-122"/>
              </a:rPr>
              <a:t>白居易《长恨歌》、岑参《白雪歌送武判官归京》、杜甫《茅屋为秋风所破歌》等</a:t>
            </a:r>
            <a:r>
              <a:rPr lang="en-US" sz="2200" b="1" spc="-200">
                <a:latin typeface="宋体" panose="02010600030101010101" pitchFamily="2" charset="-122"/>
                <a:ea typeface="宋体" panose="02010600030101010101" pitchFamily="2" charset="-122"/>
                <a:cs typeface="宋体" panose="02010600030101010101" pitchFamily="2" charset="-122"/>
              </a:rPr>
              <a:t>；</a:t>
            </a:r>
          </a:p>
          <a:p>
            <a:pPr indent="508000" algn="just" fontAlgn="auto">
              <a:lnSpc>
                <a:spcPct val="84000"/>
              </a:lnSpc>
            </a:pPr>
            <a:r>
              <a:rPr lang="zh-CN" sz="2200" b="1" spc="-200">
                <a:latin typeface="宋体" panose="02010600030101010101" pitchFamily="2" charset="-122"/>
                <a:ea typeface="宋体" panose="02010600030101010101" pitchFamily="2" charset="-122"/>
                <a:cs typeface="宋体" panose="02010600030101010101" pitchFamily="2" charset="-122"/>
              </a:rPr>
              <a:t>以</a:t>
            </a:r>
            <a:r>
              <a:rPr lang="zh-CN" sz="2200" b="1" spc="-200">
                <a:solidFill>
                  <a:srgbClr val="356F4B"/>
                </a:solidFill>
                <a:latin typeface="宋体" panose="02010600030101010101" pitchFamily="2" charset="-122"/>
                <a:ea typeface="宋体" panose="02010600030101010101" pitchFamily="2" charset="-122"/>
                <a:cs typeface="宋体" panose="02010600030101010101" pitchFamily="2" charset="-122"/>
              </a:rPr>
              <a:t>“行”</a:t>
            </a:r>
            <a:r>
              <a:rPr lang="zh-CN" sz="2200" b="1" spc="-200">
                <a:latin typeface="宋体" panose="02010600030101010101" pitchFamily="2" charset="-122"/>
                <a:ea typeface="宋体" panose="02010600030101010101" pitchFamily="2" charset="-122"/>
                <a:cs typeface="宋体" panose="02010600030101010101" pitchFamily="2" charset="-122"/>
              </a:rPr>
              <a:t>命名的</a:t>
            </a:r>
            <a:r>
              <a:rPr lang="en-US" sz="2200" b="1" spc="-200">
                <a:latin typeface="宋体" panose="02010600030101010101" pitchFamily="2" charset="-122"/>
                <a:ea typeface="宋体" panose="02010600030101010101" pitchFamily="2" charset="-122"/>
                <a:cs typeface="宋体" panose="02010600030101010101" pitchFamily="2" charset="-122"/>
              </a:rPr>
              <a:t>：</a:t>
            </a:r>
            <a:r>
              <a:rPr lang="zh-CN" sz="2200" b="1" spc="-200">
                <a:latin typeface="宋体" panose="02010600030101010101" pitchFamily="2" charset="-122"/>
                <a:ea typeface="宋体" panose="02010600030101010101" pitchFamily="2" charset="-122"/>
                <a:cs typeface="宋体" panose="02010600030101010101" pitchFamily="2" charset="-122"/>
              </a:rPr>
              <a:t>白居易《琵琶行并序》、杜甫《兵车行》、李白《少年行》、王维《洛阳儿女行》等</a:t>
            </a:r>
            <a:r>
              <a:rPr lang="en-US" sz="2200" b="1" spc="-200">
                <a:latin typeface="宋体" panose="02010600030101010101" pitchFamily="2" charset="-122"/>
                <a:ea typeface="宋体" panose="02010600030101010101" pitchFamily="2" charset="-122"/>
                <a:cs typeface="宋体" panose="02010600030101010101" pitchFamily="2" charset="-122"/>
              </a:rPr>
              <a:t>；</a:t>
            </a:r>
          </a:p>
          <a:p>
            <a:pPr indent="508000" algn="just" fontAlgn="auto">
              <a:lnSpc>
                <a:spcPct val="84000"/>
              </a:lnSpc>
            </a:pPr>
            <a:r>
              <a:rPr lang="zh-CN" sz="2200" b="1" spc="-200">
                <a:latin typeface="宋体" panose="02010600030101010101" pitchFamily="2" charset="-122"/>
                <a:ea typeface="宋体" panose="02010600030101010101" pitchFamily="2" charset="-122"/>
                <a:cs typeface="宋体" panose="02010600030101010101" pitchFamily="2" charset="-122"/>
              </a:rPr>
              <a:t>以</a:t>
            </a:r>
            <a:r>
              <a:rPr lang="zh-CN" sz="2200" b="1" spc="-200">
                <a:solidFill>
                  <a:srgbClr val="356F4B"/>
                </a:solidFill>
                <a:latin typeface="宋体" panose="02010600030101010101" pitchFamily="2" charset="-122"/>
                <a:ea typeface="宋体" panose="02010600030101010101" pitchFamily="2" charset="-122"/>
                <a:cs typeface="宋体" panose="02010600030101010101" pitchFamily="2" charset="-122"/>
              </a:rPr>
              <a:t>“歌行”</a:t>
            </a:r>
            <a:r>
              <a:rPr lang="zh-CN" sz="2200" b="1" spc="-200">
                <a:latin typeface="宋体" panose="02010600030101010101" pitchFamily="2" charset="-122"/>
                <a:ea typeface="宋体" panose="02010600030101010101" pitchFamily="2" charset="-122"/>
                <a:cs typeface="宋体" panose="02010600030101010101" pitchFamily="2" charset="-122"/>
              </a:rPr>
              <a:t>命名的</a:t>
            </a:r>
            <a:r>
              <a:rPr lang="en-US" sz="2200" b="1" spc="-200">
                <a:latin typeface="宋体" panose="02010600030101010101" pitchFamily="2" charset="-122"/>
                <a:ea typeface="宋体" panose="02010600030101010101" pitchFamily="2" charset="-122"/>
                <a:cs typeface="宋体" panose="02010600030101010101" pitchFamily="2" charset="-122"/>
              </a:rPr>
              <a:t>：</a:t>
            </a:r>
            <a:r>
              <a:rPr lang="zh-CN" sz="2200" b="1" spc="-200">
                <a:latin typeface="宋体" panose="02010600030101010101" pitchFamily="2" charset="-122"/>
                <a:ea typeface="宋体" panose="02010600030101010101" pitchFamily="2" charset="-122"/>
                <a:cs typeface="宋体" panose="02010600030101010101" pitchFamily="2" charset="-122"/>
              </a:rPr>
              <a:t>高适的《燕歌行》</a:t>
            </a:r>
            <a:r>
              <a:rPr lang="en-US" sz="2200" b="1" spc="-200">
                <a:latin typeface="宋体" panose="02010600030101010101" pitchFamily="2" charset="-122"/>
                <a:ea typeface="宋体" panose="02010600030101010101" pitchFamily="2" charset="-122"/>
                <a:cs typeface="宋体" panose="02010600030101010101" pitchFamily="2" charset="-122"/>
              </a:rPr>
              <a:t>；</a:t>
            </a:r>
          </a:p>
          <a:p>
            <a:pPr indent="508000" algn="just" fontAlgn="auto">
              <a:lnSpc>
                <a:spcPct val="84000"/>
              </a:lnSpc>
            </a:pPr>
            <a:r>
              <a:rPr lang="zh-CN" sz="2200" b="1" spc="-200">
                <a:latin typeface="宋体" panose="02010600030101010101" pitchFamily="2" charset="-122"/>
                <a:ea typeface="宋体" panose="02010600030101010101" pitchFamily="2" charset="-122"/>
                <a:cs typeface="宋体" panose="02010600030101010101" pitchFamily="2" charset="-122"/>
              </a:rPr>
              <a:t>以</a:t>
            </a:r>
            <a:r>
              <a:rPr lang="zh-CN" sz="2200" b="1" spc="-200">
                <a:solidFill>
                  <a:srgbClr val="356F4B"/>
                </a:solidFill>
                <a:latin typeface="宋体" panose="02010600030101010101" pitchFamily="2" charset="-122"/>
                <a:ea typeface="宋体" panose="02010600030101010101" pitchFamily="2" charset="-122"/>
                <a:cs typeface="宋体" panose="02010600030101010101" pitchFamily="2" charset="-122"/>
              </a:rPr>
              <a:t>“吟”</a:t>
            </a:r>
            <a:r>
              <a:rPr lang="zh-CN" sz="2200" b="1" spc="-200">
                <a:latin typeface="宋体" panose="02010600030101010101" pitchFamily="2" charset="-122"/>
                <a:ea typeface="宋体" panose="02010600030101010101" pitchFamily="2" charset="-122"/>
                <a:cs typeface="宋体" panose="02010600030101010101" pitchFamily="2" charset="-122"/>
              </a:rPr>
              <a:t>命名的</a:t>
            </a:r>
            <a:r>
              <a:rPr lang="en-US" sz="2200" b="1" spc="-200">
                <a:latin typeface="宋体" panose="02010600030101010101" pitchFamily="2" charset="-122"/>
                <a:ea typeface="宋体" panose="02010600030101010101" pitchFamily="2" charset="-122"/>
                <a:cs typeface="宋体" panose="02010600030101010101" pitchFamily="2" charset="-122"/>
              </a:rPr>
              <a:t>：</a:t>
            </a:r>
            <a:r>
              <a:rPr lang="zh-CN" sz="2200" b="1" spc="-200">
                <a:latin typeface="宋体" panose="02010600030101010101" pitchFamily="2" charset="-122"/>
                <a:ea typeface="宋体" panose="02010600030101010101" pitchFamily="2" charset="-122"/>
                <a:cs typeface="宋体" panose="02010600030101010101" pitchFamily="2" charset="-122"/>
              </a:rPr>
              <a:t>刘希夷《代悲白头吟》、李白《梦游天姥吟留别》、韦庄《秦妇吟》等</a:t>
            </a:r>
            <a:r>
              <a:rPr lang="en-US" sz="2200" b="1" spc="-200">
                <a:latin typeface="宋体" panose="02010600030101010101" pitchFamily="2" charset="-122"/>
                <a:ea typeface="宋体" panose="02010600030101010101" pitchFamily="2" charset="-122"/>
                <a:cs typeface="宋体" panose="02010600030101010101" pitchFamily="2" charset="-122"/>
              </a:rPr>
              <a:t>；</a:t>
            </a:r>
          </a:p>
          <a:p>
            <a:pPr indent="508000" algn="just" fontAlgn="auto">
              <a:lnSpc>
                <a:spcPct val="84000"/>
              </a:lnSpc>
            </a:pPr>
            <a:r>
              <a:rPr lang="zh-CN" sz="2200" b="1" spc="-200">
                <a:latin typeface="宋体" panose="02010600030101010101" pitchFamily="2" charset="-122"/>
                <a:ea typeface="宋体" panose="02010600030101010101" pitchFamily="2" charset="-122"/>
                <a:cs typeface="宋体" panose="02010600030101010101" pitchFamily="2" charset="-122"/>
              </a:rPr>
              <a:t>以</a:t>
            </a:r>
            <a:r>
              <a:rPr lang="zh-CN" sz="2200" b="1" spc="-200">
                <a:solidFill>
                  <a:srgbClr val="356F4B"/>
                </a:solidFill>
                <a:latin typeface="宋体" panose="02010600030101010101" pitchFamily="2" charset="-122"/>
                <a:ea typeface="宋体" panose="02010600030101010101" pitchFamily="2" charset="-122"/>
                <a:cs typeface="宋体" panose="02010600030101010101" pitchFamily="2" charset="-122"/>
              </a:rPr>
              <a:t>“谣”</a:t>
            </a:r>
            <a:r>
              <a:rPr lang="zh-CN" sz="2200" b="1" spc="-200">
                <a:latin typeface="宋体" panose="02010600030101010101" pitchFamily="2" charset="-122"/>
                <a:ea typeface="宋体" panose="02010600030101010101" pitchFamily="2" charset="-122"/>
                <a:cs typeface="宋体" panose="02010600030101010101" pitchFamily="2" charset="-122"/>
              </a:rPr>
              <a:t>命名的</a:t>
            </a:r>
            <a:r>
              <a:rPr lang="en-US" sz="2200" b="1" spc="-200">
                <a:latin typeface="宋体" panose="02010600030101010101" pitchFamily="2" charset="-122"/>
                <a:ea typeface="宋体" panose="02010600030101010101" pitchFamily="2" charset="-122"/>
                <a:cs typeface="宋体" panose="02010600030101010101" pitchFamily="2" charset="-122"/>
              </a:rPr>
              <a:t>：</a:t>
            </a:r>
            <a:r>
              <a:rPr lang="zh-CN" sz="2200" b="1" spc="-200">
                <a:latin typeface="宋体" panose="02010600030101010101" pitchFamily="2" charset="-122"/>
                <a:ea typeface="宋体" panose="02010600030101010101" pitchFamily="2" charset="-122"/>
                <a:cs typeface="宋体" panose="02010600030101010101" pitchFamily="2" charset="-122"/>
              </a:rPr>
              <a:t>李白《庐山遥寄卢侍御虚舟》。</a:t>
            </a:r>
            <a:endParaRPr lang="zh-CN" altLang="en-US" sz="2200" b="1" spc="-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box(in)">
                                      <p:cBhvr>
                                        <p:cTn id="13"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810853" y="1648553"/>
            <a:ext cx="10614742" cy="4338320"/>
          </a:xfrm>
          <a:prstGeom prst="rect">
            <a:avLst/>
          </a:prstGeom>
          <a:noFill/>
          <a:ln w="9525">
            <a:noFill/>
          </a:ln>
        </p:spPr>
        <p:txBody>
          <a:bodyPr wrap="square">
            <a:spAutoFit/>
          </a:bodyPr>
          <a:lstStyle/>
          <a:p>
            <a:pPr indent="609600" algn="just" defTabSz="913765" fontAlgn="auto">
              <a:lnSpc>
                <a:spcPct val="100000"/>
              </a:lnSpc>
              <a:buClrTx/>
              <a:buSzTx/>
              <a:buFontTx/>
            </a:pPr>
            <a:r>
              <a:rPr lang="zh-CN" altLang="en-US" sz="2400" smtClean="0">
                <a:ln w="3175">
                  <a:noFill/>
                </a:ln>
                <a:solidFill>
                  <a:srgbClr val="FF0000"/>
                </a:solidFill>
                <a:effectLst/>
                <a:latin typeface="黑体" panose="02010609060101010101" charset="-122"/>
                <a:ea typeface="黑体" panose="02010609060101010101" charset="-122"/>
                <a:cs typeface="黑体" panose="02010609060101010101" charset="-122"/>
              </a:rPr>
              <a:t>（2）【近体诗】</a:t>
            </a:r>
            <a:endParaRPr lang="zh-CN" altLang="en-US" sz="2400" b="0" smtClean="0">
              <a:ln w="3175">
                <a:noFill/>
              </a:ln>
              <a:solidFill>
                <a:srgbClr val="FF0000"/>
              </a:solidFill>
              <a:effectLst/>
              <a:latin typeface="黑体" panose="02010609060101010101" charset="-122"/>
              <a:ea typeface="黑体" panose="02010609060101010101" charset="-122"/>
              <a:cs typeface="黑体" panose="02010609060101010101" charset="-122"/>
            </a:endParaRPr>
          </a:p>
          <a:p>
            <a:pPr indent="609600" algn="just" fontAlgn="auto">
              <a:lnSpc>
                <a:spcPct val="150000"/>
              </a:lnSpc>
            </a:pPr>
            <a:r>
              <a:rPr lang="zh-CN" sz="2400" b="0">
                <a:solidFill>
                  <a:schemeClr val="tx1"/>
                </a:solidFill>
                <a:uFillTx/>
                <a:latin typeface="黑体" panose="02010609060101010101" charset="-122"/>
                <a:ea typeface="黑体" panose="02010609060101010101" charset="-122"/>
                <a:cs typeface="黑体" panose="02010609060101010101" charset="-122"/>
              </a:rPr>
              <a:t>近体诗是与“古体”相对而言的诗体，又称今体诗、格律诗，是一种讲究平仄、对仗和押韵的汉族诗歌体裁。由南朝齐永明时沈约等讲求四声、八病等声律，对偶的新体诗发展而来，至唐初沈佺期、宋之问时始定型，为唐以后常用的诗体。</a:t>
            </a:r>
          </a:p>
          <a:p>
            <a:pPr indent="609600" algn="just" fontAlgn="auto">
              <a:lnSpc>
                <a:spcPct val="150000"/>
              </a:lnSpc>
            </a:pPr>
            <a:r>
              <a:rPr lang="zh-CN" sz="2400" b="0">
                <a:solidFill>
                  <a:schemeClr val="tx1"/>
                </a:solidFill>
                <a:uFillTx/>
                <a:latin typeface="黑体" panose="02010609060101010101" charset="-122"/>
                <a:ea typeface="黑体" panose="02010609060101010101" charset="-122"/>
                <a:cs typeface="黑体" panose="02010609060101010101" charset="-122"/>
              </a:rPr>
              <a:t>近体诗的主要类别有律诗和绝句，其中又各有五言、六言、七言之别（六言较少见）。绝句每首四句；律诗每首八句，十句以上的称排律或长律，偶有六句三韵的律诗，称为三韵小律诗。</a:t>
            </a:r>
            <a:endParaRPr lang="zh-CN" altLang="en-US" sz="2400" b="0">
              <a:solidFill>
                <a:schemeClr val="tx1"/>
              </a:solidFill>
              <a:uFillTx/>
              <a:latin typeface="黑体" panose="02010609060101010101" charset="-122"/>
              <a:ea typeface="黑体" panose="02010609060101010101" charset="-122"/>
              <a:cs typeface="黑体" panose="02010609060101010101" charset="-122"/>
            </a:endParaRP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802598" y="1390108"/>
            <a:ext cx="10619822" cy="598805"/>
          </a:xfrm>
          <a:prstGeom prst="rect">
            <a:avLst/>
          </a:prstGeom>
          <a:noFill/>
          <a:ln w="9525">
            <a:noFill/>
          </a:ln>
        </p:spPr>
        <p:txBody>
          <a:bodyPr wrap="square">
            <a:spAutoFit/>
          </a:bodyPr>
          <a:lstStyle/>
          <a:p>
            <a:pPr indent="609600" algn="just" defTabSz="913765" fontAlgn="auto">
              <a:lnSpc>
                <a:spcPct val="100000"/>
              </a:lnSpc>
              <a:buClrTx/>
              <a:buSzTx/>
              <a:buFontTx/>
            </a:pPr>
            <a:r>
              <a:rPr lang="zh-CN" altLang="en-US" sz="2400" smtClean="0">
                <a:ln w="3175">
                  <a:noFill/>
                </a:ln>
                <a:solidFill>
                  <a:srgbClr val="FF0000"/>
                </a:solidFill>
                <a:effectLst/>
                <a:latin typeface="黑体" panose="02010609060101010101" charset="-122"/>
                <a:ea typeface="黑体" panose="02010609060101010101" charset="-122"/>
                <a:cs typeface="黑体" panose="02010609060101010101" charset="-122"/>
              </a:rPr>
              <a:t>（3）【谢公屐】</a:t>
            </a:r>
          </a:p>
        </p:txBody>
      </p:sp>
      <p:pic>
        <p:nvPicPr>
          <p:cNvPr id="2" name="图片 1" descr="u=2017921019,2859413057&amp;fm=26&amp;gp=0"/>
          <p:cNvPicPr>
            <a:picLocks noChangeAspect="1"/>
          </p:cNvPicPr>
          <p:nvPr/>
        </p:nvPicPr>
        <p:blipFill>
          <a:blip r:embed="rId2"/>
          <a:stretch>
            <a:fillRect/>
          </a:stretch>
        </p:blipFill>
        <p:spPr>
          <a:xfrm>
            <a:off x="8485703" y="3028993"/>
            <a:ext cx="2851002" cy="1824895"/>
          </a:xfrm>
          <a:prstGeom prst="roundRect">
            <a:avLst/>
          </a:prstGeom>
        </p:spPr>
      </p:pic>
      <p:sp>
        <p:nvSpPr>
          <p:cNvPr id="3" name="文本框 2"/>
          <p:cNvSpPr txBox="1"/>
          <p:nvPr/>
        </p:nvSpPr>
        <p:spPr>
          <a:xfrm>
            <a:off x="802598" y="2459405"/>
            <a:ext cx="7354822" cy="2676525"/>
          </a:xfrm>
          <a:prstGeom prst="rect">
            <a:avLst/>
          </a:prstGeom>
          <a:noFill/>
        </p:spPr>
        <p:txBody>
          <a:bodyPr wrap="square" rtlCol="0">
            <a:spAutoFit/>
          </a:bodyPr>
          <a:lstStyle/>
          <a:p>
            <a:pPr indent="711200" algn="just" fontAlgn="auto">
              <a:lnSpc>
                <a:spcPct val="150000"/>
              </a:lnSpc>
            </a:pPr>
            <a:r>
              <a:rPr lang="zh-CN" sz="2800">
                <a:uFillTx/>
                <a:latin typeface="黑体" panose="02010609060101010101" charset="-122"/>
                <a:ea typeface="黑体" panose="02010609060101010101" charset="-122"/>
                <a:cs typeface="黑体" panose="02010609060101010101" charset="-122"/>
                <a:sym typeface="+mn-ea"/>
              </a:rPr>
              <a:t>南朝宋诗人谢灵运喜游山陟岭，特制一种前后齿可装卸的木屐。上山可去其前齿，下山则去其后齿。因称这种特制的木屐为“谢公屐”。亦称“灵运屐”等，或省称“谢屐”。</a:t>
            </a:r>
          </a:p>
        </p:txBody>
      </p:sp>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789898" y="904333"/>
            <a:ext cx="7337678" cy="5446395"/>
          </a:xfrm>
          <a:prstGeom prst="rect">
            <a:avLst/>
          </a:prstGeom>
          <a:noFill/>
          <a:ln w="9525">
            <a:noFill/>
          </a:ln>
        </p:spPr>
        <p:txBody>
          <a:bodyPr wrap="square">
            <a:spAutoFit/>
          </a:bodyPr>
          <a:lstStyle/>
          <a:p>
            <a:pPr indent="609600" algn="just" fontAlgn="auto">
              <a:lnSpc>
                <a:spcPct val="150000"/>
              </a:lnSpc>
              <a:buClrTx/>
              <a:buSzTx/>
              <a:buFontTx/>
            </a:pPr>
            <a:r>
              <a:rPr sz="2400" b="1">
                <a:solidFill>
                  <a:srgbClr val="FF0000"/>
                </a:solidFill>
                <a:latin typeface="黑体" panose="02010609060101010101" charset="-122"/>
                <a:ea typeface="黑体" panose="02010609060101010101" charset="-122"/>
                <a:cs typeface="黑体" panose="02010609060101010101" charset="-122"/>
              </a:rPr>
              <a:t>（4）【三山五岳】</a:t>
            </a:r>
          </a:p>
          <a:p>
            <a:pPr indent="609600" algn="just" fontAlgn="auto">
              <a:lnSpc>
                <a:spcPct val="100000"/>
              </a:lnSpc>
            </a:pPr>
            <a:r>
              <a:rPr lang="zh-CN" sz="2400">
                <a:solidFill>
                  <a:schemeClr val="tx1"/>
                </a:solidFill>
                <a:uFillTx/>
                <a:latin typeface="黑体" panose="02010609060101010101" charset="-122"/>
                <a:ea typeface="黑体" panose="02010609060101010101" charset="-122"/>
                <a:cs typeface="黑体" panose="02010609060101010101" charset="-122"/>
              </a:rPr>
              <a:t>三山是传说中东海的三座仙山：蓬莱、瀛洲、方丈。《山海经》记载，海上有三座仙山，蓬莱、瀛洲、方丈，山上是仙境，有长生不老药。而蓬莱海域常出现的海市蜃楼奇观，更激发了人们寻仙求药的热情，秦皇汉武等古代帝王纷纷到蓬莱开始了寻仙活动。现实中仅蓬莱一地实存，地属山东烟台。方丈没有，至于瀛洲，一说是日本。</a:t>
            </a:r>
          </a:p>
          <a:p>
            <a:pPr indent="609600" algn="just" fontAlgn="auto">
              <a:lnSpc>
                <a:spcPct val="100000"/>
              </a:lnSpc>
            </a:pPr>
            <a:endParaRPr lang="zh-CN" sz="2400">
              <a:solidFill>
                <a:schemeClr val="tx1"/>
              </a:solidFill>
              <a:uFillTx/>
              <a:latin typeface="黑体" panose="02010609060101010101" charset="-122"/>
              <a:ea typeface="黑体" panose="02010609060101010101" charset="-122"/>
              <a:cs typeface="黑体" panose="02010609060101010101" charset="-122"/>
            </a:endParaRPr>
          </a:p>
          <a:p>
            <a:pPr indent="609600" algn="just" fontAlgn="auto">
              <a:lnSpc>
                <a:spcPct val="100000"/>
              </a:lnSpc>
            </a:pPr>
            <a:r>
              <a:rPr lang="zh-CN" sz="2400">
                <a:solidFill>
                  <a:schemeClr val="tx1"/>
                </a:solidFill>
                <a:uFillTx/>
                <a:latin typeface="黑体" panose="02010609060101010101" charset="-122"/>
                <a:ea typeface="黑体" panose="02010609060101010101" charset="-122"/>
                <a:cs typeface="黑体" panose="02010609060101010101" charset="-122"/>
              </a:rPr>
              <a:t>五岳指泰山、华山、衡山、嵩山、恒山；五岳各具特色：东岳泰山之雄，西岳华山之险，南岳衡山之秀，北岳恒山之奇，中岳嵩山之峻。五岳是远古山神崇拜、五行观念和帝王巡猎封禅相结合的产物，后为道教所继承，被视为道教名山。</a:t>
            </a:r>
          </a:p>
        </p:txBody>
      </p:sp>
      <p:pic>
        <p:nvPicPr>
          <p:cNvPr id="2" name="图片 1" descr="Cii-tFp3yHqIIkarAAIIcbI0DYcAADG4AH_xD8AAgiJ87_w800_h0_c0_t0"/>
          <p:cNvPicPr>
            <a:picLocks noChangeAspect="1"/>
          </p:cNvPicPr>
          <p:nvPr/>
        </p:nvPicPr>
        <p:blipFill>
          <a:blip r:embed="rId2"/>
          <a:stretch>
            <a:fillRect/>
          </a:stretch>
        </p:blipFill>
        <p:spPr>
          <a:xfrm>
            <a:off x="8356165" y="4359227"/>
            <a:ext cx="2850367" cy="1816005"/>
          </a:xfrm>
          <a:prstGeom prst="roundRect">
            <a:avLst/>
          </a:prstGeom>
        </p:spPr>
      </p:pic>
      <p:pic>
        <p:nvPicPr>
          <p:cNvPr id="3" name="图片 2" descr="10656246_152068"/>
          <p:cNvPicPr>
            <a:picLocks noChangeAspect="1"/>
          </p:cNvPicPr>
          <p:nvPr/>
        </p:nvPicPr>
        <p:blipFill>
          <a:blip r:embed="rId3"/>
          <a:stretch>
            <a:fillRect/>
          </a:stretch>
        </p:blipFill>
        <p:spPr>
          <a:xfrm>
            <a:off x="8356164" y="1852360"/>
            <a:ext cx="2851636" cy="1806481"/>
          </a:xfrm>
          <a:prstGeom prst="roundRect">
            <a:avLst/>
          </a:prstGeom>
        </p:spPr>
      </p:pic>
    </p:spTree>
  </p:cSld>
  <p:clrMapOvr>
    <a:masterClrMapping/>
  </p:clrMapOvr>
  <mc:AlternateContent>
    <mc:Choice xmlns:p14="http://schemas.microsoft.com/office/powerpoint/2010/main" Requires="p14">
      <p:transition advClick="0" advTm="3000" p14:dur="0"/>
    </mc:Choice>
    <mc:Fallback>
      <p:transition advClick="0" advTm="3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01.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02.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03.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04.xml><?xml version="1.0" encoding="utf-8"?>
<p:tagLst xmlns:p="http://schemas.openxmlformats.org/presentationml/2006/main">
  <p:tag name="KSO_WM_UNIT_TABLE_BEAUTIFY" val="smartTable{7d44dd38-30ed-42cd-815e-8064f85041a0}"/>
  <p:tag name="TABLE_ENDDRAG_ORIGIN_RECT" val="835*356"/>
  <p:tag name="TABLE_ENDDRAG_RECT" val="63*78*835*356"/>
</p:tagLst>
</file>

<file path=ppt/tags/tag105.xml><?xml version="1.0" encoding="utf-8"?>
<p:tagLst xmlns:p="http://schemas.openxmlformats.org/presentationml/2006/main">
  <p:tag name="KSO_WM_UNIT_TABLE_BEAUTIFY" val="smartTable{db937651-47a6-4698-9f41-54930b527772}"/>
  <p:tag name="TABLE_ENDDRAG_ORIGIN_RECT" val="836*409"/>
  <p:tag name="TABLE_ENDDRAG_RECT" val="63*78*836*409"/>
</p:tagLst>
</file>

<file path=ppt/tags/tag106.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07.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08.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09.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11.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12.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113.xml><?xml version="1.0" encoding="utf-8"?>
<p:tagLst xmlns:p="http://schemas.openxmlformats.org/presentationml/2006/main">
  <p:tag name="AS_OS" val="Unix 3.10 unknown"/>
  <p:tag name="AS_RELEASE_DATE" val="2020.11.30"/>
  <p:tag name="AS_TITLE" val="Aspose.Slides for Java"/>
  <p:tag name="AS_VERSION" val="20.1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64.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65.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66.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67.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68.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69.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UNIT_TABLE_BEAUTIFY" val="smartTable{88ec1c75-5704-470a-b22a-350cac1f3c02}"/>
  <p:tag name="TABLE_ENDDRAG_ORIGIN_RECT" val="837*245"/>
  <p:tag name="TABLE_ENDDRAG_RECT" val="63*242*837*245"/>
</p:tagLst>
</file>

<file path=ppt/tags/tag71.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72.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73.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74.xml><?xml version="1.0" encoding="utf-8"?>
<p:tagLst xmlns:p="http://schemas.openxmlformats.org/presentationml/2006/main">
  <p:tag name="KSO_WM_UNIT_TABLE_BEAUTIFY" val="smartTable{988bd3ca-8ea1-4706-a318-394f2c149113}"/>
  <p:tag name="TABLE_ENDDRAG_ORIGIN_RECT" val="836*258"/>
  <p:tag name="TABLE_ENDDRAG_RECT" val="63*229*836*258"/>
</p:tagLst>
</file>

<file path=ppt/tags/tag75.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76.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77.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78.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79.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81.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82.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83.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84.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85.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86.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87.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88.xml><?xml version="1.0" encoding="utf-8"?>
<p:tagLst xmlns:p="http://schemas.openxmlformats.org/presentationml/2006/main">
  <p:tag name="KSO_WM_UNIT_TABLE_BEAUTIFY" val="smartTable{57383904-2e6e-425d-8390-fe33dabcf79d}"/>
  <p:tag name="TABLE_ENDDRAG_ORIGIN_RECT" val="836*215"/>
  <p:tag name="TABLE_ENDDRAG_RECT" val="63*217*836*215"/>
</p:tagLst>
</file>

<file path=ppt/tags/tag89.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91.xml><?xml version="1.0" encoding="utf-8"?>
<p:tagLst xmlns:p="http://schemas.openxmlformats.org/presentationml/2006/main">
  <p:tag name="KSO_WM_UNIT_TABLE_BEAUTIFY" val="smartTable{960da761-62ae-4777-9d49-b7c14b577192}"/>
  <p:tag name="TABLE_ENDDRAG_ORIGIN_RECT" val="836*232"/>
  <p:tag name="TABLE_ENDDRAG_RECT" val="63*215*836*232"/>
</p:tagLst>
</file>

<file path=ppt/tags/tag92.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93.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94.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95.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96.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97.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98.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ags/tag99.xml><?xml version="1.0" encoding="utf-8"?>
<p:tagLst xmlns:p="http://schemas.openxmlformats.org/presentationml/2006/main">
  <p:tag name="KSO_WM_BEAUTIFY_FLAG" val="#wm#"/>
  <p:tag name="KSO_WM_TAG_VERSION" val="1.0"/>
  <p:tag name="KSO_WM_TEMPLATE_CATEGORY" val="diagram"/>
  <p:tag name="KSO_WM_TEMPLATE_INDEX" val="20201112"/>
  <p:tag name="KSO_WM_UNIT_BLOCK" val="0"/>
  <p:tag name="KSO_WM_UNIT_COMPATIBLE" val="0"/>
  <p:tag name="KSO_WM_UNIT_DEFAULT_FONT" val="0;0;0"/>
  <p:tag name="KSO_WM_UNIT_DIAGRAM_ISNUMVISUAL" val="0"/>
  <p:tag name="KSO_WM_UNIT_DIAGRAM_ISREFERUNIT" val="0"/>
  <p:tag name="KSO_WM_UNIT_HIGHLIGHT" val="0"/>
  <p:tag name="KSO_WM_UNIT_ID" val="diagram20201112_1*f*3"/>
  <p:tag name="KSO_WM_UNIT_INDEX" val="3"/>
  <p:tag name="KSO_WM_UNIT_LAYERLEVEL" val="1"/>
  <p:tag name="KSO_WM_UNIT_NOCLEAR" val="0"/>
  <p:tag name="KSO_WM_UNIT_PLACING_PICTURE" val="43637.4818713194"/>
  <p:tag name="KSO_WM_UNIT_PRESET_TEXT" val="点击输入正文"/>
  <p:tag name="KSO_WM_UNIT_SHOW_EDIT_AREA_INDICATION" val="1"/>
  <p:tag name="KSO_WM_UNIT_TYPE" val="f"/>
  <p:tag name="KSO_WM_UNIT_VALUE" val="99"/>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137</Paragraphs>
  <Slides>47</Slides>
  <Notes>11</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47</vt:i4>
      </vt:variant>
    </vt:vector>
  </HeadingPairs>
  <TitlesOfParts>
    <vt:vector baseType="lpstr" size="60">
      <vt:lpstr>Arial</vt:lpstr>
      <vt:lpstr>微软雅黑</vt:lpstr>
      <vt:lpstr>Wingdings</vt:lpstr>
      <vt:lpstr>Calibri Light</vt:lpstr>
      <vt:lpstr>Calibri</vt:lpstr>
      <vt:lpstr>隶书</vt:lpstr>
      <vt:lpstr>楷体</vt:lpstr>
      <vt:lpstr>Segoe UI</vt:lpstr>
      <vt:lpstr>黑体</vt:lpstr>
      <vt:lpstr>宋体</vt:lpstr>
      <vt:lpstr>华文行楷</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2021-11-16T18:28:04.029</cp:lastPrinted>
  <dcterms:created xsi:type="dcterms:W3CDTF">2021-11-16T18:28:04Z</dcterms:created>
  <dcterms:modified xsi:type="dcterms:W3CDTF">2021-11-16T10:28:06Z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