
<file path=[Content_Types].xml><?xml version="1.0" encoding="utf-8"?>
<Types xmlns="http://schemas.openxmlformats.org/package/2006/content-types">
  <Default Extension="wav" ContentType="audio/x-wav"/>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4"/>
  </p:notesMasterIdLst>
  <p:sldIdLst>
    <p:sldId id="349" r:id="rId3"/>
    <p:sldId id="472" r:id="rId4"/>
    <p:sldId id="350" r:id="rId5"/>
    <p:sldId id="504" r:id="rId6"/>
    <p:sldId id="505" r:id="rId7"/>
    <p:sldId id="506" r:id="rId8"/>
    <p:sldId id="507" r:id="rId9"/>
    <p:sldId id="508" r:id="rId10"/>
    <p:sldId id="509" r:id="rId11"/>
    <p:sldId id="510" r:id="rId12"/>
    <p:sldId id="511" r:id="rId13"/>
    <p:sldId id="512" r:id="rId14"/>
    <p:sldId id="513" r:id="rId15"/>
    <p:sldId id="514" r:id="rId16"/>
    <p:sldId id="351" r:id="rId17"/>
    <p:sldId id="352" r:id="rId18"/>
    <p:sldId id="353" r:id="rId19"/>
    <p:sldId id="354" r:id="rId20"/>
    <p:sldId id="355" r:id="rId21"/>
    <p:sldId id="356" r:id="rId22"/>
    <p:sldId id="587" r:id="rId23"/>
    <p:sldId id="588" r:id="rId24"/>
    <p:sldId id="589" r:id="rId25"/>
    <p:sldId id="590" r:id="rId26"/>
    <p:sldId id="357" r:id="rId27"/>
    <p:sldId id="360" r:id="rId28"/>
    <p:sldId id="359" r:id="rId29"/>
    <p:sldId id="459" r:id="rId30"/>
    <p:sldId id="460" r:id="rId31"/>
    <p:sldId id="461" r:id="rId32"/>
    <p:sldId id="462" r:id="rId33"/>
    <p:sldId id="463" r:id="rId34"/>
    <p:sldId id="464" r:id="rId35"/>
    <p:sldId id="465" r:id="rId36"/>
    <p:sldId id="466" r:id="rId37"/>
    <p:sldId id="467" r:id="rId38"/>
    <p:sldId id="468" r:id="rId39"/>
    <p:sldId id="469" r:id="rId40"/>
    <p:sldId id="470" r:id="rId41"/>
    <p:sldId id="471" r:id="rId42"/>
    <p:sldId id="591" r:id="rId43"/>
    <p:sldId id="592" r:id="rId44"/>
    <p:sldId id="361" r:id="rId45"/>
    <p:sldId id="362" r:id="rId46"/>
    <p:sldId id="363" r:id="rId47"/>
    <p:sldId id="364" r:id="rId48"/>
    <p:sldId id="365" r:id="rId49"/>
    <p:sldId id="366" r:id="rId50"/>
    <p:sldId id="367" r:id="rId51"/>
    <p:sldId id="368" r:id="rId52"/>
    <p:sldId id="369" r:id="rId53"/>
    <p:sldId id="370" r:id="rId54"/>
    <p:sldId id="371" r:id="rId55"/>
    <p:sldId id="372" r:id="rId56"/>
    <p:sldId id="373" r:id="rId57"/>
    <p:sldId id="374" r:id="rId58"/>
    <p:sldId id="376" r:id="rId59"/>
    <p:sldId id="377" r:id="rId60"/>
    <p:sldId id="378" r:id="rId61"/>
    <p:sldId id="379" r:id="rId62"/>
    <p:sldId id="380" r:id="rId63"/>
    <p:sldId id="381" r:id="rId64"/>
    <p:sldId id="382" r:id="rId65"/>
    <p:sldId id="383" r:id="rId66"/>
    <p:sldId id="428" r:id="rId67"/>
    <p:sldId id="429" r:id="rId68"/>
    <p:sldId id="430" r:id="rId69"/>
    <p:sldId id="431" r:id="rId70"/>
    <p:sldId id="432" r:id="rId71"/>
    <p:sldId id="433" r:id="rId72"/>
    <p:sldId id="434" r:id="rId73"/>
    <p:sldId id="435" r:id="rId74"/>
    <p:sldId id="436" r:id="rId75"/>
    <p:sldId id="437" r:id="rId76"/>
    <p:sldId id="438" r:id="rId77"/>
    <p:sldId id="439" r:id="rId78"/>
    <p:sldId id="440" r:id="rId79"/>
    <p:sldId id="441" r:id="rId80"/>
    <p:sldId id="442" r:id="rId81"/>
    <p:sldId id="443" r:id="rId82"/>
    <p:sldId id="444" r:id="rId83"/>
    <p:sldId id="445" r:id="rId84"/>
    <p:sldId id="446" r:id="rId85"/>
    <p:sldId id="447" r:id="rId86"/>
    <p:sldId id="448" r:id="rId87"/>
    <p:sldId id="449" r:id="rId88"/>
    <p:sldId id="450" r:id="rId89"/>
    <p:sldId id="451" r:id="rId90"/>
    <p:sldId id="452" r:id="rId91"/>
    <p:sldId id="453" r:id="rId92"/>
    <p:sldId id="454" r:id="rId93"/>
    <p:sldId id="455" r:id="rId94"/>
    <p:sldId id="456" r:id="rId95"/>
    <p:sldId id="384" r:id="rId96"/>
    <p:sldId id="515" r:id="rId97"/>
    <p:sldId id="516" r:id="rId98"/>
    <p:sldId id="517" r:id="rId99"/>
    <p:sldId id="518" r:id="rId100"/>
    <p:sldId id="519" r:id="rId101"/>
    <p:sldId id="520" r:id="rId102"/>
    <p:sldId id="521" r:id="rId103"/>
    <p:sldId id="522" r:id="rId104"/>
    <p:sldId id="523" r:id="rId105"/>
    <p:sldId id="524" r:id="rId106"/>
    <p:sldId id="525" r:id="rId107"/>
    <p:sldId id="528" r:id="rId108"/>
    <p:sldId id="529" r:id="rId109"/>
    <p:sldId id="530" r:id="rId110"/>
    <p:sldId id="531" r:id="rId111"/>
    <p:sldId id="532" r:id="rId112"/>
    <p:sldId id="533" r:id="rId113"/>
    <p:sldId id="534" r:id="rId114"/>
    <p:sldId id="385" r:id="rId115"/>
    <p:sldId id="386" r:id="rId116"/>
    <p:sldId id="387" r:id="rId117"/>
    <p:sldId id="388" r:id="rId118"/>
    <p:sldId id="389" r:id="rId119"/>
    <p:sldId id="390" r:id="rId120"/>
    <p:sldId id="391" r:id="rId121"/>
    <p:sldId id="392" r:id="rId122"/>
    <p:sldId id="400" r:id="rId123"/>
    <p:sldId id="457" r:id="rId124"/>
    <p:sldId id="401" r:id="rId125"/>
    <p:sldId id="402" r:id="rId126"/>
    <p:sldId id="403" r:id="rId127"/>
    <p:sldId id="404" r:id="rId128"/>
    <p:sldId id="405" r:id="rId129"/>
    <p:sldId id="406" r:id="rId130"/>
    <p:sldId id="407" r:id="rId131"/>
    <p:sldId id="408" r:id="rId132"/>
    <p:sldId id="409" r:id="rId133"/>
    <p:sldId id="535" r:id="rId134"/>
    <p:sldId id="536" r:id="rId135"/>
    <p:sldId id="410" r:id="rId136"/>
    <p:sldId id="411" r:id="rId137"/>
    <p:sldId id="412" r:id="rId138"/>
    <p:sldId id="413" r:id="rId139"/>
    <p:sldId id="414" r:id="rId140"/>
    <p:sldId id="415" r:id="rId141"/>
    <p:sldId id="416" r:id="rId142"/>
    <p:sldId id="417" r:id="rId143"/>
    <p:sldId id="418" r:id="rId144"/>
    <p:sldId id="419" r:id="rId145"/>
    <p:sldId id="420" r:id="rId146"/>
    <p:sldId id="421" r:id="rId147"/>
    <p:sldId id="422" r:id="rId148"/>
    <p:sldId id="423" r:id="rId149"/>
    <p:sldId id="424" r:id="rId150"/>
    <p:sldId id="425" r:id="rId151"/>
    <p:sldId id="594" r:id="rId152"/>
    <p:sldId id="475" r:id="rId153"/>
    <p:sldId id="476" r:id="rId154"/>
    <p:sldId id="477" r:id="rId155"/>
    <p:sldId id="478" r:id="rId156"/>
    <p:sldId id="479" r:id="rId157"/>
    <p:sldId id="480" r:id="rId158"/>
    <p:sldId id="481" r:id="rId159"/>
    <p:sldId id="482" r:id="rId160"/>
    <p:sldId id="483" r:id="rId161"/>
    <p:sldId id="484" r:id="rId162"/>
    <p:sldId id="485" r:id="rId163"/>
    <p:sldId id="486" r:id="rId164"/>
    <p:sldId id="487" r:id="rId165"/>
    <p:sldId id="488" r:id="rId166"/>
    <p:sldId id="489" r:id="rId167"/>
    <p:sldId id="593" r:id="rId168"/>
    <p:sldId id="491" r:id="rId169"/>
    <p:sldId id="548" r:id="rId170"/>
    <p:sldId id="549" r:id="rId171"/>
    <p:sldId id="578" r:id="rId172"/>
    <p:sldId id="553" r:id="rId173"/>
    <p:sldId id="554" r:id="rId174"/>
    <p:sldId id="492" r:id="rId175"/>
    <p:sldId id="493" r:id="rId176"/>
    <p:sldId id="494" r:id="rId177"/>
    <p:sldId id="495" r:id="rId178"/>
    <p:sldId id="496" r:id="rId179"/>
    <p:sldId id="581" r:id="rId180"/>
    <p:sldId id="497" r:id="rId181"/>
    <p:sldId id="582" r:id="rId182"/>
    <p:sldId id="579" r:id="rId183"/>
    <p:sldId id="580" r:id="rId184"/>
    <p:sldId id="500" r:id="rId185"/>
    <p:sldId id="583" r:id="rId186"/>
    <p:sldId id="584" r:id="rId187"/>
    <p:sldId id="585" r:id="rId188"/>
    <p:sldId id="502" r:id="rId189"/>
    <p:sldId id="501" r:id="rId190"/>
    <p:sldId id="586" r:id="rId191"/>
    <p:sldId id="537" r:id="rId192"/>
    <p:sldId id="538" r:id="rId193"/>
    <p:sldId id="539" r:id="rId194"/>
    <p:sldId id="540" r:id="rId195"/>
    <p:sldId id="560" r:id="rId196"/>
    <p:sldId id="561" r:id="rId197"/>
    <p:sldId id="562" r:id="rId198"/>
    <p:sldId id="563" r:id="rId199"/>
    <p:sldId id="564" r:id="rId200"/>
    <p:sldId id="565" r:id="rId201"/>
    <p:sldId id="566" r:id="rId202"/>
    <p:sldId id="567" r:id="rId203"/>
    <p:sldId id="568" r:id="rId204"/>
    <p:sldId id="569" r:id="rId205"/>
    <p:sldId id="570" r:id="rId206"/>
    <p:sldId id="571" r:id="rId207"/>
    <p:sldId id="572" r:id="rId208"/>
    <p:sldId id="573" r:id="rId209"/>
    <p:sldId id="574" r:id="rId210"/>
    <p:sldId id="575" r:id="rId211"/>
    <p:sldId id="576" r:id="rId212"/>
    <p:sldId id="577" r:id="rId21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9900"/>
    <a:srgbClr val="FF00FF"/>
    <a:srgbClr val="66FFFF"/>
    <a:srgbClr val="0000CC"/>
    <a:srgbClr val="9999FF"/>
    <a:srgbClr val="FFFF00"/>
    <a:srgbClr val="33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showGuides="1">
      <p:cViewPr>
        <p:scale>
          <a:sx n="75" d="100"/>
          <a:sy n="75" d="100"/>
        </p:scale>
        <p:origin x="-2628" y="-11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7" Type="http://schemas.openxmlformats.org/officeDocument/2006/relationships/tableStyles" Target="tableStyles.xml"/><Relationship Id="rId216" Type="http://schemas.openxmlformats.org/officeDocument/2006/relationships/viewProps" Target="viewProps.xml"/><Relationship Id="rId215" Type="http://schemas.openxmlformats.org/officeDocument/2006/relationships/presProps" Target="presProps.xml"/><Relationship Id="rId214" Type="http://schemas.openxmlformats.org/officeDocument/2006/relationships/notesMaster" Target="notesMasters/notesMaster1.xml"/><Relationship Id="rId213" Type="http://schemas.openxmlformats.org/officeDocument/2006/relationships/slide" Target="slides/slide211.xml"/><Relationship Id="rId212" Type="http://schemas.openxmlformats.org/officeDocument/2006/relationships/slide" Target="slides/slide210.xml"/><Relationship Id="rId211" Type="http://schemas.openxmlformats.org/officeDocument/2006/relationships/slide" Target="slides/slide209.xml"/><Relationship Id="rId210" Type="http://schemas.openxmlformats.org/officeDocument/2006/relationships/slide" Target="slides/slide208.xml"/><Relationship Id="rId21" Type="http://schemas.openxmlformats.org/officeDocument/2006/relationships/slide" Target="slides/slide19.xml"/><Relationship Id="rId209" Type="http://schemas.openxmlformats.org/officeDocument/2006/relationships/slide" Target="slides/slide207.xml"/><Relationship Id="rId208" Type="http://schemas.openxmlformats.org/officeDocument/2006/relationships/slide" Target="slides/slide206.xml"/><Relationship Id="rId207" Type="http://schemas.openxmlformats.org/officeDocument/2006/relationships/slide" Target="slides/slide205.xml"/><Relationship Id="rId206" Type="http://schemas.openxmlformats.org/officeDocument/2006/relationships/slide" Target="slides/slide204.xml"/><Relationship Id="rId205" Type="http://schemas.openxmlformats.org/officeDocument/2006/relationships/slide" Target="slides/slide203.xml"/><Relationship Id="rId204" Type="http://schemas.openxmlformats.org/officeDocument/2006/relationships/slide" Target="slides/slide202.xml"/><Relationship Id="rId203" Type="http://schemas.openxmlformats.org/officeDocument/2006/relationships/slide" Target="slides/slide201.xml"/><Relationship Id="rId202" Type="http://schemas.openxmlformats.org/officeDocument/2006/relationships/slide" Target="slides/slide200.xml"/><Relationship Id="rId201" Type="http://schemas.openxmlformats.org/officeDocument/2006/relationships/slide" Target="slides/slide199.xml"/><Relationship Id="rId200" Type="http://schemas.openxmlformats.org/officeDocument/2006/relationships/slide" Target="slides/slide198.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7.xml"/><Relationship Id="rId198" Type="http://schemas.openxmlformats.org/officeDocument/2006/relationships/slide" Target="slides/slide196.xml"/><Relationship Id="rId197" Type="http://schemas.openxmlformats.org/officeDocument/2006/relationships/slide" Target="slides/slide195.xml"/><Relationship Id="rId196" Type="http://schemas.openxmlformats.org/officeDocument/2006/relationships/slide" Target="slides/slide194.xml"/><Relationship Id="rId195" Type="http://schemas.openxmlformats.org/officeDocument/2006/relationships/slide" Target="slides/slide193.xml"/><Relationship Id="rId194" Type="http://schemas.openxmlformats.org/officeDocument/2006/relationships/slide" Target="slides/slide192.xml"/><Relationship Id="rId193" Type="http://schemas.openxmlformats.org/officeDocument/2006/relationships/slide" Target="slides/slide191.xml"/><Relationship Id="rId192" Type="http://schemas.openxmlformats.org/officeDocument/2006/relationships/slide" Target="slides/slide190.xml"/><Relationship Id="rId191" Type="http://schemas.openxmlformats.org/officeDocument/2006/relationships/slide" Target="slides/slide189.xml"/><Relationship Id="rId190" Type="http://schemas.openxmlformats.org/officeDocument/2006/relationships/slide" Target="slides/slide188.xml"/><Relationship Id="rId19" Type="http://schemas.openxmlformats.org/officeDocument/2006/relationships/slide" Target="slides/slide17.xml"/><Relationship Id="rId189" Type="http://schemas.openxmlformats.org/officeDocument/2006/relationships/slide" Target="slides/slide187.xml"/><Relationship Id="rId188" Type="http://schemas.openxmlformats.org/officeDocument/2006/relationships/slide" Target="slides/slide186.xml"/><Relationship Id="rId187" Type="http://schemas.openxmlformats.org/officeDocument/2006/relationships/slide" Target="slides/slide185.xml"/><Relationship Id="rId186" Type="http://schemas.openxmlformats.org/officeDocument/2006/relationships/slide" Target="slides/slide184.xml"/><Relationship Id="rId185" Type="http://schemas.openxmlformats.org/officeDocument/2006/relationships/slide" Target="slides/slide183.xml"/><Relationship Id="rId184" Type="http://schemas.openxmlformats.org/officeDocument/2006/relationships/slide" Target="slides/slide182.xml"/><Relationship Id="rId183" Type="http://schemas.openxmlformats.org/officeDocument/2006/relationships/slide" Target="slides/slide181.xml"/><Relationship Id="rId182" Type="http://schemas.openxmlformats.org/officeDocument/2006/relationships/slide" Target="slides/slide180.xml"/><Relationship Id="rId181" Type="http://schemas.openxmlformats.org/officeDocument/2006/relationships/slide" Target="slides/slide179.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20162" name="页眉占位符 220161"/>
          <p:cNvSpPr>
            <a:spLocks noGrp="1"/>
          </p:cNvSpPr>
          <p:nvPr>
            <p:ph type="hdr" sz="quarter"/>
          </p:nvPr>
        </p:nvSpPr>
        <p:spPr>
          <a:xfrm>
            <a:off x="0" y="0"/>
            <a:ext cx="2971800" cy="457200"/>
          </a:xfrm>
          <a:prstGeom prst="rect">
            <a:avLst/>
          </a:prstGeom>
          <a:noFill/>
          <a:ln w="9525">
            <a:noFill/>
            <a:miter/>
          </a:ln>
        </p:spPr>
        <p:txBody>
          <a:bodyPr/>
          <a:p>
            <a:pPr lvl="0" fontAlgn="base"/>
            <a:endParaRPr lang="zh-CN" sz="1200" strike="noStrike" noProof="1" dirty="0"/>
          </a:p>
        </p:txBody>
      </p:sp>
      <p:sp>
        <p:nvSpPr>
          <p:cNvPr id="220163" name="日期占位符 220162"/>
          <p:cNvSpPr>
            <a:spLocks noGrp="1"/>
          </p:cNvSpPr>
          <p:nvPr>
            <p:ph type="dt" idx="1"/>
          </p:nvPr>
        </p:nvSpPr>
        <p:spPr>
          <a:xfrm>
            <a:off x="3884613" y="0"/>
            <a:ext cx="2971800" cy="457200"/>
          </a:xfrm>
          <a:prstGeom prst="rect">
            <a:avLst/>
          </a:prstGeom>
          <a:noFill/>
          <a:ln w="9525">
            <a:noFill/>
            <a:miter/>
          </a:ln>
        </p:spPr>
        <p:txBody>
          <a:bodyPr/>
          <a:p>
            <a:pPr lvl="0" algn="r" fontAlgn="base"/>
            <a:endParaRPr lang="zh-CN" altLang="en-US" sz="1200" strike="noStrike" noProof="1" dirty="0"/>
          </a:p>
        </p:txBody>
      </p:sp>
      <p:sp>
        <p:nvSpPr>
          <p:cNvPr id="3076" name="幻灯片图像占位符 22016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文本占位符 220164"/>
          <p:cNvSpPr>
            <a:spLocks noGrp="1"/>
          </p:cNvSpPr>
          <p:nvPr>
            <p:ph type="body" sz="quarter"/>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20166" name="页脚占位符 220165"/>
          <p:cNvSpPr>
            <a:spLocks noGrp="1"/>
          </p:cNvSpPr>
          <p:nvPr>
            <p:ph type="ftr" sz="quarter" idx="4"/>
          </p:nvPr>
        </p:nvSpPr>
        <p:spPr>
          <a:xfrm>
            <a:off x="0" y="8685213"/>
            <a:ext cx="2971800" cy="457200"/>
          </a:xfrm>
          <a:prstGeom prst="rect">
            <a:avLst/>
          </a:prstGeom>
          <a:noFill/>
          <a:ln w="9525">
            <a:noFill/>
            <a:miter/>
          </a:ln>
        </p:spPr>
        <p:txBody>
          <a:bodyPr anchor="b"/>
          <a:p>
            <a:pPr lvl="0" fontAlgn="base"/>
            <a:endParaRPr lang="zh-CN" sz="1200" strike="noStrike" noProof="1" dirty="0"/>
          </a:p>
        </p:txBody>
      </p:sp>
      <p:sp>
        <p:nvSpPr>
          <p:cNvPr id="220167" name="灯片编号占位符 220166"/>
          <p:cNvSpPr>
            <a:spLocks noGrp="1"/>
          </p:cNvSpPr>
          <p:nvPr>
            <p:ph type="sldNum" sz="quarter" idx="5"/>
          </p:nvPr>
        </p:nvSpPr>
        <p:spPr>
          <a:xfrm>
            <a:off x="3884613" y="8685213"/>
            <a:ext cx="2971800" cy="457200"/>
          </a:xfrm>
          <a:prstGeom prst="rect">
            <a:avLst/>
          </a:prstGeom>
          <a:noFill/>
          <a:ln w="9525">
            <a:noFill/>
            <a:miter/>
          </a:ln>
        </p:spPr>
        <p:txBody>
          <a:bodyPr anchor="b"/>
          <a:p>
            <a:pPr lvl="0" algn="r" fontAlgn="base"/>
            <a:fld id="{9A0DB2DC-4C9A-4742-B13C-FB6460FD3503}" type="slidenum">
              <a:rPr lang="zh-CN" sz="1200" strike="noStrike" noProof="1" dirty="0">
                <a:latin typeface="Times New Roman" panose="02020603050405020304" pitchFamily="18" charset="0"/>
                <a:ea typeface="宋体" panose="02010600030101010101" pitchFamily="2" charset="-122"/>
                <a:cs typeface="+mn-ea"/>
              </a:rPr>
            </a:fld>
            <a:endParaRPr lang="zh-CN"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43714" name="标题 243713"/>
          <p:cNvSpPr>
            <a:spLocks noGrp="1" noRot="1"/>
          </p:cNvSpPr>
          <p:nvPr>
            <p:ph type="ctrTitle"/>
          </p:nvPr>
        </p:nvSpPr>
        <p:spPr>
          <a:xfrm>
            <a:off x="3962400" y="1066800"/>
            <a:ext cx="4648200" cy="1981200"/>
          </a:xfrm>
          <a:prstGeom prst="rect">
            <a:avLst/>
          </a:prstGeom>
          <a:noFill/>
          <a:ln w="9525">
            <a:noFill/>
            <a:miter/>
          </a:ln>
        </p:spPr>
        <p:txBody>
          <a:bodyPr anchor="ctr"/>
          <a:lstStyle>
            <a:lvl1pPr lvl="0">
              <a:defRPr kern="1200"/>
            </a:lvl1pPr>
          </a:lstStyle>
          <a:p>
            <a:pPr lvl="0" fontAlgn="base"/>
            <a:r>
              <a:rPr lang="zh-CN" altLang="en-US" strike="noStrike" noProof="1" dirty="0"/>
              <a:t>单击此处编辑母版标题样式</a:t>
            </a:r>
            <a:endParaRPr lang="zh-CN" altLang="en-US" strike="noStrike" noProof="1" dirty="0"/>
          </a:p>
        </p:txBody>
      </p:sp>
      <p:sp>
        <p:nvSpPr>
          <p:cNvPr id="243715" name="副标题 243714"/>
          <p:cNvSpPr>
            <a:spLocks noGrp="1" noRot="1"/>
          </p:cNvSpPr>
          <p:nvPr>
            <p:ph type="subTitle" idx="1"/>
          </p:nvPr>
        </p:nvSpPr>
        <p:spPr>
          <a:xfrm>
            <a:off x="3962400" y="3657600"/>
            <a:ext cx="4572000" cy="1676400"/>
          </a:xfrm>
          <a:prstGeom prst="rect">
            <a:avLst/>
          </a:prstGeom>
          <a:noFill/>
          <a:ln w="9525">
            <a:noFill/>
            <a:miter/>
          </a:ln>
        </p:spPr>
        <p:txBody>
          <a:bodyPr anchor="t"/>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fontAlgn="base"/>
            <a:r>
              <a:rPr lang="zh-CN" altLang="en-US" strike="noStrike" noProof="1" dirty="0"/>
              <a:t>单击此处编辑母版副标题样式</a:t>
            </a:r>
            <a:endParaRPr lang="zh-CN" altLang="en-US" strike="noStrike" noProof="1" dirty="0"/>
          </a:p>
        </p:txBody>
      </p:sp>
      <p:sp>
        <p:nvSpPr>
          <p:cNvPr id="243716" name="日期占位符 243715"/>
          <p:cNvSpPr>
            <a:spLocks noGrp="1"/>
          </p:cNvSpPr>
          <p:nvPr>
            <p:ph type="dt" sz="half" idx="2"/>
          </p:nvPr>
        </p:nvSpPr>
        <p:spPr>
          <a:xfrm>
            <a:off x="301625" y="6076950"/>
            <a:ext cx="2289175" cy="476250"/>
          </a:xfrm>
          <a:prstGeom prst="rect">
            <a:avLst/>
          </a:prstGeom>
          <a:noFill/>
          <a:ln w="9525">
            <a:noFill/>
            <a:miter/>
          </a:ln>
        </p:spPr>
        <p:txBody>
          <a:bodyPr anchor="t"/>
          <a:p>
            <a:pPr fontAlgn="base">
              <a:buClr>
                <a:srgbClr val="000000"/>
              </a:buClr>
            </a:pPr>
            <a:endParaRPr lang="zh-CN" altLang="en-US" strike="noStrike" noProof="1">
              <a:latin typeface="Arial" panose="020B0604020202020204" pitchFamily="34" charset="0"/>
            </a:endParaRPr>
          </a:p>
        </p:txBody>
      </p:sp>
      <p:sp>
        <p:nvSpPr>
          <p:cNvPr id="243717" name="页脚占位符 243716"/>
          <p:cNvSpPr>
            <a:spLocks noGrp="1"/>
          </p:cNvSpPr>
          <p:nvPr>
            <p:ph type="ftr" sz="quarter" idx="3"/>
          </p:nvPr>
        </p:nvSpPr>
        <p:spPr>
          <a:xfrm>
            <a:off x="3124200" y="6076950"/>
            <a:ext cx="2895600" cy="476250"/>
          </a:xfrm>
          <a:prstGeom prst="rect">
            <a:avLst/>
          </a:prstGeom>
          <a:noFill/>
          <a:ln w="9525">
            <a:noFill/>
            <a:miter/>
          </a:ln>
        </p:spPr>
        <p:txBody>
          <a:bodyPr anchor="t"/>
          <a:p>
            <a:pPr fontAlgn="base">
              <a:buClr>
                <a:srgbClr val="000000"/>
              </a:buClr>
            </a:pPr>
            <a:endParaRPr lang="zh-CN" strike="noStrike" noProof="1">
              <a:latin typeface="Arial" panose="020B0604020202020204" pitchFamily="34" charset="0"/>
            </a:endParaRPr>
          </a:p>
        </p:txBody>
      </p:sp>
      <p:sp>
        <p:nvSpPr>
          <p:cNvPr id="243718" name="灯片编号占位符 243717"/>
          <p:cNvSpPr>
            <a:spLocks noGrp="1"/>
          </p:cNvSpPr>
          <p:nvPr>
            <p:ph type="sldNum" sz="quarter" idx="4"/>
          </p:nvPr>
        </p:nvSpPr>
        <p:spPr>
          <a:xfrm>
            <a:off x="6553200" y="6076950"/>
            <a:ext cx="2289175" cy="476250"/>
          </a:xfrm>
          <a:prstGeom prst="rect">
            <a:avLst/>
          </a:prstGeom>
          <a:noFill/>
          <a:ln w="9525">
            <a:noFill/>
            <a:miter/>
          </a:ln>
        </p:spPr>
        <p:txBody>
          <a:bodyPr anchor="t"/>
          <a:p>
            <a:pPr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
                <a:srgbClr val="000000"/>
              </a:buClr>
            </a:pPr>
            <a:endParaRPr lang="zh-CN" altLang="en-US" strike="noStrike" noProof="1" dirty="0"/>
          </a:p>
        </p:txBody>
      </p:sp>
      <p:sp>
        <p:nvSpPr>
          <p:cNvPr id="5" name="页脚占位符 4"/>
          <p:cNvSpPr>
            <a:spLocks noGrp="1"/>
          </p:cNvSpPr>
          <p:nvPr>
            <p:ph type="ftr" sz="quarter" idx="11"/>
          </p:nvPr>
        </p:nvSpPr>
        <p:spPr/>
        <p:txBody>
          <a:bodyPr/>
          <a:p>
            <a:pPr lvl="0" fontAlgn="base">
              <a:buClr>
                <a:srgbClr val="000000"/>
              </a:buClr>
            </a:pPr>
            <a:endParaRPr lang="zh-CN" strike="noStrike" noProof="1" dirty="0"/>
          </a:p>
        </p:txBody>
      </p:sp>
      <p:sp>
        <p:nvSpPr>
          <p:cNvPr id="6" name="灯片编号占位符 5"/>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85800"/>
            <a:ext cx="6284119" cy="51816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
                <a:srgbClr val="000000"/>
              </a:buClr>
            </a:pPr>
            <a:endParaRPr lang="zh-CN" altLang="en-US" strike="noStrike" noProof="1" dirty="0"/>
          </a:p>
        </p:txBody>
      </p:sp>
      <p:sp>
        <p:nvSpPr>
          <p:cNvPr id="5" name="页脚占位符 4"/>
          <p:cNvSpPr>
            <a:spLocks noGrp="1"/>
          </p:cNvSpPr>
          <p:nvPr>
            <p:ph type="ftr" sz="quarter" idx="11"/>
          </p:nvPr>
        </p:nvSpPr>
        <p:spPr/>
        <p:txBody>
          <a:bodyPr/>
          <a:p>
            <a:pPr lvl="0" fontAlgn="base">
              <a:buClr>
                <a:srgbClr val="000000"/>
              </a:buClr>
            </a:pPr>
            <a:endParaRPr lang="zh-CN" strike="noStrike" noProof="1" dirty="0"/>
          </a:p>
        </p:txBody>
      </p:sp>
      <p:sp>
        <p:nvSpPr>
          <p:cNvPr id="6" name="灯片编号占位符 5"/>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
                <a:srgbClr val="000000"/>
              </a:buClr>
            </a:pPr>
            <a:endParaRPr lang="zh-CN" altLang="en-US" strike="noStrike" noProof="1" dirty="0"/>
          </a:p>
        </p:txBody>
      </p:sp>
      <p:sp>
        <p:nvSpPr>
          <p:cNvPr id="5" name="页脚占位符 4"/>
          <p:cNvSpPr>
            <a:spLocks noGrp="1"/>
          </p:cNvSpPr>
          <p:nvPr>
            <p:ph type="ftr" sz="quarter" idx="11"/>
          </p:nvPr>
        </p:nvSpPr>
        <p:spPr/>
        <p:txBody>
          <a:bodyPr/>
          <a:p>
            <a:pPr lvl="0" fontAlgn="base">
              <a:buClr>
                <a:srgbClr val="000000"/>
              </a:buClr>
            </a:pPr>
            <a:endParaRPr lang="zh-CN" strike="noStrike" noProof="1" dirty="0"/>
          </a:p>
        </p:txBody>
      </p:sp>
      <p:sp>
        <p:nvSpPr>
          <p:cNvPr id="6" name="灯片编号占位符 5"/>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buClr>
                <a:srgbClr val="000000"/>
              </a:buClr>
            </a:pPr>
            <a:endParaRPr lang="zh-CN" altLang="en-US" strike="noStrike" noProof="1" dirty="0"/>
          </a:p>
        </p:txBody>
      </p:sp>
      <p:sp>
        <p:nvSpPr>
          <p:cNvPr id="5" name="页脚占位符 4"/>
          <p:cNvSpPr>
            <a:spLocks noGrp="1"/>
          </p:cNvSpPr>
          <p:nvPr>
            <p:ph type="ftr" sz="quarter" idx="11"/>
          </p:nvPr>
        </p:nvSpPr>
        <p:spPr/>
        <p:txBody>
          <a:bodyPr/>
          <a:p>
            <a:pPr lvl="0" fontAlgn="base">
              <a:buClr>
                <a:srgbClr val="000000"/>
              </a:buClr>
            </a:pPr>
            <a:endParaRPr lang="zh-CN" strike="noStrike" noProof="1" dirty="0"/>
          </a:p>
        </p:txBody>
      </p:sp>
      <p:sp>
        <p:nvSpPr>
          <p:cNvPr id="6" name="灯片编号占位符 5"/>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4800" y="1981200"/>
            <a:ext cx="4184968"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60583" y="1981200"/>
            <a:ext cx="4184968"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buClr>
                <a:srgbClr val="000000"/>
              </a:buClr>
            </a:pPr>
            <a:endParaRPr lang="zh-CN" altLang="en-US" strike="noStrike" noProof="1" dirty="0"/>
          </a:p>
        </p:txBody>
      </p:sp>
      <p:sp>
        <p:nvSpPr>
          <p:cNvPr id="6" name="页脚占位符 5"/>
          <p:cNvSpPr>
            <a:spLocks noGrp="1"/>
          </p:cNvSpPr>
          <p:nvPr>
            <p:ph type="ftr" sz="quarter" idx="11"/>
          </p:nvPr>
        </p:nvSpPr>
        <p:spPr/>
        <p:txBody>
          <a:bodyPr/>
          <a:p>
            <a:pPr lvl="0" fontAlgn="base">
              <a:buClr>
                <a:srgbClr val="000000"/>
              </a:buClr>
            </a:pPr>
            <a:endParaRPr lang="zh-CN" strike="noStrike" noProof="1" dirty="0"/>
          </a:p>
        </p:txBody>
      </p:sp>
      <p:sp>
        <p:nvSpPr>
          <p:cNvPr id="7" name="灯片编号占位符 6"/>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buClr>
                <a:srgbClr val="000000"/>
              </a:buClr>
            </a:pPr>
            <a:endParaRPr lang="zh-CN" altLang="en-US" strike="noStrike" noProof="1" dirty="0"/>
          </a:p>
        </p:txBody>
      </p:sp>
      <p:sp>
        <p:nvSpPr>
          <p:cNvPr id="8" name="页脚占位符 7"/>
          <p:cNvSpPr>
            <a:spLocks noGrp="1"/>
          </p:cNvSpPr>
          <p:nvPr>
            <p:ph type="ftr" sz="quarter" idx="11"/>
          </p:nvPr>
        </p:nvSpPr>
        <p:spPr/>
        <p:txBody>
          <a:bodyPr/>
          <a:p>
            <a:pPr lvl="0" fontAlgn="base">
              <a:buClr>
                <a:srgbClr val="000000"/>
              </a:buClr>
            </a:pPr>
            <a:endParaRPr lang="zh-CN" strike="noStrike" noProof="1" dirty="0"/>
          </a:p>
        </p:txBody>
      </p:sp>
      <p:sp>
        <p:nvSpPr>
          <p:cNvPr id="9" name="灯片编号占位符 8"/>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buClr>
                <a:srgbClr val="000000"/>
              </a:buClr>
            </a:pPr>
            <a:endParaRPr lang="zh-CN" altLang="en-US" strike="noStrike" noProof="1" dirty="0"/>
          </a:p>
        </p:txBody>
      </p:sp>
      <p:sp>
        <p:nvSpPr>
          <p:cNvPr id="4" name="页脚占位符 3"/>
          <p:cNvSpPr>
            <a:spLocks noGrp="1"/>
          </p:cNvSpPr>
          <p:nvPr>
            <p:ph type="ftr" sz="quarter" idx="11"/>
          </p:nvPr>
        </p:nvSpPr>
        <p:spPr/>
        <p:txBody>
          <a:bodyPr/>
          <a:p>
            <a:pPr lvl="0" fontAlgn="base">
              <a:buClr>
                <a:srgbClr val="000000"/>
              </a:buClr>
            </a:pPr>
            <a:endParaRPr lang="zh-CN" strike="noStrike" noProof="1" dirty="0"/>
          </a:p>
        </p:txBody>
      </p:sp>
      <p:sp>
        <p:nvSpPr>
          <p:cNvPr id="5" name="灯片编号占位符 4"/>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buClr>
                <a:srgbClr val="000000"/>
              </a:buClr>
            </a:pPr>
            <a:endParaRPr lang="zh-CN" altLang="en-US" strike="noStrike" noProof="1" dirty="0"/>
          </a:p>
        </p:txBody>
      </p:sp>
      <p:sp>
        <p:nvSpPr>
          <p:cNvPr id="3" name="页脚占位符 2"/>
          <p:cNvSpPr>
            <a:spLocks noGrp="1"/>
          </p:cNvSpPr>
          <p:nvPr>
            <p:ph type="ftr" sz="quarter" idx="11"/>
          </p:nvPr>
        </p:nvSpPr>
        <p:spPr/>
        <p:txBody>
          <a:bodyPr/>
          <a:p>
            <a:pPr lvl="0" fontAlgn="base">
              <a:buClr>
                <a:srgbClr val="000000"/>
              </a:buClr>
            </a:pPr>
            <a:endParaRPr lang="zh-CN" strike="noStrike" noProof="1" dirty="0"/>
          </a:p>
        </p:txBody>
      </p:sp>
      <p:sp>
        <p:nvSpPr>
          <p:cNvPr id="4" name="灯片编号占位符 3"/>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
                <a:srgbClr val="000000"/>
              </a:buClr>
            </a:pPr>
            <a:endParaRPr lang="zh-CN" altLang="en-US" strike="noStrike" noProof="1" dirty="0"/>
          </a:p>
        </p:txBody>
      </p:sp>
      <p:sp>
        <p:nvSpPr>
          <p:cNvPr id="6" name="页脚占位符 5"/>
          <p:cNvSpPr>
            <a:spLocks noGrp="1"/>
          </p:cNvSpPr>
          <p:nvPr>
            <p:ph type="ftr" sz="quarter" idx="11"/>
          </p:nvPr>
        </p:nvSpPr>
        <p:spPr/>
        <p:txBody>
          <a:bodyPr/>
          <a:p>
            <a:pPr lvl="0" fontAlgn="base">
              <a:buClr>
                <a:srgbClr val="000000"/>
              </a:buClr>
            </a:pPr>
            <a:endParaRPr lang="zh-CN" strike="noStrike" noProof="1" dirty="0"/>
          </a:p>
        </p:txBody>
      </p:sp>
      <p:sp>
        <p:nvSpPr>
          <p:cNvPr id="7" name="灯片编号占位符 6"/>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
                <a:srgbClr val="000000"/>
              </a:buClr>
            </a:pPr>
            <a:endParaRPr lang="zh-CN" altLang="en-US" strike="noStrike" noProof="1" dirty="0"/>
          </a:p>
        </p:txBody>
      </p:sp>
      <p:sp>
        <p:nvSpPr>
          <p:cNvPr id="6" name="页脚占位符 5"/>
          <p:cNvSpPr>
            <a:spLocks noGrp="1"/>
          </p:cNvSpPr>
          <p:nvPr>
            <p:ph type="ftr" sz="quarter" idx="11"/>
          </p:nvPr>
        </p:nvSpPr>
        <p:spPr/>
        <p:txBody>
          <a:bodyPr/>
          <a:p>
            <a:pPr lvl="0" fontAlgn="base">
              <a:buClr>
                <a:srgbClr val="000000"/>
              </a:buClr>
            </a:pPr>
            <a:endParaRPr lang="zh-CN" strike="noStrike" noProof="1" dirty="0"/>
          </a:p>
        </p:txBody>
      </p:sp>
      <p:sp>
        <p:nvSpPr>
          <p:cNvPr id="7" name="灯片编号占位符 6"/>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242689"/>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42690"/>
          <p:cNvSpPr>
            <a:spLocks noGrp="1" noRot="1"/>
          </p:cNvSpPr>
          <p:nvPr>
            <p:ph type="body"/>
          </p:nvPr>
        </p:nvSpPr>
        <p:spPr>
          <a:xfrm>
            <a:off x="304800" y="1981200"/>
            <a:ext cx="8540750" cy="3886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42692" name="日期占位符 242691"/>
          <p:cNvSpPr>
            <a:spLocks noGrp="1"/>
          </p:cNvSpPr>
          <p:nvPr>
            <p:ph type="dt" sz="half" idx="2"/>
          </p:nvPr>
        </p:nvSpPr>
        <p:spPr>
          <a:xfrm>
            <a:off x="301625" y="6019800"/>
            <a:ext cx="2289175" cy="476250"/>
          </a:xfrm>
          <a:prstGeom prst="rect">
            <a:avLst/>
          </a:prstGeom>
          <a:noFill/>
          <a:ln w="9525">
            <a:noFill/>
            <a:miter/>
          </a:ln>
        </p:spPr>
        <p:txBody>
          <a:bodyPr/>
          <a:lstStyle>
            <a:lvl1pPr>
              <a:defRPr sz="1400">
                <a:latin typeface="Arial" panose="020B0604020202020204" pitchFamily="34" charset="0"/>
              </a:defRPr>
            </a:lvl1pPr>
          </a:lstStyle>
          <a:p>
            <a:pPr lvl="0" fontAlgn="base">
              <a:buClr>
                <a:srgbClr val="000000"/>
              </a:buClr>
            </a:pPr>
            <a:endParaRPr lang="zh-CN" altLang="en-US" strike="noStrike" noProof="1" dirty="0"/>
          </a:p>
        </p:txBody>
      </p:sp>
      <p:sp>
        <p:nvSpPr>
          <p:cNvPr id="242693" name="页脚占位符 242692"/>
          <p:cNvSpPr>
            <a:spLocks noGrp="1"/>
          </p:cNvSpPr>
          <p:nvPr>
            <p:ph type="ftr" sz="quarter" idx="3"/>
          </p:nvPr>
        </p:nvSpPr>
        <p:spPr>
          <a:xfrm>
            <a:off x="3124200" y="6019800"/>
            <a:ext cx="2895600" cy="476250"/>
          </a:xfrm>
          <a:prstGeom prst="rect">
            <a:avLst/>
          </a:prstGeom>
          <a:noFill/>
          <a:ln w="9525">
            <a:noFill/>
            <a:miter/>
          </a:ln>
        </p:spPr>
        <p:txBody>
          <a:bodyPr/>
          <a:lstStyle>
            <a:lvl1pPr algn="ctr">
              <a:defRPr sz="1400">
                <a:latin typeface="Arial" panose="020B0604020202020204" pitchFamily="34" charset="0"/>
              </a:defRPr>
            </a:lvl1pPr>
          </a:lstStyle>
          <a:p>
            <a:pPr lvl="0" fontAlgn="base">
              <a:buClr>
                <a:srgbClr val="000000"/>
              </a:buClr>
            </a:pPr>
            <a:endParaRPr lang="zh-CN" strike="noStrike" noProof="1" dirty="0"/>
          </a:p>
        </p:txBody>
      </p:sp>
      <p:sp>
        <p:nvSpPr>
          <p:cNvPr id="242694" name="灯片编号占位符 242693"/>
          <p:cNvSpPr>
            <a:spLocks noGrp="1"/>
          </p:cNvSpPr>
          <p:nvPr>
            <p:ph type="sldNum" sz="quarter" idx="4"/>
          </p:nvPr>
        </p:nvSpPr>
        <p:spPr>
          <a:xfrm>
            <a:off x="6553200" y="6019800"/>
            <a:ext cx="2289175" cy="476250"/>
          </a:xfrm>
          <a:prstGeom prst="rect">
            <a:avLst/>
          </a:prstGeom>
          <a:noFill/>
          <a:ln w="9525">
            <a:noFill/>
            <a:miter/>
          </a:ln>
        </p:spPr>
        <p:txBody>
          <a:bodyPr/>
          <a:lstStyle>
            <a:lvl1pPr algn="r">
              <a:defRPr sz="1400">
                <a:latin typeface="Arial" panose="020B0604020202020204" pitchFamily="34" charset="0"/>
              </a:defRPr>
            </a:lvl1pPr>
          </a:lstStyle>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image" Target="../media/image12.jpe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4.wav"/></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4.wav"/></Relationships>
</file>

<file path=ppt/slides/_rels/slide1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4.wav"/></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GI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GI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GI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GI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GIF"/></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image" Target="../media/image9.GIF"/></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GIF"/></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文本框 109571"/>
          <p:cNvSpPr txBox="1"/>
          <p:nvPr/>
        </p:nvSpPr>
        <p:spPr>
          <a:xfrm>
            <a:off x="1524000" y="2819400"/>
            <a:ext cx="5334000" cy="457200"/>
          </a:xfrm>
          <a:prstGeom prst="rect">
            <a:avLst/>
          </a:prstGeom>
          <a:noFill/>
          <a:ln w="9525">
            <a:noFill/>
          </a:ln>
        </p:spPr>
        <p:txBody>
          <a:bodyPr>
            <a:spAutoFit/>
          </a:bodyPr>
          <a:p>
            <a:pPr>
              <a:spcBef>
                <a:spcPct val="50000"/>
              </a:spcBef>
            </a:pPr>
            <a:endParaRPr lang="zh-CN" altLang="en-US" sz="2400" dirty="0">
              <a:latin typeface="Times New Roman" panose="02020603050405020304" pitchFamily="18" charset="0"/>
            </a:endParaRPr>
          </a:p>
        </p:txBody>
      </p:sp>
      <p:sp>
        <p:nvSpPr>
          <p:cNvPr id="4098" name="文本框 109572"/>
          <p:cNvSpPr txBox="1"/>
          <p:nvPr/>
        </p:nvSpPr>
        <p:spPr>
          <a:xfrm rot="891282">
            <a:off x="2771775" y="1628775"/>
            <a:ext cx="5256213" cy="914400"/>
          </a:xfrm>
          <a:prstGeom prst="rect">
            <a:avLst/>
          </a:prstGeom>
          <a:noFill/>
          <a:ln w="9525">
            <a:noFill/>
          </a:ln>
          <a:effectLst>
            <a:outerShdw dist="35921" dir="2699999" algn="ctr" rotWithShape="0">
              <a:schemeClr val="accent1"/>
            </a:outerShdw>
          </a:effectLst>
        </p:spPr>
        <p:txBody>
          <a:bodyPr>
            <a:spAutoFit/>
          </a:bodyPr>
          <a:p>
            <a:pPr algn="ctr">
              <a:lnSpc>
                <a:spcPct val="90000"/>
              </a:lnSpc>
              <a:spcBef>
                <a:spcPct val="50000"/>
              </a:spcBef>
            </a:pPr>
            <a:r>
              <a:rPr lang="zh-CN" altLang="en-US" sz="6000" b="1" dirty="0">
                <a:solidFill>
                  <a:srgbClr val="FF0000"/>
                </a:solidFill>
                <a:latin typeface="黑体" panose="02010609060101010101" pitchFamily="2" charset="-122"/>
                <a:ea typeface="黑体" panose="02010609060101010101" pitchFamily="2" charset="-122"/>
              </a:rPr>
              <a:t>中考作文指导</a:t>
            </a:r>
            <a:endParaRPr lang="zh-CN" altLang="en-US" sz="2800" b="1" dirty="0">
              <a:solidFill>
                <a:srgbClr val="990000"/>
              </a:solidFill>
              <a:latin typeface="华文行楷" pitchFamily="2" charset="-122"/>
              <a:ea typeface="华文行楷" pitchFamily="2" charset="-122"/>
            </a:endParaRPr>
          </a:p>
        </p:txBody>
      </p:sp>
      <p:sp>
        <p:nvSpPr>
          <p:cNvPr id="4099" name="文本框 109573"/>
          <p:cNvSpPr txBox="1"/>
          <p:nvPr/>
        </p:nvSpPr>
        <p:spPr>
          <a:xfrm>
            <a:off x="1295400" y="5029200"/>
            <a:ext cx="762000" cy="457200"/>
          </a:xfrm>
          <a:prstGeom prst="rect">
            <a:avLst/>
          </a:prstGeom>
          <a:noFill/>
          <a:ln w="9525">
            <a:noFill/>
          </a:ln>
        </p:spPr>
        <p:txBody>
          <a:bodyPr>
            <a:spAutoFit/>
          </a:bodyPr>
          <a:p>
            <a:pPr>
              <a:spcBef>
                <a:spcPct val="50000"/>
              </a:spcBef>
            </a:pPr>
            <a:endParaRPr lang="zh-CN" altLang="en-US" sz="2400" dirty="0">
              <a:latin typeface="Times New Roman" panose="02020603050405020304" pitchFamily="18" charset="0"/>
            </a:endParaRPr>
          </a:p>
        </p:txBody>
      </p:sp>
      <p:sp>
        <p:nvSpPr>
          <p:cNvPr id="4100" name="文本框 109576"/>
          <p:cNvSpPr txBox="1"/>
          <p:nvPr/>
        </p:nvSpPr>
        <p:spPr>
          <a:xfrm rot="-1507696">
            <a:off x="2049463" y="690563"/>
            <a:ext cx="915987" cy="4251325"/>
          </a:xfrm>
          <a:prstGeom prst="rect">
            <a:avLst/>
          </a:prstGeom>
          <a:noFill/>
          <a:ln w="9525">
            <a:noFill/>
          </a:ln>
        </p:spPr>
        <p:txBody>
          <a:bodyPr vert="eaVert">
            <a:spAutoFit/>
          </a:bodyPr>
          <a:p>
            <a:r>
              <a:rPr lang="zh-CN" altLang="en-US" sz="4800" b="1" dirty="0">
                <a:solidFill>
                  <a:srgbClr val="FF00FF"/>
                </a:solidFill>
                <a:latin typeface="Times New Roman" panose="02020603050405020304" pitchFamily="18" charset="0"/>
                <a:ea typeface="黑体" panose="02010609060101010101" pitchFamily="2" charset="-122"/>
              </a:rPr>
              <a:t>中考作文指导</a:t>
            </a:r>
            <a:endParaRPr lang="zh-CN" altLang="en-US" sz="4800" b="1" dirty="0">
              <a:solidFill>
                <a:srgbClr val="FF00FF"/>
              </a:solidFill>
              <a:latin typeface="Times New Roman" panose="02020603050405020304" pitchFamily="18" charset="0"/>
              <a:ea typeface="黑体" panose="02010609060101010101" pitchFamily="2" charset="-122"/>
            </a:endParaRPr>
          </a:p>
        </p:txBody>
      </p:sp>
      <p:sp>
        <p:nvSpPr>
          <p:cNvPr id="410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378881"/>
          <p:cNvSpPr>
            <a:spLocks noGrp="1" noRot="1"/>
          </p:cNvSpPr>
          <p:nvPr>
            <p:ph type="title"/>
          </p:nvPr>
        </p:nvSpPr>
        <p:spPr>
          <a:xfrm>
            <a:off x="323850" y="188913"/>
            <a:ext cx="8540750" cy="1143000"/>
          </a:xfrm>
          <a:ln/>
        </p:spPr>
        <p:txBody>
          <a:bodyPr anchor="ctr"/>
          <a:p>
            <a:r>
              <a:rPr lang="zh-CN" altLang="en-US" sz="4000" b="1" dirty="0">
                <a:ea typeface="方正行楷简体" pitchFamily="2" charset="-122"/>
              </a:rPr>
              <a:t>五、有时代感。</a:t>
            </a:r>
            <a:br>
              <a:rPr lang="zh-CN" altLang="en-US" sz="4000" dirty="0"/>
            </a:br>
            <a:endParaRPr lang="zh-CN" altLang="en-US" sz="4000" dirty="0"/>
          </a:p>
        </p:txBody>
      </p:sp>
      <p:sp>
        <p:nvSpPr>
          <p:cNvPr id="13314" name="文本占位符 378882"/>
          <p:cNvSpPr>
            <a:spLocks noGrp="1" noRot="1"/>
          </p:cNvSpPr>
          <p:nvPr>
            <p:ph idx="1"/>
          </p:nvPr>
        </p:nvSpPr>
        <p:spPr>
          <a:xfrm>
            <a:off x="323850" y="836613"/>
            <a:ext cx="8540750" cy="4270375"/>
          </a:xfrm>
          <a:ln/>
        </p:spPr>
        <p:txBody>
          <a:bodyPr anchor="t"/>
          <a:p>
            <a:pPr>
              <a:lnSpc>
                <a:spcPct val="90000"/>
              </a:lnSpc>
              <a:buNone/>
            </a:pPr>
            <a:r>
              <a:rPr lang="en-US" altLang="zh-CN" b="1" dirty="0"/>
              <a:t>           </a:t>
            </a:r>
            <a:r>
              <a:rPr lang="zh-CN" altLang="en-US" b="1" dirty="0"/>
              <a:t>时代感是指文章最好能紧扣时代脉搏。有现实感，反映时代精神，这样我们的作文就会常写常新。今天，我们的作文立意，应当考虑党的方针政策，改革开放的现实，当前的生活实际，尤其是一些热点的社会问题，社会现象。文章必须有时代精神，主题才能新颖、深刻，正所谓“文章合为时而落，歌诗合为事而作”。顺应时势的文章，才有时代感，才有针对性。</a:t>
            </a:r>
            <a:endParaRPr lang="zh-CN" altLang="en-US" b="1" dirty="0"/>
          </a:p>
          <a:p>
            <a:pPr>
              <a:lnSpc>
                <a:spcPct val="90000"/>
              </a:lnSpc>
              <a:buNone/>
            </a:pPr>
            <a:r>
              <a:rPr lang="zh-CN" altLang="en-US" b="1" dirty="0"/>
              <a:t>          当然，写文章时也不能不联系实际而只是空发议论，“假、大、空”的语言充斥文章，这样谈来会令人乏味，生厌。</a:t>
            </a:r>
            <a:endParaRPr lang="zh-CN" altLang="en-US" b="1" dirty="0"/>
          </a:p>
        </p:txBody>
      </p:sp>
      <p:sp>
        <p:nvSpPr>
          <p:cNvPr id="1331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3" name="标题 389121"/>
          <p:cNvSpPr>
            <a:spLocks noGrp="1" noRot="1"/>
          </p:cNvSpPr>
          <p:nvPr>
            <p:ph type="title"/>
          </p:nvPr>
        </p:nvSpPr>
        <p:spPr>
          <a:xfrm>
            <a:off x="323850" y="-242887"/>
            <a:ext cx="8518525" cy="1239837"/>
          </a:xfrm>
          <a:ln/>
        </p:spPr>
        <p:txBody>
          <a:bodyPr anchor="ctr"/>
          <a:p>
            <a:r>
              <a:rPr lang="en-US" altLang="zh-CN" sz="4000" b="1" dirty="0">
                <a:latin typeface="华文行楷" pitchFamily="2" charset="-122"/>
                <a:ea typeface="华文行楷" pitchFamily="2" charset="-122"/>
              </a:rPr>
              <a:t>2</a:t>
            </a:r>
            <a:r>
              <a:rPr lang="zh-CN" altLang="en-US" sz="4000" b="1" dirty="0">
                <a:latin typeface="华文行楷" pitchFamily="2" charset="-122"/>
                <a:ea typeface="华文行楷" pitchFamily="2" charset="-122"/>
              </a:rPr>
              <a:t>、句子过渡法。</a:t>
            </a:r>
            <a:endParaRPr lang="zh-CN" altLang="en-US" sz="4000" b="1" dirty="0">
              <a:latin typeface="华文行楷" pitchFamily="2" charset="-122"/>
              <a:ea typeface="华文行楷" pitchFamily="2" charset="-122"/>
            </a:endParaRPr>
          </a:p>
        </p:txBody>
      </p:sp>
      <p:sp>
        <p:nvSpPr>
          <p:cNvPr id="105474" name="文本占位符 389122"/>
          <p:cNvSpPr>
            <a:spLocks noGrp="1" noRot="1"/>
          </p:cNvSpPr>
          <p:nvPr>
            <p:ph idx="1"/>
          </p:nvPr>
        </p:nvSpPr>
        <p:spPr>
          <a:xfrm>
            <a:off x="250825" y="908050"/>
            <a:ext cx="8613775" cy="6237288"/>
          </a:xfrm>
          <a:ln/>
        </p:spPr>
        <p:txBody>
          <a:bodyPr anchor="t"/>
          <a:p>
            <a:pPr>
              <a:lnSpc>
                <a:spcPct val="80000"/>
              </a:lnSpc>
            </a:pPr>
            <a:r>
              <a:rPr lang="zh-CN" altLang="en-US" sz="2400" b="1" dirty="0"/>
              <a:t>句子过渡，就是在需要过渡的层次或者段落之间，用一个承上启下的过渡句来完成上下文意思的转换以及前后文字的衔接。过渡句可以放在一段之末，起启下作用；也可以放在一段之首，起承上作用；还可以一分为二，分别放在上一段末及下一段开头，起承上启下的作用。这种过渡法使用相当广泛。</a:t>
            </a:r>
            <a:endParaRPr lang="zh-CN" altLang="en-US" sz="2400" b="1" dirty="0"/>
          </a:p>
          <a:p>
            <a:pPr>
              <a:lnSpc>
                <a:spcPct val="80000"/>
              </a:lnSpc>
            </a:pPr>
            <a:r>
              <a:rPr lang="zh-CN" altLang="en-US" sz="2400" b="1" dirty="0"/>
              <a:t>下面以</a:t>
            </a:r>
            <a:r>
              <a:rPr lang="en-US" altLang="zh-CN" sz="2400" b="1" dirty="0"/>
              <a:t>《</a:t>
            </a:r>
            <a:r>
              <a:rPr lang="zh-CN" altLang="en-US" sz="2400" b="1" dirty="0"/>
              <a:t>良师</a:t>
            </a:r>
            <a:r>
              <a:rPr lang="en-US" altLang="zh-CN" sz="2400" b="1" dirty="0"/>
              <a:t>》</a:t>
            </a:r>
            <a:r>
              <a:rPr lang="zh-CN" altLang="en-US" sz="2400" b="1" dirty="0"/>
              <a:t>为例，有一篇考场作文，共有四段，过渡不仅巧妙，而且十分简洁。第一段结尾是这样过渡的：“要知道老师怎样，让我先说一段故事吧。”第二段开头的过渡是：“那是一个风雨交加的夜晚。”第二段结尾的过渡是：“风停了，雨住了，老师走了。”第二、三段之间有个过渡段、“老师走了，走进我的心里；老师又来了，来到了我的面前。”第三段开头的过渡是：“面前的老师又换了一副包公脸。”第三段结尾的过渡是：“包公默默地走了，带走了我的万千思绪”。这些过渡，既巧妙新颖，又干脆简洁。它像缝合衣服的彩线，将全文连成了一个缜密的整体，也为快速行文提供了极大的便利。由此可见，过渡句的作用不可忽视。</a:t>
            </a:r>
            <a:endParaRPr lang="zh-CN" altLang="en-US" sz="2400" b="1" dirty="0"/>
          </a:p>
        </p:txBody>
      </p:sp>
      <p:sp>
        <p:nvSpPr>
          <p:cNvPr id="10547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7" name="标题 390145"/>
          <p:cNvSpPr>
            <a:spLocks noGrp="1" noRot="1"/>
          </p:cNvSpPr>
          <p:nvPr>
            <p:ph type="title"/>
          </p:nvPr>
        </p:nvSpPr>
        <p:spPr>
          <a:xfrm>
            <a:off x="323850" y="0"/>
            <a:ext cx="8540750" cy="1143000"/>
          </a:xfrm>
          <a:ln/>
        </p:spPr>
        <p:txBody>
          <a:bodyPr anchor="ctr"/>
          <a:p>
            <a:r>
              <a:rPr lang="en-US" altLang="zh-CN" sz="4000" b="1" dirty="0">
                <a:latin typeface="华文行楷" pitchFamily="2" charset="-122"/>
                <a:ea typeface="华文行楷" pitchFamily="2" charset="-122"/>
              </a:rPr>
              <a:t>3</a:t>
            </a:r>
            <a:r>
              <a:rPr lang="zh-CN" altLang="en-US" sz="4000" b="1" dirty="0">
                <a:latin typeface="华文行楷" pitchFamily="2" charset="-122"/>
                <a:ea typeface="华文行楷" pitchFamily="2" charset="-122"/>
              </a:rPr>
              <a:t>、段落过渡法</a:t>
            </a:r>
            <a:endParaRPr lang="zh-CN" altLang="en-US" sz="4000" b="1" dirty="0">
              <a:latin typeface="华文行楷" pitchFamily="2" charset="-122"/>
              <a:ea typeface="华文行楷" pitchFamily="2" charset="-122"/>
            </a:endParaRPr>
          </a:p>
        </p:txBody>
      </p:sp>
      <p:sp>
        <p:nvSpPr>
          <p:cNvPr id="106498" name="文本占位符 390146"/>
          <p:cNvSpPr>
            <a:spLocks noGrp="1" noRot="1"/>
          </p:cNvSpPr>
          <p:nvPr>
            <p:ph idx="1"/>
          </p:nvPr>
        </p:nvSpPr>
        <p:spPr>
          <a:xfrm>
            <a:off x="250825" y="836613"/>
            <a:ext cx="8540750" cy="4270375"/>
          </a:xfrm>
          <a:ln/>
        </p:spPr>
        <p:txBody>
          <a:bodyPr anchor="t"/>
          <a:p>
            <a:pPr>
              <a:lnSpc>
                <a:spcPct val="80000"/>
              </a:lnSpc>
            </a:pPr>
            <a:r>
              <a:rPr lang="en-US" altLang="zh-CN" sz="2800" b="1" dirty="0"/>
              <a:t>      </a:t>
            </a:r>
            <a:r>
              <a:rPr lang="zh-CN" altLang="en-US" sz="2800" b="1" dirty="0"/>
              <a:t>段落过渡就是在需要过渡的层次与段落之间，用一个起承上启下作用的独立段来完成上下文之间的衔接和转换。如鲁迅先生的</a:t>
            </a:r>
            <a:r>
              <a:rPr lang="en-US" altLang="zh-CN" sz="2800" b="1" dirty="0"/>
              <a:t>《</a:t>
            </a:r>
            <a:r>
              <a:rPr lang="zh-CN" altLang="en-US" sz="2800" b="1" dirty="0"/>
              <a:t>从百草园到三味书屋</a:t>
            </a:r>
            <a:r>
              <a:rPr lang="en-US" altLang="zh-CN" sz="2800" b="1" dirty="0"/>
              <a:t>》</a:t>
            </a:r>
            <a:r>
              <a:rPr lang="zh-CN" altLang="en-US" sz="2800" b="1" dirty="0"/>
              <a:t>在标题上用介词把两个重要内容链接在一起，让人自然而然地想到文章既要写百草园的生活，也要写三味书屋的生活，而在文中作者用了一组排比句进行了十分巧妙的过渡：“也许是</a:t>
            </a:r>
            <a:r>
              <a:rPr lang="en-US" altLang="zh-CN" sz="2800" b="1" dirty="0"/>
              <a:t>……</a:t>
            </a:r>
            <a:r>
              <a:rPr lang="zh-CN" altLang="en-US" sz="2800" b="1" dirty="0"/>
              <a:t>也许是</a:t>
            </a:r>
            <a:r>
              <a:rPr lang="en-US" altLang="zh-CN" sz="2800" b="1" dirty="0"/>
              <a:t>……</a:t>
            </a:r>
            <a:r>
              <a:rPr lang="zh-CN" altLang="en-US" sz="2800" b="1" dirty="0"/>
              <a:t>也许是</a:t>
            </a:r>
            <a:r>
              <a:rPr lang="en-US" altLang="zh-CN" sz="2800" b="1" dirty="0"/>
              <a:t>……</a:t>
            </a:r>
            <a:r>
              <a:rPr lang="zh-CN" altLang="en-US" sz="2800" b="1" dirty="0"/>
              <a:t>总而言之</a:t>
            </a:r>
            <a:r>
              <a:rPr lang="en-US" altLang="zh-CN" sz="2800" b="1" dirty="0"/>
              <a:t>……</a:t>
            </a:r>
            <a:r>
              <a:rPr lang="zh-CN" altLang="en-US" sz="2800" b="1" dirty="0"/>
              <a:t>。”这样使两个部分的内容前后句联，浑然一体。这种写法很值得我们借鉴。</a:t>
            </a:r>
            <a:endParaRPr lang="zh-CN" altLang="en-US" sz="2800" b="1" dirty="0"/>
          </a:p>
          <a:p>
            <a:pPr>
              <a:lnSpc>
                <a:spcPct val="80000"/>
              </a:lnSpc>
              <a:buNone/>
            </a:pPr>
            <a:r>
              <a:rPr lang="zh-CN" altLang="en-US" sz="2800" b="1" dirty="0"/>
              <a:t>          照应又叫呼应。是指文章中出现在首尾、前后不同地方的有关内容之间的照顾与回应。照应能使作品结构更加缜密，浑然一体，形成有机统一的整体。</a:t>
            </a:r>
            <a:endParaRPr lang="zh-CN" altLang="en-US" sz="2800" b="1" dirty="0"/>
          </a:p>
          <a:p>
            <a:pPr>
              <a:lnSpc>
                <a:spcPct val="80000"/>
              </a:lnSpc>
            </a:pPr>
            <a:r>
              <a:rPr lang="zh-CN" altLang="en-US" sz="2800" b="1" dirty="0"/>
              <a:t>      呼应的形式多样，常见的有首尾呼应、文题呼应、文中呼应等形式，下面分别举例解说。</a:t>
            </a:r>
            <a:endParaRPr lang="zh-CN" altLang="en-US" sz="2800" b="1" dirty="0"/>
          </a:p>
        </p:txBody>
      </p:sp>
      <p:sp>
        <p:nvSpPr>
          <p:cNvPr id="10649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1" name="标题 392193"/>
          <p:cNvSpPr>
            <a:spLocks noGrp="1" noRot="1"/>
          </p:cNvSpPr>
          <p:nvPr>
            <p:ph type="title"/>
          </p:nvPr>
        </p:nvSpPr>
        <p:spPr>
          <a:ln/>
        </p:spPr>
        <p:txBody>
          <a:bodyPr anchor="ctr"/>
          <a:p>
            <a:r>
              <a:rPr lang="en-US" altLang="zh-CN" b="1" dirty="0">
                <a:latin typeface="华文行楷" pitchFamily="2" charset="-122"/>
                <a:ea typeface="华文行楷" pitchFamily="2" charset="-122"/>
              </a:rPr>
              <a:t>1</a:t>
            </a:r>
            <a:r>
              <a:rPr lang="zh-CN" altLang="en-US" b="1" dirty="0">
                <a:latin typeface="华文行楷" pitchFamily="2" charset="-122"/>
                <a:ea typeface="华文行楷" pitchFamily="2" charset="-122"/>
              </a:rPr>
              <a:t>、首尾呼应。</a:t>
            </a:r>
            <a:endParaRPr lang="zh-CN" altLang="en-US" b="1" dirty="0">
              <a:latin typeface="华文行楷" pitchFamily="2" charset="-122"/>
              <a:ea typeface="华文行楷" pitchFamily="2" charset="-122"/>
            </a:endParaRPr>
          </a:p>
        </p:txBody>
      </p:sp>
      <p:sp>
        <p:nvSpPr>
          <p:cNvPr id="107522" name="文本占位符 392194"/>
          <p:cNvSpPr>
            <a:spLocks noGrp="1" noRot="1"/>
          </p:cNvSpPr>
          <p:nvPr>
            <p:ph idx="1"/>
          </p:nvPr>
        </p:nvSpPr>
        <p:spPr>
          <a:ln/>
        </p:spPr>
        <p:txBody>
          <a:bodyPr anchor="t"/>
          <a:p>
            <a:r>
              <a:rPr lang="zh-CN" altLang="en-US" sz="2800" b="1" dirty="0"/>
              <a:t>这是指文章的开头与结尾遥相呼应的方法。各类文章均可应用。它能使文章显得连贯、严谨、和谐、统一，能增强文章的聚合力。如课文</a:t>
            </a:r>
            <a:r>
              <a:rPr lang="en-US" altLang="zh-CN" sz="2800" b="1" dirty="0"/>
              <a:t>《</a:t>
            </a:r>
            <a:r>
              <a:rPr lang="zh-CN" altLang="en-US" sz="2800" b="1" dirty="0"/>
              <a:t>背影</a:t>
            </a:r>
            <a:r>
              <a:rPr lang="en-US" altLang="zh-CN" sz="2800" b="1" dirty="0"/>
              <a:t>》</a:t>
            </a:r>
            <a:r>
              <a:rPr lang="zh-CN" altLang="en-US" sz="2800" b="1" dirty="0"/>
              <a:t>开头写“我与父亲不相见已两年多了，我最不能忘记的是他的背影。”结尾写道：“在晶莹的泪光中，又看见那肥胖的、青布棉袍黑布马褂的背影。唉</a:t>
            </a:r>
            <a:r>
              <a:rPr lang="en-US" altLang="zh-CN" sz="2800" b="1" dirty="0"/>
              <a:t>!</a:t>
            </a:r>
            <a:r>
              <a:rPr lang="zh-CN" altLang="en-US" sz="2800" b="1" dirty="0"/>
              <a:t>我不知何时再能与他相见</a:t>
            </a:r>
            <a:r>
              <a:rPr lang="en-US" altLang="zh-CN" sz="2800" b="1" dirty="0"/>
              <a:t>!”</a:t>
            </a:r>
            <a:r>
              <a:rPr lang="zh-CN" altLang="en-US" sz="2800" b="1" dirty="0"/>
              <a:t>首尾作了很好的呼应，既概括了全文，在结构上又给人以整体感。</a:t>
            </a:r>
            <a:endParaRPr lang="zh-CN" altLang="en-US" sz="2800" b="1" dirty="0"/>
          </a:p>
        </p:txBody>
      </p:sp>
      <p:sp>
        <p:nvSpPr>
          <p:cNvPr id="10752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5" name="标题 393217"/>
          <p:cNvSpPr>
            <a:spLocks noGrp="1" noRot="1"/>
          </p:cNvSpPr>
          <p:nvPr>
            <p:ph type="title"/>
          </p:nvPr>
        </p:nvSpPr>
        <p:spPr>
          <a:ln/>
        </p:spPr>
        <p:txBody>
          <a:bodyPr anchor="ctr"/>
          <a:p>
            <a:r>
              <a:rPr lang="en-US" altLang="zh-CN" sz="4000" b="1" dirty="0">
                <a:latin typeface="华文行楷" pitchFamily="2" charset="-122"/>
                <a:ea typeface="华文行楷" pitchFamily="2" charset="-122"/>
              </a:rPr>
              <a:t>2</a:t>
            </a:r>
            <a:r>
              <a:rPr lang="zh-CN" altLang="en-US" sz="4000" b="1" dirty="0">
                <a:latin typeface="华文行楷" pitchFamily="2" charset="-122"/>
                <a:ea typeface="华文行楷" pitchFamily="2" charset="-122"/>
              </a:rPr>
              <a:t>、文题呼应。</a:t>
            </a:r>
            <a:br>
              <a:rPr lang="zh-CN" altLang="en-US" sz="4000" dirty="0">
                <a:latin typeface="华文行楷" pitchFamily="2" charset="-122"/>
                <a:ea typeface="华文行楷" pitchFamily="2" charset="-122"/>
              </a:rPr>
            </a:br>
            <a:endParaRPr lang="zh-CN" altLang="en-US" sz="4000" dirty="0">
              <a:latin typeface="华文行楷" pitchFamily="2" charset="-122"/>
              <a:ea typeface="华文行楷" pitchFamily="2" charset="-122"/>
            </a:endParaRPr>
          </a:p>
        </p:txBody>
      </p:sp>
      <p:sp>
        <p:nvSpPr>
          <p:cNvPr id="108546" name="文本占位符 393218"/>
          <p:cNvSpPr>
            <a:spLocks noGrp="1" noRot="1"/>
          </p:cNvSpPr>
          <p:nvPr>
            <p:ph idx="1"/>
          </p:nvPr>
        </p:nvSpPr>
        <p:spPr>
          <a:ln/>
        </p:spPr>
        <p:txBody>
          <a:bodyPr anchor="t"/>
          <a:p>
            <a:r>
              <a:rPr lang="zh-CN" altLang="en-US" sz="3600" b="1" dirty="0"/>
              <a:t>这是指行文中的各个部分、全部内容都与文题相呼应。行文与标题的照应，使文章的主旨得到有力的表现，清楚明了地表达出文章的主题。上面提到的</a:t>
            </a:r>
            <a:r>
              <a:rPr lang="en-US" altLang="zh-CN" sz="3600" b="1" dirty="0"/>
              <a:t>《</a:t>
            </a:r>
            <a:r>
              <a:rPr lang="zh-CN" altLang="en-US" sz="3600" b="1" dirty="0"/>
              <a:t>背影</a:t>
            </a:r>
            <a:r>
              <a:rPr lang="en-US" altLang="zh-CN" sz="3600" b="1" dirty="0"/>
              <a:t>》</a:t>
            </a:r>
            <a:r>
              <a:rPr lang="zh-CN" altLang="en-US" sz="3600" b="1" dirty="0"/>
              <a:t>，作者在开头、文中、结尾，就曾四写背影，呼应文题。使得文章结构严谨，中心突出。</a:t>
            </a:r>
            <a:endParaRPr lang="zh-CN" altLang="en-US" sz="3600" b="1" dirty="0"/>
          </a:p>
        </p:txBody>
      </p:sp>
      <p:sp>
        <p:nvSpPr>
          <p:cNvPr id="10854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69" name="标题 394241"/>
          <p:cNvSpPr>
            <a:spLocks noGrp="1" noRot="1"/>
          </p:cNvSpPr>
          <p:nvPr>
            <p:ph type="title"/>
          </p:nvPr>
        </p:nvSpPr>
        <p:spPr>
          <a:xfrm>
            <a:off x="323850" y="260350"/>
            <a:ext cx="8540750" cy="1143000"/>
          </a:xfrm>
          <a:ln/>
        </p:spPr>
        <p:txBody>
          <a:bodyPr anchor="ctr"/>
          <a:p>
            <a:r>
              <a:rPr lang="en-US" altLang="zh-CN" b="1" dirty="0">
                <a:latin typeface="华文行楷" pitchFamily="2" charset="-122"/>
                <a:ea typeface="华文行楷" pitchFamily="2" charset="-122"/>
              </a:rPr>
              <a:t>3</a:t>
            </a:r>
            <a:r>
              <a:rPr lang="zh-CN" altLang="en-US" b="1" dirty="0">
                <a:latin typeface="华文行楷" pitchFamily="2" charset="-122"/>
                <a:ea typeface="华文行楷" pitchFamily="2" charset="-122"/>
              </a:rPr>
              <a:t>、文中呼应。</a:t>
            </a:r>
            <a:endParaRPr lang="zh-CN" altLang="en-US" b="1" dirty="0">
              <a:latin typeface="华文行楷" pitchFamily="2" charset="-122"/>
              <a:ea typeface="华文行楷" pitchFamily="2" charset="-122"/>
            </a:endParaRPr>
          </a:p>
        </p:txBody>
      </p:sp>
      <p:sp>
        <p:nvSpPr>
          <p:cNvPr id="109570" name="文本占位符 394242"/>
          <p:cNvSpPr>
            <a:spLocks noGrp="1" noRot="1"/>
          </p:cNvSpPr>
          <p:nvPr>
            <p:ph idx="1"/>
          </p:nvPr>
        </p:nvSpPr>
        <p:spPr>
          <a:xfrm>
            <a:off x="323850" y="1268413"/>
            <a:ext cx="8540750" cy="4270375"/>
          </a:xfrm>
          <a:ln/>
        </p:spPr>
        <p:txBody>
          <a:bodyPr anchor="t"/>
          <a:p>
            <a:r>
              <a:rPr lang="zh-CN" altLang="en-US" b="1" dirty="0"/>
              <a:t>这就是俗话说的“前有伏笔，后有照应”，文中前后文字有一种相互依存的关系。这样可使结构严密，前后连贯，浑然一体。如</a:t>
            </a:r>
            <a:r>
              <a:rPr lang="en-US" altLang="zh-CN" b="1" dirty="0"/>
              <a:t>2003</a:t>
            </a:r>
            <a:r>
              <a:rPr lang="zh-CN" altLang="en-US" b="1" dirty="0"/>
              <a:t>年广东省中考满分作文</a:t>
            </a:r>
            <a:r>
              <a:rPr lang="en-US" altLang="zh-CN" b="1" dirty="0"/>
              <a:t>《</a:t>
            </a:r>
            <a:r>
              <a:rPr lang="zh-CN" altLang="en-US" b="1" dirty="0"/>
              <a:t>十六岁的我</a:t>
            </a:r>
            <a:r>
              <a:rPr lang="en-US" altLang="zh-CN" b="1" dirty="0"/>
              <a:t>》</a:t>
            </a:r>
            <a:r>
              <a:rPr lang="zh-CN" altLang="en-US" b="1" dirty="0"/>
              <a:t>，在每一段都用相似的句子开头照应主题。这些句子有：十六岁的我，告别了童真，可还保留着童心。十六岁的我，告别了年少的懵懂，开始追求成熟。十六岁的我，告别了花季，步入了雨季。这些句子都是紧扣主题行文的，脉落分明，一目了然。</a:t>
            </a:r>
            <a:endParaRPr lang="zh-CN" altLang="en-US" b="1" dirty="0"/>
          </a:p>
        </p:txBody>
      </p:sp>
      <p:sp>
        <p:nvSpPr>
          <p:cNvPr id="10957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标题 395265"/>
          <p:cNvSpPr>
            <a:spLocks noGrp="1" noRot="1"/>
          </p:cNvSpPr>
          <p:nvPr>
            <p:ph type="title"/>
          </p:nvPr>
        </p:nvSpPr>
        <p:spPr>
          <a:xfrm>
            <a:off x="250825" y="333375"/>
            <a:ext cx="8540750" cy="1143000"/>
          </a:xfrm>
          <a:ln/>
        </p:spPr>
        <p:txBody>
          <a:bodyPr anchor="ctr"/>
          <a:p>
            <a:r>
              <a:rPr lang="zh-CN" altLang="en-US" sz="4000" b="1" dirty="0">
                <a:ea typeface="华文行楷" pitchFamily="2" charset="-122"/>
              </a:rPr>
              <a:t>题记小标结构巧</a:t>
            </a:r>
            <a:br>
              <a:rPr lang="zh-CN" altLang="en-US" sz="4000" b="1" dirty="0">
                <a:ea typeface="华文行楷" pitchFamily="2" charset="-122"/>
              </a:rPr>
            </a:br>
            <a:endParaRPr lang="zh-CN" altLang="en-US" sz="4000" b="1" dirty="0">
              <a:ea typeface="华文行楷" pitchFamily="2" charset="-122"/>
            </a:endParaRPr>
          </a:p>
        </p:txBody>
      </p:sp>
      <p:sp>
        <p:nvSpPr>
          <p:cNvPr id="110594" name="文本占位符 395266"/>
          <p:cNvSpPr>
            <a:spLocks noGrp="1" noRot="1"/>
          </p:cNvSpPr>
          <p:nvPr>
            <p:ph idx="1"/>
          </p:nvPr>
        </p:nvSpPr>
        <p:spPr>
          <a:xfrm>
            <a:off x="250825" y="1052513"/>
            <a:ext cx="8540750" cy="4270375"/>
          </a:xfrm>
          <a:ln/>
        </p:spPr>
        <p:txBody>
          <a:bodyPr anchor="t"/>
          <a:p>
            <a:r>
              <a:rPr lang="en-US" altLang="zh-CN" b="1" dirty="0"/>
              <a:t>        </a:t>
            </a:r>
            <a:r>
              <a:rPr lang="zh-CN" altLang="en-US" b="1" dirty="0"/>
              <a:t>同学们都知道传统的作文结构形式为“标题</a:t>
            </a:r>
            <a:r>
              <a:rPr lang="en-US" altLang="zh-CN" b="1" dirty="0"/>
              <a:t>+</a:t>
            </a:r>
            <a:r>
              <a:rPr lang="zh-CN" altLang="en-US" b="1" dirty="0"/>
              <a:t>正文”式，这样的文章主题往往比较含蓄，一般要靠议论、抒情的句、段来揭示；结构层次也比较隐蔽，常要依靠过渡，衔接的句、段来显示。要读懂全文，必须仔细、全面地精读。而中考作文往往需要评卷老师短时间内评分完毕。因此，有时很难把握文章的精粹，因此误判也时有发生。为此，几年来，一些聪明的考生创造了一些崭新的作文结构形式。</a:t>
            </a:r>
            <a:endParaRPr lang="zh-CN" altLang="en-US" b="1" dirty="0"/>
          </a:p>
        </p:txBody>
      </p:sp>
      <p:sp>
        <p:nvSpPr>
          <p:cNvPr id="11059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7" name="文本框 399361"/>
          <p:cNvSpPr txBox="1"/>
          <p:nvPr/>
        </p:nvSpPr>
        <p:spPr>
          <a:xfrm>
            <a:off x="755650" y="836613"/>
            <a:ext cx="8064500" cy="4486275"/>
          </a:xfrm>
          <a:prstGeom prst="rect">
            <a:avLst/>
          </a:prstGeom>
          <a:noFill/>
          <a:ln w="9525">
            <a:noFill/>
          </a:ln>
        </p:spPr>
        <p:txBody>
          <a:bodyPr>
            <a:spAutoFit/>
          </a:bodyPr>
          <a:p>
            <a:r>
              <a:rPr lang="en-US" altLang="zh-CN" sz="3600" b="1" dirty="0">
                <a:solidFill>
                  <a:srgbClr val="006600"/>
                </a:solidFill>
                <a:latin typeface="黑体" panose="02010609060101010101" pitchFamily="2" charset="-122"/>
                <a:ea typeface="黑体" panose="02010609060101010101" pitchFamily="2" charset="-122"/>
              </a:rPr>
              <a:t>    1</a:t>
            </a:r>
            <a:r>
              <a:rPr lang="zh-CN" altLang="en-US" sz="3600" b="1" dirty="0">
                <a:solidFill>
                  <a:srgbClr val="006600"/>
                </a:solidFill>
                <a:latin typeface="黑体" panose="02010609060101010101" pitchFamily="2" charset="-122"/>
                <a:ea typeface="黑体" panose="02010609060101010101" pitchFamily="2" charset="-122"/>
              </a:rPr>
              <a:t>、小标题串联式</a:t>
            </a:r>
            <a:r>
              <a:rPr lang="zh-CN" altLang="en-US" sz="3600" b="1" dirty="0">
                <a:latin typeface="华文新魏" pitchFamily="2" charset="-122"/>
                <a:ea typeface="华文新魏" pitchFamily="2" charset="-122"/>
              </a:rPr>
              <a:t>        </a:t>
            </a:r>
            <a:endParaRPr lang="zh-CN" altLang="en-US" sz="3600" b="1" dirty="0">
              <a:latin typeface="华文新魏" pitchFamily="2" charset="-122"/>
              <a:ea typeface="华文新魏" pitchFamily="2" charset="-122"/>
            </a:endParaRPr>
          </a:p>
          <a:p>
            <a:r>
              <a:rPr lang="zh-CN" altLang="en-US" sz="3600" b="1" dirty="0">
                <a:latin typeface="华文新魏" pitchFamily="2" charset="-122"/>
                <a:ea typeface="华文新魏" pitchFamily="2" charset="-122"/>
              </a:rPr>
              <a:t>    </a:t>
            </a:r>
            <a:r>
              <a:rPr lang="zh-CN" altLang="en-US" sz="3600" b="1" dirty="0">
                <a:latin typeface="黑体" panose="02010609060101010101" pitchFamily="2" charset="-122"/>
                <a:ea typeface="黑体" panose="02010609060101010101" pitchFamily="2" charset="-122"/>
              </a:rPr>
              <a:t>这种形式，如同电影拍摄手法，将围绕主题的材料进行多方位的甚至是随意的抓拍，然后，使整个事件由孤立到联系，从片面到全面，形成一个整体。各个镜头用小标题或者序号排列，能给人层次分明、条理清晰的感觉，又能避免单调的过渡。</a:t>
            </a:r>
            <a:endParaRPr lang="zh-CN" altLang="en-US" sz="2400" b="1" dirty="0">
              <a:latin typeface="黑体" panose="02010609060101010101" pitchFamily="2" charset="-122"/>
              <a:ea typeface="黑体" panose="02010609060101010101" pitchFamily="2" charset="-122"/>
            </a:endParaRPr>
          </a:p>
        </p:txBody>
      </p:sp>
      <p:sp>
        <p:nvSpPr>
          <p:cNvPr id="11161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1" name="文本框 400385"/>
          <p:cNvSpPr txBox="1"/>
          <p:nvPr/>
        </p:nvSpPr>
        <p:spPr>
          <a:xfrm>
            <a:off x="2519363" y="476250"/>
            <a:ext cx="4103687" cy="762000"/>
          </a:xfrm>
          <a:prstGeom prst="rect">
            <a:avLst/>
          </a:prstGeom>
          <a:noFill/>
          <a:ln w="9525">
            <a:noFill/>
          </a:ln>
        </p:spPr>
        <p:txBody>
          <a:bodyPr>
            <a:spAutoFit/>
          </a:bodyPr>
          <a:p>
            <a:r>
              <a:rPr lang="en-US" altLang="zh-CN" sz="3600" b="1" dirty="0">
                <a:solidFill>
                  <a:schemeClr val="accent2"/>
                </a:solidFill>
                <a:latin typeface="宋体" panose="02010600030101010101" pitchFamily="2" charset="-122"/>
              </a:rPr>
              <a:t>  </a:t>
            </a:r>
            <a:r>
              <a:rPr lang="zh-CN" altLang="en-US" sz="4400" b="1" dirty="0">
                <a:solidFill>
                  <a:schemeClr val="accent2"/>
                </a:solidFill>
                <a:latin typeface="黑体" panose="02010609060101010101" pitchFamily="2" charset="-122"/>
                <a:ea typeface="黑体" panose="02010609060101010101" pitchFamily="2" charset="-122"/>
              </a:rPr>
              <a:t>打造蓝天</a:t>
            </a:r>
            <a:endParaRPr lang="zh-CN" altLang="en-US" sz="4400" b="1">
              <a:solidFill>
                <a:schemeClr val="accent2"/>
              </a:solidFill>
              <a:latin typeface="黑体" panose="02010609060101010101" pitchFamily="2" charset="-122"/>
              <a:ea typeface="黑体" panose="02010609060101010101" pitchFamily="2" charset="-122"/>
            </a:endParaRPr>
          </a:p>
        </p:txBody>
      </p:sp>
      <p:sp>
        <p:nvSpPr>
          <p:cNvPr id="112642" name="文本框 400386"/>
          <p:cNvSpPr txBox="1"/>
          <p:nvPr/>
        </p:nvSpPr>
        <p:spPr>
          <a:xfrm>
            <a:off x="900113" y="1371600"/>
            <a:ext cx="7632700" cy="4113213"/>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4000" b="1" dirty="0">
                <a:solidFill>
                  <a:srgbClr val="CC0099"/>
                </a:solidFill>
                <a:latin typeface="黑体" panose="02010609060101010101" pitchFamily="2" charset="-122"/>
                <a:ea typeface="黑体" panose="02010609060101010101" pitchFamily="2" charset="-122"/>
              </a:rPr>
              <a:t>起风了</a:t>
            </a:r>
            <a:endParaRPr lang="zh-CN" altLang="en-US" sz="4000" b="1" dirty="0">
              <a:solidFill>
                <a:srgbClr val="CC0099"/>
              </a:solidFill>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春天还没有过去</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不知怎么了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天气忽地变冷了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风赶走了太阳</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吹散了花香</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吹谢了百花</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又回到冬天了吗</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风肆虐地狂刮。</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你做错了事</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为什么不去道歉</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我没有错</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你不要乱讲</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你错 了</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我没有</a:t>
            </a:r>
            <a:r>
              <a:rPr lang="en-US" altLang="zh-CN" sz="3200" b="1" dirty="0">
                <a:latin typeface="黑体" panose="02010609060101010101" pitchFamily="2" charset="-122"/>
                <a:ea typeface="黑体" panose="02010609060101010101" pitchFamily="2" charset="-122"/>
              </a:rPr>
              <a:t>…… "  </a:t>
            </a:r>
            <a:r>
              <a:rPr lang="zh-CN" altLang="en-US" sz="3200" b="1" dirty="0">
                <a:latin typeface="黑体" panose="02010609060101010101" pitchFamily="2" charset="-122"/>
                <a:ea typeface="黑体" panose="02010609060101010101" pitchFamily="2" charset="-122"/>
              </a:rPr>
              <a:t>风吹乱了我的头发</a:t>
            </a:r>
            <a:r>
              <a:rPr lang="en-US" altLang="zh-CN" sz="3200" b="1">
                <a:latin typeface="黑体" panose="02010609060101010101" pitchFamily="2" charset="-122"/>
                <a:ea typeface="黑体" panose="02010609060101010101" pitchFamily="2" charset="-122"/>
              </a:rPr>
              <a:t>……</a:t>
            </a:r>
            <a:endParaRPr lang="en-US" altLang="zh-CN" sz="2400" b="1">
              <a:latin typeface="黑体" panose="02010609060101010101" pitchFamily="2" charset="-122"/>
              <a:ea typeface="黑体" panose="02010609060101010101" pitchFamily="2" charset="-122"/>
            </a:endParaRPr>
          </a:p>
        </p:txBody>
      </p:sp>
      <p:sp>
        <p:nvSpPr>
          <p:cNvPr id="11264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文本框 401409"/>
          <p:cNvSpPr txBox="1"/>
          <p:nvPr/>
        </p:nvSpPr>
        <p:spPr>
          <a:xfrm>
            <a:off x="574675" y="476250"/>
            <a:ext cx="7993063" cy="5575300"/>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4000" b="1" dirty="0">
                <a:solidFill>
                  <a:srgbClr val="CC0099"/>
                </a:solidFill>
                <a:latin typeface="黑体" panose="02010609060101010101" pitchFamily="2" charset="-122"/>
                <a:ea typeface="黑体" panose="02010609060101010101" pitchFamily="2" charset="-122"/>
              </a:rPr>
              <a:t>下雨了</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昨夜难眠</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冰凉而硕大的雨滴砸在马路上、玻璃上、房顶上</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升起一阵雨雾</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吧嗒吧嗒”作响</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透骨的寒气在雨中游荡</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侵袭着慌忙奔走的人们。</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那天我和他争得面红耳赤，最后不欢而散</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各自回到寝室。不知道现在他怎么样了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碰上这样的天气</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瘦弱的他会不会感冒</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有没有人陪他去医务室</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他总喜欢在病中逞能</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不知道这次怎么样</a:t>
            </a:r>
            <a:r>
              <a:rPr lang="en-US" altLang="zh-CN" sz="3200" b="1">
                <a:latin typeface="黑体" panose="02010609060101010101" pitchFamily="2" charset="-122"/>
                <a:ea typeface="黑体" panose="02010609060101010101" pitchFamily="2" charset="-122"/>
              </a:rPr>
              <a:t>?</a:t>
            </a:r>
            <a:r>
              <a:rPr lang="zh-TW" altLang="en-US" sz="2400" b="1" dirty="0">
                <a:latin typeface="黑体" panose="02010609060101010101" pitchFamily="2" charset="-122"/>
                <a:ea typeface="黑体" panose="02010609060101010101" pitchFamily="2" charset="-122"/>
              </a:rPr>
              <a:t> </a:t>
            </a:r>
            <a:endParaRPr lang="en-US" altLang="zh-CN" sz="2400" b="1">
              <a:latin typeface="黑体" panose="02010609060101010101" pitchFamily="2" charset="-122"/>
              <a:ea typeface="黑体" panose="02010609060101010101" pitchFamily="2" charset="-122"/>
            </a:endParaRPr>
          </a:p>
        </p:txBody>
      </p:sp>
      <p:sp>
        <p:nvSpPr>
          <p:cNvPr id="11366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89" name="文本框 402433"/>
          <p:cNvSpPr txBox="1"/>
          <p:nvPr/>
        </p:nvSpPr>
        <p:spPr>
          <a:xfrm>
            <a:off x="773113" y="1006475"/>
            <a:ext cx="7597775" cy="4843463"/>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latin typeface="黑体" panose="02010609060101010101" pitchFamily="2" charset="-122"/>
                <a:ea typeface="黑体" panose="02010609060101010101" pitchFamily="2" charset="-122"/>
              </a:rPr>
              <a:t>想着以前的形影不离、不分彼此</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吃饭</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两只碗总是并排在一起</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现在已经两顿饭不在一起吃了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搞得我自己吃的是什么自己也不清楚 </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想着以前在一起嬉闹</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从没有红过脸</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而这次却成了这种局面</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可是明明是他做错了事啊</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唉</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我应该对他耐心点</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为什么非要吵呢</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悔意慢慢的沉重起来</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我真害怕看到友谊的破裂后</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狼狈的我们再次相遇的情景</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endParaRPr lang="en-US" altLang="zh-CN" sz="2400">
              <a:latin typeface="黑体" panose="02010609060101010101" pitchFamily="2" charset="-122"/>
              <a:ea typeface="黑体" panose="02010609060101010101" pitchFamily="2" charset="-122"/>
            </a:endParaRPr>
          </a:p>
        </p:txBody>
      </p:sp>
      <p:sp>
        <p:nvSpPr>
          <p:cNvPr id="11469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379905"/>
          <p:cNvSpPr>
            <a:spLocks noGrp="1" noRot="1"/>
          </p:cNvSpPr>
          <p:nvPr>
            <p:ph type="title"/>
          </p:nvPr>
        </p:nvSpPr>
        <p:spPr>
          <a:xfrm>
            <a:off x="323850" y="188913"/>
            <a:ext cx="8540750" cy="600075"/>
          </a:xfrm>
          <a:ln/>
        </p:spPr>
        <p:txBody>
          <a:bodyPr anchor="ctr"/>
          <a:p>
            <a:r>
              <a:rPr lang="zh-CN" altLang="en-US" sz="4000" b="1" dirty="0">
                <a:ea typeface="方正行楷简体" pitchFamily="2" charset="-122"/>
              </a:rPr>
              <a:t>六、格调高。</a:t>
            </a:r>
            <a:endParaRPr lang="zh-CN" altLang="en-US" sz="4000" b="1" dirty="0">
              <a:ea typeface="方正行楷简体" pitchFamily="2" charset="-122"/>
            </a:endParaRPr>
          </a:p>
        </p:txBody>
      </p:sp>
      <p:sp>
        <p:nvSpPr>
          <p:cNvPr id="14338" name="文本占位符 379906"/>
          <p:cNvSpPr>
            <a:spLocks noGrp="1" noRot="1"/>
          </p:cNvSpPr>
          <p:nvPr>
            <p:ph idx="1"/>
          </p:nvPr>
        </p:nvSpPr>
        <p:spPr>
          <a:xfrm>
            <a:off x="323850" y="981075"/>
            <a:ext cx="8540750" cy="5400675"/>
          </a:xfrm>
          <a:ln/>
        </p:spPr>
        <p:txBody>
          <a:bodyPr anchor="t"/>
          <a:p>
            <a:pPr>
              <a:lnSpc>
                <a:spcPct val="80000"/>
              </a:lnSpc>
              <a:buNone/>
            </a:pPr>
            <a:r>
              <a:rPr lang="en-US" altLang="zh-CN" b="1" dirty="0"/>
              <a:t>           </a:t>
            </a:r>
            <a:r>
              <a:rPr lang="zh-CN" altLang="en-US" b="1" dirty="0"/>
              <a:t>格调高是指文章的立题要健康向上，体现出现代中学生昂扬向上的精神风貌。社会生活中不乏阴暗面、消极事。考生也并不是不可写揭露社会之阴暗面、消极事的文章。关键在于中学生知识面窄，人生阅历浅，辨别是非能力较差，分析问题时往往缺少理性，容易片面化。只写揭露社会中阴暗面、消极事，一定要把握好尺度，看问题绝对不能片面化、绝对化。切莫只顾自己宣泄情感。文章要少流露消极颓废的人生态度。应尽量多一些赞美，少一份揭露；多一些讴歌，少一份暴光；多一份理解，少一份宣泄。生活本来就是这般美好，我们何必非要给自己的生命涂上一层单调的灰色呢</a:t>
            </a:r>
            <a:r>
              <a:rPr lang="en-US" altLang="zh-CN" b="1"/>
              <a:t>?</a:t>
            </a:r>
            <a:endParaRPr lang="en-US" altLang="zh-CN" b="1"/>
          </a:p>
        </p:txBody>
      </p:sp>
      <p:sp>
        <p:nvSpPr>
          <p:cNvPr id="1433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文本框 403457"/>
          <p:cNvSpPr txBox="1"/>
          <p:nvPr/>
        </p:nvSpPr>
        <p:spPr>
          <a:xfrm>
            <a:off x="684213" y="333375"/>
            <a:ext cx="7775575" cy="5940425"/>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solidFill>
                  <a:srgbClr val="CC0099"/>
                </a:solidFill>
                <a:latin typeface="黑体" panose="02010609060101010101" pitchFamily="2" charset="-122"/>
                <a:ea typeface="黑体" panose="02010609060101010101" pitchFamily="2" charset="-122"/>
              </a:rPr>
              <a:t>云散了</a:t>
            </a:r>
            <a:endParaRPr lang="zh-CN" altLang="en-US" sz="3200" b="1" dirty="0">
              <a:solidFill>
                <a:srgbClr val="CC0099"/>
              </a:solidFill>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雨停了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云慢慢散开</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太阳撒下一片温暖</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整个世界又都恢复了生机</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树叶花蕾上的雨水在晶莹发光，风变得柔和了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空气是那么清新。</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这才是春天 </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我揉着红红的眼睛</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去了他班找他</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他不在</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病了</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我便急忙跑去医务室</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却和他撞了个满怀</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他两手拎着一些礼物</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呆在那里。我们的脸都红了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我握住了他的手</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对他微笑</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我不该和你吵。 </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我说。</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不</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是我的错。</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他也笑了。</a:t>
            </a:r>
            <a:endParaRPr lang="zh-CN" altLang="en-US" sz="3200" b="1">
              <a:latin typeface="黑体" panose="02010609060101010101" pitchFamily="2" charset="-122"/>
              <a:ea typeface="黑体" panose="02010609060101010101" pitchFamily="2" charset="-122"/>
            </a:endParaRPr>
          </a:p>
        </p:txBody>
      </p:sp>
      <p:sp>
        <p:nvSpPr>
          <p:cNvPr id="11571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文本框 404481"/>
          <p:cNvSpPr txBox="1"/>
          <p:nvPr/>
        </p:nvSpPr>
        <p:spPr>
          <a:xfrm>
            <a:off x="250825" y="1200150"/>
            <a:ext cx="8424863" cy="3868738"/>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solidFill>
                  <a:srgbClr val="0404FC"/>
                </a:solidFill>
                <a:latin typeface="黑体" panose="02010609060101010101" pitchFamily="2" charset="-122"/>
                <a:ea typeface="黑体" panose="02010609060101010101" pitchFamily="2" charset="-122"/>
              </a:rPr>
              <a:t>如果有人问我</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一个人为什么要活着</a:t>
            </a:r>
            <a:r>
              <a:rPr lang="en-US" altLang="zh-CN" sz="3200" b="1">
                <a:solidFill>
                  <a:srgbClr val="0404FC"/>
                </a:solidFill>
                <a:latin typeface="黑体" panose="02010609060101010101" pitchFamily="2" charset="-122"/>
                <a:ea typeface="黑体" panose="02010609060101010101" pitchFamily="2" charset="-122"/>
              </a:rPr>
              <a:t>?" </a:t>
            </a:r>
            <a:endParaRPr lang="en-US" altLang="zh-CN" sz="3200" b="1">
              <a:solidFill>
                <a:srgbClr val="0404FC"/>
              </a:solidFill>
              <a:latin typeface="黑体" panose="02010609060101010101" pitchFamily="2" charset="-122"/>
              <a:ea typeface="黑体" panose="02010609060101010101" pitchFamily="2" charset="-122"/>
            </a:endParaRPr>
          </a:p>
          <a:p>
            <a:r>
              <a:rPr lang="en-US" altLang="zh-CN" sz="3200" b="1">
                <a:solidFill>
                  <a:srgbClr val="0404FC"/>
                </a:solidFill>
                <a:latin typeface="黑体" panose="02010609060101010101" pitchFamily="2" charset="-122"/>
                <a:ea typeface="黑体" panose="02010609060101010101" pitchFamily="2" charset="-122"/>
              </a:rPr>
              <a:t>         </a:t>
            </a:r>
            <a:endParaRPr lang="en-US" altLang="zh-CN" sz="3200" b="1">
              <a:solidFill>
                <a:srgbClr val="0404FC"/>
              </a:solidFill>
              <a:latin typeface="黑体" panose="02010609060101010101" pitchFamily="2" charset="-122"/>
              <a:ea typeface="黑体" panose="02010609060101010101" pitchFamily="2" charset="-122"/>
            </a:endParaRPr>
          </a:p>
          <a:p>
            <a:r>
              <a:rPr lang="en-US" altLang="zh-CN" sz="3200" b="1" dirty="0">
                <a:solidFill>
                  <a:srgbClr val="0404FC"/>
                </a:solidFill>
                <a:latin typeface="黑体" panose="02010609060101010101" pitchFamily="2" charset="-122"/>
                <a:ea typeface="黑体" panose="02010609060101010101" pitchFamily="2" charset="-122"/>
              </a:rPr>
              <a:t>    </a:t>
            </a:r>
            <a:r>
              <a:rPr lang="zh-CN" altLang="en-US" sz="3200" b="1" dirty="0">
                <a:solidFill>
                  <a:srgbClr val="0404FC"/>
                </a:solidFill>
                <a:latin typeface="黑体" panose="02010609060101010101" pitchFamily="2" charset="-122"/>
                <a:ea typeface="黑体" panose="02010609060101010101" pitchFamily="2" charset="-122"/>
              </a:rPr>
              <a:t>我会说：</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人活着</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不仅要为自己</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更要为他人</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所有你爱以及爱你的人。</a:t>
            </a:r>
            <a:r>
              <a:rPr lang="en-US" altLang="zh-CN" sz="3200" b="1">
                <a:solidFill>
                  <a:srgbClr val="0404FC"/>
                </a:solidFill>
                <a:latin typeface="黑体" panose="02010609060101010101" pitchFamily="2" charset="-122"/>
                <a:ea typeface="黑体" panose="02010609060101010101" pitchFamily="2" charset="-122"/>
              </a:rPr>
              <a:t>"</a:t>
            </a:r>
            <a:endParaRPr lang="en-US" altLang="zh-CN" sz="3200" b="1">
              <a:solidFill>
                <a:srgbClr val="0404FC"/>
              </a:solidFill>
              <a:latin typeface="黑体" panose="02010609060101010101" pitchFamily="2" charset="-122"/>
              <a:ea typeface="黑体" panose="02010609060101010101" pitchFamily="2" charset="-122"/>
            </a:endParaRPr>
          </a:p>
          <a:p>
            <a:r>
              <a:rPr lang="en-US" altLang="zh-CN" sz="3200" b="1">
                <a:solidFill>
                  <a:srgbClr val="0404FC"/>
                </a:solidFill>
                <a:latin typeface="黑体" panose="02010609060101010101" pitchFamily="2" charset="-122"/>
                <a:ea typeface="黑体" panose="02010609060101010101" pitchFamily="2" charset="-122"/>
              </a:rPr>
              <a:t>	</a:t>
            </a:r>
            <a:endParaRPr lang="en-US" altLang="zh-CN" sz="3200" b="1">
              <a:solidFill>
                <a:srgbClr val="0404FC"/>
              </a:solidFill>
              <a:latin typeface="黑体" panose="02010609060101010101" pitchFamily="2" charset="-122"/>
              <a:ea typeface="黑体" panose="02010609060101010101" pitchFamily="2" charset="-122"/>
            </a:endParaRPr>
          </a:p>
          <a:p>
            <a:r>
              <a:rPr lang="en-US" altLang="zh-CN" sz="3200" b="1" dirty="0">
                <a:solidFill>
                  <a:srgbClr val="0404FC"/>
                </a:solidFill>
                <a:latin typeface="黑体" panose="02010609060101010101" pitchFamily="2" charset="-122"/>
                <a:ea typeface="黑体" panose="02010609060101010101" pitchFamily="2" charset="-122"/>
              </a:rPr>
              <a:t>    </a:t>
            </a:r>
            <a:r>
              <a:rPr lang="zh-CN" altLang="en-US" sz="3200" b="1" dirty="0">
                <a:solidFill>
                  <a:srgbClr val="0404FC"/>
                </a:solidFill>
                <a:latin typeface="黑体" panose="02010609060101010101" pitchFamily="2" charset="-122"/>
                <a:ea typeface="黑体" panose="02010609060101010101" pitchFamily="2" charset="-122"/>
              </a:rPr>
              <a:t>是啊</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活着</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多好</a:t>
            </a:r>
            <a:r>
              <a:rPr lang="en-US" altLang="zh-CN" sz="3200" b="1">
                <a:solidFill>
                  <a:srgbClr val="0404FC"/>
                </a:solidFill>
                <a:latin typeface="黑体" panose="02010609060101010101" pitchFamily="2" charset="-122"/>
                <a:ea typeface="黑体" panose="02010609060101010101" pitchFamily="2" charset="-122"/>
              </a:rPr>
              <a:t>!</a:t>
            </a:r>
            <a:endParaRPr lang="en-US" altLang="zh-CN" sz="3200" b="1">
              <a:solidFill>
                <a:srgbClr val="0404FC"/>
              </a:solidFill>
              <a:latin typeface="黑体" panose="02010609060101010101" pitchFamily="2" charset="-122"/>
              <a:ea typeface="黑体" panose="02010609060101010101" pitchFamily="2" charset="-122"/>
            </a:endParaRPr>
          </a:p>
          <a:p>
            <a:endParaRPr lang="en-US" altLang="zh-CN" sz="3200" b="1">
              <a:solidFill>
                <a:srgbClr val="0404FC"/>
              </a:solidFill>
              <a:latin typeface="黑体" panose="02010609060101010101" pitchFamily="2" charset="-122"/>
              <a:ea typeface="黑体" panose="02010609060101010101" pitchFamily="2" charset="-122"/>
            </a:endParaRPr>
          </a:p>
          <a:p>
            <a:endParaRPr lang="en-US" altLang="zh-CN" sz="2400">
              <a:solidFill>
                <a:srgbClr val="0404FC"/>
              </a:solidFill>
              <a:latin typeface="Times New Roman" panose="02020603050405020304" pitchFamily="18" charset="0"/>
            </a:endParaRPr>
          </a:p>
        </p:txBody>
      </p:sp>
      <p:sp>
        <p:nvSpPr>
          <p:cNvPr id="11673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文本框 405505"/>
          <p:cNvSpPr txBox="1"/>
          <p:nvPr/>
        </p:nvSpPr>
        <p:spPr>
          <a:xfrm>
            <a:off x="755650" y="1125538"/>
            <a:ext cx="7632700" cy="4302125"/>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600" b="1" dirty="0">
                <a:latin typeface="黑体" panose="02010609060101010101" pitchFamily="2" charset="-122"/>
                <a:ea typeface="黑体" panose="02010609060101010101" pitchFamily="2" charset="-122"/>
              </a:rPr>
              <a:t>他终于承认自己错了</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让我陪他去道歉</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我转过身</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按住表</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要留住这最快乐的时刻</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我悄悄拭去眼泪。 </a:t>
            </a:r>
            <a:endParaRPr lang="zh-CN" altLang="en-US" sz="3600" b="1" dirty="0">
              <a:latin typeface="黑体" panose="02010609060101010101" pitchFamily="2" charset="-122"/>
              <a:ea typeface="黑体" panose="02010609060101010101" pitchFamily="2" charset="-122"/>
            </a:endParaRPr>
          </a:p>
          <a:p>
            <a:r>
              <a:rPr lang="zh-CN" altLang="en-US" sz="3600" b="1" dirty="0">
                <a:latin typeface="黑体" panose="02010609060101010101" pitchFamily="2" charset="-122"/>
                <a:ea typeface="黑体" panose="02010609060101010101" pitchFamily="2" charset="-122"/>
              </a:rPr>
              <a:t>    此时的阳光多么温暖</a:t>
            </a:r>
            <a:r>
              <a:rPr lang="en-US" altLang="zh-CN" sz="3600" b="1">
                <a:latin typeface="黑体" panose="02010609060101010101" pitchFamily="2" charset="-122"/>
                <a:ea typeface="黑体" panose="02010609060101010101" pitchFamily="2" charset="-122"/>
              </a:rPr>
              <a:t>!</a:t>
            </a:r>
            <a:endParaRPr lang="en-US" altLang="zh-CN" sz="3600" b="1">
              <a:latin typeface="黑体" panose="02010609060101010101" pitchFamily="2" charset="-122"/>
              <a:ea typeface="黑体" panose="02010609060101010101" pitchFamily="2" charset="-122"/>
            </a:endParaRPr>
          </a:p>
          <a:p>
            <a:r>
              <a:rPr lang="en-US" altLang="zh-CN" sz="3600" b="1" dirty="0">
                <a:latin typeface="黑体" panose="02010609060101010101" pitchFamily="2" charset="-122"/>
                <a:ea typeface="黑体" panose="02010609060101010101" pitchFamily="2" charset="-122"/>
              </a:rPr>
              <a:t>    </a:t>
            </a:r>
            <a:r>
              <a:rPr lang="zh-CN" altLang="en-US" sz="3600" b="1" dirty="0">
                <a:latin typeface="黑体" panose="02010609060101010101" pitchFamily="2" charset="-122"/>
                <a:ea typeface="黑体" panose="02010609060101010101" pitchFamily="2" charset="-122"/>
              </a:rPr>
              <a:t>友善</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一个多么普通的词</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却能拨开乌云</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打造蓝天</a:t>
            </a:r>
            <a:r>
              <a:rPr lang="en-US" altLang="zh-CN" sz="3600" b="1">
                <a:latin typeface="黑体" panose="02010609060101010101" pitchFamily="2" charset="-122"/>
                <a:ea typeface="黑体" panose="02010609060101010101" pitchFamily="2" charset="-122"/>
              </a:rPr>
              <a:t>!</a:t>
            </a:r>
            <a:endParaRPr lang="en-US" altLang="zh-CN" sz="3600" b="1">
              <a:latin typeface="黑体" panose="02010609060101010101" pitchFamily="2" charset="-122"/>
              <a:ea typeface="黑体" panose="02010609060101010101" pitchFamily="2" charset="-122"/>
            </a:endParaRPr>
          </a:p>
          <a:p>
            <a:r>
              <a:rPr lang="en-US" altLang="zh-CN" sz="3600" b="1" dirty="0">
                <a:latin typeface="黑体" panose="02010609060101010101" pitchFamily="2" charset="-122"/>
                <a:ea typeface="黑体" panose="02010609060101010101" pitchFamily="2" charset="-122"/>
              </a:rPr>
              <a:t>    </a:t>
            </a:r>
            <a:r>
              <a:rPr lang="zh-CN" altLang="en-US" sz="3600" b="1" dirty="0">
                <a:latin typeface="黑体" panose="02010609060101010101" pitchFamily="2" charset="-122"/>
                <a:ea typeface="黑体" panose="02010609060101010101" pitchFamily="2" charset="-122"/>
              </a:rPr>
              <a:t>友善</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友谊的保护伞</a:t>
            </a:r>
            <a:r>
              <a:rPr lang="en-US" altLang="zh-CN" sz="3600" b="1">
                <a:latin typeface="黑体" panose="02010609060101010101" pitchFamily="2" charset="-122"/>
                <a:ea typeface="黑体" panose="02010609060101010101" pitchFamily="2" charset="-122"/>
              </a:rPr>
              <a:t>!</a:t>
            </a:r>
            <a:endParaRPr lang="en-US" altLang="zh-CN" sz="3600" b="1">
              <a:latin typeface="黑体" panose="02010609060101010101" pitchFamily="2" charset="-122"/>
              <a:ea typeface="黑体" panose="02010609060101010101" pitchFamily="2" charset="-122"/>
            </a:endParaRPr>
          </a:p>
          <a:p>
            <a:endParaRPr lang="en-US" altLang="zh-CN" sz="2400" b="1">
              <a:latin typeface="黑体" panose="02010609060101010101" pitchFamily="2" charset="-122"/>
              <a:ea typeface="黑体" panose="02010609060101010101" pitchFamily="2" charset="-122"/>
            </a:endParaRPr>
          </a:p>
        </p:txBody>
      </p:sp>
      <p:sp>
        <p:nvSpPr>
          <p:cNvPr id="11776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5" name="文本框 146433"/>
          <p:cNvSpPr txBox="1"/>
          <p:nvPr/>
        </p:nvSpPr>
        <p:spPr>
          <a:xfrm>
            <a:off x="755650" y="549275"/>
            <a:ext cx="7777163" cy="5461000"/>
          </a:xfrm>
          <a:prstGeom prst="rect">
            <a:avLst/>
          </a:prstGeom>
          <a:noFill/>
          <a:ln w="9525">
            <a:noFill/>
          </a:ln>
        </p:spPr>
        <p:txBody>
          <a:bodyPr>
            <a:spAutoFit/>
          </a:bodyPr>
          <a:p>
            <a:pPr>
              <a:spcBef>
                <a:spcPct val="50000"/>
              </a:spcBef>
            </a:pPr>
            <a:r>
              <a:rPr lang="en-US" altLang="zh-CN" sz="4000" b="1">
                <a:solidFill>
                  <a:schemeClr val="accent2"/>
                </a:solidFill>
                <a:latin typeface="黑体" panose="02010609060101010101" pitchFamily="2" charset="-122"/>
                <a:ea typeface="黑体" panose="02010609060101010101" pitchFamily="2" charset="-122"/>
              </a:rPr>
              <a:t>    </a:t>
            </a:r>
            <a:r>
              <a:rPr lang="en-US" altLang="zh-CN" sz="4000" b="1" dirty="0">
                <a:solidFill>
                  <a:srgbClr val="006600"/>
                </a:solidFill>
                <a:latin typeface="黑体" panose="02010609060101010101" pitchFamily="2" charset="-122"/>
                <a:ea typeface="黑体" panose="02010609060101010101" pitchFamily="2" charset="-122"/>
              </a:rPr>
              <a:t>2</a:t>
            </a:r>
            <a:r>
              <a:rPr lang="zh-CN" altLang="en-US" sz="4000" b="1" dirty="0">
                <a:solidFill>
                  <a:srgbClr val="006600"/>
                </a:solidFill>
                <a:latin typeface="黑体" panose="02010609060101010101" pitchFamily="2" charset="-122"/>
                <a:ea typeface="黑体" panose="02010609060101010101" pitchFamily="2" charset="-122"/>
              </a:rPr>
              <a:t>、日记体式</a:t>
            </a:r>
            <a:endParaRPr lang="zh-CN" altLang="en-US" sz="4000" b="1" dirty="0">
              <a:solidFill>
                <a:srgbClr val="006600"/>
              </a:solidFill>
              <a:latin typeface="黑体" panose="02010609060101010101" pitchFamily="2" charset="-122"/>
              <a:ea typeface="黑体" panose="02010609060101010101" pitchFamily="2" charset="-122"/>
            </a:endParaRPr>
          </a:p>
          <a:p>
            <a:pPr>
              <a:spcBef>
                <a:spcPct val="50000"/>
              </a:spcBef>
            </a:pPr>
            <a:r>
              <a:rPr lang="zh-CN" altLang="en-US" sz="4000" b="1" dirty="0">
                <a:latin typeface="华文新魏" pitchFamily="2" charset="-122"/>
                <a:ea typeface="华文新魏" pitchFamily="2" charset="-122"/>
              </a:rPr>
              <a:t>    </a:t>
            </a:r>
            <a:r>
              <a:rPr lang="zh-CN" altLang="en-US" sz="3600" b="1" dirty="0">
                <a:latin typeface="黑体" panose="02010609060101010101" pitchFamily="2" charset="-122"/>
                <a:ea typeface="黑体" panose="02010609060101010101" pitchFamily="2" charset="-122"/>
              </a:rPr>
              <a:t>采用记日记的形式，围绕一个主题，用清晰的时间概念展示出事物的全过程。日记最能坦露一个人的真情实感，采用这种形式，既能尽兴抒写自己的感悟体验，又能吸引读者，增强真实性，写法上还避免了单纯的记叙形式，日记体作文比较适合于写人记事。</a:t>
            </a:r>
            <a:endParaRPr lang="zh-CN" altLang="en-US" sz="3600" b="1" dirty="0">
              <a:latin typeface="黑体" panose="02010609060101010101" pitchFamily="2" charset="-122"/>
              <a:ea typeface="黑体" panose="02010609060101010101" pitchFamily="2" charset="-122"/>
            </a:endParaRPr>
          </a:p>
        </p:txBody>
      </p:sp>
      <p:sp>
        <p:nvSpPr>
          <p:cNvPr id="11878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wedg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09" name="文本框 147458"/>
          <p:cNvSpPr txBox="1"/>
          <p:nvPr/>
        </p:nvSpPr>
        <p:spPr>
          <a:xfrm>
            <a:off x="755650" y="1844675"/>
            <a:ext cx="4608513" cy="457200"/>
          </a:xfrm>
          <a:prstGeom prst="rect">
            <a:avLst/>
          </a:prstGeom>
          <a:noFill/>
          <a:ln w="9525">
            <a:noFill/>
          </a:ln>
        </p:spPr>
        <p:txBody>
          <a:bodyPr>
            <a:spAutoFit/>
          </a:bodyPr>
          <a:p>
            <a:pPr>
              <a:spcBef>
                <a:spcPct val="50000"/>
              </a:spcBef>
            </a:pPr>
            <a:endParaRPr lang="zh-CN" altLang="en-US" sz="2400" dirty="0">
              <a:latin typeface="Times New Roman" panose="02020603050405020304" pitchFamily="18" charset="0"/>
            </a:endParaRPr>
          </a:p>
        </p:txBody>
      </p:sp>
      <p:sp>
        <p:nvSpPr>
          <p:cNvPr id="119810" name="文本框 147459"/>
          <p:cNvSpPr txBox="1"/>
          <p:nvPr/>
        </p:nvSpPr>
        <p:spPr>
          <a:xfrm>
            <a:off x="539750" y="1125538"/>
            <a:ext cx="8243888" cy="3990975"/>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solidFill>
                  <a:srgbClr val="CC0099"/>
                </a:solidFill>
                <a:latin typeface="黑体" panose="02010609060101010101" pitchFamily="2" charset="-122"/>
                <a:ea typeface="黑体" panose="02010609060101010101" pitchFamily="2" charset="-122"/>
              </a:rPr>
              <a:t>活着，多好</a:t>
            </a:r>
            <a:endParaRPr lang="zh-CN" altLang="en-US" sz="3200" b="1" dirty="0">
              <a:solidFill>
                <a:srgbClr val="CC0099"/>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有人问我</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一个人为什么要活着</a:t>
            </a:r>
            <a:r>
              <a:rPr lang="en-US" altLang="zh-CN" sz="3200" b="1">
                <a:solidFill>
                  <a:srgbClr val="0404FC"/>
                </a:solidFill>
                <a:latin typeface="黑体" panose="02010609060101010101" pitchFamily="2" charset="-122"/>
                <a:ea typeface="黑体" panose="02010609060101010101" pitchFamily="2" charset="-122"/>
              </a:rPr>
              <a:t>?"</a:t>
            </a:r>
            <a:endParaRPr lang="en-US" altLang="zh-CN" sz="3200" b="1">
              <a:solidFill>
                <a:srgbClr val="0404FC"/>
              </a:solidFill>
              <a:latin typeface="黑体" panose="02010609060101010101" pitchFamily="2" charset="-122"/>
              <a:ea typeface="黑体" panose="02010609060101010101" pitchFamily="2" charset="-122"/>
            </a:endParaRPr>
          </a:p>
          <a:p>
            <a:r>
              <a:rPr lang="zh-TW" altLang="en-US" sz="3200" b="1" dirty="0">
                <a:solidFill>
                  <a:srgbClr val="0404FC"/>
                </a:solidFill>
                <a:latin typeface="黑体" panose="02010609060101010101" pitchFamily="2" charset="-122"/>
                <a:ea typeface="黑体" panose="02010609060101010101" pitchFamily="2" charset="-122"/>
              </a:rPr>
              <a:t>    “因为</a:t>
            </a:r>
            <a:r>
              <a:rPr lang="en-US" altLang="zh-TW" sz="3200" b="1">
                <a:solidFill>
                  <a:srgbClr val="0404FC"/>
                </a:solidFill>
                <a:latin typeface="黑体" panose="02010609060101010101" pitchFamily="2" charset="-122"/>
                <a:ea typeface="黑体" panose="02010609060101010101" pitchFamily="2" charset="-122"/>
              </a:rPr>
              <a:t>……</a:t>
            </a:r>
            <a:r>
              <a:rPr lang="zh-TW" altLang="en-US" sz="3200" b="1" dirty="0">
                <a:solidFill>
                  <a:srgbClr val="0404FC"/>
                </a:solidFill>
                <a:latin typeface="黑体" panose="02010609060101010101" pitchFamily="2" charset="-122"/>
                <a:ea typeface="黑体" panose="02010609060101010101" pitchFamily="2" charset="-122"/>
              </a:rPr>
              <a:t>”一时竟语塞。</a:t>
            </a:r>
            <a:r>
              <a:rPr lang="zh-CN" altLang="en-US" sz="3200" b="1" dirty="0">
                <a:solidFill>
                  <a:srgbClr val="0404FC"/>
                </a:solidFill>
                <a:latin typeface="黑体" panose="02010609060101010101" pitchFamily="2" charset="-122"/>
                <a:ea typeface="黑体" panose="02010609060101010101" pitchFamily="2" charset="-122"/>
              </a:rPr>
              <a:t>我不想随便敷衍几句“为了赚钱”、</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为了吃穿住行</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等无聊的话。因为生命的意义远没那样简单。</a:t>
            </a:r>
            <a:r>
              <a:rPr lang="zh-TW" altLang="en-US" sz="3200" b="1" dirty="0">
                <a:solidFill>
                  <a:srgbClr val="0404FC"/>
                </a:solidFill>
                <a:latin typeface="黑体" panose="02010609060101010101" pitchFamily="2" charset="-122"/>
                <a:ea typeface="黑体" panose="02010609060101010101" pitchFamily="2" charset="-122"/>
              </a:rPr>
              <a:t>所以,我努力地思考着</a:t>
            </a:r>
            <a:r>
              <a:rPr lang="en-US" altLang="zh-TW" sz="3200" b="1">
                <a:solidFill>
                  <a:srgbClr val="0404FC"/>
                </a:solidFill>
                <a:latin typeface="黑体" panose="02010609060101010101" pitchFamily="2" charset="-122"/>
                <a:ea typeface="黑体" panose="02010609060101010101" pitchFamily="2" charset="-122"/>
              </a:rPr>
              <a:t>……</a:t>
            </a:r>
            <a:endParaRPr lang="zh-CN" altLang="en-US" sz="3200" b="1">
              <a:solidFill>
                <a:srgbClr val="0404FC"/>
              </a:solidFill>
              <a:latin typeface="黑体" panose="02010609060101010101" pitchFamily="2" charset="-122"/>
              <a:ea typeface="黑体" panose="02010609060101010101" pitchFamily="2" charset="-122"/>
            </a:endParaRPr>
          </a:p>
          <a:p>
            <a:r>
              <a:rPr lang="zh-CN" altLang="en-US" sz="3200" b="1">
                <a:latin typeface="Times New Roman" panose="02020603050405020304" pitchFamily="18" charset="0"/>
              </a:rPr>
              <a:t>                </a:t>
            </a:r>
            <a:endParaRPr lang="zh-CN" altLang="en-US" sz="3200" b="1">
              <a:latin typeface="Times New Roman" panose="02020603050405020304" pitchFamily="18" charset="0"/>
            </a:endParaRPr>
          </a:p>
        </p:txBody>
      </p:sp>
      <p:sp>
        <p:nvSpPr>
          <p:cNvPr id="11981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文本框 148482"/>
          <p:cNvSpPr txBox="1"/>
          <p:nvPr/>
        </p:nvSpPr>
        <p:spPr>
          <a:xfrm>
            <a:off x="1166813" y="1412875"/>
            <a:ext cx="184150" cy="457200"/>
          </a:xfrm>
          <a:prstGeom prst="rect">
            <a:avLst/>
          </a:prstGeom>
          <a:noFill/>
          <a:ln w="9525">
            <a:noFill/>
          </a:ln>
        </p:spPr>
        <p:txBody>
          <a:bodyPr>
            <a:spAutoFit/>
          </a:bodyPr>
          <a:p>
            <a:pPr>
              <a:spcBef>
                <a:spcPct val="50000"/>
              </a:spcBef>
            </a:pPr>
            <a:endParaRPr lang="zh-CN" altLang="en-US" sz="2400" dirty="0">
              <a:latin typeface="Times New Roman" panose="02020603050405020304" pitchFamily="18" charset="0"/>
            </a:endParaRPr>
          </a:p>
        </p:txBody>
      </p:sp>
      <p:sp>
        <p:nvSpPr>
          <p:cNvPr id="120834" name="文本框 148483"/>
          <p:cNvSpPr txBox="1"/>
          <p:nvPr/>
        </p:nvSpPr>
        <p:spPr>
          <a:xfrm>
            <a:off x="395288" y="333375"/>
            <a:ext cx="8497887" cy="4965700"/>
          </a:xfrm>
          <a:prstGeom prst="rect">
            <a:avLst/>
          </a:prstGeom>
          <a:noFill/>
          <a:ln w="9525">
            <a:noFill/>
          </a:ln>
        </p:spPr>
        <p:txBody>
          <a:bodyPr>
            <a:spAutoFit/>
          </a:bodyPr>
          <a:p>
            <a:r>
              <a:rPr lang="en-US" altLang="zh-CN" sz="3200" b="1" dirty="0">
                <a:latin typeface="Times New Roman" panose="02020603050405020304" pitchFamily="18" charset="0"/>
              </a:rPr>
              <a:t> </a:t>
            </a:r>
            <a:r>
              <a:rPr lang="en-US" altLang="zh-CN" sz="3200" b="1">
                <a:latin typeface="Times New Roman" panose="02020603050405020304" pitchFamily="18" charset="0"/>
              </a:rPr>
              <a:t>               </a:t>
            </a:r>
            <a:r>
              <a:rPr lang="en-US" altLang="zh-CN" sz="3200" b="1" dirty="0">
                <a:solidFill>
                  <a:srgbClr val="0404FC"/>
                </a:solidFill>
                <a:latin typeface="黑体" panose="02010609060101010101" pitchFamily="2" charset="-122"/>
                <a:ea typeface="黑体" panose="02010609060101010101" pitchFamily="2" charset="-122"/>
              </a:rPr>
              <a:t>2 </a:t>
            </a:r>
            <a:r>
              <a:rPr lang="zh-CN" altLang="en-US" sz="3200" b="1" dirty="0">
                <a:solidFill>
                  <a:srgbClr val="0404FC"/>
                </a:solidFill>
                <a:latin typeface="黑体" panose="02010609060101010101" pitchFamily="2" charset="-122"/>
                <a:ea typeface="黑体" panose="02010609060101010101" pitchFamily="2" charset="-122"/>
              </a:rPr>
              <a:t>月 </a:t>
            </a:r>
            <a:r>
              <a:rPr lang="en-US" altLang="zh-CN" sz="3200" b="1" dirty="0">
                <a:solidFill>
                  <a:srgbClr val="0404FC"/>
                </a:solidFill>
                <a:latin typeface="黑体" panose="02010609060101010101" pitchFamily="2" charset="-122"/>
                <a:ea typeface="黑体" panose="02010609060101010101" pitchFamily="2" charset="-122"/>
              </a:rPr>
              <a:t>21</a:t>
            </a:r>
            <a:r>
              <a:rPr lang="zh-CN" altLang="en-US" sz="3200" b="1" dirty="0">
                <a:solidFill>
                  <a:srgbClr val="0404FC"/>
                </a:solidFill>
                <a:latin typeface="黑体" panose="02010609060101010101" pitchFamily="2" charset="-122"/>
                <a:ea typeface="黑体" panose="02010609060101010101" pitchFamily="2" charset="-122"/>
              </a:rPr>
              <a:t>日   星期一  多云转睛</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今天</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我家隔壁搬来了一对老夫妻。</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他们大约</a:t>
            </a:r>
            <a:r>
              <a:rPr lang="en-US" altLang="zh-CN" sz="3200" b="1" dirty="0">
                <a:solidFill>
                  <a:srgbClr val="0404FC"/>
                </a:solidFill>
                <a:latin typeface="黑体" panose="02010609060101010101" pitchFamily="2" charset="-122"/>
                <a:ea typeface="黑体" panose="02010609060101010101" pitchFamily="2" charset="-122"/>
              </a:rPr>
              <a:t>60</a:t>
            </a:r>
            <a:r>
              <a:rPr lang="zh-CN" altLang="en-US" sz="3200" b="1" dirty="0">
                <a:solidFill>
                  <a:srgbClr val="0404FC"/>
                </a:solidFill>
                <a:latin typeface="黑体" panose="02010609060101010101" pitchFamily="2" charset="-122"/>
                <a:ea typeface="黑体" panose="02010609060101010101" pitchFamily="2" charset="-122"/>
              </a:rPr>
              <a:t>多岁</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满头银发</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都瘦瘦小小的。在楼梯口</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我居然见到了这样一幕</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老太太背着丈夫</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缓缓地吃力地爬上楼梯。她一步一步地支持着</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还不时地安慰丈夫</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没关系</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很快就到了。</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当我爸爸想替她背时</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她投来了个慈祥的微笑</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不用了</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我家老头子就喜欢让我背。</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天哪</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是什么力量让她艰难地登上五楼的</a:t>
            </a:r>
            <a:r>
              <a:rPr lang="en-US" altLang="zh-CN" sz="3200" b="1">
                <a:solidFill>
                  <a:srgbClr val="0404FC"/>
                </a:solidFill>
                <a:latin typeface="黑体" panose="02010609060101010101" pitchFamily="2" charset="-122"/>
                <a:ea typeface="黑体" panose="02010609060101010101" pitchFamily="2" charset="-122"/>
              </a:rPr>
              <a:t>!</a:t>
            </a:r>
            <a:endParaRPr lang="en-US" altLang="zh-CN" sz="3200" b="1">
              <a:solidFill>
                <a:srgbClr val="0404FC"/>
              </a:solidFill>
              <a:latin typeface="黑体" panose="02010609060101010101" pitchFamily="2" charset="-122"/>
              <a:ea typeface="黑体" panose="02010609060101010101" pitchFamily="2" charset="-122"/>
            </a:endParaRPr>
          </a:p>
        </p:txBody>
      </p:sp>
      <p:sp>
        <p:nvSpPr>
          <p:cNvPr id="12083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文本框 149506"/>
          <p:cNvSpPr txBox="1"/>
          <p:nvPr/>
        </p:nvSpPr>
        <p:spPr>
          <a:xfrm>
            <a:off x="377825" y="908050"/>
            <a:ext cx="8388350" cy="3868738"/>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solidFill>
                  <a:srgbClr val="0404FC"/>
                </a:solidFill>
                <a:latin typeface="黑体" panose="02010609060101010101" pitchFamily="2" charset="-122"/>
                <a:ea typeface="黑体" panose="02010609060101010101" pitchFamily="2" charset="-122"/>
              </a:rPr>
              <a:t>据居委会阿婆介绍</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这家姓王</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男的得了风湿病</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下肢瘫痪了好多年。因为子女在外地</a:t>
            </a:r>
            <a:r>
              <a:rPr lang="en-US" altLang="zh-CN" sz="3200" b="1" dirty="0">
                <a:solidFill>
                  <a:srgbClr val="0404FC"/>
                </a:solidFill>
                <a:latin typeface="黑体" panose="02010609060101010101" pitchFamily="2" charset="-122"/>
                <a:ea typeface="黑体" panose="02010609060101010101" pitchFamily="2" charset="-122"/>
              </a:rPr>
              <a:t>, </a:t>
            </a:r>
            <a:r>
              <a:rPr lang="zh-CN" altLang="en-US" sz="3200" b="1" dirty="0">
                <a:solidFill>
                  <a:srgbClr val="0404FC"/>
                </a:solidFill>
                <a:latin typeface="黑体" panose="02010609060101010101" pitchFamily="2" charset="-122"/>
                <a:ea typeface="黑体" panose="02010609060101010101" pitchFamily="2" charset="-122"/>
              </a:rPr>
              <a:t>一直都是妻子照顾他。他平时只能断断续续地说几个字</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什么事都不能干。</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a:solidFill>
                  <a:srgbClr val="0404FC"/>
                </a:solidFill>
                <a:latin typeface="黑体" panose="02010609060101010101" pitchFamily="2" charset="-122"/>
                <a:ea typeface="黑体" panose="02010609060101010101" pitchFamily="2" charset="-122"/>
              </a:rPr>
              <a:t>	</a:t>
            </a:r>
            <a:endParaRPr lang="zh-CN" altLang="en-US" sz="3200" b="1">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哦</a:t>
            </a:r>
            <a:r>
              <a:rPr lang="en-US" altLang="zh-CN" sz="3200" b="1" dirty="0">
                <a:solidFill>
                  <a:srgbClr val="0404FC"/>
                </a:solidFill>
                <a:latin typeface="黑体" panose="02010609060101010101" pitchFamily="2" charset="-122"/>
                <a:ea typeface="黑体" panose="02010609060101010101" pitchFamily="2" charset="-122"/>
              </a:rPr>
              <a:t>, </a:t>
            </a:r>
            <a:r>
              <a:rPr lang="zh-CN" altLang="en-US" sz="3200" b="1" dirty="0">
                <a:solidFill>
                  <a:srgbClr val="0404FC"/>
                </a:solidFill>
                <a:latin typeface="黑体" panose="02010609060101010101" pitchFamily="2" charset="-122"/>
                <a:ea typeface="黑体" panose="02010609060101010101" pitchFamily="2" charset="-122"/>
              </a:rPr>
              <a:t>祝他们好运 </a:t>
            </a:r>
            <a:r>
              <a:rPr lang="en-US" altLang="zh-CN" sz="3200" b="1">
                <a:solidFill>
                  <a:srgbClr val="0404FC"/>
                </a:solidFill>
                <a:latin typeface="黑体" panose="02010609060101010101" pitchFamily="2" charset="-122"/>
                <a:ea typeface="黑体" panose="02010609060101010101" pitchFamily="2" charset="-122"/>
              </a:rPr>
              <a:t>!</a:t>
            </a:r>
            <a:endParaRPr lang="en-US" altLang="zh-CN" sz="3200" b="1">
              <a:solidFill>
                <a:srgbClr val="0404FC"/>
              </a:solidFill>
              <a:latin typeface="黑体" panose="02010609060101010101" pitchFamily="2" charset="-122"/>
              <a:ea typeface="黑体" panose="02010609060101010101" pitchFamily="2" charset="-122"/>
            </a:endParaRPr>
          </a:p>
          <a:p>
            <a:endParaRPr lang="en-US" altLang="zh-CN" sz="3200" b="1">
              <a:solidFill>
                <a:srgbClr val="0404FC"/>
              </a:solidFill>
              <a:latin typeface="黑体" panose="02010609060101010101" pitchFamily="2" charset="-122"/>
              <a:ea typeface="黑体" panose="02010609060101010101" pitchFamily="2" charset="-122"/>
            </a:endParaRPr>
          </a:p>
          <a:p>
            <a:endParaRPr lang="en-US" altLang="zh-CN" sz="2400">
              <a:latin typeface="Times New Roman" panose="02020603050405020304" pitchFamily="18" charset="0"/>
            </a:endParaRPr>
          </a:p>
        </p:txBody>
      </p:sp>
      <p:sp>
        <p:nvSpPr>
          <p:cNvPr id="12185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文本框 150530"/>
          <p:cNvSpPr txBox="1"/>
          <p:nvPr/>
        </p:nvSpPr>
        <p:spPr>
          <a:xfrm>
            <a:off x="304800" y="260350"/>
            <a:ext cx="8532813" cy="5940425"/>
          </a:xfrm>
          <a:prstGeom prst="rect">
            <a:avLst/>
          </a:prstGeom>
          <a:noFill/>
          <a:ln w="9525">
            <a:noFill/>
          </a:ln>
        </p:spPr>
        <p:txBody>
          <a:bodyPr>
            <a:spAutoFit/>
          </a:bodyPr>
          <a:p>
            <a:r>
              <a:rPr lang="en-US" altLang="zh-CN" sz="3200" b="1" dirty="0">
                <a:latin typeface="Times New Roman" panose="02020603050405020304" pitchFamily="18" charset="0"/>
              </a:rPr>
              <a:t>                  </a:t>
            </a:r>
            <a:r>
              <a:rPr lang="en-US" altLang="zh-CN" sz="3200" b="1" dirty="0">
                <a:solidFill>
                  <a:srgbClr val="0404FC"/>
                </a:solidFill>
                <a:latin typeface="黑体" panose="02010609060101010101" pitchFamily="2" charset="-122"/>
                <a:ea typeface="黑体" panose="02010609060101010101" pitchFamily="2" charset="-122"/>
              </a:rPr>
              <a:t>3 </a:t>
            </a:r>
            <a:r>
              <a:rPr lang="zh-CN" altLang="en-US" sz="3200" b="1" dirty="0">
                <a:solidFill>
                  <a:srgbClr val="0404FC"/>
                </a:solidFill>
                <a:latin typeface="黑体" panose="02010609060101010101" pitchFamily="2" charset="-122"/>
                <a:ea typeface="黑体" panose="02010609060101010101" pitchFamily="2" charset="-122"/>
              </a:rPr>
              <a:t>月 </a:t>
            </a:r>
            <a:r>
              <a:rPr lang="en-US" altLang="zh-CN" sz="3200" b="1" dirty="0">
                <a:solidFill>
                  <a:srgbClr val="0404FC"/>
                </a:solidFill>
                <a:latin typeface="黑体" panose="02010609060101010101" pitchFamily="2" charset="-122"/>
                <a:ea typeface="黑体" panose="02010609060101010101" pitchFamily="2" charset="-122"/>
              </a:rPr>
              <a:t>10 </a:t>
            </a:r>
            <a:r>
              <a:rPr lang="zh-CN" altLang="en-US" sz="3200" b="1" dirty="0">
                <a:solidFill>
                  <a:srgbClr val="0404FC"/>
                </a:solidFill>
                <a:latin typeface="黑体" panose="02010609060101010101" pitchFamily="2" charset="-122"/>
                <a:ea typeface="黑体" panose="02010609060101010101" pitchFamily="2" charset="-122"/>
              </a:rPr>
              <a:t>日   星期四   晴</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放学回家</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我看见邻居老夫妻又在街心花园散步</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这是他们每天的习惯。</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老太太推着轮椅</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正和丈夫观赏园中美景。“看</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这是牡丹花。我以前最喜欢这花。我们结婚时</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你摘了一朵戴在我头上</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老太太沉浸在过去美好的记忆中。老先生点点头</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便伸手想要去摘一朵。“别，别，这是公家的</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不能摘。”妻子慈爱地抓住了丈夫的手。“走</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我们去别处看看。</a:t>
            </a:r>
            <a:r>
              <a:rPr lang="zh-CN" altLang="en-US" sz="3200" b="1">
                <a:solidFill>
                  <a:srgbClr val="0404FC"/>
                </a:solidFill>
                <a:latin typeface="黑体" panose="02010609060101010101" pitchFamily="2" charset="-122"/>
                <a:ea typeface="黑体" panose="02010609060101010101" pitchFamily="2" charset="-122"/>
              </a:rPr>
              <a:t>”</a:t>
            </a:r>
            <a:endParaRPr lang="zh-CN" altLang="en-US" sz="3200" b="1">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眼前的这一幕真让人感动。老夫妻的恩爱真让我难以忘怀。哎</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真情无价啊 </a:t>
            </a:r>
            <a:r>
              <a:rPr lang="en-US" altLang="zh-CN" sz="3200" b="1">
                <a:solidFill>
                  <a:srgbClr val="0404FC"/>
                </a:solidFill>
                <a:latin typeface="黑体" panose="02010609060101010101" pitchFamily="2" charset="-122"/>
                <a:ea typeface="黑体" panose="02010609060101010101" pitchFamily="2" charset="-122"/>
              </a:rPr>
              <a:t>!</a:t>
            </a:r>
            <a:endParaRPr lang="en-US" altLang="zh-CN" sz="2400">
              <a:solidFill>
                <a:srgbClr val="0404FC"/>
              </a:solidFill>
              <a:latin typeface="黑体" panose="02010609060101010101" pitchFamily="2" charset="-122"/>
              <a:ea typeface="黑体" panose="02010609060101010101" pitchFamily="2" charset="-122"/>
            </a:endParaRPr>
          </a:p>
        </p:txBody>
      </p:sp>
      <p:sp>
        <p:nvSpPr>
          <p:cNvPr id="12288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5" name="文本框 151554"/>
          <p:cNvSpPr txBox="1"/>
          <p:nvPr/>
        </p:nvSpPr>
        <p:spPr>
          <a:xfrm>
            <a:off x="539750" y="1416050"/>
            <a:ext cx="8243888" cy="3868738"/>
          </a:xfrm>
          <a:prstGeom prst="rect">
            <a:avLst/>
          </a:prstGeom>
          <a:noFill/>
          <a:ln w="9525">
            <a:noFill/>
          </a:ln>
        </p:spPr>
        <p:txBody>
          <a:bodyPr>
            <a:spAutoFit/>
          </a:bodyPr>
          <a:p>
            <a:r>
              <a:rPr lang="en-US" altLang="zh-CN" sz="3200" b="1" dirty="0">
                <a:solidFill>
                  <a:srgbClr val="0404FC"/>
                </a:solidFill>
                <a:latin typeface="黑体" panose="02010609060101010101" pitchFamily="2" charset="-122"/>
                <a:ea typeface="黑体" panose="02010609060101010101" pitchFamily="2" charset="-122"/>
              </a:rPr>
              <a:t>     4 </a:t>
            </a:r>
            <a:r>
              <a:rPr lang="zh-CN" altLang="en-US" sz="3200" b="1" dirty="0">
                <a:solidFill>
                  <a:srgbClr val="0404FC"/>
                </a:solidFill>
                <a:latin typeface="黑体" panose="02010609060101010101" pitchFamily="2" charset="-122"/>
                <a:ea typeface="黑体" panose="02010609060101010101" pitchFamily="2" charset="-122"/>
              </a:rPr>
              <a:t>月</a:t>
            </a:r>
            <a:r>
              <a:rPr lang="en-US" altLang="zh-CN" sz="3200" b="1" dirty="0">
                <a:solidFill>
                  <a:srgbClr val="0404FC"/>
                </a:solidFill>
                <a:latin typeface="黑体" panose="02010609060101010101" pitchFamily="2" charset="-122"/>
                <a:ea typeface="黑体" panose="02010609060101010101" pitchFamily="2" charset="-122"/>
              </a:rPr>
              <a:t>14 </a:t>
            </a:r>
            <a:r>
              <a:rPr lang="zh-CN" altLang="en-US" sz="3200" b="1" dirty="0">
                <a:solidFill>
                  <a:srgbClr val="0404FC"/>
                </a:solidFill>
                <a:latin typeface="黑体" panose="02010609060101010101" pitchFamily="2" charset="-122"/>
                <a:ea typeface="黑体" panose="02010609060101010101" pitchFamily="2" charset="-122"/>
              </a:rPr>
              <a:t>日  星期五   阴转小雨</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隔壁的老太太突发脑溢血</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去世了 。</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a:solidFill>
                  <a:srgbClr val="0404FC"/>
                </a:solidFill>
                <a:latin typeface="黑体" panose="02010609060101010101" pitchFamily="2" charset="-122"/>
                <a:ea typeface="黑体" panose="02010609060101010101" pitchFamily="2" charset="-122"/>
              </a:rPr>
              <a:t>	</a:t>
            </a:r>
            <a:endParaRPr lang="zh-CN" altLang="en-US" sz="3200" b="1">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这个消息真让人沮丧。我想</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现在最伤心的应该是王老吧。他失去了至爱</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即使活下去也没什么意义了。</a:t>
            </a:r>
            <a:endParaRPr lang="zh-CN" altLang="en-US" sz="3200" b="1" dirty="0">
              <a:solidFill>
                <a:srgbClr val="0404FC"/>
              </a:solidFill>
              <a:latin typeface="黑体" panose="02010609060101010101" pitchFamily="2" charset="-122"/>
              <a:ea typeface="黑体" panose="02010609060101010101" pitchFamily="2" charset="-122"/>
            </a:endParaRPr>
          </a:p>
          <a:p>
            <a:endParaRPr lang="zh-CN" altLang="en-US" sz="2400">
              <a:solidFill>
                <a:srgbClr val="0404FC"/>
              </a:solidFill>
              <a:latin typeface="黑体" panose="02010609060101010101" pitchFamily="2" charset="-122"/>
              <a:ea typeface="黑体" panose="02010609060101010101" pitchFamily="2" charset="-122"/>
            </a:endParaRPr>
          </a:p>
        </p:txBody>
      </p:sp>
      <p:sp>
        <p:nvSpPr>
          <p:cNvPr id="12390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文本框 152578"/>
          <p:cNvSpPr txBox="1"/>
          <p:nvPr/>
        </p:nvSpPr>
        <p:spPr>
          <a:xfrm>
            <a:off x="179388" y="214313"/>
            <a:ext cx="8964612" cy="5453062"/>
          </a:xfrm>
          <a:prstGeom prst="rect">
            <a:avLst/>
          </a:prstGeom>
          <a:noFill/>
          <a:ln w="9525">
            <a:noFill/>
          </a:ln>
        </p:spPr>
        <p:txBody>
          <a:bodyPr>
            <a:spAutoFit/>
          </a:bodyPr>
          <a:p>
            <a:r>
              <a:rPr lang="en-US" altLang="zh-CN" sz="3200" b="1" dirty="0">
                <a:latin typeface="Times New Roman" panose="02020603050405020304" pitchFamily="18" charset="0"/>
              </a:rPr>
              <a:t>                  </a:t>
            </a:r>
            <a:r>
              <a:rPr lang="en-US" altLang="zh-CN" sz="3200" b="1" dirty="0">
                <a:solidFill>
                  <a:srgbClr val="0404FC"/>
                </a:solidFill>
                <a:latin typeface="黑体" panose="02010609060101010101" pitchFamily="2" charset="-122"/>
                <a:ea typeface="黑体" panose="02010609060101010101" pitchFamily="2" charset="-122"/>
              </a:rPr>
              <a:t>4 </a:t>
            </a:r>
            <a:r>
              <a:rPr lang="zh-CN" altLang="en-US" sz="3200" b="1" dirty="0">
                <a:solidFill>
                  <a:srgbClr val="0404FC"/>
                </a:solidFill>
                <a:latin typeface="黑体" panose="02010609060101010101" pitchFamily="2" charset="-122"/>
                <a:ea typeface="黑体" panose="02010609060101010101" pitchFamily="2" charset="-122"/>
              </a:rPr>
              <a:t>月 </a:t>
            </a:r>
            <a:r>
              <a:rPr lang="en-US" altLang="zh-CN" sz="3200" b="1" dirty="0">
                <a:solidFill>
                  <a:srgbClr val="0404FC"/>
                </a:solidFill>
                <a:latin typeface="黑体" panose="02010609060101010101" pitchFamily="2" charset="-122"/>
                <a:ea typeface="黑体" panose="02010609060101010101" pitchFamily="2" charset="-122"/>
              </a:rPr>
              <a:t>30 </a:t>
            </a:r>
            <a:r>
              <a:rPr lang="zh-CN" altLang="en-US" sz="3200" b="1" dirty="0">
                <a:solidFill>
                  <a:srgbClr val="0404FC"/>
                </a:solidFill>
                <a:latin typeface="黑体" panose="02010609060101010101" pitchFamily="2" charset="-122"/>
                <a:ea typeface="黑体" panose="02010609060101010101" pitchFamily="2" charset="-122"/>
              </a:rPr>
              <a:t>日  星期六     晴</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王老的子女已经为母亲办好了丧事。今天早上</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他们到我家来感谢我们这几个月来对二老的照顾</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还说后天接老先生去外地一起住。</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我想见老先生最后一面 。</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傍晚</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我推着王老在花园里漫步。</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我沉默了好久</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不知道该说些什么来抚慰老人内心的伤口。</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最终</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我还是开了口</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今年的牡丹花开得好美啊</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是啊</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牡丹丛中</a:t>
            </a:r>
            <a:r>
              <a:rPr lang="en-US" altLang="zh-CN" sz="3200" b="1" dirty="0">
                <a:solidFill>
                  <a:srgbClr val="0404FC"/>
                </a:solidFill>
                <a:latin typeface="黑体" panose="02010609060101010101" pitchFamily="2" charset="-122"/>
                <a:ea typeface="黑体" panose="02010609060101010101" pitchFamily="2" charset="-122"/>
              </a:rPr>
              <a:t>, </a:t>
            </a:r>
            <a:r>
              <a:rPr lang="zh-CN" altLang="en-US" sz="3200" b="1" dirty="0">
                <a:solidFill>
                  <a:srgbClr val="0404FC"/>
                </a:solidFill>
                <a:latin typeface="黑体" panose="02010609060101010101" pitchFamily="2" charset="-122"/>
                <a:ea typeface="黑体" panose="02010609060101010101" pitchFamily="2" charset="-122"/>
              </a:rPr>
              <a:t>花儿竞相开放</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吐露芬芳</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个个生机勃勃</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充满着希望。</a:t>
            </a:r>
            <a:endParaRPr lang="zh-CN" altLang="en-US" sz="2400">
              <a:solidFill>
                <a:srgbClr val="0404FC"/>
              </a:solidFill>
              <a:latin typeface="Times New Roman" panose="02020603050405020304" pitchFamily="18" charset="0"/>
            </a:endParaRPr>
          </a:p>
        </p:txBody>
      </p:sp>
      <p:sp>
        <p:nvSpPr>
          <p:cNvPr id="12493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380929"/>
          <p:cNvSpPr>
            <a:spLocks noGrp="1" noRot="1"/>
          </p:cNvSpPr>
          <p:nvPr>
            <p:ph type="title"/>
          </p:nvPr>
        </p:nvSpPr>
        <p:spPr>
          <a:ln/>
        </p:spPr>
        <p:txBody>
          <a:bodyPr anchor="ctr"/>
          <a:p>
            <a:r>
              <a:rPr lang="zh-CN" altLang="en-US" b="1" dirty="0">
                <a:ea typeface="方正行楷简体" pitchFamily="2" charset="-122"/>
              </a:rPr>
              <a:t>第一招：化大为小，以小见大。</a:t>
            </a:r>
            <a:endParaRPr lang="zh-CN" altLang="en-US" b="1" dirty="0">
              <a:ea typeface="方正行楷简体" pitchFamily="2" charset="-122"/>
            </a:endParaRPr>
          </a:p>
        </p:txBody>
      </p:sp>
      <p:sp>
        <p:nvSpPr>
          <p:cNvPr id="15362" name="文本占位符 380930"/>
          <p:cNvSpPr>
            <a:spLocks noGrp="1" noRot="1"/>
          </p:cNvSpPr>
          <p:nvPr>
            <p:ph idx="1"/>
          </p:nvPr>
        </p:nvSpPr>
        <p:spPr>
          <a:ln/>
        </p:spPr>
        <p:txBody>
          <a:bodyPr anchor="t"/>
          <a:p>
            <a:pPr>
              <a:buNone/>
            </a:pPr>
            <a:r>
              <a:rPr lang="en-US" altLang="zh-CN" b="1" dirty="0"/>
              <a:t>         </a:t>
            </a:r>
            <a:r>
              <a:rPr lang="zh-CN" altLang="en-US" b="1" dirty="0"/>
              <a:t>中考话题作文所给的话题是很宽泛的，要想使文章的立意新颖，只是笼统地去做文章，势必内容空泛、文意散漫。必须选择好角度，即在符合话题的前提下，将选材和立意聚焦到一个小的颇具代表性的方面去思考，通过典型的小事件，来反映大的深刻的道理，做到“一粒沙里看世界，半瓣花上说人情”。这也是文学创作常用的方法。</a:t>
            </a:r>
            <a:endParaRPr lang="zh-CN" altLang="en-US" b="1" dirty="0"/>
          </a:p>
          <a:p>
            <a:endParaRPr lang="zh-CN" altLang="en-US" dirty="0"/>
          </a:p>
        </p:txBody>
      </p:sp>
      <p:sp>
        <p:nvSpPr>
          <p:cNvPr id="1536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3" name="文本框 153602"/>
          <p:cNvSpPr txBox="1"/>
          <p:nvPr/>
        </p:nvSpPr>
        <p:spPr>
          <a:xfrm>
            <a:off x="539750" y="333375"/>
            <a:ext cx="8243888" cy="5940425"/>
          </a:xfrm>
          <a:prstGeom prst="rect">
            <a:avLst/>
          </a:prstGeom>
          <a:noFill/>
          <a:ln w="9525">
            <a:noFill/>
          </a:ln>
        </p:spPr>
        <p:txBody>
          <a:bodyPr>
            <a:spAutoFit/>
          </a:bodyPr>
          <a:p>
            <a:r>
              <a:rPr lang="en-US" altLang="zh-CN" sz="3200" b="1">
                <a:latin typeface="Times New Roman" panose="02020603050405020304" pitchFamily="18" charset="0"/>
              </a:rPr>
              <a:t>        </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你</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能帮我</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摘一朵</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吗</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老人语气微弱地说。</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“好啊。”我真不忍心看他失望的样子。</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待我把花放在他手心的时候</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他缓缓地说</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我老伴叫我</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不管</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怎样</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好好地活着</a:t>
            </a:r>
            <a:r>
              <a:rPr lang="en-US" altLang="zh-CN" sz="3200" b="1">
                <a:solidFill>
                  <a:srgbClr val="0404FC"/>
                </a:solidFill>
                <a:latin typeface="黑体" panose="02010609060101010101" pitchFamily="2" charset="-122"/>
                <a:ea typeface="黑体" panose="02010609060101010101" pitchFamily="2" charset="-122"/>
              </a:rPr>
              <a:t>……”</a:t>
            </a:r>
            <a:endParaRPr lang="en-US" altLang="zh-CN" sz="3200" b="1">
              <a:solidFill>
                <a:srgbClr val="0404FC"/>
              </a:solidFill>
              <a:latin typeface="黑体" panose="02010609060101010101" pitchFamily="2" charset="-122"/>
              <a:ea typeface="黑体" panose="02010609060101010101" pitchFamily="2" charset="-122"/>
            </a:endParaRPr>
          </a:p>
          <a:p>
            <a:r>
              <a:rPr lang="en-US" altLang="zh-CN" sz="3200" b="1" dirty="0">
                <a:solidFill>
                  <a:srgbClr val="0404FC"/>
                </a:solidFill>
                <a:latin typeface="黑体" panose="02010609060101010101" pitchFamily="2" charset="-122"/>
                <a:ea typeface="黑体" panose="02010609060101010101" pitchFamily="2" charset="-122"/>
              </a:rPr>
              <a:t>    </a:t>
            </a:r>
            <a:r>
              <a:rPr lang="zh-CN" altLang="en-US" sz="3200" b="1" dirty="0">
                <a:solidFill>
                  <a:srgbClr val="0404FC"/>
                </a:solidFill>
                <a:latin typeface="黑体" panose="02010609060101010101" pitchFamily="2" charset="-122"/>
                <a:ea typeface="黑体" panose="02010609060101010101" pitchFamily="2" charset="-122"/>
              </a:rPr>
              <a:t>为了老太太的话，好好地活下去！</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为了这份爱，要好好地活下去！</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半晌</a:t>
            </a:r>
            <a:r>
              <a:rPr lang="en-US" altLang="zh-CN" sz="3200" b="1" dirty="0">
                <a:solidFill>
                  <a:srgbClr val="0404FC"/>
                </a:solidFill>
                <a:latin typeface="黑体" panose="02010609060101010101" pitchFamily="2" charset="-122"/>
                <a:ea typeface="黑体" panose="02010609060101010101" pitchFamily="2" charset="-122"/>
              </a:rPr>
              <a:t>, </a:t>
            </a:r>
            <a:r>
              <a:rPr lang="zh-CN" altLang="en-US" sz="3200" b="1" dirty="0">
                <a:solidFill>
                  <a:srgbClr val="0404FC"/>
                </a:solidFill>
                <a:latin typeface="黑体" panose="02010609060101010101" pitchFamily="2" charset="-122"/>
                <a:ea typeface="黑体" panose="02010609060101010101" pitchFamily="2" charset="-122"/>
              </a:rPr>
              <a:t>我才回过神来</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对</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不管怎样</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为了她</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你一定要活着。”</a:t>
            </a:r>
            <a:endParaRPr lang="zh-CN" altLang="en-US" sz="3200" b="1" dirty="0">
              <a:solidFill>
                <a:srgbClr val="0404FC"/>
              </a:solidFill>
              <a:latin typeface="黑体" panose="02010609060101010101" pitchFamily="2" charset="-122"/>
              <a:ea typeface="黑体" panose="02010609060101010101" pitchFamily="2" charset="-122"/>
            </a:endParaRPr>
          </a:p>
          <a:p>
            <a:r>
              <a:rPr lang="zh-CN" altLang="en-US" sz="3200" b="1" dirty="0">
                <a:solidFill>
                  <a:srgbClr val="0404FC"/>
                </a:solidFill>
                <a:latin typeface="黑体" panose="02010609060101010101" pitchFamily="2" charset="-122"/>
                <a:ea typeface="黑体" panose="02010609060101010101" pitchFamily="2" charset="-122"/>
              </a:rPr>
              <a:t>    老人笑了</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由衷地笑了。从他眼中</a:t>
            </a:r>
            <a:r>
              <a:rPr lang="en-US" altLang="zh-CN" sz="3200" b="1" dirty="0">
                <a:solidFill>
                  <a:srgbClr val="0404FC"/>
                </a:solidFill>
                <a:latin typeface="黑体" panose="02010609060101010101" pitchFamily="2" charset="-122"/>
                <a:ea typeface="黑体" panose="02010609060101010101" pitchFamily="2" charset="-122"/>
              </a:rPr>
              <a:t>,</a:t>
            </a:r>
            <a:r>
              <a:rPr lang="zh-CN" altLang="en-US" sz="3200" b="1" dirty="0">
                <a:solidFill>
                  <a:srgbClr val="0404FC"/>
                </a:solidFill>
                <a:latin typeface="黑体" panose="02010609060101010101" pitchFamily="2" charset="-122"/>
                <a:ea typeface="黑体" panose="02010609060101010101" pitchFamily="2" charset="-122"/>
              </a:rPr>
              <a:t>我分明看到了勇气和信心。</a:t>
            </a:r>
            <a:endParaRPr lang="zh-CN" altLang="en-US" sz="2400" b="1">
              <a:solidFill>
                <a:srgbClr val="0404FC"/>
              </a:solidFill>
              <a:latin typeface="黑体" panose="02010609060101010101" pitchFamily="2" charset="-122"/>
              <a:ea typeface="黑体" panose="02010609060101010101" pitchFamily="2" charset="-122"/>
            </a:endParaRPr>
          </a:p>
        </p:txBody>
      </p:sp>
      <p:sp>
        <p:nvSpPr>
          <p:cNvPr id="12595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文本框 161793"/>
          <p:cNvSpPr txBox="1"/>
          <p:nvPr/>
        </p:nvSpPr>
        <p:spPr>
          <a:xfrm>
            <a:off x="828675" y="1052513"/>
            <a:ext cx="8064500" cy="3019425"/>
          </a:xfrm>
          <a:prstGeom prst="rect">
            <a:avLst/>
          </a:prstGeom>
          <a:noFill/>
          <a:ln w="9525">
            <a:noFill/>
          </a:ln>
        </p:spPr>
        <p:txBody>
          <a:bodyPr>
            <a:spAutoFit/>
          </a:bodyPr>
          <a:p>
            <a:r>
              <a:rPr lang="en-US" altLang="zh-CN" sz="4800" b="1" dirty="0">
                <a:solidFill>
                  <a:srgbClr val="006600"/>
                </a:solidFill>
                <a:latin typeface="黑体" panose="02010609060101010101" pitchFamily="2" charset="-122"/>
                <a:ea typeface="黑体" panose="02010609060101010101" pitchFamily="2" charset="-122"/>
              </a:rPr>
              <a:t>3</a:t>
            </a:r>
            <a:r>
              <a:rPr lang="zh-CN" altLang="en-US" sz="4800" b="1" dirty="0">
                <a:solidFill>
                  <a:srgbClr val="006600"/>
                </a:solidFill>
                <a:latin typeface="黑体" panose="02010609060101010101" pitchFamily="2" charset="-122"/>
                <a:ea typeface="黑体" panose="02010609060101010101" pitchFamily="2" charset="-122"/>
              </a:rPr>
              <a:t>、童话寓言式</a:t>
            </a:r>
            <a:endParaRPr lang="zh-CN" altLang="en-US" sz="4800" b="1" dirty="0">
              <a:solidFill>
                <a:srgbClr val="006600"/>
              </a:solidFill>
              <a:latin typeface="黑体" panose="02010609060101010101" pitchFamily="2" charset="-122"/>
              <a:ea typeface="黑体" panose="02010609060101010101" pitchFamily="2" charset="-122"/>
            </a:endParaRPr>
          </a:p>
          <a:p>
            <a:r>
              <a:rPr lang="zh-CN" altLang="en-US" sz="4800" b="1" dirty="0">
                <a:latin typeface="华文新魏" pitchFamily="2" charset="-122"/>
                <a:ea typeface="华文新魏" pitchFamily="2" charset="-122"/>
              </a:rPr>
              <a:t>    </a:t>
            </a:r>
            <a:r>
              <a:rPr lang="zh-CN" altLang="en-US" sz="4800" b="1" dirty="0">
                <a:latin typeface="黑体" panose="02010609060101010101" pitchFamily="2" charset="-122"/>
                <a:ea typeface="黑体" panose="02010609060101010101" pitchFamily="2" charset="-122"/>
              </a:rPr>
              <a:t>运用拟人的修辞手法，以童话故事这一表现形式，表现文章的主旨。</a:t>
            </a:r>
            <a:endParaRPr lang="zh-CN" altLang="en-US" sz="4800" b="1" dirty="0">
              <a:latin typeface="黑体" panose="02010609060101010101" pitchFamily="2" charset="-122"/>
              <a:ea typeface="黑体" panose="02010609060101010101" pitchFamily="2" charset="-122"/>
            </a:endParaRPr>
          </a:p>
        </p:txBody>
      </p:sp>
      <p:sp>
        <p:nvSpPr>
          <p:cNvPr id="12697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1" name="文本框 221187"/>
          <p:cNvSpPr txBox="1"/>
          <p:nvPr/>
        </p:nvSpPr>
        <p:spPr>
          <a:xfrm>
            <a:off x="863600" y="765175"/>
            <a:ext cx="7416800" cy="4849813"/>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2800" b="1" dirty="0">
                <a:latin typeface="黑体" panose="02010609060101010101" pitchFamily="2" charset="-122"/>
                <a:ea typeface="黑体" panose="02010609060101010101" pitchFamily="2" charset="-122"/>
              </a:rPr>
              <a:t>如 </a:t>
            </a:r>
            <a:r>
              <a:rPr lang="en-US" altLang="zh-CN" sz="2800" b="1" dirty="0">
                <a:latin typeface="黑体" panose="02010609060101010101" pitchFamily="2" charset="-122"/>
                <a:ea typeface="黑体" panose="02010609060101010101" pitchFamily="2" charset="-122"/>
              </a:rPr>
              <a:t>2002</a:t>
            </a:r>
            <a:r>
              <a:rPr lang="zh-CN" altLang="en-US" sz="2800" b="1" dirty="0">
                <a:latin typeface="黑体" panose="02010609060101010101" pitchFamily="2" charset="-122"/>
                <a:ea typeface="黑体" panose="02010609060101010101" pitchFamily="2" charset="-122"/>
              </a:rPr>
              <a:t>年江西满分作文</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一条海豚的幸福感受</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中作者用拟人的修辞手法，以童话故事这一表现形式，采用换位思考，站在第一人称的写作角度，写出“我”</a:t>
            </a:r>
            <a:r>
              <a:rPr lang="en-US" altLang="zh-CN" sz="2800" b="1" dirty="0">
                <a:latin typeface="Times New Roman" panose="02020603050405020304" pitchFamily="18" charset="0"/>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一条海豚回归大海时的幸福感受。</a:t>
            </a:r>
            <a:r>
              <a:rPr lang="en-US" altLang="zh-CN" sz="2800" b="1" dirty="0">
                <a:latin typeface="黑体" panose="02010609060101010101" pitchFamily="2" charset="-122"/>
                <a:ea typeface="黑体" panose="02010609060101010101" pitchFamily="2" charset="-122"/>
              </a:rPr>
              <a:t>2003 </a:t>
            </a:r>
            <a:r>
              <a:rPr lang="zh-CN" altLang="en-US" sz="2800" b="1" dirty="0">
                <a:latin typeface="黑体" panose="02010609060101010101" pitchFamily="2" charset="-122"/>
                <a:ea typeface="黑体" panose="02010609060101010101" pitchFamily="2" charset="-122"/>
              </a:rPr>
              <a:t>年辽宁的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一棵老槐树的自述</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、云南的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做一片云，真好</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、益阳的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书国的罢工</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、淮安的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鼓励”自传</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、安徽的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真走访记</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等满分作文将“老槐树”、“云”、“书本”、“鼓励”、“真”等形象事物或抽象事物拟人化，采用童话寓言形式，带给人独特的感受。</a:t>
            </a:r>
            <a:endParaRPr lang="zh-CN" altLang="en-US" sz="2800" b="1" dirty="0">
              <a:latin typeface="黑体" panose="02010609060101010101" pitchFamily="2" charset="-122"/>
              <a:ea typeface="黑体" panose="02010609060101010101" pitchFamily="2" charset="-122"/>
            </a:endParaRPr>
          </a:p>
        </p:txBody>
      </p:sp>
      <p:sp>
        <p:nvSpPr>
          <p:cNvPr id="12800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文本框 162817"/>
          <p:cNvSpPr txBox="1"/>
          <p:nvPr/>
        </p:nvSpPr>
        <p:spPr>
          <a:xfrm>
            <a:off x="611188" y="549275"/>
            <a:ext cx="7848600" cy="4781550"/>
          </a:xfrm>
          <a:prstGeom prst="rect">
            <a:avLst/>
          </a:prstGeom>
          <a:noFill/>
          <a:ln w="9525">
            <a:noFill/>
          </a:ln>
        </p:spPr>
        <p:txBody>
          <a:bodyPr>
            <a:spAutoFit/>
          </a:bodyPr>
          <a:p>
            <a:pPr algn="ctr"/>
            <a:r>
              <a:rPr lang="en-US" altLang="zh-CN" sz="4400" b="1" dirty="0">
                <a:solidFill>
                  <a:srgbClr val="006600"/>
                </a:solidFill>
                <a:latin typeface="黑体" panose="02010609060101010101" pitchFamily="2" charset="-122"/>
                <a:ea typeface="黑体" panose="02010609060101010101" pitchFamily="2" charset="-122"/>
              </a:rPr>
              <a:t>4</a:t>
            </a:r>
            <a:r>
              <a:rPr lang="zh-CN" altLang="en-US" sz="4400" b="1" dirty="0">
                <a:solidFill>
                  <a:srgbClr val="006600"/>
                </a:solidFill>
                <a:latin typeface="黑体" panose="02010609060101010101" pitchFamily="2" charset="-122"/>
                <a:ea typeface="黑体" panose="02010609060101010101" pitchFamily="2" charset="-122"/>
              </a:rPr>
              <a:t>、剧本式</a:t>
            </a:r>
            <a:endParaRPr lang="zh-CN" altLang="en-US" sz="4400" b="1" dirty="0">
              <a:solidFill>
                <a:srgbClr val="006600"/>
              </a:solidFill>
              <a:latin typeface="黑体" panose="02010609060101010101" pitchFamily="2" charset="-122"/>
              <a:ea typeface="黑体" panose="02010609060101010101" pitchFamily="2" charset="-122"/>
            </a:endParaRPr>
          </a:p>
          <a:p>
            <a:r>
              <a:rPr lang="zh-CN" altLang="en-US" sz="4400" b="1" dirty="0">
                <a:latin typeface="华文新魏" pitchFamily="2" charset="-122"/>
                <a:ea typeface="华文新魏" pitchFamily="2" charset="-122"/>
              </a:rPr>
              <a:t>    </a:t>
            </a:r>
            <a:r>
              <a:rPr lang="zh-CN" altLang="en-US" sz="4400" b="1" dirty="0">
                <a:latin typeface="黑体" panose="02010609060101010101" pitchFamily="2" charset="-122"/>
                <a:ea typeface="黑体" panose="02010609060101010101" pitchFamily="2" charset="-122"/>
              </a:rPr>
              <a:t>围绕一个主题，采用短剧的表现形式，用场景揭示事件发生的背景，用舞台提示展示细节，用人物的台词阐释事件的发展情况或表明作者对生活的见解，构思独特新颖。</a:t>
            </a:r>
            <a:endParaRPr lang="zh-CN" altLang="en-US" sz="4400" b="1" dirty="0">
              <a:latin typeface="黑体" panose="02010609060101010101" pitchFamily="2" charset="-122"/>
              <a:ea typeface="黑体" panose="02010609060101010101" pitchFamily="2" charset="-122"/>
            </a:endParaRPr>
          </a:p>
        </p:txBody>
      </p:sp>
      <p:sp>
        <p:nvSpPr>
          <p:cNvPr id="12902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49" name="文本框 163841"/>
          <p:cNvSpPr txBox="1"/>
          <p:nvPr/>
        </p:nvSpPr>
        <p:spPr>
          <a:xfrm>
            <a:off x="539750" y="396875"/>
            <a:ext cx="8064500" cy="6062663"/>
          </a:xfrm>
          <a:prstGeom prst="rect">
            <a:avLst/>
          </a:prstGeom>
          <a:noFill/>
          <a:ln w="9525">
            <a:noFill/>
          </a:ln>
        </p:spPr>
        <p:txBody>
          <a:bodyPr>
            <a:spAutoFit/>
          </a:bodyPr>
          <a:p>
            <a:r>
              <a:rPr lang="en-US" altLang="zh-CN" sz="3200" b="1" dirty="0">
                <a:latin typeface="Times New Roman" panose="02020603050405020304" pitchFamily="18" charset="0"/>
              </a:rPr>
              <a:t>                            </a:t>
            </a:r>
            <a:r>
              <a:rPr lang="en-US" altLang="zh-CN" sz="4000" b="1">
                <a:solidFill>
                  <a:srgbClr val="CC0099"/>
                </a:solidFill>
                <a:latin typeface="Times New Roman" panose="02020603050405020304" pitchFamily="18" charset="0"/>
                <a:ea typeface="黑体" panose="02010609060101010101" pitchFamily="2" charset="-122"/>
              </a:rPr>
              <a:t>《</a:t>
            </a:r>
            <a:r>
              <a:rPr lang="zh-CN" altLang="en-US" sz="4000" b="1" dirty="0">
                <a:solidFill>
                  <a:srgbClr val="CC0099"/>
                </a:solidFill>
                <a:latin typeface="黑体" panose="02010609060101010101" pitchFamily="2" charset="-122"/>
                <a:ea typeface="黑体" panose="02010609060101010101" pitchFamily="2" charset="-122"/>
              </a:rPr>
              <a:t>四幕剧</a:t>
            </a:r>
            <a:r>
              <a:rPr lang="en-US" altLang="zh-CN" sz="4000" b="1">
                <a:solidFill>
                  <a:srgbClr val="CC0099"/>
                </a:solidFill>
                <a:latin typeface="黑体" panose="02010609060101010101" pitchFamily="2" charset="-122"/>
                <a:ea typeface="黑体" panose="02010609060101010101" pitchFamily="2" charset="-122"/>
              </a:rPr>
              <a:t>》</a:t>
            </a:r>
            <a:endParaRPr lang="en-US" altLang="zh-CN" sz="4000" b="1">
              <a:solidFill>
                <a:srgbClr val="CC0099"/>
              </a:solidFill>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我是中文系的学生</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教授布置了一份特殊的作业</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看四幕短剧</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写篇论文</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明天交。打开投影仪，开始。</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zh-CN" altLang="en-US" sz="3200" b="1" dirty="0">
                <a:solidFill>
                  <a:srgbClr val="CC0099"/>
                </a:solidFill>
                <a:latin typeface="黑体" panose="02010609060101010101" pitchFamily="2" charset="-122"/>
                <a:ea typeface="黑体" panose="02010609060101010101" pitchFamily="2" charset="-122"/>
              </a:rPr>
              <a:t>第一幕</a:t>
            </a:r>
            <a:r>
              <a:rPr lang="en-US" altLang="zh-CN" sz="3200" b="1" dirty="0">
                <a:solidFill>
                  <a:srgbClr val="CC0099"/>
                </a:solidFill>
                <a:latin typeface="黑体" panose="02010609060101010101" pitchFamily="2" charset="-122"/>
                <a:ea typeface="黑体" panose="02010609060101010101" pitchFamily="2" charset="-122"/>
              </a:rPr>
              <a:t>:</a:t>
            </a:r>
            <a:r>
              <a:rPr lang="zh-CN" altLang="en-US" sz="3200" b="1" dirty="0">
                <a:solidFill>
                  <a:srgbClr val="CC0099"/>
                </a:solidFill>
                <a:latin typeface="黑体" panose="02010609060101010101" pitchFamily="2" charset="-122"/>
                <a:ea typeface="黑体" panose="02010609060101010101" pitchFamily="2" charset="-122"/>
              </a:rPr>
              <a:t>情景对话</a:t>
            </a:r>
            <a:endParaRPr lang="zh-CN" altLang="en-US" sz="3200" b="1" dirty="0">
              <a:solidFill>
                <a:srgbClr val="CC0099"/>
              </a:solidFill>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背景：一条泥泞的乡间小路，一条小溪静静地流，几块零乱的石头。</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en-US" altLang="zh-CN" sz="3200" b="1" dirty="0">
                <a:latin typeface="黑体" panose="02010609060101010101" pitchFamily="2" charset="-122"/>
                <a:ea typeface="黑体" panose="02010609060101010101" pitchFamily="2" charset="-122"/>
              </a:rPr>
              <a:t>A:</a:t>
            </a:r>
            <a:r>
              <a:rPr lang="zh-CN" altLang="en-US" sz="3200" b="1" dirty="0">
                <a:latin typeface="黑体" panose="02010609060101010101" pitchFamily="2" charset="-122"/>
                <a:ea typeface="黑体" panose="02010609060101010101" pitchFamily="2" charset="-122"/>
              </a:rPr>
              <a:t>这有什么风景好看</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暴雨、小路、溪流、石头</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B</a:t>
            </a:r>
            <a:r>
              <a:rPr lang="zh-CN" altLang="en-US" sz="3200" b="1" dirty="0">
                <a:latin typeface="黑体" panose="02010609060101010101" pitchFamily="2" charset="-122"/>
                <a:ea typeface="黑体" panose="02010609060101010101" pitchFamily="2" charset="-122"/>
              </a:rPr>
              <a:t>：这有许多东西。小路边长着青草</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溪流里藏着歌谣</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石头边花朵在欢笑，暴雨后挂着彩虹</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全剧终</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p:txBody>
      </p:sp>
      <p:sp>
        <p:nvSpPr>
          <p:cNvPr id="13005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3" name="文本框 164865"/>
          <p:cNvSpPr txBox="1"/>
          <p:nvPr/>
        </p:nvSpPr>
        <p:spPr>
          <a:xfrm>
            <a:off x="539750" y="1200150"/>
            <a:ext cx="8064500" cy="4359275"/>
          </a:xfrm>
          <a:prstGeom prst="rect">
            <a:avLst/>
          </a:prstGeom>
          <a:noFill/>
          <a:ln w="9525">
            <a:noFill/>
          </a:ln>
        </p:spPr>
        <p:txBody>
          <a:bodyPr>
            <a:spAutoFit/>
          </a:bodyPr>
          <a:p>
            <a:r>
              <a:rPr lang="en-US" altLang="zh-CN" sz="4000" b="1" dirty="0">
                <a:latin typeface="Times New Roman" panose="02020603050405020304" pitchFamily="18" charset="0"/>
              </a:rPr>
              <a:t>        </a:t>
            </a:r>
            <a:r>
              <a:rPr lang="zh-CN" altLang="en-US" sz="4000" b="1" dirty="0">
                <a:latin typeface="黑体" panose="02010609060101010101" pitchFamily="2" charset="-122"/>
                <a:ea typeface="黑体" panose="02010609060101010101" pitchFamily="2" charset="-122"/>
              </a:rPr>
              <a:t>我凝神思考</a:t>
            </a:r>
            <a:r>
              <a:rPr lang="en-US" altLang="zh-CN" sz="4000" b="1" dirty="0">
                <a:latin typeface="黑体" panose="02010609060101010101" pitchFamily="2" charset="-122"/>
                <a:ea typeface="黑体" panose="02010609060101010101" pitchFamily="2" charset="-122"/>
              </a:rPr>
              <a:t>,</a:t>
            </a:r>
            <a:r>
              <a:rPr lang="zh-CN" altLang="en-US" sz="4000" b="1" dirty="0">
                <a:latin typeface="黑体" panose="02010609060101010101" pitchFamily="2" charset="-122"/>
                <a:ea typeface="黑体" panose="02010609060101010101" pitchFamily="2" charset="-122"/>
              </a:rPr>
              <a:t>在笔记本上写道：其实生活中的任何情景都是美丽的</a:t>
            </a:r>
            <a:r>
              <a:rPr lang="en-US" altLang="zh-CN" sz="4000" b="1" dirty="0">
                <a:latin typeface="黑体" panose="02010609060101010101" pitchFamily="2" charset="-122"/>
                <a:ea typeface="黑体" panose="02010609060101010101" pitchFamily="2" charset="-122"/>
              </a:rPr>
              <a:t>,</a:t>
            </a:r>
            <a:r>
              <a:rPr lang="zh-CN" altLang="en-US" sz="4000" b="1" dirty="0">
                <a:latin typeface="黑体" panose="02010609060101010101" pitchFamily="2" charset="-122"/>
                <a:ea typeface="黑体" panose="02010609060101010101" pitchFamily="2" charset="-122"/>
              </a:rPr>
              <a:t>能发现这一美丽的就是敏锐的眼睛、敏感的思维</a:t>
            </a:r>
            <a:r>
              <a:rPr lang="en-US" altLang="zh-CN" sz="4000" b="1" dirty="0">
                <a:latin typeface="黑体" panose="02010609060101010101" pitchFamily="2" charset="-122"/>
                <a:ea typeface="黑体" panose="02010609060101010101" pitchFamily="2" charset="-122"/>
              </a:rPr>
              <a:t>,</a:t>
            </a:r>
            <a:r>
              <a:rPr lang="zh-CN" altLang="en-US" sz="4000" b="1" dirty="0">
                <a:latin typeface="黑体" panose="02010609060101010101" pitchFamily="2" charset="-122"/>
                <a:ea typeface="黑体" panose="02010609060101010101" pitchFamily="2" charset="-122"/>
              </a:rPr>
              <a:t>更重要的是一颗充满爱与希望的心。正如：生活不是缺少美</a:t>
            </a:r>
            <a:r>
              <a:rPr lang="en-US" altLang="zh-CN" sz="4000" b="1" dirty="0">
                <a:latin typeface="黑体" panose="02010609060101010101" pitchFamily="2" charset="-122"/>
                <a:ea typeface="黑体" panose="02010609060101010101" pitchFamily="2" charset="-122"/>
              </a:rPr>
              <a:t>, </a:t>
            </a:r>
            <a:r>
              <a:rPr lang="zh-CN" altLang="en-US" sz="4000" b="1" dirty="0">
                <a:latin typeface="黑体" panose="02010609060101010101" pitchFamily="2" charset="-122"/>
                <a:ea typeface="黑体" panose="02010609060101010101" pitchFamily="2" charset="-122"/>
              </a:rPr>
              <a:t>而是缺少发现。</a:t>
            </a:r>
            <a:endParaRPr lang="zh-CN" altLang="en-US" sz="4000" b="1" dirty="0">
              <a:latin typeface="黑体" panose="02010609060101010101" pitchFamily="2" charset="-122"/>
              <a:ea typeface="黑体" panose="02010609060101010101" pitchFamily="2" charset="-122"/>
            </a:endParaRPr>
          </a:p>
          <a:p>
            <a:endParaRPr lang="zh-CN" altLang="en-US" sz="4000">
              <a:latin typeface="Times New Roman" panose="02020603050405020304" pitchFamily="18" charset="0"/>
            </a:endParaRPr>
          </a:p>
        </p:txBody>
      </p:sp>
      <p:sp>
        <p:nvSpPr>
          <p:cNvPr id="13107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7" name="文本框 165889"/>
          <p:cNvSpPr txBox="1"/>
          <p:nvPr/>
        </p:nvSpPr>
        <p:spPr>
          <a:xfrm>
            <a:off x="468313" y="620713"/>
            <a:ext cx="8207375" cy="5210175"/>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4000" b="1" dirty="0">
                <a:solidFill>
                  <a:srgbClr val="CC0099"/>
                </a:solidFill>
                <a:latin typeface="黑体" panose="02010609060101010101" pitchFamily="2" charset="-122"/>
                <a:ea typeface="黑体" panose="02010609060101010101" pitchFamily="2" charset="-122"/>
              </a:rPr>
              <a:t>第二幕</a:t>
            </a:r>
            <a:r>
              <a:rPr lang="en-US" altLang="zh-CN" sz="4000" b="1" dirty="0">
                <a:solidFill>
                  <a:srgbClr val="CC0099"/>
                </a:solidFill>
                <a:latin typeface="黑体" panose="02010609060101010101" pitchFamily="2" charset="-122"/>
                <a:ea typeface="黑体" panose="02010609060101010101" pitchFamily="2" charset="-122"/>
              </a:rPr>
              <a:t>:</a:t>
            </a:r>
            <a:r>
              <a:rPr lang="zh-CN" altLang="en-US" sz="4000" b="1" dirty="0">
                <a:solidFill>
                  <a:srgbClr val="CC0099"/>
                </a:solidFill>
                <a:latin typeface="黑体" panose="02010609060101010101" pitchFamily="2" charset="-122"/>
                <a:ea typeface="黑体" panose="02010609060101010101" pitchFamily="2" charset="-122"/>
              </a:rPr>
              <a:t>半个甜面圈</a:t>
            </a:r>
            <a:endParaRPr lang="zh-CN" altLang="en-US" sz="4000" b="1" dirty="0">
              <a:solidFill>
                <a:srgbClr val="CC0099"/>
              </a:solidFill>
              <a:latin typeface="黑体" panose="02010609060101010101" pitchFamily="2" charset="-122"/>
              <a:ea typeface="黑体" panose="02010609060101010101" pitchFamily="2" charset="-122"/>
            </a:endParaRPr>
          </a:p>
          <a:p>
            <a:endParaRPr lang="zh-CN" altLang="en-US" sz="4000" b="1" dirty="0">
              <a:solidFill>
                <a:srgbClr val="CC0099"/>
              </a:solidFill>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背景：一个小餐馆中，一张桌子</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面对面坐着两个人</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他们面前的盘子里各有半个甜面圈。</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en-US" altLang="zh-CN" sz="3200" b="1" dirty="0">
                <a:latin typeface="黑体" panose="02010609060101010101" pitchFamily="2" charset="-122"/>
                <a:ea typeface="黑体" panose="02010609060101010101" pitchFamily="2" charset="-122"/>
              </a:rPr>
              <a:t>A</a:t>
            </a:r>
            <a:r>
              <a:rPr lang="zh-CN" altLang="en-US" sz="3200" b="1" dirty="0">
                <a:latin typeface="黑体" panose="02010609060101010101" pitchFamily="2" charset="-122"/>
                <a:ea typeface="黑体" panose="02010609060101010101" pitchFamily="2" charset="-122"/>
              </a:rPr>
              <a:t>：唉</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天哪</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只剩下半个甜面圈。</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en-US" altLang="zh-CN" sz="3200" b="1" dirty="0">
                <a:solidFill>
                  <a:schemeClr val="accent2"/>
                </a:solidFill>
                <a:latin typeface="黑体" panose="02010609060101010101" pitchFamily="2" charset="-122"/>
                <a:ea typeface="黑体" panose="02010609060101010101" pitchFamily="2" charset="-122"/>
              </a:rPr>
              <a:t>(A </a:t>
            </a:r>
            <a:r>
              <a:rPr lang="zh-CN" altLang="en-US" sz="3200" b="1" dirty="0">
                <a:solidFill>
                  <a:schemeClr val="accent2"/>
                </a:solidFill>
                <a:latin typeface="黑体" panose="02010609060101010101" pitchFamily="2" charset="-122"/>
                <a:ea typeface="黑体" panose="02010609060101010101" pitchFamily="2" charset="-122"/>
              </a:rPr>
              <a:t>一脸的无奈 </a:t>
            </a:r>
            <a:r>
              <a:rPr lang="en-US" altLang="zh-CN" sz="3200" b="1">
                <a:solidFill>
                  <a:schemeClr val="accent2"/>
                </a:solidFill>
                <a:latin typeface="黑体" panose="02010609060101010101" pitchFamily="2" charset="-122"/>
                <a:ea typeface="黑体" panose="02010609060101010101" pitchFamily="2" charset="-122"/>
              </a:rPr>
              <a:t>)</a:t>
            </a:r>
            <a:endParaRPr lang="en-US" altLang="zh-CN" sz="3200" b="1">
              <a:solidFill>
                <a:schemeClr val="accent2"/>
              </a:solidFill>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B:</a:t>
            </a:r>
            <a:r>
              <a:rPr lang="zh-CN" altLang="en-US" sz="3200" b="1" dirty="0">
                <a:latin typeface="黑体" panose="02010609060101010101" pitchFamily="2" charset="-122"/>
                <a:ea typeface="黑体" panose="02010609060101010101" pitchFamily="2" charset="-122"/>
              </a:rPr>
              <a:t>上帝</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真是大好了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还有半个甜面圈。</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en-US" altLang="zh-CN" sz="3200" b="1" dirty="0">
                <a:solidFill>
                  <a:schemeClr val="accent2"/>
                </a:solidFill>
                <a:latin typeface="黑体" panose="02010609060101010101" pitchFamily="2" charset="-122"/>
                <a:ea typeface="黑体" panose="02010609060101010101" pitchFamily="2" charset="-122"/>
              </a:rPr>
              <a:t>(B</a:t>
            </a:r>
            <a:r>
              <a:rPr lang="zh-CN" altLang="en-US" sz="3200" b="1" dirty="0">
                <a:solidFill>
                  <a:schemeClr val="accent2"/>
                </a:solidFill>
                <a:latin typeface="黑体" panose="02010609060101010101" pitchFamily="2" charset="-122"/>
                <a:ea typeface="黑体" panose="02010609060101010101" pitchFamily="2" charset="-122"/>
              </a:rPr>
              <a:t>一脸快乐状）</a:t>
            </a:r>
            <a:r>
              <a:rPr lang="zh-CN" altLang="en-US" sz="3200" b="1" dirty="0">
                <a:latin typeface="黑体" panose="02010609060101010101" pitchFamily="2" charset="-122"/>
                <a:ea typeface="黑体" panose="02010609060101010101" pitchFamily="2" charset="-122"/>
              </a:rPr>
              <a:t> </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全剧终</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p:txBody>
      </p:sp>
      <p:sp>
        <p:nvSpPr>
          <p:cNvPr id="13209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1" name="文本框 166913"/>
          <p:cNvSpPr txBox="1"/>
          <p:nvPr/>
        </p:nvSpPr>
        <p:spPr>
          <a:xfrm>
            <a:off x="611188" y="962025"/>
            <a:ext cx="7993062" cy="4843463"/>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latin typeface="黑体" panose="02010609060101010101" pitchFamily="2" charset="-122"/>
                <a:ea typeface="黑体" panose="02010609060101010101" pitchFamily="2" charset="-122"/>
              </a:rPr>
              <a:t>笔记本上留下了我清晰的笔迹</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乐观和悲观其实是两种生活状态。乐观者看到的永远是希望</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而悲观者看到的永远是失望。在人生旅程中，乐观者永远向前看，向前走</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大步流星；悲观者永远向后看，原地停留甚至向后走，惊慌失措。正如</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乐观的人在被玫瑰刺伤后仍会说多美的花</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悲观的人在看到剌时就会说多糟啊。我选择玫瑰的美丽，因此我选择前者。</a:t>
            </a:r>
            <a:endParaRPr lang="zh-CN" altLang="en-US" sz="3200" b="1" dirty="0">
              <a:latin typeface="黑体" panose="02010609060101010101" pitchFamily="2" charset="-122"/>
              <a:ea typeface="黑体" panose="02010609060101010101" pitchFamily="2" charset="-122"/>
            </a:endParaRPr>
          </a:p>
          <a:p>
            <a:endParaRPr lang="zh-CN" altLang="en-US" sz="2400">
              <a:latin typeface="黑体" panose="02010609060101010101" pitchFamily="2" charset="-122"/>
              <a:ea typeface="黑体" panose="02010609060101010101" pitchFamily="2" charset="-122"/>
            </a:endParaRPr>
          </a:p>
        </p:txBody>
      </p:sp>
      <p:sp>
        <p:nvSpPr>
          <p:cNvPr id="13312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5" name="文本框 167937"/>
          <p:cNvSpPr txBox="1"/>
          <p:nvPr/>
        </p:nvSpPr>
        <p:spPr>
          <a:xfrm>
            <a:off x="647700" y="884238"/>
            <a:ext cx="7848600" cy="5087937"/>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4000" b="1" dirty="0">
                <a:solidFill>
                  <a:srgbClr val="CC0099"/>
                </a:solidFill>
                <a:latin typeface="黑体" panose="02010609060101010101" pitchFamily="2" charset="-122"/>
                <a:ea typeface="黑体" panose="02010609060101010101" pitchFamily="2" charset="-122"/>
              </a:rPr>
              <a:t>第三幕</a:t>
            </a:r>
            <a:r>
              <a:rPr lang="en-US" altLang="zh-CN" sz="4000" b="1" dirty="0">
                <a:solidFill>
                  <a:srgbClr val="CC0099"/>
                </a:solidFill>
                <a:latin typeface="黑体" panose="02010609060101010101" pitchFamily="2" charset="-122"/>
                <a:ea typeface="黑体" panose="02010609060101010101" pitchFamily="2" charset="-122"/>
              </a:rPr>
              <a:t>: </a:t>
            </a:r>
            <a:r>
              <a:rPr lang="zh-CN" altLang="en-US" sz="4000" b="1" dirty="0">
                <a:solidFill>
                  <a:srgbClr val="CC0099"/>
                </a:solidFill>
                <a:latin typeface="黑体" panose="02010609060101010101" pitchFamily="2" charset="-122"/>
                <a:ea typeface="黑体" panose="02010609060101010101" pitchFamily="2" charset="-122"/>
              </a:rPr>
              <a:t>世界上什么东西最亮</a:t>
            </a:r>
            <a:endParaRPr lang="zh-CN" altLang="en-US" sz="4000" b="1" dirty="0">
              <a:solidFill>
                <a:srgbClr val="CC0099"/>
              </a:solidFill>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背景：上山下乡刚回城的老三届在听一位哲学老师上课。黑板上一行字</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世界上什么东西最亮 </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有人说太阳。有人说原子弹爆炸时的光。有人说激光</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一位知青站起来说</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是在雨夜中漆黑的泥泞小路上走了许久</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突然看见的远方一点如豆的灯火。全场一片寂静</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全剧终</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a:t>
            </a:r>
            <a:endParaRPr lang="zh-CN" altLang="en-US" sz="3200" b="1" dirty="0">
              <a:latin typeface="黑体" panose="02010609060101010101" pitchFamily="2" charset="-122"/>
              <a:ea typeface="黑体" panose="02010609060101010101" pitchFamily="2" charset="-122"/>
            </a:endParaRPr>
          </a:p>
        </p:txBody>
      </p:sp>
      <p:sp>
        <p:nvSpPr>
          <p:cNvPr id="13414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69" name="文本框 168961"/>
          <p:cNvSpPr txBox="1"/>
          <p:nvPr/>
        </p:nvSpPr>
        <p:spPr>
          <a:xfrm>
            <a:off x="647700" y="1196975"/>
            <a:ext cx="7848600" cy="3937000"/>
          </a:xfrm>
          <a:prstGeom prst="rect">
            <a:avLst/>
          </a:prstGeom>
          <a:noFill/>
          <a:ln w="9525">
            <a:noFill/>
          </a:ln>
        </p:spPr>
        <p:txBody>
          <a:bodyPr>
            <a:spAutoFit/>
          </a:bodyPr>
          <a:p>
            <a:r>
              <a:rPr lang="en-US" altLang="zh-CN" sz="3600" b="1" dirty="0">
                <a:latin typeface="Times New Roman" panose="02020603050405020304" pitchFamily="18" charset="0"/>
              </a:rPr>
              <a:t>        </a:t>
            </a:r>
            <a:r>
              <a:rPr lang="zh-CN" altLang="en-US" sz="3600" b="1" dirty="0">
                <a:latin typeface="黑体" panose="02010609060101010101" pitchFamily="2" charset="-122"/>
                <a:ea typeface="黑体" panose="02010609060101010101" pitchFamily="2" charset="-122"/>
              </a:rPr>
              <a:t>心中有一些东西在涌动。我想起了巴金的名篇</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灯</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当时不能体会的温暖渐渐真实起来。世间最亮的其实是人性之光</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一如那小小的心灯</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一如那如豆的灯光。温暖是无处不在的</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温暖着自己</a:t>
            </a:r>
            <a:r>
              <a:rPr lang="en-US" altLang="zh-CN" sz="3600" b="1" dirty="0">
                <a:latin typeface="黑体" panose="02010609060101010101" pitchFamily="2" charset="-122"/>
                <a:ea typeface="黑体" panose="02010609060101010101" pitchFamily="2" charset="-122"/>
              </a:rPr>
              <a:t>, </a:t>
            </a:r>
            <a:r>
              <a:rPr lang="zh-CN" altLang="en-US" sz="3600" b="1" dirty="0">
                <a:latin typeface="黑体" panose="02010609060101010101" pitchFamily="2" charset="-122"/>
                <a:ea typeface="黑体" panose="02010609060101010101" pitchFamily="2" charset="-122"/>
              </a:rPr>
              <a:t>也温暖了别人。正如：送人玫瑰</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手有余香。</a:t>
            </a:r>
            <a:endParaRPr lang="zh-CN" altLang="en-US" sz="3600" b="1" dirty="0">
              <a:latin typeface="黑体" panose="02010609060101010101" pitchFamily="2" charset="-122"/>
              <a:ea typeface="黑体" panose="02010609060101010101" pitchFamily="2" charset="-122"/>
            </a:endParaRPr>
          </a:p>
        </p:txBody>
      </p:sp>
      <p:sp>
        <p:nvSpPr>
          <p:cNvPr id="13517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文本占位符 381953"/>
          <p:cNvSpPr>
            <a:spLocks noGrp="1" noRot="1"/>
          </p:cNvSpPr>
          <p:nvPr>
            <p:ph idx="1"/>
          </p:nvPr>
        </p:nvSpPr>
        <p:spPr>
          <a:xfrm>
            <a:off x="323850" y="476250"/>
            <a:ext cx="8396288" cy="5976938"/>
          </a:xfrm>
          <a:ln/>
        </p:spPr>
        <p:txBody>
          <a:bodyPr anchor="t"/>
          <a:p>
            <a:pPr>
              <a:lnSpc>
                <a:spcPct val="80000"/>
              </a:lnSpc>
              <a:buNone/>
            </a:pPr>
            <a:r>
              <a:rPr lang="en-US" altLang="zh-CN" b="1" dirty="0"/>
              <a:t>           </a:t>
            </a:r>
            <a:r>
              <a:rPr lang="zh-CN" altLang="en-US" b="1" dirty="0"/>
              <a:t>例如：广东省广州市中考作文以“阅读”为话题。在这里，“阅读”可以理解为“观察”、“欣赏”、“感悟”、“体验”等许多方面。可谓是一个大范围。我们在给文章立意时，要把“阅读”这个大范围“化而小之”，变为一个具体的小范围，可以写“阅读自然”方面的，如：“登山之乐”、“观海之情”、“赏花之趣”等，也可以写“阅读社会”方面的，如：“感悟合作”、“领悟真情”、“享受帮助”等等；还可以写“阅读人生”方面的，如：“欣赏自我”、“勇对失败”、“挑战挫折”等等。也可以写“阅读人物”方面的，如“阅读父亲”，“走近大师”等等。这样“化大为小”、“化虚为实”文章立意才能深刻。这就叫“伤其十指，不如断其一指。”</a:t>
            </a:r>
            <a:endParaRPr lang="zh-CN" altLang="en-US" b="1" dirty="0"/>
          </a:p>
        </p:txBody>
      </p:sp>
      <p:sp>
        <p:nvSpPr>
          <p:cNvPr id="1638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3" name="文本框 169985"/>
          <p:cNvSpPr txBox="1"/>
          <p:nvPr/>
        </p:nvSpPr>
        <p:spPr>
          <a:xfrm>
            <a:off x="684213" y="549275"/>
            <a:ext cx="7848600" cy="5584825"/>
          </a:xfrm>
          <a:prstGeom prst="rect">
            <a:avLst/>
          </a:prstGeom>
          <a:noFill/>
          <a:ln w="9525">
            <a:noFill/>
          </a:ln>
        </p:spPr>
        <p:txBody>
          <a:bodyPr>
            <a:spAutoFit/>
          </a:bodyPr>
          <a:p>
            <a:r>
              <a:rPr lang="en-US" altLang="zh-CN" sz="3600" b="1" dirty="0">
                <a:latin typeface="Times New Roman" panose="02020603050405020304" pitchFamily="18" charset="0"/>
              </a:rPr>
              <a:t>        </a:t>
            </a:r>
            <a:r>
              <a:rPr lang="zh-CN" altLang="en-US" sz="3600" b="1" dirty="0">
                <a:latin typeface="黑体" panose="02010609060101010101" pitchFamily="2" charset="-122"/>
                <a:ea typeface="黑体" panose="02010609060101010101" pitchFamily="2" charset="-122"/>
              </a:rPr>
              <a:t>可是</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第四幕却没有看到。够了</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这三幕的感动让我一夜无眠。清晨</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我交上论文</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提出了自己的疑问。儒雅的教授笑了：看了三幕剧的感受是多种多样的</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答案是丰富多彩的</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在你下笔的同时</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第四幕已经上演</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你的答案就是第四幕</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真实的人生。</a:t>
            </a:r>
            <a:endParaRPr lang="zh-CN" altLang="en-US" sz="3600" b="1" dirty="0">
              <a:latin typeface="黑体" panose="02010609060101010101" pitchFamily="2" charset="-122"/>
              <a:ea typeface="黑体" panose="02010609060101010101" pitchFamily="2" charset="-122"/>
            </a:endParaRPr>
          </a:p>
          <a:p>
            <a:r>
              <a:rPr lang="zh-CN" altLang="en-US" sz="3600" b="1" dirty="0">
                <a:latin typeface="黑体" panose="02010609060101010101" pitchFamily="2" charset="-122"/>
                <a:ea typeface="黑体" panose="02010609060101010101" pitchFamily="2" charset="-122"/>
              </a:rPr>
              <a:t>    我大悟。生活有许多精彩的诠释</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我的答案只有八个字：热爱、乐观、感悟、付出。</a:t>
            </a:r>
            <a:endParaRPr lang="zh-CN" altLang="en-US" sz="3600">
              <a:latin typeface="黑体" panose="02010609060101010101" pitchFamily="2" charset="-122"/>
              <a:ea typeface="黑体" panose="02010609060101010101" pitchFamily="2" charset="-122"/>
            </a:endParaRPr>
          </a:p>
        </p:txBody>
      </p:sp>
      <p:sp>
        <p:nvSpPr>
          <p:cNvPr id="13619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7" name="文本框 171009"/>
          <p:cNvSpPr txBox="1"/>
          <p:nvPr/>
        </p:nvSpPr>
        <p:spPr>
          <a:xfrm>
            <a:off x="827088" y="1196975"/>
            <a:ext cx="7561262" cy="2559050"/>
          </a:xfrm>
          <a:prstGeom prst="rect">
            <a:avLst/>
          </a:prstGeom>
          <a:noFill/>
          <a:ln w="9525">
            <a:noFill/>
          </a:ln>
        </p:spPr>
        <p:txBody>
          <a:bodyPr>
            <a:spAutoFit/>
          </a:bodyPr>
          <a:p>
            <a:r>
              <a:rPr lang="en-US" altLang="zh-CN" sz="5400" b="1">
                <a:solidFill>
                  <a:schemeClr val="accent2"/>
                </a:solidFill>
                <a:latin typeface="黑体" panose="02010609060101010101" pitchFamily="2" charset="-122"/>
                <a:ea typeface="黑体" panose="02010609060101010101" pitchFamily="2" charset="-122"/>
              </a:rPr>
              <a:t>    </a:t>
            </a:r>
            <a:r>
              <a:rPr lang="en-US" altLang="zh-CN" sz="5400" b="1" dirty="0">
                <a:solidFill>
                  <a:srgbClr val="006600"/>
                </a:solidFill>
                <a:latin typeface="黑体" panose="02010609060101010101" pitchFamily="2" charset="-122"/>
                <a:ea typeface="黑体" panose="02010609060101010101" pitchFamily="2" charset="-122"/>
              </a:rPr>
              <a:t>5</a:t>
            </a:r>
            <a:r>
              <a:rPr lang="zh-CN" altLang="en-US" sz="5400" b="1" dirty="0">
                <a:solidFill>
                  <a:srgbClr val="006600"/>
                </a:solidFill>
                <a:latin typeface="黑体" panose="02010609060101010101" pitchFamily="2" charset="-122"/>
                <a:ea typeface="黑体" panose="02010609060101010101" pitchFamily="2" charset="-122"/>
              </a:rPr>
              <a:t>、运用“题记”、“后记”形式，让首尾圆合，深化主旨。</a:t>
            </a:r>
            <a:endParaRPr lang="zh-CN" altLang="en-US" sz="5400" b="1" dirty="0">
              <a:solidFill>
                <a:srgbClr val="006600"/>
              </a:solidFill>
              <a:latin typeface="黑体" panose="02010609060101010101" pitchFamily="2" charset="-122"/>
              <a:ea typeface="黑体" panose="02010609060101010101" pitchFamily="2" charset="-122"/>
            </a:endParaRPr>
          </a:p>
        </p:txBody>
      </p:sp>
      <p:sp>
        <p:nvSpPr>
          <p:cNvPr id="13721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1" name="标题 406529"/>
          <p:cNvSpPr>
            <a:spLocks noGrp="1" noRot="1"/>
          </p:cNvSpPr>
          <p:nvPr>
            <p:ph type="title"/>
          </p:nvPr>
        </p:nvSpPr>
        <p:spPr>
          <a:ln/>
        </p:spPr>
        <p:txBody>
          <a:bodyPr anchor="ctr"/>
          <a:p>
            <a:r>
              <a:rPr lang="en-US" altLang="zh-CN" b="1" dirty="0"/>
              <a:t>◎</a:t>
            </a:r>
            <a:r>
              <a:rPr lang="zh-CN" altLang="en-US" b="1" dirty="0">
                <a:latin typeface="华文行楷" pitchFamily="2" charset="-122"/>
                <a:ea typeface="华文行楷" pitchFamily="2" charset="-122"/>
              </a:rPr>
              <a:t>题记式。</a:t>
            </a:r>
            <a:endParaRPr lang="zh-CN" altLang="en-US" b="1" dirty="0">
              <a:latin typeface="华文行楷" pitchFamily="2" charset="-122"/>
              <a:ea typeface="华文行楷" pitchFamily="2" charset="-122"/>
            </a:endParaRPr>
          </a:p>
        </p:txBody>
      </p:sp>
      <p:sp>
        <p:nvSpPr>
          <p:cNvPr id="138242" name="文本占位符 406530"/>
          <p:cNvSpPr>
            <a:spLocks noGrp="1" noRot="1"/>
          </p:cNvSpPr>
          <p:nvPr>
            <p:ph idx="1"/>
          </p:nvPr>
        </p:nvSpPr>
        <p:spPr>
          <a:ln/>
        </p:spPr>
        <p:txBody>
          <a:bodyPr anchor="t"/>
          <a:p>
            <a:r>
              <a:rPr lang="en-US" altLang="zh-CN" sz="2800" b="1" dirty="0"/>
              <a:t>         </a:t>
            </a:r>
            <a:r>
              <a:rPr lang="zh-CN" altLang="en-US" sz="2800" b="1" dirty="0"/>
              <a:t>即在作文题目下、正文之上，摘引一段简洁的名言、警句，或自拟一段精彩的言论，作为全文的题记，用以凸现本文的中心或引导读者理解文章。如作文</a:t>
            </a:r>
            <a:r>
              <a:rPr lang="en-US" altLang="zh-CN" sz="2800" b="1" dirty="0"/>
              <a:t>《</a:t>
            </a:r>
            <a:r>
              <a:rPr lang="zh-CN" altLang="en-US" sz="2800" b="1" dirty="0"/>
              <a:t>把黎明的美丽带给曾失落的我</a:t>
            </a:r>
            <a:r>
              <a:rPr lang="en-US" altLang="zh-CN" sz="2800" b="1" dirty="0"/>
              <a:t>》</a:t>
            </a:r>
            <a:r>
              <a:rPr lang="zh-CN" altLang="en-US" sz="2800" b="1" dirty="0"/>
              <a:t>一文的题记是：“蔚蓝即将变成紫红，也预示着无情的黑夜即将代替这片美丽，但我仍然坚信：无情的黑夜也是慷慨的</a:t>
            </a:r>
            <a:r>
              <a:rPr lang="en-US" altLang="zh-CN" sz="2800" b="1" dirty="0"/>
              <a:t>!”</a:t>
            </a:r>
            <a:r>
              <a:rPr lang="zh-CN" altLang="en-US" sz="2800" b="1" dirty="0"/>
              <a:t>这一带有象征意味和抒情色彩的题记，增添了本文的文化底蕴和抒情意味。</a:t>
            </a:r>
            <a:endParaRPr lang="zh-CN" altLang="en-US" sz="2800" b="1" dirty="0"/>
          </a:p>
        </p:txBody>
      </p:sp>
      <p:sp>
        <p:nvSpPr>
          <p:cNvPr id="13824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5" name="标题 407553"/>
          <p:cNvSpPr>
            <a:spLocks noGrp="1" noRot="1"/>
          </p:cNvSpPr>
          <p:nvPr>
            <p:ph type="title"/>
          </p:nvPr>
        </p:nvSpPr>
        <p:spPr>
          <a:xfrm>
            <a:off x="323850" y="188913"/>
            <a:ext cx="8540750" cy="1143000"/>
          </a:xfrm>
          <a:ln/>
        </p:spPr>
        <p:txBody>
          <a:bodyPr anchor="ctr"/>
          <a:p>
            <a:r>
              <a:rPr lang="en-US" altLang="zh-CN" b="1" dirty="0"/>
              <a:t>◎</a:t>
            </a:r>
            <a:r>
              <a:rPr lang="zh-CN" altLang="en-US" b="1" dirty="0">
                <a:latin typeface="华文行楷" pitchFamily="2" charset="-122"/>
                <a:ea typeface="华文行楷" pitchFamily="2" charset="-122"/>
              </a:rPr>
              <a:t>后记式。</a:t>
            </a:r>
            <a:endParaRPr lang="zh-CN" altLang="en-US" b="1" dirty="0">
              <a:latin typeface="华文行楷" pitchFamily="2" charset="-122"/>
              <a:ea typeface="华文行楷" pitchFamily="2" charset="-122"/>
            </a:endParaRPr>
          </a:p>
        </p:txBody>
      </p:sp>
      <p:sp>
        <p:nvSpPr>
          <p:cNvPr id="139266" name="文本占位符 407554"/>
          <p:cNvSpPr>
            <a:spLocks noGrp="1" noRot="1"/>
          </p:cNvSpPr>
          <p:nvPr>
            <p:ph idx="1"/>
          </p:nvPr>
        </p:nvSpPr>
        <p:spPr>
          <a:xfrm>
            <a:off x="323850" y="1268413"/>
            <a:ext cx="8540750" cy="4270375"/>
          </a:xfrm>
          <a:ln/>
        </p:spPr>
        <p:txBody>
          <a:bodyPr anchor="t"/>
          <a:p>
            <a:r>
              <a:rPr lang="en-US" altLang="zh-CN" sz="3600" b="1" dirty="0"/>
              <a:t>       </a:t>
            </a:r>
            <a:r>
              <a:rPr lang="zh-CN" altLang="en-US" sz="3600" b="1" dirty="0"/>
              <a:t>此说明文章的写作意图、经过、感触，或补充交代一些文中涉及的问题，帮助读者进一步理解全文。“后记”往往有画龙点睛之功效。如作文</a:t>
            </a:r>
            <a:r>
              <a:rPr lang="en-US" altLang="zh-CN" sz="3600" b="1" dirty="0"/>
              <a:t>《</a:t>
            </a:r>
            <a:r>
              <a:rPr lang="zh-CN" altLang="en-US" sz="3600" b="1" dirty="0"/>
              <a:t>鲁迅先生，只有一个</a:t>
            </a:r>
            <a:r>
              <a:rPr lang="en-US" altLang="zh-CN" sz="3600" b="1" dirty="0"/>
              <a:t>》</a:t>
            </a:r>
            <a:r>
              <a:rPr lang="zh-CN" altLang="en-US" sz="3600" b="1" dirty="0"/>
              <a:t>一文的后记是：“先生正等着我们走出浮华的表面，款款地步入他的心房，与他进行灵魂深处的交流</a:t>
            </a:r>
            <a:r>
              <a:rPr lang="en-US" altLang="zh-CN" sz="3600" b="1" dirty="0"/>
              <a:t>!”</a:t>
            </a:r>
            <a:r>
              <a:rPr lang="zh-CN" altLang="en-US" sz="3600" b="1" dirty="0"/>
              <a:t>可以这么说，尾记的出现，把文章的立意推向了一个新的高度。</a:t>
            </a:r>
            <a:endParaRPr lang="zh-CN" altLang="en-US" sz="3600" b="1" dirty="0"/>
          </a:p>
        </p:txBody>
      </p:sp>
      <p:sp>
        <p:nvSpPr>
          <p:cNvPr id="13926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0289" name="图片 172033" descr="cabg056"/>
          <p:cNvPicPr>
            <a:picLocks noChangeAspect="1"/>
          </p:cNvPicPr>
          <p:nvPr/>
        </p:nvPicPr>
        <p:blipFill>
          <a:blip r:embed="rId1"/>
          <a:srcRect l="12248" r="10429"/>
          <a:stretch>
            <a:fillRect/>
          </a:stretch>
        </p:blipFill>
        <p:spPr>
          <a:xfrm>
            <a:off x="0" y="0"/>
            <a:ext cx="9144000" cy="6872288"/>
          </a:xfrm>
          <a:prstGeom prst="rect">
            <a:avLst/>
          </a:prstGeom>
          <a:noFill/>
          <a:ln w="9525">
            <a:noFill/>
          </a:ln>
        </p:spPr>
      </p:pic>
      <p:sp>
        <p:nvSpPr>
          <p:cNvPr id="140290" name="文本框 172035"/>
          <p:cNvSpPr txBox="1"/>
          <p:nvPr/>
        </p:nvSpPr>
        <p:spPr>
          <a:xfrm>
            <a:off x="395288" y="549275"/>
            <a:ext cx="8424862" cy="4479925"/>
          </a:xfrm>
          <a:prstGeom prst="rect">
            <a:avLst/>
          </a:prstGeom>
          <a:noFill/>
          <a:ln w="9525">
            <a:noFill/>
          </a:ln>
        </p:spPr>
        <p:txBody>
          <a:bodyPr>
            <a:spAutoFit/>
          </a:bodyPr>
          <a:p>
            <a:r>
              <a:rPr lang="en-US" altLang="zh-CN" sz="3200" b="1" dirty="0">
                <a:latin typeface="Times New Roman" panose="02020603050405020304" pitchFamily="18" charset="0"/>
              </a:rPr>
              <a:t>                          </a:t>
            </a:r>
            <a:r>
              <a:rPr lang="en-US" altLang="zh-CN" sz="4000" b="1">
                <a:latin typeface="Times New Roman" panose="02020603050405020304" pitchFamily="18" charset="0"/>
                <a:ea typeface="黑体" panose="02010609060101010101" pitchFamily="2" charset="-122"/>
              </a:rPr>
              <a:t>《</a:t>
            </a:r>
            <a:r>
              <a:rPr lang="zh-CN" altLang="en-US" sz="4000" b="1" dirty="0">
                <a:latin typeface="黑体" panose="02010609060101010101" pitchFamily="2" charset="-122"/>
                <a:ea typeface="黑体" panose="02010609060101010101" pitchFamily="2" charset="-122"/>
              </a:rPr>
              <a:t>单  飞</a:t>
            </a:r>
            <a:r>
              <a:rPr lang="en-US" altLang="zh-CN" sz="4000" b="1">
                <a:latin typeface="黑体" panose="02010609060101010101" pitchFamily="2" charset="-122"/>
                <a:ea typeface="黑体" panose="02010609060101010101" pitchFamily="2" charset="-122"/>
              </a:rPr>
              <a:t>》</a:t>
            </a:r>
            <a:endParaRPr lang="en-US" altLang="zh-CN" sz="4000" b="1">
              <a:latin typeface="黑体" panose="02010609060101010101" pitchFamily="2" charset="-122"/>
              <a:ea typeface="黑体" panose="02010609060101010101" pitchFamily="2" charset="-122"/>
            </a:endParaRPr>
          </a:p>
          <a:p>
            <a:r>
              <a:rPr lang="en-US" altLang="zh-CN" sz="3200" b="1">
                <a:latin typeface="黑体" panose="02010609060101010101" pitchFamily="2" charset="-122"/>
                <a:ea typeface="黑体" panose="02010609060101010101" pitchFamily="2" charset="-122"/>
              </a:rPr>
              <a:t>     </a:t>
            </a:r>
            <a:r>
              <a:rPr lang="zh-CN" altLang="en-US" sz="4000" b="1" dirty="0">
                <a:solidFill>
                  <a:srgbClr val="CC0099"/>
                </a:solidFill>
                <a:latin typeface="黑体" panose="02010609060101010101" pitchFamily="2" charset="-122"/>
                <a:ea typeface="黑体" panose="02010609060101010101" pitchFamily="2" charset="-122"/>
              </a:rPr>
              <a:t>题记</a:t>
            </a:r>
            <a:r>
              <a:rPr lang="en-US" altLang="zh-CN" sz="4000" b="1" dirty="0">
                <a:solidFill>
                  <a:srgbClr val="CC0099"/>
                </a:solidFill>
                <a:latin typeface="黑体" panose="02010609060101010101" pitchFamily="2" charset="-122"/>
                <a:ea typeface="黑体" panose="02010609060101010101" pitchFamily="2" charset="-122"/>
              </a:rPr>
              <a:t>:</a:t>
            </a:r>
            <a:r>
              <a:rPr lang="zh-CN" altLang="en-US" sz="4000" b="1" dirty="0">
                <a:solidFill>
                  <a:srgbClr val="CC0099"/>
                </a:solidFill>
                <a:latin typeface="黑体" panose="02010609060101010101" pitchFamily="2" charset="-122"/>
                <a:ea typeface="黑体" panose="02010609060101010101" pitchFamily="2" charset="-122"/>
              </a:rPr>
              <a:t>每个孩子都是一只小小鸟</a:t>
            </a:r>
            <a:r>
              <a:rPr lang="en-US" altLang="zh-CN" sz="4000" b="1" dirty="0">
                <a:solidFill>
                  <a:srgbClr val="CC0099"/>
                </a:solidFill>
                <a:latin typeface="黑体" panose="02010609060101010101" pitchFamily="2" charset="-122"/>
                <a:ea typeface="黑体" panose="02010609060101010101" pitchFamily="2" charset="-122"/>
              </a:rPr>
              <a:t>,</a:t>
            </a:r>
            <a:r>
              <a:rPr lang="zh-CN" altLang="en-US" sz="4000" b="1" dirty="0">
                <a:solidFill>
                  <a:srgbClr val="CC0099"/>
                </a:solidFill>
                <a:latin typeface="黑体" panose="02010609060101010101" pitchFamily="2" charset="-122"/>
                <a:ea typeface="黑体" panose="02010609060101010101" pitchFamily="2" charset="-122"/>
              </a:rPr>
              <a:t>它不能总依靠在妈妈温暖的翅膀下</a:t>
            </a:r>
            <a:r>
              <a:rPr lang="en-US" altLang="zh-CN" sz="4000" b="1" dirty="0">
                <a:solidFill>
                  <a:srgbClr val="CC0099"/>
                </a:solidFill>
                <a:latin typeface="黑体" panose="02010609060101010101" pitchFamily="2" charset="-122"/>
                <a:ea typeface="黑体" panose="02010609060101010101" pitchFamily="2" charset="-122"/>
              </a:rPr>
              <a:t>,</a:t>
            </a:r>
            <a:r>
              <a:rPr lang="zh-CN" altLang="en-US" sz="4000" b="1" dirty="0">
                <a:solidFill>
                  <a:srgbClr val="CC0099"/>
                </a:solidFill>
                <a:latin typeface="黑体" panose="02010609060101010101" pitchFamily="2" charset="-122"/>
                <a:ea typeface="黑体" panose="02010609060101010101" pitchFamily="2" charset="-122"/>
              </a:rPr>
              <a:t>总有一天</a:t>
            </a:r>
            <a:r>
              <a:rPr lang="en-US" altLang="zh-CN" sz="4000" b="1" dirty="0">
                <a:solidFill>
                  <a:srgbClr val="CC0099"/>
                </a:solidFill>
                <a:latin typeface="黑体" panose="02010609060101010101" pitchFamily="2" charset="-122"/>
                <a:ea typeface="黑体" panose="02010609060101010101" pitchFamily="2" charset="-122"/>
              </a:rPr>
              <a:t>,</a:t>
            </a:r>
            <a:r>
              <a:rPr lang="zh-CN" altLang="en-US" sz="4000" b="1" dirty="0">
                <a:solidFill>
                  <a:srgbClr val="CC0099"/>
                </a:solidFill>
                <a:latin typeface="黑体" panose="02010609060101010101" pitchFamily="2" charset="-122"/>
                <a:ea typeface="黑体" panose="02010609060101010101" pitchFamily="2" charset="-122"/>
              </a:rPr>
              <a:t>它得单飞</a:t>
            </a:r>
            <a:r>
              <a:rPr lang="en-US" altLang="zh-CN" sz="4000" b="1">
                <a:solidFill>
                  <a:srgbClr val="CC0099"/>
                </a:solidFill>
                <a:latin typeface="黑体" panose="02010609060101010101" pitchFamily="2" charset="-122"/>
                <a:ea typeface="黑体" panose="02010609060101010101" pitchFamily="2" charset="-122"/>
              </a:rPr>
              <a:t>……</a:t>
            </a:r>
            <a:endParaRPr lang="en-US" altLang="zh-CN" sz="4000" b="1">
              <a:solidFill>
                <a:srgbClr val="CC0099"/>
              </a:solidFill>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9 </a:t>
            </a:r>
            <a:r>
              <a:rPr lang="zh-CN" altLang="en-US" sz="3200" b="1" dirty="0">
                <a:latin typeface="黑体" panose="02010609060101010101" pitchFamily="2" charset="-122"/>
                <a:ea typeface="黑体" panose="02010609060101010101" pitchFamily="2" charset="-122"/>
              </a:rPr>
              <a:t>月 </a:t>
            </a:r>
            <a:r>
              <a:rPr lang="en-US" altLang="zh-CN" sz="3200" b="1" dirty="0">
                <a:latin typeface="黑体" panose="02010609060101010101" pitchFamily="2" charset="-122"/>
                <a:ea typeface="黑体" panose="02010609060101010101" pitchFamily="2" charset="-122"/>
              </a:rPr>
              <a:t>1 </a:t>
            </a:r>
            <a:r>
              <a:rPr lang="zh-CN" altLang="en-US" sz="3200" b="1" dirty="0">
                <a:latin typeface="黑体" panose="02010609060101010101" pitchFamily="2" charset="-122"/>
                <a:ea typeface="黑体" panose="02010609060101010101" pitchFamily="2" charset="-122"/>
              </a:rPr>
              <a:t>日   星期六     阴</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今天</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我终于来到这所梦寐以求的名校</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开始了新的学习生涯。生平第一次离开老爸和老妈</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兴奋之余</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更多的却是紧张、不安</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p:txBody>
      </p:sp>
      <p:sp>
        <p:nvSpPr>
          <p:cNvPr id="14029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3" name="文本框 173058"/>
          <p:cNvSpPr txBox="1"/>
          <p:nvPr/>
        </p:nvSpPr>
        <p:spPr>
          <a:xfrm>
            <a:off x="323850" y="1327150"/>
            <a:ext cx="8135938" cy="3990975"/>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latin typeface="黑体" panose="02010609060101010101" pitchFamily="2" charset="-122"/>
                <a:ea typeface="黑体" panose="02010609060101010101" pitchFamily="2" charset="-122"/>
              </a:rPr>
              <a:t>第一天</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处在完全陌生的环境中</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我胆怯地看着周围的一切</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觉得哪儿都不是我可以躲避的港湾。中午</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我甚至害怕去食堂排队买饭</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便恍恍惚惚出了校门</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毫无目的地“漫游”。看见前面有家书店</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不由得心中一阵窃喜</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毕竟</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这里还让我有一丝熟悉感。书店油墨飘香</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我把埋入书籍中，肚里唱起了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空城计</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也全然不顾。</a:t>
            </a:r>
            <a:endParaRPr lang="zh-CN" altLang="en-US" sz="3200" b="1">
              <a:latin typeface="黑体" panose="02010609060101010101" pitchFamily="2" charset="-122"/>
              <a:ea typeface="黑体" panose="02010609060101010101" pitchFamily="2" charset="-122"/>
            </a:endParaRPr>
          </a:p>
        </p:txBody>
      </p:sp>
      <p:sp>
        <p:nvSpPr>
          <p:cNvPr id="14131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7" name="文本框 174082"/>
          <p:cNvSpPr txBox="1"/>
          <p:nvPr/>
        </p:nvSpPr>
        <p:spPr>
          <a:xfrm>
            <a:off x="287338" y="836613"/>
            <a:ext cx="8569325" cy="3990975"/>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latin typeface="黑体" panose="02010609060101010101" pitchFamily="2" charset="-122"/>
                <a:ea typeface="黑体" panose="02010609060101010101" pitchFamily="2" charset="-122"/>
              </a:rPr>
              <a:t>不知过了多久</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突然听到一个熟悉的声音在叫我</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是妈妈</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我扔下书，急忙奔过去</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委屈得快要落下泪来。妈妈叹了口气</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拉着我的手去了食堂。靠在妈妈的身边</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我狼吞虎咽，第一次感到这里的菜也香得很！可是</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妈妈对我说，她马上要走了，让我慢慢吃。顿时</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我的眼泪夺眶而出。可为了不让妈妈看见，我只得埋下头</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装作若无其事的样子</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把泪水往肚里咽。</a:t>
            </a:r>
            <a:endParaRPr lang="zh-CN" altLang="en-US" sz="2400">
              <a:latin typeface="黑体" panose="02010609060101010101" pitchFamily="2" charset="-122"/>
              <a:ea typeface="黑体" panose="02010609060101010101" pitchFamily="2" charset="-122"/>
            </a:endParaRPr>
          </a:p>
        </p:txBody>
      </p:sp>
      <p:sp>
        <p:nvSpPr>
          <p:cNvPr id="14233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1" name="文本框 175106"/>
          <p:cNvSpPr txBox="1"/>
          <p:nvPr/>
        </p:nvSpPr>
        <p:spPr>
          <a:xfrm>
            <a:off x="395288" y="1022350"/>
            <a:ext cx="7921625" cy="2406650"/>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latin typeface="黑体" panose="02010609060101010101" pitchFamily="2" charset="-122"/>
                <a:ea typeface="黑体" panose="02010609060101010101" pitchFamily="2" charset="-122"/>
              </a:rPr>
              <a:t>晚上，我失眠了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想老爸老妈，想爷爷奶奶</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也想家中舒适的小床</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望着窗外满天的星星，我的心是沉的</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泪又来了。此刻</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我只盼望着天快亮起来</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endParaRPr lang="en-US" altLang="zh-CN" sz="2400">
              <a:latin typeface="黑体" panose="02010609060101010101" pitchFamily="2" charset="-122"/>
              <a:ea typeface="黑体" panose="02010609060101010101" pitchFamily="2" charset="-122"/>
            </a:endParaRPr>
          </a:p>
        </p:txBody>
      </p:sp>
      <p:sp>
        <p:nvSpPr>
          <p:cNvPr id="14336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5" name="文本框 176130"/>
          <p:cNvSpPr txBox="1"/>
          <p:nvPr/>
        </p:nvSpPr>
        <p:spPr>
          <a:xfrm>
            <a:off x="466725" y="692150"/>
            <a:ext cx="8208963" cy="4965700"/>
          </a:xfrm>
          <a:prstGeom prst="rect">
            <a:avLst/>
          </a:prstGeom>
          <a:noFill/>
          <a:ln w="9525">
            <a:noFill/>
          </a:ln>
        </p:spPr>
        <p:txBody>
          <a:bodyPr>
            <a:spAutoFit/>
          </a:bodyPr>
          <a:p>
            <a:r>
              <a:rPr lang="en-US" altLang="zh-CN" sz="3200" b="1" dirty="0">
                <a:latin typeface="黑体" panose="02010609060101010101" pitchFamily="2" charset="-122"/>
                <a:ea typeface="黑体" panose="02010609060101010101" pitchFamily="2" charset="-122"/>
              </a:rPr>
              <a:t>      10 </a:t>
            </a:r>
            <a:r>
              <a:rPr lang="zh-CN" altLang="en-US" sz="3200" b="1" dirty="0">
                <a:latin typeface="黑体" panose="02010609060101010101" pitchFamily="2" charset="-122"/>
                <a:ea typeface="黑体" panose="02010609060101010101" pitchFamily="2" charset="-122"/>
              </a:rPr>
              <a:t>月 </a:t>
            </a:r>
            <a:r>
              <a:rPr lang="en-US" altLang="zh-CN" sz="3200" b="1" dirty="0">
                <a:latin typeface="黑体" panose="02010609060101010101" pitchFamily="2" charset="-122"/>
                <a:ea typeface="黑体" panose="02010609060101010101" pitchFamily="2" charset="-122"/>
              </a:rPr>
              <a:t>8 </a:t>
            </a:r>
            <a:r>
              <a:rPr lang="zh-CN" altLang="en-US" sz="3200" b="1" dirty="0">
                <a:latin typeface="黑体" panose="02010609060101010101" pitchFamily="2" charset="-122"/>
                <a:ea typeface="黑体" panose="02010609060101010101" pitchFamily="2" charset="-122"/>
              </a:rPr>
              <a:t>日   星期二   多云</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一个多月的学习主活</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我渐渐丢掉了依靠父母的坏毛病</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与同学们和睦相处了。同时，我也发现</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没有人再把你当做一个孩子</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有很多事情得自己做</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做不下来也得扛。想起以前</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在家靠父母</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做事从来不要考虑结果</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只要用脚趾头想想这样做会不会挨训就可以了。现在</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每做一件事都得自己考虑后果</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承担后果</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我感觉到自己不再是从前的小小鸟</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这突如其来的转变</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对我压力太大。</a:t>
            </a:r>
            <a:endParaRPr lang="zh-CN" altLang="en-US" sz="3200" b="1" dirty="0">
              <a:latin typeface="黑体" panose="02010609060101010101" pitchFamily="2" charset="-122"/>
              <a:ea typeface="黑体" panose="02010609060101010101" pitchFamily="2" charset="-122"/>
            </a:endParaRPr>
          </a:p>
        </p:txBody>
      </p:sp>
      <p:sp>
        <p:nvSpPr>
          <p:cNvPr id="14438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09" name="文本框 177154"/>
          <p:cNvSpPr txBox="1"/>
          <p:nvPr/>
        </p:nvSpPr>
        <p:spPr>
          <a:xfrm>
            <a:off x="323850" y="981075"/>
            <a:ext cx="8494713" cy="2894013"/>
          </a:xfrm>
          <a:prstGeom prst="rect">
            <a:avLst/>
          </a:prstGeom>
          <a:noFill/>
          <a:ln w="9525">
            <a:noFill/>
          </a:ln>
        </p:spPr>
        <p:txBody>
          <a:bodyPr>
            <a:spAutoFit/>
          </a:bodyPr>
          <a:p>
            <a:endParaRPr lang="en-US" altLang="zh-CN" sz="3200" b="1" dirty="0">
              <a:latin typeface="Times New Roman" panose="02020603050405020304" pitchFamily="18" charset="0"/>
            </a:endParaRPr>
          </a:p>
          <a:p>
            <a:r>
              <a:rPr lang="en-US" altLang="zh-CN" sz="3200" b="1" dirty="0">
                <a:latin typeface="Times New Roman" panose="02020603050405020304" pitchFamily="18" charset="0"/>
              </a:rPr>
              <a:t>        </a:t>
            </a:r>
            <a:r>
              <a:rPr lang="zh-CN" altLang="en-US" sz="3200" b="1" dirty="0">
                <a:latin typeface="黑体" panose="02010609060101010101" pitchFamily="2" charset="-122"/>
                <a:ea typeface="黑体" panose="02010609060101010101" pitchFamily="2" charset="-122"/>
              </a:rPr>
              <a:t>于是</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班上工作干不好</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总是漏洞百出</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学习也不见效果</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天哪</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真想痛哭一场</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然而</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我没有时间去舔自己的伤口</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只有顶着压力靠自己飞</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endParaRPr lang="en-US" altLang="zh-CN" sz="2400">
              <a:latin typeface="黑体" panose="02010609060101010101" pitchFamily="2" charset="-122"/>
              <a:ea typeface="黑体" panose="02010609060101010101" pitchFamily="2" charset="-122"/>
            </a:endParaRPr>
          </a:p>
        </p:txBody>
      </p:sp>
      <p:sp>
        <p:nvSpPr>
          <p:cNvPr id="14541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382977"/>
          <p:cNvSpPr>
            <a:spLocks noGrp="1" noRot="1"/>
          </p:cNvSpPr>
          <p:nvPr>
            <p:ph type="title"/>
          </p:nvPr>
        </p:nvSpPr>
        <p:spPr>
          <a:xfrm>
            <a:off x="323850" y="260350"/>
            <a:ext cx="8540750" cy="455613"/>
          </a:xfrm>
          <a:ln/>
        </p:spPr>
        <p:txBody>
          <a:bodyPr anchor="ctr"/>
          <a:p>
            <a:r>
              <a:rPr lang="zh-CN" altLang="en-US" sz="4000" b="1" dirty="0">
                <a:ea typeface="方正行楷简体" pitchFamily="2" charset="-122"/>
              </a:rPr>
              <a:t>第二招：独辟蹊径，凸现个性</a:t>
            </a:r>
            <a:endParaRPr lang="zh-CN" altLang="en-US" sz="4000" b="1" dirty="0">
              <a:ea typeface="方正行楷简体" pitchFamily="2" charset="-122"/>
            </a:endParaRPr>
          </a:p>
        </p:txBody>
      </p:sp>
      <p:sp>
        <p:nvSpPr>
          <p:cNvPr id="17410" name="文本占位符 382978"/>
          <p:cNvSpPr>
            <a:spLocks noGrp="1" noRot="1"/>
          </p:cNvSpPr>
          <p:nvPr>
            <p:ph idx="1"/>
          </p:nvPr>
        </p:nvSpPr>
        <p:spPr>
          <a:xfrm>
            <a:off x="0" y="620713"/>
            <a:ext cx="8713788" cy="5949950"/>
          </a:xfrm>
          <a:ln/>
        </p:spPr>
        <p:txBody>
          <a:bodyPr anchor="t"/>
          <a:p>
            <a:pPr>
              <a:lnSpc>
                <a:spcPct val="90000"/>
              </a:lnSpc>
              <a:buNone/>
            </a:pPr>
            <a:r>
              <a:rPr lang="en-US" altLang="zh-CN" b="1" dirty="0"/>
              <a:t>          </a:t>
            </a:r>
            <a:r>
              <a:rPr lang="zh-CN" altLang="en-US" b="1" dirty="0"/>
              <a:t>中考作文立意新颖，往往要利用逆向思维和求异思维。同样一个话题，要避开一般同学的构思和立意方式，巧妙地从另一个角度去立意，争取写出点与众不同的鲜味。</a:t>
            </a:r>
            <a:endParaRPr lang="zh-CN" altLang="en-US" b="1" dirty="0"/>
          </a:p>
          <a:p>
            <a:pPr>
              <a:lnSpc>
                <a:spcPct val="90000"/>
              </a:lnSpc>
              <a:buNone/>
            </a:pPr>
            <a:r>
              <a:rPr lang="zh-CN" altLang="en-US" b="1" dirty="0"/>
              <a:t>          当然“有个性特征”还表现在文章的构思和表达上，但最主要的是要“独具慧眼”，在观察事物、认识事物的角度上做到“独辟蹊径”，表现出文章的“新颖性”和作者的“创造性”。例如：</a:t>
            </a:r>
            <a:r>
              <a:rPr lang="en-US" altLang="zh-CN" b="1" dirty="0"/>
              <a:t>2003</a:t>
            </a:r>
            <a:r>
              <a:rPr lang="zh-CN" altLang="en-US" b="1" dirty="0"/>
              <a:t>年广东省作文以</a:t>
            </a:r>
            <a:r>
              <a:rPr lang="en-US" altLang="zh-CN" b="1" dirty="0"/>
              <a:t>《______</a:t>
            </a:r>
            <a:r>
              <a:rPr lang="zh-CN" altLang="en-US" b="1" dirty="0"/>
              <a:t>的我</a:t>
            </a:r>
            <a:r>
              <a:rPr lang="en-US" altLang="zh-CN" b="1" dirty="0"/>
              <a:t>》</a:t>
            </a:r>
            <a:r>
              <a:rPr lang="zh-CN" altLang="en-US" b="1" dirty="0"/>
              <a:t>为题目，一篇满分作文命名为</a:t>
            </a:r>
            <a:r>
              <a:rPr lang="en-US" altLang="zh-CN" b="1" dirty="0"/>
              <a:t>《</a:t>
            </a:r>
            <a:r>
              <a:rPr lang="zh-CN" altLang="en-US" b="1" dirty="0"/>
              <a:t>克隆的我</a:t>
            </a:r>
            <a:r>
              <a:rPr lang="en-US" altLang="zh-CN" b="1" dirty="0"/>
              <a:t>》</a:t>
            </a:r>
            <a:r>
              <a:rPr lang="zh-CN" altLang="en-US" b="1" dirty="0"/>
              <a:t>，文章围绕“克隆”这一新鲜话题表达了自己对这个问题的看法。这篇文章完全打破了常规思路，收到了意想不到的效果</a:t>
            </a:r>
            <a:r>
              <a:rPr lang="zh-CN" altLang="en-US" dirty="0"/>
              <a:t>。</a:t>
            </a:r>
            <a:endParaRPr lang="zh-CN" altLang="en-US" dirty="0"/>
          </a:p>
        </p:txBody>
      </p:sp>
      <p:sp>
        <p:nvSpPr>
          <p:cNvPr id="1741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3" name="文本框 178178"/>
          <p:cNvSpPr txBox="1"/>
          <p:nvPr/>
        </p:nvSpPr>
        <p:spPr>
          <a:xfrm>
            <a:off x="250825" y="455613"/>
            <a:ext cx="8642350" cy="4722812"/>
          </a:xfrm>
          <a:prstGeom prst="rect">
            <a:avLst/>
          </a:prstGeom>
          <a:noFill/>
          <a:ln w="9525">
            <a:noFill/>
          </a:ln>
        </p:spPr>
        <p:txBody>
          <a:bodyPr>
            <a:spAutoFit/>
          </a:bodyPr>
          <a:p>
            <a:r>
              <a:rPr lang="en-US" altLang="zh-CN" sz="3200" b="1" dirty="0">
                <a:latin typeface="Times New Roman" panose="02020603050405020304" pitchFamily="18" charset="0"/>
              </a:rPr>
              <a:t>                 </a:t>
            </a:r>
            <a:r>
              <a:rPr lang="en-US" altLang="zh-CN" sz="3200" b="1" dirty="0">
                <a:latin typeface="黑体" panose="02010609060101010101" pitchFamily="2" charset="-122"/>
                <a:ea typeface="黑体" panose="02010609060101010101" pitchFamily="2" charset="-122"/>
              </a:rPr>
              <a:t>12 </a:t>
            </a:r>
            <a:r>
              <a:rPr lang="zh-CN" altLang="en-US" sz="3200" b="1" dirty="0">
                <a:latin typeface="黑体" panose="02010609060101010101" pitchFamily="2" charset="-122"/>
                <a:ea typeface="黑体" panose="02010609060101010101" pitchFamily="2" charset="-122"/>
              </a:rPr>
              <a:t>月 </a:t>
            </a:r>
            <a:r>
              <a:rPr lang="en-US" altLang="zh-CN" sz="3200" b="1" dirty="0">
                <a:latin typeface="黑体" panose="02010609060101010101" pitchFamily="2" charset="-122"/>
                <a:ea typeface="黑体" panose="02010609060101010101" pitchFamily="2" charset="-122"/>
              </a:rPr>
              <a:t>28 </a:t>
            </a:r>
            <a:r>
              <a:rPr lang="zh-CN" altLang="en-US" sz="3200" b="1" dirty="0">
                <a:latin typeface="黑体" panose="02010609060101010101" pitchFamily="2" charset="-122"/>
                <a:ea typeface="黑体" panose="02010609060101010101" pitchFamily="2" charset="-122"/>
              </a:rPr>
              <a:t>日  星期二   睛 </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老师说</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每个人初来新环境</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总会有一个“磨合期”</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只不过时间长短不同罢了；我想</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我终于走过这段“磨合期”了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今天，老师为我戴上了“学习标兵”的桂冠</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此时，我觉得自己真正长大了。突然间</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我意识到，靠谁都不如靠自己。</a:t>
            </a:r>
            <a:endParaRPr lang="zh-CN" altLang="en-US" sz="3200" b="1">
              <a:latin typeface="黑体" panose="02010609060101010101" pitchFamily="2" charset="-122"/>
              <a:ea typeface="黑体" panose="02010609060101010101" pitchFamily="2" charset="-122"/>
            </a:endParaRPr>
          </a:p>
          <a:p>
            <a:r>
              <a:rPr lang="zh-CN" altLang="en-US" sz="3200" b="1" dirty="0">
                <a:latin typeface="Times New Roman" panose="02020603050405020304" pitchFamily="18" charset="0"/>
              </a:rPr>
              <a:t>        </a:t>
            </a:r>
            <a:endParaRPr lang="zh-CN" altLang="en-US" sz="3200" b="1" dirty="0">
              <a:latin typeface="Times New Roman" panose="02020603050405020304" pitchFamily="18" charset="0"/>
            </a:endParaRPr>
          </a:p>
          <a:p>
            <a:r>
              <a:rPr lang="zh-CN" altLang="en-US" sz="3200" b="1" dirty="0">
                <a:latin typeface="Times New Roman" panose="02020603050405020304" pitchFamily="18" charset="0"/>
              </a:rPr>
              <a:t>        </a:t>
            </a:r>
            <a:r>
              <a:rPr lang="zh-CN" altLang="en-US" sz="4000" b="1" dirty="0">
                <a:solidFill>
                  <a:srgbClr val="CC0099"/>
                </a:solidFill>
                <a:latin typeface="黑体" panose="02010609060101010101" pitchFamily="2" charset="-122"/>
                <a:ea typeface="黑体" panose="02010609060101010101" pitchFamily="2" charset="-122"/>
              </a:rPr>
              <a:t>后记</a:t>
            </a:r>
            <a:r>
              <a:rPr lang="en-US" altLang="zh-CN" sz="4000" b="1" dirty="0">
                <a:solidFill>
                  <a:srgbClr val="CC0099"/>
                </a:solidFill>
                <a:latin typeface="黑体" panose="02010609060101010101" pitchFamily="2" charset="-122"/>
                <a:ea typeface="黑体" panose="02010609060101010101" pitchFamily="2" charset="-122"/>
              </a:rPr>
              <a:t>:</a:t>
            </a:r>
            <a:r>
              <a:rPr lang="zh-CN" altLang="en-US" sz="4000" b="1" dirty="0">
                <a:solidFill>
                  <a:srgbClr val="CC0099"/>
                </a:solidFill>
                <a:latin typeface="黑体" panose="02010609060101010101" pitchFamily="2" charset="-122"/>
                <a:ea typeface="黑体" panose="02010609060101010101" pitchFamily="2" charset="-122"/>
              </a:rPr>
              <a:t>朋友</a:t>
            </a:r>
            <a:r>
              <a:rPr lang="en-US" altLang="zh-CN" sz="4000" b="1" dirty="0">
                <a:solidFill>
                  <a:srgbClr val="CC0099"/>
                </a:solidFill>
                <a:latin typeface="黑体" panose="02010609060101010101" pitchFamily="2" charset="-122"/>
                <a:ea typeface="黑体" panose="02010609060101010101" pitchFamily="2" charset="-122"/>
              </a:rPr>
              <a:t>,</a:t>
            </a:r>
            <a:r>
              <a:rPr lang="zh-CN" altLang="en-US" sz="4000" b="1" dirty="0">
                <a:solidFill>
                  <a:srgbClr val="CC0099"/>
                </a:solidFill>
                <a:latin typeface="黑体" panose="02010609060101010101" pitchFamily="2" charset="-122"/>
                <a:ea typeface="黑体" panose="02010609060101010101" pitchFamily="2" charset="-122"/>
              </a:rPr>
              <a:t>如果你还是一只小小鸟</a:t>
            </a:r>
            <a:r>
              <a:rPr lang="en-US" altLang="zh-CN" sz="4000" b="1" dirty="0">
                <a:solidFill>
                  <a:srgbClr val="CC0099"/>
                </a:solidFill>
                <a:latin typeface="黑体" panose="02010609060101010101" pitchFamily="2" charset="-122"/>
                <a:ea typeface="黑体" panose="02010609060101010101" pitchFamily="2" charset="-122"/>
              </a:rPr>
              <a:t>,</a:t>
            </a:r>
            <a:r>
              <a:rPr lang="zh-CN" altLang="en-US" sz="4000" b="1" dirty="0">
                <a:solidFill>
                  <a:srgbClr val="CC0099"/>
                </a:solidFill>
                <a:latin typeface="黑体" panose="02010609060101010101" pitchFamily="2" charset="-122"/>
                <a:ea typeface="黑体" panose="02010609060101010101" pitchFamily="2" charset="-122"/>
              </a:rPr>
              <a:t>那么</a:t>
            </a:r>
            <a:r>
              <a:rPr lang="en-US" altLang="zh-CN" sz="4000" b="1" dirty="0">
                <a:solidFill>
                  <a:srgbClr val="CC0099"/>
                </a:solidFill>
                <a:latin typeface="黑体" panose="02010609060101010101" pitchFamily="2" charset="-122"/>
                <a:ea typeface="黑体" panose="02010609060101010101" pitchFamily="2" charset="-122"/>
              </a:rPr>
              <a:t>,</a:t>
            </a:r>
            <a:r>
              <a:rPr lang="zh-CN" altLang="en-US" sz="4000" b="1" dirty="0">
                <a:solidFill>
                  <a:srgbClr val="CC0099"/>
                </a:solidFill>
                <a:latin typeface="黑体" panose="02010609060101010101" pitchFamily="2" charset="-122"/>
                <a:ea typeface="黑体" panose="02010609060101010101" pitchFamily="2" charset="-122"/>
              </a:rPr>
              <a:t>就请你告别依靠，自己单飞吧！</a:t>
            </a:r>
            <a:endParaRPr lang="zh-CN" altLang="en-US" sz="4000">
              <a:solidFill>
                <a:srgbClr val="CC0099"/>
              </a:solidFill>
              <a:latin typeface="黑体" panose="02010609060101010101" pitchFamily="2" charset="-122"/>
              <a:ea typeface="黑体" panose="02010609060101010101" pitchFamily="2" charset="-122"/>
            </a:endParaRPr>
          </a:p>
        </p:txBody>
      </p:sp>
      <p:sp>
        <p:nvSpPr>
          <p:cNvPr id="14643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7" name="文本框 179201"/>
          <p:cNvSpPr txBox="1"/>
          <p:nvPr/>
        </p:nvSpPr>
        <p:spPr>
          <a:xfrm>
            <a:off x="755650" y="1268413"/>
            <a:ext cx="7632700" cy="3441700"/>
          </a:xfrm>
          <a:prstGeom prst="rect">
            <a:avLst/>
          </a:prstGeom>
          <a:noFill/>
          <a:ln w="9525">
            <a:noFill/>
          </a:ln>
        </p:spPr>
        <p:txBody>
          <a:bodyPr>
            <a:spAutoFit/>
          </a:bodyPr>
          <a:p>
            <a:r>
              <a:rPr lang="en-US" altLang="zh-CN" sz="4400" b="1" dirty="0">
                <a:solidFill>
                  <a:srgbClr val="006600"/>
                </a:solidFill>
                <a:latin typeface="黑体" panose="02010609060101010101" pitchFamily="2" charset="-122"/>
                <a:ea typeface="黑体" panose="02010609060101010101" pitchFamily="2" charset="-122"/>
              </a:rPr>
              <a:t>6</a:t>
            </a:r>
            <a:r>
              <a:rPr lang="zh-CN" altLang="en-US" sz="4400" b="1" dirty="0">
                <a:solidFill>
                  <a:srgbClr val="006600"/>
                </a:solidFill>
                <a:latin typeface="黑体" panose="02010609060101010101" pitchFamily="2" charset="-122"/>
                <a:ea typeface="黑体" panose="02010609060101010101" pitchFamily="2" charset="-122"/>
              </a:rPr>
              <a:t>、还有诸如书信、故事新编、微型小说、实验报告、法律文书、合同、产品说明书、病历、会谈纪录、广告启事、演讲词、几何证明题等形式。</a:t>
            </a:r>
            <a:endParaRPr lang="zh-CN" altLang="en-US" sz="4400" b="1" dirty="0">
              <a:solidFill>
                <a:srgbClr val="006600"/>
              </a:solidFill>
              <a:latin typeface="黑体" panose="02010609060101010101" pitchFamily="2" charset="-122"/>
              <a:ea typeface="黑体" panose="02010609060101010101" pitchFamily="2" charset="-122"/>
            </a:endParaRPr>
          </a:p>
        </p:txBody>
      </p:sp>
      <p:sp>
        <p:nvSpPr>
          <p:cNvPr id="14745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1" name="文本框 180226"/>
          <p:cNvSpPr txBox="1"/>
          <p:nvPr/>
        </p:nvSpPr>
        <p:spPr>
          <a:xfrm>
            <a:off x="250825" y="549275"/>
            <a:ext cx="8497888" cy="4660900"/>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4400" b="1" dirty="0">
                <a:solidFill>
                  <a:srgbClr val="CC0099"/>
                </a:solidFill>
                <a:latin typeface="黑体" panose="02010609060101010101" pitchFamily="2" charset="-122"/>
                <a:ea typeface="黑体" panose="02010609060101010101" pitchFamily="2" charset="-122"/>
              </a:rPr>
              <a:t>关于交往条件的实验报告</a:t>
            </a:r>
            <a:endParaRPr lang="zh-CN" altLang="en-US" sz="4400" b="1" dirty="0">
              <a:solidFill>
                <a:srgbClr val="CC0099"/>
              </a:solidFill>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zh-CN" altLang="en-US" sz="3200" b="1" dirty="0">
                <a:solidFill>
                  <a:srgbClr val="CC0099"/>
                </a:solidFill>
                <a:latin typeface="黑体" panose="02010609060101010101" pitchFamily="2" charset="-122"/>
                <a:ea typeface="黑体" panose="02010609060101010101" pitchFamily="2" charset="-122"/>
              </a:rPr>
              <a:t>实验名称</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交往</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的必要条件</a:t>
            </a:r>
            <a:endParaRPr lang="zh-CN" altLang="en-US" sz="3200" b="1" dirty="0">
              <a:latin typeface="黑体" panose="02010609060101010101" pitchFamily="2" charset="-122"/>
              <a:ea typeface="黑体" panose="02010609060101010101" pitchFamily="2" charset="-122"/>
            </a:endParaRPr>
          </a:p>
          <a:p>
            <a:r>
              <a:rPr lang="zh-CN" altLang="en-US" sz="3200" b="1" dirty="0">
                <a:solidFill>
                  <a:srgbClr val="CC0099"/>
                </a:solidFill>
                <a:latin typeface="黑体" panose="02010609060101010101" pitchFamily="2" charset="-122"/>
                <a:ea typeface="黑体" panose="02010609060101010101" pitchFamily="2" charset="-122"/>
              </a:rPr>
              <a:t>    实验目的</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二十一世纪是一个多元化的世纪</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一个信息化的时代</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生存和发展都需要交往。本实验将特别测定交往的条件</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令所有人都能从交往中取得进步</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得到快乐。</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zh-CN" altLang="en-US" sz="3200" b="1" dirty="0">
                <a:solidFill>
                  <a:srgbClr val="CC0099"/>
                </a:solidFill>
                <a:latin typeface="黑体" panose="02010609060101010101" pitchFamily="2" charset="-122"/>
                <a:ea typeface="黑体" panose="02010609060101010101" pitchFamily="2" charset="-122"/>
              </a:rPr>
              <a:t>实验用品</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大试管三支、</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真心</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溶液、</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虚伪</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溶液</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钱和权</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溶液各一瓶</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交往</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颗粒若干。</a:t>
            </a:r>
            <a:endParaRPr lang="zh-CN" altLang="en-US" sz="2400">
              <a:latin typeface="黑体" panose="02010609060101010101" pitchFamily="2" charset="-122"/>
              <a:ea typeface="黑体" panose="02010609060101010101" pitchFamily="2" charset="-122"/>
            </a:endParaRPr>
          </a:p>
        </p:txBody>
      </p:sp>
      <p:sp>
        <p:nvSpPr>
          <p:cNvPr id="14848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5" name="文本框 181250"/>
          <p:cNvSpPr txBox="1"/>
          <p:nvPr/>
        </p:nvSpPr>
        <p:spPr>
          <a:xfrm>
            <a:off x="250825" y="1200150"/>
            <a:ext cx="8424863" cy="3381375"/>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solidFill>
                  <a:srgbClr val="CC0099"/>
                </a:solidFill>
                <a:latin typeface="黑体" panose="02010609060101010101" pitchFamily="2" charset="-122"/>
                <a:ea typeface="黑体" panose="02010609060101010101" pitchFamily="2" charset="-122"/>
              </a:rPr>
              <a:t>实验步骤</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1.</a:t>
            </a:r>
            <a:r>
              <a:rPr lang="zh-CN" altLang="en-US" sz="3200" b="1" dirty="0">
                <a:latin typeface="黑体" panose="02010609060101010101" pitchFamily="2" charset="-122"/>
                <a:ea typeface="黑体" panose="02010609060101010101" pitchFamily="2" charset="-122"/>
              </a:rPr>
              <a:t>取三支大试管</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向里面加入等量的</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交往</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颗粒。</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en-US" altLang="zh-CN" sz="3200" b="1" dirty="0">
                <a:latin typeface="黑体" panose="02010609060101010101" pitchFamily="2" charset="-122"/>
                <a:ea typeface="黑体" panose="02010609060101010101" pitchFamily="2" charset="-122"/>
              </a:rPr>
              <a:t>2.</a:t>
            </a:r>
            <a:r>
              <a:rPr lang="zh-CN" altLang="en-US" sz="3200" b="1" dirty="0">
                <a:latin typeface="黑体" panose="02010609060101010101" pitchFamily="2" charset="-122"/>
                <a:ea typeface="黑体" panose="02010609060101010101" pitchFamily="2" charset="-122"/>
              </a:rPr>
              <a:t>向三支试管中滴加等量的三种溶液</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观察并记录其颜色现象。</a:t>
            </a:r>
            <a:endParaRPr lang="zh-CN" altLang="en-US" sz="3200" b="1" dirty="0">
              <a:latin typeface="黑体" panose="02010609060101010101" pitchFamily="2" charset="-122"/>
              <a:ea typeface="黑体" panose="02010609060101010101" pitchFamily="2" charset="-122"/>
            </a:endParaRPr>
          </a:p>
          <a:p>
            <a:endParaRPr lang="zh-CN" altLang="en-US" sz="3200" b="1">
              <a:latin typeface="黑体" panose="02010609060101010101" pitchFamily="2" charset="-122"/>
              <a:ea typeface="黑体" panose="02010609060101010101" pitchFamily="2" charset="-122"/>
            </a:endParaRPr>
          </a:p>
          <a:p>
            <a:endParaRPr lang="zh-CN" altLang="en-US" sz="2400">
              <a:latin typeface="Times New Roman" panose="02020603050405020304" pitchFamily="18" charset="0"/>
            </a:endParaRPr>
          </a:p>
        </p:txBody>
      </p:sp>
      <p:sp>
        <p:nvSpPr>
          <p:cNvPr id="14950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29" name="文本框 182274"/>
          <p:cNvSpPr txBox="1"/>
          <p:nvPr/>
        </p:nvSpPr>
        <p:spPr>
          <a:xfrm>
            <a:off x="179388" y="452438"/>
            <a:ext cx="8713787" cy="4965700"/>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solidFill>
                  <a:srgbClr val="CC0099"/>
                </a:solidFill>
                <a:latin typeface="黑体" panose="02010609060101010101" pitchFamily="2" charset="-122"/>
                <a:ea typeface="黑体" panose="02010609060101010101" pitchFamily="2" charset="-122"/>
              </a:rPr>
              <a:t>实验现象</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1.</a:t>
            </a:r>
            <a:r>
              <a:rPr lang="zh-CN" altLang="en-US" sz="3200" b="1" dirty="0">
                <a:latin typeface="黑体" panose="02010609060101010101" pitchFamily="2" charset="-122"/>
                <a:ea typeface="黑体" panose="02010609060101010101" pitchFamily="2" charset="-122"/>
              </a:rPr>
              <a:t>加入“虚伪”溶液的试管中反应极快</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溶液由灰色变为黑色</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并出现沉淀</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散发出令人落泪的刺激气味</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交往</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颗拉由饱满变得萎缩。</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en-US" altLang="zh-CN" sz="3200" b="1" dirty="0">
                <a:latin typeface="黑体" panose="02010609060101010101" pitchFamily="2" charset="-122"/>
                <a:ea typeface="黑体" panose="02010609060101010101" pitchFamily="2" charset="-122"/>
              </a:rPr>
              <a:t>2.</a:t>
            </a:r>
            <a:r>
              <a:rPr lang="zh-CN" altLang="en-US" sz="3200" b="1" dirty="0">
                <a:latin typeface="黑体" panose="02010609060101010101" pitchFamily="2" charset="-122"/>
                <a:ea typeface="黑体" panose="02010609060101010101" pitchFamily="2" charset="-122"/>
              </a:rPr>
              <a:t>加入</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钱与权</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溶液的试管中反应适中</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溶液由土黄色变为黑色</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并散发出一种令人头昏脑胀的气味</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交往</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颗粒渐渐稀释。</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en-US" altLang="zh-CN" sz="3200" b="1" dirty="0">
                <a:latin typeface="黑体" panose="02010609060101010101" pitchFamily="2" charset="-122"/>
                <a:ea typeface="黑体" panose="02010609060101010101" pitchFamily="2" charset="-122"/>
              </a:rPr>
              <a:t>3.</a:t>
            </a:r>
            <a:r>
              <a:rPr lang="zh-CN" altLang="en-US" sz="3200" b="1" dirty="0">
                <a:latin typeface="黑体" panose="02010609060101010101" pitchFamily="2" charset="-122"/>
                <a:ea typeface="黑体" panose="02010609060101010101" pitchFamily="2" charset="-122"/>
              </a:rPr>
              <a:t>加入</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真心</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溶液的试管中</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反应极慢</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溶液由白色变为无色</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散发一种令人愉快的气体</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交往</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颗粒发芽</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生成一种叫</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朋友</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的固体。</a:t>
            </a:r>
            <a:endParaRPr lang="zh-CN" altLang="en-US" sz="2400">
              <a:latin typeface="黑体" panose="02010609060101010101" pitchFamily="2" charset="-122"/>
              <a:ea typeface="黑体" panose="02010609060101010101" pitchFamily="2" charset="-122"/>
            </a:endParaRPr>
          </a:p>
        </p:txBody>
      </p:sp>
      <p:sp>
        <p:nvSpPr>
          <p:cNvPr id="15053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3" name="文本框 183298"/>
          <p:cNvSpPr txBox="1"/>
          <p:nvPr/>
        </p:nvSpPr>
        <p:spPr>
          <a:xfrm>
            <a:off x="250825" y="476250"/>
            <a:ext cx="8424863" cy="4965700"/>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solidFill>
                  <a:srgbClr val="CC0099"/>
                </a:solidFill>
                <a:latin typeface="黑体" panose="02010609060101010101" pitchFamily="2" charset="-122"/>
                <a:ea typeface="黑体" panose="02010609060101010101" pitchFamily="2" charset="-122"/>
              </a:rPr>
              <a:t>实验方程式</a:t>
            </a:r>
            <a:r>
              <a:rPr lang="en-US" altLang="zh-CN" sz="3200" b="1">
                <a:latin typeface="黑体" panose="02010609060101010101" pitchFamily="2" charset="-122"/>
                <a:ea typeface="黑体" panose="02010609060101010101" pitchFamily="2" charset="-122"/>
              </a:rPr>
              <a:t>: </a:t>
            </a:r>
            <a:endParaRPr lang="en-US" altLang="zh-CN" sz="3200" b="1">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交往 </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虚伪 </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痛苦 </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极有害物质</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交往 </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钱与权 </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烦恼 </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有害物质</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交往 </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真心 </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快乐 </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朋友</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zh-CN" altLang="en-US" sz="3200" b="1" dirty="0">
                <a:solidFill>
                  <a:srgbClr val="CC0099"/>
                </a:solidFill>
                <a:latin typeface="黑体" panose="02010609060101010101" pitchFamily="2" charset="-122"/>
                <a:ea typeface="黑体" panose="02010609060101010101" pitchFamily="2" charset="-122"/>
              </a:rPr>
              <a:t>实验小结</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由此可见</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交往的条件是真心</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而真心却需要长时间才能体现出来</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但真心交往的</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就是你真正的朋友。</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zh-CN" altLang="en-US" sz="3200" b="1" dirty="0">
                <a:solidFill>
                  <a:srgbClr val="CC0099"/>
                </a:solidFill>
                <a:latin typeface="黑体" panose="02010609060101010101" pitchFamily="2" charset="-122"/>
                <a:ea typeface="黑体" panose="02010609060101010101" pitchFamily="2" charset="-122"/>
              </a:rPr>
              <a:t>实验时间</a:t>
            </a:r>
            <a:r>
              <a:rPr lang="en-US" altLang="zh-CN" sz="3200" b="1" dirty="0">
                <a:latin typeface="黑体" panose="02010609060101010101" pitchFamily="2" charset="-122"/>
                <a:ea typeface="黑体" panose="02010609060101010101" pitchFamily="2" charset="-122"/>
              </a:rPr>
              <a:t>:2003</a:t>
            </a:r>
            <a:r>
              <a:rPr lang="zh-CN" altLang="en-US" sz="3200" b="1" dirty="0">
                <a:latin typeface="黑体" panose="02010609060101010101" pitchFamily="2" charset="-122"/>
                <a:ea typeface="黑体" panose="02010609060101010101" pitchFamily="2" charset="-122"/>
              </a:rPr>
              <a:t>年</a:t>
            </a:r>
            <a:r>
              <a:rPr lang="en-US" altLang="zh-CN" sz="3200" b="1" dirty="0">
                <a:latin typeface="黑体" panose="02010609060101010101" pitchFamily="2" charset="-122"/>
                <a:ea typeface="黑体" panose="02010609060101010101" pitchFamily="2" charset="-122"/>
              </a:rPr>
              <a:t>6</a:t>
            </a:r>
            <a:r>
              <a:rPr lang="zh-CN" altLang="en-US" sz="3200" b="1" dirty="0">
                <a:latin typeface="黑体" panose="02010609060101010101" pitchFamily="2" charset="-122"/>
                <a:ea typeface="黑体" panose="02010609060101010101" pitchFamily="2" charset="-122"/>
              </a:rPr>
              <a:t>月</a:t>
            </a:r>
            <a:r>
              <a:rPr lang="en-US" altLang="zh-CN" sz="3200" b="1" dirty="0">
                <a:latin typeface="黑体" panose="02010609060101010101" pitchFamily="2" charset="-122"/>
                <a:ea typeface="黑体" panose="02010609060101010101" pitchFamily="2" charset="-122"/>
              </a:rPr>
              <a:t>10</a:t>
            </a:r>
            <a:r>
              <a:rPr lang="zh-CN" altLang="en-US" sz="3200" b="1" dirty="0">
                <a:latin typeface="黑体" panose="02010609060101010101" pitchFamily="2" charset="-122"/>
                <a:ea typeface="黑体" panose="02010609060101010101" pitchFamily="2" charset="-122"/>
              </a:rPr>
              <a:t>日</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注</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与</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虚伪</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和</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钱与权</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溶液反应过的剩余物必须慎重处理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否则危害极大。</a:t>
            </a:r>
            <a:endParaRPr lang="zh-CN" altLang="en-US" sz="2400">
              <a:latin typeface="黑体" panose="02010609060101010101" pitchFamily="2" charset="-122"/>
              <a:ea typeface="黑体" panose="02010609060101010101" pitchFamily="2" charset="-122"/>
            </a:endParaRPr>
          </a:p>
        </p:txBody>
      </p:sp>
      <p:sp>
        <p:nvSpPr>
          <p:cNvPr id="15155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7" name="文本框 184322"/>
          <p:cNvSpPr txBox="1"/>
          <p:nvPr/>
        </p:nvSpPr>
        <p:spPr>
          <a:xfrm>
            <a:off x="323850" y="333375"/>
            <a:ext cx="8424863" cy="6122988"/>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4400" b="1" dirty="0">
                <a:solidFill>
                  <a:schemeClr val="accent2"/>
                </a:solidFill>
                <a:latin typeface="黑体" panose="02010609060101010101" pitchFamily="2" charset="-122"/>
                <a:ea typeface="黑体" panose="02010609060101010101" pitchFamily="2" charset="-122"/>
              </a:rPr>
              <a:t>交往说明书</a:t>
            </a:r>
            <a:endParaRPr lang="zh-CN" altLang="en-US" sz="4400" b="1" dirty="0">
              <a:solidFill>
                <a:schemeClr val="accent2"/>
              </a:solidFill>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交往</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是人与人之间的交流过程。人要生存</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要不断飞跃</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必须学会交往。因此</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交往是一个人生存发展的必备本领。下面特对交往作一说明。</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zh-CN" altLang="en-US" sz="3200" b="1" dirty="0">
                <a:solidFill>
                  <a:srgbClr val="CC0099"/>
                </a:solidFill>
                <a:latin typeface="黑体" panose="02010609060101010101" pitchFamily="2" charset="-122"/>
                <a:ea typeface="黑体" panose="02010609060101010101" pitchFamily="2" charset="-122"/>
              </a:rPr>
              <a:t>主要成分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人与人之间的对话、接触、谈心等。 </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zh-CN" altLang="en-US" sz="3200" b="1" dirty="0">
                <a:solidFill>
                  <a:srgbClr val="CC0099"/>
                </a:solidFill>
                <a:latin typeface="黑体" panose="02010609060101010101" pitchFamily="2" charset="-122"/>
                <a:ea typeface="黑体" panose="02010609060101010101" pitchFamily="2" charset="-122"/>
              </a:rPr>
              <a:t>功能与主治</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功能一</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交往能使你的心理不断完善、进步。在你不断学习的过程中</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免不了会犯错</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心里总会有解不开的疑难。这时</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交往就显得尤为重要了。</a:t>
            </a:r>
            <a:endParaRPr lang="zh-CN" altLang="en-US" sz="3200" b="1" dirty="0">
              <a:latin typeface="黑体" panose="02010609060101010101" pitchFamily="2" charset="-122"/>
              <a:ea typeface="黑体" panose="02010609060101010101" pitchFamily="2" charset="-122"/>
            </a:endParaRPr>
          </a:p>
        </p:txBody>
      </p:sp>
      <p:sp>
        <p:nvSpPr>
          <p:cNvPr id="15257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01" name="文本框 185346"/>
          <p:cNvSpPr txBox="1"/>
          <p:nvPr/>
        </p:nvSpPr>
        <p:spPr>
          <a:xfrm>
            <a:off x="684213" y="1249363"/>
            <a:ext cx="8208962" cy="4356100"/>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latin typeface="黑体" panose="02010609060101010101" pitchFamily="2" charset="-122"/>
                <a:ea typeface="黑体" panose="02010609060101010101" pitchFamily="2" charset="-122"/>
              </a:rPr>
              <a:t>记得曾经在电视上看到过这么一则新闻。一个</a:t>
            </a:r>
            <a:r>
              <a:rPr lang="en-US" altLang="zh-CN" sz="3200" b="1" dirty="0">
                <a:latin typeface="黑体" panose="02010609060101010101" pitchFamily="2" charset="-122"/>
                <a:ea typeface="黑体" panose="02010609060101010101" pitchFamily="2" charset="-122"/>
              </a:rPr>
              <a:t>15</a:t>
            </a:r>
            <a:r>
              <a:rPr lang="zh-CN" altLang="en-US" sz="3200" b="1" dirty="0">
                <a:latin typeface="黑体" panose="02010609060101010101" pitchFamily="2" charset="-122"/>
                <a:ea typeface="黑体" panose="02010609060101010101" pitchFamily="2" charset="-122"/>
              </a:rPr>
              <a:t>岁的江苏少年</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自小父母离异</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心灵受到重创</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因而脾气很暴躁</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常殴打同学。他从不与别人交往</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父母的劝解全听不进去</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最终因杀人罪而锒铛入狱。由此</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不难看出</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导致他悲剧结果的主要原因是因为他不与父母交心</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不与同学交往啊</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endParaRPr lang="en-US" altLang="zh-CN" sz="3200" b="1">
              <a:latin typeface="黑体" panose="02010609060101010101" pitchFamily="2" charset="-122"/>
              <a:ea typeface="黑体" panose="02010609060101010101" pitchFamily="2" charset="-122"/>
            </a:endParaRPr>
          </a:p>
          <a:p>
            <a:endParaRPr lang="en-US" altLang="zh-CN" sz="2400">
              <a:latin typeface="Times New Roman" panose="02020603050405020304" pitchFamily="18" charset="0"/>
            </a:endParaRPr>
          </a:p>
        </p:txBody>
      </p:sp>
      <p:sp>
        <p:nvSpPr>
          <p:cNvPr id="15360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5" name="文本框 186370"/>
          <p:cNvSpPr txBox="1"/>
          <p:nvPr/>
        </p:nvSpPr>
        <p:spPr>
          <a:xfrm>
            <a:off x="503238" y="549275"/>
            <a:ext cx="8135937" cy="5035550"/>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600" b="1" dirty="0">
                <a:latin typeface="黑体" panose="02010609060101010101" pitchFamily="2" charset="-122"/>
                <a:ea typeface="黑体" panose="02010609060101010101" pitchFamily="2" charset="-122"/>
              </a:rPr>
              <a:t>功能二</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交往能使你拥有和谐的人际关系</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从而感到快乐。就拿我们中学生来说吧</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每天与同学相处</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在快乐的谈天中</a:t>
            </a:r>
            <a:r>
              <a:rPr lang="en-US" altLang="zh-CN" sz="3600" b="1" dirty="0">
                <a:latin typeface="黑体" panose="02010609060101010101" pitchFamily="2" charset="-122"/>
                <a:ea typeface="黑体" panose="02010609060101010101" pitchFamily="2" charset="-122"/>
              </a:rPr>
              <a:t>, </a:t>
            </a:r>
            <a:r>
              <a:rPr lang="zh-CN" altLang="en-US" sz="3600" b="1" dirty="0">
                <a:latin typeface="黑体" panose="02010609060101010101" pitchFamily="2" charset="-122"/>
                <a:ea typeface="黑体" panose="02010609060101010101" pitchFamily="2" charset="-122"/>
              </a:rPr>
              <a:t>你一定觉得很开心吧</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在向同学诉苦时</a:t>
            </a:r>
            <a:r>
              <a:rPr lang="en-US" altLang="zh-CN" sz="3600" b="1" dirty="0">
                <a:latin typeface="黑体" panose="02010609060101010101" pitchFamily="2" charset="-122"/>
                <a:ea typeface="黑体" panose="02010609060101010101" pitchFamily="2" charset="-122"/>
              </a:rPr>
              <a:t>, </a:t>
            </a:r>
            <a:r>
              <a:rPr lang="zh-CN" altLang="en-US" sz="3600" b="1" dirty="0">
                <a:latin typeface="黑体" panose="02010609060101010101" pitchFamily="2" charset="-122"/>
                <a:ea typeface="黑体" panose="02010609060101010101" pitchFamily="2" charset="-122"/>
              </a:rPr>
              <a:t>你一定感到很舒朗吧</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在跟朋友一起完成一项任务时</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你也一定感到很有趣吧。在交往中</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大家互相帮助</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这样心与心如流水一般</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你中有我</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我中有你</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快乐就会无穷无尽</a:t>
            </a:r>
            <a:r>
              <a:rPr lang="en-US" altLang="zh-CN" sz="3600" b="1">
                <a:latin typeface="黑体" panose="02010609060101010101" pitchFamily="2" charset="-122"/>
                <a:ea typeface="黑体" panose="02010609060101010101" pitchFamily="2" charset="-122"/>
              </a:rPr>
              <a:t>!</a:t>
            </a:r>
            <a:endParaRPr lang="en-US" altLang="zh-CN" sz="3600" b="1">
              <a:latin typeface="黑体" panose="02010609060101010101" pitchFamily="2" charset="-122"/>
              <a:ea typeface="黑体" panose="02010609060101010101" pitchFamily="2" charset="-122"/>
            </a:endParaRPr>
          </a:p>
        </p:txBody>
      </p:sp>
      <p:sp>
        <p:nvSpPr>
          <p:cNvPr id="15462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5649" name="文本框 187394"/>
          <p:cNvSpPr txBox="1"/>
          <p:nvPr/>
        </p:nvSpPr>
        <p:spPr>
          <a:xfrm>
            <a:off x="250825" y="1200150"/>
            <a:ext cx="8424863" cy="579438"/>
          </a:xfrm>
          <a:prstGeom prst="rect">
            <a:avLst/>
          </a:prstGeom>
          <a:noFill/>
          <a:ln w="9525">
            <a:noFill/>
          </a:ln>
        </p:spPr>
        <p:txBody>
          <a:bodyPr>
            <a:spAutoFit/>
          </a:bodyPr>
          <a:p>
            <a:r>
              <a:rPr lang="en-US" altLang="zh-CN" sz="3200" b="1" dirty="0">
                <a:latin typeface="Times New Roman" panose="02020603050405020304" pitchFamily="18" charset="0"/>
              </a:rPr>
              <a:t>         </a:t>
            </a:r>
            <a:endParaRPr lang="en-US" altLang="zh-CN" sz="2400">
              <a:latin typeface="Times New Roman" panose="02020603050405020304" pitchFamily="18" charset="0"/>
            </a:endParaRPr>
          </a:p>
        </p:txBody>
      </p:sp>
      <p:sp>
        <p:nvSpPr>
          <p:cNvPr id="155650" name="文本框 187395"/>
          <p:cNvSpPr txBox="1"/>
          <p:nvPr/>
        </p:nvSpPr>
        <p:spPr>
          <a:xfrm>
            <a:off x="323850" y="620713"/>
            <a:ext cx="8569325" cy="4965700"/>
          </a:xfrm>
          <a:prstGeom prst="rect">
            <a:avLst/>
          </a:prstGeom>
          <a:noFill/>
          <a:ln w="9525">
            <a:noFill/>
          </a:ln>
        </p:spPr>
        <p:txBody>
          <a:bodyPr>
            <a:spAutoFit/>
          </a:bodyPr>
          <a:p>
            <a:r>
              <a:rPr lang="en-US" altLang="zh-CN" sz="3200" b="1" dirty="0">
                <a:latin typeface="Times New Roman" panose="02020603050405020304" pitchFamily="18" charset="0"/>
              </a:rPr>
              <a:t>        </a:t>
            </a:r>
            <a:r>
              <a:rPr lang="zh-CN" altLang="en-US" sz="3200" b="1" dirty="0">
                <a:latin typeface="黑体" panose="02010609060101010101" pitchFamily="2" charset="-122"/>
                <a:ea typeface="黑体" panose="02010609060101010101" pitchFamily="2" charset="-122"/>
              </a:rPr>
              <a:t>功能三</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交往还能使你学会许多知识</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弥补自己的不足。俗话说“ 金无足赤</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人无完人”</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尺有所短</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寸有所长”。与别人交往</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往往是彼此互相学习优点、改正不足的过程。</a:t>
            </a:r>
            <a:endParaRPr lang="zh-CN" altLang="en-US" sz="3200" b="1" dirty="0">
              <a:latin typeface="黑体" panose="02010609060101010101" pitchFamily="2" charset="-122"/>
              <a:ea typeface="黑体" panose="02010609060101010101" pitchFamily="2" charset="-122"/>
            </a:endParaRPr>
          </a:p>
          <a:p>
            <a:r>
              <a:rPr lang="zh-CN" altLang="en-US" sz="3200" b="1" dirty="0">
                <a:solidFill>
                  <a:srgbClr val="CC0099"/>
                </a:solidFill>
                <a:latin typeface="Times New Roman" panose="02020603050405020304" pitchFamily="18" charset="0"/>
              </a:rPr>
              <a:t>        </a:t>
            </a:r>
            <a:r>
              <a:rPr lang="zh-CN" altLang="en-US" sz="3200" b="1" dirty="0">
                <a:solidFill>
                  <a:srgbClr val="CC0099"/>
                </a:solidFill>
                <a:latin typeface="黑体" panose="02010609060101010101" pitchFamily="2" charset="-122"/>
                <a:ea typeface="黑体" panose="02010609060101010101" pitchFamily="2" charset="-122"/>
              </a:rPr>
              <a:t>用法</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勇于与别人交流、谈天、交朋友</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在交往中不断进步。</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r>
              <a:rPr lang="zh-CN" altLang="en-US" sz="3200" b="1" dirty="0">
                <a:solidFill>
                  <a:srgbClr val="CC0099"/>
                </a:solidFill>
                <a:latin typeface="黑体" panose="02010609060101010101" pitchFamily="2" charset="-122"/>
                <a:ea typeface="黑体" panose="02010609060101010101" pitchFamily="2" charset="-122"/>
              </a:rPr>
              <a:t>注意事项</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走自己的路</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让别人去说吧。</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但丁这句名言意味深长</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但大家千万别曲解了他的意思啊</a:t>
            </a:r>
            <a:r>
              <a:rPr lang="en-US" altLang="zh-CN" sz="3200" b="1">
                <a:latin typeface="黑体" panose="02010609060101010101" pitchFamily="2" charset="-122"/>
                <a:ea typeface="黑体" panose="02010609060101010101" pitchFamily="2" charset="-122"/>
              </a:rPr>
              <a:t>!</a:t>
            </a:r>
            <a:endParaRPr lang="en-US" altLang="zh-CN" sz="3200" b="1">
              <a:latin typeface="黑体" panose="02010609060101010101" pitchFamily="2" charset="-122"/>
              <a:ea typeface="黑体" panose="02010609060101010101" pitchFamily="2" charset="-122"/>
            </a:endParaRPr>
          </a:p>
        </p:txBody>
      </p:sp>
      <p:sp>
        <p:nvSpPr>
          <p:cNvPr id="15565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11617"/>
          <p:cNvSpPr>
            <a:spLocks noGrp="1" noRot="1"/>
          </p:cNvSpPr>
          <p:nvPr>
            <p:ph type="title"/>
          </p:nvPr>
        </p:nvSpPr>
        <p:spPr>
          <a:xfrm>
            <a:off x="684213" y="1125538"/>
            <a:ext cx="7559675" cy="3683000"/>
          </a:xfrm>
          <a:ln/>
        </p:spPr>
        <p:txBody>
          <a:bodyPr anchor="ctr"/>
          <a:p>
            <a:pPr algn="l"/>
            <a:r>
              <a:rPr lang="en-US" altLang="zh-CN" dirty="0">
                <a:solidFill>
                  <a:srgbClr val="800080"/>
                </a:solidFill>
                <a:ea typeface="隶书" pitchFamily="49" charset="-122"/>
              </a:rPr>
              <a:t>        </a:t>
            </a:r>
            <a:r>
              <a:rPr lang="zh-CN" altLang="en-US" b="1" dirty="0">
                <a:solidFill>
                  <a:schemeClr val="tx1"/>
                </a:solidFill>
                <a:ea typeface="黑体" panose="02010609060101010101" pitchFamily="2" charset="-122"/>
              </a:rPr>
              <a:t>当我手里攥着刚领到的几百元大钞票时，心头一阵狂喜，我还没有拿过这么多钱，这下可够我花一阵子了！</a:t>
            </a:r>
            <a:endParaRPr lang="zh-CN" altLang="en-US" b="1" dirty="0">
              <a:solidFill>
                <a:schemeClr val="tx1"/>
              </a:solidFill>
              <a:ea typeface="黑体" panose="02010609060101010101" pitchFamily="2" charset="-122"/>
            </a:endParaRPr>
          </a:p>
        </p:txBody>
      </p:sp>
      <p:sp>
        <p:nvSpPr>
          <p:cNvPr id="18434" name="文本框 111618"/>
          <p:cNvSpPr txBox="1"/>
          <p:nvPr/>
        </p:nvSpPr>
        <p:spPr>
          <a:xfrm>
            <a:off x="0" y="0"/>
            <a:ext cx="2339975"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喝纯净水</a:t>
            </a:r>
            <a:endParaRPr lang="zh-CN" altLang="en-US" sz="4000" b="1" dirty="0">
              <a:solidFill>
                <a:schemeClr val="bg1"/>
              </a:solidFill>
              <a:latin typeface="Arial" panose="020B0604020202020204" pitchFamily="34" charset="0"/>
            </a:endParaRPr>
          </a:p>
        </p:txBody>
      </p:sp>
      <p:sp>
        <p:nvSpPr>
          <p:cNvPr id="1843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3" name="椭圆 468995"/>
          <p:cNvSpPr/>
          <p:nvPr/>
        </p:nvSpPr>
        <p:spPr>
          <a:xfrm>
            <a:off x="0" y="908050"/>
            <a:ext cx="2555875" cy="4103688"/>
          </a:xfrm>
          <a:prstGeom prst="ellipse">
            <a:avLst/>
          </a:prstGeom>
          <a:solidFill>
            <a:srgbClr val="FFFF00"/>
          </a:solidFill>
          <a:ln w="9525" cap="flat" cmpd="sng">
            <a:solidFill>
              <a:schemeClr val="tx1"/>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156674" name="文本框 468996"/>
          <p:cNvSpPr txBox="1"/>
          <p:nvPr/>
        </p:nvSpPr>
        <p:spPr>
          <a:xfrm>
            <a:off x="468313" y="2276475"/>
            <a:ext cx="1657350" cy="2287588"/>
          </a:xfrm>
          <a:prstGeom prst="rect">
            <a:avLst/>
          </a:prstGeom>
          <a:noFill/>
          <a:ln w="9525">
            <a:noFill/>
          </a:ln>
        </p:spPr>
        <p:txBody>
          <a:bodyPr>
            <a:spAutoFit/>
          </a:bodyPr>
          <a:p>
            <a:r>
              <a:rPr lang="zh-CN" altLang="en-US" sz="4800" b="1" dirty="0">
                <a:solidFill>
                  <a:srgbClr val="006600"/>
                </a:solidFill>
                <a:latin typeface="Times New Roman" panose="02020603050405020304" pitchFamily="18" charset="0"/>
                <a:ea typeface="方正行楷简体" pitchFamily="2" charset="-122"/>
              </a:rPr>
              <a:t>材料作文立意</a:t>
            </a:r>
            <a:endParaRPr lang="zh-CN" altLang="en-US" sz="4800" b="1" dirty="0">
              <a:solidFill>
                <a:srgbClr val="006600"/>
              </a:solidFill>
              <a:latin typeface="Times New Roman" panose="02020603050405020304" pitchFamily="18" charset="0"/>
              <a:ea typeface="方正行楷简体" pitchFamily="2" charset="-122"/>
            </a:endParaRPr>
          </a:p>
        </p:txBody>
      </p:sp>
      <p:sp>
        <p:nvSpPr>
          <p:cNvPr id="156675" name="文本框 468997"/>
          <p:cNvSpPr txBox="1"/>
          <p:nvPr/>
        </p:nvSpPr>
        <p:spPr>
          <a:xfrm>
            <a:off x="468313" y="1557338"/>
            <a:ext cx="1655762" cy="701675"/>
          </a:xfrm>
          <a:prstGeom prst="rect">
            <a:avLst/>
          </a:prstGeom>
          <a:noFill/>
          <a:ln w="9525">
            <a:noFill/>
          </a:ln>
        </p:spPr>
        <p:txBody>
          <a:bodyPr>
            <a:spAutoFit/>
          </a:bodyPr>
          <a:p>
            <a:pPr>
              <a:spcBef>
                <a:spcPct val="50000"/>
              </a:spcBef>
            </a:pPr>
            <a:r>
              <a:rPr lang="zh-CN" altLang="en-US" sz="4000" b="1" dirty="0">
                <a:latin typeface="黑体" panose="02010609060101010101" pitchFamily="2" charset="-122"/>
                <a:ea typeface="黑体" panose="02010609060101010101" pitchFamily="2" charset="-122"/>
              </a:rPr>
              <a:t>课时</a:t>
            </a:r>
            <a:r>
              <a:rPr lang="en-US" altLang="zh-CN" sz="4000" b="1">
                <a:latin typeface="黑体" panose="02010609060101010101" pitchFamily="2" charset="-122"/>
                <a:ea typeface="黑体" panose="02010609060101010101" pitchFamily="2" charset="-122"/>
              </a:rPr>
              <a:t>6</a:t>
            </a:r>
            <a:endParaRPr lang="en-US" altLang="zh-CN" sz="4000" b="1">
              <a:latin typeface="黑体" panose="02010609060101010101" pitchFamily="2" charset="-122"/>
              <a:ea typeface="黑体" panose="02010609060101010101" pitchFamily="2" charset="-122"/>
            </a:endParaRPr>
          </a:p>
        </p:txBody>
      </p:sp>
      <p:sp>
        <p:nvSpPr>
          <p:cNvPr id="468999" name="矩形 468998"/>
          <p:cNvSpPr/>
          <p:nvPr/>
        </p:nvSpPr>
        <p:spPr>
          <a:xfrm>
            <a:off x="3348038" y="1268413"/>
            <a:ext cx="4537075" cy="1582737"/>
          </a:xfrm>
          <a:prstGeom prst="rect">
            <a:avLst/>
          </a:prstGeom>
        </p:spPr>
        <p:txBody>
          <a:bodyPr wrap="none" fromWordArt="1">
            <a:prstTxWarp prst="textCanUp">
              <a:avLst>
                <a:gd name="adj" fmla="val 85713"/>
              </a:avLst>
            </a:prstTxWarp>
            <a:normAutofit/>
            <a:scene3d>
              <a:camera prst="legacyPerspectiveBottomRight">
                <a:rot lat="0" lon="21240000" rev="0"/>
              </a:camera>
              <a:lightRig rig="legacyHarsh3" dir="l"/>
            </a:scene3d>
            <a:sp3d extrusionH="430200" prstMaterial="legacyMatte">
              <a:extrusionClr>
                <a:srgbClr val="C0C0C0"/>
              </a:extrusionClr>
            </a:sp3d>
          </a:bodyPr>
          <a:p>
            <a:pPr algn="ctr"/>
            <a:r>
              <a:rPr lang="zh-CN" altLang="en-US" sz="3600" b="1">
                <a:gradFill rotWithShape="0">
                  <a:gsLst>
                    <a:gs pos="0">
                      <a:srgbClr val="DCEBF5">
                        <a:alpha val="100000"/>
                      </a:srgbClr>
                    </a:gs>
                    <a:gs pos="8000">
                      <a:srgbClr val="83A7C3">
                        <a:alpha val="100000"/>
                      </a:srgbClr>
                    </a:gs>
                    <a:gs pos="13000">
                      <a:srgbClr val="768FB9">
                        <a:alpha val="100000"/>
                      </a:srgbClr>
                    </a:gs>
                    <a:gs pos="21001">
                      <a:srgbClr val="83A7C3">
                        <a:alpha val="100000"/>
                      </a:srgbClr>
                    </a:gs>
                    <a:gs pos="52000">
                      <a:srgbClr val="FFFFFF">
                        <a:alpha val="100000"/>
                      </a:srgbClr>
                    </a:gs>
                    <a:gs pos="56000">
                      <a:srgbClr val="9C6563">
                        <a:alpha val="100000"/>
                      </a:srgbClr>
                    </a:gs>
                    <a:gs pos="58000">
                      <a:srgbClr val="80302D">
                        <a:alpha val="100000"/>
                      </a:srgbClr>
                    </a:gs>
                    <a:gs pos="71001">
                      <a:srgbClr val="C0524E">
                        <a:alpha val="100000"/>
                      </a:srgbClr>
                    </a:gs>
                    <a:gs pos="94000">
                      <a:srgbClr val="EBDAD4">
                        <a:alpha val="100000"/>
                      </a:srgbClr>
                    </a:gs>
                    <a:gs pos="100000">
                      <a:srgbClr val="55261C">
                        <a:alpha val="100000"/>
                      </a:srgbClr>
                    </a:gs>
                  </a:gsLst>
                  <a:lin ang="5400000" scaled="1"/>
                  <a:tileRect/>
                </a:gradFill>
                <a:latin typeface="黑体" panose="02010609060101010101" pitchFamily="2" charset="-122"/>
                <a:ea typeface="黑体" panose="02010609060101010101" pitchFamily="2" charset="-122"/>
              </a:rPr>
              <a:t>条条道路通罗马</a:t>
            </a:r>
            <a:endParaRPr lang="zh-CN" altLang="en-US" sz="3600" b="1">
              <a:gradFill rotWithShape="0">
                <a:gsLst>
                  <a:gs pos="0">
                    <a:srgbClr val="DCEBF5">
                      <a:alpha val="100000"/>
                    </a:srgbClr>
                  </a:gs>
                  <a:gs pos="8000">
                    <a:srgbClr val="83A7C3">
                      <a:alpha val="100000"/>
                    </a:srgbClr>
                  </a:gs>
                  <a:gs pos="13000">
                    <a:srgbClr val="768FB9">
                      <a:alpha val="100000"/>
                    </a:srgbClr>
                  </a:gs>
                  <a:gs pos="21001">
                    <a:srgbClr val="83A7C3">
                      <a:alpha val="100000"/>
                    </a:srgbClr>
                  </a:gs>
                  <a:gs pos="52000">
                    <a:srgbClr val="FFFFFF">
                      <a:alpha val="100000"/>
                    </a:srgbClr>
                  </a:gs>
                  <a:gs pos="56000">
                    <a:srgbClr val="9C6563">
                      <a:alpha val="100000"/>
                    </a:srgbClr>
                  </a:gs>
                  <a:gs pos="58000">
                    <a:srgbClr val="80302D">
                      <a:alpha val="100000"/>
                    </a:srgbClr>
                  </a:gs>
                  <a:gs pos="71001">
                    <a:srgbClr val="C0524E">
                      <a:alpha val="100000"/>
                    </a:srgbClr>
                  </a:gs>
                  <a:gs pos="94000">
                    <a:srgbClr val="EBDAD4">
                      <a:alpha val="100000"/>
                    </a:srgbClr>
                  </a:gs>
                  <a:gs pos="100000">
                    <a:srgbClr val="55261C">
                      <a:alpha val="100000"/>
                    </a:srgbClr>
                  </a:gs>
                </a:gsLst>
                <a:lin ang="5400000" scaled="1"/>
                <a:tileRect/>
              </a:gradFill>
              <a:latin typeface="黑体" panose="02010609060101010101" pitchFamily="2" charset="-122"/>
              <a:ea typeface="黑体" panose="02010609060101010101" pitchFamily="2" charset="-122"/>
            </a:endParaRPr>
          </a:p>
        </p:txBody>
      </p:sp>
      <p:sp>
        <p:nvSpPr>
          <p:cNvPr id="469000" name="矩形 468999"/>
          <p:cNvSpPr/>
          <p:nvPr/>
        </p:nvSpPr>
        <p:spPr>
          <a:xfrm>
            <a:off x="3419475" y="4076700"/>
            <a:ext cx="4968875" cy="720725"/>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黑体" panose="02010609060101010101" pitchFamily="2" charset="-122"/>
                <a:ea typeface="黑体" panose="02010609060101010101" pitchFamily="2" charset="-122"/>
              </a:rPr>
              <a:t>材料作文的多角度立意</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黑体" panose="02010609060101010101" pitchFamily="2" charset="-122"/>
              <a:ea typeface="黑体" panose="02010609060101010101" pitchFamily="2" charset="-122"/>
            </a:endParaRPr>
          </a:p>
        </p:txBody>
      </p:sp>
      <p:sp>
        <p:nvSpPr>
          <p:cNvPr id="15667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68999"/>
                                        </p:tgtEl>
                                        <p:attrNameLst>
                                          <p:attrName>style.visibility</p:attrName>
                                        </p:attrNameLst>
                                      </p:cBhvr>
                                      <p:to>
                                        <p:strVal val="visible"/>
                                      </p:to>
                                    </p:set>
                                    <p:animEffect transition="in" filter="blinds(horizontal)">
                                      <p:cBhvr>
                                        <p:cTn id="7" dur="500"/>
                                        <p:tgtEl>
                                          <p:spTgt spid="46899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69000"/>
                                        </p:tgtEl>
                                        <p:attrNameLst>
                                          <p:attrName>style.visibility</p:attrName>
                                        </p:attrNameLst>
                                      </p:cBhvr>
                                      <p:to>
                                        <p:strVal val="visible"/>
                                      </p:to>
                                    </p:set>
                                    <p:animEffect transition="in" filter="blinds(horizontal)">
                                      <p:cBhvr>
                                        <p:cTn id="12" dur="500"/>
                                        <p:tgtEl>
                                          <p:spTgt spid="469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6786" name="图片 246785" descr="16TBC032"/>
          <p:cNvPicPr>
            <a:picLocks noChangeAspect="1"/>
          </p:cNvPicPr>
          <p:nvPr/>
        </p:nvPicPr>
        <p:blipFill>
          <a:blip r:embed="rId1">
            <a:lum bright="20001"/>
          </a:blip>
          <a:stretch>
            <a:fillRect/>
          </a:stretch>
        </p:blipFill>
        <p:spPr>
          <a:xfrm>
            <a:off x="6948488" y="476250"/>
            <a:ext cx="1524000" cy="762000"/>
          </a:xfrm>
          <a:prstGeom prst="rect">
            <a:avLst/>
          </a:prstGeom>
          <a:noFill/>
          <a:ln w="9525">
            <a:noFill/>
          </a:ln>
        </p:spPr>
      </p:pic>
      <p:sp>
        <p:nvSpPr>
          <p:cNvPr id="246787" name="文本框 246786"/>
          <p:cNvSpPr txBox="1"/>
          <p:nvPr/>
        </p:nvSpPr>
        <p:spPr>
          <a:xfrm>
            <a:off x="468313" y="1412875"/>
            <a:ext cx="8077200" cy="2838450"/>
          </a:xfrm>
          <a:prstGeom prst="rect">
            <a:avLst/>
          </a:prstGeom>
          <a:noFill/>
          <a:ln w="9525">
            <a:noFill/>
          </a:ln>
        </p:spPr>
        <p:txBody>
          <a:bodyPr>
            <a:spAutoFit/>
          </a:bodyPr>
          <a:p>
            <a:pPr>
              <a:spcBef>
                <a:spcPct val="50000"/>
              </a:spcBef>
            </a:pPr>
            <a:r>
              <a:rPr lang="en-US" altLang="zh-CN" sz="3600" b="1" dirty="0">
                <a:solidFill>
                  <a:srgbClr val="0000CC"/>
                </a:solidFill>
                <a:latin typeface="Times New Roman" panose="02020603050405020304" pitchFamily="18" charset="0"/>
              </a:rPr>
              <a:t>1</a:t>
            </a:r>
            <a:r>
              <a:rPr lang="zh-CN" altLang="en-US" sz="3600" b="1" dirty="0">
                <a:solidFill>
                  <a:srgbClr val="0000CC"/>
                </a:solidFill>
                <a:latin typeface="Times New Roman" panose="02020603050405020304" pitchFamily="18" charset="0"/>
              </a:rPr>
              <a:t>：有个哑巴，去五金店买钉子，他右手做钉子状，左手握成锤子形状往下敲，营业员给他一把锤子，他又扬了扬右手，营业员便递给他钉子。如果一个盲人来买剪刀，你说该怎么办呢？</a:t>
            </a:r>
            <a:endParaRPr lang="zh-CN" altLang="en-US" sz="3600" b="1" dirty="0">
              <a:solidFill>
                <a:srgbClr val="0000CC"/>
              </a:solidFill>
              <a:latin typeface="Times New Roman" panose="02020603050405020304" pitchFamily="18" charset="0"/>
            </a:endParaRPr>
          </a:p>
        </p:txBody>
      </p:sp>
      <p:sp>
        <p:nvSpPr>
          <p:cNvPr id="157699" name="矩形 246787"/>
          <p:cNvSpPr/>
          <p:nvPr/>
        </p:nvSpPr>
        <p:spPr>
          <a:xfrm>
            <a:off x="2195513" y="476250"/>
            <a:ext cx="3960812" cy="744538"/>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黑体" panose="02010609060101010101" pitchFamily="2" charset="-122"/>
                <a:ea typeface="黑体" panose="02010609060101010101" pitchFamily="2" charset="-122"/>
              </a:rPr>
              <a:t>智慧大冲浪</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黑体" panose="02010609060101010101" pitchFamily="2" charset="-122"/>
              <a:ea typeface="黑体" panose="02010609060101010101" pitchFamily="2" charset="-122"/>
            </a:endParaRPr>
          </a:p>
        </p:txBody>
      </p:sp>
      <p:sp>
        <p:nvSpPr>
          <p:cNvPr id="246789" name="文本框 246788"/>
          <p:cNvSpPr txBox="1"/>
          <p:nvPr/>
        </p:nvSpPr>
        <p:spPr>
          <a:xfrm>
            <a:off x="468313" y="4437063"/>
            <a:ext cx="8280400" cy="2152650"/>
          </a:xfrm>
          <a:prstGeom prst="rect">
            <a:avLst/>
          </a:prstGeom>
          <a:noFill/>
          <a:ln w="9525">
            <a:noFill/>
          </a:ln>
        </p:spPr>
        <p:txBody>
          <a:bodyPr>
            <a:spAutoFit/>
          </a:bodyPr>
          <a:p>
            <a:pPr>
              <a:spcBef>
                <a:spcPct val="50000"/>
              </a:spcBef>
            </a:pPr>
            <a:r>
              <a:rPr lang="en-US" altLang="zh-CN" sz="3600" b="1" dirty="0">
                <a:solidFill>
                  <a:srgbClr val="0000CC"/>
                </a:solidFill>
                <a:latin typeface="Times New Roman" panose="02020603050405020304" pitchFamily="18" charset="0"/>
              </a:rPr>
              <a:t>2</a:t>
            </a:r>
            <a:r>
              <a:rPr lang="zh-CN" altLang="en-US" sz="3600" b="1" dirty="0">
                <a:solidFill>
                  <a:srgbClr val="0000CC"/>
                </a:solidFill>
                <a:latin typeface="Times New Roman" panose="02020603050405020304" pitchFamily="18" charset="0"/>
              </a:rPr>
              <a:t>一辆满载着小汽车的大卡车在经过一道城门时被卡住了，原因是城门比卡车顶端矮几厘米，你说怎么办？</a:t>
            </a:r>
            <a:endParaRPr lang="zh-CN" altLang="en-US" sz="3600" b="1" dirty="0">
              <a:solidFill>
                <a:srgbClr val="0000CC"/>
              </a:solidFill>
              <a:latin typeface="Times New Roman" panose="02020603050405020304" pitchFamily="18" charset="0"/>
            </a:endParaRPr>
          </a:p>
          <a:p>
            <a:pPr>
              <a:spcBef>
                <a:spcPct val="50000"/>
              </a:spcBef>
            </a:pPr>
            <a:endParaRPr lang="zh-CN" altLang="en-US" dirty="0">
              <a:latin typeface="Comic Sans MS" panose="030F0702030302020204" pitchFamily="66" charset="0"/>
            </a:endParaRPr>
          </a:p>
        </p:txBody>
      </p:sp>
      <p:sp>
        <p:nvSpPr>
          <p:cNvPr id="15770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46786"/>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提问时奏幻想空间.wav"/>
                                        </p:tgtEl>
                                      </p:cMediaNode>
                                    </p:audio>
                                  </p:sub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46787"/>
                                        </p:tgtEl>
                                        <p:attrNameLst>
                                          <p:attrName>style.visibility</p:attrName>
                                        </p:attrNameLst>
                                      </p:cBhvr>
                                      <p:to>
                                        <p:strVal val="visible"/>
                                      </p:to>
                                    </p:set>
                                    <p:animEffect transition="in" filter="blinds(horizontal)">
                                      <p:cBhvr>
                                        <p:cTn id="11" dur="500"/>
                                        <p:tgtEl>
                                          <p:spTgt spid="24678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46789"/>
                                        </p:tgtEl>
                                        <p:attrNameLst>
                                          <p:attrName>style.visibility</p:attrName>
                                        </p:attrNameLst>
                                      </p:cBhvr>
                                      <p:to>
                                        <p:strVal val="visible"/>
                                      </p:to>
                                    </p:set>
                                    <p:animEffect transition="in" filter="blinds(horizontal)">
                                      <p:cBhvr>
                                        <p:cTn id="16" dur="500"/>
                                        <p:tgtEl>
                                          <p:spTgt spid="2467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7" grpId="0"/>
      <p:bldP spid="246789"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1" name="文本框 247809"/>
          <p:cNvSpPr txBox="1"/>
          <p:nvPr/>
        </p:nvSpPr>
        <p:spPr>
          <a:xfrm>
            <a:off x="971550" y="692150"/>
            <a:ext cx="6985000" cy="641350"/>
          </a:xfrm>
          <a:prstGeom prst="rect">
            <a:avLst/>
          </a:prstGeom>
          <a:noFill/>
          <a:ln w="12700">
            <a:noFill/>
          </a:ln>
        </p:spPr>
        <p:txBody>
          <a:bodyPr>
            <a:spAutoFit/>
          </a:bodyPr>
          <a:p>
            <a:pPr algn="dist">
              <a:spcBef>
                <a:spcPct val="50000"/>
              </a:spcBef>
            </a:pPr>
            <a:r>
              <a:rPr lang="zh-CN" altLang="en-US" sz="3600" b="1" dirty="0">
                <a:solidFill>
                  <a:srgbClr val="CC0000"/>
                </a:solidFill>
                <a:latin typeface="Times New Roman" panose="02020603050405020304" pitchFamily="18" charset="0"/>
                <a:ea typeface="黑体" panose="02010609060101010101" pitchFamily="2" charset="-122"/>
              </a:rPr>
              <a:t>写好材料作文应注意以下几点</a:t>
            </a:r>
            <a:endParaRPr lang="zh-CN" altLang="en-US" sz="3600" b="1" dirty="0">
              <a:solidFill>
                <a:srgbClr val="CC0000"/>
              </a:solidFill>
              <a:latin typeface="Times New Roman" panose="02020603050405020304" pitchFamily="18" charset="0"/>
              <a:ea typeface="黑体" panose="02010609060101010101" pitchFamily="2" charset="-122"/>
            </a:endParaRPr>
          </a:p>
        </p:txBody>
      </p:sp>
      <p:sp>
        <p:nvSpPr>
          <p:cNvPr id="247811" name="文本框 247810"/>
          <p:cNvSpPr txBox="1"/>
          <p:nvPr/>
        </p:nvSpPr>
        <p:spPr>
          <a:xfrm>
            <a:off x="755650" y="1773238"/>
            <a:ext cx="7488238" cy="3937000"/>
          </a:xfrm>
          <a:prstGeom prst="rect">
            <a:avLst/>
          </a:prstGeom>
          <a:noFill/>
          <a:ln w="12700">
            <a:noFill/>
          </a:ln>
        </p:spPr>
        <p:txBody>
          <a:bodyPr>
            <a:spAutoFit/>
          </a:bodyPr>
          <a:p>
            <a:pPr>
              <a:spcBef>
                <a:spcPct val="50000"/>
              </a:spcBef>
            </a:pPr>
            <a:r>
              <a:rPr lang="zh-CN" altLang="en-US" sz="2800" b="1" dirty="0">
                <a:solidFill>
                  <a:srgbClr val="CC0000"/>
                </a:solidFill>
                <a:latin typeface="Times New Roman" panose="02020603050405020304" pitchFamily="18" charset="0"/>
              </a:rPr>
              <a:t>一、必须读懂材料。</a:t>
            </a:r>
            <a:r>
              <a:rPr lang="zh-CN" altLang="en-US" sz="2800" b="1" dirty="0">
                <a:latin typeface="Times New Roman" panose="02020603050405020304" pitchFamily="18" charset="0"/>
              </a:rPr>
              <a:t> </a:t>
            </a:r>
            <a:endParaRPr lang="zh-CN" altLang="en-US" sz="2800" b="1" dirty="0">
              <a:latin typeface="Times New Roman" panose="02020603050405020304" pitchFamily="18" charset="0"/>
            </a:endParaRPr>
          </a:p>
          <a:p>
            <a:pPr>
              <a:spcBef>
                <a:spcPct val="50000"/>
              </a:spcBef>
            </a:pPr>
            <a:r>
              <a:rPr lang="zh-CN" altLang="en-US" sz="2800" b="1" dirty="0">
                <a:solidFill>
                  <a:srgbClr val="0000CC"/>
                </a:solidFill>
                <a:latin typeface="Times New Roman" panose="02020603050405020304" pitchFamily="18" charset="0"/>
              </a:rPr>
              <a:t>        既然材料作文的材料本身包含着深刻道理，并“成为写作者的立意指向”，那么读懂材料就是写好作文的关键，审题变为审材料。一般来说，材料的文字表面并不难懂，问题在于是否能够准确地分析出材料所表达的深刻道理是什么，继而确定自己对这个道理的正确态度。 </a:t>
            </a:r>
            <a:endParaRPr lang="zh-CN" altLang="en-US" sz="2800" b="1" dirty="0">
              <a:solidFill>
                <a:srgbClr val="0000CC"/>
              </a:solidFill>
              <a:latin typeface="Times New Roman" panose="02020603050405020304" pitchFamily="18" charset="0"/>
            </a:endParaRPr>
          </a:p>
          <a:p>
            <a:pPr>
              <a:spcBef>
                <a:spcPct val="50000"/>
              </a:spcBef>
            </a:pPr>
            <a:endParaRPr lang="zh-CN" altLang="en-US" sz="2800" b="1" dirty="0">
              <a:solidFill>
                <a:srgbClr val="0000CC"/>
              </a:solidFill>
              <a:latin typeface="Times New Roman" panose="02020603050405020304" pitchFamily="18" charset="0"/>
            </a:endParaRPr>
          </a:p>
        </p:txBody>
      </p:sp>
      <p:sp>
        <p:nvSpPr>
          <p:cNvPr id="15872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7811"/>
                                        </p:tgtEl>
                                        <p:attrNameLst>
                                          <p:attrName>style.visibility</p:attrName>
                                        </p:attrNameLst>
                                      </p:cBhvr>
                                      <p:to>
                                        <p:strVal val="visible"/>
                                      </p:to>
                                    </p:set>
                                    <p:animEffect transition="in" filter="dissolve">
                                      <p:cBhvr>
                                        <p:cTn id="7" dur="500"/>
                                        <p:tgtEl>
                                          <p:spTgt spid="247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1"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5" name="文本框 248833"/>
          <p:cNvSpPr txBox="1"/>
          <p:nvPr/>
        </p:nvSpPr>
        <p:spPr>
          <a:xfrm>
            <a:off x="684213" y="1196975"/>
            <a:ext cx="7993062" cy="4235450"/>
          </a:xfrm>
          <a:prstGeom prst="rect">
            <a:avLst/>
          </a:prstGeom>
          <a:noFill/>
          <a:ln w="12700">
            <a:noFill/>
          </a:ln>
        </p:spPr>
        <p:txBody>
          <a:bodyPr>
            <a:spAutoFit/>
          </a:bodyPr>
          <a:p>
            <a:pPr>
              <a:spcBef>
                <a:spcPct val="50000"/>
              </a:spcBef>
            </a:pPr>
            <a:r>
              <a:rPr lang="zh-CN" altLang="en-US" sz="3200" b="1" dirty="0">
                <a:solidFill>
                  <a:srgbClr val="CC0000"/>
                </a:solidFill>
                <a:latin typeface="Times New Roman" panose="02020603050405020304" pitchFamily="18" charset="0"/>
              </a:rPr>
              <a:t>二、必须把握“要求”。</a:t>
            </a:r>
            <a:r>
              <a:rPr lang="zh-CN" altLang="en-US" sz="3200" b="1" dirty="0">
                <a:solidFill>
                  <a:srgbClr val="00FF00"/>
                </a:solidFill>
                <a:latin typeface="Times New Roman" panose="02020603050405020304" pitchFamily="18" charset="0"/>
              </a:rPr>
              <a:t> </a:t>
            </a:r>
            <a:r>
              <a:rPr lang="zh-CN" altLang="en-US" sz="3200" b="1" dirty="0">
                <a:solidFill>
                  <a:srgbClr val="0000CC"/>
                </a:solidFill>
                <a:latin typeface="Times New Roman" panose="02020603050405020304" pitchFamily="18" charset="0"/>
              </a:rPr>
              <a:t>“给材料作文”都提出了具体要求，例如对作文的内容、文体、题目、字数等。写作者必须把握住这些要求写作文。 </a:t>
            </a:r>
            <a:endParaRPr lang="zh-CN" altLang="en-US" sz="3200" b="1" dirty="0">
              <a:solidFill>
                <a:srgbClr val="0000CC"/>
              </a:solidFill>
              <a:latin typeface="Times New Roman" panose="02020603050405020304" pitchFamily="18" charset="0"/>
            </a:endParaRPr>
          </a:p>
          <a:p>
            <a:pPr>
              <a:spcBef>
                <a:spcPct val="50000"/>
              </a:spcBef>
            </a:pPr>
            <a:r>
              <a:rPr lang="zh-CN" altLang="en-US" sz="3200" b="1" dirty="0">
                <a:solidFill>
                  <a:srgbClr val="CC0000"/>
                </a:solidFill>
                <a:latin typeface="Times New Roman" panose="02020603050405020304" pitchFamily="18" charset="0"/>
              </a:rPr>
              <a:t>三、要突出一个“新”字。</a:t>
            </a:r>
            <a:r>
              <a:rPr lang="zh-CN" altLang="en-US" sz="3200" b="1" dirty="0">
                <a:solidFill>
                  <a:srgbClr val="0000CC"/>
                </a:solidFill>
                <a:latin typeface="Times New Roman" panose="02020603050405020304" pitchFamily="18" charset="0"/>
              </a:rPr>
              <a:t>材料作文的写作，力争做到“人无我有，人有我优”，即在“新”字上下工夫，学会换一个角度看问题，能从多角度进行立意，积极突破思维的定势。</a:t>
            </a:r>
            <a:endParaRPr lang="zh-CN" altLang="en-US" sz="3200" b="1" dirty="0">
              <a:solidFill>
                <a:srgbClr val="0000CC"/>
              </a:solidFill>
              <a:latin typeface="Times New Roman" panose="02020603050405020304" pitchFamily="18" charset="0"/>
            </a:endParaRPr>
          </a:p>
        </p:txBody>
      </p:sp>
      <p:sp>
        <p:nvSpPr>
          <p:cNvPr id="15974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wedg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9858" name="标题 249857"/>
          <p:cNvSpPr>
            <a:spLocks noGrp="1" noRot="1"/>
          </p:cNvSpPr>
          <p:nvPr>
            <p:ph type="title"/>
          </p:nvPr>
        </p:nvSpPr>
        <p:spPr>
          <a:xfrm>
            <a:off x="0" y="549275"/>
            <a:ext cx="8540750" cy="1143000"/>
          </a:xfrm>
          <a:ln/>
        </p:spPr>
        <p:txBody>
          <a:bodyPr anchor="ctr"/>
          <a:p>
            <a:r>
              <a:rPr lang="zh-CN" altLang="en-US" b="1" dirty="0">
                <a:solidFill>
                  <a:srgbClr val="CC0000"/>
                </a:solidFill>
              </a:rPr>
              <a:t>全面理解材料</a:t>
            </a:r>
            <a:r>
              <a:rPr lang="zh-CN" altLang="en-US" dirty="0"/>
              <a:t> </a:t>
            </a:r>
            <a:endParaRPr lang="zh-CN" altLang="en-US" dirty="0"/>
          </a:p>
        </p:txBody>
      </p:sp>
      <p:sp>
        <p:nvSpPr>
          <p:cNvPr id="249859" name="内容占位符 249858"/>
          <p:cNvSpPr>
            <a:spLocks noGrp="1" noRot="1"/>
          </p:cNvSpPr>
          <p:nvPr>
            <p:ph idx="1"/>
          </p:nvPr>
        </p:nvSpPr>
        <p:spPr>
          <a:xfrm>
            <a:off x="457200" y="1600200"/>
            <a:ext cx="8686800" cy="4525963"/>
          </a:xfrm>
          <a:ln/>
        </p:spPr>
        <p:txBody>
          <a:bodyPr anchor="t"/>
          <a:p>
            <a:pPr>
              <a:buNone/>
            </a:pPr>
            <a:r>
              <a:rPr lang="en-US" altLang="zh-CN" sz="4000" b="1" dirty="0">
                <a:solidFill>
                  <a:srgbClr val="0000CC"/>
                </a:solidFill>
              </a:rPr>
              <a:t>⑴</a:t>
            </a:r>
            <a:r>
              <a:rPr lang="zh-CN" altLang="en-US" sz="4000" b="1" dirty="0">
                <a:solidFill>
                  <a:srgbClr val="0000CC"/>
                </a:solidFill>
              </a:rPr>
              <a:t>材料中主要的人和物</a:t>
            </a:r>
            <a:endParaRPr lang="zh-CN" altLang="en-US" sz="4000" b="1" dirty="0">
              <a:solidFill>
                <a:srgbClr val="0000CC"/>
              </a:solidFill>
            </a:endParaRPr>
          </a:p>
          <a:p>
            <a:pPr>
              <a:buNone/>
            </a:pPr>
            <a:r>
              <a:rPr lang="en-US" altLang="zh-CN" sz="4000" b="1" dirty="0">
                <a:solidFill>
                  <a:srgbClr val="0000CC"/>
                </a:solidFill>
              </a:rPr>
              <a:t>⑵</a:t>
            </a:r>
            <a:r>
              <a:rPr lang="zh-CN" altLang="en-US" sz="4000" b="1" dirty="0">
                <a:solidFill>
                  <a:srgbClr val="0000CC"/>
                </a:solidFill>
              </a:rPr>
              <a:t>材料中的主要事件（起因、经过、结果）</a:t>
            </a:r>
            <a:endParaRPr lang="zh-CN" altLang="en-US" sz="4000" b="1" dirty="0">
              <a:solidFill>
                <a:srgbClr val="0000CC"/>
              </a:solidFill>
            </a:endParaRPr>
          </a:p>
          <a:p>
            <a:pPr>
              <a:buNone/>
            </a:pPr>
            <a:r>
              <a:rPr lang="en-US" altLang="zh-CN" sz="4000" b="1" dirty="0">
                <a:solidFill>
                  <a:srgbClr val="0000CC"/>
                </a:solidFill>
              </a:rPr>
              <a:t>⑶</a:t>
            </a:r>
            <a:r>
              <a:rPr lang="zh-CN" altLang="en-US" sz="4000" b="1" dirty="0">
                <a:solidFill>
                  <a:srgbClr val="0000CC"/>
                </a:solidFill>
              </a:rPr>
              <a:t>材料中蕴含的话题</a:t>
            </a:r>
            <a:endParaRPr lang="zh-CN" altLang="en-US" sz="4000" b="1" dirty="0">
              <a:solidFill>
                <a:srgbClr val="0000CC"/>
              </a:solidFill>
            </a:endParaRPr>
          </a:p>
          <a:p>
            <a:pPr>
              <a:buNone/>
            </a:pPr>
            <a:r>
              <a:rPr lang="en-US" altLang="zh-CN" sz="4000" b="1" dirty="0">
                <a:solidFill>
                  <a:srgbClr val="0000CC"/>
                </a:solidFill>
              </a:rPr>
              <a:t>⑷</a:t>
            </a:r>
            <a:r>
              <a:rPr lang="zh-CN" altLang="en-US" sz="4000" b="1" dirty="0">
                <a:solidFill>
                  <a:srgbClr val="0000CC"/>
                </a:solidFill>
              </a:rPr>
              <a:t>材料的思想、感情倾向</a:t>
            </a:r>
            <a:endParaRPr lang="zh-CN" altLang="en-US" sz="4000" b="1" dirty="0">
              <a:solidFill>
                <a:srgbClr val="0000CC"/>
              </a:solidFill>
            </a:endParaRPr>
          </a:p>
        </p:txBody>
      </p:sp>
      <p:sp>
        <p:nvSpPr>
          <p:cNvPr id="16077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fill="hold">
                                          <p:stCondLst>
                                            <p:cond delay="0"/>
                                          </p:stCondLst>
                                        </p:cTn>
                                        <p:tgtEl>
                                          <p:spTgt spid="249858"/>
                                        </p:tgtEl>
                                        <p:attrNameLst>
                                          <p:attrName>style.visibility</p:attrName>
                                        </p:attrNameLst>
                                      </p:cBhvr>
                                      <p:to>
                                        <p:strVal val="visible"/>
                                      </p:to>
                                    </p:set>
                                    <p:anim calcmode="lin" valueType="num">
                                      <p:cBhvr>
                                        <p:cTn id="7" dur="2000" fill="hold"/>
                                        <p:tgtEl>
                                          <p:spTgt spid="249858"/>
                                        </p:tgtEl>
                                        <p:attrNameLst>
                                          <p:attrName>ppt_w</p:attrName>
                                        </p:attrNameLst>
                                      </p:cBhvr>
                                      <p:tavLst>
                                        <p:tav tm="0">
                                          <p:val>
                                            <p:strVal val="#ppt_w"/>
                                          </p:val>
                                        </p:tav>
                                        <p:tav tm="100000">
                                          <p:val>
                                            <p:strVal val="#ppt_w"/>
                                          </p:val>
                                        </p:tav>
                                      </p:tavLst>
                                    </p:anim>
                                    <p:anim calcmode="lin" valueType="num">
                                      <p:cBhvr>
                                        <p:cTn id="8" dur="2000" fill="hold"/>
                                        <p:tgtEl>
                                          <p:spTgt spid="249858"/>
                                        </p:tgtEl>
                                        <p:attrNameLst>
                                          <p:attrName>ppt_h</p:attrName>
                                        </p:attrNameLst>
                                      </p:cBhvr>
                                      <p:tavLst>
                                        <p:tav tm="0">
                                          <p:val>
                                            <p:strVal val="#ppt_h"/>
                                          </p:val>
                                        </p:tav>
                                        <p:tav tm="29800">
                                          <p:val>
                                            <p:strVal val="#ppt_h/2"/>
                                          </p:val>
                                        </p:tav>
                                        <p:tav tm="39800">
                                          <p:val>
                                            <p:strVal val="#ppt_h"/>
                                          </p:val>
                                        </p:tav>
                                        <p:tav tm="50000">
                                          <p:val>
                                            <p:strVal val="#ppt_h/2"/>
                                          </p:val>
                                        </p:tav>
                                        <p:tav tm="59700">
                                          <p:val>
                                            <p:strVal val="#ppt_h"/>
                                          </p:val>
                                        </p:tav>
                                        <p:tav tm="69800">
                                          <p:val>
                                            <p:strVal val="#ppt_h/2"/>
                                          </p:val>
                                        </p:tav>
                                        <p:tav tm="79900">
                                          <p:val>
                                            <p:strVal val="#ppt_h"/>
                                          </p:val>
                                        </p:tav>
                                        <p:tav tm="100000">
                                          <p:val>
                                            <p:strVal val="#ppt_h"/>
                                          </p:val>
                                        </p:tav>
                                      </p:tavLst>
                                    </p:anim>
                                    <p:anim calcmode="lin" valueType="num">
                                      <p:cBhvr>
                                        <p:cTn id="9" dur="2000" fill="hold"/>
                                        <p:tgtEl>
                                          <p:spTgt spid="249858"/>
                                        </p:tgtEl>
                                        <p:attrNameLst>
                                          <p:attrName>ppt_x</p:attrName>
                                        </p:attrNameLst>
                                      </p:cBhvr>
                                      <p:tavLst>
                                        <p:tav tm="0">
                                          <p:val>
                                            <p:strVal val="#ppt_x-.4"/>
                                          </p:val>
                                        </p:tav>
                                        <p:tav tm="100000">
                                          <p:val>
                                            <p:strVal val="#ppt_x"/>
                                          </p:val>
                                        </p:tav>
                                      </p:tavLst>
                                    </p:anim>
                                    <p:anim calcmode="lin" valueType="num">
                                      <p:cBhvr>
                                        <p:cTn id="10" dur="2000" fill="hold"/>
                                        <p:tgtEl>
                                          <p:spTgt spid="249858"/>
                                        </p:tgtEl>
                                        <p:attrNameLst>
                                          <p:attrName>ppt_y</p:attrName>
                                        </p:attrNameLst>
                                      </p:cBhvr>
                                      <p:tavLst>
                                        <p:tav tm="0">
                                          <p:val>
                                            <p:strVal val="#ppt_y-.5"/>
                                          </p:val>
                                        </p:tav>
                                        <p:tav tm="19900">
                                          <p:val>
                                            <p:strVal val="#ppt_y-.2"/>
                                          </p:val>
                                        </p:tav>
                                        <p:tav tm="29800">
                                          <p:val>
                                            <p:strVal val="#ppt_y"/>
                                          </p:val>
                                        </p:tav>
                                        <p:tav tm="39800">
                                          <p:val>
                                            <p:strVal val="#ppt_y-.15"/>
                                          </p:val>
                                        </p:tav>
                                        <p:tav tm="50000">
                                          <p:val>
                                            <p:strVal val="#ppt_y"/>
                                          </p:val>
                                        </p:tav>
                                        <p:tav tm="59700">
                                          <p:val>
                                            <p:strVal val="#ppt_y-.1"/>
                                          </p:val>
                                        </p:tav>
                                        <p:tav tm="69800">
                                          <p:val>
                                            <p:strVal val="#ppt_y"/>
                                          </p:val>
                                        </p:tav>
                                        <p:tav tm="79900">
                                          <p:val>
                                            <p:strVal val="#ppt_y-.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0" presetClass="entr" presetSubtype="0" fill="hold" grpId="0" nodeType="clickEffect">
                                  <p:stCondLst>
                                    <p:cond delay="0"/>
                                  </p:stCondLst>
                                  <p:iterate type="lt">
                                    <p:tmPct val="10000"/>
                                  </p:iterate>
                                  <p:childTnLst>
                                    <p:set>
                                      <p:cBhvr>
                                        <p:cTn id="14" fill="hold">
                                          <p:stCondLst>
                                            <p:cond delay="0"/>
                                          </p:stCondLst>
                                        </p:cTn>
                                        <p:tgtEl>
                                          <p:spTgt spid="249859">
                                            <p:txEl>
                                              <p:charRg st="0" end="11"/>
                                            </p:txEl>
                                          </p:spTgt>
                                        </p:tgtEl>
                                        <p:attrNameLst>
                                          <p:attrName>style.visibility</p:attrName>
                                        </p:attrNameLst>
                                      </p:cBhvr>
                                      <p:to>
                                        <p:strVal val="visible"/>
                                      </p:to>
                                    </p:set>
                                    <p:animEffect transition="in" filter="fade">
                                      <p:cBhvr>
                                        <p:cTn id="15" dur="500">
                                          <p:stCondLst>
                                            <p:cond delay="0"/>
                                          </p:stCondLst>
                                        </p:cTn>
                                        <p:tgtEl>
                                          <p:spTgt spid="249859">
                                            <p:txEl>
                                              <p:charRg st="0" end="11"/>
                                            </p:txEl>
                                          </p:spTgt>
                                        </p:tgtEl>
                                      </p:cBhvr>
                                    </p:animEffect>
                                    <p:anim calcmode="lin" valueType="num">
                                      <p:cBhvr>
                                        <p:cTn id="16" dur="500" fill="hold">
                                          <p:stCondLst>
                                            <p:cond delay="0"/>
                                          </p:stCondLst>
                                        </p:cTn>
                                        <p:tgtEl>
                                          <p:spTgt spid="249859">
                                            <p:txEl>
                                              <p:charRg st="0" end="11"/>
                                            </p:txEl>
                                          </p:spTgt>
                                        </p:tgtEl>
                                        <p:attrNameLst>
                                          <p:attrName>ppt_x</p:attrName>
                                        </p:attrNameLst>
                                      </p:cBhvr>
                                      <p:tavLst>
                                        <p:tav tm="0">
                                          <p:val>
                                            <p:strVal val="#ppt_x-.1"/>
                                          </p:val>
                                        </p:tav>
                                        <p:tav tm="100000">
                                          <p:val>
                                            <p:strVal val="#ppt_x"/>
                                          </p:val>
                                        </p:tav>
                                      </p:tavLst>
                                    </p:anim>
                                    <p:anim calcmode="lin" valueType="num">
                                      <p:cBhvr>
                                        <p:cTn id="17" dur="500" fill="hold">
                                          <p:stCondLst>
                                            <p:cond delay="0"/>
                                          </p:stCondLst>
                                        </p:cTn>
                                        <p:tgtEl>
                                          <p:spTgt spid="249859">
                                            <p:txEl>
                                              <p:charRg st="0" end="11"/>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0" presetClass="entr" presetSubtype="0" fill="hold" grpId="0" nodeType="clickEffect">
                                  <p:stCondLst>
                                    <p:cond delay="0"/>
                                  </p:stCondLst>
                                  <p:iterate type="lt">
                                    <p:tmPct val="10000"/>
                                  </p:iterate>
                                  <p:childTnLst>
                                    <p:set>
                                      <p:cBhvr>
                                        <p:cTn id="21" fill="hold">
                                          <p:stCondLst>
                                            <p:cond delay="0"/>
                                          </p:stCondLst>
                                        </p:cTn>
                                        <p:tgtEl>
                                          <p:spTgt spid="249859">
                                            <p:txEl>
                                              <p:charRg st="11" end="31"/>
                                            </p:txEl>
                                          </p:spTgt>
                                        </p:tgtEl>
                                        <p:attrNameLst>
                                          <p:attrName>style.visibility</p:attrName>
                                        </p:attrNameLst>
                                      </p:cBhvr>
                                      <p:to>
                                        <p:strVal val="visible"/>
                                      </p:to>
                                    </p:set>
                                    <p:animEffect transition="in" filter="fade">
                                      <p:cBhvr>
                                        <p:cTn id="22" dur="500">
                                          <p:stCondLst>
                                            <p:cond delay="0"/>
                                          </p:stCondLst>
                                        </p:cTn>
                                        <p:tgtEl>
                                          <p:spTgt spid="249859">
                                            <p:txEl>
                                              <p:charRg st="11" end="31"/>
                                            </p:txEl>
                                          </p:spTgt>
                                        </p:tgtEl>
                                      </p:cBhvr>
                                    </p:animEffect>
                                    <p:anim calcmode="lin" valueType="num">
                                      <p:cBhvr>
                                        <p:cTn id="23" dur="500" fill="hold">
                                          <p:stCondLst>
                                            <p:cond delay="0"/>
                                          </p:stCondLst>
                                        </p:cTn>
                                        <p:tgtEl>
                                          <p:spTgt spid="249859">
                                            <p:txEl>
                                              <p:charRg st="11" end="31"/>
                                            </p:txEl>
                                          </p:spTgt>
                                        </p:tgtEl>
                                        <p:attrNameLst>
                                          <p:attrName>ppt_x</p:attrName>
                                        </p:attrNameLst>
                                      </p:cBhvr>
                                      <p:tavLst>
                                        <p:tav tm="0">
                                          <p:val>
                                            <p:strVal val="#ppt_x-.1"/>
                                          </p:val>
                                        </p:tav>
                                        <p:tav tm="100000">
                                          <p:val>
                                            <p:strVal val="#ppt_x"/>
                                          </p:val>
                                        </p:tav>
                                      </p:tavLst>
                                    </p:anim>
                                    <p:anim calcmode="lin" valueType="num">
                                      <p:cBhvr>
                                        <p:cTn id="24" dur="500" fill="hold">
                                          <p:stCondLst>
                                            <p:cond delay="0"/>
                                          </p:stCondLst>
                                        </p:cTn>
                                        <p:tgtEl>
                                          <p:spTgt spid="249859">
                                            <p:txEl>
                                              <p:charRg st="11" end="31"/>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0" presetClass="entr" presetSubtype="0" fill="hold" grpId="0" nodeType="clickEffect">
                                  <p:stCondLst>
                                    <p:cond delay="0"/>
                                  </p:stCondLst>
                                  <p:iterate type="lt">
                                    <p:tmPct val="10000"/>
                                  </p:iterate>
                                  <p:childTnLst>
                                    <p:set>
                                      <p:cBhvr>
                                        <p:cTn id="28" fill="hold">
                                          <p:stCondLst>
                                            <p:cond delay="0"/>
                                          </p:stCondLst>
                                        </p:cTn>
                                        <p:tgtEl>
                                          <p:spTgt spid="249859">
                                            <p:txEl>
                                              <p:charRg st="31" end="41"/>
                                            </p:txEl>
                                          </p:spTgt>
                                        </p:tgtEl>
                                        <p:attrNameLst>
                                          <p:attrName>style.visibility</p:attrName>
                                        </p:attrNameLst>
                                      </p:cBhvr>
                                      <p:to>
                                        <p:strVal val="visible"/>
                                      </p:to>
                                    </p:set>
                                    <p:animEffect transition="in" filter="fade">
                                      <p:cBhvr>
                                        <p:cTn id="29" dur="500">
                                          <p:stCondLst>
                                            <p:cond delay="0"/>
                                          </p:stCondLst>
                                        </p:cTn>
                                        <p:tgtEl>
                                          <p:spTgt spid="249859">
                                            <p:txEl>
                                              <p:charRg st="31" end="41"/>
                                            </p:txEl>
                                          </p:spTgt>
                                        </p:tgtEl>
                                      </p:cBhvr>
                                    </p:animEffect>
                                    <p:anim calcmode="lin" valueType="num">
                                      <p:cBhvr>
                                        <p:cTn id="30" dur="500" fill="hold">
                                          <p:stCondLst>
                                            <p:cond delay="0"/>
                                          </p:stCondLst>
                                        </p:cTn>
                                        <p:tgtEl>
                                          <p:spTgt spid="249859">
                                            <p:txEl>
                                              <p:charRg st="31" end="41"/>
                                            </p:txEl>
                                          </p:spTgt>
                                        </p:tgtEl>
                                        <p:attrNameLst>
                                          <p:attrName>ppt_x</p:attrName>
                                        </p:attrNameLst>
                                      </p:cBhvr>
                                      <p:tavLst>
                                        <p:tav tm="0">
                                          <p:val>
                                            <p:strVal val="#ppt_x-.1"/>
                                          </p:val>
                                        </p:tav>
                                        <p:tav tm="100000">
                                          <p:val>
                                            <p:strVal val="#ppt_x"/>
                                          </p:val>
                                        </p:tav>
                                      </p:tavLst>
                                    </p:anim>
                                    <p:anim calcmode="lin" valueType="num">
                                      <p:cBhvr>
                                        <p:cTn id="31" dur="500" fill="hold">
                                          <p:stCondLst>
                                            <p:cond delay="0"/>
                                          </p:stCondLst>
                                        </p:cTn>
                                        <p:tgtEl>
                                          <p:spTgt spid="249859">
                                            <p:txEl>
                                              <p:charRg st="31" end="41"/>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0" presetClass="entr" presetSubtype="0" fill="hold" grpId="0" nodeType="clickEffect">
                                  <p:stCondLst>
                                    <p:cond delay="0"/>
                                  </p:stCondLst>
                                  <p:iterate type="lt">
                                    <p:tmPct val="10000"/>
                                  </p:iterate>
                                  <p:childTnLst>
                                    <p:set>
                                      <p:cBhvr>
                                        <p:cTn id="35" fill="hold">
                                          <p:stCondLst>
                                            <p:cond delay="0"/>
                                          </p:stCondLst>
                                        </p:cTn>
                                        <p:tgtEl>
                                          <p:spTgt spid="249859">
                                            <p:txEl>
                                              <p:charRg st="41" end="53"/>
                                            </p:txEl>
                                          </p:spTgt>
                                        </p:tgtEl>
                                        <p:attrNameLst>
                                          <p:attrName>style.visibility</p:attrName>
                                        </p:attrNameLst>
                                      </p:cBhvr>
                                      <p:to>
                                        <p:strVal val="visible"/>
                                      </p:to>
                                    </p:set>
                                    <p:animEffect transition="in" filter="fade">
                                      <p:cBhvr>
                                        <p:cTn id="36" dur="500">
                                          <p:stCondLst>
                                            <p:cond delay="0"/>
                                          </p:stCondLst>
                                        </p:cTn>
                                        <p:tgtEl>
                                          <p:spTgt spid="249859">
                                            <p:txEl>
                                              <p:charRg st="41" end="53"/>
                                            </p:txEl>
                                          </p:spTgt>
                                        </p:tgtEl>
                                      </p:cBhvr>
                                    </p:animEffect>
                                    <p:anim calcmode="lin" valueType="num">
                                      <p:cBhvr>
                                        <p:cTn id="37" dur="500" fill="hold">
                                          <p:stCondLst>
                                            <p:cond delay="0"/>
                                          </p:stCondLst>
                                        </p:cTn>
                                        <p:tgtEl>
                                          <p:spTgt spid="249859">
                                            <p:txEl>
                                              <p:charRg st="41" end="53"/>
                                            </p:txEl>
                                          </p:spTgt>
                                        </p:tgtEl>
                                        <p:attrNameLst>
                                          <p:attrName>ppt_x</p:attrName>
                                        </p:attrNameLst>
                                      </p:cBhvr>
                                      <p:tavLst>
                                        <p:tav tm="0">
                                          <p:val>
                                            <p:strVal val="#ppt_x-.1"/>
                                          </p:val>
                                        </p:tav>
                                        <p:tav tm="100000">
                                          <p:val>
                                            <p:strVal val="#ppt_x"/>
                                          </p:val>
                                        </p:tav>
                                      </p:tavLst>
                                    </p:anim>
                                    <p:anim calcmode="lin" valueType="num">
                                      <p:cBhvr>
                                        <p:cTn id="38" dur="500" fill="hold">
                                          <p:stCondLst>
                                            <p:cond delay="0"/>
                                          </p:stCondLst>
                                        </p:cTn>
                                        <p:tgtEl>
                                          <p:spTgt spid="249859">
                                            <p:txEl>
                                              <p:charRg st="41" end="5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8" grpId="0"/>
      <p:bldP spid="249859" grpId="0" build="p"/>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3" name="标题 250881"/>
          <p:cNvSpPr>
            <a:spLocks noGrp="1" noRot="1"/>
          </p:cNvSpPr>
          <p:nvPr>
            <p:ph type="title"/>
          </p:nvPr>
        </p:nvSpPr>
        <p:spPr>
          <a:xfrm>
            <a:off x="179388" y="981075"/>
            <a:ext cx="8497887" cy="850900"/>
          </a:xfrm>
          <a:ln/>
        </p:spPr>
        <p:txBody>
          <a:bodyPr anchor="ctr"/>
          <a:p>
            <a:r>
              <a:rPr lang="en-US" altLang="zh-CN" sz="4000" b="1" dirty="0">
                <a:solidFill>
                  <a:srgbClr val="CC0000"/>
                </a:solidFill>
                <a:ea typeface="黑体" panose="02010609060101010101" pitchFamily="2" charset="-122"/>
              </a:rPr>
              <a:t>   </a:t>
            </a:r>
            <a:r>
              <a:rPr lang="zh-CN" altLang="en-US" sz="4000" b="1" dirty="0">
                <a:solidFill>
                  <a:srgbClr val="CC0000"/>
                </a:solidFill>
                <a:ea typeface="黑体" panose="02010609060101010101" pitchFamily="2" charset="-122"/>
              </a:rPr>
              <a:t>阅读下面材料，从不同角度出发口头发表自己的议论。</a:t>
            </a:r>
            <a:endParaRPr lang="zh-CN" altLang="en-US" sz="4000" b="1">
              <a:solidFill>
                <a:srgbClr val="CC0000"/>
              </a:solidFill>
              <a:ea typeface="黑体" panose="02010609060101010101" pitchFamily="2" charset="-122"/>
            </a:endParaRPr>
          </a:p>
        </p:txBody>
      </p:sp>
      <p:sp>
        <p:nvSpPr>
          <p:cNvPr id="250883" name="内容占位符 250882"/>
          <p:cNvSpPr>
            <a:spLocks noGrp="1" noRot="1"/>
          </p:cNvSpPr>
          <p:nvPr>
            <p:ph idx="1"/>
          </p:nvPr>
        </p:nvSpPr>
        <p:spPr>
          <a:xfrm>
            <a:off x="179388" y="2420938"/>
            <a:ext cx="8540750" cy="3886200"/>
          </a:xfrm>
          <a:ln/>
        </p:spPr>
        <p:txBody>
          <a:bodyPr anchor="t"/>
          <a:p>
            <a:pPr algn="just">
              <a:lnSpc>
                <a:spcPct val="90000"/>
              </a:lnSpc>
              <a:buNone/>
            </a:pPr>
            <a:r>
              <a:rPr lang="en-US" altLang="zh-CN" sz="2800" b="1" dirty="0">
                <a:solidFill>
                  <a:srgbClr val="0000CC"/>
                </a:solidFill>
                <a:latin typeface="Times New Roman" panose="02020603050405020304" pitchFamily="18" charset="0"/>
              </a:rPr>
              <a:t>           </a:t>
            </a:r>
            <a:r>
              <a:rPr lang="zh-CN" altLang="en-US" sz="2800" b="1" dirty="0">
                <a:solidFill>
                  <a:srgbClr val="0000CC"/>
                </a:solidFill>
                <a:latin typeface="Times New Roman" panose="02020603050405020304" pitchFamily="18" charset="0"/>
              </a:rPr>
              <a:t>猪八戒拾到一面镜子，洋洋自得地照了起来。可是他从镜子里看到的是一个朝天鼻子大耳朵，核桃眼睛尖嘴巴的丑八怪，顿时火冒三丈：“你这妖镜，竟敢把我老猪丑化成如此模样，真是狗胆包天。”说完，举起九齿钉耙将镜子砸得粉碎。当八戒再看地上的镜片时，镜片无论大小，每个镜片里都有一个丑陋的猪八戒。 </a:t>
            </a:r>
            <a:endParaRPr lang="zh-CN" altLang="en-US" sz="2800" b="1" dirty="0">
              <a:solidFill>
                <a:srgbClr val="0000CC"/>
              </a:solidFill>
              <a:latin typeface="Times New Roman" panose="02020603050405020304" pitchFamily="18" charset="0"/>
            </a:endParaRPr>
          </a:p>
          <a:p>
            <a:pPr algn="just">
              <a:lnSpc>
                <a:spcPct val="90000"/>
              </a:lnSpc>
              <a:buNone/>
            </a:pPr>
            <a:r>
              <a:rPr lang="en-US" altLang="zh-CN" sz="2800" b="1" dirty="0">
                <a:solidFill>
                  <a:srgbClr val="0000CC"/>
                </a:solidFill>
                <a:latin typeface="Times New Roman" panose="02020603050405020304" pitchFamily="18" charset="0"/>
              </a:rPr>
              <a:t> </a:t>
            </a:r>
            <a:endParaRPr lang="en-US" altLang="zh-CN" sz="2800" b="1" dirty="0">
              <a:solidFill>
                <a:srgbClr val="0000CC"/>
              </a:solidFill>
              <a:latin typeface="Times New Roman" panose="02020603050405020304" pitchFamily="18" charset="0"/>
            </a:endParaRPr>
          </a:p>
          <a:p>
            <a:pPr>
              <a:lnSpc>
                <a:spcPct val="90000"/>
              </a:lnSpc>
            </a:pPr>
            <a:endParaRPr lang="en-US" altLang="zh-CN" sz="2800" b="1">
              <a:solidFill>
                <a:srgbClr val="0000CC"/>
              </a:solidFill>
            </a:endParaRPr>
          </a:p>
        </p:txBody>
      </p:sp>
      <p:sp>
        <p:nvSpPr>
          <p:cNvPr id="16179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0883">
                                            <p:txEl>
                                              <p:charRg st="0" end="153"/>
                                            </p:txEl>
                                          </p:spTgt>
                                        </p:tgtEl>
                                        <p:attrNameLst>
                                          <p:attrName>style.visibility</p:attrName>
                                        </p:attrNameLst>
                                      </p:cBhvr>
                                      <p:to>
                                        <p:strVal val="visible"/>
                                      </p:to>
                                    </p:set>
                                    <p:animEffect transition="in" filter="blinds(horizontal)">
                                      <p:cBhvr>
                                        <p:cTn id="7" dur="500"/>
                                        <p:tgtEl>
                                          <p:spTgt spid="250883">
                                            <p:txEl>
                                              <p:charRg st="0" end="15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0883">
                                            <p:txEl>
                                              <p:charRg st="153" end="155"/>
                                            </p:txEl>
                                          </p:spTgt>
                                        </p:tgtEl>
                                        <p:attrNameLst>
                                          <p:attrName>style.visibility</p:attrName>
                                        </p:attrNameLst>
                                      </p:cBhvr>
                                      <p:to>
                                        <p:strVal val="visible"/>
                                      </p:to>
                                    </p:set>
                                    <p:animEffect transition="in" filter="blinds(horizontal)">
                                      <p:cBhvr>
                                        <p:cTn id="12" dur="500"/>
                                        <p:tgtEl>
                                          <p:spTgt spid="250883">
                                            <p:txEl>
                                              <p:charRg st="153" end="1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3" grpId="0" build="p"/>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7" name="椭圆 251905"/>
          <p:cNvSpPr/>
          <p:nvPr/>
        </p:nvSpPr>
        <p:spPr>
          <a:xfrm>
            <a:off x="5508625" y="1052513"/>
            <a:ext cx="3429000" cy="838200"/>
          </a:xfrm>
          <a:prstGeom prst="ellipse">
            <a:avLst/>
          </a:prstGeom>
          <a:solidFill>
            <a:srgbClr val="FFCC66"/>
          </a:solidFill>
          <a:ln w="9525" cap="flat" cmpd="sng">
            <a:solidFill>
              <a:schemeClr val="tx1"/>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162818" name="标题 251906"/>
          <p:cNvSpPr>
            <a:spLocks noGrp="1" noRot="1"/>
          </p:cNvSpPr>
          <p:nvPr>
            <p:ph type="title"/>
          </p:nvPr>
        </p:nvSpPr>
        <p:spPr>
          <a:xfrm>
            <a:off x="-180975" y="549275"/>
            <a:ext cx="6985000" cy="633413"/>
          </a:xfrm>
          <a:ln/>
        </p:spPr>
        <p:txBody>
          <a:bodyPr anchor="ctr"/>
          <a:p>
            <a:r>
              <a:rPr lang="zh-CN" altLang="en-US" sz="2800" b="1" dirty="0">
                <a:solidFill>
                  <a:srgbClr val="990033"/>
                </a:solidFill>
              </a:rPr>
              <a:t>怎么样对待自己的缺点和别人的批评</a:t>
            </a:r>
            <a:r>
              <a:rPr lang="zh-CN" altLang="en-US" sz="2800" b="1">
                <a:solidFill>
                  <a:srgbClr val="990033"/>
                </a:solidFill>
              </a:rPr>
              <a:t>：</a:t>
            </a:r>
            <a:endParaRPr lang="zh-CN" altLang="en-US" sz="2800" b="1">
              <a:solidFill>
                <a:srgbClr val="990033"/>
              </a:solidFill>
            </a:endParaRPr>
          </a:p>
        </p:txBody>
      </p:sp>
      <p:sp>
        <p:nvSpPr>
          <p:cNvPr id="162819" name="文本占位符 251907"/>
          <p:cNvSpPr>
            <a:spLocks noGrp="1" noRot="1"/>
          </p:cNvSpPr>
          <p:nvPr>
            <p:ph idx="1"/>
          </p:nvPr>
        </p:nvSpPr>
        <p:spPr>
          <a:xfrm>
            <a:off x="0" y="1196975"/>
            <a:ext cx="8229600" cy="820738"/>
          </a:xfrm>
          <a:ln/>
        </p:spPr>
        <p:txBody>
          <a:bodyPr anchor="t"/>
          <a:p>
            <a:r>
              <a:rPr lang="zh-CN" altLang="en-US" b="1" dirty="0">
                <a:solidFill>
                  <a:srgbClr val="0000CC"/>
                </a:solidFill>
              </a:rPr>
              <a:t>对猪八戒（嘲笑讽刺的态度）</a:t>
            </a:r>
            <a:r>
              <a:rPr lang="zh-CN" altLang="en-US" dirty="0"/>
              <a:t> </a:t>
            </a:r>
            <a:endParaRPr lang="zh-CN" altLang="en-US" dirty="0"/>
          </a:p>
        </p:txBody>
      </p:sp>
      <p:sp>
        <p:nvSpPr>
          <p:cNvPr id="251909" name="文本框 251908"/>
          <p:cNvSpPr txBox="1"/>
          <p:nvPr/>
        </p:nvSpPr>
        <p:spPr>
          <a:xfrm>
            <a:off x="0" y="765175"/>
            <a:ext cx="7488238" cy="7351713"/>
          </a:xfrm>
          <a:prstGeom prst="rect">
            <a:avLst/>
          </a:prstGeom>
          <a:noFill/>
          <a:ln w="9525">
            <a:noFill/>
          </a:ln>
        </p:spPr>
        <p:txBody>
          <a:bodyPr>
            <a:spAutoFit/>
          </a:bodyPr>
          <a:p>
            <a:endParaRPr lang="en-US" altLang="zh-CN" sz="2800" b="1" dirty="0">
              <a:solidFill>
                <a:srgbClr val="660033"/>
              </a:solidFill>
              <a:latin typeface="Arial" panose="020B0604020202020204" pitchFamily="34" charset="0"/>
            </a:endParaRPr>
          </a:p>
          <a:p>
            <a:endParaRPr lang="en-US" altLang="zh-CN" sz="2800" b="1" dirty="0">
              <a:solidFill>
                <a:srgbClr val="660033"/>
              </a:solidFill>
              <a:latin typeface="Arial" panose="020B0604020202020204" pitchFamily="34" charset="0"/>
            </a:endParaRPr>
          </a:p>
          <a:p>
            <a:endParaRPr lang="en-US" altLang="zh-CN" sz="2800" b="1" dirty="0">
              <a:solidFill>
                <a:srgbClr val="660033"/>
              </a:solidFill>
              <a:latin typeface="Arial" panose="020B0604020202020204" pitchFamily="34" charset="0"/>
            </a:endParaRPr>
          </a:p>
          <a:p>
            <a:r>
              <a:rPr lang="zh-CN" altLang="en-US" sz="2800" b="1" dirty="0">
                <a:solidFill>
                  <a:srgbClr val="660033"/>
                </a:solidFill>
                <a:latin typeface="Arial" panose="020B0604020202020204" pitchFamily="34" charset="0"/>
              </a:rPr>
              <a:t>不承认自己的不足。 </a:t>
            </a:r>
            <a:endParaRPr lang="zh-CN" altLang="en-US" sz="2800" b="1" dirty="0">
              <a:solidFill>
                <a:srgbClr val="660033"/>
              </a:solidFill>
              <a:latin typeface="Arial" panose="020B0604020202020204" pitchFamily="34" charset="0"/>
            </a:endParaRPr>
          </a:p>
          <a:p>
            <a:endParaRPr lang="zh-CN" altLang="en-US" sz="2800" b="1" dirty="0">
              <a:solidFill>
                <a:srgbClr val="660033"/>
              </a:solidFill>
              <a:latin typeface="Arial" panose="020B0604020202020204" pitchFamily="34" charset="0"/>
            </a:endParaRPr>
          </a:p>
          <a:p>
            <a:endParaRPr lang="zh-CN" altLang="en-US" sz="2800" b="1" dirty="0">
              <a:solidFill>
                <a:srgbClr val="660033"/>
              </a:solidFill>
              <a:latin typeface="Arial" panose="020B0604020202020204" pitchFamily="34" charset="0"/>
            </a:endParaRPr>
          </a:p>
          <a:p>
            <a:r>
              <a:rPr lang="zh-CN" altLang="en-US" sz="2800" b="1" dirty="0">
                <a:solidFill>
                  <a:srgbClr val="660033"/>
                </a:solidFill>
                <a:latin typeface="Arial" panose="020B0604020202020204" pitchFamily="34" charset="0"/>
              </a:rPr>
              <a:t>不能勇于接受批评意见。</a:t>
            </a:r>
            <a:endParaRPr lang="zh-CN" altLang="en-US" sz="2800" b="1" dirty="0">
              <a:solidFill>
                <a:srgbClr val="660033"/>
              </a:solidFill>
              <a:latin typeface="Arial" panose="020B0604020202020204" pitchFamily="34" charset="0"/>
            </a:endParaRPr>
          </a:p>
          <a:p>
            <a:endParaRPr lang="zh-CN" altLang="en-US" sz="2800" b="1" dirty="0">
              <a:solidFill>
                <a:srgbClr val="660033"/>
              </a:solidFill>
              <a:latin typeface="Arial" panose="020B0604020202020204" pitchFamily="34" charset="0"/>
            </a:endParaRPr>
          </a:p>
          <a:p>
            <a:endParaRPr lang="zh-CN" altLang="en-US" sz="2800" b="1" dirty="0">
              <a:solidFill>
                <a:srgbClr val="660033"/>
              </a:solidFill>
              <a:latin typeface="Arial" panose="020B0604020202020204" pitchFamily="34" charset="0"/>
            </a:endParaRPr>
          </a:p>
          <a:p>
            <a:r>
              <a:rPr lang="zh-CN" altLang="en-US" sz="2800" b="1" dirty="0">
                <a:solidFill>
                  <a:srgbClr val="660033"/>
                </a:solidFill>
                <a:latin typeface="Arial" panose="020B0604020202020204" pitchFamily="34" charset="0"/>
              </a:rPr>
              <a:t>出现问题就推卸责任</a:t>
            </a:r>
            <a:endParaRPr lang="zh-CN" altLang="en-US" sz="2800" b="1" dirty="0">
              <a:solidFill>
                <a:srgbClr val="660033"/>
              </a:solidFill>
              <a:latin typeface="Arial" panose="020B0604020202020204" pitchFamily="34" charset="0"/>
            </a:endParaRPr>
          </a:p>
          <a:p>
            <a:endParaRPr lang="zh-CN" altLang="en-US" sz="2800" b="1" dirty="0">
              <a:solidFill>
                <a:srgbClr val="660033"/>
              </a:solidFill>
              <a:latin typeface="Arial" panose="020B0604020202020204" pitchFamily="34" charset="0"/>
            </a:endParaRPr>
          </a:p>
          <a:p>
            <a:endParaRPr lang="zh-CN" altLang="en-US" sz="2800" b="1" dirty="0">
              <a:solidFill>
                <a:srgbClr val="660033"/>
              </a:solidFill>
              <a:latin typeface="Arial" panose="020B0604020202020204" pitchFamily="34" charset="0"/>
            </a:endParaRPr>
          </a:p>
          <a:p>
            <a:r>
              <a:rPr lang="zh-CN" altLang="en-US" sz="2800" b="1" dirty="0">
                <a:solidFill>
                  <a:srgbClr val="660033"/>
                </a:solidFill>
                <a:latin typeface="Arial" panose="020B0604020202020204" pitchFamily="34" charset="0"/>
              </a:rPr>
              <a:t>打击报复。</a:t>
            </a:r>
            <a:endParaRPr lang="zh-CN" altLang="en-US" sz="2800" b="1" dirty="0">
              <a:solidFill>
                <a:srgbClr val="660033"/>
              </a:solidFill>
              <a:latin typeface="Arial" panose="020B0604020202020204" pitchFamily="34" charset="0"/>
            </a:endParaRPr>
          </a:p>
          <a:p>
            <a:endParaRPr lang="zh-CN" altLang="en-US" sz="2800" b="1" dirty="0">
              <a:solidFill>
                <a:srgbClr val="CC0000"/>
              </a:solidFill>
              <a:latin typeface="Arial" panose="020B0604020202020204" pitchFamily="34" charset="0"/>
            </a:endParaRPr>
          </a:p>
          <a:p>
            <a:endParaRPr lang="zh-CN" altLang="en-US" sz="2800" b="1" dirty="0">
              <a:solidFill>
                <a:srgbClr val="660033"/>
              </a:solidFill>
              <a:latin typeface="Arial" panose="020B0604020202020204" pitchFamily="34" charset="0"/>
            </a:endParaRPr>
          </a:p>
          <a:p>
            <a:endParaRPr lang="zh-CN" altLang="en-US" sz="2800" b="1" dirty="0">
              <a:solidFill>
                <a:srgbClr val="660033"/>
              </a:solidFill>
              <a:latin typeface="Arial" panose="020B0604020202020204" pitchFamily="34" charset="0"/>
            </a:endParaRPr>
          </a:p>
          <a:p>
            <a:endParaRPr lang="zh-CN" altLang="en-US" sz="2800" b="1" dirty="0">
              <a:solidFill>
                <a:srgbClr val="660033"/>
              </a:solidFill>
              <a:latin typeface="Arial" panose="020B0604020202020204" pitchFamily="34" charset="0"/>
            </a:endParaRPr>
          </a:p>
        </p:txBody>
      </p:sp>
      <p:sp>
        <p:nvSpPr>
          <p:cNvPr id="251910" name="文本框 251909"/>
          <p:cNvSpPr txBox="1"/>
          <p:nvPr/>
        </p:nvSpPr>
        <p:spPr>
          <a:xfrm>
            <a:off x="4211638" y="2060575"/>
            <a:ext cx="4537075" cy="366713"/>
          </a:xfrm>
          <a:prstGeom prst="rect">
            <a:avLst/>
          </a:prstGeom>
          <a:noFill/>
          <a:ln w="9525">
            <a:noFill/>
          </a:ln>
        </p:spPr>
        <p:txBody>
          <a:bodyPr>
            <a:spAutoFit/>
          </a:bodyPr>
          <a:p>
            <a:pPr>
              <a:spcBef>
                <a:spcPct val="50000"/>
              </a:spcBef>
            </a:pPr>
            <a:endParaRPr lang="zh-CN" altLang="en-US" dirty="0">
              <a:latin typeface="Arial" panose="020B0604020202020204" pitchFamily="34" charset="0"/>
            </a:endParaRPr>
          </a:p>
        </p:txBody>
      </p:sp>
      <p:sp>
        <p:nvSpPr>
          <p:cNvPr id="251911" name="文本框 251910"/>
          <p:cNvSpPr txBox="1"/>
          <p:nvPr/>
        </p:nvSpPr>
        <p:spPr>
          <a:xfrm>
            <a:off x="4643438" y="1989138"/>
            <a:ext cx="3352800" cy="579437"/>
          </a:xfrm>
          <a:prstGeom prst="rect">
            <a:avLst/>
          </a:prstGeom>
          <a:noFill/>
          <a:ln w="9525">
            <a:noFill/>
          </a:ln>
        </p:spPr>
        <p:txBody>
          <a:bodyPr>
            <a:spAutoFit/>
          </a:bodyPr>
          <a:p>
            <a:pPr>
              <a:spcBef>
                <a:spcPct val="50000"/>
              </a:spcBef>
            </a:pPr>
            <a:r>
              <a:rPr lang="zh-CN" altLang="en-US" sz="3200" b="1" dirty="0">
                <a:solidFill>
                  <a:srgbClr val="CC0000"/>
                </a:solidFill>
                <a:latin typeface="Arial" panose="020B0604020202020204" pitchFamily="34" charset="0"/>
              </a:rPr>
              <a:t>人贵有自知之明</a:t>
            </a:r>
            <a:r>
              <a:rPr lang="zh-CN" altLang="en-US" sz="2800" b="1" dirty="0">
                <a:solidFill>
                  <a:srgbClr val="CC0000"/>
                </a:solidFill>
                <a:latin typeface="Arial" panose="020B0604020202020204" pitchFamily="34" charset="0"/>
              </a:rPr>
              <a:t> </a:t>
            </a:r>
            <a:endParaRPr lang="zh-CN" altLang="en-US" sz="2800" b="1" dirty="0">
              <a:solidFill>
                <a:srgbClr val="CC0000"/>
              </a:solidFill>
              <a:latin typeface="Arial" panose="020B0604020202020204" pitchFamily="34" charset="0"/>
            </a:endParaRPr>
          </a:p>
        </p:txBody>
      </p:sp>
      <p:sp>
        <p:nvSpPr>
          <p:cNvPr id="251912" name="文本框 251911"/>
          <p:cNvSpPr txBox="1"/>
          <p:nvPr/>
        </p:nvSpPr>
        <p:spPr>
          <a:xfrm>
            <a:off x="4500563" y="3284538"/>
            <a:ext cx="4419600" cy="579437"/>
          </a:xfrm>
          <a:prstGeom prst="rect">
            <a:avLst/>
          </a:prstGeom>
          <a:noFill/>
          <a:ln w="9525">
            <a:noFill/>
          </a:ln>
        </p:spPr>
        <p:txBody>
          <a:bodyPr>
            <a:spAutoFit/>
          </a:bodyPr>
          <a:p>
            <a:pPr>
              <a:spcBef>
                <a:spcPct val="50000"/>
              </a:spcBef>
            </a:pPr>
            <a:r>
              <a:rPr lang="zh-CN" altLang="en-US" sz="3200" b="1" dirty="0">
                <a:solidFill>
                  <a:srgbClr val="CC0000"/>
                </a:solidFill>
                <a:latin typeface="Arial" panose="020B0604020202020204" pitchFamily="34" charset="0"/>
              </a:rPr>
              <a:t>胸怀宽广才能集思广益</a:t>
            </a:r>
            <a:r>
              <a:rPr lang="zh-CN" altLang="en-US" sz="3200" dirty="0">
                <a:latin typeface="Arial" panose="020B0604020202020204" pitchFamily="34" charset="0"/>
              </a:rPr>
              <a:t> </a:t>
            </a:r>
            <a:endParaRPr lang="zh-CN" altLang="en-US" sz="3200">
              <a:latin typeface="Arial" panose="020B0604020202020204" pitchFamily="34" charset="0"/>
            </a:endParaRPr>
          </a:p>
        </p:txBody>
      </p:sp>
      <p:sp>
        <p:nvSpPr>
          <p:cNvPr id="251913" name="文本框 251912"/>
          <p:cNvSpPr txBox="1"/>
          <p:nvPr/>
        </p:nvSpPr>
        <p:spPr>
          <a:xfrm>
            <a:off x="4140200" y="4581525"/>
            <a:ext cx="4773613" cy="579438"/>
          </a:xfrm>
          <a:prstGeom prst="rect">
            <a:avLst/>
          </a:prstGeom>
          <a:noFill/>
          <a:ln w="9525">
            <a:noFill/>
          </a:ln>
        </p:spPr>
        <p:txBody>
          <a:bodyPr>
            <a:spAutoFit/>
          </a:bodyPr>
          <a:p>
            <a:pPr>
              <a:spcBef>
                <a:spcPct val="50000"/>
              </a:spcBef>
            </a:pPr>
            <a:r>
              <a:rPr lang="zh-CN" altLang="en-US" sz="3200" b="1" dirty="0">
                <a:solidFill>
                  <a:srgbClr val="CC0000"/>
                </a:solidFill>
                <a:latin typeface="Arial" panose="020B0604020202020204" pitchFamily="34" charset="0"/>
              </a:rPr>
              <a:t>推卸责任无益于解决问题</a:t>
            </a:r>
            <a:r>
              <a:rPr lang="zh-CN" altLang="en-US" sz="2800" b="1" dirty="0">
                <a:solidFill>
                  <a:srgbClr val="CC0000"/>
                </a:solidFill>
                <a:latin typeface="Arial" panose="020B0604020202020204" pitchFamily="34" charset="0"/>
              </a:rPr>
              <a:t> </a:t>
            </a:r>
            <a:endParaRPr lang="zh-CN" altLang="en-US" sz="2800" b="1">
              <a:solidFill>
                <a:srgbClr val="CC0000"/>
              </a:solidFill>
              <a:latin typeface="Arial" panose="020B0604020202020204" pitchFamily="34" charset="0"/>
            </a:endParaRPr>
          </a:p>
        </p:txBody>
      </p:sp>
      <p:sp>
        <p:nvSpPr>
          <p:cNvPr id="251914" name="文本框 251913"/>
          <p:cNvSpPr txBox="1"/>
          <p:nvPr/>
        </p:nvSpPr>
        <p:spPr>
          <a:xfrm>
            <a:off x="3635375" y="5876925"/>
            <a:ext cx="3581400" cy="579438"/>
          </a:xfrm>
          <a:prstGeom prst="rect">
            <a:avLst/>
          </a:prstGeom>
          <a:noFill/>
          <a:ln w="9525">
            <a:noFill/>
          </a:ln>
        </p:spPr>
        <p:txBody>
          <a:bodyPr>
            <a:spAutoFit/>
          </a:bodyPr>
          <a:p>
            <a:pPr>
              <a:spcBef>
                <a:spcPct val="50000"/>
              </a:spcBef>
            </a:pPr>
            <a:r>
              <a:rPr lang="zh-CN" altLang="en-US" sz="3200" b="1" dirty="0">
                <a:solidFill>
                  <a:srgbClr val="CC0000"/>
                </a:solidFill>
                <a:latin typeface="Arial" panose="020B0604020202020204" pitchFamily="34" charset="0"/>
              </a:rPr>
              <a:t>权势无法改变事实</a:t>
            </a:r>
            <a:r>
              <a:rPr lang="zh-CN" altLang="en-US" dirty="0">
                <a:latin typeface="Arial" panose="020B0604020202020204" pitchFamily="34" charset="0"/>
              </a:rPr>
              <a:t> </a:t>
            </a:r>
            <a:endParaRPr lang="zh-CN" altLang="en-US">
              <a:latin typeface="Arial" panose="020B0604020202020204" pitchFamily="34" charset="0"/>
            </a:endParaRPr>
          </a:p>
        </p:txBody>
      </p:sp>
      <p:sp>
        <p:nvSpPr>
          <p:cNvPr id="162826" name="文本框 251914"/>
          <p:cNvSpPr txBox="1"/>
          <p:nvPr/>
        </p:nvSpPr>
        <p:spPr>
          <a:xfrm>
            <a:off x="5651500" y="1125538"/>
            <a:ext cx="3097213" cy="579437"/>
          </a:xfrm>
          <a:prstGeom prst="rect">
            <a:avLst/>
          </a:prstGeom>
          <a:noFill/>
          <a:ln w="9525">
            <a:noFill/>
          </a:ln>
        </p:spPr>
        <p:txBody>
          <a:bodyPr>
            <a:spAutoFit/>
          </a:bodyPr>
          <a:p>
            <a:pPr>
              <a:spcBef>
                <a:spcPct val="50000"/>
              </a:spcBef>
            </a:pPr>
            <a:r>
              <a:rPr lang="zh-CN" altLang="en-US" sz="3200" b="1" dirty="0">
                <a:solidFill>
                  <a:srgbClr val="660033"/>
                </a:solidFill>
                <a:latin typeface="Arial" panose="020B0604020202020204" pitchFamily="34" charset="0"/>
              </a:rPr>
              <a:t>从猪八戒的角度</a:t>
            </a:r>
            <a:endParaRPr lang="zh-CN" altLang="en-US" sz="3200" b="1">
              <a:solidFill>
                <a:srgbClr val="660033"/>
              </a:solidFill>
              <a:latin typeface="Arial" panose="020B0604020202020204" pitchFamily="34" charset="0"/>
            </a:endParaRPr>
          </a:p>
        </p:txBody>
      </p:sp>
      <p:sp>
        <p:nvSpPr>
          <p:cNvPr id="251916" name="任意多边形 251915"/>
          <p:cNvSpPr/>
          <p:nvPr/>
        </p:nvSpPr>
        <p:spPr>
          <a:xfrm>
            <a:off x="3419475" y="4797425"/>
            <a:ext cx="685800" cy="228600"/>
          </a:xfrm>
          <a:custGeom>
            <a:avLst/>
            <a:gdLst/>
            <a:ahLst/>
            <a:cxnLst>
              <a:cxn ang="270">
                <a:pos x="16200" y="0"/>
              </a:cxn>
              <a:cxn ang="180">
                <a:pos x="0" y="10800"/>
              </a:cxn>
              <a:cxn ang="90">
                <a:pos x="16200" y="21600"/>
              </a:cxn>
              <a:cxn ang="0">
                <a:pos x="21600" y="10800"/>
              </a:cxn>
            </a:cxnLst>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251917" name="任意多边形 251916"/>
          <p:cNvSpPr/>
          <p:nvPr/>
        </p:nvSpPr>
        <p:spPr>
          <a:xfrm>
            <a:off x="3708400" y="2205038"/>
            <a:ext cx="838200" cy="228600"/>
          </a:xfrm>
          <a:custGeom>
            <a:avLst/>
            <a:gdLst/>
            <a:ahLst/>
            <a:cxnLst>
              <a:cxn ang="270">
                <a:pos x="16200" y="0"/>
              </a:cxn>
              <a:cxn ang="180">
                <a:pos x="0" y="10800"/>
              </a:cxn>
              <a:cxn ang="90">
                <a:pos x="16200" y="21600"/>
              </a:cxn>
              <a:cxn ang="0">
                <a:pos x="21600" y="10800"/>
              </a:cxn>
            </a:cxnLst>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251918" name="任意多边形 251917"/>
          <p:cNvSpPr/>
          <p:nvPr/>
        </p:nvSpPr>
        <p:spPr>
          <a:xfrm>
            <a:off x="3995738" y="3500438"/>
            <a:ext cx="457200" cy="228600"/>
          </a:xfrm>
          <a:custGeom>
            <a:avLst/>
            <a:gdLst/>
            <a:ahLst/>
            <a:cxnLst>
              <a:cxn ang="270">
                <a:pos x="16200" y="0"/>
              </a:cxn>
              <a:cxn ang="180">
                <a:pos x="0" y="10800"/>
              </a:cxn>
              <a:cxn ang="90">
                <a:pos x="16200" y="21600"/>
              </a:cxn>
              <a:cxn ang="0">
                <a:pos x="21600" y="10800"/>
              </a:cxn>
            </a:cxnLst>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251919" name="任意多边形 251918"/>
          <p:cNvSpPr/>
          <p:nvPr/>
        </p:nvSpPr>
        <p:spPr>
          <a:xfrm>
            <a:off x="2195513" y="6092825"/>
            <a:ext cx="1143000" cy="228600"/>
          </a:xfrm>
          <a:custGeom>
            <a:avLst/>
            <a:gdLst/>
            <a:ahLst/>
            <a:cxnLst>
              <a:cxn ang="270">
                <a:pos x="16200" y="0"/>
              </a:cxn>
              <a:cxn ang="180">
                <a:pos x="0" y="10800"/>
              </a:cxn>
              <a:cxn ang="90">
                <a:pos x="16200" y="21600"/>
              </a:cxn>
              <a:cxn ang="0">
                <a:pos x="21600" y="10800"/>
              </a:cxn>
            </a:cxnLst>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6283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ndAc>
      <p:stSnd>
        <p:snd r:embed="rId1" name="typ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1909"/>
                                        </p:tgtEl>
                                        <p:attrNameLst>
                                          <p:attrName>style.visibility</p:attrName>
                                        </p:attrNameLst>
                                      </p:cBhvr>
                                      <p:to>
                                        <p:strVal val="visible"/>
                                      </p:to>
                                    </p:set>
                                    <p:anim calcmode="lin" valueType="num">
                                      <p:cBhvr additive="base">
                                        <p:cTn id="7" dur="500" fill="hold"/>
                                        <p:tgtEl>
                                          <p:spTgt spid="251909"/>
                                        </p:tgtEl>
                                        <p:attrNameLst>
                                          <p:attrName>ppt_x</p:attrName>
                                        </p:attrNameLst>
                                      </p:cBhvr>
                                      <p:tavLst>
                                        <p:tav tm="0">
                                          <p:val>
                                            <p:strVal val="0-#ppt_w/2"/>
                                          </p:val>
                                        </p:tav>
                                        <p:tav tm="100000">
                                          <p:val>
                                            <p:strVal val="#ppt_x"/>
                                          </p:val>
                                        </p:tav>
                                      </p:tavLst>
                                    </p:anim>
                                    <p:anim calcmode="lin" valueType="num">
                                      <p:cBhvr additive="base">
                                        <p:cTn id="8" dur="500" fill="hold"/>
                                        <p:tgtEl>
                                          <p:spTgt spid="25190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nodePh="1">
                                  <p:stCondLst>
                                    <p:cond delay="0"/>
                                  </p:stCondLst>
                                  <p:endCondLst>
                                    <p:cond evt="begin" delay="0"/>
                                  </p:endCondLst>
                                  <p:childTnLst>
                                    <p:set>
                                      <p:cBhvr>
                                        <p:cTn id="12" dur="1" fill="hold">
                                          <p:stCondLst>
                                            <p:cond delay="0"/>
                                          </p:stCondLst>
                                        </p:cTn>
                                        <p:tgtEl>
                                          <p:spTgt spid="251910"/>
                                        </p:tgtEl>
                                        <p:attrNameLst>
                                          <p:attrName>style.visibility</p:attrName>
                                        </p:attrNameLst>
                                      </p:cBhvr>
                                      <p:to>
                                        <p:strVal val="visible"/>
                                      </p:to>
                                    </p:set>
                                    <p:anim calcmode="lin" valueType="num">
                                      <p:cBhvr additive="base">
                                        <p:cTn id="13" dur="500" fill="hold"/>
                                        <p:tgtEl>
                                          <p:spTgt spid="251910"/>
                                        </p:tgtEl>
                                        <p:attrNameLst>
                                          <p:attrName>ppt_x</p:attrName>
                                        </p:attrNameLst>
                                      </p:cBhvr>
                                      <p:tavLst>
                                        <p:tav tm="0">
                                          <p:val>
                                            <p:strVal val="0-#ppt_w/2"/>
                                          </p:val>
                                        </p:tav>
                                        <p:tav tm="100000">
                                          <p:val>
                                            <p:strVal val="#ppt_x"/>
                                          </p:val>
                                        </p:tav>
                                      </p:tavLst>
                                    </p:anim>
                                    <p:anim calcmode="lin" valueType="num">
                                      <p:cBhvr additive="base">
                                        <p:cTn id="14" dur="500" fill="hold"/>
                                        <p:tgtEl>
                                          <p:spTgt spid="2519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51917"/>
                                        </p:tgtEl>
                                        <p:attrNameLst>
                                          <p:attrName>style.visibility</p:attrName>
                                        </p:attrNameLst>
                                      </p:cBhvr>
                                      <p:to>
                                        <p:strVal val="visible"/>
                                      </p:to>
                                    </p:set>
                                    <p:anim calcmode="lin" valueType="num">
                                      <p:cBhvr additive="base">
                                        <p:cTn id="19" dur="500" fill="hold"/>
                                        <p:tgtEl>
                                          <p:spTgt spid="251917"/>
                                        </p:tgtEl>
                                        <p:attrNameLst>
                                          <p:attrName>ppt_x</p:attrName>
                                        </p:attrNameLst>
                                      </p:cBhvr>
                                      <p:tavLst>
                                        <p:tav tm="0">
                                          <p:val>
                                            <p:strVal val="0-#ppt_w/2"/>
                                          </p:val>
                                        </p:tav>
                                        <p:tav tm="100000">
                                          <p:val>
                                            <p:strVal val="#ppt_x"/>
                                          </p:val>
                                        </p:tav>
                                      </p:tavLst>
                                    </p:anim>
                                    <p:anim calcmode="lin" valueType="num">
                                      <p:cBhvr additive="base">
                                        <p:cTn id="20" dur="500" fill="hold"/>
                                        <p:tgtEl>
                                          <p:spTgt spid="2519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51911"/>
                                        </p:tgtEl>
                                        <p:attrNameLst>
                                          <p:attrName>style.visibility</p:attrName>
                                        </p:attrNameLst>
                                      </p:cBhvr>
                                      <p:to>
                                        <p:strVal val="visible"/>
                                      </p:to>
                                    </p:set>
                                    <p:anim calcmode="lin" valueType="num">
                                      <p:cBhvr additive="base">
                                        <p:cTn id="25" dur="500" fill="hold"/>
                                        <p:tgtEl>
                                          <p:spTgt spid="251911"/>
                                        </p:tgtEl>
                                        <p:attrNameLst>
                                          <p:attrName>ppt_x</p:attrName>
                                        </p:attrNameLst>
                                      </p:cBhvr>
                                      <p:tavLst>
                                        <p:tav tm="0">
                                          <p:val>
                                            <p:strVal val="0-#ppt_w/2"/>
                                          </p:val>
                                        </p:tav>
                                        <p:tav tm="100000">
                                          <p:val>
                                            <p:strVal val="#ppt_x"/>
                                          </p:val>
                                        </p:tav>
                                      </p:tavLst>
                                    </p:anim>
                                    <p:anim calcmode="lin" valueType="num">
                                      <p:cBhvr additive="base">
                                        <p:cTn id="26" dur="500" fill="hold"/>
                                        <p:tgtEl>
                                          <p:spTgt spid="2519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51918"/>
                                        </p:tgtEl>
                                        <p:attrNameLst>
                                          <p:attrName>style.visibility</p:attrName>
                                        </p:attrNameLst>
                                      </p:cBhvr>
                                      <p:to>
                                        <p:strVal val="visible"/>
                                      </p:to>
                                    </p:set>
                                    <p:anim calcmode="lin" valueType="num">
                                      <p:cBhvr additive="base">
                                        <p:cTn id="31" dur="500" fill="hold"/>
                                        <p:tgtEl>
                                          <p:spTgt spid="251918"/>
                                        </p:tgtEl>
                                        <p:attrNameLst>
                                          <p:attrName>ppt_x</p:attrName>
                                        </p:attrNameLst>
                                      </p:cBhvr>
                                      <p:tavLst>
                                        <p:tav tm="0">
                                          <p:val>
                                            <p:strVal val="0-#ppt_w/2"/>
                                          </p:val>
                                        </p:tav>
                                        <p:tav tm="100000">
                                          <p:val>
                                            <p:strVal val="#ppt_x"/>
                                          </p:val>
                                        </p:tav>
                                      </p:tavLst>
                                    </p:anim>
                                    <p:anim calcmode="lin" valueType="num">
                                      <p:cBhvr additive="base">
                                        <p:cTn id="32" dur="500" fill="hold"/>
                                        <p:tgtEl>
                                          <p:spTgt spid="25191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51912"/>
                                        </p:tgtEl>
                                        <p:attrNameLst>
                                          <p:attrName>style.visibility</p:attrName>
                                        </p:attrNameLst>
                                      </p:cBhvr>
                                      <p:to>
                                        <p:strVal val="visible"/>
                                      </p:to>
                                    </p:set>
                                    <p:anim calcmode="lin" valueType="num">
                                      <p:cBhvr additive="base">
                                        <p:cTn id="37" dur="500" fill="hold"/>
                                        <p:tgtEl>
                                          <p:spTgt spid="251912"/>
                                        </p:tgtEl>
                                        <p:attrNameLst>
                                          <p:attrName>ppt_x</p:attrName>
                                        </p:attrNameLst>
                                      </p:cBhvr>
                                      <p:tavLst>
                                        <p:tav tm="0">
                                          <p:val>
                                            <p:strVal val="0-#ppt_w/2"/>
                                          </p:val>
                                        </p:tav>
                                        <p:tav tm="100000">
                                          <p:val>
                                            <p:strVal val="#ppt_x"/>
                                          </p:val>
                                        </p:tav>
                                      </p:tavLst>
                                    </p:anim>
                                    <p:anim calcmode="lin" valueType="num">
                                      <p:cBhvr additive="base">
                                        <p:cTn id="38" dur="500" fill="hold"/>
                                        <p:tgtEl>
                                          <p:spTgt spid="25191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251916"/>
                                        </p:tgtEl>
                                        <p:attrNameLst>
                                          <p:attrName>style.visibility</p:attrName>
                                        </p:attrNameLst>
                                      </p:cBhvr>
                                      <p:to>
                                        <p:strVal val="visible"/>
                                      </p:to>
                                    </p:set>
                                    <p:anim calcmode="lin" valueType="num">
                                      <p:cBhvr additive="base">
                                        <p:cTn id="43" dur="500" fill="hold"/>
                                        <p:tgtEl>
                                          <p:spTgt spid="251916"/>
                                        </p:tgtEl>
                                        <p:attrNameLst>
                                          <p:attrName>ppt_x</p:attrName>
                                        </p:attrNameLst>
                                      </p:cBhvr>
                                      <p:tavLst>
                                        <p:tav tm="0">
                                          <p:val>
                                            <p:strVal val="0-#ppt_w/2"/>
                                          </p:val>
                                        </p:tav>
                                        <p:tav tm="100000">
                                          <p:val>
                                            <p:strVal val="#ppt_x"/>
                                          </p:val>
                                        </p:tav>
                                      </p:tavLst>
                                    </p:anim>
                                    <p:anim calcmode="lin" valueType="num">
                                      <p:cBhvr additive="base">
                                        <p:cTn id="44" dur="500" fill="hold"/>
                                        <p:tgtEl>
                                          <p:spTgt spid="25191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51913"/>
                                        </p:tgtEl>
                                        <p:attrNameLst>
                                          <p:attrName>style.visibility</p:attrName>
                                        </p:attrNameLst>
                                      </p:cBhvr>
                                      <p:to>
                                        <p:strVal val="visible"/>
                                      </p:to>
                                    </p:set>
                                    <p:anim calcmode="lin" valueType="num">
                                      <p:cBhvr additive="base">
                                        <p:cTn id="49" dur="500" fill="hold"/>
                                        <p:tgtEl>
                                          <p:spTgt spid="251913"/>
                                        </p:tgtEl>
                                        <p:attrNameLst>
                                          <p:attrName>ppt_x</p:attrName>
                                        </p:attrNameLst>
                                      </p:cBhvr>
                                      <p:tavLst>
                                        <p:tav tm="0">
                                          <p:val>
                                            <p:strVal val="0-#ppt_w/2"/>
                                          </p:val>
                                        </p:tav>
                                        <p:tav tm="100000">
                                          <p:val>
                                            <p:strVal val="#ppt_x"/>
                                          </p:val>
                                        </p:tav>
                                      </p:tavLst>
                                    </p:anim>
                                    <p:anim calcmode="lin" valueType="num">
                                      <p:cBhvr additive="base">
                                        <p:cTn id="50" dur="500" fill="hold"/>
                                        <p:tgtEl>
                                          <p:spTgt spid="25191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251919"/>
                                        </p:tgtEl>
                                        <p:attrNameLst>
                                          <p:attrName>style.visibility</p:attrName>
                                        </p:attrNameLst>
                                      </p:cBhvr>
                                      <p:to>
                                        <p:strVal val="visible"/>
                                      </p:to>
                                    </p:set>
                                    <p:anim calcmode="lin" valueType="num">
                                      <p:cBhvr additive="base">
                                        <p:cTn id="55" dur="500" fill="hold"/>
                                        <p:tgtEl>
                                          <p:spTgt spid="251919"/>
                                        </p:tgtEl>
                                        <p:attrNameLst>
                                          <p:attrName>ppt_x</p:attrName>
                                        </p:attrNameLst>
                                      </p:cBhvr>
                                      <p:tavLst>
                                        <p:tav tm="0">
                                          <p:val>
                                            <p:strVal val="0-#ppt_w/2"/>
                                          </p:val>
                                        </p:tav>
                                        <p:tav tm="100000">
                                          <p:val>
                                            <p:strVal val="#ppt_x"/>
                                          </p:val>
                                        </p:tav>
                                      </p:tavLst>
                                    </p:anim>
                                    <p:anim calcmode="lin" valueType="num">
                                      <p:cBhvr additive="base">
                                        <p:cTn id="56" dur="500" fill="hold"/>
                                        <p:tgtEl>
                                          <p:spTgt spid="251919"/>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51914"/>
                                        </p:tgtEl>
                                        <p:attrNameLst>
                                          <p:attrName>style.visibility</p:attrName>
                                        </p:attrNameLst>
                                      </p:cBhvr>
                                      <p:to>
                                        <p:strVal val="visible"/>
                                      </p:to>
                                    </p:set>
                                    <p:anim calcmode="lin" valueType="num">
                                      <p:cBhvr additive="base">
                                        <p:cTn id="61" dur="500" fill="hold"/>
                                        <p:tgtEl>
                                          <p:spTgt spid="251914"/>
                                        </p:tgtEl>
                                        <p:attrNameLst>
                                          <p:attrName>ppt_x</p:attrName>
                                        </p:attrNameLst>
                                      </p:cBhvr>
                                      <p:tavLst>
                                        <p:tav tm="0">
                                          <p:val>
                                            <p:strVal val="0-#ppt_w/2"/>
                                          </p:val>
                                        </p:tav>
                                        <p:tav tm="100000">
                                          <p:val>
                                            <p:strVal val="#ppt_x"/>
                                          </p:val>
                                        </p:tav>
                                      </p:tavLst>
                                    </p:anim>
                                    <p:anim calcmode="lin" valueType="num">
                                      <p:cBhvr additive="base">
                                        <p:cTn id="62" dur="500" fill="hold"/>
                                        <p:tgtEl>
                                          <p:spTgt spid="2519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9" grpId="0"/>
      <p:bldP spid="251910" grpId="0"/>
      <p:bldP spid="251911" grpId="0"/>
      <p:bldP spid="251912" grpId="0"/>
      <p:bldP spid="251913" grpId="0"/>
      <p:bldP spid="251914"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2930" name="文本框 252929"/>
          <p:cNvSpPr txBox="1"/>
          <p:nvPr/>
        </p:nvSpPr>
        <p:spPr>
          <a:xfrm>
            <a:off x="827088" y="1700213"/>
            <a:ext cx="4170362" cy="2443162"/>
          </a:xfrm>
          <a:prstGeom prst="rect">
            <a:avLst/>
          </a:prstGeom>
          <a:noFill/>
          <a:ln w="9525">
            <a:noFill/>
          </a:ln>
        </p:spPr>
        <p:txBody>
          <a:bodyPr>
            <a:spAutoFit/>
          </a:bodyPr>
          <a:p>
            <a:pPr algn="just">
              <a:spcBef>
                <a:spcPct val="50000"/>
              </a:spcBef>
            </a:pPr>
            <a:r>
              <a:rPr lang="zh-CN" altLang="en-US" sz="2800" b="1" dirty="0">
                <a:solidFill>
                  <a:srgbClr val="0000CC"/>
                </a:solidFill>
                <a:latin typeface="Times New Roman" panose="02020603050405020304" pitchFamily="18" charset="0"/>
              </a:rPr>
              <a:t>要实事求是。</a:t>
            </a:r>
            <a:r>
              <a:rPr lang="zh-CN" altLang="en-US" sz="2800" b="1" dirty="0">
                <a:solidFill>
                  <a:srgbClr val="0000CC"/>
                </a:solidFill>
                <a:latin typeface="Times New Roman" panose="02020603050405020304" pitchFamily="18" charset="0"/>
              </a:rPr>
              <a:t> </a:t>
            </a:r>
            <a:endParaRPr lang="zh-CN" altLang="en-US" sz="2800" b="1" dirty="0">
              <a:solidFill>
                <a:srgbClr val="0000CC"/>
              </a:solidFill>
              <a:latin typeface="Times New Roman" panose="02020603050405020304" pitchFamily="18" charset="0"/>
            </a:endParaRPr>
          </a:p>
          <a:p>
            <a:pPr algn="just">
              <a:spcBef>
                <a:spcPct val="50000"/>
              </a:spcBef>
            </a:pPr>
            <a:r>
              <a:rPr lang="zh-CN" altLang="en-US" sz="2800" b="1" dirty="0">
                <a:solidFill>
                  <a:srgbClr val="0000CC"/>
                </a:solidFill>
                <a:latin typeface="Times New Roman" panose="02020603050405020304" pitchFamily="18" charset="0"/>
              </a:rPr>
              <a:t>要坚持真理。</a:t>
            </a:r>
            <a:r>
              <a:rPr lang="zh-CN" altLang="en-US" sz="2800" b="1" dirty="0">
                <a:solidFill>
                  <a:srgbClr val="0000CC"/>
                </a:solidFill>
                <a:latin typeface="Times New Roman" panose="02020603050405020304" pitchFamily="18" charset="0"/>
              </a:rPr>
              <a:t> </a:t>
            </a:r>
            <a:endParaRPr lang="zh-CN" altLang="en-US" sz="2800" b="1" dirty="0">
              <a:solidFill>
                <a:srgbClr val="0000CC"/>
              </a:solidFill>
              <a:latin typeface="Times New Roman" panose="02020603050405020304" pitchFamily="18" charset="0"/>
            </a:endParaRPr>
          </a:p>
          <a:p>
            <a:pPr algn="just">
              <a:spcBef>
                <a:spcPct val="50000"/>
              </a:spcBef>
            </a:pPr>
            <a:r>
              <a:rPr lang="zh-CN" altLang="en-US" sz="2800" b="1" dirty="0">
                <a:solidFill>
                  <a:srgbClr val="0000CC"/>
                </a:solidFill>
                <a:latin typeface="Times New Roman" panose="02020603050405020304" pitchFamily="18" charset="0"/>
              </a:rPr>
              <a:t>要不畏强暴。</a:t>
            </a:r>
            <a:r>
              <a:rPr lang="zh-CN" altLang="en-US" sz="2800" b="1" dirty="0">
                <a:solidFill>
                  <a:srgbClr val="0000CC"/>
                </a:solidFill>
                <a:latin typeface="Times New Roman" panose="02020603050405020304" pitchFamily="18" charset="0"/>
              </a:rPr>
              <a:t> </a:t>
            </a:r>
            <a:endParaRPr lang="zh-CN" altLang="en-US" sz="2800" b="1" dirty="0">
              <a:solidFill>
                <a:srgbClr val="0000CC"/>
              </a:solidFill>
              <a:latin typeface="Times New Roman" panose="02020603050405020304" pitchFamily="18" charset="0"/>
            </a:endParaRPr>
          </a:p>
          <a:p>
            <a:pPr>
              <a:spcBef>
                <a:spcPct val="50000"/>
              </a:spcBef>
            </a:pPr>
            <a:endParaRPr lang="zh-CN" altLang="en-US" sz="2800" b="1">
              <a:solidFill>
                <a:srgbClr val="0000CC"/>
              </a:solidFill>
              <a:latin typeface="Arial" panose="020B0604020202020204" pitchFamily="34" charset="0"/>
            </a:endParaRPr>
          </a:p>
        </p:txBody>
      </p:sp>
      <p:sp>
        <p:nvSpPr>
          <p:cNvPr id="163842" name="文本框 252930"/>
          <p:cNvSpPr txBox="1"/>
          <p:nvPr/>
        </p:nvSpPr>
        <p:spPr>
          <a:xfrm>
            <a:off x="179388" y="476250"/>
            <a:ext cx="6985000" cy="519113"/>
          </a:xfrm>
          <a:prstGeom prst="rect">
            <a:avLst/>
          </a:prstGeom>
          <a:noFill/>
          <a:ln w="9525">
            <a:noFill/>
          </a:ln>
        </p:spPr>
        <p:txBody>
          <a:bodyPr>
            <a:spAutoFit/>
          </a:bodyPr>
          <a:p>
            <a:pPr>
              <a:spcBef>
                <a:spcPct val="50000"/>
              </a:spcBef>
            </a:pPr>
            <a:r>
              <a:rPr lang="zh-CN" altLang="en-US" sz="2800" b="1" dirty="0">
                <a:solidFill>
                  <a:srgbClr val="0000CC"/>
                </a:solidFill>
                <a:latin typeface="Times New Roman" panose="02020603050405020304" pitchFamily="18" charset="0"/>
              </a:rPr>
              <a:t>怎样对待别人的缺点和由此而遭受的报复：</a:t>
            </a:r>
            <a:r>
              <a:rPr lang="zh-CN" altLang="en-US" sz="2800" dirty="0">
                <a:solidFill>
                  <a:srgbClr val="0000CC"/>
                </a:solidFill>
                <a:latin typeface="Arial" panose="020B0604020202020204" pitchFamily="34" charset="0"/>
              </a:rPr>
              <a:t> </a:t>
            </a:r>
            <a:endParaRPr lang="zh-CN" altLang="en-US" sz="2800">
              <a:solidFill>
                <a:srgbClr val="0000CC"/>
              </a:solidFill>
              <a:latin typeface="Arial" panose="020B0604020202020204" pitchFamily="34" charset="0"/>
            </a:endParaRPr>
          </a:p>
        </p:txBody>
      </p:sp>
      <p:sp>
        <p:nvSpPr>
          <p:cNvPr id="163843" name="文本框 252931"/>
          <p:cNvSpPr txBox="1"/>
          <p:nvPr/>
        </p:nvSpPr>
        <p:spPr>
          <a:xfrm>
            <a:off x="468313" y="1125538"/>
            <a:ext cx="6248400" cy="519112"/>
          </a:xfrm>
          <a:prstGeom prst="rect">
            <a:avLst/>
          </a:prstGeom>
          <a:noFill/>
          <a:ln w="9525">
            <a:noFill/>
          </a:ln>
        </p:spPr>
        <p:txBody>
          <a:bodyPr>
            <a:spAutoFit/>
          </a:bodyPr>
          <a:p>
            <a:pPr>
              <a:spcBef>
                <a:spcPct val="50000"/>
              </a:spcBef>
            </a:pPr>
            <a:r>
              <a:rPr lang="zh-CN" altLang="en-US" sz="2800" b="1" dirty="0">
                <a:solidFill>
                  <a:srgbClr val="FF0066"/>
                </a:solidFill>
                <a:latin typeface="Times New Roman" panose="02020603050405020304" pitchFamily="18" charset="0"/>
                <a:cs typeface="Times New Roman" panose="02020603050405020304" pitchFamily="18" charset="0"/>
              </a:rPr>
              <a:t>￭</a:t>
            </a:r>
            <a:r>
              <a:rPr lang="zh-CN" altLang="en-US" sz="2800" b="1" dirty="0">
                <a:solidFill>
                  <a:srgbClr val="FF0066"/>
                </a:solidFill>
                <a:latin typeface="Times New Roman" panose="02020603050405020304" pitchFamily="18" charset="0"/>
              </a:rPr>
              <a:t>对镜子（赞颂的态度）</a:t>
            </a:r>
            <a:r>
              <a:rPr lang="zh-CN" altLang="en-US" dirty="0">
                <a:latin typeface="Arial" panose="020B0604020202020204" pitchFamily="34" charset="0"/>
              </a:rPr>
              <a:t> </a:t>
            </a:r>
            <a:endParaRPr lang="zh-CN" altLang="en-US">
              <a:latin typeface="Arial" panose="020B0604020202020204" pitchFamily="34" charset="0"/>
            </a:endParaRPr>
          </a:p>
        </p:txBody>
      </p:sp>
      <p:sp>
        <p:nvSpPr>
          <p:cNvPr id="163844" name="文本框 252932"/>
          <p:cNvSpPr txBox="1"/>
          <p:nvPr/>
        </p:nvSpPr>
        <p:spPr>
          <a:xfrm>
            <a:off x="539750" y="3644900"/>
            <a:ext cx="5688013" cy="519113"/>
          </a:xfrm>
          <a:prstGeom prst="rect">
            <a:avLst/>
          </a:prstGeom>
          <a:noFill/>
          <a:ln w="9525">
            <a:noFill/>
          </a:ln>
        </p:spPr>
        <p:txBody>
          <a:bodyPr>
            <a:spAutoFit/>
          </a:bodyPr>
          <a:p>
            <a:pPr>
              <a:spcBef>
                <a:spcPct val="50000"/>
              </a:spcBef>
            </a:pPr>
            <a:r>
              <a:rPr lang="zh-CN" altLang="en-US" sz="2800" b="1" dirty="0">
                <a:solidFill>
                  <a:srgbClr val="FF0066"/>
                </a:solidFill>
                <a:latin typeface="Times New Roman" panose="02020603050405020304" pitchFamily="18" charset="0"/>
                <a:cs typeface="Times New Roman" panose="02020603050405020304" pitchFamily="18" charset="0"/>
              </a:rPr>
              <a:t>￭</a:t>
            </a:r>
            <a:r>
              <a:rPr lang="zh-CN" altLang="en-US" sz="2800" b="1" dirty="0">
                <a:solidFill>
                  <a:srgbClr val="FF0066"/>
                </a:solidFill>
                <a:latin typeface="Times New Roman" panose="02020603050405020304" pitchFamily="18" charset="0"/>
              </a:rPr>
              <a:t>对镜子（同情、惋惜的态度）</a:t>
            </a:r>
            <a:r>
              <a:rPr lang="zh-CN" altLang="en-US" dirty="0">
                <a:latin typeface="Arial" panose="020B0604020202020204" pitchFamily="34" charset="0"/>
              </a:rPr>
              <a:t> </a:t>
            </a:r>
            <a:endParaRPr lang="zh-CN" altLang="en-US">
              <a:latin typeface="Arial" panose="020B0604020202020204" pitchFamily="34" charset="0"/>
            </a:endParaRPr>
          </a:p>
        </p:txBody>
      </p:sp>
      <p:sp>
        <p:nvSpPr>
          <p:cNvPr id="252934" name="文本框 252933"/>
          <p:cNvSpPr txBox="1"/>
          <p:nvPr/>
        </p:nvSpPr>
        <p:spPr>
          <a:xfrm>
            <a:off x="684213" y="4292600"/>
            <a:ext cx="6019800" cy="2228850"/>
          </a:xfrm>
          <a:prstGeom prst="rect">
            <a:avLst/>
          </a:prstGeom>
          <a:noFill/>
          <a:ln w="9525">
            <a:noFill/>
          </a:ln>
        </p:spPr>
        <p:txBody>
          <a:bodyPr>
            <a:spAutoFit/>
          </a:bodyPr>
          <a:p>
            <a:pPr algn="just">
              <a:spcBef>
                <a:spcPct val="50000"/>
              </a:spcBef>
            </a:pPr>
            <a:r>
              <a:rPr lang="zh-CN" altLang="en-US" sz="2800" b="1" dirty="0">
                <a:solidFill>
                  <a:srgbClr val="0000CC"/>
                </a:solidFill>
                <a:latin typeface="Times New Roman" panose="02020603050405020304" pitchFamily="18" charset="0"/>
              </a:rPr>
              <a:t>敢于说真话的人不应受到打击报复（呼吁保护检举不良现象的人）</a:t>
            </a:r>
            <a:endParaRPr lang="zh-CN" altLang="en-US" sz="2800" b="1" dirty="0">
              <a:solidFill>
                <a:srgbClr val="0000CC"/>
              </a:solidFill>
              <a:latin typeface="Times New Roman" panose="02020603050405020304" pitchFamily="18" charset="0"/>
            </a:endParaRPr>
          </a:p>
          <a:p>
            <a:pPr algn="just">
              <a:spcBef>
                <a:spcPct val="50000"/>
              </a:spcBef>
            </a:pPr>
            <a:r>
              <a:rPr lang="zh-CN" altLang="en-US" sz="2800" b="1" dirty="0">
                <a:solidFill>
                  <a:srgbClr val="0000CC"/>
                </a:solidFill>
                <a:latin typeface="Times New Roman" panose="02020603050405020304" pitchFamily="18" charset="0"/>
              </a:rPr>
              <a:t>现代社会需要敢于直言的人</a:t>
            </a:r>
            <a:endParaRPr lang="zh-CN" altLang="en-US" sz="2800" b="1" dirty="0">
              <a:solidFill>
                <a:srgbClr val="0000CC"/>
              </a:solidFill>
              <a:latin typeface="Times New Roman" panose="02020603050405020304" pitchFamily="18" charset="0"/>
            </a:endParaRPr>
          </a:p>
          <a:p>
            <a:pPr>
              <a:spcBef>
                <a:spcPct val="50000"/>
              </a:spcBef>
            </a:pPr>
            <a:endParaRPr lang="zh-CN" altLang="en-US" sz="2800" b="1">
              <a:solidFill>
                <a:srgbClr val="0000CC"/>
              </a:solidFill>
              <a:latin typeface="Arial" panose="020B0604020202020204" pitchFamily="34" charset="0"/>
            </a:endParaRPr>
          </a:p>
        </p:txBody>
      </p:sp>
      <p:sp>
        <p:nvSpPr>
          <p:cNvPr id="163846" name="流程图: 预定义过程 252934"/>
          <p:cNvSpPr/>
          <p:nvPr/>
        </p:nvSpPr>
        <p:spPr>
          <a:xfrm>
            <a:off x="6858000" y="762000"/>
            <a:ext cx="1828800" cy="3276600"/>
          </a:xfrm>
          <a:prstGeom prst="flowChartPredefinedProcess">
            <a:avLst/>
          </a:prstGeom>
          <a:solidFill>
            <a:schemeClr val="accent1"/>
          </a:solidFill>
          <a:ln w="9525" cap="flat" cmpd="sng">
            <a:solidFill>
              <a:schemeClr val="tx1"/>
            </a:solidFill>
            <a:prstDash val="solid"/>
            <a:miter/>
            <a:headEnd type="none" w="med" len="med"/>
            <a:tailEnd type="none" w="med" len="med"/>
          </a:ln>
        </p:spPr>
        <p:txBody>
          <a:bodyPr wrap="none" anchor="ctr"/>
          <a:p>
            <a:pPr algn="ctr"/>
            <a:endParaRPr lang="zh-CN" altLang="en-US" sz="3600" b="1" dirty="0">
              <a:latin typeface="Arial" panose="020B0604020202020204" pitchFamily="34" charset="0"/>
            </a:endParaRPr>
          </a:p>
        </p:txBody>
      </p:sp>
      <p:sp>
        <p:nvSpPr>
          <p:cNvPr id="163847" name="文本框 252935"/>
          <p:cNvSpPr txBox="1"/>
          <p:nvPr/>
        </p:nvSpPr>
        <p:spPr>
          <a:xfrm>
            <a:off x="7391400" y="914400"/>
            <a:ext cx="733425" cy="2895600"/>
          </a:xfrm>
          <a:prstGeom prst="rect">
            <a:avLst/>
          </a:prstGeom>
          <a:noFill/>
          <a:ln w="9525">
            <a:noFill/>
          </a:ln>
        </p:spPr>
        <p:txBody>
          <a:bodyPr vert="eaVert">
            <a:spAutoFit/>
          </a:bodyPr>
          <a:p>
            <a:pPr>
              <a:spcBef>
                <a:spcPct val="50000"/>
              </a:spcBef>
            </a:pPr>
            <a:r>
              <a:rPr lang="zh-CN" altLang="en-US" sz="3600" b="1" dirty="0">
                <a:latin typeface="Arial" panose="020B0604020202020204" pitchFamily="34" charset="0"/>
              </a:rPr>
              <a:t>从镜子的角度</a:t>
            </a:r>
            <a:endParaRPr lang="zh-CN" altLang="en-US" sz="3600" b="1">
              <a:latin typeface="Arial" panose="020B0604020202020204" pitchFamily="34" charset="0"/>
            </a:endParaRPr>
          </a:p>
        </p:txBody>
      </p:sp>
      <p:sp>
        <p:nvSpPr>
          <p:cNvPr id="16384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2930"/>
                                        </p:tgtEl>
                                        <p:attrNameLst>
                                          <p:attrName>style.visibility</p:attrName>
                                        </p:attrNameLst>
                                      </p:cBhvr>
                                      <p:to>
                                        <p:strVal val="visible"/>
                                      </p:to>
                                    </p:set>
                                    <p:anim calcmode="lin" valueType="num">
                                      <p:cBhvr additive="base">
                                        <p:cTn id="7" dur="500" fill="hold"/>
                                        <p:tgtEl>
                                          <p:spTgt spid="252930"/>
                                        </p:tgtEl>
                                        <p:attrNameLst>
                                          <p:attrName>ppt_x</p:attrName>
                                        </p:attrNameLst>
                                      </p:cBhvr>
                                      <p:tavLst>
                                        <p:tav tm="0">
                                          <p:val>
                                            <p:strVal val="0-#ppt_w/2"/>
                                          </p:val>
                                        </p:tav>
                                        <p:tav tm="100000">
                                          <p:val>
                                            <p:strVal val="#ppt_x"/>
                                          </p:val>
                                        </p:tav>
                                      </p:tavLst>
                                    </p:anim>
                                    <p:anim calcmode="lin" valueType="num">
                                      <p:cBhvr additive="base">
                                        <p:cTn id="8" dur="500" fill="hold"/>
                                        <p:tgtEl>
                                          <p:spTgt spid="2529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2934"/>
                                        </p:tgtEl>
                                        <p:attrNameLst>
                                          <p:attrName>style.visibility</p:attrName>
                                        </p:attrNameLst>
                                      </p:cBhvr>
                                      <p:to>
                                        <p:strVal val="visible"/>
                                      </p:to>
                                    </p:set>
                                    <p:anim calcmode="lin" valueType="num">
                                      <p:cBhvr additive="base">
                                        <p:cTn id="13" dur="500" fill="hold"/>
                                        <p:tgtEl>
                                          <p:spTgt spid="252934"/>
                                        </p:tgtEl>
                                        <p:attrNameLst>
                                          <p:attrName>ppt_x</p:attrName>
                                        </p:attrNameLst>
                                      </p:cBhvr>
                                      <p:tavLst>
                                        <p:tav tm="0">
                                          <p:val>
                                            <p:strVal val="0-#ppt_w/2"/>
                                          </p:val>
                                        </p:tav>
                                        <p:tav tm="100000">
                                          <p:val>
                                            <p:strVal val="#ppt_x"/>
                                          </p:val>
                                        </p:tav>
                                      </p:tavLst>
                                    </p:anim>
                                    <p:anim calcmode="lin" valueType="num">
                                      <p:cBhvr additive="base">
                                        <p:cTn id="14" dur="500" fill="hold"/>
                                        <p:tgtEl>
                                          <p:spTgt spid="2529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0" grpId="0"/>
      <p:bldP spid="252934"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5" name="文本框 253953"/>
          <p:cNvSpPr txBox="1"/>
          <p:nvPr/>
        </p:nvSpPr>
        <p:spPr>
          <a:xfrm>
            <a:off x="611188" y="1484313"/>
            <a:ext cx="8077200" cy="4791075"/>
          </a:xfrm>
          <a:prstGeom prst="rect">
            <a:avLst/>
          </a:prstGeom>
          <a:noFill/>
          <a:ln w="9525">
            <a:noFill/>
          </a:ln>
        </p:spPr>
        <p:txBody>
          <a:bodyPr>
            <a:spAutoFit/>
          </a:bodyPr>
          <a:p>
            <a:pPr algn="just">
              <a:spcBef>
                <a:spcPct val="50000"/>
              </a:spcBef>
            </a:pPr>
            <a:r>
              <a:rPr lang="en-US" altLang="zh-CN" sz="2800" b="1" dirty="0">
                <a:latin typeface="Times New Roman" panose="02020603050405020304" pitchFamily="18" charset="0"/>
                <a:ea typeface="楷体_GB2312" pitchFamily="49" charset="-122"/>
              </a:rPr>
              <a:t>      </a:t>
            </a:r>
            <a:r>
              <a:rPr lang="en-US" altLang="zh-CN" sz="2800" b="1" dirty="0">
                <a:solidFill>
                  <a:srgbClr val="0000CC"/>
                </a:solidFill>
                <a:latin typeface="Times New Roman" panose="02020603050405020304" pitchFamily="18" charset="0"/>
                <a:ea typeface="楷体_GB2312" pitchFamily="49" charset="-122"/>
              </a:rPr>
              <a:t>2007</a:t>
            </a:r>
            <a:r>
              <a:rPr lang="zh-CN" altLang="en-US" sz="2800" b="1" dirty="0">
                <a:solidFill>
                  <a:srgbClr val="0000CC"/>
                </a:solidFill>
                <a:latin typeface="Times New Roman" panose="02020603050405020304" pitchFamily="18" charset="0"/>
                <a:ea typeface="楷体_GB2312" pitchFamily="49" charset="-122"/>
              </a:rPr>
              <a:t>年</a:t>
            </a:r>
            <a:r>
              <a:rPr lang="en-US" altLang="zh-CN" sz="2800" b="1" dirty="0">
                <a:solidFill>
                  <a:srgbClr val="0000CC"/>
                </a:solidFill>
                <a:latin typeface="Times New Roman" panose="02020603050405020304" pitchFamily="18" charset="0"/>
                <a:ea typeface="楷体_GB2312" pitchFamily="49" charset="-122"/>
              </a:rPr>
              <a:t>02</a:t>
            </a:r>
            <a:r>
              <a:rPr lang="zh-CN" altLang="en-US" sz="2800" b="1" dirty="0">
                <a:solidFill>
                  <a:srgbClr val="0000CC"/>
                </a:solidFill>
                <a:latin typeface="Times New Roman" panose="02020603050405020304" pitchFamily="18" charset="0"/>
                <a:ea typeface="楷体_GB2312" pitchFamily="49" charset="-122"/>
              </a:rPr>
              <a:t>月</a:t>
            </a:r>
            <a:r>
              <a:rPr lang="en-US" altLang="zh-CN" sz="2800" b="1" dirty="0">
                <a:solidFill>
                  <a:srgbClr val="0000CC"/>
                </a:solidFill>
                <a:latin typeface="Times New Roman" panose="02020603050405020304" pitchFamily="18" charset="0"/>
                <a:ea typeface="楷体_GB2312" pitchFamily="49" charset="-122"/>
              </a:rPr>
              <a:t>27</a:t>
            </a:r>
            <a:r>
              <a:rPr lang="zh-CN" altLang="en-US" sz="2800" b="1" dirty="0">
                <a:solidFill>
                  <a:srgbClr val="0000CC"/>
                </a:solidFill>
                <a:latin typeface="Times New Roman" panose="02020603050405020304" pitchFamily="18" charset="0"/>
                <a:ea typeface="楷体_GB2312" pitchFamily="49" charset="-122"/>
              </a:rPr>
              <a:t>日重庆晚报报道：今年大年初二，因嫌儿孙春节回家团聚时间太短，七旬老人梁忠秀一时想不开，当二十多个儿孙一起离开她时，她悄悄服毒自尽。连日来，梁老太的子孙对此伤心欲绝。</a:t>
            </a:r>
            <a:endParaRPr lang="zh-CN" altLang="en-US" sz="2800" b="1" dirty="0">
              <a:solidFill>
                <a:srgbClr val="0000CC"/>
              </a:solidFill>
              <a:latin typeface="Times New Roman" panose="02020603050405020304" pitchFamily="18" charset="0"/>
              <a:cs typeface="Times New Roman" panose="02020603050405020304" pitchFamily="18" charset="0"/>
            </a:endParaRPr>
          </a:p>
          <a:p>
            <a:pPr>
              <a:spcBef>
                <a:spcPct val="50000"/>
              </a:spcBef>
            </a:pPr>
            <a:r>
              <a:rPr lang="zh-CN" altLang="en-US" sz="2800" b="1" dirty="0">
                <a:solidFill>
                  <a:srgbClr val="0000CC"/>
                </a:solidFill>
                <a:latin typeface="Times New Roman" panose="02020603050405020304" pitchFamily="18" charset="0"/>
                <a:ea typeface="楷体_GB2312" pitchFamily="49" charset="-122"/>
              </a:rPr>
              <a:t>         据市老龄委一份资料显示：目前我市共有老年人</a:t>
            </a:r>
            <a:r>
              <a:rPr lang="en-US" altLang="zh-CN" sz="2800" b="1">
                <a:solidFill>
                  <a:srgbClr val="0000CC"/>
                </a:solidFill>
                <a:latin typeface="Times New Roman" panose="02020603050405020304" pitchFamily="18" charset="0"/>
                <a:cs typeface="Times New Roman" panose="02020603050405020304" pitchFamily="18" charset="0"/>
              </a:rPr>
              <a:t>414</a:t>
            </a:r>
            <a:r>
              <a:rPr lang="zh-CN" altLang="en-US" sz="2800" b="1" dirty="0">
                <a:solidFill>
                  <a:srgbClr val="0000CC"/>
                </a:solidFill>
                <a:latin typeface="Times New Roman" panose="02020603050405020304" pitchFamily="18" charset="0"/>
                <a:ea typeface="楷体_GB2312" pitchFamily="49" charset="-122"/>
              </a:rPr>
              <a:t>万，其中“空巢”老人</a:t>
            </a:r>
            <a:r>
              <a:rPr lang="en-US" altLang="zh-CN" sz="2800" b="1">
                <a:solidFill>
                  <a:srgbClr val="0000CC"/>
                </a:solidFill>
                <a:latin typeface="Times New Roman" panose="02020603050405020304" pitchFamily="18" charset="0"/>
                <a:cs typeface="Times New Roman" panose="02020603050405020304" pitchFamily="18" charset="0"/>
              </a:rPr>
              <a:t>181</a:t>
            </a:r>
            <a:r>
              <a:rPr lang="zh-CN" altLang="en-US" sz="2800" b="1" dirty="0">
                <a:solidFill>
                  <a:srgbClr val="0000CC"/>
                </a:solidFill>
                <a:latin typeface="Times New Roman" panose="02020603050405020304" pitchFamily="18" charset="0"/>
                <a:ea typeface="楷体_GB2312" pitchFamily="49" charset="-122"/>
              </a:rPr>
              <a:t>万，有</a:t>
            </a:r>
            <a:r>
              <a:rPr lang="en-US" altLang="zh-CN" sz="2800" b="1">
                <a:solidFill>
                  <a:srgbClr val="0000CC"/>
                </a:solidFill>
                <a:latin typeface="Times New Roman" panose="02020603050405020304" pitchFamily="18" charset="0"/>
                <a:cs typeface="Times New Roman" panose="02020603050405020304" pitchFamily="18" charset="0"/>
              </a:rPr>
              <a:t>7</a:t>
            </a:r>
            <a:r>
              <a:rPr lang="zh-CN" altLang="en-US" sz="2800" b="1" dirty="0">
                <a:solidFill>
                  <a:srgbClr val="0000CC"/>
                </a:solidFill>
                <a:latin typeface="Times New Roman" panose="02020603050405020304" pitchFamily="18" charset="0"/>
                <a:ea typeface="楷体_GB2312" pitchFamily="49" charset="-122"/>
              </a:rPr>
              <a:t>个区县的“空巢”率达</a:t>
            </a:r>
            <a:r>
              <a:rPr lang="en-US" altLang="zh-CN" sz="2800" b="1">
                <a:solidFill>
                  <a:srgbClr val="0000CC"/>
                </a:solidFill>
                <a:latin typeface="Times New Roman" panose="02020603050405020304" pitchFamily="18" charset="0"/>
                <a:cs typeface="Times New Roman" panose="02020603050405020304" pitchFamily="18" charset="0"/>
              </a:rPr>
              <a:t>70%</a:t>
            </a:r>
            <a:r>
              <a:rPr lang="zh-CN" altLang="en-US" sz="2800" b="1" dirty="0">
                <a:solidFill>
                  <a:srgbClr val="0000CC"/>
                </a:solidFill>
                <a:latin typeface="Times New Roman" panose="02020603050405020304" pitchFamily="18" charset="0"/>
                <a:ea typeface="楷体_GB2312" pitchFamily="49" charset="-122"/>
              </a:rPr>
              <a:t>以上，今年有</a:t>
            </a:r>
            <a:r>
              <a:rPr lang="en-US" altLang="zh-CN" sz="2800" b="1">
                <a:solidFill>
                  <a:srgbClr val="0000CC"/>
                </a:solidFill>
                <a:latin typeface="Times New Roman" panose="02020603050405020304" pitchFamily="18" charset="0"/>
                <a:cs typeface="Times New Roman" panose="02020603050405020304" pitchFamily="18" charset="0"/>
              </a:rPr>
              <a:t>80%</a:t>
            </a:r>
            <a:r>
              <a:rPr lang="zh-CN" altLang="en-US" sz="2800" b="1" dirty="0">
                <a:solidFill>
                  <a:srgbClr val="0000CC"/>
                </a:solidFill>
                <a:latin typeface="Times New Roman" panose="02020603050405020304" pitchFamily="18" charset="0"/>
                <a:ea typeface="楷体_GB2312" pitchFamily="49" charset="-122"/>
              </a:rPr>
              <a:t>的老人盼望子女回家过春节。</a:t>
            </a:r>
            <a:endParaRPr lang="zh-CN" altLang="en-US" sz="2800" b="1" dirty="0">
              <a:solidFill>
                <a:srgbClr val="0000CC"/>
              </a:solidFill>
              <a:latin typeface="Times New Roman" panose="02020603050405020304" pitchFamily="18" charset="0"/>
              <a:ea typeface="楷体_GB2312" pitchFamily="49" charset="-122"/>
            </a:endParaRPr>
          </a:p>
          <a:p>
            <a:pPr>
              <a:spcBef>
                <a:spcPct val="50000"/>
              </a:spcBef>
            </a:pPr>
            <a:r>
              <a:rPr lang="zh-CN" altLang="en-US" sz="2800" b="1" dirty="0">
                <a:solidFill>
                  <a:srgbClr val="CC0000"/>
                </a:solidFill>
                <a:latin typeface="Arial" panose="020B0604020202020204" pitchFamily="34" charset="0"/>
              </a:rPr>
              <a:t>       </a:t>
            </a:r>
            <a:endParaRPr lang="zh-CN" altLang="en-US" sz="2800" b="1">
              <a:solidFill>
                <a:srgbClr val="CC0000"/>
              </a:solidFill>
              <a:latin typeface="Arial" panose="020B0604020202020204" pitchFamily="34" charset="0"/>
            </a:endParaRPr>
          </a:p>
        </p:txBody>
      </p:sp>
      <p:sp>
        <p:nvSpPr>
          <p:cNvPr id="164866" name="文本框 253954"/>
          <p:cNvSpPr txBox="1"/>
          <p:nvPr/>
        </p:nvSpPr>
        <p:spPr>
          <a:xfrm>
            <a:off x="611188" y="3644900"/>
            <a:ext cx="4679950" cy="779463"/>
          </a:xfrm>
          <a:prstGeom prst="rect">
            <a:avLst/>
          </a:prstGeom>
          <a:noFill/>
          <a:ln w="9525">
            <a:noFill/>
          </a:ln>
        </p:spPr>
        <p:txBody>
          <a:bodyPr>
            <a:spAutoFit/>
          </a:bodyPr>
          <a:p>
            <a:pPr>
              <a:spcBef>
                <a:spcPct val="50000"/>
              </a:spcBef>
            </a:pPr>
            <a:endParaRPr lang="en-US" altLang="zh-CN">
              <a:solidFill>
                <a:srgbClr val="FF6600"/>
              </a:solidFill>
              <a:latin typeface="Arial" panose="020B0604020202020204" pitchFamily="34" charset="0"/>
            </a:endParaRPr>
          </a:p>
          <a:p>
            <a:pPr>
              <a:spcBef>
                <a:spcPct val="50000"/>
              </a:spcBef>
            </a:pPr>
            <a:endParaRPr lang="en-US" altLang="zh-CN" dirty="0">
              <a:latin typeface="Arial" panose="020B0604020202020204" pitchFamily="34" charset="0"/>
            </a:endParaRPr>
          </a:p>
        </p:txBody>
      </p:sp>
      <p:sp>
        <p:nvSpPr>
          <p:cNvPr id="16486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89" name="文本占位符 254977"/>
          <p:cNvSpPr>
            <a:spLocks noGrp="1" noRot="1"/>
          </p:cNvSpPr>
          <p:nvPr>
            <p:ph idx="1"/>
          </p:nvPr>
        </p:nvSpPr>
        <p:spPr>
          <a:xfrm>
            <a:off x="914400" y="260350"/>
            <a:ext cx="8229600" cy="5865813"/>
          </a:xfrm>
          <a:ln/>
        </p:spPr>
        <p:txBody>
          <a:bodyPr anchor="t"/>
          <a:p>
            <a:pPr>
              <a:buNone/>
            </a:pPr>
            <a:r>
              <a:rPr lang="zh-CN" altLang="en-US" b="1" dirty="0">
                <a:solidFill>
                  <a:srgbClr val="CC0000"/>
                </a:solidFill>
                <a:latin typeface="黑体" panose="02010609060101010101" pitchFamily="2" charset="-122"/>
                <a:ea typeface="黑体" panose="02010609060101010101" pitchFamily="2" charset="-122"/>
              </a:rPr>
              <a:t>从青年人的角度</a:t>
            </a:r>
            <a:r>
              <a:rPr lang="en-US" altLang="zh-CN" b="1">
                <a:solidFill>
                  <a:srgbClr val="CC0000"/>
                </a:solidFill>
                <a:latin typeface="黑体" panose="02010609060101010101" pitchFamily="2" charset="-122"/>
                <a:ea typeface="黑体" panose="02010609060101010101" pitchFamily="2" charset="-122"/>
              </a:rPr>
              <a:t>:</a:t>
            </a:r>
            <a:endParaRPr lang="en-US" altLang="zh-CN" b="1">
              <a:solidFill>
                <a:srgbClr val="CC0000"/>
              </a:solidFill>
              <a:latin typeface="黑体" panose="02010609060101010101" pitchFamily="2" charset="-122"/>
              <a:ea typeface="黑体" panose="02010609060101010101" pitchFamily="2" charset="-122"/>
            </a:endParaRPr>
          </a:p>
          <a:p>
            <a:pPr>
              <a:buNone/>
            </a:pPr>
            <a:endParaRPr lang="en-US" altLang="zh-CN" b="1">
              <a:solidFill>
                <a:srgbClr val="CC0000"/>
              </a:solidFill>
              <a:latin typeface="黑体" panose="02010609060101010101" pitchFamily="2" charset="-122"/>
              <a:ea typeface="黑体" panose="02010609060101010101" pitchFamily="2" charset="-122"/>
            </a:endParaRPr>
          </a:p>
          <a:p>
            <a:pPr>
              <a:buNone/>
            </a:pPr>
            <a:endParaRPr lang="en-US" altLang="zh-CN" b="1">
              <a:solidFill>
                <a:srgbClr val="CC0000"/>
              </a:solidFill>
              <a:latin typeface="黑体" panose="02010609060101010101" pitchFamily="2" charset="-122"/>
              <a:ea typeface="黑体" panose="02010609060101010101" pitchFamily="2" charset="-122"/>
            </a:endParaRPr>
          </a:p>
          <a:p>
            <a:pPr>
              <a:buNone/>
            </a:pPr>
            <a:endParaRPr lang="en-US" altLang="zh-CN" b="1">
              <a:solidFill>
                <a:srgbClr val="CC0000"/>
              </a:solidFill>
              <a:latin typeface="黑体" panose="02010609060101010101" pitchFamily="2" charset="-122"/>
              <a:ea typeface="黑体" panose="02010609060101010101" pitchFamily="2" charset="-122"/>
            </a:endParaRPr>
          </a:p>
          <a:p>
            <a:pPr>
              <a:buNone/>
            </a:pPr>
            <a:r>
              <a:rPr lang="zh-CN" altLang="en-US" b="1" dirty="0">
                <a:solidFill>
                  <a:srgbClr val="CC0000"/>
                </a:solidFill>
                <a:latin typeface="黑体" panose="02010609060101010101" pitchFamily="2" charset="-122"/>
                <a:ea typeface="黑体" panose="02010609060101010101" pitchFamily="2" charset="-122"/>
              </a:rPr>
              <a:t>从老年人的角度</a:t>
            </a:r>
            <a:r>
              <a:rPr lang="en-US" altLang="zh-CN" b="1">
                <a:solidFill>
                  <a:srgbClr val="CC0000"/>
                </a:solidFill>
                <a:latin typeface="黑体" panose="02010609060101010101" pitchFamily="2" charset="-122"/>
                <a:ea typeface="黑体" panose="02010609060101010101" pitchFamily="2" charset="-122"/>
              </a:rPr>
              <a:t>:</a:t>
            </a:r>
            <a:endParaRPr lang="en-US" altLang="zh-CN" b="1">
              <a:solidFill>
                <a:srgbClr val="CC0000"/>
              </a:solidFill>
              <a:latin typeface="黑体" panose="02010609060101010101" pitchFamily="2" charset="-122"/>
              <a:ea typeface="黑体" panose="02010609060101010101" pitchFamily="2" charset="-122"/>
            </a:endParaRPr>
          </a:p>
          <a:p>
            <a:pPr>
              <a:buNone/>
            </a:pPr>
            <a:endParaRPr lang="en-US" altLang="zh-CN" b="1">
              <a:solidFill>
                <a:srgbClr val="CC0000"/>
              </a:solidFill>
              <a:latin typeface="黑体" panose="02010609060101010101" pitchFamily="2" charset="-122"/>
              <a:ea typeface="黑体" panose="02010609060101010101" pitchFamily="2" charset="-122"/>
            </a:endParaRPr>
          </a:p>
          <a:p>
            <a:pPr>
              <a:buNone/>
            </a:pPr>
            <a:endParaRPr lang="en-US" altLang="zh-CN" b="1">
              <a:solidFill>
                <a:srgbClr val="CC0000"/>
              </a:solidFill>
              <a:latin typeface="黑体" panose="02010609060101010101" pitchFamily="2" charset="-122"/>
              <a:ea typeface="黑体" panose="02010609060101010101" pitchFamily="2" charset="-122"/>
            </a:endParaRPr>
          </a:p>
          <a:p>
            <a:pPr>
              <a:buNone/>
            </a:pPr>
            <a:endParaRPr lang="en-US" altLang="zh-CN" b="1">
              <a:solidFill>
                <a:srgbClr val="CC0000"/>
              </a:solidFill>
              <a:latin typeface="黑体" panose="02010609060101010101" pitchFamily="2" charset="-122"/>
              <a:ea typeface="黑体" panose="02010609060101010101" pitchFamily="2" charset="-122"/>
            </a:endParaRPr>
          </a:p>
          <a:p>
            <a:pPr>
              <a:buNone/>
            </a:pPr>
            <a:r>
              <a:rPr lang="zh-CN" altLang="en-US" b="1" dirty="0">
                <a:solidFill>
                  <a:srgbClr val="CC0000"/>
                </a:solidFill>
                <a:latin typeface="黑体" panose="02010609060101010101" pitchFamily="2" charset="-122"/>
                <a:ea typeface="黑体" panose="02010609060101010101" pitchFamily="2" charset="-122"/>
              </a:rPr>
              <a:t>从社会的角度</a:t>
            </a:r>
            <a:r>
              <a:rPr lang="en-US" altLang="zh-CN" b="1">
                <a:solidFill>
                  <a:srgbClr val="CC0000"/>
                </a:solidFill>
                <a:latin typeface="黑体" panose="02010609060101010101" pitchFamily="2" charset="-122"/>
                <a:ea typeface="黑体" panose="02010609060101010101" pitchFamily="2" charset="-122"/>
              </a:rPr>
              <a:t>:</a:t>
            </a:r>
            <a:endParaRPr lang="en-US" altLang="zh-CN" b="1">
              <a:solidFill>
                <a:srgbClr val="CC0000"/>
              </a:solidFill>
              <a:latin typeface="黑体" panose="02010609060101010101" pitchFamily="2" charset="-122"/>
              <a:ea typeface="黑体" panose="02010609060101010101" pitchFamily="2" charset="-122"/>
            </a:endParaRPr>
          </a:p>
          <a:p>
            <a:pPr>
              <a:buNone/>
            </a:pPr>
            <a:endParaRPr lang="en-US" altLang="zh-CN" b="1">
              <a:solidFill>
                <a:srgbClr val="CC0000"/>
              </a:solidFill>
              <a:latin typeface="黑体" panose="02010609060101010101" pitchFamily="2" charset="-122"/>
              <a:ea typeface="黑体" panose="02010609060101010101" pitchFamily="2" charset="-122"/>
            </a:endParaRPr>
          </a:p>
          <a:p>
            <a:pPr>
              <a:buNone/>
            </a:pPr>
            <a:endParaRPr lang="en-US" altLang="zh-CN" b="1">
              <a:solidFill>
                <a:srgbClr val="CC0000"/>
              </a:solidFill>
              <a:latin typeface="黑体" panose="02010609060101010101" pitchFamily="2" charset="-122"/>
              <a:ea typeface="黑体" panose="02010609060101010101" pitchFamily="2" charset="-122"/>
            </a:endParaRPr>
          </a:p>
          <a:p>
            <a:pPr>
              <a:buNone/>
            </a:pPr>
            <a:endParaRPr lang="en-US" altLang="zh-CN" b="1">
              <a:solidFill>
                <a:srgbClr val="CC0000"/>
              </a:solidFill>
            </a:endParaRPr>
          </a:p>
        </p:txBody>
      </p:sp>
      <p:sp>
        <p:nvSpPr>
          <p:cNvPr id="254979" name="文本框 254978"/>
          <p:cNvSpPr txBox="1"/>
          <p:nvPr/>
        </p:nvSpPr>
        <p:spPr>
          <a:xfrm>
            <a:off x="1042988" y="908050"/>
            <a:ext cx="4391025" cy="1957388"/>
          </a:xfrm>
          <a:prstGeom prst="rect">
            <a:avLst/>
          </a:prstGeom>
          <a:noFill/>
          <a:ln w="9525">
            <a:noFill/>
          </a:ln>
        </p:spPr>
        <p:txBody>
          <a:bodyPr>
            <a:spAutoFit/>
          </a:bodyPr>
          <a:p>
            <a:pPr>
              <a:spcBef>
                <a:spcPct val="20000"/>
              </a:spcBef>
              <a:buClr>
                <a:schemeClr val="hlink"/>
              </a:buClr>
              <a:buSzPct val="70000"/>
              <a:buFont typeface="Wingdings" panose="05000000000000000000" pitchFamily="2" charset="2"/>
            </a:pPr>
            <a:r>
              <a:rPr lang="zh-CN" altLang="en-US" sz="2800" b="1" dirty="0">
                <a:solidFill>
                  <a:srgbClr val="0000CC"/>
                </a:solidFill>
                <a:latin typeface="Arial" panose="020B0604020202020204" pitchFamily="34" charset="0"/>
              </a:rPr>
              <a:t>关爱老人</a:t>
            </a:r>
            <a:r>
              <a:rPr lang="en-US" altLang="zh-CN" sz="2800" b="1">
                <a:solidFill>
                  <a:srgbClr val="0000CC"/>
                </a:solidFill>
                <a:latin typeface="Arial" panose="020B0604020202020204" pitchFamily="34" charset="0"/>
              </a:rPr>
              <a:t>;</a:t>
            </a:r>
            <a:endParaRPr lang="en-US" altLang="zh-CN" sz="2800" b="1">
              <a:solidFill>
                <a:srgbClr val="0000CC"/>
              </a:solidFill>
              <a:latin typeface="Arial" panose="020B0604020202020204" pitchFamily="34" charset="0"/>
            </a:endParaRPr>
          </a:p>
          <a:p>
            <a:pPr>
              <a:spcBef>
                <a:spcPct val="20000"/>
              </a:spcBef>
              <a:buClr>
                <a:schemeClr val="hlink"/>
              </a:buClr>
              <a:buSzPct val="70000"/>
              <a:buFont typeface="Wingdings" panose="05000000000000000000" pitchFamily="2" charset="2"/>
            </a:pPr>
            <a:r>
              <a:rPr lang="zh-CN" altLang="en-US" sz="2800" b="1" dirty="0">
                <a:solidFill>
                  <a:srgbClr val="0000CC"/>
                </a:solidFill>
                <a:latin typeface="Arial" panose="020B0604020202020204" pitchFamily="34" charset="0"/>
              </a:rPr>
              <a:t>关注老人的精神需求</a:t>
            </a:r>
            <a:r>
              <a:rPr lang="en-US" altLang="zh-CN" sz="2800" b="1">
                <a:solidFill>
                  <a:srgbClr val="0000CC"/>
                </a:solidFill>
                <a:latin typeface="Arial" panose="020B0604020202020204" pitchFamily="34" charset="0"/>
              </a:rPr>
              <a:t>;</a:t>
            </a:r>
            <a:endParaRPr lang="en-US" altLang="zh-CN" sz="2800" b="1">
              <a:solidFill>
                <a:srgbClr val="0000CC"/>
              </a:solidFill>
              <a:latin typeface="Arial" panose="020B0604020202020204" pitchFamily="34" charset="0"/>
            </a:endParaRPr>
          </a:p>
          <a:p>
            <a:pPr>
              <a:spcBef>
                <a:spcPct val="20000"/>
              </a:spcBef>
              <a:buClr>
                <a:schemeClr val="hlink"/>
              </a:buClr>
              <a:buSzPct val="70000"/>
              <a:buFont typeface="Wingdings" panose="05000000000000000000" pitchFamily="2" charset="2"/>
            </a:pPr>
            <a:r>
              <a:rPr lang="zh-CN" altLang="en-US" sz="2800" b="1" dirty="0">
                <a:solidFill>
                  <a:srgbClr val="0000CC"/>
                </a:solidFill>
                <a:latin typeface="Arial" panose="020B0604020202020204" pitchFamily="34" charset="0"/>
              </a:rPr>
              <a:t>常回家看看</a:t>
            </a:r>
            <a:r>
              <a:rPr lang="en-US" altLang="zh-CN" sz="2800" b="1" dirty="0">
                <a:solidFill>
                  <a:srgbClr val="0000CC"/>
                </a:solidFill>
                <a:latin typeface="Arial" panose="020B0604020202020204" pitchFamily="34" charset="0"/>
              </a:rPr>
              <a:t>;    </a:t>
            </a:r>
            <a:r>
              <a:rPr lang="zh-CN" altLang="en-US" sz="2800" b="1" dirty="0">
                <a:solidFill>
                  <a:srgbClr val="0000CC"/>
                </a:solidFill>
                <a:latin typeface="Arial" panose="020B0604020202020204" pitchFamily="34" charset="0"/>
              </a:rPr>
              <a:t>要孝敬老人</a:t>
            </a:r>
            <a:r>
              <a:rPr lang="en-US" altLang="zh-CN" sz="2800" b="1">
                <a:solidFill>
                  <a:srgbClr val="0000CC"/>
                </a:solidFill>
                <a:latin typeface="Arial" panose="020B0604020202020204" pitchFamily="34" charset="0"/>
              </a:rPr>
              <a:t>;</a:t>
            </a:r>
            <a:endParaRPr lang="en-US" altLang="zh-CN" sz="2800" b="1">
              <a:solidFill>
                <a:srgbClr val="0000CC"/>
              </a:solidFill>
              <a:latin typeface="Arial" panose="020B0604020202020204" pitchFamily="34" charset="0"/>
            </a:endParaRPr>
          </a:p>
          <a:p>
            <a:pPr>
              <a:spcBef>
                <a:spcPct val="50000"/>
              </a:spcBef>
            </a:pPr>
            <a:endParaRPr lang="en-US" altLang="zh-CN" dirty="0">
              <a:solidFill>
                <a:srgbClr val="0000CC"/>
              </a:solidFill>
              <a:latin typeface="Comic Sans MS" panose="030F0702030302020204" pitchFamily="66" charset="0"/>
            </a:endParaRPr>
          </a:p>
        </p:txBody>
      </p:sp>
      <p:sp>
        <p:nvSpPr>
          <p:cNvPr id="254980" name="文本框 254979"/>
          <p:cNvSpPr txBox="1"/>
          <p:nvPr/>
        </p:nvSpPr>
        <p:spPr>
          <a:xfrm>
            <a:off x="1116013" y="3213100"/>
            <a:ext cx="4249737" cy="1957388"/>
          </a:xfrm>
          <a:prstGeom prst="rect">
            <a:avLst/>
          </a:prstGeom>
          <a:noFill/>
          <a:ln w="9525">
            <a:noFill/>
          </a:ln>
        </p:spPr>
        <p:txBody>
          <a:bodyPr>
            <a:spAutoFit/>
          </a:bodyPr>
          <a:p>
            <a:pPr>
              <a:spcBef>
                <a:spcPct val="20000"/>
              </a:spcBef>
              <a:buClr>
                <a:schemeClr val="hlink"/>
              </a:buClr>
              <a:buSzPct val="70000"/>
              <a:buFont typeface="Wingdings" panose="05000000000000000000" pitchFamily="2" charset="2"/>
            </a:pPr>
            <a:r>
              <a:rPr lang="zh-CN" altLang="en-US" sz="2800" b="1" dirty="0">
                <a:solidFill>
                  <a:srgbClr val="0000CC"/>
                </a:solidFill>
                <a:latin typeface="Arial" panose="020B0604020202020204" pitchFamily="34" charset="0"/>
              </a:rPr>
              <a:t>老人要乐观</a:t>
            </a:r>
            <a:r>
              <a:rPr lang="en-US" altLang="zh-CN" sz="2800" b="1">
                <a:solidFill>
                  <a:srgbClr val="0000CC"/>
                </a:solidFill>
                <a:latin typeface="Arial" panose="020B0604020202020204" pitchFamily="34" charset="0"/>
              </a:rPr>
              <a:t>;</a:t>
            </a:r>
            <a:endParaRPr lang="en-US" altLang="zh-CN" sz="2800" b="1">
              <a:solidFill>
                <a:srgbClr val="0000CC"/>
              </a:solidFill>
              <a:latin typeface="Arial" panose="020B0604020202020204" pitchFamily="34" charset="0"/>
            </a:endParaRPr>
          </a:p>
          <a:p>
            <a:pPr>
              <a:spcBef>
                <a:spcPct val="20000"/>
              </a:spcBef>
              <a:buClr>
                <a:schemeClr val="hlink"/>
              </a:buClr>
              <a:buSzPct val="70000"/>
              <a:buFont typeface="Wingdings" panose="05000000000000000000" pitchFamily="2" charset="2"/>
            </a:pPr>
            <a:r>
              <a:rPr lang="zh-CN" altLang="en-US" sz="2800" b="1" dirty="0">
                <a:solidFill>
                  <a:srgbClr val="0000CC"/>
                </a:solidFill>
                <a:latin typeface="Arial" panose="020B0604020202020204" pitchFamily="34" charset="0"/>
              </a:rPr>
              <a:t>老人要理解青年人</a:t>
            </a:r>
            <a:r>
              <a:rPr lang="en-US" altLang="zh-CN" sz="2800" b="1">
                <a:solidFill>
                  <a:srgbClr val="0000CC"/>
                </a:solidFill>
                <a:latin typeface="Arial" panose="020B0604020202020204" pitchFamily="34" charset="0"/>
              </a:rPr>
              <a:t>;</a:t>
            </a:r>
            <a:endParaRPr lang="en-US" altLang="zh-CN" sz="2800" b="1">
              <a:solidFill>
                <a:srgbClr val="0000CC"/>
              </a:solidFill>
              <a:latin typeface="Arial" panose="020B0604020202020204" pitchFamily="34" charset="0"/>
            </a:endParaRPr>
          </a:p>
          <a:p>
            <a:pPr>
              <a:spcBef>
                <a:spcPct val="20000"/>
              </a:spcBef>
              <a:buClr>
                <a:schemeClr val="hlink"/>
              </a:buClr>
              <a:buSzPct val="70000"/>
              <a:buFont typeface="Wingdings" panose="05000000000000000000" pitchFamily="2" charset="2"/>
            </a:pPr>
            <a:r>
              <a:rPr lang="zh-CN" altLang="en-US" sz="2800" b="1" dirty="0">
                <a:solidFill>
                  <a:srgbClr val="0000CC"/>
                </a:solidFill>
                <a:latin typeface="Arial" panose="020B0604020202020204" pitchFamily="34" charset="0"/>
              </a:rPr>
              <a:t>自已营造灿烂的夕阳生活</a:t>
            </a:r>
            <a:r>
              <a:rPr lang="en-US" altLang="zh-CN" sz="2800" b="1">
                <a:solidFill>
                  <a:srgbClr val="0000CC"/>
                </a:solidFill>
                <a:latin typeface="Arial" panose="020B0604020202020204" pitchFamily="34" charset="0"/>
              </a:rPr>
              <a:t>;</a:t>
            </a:r>
            <a:endParaRPr lang="en-US" altLang="zh-CN" sz="2800" b="1">
              <a:solidFill>
                <a:srgbClr val="0000CC"/>
              </a:solidFill>
              <a:latin typeface="Arial" panose="020B0604020202020204" pitchFamily="34" charset="0"/>
            </a:endParaRPr>
          </a:p>
          <a:p>
            <a:pPr>
              <a:spcBef>
                <a:spcPct val="50000"/>
              </a:spcBef>
            </a:pPr>
            <a:endParaRPr lang="en-US" altLang="zh-CN" dirty="0">
              <a:solidFill>
                <a:srgbClr val="0000CC"/>
              </a:solidFill>
              <a:latin typeface="Comic Sans MS" panose="030F0702030302020204" pitchFamily="66" charset="0"/>
            </a:endParaRPr>
          </a:p>
        </p:txBody>
      </p:sp>
      <p:sp>
        <p:nvSpPr>
          <p:cNvPr id="254981" name="文本框 254980"/>
          <p:cNvSpPr txBox="1"/>
          <p:nvPr/>
        </p:nvSpPr>
        <p:spPr>
          <a:xfrm>
            <a:off x="1187450" y="5413375"/>
            <a:ext cx="6624638" cy="1444625"/>
          </a:xfrm>
          <a:prstGeom prst="rect">
            <a:avLst/>
          </a:prstGeom>
          <a:noFill/>
          <a:ln w="9525">
            <a:noFill/>
          </a:ln>
        </p:spPr>
        <p:txBody>
          <a:bodyPr>
            <a:spAutoFit/>
          </a:bodyPr>
          <a:p>
            <a:pPr>
              <a:spcBef>
                <a:spcPct val="20000"/>
              </a:spcBef>
              <a:buClr>
                <a:schemeClr val="hlink"/>
              </a:buClr>
              <a:buSzPct val="70000"/>
              <a:buFont typeface="Wingdings" panose="05000000000000000000" pitchFamily="2" charset="2"/>
            </a:pPr>
            <a:r>
              <a:rPr lang="zh-CN" altLang="en-US" sz="2800" b="1" dirty="0">
                <a:solidFill>
                  <a:srgbClr val="0000CC"/>
                </a:solidFill>
                <a:latin typeface="Arial" panose="020B0604020202020204" pitchFamily="34" charset="0"/>
              </a:rPr>
              <a:t>帮助有问题的家庭</a:t>
            </a:r>
            <a:r>
              <a:rPr lang="en-US" altLang="zh-CN" sz="2800" b="1">
                <a:solidFill>
                  <a:srgbClr val="0000CC"/>
                </a:solidFill>
                <a:latin typeface="Arial" panose="020B0604020202020204" pitchFamily="34" charset="0"/>
              </a:rPr>
              <a:t>;</a:t>
            </a:r>
            <a:endParaRPr lang="en-US" altLang="zh-CN" sz="2800" b="1">
              <a:solidFill>
                <a:srgbClr val="0000CC"/>
              </a:solidFill>
              <a:latin typeface="Arial" panose="020B0604020202020204" pitchFamily="34" charset="0"/>
            </a:endParaRPr>
          </a:p>
          <a:p>
            <a:pPr>
              <a:spcBef>
                <a:spcPct val="20000"/>
              </a:spcBef>
              <a:buClr>
                <a:schemeClr val="hlink"/>
              </a:buClr>
              <a:buSzPct val="70000"/>
              <a:buFont typeface="Wingdings" panose="05000000000000000000" pitchFamily="2" charset="2"/>
            </a:pPr>
            <a:r>
              <a:rPr lang="zh-CN" altLang="en-US" sz="2800" b="1" dirty="0">
                <a:solidFill>
                  <a:srgbClr val="0000CC"/>
                </a:solidFill>
                <a:latin typeface="Arial" panose="020B0604020202020204" pitchFamily="34" charset="0"/>
              </a:rPr>
              <a:t>为青年人或老人提供更多实际的帮助</a:t>
            </a:r>
            <a:r>
              <a:rPr lang="en-US" altLang="zh-CN" sz="2800" b="1">
                <a:solidFill>
                  <a:srgbClr val="0000CC"/>
                </a:solidFill>
                <a:latin typeface="Arial" panose="020B0604020202020204" pitchFamily="34" charset="0"/>
              </a:rPr>
              <a:t>;</a:t>
            </a:r>
            <a:endParaRPr lang="en-US" altLang="zh-CN" sz="2800" b="1">
              <a:solidFill>
                <a:srgbClr val="0000CC"/>
              </a:solidFill>
              <a:latin typeface="Arial" panose="020B0604020202020204" pitchFamily="34" charset="0"/>
            </a:endParaRPr>
          </a:p>
          <a:p>
            <a:pPr>
              <a:spcBef>
                <a:spcPct val="50000"/>
              </a:spcBef>
            </a:pPr>
            <a:endParaRPr lang="en-US" altLang="zh-CN" dirty="0">
              <a:solidFill>
                <a:srgbClr val="0000CC"/>
              </a:solidFill>
              <a:latin typeface="Comic Sans MS" panose="030F0702030302020204" pitchFamily="66" charset="0"/>
            </a:endParaRPr>
          </a:p>
        </p:txBody>
      </p:sp>
      <p:sp>
        <p:nvSpPr>
          <p:cNvPr id="16589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4979"/>
                                        </p:tgtEl>
                                        <p:attrNameLst>
                                          <p:attrName>style.visibility</p:attrName>
                                        </p:attrNameLst>
                                      </p:cBhvr>
                                      <p:to>
                                        <p:strVal val="visible"/>
                                      </p:to>
                                    </p:set>
                                    <p:animEffect transition="in" filter="blinds(horizontal)">
                                      <p:cBhvr>
                                        <p:cTn id="7" dur="500"/>
                                        <p:tgtEl>
                                          <p:spTgt spid="25497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4980"/>
                                        </p:tgtEl>
                                        <p:attrNameLst>
                                          <p:attrName>style.visibility</p:attrName>
                                        </p:attrNameLst>
                                      </p:cBhvr>
                                      <p:to>
                                        <p:strVal val="visible"/>
                                      </p:to>
                                    </p:set>
                                    <p:animEffect transition="in" filter="blinds(horizontal)">
                                      <p:cBhvr>
                                        <p:cTn id="12" dur="500"/>
                                        <p:tgtEl>
                                          <p:spTgt spid="25498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4981"/>
                                        </p:tgtEl>
                                        <p:attrNameLst>
                                          <p:attrName>style.visibility</p:attrName>
                                        </p:attrNameLst>
                                      </p:cBhvr>
                                      <p:to>
                                        <p:strVal val="visible"/>
                                      </p:to>
                                    </p:set>
                                    <p:animEffect transition="in" filter="blinds(horizontal)">
                                      <p:cBhvr>
                                        <p:cTn id="17" dur="500"/>
                                        <p:tgtEl>
                                          <p:spTgt spid="2549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79" grpId="0"/>
      <p:bldP spid="254980" grpId="0"/>
      <p:bldP spid="25498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文本占位符 112641"/>
          <p:cNvSpPr>
            <a:spLocks noGrp="1" noRot="1"/>
          </p:cNvSpPr>
          <p:nvPr>
            <p:ph idx="1"/>
          </p:nvPr>
        </p:nvSpPr>
        <p:spPr>
          <a:xfrm>
            <a:off x="468313" y="836613"/>
            <a:ext cx="8207375" cy="5616575"/>
          </a:xfrm>
          <a:ln/>
        </p:spPr>
        <p:txBody>
          <a:bodyPr anchor="t"/>
          <a:p>
            <a:pPr>
              <a:buNone/>
            </a:pPr>
            <a:r>
              <a:rPr lang="en-US" altLang="zh-CN" sz="4000">
                <a:solidFill>
                  <a:srgbClr val="800080"/>
                </a:solidFill>
              </a:rPr>
              <a:t>           </a:t>
            </a:r>
            <a:r>
              <a:rPr lang="en-US" altLang="zh-CN" sz="3600" b="1" dirty="0">
                <a:solidFill>
                  <a:srgbClr val="FF0066"/>
                </a:solidFill>
                <a:ea typeface="方正行楷简体" pitchFamily="2" charset="-122"/>
              </a:rPr>
              <a:t>“</a:t>
            </a:r>
            <a:r>
              <a:rPr lang="zh-CN" altLang="en-US" sz="3600" b="1" dirty="0">
                <a:solidFill>
                  <a:srgbClr val="FF0066"/>
                </a:solidFill>
                <a:ea typeface="方正行楷简体" pitchFamily="2" charset="-122"/>
              </a:rPr>
              <a:t>我手里攥着刚领到的工钱，尽管只有几张，可我都感到沉甸甸的；这是我一个假期的血汗换来的啊！现在我才深深体会到爸妈挣钱供我们读书是多么不容易啊！我为自己过去那样大手大脚花钱感到深深惭愧，但同时心底也涌出一份自豪和喜悦</a:t>
            </a:r>
            <a:r>
              <a:rPr lang="en-US" altLang="zh-CN" sz="3600" b="1" dirty="0">
                <a:solidFill>
                  <a:srgbClr val="FF0066"/>
                </a:solidFill>
                <a:ea typeface="方正行楷简体" pitchFamily="2" charset="-122"/>
              </a:rPr>
              <a:t>——</a:t>
            </a:r>
            <a:r>
              <a:rPr lang="zh-CN" altLang="en-US" sz="3600" b="1" dirty="0">
                <a:solidFill>
                  <a:srgbClr val="FF0066"/>
                </a:solidFill>
                <a:ea typeface="方正行楷简体" pitchFamily="2" charset="-122"/>
              </a:rPr>
              <a:t>艰苦的劳动锻炼了我，教会了我，我长大了！”</a:t>
            </a:r>
            <a:endParaRPr lang="zh-CN" altLang="en-US" sz="3600" b="1" dirty="0">
              <a:solidFill>
                <a:srgbClr val="FF0066"/>
              </a:solidFill>
              <a:ea typeface="方正行楷简体" pitchFamily="2" charset="-122"/>
            </a:endParaRPr>
          </a:p>
        </p:txBody>
      </p:sp>
      <p:sp>
        <p:nvSpPr>
          <p:cNvPr id="19458" name="文本框 112642"/>
          <p:cNvSpPr txBox="1"/>
          <p:nvPr/>
        </p:nvSpPr>
        <p:spPr>
          <a:xfrm>
            <a:off x="0" y="0"/>
            <a:ext cx="2339975"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品尝香茗</a:t>
            </a:r>
            <a:endParaRPr lang="zh-CN" altLang="en-US" sz="4000" b="1" dirty="0">
              <a:solidFill>
                <a:schemeClr val="bg1"/>
              </a:solidFill>
              <a:latin typeface="Arial" panose="020B0604020202020204" pitchFamily="34" charset="0"/>
            </a:endParaRPr>
          </a:p>
        </p:txBody>
      </p:sp>
      <p:sp>
        <p:nvSpPr>
          <p:cNvPr id="1945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3" name="文本占位符 256002"/>
          <p:cNvSpPr>
            <a:spLocks noGrp="1" noRot="1"/>
          </p:cNvSpPr>
          <p:nvPr>
            <p:ph idx="1"/>
          </p:nvPr>
        </p:nvSpPr>
        <p:spPr>
          <a:xfrm>
            <a:off x="323850" y="1557338"/>
            <a:ext cx="8497888" cy="4319587"/>
          </a:xfrm>
          <a:ln/>
        </p:spPr>
        <p:txBody>
          <a:bodyPr anchor="t"/>
          <a:p>
            <a:r>
              <a:rPr lang="en-US" altLang="zh-CN" b="1" dirty="0">
                <a:solidFill>
                  <a:srgbClr val="0000CC"/>
                </a:solidFill>
              </a:rPr>
              <a:t>       </a:t>
            </a:r>
            <a:r>
              <a:rPr lang="zh-CN" altLang="en-US" b="1" dirty="0">
                <a:solidFill>
                  <a:srgbClr val="0000CC"/>
                </a:solidFill>
              </a:rPr>
              <a:t>一根纤细的火柴被主人划着了，火苗欢舞着，异常兴奋。远处的风，一口气吹灭了燃烧的火苗。熄灭的火柴被主人扔在地下，火柴抬头对着风说：“风婆婆，你怎么吹灭了我呀？”风回答说：“孩子，我是爱你的，我是不忍心看着你短暂的生命那么快就完结了啊。”火柴听后，望着风，叹息不已。</a:t>
            </a:r>
            <a:endParaRPr lang="zh-CN" altLang="en-US" b="1" dirty="0">
              <a:solidFill>
                <a:srgbClr val="0000CC"/>
              </a:solidFill>
            </a:endParaRPr>
          </a:p>
        </p:txBody>
      </p:sp>
      <p:sp>
        <p:nvSpPr>
          <p:cNvPr id="16691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7026" name="标题 257025"/>
          <p:cNvSpPr>
            <a:spLocks noGrp="1" noRot="1"/>
          </p:cNvSpPr>
          <p:nvPr>
            <p:ph type="title"/>
          </p:nvPr>
        </p:nvSpPr>
        <p:spPr>
          <a:xfrm>
            <a:off x="0" y="333375"/>
            <a:ext cx="8540750" cy="1143000"/>
          </a:xfrm>
          <a:ln/>
        </p:spPr>
        <p:txBody>
          <a:bodyPr anchor="ctr"/>
          <a:p>
            <a:r>
              <a:rPr lang="zh-CN" altLang="en-US" b="1" dirty="0">
                <a:solidFill>
                  <a:srgbClr val="CC0000"/>
                </a:solidFill>
              </a:rPr>
              <a:t>全面理解材料</a:t>
            </a:r>
            <a:r>
              <a:rPr lang="zh-CN" altLang="en-US" dirty="0"/>
              <a:t> </a:t>
            </a:r>
            <a:endParaRPr lang="zh-CN" altLang="en-US" dirty="0"/>
          </a:p>
        </p:txBody>
      </p:sp>
      <p:sp>
        <p:nvSpPr>
          <p:cNvPr id="257027" name="内容占位符 257026"/>
          <p:cNvSpPr>
            <a:spLocks noGrp="1" noRot="1"/>
          </p:cNvSpPr>
          <p:nvPr>
            <p:ph idx="1"/>
          </p:nvPr>
        </p:nvSpPr>
        <p:spPr>
          <a:xfrm>
            <a:off x="250825" y="1628775"/>
            <a:ext cx="8540750" cy="3886200"/>
          </a:xfrm>
          <a:ln/>
        </p:spPr>
        <p:txBody>
          <a:bodyPr anchor="t"/>
          <a:p>
            <a:pPr>
              <a:lnSpc>
                <a:spcPct val="90000"/>
              </a:lnSpc>
              <a:buNone/>
            </a:pPr>
            <a:r>
              <a:rPr lang="en-US" altLang="zh-CN" sz="2800" b="1" dirty="0">
                <a:solidFill>
                  <a:srgbClr val="0000CC"/>
                </a:solidFill>
              </a:rPr>
              <a:t>⑴</a:t>
            </a:r>
            <a:r>
              <a:rPr lang="zh-CN" altLang="en-US" sz="2800" b="1" dirty="0">
                <a:solidFill>
                  <a:srgbClr val="0000CC"/>
                </a:solidFill>
              </a:rPr>
              <a:t>材料中主要的人和物</a:t>
            </a:r>
            <a:endParaRPr lang="zh-CN" altLang="en-US" sz="2800" b="1" dirty="0">
              <a:solidFill>
                <a:srgbClr val="0000CC"/>
              </a:solidFill>
            </a:endParaRPr>
          </a:p>
          <a:p>
            <a:pPr>
              <a:lnSpc>
                <a:spcPct val="90000"/>
              </a:lnSpc>
              <a:buNone/>
            </a:pPr>
            <a:r>
              <a:rPr lang="en-US" altLang="zh-CN" sz="2800" b="1" dirty="0">
                <a:solidFill>
                  <a:srgbClr val="0000CC"/>
                </a:solidFill>
              </a:rPr>
              <a:t>⑵</a:t>
            </a:r>
            <a:r>
              <a:rPr lang="zh-CN" altLang="en-US" sz="2800" b="1" dirty="0">
                <a:solidFill>
                  <a:srgbClr val="0000CC"/>
                </a:solidFill>
              </a:rPr>
              <a:t>材料中的主要事件（起因、经过、结果）</a:t>
            </a:r>
            <a:endParaRPr lang="zh-CN" altLang="en-US" sz="2800" b="1" dirty="0">
              <a:solidFill>
                <a:srgbClr val="0000CC"/>
              </a:solidFill>
            </a:endParaRPr>
          </a:p>
          <a:p>
            <a:pPr>
              <a:lnSpc>
                <a:spcPct val="90000"/>
              </a:lnSpc>
              <a:buNone/>
            </a:pPr>
            <a:endParaRPr lang="zh-CN" altLang="en-US" sz="2800" b="1" dirty="0">
              <a:solidFill>
                <a:srgbClr val="CC0000"/>
              </a:solidFill>
            </a:endParaRPr>
          </a:p>
          <a:p>
            <a:pPr>
              <a:lnSpc>
                <a:spcPct val="90000"/>
              </a:lnSpc>
              <a:buNone/>
            </a:pPr>
            <a:endParaRPr lang="zh-CN" altLang="en-US" sz="2800" b="1" dirty="0">
              <a:solidFill>
                <a:srgbClr val="0000CC"/>
              </a:solidFill>
            </a:endParaRPr>
          </a:p>
          <a:p>
            <a:pPr>
              <a:lnSpc>
                <a:spcPct val="90000"/>
              </a:lnSpc>
              <a:buNone/>
            </a:pPr>
            <a:endParaRPr lang="zh-CN" altLang="en-US" sz="2800" b="1" dirty="0">
              <a:solidFill>
                <a:srgbClr val="0000CC"/>
              </a:solidFill>
            </a:endParaRPr>
          </a:p>
          <a:p>
            <a:pPr>
              <a:lnSpc>
                <a:spcPct val="90000"/>
              </a:lnSpc>
              <a:buNone/>
            </a:pPr>
            <a:endParaRPr lang="zh-CN" altLang="en-US" sz="2800" b="1" dirty="0">
              <a:solidFill>
                <a:srgbClr val="0000CC"/>
              </a:solidFill>
            </a:endParaRPr>
          </a:p>
          <a:p>
            <a:pPr>
              <a:lnSpc>
                <a:spcPct val="90000"/>
              </a:lnSpc>
              <a:buNone/>
            </a:pPr>
            <a:r>
              <a:rPr lang="en-US" altLang="zh-CN" sz="2800" b="1" dirty="0">
                <a:solidFill>
                  <a:srgbClr val="0000CC"/>
                </a:solidFill>
              </a:rPr>
              <a:t>⑶</a:t>
            </a:r>
            <a:r>
              <a:rPr lang="zh-CN" altLang="en-US" sz="2800" b="1" dirty="0">
                <a:solidFill>
                  <a:srgbClr val="0000CC"/>
                </a:solidFill>
              </a:rPr>
              <a:t>材料中蕴含的话题</a:t>
            </a:r>
            <a:endParaRPr lang="zh-CN" altLang="en-US" sz="2800" b="1" dirty="0">
              <a:solidFill>
                <a:srgbClr val="0000CC"/>
              </a:solidFill>
            </a:endParaRPr>
          </a:p>
          <a:p>
            <a:pPr>
              <a:lnSpc>
                <a:spcPct val="90000"/>
              </a:lnSpc>
              <a:buNone/>
            </a:pPr>
            <a:endParaRPr lang="zh-CN" altLang="en-US" sz="2800" b="1" dirty="0">
              <a:solidFill>
                <a:srgbClr val="0000CC"/>
              </a:solidFill>
            </a:endParaRPr>
          </a:p>
          <a:p>
            <a:pPr>
              <a:lnSpc>
                <a:spcPct val="90000"/>
              </a:lnSpc>
              <a:buNone/>
            </a:pPr>
            <a:r>
              <a:rPr lang="en-US" altLang="zh-CN" sz="2800" b="1" dirty="0">
                <a:solidFill>
                  <a:srgbClr val="0000CC"/>
                </a:solidFill>
              </a:rPr>
              <a:t>⑷</a:t>
            </a:r>
            <a:r>
              <a:rPr lang="zh-CN" altLang="en-US" sz="2800" b="1" dirty="0">
                <a:solidFill>
                  <a:srgbClr val="0000CC"/>
                </a:solidFill>
              </a:rPr>
              <a:t>材料的思想、情感倾向</a:t>
            </a:r>
            <a:endParaRPr lang="zh-CN" altLang="en-US" sz="2800" b="1" dirty="0">
              <a:solidFill>
                <a:srgbClr val="0000CC"/>
              </a:solidFill>
            </a:endParaRPr>
          </a:p>
        </p:txBody>
      </p:sp>
      <p:sp>
        <p:nvSpPr>
          <p:cNvPr id="257028" name="文本框 257027"/>
          <p:cNvSpPr txBox="1"/>
          <p:nvPr/>
        </p:nvSpPr>
        <p:spPr>
          <a:xfrm>
            <a:off x="4572000" y="1600200"/>
            <a:ext cx="4419600" cy="931863"/>
          </a:xfrm>
          <a:prstGeom prst="rect">
            <a:avLst/>
          </a:prstGeom>
          <a:noFill/>
          <a:ln w="9525">
            <a:noFill/>
          </a:ln>
        </p:spPr>
        <p:txBody>
          <a:bodyPr>
            <a:spAutoFit/>
          </a:bodyPr>
          <a:p>
            <a:pPr>
              <a:spcBef>
                <a:spcPct val="20000"/>
              </a:spcBef>
            </a:pPr>
            <a:r>
              <a:rPr lang="zh-CN" altLang="en-US" sz="2800" b="1" dirty="0">
                <a:solidFill>
                  <a:srgbClr val="CC0000"/>
                </a:solidFill>
                <a:latin typeface="宋体" panose="02010600030101010101" pitchFamily="2" charset="-122"/>
              </a:rPr>
              <a:t>火柴</a:t>
            </a:r>
            <a:r>
              <a:rPr lang="zh-CN" altLang="en-US" sz="2800" b="1" dirty="0">
                <a:solidFill>
                  <a:srgbClr val="CC0000"/>
                </a:solidFill>
                <a:latin typeface="Arial" panose="020B0604020202020204" pitchFamily="34" charset="0"/>
              </a:rPr>
              <a:t> 、</a:t>
            </a:r>
            <a:r>
              <a:rPr lang="zh-CN" altLang="en-US" sz="2800" b="1" dirty="0">
                <a:solidFill>
                  <a:srgbClr val="CC0000"/>
                </a:solidFill>
                <a:latin typeface="宋体" panose="02010600030101010101" pitchFamily="2" charset="-122"/>
              </a:rPr>
              <a:t>风</a:t>
            </a:r>
            <a:r>
              <a:rPr lang="zh-CN" altLang="en-US" sz="2800" b="1" dirty="0">
                <a:solidFill>
                  <a:srgbClr val="0000CC"/>
                </a:solidFill>
                <a:latin typeface="Arial" panose="020B0604020202020204" pitchFamily="34" charset="0"/>
              </a:rPr>
              <a:t> </a:t>
            </a:r>
            <a:endParaRPr lang="zh-CN" altLang="en-US" sz="2800" b="1" dirty="0">
              <a:solidFill>
                <a:srgbClr val="0000CC"/>
              </a:solidFill>
              <a:latin typeface="Arial" panose="020B0604020202020204" pitchFamily="34" charset="0"/>
            </a:endParaRPr>
          </a:p>
          <a:p>
            <a:pPr>
              <a:spcBef>
                <a:spcPct val="50000"/>
              </a:spcBef>
            </a:pPr>
            <a:endParaRPr lang="zh-CN" altLang="en-US">
              <a:latin typeface="Arial" panose="020B0604020202020204" pitchFamily="34" charset="0"/>
            </a:endParaRPr>
          </a:p>
        </p:txBody>
      </p:sp>
      <p:sp>
        <p:nvSpPr>
          <p:cNvPr id="257029" name="文本框 257028"/>
          <p:cNvSpPr txBox="1"/>
          <p:nvPr/>
        </p:nvSpPr>
        <p:spPr>
          <a:xfrm>
            <a:off x="304800" y="3124200"/>
            <a:ext cx="8458200" cy="2228850"/>
          </a:xfrm>
          <a:prstGeom prst="rect">
            <a:avLst/>
          </a:prstGeom>
          <a:noFill/>
          <a:ln w="9525">
            <a:noFill/>
          </a:ln>
        </p:spPr>
        <p:txBody>
          <a:bodyPr>
            <a:spAutoFit/>
          </a:bodyPr>
          <a:p>
            <a:pPr>
              <a:spcBef>
                <a:spcPct val="50000"/>
              </a:spcBef>
            </a:pPr>
            <a:r>
              <a:rPr lang="zh-CN" altLang="en-US" sz="2800" b="1" dirty="0">
                <a:solidFill>
                  <a:srgbClr val="0000CC"/>
                </a:solidFill>
                <a:latin typeface="宋体" panose="02010600030101010101" pitchFamily="2" charset="-122"/>
              </a:rPr>
              <a:t>经过：</a:t>
            </a:r>
            <a:r>
              <a:rPr lang="zh-CN" altLang="en-US" sz="2800" b="1" dirty="0">
                <a:solidFill>
                  <a:srgbClr val="CC0000"/>
                </a:solidFill>
                <a:latin typeface="宋体" panose="02010600030101010101" pitchFamily="2" charset="-122"/>
              </a:rPr>
              <a:t>风解释吹灭火苗的原因是爱护火柴，不忍心看着火柴短暂的生命那么快就完结。</a:t>
            </a:r>
            <a:endParaRPr lang="zh-CN" altLang="en-US" sz="2800" b="1" dirty="0">
              <a:solidFill>
                <a:srgbClr val="CC0000"/>
              </a:solidFill>
              <a:latin typeface="宋体" panose="02010600030101010101" pitchFamily="2" charset="-122"/>
            </a:endParaRPr>
          </a:p>
          <a:p>
            <a:pPr>
              <a:spcBef>
                <a:spcPct val="50000"/>
              </a:spcBef>
            </a:pPr>
            <a:endParaRPr lang="zh-CN" altLang="en-US" sz="2800" b="1" dirty="0">
              <a:solidFill>
                <a:srgbClr val="CC0000"/>
              </a:solidFill>
              <a:latin typeface="宋体" panose="02010600030101010101" pitchFamily="2" charset="-122"/>
            </a:endParaRPr>
          </a:p>
          <a:p>
            <a:pPr>
              <a:spcBef>
                <a:spcPct val="50000"/>
              </a:spcBef>
            </a:pPr>
            <a:endParaRPr lang="zh-CN" altLang="en-US" sz="2800" b="1">
              <a:solidFill>
                <a:srgbClr val="FF0066"/>
              </a:solidFill>
              <a:latin typeface="宋体" panose="02010600030101010101" pitchFamily="2" charset="-122"/>
            </a:endParaRPr>
          </a:p>
        </p:txBody>
      </p:sp>
      <p:sp>
        <p:nvSpPr>
          <p:cNvPr id="257030" name="文本框 257029"/>
          <p:cNvSpPr txBox="1"/>
          <p:nvPr/>
        </p:nvSpPr>
        <p:spPr>
          <a:xfrm>
            <a:off x="539750" y="4868863"/>
            <a:ext cx="7010400" cy="519112"/>
          </a:xfrm>
          <a:prstGeom prst="rect">
            <a:avLst/>
          </a:prstGeom>
          <a:noFill/>
          <a:ln w="9525">
            <a:noFill/>
          </a:ln>
        </p:spPr>
        <p:txBody>
          <a:bodyPr>
            <a:spAutoFit/>
          </a:bodyPr>
          <a:p>
            <a:pPr>
              <a:spcBef>
                <a:spcPct val="50000"/>
              </a:spcBef>
            </a:pPr>
            <a:r>
              <a:rPr lang="zh-CN" altLang="en-US" sz="2800" b="1" dirty="0">
                <a:solidFill>
                  <a:srgbClr val="CC0000"/>
                </a:solidFill>
                <a:latin typeface="Arial" panose="020B0604020202020204" pitchFamily="34" charset="0"/>
              </a:rPr>
              <a:t>关于生命的价值；</a:t>
            </a:r>
            <a:endParaRPr lang="zh-CN" altLang="en-US" sz="2800" b="1">
              <a:solidFill>
                <a:srgbClr val="CC0000"/>
              </a:solidFill>
              <a:latin typeface="Arial" panose="020B0604020202020204" pitchFamily="34" charset="0"/>
            </a:endParaRPr>
          </a:p>
        </p:txBody>
      </p:sp>
      <p:sp>
        <p:nvSpPr>
          <p:cNvPr id="257031" name="文本框 257030"/>
          <p:cNvSpPr txBox="1"/>
          <p:nvPr/>
        </p:nvSpPr>
        <p:spPr>
          <a:xfrm>
            <a:off x="3779838" y="4868863"/>
            <a:ext cx="2952750" cy="519112"/>
          </a:xfrm>
          <a:prstGeom prst="rect">
            <a:avLst/>
          </a:prstGeom>
          <a:noFill/>
          <a:ln w="9525">
            <a:noFill/>
          </a:ln>
        </p:spPr>
        <p:txBody>
          <a:bodyPr>
            <a:spAutoFit/>
          </a:bodyPr>
          <a:p>
            <a:pPr>
              <a:spcBef>
                <a:spcPct val="50000"/>
              </a:spcBef>
            </a:pPr>
            <a:r>
              <a:rPr lang="zh-CN" altLang="en-US" sz="2800" b="1" dirty="0">
                <a:solidFill>
                  <a:srgbClr val="CC0000"/>
                </a:solidFill>
                <a:latin typeface="Arial" panose="020B0604020202020204" pitchFamily="34" charset="0"/>
              </a:rPr>
              <a:t>关于真正的爱</a:t>
            </a:r>
            <a:endParaRPr lang="zh-CN" altLang="en-US" sz="2800" b="1">
              <a:solidFill>
                <a:srgbClr val="CC0000"/>
              </a:solidFill>
              <a:latin typeface="Arial" panose="020B0604020202020204" pitchFamily="34" charset="0"/>
            </a:endParaRPr>
          </a:p>
        </p:txBody>
      </p:sp>
      <p:sp>
        <p:nvSpPr>
          <p:cNvPr id="257032" name="文本框 257031"/>
          <p:cNvSpPr txBox="1"/>
          <p:nvPr/>
        </p:nvSpPr>
        <p:spPr>
          <a:xfrm>
            <a:off x="914400" y="5867400"/>
            <a:ext cx="5867400" cy="519113"/>
          </a:xfrm>
          <a:prstGeom prst="rect">
            <a:avLst/>
          </a:prstGeom>
          <a:noFill/>
          <a:ln w="9525">
            <a:noFill/>
          </a:ln>
        </p:spPr>
        <p:txBody>
          <a:bodyPr>
            <a:spAutoFit/>
          </a:bodyPr>
          <a:p>
            <a:pPr>
              <a:spcBef>
                <a:spcPct val="50000"/>
              </a:spcBef>
            </a:pPr>
            <a:r>
              <a:rPr lang="zh-CN" altLang="en-US" sz="2800" b="1" dirty="0">
                <a:solidFill>
                  <a:srgbClr val="CC0000"/>
                </a:solidFill>
                <a:latin typeface="Arial" panose="020B0604020202020204" pitchFamily="34" charset="0"/>
              </a:rPr>
              <a:t>对火柴；</a:t>
            </a:r>
            <a:endParaRPr lang="zh-CN" altLang="en-US" sz="2800" b="1">
              <a:solidFill>
                <a:srgbClr val="CC0000"/>
              </a:solidFill>
              <a:latin typeface="Arial" panose="020B0604020202020204" pitchFamily="34" charset="0"/>
            </a:endParaRPr>
          </a:p>
        </p:txBody>
      </p:sp>
      <p:sp>
        <p:nvSpPr>
          <p:cNvPr id="257033" name="文本框 257032"/>
          <p:cNvSpPr txBox="1"/>
          <p:nvPr/>
        </p:nvSpPr>
        <p:spPr>
          <a:xfrm>
            <a:off x="2590800" y="5867400"/>
            <a:ext cx="3124200" cy="519113"/>
          </a:xfrm>
          <a:prstGeom prst="rect">
            <a:avLst/>
          </a:prstGeom>
          <a:noFill/>
          <a:ln w="9525">
            <a:noFill/>
          </a:ln>
        </p:spPr>
        <p:txBody>
          <a:bodyPr>
            <a:spAutoFit/>
          </a:bodyPr>
          <a:p>
            <a:pPr>
              <a:spcBef>
                <a:spcPct val="50000"/>
              </a:spcBef>
            </a:pPr>
            <a:r>
              <a:rPr lang="zh-CN" altLang="en-US" sz="2800" b="1">
                <a:solidFill>
                  <a:srgbClr val="CC0000"/>
                </a:solidFill>
                <a:latin typeface="Arial" panose="020B0604020202020204" pitchFamily="34" charset="0"/>
              </a:rPr>
              <a:t>对风</a:t>
            </a:r>
            <a:endParaRPr lang="zh-CN" altLang="en-US" sz="2800" b="1">
              <a:solidFill>
                <a:srgbClr val="CC0000"/>
              </a:solidFill>
              <a:latin typeface="Arial" panose="020B0604020202020204" pitchFamily="34" charset="0"/>
            </a:endParaRPr>
          </a:p>
        </p:txBody>
      </p:sp>
      <p:sp>
        <p:nvSpPr>
          <p:cNvPr id="257034" name="文本框 257033"/>
          <p:cNvSpPr txBox="1"/>
          <p:nvPr/>
        </p:nvSpPr>
        <p:spPr>
          <a:xfrm>
            <a:off x="304800" y="2590800"/>
            <a:ext cx="8839200" cy="519113"/>
          </a:xfrm>
          <a:prstGeom prst="rect">
            <a:avLst/>
          </a:prstGeom>
          <a:noFill/>
          <a:ln w="9525">
            <a:noFill/>
          </a:ln>
        </p:spPr>
        <p:txBody>
          <a:bodyPr>
            <a:spAutoFit/>
          </a:bodyPr>
          <a:p>
            <a:pPr>
              <a:spcBef>
                <a:spcPct val="50000"/>
              </a:spcBef>
            </a:pPr>
            <a:r>
              <a:rPr lang="zh-CN" altLang="en-US" sz="2800" b="1" dirty="0">
                <a:solidFill>
                  <a:srgbClr val="0000CC"/>
                </a:solidFill>
                <a:latin typeface="Arial" panose="020B0604020202020204" pitchFamily="34" charset="0"/>
              </a:rPr>
              <a:t>起因：</a:t>
            </a:r>
            <a:r>
              <a:rPr lang="zh-CN" altLang="en-US" sz="2800" b="1" dirty="0">
                <a:solidFill>
                  <a:srgbClr val="CC0000"/>
                </a:solidFill>
                <a:latin typeface="宋体" panose="02010600030101010101" pitchFamily="2" charset="-122"/>
              </a:rPr>
              <a:t>火柴被</a:t>
            </a:r>
            <a:r>
              <a:rPr lang="zh-CN" altLang="en-US" sz="2800" b="1" dirty="0">
                <a:solidFill>
                  <a:srgbClr val="CC0000"/>
                </a:solidFill>
                <a:latin typeface="Times New Roman" panose="02020603050405020304" pitchFamily="18" charset="0"/>
                <a:cs typeface="Times New Roman" panose="02020603050405020304" pitchFamily="18" charset="0"/>
              </a:rPr>
              <a:t> </a:t>
            </a:r>
            <a:r>
              <a:rPr lang="zh-CN" altLang="en-US" sz="2800" b="1" dirty="0">
                <a:solidFill>
                  <a:srgbClr val="CC0000"/>
                </a:solidFill>
                <a:latin typeface="宋体" panose="02010600030101010101" pitchFamily="2" charset="-122"/>
              </a:rPr>
              <a:t>划着了很兴奋</a:t>
            </a:r>
            <a:r>
              <a:rPr lang="zh-CN" altLang="en-US" sz="2800" b="1" dirty="0">
                <a:solidFill>
                  <a:srgbClr val="CC0000"/>
                </a:solidFill>
                <a:latin typeface="Arial" panose="020B0604020202020204" pitchFamily="34" charset="0"/>
              </a:rPr>
              <a:t>，</a:t>
            </a:r>
            <a:r>
              <a:rPr lang="zh-CN" altLang="en-US" sz="2800" b="1" dirty="0">
                <a:solidFill>
                  <a:srgbClr val="CC0000"/>
                </a:solidFill>
                <a:latin typeface="宋体" panose="02010600030101010101" pitchFamily="2" charset="-122"/>
              </a:rPr>
              <a:t>风却吹灭了它的火苗</a:t>
            </a:r>
            <a:r>
              <a:rPr lang="zh-CN" altLang="en-US" sz="2800" b="1" dirty="0">
                <a:solidFill>
                  <a:srgbClr val="CC0000"/>
                </a:solidFill>
                <a:latin typeface="Arial" panose="020B0604020202020204" pitchFamily="34" charset="0"/>
              </a:rPr>
              <a:t> 。</a:t>
            </a:r>
            <a:endParaRPr lang="zh-CN" altLang="en-US" sz="2800" b="1">
              <a:solidFill>
                <a:srgbClr val="CC0000"/>
              </a:solidFill>
              <a:latin typeface="Arial" panose="020B0604020202020204" pitchFamily="34" charset="0"/>
            </a:endParaRPr>
          </a:p>
        </p:txBody>
      </p:sp>
      <p:sp>
        <p:nvSpPr>
          <p:cNvPr id="257035" name="文本框 257034"/>
          <p:cNvSpPr txBox="1"/>
          <p:nvPr/>
        </p:nvSpPr>
        <p:spPr>
          <a:xfrm>
            <a:off x="323850" y="4005263"/>
            <a:ext cx="8153400" cy="519112"/>
          </a:xfrm>
          <a:prstGeom prst="rect">
            <a:avLst/>
          </a:prstGeom>
          <a:noFill/>
          <a:ln w="9525">
            <a:noFill/>
          </a:ln>
        </p:spPr>
        <p:txBody>
          <a:bodyPr>
            <a:spAutoFit/>
          </a:bodyPr>
          <a:p>
            <a:pPr>
              <a:spcBef>
                <a:spcPct val="50000"/>
              </a:spcBef>
            </a:pPr>
            <a:r>
              <a:rPr lang="zh-CN" altLang="en-US" sz="2800" b="1" dirty="0">
                <a:solidFill>
                  <a:srgbClr val="0000CC"/>
                </a:solidFill>
                <a:latin typeface="宋体" panose="02010600030101010101" pitchFamily="2" charset="-122"/>
              </a:rPr>
              <a:t>结果：</a:t>
            </a:r>
            <a:r>
              <a:rPr lang="zh-CN" altLang="en-US" sz="2800" b="1" dirty="0">
                <a:solidFill>
                  <a:srgbClr val="CC0000"/>
                </a:solidFill>
                <a:latin typeface="宋体" panose="02010600030101010101" pitchFamily="2" charset="-122"/>
              </a:rPr>
              <a:t>火柴只能叹息不已 。</a:t>
            </a:r>
            <a:endParaRPr lang="zh-CN" altLang="en-US" sz="2800" b="1">
              <a:solidFill>
                <a:srgbClr val="CC0000"/>
              </a:solidFill>
              <a:latin typeface="宋体" panose="02010600030101010101" pitchFamily="2" charset="-122"/>
            </a:endParaRPr>
          </a:p>
        </p:txBody>
      </p:sp>
      <p:sp>
        <p:nvSpPr>
          <p:cNvPr id="257036" name="椭圆 257035"/>
          <p:cNvSpPr/>
          <p:nvPr/>
        </p:nvSpPr>
        <p:spPr>
          <a:xfrm>
            <a:off x="4648200" y="5410200"/>
            <a:ext cx="4495800" cy="11430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algn="ctr">
              <a:spcBef>
                <a:spcPct val="50000"/>
              </a:spcBef>
            </a:pPr>
            <a:r>
              <a:rPr lang="zh-CN" altLang="en-US" sz="3200" b="1" dirty="0">
                <a:solidFill>
                  <a:srgbClr val="CC0000"/>
                </a:solidFill>
                <a:latin typeface="Arial" panose="020B0604020202020204" pitchFamily="34" charset="0"/>
              </a:rPr>
              <a:t>重点：抓住关键的词句</a:t>
            </a:r>
            <a:endParaRPr lang="zh-CN" altLang="en-US" sz="3200" b="1" dirty="0">
              <a:solidFill>
                <a:srgbClr val="CC0000"/>
              </a:solidFill>
              <a:latin typeface="Arial" panose="020B0604020202020204" pitchFamily="34" charset="0"/>
            </a:endParaRPr>
          </a:p>
          <a:p>
            <a:pPr algn="ctr"/>
            <a:endParaRPr lang="zh-CN" altLang="en-US" dirty="0">
              <a:latin typeface="Arial" panose="020B0604020202020204" pitchFamily="34" charset="0"/>
            </a:endParaRPr>
          </a:p>
        </p:txBody>
      </p:sp>
      <p:sp>
        <p:nvSpPr>
          <p:cNvPr id="16794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ndAc>
      <p:stSnd>
        <p:snd r:embed="rId1" name="typ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7026"/>
                                        </p:tgtEl>
                                        <p:attrNameLst>
                                          <p:attrName>style.visibility</p:attrName>
                                        </p:attrNameLst>
                                      </p:cBhvr>
                                      <p:to>
                                        <p:strVal val="visible"/>
                                      </p:to>
                                    </p:set>
                                    <p:anim calcmode="lin" valueType="num">
                                      <p:cBhvr additive="base">
                                        <p:cTn id="7" dur="500" fill="hold"/>
                                        <p:tgtEl>
                                          <p:spTgt spid="257026"/>
                                        </p:tgtEl>
                                        <p:attrNameLst>
                                          <p:attrName>ppt_x</p:attrName>
                                        </p:attrNameLst>
                                      </p:cBhvr>
                                      <p:tavLst>
                                        <p:tav tm="0">
                                          <p:val>
                                            <p:strVal val="0-#ppt_w/2"/>
                                          </p:val>
                                        </p:tav>
                                        <p:tav tm="100000">
                                          <p:val>
                                            <p:strVal val="#ppt_x"/>
                                          </p:val>
                                        </p:tav>
                                      </p:tavLst>
                                    </p:anim>
                                    <p:anim calcmode="lin" valueType="num">
                                      <p:cBhvr additive="base">
                                        <p:cTn id="8" dur="500" fill="hold"/>
                                        <p:tgtEl>
                                          <p:spTgt spid="2570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7027">
                                            <p:txEl>
                                              <p:charRg st="0" end="11"/>
                                            </p:txEl>
                                          </p:spTgt>
                                        </p:tgtEl>
                                        <p:attrNameLst>
                                          <p:attrName>style.visibility</p:attrName>
                                        </p:attrNameLst>
                                      </p:cBhvr>
                                      <p:to>
                                        <p:strVal val="visible"/>
                                      </p:to>
                                    </p:set>
                                    <p:anim calcmode="lin" valueType="num">
                                      <p:cBhvr additive="base">
                                        <p:cTn id="13" dur="500" fill="hold"/>
                                        <p:tgtEl>
                                          <p:spTgt spid="257027">
                                            <p:txEl>
                                              <p:charRg st="0" end="1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57027">
                                            <p:txEl>
                                              <p:charRg st="0" end="1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57027">
                                            <p:txEl>
                                              <p:charRg st="11" end="31"/>
                                            </p:txEl>
                                          </p:spTgt>
                                        </p:tgtEl>
                                        <p:attrNameLst>
                                          <p:attrName>style.visibility</p:attrName>
                                        </p:attrNameLst>
                                      </p:cBhvr>
                                      <p:to>
                                        <p:strVal val="visible"/>
                                      </p:to>
                                    </p:set>
                                    <p:anim calcmode="lin" valueType="num">
                                      <p:cBhvr additive="base">
                                        <p:cTn id="19" dur="500" fill="hold"/>
                                        <p:tgtEl>
                                          <p:spTgt spid="257027">
                                            <p:txEl>
                                              <p:charRg st="11" end="3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57027">
                                            <p:txEl>
                                              <p:charRg st="11" end="3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57027">
                                            <p:txEl>
                                              <p:charRg st="35" end="45"/>
                                            </p:txEl>
                                          </p:spTgt>
                                        </p:tgtEl>
                                        <p:attrNameLst>
                                          <p:attrName>style.visibility</p:attrName>
                                        </p:attrNameLst>
                                      </p:cBhvr>
                                      <p:to>
                                        <p:strVal val="visible"/>
                                      </p:to>
                                    </p:set>
                                    <p:anim calcmode="lin" valueType="num">
                                      <p:cBhvr additive="base">
                                        <p:cTn id="25" dur="500" fill="hold"/>
                                        <p:tgtEl>
                                          <p:spTgt spid="257027">
                                            <p:txEl>
                                              <p:charRg st="35" end="4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57027">
                                            <p:txEl>
                                              <p:charRg st="35" end="45"/>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7027">
                                            <p:txEl>
                                              <p:charRg st="46" end="58"/>
                                            </p:txEl>
                                          </p:spTgt>
                                        </p:tgtEl>
                                        <p:attrNameLst>
                                          <p:attrName>style.visibility</p:attrName>
                                        </p:attrNameLst>
                                      </p:cBhvr>
                                      <p:to>
                                        <p:strVal val="visible"/>
                                      </p:to>
                                    </p:set>
                                    <p:anim calcmode="lin" valueType="num">
                                      <p:cBhvr additive="base">
                                        <p:cTn id="31" dur="500" fill="hold"/>
                                        <p:tgtEl>
                                          <p:spTgt spid="257027">
                                            <p:txEl>
                                              <p:charRg st="46" end="5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57027">
                                            <p:txEl>
                                              <p:charRg st="46" end="58"/>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57028"/>
                                        </p:tgtEl>
                                        <p:attrNameLst>
                                          <p:attrName>style.visibility</p:attrName>
                                        </p:attrNameLst>
                                      </p:cBhvr>
                                      <p:to>
                                        <p:strVal val="visible"/>
                                      </p:to>
                                    </p:set>
                                    <p:anim calcmode="lin" valueType="num">
                                      <p:cBhvr additive="base">
                                        <p:cTn id="37" dur="500" fill="hold"/>
                                        <p:tgtEl>
                                          <p:spTgt spid="257028"/>
                                        </p:tgtEl>
                                        <p:attrNameLst>
                                          <p:attrName>ppt_x</p:attrName>
                                        </p:attrNameLst>
                                      </p:cBhvr>
                                      <p:tavLst>
                                        <p:tav tm="0">
                                          <p:val>
                                            <p:strVal val="0-#ppt_w/2"/>
                                          </p:val>
                                        </p:tav>
                                        <p:tav tm="100000">
                                          <p:val>
                                            <p:strVal val="#ppt_x"/>
                                          </p:val>
                                        </p:tav>
                                      </p:tavLst>
                                    </p:anim>
                                    <p:anim calcmode="lin" valueType="num">
                                      <p:cBhvr additive="base">
                                        <p:cTn id="38" dur="500" fill="hold"/>
                                        <p:tgtEl>
                                          <p:spTgt spid="25702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57034"/>
                                        </p:tgtEl>
                                        <p:attrNameLst>
                                          <p:attrName>style.visibility</p:attrName>
                                        </p:attrNameLst>
                                      </p:cBhvr>
                                      <p:to>
                                        <p:strVal val="visible"/>
                                      </p:to>
                                    </p:set>
                                    <p:anim calcmode="lin" valueType="num">
                                      <p:cBhvr additive="base">
                                        <p:cTn id="43" dur="500" fill="hold"/>
                                        <p:tgtEl>
                                          <p:spTgt spid="257034"/>
                                        </p:tgtEl>
                                        <p:attrNameLst>
                                          <p:attrName>ppt_x</p:attrName>
                                        </p:attrNameLst>
                                      </p:cBhvr>
                                      <p:tavLst>
                                        <p:tav tm="0">
                                          <p:val>
                                            <p:strVal val="0-#ppt_w/2"/>
                                          </p:val>
                                        </p:tav>
                                        <p:tav tm="100000">
                                          <p:val>
                                            <p:strVal val="#ppt_x"/>
                                          </p:val>
                                        </p:tav>
                                      </p:tavLst>
                                    </p:anim>
                                    <p:anim calcmode="lin" valueType="num">
                                      <p:cBhvr additive="base">
                                        <p:cTn id="44" dur="500" fill="hold"/>
                                        <p:tgtEl>
                                          <p:spTgt spid="25703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57029"/>
                                        </p:tgtEl>
                                        <p:attrNameLst>
                                          <p:attrName>style.visibility</p:attrName>
                                        </p:attrNameLst>
                                      </p:cBhvr>
                                      <p:to>
                                        <p:strVal val="visible"/>
                                      </p:to>
                                    </p:set>
                                    <p:anim calcmode="lin" valueType="num">
                                      <p:cBhvr additive="base">
                                        <p:cTn id="49" dur="500" fill="hold"/>
                                        <p:tgtEl>
                                          <p:spTgt spid="257029"/>
                                        </p:tgtEl>
                                        <p:attrNameLst>
                                          <p:attrName>ppt_x</p:attrName>
                                        </p:attrNameLst>
                                      </p:cBhvr>
                                      <p:tavLst>
                                        <p:tav tm="0">
                                          <p:val>
                                            <p:strVal val="0-#ppt_w/2"/>
                                          </p:val>
                                        </p:tav>
                                        <p:tav tm="100000">
                                          <p:val>
                                            <p:strVal val="#ppt_x"/>
                                          </p:val>
                                        </p:tav>
                                      </p:tavLst>
                                    </p:anim>
                                    <p:anim calcmode="lin" valueType="num">
                                      <p:cBhvr additive="base">
                                        <p:cTn id="50" dur="500" fill="hold"/>
                                        <p:tgtEl>
                                          <p:spTgt spid="25702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57035"/>
                                        </p:tgtEl>
                                        <p:attrNameLst>
                                          <p:attrName>style.visibility</p:attrName>
                                        </p:attrNameLst>
                                      </p:cBhvr>
                                      <p:to>
                                        <p:strVal val="visible"/>
                                      </p:to>
                                    </p:set>
                                    <p:anim calcmode="lin" valueType="num">
                                      <p:cBhvr additive="base">
                                        <p:cTn id="55" dur="500" fill="hold"/>
                                        <p:tgtEl>
                                          <p:spTgt spid="257035"/>
                                        </p:tgtEl>
                                        <p:attrNameLst>
                                          <p:attrName>ppt_x</p:attrName>
                                        </p:attrNameLst>
                                      </p:cBhvr>
                                      <p:tavLst>
                                        <p:tav tm="0">
                                          <p:val>
                                            <p:strVal val="0-#ppt_w/2"/>
                                          </p:val>
                                        </p:tav>
                                        <p:tav tm="100000">
                                          <p:val>
                                            <p:strVal val="#ppt_x"/>
                                          </p:val>
                                        </p:tav>
                                      </p:tavLst>
                                    </p:anim>
                                    <p:anim calcmode="lin" valueType="num">
                                      <p:cBhvr additive="base">
                                        <p:cTn id="56" dur="500" fill="hold"/>
                                        <p:tgtEl>
                                          <p:spTgt spid="25703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57030"/>
                                        </p:tgtEl>
                                        <p:attrNameLst>
                                          <p:attrName>style.visibility</p:attrName>
                                        </p:attrNameLst>
                                      </p:cBhvr>
                                      <p:to>
                                        <p:strVal val="visible"/>
                                      </p:to>
                                    </p:set>
                                    <p:anim calcmode="lin" valueType="num">
                                      <p:cBhvr additive="base">
                                        <p:cTn id="61" dur="500" fill="hold"/>
                                        <p:tgtEl>
                                          <p:spTgt spid="257030"/>
                                        </p:tgtEl>
                                        <p:attrNameLst>
                                          <p:attrName>ppt_x</p:attrName>
                                        </p:attrNameLst>
                                      </p:cBhvr>
                                      <p:tavLst>
                                        <p:tav tm="0">
                                          <p:val>
                                            <p:strVal val="0-#ppt_w/2"/>
                                          </p:val>
                                        </p:tav>
                                        <p:tav tm="100000">
                                          <p:val>
                                            <p:strVal val="#ppt_x"/>
                                          </p:val>
                                        </p:tav>
                                      </p:tavLst>
                                    </p:anim>
                                    <p:anim calcmode="lin" valueType="num">
                                      <p:cBhvr additive="base">
                                        <p:cTn id="62" dur="500" fill="hold"/>
                                        <p:tgtEl>
                                          <p:spTgt spid="25703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57031"/>
                                        </p:tgtEl>
                                        <p:attrNameLst>
                                          <p:attrName>style.visibility</p:attrName>
                                        </p:attrNameLst>
                                      </p:cBhvr>
                                      <p:to>
                                        <p:strVal val="visible"/>
                                      </p:to>
                                    </p:set>
                                    <p:anim calcmode="lin" valueType="num">
                                      <p:cBhvr additive="base">
                                        <p:cTn id="67" dur="500" fill="hold"/>
                                        <p:tgtEl>
                                          <p:spTgt spid="257031"/>
                                        </p:tgtEl>
                                        <p:attrNameLst>
                                          <p:attrName>ppt_x</p:attrName>
                                        </p:attrNameLst>
                                      </p:cBhvr>
                                      <p:tavLst>
                                        <p:tav tm="0">
                                          <p:val>
                                            <p:strVal val="0-#ppt_w/2"/>
                                          </p:val>
                                        </p:tav>
                                        <p:tav tm="100000">
                                          <p:val>
                                            <p:strVal val="#ppt_x"/>
                                          </p:val>
                                        </p:tav>
                                      </p:tavLst>
                                    </p:anim>
                                    <p:anim calcmode="lin" valueType="num">
                                      <p:cBhvr additive="base">
                                        <p:cTn id="68" dur="500" fill="hold"/>
                                        <p:tgtEl>
                                          <p:spTgt spid="257031"/>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57032"/>
                                        </p:tgtEl>
                                        <p:attrNameLst>
                                          <p:attrName>style.visibility</p:attrName>
                                        </p:attrNameLst>
                                      </p:cBhvr>
                                      <p:to>
                                        <p:strVal val="visible"/>
                                      </p:to>
                                    </p:set>
                                    <p:anim calcmode="lin" valueType="num">
                                      <p:cBhvr additive="base">
                                        <p:cTn id="73" dur="500" fill="hold"/>
                                        <p:tgtEl>
                                          <p:spTgt spid="257032"/>
                                        </p:tgtEl>
                                        <p:attrNameLst>
                                          <p:attrName>ppt_x</p:attrName>
                                        </p:attrNameLst>
                                      </p:cBhvr>
                                      <p:tavLst>
                                        <p:tav tm="0">
                                          <p:val>
                                            <p:strVal val="0-#ppt_w/2"/>
                                          </p:val>
                                        </p:tav>
                                        <p:tav tm="100000">
                                          <p:val>
                                            <p:strVal val="#ppt_x"/>
                                          </p:val>
                                        </p:tav>
                                      </p:tavLst>
                                    </p:anim>
                                    <p:anim calcmode="lin" valueType="num">
                                      <p:cBhvr additive="base">
                                        <p:cTn id="74" dur="500" fill="hold"/>
                                        <p:tgtEl>
                                          <p:spTgt spid="257032"/>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57033"/>
                                        </p:tgtEl>
                                        <p:attrNameLst>
                                          <p:attrName>style.visibility</p:attrName>
                                        </p:attrNameLst>
                                      </p:cBhvr>
                                      <p:to>
                                        <p:strVal val="visible"/>
                                      </p:to>
                                    </p:set>
                                    <p:anim calcmode="lin" valueType="num">
                                      <p:cBhvr additive="base">
                                        <p:cTn id="79" dur="500" fill="hold"/>
                                        <p:tgtEl>
                                          <p:spTgt spid="257033"/>
                                        </p:tgtEl>
                                        <p:attrNameLst>
                                          <p:attrName>ppt_x</p:attrName>
                                        </p:attrNameLst>
                                      </p:cBhvr>
                                      <p:tavLst>
                                        <p:tav tm="0">
                                          <p:val>
                                            <p:strVal val="0-#ppt_w/2"/>
                                          </p:val>
                                        </p:tav>
                                        <p:tav tm="100000">
                                          <p:val>
                                            <p:strVal val="#ppt_x"/>
                                          </p:val>
                                        </p:tav>
                                      </p:tavLst>
                                    </p:anim>
                                    <p:anim calcmode="lin" valueType="num">
                                      <p:cBhvr additive="base">
                                        <p:cTn id="80" dur="500" fill="hold"/>
                                        <p:tgtEl>
                                          <p:spTgt spid="257033"/>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257036"/>
                                        </p:tgtEl>
                                        <p:attrNameLst>
                                          <p:attrName>style.visibility</p:attrName>
                                        </p:attrNameLst>
                                      </p:cBhvr>
                                      <p:to>
                                        <p:strVal val="visible"/>
                                      </p:to>
                                    </p:set>
                                    <p:anim calcmode="lin" valueType="num">
                                      <p:cBhvr additive="base">
                                        <p:cTn id="85" dur="500" fill="hold"/>
                                        <p:tgtEl>
                                          <p:spTgt spid="257036"/>
                                        </p:tgtEl>
                                        <p:attrNameLst>
                                          <p:attrName>ppt_x</p:attrName>
                                        </p:attrNameLst>
                                      </p:cBhvr>
                                      <p:tavLst>
                                        <p:tav tm="0">
                                          <p:val>
                                            <p:strVal val="0-#ppt_w/2"/>
                                          </p:val>
                                        </p:tav>
                                        <p:tav tm="100000">
                                          <p:val>
                                            <p:strVal val="#ppt_x"/>
                                          </p:val>
                                        </p:tav>
                                      </p:tavLst>
                                    </p:anim>
                                    <p:anim calcmode="lin" valueType="num">
                                      <p:cBhvr additive="base">
                                        <p:cTn id="86" dur="500" fill="hold"/>
                                        <p:tgtEl>
                                          <p:spTgt spid="2570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6" grpId="0"/>
      <p:bldP spid="257027" grpId="0" build="p"/>
      <p:bldP spid="257028" grpId="0"/>
      <p:bldP spid="257029" grpId="0"/>
      <p:bldP spid="257030" grpId="0"/>
      <p:bldP spid="257031" grpId="0"/>
      <p:bldP spid="257032" grpId="0"/>
      <p:bldP spid="257033" grpId="0"/>
      <p:bldP spid="257034" grpId="0"/>
      <p:bldP spid="257035" grpId="0"/>
      <p:bldP spid="257036"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8050" name="下箭头标注 258049"/>
          <p:cNvSpPr/>
          <p:nvPr/>
        </p:nvSpPr>
        <p:spPr>
          <a:xfrm>
            <a:off x="6804025" y="1700213"/>
            <a:ext cx="1828800" cy="609600"/>
          </a:xfrm>
          <a:prstGeom prst="downArrowCallout">
            <a:avLst>
              <a:gd name="adj1" fmla="val 75000"/>
              <a:gd name="adj2" fmla="val 75000"/>
              <a:gd name="adj3" fmla="val 16662"/>
              <a:gd name="adj4" fmla="val 66667"/>
            </a:avLst>
          </a:prstGeom>
          <a:solidFill>
            <a:schemeClr val="accent1"/>
          </a:solidFill>
          <a:ln w="9525" cap="flat" cmpd="sng">
            <a:solidFill>
              <a:schemeClr val="tx1"/>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168962" name="标题 258050"/>
          <p:cNvSpPr>
            <a:spLocks noGrp="1" noRot="1"/>
          </p:cNvSpPr>
          <p:nvPr>
            <p:ph type="title"/>
          </p:nvPr>
        </p:nvSpPr>
        <p:spPr>
          <a:ln/>
        </p:spPr>
        <p:txBody>
          <a:bodyPr anchor="ctr"/>
          <a:p>
            <a:r>
              <a:rPr lang="zh-CN" altLang="en-US" sz="4000" b="1" dirty="0">
                <a:solidFill>
                  <a:srgbClr val="CC0000"/>
                </a:solidFill>
              </a:rPr>
              <a:t>从以下立意中找出切合题意的立意</a:t>
            </a:r>
            <a:endParaRPr lang="zh-CN" altLang="en-US" sz="4000" b="1">
              <a:solidFill>
                <a:srgbClr val="CC0000"/>
              </a:solidFill>
            </a:endParaRPr>
          </a:p>
        </p:txBody>
      </p:sp>
      <p:sp>
        <p:nvSpPr>
          <p:cNvPr id="168963" name="文本占位符 258051"/>
          <p:cNvSpPr>
            <a:spLocks noGrp="1" noRot="1"/>
          </p:cNvSpPr>
          <p:nvPr>
            <p:ph idx="1"/>
          </p:nvPr>
        </p:nvSpPr>
        <p:spPr>
          <a:xfrm>
            <a:off x="250825" y="1700213"/>
            <a:ext cx="8458200" cy="4525962"/>
          </a:xfrm>
          <a:ln/>
        </p:spPr>
        <p:txBody>
          <a:bodyPr anchor="t"/>
          <a:p>
            <a:pPr algn="just"/>
            <a:r>
              <a:rPr lang="en-US" altLang="zh-CN" sz="2800" b="1" dirty="0">
                <a:solidFill>
                  <a:srgbClr val="0000CC"/>
                </a:solidFill>
                <a:latin typeface="宋体" panose="02010600030101010101" pitchFamily="2" charset="-122"/>
              </a:rPr>
              <a:t>①</a:t>
            </a:r>
            <a:r>
              <a:rPr lang="zh-CN" altLang="en-US" sz="2800" b="1" dirty="0">
                <a:solidFill>
                  <a:srgbClr val="0000CC"/>
                </a:solidFill>
                <a:latin typeface="宋体" panose="02010600030101010101" pitchFamily="2" charset="-122"/>
              </a:rPr>
              <a:t>歌颂风婆婆对火柴短暂生命的爱护；</a:t>
            </a:r>
            <a:endParaRPr lang="zh-CN" altLang="en-US" sz="2800" b="1" dirty="0">
              <a:solidFill>
                <a:srgbClr val="0000CC"/>
              </a:solidFill>
              <a:latin typeface="宋体" panose="02010600030101010101" pitchFamily="2" charset="-122"/>
            </a:endParaRPr>
          </a:p>
          <a:p>
            <a:pPr algn="just"/>
            <a:r>
              <a:rPr lang="en-US" altLang="zh-CN" sz="2800" b="1" dirty="0">
                <a:solidFill>
                  <a:srgbClr val="0000CC"/>
                </a:solidFill>
                <a:latin typeface="宋体" panose="02010600030101010101" pitchFamily="2" charset="-122"/>
              </a:rPr>
              <a:t>②</a:t>
            </a:r>
            <a:r>
              <a:rPr lang="zh-CN" altLang="en-US" sz="2800" b="1" dirty="0">
                <a:solidFill>
                  <a:srgbClr val="0000CC"/>
                </a:solidFill>
                <a:latin typeface="宋体" panose="02010600030101010101" pitchFamily="2" charset="-122"/>
              </a:rPr>
              <a:t>批评风婆婆对火柴的爱是溺爱，是不理智的爱；</a:t>
            </a:r>
            <a:endParaRPr lang="zh-CN" altLang="en-US" sz="2800" b="1" dirty="0">
              <a:solidFill>
                <a:srgbClr val="0000CC"/>
              </a:solidFill>
              <a:latin typeface="宋体" panose="02010600030101010101" pitchFamily="2" charset="-122"/>
            </a:endParaRPr>
          </a:p>
          <a:p>
            <a:pPr algn="just"/>
            <a:r>
              <a:rPr lang="en-US" altLang="zh-CN" sz="2800" b="1" dirty="0">
                <a:solidFill>
                  <a:srgbClr val="0000CC"/>
                </a:solidFill>
                <a:latin typeface="宋体" panose="02010600030101010101" pitchFamily="2" charset="-122"/>
              </a:rPr>
              <a:t>③</a:t>
            </a:r>
            <a:r>
              <a:rPr lang="zh-CN" altLang="en-US" sz="2800" b="1" dirty="0">
                <a:solidFill>
                  <a:srgbClr val="0000CC"/>
                </a:solidFill>
                <a:latin typeface="宋体" panose="02010600030101010101" pitchFamily="2" charset="-122"/>
              </a:rPr>
              <a:t>批评风婆婆不懂火柴生命存在的价值；</a:t>
            </a:r>
            <a:endParaRPr lang="zh-CN" altLang="en-US" sz="2800" b="1" dirty="0">
              <a:solidFill>
                <a:srgbClr val="0000CC"/>
              </a:solidFill>
              <a:latin typeface="宋体" panose="02010600030101010101" pitchFamily="2" charset="-122"/>
            </a:endParaRPr>
          </a:p>
          <a:p>
            <a:pPr algn="just"/>
            <a:r>
              <a:rPr lang="en-US" altLang="zh-CN" sz="2800" b="1" dirty="0">
                <a:solidFill>
                  <a:srgbClr val="0000CC"/>
                </a:solidFill>
                <a:latin typeface="宋体" panose="02010600030101010101" pitchFamily="2" charset="-122"/>
              </a:rPr>
              <a:t>④</a:t>
            </a:r>
            <a:r>
              <a:rPr lang="zh-CN" altLang="en-US" sz="2800" b="1" dirty="0">
                <a:solidFill>
                  <a:srgbClr val="0000CC"/>
                </a:solidFill>
                <a:latin typeface="宋体" panose="02010600030101010101" pitchFamily="2" charset="-122"/>
              </a:rPr>
              <a:t>歌颂火柴要在短暂的生命中把自己生命化为光与热奉献于人类的献身精神；</a:t>
            </a:r>
            <a:endParaRPr lang="zh-CN" altLang="en-US" sz="2800" b="1" dirty="0">
              <a:solidFill>
                <a:srgbClr val="0000CC"/>
              </a:solidFill>
              <a:latin typeface="宋体" panose="02010600030101010101" pitchFamily="2" charset="-122"/>
            </a:endParaRPr>
          </a:p>
          <a:p>
            <a:pPr algn="just"/>
            <a:r>
              <a:rPr lang="en-US" altLang="zh-CN" sz="2800" b="1" dirty="0">
                <a:solidFill>
                  <a:srgbClr val="0000CC"/>
                </a:solidFill>
                <a:latin typeface="宋体" panose="02010600030101010101" pitchFamily="2" charset="-122"/>
              </a:rPr>
              <a:t>⑤</a:t>
            </a:r>
            <a:r>
              <a:rPr lang="zh-CN" altLang="en-US" sz="2800" b="1" dirty="0">
                <a:solidFill>
                  <a:srgbClr val="0000CC"/>
                </a:solidFill>
                <a:latin typeface="宋体" panose="02010600030101010101" pitchFamily="2" charset="-122"/>
              </a:rPr>
              <a:t>批评火柴不爱惜自己的生命；</a:t>
            </a:r>
            <a:endParaRPr lang="zh-CN" altLang="en-US" sz="2800" b="1" dirty="0">
              <a:solidFill>
                <a:srgbClr val="0000CC"/>
              </a:solidFill>
              <a:latin typeface="宋体" panose="02010600030101010101" pitchFamily="2" charset="-122"/>
            </a:endParaRPr>
          </a:p>
          <a:p>
            <a:pPr algn="just"/>
            <a:r>
              <a:rPr lang="en-US" altLang="zh-CN" sz="2800" b="1" dirty="0">
                <a:solidFill>
                  <a:srgbClr val="0000CC"/>
                </a:solidFill>
                <a:latin typeface="宋体" panose="02010600030101010101" pitchFamily="2" charset="-122"/>
              </a:rPr>
              <a:t>⑥</a:t>
            </a:r>
            <a:r>
              <a:rPr lang="zh-CN" altLang="en-US" sz="2800" b="1" dirty="0">
                <a:solidFill>
                  <a:srgbClr val="0000CC"/>
                </a:solidFill>
                <a:latin typeface="宋体" panose="02010600030101010101" pitchFamily="2" charset="-122"/>
              </a:rPr>
              <a:t>批评火柴欢舞跳跃、异常兴奋的骄傲情绪，赞扬风婆婆制止火柴骄傲情绪的正确作法；</a:t>
            </a:r>
            <a:endParaRPr lang="zh-CN" altLang="en-US" sz="2800" b="1" dirty="0">
              <a:solidFill>
                <a:srgbClr val="0000CC"/>
              </a:solidFill>
              <a:latin typeface="宋体" panose="02010600030101010101" pitchFamily="2" charset="-122"/>
            </a:endParaRPr>
          </a:p>
          <a:p>
            <a:pPr algn="just"/>
            <a:r>
              <a:rPr lang="en-US" altLang="zh-CN" sz="2800" b="1" dirty="0">
                <a:solidFill>
                  <a:srgbClr val="0000CC"/>
                </a:solidFill>
                <a:latin typeface="宋体" panose="02010600030101010101" pitchFamily="2" charset="-122"/>
              </a:rPr>
              <a:t>⑦</a:t>
            </a:r>
            <a:r>
              <a:rPr lang="zh-CN" altLang="en-US" sz="2800" b="1" dirty="0">
                <a:solidFill>
                  <a:srgbClr val="0000CC"/>
                </a:solidFill>
                <a:latin typeface="宋体" panose="02010600030101010101" pitchFamily="2" charset="-122"/>
              </a:rPr>
              <a:t>爱他，就让他燃烧。</a:t>
            </a:r>
            <a:endParaRPr lang="zh-CN" altLang="en-US" sz="2800" b="1" dirty="0">
              <a:solidFill>
                <a:srgbClr val="0000CC"/>
              </a:solidFill>
              <a:latin typeface="Times New Roman" panose="02020603050405020304" pitchFamily="18" charset="0"/>
              <a:cs typeface="Times New Roman" panose="02020603050405020304" pitchFamily="18" charset="0"/>
            </a:endParaRPr>
          </a:p>
          <a:p>
            <a:endParaRPr lang="zh-CN" altLang="en-US" sz="2800" b="1">
              <a:solidFill>
                <a:srgbClr val="0000CC"/>
              </a:solidFill>
            </a:endParaRPr>
          </a:p>
        </p:txBody>
      </p:sp>
      <p:sp>
        <p:nvSpPr>
          <p:cNvPr id="258053" name="左箭头标注 258052"/>
          <p:cNvSpPr/>
          <p:nvPr/>
        </p:nvSpPr>
        <p:spPr>
          <a:xfrm>
            <a:off x="4211638" y="5661025"/>
            <a:ext cx="1981200" cy="609600"/>
          </a:xfrm>
          <a:prstGeom prst="leftArrowCallout">
            <a:avLst>
              <a:gd name="adj1" fmla="val 25000"/>
              <a:gd name="adj2" fmla="val 25000"/>
              <a:gd name="adj3" fmla="val 54151"/>
              <a:gd name="adj4" fmla="val 66667"/>
            </a:avLst>
          </a:prstGeom>
          <a:solidFill>
            <a:schemeClr val="accent1"/>
          </a:solidFill>
          <a:ln w="9525" cap="flat" cmpd="sng">
            <a:solidFill>
              <a:schemeClr val="tx1"/>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258054" name="左箭头标注 258053"/>
          <p:cNvSpPr/>
          <p:nvPr/>
        </p:nvSpPr>
        <p:spPr>
          <a:xfrm>
            <a:off x="6948488" y="2708275"/>
            <a:ext cx="1981200" cy="533400"/>
          </a:xfrm>
          <a:prstGeom prst="leftArrowCallout">
            <a:avLst>
              <a:gd name="adj1" fmla="val 25000"/>
              <a:gd name="adj2" fmla="val 25000"/>
              <a:gd name="adj3" fmla="val 61887"/>
              <a:gd name="adj4" fmla="val 66667"/>
            </a:avLst>
          </a:prstGeom>
          <a:solidFill>
            <a:schemeClr val="accent1"/>
          </a:solidFill>
          <a:ln w="9525" cap="flat" cmpd="sng">
            <a:solidFill>
              <a:schemeClr val="tx1"/>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258055" name="左箭头标注 258054"/>
          <p:cNvSpPr/>
          <p:nvPr/>
        </p:nvSpPr>
        <p:spPr>
          <a:xfrm>
            <a:off x="5076825" y="3716338"/>
            <a:ext cx="1905000" cy="609600"/>
          </a:xfrm>
          <a:prstGeom prst="leftArrowCallout">
            <a:avLst>
              <a:gd name="adj1" fmla="val 25000"/>
              <a:gd name="adj2" fmla="val 25000"/>
              <a:gd name="adj3" fmla="val 52068"/>
              <a:gd name="adj4" fmla="val 66667"/>
            </a:avLst>
          </a:prstGeom>
          <a:solidFill>
            <a:schemeClr val="accent1"/>
          </a:solidFill>
          <a:ln w="9525" cap="flat" cmpd="sng">
            <a:solidFill>
              <a:schemeClr val="tx1"/>
            </a:solidFill>
            <a:prstDash val="solid"/>
            <a:miter/>
            <a:headEnd type="none" w="med" len="med"/>
            <a:tailEnd type="none" w="med" len="med"/>
          </a:ln>
        </p:spPr>
        <p:txBody>
          <a:bodyPr/>
          <a:p>
            <a:endParaRPr lang="zh-CN" altLang="en-US" dirty="0">
              <a:latin typeface="Times New Roman" panose="02020603050405020304" pitchFamily="18" charset="0"/>
            </a:endParaRPr>
          </a:p>
        </p:txBody>
      </p:sp>
      <p:sp>
        <p:nvSpPr>
          <p:cNvPr id="258056" name="文本框 258055"/>
          <p:cNvSpPr txBox="1"/>
          <p:nvPr/>
        </p:nvSpPr>
        <p:spPr>
          <a:xfrm>
            <a:off x="7543800" y="2708275"/>
            <a:ext cx="1600200" cy="457200"/>
          </a:xfrm>
          <a:prstGeom prst="rect">
            <a:avLst/>
          </a:prstGeom>
          <a:noFill/>
          <a:ln w="9525">
            <a:noFill/>
          </a:ln>
        </p:spPr>
        <p:txBody>
          <a:bodyPr>
            <a:spAutoFit/>
          </a:bodyPr>
          <a:p>
            <a:pPr>
              <a:spcBef>
                <a:spcPct val="50000"/>
              </a:spcBef>
            </a:pPr>
            <a:r>
              <a:rPr lang="zh-CN" altLang="en-US" sz="2400" b="1" dirty="0">
                <a:solidFill>
                  <a:srgbClr val="CC0000"/>
                </a:solidFill>
                <a:latin typeface="Arial" panose="020B0604020202020204" pitchFamily="34" charset="0"/>
              </a:rPr>
              <a:t>切合题意</a:t>
            </a:r>
            <a:endParaRPr lang="zh-CN" altLang="en-US" sz="2400" b="1">
              <a:solidFill>
                <a:srgbClr val="CC0000"/>
              </a:solidFill>
              <a:latin typeface="Arial" panose="020B0604020202020204" pitchFamily="34" charset="0"/>
            </a:endParaRPr>
          </a:p>
        </p:txBody>
      </p:sp>
      <p:sp>
        <p:nvSpPr>
          <p:cNvPr id="258057" name="文本框 258056"/>
          <p:cNvSpPr txBox="1"/>
          <p:nvPr/>
        </p:nvSpPr>
        <p:spPr>
          <a:xfrm>
            <a:off x="5651500" y="3789363"/>
            <a:ext cx="1828800" cy="457200"/>
          </a:xfrm>
          <a:prstGeom prst="rect">
            <a:avLst/>
          </a:prstGeom>
          <a:noFill/>
          <a:ln w="9525">
            <a:noFill/>
          </a:ln>
        </p:spPr>
        <p:txBody>
          <a:bodyPr>
            <a:spAutoFit/>
          </a:bodyPr>
          <a:p>
            <a:pPr>
              <a:spcBef>
                <a:spcPct val="50000"/>
              </a:spcBef>
            </a:pPr>
            <a:r>
              <a:rPr lang="zh-CN" altLang="en-US" sz="2400" b="1" dirty="0">
                <a:solidFill>
                  <a:srgbClr val="CC0000"/>
                </a:solidFill>
                <a:latin typeface="Arial" panose="020B0604020202020204" pitchFamily="34" charset="0"/>
              </a:rPr>
              <a:t>切合题意</a:t>
            </a:r>
            <a:endParaRPr lang="zh-CN" altLang="en-US" sz="2400" b="1">
              <a:solidFill>
                <a:srgbClr val="CC0000"/>
              </a:solidFill>
              <a:latin typeface="Arial" panose="020B0604020202020204" pitchFamily="34" charset="0"/>
            </a:endParaRPr>
          </a:p>
        </p:txBody>
      </p:sp>
      <p:sp>
        <p:nvSpPr>
          <p:cNvPr id="258058" name="文本框 258057"/>
          <p:cNvSpPr txBox="1"/>
          <p:nvPr/>
        </p:nvSpPr>
        <p:spPr>
          <a:xfrm>
            <a:off x="4787900" y="5734050"/>
            <a:ext cx="1828800" cy="457200"/>
          </a:xfrm>
          <a:prstGeom prst="rect">
            <a:avLst/>
          </a:prstGeom>
          <a:noFill/>
          <a:ln w="9525">
            <a:noFill/>
          </a:ln>
        </p:spPr>
        <p:txBody>
          <a:bodyPr>
            <a:spAutoFit/>
          </a:bodyPr>
          <a:p>
            <a:pPr>
              <a:spcBef>
                <a:spcPct val="50000"/>
              </a:spcBef>
            </a:pPr>
            <a:r>
              <a:rPr lang="zh-CN" altLang="en-US" sz="2400" b="1" dirty="0">
                <a:solidFill>
                  <a:srgbClr val="CC0000"/>
                </a:solidFill>
                <a:latin typeface="Arial" panose="020B0604020202020204" pitchFamily="34" charset="0"/>
              </a:rPr>
              <a:t>切合题意</a:t>
            </a:r>
            <a:endParaRPr lang="zh-CN" altLang="en-US" sz="2400" b="1">
              <a:solidFill>
                <a:srgbClr val="CC0000"/>
              </a:solidFill>
              <a:latin typeface="Arial" panose="020B0604020202020204" pitchFamily="34" charset="0"/>
            </a:endParaRPr>
          </a:p>
        </p:txBody>
      </p:sp>
      <p:sp>
        <p:nvSpPr>
          <p:cNvPr id="258059" name="文本框 258058"/>
          <p:cNvSpPr txBox="1"/>
          <p:nvPr/>
        </p:nvSpPr>
        <p:spPr>
          <a:xfrm>
            <a:off x="6948488" y="1628775"/>
            <a:ext cx="1600200" cy="457200"/>
          </a:xfrm>
          <a:prstGeom prst="rect">
            <a:avLst/>
          </a:prstGeom>
          <a:noFill/>
          <a:ln w="9525">
            <a:noFill/>
          </a:ln>
        </p:spPr>
        <p:txBody>
          <a:bodyPr>
            <a:spAutoFit/>
          </a:bodyPr>
          <a:p>
            <a:pPr>
              <a:spcBef>
                <a:spcPct val="50000"/>
              </a:spcBef>
            </a:pPr>
            <a:r>
              <a:rPr lang="zh-CN" altLang="en-US" sz="2400" b="1" dirty="0">
                <a:solidFill>
                  <a:srgbClr val="CC0000"/>
                </a:solidFill>
                <a:latin typeface="Arial" panose="020B0604020202020204" pitchFamily="34" charset="0"/>
              </a:rPr>
              <a:t>切合题意</a:t>
            </a:r>
            <a:endParaRPr lang="zh-CN" altLang="en-US" sz="2400" b="1">
              <a:solidFill>
                <a:srgbClr val="CC0000"/>
              </a:solidFill>
              <a:latin typeface="Arial" panose="020B0604020202020204" pitchFamily="34" charset="0"/>
            </a:endParaRPr>
          </a:p>
        </p:txBody>
      </p:sp>
      <p:sp>
        <p:nvSpPr>
          <p:cNvPr id="16897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ndAc>
      <p:stSnd>
        <p:snd r:embed="rId1" name="typ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8050"/>
                                        </p:tgtEl>
                                        <p:attrNameLst>
                                          <p:attrName>style.visibility</p:attrName>
                                        </p:attrNameLst>
                                      </p:cBhvr>
                                      <p:to>
                                        <p:strVal val="visible"/>
                                      </p:to>
                                    </p:set>
                                    <p:anim calcmode="lin" valueType="num">
                                      <p:cBhvr additive="base">
                                        <p:cTn id="7" dur="500" fill="hold"/>
                                        <p:tgtEl>
                                          <p:spTgt spid="258050"/>
                                        </p:tgtEl>
                                        <p:attrNameLst>
                                          <p:attrName>ppt_x</p:attrName>
                                        </p:attrNameLst>
                                      </p:cBhvr>
                                      <p:tavLst>
                                        <p:tav tm="0">
                                          <p:val>
                                            <p:strVal val="0-#ppt_w/2"/>
                                          </p:val>
                                        </p:tav>
                                        <p:tav tm="100000">
                                          <p:val>
                                            <p:strVal val="#ppt_x"/>
                                          </p:val>
                                        </p:tav>
                                      </p:tavLst>
                                    </p:anim>
                                    <p:anim calcmode="lin" valueType="num">
                                      <p:cBhvr additive="base">
                                        <p:cTn id="8" dur="500" fill="hold"/>
                                        <p:tgtEl>
                                          <p:spTgt spid="2580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8059"/>
                                        </p:tgtEl>
                                        <p:attrNameLst>
                                          <p:attrName>style.visibility</p:attrName>
                                        </p:attrNameLst>
                                      </p:cBhvr>
                                      <p:to>
                                        <p:strVal val="visible"/>
                                      </p:to>
                                    </p:set>
                                    <p:anim calcmode="lin" valueType="num">
                                      <p:cBhvr additive="base">
                                        <p:cTn id="13" dur="500" fill="hold"/>
                                        <p:tgtEl>
                                          <p:spTgt spid="258059"/>
                                        </p:tgtEl>
                                        <p:attrNameLst>
                                          <p:attrName>ppt_x</p:attrName>
                                        </p:attrNameLst>
                                      </p:cBhvr>
                                      <p:tavLst>
                                        <p:tav tm="0">
                                          <p:val>
                                            <p:strVal val="0-#ppt_w/2"/>
                                          </p:val>
                                        </p:tav>
                                        <p:tav tm="100000">
                                          <p:val>
                                            <p:strVal val="#ppt_x"/>
                                          </p:val>
                                        </p:tav>
                                      </p:tavLst>
                                    </p:anim>
                                    <p:anim calcmode="lin" valueType="num">
                                      <p:cBhvr additive="base">
                                        <p:cTn id="14" dur="500" fill="hold"/>
                                        <p:tgtEl>
                                          <p:spTgt spid="25805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58054"/>
                                        </p:tgtEl>
                                        <p:attrNameLst>
                                          <p:attrName>style.visibility</p:attrName>
                                        </p:attrNameLst>
                                      </p:cBhvr>
                                      <p:to>
                                        <p:strVal val="visible"/>
                                      </p:to>
                                    </p:set>
                                    <p:anim calcmode="lin" valueType="num">
                                      <p:cBhvr additive="base">
                                        <p:cTn id="19" dur="500" fill="hold"/>
                                        <p:tgtEl>
                                          <p:spTgt spid="258054"/>
                                        </p:tgtEl>
                                        <p:attrNameLst>
                                          <p:attrName>ppt_x</p:attrName>
                                        </p:attrNameLst>
                                      </p:cBhvr>
                                      <p:tavLst>
                                        <p:tav tm="0">
                                          <p:val>
                                            <p:strVal val="0-#ppt_w/2"/>
                                          </p:val>
                                        </p:tav>
                                        <p:tav tm="100000">
                                          <p:val>
                                            <p:strVal val="#ppt_x"/>
                                          </p:val>
                                        </p:tav>
                                      </p:tavLst>
                                    </p:anim>
                                    <p:anim calcmode="lin" valueType="num">
                                      <p:cBhvr additive="base">
                                        <p:cTn id="20" dur="500" fill="hold"/>
                                        <p:tgtEl>
                                          <p:spTgt spid="25805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58056"/>
                                        </p:tgtEl>
                                        <p:attrNameLst>
                                          <p:attrName>style.visibility</p:attrName>
                                        </p:attrNameLst>
                                      </p:cBhvr>
                                      <p:to>
                                        <p:strVal val="visible"/>
                                      </p:to>
                                    </p:set>
                                    <p:anim calcmode="lin" valueType="num">
                                      <p:cBhvr additive="base">
                                        <p:cTn id="25" dur="500" fill="hold"/>
                                        <p:tgtEl>
                                          <p:spTgt spid="258056"/>
                                        </p:tgtEl>
                                        <p:attrNameLst>
                                          <p:attrName>ppt_x</p:attrName>
                                        </p:attrNameLst>
                                      </p:cBhvr>
                                      <p:tavLst>
                                        <p:tav tm="0">
                                          <p:val>
                                            <p:strVal val="0-#ppt_w/2"/>
                                          </p:val>
                                        </p:tav>
                                        <p:tav tm="100000">
                                          <p:val>
                                            <p:strVal val="#ppt_x"/>
                                          </p:val>
                                        </p:tav>
                                      </p:tavLst>
                                    </p:anim>
                                    <p:anim calcmode="lin" valueType="num">
                                      <p:cBhvr additive="base">
                                        <p:cTn id="26" dur="500" fill="hold"/>
                                        <p:tgtEl>
                                          <p:spTgt spid="25805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58055"/>
                                        </p:tgtEl>
                                        <p:attrNameLst>
                                          <p:attrName>style.visibility</p:attrName>
                                        </p:attrNameLst>
                                      </p:cBhvr>
                                      <p:to>
                                        <p:strVal val="visible"/>
                                      </p:to>
                                    </p:set>
                                    <p:anim calcmode="lin" valueType="num">
                                      <p:cBhvr additive="base">
                                        <p:cTn id="31" dur="500" fill="hold"/>
                                        <p:tgtEl>
                                          <p:spTgt spid="258055"/>
                                        </p:tgtEl>
                                        <p:attrNameLst>
                                          <p:attrName>ppt_x</p:attrName>
                                        </p:attrNameLst>
                                      </p:cBhvr>
                                      <p:tavLst>
                                        <p:tav tm="0">
                                          <p:val>
                                            <p:strVal val="0-#ppt_w/2"/>
                                          </p:val>
                                        </p:tav>
                                        <p:tav tm="100000">
                                          <p:val>
                                            <p:strVal val="#ppt_x"/>
                                          </p:val>
                                        </p:tav>
                                      </p:tavLst>
                                    </p:anim>
                                    <p:anim calcmode="lin" valueType="num">
                                      <p:cBhvr additive="base">
                                        <p:cTn id="32" dur="500" fill="hold"/>
                                        <p:tgtEl>
                                          <p:spTgt spid="25805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58057"/>
                                        </p:tgtEl>
                                        <p:attrNameLst>
                                          <p:attrName>style.visibility</p:attrName>
                                        </p:attrNameLst>
                                      </p:cBhvr>
                                      <p:to>
                                        <p:strVal val="visible"/>
                                      </p:to>
                                    </p:set>
                                    <p:anim calcmode="lin" valueType="num">
                                      <p:cBhvr additive="base">
                                        <p:cTn id="37" dur="500" fill="hold"/>
                                        <p:tgtEl>
                                          <p:spTgt spid="258057"/>
                                        </p:tgtEl>
                                        <p:attrNameLst>
                                          <p:attrName>ppt_x</p:attrName>
                                        </p:attrNameLst>
                                      </p:cBhvr>
                                      <p:tavLst>
                                        <p:tav tm="0">
                                          <p:val>
                                            <p:strVal val="0-#ppt_w/2"/>
                                          </p:val>
                                        </p:tav>
                                        <p:tav tm="100000">
                                          <p:val>
                                            <p:strVal val="#ppt_x"/>
                                          </p:val>
                                        </p:tav>
                                      </p:tavLst>
                                    </p:anim>
                                    <p:anim calcmode="lin" valueType="num">
                                      <p:cBhvr additive="base">
                                        <p:cTn id="38" dur="500" fill="hold"/>
                                        <p:tgtEl>
                                          <p:spTgt spid="25805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258053"/>
                                        </p:tgtEl>
                                        <p:attrNameLst>
                                          <p:attrName>style.visibility</p:attrName>
                                        </p:attrNameLst>
                                      </p:cBhvr>
                                      <p:to>
                                        <p:strVal val="visible"/>
                                      </p:to>
                                    </p:set>
                                    <p:anim calcmode="lin" valueType="num">
                                      <p:cBhvr additive="base">
                                        <p:cTn id="43" dur="500" fill="hold"/>
                                        <p:tgtEl>
                                          <p:spTgt spid="258053"/>
                                        </p:tgtEl>
                                        <p:attrNameLst>
                                          <p:attrName>ppt_x</p:attrName>
                                        </p:attrNameLst>
                                      </p:cBhvr>
                                      <p:tavLst>
                                        <p:tav tm="0">
                                          <p:val>
                                            <p:strVal val="0-#ppt_w/2"/>
                                          </p:val>
                                        </p:tav>
                                        <p:tav tm="100000">
                                          <p:val>
                                            <p:strVal val="#ppt_x"/>
                                          </p:val>
                                        </p:tav>
                                      </p:tavLst>
                                    </p:anim>
                                    <p:anim calcmode="lin" valueType="num">
                                      <p:cBhvr additive="base">
                                        <p:cTn id="44" dur="500" fill="hold"/>
                                        <p:tgtEl>
                                          <p:spTgt spid="25805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58058"/>
                                        </p:tgtEl>
                                        <p:attrNameLst>
                                          <p:attrName>style.visibility</p:attrName>
                                        </p:attrNameLst>
                                      </p:cBhvr>
                                      <p:to>
                                        <p:strVal val="visible"/>
                                      </p:to>
                                    </p:set>
                                    <p:anim calcmode="lin" valueType="num">
                                      <p:cBhvr additive="base">
                                        <p:cTn id="49" dur="500" fill="hold"/>
                                        <p:tgtEl>
                                          <p:spTgt spid="258058"/>
                                        </p:tgtEl>
                                        <p:attrNameLst>
                                          <p:attrName>ppt_x</p:attrName>
                                        </p:attrNameLst>
                                      </p:cBhvr>
                                      <p:tavLst>
                                        <p:tav tm="0">
                                          <p:val>
                                            <p:strVal val="0-#ppt_w/2"/>
                                          </p:val>
                                        </p:tav>
                                        <p:tav tm="100000">
                                          <p:val>
                                            <p:strVal val="#ppt_x"/>
                                          </p:val>
                                        </p:tav>
                                      </p:tavLst>
                                    </p:anim>
                                    <p:anim calcmode="lin" valueType="num">
                                      <p:cBhvr additive="base">
                                        <p:cTn id="50" dur="500" fill="hold"/>
                                        <p:tgtEl>
                                          <p:spTgt spid="2580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6" grpId="0"/>
      <p:bldP spid="258057" grpId="0"/>
      <p:bldP spid="258058" grpId="0"/>
      <p:bldP spid="258059"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5" name="标题 259073"/>
          <p:cNvSpPr>
            <a:spLocks noGrp="1" noRot="1"/>
          </p:cNvSpPr>
          <p:nvPr>
            <p:ph type="title"/>
          </p:nvPr>
        </p:nvSpPr>
        <p:spPr>
          <a:xfrm>
            <a:off x="0" y="2060575"/>
            <a:ext cx="8964613" cy="1143000"/>
          </a:xfrm>
          <a:ln/>
        </p:spPr>
        <p:txBody>
          <a:bodyPr anchor="ctr"/>
          <a:p>
            <a:r>
              <a:rPr lang="en-US" altLang="zh-CN" sz="2400" dirty="0"/>
              <a:t>     </a:t>
            </a:r>
            <a:r>
              <a:rPr lang="zh-CN" altLang="en-US" sz="2400" b="1" dirty="0">
                <a:solidFill>
                  <a:schemeClr val="tx1"/>
                </a:solidFill>
              </a:rPr>
              <a:t>一</a:t>
            </a:r>
            <a:r>
              <a:rPr lang="en-US" altLang="zh-CN" sz="2400" b="1">
                <a:solidFill>
                  <a:schemeClr val="tx1"/>
                </a:solidFill>
              </a:rPr>
              <a:t>.</a:t>
            </a:r>
            <a:r>
              <a:rPr lang="en-US" altLang="zh-CN" sz="2400"/>
              <a:t> </a:t>
            </a:r>
            <a:r>
              <a:rPr lang="zh-CN" altLang="en-US" sz="2400" b="1" dirty="0">
                <a:solidFill>
                  <a:srgbClr val="0000CC"/>
                </a:solidFill>
              </a:rPr>
              <a:t>青年小王到城市打工，因工作勤奋，深得老板器重，很快就做了分公司经理，且业绩突出。一次他请外商共进晚餐，饭后桌上只剩下两只小包子，他便让服务员打好包，自己拿走了。外商对他的节俭顿生敬意。第二天，老板设宴款待外商。席间，外商轻轻问小王受过什么教育，他说，我受的教育是从一粒米、一根线开始的。父母亲辛辛苦苦供我上学，他们说，俺们不指望你高人一等，你能做好自个儿的事就行。外商听后，激动地说：我提议敬你的老人一杯</a:t>
            </a:r>
            <a:r>
              <a:rPr lang="en-US" altLang="zh-CN" sz="2400" b="1" dirty="0">
                <a:solidFill>
                  <a:srgbClr val="0000CC"/>
                </a:solidFill>
              </a:rPr>
              <a:t>——</a:t>
            </a:r>
            <a:r>
              <a:rPr lang="zh-CN" altLang="en-US" sz="2400" b="1" dirty="0">
                <a:solidFill>
                  <a:srgbClr val="0000CC"/>
                </a:solidFill>
              </a:rPr>
              <a:t>你受过人生做好的教育。</a:t>
            </a:r>
            <a:endParaRPr lang="zh-CN" altLang="en-US" sz="2400" b="1" dirty="0">
              <a:solidFill>
                <a:srgbClr val="0000CC"/>
              </a:solidFill>
            </a:endParaRPr>
          </a:p>
        </p:txBody>
      </p:sp>
      <p:sp>
        <p:nvSpPr>
          <p:cNvPr id="169986" name="文本占位符 259074"/>
          <p:cNvSpPr>
            <a:spLocks noGrp="1" noRot="1"/>
          </p:cNvSpPr>
          <p:nvPr>
            <p:ph idx="1"/>
          </p:nvPr>
        </p:nvSpPr>
        <p:spPr>
          <a:xfrm>
            <a:off x="468313" y="4797425"/>
            <a:ext cx="7920037" cy="1225550"/>
          </a:xfrm>
          <a:ln/>
        </p:spPr>
        <p:txBody>
          <a:bodyPr anchor="t"/>
          <a:p>
            <a:pPr>
              <a:lnSpc>
                <a:spcPct val="90000"/>
              </a:lnSpc>
            </a:pPr>
            <a:r>
              <a:rPr lang="zh-CN" altLang="en-US" sz="2800" b="1" dirty="0">
                <a:solidFill>
                  <a:srgbClr val="CC0000"/>
                </a:solidFill>
              </a:rPr>
              <a:t>要求</a:t>
            </a:r>
            <a:r>
              <a:rPr lang="en-US" altLang="zh-CN" sz="2800" b="1" dirty="0">
                <a:solidFill>
                  <a:srgbClr val="CC0000"/>
                </a:solidFill>
              </a:rPr>
              <a:t>:    ①</a:t>
            </a:r>
            <a:r>
              <a:rPr lang="zh-CN" altLang="en-US" sz="2800" b="1" dirty="0">
                <a:solidFill>
                  <a:srgbClr val="CC0000"/>
                </a:solidFill>
              </a:rPr>
              <a:t>立意自定；</a:t>
            </a:r>
            <a:r>
              <a:rPr lang="en-US" altLang="zh-CN" sz="2800" b="1" dirty="0">
                <a:solidFill>
                  <a:srgbClr val="CC0000"/>
                </a:solidFill>
              </a:rPr>
              <a:t>②</a:t>
            </a:r>
            <a:r>
              <a:rPr lang="zh-CN" altLang="en-US" sz="2800" b="1" dirty="0">
                <a:solidFill>
                  <a:srgbClr val="CC0000"/>
                </a:solidFill>
              </a:rPr>
              <a:t>文体自选；</a:t>
            </a:r>
            <a:r>
              <a:rPr lang="en-US" altLang="zh-CN" sz="2800" b="1" dirty="0">
                <a:solidFill>
                  <a:srgbClr val="CC0000"/>
                </a:solidFill>
              </a:rPr>
              <a:t>③</a:t>
            </a:r>
            <a:r>
              <a:rPr lang="zh-CN" altLang="en-US" sz="2800" b="1" dirty="0">
                <a:solidFill>
                  <a:srgbClr val="CC0000"/>
                </a:solidFill>
              </a:rPr>
              <a:t>题目自拟；</a:t>
            </a:r>
            <a:r>
              <a:rPr lang="en-US" altLang="zh-CN" sz="2800" b="1" dirty="0">
                <a:solidFill>
                  <a:srgbClr val="CC0000"/>
                </a:solidFill>
              </a:rPr>
              <a:t>④</a:t>
            </a:r>
            <a:r>
              <a:rPr lang="zh-CN" altLang="en-US" sz="2800" b="1" dirty="0">
                <a:solidFill>
                  <a:srgbClr val="CC0000"/>
                </a:solidFill>
              </a:rPr>
              <a:t>不少于</a:t>
            </a:r>
            <a:r>
              <a:rPr lang="en-US" altLang="zh-CN" sz="2800" b="1" dirty="0">
                <a:solidFill>
                  <a:srgbClr val="CC0000"/>
                </a:solidFill>
              </a:rPr>
              <a:t>600</a:t>
            </a:r>
            <a:r>
              <a:rPr lang="zh-CN" altLang="en-US" sz="2800" b="1" dirty="0">
                <a:solidFill>
                  <a:srgbClr val="CC0000"/>
                </a:solidFill>
              </a:rPr>
              <a:t>字。</a:t>
            </a:r>
            <a:endParaRPr lang="zh-CN" altLang="en-US" sz="2800" b="1" dirty="0">
              <a:solidFill>
                <a:srgbClr val="CC0000"/>
              </a:solidFill>
            </a:endParaRPr>
          </a:p>
          <a:p>
            <a:pPr>
              <a:buNone/>
            </a:pPr>
            <a:endParaRPr lang="zh-CN" altLang="en-US" sz="2800" dirty="0"/>
          </a:p>
        </p:txBody>
      </p:sp>
      <p:sp>
        <p:nvSpPr>
          <p:cNvPr id="169987" name="矩形 259075"/>
          <p:cNvSpPr/>
          <p:nvPr/>
        </p:nvSpPr>
        <p:spPr>
          <a:xfrm>
            <a:off x="3419475" y="333375"/>
            <a:ext cx="1727200" cy="457200"/>
          </a:xfrm>
          <a:prstGeom prst="rect">
            <a:avLst/>
          </a:prstGeom>
        </p:spPr>
        <p:txBody>
          <a:bodyPr wrap="none" fromWordArt="1">
            <a:prstTxWarp prst="textPlain">
              <a:avLst>
                <a:gd name="adj" fmla="val 50000"/>
              </a:avLst>
            </a:prstTxWarp>
            <a:normAutofit/>
            <a:scene3d>
              <a:camera prst="legacyPerspectiveBottomRight">
                <a:rot lat="0" lon="21240000" rev="0"/>
              </a:camera>
              <a:lightRig rig="legacyHarsh3" dir="l"/>
            </a:scene3d>
            <a:sp3d extrusionH="430200" prstMaterial="legacyMatte">
              <a:extrusionClr>
                <a:srgbClr val="C0C0C0"/>
              </a:extrusionClr>
            </a:sp3d>
          </a:bodyPr>
          <a:p>
            <a:pPr algn="ctr"/>
            <a:r>
              <a:rPr lang="zh-CN" altLang="en-US" sz="3600" b="1">
                <a:gradFill rotWithShape="0">
                  <a:gsLst>
                    <a:gs pos="0">
                      <a:srgbClr val="DCEBF5">
                        <a:alpha val="100000"/>
                      </a:srgbClr>
                    </a:gs>
                    <a:gs pos="8000">
                      <a:srgbClr val="83A7C3">
                        <a:alpha val="100000"/>
                      </a:srgbClr>
                    </a:gs>
                    <a:gs pos="13000">
                      <a:srgbClr val="768FB9">
                        <a:alpha val="100000"/>
                      </a:srgbClr>
                    </a:gs>
                    <a:gs pos="21001">
                      <a:srgbClr val="83A7C3">
                        <a:alpha val="100000"/>
                      </a:srgbClr>
                    </a:gs>
                    <a:gs pos="52000">
                      <a:srgbClr val="FFFFFF">
                        <a:alpha val="100000"/>
                      </a:srgbClr>
                    </a:gs>
                    <a:gs pos="56000">
                      <a:srgbClr val="9C6563">
                        <a:alpha val="100000"/>
                      </a:srgbClr>
                    </a:gs>
                    <a:gs pos="58000">
                      <a:srgbClr val="80302D">
                        <a:alpha val="100000"/>
                      </a:srgbClr>
                    </a:gs>
                    <a:gs pos="71001">
                      <a:srgbClr val="C0524E">
                        <a:alpha val="100000"/>
                      </a:srgbClr>
                    </a:gs>
                    <a:gs pos="94000">
                      <a:srgbClr val="EBDAD4">
                        <a:alpha val="100000"/>
                      </a:srgbClr>
                    </a:gs>
                    <a:gs pos="100000">
                      <a:srgbClr val="55261C">
                        <a:alpha val="100000"/>
                      </a:srgbClr>
                    </a:gs>
                  </a:gsLst>
                  <a:lin ang="5400000" scaled="1"/>
                  <a:tileRect/>
                </a:gradFill>
                <a:latin typeface="黑体" panose="02010609060101010101" pitchFamily="2" charset="-122"/>
                <a:ea typeface="黑体" panose="02010609060101010101" pitchFamily="2" charset="-122"/>
              </a:rPr>
              <a:t>作业</a:t>
            </a:r>
            <a:endParaRPr lang="zh-CN" altLang="en-US" sz="3600" b="1">
              <a:gradFill rotWithShape="0">
                <a:gsLst>
                  <a:gs pos="0">
                    <a:srgbClr val="DCEBF5">
                      <a:alpha val="100000"/>
                    </a:srgbClr>
                  </a:gs>
                  <a:gs pos="8000">
                    <a:srgbClr val="83A7C3">
                      <a:alpha val="100000"/>
                    </a:srgbClr>
                  </a:gs>
                  <a:gs pos="13000">
                    <a:srgbClr val="768FB9">
                      <a:alpha val="100000"/>
                    </a:srgbClr>
                  </a:gs>
                  <a:gs pos="21001">
                    <a:srgbClr val="83A7C3">
                      <a:alpha val="100000"/>
                    </a:srgbClr>
                  </a:gs>
                  <a:gs pos="52000">
                    <a:srgbClr val="FFFFFF">
                      <a:alpha val="100000"/>
                    </a:srgbClr>
                  </a:gs>
                  <a:gs pos="56000">
                    <a:srgbClr val="9C6563">
                      <a:alpha val="100000"/>
                    </a:srgbClr>
                  </a:gs>
                  <a:gs pos="58000">
                    <a:srgbClr val="80302D">
                      <a:alpha val="100000"/>
                    </a:srgbClr>
                  </a:gs>
                  <a:gs pos="71001">
                    <a:srgbClr val="C0524E">
                      <a:alpha val="100000"/>
                    </a:srgbClr>
                  </a:gs>
                  <a:gs pos="94000">
                    <a:srgbClr val="EBDAD4">
                      <a:alpha val="100000"/>
                    </a:srgbClr>
                  </a:gs>
                  <a:gs pos="100000">
                    <a:srgbClr val="55261C">
                      <a:alpha val="100000"/>
                    </a:srgbClr>
                  </a:gs>
                </a:gsLst>
                <a:lin ang="5400000" scaled="1"/>
                <a:tileRect/>
              </a:gradFill>
              <a:latin typeface="黑体" panose="02010609060101010101" pitchFamily="2" charset="-122"/>
              <a:ea typeface="黑体" panose="02010609060101010101" pitchFamily="2" charset="-122"/>
            </a:endParaRPr>
          </a:p>
        </p:txBody>
      </p:sp>
      <p:sp>
        <p:nvSpPr>
          <p:cNvPr id="16998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1009" name="标题 260097"/>
          <p:cNvSpPr>
            <a:spLocks noGrp="1" noRot="1"/>
          </p:cNvSpPr>
          <p:nvPr>
            <p:ph type="title"/>
          </p:nvPr>
        </p:nvSpPr>
        <p:spPr>
          <a:xfrm>
            <a:off x="0" y="2060575"/>
            <a:ext cx="8964613" cy="1143000"/>
          </a:xfrm>
          <a:ln/>
        </p:spPr>
        <p:txBody>
          <a:bodyPr anchor="ctr"/>
          <a:p>
            <a:r>
              <a:rPr lang="en-US" altLang="zh-CN" sz="2400" dirty="0"/>
              <a:t>     </a:t>
            </a:r>
            <a:endParaRPr lang="en-US" altLang="zh-CN" sz="2400" b="1" dirty="0">
              <a:solidFill>
                <a:srgbClr val="0000CC"/>
              </a:solidFill>
            </a:endParaRPr>
          </a:p>
        </p:txBody>
      </p:sp>
      <p:sp>
        <p:nvSpPr>
          <p:cNvPr id="171010" name="文本占位符 260098"/>
          <p:cNvSpPr>
            <a:spLocks noGrp="1" noRot="1"/>
          </p:cNvSpPr>
          <p:nvPr>
            <p:ph idx="1"/>
          </p:nvPr>
        </p:nvSpPr>
        <p:spPr>
          <a:xfrm>
            <a:off x="468313" y="4724400"/>
            <a:ext cx="7920037" cy="1225550"/>
          </a:xfrm>
          <a:ln/>
        </p:spPr>
        <p:txBody>
          <a:bodyPr anchor="t"/>
          <a:p>
            <a:pPr>
              <a:lnSpc>
                <a:spcPct val="90000"/>
              </a:lnSpc>
            </a:pPr>
            <a:r>
              <a:rPr lang="zh-CN" altLang="en-US" sz="2800" b="1" dirty="0">
                <a:solidFill>
                  <a:srgbClr val="CC0000"/>
                </a:solidFill>
              </a:rPr>
              <a:t>要求</a:t>
            </a:r>
            <a:r>
              <a:rPr lang="en-US" altLang="zh-CN" sz="2800" b="1" dirty="0">
                <a:solidFill>
                  <a:srgbClr val="CC0000"/>
                </a:solidFill>
              </a:rPr>
              <a:t>:    ①</a:t>
            </a:r>
            <a:r>
              <a:rPr lang="zh-CN" altLang="en-US" sz="2800" b="1" dirty="0">
                <a:solidFill>
                  <a:srgbClr val="CC0000"/>
                </a:solidFill>
              </a:rPr>
              <a:t>立意自定；</a:t>
            </a:r>
            <a:r>
              <a:rPr lang="en-US" altLang="zh-CN" sz="2800" b="1" dirty="0">
                <a:solidFill>
                  <a:srgbClr val="CC0000"/>
                </a:solidFill>
              </a:rPr>
              <a:t>②</a:t>
            </a:r>
            <a:r>
              <a:rPr lang="zh-CN" altLang="en-US" sz="2800" b="1" dirty="0">
                <a:solidFill>
                  <a:srgbClr val="CC0000"/>
                </a:solidFill>
              </a:rPr>
              <a:t>文体自选；</a:t>
            </a:r>
            <a:r>
              <a:rPr lang="en-US" altLang="zh-CN" sz="2800" b="1" dirty="0">
                <a:solidFill>
                  <a:srgbClr val="CC0000"/>
                </a:solidFill>
              </a:rPr>
              <a:t>③</a:t>
            </a:r>
            <a:r>
              <a:rPr lang="zh-CN" altLang="en-US" sz="2800" b="1" dirty="0">
                <a:solidFill>
                  <a:srgbClr val="CC0000"/>
                </a:solidFill>
              </a:rPr>
              <a:t>题目自拟；</a:t>
            </a:r>
            <a:r>
              <a:rPr lang="en-US" altLang="zh-CN" sz="2800" b="1" dirty="0">
                <a:solidFill>
                  <a:srgbClr val="CC0000"/>
                </a:solidFill>
              </a:rPr>
              <a:t>④</a:t>
            </a:r>
            <a:r>
              <a:rPr lang="zh-CN" altLang="en-US" sz="2800" b="1" dirty="0">
                <a:solidFill>
                  <a:srgbClr val="CC0000"/>
                </a:solidFill>
              </a:rPr>
              <a:t>不少于</a:t>
            </a:r>
            <a:r>
              <a:rPr lang="en-US" altLang="zh-CN" sz="2800" b="1" dirty="0">
                <a:solidFill>
                  <a:srgbClr val="CC0000"/>
                </a:solidFill>
              </a:rPr>
              <a:t>600</a:t>
            </a:r>
            <a:r>
              <a:rPr lang="zh-CN" altLang="en-US" sz="2800" b="1" dirty="0">
                <a:solidFill>
                  <a:srgbClr val="CC0000"/>
                </a:solidFill>
              </a:rPr>
              <a:t>字。</a:t>
            </a:r>
            <a:endParaRPr lang="zh-CN" altLang="en-US" sz="2800" b="1" dirty="0">
              <a:solidFill>
                <a:srgbClr val="CC0000"/>
              </a:solidFill>
            </a:endParaRPr>
          </a:p>
          <a:p>
            <a:pPr>
              <a:lnSpc>
                <a:spcPct val="90000"/>
              </a:lnSpc>
              <a:buNone/>
            </a:pPr>
            <a:endParaRPr lang="zh-CN" altLang="en-US" sz="2800" dirty="0"/>
          </a:p>
          <a:p>
            <a:pPr>
              <a:lnSpc>
                <a:spcPct val="90000"/>
              </a:lnSpc>
              <a:buNone/>
            </a:pPr>
            <a:endParaRPr lang="zh-CN" altLang="en-US" sz="2800" dirty="0"/>
          </a:p>
        </p:txBody>
      </p:sp>
      <p:sp>
        <p:nvSpPr>
          <p:cNvPr id="171011" name="矩形 260099"/>
          <p:cNvSpPr/>
          <p:nvPr/>
        </p:nvSpPr>
        <p:spPr>
          <a:xfrm>
            <a:off x="3419475" y="333375"/>
            <a:ext cx="1727200" cy="457200"/>
          </a:xfrm>
          <a:prstGeom prst="rect">
            <a:avLst/>
          </a:prstGeom>
        </p:spPr>
        <p:txBody>
          <a:bodyPr wrap="none" fromWordArt="1">
            <a:prstTxWarp prst="textPlain">
              <a:avLst>
                <a:gd name="adj" fmla="val 50000"/>
              </a:avLst>
            </a:prstTxWarp>
            <a:normAutofit/>
            <a:scene3d>
              <a:camera prst="legacyPerspectiveBottomRight">
                <a:rot lat="0" lon="21240000" rev="0"/>
              </a:camera>
              <a:lightRig rig="legacyHarsh3" dir="l"/>
            </a:scene3d>
            <a:sp3d extrusionH="430200" prstMaterial="legacyMatte">
              <a:extrusionClr>
                <a:srgbClr val="C0C0C0"/>
              </a:extrusionClr>
            </a:sp3d>
          </a:bodyPr>
          <a:p>
            <a:pPr algn="ctr"/>
            <a:r>
              <a:rPr lang="zh-CN" altLang="en-US" sz="3600" b="1">
                <a:gradFill rotWithShape="0">
                  <a:gsLst>
                    <a:gs pos="0">
                      <a:srgbClr val="DCEBF5">
                        <a:alpha val="100000"/>
                      </a:srgbClr>
                    </a:gs>
                    <a:gs pos="8000">
                      <a:srgbClr val="83A7C3">
                        <a:alpha val="100000"/>
                      </a:srgbClr>
                    </a:gs>
                    <a:gs pos="13000">
                      <a:srgbClr val="768FB9">
                        <a:alpha val="100000"/>
                      </a:srgbClr>
                    </a:gs>
                    <a:gs pos="21001">
                      <a:srgbClr val="83A7C3">
                        <a:alpha val="100000"/>
                      </a:srgbClr>
                    </a:gs>
                    <a:gs pos="52000">
                      <a:srgbClr val="FFFFFF">
                        <a:alpha val="100000"/>
                      </a:srgbClr>
                    </a:gs>
                    <a:gs pos="56000">
                      <a:srgbClr val="9C6563">
                        <a:alpha val="100000"/>
                      </a:srgbClr>
                    </a:gs>
                    <a:gs pos="58000">
                      <a:srgbClr val="80302D">
                        <a:alpha val="100000"/>
                      </a:srgbClr>
                    </a:gs>
                    <a:gs pos="71001">
                      <a:srgbClr val="C0524E">
                        <a:alpha val="100000"/>
                      </a:srgbClr>
                    </a:gs>
                    <a:gs pos="94000">
                      <a:srgbClr val="EBDAD4">
                        <a:alpha val="100000"/>
                      </a:srgbClr>
                    </a:gs>
                    <a:gs pos="100000">
                      <a:srgbClr val="55261C">
                        <a:alpha val="100000"/>
                      </a:srgbClr>
                    </a:gs>
                  </a:gsLst>
                  <a:lin ang="5400000" scaled="1"/>
                  <a:tileRect/>
                </a:gradFill>
                <a:latin typeface="黑体" panose="02010609060101010101" pitchFamily="2" charset="-122"/>
                <a:ea typeface="黑体" panose="02010609060101010101" pitchFamily="2" charset="-122"/>
              </a:rPr>
              <a:t>作业</a:t>
            </a:r>
            <a:endParaRPr lang="zh-CN" altLang="en-US" sz="3600" b="1">
              <a:gradFill rotWithShape="0">
                <a:gsLst>
                  <a:gs pos="0">
                    <a:srgbClr val="DCEBF5">
                      <a:alpha val="100000"/>
                    </a:srgbClr>
                  </a:gs>
                  <a:gs pos="8000">
                    <a:srgbClr val="83A7C3">
                      <a:alpha val="100000"/>
                    </a:srgbClr>
                  </a:gs>
                  <a:gs pos="13000">
                    <a:srgbClr val="768FB9">
                      <a:alpha val="100000"/>
                    </a:srgbClr>
                  </a:gs>
                  <a:gs pos="21001">
                    <a:srgbClr val="83A7C3">
                      <a:alpha val="100000"/>
                    </a:srgbClr>
                  </a:gs>
                  <a:gs pos="52000">
                    <a:srgbClr val="FFFFFF">
                      <a:alpha val="100000"/>
                    </a:srgbClr>
                  </a:gs>
                  <a:gs pos="56000">
                    <a:srgbClr val="9C6563">
                      <a:alpha val="100000"/>
                    </a:srgbClr>
                  </a:gs>
                  <a:gs pos="58000">
                    <a:srgbClr val="80302D">
                      <a:alpha val="100000"/>
                    </a:srgbClr>
                  </a:gs>
                  <a:gs pos="71001">
                    <a:srgbClr val="C0524E">
                      <a:alpha val="100000"/>
                    </a:srgbClr>
                  </a:gs>
                  <a:gs pos="94000">
                    <a:srgbClr val="EBDAD4">
                      <a:alpha val="100000"/>
                    </a:srgbClr>
                  </a:gs>
                  <a:gs pos="100000">
                    <a:srgbClr val="55261C">
                      <a:alpha val="100000"/>
                    </a:srgbClr>
                  </a:gs>
                </a:gsLst>
                <a:lin ang="5400000" scaled="1"/>
                <a:tileRect/>
              </a:gradFill>
              <a:latin typeface="黑体" panose="02010609060101010101" pitchFamily="2" charset="-122"/>
              <a:ea typeface="黑体" panose="02010609060101010101" pitchFamily="2" charset="-122"/>
            </a:endParaRPr>
          </a:p>
        </p:txBody>
      </p:sp>
      <p:sp>
        <p:nvSpPr>
          <p:cNvPr id="171012" name="文本框 260100"/>
          <p:cNvSpPr txBox="1"/>
          <p:nvPr/>
        </p:nvSpPr>
        <p:spPr>
          <a:xfrm>
            <a:off x="250825" y="1341438"/>
            <a:ext cx="8424863" cy="3013075"/>
          </a:xfrm>
          <a:prstGeom prst="rect">
            <a:avLst/>
          </a:prstGeom>
          <a:noFill/>
          <a:ln w="9525">
            <a:noFill/>
          </a:ln>
        </p:spPr>
        <p:txBody>
          <a:bodyPr>
            <a:spAutoFit/>
          </a:bodyPr>
          <a:p>
            <a:pPr>
              <a:spcBef>
                <a:spcPct val="50000"/>
              </a:spcBef>
            </a:pPr>
            <a:r>
              <a:rPr lang="en-US" altLang="zh-CN" dirty="0">
                <a:latin typeface="Comic Sans MS" panose="030F0702030302020204" pitchFamily="66" charset="0"/>
              </a:rPr>
              <a:t> </a:t>
            </a:r>
            <a:r>
              <a:rPr lang="zh-CN" altLang="en-US" sz="2400" b="1" dirty="0">
                <a:solidFill>
                  <a:srgbClr val="0000CC"/>
                </a:solidFill>
                <a:latin typeface="Comic Sans MS" panose="030F0702030302020204" pitchFamily="66" charset="0"/>
              </a:rPr>
              <a:t>二</a:t>
            </a:r>
            <a:r>
              <a:rPr lang="en-US" altLang="zh-CN" sz="2400" b="1" dirty="0">
                <a:solidFill>
                  <a:srgbClr val="0000CC"/>
                </a:solidFill>
                <a:latin typeface="Comic Sans MS" panose="030F0702030302020204" pitchFamily="66" charset="0"/>
              </a:rPr>
              <a:t>.  </a:t>
            </a:r>
            <a:r>
              <a:rPr lang="zh-CN" altLang="en-US" sz="2400" b="1" dirty="0">
                <a:solidFill>
                  <a:srgbClr val="0000CC"/>
                </a:solidFill>
                <a:latin typeface="Comic Sans MS" panose="030F0702030302020204" pitchFamily="66" charset="0"/>
              </a:rPr>
              <a:t>森林里有一大一小两只狮子。他们一同拜师学艺，一同学完下山。大狮子用师傅所传“绝技”，捕食很是顺手，每天只需</a:t>
            </a:r>
            <a:r>
              <a:rPr lang="en-US" altLang="zh-CN" sz="2400" b="1" dirty="0">
                <a:solidFill>
                  <a:srgbClr val="0000CC"/>
                </a:solidFill>
                <a:latin typeface="Comic Sans MS" panose="030F0702030302020204" pitchFamily="66" charset="0"/>
              </a:rPr>
              <a:t>1</a:t>
            </a:r>
            <a:r>
              <a:rPr lang="zh-CN" altLang="en-US" sz="2400" b="1" dirty="0">
                <a:solidFill>
                  <a:srgbClr val="0000CC"/>
                </a:solidFill>
                <a:latin typeface="Comic Sans MS" panose="030F0702030302020204" pitchFamily="66" charset="0"/>
              </a:rPr>
              <a:t>小时，便可饱食终日，享乐不尽。于是它傲慢、懒惰起来，不屑向动物朋友学习，身体也渐渐发福。小狮子深感体弱艺浅，在运用师傅所教技艺的同时，不断钻研创新，完善捕食技艺，并虚心向老虎、猴子、狐狸等学习。一年后，两只狮子相遇，大狮子说：“唉，不知怎的，师傅教的越用越不灵！”小狮子却说：“师傅教的真灵！”</a:t>
            </a:r>
            <a:endParaRPr lang="zh-CN" altLang="en-US" sz="2400" b="1" dirty="0">
              <a:solidFill>
                <a:srgbClr val="0000CC"/>
              </a:solidFill>
              <a:latin typeface="Comic Sans MS" panose="030F0702030302020204" pitchFamily="66" charset="0"/>
            </a:endParaRPr>
          </a:p>
        </p:txBody>
      </p:sp>
      <p:sp>
        <p:nvSpPr>
          <p:cNvPr id="17101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3" name="标题 261121"/>
          <p:cNvSpPr>
            <a:spLocks noGrp="1" noRot="1"/>
          </p:cNvSpPr>
          <p:nvPr>
            <p:ph type="title"/>
          </p:nvPr>
        </p:nvSpPr>
        <p:spPr>
          <a:ln/>
        </p:spPr>
        <p:txBody>
          <a:bodyPr anchor="ctr"/>
          <a:p>
            <a:endParaRPr lang="zh-CN" altLang="en-US" dirty="0"/>
          </a:p>
        </p:txBody>
      </p:sp>
      <p:sp>
        <p:nvSpPr>
          <p:cNvPr id="172034" name="文本占位符 261122"/>
          <p:cNvSpPr>
            <a:spLocks noGrp="1" noRot="1"/>
          </p:cNvSpPr>
          <p:nvPr>
            <p:ph idx="1"/>
          </p:nvPr>
        </p:nvSpPr>
        <p:spPr>
          <a:ln/>
        </p:spPr>
        <p:txBody>
          <a:bodyPr anchor="t"/>
          <a:p>
            <a:endParaRPr lang="zh-CN" altLang="en-US" dirty="0"/>
          </a:p>
        </p:txBody>
      </p:sp>
      <p:pic>
        <p:nvPicPr>
          <p:cNvPr id="172035" name="图片 261123" descr="1"/>
          <p:cNvPicPr>
            <a:picLocks noChangeAspect="1"/>
          </p:cNvPicPr>
          <p:nvPr/>
        </p:nvPicPr>
        <p:blipFill>
          <a:blip r:embed="rId1"/>
          <a:stretch>
            <a:fillRect/>
          </a:stretch>
        </p:blipFill>
        <p:spPr>
          <a:xfrm>
            <a:off x="-304800" y="-228600"/>
            <a:ext cx="9753600" cy="7315200"/>
          </a:xfrm>
          <a:prstGeom prst="rect">
            <a:avLst/>
          </a:prstGeom>
          <a:noFill/>
          <a:ln w="9525">
            <a:noFill/>
          </a:ln>
        </p:spPr>
      </p:pic>
      <p:sp>
        <p:nvSpPr>
          <p:cNvPr id="172036" name="矩形 261124"/>
          <p:cNvSpPr/>
          <p:nvPr/>
        </p:nvSpPr>
        <p:spPr>
          <a:xfrm>
            <a:off x="468313" y="836613"/>
            <a:ext cx="5688012" cy="2305050"/>
          </a:xfrm>
          <a:prstGeom prst="rect">
            <a:avLst/>
          </a:prstGeom>
        </p:spPr>
        <p:txBody>
          <a:bodyPr wrap="none" fromWordArt="1">
            <a:prstTxWarp prst="textWave2">
              <a:avLst>
                <a:gd name="adj1" fmla="val 13005"/>
                <a:gd name="adj2" fmla="val 0"/>
              </a:avLst>
            </a:prstTxWarp>
            <a:normAutofit/>
          </a:bodyPr>
          <a:p>
            <a:pPr algn="ctr"/>
            <a:r>
              <a:rPr lang="zh-CN" altLang="en-US" sz="3600" b="1">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黑体" panose="02010609060101010101" pitchFamily="2" charset="-122"/>
                <a:ea typeface="黑体" panose="02010609060101010101" pitchFamily="2" charset="-122"/>
              </a:rPr>
              <a:t>祝同学们作文得高分</a:t>
            </a:r>
            <a:endParaRPr lang="zh-CN" altLang="en-US" sz="3600" b="1">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黑体" panose="02010609060101010101" pitchFamily="2" charset="-122"/>
              <a:ea typeface="黑体" panose="02010609060101010101" pitchFamily="2" charset="-122"/>
            </a:endParaRPr>
          </a:p>
        </p:txBody>
      </p:sp>
      <p:sp>
        <p:nvSpPr>
          <p:cNvPr id="17203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7" name="椭圆 467971"/>
          <p:cNvSpPr/>
          <p:nvPr/>
        </p:nvSpPr>
        <p:spPr>
          <a:xfrm>
            <a:off x="179388" y="2349500"/>
            <a:ext cx="3455987" cy="4103688"/>
          </a:xfrm>
          <a:prstGeom prst="ellipse">
            <a:avLst/>
          </a:prstGeom>
          <a:solidFill>
            <a:srgbClr val="FFFF00"/>
          </a:solidFill>
          <a:ln w="9525" cap="flat" cmpd="sng">
            <a:solidFill>
              <a:schemeClr val="tx1"/>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173058" name="文本框 467972"/>
          <p:cNvSpPr txBox="1"/>
          <p:nvPr/>
        </p:nvSpPr>
        <p:spPr>
          <a:xfrm>
            <a:off x="1116013" y="2852738"/>
            <a:ext cx="1655762" cy="701675"/>
          </a:xfrm>
          <a:prstGeom prst="rect">
            <a:avLst/>
          </a:prstGeom>
          <a:noFill/>
          <a:ln w="9525">
            <a:noFill/>
          </a:ln>
        </p:spPr>
        <p:txBody>
          <a:bodyPr>
            <a:spAutoFit/>
          </a:bodyPr>
          <a:p>
            <a:pPr>
              <a:spcBef>
                <a:spcPct val="50000"/>
              </a:spcBef>
            </a:pPr>
            <a:r>
              <a:rPr lang="zh-CN" altLang="en-US" sz="4000" b="1" dirty="0">
                <a:latin typeface="黑体" panose="02010609060101010101" pitchFamily="2" charset="-122"/>
                <a:ea typeface="黑体" panose="02010609060101010101" pitchFamily="2" charset="-122"/>
              </a:rPr>
              <a:t>课时</a:t>
            </a:r>
            <a:r>
              <a:rPr lang="en-US" altLang="zh-CN" sz="4000" b="1">
                <a:latin typeface="黑体" panose="02010609060101010101" pitchFamily="2" charset="-122"/>
                <a:ea typeface="黑体" panose="02010609060101010101" pitchFamily="2" charset="-122"/>
              </a:rPr>
              <a:t>7</a:t>
            </a:r>
            <a:endParaRPr lang="en-US" altLang="zh-CN" sz="4000" b="1">
              <a:latin typeface="黑体" panose="02010609060101010101" pitchFamily="2" charset="-122"/>
              <a:ea typeface="黑体" panose="02010609060101010101" pitchFamily="2" charset="-122"/>
            </a:endParaRPr>
          </a:p>
        </p:txBody>
      </p:sp>
      <p:sp>
        <p:nvSpPr>
          <p:cNvPr id="173059" name="文本框 467973"/>
          <p:cNvSpPr txBox="1"/>
          <p:nvPr/>
        </p:nvSpPr>
        <p:spPr>
          <a:xfrm>
            <a:off x="539750" y="3860800"/>
            <a:ext cx="2736850" cy="1920875"/>
          </a:xfrm>
          <a:prstGeom prst="rect">
            <a:avLst/>
          </a:prstGeom>
          <a:noFill/>
          <a:ln w="9525">
            <a:noFill/>
          </a:ln>
        </p:spPr>
        <p:txBody>
          <a:bodyPr>
            <a:spAutoFit/>
          </a:bodyPr>
          <a:p>
            <a:r>
              <a:rPr lang="zh-CN" altLang="en-US" sz="6000" b="1" dirty="0">
                <a:solidFill>
                  <a:srgbClr val="006600"/>
                </a:solidFill>
                <a:latin typeface="Times New Roman" panose="02020603050405020304" pitchFamily="18" charset="0"/>
                <a:ea typeface="方正行楷简体" pitchFamily="2" charset="-122"/>
              </a:rPr>
              <a:t>话题作文拟题</a:t>
            </a:r>
            <a:endParaRPr lang="zh-CN" altLang="en-US" sz="6000" b="1">
              <a:solidFill>
                <a:srgbClr val="006600"/>
              </a:solidFill>
              <a:latin typeface="Times New Roman" panose="02020603050405020304" pitchFamily="18" charset="0"/>
              <a:ea typeface="方正行楷简体" pitchFamily="2" charset="-122"/>
            </a:endParaRPr>
          </a:p>
        </p:txBody>
      </p:sp>
      <p:sp>
        <p:nvSpPr>
          <p:cNvPr id="173060" name="矩形 467974"/>
          <p:cNvSpPr>
            <a:spLocks noRot="1"/>
          </p:cNvSpPr>
          <p:nvPr/>
        </p:nvSpPr>
        <p:spPr>
          <a:xfrm>
            <a:off x="323850" y="188913"/>
            <a:ext cx="8540750" cy="1800225"/>
          </a:xfrm>
          <a:prstGeom prst="rect">
            <a:avLst/>
          </a:prstGeom>
          <a:noFill/>
          <a:ln w="9525">
            <a:noFill/>
          </a:ln>
        </p:spPr>
        <p:txBody>
          <a:bodyPr/>
          <a:p>
            <a:pPr marL="342900" indent="-342900">
              <a:lnSpc>
                <a:spcPct val="80000"/>
              </a:lnSpc>
              <a:spcBef>
                <a:spcPct val="20000"/>
              </a:spcBef>
              <a:buClr>
                <a:schemeClr val="hlink"/>
              </a:buClr>
              <a:buSzPct val="70000"/>
              <a:buFont typeface="Wingdings" panose="05000000000000000000" pitchFamily="2" charset="2"/>
              <a:buChar char="v"/>
            </a:pPr>
            <a:endParaRPr lang="en-US" altLang="zh-CN" sz="1000" b="1" dirty="0">
              <a:latin typeface="Arial" panose="020B0604020202020204" pitchFamily="34" charset="0"/>
            </a:endParaRPr>
          </a:p>
          <a:p>
            <a:pPr marL="342900" indent="-342900">
              <a:lnSpc>
                <a:spcPct val="80000"/>
              </a:lnSpc>
              <a:spcBef>
                <a:spcPct val="20000"/>
              </a:spcBef>
              <a:buClr>
                <a:schemeClr val="hlink"/>
              </a:buClr>
              <a:buSzPct val="70000"/>
              <a:buFont typeface="Wingdings" panose="05000000000000000000" pitchFamily="2" charset="2"/>
              <a:buChar char="v"/>
            </a:pPr>
            <a:endParaRPr lang="en-US" altLang="zh-CN" sz="1000" b="1" dirty="0">
              <a:latin typeface="Arial" panose="020B0604020202020204" pitchFamily="34" charset="0"/>
            </a:endParaRPr>
          </a:p>
          <a:p>
            <a:pPr marL="342900" indent="-342900">
              <a:lnSpc>
                <a:spcPct val="80000"/>
              </a:lnSpc>
              <a:spcBef>
                <a:spcPct val="20000"/>
              </a:spcBef>
              <a:buClr>
                <a:schemeClr val="hlink"/>
              </a:buClr>
              <a:buSzPct val="70000"/>
              <a:buFont typeface="Wingdings" panose="05000000000000000000" pitchFamily="2" charset="2"/>
              <a:buChar char="v"/>
            </a:pPr>
            <a:endParaRPr lang="en-US" altLang="zh-CN" sz="1000" b="1" dirty="0">
              <a:latin typeface="Arial" panose="020B0604020202020204" pitchFamily="34" charset="0"/>
            </a:endParaRPr>
          </a:p>
          <a:p>
            <a:pPr marL="342900" indent="-342900">
              <a:lnSpc>
                <a:spcPct val="80000"/>
              </a:lnSpc>
              <a:spcBef>
                <a:spcPct val="20000"/>
              </a:spcBef>
              <a:buClr>
                <a:schemeClr val="hlink"/>
              </a:buClr>
              <a:buSzPct val="70000"/>
              <a:buFont typeface="Wingdings" panose="05000000000000000000" pitchFamily="2" charset="2"/>
              <a:buChar char="v"/>
            </a:pPr>
            <a:endParaRPr lang="en-US" altLang="zh-CN" sz="1000" b="1" dirty="0">
              <a:latin typeface="Arial" panose="020B0604020202020204" pitchFamily="34" charset="0"/>
            </a:endParaRPr>
          </a:p>
          <a:p>
            <a:pPr marL="342900" indent="-342900">
              <a:lnSpc>
                <a:spcPct val="80000"/>
              </a:lnSpc>
              <a:spcBef>
                <a:spcPct val="20000"/>
              </a:spcBef>
              <a:buClr>
                <a:schemeClr val="hlink"/>
              </a:buClr>
              <a:buSzPct val="70000"/>
              <a:buFont typeface="Wingdings" panose="05000000000000000000" pitchFamily="2" charset="2"/>
              <a:buChar char="v"/>
            </a:pPr>
            <a:r>
              <a:rPr lang="zh-CN" altLang="en-US" sz="2400" b="1" dirty="0">
                <a:latin typeface="Times New Roman" panose="02020603050405020304" pitchFamily="18" charset="0"/>
              </a:rPr>
              <a:t>　　　        </a:t>
            </a:r>
            <a:r>
              <a:rPr lang="zh-CN" altLang="en-US" sz="3600" b="1" dirty="0">
                <a:solidFill>
                  <a:srgbClr val="006600"/>
                </a:solidFill>
                <a:latin typeface="Times New Roman" panose="02020603050405020304" pitchFamily="18" charset="0"/>
              </a:rPr>
              <a:t>明眸善睐亮全篇</a:t>
            </a:r>
            <a:br>
              <a:rPr lang="zh-CN" altLang="en-US" sz="3600" b="1" dirty="0">
                <a:solidFill>
                  <a:srgbClr val="006600"/>
                </a:solidFill>
                <a:latin typeface="Times New Roman" panose="02020603050405020304" pitchFamily="18" charset="0"/>
              </a:rPr>
            </a:br>
            <a:r>
              <a:rPr lang="zh-CN" altLang="en-US" sz="3600" b="1" dirty="0">
                <a:solidFill>
                  <a:srgbClr val="006600"/>
                </a:solidFill>
                <a:latin typeface="Times New Roman" panose="02020603050405020304" pitchFamily="18" charset="0"/>
              </a:rPr>
              <a:t>                                         </a:t>
            </a:r>
            <a:r>
              <a:rPr lang="en-US" altLang="zh-CN" sz="3600" b="1" dirty="0">
                <a:solidFill>
                  <a:srgbClr val="006600"/>
                </a:solidFill>
                <a:latin typeface="Arial" panose="020B0604020202020204" pitchFamily="34" charset="0"/>
              </a:rPr>
              <a:t>——</a:t>
            </a:r>
            <a:r>
              <a:rPr lang="zh-CN" altLang="en-US" sz="3600" b="1" dirty="0">
                <a:solidFill>
                  <a:srgbClr val="006600"/>
                </a:solidFill>
                <a:latin typeface="Times New Roman" panose="02020603050405020304" pitchFamily="18" charset="0"/>
              </a:rPr>
              <a:t>拟题篇</a:t>
            </a:r>
            <a:br>
              <a:rPr lang="zh-CN" altLang="en-US" sz="3600" b="1" dirty="0">
                <a:solidFill>
                  <a:srgbClr val="006600"/>
                </a:solidFill>
                <a:latin typeface="Times New Roman" panose="02020603050405020304" pitchFamily="18" charset="0"/>
              </a:rPr>
            </a:br>
            <a:endParaRPr lang="zh-CN" altLang="en-US" sz="3600" b="1" dirty="0">
              <a:solidFill>
                <a:srgbClr val="006600"/>
              </a:solidFill>
              <a:latin typeface="Times New Roman" panose="02020603050405020304" pitchFamily="18" charset="0"/>
            </a:endParaRPr>
          </a:p>
        </p:txBody>
      </p:sp>
      <p:sp>
        <p:nvSpPr>
          <p:cNvPr id="467976" name="文本框 467975"/>
          <p:cNvSpPr txBox="1"/>
          <p:nvPr/>
        </p:nvSpPr>
        <p:spPr>
          <a:xfrm>
            <a:off x="3708400" y="1844675"/>
            <a:ext cx="4464050" cy="2774950"/>
          </a:xfrm>
          <a:prstGeom prst="rect">
            <a:avLst/>
          </a:prstGeom>
          <a:noFill/>
          <a:ln w="9525">
            <a:noFill/>
            <a:miter/>
          </a:ln>
        </p:spPr>
        <p:txBody>
          <a:bodyPr>
            <a:spAutoFit/>
          </a:bodyPr>
          <a:p>
            <a:pPr algn="ctr">
              <a:spcBef>
                <a:spcPct val="20000"/>
              </a:spcBef>
              <a:buClr>
                <a:schemeClr val="hlink"/>
              </a:buClr>
              <a:buSzPct val="70000"/>
              <a:buFont typeface="Wingdings" panose="05000000000000000000" pitchFamily="2" charset="2"/>
            </a:pPr>
            <a:r>
              <a:rPr lang="zh-CN" altLang="en-US" sz="8000" b="1" noProof="1" dirty="0">
                <a:effectLst>
                  <a:outerShdw blurRad="38100" dist="38100" dir="2700000">
                    <a:srgbClr val="FFFFFF"/>
                  </a:outerShdw>
                </a:effectLst>
                <a:latin typeface="Arial" panose="020B0604020202020204" pitchFamily="34" charset="0"/>
                <a:ea typeface="宋体" panose="02010600030101010101" pitchFamily="2" charset="-122"/>
                <a:cs typeface="+mn-ea"/>
              </a:rPr>
              <a:t>话题作文</a:t>
            </a:r>
            <a:endParaRPr lang="zh-CN" altLang="en-US" sz="8000" b="1" noProof="1" dirty="0">
              <a:effectLst>
                <a:outerShdw blurRad="38100" dist="38100" dir="2700000">
                  <a:srgbClr val="FFFFFF"/>
                </a:outerShdw>
              </a:effectLst>
              <a:latin typeface="Arial" panose="020B0604020202020204" pitchFamily="34" charset="0"/>
              <a:ea typeface="宋体" panose="02010600030101010101" pitchFamily="2" charset="-122"/>
            </a:endParaRPr>
          </a:p>
          <a:p>
            <a:pPr algn="ctr">
              <a:spcBef>
                <a:spcPct val="20000"/>
              </a:spcBef>
              <a:buClr>
                <a:schemeClr val="hlink"/>
              </a:buClr>
              <a:buSzPct val="70000"/>
              <a:buFont typeface="Wingdings" panose="05000000000000000000" pitchFamily="2" charset="2"/>
            </a:pPr>
            <a:r>
              <a:rPr lang="zh-CN" altLang="en-US" sz="8000" b="1" noProof="1" dirty="0">
                <a:effectLst>
                  <a:outerShdw blurRad="38100" dist="38100" dir="2700000">
                    <a:srgbClr val="FFFFFF"/>
                  </a:outerShdw>
                </a:effectLst>
                <a:latin typeface="Arial" panose="020B0604020202020204" pitchFamily="34" charset="0"/>
                <a:ea typeface="宋体" panose="02010600030101010101" pitchFamily="2" charset="-122"/>
                <a:cs typeface="+mn-ea"/>
              </a:rPr>
              <a:t>拟题方法</a:t>
            </a:r>
            <a:endParaRPr lang="zh-CN" altLang="en-US" sz="8000" b="1" noProof="1" dirty="0">
              <a:effectLst>
                <a:outerShdw blurRad="38100" dist="38100" dir="2700000">
                  <a:srgbClr val="FFFFFF"/>
                </a:outerShdw>
              </a:effectLst>
              <a:latin typeface="Arial" panose="020B0604020202020204" pitchFamily="34" charset="0"/>
              <a:ea typeface="宋体" panose="02010600030101010101" pitchFamily="2" charset="-122"/>
            </a:endParaRPr>
          </a:p>
        </p:txBody>
      </p:sp>
      <p:sp>
        <p:nvSpPr>
          <p:cNvPr id="17306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1" name="文本框 290817"/>
          <p:cNvSpPr txBox="1"/>
          <p:nvPr/>
        </p:nvSpPr>
        <p:spPr>
          <a:xfrm>
            <a:off x="1258888" y="692150"/>
            <a:ext cx="6443662" cy="4781550"/>
          </a:xfrm>
          <a:prstGeom prst="rect">
            <a:avLst/>
          </a:prstGeom>
          <a:noFill/>
          <a:ln w="9525">
            <a:noFill/>
          </a:ln>
        </p:spPr>
        <p:txBody>
          <a:bodyPr>
            <a:spAutoFit/>
          </a:bodyPr>
          <a:p>
            <a:pPr>
              <a:spcBef>
                <a:spcPct val="50000"/>
              </a:spcBef>
            </a:pPr>
            <a:r>
              <a:rPr lang="en-US" altLang="zh-CN" sz="3200" b="1" dirty="0">
                <a:solidFill>
                  <a:srgbClr val="00CC00"/>
                </a:solidFill>
                <a:latin typeface="Arial" panose="020B0604020202020204" pitchFamily="34" charset="0"/>
              </a:rPr>
              <a:t>       </a:t>
            </a:r>
            <a:r>
              <a:rPr lang="zh-CN" altLang="en-US" sz="4400" b="1" dirty="0">
                <a:solidFill>
                  <a:srgbClr val="006600"/>
                </a:solidFill>
                <a:latin typeface="Arial" panose="020B0604020202020204" pitchFamily="34" charset="0"/>
                <a:ea typeface="方正姚体" pitchFamily="2" charset="-122"/>
              </a:rPr>
              <a:t>人，有个好听的名字，让人难忘你；文，有个亮丽的标题，让你得高分。俗话说，文好一半题呢。看来作文拟题是重要的。下面跟你说说话题作文的拟题方法。</a:t>
            </a:r>
            <a:endParaRPr lang="zh-CN" altLang="en-US" sz="4400" b="1" dirty="0">
              <a:solidFill>
                <a:srgbClr val="006600"/>
              </a:solidFill>
              <a:latin typeface="Arial" panose="020B0604020202020204" pitchFamily="34" charset="0"/>
              <a:ea typeface="方正姚体" pitchFamily="2" charset="-122"/>
            </a:endParaRPr>
          </a:p>
        </p:txBody>
      </p:sp>
      <p:sp>
        <p:nvSpPr>
          <p:cNvPr id="17408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5" name="文本占位符 419841"/>
          <p:cNvSpPr>
            <a:spLocks noGrp="1" noRot="1"/>
          </p:cNvSpPr>
          <p:nvPr>
            <p:ph idx="1"/>
          </p:nvPr>
        </p:nvSpPr>
        <p:spPr>
          <a:xfrm>
            <a:off x="603250" y="333375"/>
            <a:ext cx="8540750" cy="5761038"/>
          </a:xfrm>
          <a:ln/>
        </p:spPr>
        <p:txBody>
          <a:bodyPr anchor="t"/>
          <a:p>
            <a:pPr>
              <a:lnSpc>
                <a:spcPct val="90000"/>
              </a:lnSpc>
              <a:buNone/>
            </a:pPr>
            <a:r>
              <a:rPr lang="en-US" altLang="zh-CN" b="1" dirty="0">
                <a:solidFill>
                  <a:schemeClr val="folHlink"/>
                </a:solidFill>
              </a:rPr>
              <a:t>[</a:t>
            </a:r>
            <a:r>
              <a:rPr lang="zh-CN" altLang="en-US" b="1" dirty="0">
                <a:solidFill>
                  <a:schemeClr val="folHlink"/>
                </a:solidFill>
              </a:rPr>
              <a:t>写作启示</a:t>
            </a:r>
            <a:r>
              <a:rPr lang="en-US" altLang="zh-CN" b="1">
                <a:solidFill>
                  <a:schemeClr val="folHlink"/>
                </a:solidFill>
              </a:rPr>
              <a:t>]</a:t>
            </a:r>
            <a:br>
              <a:rPr lang="en-US" altLang="zh-CN" b="1" dirty="0"/>
            </a:br>
            <a:r>
              <a:rPr lang="en-US" altLang="zh-CN" b="1" dirty="0"/>
              <a:t>                        </a:t>
            </a:r>
            <a:r>
              <a:rPr lang="zh-CN" altLang="en-US" b="1" dirty="0"/>
              <a:t>臭蛋何须尝</a:t>
            </a:r>
            <a:br>
              <a:rPr lang="zh-CN" altLang="en-US" b="1" dirty="0"/>
            </a:br>
            <a:r>
              <a:rPr lang="zh-CN" altLang="en-US" b="1" dirty="0"/>
              <a:t>     美国外交官佩奇曾当过编辑，在工作中他退回许多稿件。一天，他收到一位妇人的来信：“你上星期退还了我的短篇小说，我知道你没有读我的小说，因为我作了记号：把</a:t>
            </a:r>
            <a:r>
              <a:rPr lang="en-US" altLang="zh-CN" b="1" dirty="0"/>
              <a:t>8</a:t>
            </a:r>
            <a:r>
              <a:rPr lang="zh-CN" altLang="en-US" b="1" dirty="0"/>
              <a:t>、</a:t>
            </a:r>
            <a:r>
              <a:rPr lang="en-US" altLang="zh-CN" b="1" dirty="0"/>
              <a:t>9</a:t>
            </a:r>
            <a:r>
              <a:rPr lang="zh-CN" altLang="en-US" b="1" dirty="0"/>
              <a:t>、</a:t>
            </a:r>
            <a:r>
              <a:rPr lang="en-US" altLang="zh-CN" b="1" dirty="0"/>
              <a:t>10</a:t>
            </a:r>
            <a:r>
              <a:rPr lang="zh-CN" altLang="en-US" b="1" dirty="0"/>
              <a:t>这三页粘在一起，稿子退回来，这三面还粘在一起，我认为你很不应该，没有看我的稿子便退稿。”</a:t>
            </a:r>
            <a:br>
              <a:rPr lang="zh-CN" altLang="en-US" b="1" dirty="0"/>
            </a:br>
            <a:r>
              <a:rPr lang="zh-CN" altLang="en-US" b="1" dirty="0"/>
              <a:t>        佩奇复信说：“早餐时我打开一个鸡蛋，我不必尝便能知道它是坏的。”</a:t>
            </a:r>
            <a:br>
              <a:rPr lang="zh-CN" altLang="en-US" b="1" dirty="0"/>
            </a:br>
            <a:r>
              <a:rPr lang="zh-CN" altLang="en-US" b="1" dirty="0"/>
              <a:t>        给文章拟标题又何尝不是如此呢</a:t>
            </a:r>
            <a:r>
              <a:rPr lang="en-US" altLang="zh-CN" b="1"/>
              <a:t>?</a:t>
            </a:r>
            <a:endParaRPr lang="en-US" altLang="zh-CN" b="1"/>
          </a:p>
        </p:txBody>
      </p:sp>
      <p:sp>
        <p:nvSpPr>
          <p:cNvPr id="17510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29" name="标题 420865"/>
          <p:cNvSpPr>
            <a:spLocks noGrp="1" noRot="1"/>
          </p:cNvSpPr>
          <p:nvPr>
            <p:ph type="title"/>
          </p:nvPr>
        </p:nvSpPr>
        <p:spPr>
          <a:xfrm>
            <a:off x="250825" y="0"/>
            <a:ext cx="8540750" cy="1143000"/>
          </a:xfrm>
          <a:ln/>
        </p:spPr>
        <p:txBody>
          <a:bodyPr anchor="ctr"/>
          <a:p>
            <a:r>
              <a:rPr lang="en-US" altLang="zh-CN" sz="4000" dirty="0"/>
              <a:t>[</a:t>
            </a:r>
            <a:r>
              <a:rPr lang="zh-CN" altLang="en-US" sz="4000" dirty="0"/>
              <a:t>密码解读</a:t>
            </a:r>
            <a:r>
              <a:rPr lang="en-US" altLang="zh-CN" sz="4000"/>
              <a:t>]</a:t>
            </a:r>
            <a:br>
              <a:rPr lang="en-US" altLang="zh-CN" sz="4000"/>
            </a:br>
            <a:endParaRPr lang="en-US" altLang="zh-CN" sz="4000"/>
          </a:p>
        </p:txBody>
      </p:sp>
      <p:sp>
        <p:nvSpPr>
          <p:cNvPr id="176130" name="文本占位符 420866"/>
          <p:cNvSpPr>
            <a:spLocks noGrp="1" noRot="1"/>
          </p:cNvSpPr>
          <p:nvPr>
            <p:ph idx="1"/>
          </p:nvPr>
        </p:nvSpPr>
        <p:spPr>
          <a:xfrm>
            <a:off x="250825" y="620713"/>
            <a:ext cx="8540750" cy="4270375"/>
          </a:xfrm>
          <a:ln/>
        </p:spPr>
        <p:txBody>
          <a:bodyPr anchor="t"/>
          <a:p>
            <a:pPr>
              <a:lnSpc>
                <a:spcPct val="80000"/>
              </a:lnSpc>
              <a:buNone/>
            </a:pPr>
            <a:r>
              <a:rPr lang="en-US" altLang="zh-CN" sz="2800" b="1" dirty="0"/>
              <a:t>            </a:t>
            </a:r>
            <a:r>
              <a:rPr lang="zh-CN" altLang="en-US" sz="2800" b="1" dirty="0"/>
              <a:t>有人形象地把作文题目比作人的眼睛，确实再恰当不过了。一双眼睛顾盼生辉，人就显得精神俊秀，如果双目无神，人自然就萎靡不振了。作文也是如此，所以有“题好一半文”之说。尤其是在中考、高考中话题作文成为主流之后，拟题的意义更加重要。题目的好坏在一定程度上影响作文得分的高低。很多同学没有认识到这一点，在考试作文中图省事，顺手拿过“话题”做“文题”，造成“千篇一题”的现象。阅卷老师打开试卷，首先进入他视野的就是你的作文题，如果此时有一个亮丽的文题，一定会使阅卷老师眼前一亮。拟一个好的文题，就等于有了开启写作灵感之门的钥匙，同时，也等于给自己的作文上了一道“保险”。</a:t>
            </a:r>
            <a:endParaRPr lang="zh-CN" altLang="en-US" sz="2800" b="1" dirty="0"/>
          </a:p>
          <a:p>
            <a:pPr>
              <a:lnSpc>
                <a:spcPct val="80000"/>
              </a:lnSpc>
              <a:buNone/>
            </a:pPr>
            <a:r>
              <a:rPr lang="zh-CN" altLang="en-US" sz="2800" b="1" dirty="0"/>
              <a:t>          那么，怎样才能迅速拟出新颖、简洁、醒目、有文采的标题呢</a:t>
            </a:r>
            <a:r>
              <a:rPr lang="en-US" altLang="zh-CN" sz="2800" b="1" dirty="0"/>
              <a:t>?</a:t>
            </a:r>
            <a:r>
              <a:rPr lang="zh-CN" altLang="en-US" sz="2800" b="1" dirty="0"/>
              <a:t>我们只要留心一下众多流光溢彩的中考佳作文题，就不难发现其中的奥秘。</a:t>
            </a:r>
            <a:endParaRPr lang="zh-CN" altLang="en-US" sz="2800" b="1" dirty="0"/>
          </a:p>
        </p:txBody>
      </p:sp>
      <p:sp>
        <p:nvSpPr>
          <p:cNvPr id="17613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文本占位符 113665"/>
          <p:cNvSpPr>
            <a:spLocks noGrp="1" noRot="1"/>
          </p:cNvSpPr>
          <p:nvPr>
            <p:ph idx="1"/>
          </p:nvPr>
        </p:nvSpPr>
        <p:spPr>
          <a:xfrm>
            <a:off x="611188" y="1484313"/>
            <a:ext cx="7920037" cy="3816350"/>
          </a:xfrm>
          <a:ln/>
        </p:spPr>
        <p:txBody>
          <a:bodyPr anchor="t"/>
          <a:p>
            <a:pPr>
              <a:buNone/>
            </a:pPr>
            <a:r>
              <a:rPr lang="zh-CN" altLang="en-US" sz="4000" b="1" dirty="0">
                <a:ea typeface="黑体" panose="02010609060101010101" pitchFamily="2" charset="-122"/>
              </a:rPr>
              <a:t>怎样使自己的作文立意高远呢？</a:t>
            </a:r>
            <a:endParaRPr lang="zh-CN" altLang="en-US" sz="4000" b="1" dirty="0">
              <a:ea typeface="黑体" panose="02010609060101010101" pitchFamily="2" charset="-122"/>
            </a:endParaRPr>
          </a:p>
          <a:p>
            <a:pPr>
              <a:buNone/>
            </a:pPr>
            <a:r>
              <a:rPr lang="en-US" altLang="zh-CN" b="1" dirty="0"/>
              <a:t>◎</a:t>
            </a:r>
            <a:r>
              <a:rPr lang="en-US" altLang="zh-CN" b="1"/>
              <a:t>1  </a:t>
            </a:r>
            <a:r>
              <a:rPr lang="zh-CN" altLang="en-US" sz="4000" b="1" dirty="0">
                <a:ea typeface="黑体" panose="02010609060101010101" pitchFamily="2" charset="-122"/>
              </a:rPr>
              <a:t>洞察生活现象背后的本质，揭示材料所蕴涵的普遍意义。</a:t>
            </a:r>
            <a:endParaRPr lang="zh-CN" altLang="en-US" sz="4000" b="1" dirty="0">
              <a:ea typeface="黑体" panose="02010609060101010101" pitchFamily="2" charset="-122"/>
            </a:endParaRPr>
          </a:p>
          <a:p>
            <a:pPr>
              <a:buNone/>
            </a:pPr>
            <a:r>
              <a:rPr lang="en-US" altLang="zh-CN" b="1" dirty="0"/>
              <a:t>◎</a:t>
            </a:r>
            <a:r>
              <a:rPr lang="en-US" altLang="zh-CN" b="1"/>
              <a:t>2  </a:t>
            </a:r>
            <a:r>
              <a:rPr lang="zh-CN" altLang="en-US" sz="4000" b="1" dirty="0">
                <a:ea typeface="黑体" panose="02010609060101010101" pitchFamily="2" charset="-122"/>
              </a:rPr>
              <a:t>以小见大，以点滴小事折射时代和社会的影子。</a:t>
            </a:r>
            <a:endParaRPr lang="zh-CN" altLang="en-US" sz="4000" b="1" dirty="0">
              <a:ea typeface="黑体" panose="02010609060101010101" pitchFamily="2" charset="-122"/>
            </a:endParaRPr>
          </a:p>
        </p:txBody>
      </p:sp>
      <p:sp>
        <p:nvSpPr>
          <p:cNvPr id="20482" name="文本框 113667"/>
          <p:cNvSpPr txBox="1"/>
          <p:nvPr/>
        </p:nvSpPr>
        <p:spPr>
          <a:xfrm>
            <a:off x="0" y="0"/>
            <a:ext cx="2411413"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写作启示</a:t>
            </a:r>
            <a:endParaRPr lang="zh-CN" altLang="en-US" sz="4000" b="1" dirty="0">
              <a:solidFill>
                <a:schemeClr val="bg1"/>
              </a:solidFill>
              <a:latin typeface="Arial" panose="020B0604020202020204" pitchFamily="34" charset="0"/>
            </a:endParaRPr>
          </a:p>
        </p:txBody>
      </p:sp>
      <p:sp>
        <p:nvSpPr>
          <p:cNvPr id="2048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3" name="标题 451585"/>
          <p:cNvSpPr>
            <a:spLocks noGrp="1" noRot="1"/>
          </p:cNvSpPr>
          <p:nvPr>
            <p:ph type="title"/>
          </p:nvPr>
        </p:nvSpPr>
        <p:spPr>
          <a:xfrm>
            <a:off x="323850" y="260350"/>
            <a:ext cx="8540750" cy="1143000"/>
          </a:xfrm>
          <a:ln/>
        </p:spPr>
        <p:txBody>
          <a:bodyPr anchor="ctr"/>
          <a:p>
            <a:r>
              <a:rPr lang="zh-CN" altLang="en-US" b="1" dirty="0">
                <a:latin typeface="方正行楷简体" pitchFamily="2" charset="-122"/>
                <a:ea typeface="方正行楷简体" pitchFamily="2" charset="-122"/>
              </a:rPr>
              <a:t>一、善补题，以小见大。</a:t>
            </a:r>
            <a:endParaRPr lang="zh-CN" altLang="en-US" b="1" dirty="0">
              <a:latin typeface="方正行楷简体" pitchFamily="2" charset="-122"/>
              <a:ea typeface="方正行楷简体" pitchFamily="2" charset="-122"/>
            </a:endParaRPr>
          </a:p>
        </p:txBody>
      </p:sp>
      <p:sp>
        <p:nvSpPr>
          <p:cNvPr id="177154" name="文本占位符 451586"/>
          <p:cNvSpPr>
            <a:spLocks noGrp="1" noRot="1"/>
          </p:cNvSpPr>
          <p:nvPr>
            <p:ph idx="1"/>
          </p:nvPr>
        </p:nvSpPr>
        <p:spPr>
          <a:xfrm>
            <a:off x="323850" y="1341438"/>
            <a:ext cx="8540750" cy="4270375"/>
          </a:xfrm>
          <a:ln/>
        </p:spPr>
        <p:txBody>
          <a:bodyPr anchor="t"/>
          <a:p>
            <a:pPr>
              <a:buNone/>
            </a:pPr>
            <a:r>
              <a:rPr lang="en-US" altLang="zh-CN" b="1" dirty="0"/>
              <a:t>         </a:t>
            </a:r>
            <a:r>
              <a:rPr lang="zh-CN" altLang="en-US" b="1" dirty="0"/>
              <a:t>在所给话题前面或后面加上适当的词语进行增补，对写作范围加以限制，能使话题由大变小，由虚变实，由抽象变具体，这是最简捷方便的拟题方法。如以“体验”为话题，可拟</a:t>
            </a:r>
            <a:r>
              <a:rPr lang="en-US" altLang="zh-CN" b="1" dirty="0"/>
              <a:t>《</a:t>
            </a:r>
            <a:r>
              <a:rPr lang="zh-CN" altLang="en-US" b="1" dirty="0"/>
              <a:t>爱的初体验</a:t>
            </a:r>
            <a:r>
              <a:rPr lang="en-US" altLang="zh-CN" b="1" dirty="0"/>
              <a:t>》</a:t>
            </a:r>
            <a:r>
              <a:rPr lang="zh-CN" altLang="en-US" b="1" dirty="0"/>
              <a:t>、</a:t>
            </a:r>
            <a:r>
              <a:rPr lang="en-US" altLang="zh-CN" b="1" dirty="0"/>
              <a:t>《</a:t>
            </a:r>
            <a:r>
              <a:rPr lang="zh-CN" altLang="en-US" b="1" dirty="0"/>
              <a:t>生命的体验</a:t>
            </a:r>
            <a:r>
              <a:rPr lang="en-US" altLang="zh-CN" b="1" dirty="0"/>
              <a:t>》</a:t>
            </a:r>
            <a:r>
              <a:rPr lang="zh-CN" altLang="en-US" b="1" dirty="0"/>
              <a:t>、</a:t>
            </a:r>
            <a:r>
              <a:rPr lang="en-US" altLang="zh-CN" b="1" dirty="0"/>
              <a:t>《</a:t>
            </a:r>
            <a:r>
              <a:rPr lang="zh-CN" altLang="en-US" b="1" dirty="0"/>
              <a:t>体验孤独</a:t>
            </a:r>
            <a:r>
              <a:rPr lang="en-US" altLang="zh-CN" b="1" dirty="0"/>
              <a:t>》</a:t>
            </a:r>
            <a:r>
              <a:rPr lang="zh-CN" altLang="en-US" b="1" dirty="0"/>
              <a:t>、</a:t>
            </a:r>
            <a:r>
              <a:rPr lang="en-US" altLang="zh-CN" b="1" dirty="0"/>
              <a:t>《</a:t>
            </a:r>
            <a:r>
              <a:rPr lang="zh-CN" altLang="en-US" b="1" dirty="0"/>
              <a:t>体验长大</a:t>
            </a:r>
            <a:r>
              <a:rPr lang="en-US" altLang="zh-CN" b="1" dirty="0"/>
              <a:t>》</a:t>
            </a:r>
            <a:r>
              <a:rPr lang="zh-CN" altLang="en-US" b="1" dirty="0"/>
              <a:t>、</a:t>
            </a:r>
            <a:r>
              <a:rPr lang="en-US" altLang="zh-CN" b="1" dirty="0"/>
              <a:t>《</a:t>
            </a:r>
            <a:r>
              <a:rPr lang="zh-CN" altLang="en-US" b="1" dirty="0"/>
              <a:t>体验“女朋友”</a:t>
            </a:r>
            <a:r>
              <a:rPr lang="en-US" altLang="zh-CN" b="1" dirty="0"/>
              <a:t>》</a:t>
            </a:r>
            <a:r>
              <a:rPr lang="zh-CN" altLang="en-US" b="1" dirty="0"/>
              <a:t>等，文题从各个角度缩小了写作范围，选材范围更明确集中，极利于我们的写作从小处着眼而顺利展开，避免出现“下笔千言、离题万里”的现象。</a:t>
            </a:r>
            <a:endParaRPr lang="zh-CN" altLang="en-US" b="1" dirty="0"/>
          </a:p>
        </p:txBody>
      </p:sp>
      <p:sp>
        <p:nvSpPr>
          <p:cNvPr id="17715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7" name="标题 424961"/>
          <p:cNvSpPr>
            <a:spLocks noGrp="1" noRot="1"/>
          </p:cNvSpPr>
          <p:nvPr>
            <p:ph type="title"/>
          </p:nvPr>
        </p:nvSpPr>
        <p:spPr>
          <a:xfrm>
            <a:off x="179388" y="404813"/>
            <a:ext cx="8540750" cy="168275"/>
          </a:xfrm>
          <a:ln/>
        </p:spPr>
        <p:txBody>
          <a:bodyPr anchor="ctr"/>
          <a:p>
            <a:r>
              <a:rPr lang="zh-CN" altLang="en-US" sz="5400" b="1" dirty="0">
                <a:latin typeface="方正姚体" pitchFamily="2" charset="-122"/>
                <a:ea typeface="方正姚体" pitchFamily="2" charset="-122"/>
              </a:rPr>
              <a:t>二、妙修辞，匠心独运。</a:t>
            </a:r>
            <a:endParaRPr lang="zh-CN" altLang="en-US" sz="5400" b="1" dirty="0">
              <a:latin typeface="方正姚体" pitchFamily="2" charset="-122"/>
              <a:ea typeface="方正姚体" pitchFamily="2" charset="-122"/>
            </a:endParaRPr>
          </a:p>
        </p:txBody>
      </p:sp>
      <p:sp>
        <p:nvSpPr>
          <p:cNvPr id="178178" name="文本占位符 424962"/>
          <p:cNvSpPr>
            <a:spLocks noGrp="1" noRot="1"/>
          </p:cNvSpPr>
          <p:nvPr>
            <p:ph idx="1"/>
          </p:nvPr>
        </p:nvSpPr>
        <p:spPr>
          <a:xfrm>
            <a:off x="250825" y="692150"/>
            <a:ext cx="8540750" cy="5473700"/>
          </a:xfrm>
          <a:ln/>
        </p:spPr>
        <p:txBody>
          <a:bodyPr anchor="t"/>
          <a:p>
            <a:pPr>
              <a:lnSpc>
                <a:spcPct val="80000"/>
              </a:lnSpc>
            </a:pPr>
            <a:endParaRPr lang="en-US" altLang="zh-CN" b="1"/>
          </a:p>
          <a:p>
            <a:pPr>
              <a:lnSpc>
                <a:spcPct val="80000"/>
              </a:lnSpc>
              <a:buNone/>
            </a:pPr>
            <a:r>
              <a:rPr lang="en-US" altLang="zh-CN" b="1" dirty="0"/>
              <a:t>           </a:t>
            </a:r>
            <a:r>
              <a:rPr lang="zh-CN" altLang="en-US" b="1" dirty="0"/>
              <a:t>这种方法，是指根据特定的语言环境、文体和内容，灵活巧妙地运用比喻、拟人、夸张、对偶、双关、反诘等修辞手法拟题，可以增强文题的美感，使题目生动，鲜明，美妙，贴切。使文章锦上添花。如：</a:t>
            </a:r>
            <a:endParaRPr lang="zh-CN" altLang="en-US" b="1" dirty="0"/>
          </a:p>
          <a:p>
            <a:pPr>
              <a:lnSpc>
                <a:spcPct val="80000"/>
              </a:lnSpc>
              <a:buNone/>
            </a:pPr>
            <a:r>
              <a:rPr lang="en-US" altLang="zh-CN" b="1" dirty="0"/>
              <a:t>①“</a:t>
            </a:r>
            <a:r>
              <a:rPr lang="zh-CN" altLang="en-US" b="1" dirty="0"/>
              <a:t>心愿”话题</a:t>
            </a:r>
            <a:r>
              <a:rPr lang="en-US" altLang="zh-CN" b="1" dirty="0"/>
              <a:t>——《</a:t>
            </a:r>
            <a:r>
              <a:rPr lang="zh-CN" altLang="en-US" b="1" dirty="0"/>
              <a:t>心灵是一棵会开花的树</a:t>
            </a:r>
            <a:r>
              <a:rPr lang="en-US" altLang="zh-CN" b="1"/>
              <a:t>》</a:t>
            </a:r>
            <a:endParaRPr lang="en-US" altLang="zh-CN" b="1"/>
          </a:p>
          <a:p>
            <a:pPr>
              <a:lnSpc>
                <a:spcPct val="80000"/>
              </a:lnSpc>
              <a:buNone/>
            </a:pPr>
            <a:r>
              <a:rPr lang="en-US" altLang="zh-CN" b="1" dirty="0"/>
              <a:t>②“</a:t>
            </a:r>
            <a:r>
              <a:rPr lang="zh-CN" altLang="en-US" b="1" dirty="0"/>
              <a:t>诚信”话题</a:t>
            </a:r>
            <a:r>
              <a:rPr lang="en-US" altLang="zh-CN" b="1" dirty="0"/>
              <a:t>——《</a:t>
            </a:r>
            <a:r>
              <a:rPr lang="zh-CN" altLang="en-US" b="1" dirty="0"/>
              <a:t>守住你的金矿</a:t>
            </a:r>
            <a:r>
              <a:rPr lang="en-US" altLang="zh-CN" b="1"/>
              <a:t>》</a:t>
            </a:r>
            <a:endParaRPr lang="en-US" altLang="zh-CN" b="1"/>
          </a:p>
          <a:p>
            <a:pPr>
              <a:lnSpc>
                <a:spcPct val="80000"/>
              </a:lnSpc>
              <a:buNone/>
            </a:pPr>
            <a:r>
              <a:rPr lang="en-US" altLang="zh-CN" b="1" dirty="0"/>
              <a:t>③“</a:t>
            </a:r>
            <a:r>
              <a:rPr lang="zh-CN" altLang="en-US" b="1" dirty="0"/>
              <a:t>生态”话题</a:t>
            </a:r>
            <a:r>
              <a:rPr lang="en-US" altLang="zh-CN" b="1" dirty="0"/>
              <a:t>——《</a:t>
            </a:r>
            <a:r>
              <a:rPr lang="zh-CN" altLang="en-US" b="1" dirty="0"/>
              <a:t>一只小鸟的自述</a:t>
            </a:r>
            <a:r>
              <a:rPr lang="en-US" altLang="zh-CN" b="1"/>
              <a:t>》</a:t>
            </a:r>
            <a:endParaRPr lang="en-US" altLang="zh-CN" b="1"/>
          </a:p>
          <a:p>
            <a:pPr>
              <a:lnSpc>
                <a:spcPct val="80000"/>
              </a:lnSpc>
              <a:buNone/>
            </a:pPr>
            <a:r>
              <a:rPr lang="en-US" altLang="zh-CN" b="1" dirty="0"/>
              <a:t>④“</a:t>
            </a:r>
            <a:r>
              <a:rPr lang="zh-CN" altLang="en-US" b="1" dirty="0"/>
              <a:t>故乡”话题</a:t>
            </a:r>
            <a:r>
              <a:rPr lang="en-US" altLang="zh-CN" b="1" dirty="0"/>
              <a:t>——《</a:t>
            </a:r>
            <a:r>
              <a:rPr lang="zh-CN" altLang="en-US" b="1" dirty="0"/>
              <a:t>千年月色万年情</a:t>
            </a:r>
            <a:r>
              <a:rPr lang="en-US" altLang="zh-CN" b="1"/>
              <a:t>》</a:t>
            </a:r>
            <a:endParaRPr lang="en-US" altLang="zh-CN" b="1"/>
          </a:p>
          <a:p>
            <a:pPr>
              <a:lnSpc>
                <a:spcPct val="80000"/>
              </a:lnSpc>
              <a:buNone/>
            </a:pPr>
            <a:r>
              <a:rPr lang="en-US" altLang="zh-CN" b="1" dirty="0"/>
              <a:t>⑤“</a:t>
            </a:r>
            <a:r>
              <a:rPr lang="zh-CN" altLang="en-US" b="1" dirty="0"/>
              <a:t>文化”话题</a:t>
            </a:r>
            <a:r>
              <a:rPr lang="en-US" altLang="zh-CN" b="1" dirty="0"/>
              <a:t>——《“</a:t>
            </a:r>
            <a:r>
              <a:rPr lang="zh-CN" altLang="en-US" b="1" dirty="0"/>
              <a:t>文化快餐”真的不足取吗</a:t>
            </a:r>
            <a:r>
              <a:rPr lang="en-US" altLang="zh-CN" b="1"/>
              <a:t>》</a:t>
            </a:r>
            <a:endParaRPr lang="en-US" altLang="zh-CN" b="1"/>
          </a:p>
          <a:p>
            <a:pPr>
              <a:lnSpc>
                <a:spcPct val="80000"/>
              </a:lnSpc>
              <a:buNone/>
            </a:pPr>
            <a:r>
              <a:rPr lang="en-US" altLang="zh-CN" b="1" dirty="0"/>
              <a:t>⑥“</a:t>
            </a:r>
            <a:r>
              <a:rPr lang="zh-CN" altLang="en-US" b="1" dirty="0"/>
              <a:t>青春”话题</a:t>
            </a:r>
            <a:r>
              <a:rPr lang="en-US" altLang="zh-CN" b="1" dirty="0"/>
              <a:t>——《</a:t>
            </a:r>
            <a:r>
              <a:rPr lang="zh-CN" altLang="en-US" b="1" dirty="0"/>
              <a:t>长发长，短发短</a:t>
            </a:r>
            <a:r>
              <a:rPr lang="en-US" altLang="zh-CN" b="1"/>
              <a:t>》</a:t>
            </a:r>
            <a:endParaRPr lang="en-US" altLang="zh-CN" b="1"/>
          </a:p>
        </p:txBody>
      </p:sp>
      <p:sp>
        <p:nvSpPr>
          <p:cNvPr id="17817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9201" name="文本占位符 425985"/>
          <p:cNvSpPr>
            <a:spLocks noGrp="1" noRot="1"/>
          </p:cNvSpPr>
          <p:nvPr>
            <p:ph idx="1"/>
          </p:nvPr>
        </p:nvSpPr>
        <p:spPr>
          <a:xfrm>
            <a:off x="301625" y="476250"/>
            <a:ext cx="8540750" cy="5546725"/>
          </a:xfrm>
          <a:ln/>
        </p:spPr>
        <p:txBody>
          <a:bodyPr anchor="t"/>
          <a:p>
            <a:pPr>
              <a:buNone/>
            </a:pPr>
            <a:r>
              <a:rPr lang="en-US" altLang="zh-CN" sz="2800" b="1" dirty="0"/>
              <a:t>         ⑦“</a:t>
            </a:r>
            <a:r>
              <a:rPr lang="zh-CN" altLang="en-US" sz="2800" b="1" dirty="0"/>
              <a:t>关爱”话题</a:t>
            </a:r>
            <a:r>
              <a:rPr lang="en-US" altLang="zh-CN" sz="2800" b="1" dirty="0"/>
              <a:t>——《</a:t>
            </a:r>
            <a:r>
              <a:rPr lang="zh-CN" altLang="en-US" sz="2800" b="1" dirty="0"/>
              <a:t>不要在冬天砍倒一棵树</a:t>
            </a:r>
            <a:r>
              <a:rPr lang="en-US" altLang="zh-CN" sz="2800" b="1"/>
              <a:t>》</a:t>
            </a:r>
            <a:endParaRPr lang="en-US" altLang="zh-CN" sz="2800" b="1"/>
          </a:p>
          <a:p>
            <a:pPr>
              <a:buNone/>
            </a:pPr>
            <a:r>
              <a:rPr lang="en-US" altLang="zh-CN" sz="2800" b="1" dirty="0"/>
              <a:t>         ⑧“</a:t>
            </a:r>
            <a:r>
              <a:rPr lang="zh-CN" altLang="en-US" sz="2800" b="1" dirty="0"/>
              <a:t>环保”话题</a:t>
            </a:r>
            <a:r>
              <a:rPr lang="en-US" altLang="zh-CN" sz="2800" b="1" dirty="0"/>
              <a:t>——《</a:t>
            </a:r>
            <a:r>
              <a:rPr lang="zh-CN" altLang="en-US" sz="2800" b="1" dirty="0"/>
              <a:t>还我家园</a:t>
            </a:r>
            <a:r>
              <a:rPr lang="en-US" altLang="zh-CN" sz="2800" b="1" dirty="0"/>
              <a:t>——</a:t>
            </a:r>
            <a:r>
              <a:rPr lang="zh-CN" altLang="en-US" sz="2800" b="1" dirty="0"/>
              <a:t>鸟类的呼声</a:t>
            </a:r>
            <a:r>
              <a:rPr lang="en-US" altLang="zh-CN" sz="2800" b="1"/>
              <a:t>》</a:t>
            </a:r>
            <a:endParaRPr lang="en-US" altLang="zh-CN" sz="2800" b="1"/>
          </a:p>
          <a:p>
            <a:pPr>
              <a:buNone/>
            </a:pPr>
            <a:r>
              <a:rPr lang="en-US" altLang="zh-CN" sz="2800" b="1" dirty="0"/>
              <a:t>           </a:t>
            </a:r>
            <a:r>
              <a:rPr lang="zh-CN" altLang="en-US" sz="2800" b="1" dirty="0"/>
              <a:t>标题</a:t>
            </a:r>
            <a:r>
              <a:rPr lang="en-US" altLang="zh-CN" sz="2800" b="1" dirty="0"/>
              <a:t>①</a:t>
            </a:r>
            <a:r>
              <a:rPr lang="zh-CN" altLang="en-US" sz="2800" b="1" dirty="0"/>
              <a:t>，明喻；标题</a:t>
            </a:r>
            <a:r>
              <a:rPr lang="en-US" altLang="zh-CN" sz="2800" b="1" dirty="0"/>
              <a:t>②</a:t>
            </a:r>
            <a:r>
              <a:rPr lang="zh-CN" altLang="en-US" sz="2800" b="1" dirty="0"/>
              <a:t>，暗喻。二者均化抽象为具体，化平淡为神奇，生动形象。标题</a:t>
            </a:r>
            <a:r>
              <a:rPr lang="en-US" altLang="zh-CN" sz="2800" b="1" dirty="0"/>
              <a:t>③</a:t>
            </a:r>
            <a:r>
              <a:rPr lang="zh-CN" altLang="en-US" sz="2800" b="1" dirty="0"/>
              <a:t>，拟人，色彩鲜明，表意丰富。标题</a:t>
            </a:r>
            <a:r>
              <a:rPr lang="en-US" altLang="zh-CN" sz="2800" b="1" dirty="0"/>
              <a:t>④</a:t>
            </a:r>
            <a:r>
              <a:rPr lang="zh-CN" altLang="en-US" sz="2800" b="1" dirty="0"/>
              <a:t>，夸张，烘托气氛，增强联想。标题</a:t>
            </a:r>
            <a:r>
              <a:rPr lang="en-US" altLang="zh-CN" sz="2800" b="1" dirty="0"/>
              <a:t>⑤</a:t>
            </a:r>
            <a:r>
              <a:rPr lang="zh-CN" altLang="en-US" sz="2800" b="1" dirty="0"/>
              <a:t>，反诘，加强语气，增强效果，发人深省。标题</a:t>
            </a:r>
            <a:r>
              <a:rPr lang="en-US" altLang="zh-CN" sz="2800" b="1" dirty="0"/>
              <a:t>⑥</a:t>
            </a:r>
            <a:r>
              <a:rPr lang="zh-CN" altLang="en-US" sz="2800" b="1" dirty="0"/>
              <a:t>，对偶，表意凝练，琅琅上口，抒情酣畅。标题</a:t>
            </a:r>
            <a:r>
              <a:rPr lang="en-US" altLang="zh-CN" sz="2800" b="1" dirty="0"/>
              <a:t>⑦</a:t>
            </a:r>
            <a:r>
              <a:rPr lang="zh-CN" altLang="en-US" sz="2800" b="1" dirty="0"/>
              <a:t>，双关，意味深长，启人深思。标题</a:t>
            </a:r>
            <a:r>
              <a:rPr lang="en-US" altLang="zh-CN" sz="2800" b="1" dirty="0"/>
              <a:t>⑧</a:t>
            </a:r>
            <a:r>
              <a:rPr lang="zh-CN" altLang="en-US" sz="2800" b="1" dirty="0"/>
              <a:t>，呼告，语气有力，振聋发聩。这些题目，由于运用了恰当的修辞，所以像一颗颗珍珠，闪闪发光；又像一块磁石，吸引读者的心。</a:t>
            </a:r>
            <a:endParaRPr lang="zh-CN" altLang="en-US" sz="2800" b="1" dirty="0"/>
          </a:p>
          <a:p>
            <a:endParaRPr lang="zh-CN" altLang="en-US" sz="2800" dirty="0"/>
          </a:p>
        </p:txBody>
      </p:sp>
      <p:sp>
        <p:nvSpPr>
          <p:cNvPr id="17920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0225" name="文本占位符 291842"/>
          <p:cNvSpPr>
            <a:spLocks noGrp="1" noRot="1"/>
          </p:cNvSpPr>
          <p:nvPr>
            <p:ph idx="1"/>
          </p:nvPr>
        </p:nvSpPr>
        <p:spPr>
          <a:xfrm>
            <a:off x="179388" y="404813"/>
            <a:ext cx="8569325" cy="6165850"/>
          </a:xfrm>
          <a:ln/>
        </p:spPr>
        <p:txBody>
          <a:bodyPr anchor="t"/>
          <a:p>
            <a:pPr>
              <a:buNone/>
            </a:pPr>
            <a:r>
              <a:rPr lang="en-US" altLang="zh-CN" b="1">
                <a:solidFill>
                  <a:srgbClr val="00CC00"/>
                </a:solidFill>
              </a:rPr>
              <a:t>   </a:t>
            </a:r>
            <a:r>
              <a:rPr lang="en-US" altLang="zh-CN" b="1" dirty="0">
                <a:solidFill>
                  <a:srgbClr val="006600"/>
                </a:solidFill>
                <a:latin typeface="方正姚体" pitchFamily="2" charset="-122"/>
                <a:ea typeface="方正姚体" pitchFamily="2" charset="-122"/>
              </a:rPr>
              <a:t>1</a:t>
            </a:r>
            <a:r>
              <a:rPr lang="zh-CN" altLang="en-US" b="1" dirty="0">
                <a:solidFill>
                  <a:srgbClr val="006600"/>
                </a:solidFill>
                <a:latin typeface="方正姚体" pitchFamily="2" charset="-122"/>
                <a:ea typeface="方正姚体" pitchFamily="2" charset="-122"/>
              </a:rPr>
              <a:t>、比喻。以“挫折”为话题</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别抱怨手上的牌</a:t>
            </a:r>
            <a:r>
              <a:rPr lang="en-US" altLang="zh-CN" b="1" dirty="0">
                <a:solidFill>
                  <a:srgbClr val="006600"/>
                </a:solidFill>
                <a:latin typeface="方正姚体" pitchFamily="2" charset="-122"/>
                <a:ea typeface="方正姚体" pitchFamily="2" charset="-122"/>
              </a:rPr>
              <a:t>》 </a:t>
            </a:r>
            <a:br>
              <a:rPr lang="en-US" altLang="zh-CN" b="1" dirty="0">
                <a:solidFill>
                  <a:srgbClr val="006600"/>
                </a:solidFill>
                <a:latin typeface="方正姚体" pitchFamily="2" charset="-122"/>
                <a:ea typeface="方正姚体" pitchFamily="2" charset="-122"/>
              </a:rPr>
            </a:br>
            <a:r>
              <a:rPr lang="en-US" altLang="zh-CN" b="1" dirty="0">
                <a:solidFill>
                  <a:srgbClr val="006600"/>
                </a:solidFill>
                <a:latin typeface="方正姚体" pitchFamily="2" charset="-122"/>
                <a:ea typeface="方正姚体" pitchFamily="2" charset="-122"/>
              </a:rPr>
              <a:t> </a:t>
            </a:r>
            <a:r>
              <a:rPr lang="zh-CN" altLang="en-US" b="1" dirty="0">
                <a:solidFill>
                  <a:srgbClr val="006600"/>
                </a:solidFill>
                <a:latin typeface="方正姚体" pitchFamily="2" charset="-122"/>
                <a:ea typeface="方正姚体" pitchFamily="2" charset="-122"/>
              </a:rPr>
              <a:t>以“环保”为话题</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点燃绿色的火焰</a:t>
            </a:r>
            <a:r>
              <a:rPr lang="en-US" altLang="zh-CN" b="1">
                <a:solidFill>
                  <a:srgbClr val="006600"/>
                </a:solidFill>
                <a:latin typeface="方正姚体" pitchFamily="2" charset="-122"/>
                <a:ea typeface="方正姚体" pitchFamily="2" charset="-122"/>
              </a:rPr>
              <a:t>》</a:t>
            </a:r>
            <a:endParaRPr lang="en-US" altLang="zh-CN" b="1">
              <a:solidFill>
                <a:srgbClr val="006600"/>
              </a:solidFill>
              <a:latin typeface="方正姚体" pitchFamily="2" charset="-122"/>
              <a:ea typeface="方正姚体" pitchFamily="2" charset="-122"/>
            </a:endParaRPr>
          </a:p>
          <a:p>
            <a:pPr>
              <a:buNone/>
            </a:pPr>
            <a:r>
              <a:rPr lang="en-US" altLang="zh-CN" b="1" dirty="0">
                <a:solidFill>
                  <a:srgbClr val="006600"/>
                </a:solidFill>
                <a:latin typeface="方正姚体" pitchFamily="2" charset="-122"/>
                <a:ea typeface="方正姚体" pitchFamily="2" charset="-122"/>
              </a:rPr>
              <a:t>    </a:t>
            </a:r>
            <a:r>
              <a:rPr lang="zh-CN" altLang="en-US" b="1" dirty="0">
                <a:solidFill>
                  <a:srgbClr val="006600"/>
                </a:solidFill>
                <a:latin typeface="方正姚体" pitchFamily="2" charset="-122"/>
                <a:ea typeface="方正姚体" pitchFamily="2" charset="-122"/>
              </a:rPr>
              <a:t>以“关注生活”的话题</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我爱曲线的生活</a:t>
            </a:r>
            <a:r>
              <a:rPr lang="en-US" altLang="zh-CN" b="1" dirty="0">
                <a:solidFill>
                  <a:srgbClr val="006600"/>
                </a:solidFill>
                <a:latin typeface="方正姚体" pitchFamily="2" charset="-122"/>
                <a:ea typeface="方正姚体" pitchFamily="2" charset="-122"/>
              </a:rPr>
              <a:t>》 </a:t>
            </a:r>
            <a:br>
              <a:rPr lang="en-US" altLang="zh-CN" b="1" dirty="0">
                <a:solidFill>
                  <a:srgbClr val="006600"/>
                </a:solidFill>
                <a:latin typeface="方正姚体" pitchFamily="2" charset="-122"/>
                <a:ea typeface="方正姚体" pitchFamily="2" charset="-122"/>
              </a:rPr>
            </a:br>
            <a:r>
              <a:rPr lang="en-US" altLang="zh-CN" b="1" dirty="0">
                <a:solidFill>
                  <a:srgbClr val="006600"/>
                </a:solidFill>
                <a:latin typeface="方正姚体" pitchFamily="2" charset="-122"/>
                <a:ea typeface="方正姚体" pitchFamily="2" charset="-122"/>
              </a:rPr>
              <a:t>2</a:t>
            </a:r>
            <a:r>
              <a:rPr lang="zh-CN" altLang="en-US" b="1" dirty="0">
                <a:solidFill>
                  <a:srgbClr val="006600"/>
                </a:solidFill>
                <a:latin typeface="方正姚体" pitchFamily="2" charset="-122"/>
                <a:ea typeface="方正姚体" pitchFamily="2" charset="-122"/>
              </a:rPr>
              <a:t>、夸张。      以“挫折”为话题</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那个障碍粉碎了我</a:t>
            </a:r>
            <a:r>
              <a:rPr lang="en-US" altLang="zh-CN" b="1" dirty="0">
                <a:solidFill>
                  <a:srgbClr val="006600"/>
                </a:solidFill>
                <a:latin typeface="方正姚体" pitchFamily="2" charset="-122"/>
                <a:ea typeface="方正姚体" pitchFamily="2" charset="-122"/>
              </a:rPr>
              <a:t>》 </a:t>
            </a:r>
            <a:br>
              <a:rPr lang="en-US" altLang="zh-CN" b="1" dirty="0">
                <a:solidFill>
                  <a:srgbClr val="006600"/>
                </a:solidFill>
                <a:latin typeface="方正姚体" pitchFamily="2" charset="-122"/>
                <a:ea typeface="方正姚体" pitchFamily="2" charset="-122"/>
              </a:rPr>
            </a:br>
            <a:r>
              <a:rPr lang="en-US" altLang="zh-CN" b="1" dirty="0">
                <a:solidFill>
                  <a:srgbClr val="006600"/>
                </a:solidFill>
                <a:latin typeface="方正姚体" pitchFamily="2" charset="-122"/>
                <a:ea typeface="方正姚体" pitchFamily="2" charset="-122"/>
              </a:rPr>
              <a:t>3</a:t>
            </a:r>
            <a:r>
              <a:rPr lang="zh-CN" altLang="en-US" b="1" dirty="0">
                <a:solidFill>
                  <a:srgbClr val="006600"/>
                </a:solidFill>
                <a:latin typeface="方正姚体" pitchFamily="2" charset="-122"/>
                <a:ea typeface="方正姚体" pitchFamily="2" charset="-122"/>
              </a:rPr>
              <a:t>、设问。以“效率”为话题</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我从日本邮局取回了什么？</a:t>
            </a:r>
            <a:r>
              <a:rPr lang="en-US" altLang="zh-CN" b="1">
                <a:solidFill>
                  <a:srgbClr val="006600"/>
                </a:solidFill>
                <a:latin typeface="方正姚体" pitchFamily="2" charset="-122"/>
                <a:ea typeface="方正姚体" pitchFamily="2" charset="-122"/>
              </a:rPr>
              <a:t>》 </a:t>
            </a:r>
            <a:endParaRPr lang="en-US" altLang="zh-CN" b="1">
              <a:solidFill>
                <a:srgbClr val="006600"/>
              </a:solidFill>
              <a:latin typeface="方正姚体" pitchFamily="2" charset="-122"/>
              <a:ea typeface="方正姚体" pitchFamily="2" charset="-122"/>
            </a:endParaRPr>
          </a:p>
        </p:txBody>
      </p:sp>
      <p:sp>
        <p:nvSpPr>
          <p:cNvPr id="18022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49" name="文本占位符 292865"/>
          <p:cNvSpPr>
            <a:spLocks noGrp="1" noRot="1"/>
          </p:cNvSpPr>
          <p:nvPr>
            <p:ph idx="1"/>
          </p:nvPr>
        </p:nvSpPr>
        <p:spPr>
          <a:xfrm>
            <a:off x="468313" y="404813"/>
            <a:ext cx="8207375" cy="5976937"/>
          </a:xfrm>
          <a:ln/>
        </p:spPr>
        <p:txBody>
          <a:bodyPr anchor="t"/>
          <a:p>
            <a:pPr>
              <a:buNone/>
            </a:pPr>
            <a:r>
              <a:rPr lang="en-US" altLang="zh-CN" b="1" dirty="0">
                <a:solidFill>
                  <a:srgbClr val="006600"/>
                </a:solidFill>
                <a:latin typeface="方正姚体" pitchFamily="2" charset="-122"/>
                <a:ea typeface="方正姚体" pitchFamily="2" charset="-122"/>
              </a:rPr>
              <a:t>4</a:t>
            </a:r>
            <a:r>
              <a:rPr lang="zh-CN" altLang="en-US" b="1" dirty="0">
                <a:solidFill>
                  <a:srgbClr val="006600"/>
                </a:solidFill>
                <a:latin typeface="方正姚体" pitchFamily="2" charset="-122"/>
                <a:ea typeface="方正姚体" pitchFamily="2" charset="-122"/>
              </a:rPr>
              <a:t>、借代。“关注生活”话题</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倾听自己的心跳</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，“心跳”代指某次独特的自身经历。 </a:t>
            </a:r>
            <a:endParaRPr lang="zh-CN" altLang="en-US" b="1" dirty="0">
              <a:solidFill>
                <a:srgbClr val="006600"/>
              </a:solidFill>
              <a:latin typeface="方正姚体" pitchFamily="2" charset="-122"/>
              <a:ea typeface="方正姚体" pitchFamily="2" charset="-122"/>
            </a:endParaRPr>
          </a:p>
          <a:p>
            <a:pPr>
              <a:buNone/>
            </a:pPr>
            <a:r>
              <a:rPr lang="en-US" altLang="zh-CN" b="1" dirty="0">
                <a:solidFill>
                  <a:srgbClr val="006600"/>
                </a:solidFill>
                <a:latin typeface="方正姚体" pitchFamily="2" charset="-122"/>
                <a:ea typeface="方正姚体" pitchFamily="2" charset="-122"/>
              </a:rPr>
              <a:t>5</a:t>
            </a:r>
            <a:r>
              <a:rPr lang="zh-CN" altLang="en-US" b="1" dirty="0">
                <a:solidFill>
                  <a:srgbClr val="006600"/>
                </a:solidFill>
                <a:latin typeface="方正姚体" pitchFamily="2" charset="-122"/>
                <a:ea typeface="方正姚体" pitchFamily="2" charset="-122"/>
              </a:rPr>
              <a:t>、对偶。以“环保”为话题</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一头白发，满山青葱</a:t>
            </a:r>
            <a:r>
              <a:rPr lang="en-US" altLang="zh-CN" b="1">
                <a:solidFill>
                  <a:srgbClr val="006600"/>
                </a:solidFill>
                <a:latin typeface="方正姚体" pitchFamily="2" charset="-122"/>
                <a:ea typeface="方正姚体" pitchFamily="2" charset="-122"/>
              </a:rPr>
              <a:t>》 </a:t>
            </a:r>
            <a:endParaRPr lang="en-US" altLang="zh-CN" b="1">
              <a:solidFill>
                <a:srgbClr val="006600"/>
              </a:solidFill>
              <a:latin typeface="方正姚体" pitchFamily="2" charset="-122"/>
              <a:ea typeface="方正姚体" pitchFamily="2" charset="-122"/>
            </a:endParaRPr>
          </a:p>
          <a:p>
            <a:pPr>
              <a:buNone/>
            </a:pPr>
            <a:r>
              <a:rPr lang="en-US" altLang="zh-CN" b="1" dirty="0">
                <a:solidFill>
                  <a:srgbClr val="006600"/>
                </a:solidFill>
                <a:latin typeface="方正姚体" pitchFamily="2" charset="-122"/>
                <a:ea typeface="方正姚体" pitchFamily="2" charset="-122"/>
              </a:rPr>
              <a:t>6</a:t>
            </a:r>
            <a:r>
              <a:rPr lang="zh-CN" altLang="en-US" b="1" dirty="0">
                <a:solidFill>
                  <a:srgbClr val="006600"/>
                </a:solidFill>
                <a:latin typeface="方正姚体" pitchFamily="2" charset="-122"/>
                <a:ea typeface="方正姚体" pitchFamily="2" charset="-122"/>
              </a:rPr>
              <a:t>、拟人。以“树”为话题</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树的“叹息”</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。以“环保”为话题</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地球就诊记</a:t>
            </a:r>
            <a:r>
              <a:rPr lang="en-US" altLang="zh-CN" b="1">
                <a:solidFill>
                  <a:srgbClr val="006600"/>
                </a:solidFill>
                <a:latin typeface="方正姚体" pitchFamily="2" charset="-122"/>
                <a:ea typeface="方正姚体" pitchFamily="2" charset="-122"/>
              </a:rPr>
              <a:t>》 </a:t>
            </a:r>
            <a:endParaRPr lang="en-US" altLang="zh-CN" b="1">
              <a:solidFill>
                <a:srgbClr val="006600"/>
              </a:solidFill>
              <a:latin typeface="方正姚体" pitchFamily="2" charset="-122"/>
              <a:ea typeface="方正姚体" pitchFamily="2" charset="-122"/>
            </a:endParaRPr>
          </a:p>
          <a:p>
            <a:pPr>
              <a:buNone/>
            </a:pPr>
            <a:r>
              <a:rPr lang="en-US" altLang="zh-CN" b="1" dirty="0">
                <a:solidFill>
                  <a:srgbClr val="006600"/>
                </a:solidFill>
                <a:latin typeface="方正姚体" pitchFamily="2" charset="-122"/>
                <a:ea typeface="方正姚体" pitchFamily="2" charset="-122"/>
              </a:rPr>
              <a:t>7</a:t>
            </a:r>
            <a:r>
              <a:rPr lang="zh-CN" altLang="en-US" b="1" dirty="0">
                <a:solidFill>
                  <a:srgbClr val="006600"/>
                </a:solidFill>
                <a:latin typeface="方正姚体" pitchFamily="2" charset="-122"/>
                <a:ea typeface="方正姚体" pitchFamily="2" charset="-122"/>
              </a:rPr>
              <a:t>、呼告。以“书”为话题</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别了，漫画书！</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。以“关注生活”为话题</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给生活加点苦吧！</a:t>
            </a:r>
            <a:r>
              <a:rPr lang="en-US" altLang="zh-CN" b="1">
                <a:solidFill>
                  <a:srgbClr val="006600"/>
                </a:solidFill>
                <a:latin typeface="方正姚体" pitchFamily="2" charset="-122"/>
                <a:ea typeface="方正姚体" pitchFamily="2" charset="-122"/>
              </a:rPr>
              <a:t>》 </a:t>
            </a:r>
            <a:br>
              <a:rPr lang="en-US" altLang="zh-CN" b="1">
                <a:solidFill>
                  <a:srgbClr val="006600"/>
                </a:solidFill>
                <a:latin typeface="方正姚体" pitchFamily="2" charset="-122"/>
                <a:ea typeface="方正姚体" pitchFamily="2" charset="-122"/>
              </a:rPr>
            </a:br>
            <a:br>
              <a:rPr lang="en-US" altLang="zh-CN" b="1"/>
            </a:br>
            <a:endParaRPr lang="en-US" altLang="zh-CN" b="1"/>
          </a:p>
        </p:txBody>
      </p:sp>
      <p:sp>
        <p:nvSpPr>
          <p:cNvPr id="18125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2273" name="标题 293889"/>
          <p:cNvSpPr>
            <a:spLocks noGrp="1" noRot="1"/>
          </p:cNvSpPr>
          <p:nvPr>
            <p:ph type="title"/>
          </p:nvPr>
        </p:nvSpPr>
        <p:spPr>
          <a:xfrm>
            <a:off x="1908175" y="0"/>
            <a:ext cx="5327650" cy="1312863"/>
          </a:xfrm>
          <a:ln/>
        </p:spPr>
        <p:txBody>
          <a:bodyPr anchor="ctr"/>
          <a:p>
            <a:r>
              <a:rPr lang="zh-CN" altLang="en-US" sz="5400" b="1" dirty="0">
                <a:solidFill>
                  <a:srgbClr val="0000FF"/>
                </a:solidFill>
                <a:ea typeface="方正行楷简体" pitchFamily="2" charset="-122"/>
              </a:rPr>
              <a:t>三、引用法</a:t>
            </a:r>
            <a:r>
              <a:rPr lang="zh-CN" altLang="en-US" sz="5400" b="1" dirty="0">
                <a:solidFill>
                  <a:srgbClr val="0000FF"/>
                </a:solidFill>
              </a:rPr>
              <a:t> </a:t>
            </a:r>
            <a:endParaRPr lang="zh-CN" altLang="en-US" sz="4000" dirty="0"/>
          </a:p>
        </p:txBody>
      </p:sp>
      <p:sp>
        <p:nvSpPr>
          <p:cNvPr id="182274" name="文本占位符 293890"/>
          <p:cNvSpPr>
            <a:spLocks noGrp="1" noRot="1"/>
          </p:cNvSpPr>
          <p:nvPr>
            <p:ph idx="1"/>
          </p:nvPr>
        </p:nvSpPr>
        <p:spPr>
          <a:xfrm>
            <a:off x="468313" y="908050"/>
            <a:ext cx="7991475" cy="4495800"/>
          </a:xfrm>
          <a:ln/>
        </p:spPr>
        <p:txBody>
          <a:bodyPr anchor="t"/>
          <a:p>
            <a:pPr>
              <a:buNone/>
            </a:pPr>
            <a:r>
              <a:rPr lang="en-US" altLang="zh-CN" b="1" dirty="0">
                <a:solidFill>
                  <a:srgbClr val="006600"/>
                </a:solidFill>
                <a:latin typeface="方正姚体" pitchFamily="2" charset="-122"/>
                <a:ea typeface="方正姚体" pitchFamily="2" charset="-122"/>
              </a:rPr>
              <a:t>1</a:t>
            </a:r>
            <a:r>
              <a:rPr lang="zh-CN" altLang="en-US" b="1" dirty="0">
                <a:solidFill>
                  <a:srgbClr val="006600"/>
                </a:solidFill>
                <a:latin typeface="方正姚体" pitchFamily="2" charset="-122"/>
                <a:ea typeface="方正姚体" pitchFamily="2" charset="-122"/>
              </a:rPr>
              <a:t>、引用诗句 </a:t>
            </a:r>
            <a:br>
              <a:rPr lang="zh-CN" altLang="en-US" b="1" dirty="0">
                <a:solidFill>
                  <a:srgbClr val="006600"/>
                </a:solidFill>
                <a:latin typeface="方正姚体" pitchFamily="2" charset="-122"/>
                <a:ea typeface="方正姚体" pitchFamily="2" charset="-122"/>
              </a:rPr>
            </a:br>
            <a:r>
              <a:rPr lang="zh-CN" altLang="en-US" b="1" dirty="0">
                <a:solidFill>
                  <a:srgbClr val="006600"/>
                </a:solidFill>
                <a:latin typeface="方正姚体" pitchFamily="2" charset="-122"/>
                <a:ea typeface="方正姚体" pitchFamily="2" charset="-122"/>
              </a:rPr>
              <a:t>        </a:t>
            </a:r>
            <a:r>
              <a:rPr lang="en-US" altLang="zh-CN" b="1" dirty="0">
                <a:solidFill>
                  <a:srgbClr val="006600"/>
                </a:solidFill>
                <a:latin typeface="方正姚体" pitchFamily="2" charset="-122"/>
                <a:ea typeface="方正姚体" pitchFamily="2" charset="-122"/>
              </a:rPr>
              <a:t>99</a:t>
            </a:r>
            <a:r>
              <a:rPr lang="zh-CN" altLang="en-US" b="1" dirty="0">
                <a:solidFill>
                  <a:srgbClr val="006600"/>
                </a:solidFill>
                <a:latin typeface="方正姚体" pitchFamily="2" charset="-122"/>
                <a:ea typeface="方正姚体" pitchFamily="2" charset="-122"/>
              </a:rPr>
              <a:t>年高考“假如记忆可以移植”</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前不见古人，后不见来者</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陈子昂</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登幽州台歌</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，表示对移植记忆的困惑。</a:t>
            </a:r>
            <a:endParaRPr lang="zh-CN" altLang="en-US" b="1" dirty="0">
              <a:solidFill>
                <a:srgbClr val="006600"/>
              </a:solidFill>
              <a:latin typeface="方正姚体" pitchFamily="2" charset="-122"/>
              <a:ea typeface="方正姚体" pitchFamily="2" charset="-122"/>
            </a:endParaRPr>
          </a:p>
          <a:p>
            <a:pPr>
              <a:buNone/>
            </a:pPr>
            <a:r>
              <a:rPr lang="en-US" altLang="zh-CN" b="1" dirty="0">
                <a:solidFill>
                  <a:srgbClr val="006600"/>
                </a:solidFill>
                <a:latin typeface="方正姚体" pitchFamily="2" charset="-122"/>
                <a:ea typeface="方正姚体" pitchFamily="2" charset="-122"/>
              </a:rPr>
              <a:t>             2000</a:t>
            </a:r>
            <a:r>
              <a:rPr lang="zh-CN" altLang="en-US" b="1" dirty="0">
                <a:solidFill>
                  <a:srgbClr val="006600"/>
                </a:solidFill>
                <a:latin typeface="方正姚体" pitchFamily="2" charset="-122"/>
                <a:ea typeface="方正姚体" pitchFamily="2" charset="-122"/>
              </a:rPr>
              <a:t>年高考“答案是丰富多采的”</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横看成岭侧成峰</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苏轼</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题西林壁</a:t>
            </a:r>
            <a:r>
              <a:rPr lang="en-US" altLang="zh-CN" b="1" dirty="0">
                <a:solidFill>
                  <a:srgbClr val="006600"/>
                </a:solidFill>
                <a:latin typeface="方正姚体" pitchFamily="2" charset="-122"/>
                <a:ea typeface="方正姚体" pitchFamily="2" charset="-122"/>
              </a:rPr>
              <a:t>》 </a:t>
            </a:r>
            <a:br>
              <a:rPr lang="en-US" altLang="zh-CN" b="1" dirty="0">
                <a:solidFill>
                  <a:srgbClr val="006600"/>
                </a:solidFill>
                <a:latin typeface="方正姚体" pitchFamily="2" charset="-122"/>
                <a:ea typeface="方正姚体" pitchFamily="2" charset="-122"/>
              </a:rPr>
            </a:br>
            <a:r>
              <a:rPr lang="en-US" altLang="zh-CN" b="1" dirty="0">
                <a:solidFill>
                  <a:srgbClr val="006600"/>
                </a:solidFill>
                <a:latin typeface="方正姚体" pitchFamily="2" charset="-122"/>
                <a:ea typeface="方正姚体" pitchFamily="2" charset="-122"/>
              </a:rPr>
              <a:t>          </a:t>
            </a:r>
            <a:r>
              <a:rPr lang="zh-CN" altLang="en-US" b="1" dirty="0">
                <a:solidFill>
                  <a:srgbClr val="006600"/>
                </a:solidFill>
                <a:latin typeface="方正姚体" pitchFamily="2" charset="-122"/>
                <a:ea typeface="方正姚体" pitchFamily="2" charset="-122"/>
              </a:rPr>
              <a:t>写某件发生于雨后的事件</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潇潇雨歇</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岳飞</a:t>
            </a:r>
            <a:r>
              <a:rPr lang="en-US" altLang="zh-CN" b="1" dirty="0">
                <a:solidFill>
                  <a:srgbClr val="006600"/>
                </a:solidFill>
                <a:latin typeface="方正姚体" pitchFamily="2" charset="-122"/>
                <a:ea typeface="方正姚体" pitchFamily="2" charset="-122"/>
              </a:rPr>
              <a:t>——《</a:t>
            </a:r>
            <a:r>
              <a:rPr lang="zh-CN" altLang="en-US" b="1" dirty="0">
                <a:solidFill>
                  <a:srgbClr val="006600"/>
                </a:solidFill>
                <a:latin typeface="方正姚体" pitchFamily="2" charset="-122"/>
                <a:ea typeface="方正姚体" pitchFamily="2" charset="-122"/>
              </a:rPr>
              <a:t>满江红</a:t>
            </a:r>
            <a:r>
              <a:rPr lang="en-US" altLang="zh-CN" b="1">
                <a:solidFill>
                  <a:srgbClr val="006600"/>
                </a:solidFill>
                <a:latin typeface="方正姚体" pitchFamily="2" charset="-122"/>
                <a:ea typeface="方正姚体" pitchFamily="2" charset="-122"/>
              </a:rPr>
              <a:t>》 </a:t>
            </a:r>
            <a:endParaRPr lang="en-US" altLang="zh-CN" b="1">
              <a:solidFill>
                <a:srgbClr val="006600"/>
              </a:solidFill>
              <a:latin typeface="方正姚体" pitchFamily="2" charset="-122"/>
              <a:ea typeface="方正姚体" pitchFamily="2" charset="-122"/>
            </a:endParaRPr>
          </a:p>
        </p:txBody>
      </p:sp>
      <p:sp>
        <p:nvSpPr>
          <p:cNvPr id="18227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3297" name="文本占位符 294913"/>
          <p:cNvSpPr>
            <a:spLocks noGrp="1" noRot="1"/>
          </p:cNvSpPr>
          <p:nvPr>
            <p:ph idx="1"/>
          </p:nvPr>
        </p:nvSpPr>
        <p:spPr>
          <a:xfrm>
            <a:off x="0" y="260350"/>
            <a:ext cx="9144000" cy="6048375"/>
          </a:xfrm>
          <a:ln/>
        </p:spPr>
        <p:txBody>
          <a:bodyPr anchor="t"/>
          <a:p>
            <a:pPr>
              <a:buNone/>
            </a:pPr>
            <a:r>
              <a:rPr lang="en-US" altLang="zh-CN" sz="3600" b="1" dirty="0">
                <a:solidFill>
                  <a:srgbClr val="006600"/>
                </a:solidFill>
                <a:latin typeface="方正姚体" pitchFamily="2" charset="-122"/>
                <a:ea typeface="方正姚体" pitchFamily="2" charset="-122"/>
              </a:rPr>
              <a:t>2</a:t>
            </a:r>
            <a:r>
              <a:rPr lang="zh-CN" altLang="en-US" sz="3600" b="1" dirty="0">
                <a:solidFill>
                  <a:srgbClr val="006600"/>
                </a:solidFill>
                <a:latin typeface="方正姚体" pitchFamily="2" charset="-122"/>
                <a:ea typeface="方正姚体" pitchFamily="2" charset="-122"/>
              </a:rPr>
              <a:t>、引用流行歌词 </a:t>
            </a:r>
            <a:endParaRPr lang="zh-CN" altLang="en-US" sz="3600" b="1" dirty="0">
              <a:solidFill>
                <a:srgbClr val="006600"/>
              </a:solidFill>
              <a:latin typeface="方正姚体" pitchFamily="2" charset="-122"/>
              <a:ea typeface="方正姚体" pitchFamily="2" charset="-122"/>
            </a:endParaRPr>
          </a:p>
          <a:p>
            <a:pPr>
              <a:buNone/>
            </a:pPr>
            <a:r>
              <a:rPr lang="zh-CN" altLang="en-US" sz="3600" b="1" dirty="0">
                <a:solidFill>
                  <a:srgbClr val="006600"/>
                </a:solidFill>
                <a:latin typeface="方正姚体" pitchFamily="2" charset="-122"/>
                <a:ea typeface="方正姚体" pitchFamily="2" charset="-122"/>
              </a:rPr>
              <a:t>          以“宽容”为话题</a:t>
            </a:r>
            <a:r>
              <a:rPr lang="en-US" altLang="zh-CN" sz="3600" b="1" dirty="0">
                <a:solidFill>
                  <a:srgbClr val="006600"/>
                </a:solidFill>
                <a:latin typeface="方正姚体" pitchFamily="2" charset="-122"/>
                <a:ea typeface="方正姚体" pitchFamily="2" charset="-122"/>
              </a:rPr>
              <a:t>——《</a:t>
            </a:r>
            <a:r>
              <a:rPr lang="zh-CN" altLang="en-US" sz="3600" b="1" dirty="0">
                <a:solidFill>
                  <a:srgbClr val="006600"/>
                </a:solidFill>
                <a:latin typeface="方正姚体" pitchFamily="2" charset="-122"/>
                <a:ea typeface="方正姚体" pitchFamily="2" charset="-122"/>
              </a:rPr>
              <a:t>一笑而过</a:t>
            </a:r>
            <a:r>
              <a:rPr lang="en-US" altLang="zh-CN" sz="3600" b="1" dirty="0">
                <a:solidFill>
                  <a:srgbClr val="006600"/>
                </a:solidFill>
                <a:latin typeface="方正姚体" pitchFamily="2" charset="-122"/>
                <a:ea typeface="方正姚体" pitchFamily="2" charset="-122"/>
              </a:rPr>
              <a:t>》——</a:t>
            </a:r>
            <a:r>
              <a:rPr lang="zh-CN" altLang="en-US" sz="3600" b="1" dirty="0">
                <a:solidFill>
                  <a:srgbClr val="006600"/>
                </a:solidFill>
                <a:latin typeface="方正姚体" pitchFamily="2" charset="-122"/>
                <a:ea typeface="方正姚体" pitchFamily="2" charset="-122"/>
              </a:rPr>
              <a:t>那英 </a:t>
            </a:r>
            <a:endParaRPr lang="zh-CN" altLang="en-US" sz="3600" b="1" dirty="0">
              <a:solidFill>
                <a:srgbClr val="006600"/>
              </a:solidFill>
              <a:latin typeface="方正姚体" pitchFamily="2" charset="-122"/>
              <a:ea typeface="方正姚体" pitchFamily="2" charset="-122"/>
            </a:endParaRPr>
          </a:p>
          <a:p>
            <a:pPr>
              <a:buNone/>
            </a:pPr>
            <a:r>
              <a:rPr lang="zh-CN" altLang="en-US" sz="3600" b="1" dirty="0">
                <a:solidFill>
                  <a:srgbClr val="006600"/>
                </a:solidFill>
                <a:latin typeface="方正姚体" pitchFamily="2" charset="-122"/>
                <a:ea typeface="方正姚体" pitchFamily="2" charset="-122"/>
              </a:rPr>
              <a:t>          以“素质教育”为话题</a:t>
            </a:r>
            <a:r>
              <a:rPr lang="en-US" altLang="zh-CN" sz="3600" b="1" dirty="0">
                <a:solidFill>
                  <a:srgbClr val="006600"/>
                </a:solidFill>
                <a:latin typeface="方正姚体" pitchFamily="2" charset="-122"/>
                <a:ea typeface="方正姚体" pitchFamily="2" charset="-122"/>
              </a:rPr>
              <a:t>——《</a:t>
            </a:r>
            <a:r>
              <a:rPr lang="zh-CN" altLang="en-US" sz="3600" b="1" dirty="0">
                <a:solidFill>
                  <a:srgbClr val="006600"/>
                </a:solidFill>
                <a:latin typeface="方正姚体" pitchFamily="2" charset="-122"/>
                <a:ea typeface="方正姚体" pitchFamily="2" charset="-122"/>
              </a:rPr>
              <a:t>未来的主人翁</a:t>
            </a:r>
            <a:r>
              <a:rPr lang="en-US" altLang="zh-CN" sz="3600" b="1" dirty="0">
                <a:solidFill>
                  <a:srgbClr val="006600"/>
                </a:solidFill>
                <a:latin typeface="方正姚体" pitchFamily="2" charset="-122"/>
                <a:ea typeface="方正姚体" pitchFamily="2" charset="-122"/>
              </a:rPr>
              <a:t>》——</a:t>
            </a:r>
            <a:r>
              <a:rPr lang="zh-CN" altLang="en-US" sz="3600" b="1" dirty="0">
                <a:solidFill>
                  <a:srgbClr val="006600"/>
                </a:solidFill>
                <a:latin typeface="方正姚体" pitchFamily="2" charset="-122"/>
                <a:ea typeface="方正姚体" pitchFamily="2" charset="-122"/>
              </a:rPr>
              <a:t>罗大佑 </a:t>
            </a:r>
            <a:br>
              <a:rPr lang="zh-CN" altLang="en-US" sz="3600" b="1" dirty="0">
                <a:solidFill>
                  <a:srgbClr val="006600"/>
                </a:solidFill>
                <a:latin typeface="方正姚体" pitchFamily="2" charset="-122"/>
                <a:ea typeface="方正姚体" pitchFamily="2" charset="-122"/>
              </a:rPr>
            </a:br>
            <a:r>
              <a:rPr lang="zh-CN" altLang="en-US" sz="3600" b="1" dirty="0">
                <a:solidFill>
                  <a:srgbClr val="006600"/>
                </a:solidFill>
                <a:latin typeface="方正姚体" pitchFamily="2" charset="-122"/>
                <a:ea typeface="方正姚体" pitchFamily="2" charset="-122"/>
              </a:rPr>
              <a:t>        以“家庭”为话题</a:t>
            </a:r>
            <a:r>
              <a:rPr lang="en-US" altLang="zh-CN" sz="3600" b="1" dirty="0">
                <a:solidFill>
                  <a:srgbClr val="006600"/>
                </a:solidFill>
                <a:latin typeface="方正姚体" pitchFamily="2" charset="-122"/>
                <a:ea typeface="方正姚体" pitchFamily="2" charset="-122"/>
              </a:rPr>
              <a:t>——《</a:t>
            </a:r>
            <a:r>
              <a:rPr lang="zh-CN" altLang="en-US" sz="3600" b="1" dirty="0">
                <a:solidFill>
                  <a:srgbClr val="006600"/>
                </a:solidFill>
                <a:latin typeface="方正姚体" pitchFamily="2" charset="-122"/>
                <a:ea typeface="方正姚体" pitchFamily="2" charset="-122"/>
              </a:rPr>
              <a:t>我要的幸福</a:t>
            </a:r>
            <a:r>
              <a:rPr lang="en-US" altLang="zh-CN" sz="3600" b="1" dirty="0">
                <a:solidFill>
                  <a:srgbClr val="006600"/>
                </a:solidFill>
                <a:latin typeface="方正姚体" pitchFamily="2" charset="-122"/>
                <a:ea typeface="方正姚体" pitchFamily="2" charset="-122"/>
              </a:rPr>
              <a:t>》——</a:t>
            </a:r>
            <a:r>
              <a:rPr lang="zh-CN" altLang="en-US" sz="3600" b="1" dirty="0">
                <a:solidFill>
                  <a:srgbClr val="006600"/>
                </a:solidFill>
                <a:latin typeface="方正姚体" pitchFamily="2" charset="-122"/>
                <a:ea typeface="方正姚体" pitchFamily="2" charset="-122"/>
              </a:rPr>
              <a:t>孙燕姿 </a:t>
            </a:r>
            <a:endParaRPr lang="zh-CN" altLang="en-US" sz="3600" b="1" dirty="0">
              <a:solidFill>
                <a:srgbClr val="006600"/>
              </a:solidFill>
              <a:latin typeface="方正姚体" pitchFamily="2" charset="-122"/>
              <a:ea typeface="方正姚体" pitchFamily="2" charset="-122"/>
            </a:endParaRPr>
          </a:p>
          <a:p>
            <a:pPr>
              <a:buNone/>
            </a:pPr>
            <a:r>
              <a:rPr lang="zh-CN" altLang="en-US" sz="3600" b="1" dirty="0">
                <a:solidFill>
                  <a:srgbClr val="006600"/>
                </a:solidFill>
                <a:latin typeface="方正姚体" pitchFamily="2" charset="-122"/>
                <a:ea typeface="方正姚体" pitchFamily="2" charset="-122"/>
              </a:rPr>
              <a:t>           以“心愿”为话题</a:t>
            </a:r>
            <a:r>
              <a:rPr lang="en-US" altLang="zh-CN" sz="3600" b="1" dirty="0">
                <a:solidFill>
                  <a:srgbClr val="006600"/>
                </a:solidFill>
                <a:latin typeface="方正姚体" pitchFamily="2" charset="-122"/>
                <a:ea typeface="方正姚体" pitchFamily="2" charset="-122"/>
              </a:rPr>
              <a:t>——《</a:t>
            </a:r>
            <a:r>
              <a:rPr lang="zh-CN" altLang="en-US" sz="3600" b="1" dirty="0">
                <a:solidFill>
                  <a:srgbClr val="006600"/>
                </a:solidFill>
                <a:latin typeface="方正姚体" pitchFamily="2" charset="-122"/>
                <a:ea typeface="方正姚体" pitchFamily="2" charset="-122"/>
              </a:rPr>
              <a:t>一千零一个愿望</a:t>
            </a:r>
            <a:r>
              <a:rPr lang="en-US" altLang="zh-CN" sz="3600" b="1">
                <a:solidFill>
                  <a:srgbClr val="006600"/>
                </a:solidFill>
                <a:latin typeface="方正姚体" pitchFamily="2" charset="-122"/>
                <a:ea typeface="方正姚体" pitchFamily="2" charset="-122"/>
              </a:rPr>
              <a:t>》——Four in love</a:t>
            </a:r>
            <a:r>
              <a:rPr lang="en-US" altLang="zh-CN" sz="3600">
                <a:solidFill>
                  <a:srgbClr val="006600"/>
                </a:solidFill>
                <a:latin typeface="方正姚体" pitchFamily="2" charset="-122"/>
                <a:ea typeface="方正姚体" pitchFamily="2" charset="-122"/>
              </a:rPr>
              <a:t> </a:t>
            </a:r>
            <a:endParaRPr lang="en-US" altLang="zh-CN" sz="3600">
              <a:solidFill>
                <a:srgbClr val="006600"/>
              </a:solidFill>
              <a:latin typeface="方正姚体" pitchFamily="2" charset="-122"/>
              <a:ea typeface="方正姚体" pitchFamily="2" charset="-122"/>
            </a:endParaRPr>
          </a:p>
        </p:txBody>
      </p:sp>
      <p:sp>
        <p:nvSpPr>
          <p:cNvPr id="18329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21" name="文本占位符 295937"/>
          <p:cNvSpPr>
            <a:spLocks noGrp="1" noRot="1"/>
          </p:cNvSpPr>
          <p:nvPr>
            <p:ph idx="1"/>
          </p:nvPr>
        </p:nvSpPr>
        <p:spPr>
          <a:xfrm>
            <a:off x="0" y="0"/>
            <a:ext cx="8893175" cy="6858000"/>
          </a:xfrm>
          <a:ln/>
        </p:spPr>
        <p:txBody>
          <a:bodyPr anchor="t"/>
          <a:p>
            <a:pPr>
              <a:buNone/>
            </a:pPr>
            <a:r>
              <a:rPr lang="en-US" altLang="zh-CN" sz="4000" b="1" dirty="0">
                <a:latin typeface="方正姚体" pitchFamily="2" charset="-122"/>
                <a:ea typeface="方正姚体" pitchFamily="2" charset="-122"/>
              </a:rPr>
              <a:t>   3</a:t>
            </a:r>
            <a:r>
              <a:rPr lang="zh-CN" altLang="en-US" sz="4000" b="1" dirty="0">
                <a:latin typeface="方正姚体" pitchFamily="2" charset="-122"/>
                <a:ea typeface="方正姚体" pitchFamily="2" charset="-122"/>
              </a:rPr>
              <a:t>、引用名句 </a:t>
            </a:r>
            <a:br>
              <a:rPr lang="zh-CN" altLang="en-US" sz="4000" b="1" dirty="0">
                <a:latin typeface="方正姚体" pitchFamily="2" charset="-122"/>
                <a:ea typeface="方正姚体" pitchFamily="2" charset="-122"/>
              </a:rPr>
            </a:br>
            <a:r>
              <a:rPr lang="zh-CN" altLang="en-US" sz="4000" b="1" dirty="0">
                <a:latin typeface="方正姚体" pitchFamily="2" charset="-122"/>
                <a:ea typeface="方正姚体" pitchFamily="2" charset="-122"/>
              </a:rPr>
              <a:t>      以“素质教育”为话题</a:t>
            </a:r>
            <a:r>
              <a:rPr lang="en-US" altLang="zh-CN" sz="4000" b="1" dirty="0">
                <a:latin typeface="方正姚体" pitchFamily="2" charset="-122"/>
                <a:ea typeface="方正姚体" pitchFamily="2" charset="-122"/>
              </a:rPr>
              <a:t>——《</a:t>
            </a:r>
            <a:r>
              <a:rPr lang="zh-CN" altLang="en-US" sz="4000" b="1" dirty="0">
                <a:latin typeface="方正姚体" pitchFamily="2" charset="-122"/>
                <a:ea typeface="方正姚体" pitchFamily="2" charset="-122"/>
              </a:rPr>
              <a:t>救救孩子</a:t>
            </a:r>
            <a:r>
              <a:rPr lang="en-US" altLang="zh-CN" sz="4000" b="1" dirty="0">
                <a:latin typeface="方正姚体" pitchFamily="2" charset="-122"/>
                <a:ea typeface="方正姚体" pitchFamily="2" charset="-122"/>
              </a:rPr>
              <a:t>》——</a:t>
            </a:r>
            <a:r>
              <a:rPr lang="zh-CN" altLang="en-US" sz="4000" b="1" dirty="0">
                <a:latin typeface="方正姚体" pitchFamily="2" charset="-122"/>
                <a:ea typeface="方正姚体" pitchFamily="2" charset="-122"/>
              </a:rPr>
              <a:t>鲁迅</a:t>
            </a:r>
            <a:r>
              <a:rPr lang="en-US" altLang="zh-CN" sz="4000" b="1" dirty="0">
                <a:latin typeface="方正姚体" pitchFamily="2" charset="-122"/>
                <a:ea typeface="方正姚体" pitchFamily="2" charset="-122"/>
              </a:rPr>
              <a:t>《</a:t>
            </a:r>
            <a:r>
              <a:rPr lang="zh-CN" altLang="en-US" sz="4000" b="1" dirty="0">
                <a:latin typeface="方正姚体" pitchFamily="2" charset="-122"/>
                <a:ea typeface="方正姚体" pitchFamily="2" charset="-122"/>
              </a:rPr>
              <a:t>狂人日记</a:t>
            </a:r>
            <a:r>
              <a:rPr lang="en-US" altLang="zh-CN" sz="4000" b="1" dirty="0">
                <a:latin typeface="方正姚体" pitchFamily="2" charset="-122"/>
                <a:ea typeface="方正姚体" pitchFamily="2" charset="-122"/>
              </a:rPr>
              <a:t>》 </a:t>
            </a:r>
            <a:br>
              <a:rPr lang="en-US" altLang="zh-CN" sz="4000" b="1" dirty="0">
                <a:latin typeface="方正姚体" pitchFamily="2" charset="-122"/>
                <a:ea typeface="方正姚体" pitchFamily="2" charset="-122"/>
              </a:rPr>
            </a:br>
            <a:r>
              <a:rPr lang="en-US" altLang="zh-CN" sz="4000" b="1" dirty="0">
                <a:latin typeface="方正姚体" pitchFamily="2" charset="-122"/>
                <a:ea typeface="方正姚体" pitchFamily="2" charset="-122"/>
              </a:rPr>
              <a:t>      </a:t>
            </a:r>
            <a:r>
              <a:rPr lang="zh-CN" altLang="en-US" sz="4000" b="1" dirty="0">
                <a:latin typeface="方正姚体" pitchFamily="2" charset="-122"/>
                <a:ea typeface="方正姚体" pitchFamily="2" charset="-122"/>
              </a:rPr>
              <a:t>以“关注生活”为话题，写人对生活的考验</a:t>
            </a:r>
            <a:r>
              <a:rPr lang="en-US" altLang="zh-CN" sz="4000" b="1" dirty="0">
                <a:latin typeface="方正姚体" pitchFamily="2" charset="-122"/>
                <a:ea typeface="方正姚体" pitchFamily="2" charset="-122"/>
              </a:rPr>
              <a:t>——《</a:t>
            </a:r>
            <a:r>
              <a:rPr lang="zh-CN" altLang="en-US" sz="4000" b="1" dirty="0">
                <a:latin typeface="方正姚体" pitchFamily="2" charset="-122"/>
                <a:ea typeface="方正姚体" pitchFamily="2" charset="-122"/>
              </a:rPr>
              <a:t>让暴风雨来得更猛烈些吧</a:t>
            </a:r>
            <a:r>
              <a:rPr lang="en-US" altLang="zh-CN" sz="4000" b="1" dirty="0">
                <a:latin typeface="方正姚体" pitchFamily="2" charset="-122"/>
                <a:ea typeface="方正姚体" pitchFamily="2" charset="-122"/>
              </a:rPr>
              <a:t>》—</a:t>
            </a:r>
            <a:r>
              <a:rPr lang="zh-CN" altLang="en-US" sz="4000" b="1" dirty="0">
                <a:latin typeface="方正姚体" pitchFamily="2" charset="-122"/>
                <a:ea typeface="方正姚体" pitchFamily="2" charset="-122"/>
              </a:rPr>
              <a:t>高尔基</a:t>
            </a:r>
            <a:r>
              <a:rPr lang="en-US" altLang="zh-CN" sz="4000" b="1" dirty="0">
                <a:latin typeface="方正姚体" pitchFamily="2" charset="-122"/>
                <a:ea typeface="方正姚体" pitchFamily="2" charset="-122"/>
              </a:rPr>
              <a:t>《</a:t>
            </a:r>
            <a:r>
              <a:rPr lang="zh-CN" altLang="en-US" sz="4000" b="1" dirty="0">
                <a:latin typeface="方正姚体" pitchFamily="2" charset="-122"/>
                <a:ea typeface="方正姚体" pitchFamily="2" charset="-122"/>
              </a:rPr>
              <a:t>海燕</a:t>
            </a:r>
            <a:r>
              <a:rPr lang="en-US" altLang="zh-CN" sz="4000" b="1" dirty="0">
                <a:latin typeface="方正姚体" pitchFamily="2" charset="-122"/>
                <a:ea typeface="方正姚体" pitchFamily="2" charset="-122"/>
              </a:rPr>
              <a:t>》 </a:t>
            </a:r>
            <a:br>
              <a:rPr lang="en-US" altLang="zh-CN" sz="4000" b="1" dirty="0">
                <a:latin typeface="方正姚体" pitchFamily="2" charset="-122"/>
                <a:ea typeface="方正姚体" pitchFamily="2" charset="-122"/>
              </a:rPr>
            </a:br>
            <a:r>
              <a:rPr lang="en-US" altLang="zh-CN" sz="4000" b="1" dirty="0">
                <a:latin typeface="方正姚体" pitchFamily="2" charset="-122"/>
                <a:ea typeface="方正姚体" pitchFamily="2" charset="-122"/>
              </a:rPr>
              <a:t>       </a:t>
            </a:r>
            <a:r>
              <a:rPr lang="zh-CN" altLang="en-US" sz="4000" b="1" dirty="0">
                <a:latin typeface="方正姚体" pitchFamily="2" charset="-122"/>
                <a:ea typeface="方正姚体" pitchFamily="2" charset="-122"/>
              </a:rPr>
              <a:t>以“友谊”为话题</a:t>
            </a:r>
            <a:r>
              <a:rPr lang="en-US" altLang="zh-CN" sz="4000" b="1" dirty="0">
                <a:latin typeface="方正姚体" pitchFamily="2" charset="-122"/>
                <a:ea typeface="方正姚体" pitchFamily="2" charset="-122"/>
              </a:rPr>
              <a:t>——《</a:t>
            </a:r>
            <a:r>
              <a:rPr lang="zh-CN" altLang="en-US" sz="4000" b="1" dirty="0">
                <a:latin typeface="方正姚体" pitchFamily="2" charset="-122"/>
                <a:ea typeface="方正姚体" pitchFamily="2" charset="-122"/>
              </a:rPr>
              <a:t>百年孤独</a:t>
            </a:r>
            <a:r>
              <a:rPr lang="en-US" altLang="zh-CN" sz="4000" b="1" dirty="0">
                <a:latin typeface="方正姚体" pitchFamily="2" charset="-122"/>
                <a:ea typeface="方正姚体" pitchFamily="2" charset="-122"/>
              </a:rPr>
              <a:t>》——</a:t>
            </a:r>
            <a:r>
              <a:rPr lang="zh-CN" altLang="en-US" sz="4000" b="1" dirty="0">
                <a:latin typeface="方正姚体" pitchFamily="2" charset="-122"/>
                <a:ea typeface="方正姚体" pitchFamily="2" charset="-122"/>
              </a:rPr>
              <a:t>加西亚</a:t>
            </a:r>
            <a:r>
              <a:rPr lang="en-US" altLang="zh-CN" sz="4000" b="1" dirty="0">
                <a:latin typeface="方正姚体" pitchFamily="2" charset="-122"/>
                <a:ea typeface="方正姚体" pitchFamily="2" charset="-122"/>
              </a:rPr>
              <a:t> </a:t>
            </a:r>
            <a:r>
              <a:rPr lang="zh-CN" altLang="en-US" sz="4000" b="1" dirty="0">
                <a:latin typeface="方正姚体" pitchFamily="2" charset="-122"/>
                <a:ea typeface="方正姚体" pitchFamily="2" charset="-122"/>
              </a:rPr>
              <a:t>马尔克斯同名小说 </a:t>
            </a:r>
            <a:br>
              <a:rPr lang="zh-CN" altLang="en-US" sz="4000" b="1" dirty="0">
                <a:latin typeface="方正姚体" pitchFamily="2" charset="-122"/>
                <a:ea typeface="方正姚体" pitchFamily="2" charset="-122"/>
              </a:rPr>
            </a:br>
            <a:r>
              <a:rPr lang="zh-CN" altLang="en-US" sz="4000" b="1" dirty="0">
                <a:latin typeface="方正姚体" pitchFamily="2" charset="-122"/>
                <a:ea typeface="方正姚体" pitchFamily="2" charset="-122"/>
              </a:rPr>
              <a:t>     以“亲情”为话题</a:t>
            </a:r>
            <a:r>
              <a:rPr lang="en-US" altLang="zh-CN" sz="4000" b="1" dirty="0">
                <a:latin typeface="方正姚体" pitchFamily="2" charset="-122"/>
                <a:ea typeface="方正姚体" pitchFamily="2" charset="-122"/>
              </a:rPr>
              <a:t>——《</a:t>
            </a:r>
            <a:r>
              <a:rPr lang="zh-CN" altLang="en-US" sz="4000" b="1" dirty="0">
                <a:latin typeface="方正姚体" pitchFamily="2" charset="-122"/>
                <a:ea typeface="方正姚体" pitchFamily="2" charset="-122"/>
              </a:rPr>
              <a:t>滴滴香浓，意犹未尽</a:t>
            </a:r>
            <a:r>
              <a:rPr lang="en-US" altLang="zh-CN" sz="4000" b="1" dirty="0">
                <a:latin typeface="方正姚体" pitchFamily="2" charset="-122"/>
                <a:ea typeface="方正姚体" pitchFamily="2" charset="-122"/>
              </a:rPr>
              <a:t>》——</a:t>
            </a:r>
            <a:r>
              <a:rPr lang="zh-CN" altLang="en-US" sz="4000" b="1" dirty="0">
                <a:latin typeface="方正姚体" pitchFamily="2" charset="-122"/>
                <a:ea typeface="方正姚体" pitchFamily="2" charset="-122"/>
              </a:rPr>
              <a:t>麦氏咖啡广告语 </a:t>
            </a:r>
            <a:endParaRPr lang="zh-CN" altLang="en-US" sz="4000" b="1" dirty="0">
              <a:latin typeface="方正姚体" pitchFamily="2" charset="-122"/>
              <a:ea typeface="方正姚体" pitchFamily="2" charset="-122"/>
            </a:endParaRPr>
          </a:p>
        </p:txBody>
      </p:sp>
      <p:sp>
        <p:nvSpPr>
          <p:cNvPr id="18432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5345" name="标题 454657"/>
          <p:cNvSpPr>
            <a:spLocks noGrp="1" noRot="1"/>
          </p:cNvSpPr>
          <p:nvPr>
            <p:ph type="title"/>
          </p:nvPr>
        </p:nvSpPr>
        <p:spPr>
          <a:xfrm>
            <a:off x="323850" y="260350"/>
            <a:ext cx="8540750" cy="815975"/>
          </a:xfrm>
          <a:ln/>
        </p:spPr>
        <p:txBody>
          <a:bodyPr anchor="ctr"/>
          <a:p>
            <a:r>
              <a:rPr lang="zh-CN" altLang="en-US" b="1" dirty="0">
                <a:latin typeface="方正行楷简体" pitchFamily="2" charset="-122"/>
                <a:ea typeface="方正行楷简体" pitchFamily="2" charset="-122"/>
              </a:rPr>
              <a:t>四、新视角，别开生面。</a:t>
            </a:r>
            <a:endParaRPr lang="zh-CN" altLang="en-US" b="1" dirty="0">
              <a:latin typeface="方正行楷简体" pitchFamily="2" charset="-122"/>
              <a:ea typeface="方正行楷简体" pitchFamily="2" charset="-122"/>
            </a:endParaRPr>
          </a:p>
        </p:txBody>
      </p:sp>
      <p:sp>
        <p:nvSpPr>
          <p:cNvPr id="185346" name="文本占位符 454658"/>
          <p:cNvSpPr>
            <a:spLocks noGrp="1" noRot="1"/>
          </p:cNvSpPr>
          <p:nvPr>
            <p:ph idx="1"/>
          </p:nvPr>
        </p:nvSpPr>
        <p:spPr>
          <a:xfrm>
            <a:off x="301625" y="1125538"/>
            <a:ext cx="8540750" cy="4897437"/>
          </a:xfrm>
          <a:ln/>
        </p:spPr>
        <p:txBody>
          <a:bodyPr anchor="t"/>
          <a:p>
            <a:pPr>
              <a:buNone/>
            </a:pPr>
            <a:r>
              <a:rPr lang="en-US" altLang="zh-CN" b="1" dirty="0"/>
              <a:t>          </a:t>
            </a:r>
            <a:r>
              <a:rPr lang="zh-CN" altLang="en-US" b="1" dirty="0"/>
              <a:t>拟题不仅要恰当，更要新颖。这就要求我们克服思维定势，逆向思考，追求陌生效果，拟书让阅卷老师怦然心动的好标题。可以违反常情，如</a:t>
            </a:r>
            <a:r>
              <a:rPr lang="en-US" altLang="zh-CN" b="1" dirty="0"/>
              <a:t>《</a:t>
            </a:r>
            <a:r>
              <a:rPr lang="zh-CN" altLang="en-US" b="1" dirty="0"/>
              <a:t>苦难也是一笔财富</a:t>
            </a:r>
            <a:r>
              <a:rPr lang="en-US" altLang="zh-CN" b="1" dirty="0"/>
              <a:t>》</a:t>
            </a:r>
            <a:r>
              <a:rPr lang="zh-CN" altLang="en-US" b="1" dirty="0"/>
              <a:t>、</a:t>
            </a:r>
            <a:r>
              <a:rPr lang="en-US" altLang="zh-CN" b="1" dirty="0"/>
              <a:t>《</a:t>
            </a:r>
            <a:r>
              <a:rPr lang="zh-CN" altLang="en-US" b="1" dirty="0"/>
              <a:t>真想做个差生</a:t>
            </a:r>
            <a:r>
              <a:rPr lang="en-US" altLang="zh-CN" b="1" dirty="0"/>
              <a:t>》</a:t>
            </a:r>
            <a:r>
              <a:rPr lang="zh-CN" altLang="en-US" b="1" dirty="0"/>
              <a:t>、</a:t>
            </a:r>
            <a:r>
              <a:rPr lang="en-US" altLang="zh-CN" b="1" dirty="0"/>
              <a:t>《</a:t>
            </a:r>
            <a:r>
              <a:rPr lang="zh-CN" altLang="en-US" b="1" dirty="0"/>
              <a:t>我最需要一剂良药</a:t>
            </a:r>
            <a:r>
              <a:rPr lang="en-US" altLang="zh-CN" b="1" dirty="0"/>
              <a:t>》</a:t>
            </a:r>
            <a:r>
              <a:rPr lang="zh-CN" altLang="en-US" b="1" dirty="0"/>
              <a:t>等；也可展开想像，如</a:t>
            </a:r>
            <a:r>
              <a:rPr lang="en-US" altLang="zh-CN" b="1" dirty="0"/>
              <a:t>《</a:t>
            </a:r>
            <a:r>
              <a:rPr lang="zh-CN" altLang="en-US" b="1" dirty="0"/>
              <a:t>古莲家族的灭绝</a:t>
            </a:r>
            <a:r>
              <a:rPr lang="en-US" altLang="zh-CN" b="1" dirty="0"/>
              <a:t>》</a:t>
            </a:r>
            <a:r>
              <a:rPr lang="zh-CN" altLang="en-US" b="1" dirty="0"/>
              <a:t>、</a:t>
            </a:r>
            <a:r>
              <a:rPr lang="en-US" altLang="zh-CN" b="1" dirty="0"/>
              <a:t>《</a:t>
            </a:r>
            <a:r>
              <a:rPr lang="zh-CN" altLang="en-US" b="1" dirty="0"/>
              <a:t>灵魂的乞求</a:t>
            </a:r>
            <a:r>
              <a:rPr lang="en-US" altLang="zh-CN" b="1" dirty="0"/>
              <a:t>》</a:t>
            </a:r>
            <a:r>
              <a:rPr lang="zh-CN" altLang="en-US" b="1" dirty="0"/>
              <a:t>、</a:t>
            </a:r>
            <a:r>
              <a:rPr lang="en-US" altLang="zh-CN" b="1" dirty="0"/>
              <a:t>《</a:t>
            </a:r>
            <a:r>
              <a:rPr lang="zh-CN" altLang="en-US" b="1" dirty="0"/>
              <a:t>最后一只老虎</a:t>
            </a:r>
            <a:r>
              <a:rPr lang="en-US" altLang="zh-CN" b="1" dirty="0"/>
              <a:t>》</a:t>
            </a:r>
            <a:r>
              <a:rPr lang="zh-CN" altLang="en-US" b="1" dirty="0"/>
              <a:t>等这些文题就拟得很有穿透力，阅卷老师自然会“一见钟情”。</a:t>
            </a:r>
            <a:endParaRPr lang="zh-CN" altLang="en-US" b="1" dirty="0"/>
          </a:p>
          <a:p>
            <a:endParaRPr lang="zh-CN" altLang="en-US" sz="2800" dirty="0"/>
          </a:p>
        </p:txBody>
      </p:sp>
      <p:sp>
        <p:nvSpPr>
          <p:cNvPr id="18534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6369" name="文本占位符 296962"/>
          <p:cNvSpPr>
            <a:spLocks noGrp="1" noRot="1"/>
          </p:cNvSpPr>
          <p:nvPr>
            <p:ph idx="1"/>
          </p:nvPr>
        </p:nvSpPr>
        <p:spPr>
          <a:xfrm>
            <a:off x="539750" y="1557338"/>
            <a:ext cx="7920038" cy="4537075"/>
          </a:xfrm>
          <a:ln/>
        </p:spPr>
        <p:txBody>
          <a:bodyPr anchor="t"/>
          <a:p>
            <a:pPr>
              <a:buNone/>
            </a:pPr>
            <a:r>
              <a:rPr lang="en-US" altLang="zh-CN" sz="3600" b="1" dirty="0">
                <a:solidFill>
                  <a:srgbClr val="FF0066"/>
                </a:solidFill>
              </a:rPr>
              <a:t>         </a:t>
            </a:r>
            <a:r>
              <a:rPr lang="zh-CN" altLang="en-US" sz="3600" b="1" dirty="0">
                <a:solidFill>
                  <a:srgbClr val="FF0066"/>
                </a:solidFill>
              </a:rPr>
              <a:t>以“竞争”为话题</a:t>
            </a:r>
            <a:r>
              <a:rPr lang="en-US" altLang="zh-CN" sz="3600" b="1" dirty="0">
                <a:solidFill>
                  <a:srgbClr val="FF0066"/>
                </a:solidFill>
              </a:rPr>
              <a:t>——《</a:t>
            </a:r>
            <a:r>
              <a:rPr lang="zh-CN" altLang="en-US" sz="3600" b="1" dirty="0">
                <a:solidFill>
                  <a:srgbClr val="FF0066"/>
                </a:solidFill>
              </a:rPr>
              <a:t>感谢你的敌人</a:t>
            </a:r>
            <a:r>
              <a:rPr lang="en-US" altLang="zh-CN" sz="3600" b="1" dirty="0">
                <a:solidFill>
                  <a:srgbClr val="FF0066"/>
                </a:solidFill>
              </a:rPr>
              <a:t>》</a:t>
            </a:r>
            <a:r>
              <a:rPr lang="zh-CN" altLang="en-US" sz="3600" b="1" dirty="0">
                <a:solidFill>
                  <a:srgbClr val="FF0066"/>
                </a:solidFill>
              </a:rPr>
              <a:t>、</a:t>
            </a:r>
            <a:r>
              <a:rPr lang="en-US" altLang="zh-CN" sz="3600" b="1" dirty="0">
                <a:solidFill>
                  <a:srgbClr val="FF0066"/>
                </a:solidFill>
              </a:rPr>
              <a:t>《</a:t>
            </a:r>
            <a:r>
              <a:rPr lang="zh-CN" altLang="en-US" sz="3600" b="1" dirty="0">
                <a:solidFill>
                  <a:srgbClr val="FF0066"/>
                </a:solidFill>
              </a:rPr>
              <a:t>珍惜你的痛苦</a:t>
            </a:r>
            <a:r>
              <a:rPr lang="en-US" altLang="zh-CN" sz="3600" b="1" dirty="0">
                <a:solidFill>
                  <a:srgbClr val="FF0066"/>
                </a:solidFill>
              </a:rPr>
              <a:t>》</a:t>
            </a:r>
            <a:r>
              <a:rPr lang="zh-CN" altLang="en-US" sz="3600" b="1" dirty="0">
                <a:solidFill>
                  <a:srgbClr val="FF0066"/>
                </a:solidFill>
              </a:rPr>
              <a:t>、</a:t>
            </a:r>
            <a:r>
              <a:rPr lang="en-US" altLang="zh-CN" sz="3600" b="1" dirty="0">
                <a:solidFill>
                  <a:srgbClr val="FF0066"/>
                </a:solidFill>
              </a:rPr>
              <a:t>《</a:t>
            </a:r>
            <a:r>
              <a:rPr lang="zh-CN" altLang="en-US" sz="3600" b="1" dirty="0">
                <a:solidFill>
                  <a:srgbClr val="FF0066"/>
                </a:solidFill>
              </a:rPr>
              <a:t>败了，多好</a:t>
            </a:r>
            <a:r>
              <a:rPr lang="en-US" altLang="zh-CN" sz="3600" b="1">
                <a:solidFill>
                  <a:srgbClr val="FF0066"/>
                </a:solidFill>
              </a:rPr>
              <a:t>》 </a:t>
            </a:r>
            <a:endParaRPr lang="en-US" altLang="zh-CN" sz="3600" b="1">
              <a:solidFill>
                <a:srgbClr val="FF0066"/>
              </a:solidFill>
            </a:endParaRPr>
          </a:p>
          <a:p>
            <a:pPr>
              <a:buNone/>
            </a:pPr>
            <a:r>
              <a:rPr lang="en-US" altLang="zh-CN" sz="3600" b="1" dirty="0">
                <a:solidFill>
                  <a:srgbClr val="FF0066"/>
                </a:solidFill>
              </a:rPr>
              <a:t>          </a:t>
            </a:r>
            <a:r>
              <a:rPr lang="zh-CN" altLang="en-US" sz="3600" b="1" dirty="0">
                <a:solidFill>
                  <a:srgbClr val="FF0066"/>
                </a:solidFill>
              </a:rPr>
              <a:t>以“关注生活”为话题</a:t>
            </a:r>
            <a:r>
              <a:rPr lang="en-US" altLang="zh-CN" sz="3600" b="1" dirty="0">
                <a:solidFill>
                  <a:srgbClr val="FF0066"/>
                </a:solidFill>
              </a:rPr>
              <a:t>——《</a:t>
            </a:r>
            <a:r>
              <a:rPr lang="zh-CN" altLang="en-US" sz="3600" b="1" dirty="0">
                <a:solidFill>
                  <a:srgbClr val="FF0066"/>
                </a:solidFill>
              </a:rPr>
              <a:t>往事并不如烟</a:t>
            </a:r>
            <a:r>
              <a:rPr lang="en-US" altLang="zh-CN" sz="3600" b="1" dirty="0">
                <a:solidFill>
                  <a:srgbClr val="FF0066"/>
                </a:solidFill>
              </a:rPr>
              <a:t>》</a:t>
            </a:r>
            <a:r>
              <a:rPr lang="zh-CN" altLang="en-US" sz="3600" b="1" dirty="0">
                <a:solidFill>
                  <a:srgbClr val="FF0066"/>
                </a:solidFill>
              </a:rPr>
              <a:t>、</a:t>
            </a:r>
            <a:r>
              <a:rPr lang="en-US" altLang="zh-CN" sz="3600" b="1" dirty="0">
                <a:solidFill>
                  <a:srgbClr val="FF0066"/>
                </a:solidFill>
              </a:rPr>
              <a:t>《</a:t>
            </a:r>
            <a:r>
              <a:rPr lang="zh-CN" altLang="en-US" sz="3600" b="1" dirty="0">
                <a:solidFill>
                  <a:srgbClr val="FF0066"/>
                </a:solidFill>
              </a:rPr>
              <a:t>以胖为荣</a:t>
            </a:r>
            <a:r>
              <a:rPr lang="en-US" altLang="zh-CN" sz="3600" b="1">
                <a:solidFill>
                  <a:srgbClr val="FF0066"/>
                </a:solidFill>
              </a:rPr>
              <a:t>》 </a:t>
            </a:r>
            <a:endParaRPr lang="en-US" altLang="zh-CN" sz="3600" b="1">
              <a:solidFill>
                <a:srgbClr val="FF0066"/>
              </a:solidFill>
            </a:endParaRPr>
          </a:p>
          <a:p>
            <a:pPr>
              <a:buNone/>
            </a:pPr>
            <a:r>
              <a:rPr lang="en-US" altLang="zh-CN" sz="3600" b="1" dirty="0">
                <a:solidFill>
                  <a:srgbClr val="FF0066"/>
                </a:solidFill>
              </a:rPr>
              <a:t>          </a:t>
            </a:r>
            <a:r>
              <a:rPr lang="zh-CN" altLang="en-US" sz="3600" b="1" dirty="0">
                <a:solidFill>
                  <a:srgbClr val="FF0066"/>
                </a:solidFill>
              </a:rPr>
              <a:t>以“素质教育”为话题</a:t>
            </a:r>
            <a:r>
              <a:rPr lang="en-US" altLang="zh-CN" sz="3600" b="1" dirty="0">
                <a:solidFill>
                  <a:srgbClr val="FF0066"/>
                </a:solidFill>
              </a:rPr>
              <a:t>——《</a:t>
            </a:r>
            <a:r>
              <a:rPr lang="zh-CN" altLang="en-US" sz="3600" b="1" dirty="0">
                <a:solidFill>
                  <a:srgbClr val="FF0066"/>
                </a:solidFill>
              </a:rPr>
              <a:t>真想做个后进生</a:t>
            </a:r>
            <a:r>
              <a:rPr lang="en-US" altLang="zh-CN" sz="3600" b="1" dirty="0">
                <a:solidFill>
                  <a:srgbClr val="FF0066"/>
                </a:solidFill>
              </a:rPr>
              <a:t>》</a:t>
            </a:r>
            <a:r>
              <a:rPr lang="zh-CN" altLang="en-US" sz="3600" b="1" dirty="0">
                <a:solidFill>
                  <a:srgbClr val="FF0066"/>
                </a:solidFill>
              </a:rPr>
              <a:t>、</a:t>
            </a:r>
            <a:r>
              <a:rPr lang="en-US" altLang="zh-CN" sz="3600" b="1" dirty="0">
                <a:solidFill>
                  <a:srgbClr val="FF0066"/>
                </a:solidFill>
              </a:rPr>
              <a:t>《</a:t>
            </a:r>
            <a:r>
              <a:rPr lang="zh-CN" altLang="en-US" sz="3600" b="1" dirty="0">
                <a:solidFill>
                  <a:srgbClr val="FF0066"/>
                </a:solidFill>
              </a:rPr>
              <a:t>渴望停电</a:t>
            </a:r>
            <a:r>
              <a:rPr lang="en-US" altLang="zh-CN" sz="3600" b="1">
                <a:solidFill>
                  <a:srgbClr val="FF0066"/>
                </a:solidFill>
              </a:rPr>
              <a:t>》</a:t>
            </a:r>
            <a:r>
              <a:rPr lang="en-US" altLang="zh-CN" b="1"/>
              <a:t> </a:t>
            </a:r>
            <a:endParaRPr lang="en-US" altLang="zh-CN" b="1"/>
          </a:p>
        </p:txBody>
      </p:sp>
      <p:sp>
        <p:nvSpPr>
          <p:cNvPr id="186370" name="标题 296963"/>
          <p:cNvSpPr>
            <a:spLocks noGrp="1" noRot="1"/>
          </p:cNvSpPr>
          <p:nvPr>
            <p:ph type="title"/>
          </p:nvPr>
        </p:nvSpPr>
        <p:spPr>
          <a:xfrm>
            <a:off x="323850" y="333375"/>
            <a:ext cx="2232025" cy="1143000"/>
          </a:xfrm>
          <a:ln/>
        </p:spPr>
        <p:txBody>
          <a:bodyPr anchor="ctr"/>
          <a:p>
            <a:r>
              <a:rPr lang="zh-CN" altLang="en-US" b="1" dirty="0">
                <a:solidFill>
                  <a:srgbClr val="0000CC"/>
                </a:solidFill>
                <a:ea typeface="黑体" panose="02010609060101010101" pitchFamily="2" charset="-122"/>
              </a:rPr>
              <a:t>再如：</a:t>
            </a:r>
            <a:endParaRPr lang="zh-CN" altLang="en-US" b="1" dirty="0">
              <a:solidFill>
                <a:srgbClr val="0000CC"/>
              </a:solidFill>
              <a:ea typeface="黑体" panose="02010609060101010101" pitchFamily="2" charset="-122"/>
            </a:endParaRPr>
          </a:p>
        </p:txBody>
      </p:sp>
      <p:sp>
        <p:nvSpPr>
          <p:cNvPr id="18637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文本框 114689"/>
          <p:cNvSpPr txBox="1"/>
          <p:nvPr/>
        </p:nvSpPr>
        <p:spPr>
          <a:xfrm>
            <a:off x="684213" y="981075"/>
            <a:ext cx="8064500" cy="5426075"/>
          </a:xfrm>
          <a:prstGeom prst="rect">
            <a:avLst/>
          </a:prstGeom>
          <a:noFill/>
          <a:ln w="9525">
            <a:noFill/>
          </a:ln>
        </p:spPr>
        <p:txBody>
          <a:bodyPr>
            <a:spAutoFit/>
          </a:bodyPr>
          <a:p>
            <a:r>
              <a:rPr lang="zh-CN" altLang="en-US" sz="2800" dirty="0">
                <a:solidFill>
                  <a:srgbClr val="800080"/>
                </a:solidFill>
                <a:latin typeface="Times New Roman" panose="02020603050405020304" pitchFamily="18" charset="0"/>
              </a:rPr>
              <a:t>　　</a:t>
            </a:r>
            <a:r>
              <a:rPr lang="zh-CN" altLang="en-US" sz="3500" b="1" dirty="0">
                <a:latin typeface="Times New Roman" panose="02020603050405020304" pitchFamily="18" charset="0"/>
                <a:ea typeface="黑体" panose="02010609060101010101" pitchFamily="2" charset="-122"/>
              </a:rPr>
              <a:t>生活像一条河，左岸是我无法忘却的回忆，右岸是我值得紧握的花样年华，中间飞快流淌过的是我年年岁岁淡淡的感伤</a:t>
            </a:r>
            <a:r>
              <a:rPr lang="en-US" altLang="zh-CN" sz="3500" b="1">
                <a:latin typeface="Arial" panose="020B0604020202020204" pitchFamily="34" charset="0"/>
                <a:ea typeface="黑体" panose="02010609060101010101" pitchFamily="2" charset="-122"/>
              </a:rPr>
              <a:t>……</a:t>
            </a:r>
            <a:endParaRPr lang="en-US" altLang="zh-CN" sz="3500" b="1">
              <a:latin typeface="Times New Roman" panose="02020603050405020304" pitchFamily="18" charset="0"/>
              <a:ea typeface="黑体" panose="02010609060101010101" pitchFamily="2" charset="-122"/>
            </a:endParaRPr>
          </a:p>
          <a:p>
            <a:r>
              <a:rPr lang="zh-CN" altLang="en-US" sz="3500" b="1" dirty="0">
                <a:latin typeface="Times New Roman" panose="02020603050405020304" pitchFamily="18" charset="0"/>
                <a:ea typeface="黑体" panose="02010609060101010101" pitchFamily="2" charset="-122"/>
              </a:rPr>
              <a:t>　　曾几何时，我们父女之间有了隔膜，你不愿和我讲话，在大街上甚至不敢喊我一声，每当我身边挤满了同学，你就像是一个陌路人与我擦肩而过却面无表情，但我仍能体会到你对我深沉的爱和眼里那化不开的片片温柔。</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21506" name="文本框 114690"/>
          <p:cNvSpPr txBox="1"/>
          <p:nvPr/>
        </p:nvSpPr>
        <p:spPr>
          <a:xfrm>
            <a:off x="1979613" y="333375"/>
            <a:ext cx="5616575" cy="701675"/>
          </a:xfrm>
          <a:prstGeom prst="rect">
            <a:avLst/>
          </a:prstGeom>
          <a:noFill/>
          <a:ln w="9525">
            <a:noFill/>
          </a:ln>
        </p:spPr>
        <p:txBody>
          <a:bodyPr>
            <a:spAutoFit/>
          </a:bodyPr>
          <a:p>
            <a:pPr algn="ctr">
              <a:spcBef>
                <a:spcPct val="50000"/>
              </a:spcBef>
            </a:pPr>
            <a:r>
              <a:rPr lang="zh-CN" altLang="en-US" sz="4000" b="1" dirty="0">
                <a:solidFill>
                  <a:srgbClr val="FF0000"/>
                </a:solidFill>
                <a:latin typeface="Times New Roman" panose="02020603050405020304" pitchFamily="18" charset="0"/>
                <a:ea typeface="黑体" panose="02010609060101010101" pitchFamily="2" charset="-122"/>
              </a:rPr>
              <a:t>讲给爸爸的事儿</a:t>
            </a:r>
            <a:endParaRPr lang="zh-CN" altLang="en-US" sz="4000" b="1" dirty="0">
              <a:solidFill>
                <a:srgbClr val="FF0000"/>
              </a:solidFill>
              <a:latin typeface="Times New Roman" panose="02020603050405020304" pitchFamily="18" charset="0"/>
              <a:ea typeface="黑体" panose="02010609060101010101" pitchFamily="2" charset="-122"/>
            </a:endParaRPr>
          </a:p>
        </p:txBody>
      </p:sp>
      <p:sp>
        <p:nvSpPr>
          <p:cNvPr id="21507" name="文本框 114691"/>
          <p:cNvSpPr txBox="1"/>
          <p:nvPr/>
        </p:nvSpPr>
        <p:spPr>
          <a:xfrm>
            <a:off x="0" y="0"/>
            <a:ext cx="2411413"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文章欣赏</a:t>
            </a:r>
            <a:endParaRPr lang="zh-CN" altLang="en-US" sz="4000" b="1" dirty="0">
              <a:solidFill>
                <a:schemeClr val="bg1"/>
              </a:solidFill>
              <a:latin typeface="Arial" panose="020B0604020202020204" pitchFamily="34" charset="0"/>
            </a:endParaRPr>
          </a:p>
        </p:txBody>
      </p:sp>
      <p:sp>
        <p:nvSpPr>
          <p:cNvPr id="2150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7393" name="标题 455681"/>
          <p:cNvSpPr>
            <a:spLocks noGrp="1" noRot="1"/>
          </p:cNvSpPr>
          <p:nvPr>
            <p:ph type="title"/>
          </p:nvPr>
        </p:nvSpPr>
        <p:spPr>
          <a:xfrm>
            <a:off x="323850" y="333375"/>
            <a:ext cx="8540750" cy="527050"/>
          </a:xfrm>
          <a:ln/>
        </p:spPr>
        <p:txBody>
          <a:bodyPr anchor="ctr"/>
          <a:p>
            <a:r>
              <a:rPr lang="zh-CN" altLang="en-US" sz="4000" b="1" dirty="0">
                <a:latin typeface="方正行楷简体" pitchFamily="2" charset="-122"/>
                <a:ea typeface="方正行楷简体" pitchFamily="2" charset="-122"/>
              </a:rPr>
              <a:t>五、设悬念，矛盾生疑。</a:t>
            </a:r>
            <a:endParaRPr lang="zh-CN" altLang="en-US" sz="4000" b="1" dirty="0">
              <a:latin typeface="方正行楷简体" pitchFamily="2" charset="-122"/>
              <a:ea typeface="方正行楷简体" pitchFamily="2" charset="-122"/>
            </a:endParaRPr>
          </a:p>
        </p:txBody>
      </p:sp>
      <p:sp>
        <p:nvSpPr>
          <p:cNvPr id="187394" name="文本占位符 455682"/>
          <p:cNvSpPr>
            <a:spLocks noGrp="1" noRot="1"/>
          </p:cNvSpPr>
          <p:nvPr>
            <p:ph idx="1"/>
          </p:nvPr>
        </p:nvSpPr>
        <p:spPr>
          <a:xfrm>
            <a:off x="250825" y="981075"/>
            <a:ext cx="8540750" cy="5327650"/>
          </a:xfrm>
          <a:ln/>
        </p:spPr>
        <p:txBody>
          <a:bodyPr anchor="t"/>
          <a:p>
            <a:pPr>
              <a:buNone/>
            </a:pPr>
            <a:r>
              <a:rPr lang="en-US" altLang="zh-CN" sz="2800" b="1" dirty="0"/>
              <a:t>            </a:t>
            </a:r>
            <a:r>
              <a:rPr lang="zh-CN" altLang="en-US" sz="2800" b="1" dirty="0"/>
              <a:t>悬念就是疑团，文学上称之为“卖关子”，其效果就是让人虚惊一场，产生一种勾魂摄魄，欲罢不能的感染力。让文题一反常规，从反差上制造悬念，如</a:t>
            </a:r>
            <a:r>
              <a:rPr lang="en-US" altLang="zh-CN" sz="2800" b="1" dirty="0"/>
              <a:t>《</a:t>
            </a:r>
            <a:r>
              <a:rPr lang="zh-CN" altLang="en-US" sz="2800" b="1" dirty="0"/>
              <a:t>防盗门不防盗</a:t>
            </a:r>
            <a:r>
              <a:rPr lang="en-US" altLang="zh-CN" sz="2800" b="1" dirty="0"/>
              <a:t>》</a:t>
            </a:r>
            <a:r>
              <a:rPr lang="zh-CN" altLang="en-US" sz="2800" b="1" dirty="0"/>
              <a:t>；可以以怪生悬，如</a:t>
            </a:r>
            <a:r>
              <a:rPr lang="en-US" altLang="zh-CN" sz="2800" b="1" dirty="0"/>
              <a:t>《100</a:t>
            </a:r>
            <a:r>
              <a:rPr lang="zh-CN" altLang="en-US" sz="2800" b="1" dirty="0"/>
              <a:t>分，我恨你</a:t>
            </a:r>
            <a:r>
              <a:rPr lang="en-US" altLang="zh-CN" sz="2800" b="1" dirty="0"/>
              <a:t>》</a:t>
            </a:r>
            <a:r>
              <a:rPr lang="zh-CN" altLang="en-US" sz="2800" b="1" dirty="0"/>
              <a:t>；可以小题大做，运用错觉制造悬念，如</a:t>
            </a:r>
            <a:r>
              <a:rPr lang="en-US" altLang="zh-CN" sz="2800" b="1" dirty="0"/>
              <a:t>《</a:t>
            </a:r>
            <a:r>
              <a:rPr lang="zh-CN" altLang="en-US" sz="2800" b="1" dirty="0"/>
              <a:t>明天我们有水喝吗</a:t>
            </a:r>
            <a:r>
              <a:rPr lang="en-US" altLang="zh-CN" sz="2800" b="1" dirty="0"/>
              <a:t>?》</a:t>
            </a:r>
            <a:r>
              <a:rPr lang="zh-CN" altLang="en-US" sz="2800" b="1" dirty="0"/>
              <a:t>；可以借用数字设悬，如以</a:t>
            </a:r>
            <a:r>
              <a:rPr lang="en-US" altLang="zh-CN" sz="2800" b="1" dirty="0"/>
              <a:t>《1</a:t>
            </a:r>
            <a:r>
              <a:rPr lang="zh-CN" altLang="en-US" sz="2800" b="1" dirty="0"/>
              <a:t>、</a:t>
            </a:r>
            <a:r>
              <a:rPr lang="en-US" altLang="zh-CN" sz="2800" b="1" dirty="0"/>
              <a:t>3</a:t>
            </a:r>
            <a:r>
              <a:rPr lang="zh-CN" altLang="en-US" sz="2800" b="1" dirty="0"/>
              <a:t>、</a:t>
            </a:r>
            <a:r>
              <a:rPr lang="en-US" altLang="zh-CN" sz="2800" b="1" dirty="0"/>
              <a:t>5》</a:t>
            </a:r>
            <a:r>
              <a:rPr lang="zh-CN" altLang="en-US" sz="2800" b="1" dirty="0"/>
              <a:t>抒写音乐情怀；</a:t>
            </a:r>
            <a:r>
              <a:rPr lang="zh-CN" altLang="en-US" sz="2800" b="1" dirty="0">
                <a:solidFill>
                  <a:srgbClr val="0000CC"/>
                </a:solidFill>
              </a:rPr>
              <a:t>如</a:t>
            </a:r>
            <a:r>
              <a:rPr lang="en-US" altLang="zh-CN" sz="2800" b="1" dirty="0">
                <a:solidFill>
                  <a:srgbClr val="0000CC"/>
                </a:solidFill>
              </a:rPr>
              <a:t>《99+1=0》——</a:t>
            </a:r>
            <a:r>
              <a:rPr lang="zh-CN" altLang="en-US" sz="2800" b="1" dirty="0">
                <a:solidFill>
                  <a:srgbClr val="0000CC"/>
                </a:solidFill>
              </a:rPr>
              <a:t>合格产品</a:t>
            </a:r>
            <a:r>
              <a:rPr lang="en-US" altLang="zh-CN" sz="2800" b="1" dirty="0">
                <a:solidFill>
                  <a:srgbClr val="0000CC"/>
                </a:solidFill>
              </a:rPr>
              <a:t>99</a:t>
            </a:r>
            <a:r>
              <a:rPr lang="zh-CN" altLang="en-US" sz="2800" b="1" dirty="0">
                <a:solidFill>
                  <a:srgbClr val="0000CC"/>
                </a:solidFill>
              </a:rPr>
              <a:t>个，不合格产品</a:t>
            </a:r>
            <a:r>
              <a:rPr lang="en-US" altLang="zh-CN" sz="2800" b="1" dirty="0">
                <a:solidFill>
                  <a:srgbClr val="0000CC"/>
                </a:solidFill>
              </a:rPr>
              <a:t>1</a:t>
            </a:r>
            <a:r>
              <a:rPr lang="zh-CN" altLang="en-US" sz="2800" b="1" dirty="0">
                <a:solidFill>
                  <a:srgbClr val="0000CC"/>
                </a:solidFill>
              </a:rPr>
              <a:t>个，前功尽弃。 </a:t>
            </a:r>
            <a:r>
              <a:rPr lang="zh-CN" altLang="en-US" sz="2800" b="1" dirty="0"/>
              <a:t>还可以添加标点符号或采用标点符号拟题来设置悬念，如</a:t>
            </a:r>
            <a:r>
              <a:rPr lang="en-US" altLang="zh-CN" sz="2800" b="1" dirty="0"/>
              <a:t>《</a:t>
            </a:r>
            <a:r>
              <a:rPr lang="zh-CN" altLang="en-US" sz="2800" b="1" dirty="0"/>
              <a:t>我最需要</a:t>
            </a:r>
            <a:r>
              <a:rPr lang="en-US" altLang="zh-CN" sz="2800" b="1" dirty="0"/>
              <a:t>……》</a:t>
            </a:r>
            <a:r>
              <a:rPr lang="zh-CN" altLang="en-US" sz="2800" b="1" dirty="0"/>
              <a:t>、</a:t>
            </a:r>
            <a:r>
              <a:rPr lang="en-US" altLang="zh-CN" sz="2800" b="1" dirty="0"/>
              <a:t>《?——!》</a:t>
            </a:r>
            <a:r>
              <a:rPr lang="zh-CN" altLang="en-US" sz="2800" b="1" dirty="0"/>
              <a:t>等。</a:t>
            </a:r>
            <a:endParaRPr lang="zh-CN" altLang="en-US" sz="2800" b="1" dirty="0"/>
          </a:p>
        </p:txBody>
      </p:sp>
      <p:sp>
        <p:nvSpPr>
          <p:cNvPr id="18739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8417" name="标题 452609"/>
          <p:cNvSpPr>
            <a:spLocks noGrp="1" noRot="1"/>
          </p:cNvSpPr>
          <p:nvPr>
            <p:ph type="title"/>
          </p:nvPr>
        </p:nvSpPr>
        <p:spPr>
          <a:xfrm>
            <a:off x="323850" y="0"/>
            <a:ext cx="8540750" cy="744538"/>
          </a:xfrm>
          <a:ln/>
        </p:spPr>
        <p:txBody>
          <a:bodyPr anchor="ctr"/>
          <a:p>
            <a:r>
              <a:rPr lang="zh-CN" altLang="en-US" sz="4000" b="1" dirty="0">
                <a:latin typeface="方正行楷简体" pitchFamily="2" charset="-122"/>
                <a:ea typeface="方正行楷简体" pitchFamily="2" charset="-122"/>
              </a:rPr>
              <a:t>六、巧点化，妙趣横生。</a:t>
            </a:r>
            <a:endParaRPr lang="zh-CN" altLang="en-US" sz="4000" b="1" dirty="0">
              <a:latin typeface="方正行楷简体" pitchFamily="2" charset="-122"/>
              <a:ea typeface="方正行楷简体" pitchFamily="2" charset="-122"/>
            </a:endParaRPr>
          </a:p>
        </p:txBody>
      </p:sp>
      <p:sp>
        <p:nvSpPr>
          <p:cNvPr id="188418" name="文本占位符 452610"/>
          <p:cNvSpPr>
            <a:spLocks noGrp="1" noRot="1"/>
          </p:cNvSpPr>
          <p:nvPr>
            <p:ph idx="1"/>
          </p:nvPr>
        </p:nvSpPr>
        <p:spPr>
          <a:xfrm>
            <a:off x="179388" y="981075"/>
            <a:ext cx="8540750" cy="5876925"/>
          </a:xfrm>
          <a:ln/>
        </p:spPr>
        <p:txBody>
          <a:bodyPr anchor="t"/>
          <a:p>
            <a:pPr>
              <a:lnSpc>
                <a:spcPct val="80000"/>
              </a:lnSpc>
              <a:buNone/>
            </a:pPr>
            <a:r>
              <a:rPr lang="en-US" altLang="zh-CN" b="1" dirty="0"/>
              <a:t>        </a:t>
            </a:r>
            <a:r>
              <a:rPr lang="zh-CN" altLang="en-US" b="1" dirty="0"/>
              <a:t>此法指的是引用或化用大家所熟悉的诗词、歌词、名言、俗语书名、影视剧名、广告词等作为文题。这种方法可使文章标题显得新颖别致，妙趣横生，产生独特的魅力。如：</a:t>
            </a:r>
            <a:endParaRPr lang="zh-CN" altLang="en-US" b="1" dirty="0"/>
          </a:p>
          <a:p>
            <a:pPr>
              <a:lnSpc>
                <a:spcPct val="80000"/>
              </a:lnSpc>
              <a:buNone/>
            </a:pPr>
            <a:r>
              <a:rPr lang="en-US" altLang="zh-CN" b="1" dirty="0"/>
              <a:t>①“</a:t>
            </a:r>
            <a:r>
              <a:rPr lang="zh-CN" altLang="en-US" b="1" dirty="0"/>
              <a:t>诚信”话题</a:t>
            </a:r>
            <a:r>
              <a:rPr lang="en-US" altLang="zh-CN" b="1" dirty="0"/>
              <a:t>——《</a:t>
            </a:r>
            <a:r>
              <a:rPr lang="zh-CN" altLang="en-US" b="1" dirty="0"/>
              <a:t>众里寻它千百度</a:t>
            </a:r>
            <a:r>
              <a:rPr lang="en-US" altLang="zh-CN" b="1"/>
              <a:t>》</a:t>
            </a:r>
            <a:endParaRPr lang="en-US" altLang="zh-CN" b="1"/>
          </a:p>
          <a:p>
            <a:pPr>
              <a:lnSpc>
                <a:spcPct val="80000"/>
              </a:lnSpc>
              <a:buNone/>
            </a:pPr>
            <a:r>
              <a:rPr lang="en-US" altLang="zh-CN" b="1" dirty="0"/>
              <a:t>②“</a:t>
            </a:r>
            <a:r>
              <a:rPr lang="zh-CN" altLang="en-US" b="1" dirty="0"/>
              <a:t>思念”话题</a:t>
            </a:r>
            <a:r>
              <a:rPr lang="en-US" altLang="zh-CN" b="1" dirty="0"/>
              <a:t>——《</a:t>
            </a:r>
            <a:r>
              <a:rPr lang="zh-CN" altLang="en-US" b="1" dirty="0"/>
              <a:t>所谓伊人，在水一方</a:t>
            </a:r>
            <a:r>
              <a:rPr lang="en-US" altLang="zh-CN" b="1"/>
              <a:t>》</a:t>
            </a:r>
            <a:endParaRPr lang="en-US" altLang="zh-CN" b="1"/>
          </a:p>
          <a:p>
            <a:pPr>
              <a:lnSpc>
                <a:spcPct val="80000"/>
              </a:lnSpc>
              <a:buNone/>
            </a:pPr>
            <a:r>
              <a:rPr lang="en-US" altLang="zh-CN" b="1" dirty="0"/>
              <a:t>③“</a:t>
            </a:r>
            <a:r>
              <a:rPr lang="zh-CN" altLang="en-US" b="1" dirty="0"/>
              <a:t>环保”话题</a:t>
            </a:r>
            <a:r>
              <a:rPr lang="en-US" altLang="zh-CN" b="1" dirty="0"/>
              <a:t>——《</a:t>
            </a:r>
            <a:r>
              <a:rPr lang="zh-CN" altLang="en-US" b="1" dirty="0"/>
              <a:t>我想有个家</a:t>
            </a:r>
            <a:r>
              <a:rPr lang="en-US" altLang="zh-CN" b="1" dirty="0"/>
              <a:t>——</a:t>
            </a:r>
            <a:r>
              <a:rPr lang="zh-CN" altLang="en-US" b="1" dirty="0"/>
              <a:t>一个小鸟的心声</a:t>
            </a:r>
            <a:r>
              <a:rPr lang="en-US" altLang="zh-CN" b="1"/>
              <a:t>》</a:t>
            </a:r>
            <a:endParaRPr lang="en-US" altLang="zh-CN" b="1"/>
          </a:p>
          <a:p>
            <a:pPr>
              <a:lnSpc>
                <a:spcPct val="80000"/>
              </a:lnSpc>
              <a:buNone/>
            </a:pPr>
            <a:r>
              <a:rPr lang="en-US" altLang="zh-CN" b="1" dirty="0"/>
              <a:t>④“</a:t>
            </a:r>
            <a:r>
              <a:rPr lang="zh-CN" altLang="en-US" b="1" dirty="0"/>
              <a:t>宽容”话题</a:t>
            </a:r>
            <a:r>
              <a:rPr lang="en-US" altLang="zh-CN" b="1" dirty="0"/>
              <a:t>——《</a:t>
            </a:r>
            <a:r>
              <a:rPr lang="zh-CN" altLang="en-US" b="1" dirty="0"/>
              <a:t>风中有朵雨做的云</a:t>
            </a:r>
            <a:r>
              <a:rPr lang="en-US" altLang="zh-CN" b="1"/>
              <a:t>》</a:t>
            </a:r>
            <a:endParaRPr lang="en-US" altLang="zh-CN" b="1"/>
          </a:p>
          <a:p>
            <a:pPr>
              <a:lnSpc>
                <a:spcPct val="80000"/>
              </a:lnSpc>
              <a:buNone/>
            </a:pPr>
            <a:r>
              <a:rPr lang="en-US" altLang="zh-CN" b="1" dirty="0"/>
              <a:t>⑤“</a:t>
            </a:r>
            <a:r>
              <a:rPr lang="zh-CN" altLang="en-US" b="1" dirty="0"/>
              <a:t>理解”话题</a:t>
            </a:r>
            <a:r>
              <a:rPr lang="en-US" altLang="zh-CN" b="1" dirty="0"/>
              <a:t>——《</a:t>
            </a:r>
            <a:r>
              <a:rPr lang="zh-CN" altLang="en-US" b="1" dirty="0"/>
              <a:t>对面的老师看过来</a:t>
            </a:r>
            <a:r>
              <a:rPr lang="en-US" altLang="zh-CN" b="1"/>
              <a:t>》</a:t>
            </a:r>
            <a:endParaRPr lang="en-US" altLang="zh-CN" b="1"/>
          </a:p>
          <a:p>
            <a:pPr>
              <a:lnSpc>
                <a:spcPct val="80000"/>
              </a:lnSpc>
            </a:pPr>
            <a:endParaRPr lang="en-US" altLang="zh-CN" b="1" dirty="0"/>
          </a:p>
        </p:txBody>
      </p:sp>
      <p:sp>
        <p:nvSpPr>
          <p:cNvPr id="18841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9441" name="文本占位符 453633"/>
          <p:cNvSpPr>
            <a:spLocks noGrp="1" noRot="1"/>
          </p:cNvSpPr>
          <p:nvPr>
            <p:ph idx="1"/>
          </p:nvPr>
        </p:nvSpPr>
        <p:spPr>
          <a:xfrm>
            <a:off x="323850" y="549275"/>
            <a:ext cx="8540750" cy="5616575"/>
          </a:xfrm>
          <a:ln/>
        </p:spPr>
        <p:txBody>
          <a:bodyPr anchor="t"/>
          <a:p>
            <a:pPr>
              <a:lnSpc>
                <a:spcPct val="90000"/>
              </a:lnSpc>
              <a:buNone/>
            </a:pPr>
            <a:r>
              <a:rPr lang="en-US" altLang="zh-CN" b="1" dirty="0"/>
              <a:t>   ⑥“</a:t>
            </a:r>
            <a:r>
              <a:rPr lang="zh-CN" altLang="en-US" b="1" dirty="0"/>
              <a:t>亲情”话题</a:t>
            </a:r>
            <a:r>
              <a:rPr lang="en-US" altLang="zh-CN" b="1" dirty="0"/>
              <a:t>——《</a:t>
            </a:r>
            <a:r>
              <a:rPr lang="zh-CN" altLang="en-US" b="1" dirty="0"/>
              <a:t>世上只有妈妈好</a:t>
            </a:r>
            <a:r>
              <a:rPr lang="en-US" altLang="zh-CN" b="1"/>
              <a:t>》</a:t>
            </a:r>
            <a:endParaRPr lang="en-US" altLang="zh-CN" b="1"/>
          </a:p>
          <a:p>
            <a:pPr>
              <a:lnSpc>
                <a:spcPct val="90000"/>
              </a:lnSpc>
              <a:buNone/>
            </a:pPr>
            <a:r>
              <a:rPr lang="en-US" altLang="zh-CN" b="1" dirty="0"/>
              <a:t>   ⑦“</a:t>
            </a:r>
            <a:r>
              <a:rPr lang="zh-CN" altLang="en-US" b="1" dirty="0"/>
              <a:t>读书”话题</a:t>
            </a:r>
            <a:r>
              <a:rPr lang="en-US" altLang="zh-CN" b="1" dirty="0"/>
              <a:t>——《</a:t>
            </a:r>
            <a:r>
              <a:rPr lang="zh-CN" altLang="en-US" b="1" dirty="0"/>
              <a:t>爱你没商量</a:t>
            </a:r>
            <a:r>
              <a:rPr lang="en-US" altLang="zh-CN" b="1"/>
              <a:t>》</a:t>
            </a:r>
            <a:endParaRPr lang="en-US" altLang="zh-CN" b="1"/>
          </a:p>
          <a:p>
            <a:pPr>
              <a:lnSpc>
                <a:spcPct val="90000"/>
              </a:lnSpc>
              <a:buNone/>
            </a:pPr>
            <a:r>
              <a:rPr lang="en-US" altLang="zh-CN" b="1" dirty="0"/>
              <a:t>   ⑧“</a:t>
            </a:r>
            <a:r>
              <a:rPr lang="zh-CN" altLang="en-US" b="1" dirty="0"/>
              <a:t>学习”话题</a:t>
            </a:r>
            <a:r>
              <a:rPr lang="en-US" altLang="zh-CN" b="1" dirty="0"/>
              <a:t>——《</a:t>
            </a:r>
            <a:r>
              <a:rPr lang="zh-CN" altLang="en-US" b="1" dirty="0"/>
              <a:t>他山之石，可以攻玉</a:t>
            </a:r>
            <a:r>
              <a:rPr lang="en-US" altLang="zh-CN" b="1"/>
              <a:t>》</a:t>
            </a:r>
            <a:endParaRPr lang="en-US" altLang="zh-CN" b="1"/>
          </a:p>
          <a:p>
            <a:pPr>
              <a:lnSpc>
                <a:spcPct val="90000"/>
              </a:lnSpc>
              <a:buNone/>
            </a:pPr>
            <a:r>
              <a:rPr lang="en-US" altLang="zh-CN" b="1" dirty="0"/>
              <a:t>          </a:t>
            </a:r>
            <a:r>
              <a:rPr lang="zh-CN" altLang="en-US" b="1" dirty="0"/>
              <a:t>标题</a:t>
            </a:r>
            <a:r>
              <a:rPr lang="en-US" altLang="zh-CN" b="1" dirty="0"/>
              <a:t>①②</a:t>
            </a:r>
            <a:r>
              <a:rPr lang="zh-CN" altLang="en-US" b="1" dirty="0"/>
              <a:t>都是引用诗词名句，既具有浓厚的抒情色彩，又蕴含深刻的双关含义。标题</a:t>
            </a:r>
            <a:r>
              <a:rPr lang="en-US" altLang="zh-CN" b="1" dirty="0"/>
              <a:t>③④</a:t>
            </a:r>
            <a:r>
              <a:rPr lang="zh-CN" altLang="en-US" b="1" dirty="0"/>
              <a:t>和</a:t>
            </a:r>
            <a:r>
              <a:rPr lang="en-US" altLang="zh-CN" b="1" dirty="0"/>
              <a:t>⑤</a:t>
            </a:r>
            <a:r>
              <a:rPr lang="zh-CN" altLang="en-US" b="1" dirty="0"/>
              <a:t>分别引用和活用大家熟悉、喜欢的歌名，活泼而有趣。标题</a:t>
            </a:r>
            <a:r>
              <a:rPr lang="en-US" altLang="zh-CN" b="1" dirty="0"/>
              <a:t>⑥⑦</a:t>
            </a:r>
            <a:r>
              <a:rPr lang="zh-CN" altLang="en-US" b="1" dirty="0"/>
              <a:t>引用的都是影视剧名，新颖而别致。标题</a:t>
            </a:r>
            <a:r>
              <a:rPr lang="en-US" altLang="zh-CN" b="1" dirty="0"/>
              <a:t>⑧</a:t>
            </a:r>
            <a:r>
              <a:rPr lang="zh-CN" altLang="en-US" b="1" dirty="0"/>
              <a:t>则是引用经典名言，典雅而深刻。这些标题，贴近生活，使人喜闻乐见，倍感亲切，必然会博得阅卷老师的好评。</a:t>
            </a:r>
            <a:endParaRPr lang="zh-CN" altLang="en-US" b="1" dirty="0"/>
          </a:p>
          <a:p>
            <a:pPr>
              <a:lnSpc>
                <a:spcPct val="90000"/>
              </a:lnSpc>
            </a:pPr>
            <a:endParaRPr lang="zh-CN" altLang="en-US" dirty="0"/>
          </a:p>
        </p:txBody>
      </p:sp>
      <p:sp>
        <p:nvSpPr>
          <p:cNvPr id="18944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0465" name="标题 300033"/>
          <p:cNvSpPr>
            <a:spLocks noGrp="1" noRot="1"/>
          </p:cNvSpPr>
          <p:nvPr>
            <p:ph type="title"/>
          </p:nvPr>
        </p:nvSpPr>
        <p:spPr>
          <a:xfrm>
            <a:off x="395288" y="333375"/>
            <a:ext cx="1893887" cy="1143000"/>
          </a:xfrm>
          <a:ln/>
        </p:spPr>
        <p:txBody>
          <a:bodyPr anchor="ctr"/>
          <a:p>
            <a:r>
              <a:rPr lang="zh-CN" altLang="en-US" sz="4000" b="1" dirty="0">
                <a:solidFill>
                  <a:srgbClr val="0000CC"/>
                </a:solidFill>
              </a:rPr>
              <a:t>再如</a:t>
            </a:r>
            <a:r>
              <a:rPr lang="zh-CN" altLang="en-US" b="1" dirty="0">
                <a:solidFill>
                  <a:srgbClr val="0000CC"/>
                </a:solidFill>
              </a:rPr>
              <a:t>：</a:t>
            </a:r>
            <a:endParaRPr lang="zh-CN" altLang="en-US" b="1" dirty="0">
              <a:solidFill>
                <a:srgbClr val="0000CC"/>
              </a:solidFill>
            </a:endParaRPr>
          </a:p>
        </p:txBody>
      </p:sp>
      <p:sp>
        <p:nvSpPr>
          <p:cNvPr id="190466" name="文本占位符 300034"/>
          <p:cNvSpPr>
            <a:spLocks noGrp="1" noRot="1"/>
          </p:cNvSpPr>
          <p:nvPr>
            <p:ph idx="1"/>
          </p:nvPr>
        </p:nvSpPr>
        <p:spPr>
          <a:ln/>
        </p:spPr>
        <p:txBody>
          <a:bodyPr anchor="t"/>
          <a:p>
            <a:pPr>
              <a:lnSpc>
                <a:spcPct val="80000"/>
              </a:lnSpc>
              <a:buNone/>
            </a:pPr>
            <a:r>
              <a:rPr lang="zh-CN" altLang="en-US" b="1" dirty="0">
                <a:solidFill>
                  <a:schemeClr val="hlink"/>
                </a:solidFill>
              </a:rPr>
              <a:t>以“童年”为话题</a:t>
            </a:r>
            <a:r>
              <a:rPr lang="en-US" altLang="zh-CN" b="1" dirty="0">
                <a:solidFill>
                  <a:schemeClr val="hlink"/>
                </a:solidFill>
              </a:rPr>
              <a:t>——《</a:t>
            </a:r>
            <a:r>
              <a:rPr lang="zh-CN" altLang="en-US" b="1" dirty="0">
                <a:solidFill>
                  <a:schemeClr val="hlink"/>
                </a:solidFill>
              </a:rPr>
              <a:t>水中的童年</a:t>
            </a:r>
            <a:r>
              <a:rPr lang="en-US" altLang="zh-CN" b="1" dirty="0">
                <a:solidFill>
                  <a:schemeClr val="hlink"/>
                </a:solidFill>
              </a:rPr>
              <a:t>》《</a:t>
            </a:r>
            <a:r>
              <a:rPr lang="zh-CN" altLang="en-US" b="1" dirty="0">
                <a:solidFill>
                  <a:schemeClr val="hlink"/>
                </a:solidFill>
              </a:rPr>
              <a:t>与樱木花道一起成长</a:t>
            </a:r>
            <a:r>
              <a:rPr lang="en-US" altLang="zh-CN" b="1">
                <a:solidFill>
                  <a:schemeClr val="hlink"/>
                </a:solidFill>
              </a:rPr>
              <a:t>》 </a:t>
            </a:r>
            <a:br>
              <a:rPr lang="en-US" altLang="zh-CN" b="1">
                <a:solidFill>
                  <a:schemeClr val="hlink"/>
                </a:solidFill>
              </a:rPr>
            </a:br>
            <a:endParaRPr lang="en-US" altLang="zh-CN" b="1">
              <a:solidFill>
                <a:schemeClr val="hlink"/>
              </a:solidFill>
            </a:endParaRPr>
          </a:p>
          <a:p>
            <a:pPr>
              <a:lnSpc>
                <a:spcPct val="80000"/>
              </a:lnSpc>
              <a:buNone/>
            </a:pPr>
            <a:r>
              <a:rPr lang="zh-CN" altLang="en-US" b="1" dirty="0">
                <a:solidFill>
                  <a:schemeClr val="hlink"/>
                </a:solidFill>
              </a:rPr>
              <a:t>以“父亲”为话题</a:t>
            </a:r>
            <a:r>
              <a:rPr lang="en-US" altLang="zh-CN" b="1" dirty="0">
                <a:solidFill>
                  <a:schemeClr val="hlink"/>
                </a:solidFill>
              </a:rPr>
              <a:t>——《</a:t>
            </a:r>
            <a:r>
              <a:rPr lang="zh-CN" altLang="en-US" b="1" dirty="0">
                <a:solidFill>
                  <a:schemeClr val="hlink"/>
                </a:solidFill>
              </a:rPr>
              <a:t>从头开始</a:t>
            </a:r>
            <a:r>
              <a:rPr lang="en-US" altLang="zh-CN" b="1" dirty="0">
                <a:solidFill>
                  <a:schemeClr val="hlink"/>
                </a:solidFill>
              </a:rPr>
              <a:t>》——</a:t>
            </a:r>
            <a:r>
              <a:rPr lang="zh-CN" altLang="en-US" b="1" dirty="0">
                <a:solidFill>
                  <a:schemeClr val="hlink"/>
                </a:solidFill>
              </a:rPr>
              <a:t>作为理发师的父亲 </a:t>
            </a:r>
            <a:br>
              <a:rPr lang="zh-CN" altLang="en-US" b="1" dirty="0">
                <a:solidFill>
                  <a:schemeClr val="hlink"/>
                </a:solidFill>
              </a:rPr>
            </a:br>
            <a:endParaRPr lang="zh-CN" altLang="en-US" b="1" dirty="0">
              <a:solidFill>
                <a:schemeClr val="hlink"/>
              </a:solidFill>
            </a:endParaRPr>
          </a:p>
          <a:p>
            <a:pPr>
              <a:lnSpc>
                <a:spcPct val="80000"/>
              </a:lnSpc>
              <a:buNone/>
            </a:pPr>
            <a:r>
              <a:rPr lang="zh-CN" altLang="en-US" b="1" dirty="0">
                <a:solidFill>
                  <a:schemeClr val="hlink"/>
                </a:solidFill>
              </a:rPr>
              <a:t>以“帮助”为话题</a:t>
            </a:r>
            <a:r>
              <a:rPr lang="en-US" altLang="zh-CN" b="1" dirty="0">
                <a:solidFill>
                  <a:schemeClr val="hlink"/>
                </a:solidFill>
              </a:rPr>
              <a:t>——《“</a:t>
            </a:r>
            <a:r>
              <a:rPr lang="zh-CN" altLang="en-US" b="1" dirty="0">
                <a:solidFill>
                  <a:schemeClr val="hlink"/>
                </a:solidFill>
              </a:rPr>
              <a:t>人”字是支撑的结构</a:t>
            </a:r>
            <a:r>
              <a:rPr lang="en-US" altLang="zh-CN" b="1" dirty="0">
                <a:solidFill>
                  <a:schemeClr val="hlink"/>
                </a:solidFill>
              </a:rPr>
              <a:t>》——</a:t>
            </a:r>
            <a:r>
              <a:rPr lang="zh-CN" altLang="en-US" b="1" dirty="0">
                <a:solidFill>
                  <a:schemeClr val="hlink"/>
                </a:solidFill>
              </a:rPr>
              <a:t>护送残疾同学上学 </a:t>
            </a:r>
            <a:br>
              <a:rPr lang="zh-CN" altLang="en-US" b="1" dirty="0">
                <a:solidFill>
                  <a:schemeClr val="hlink"/>
                </a:solidFill>
              </a:rPr>
            </a:br>
            <a:br>
              <a:rPr lang="zh-CN" altLang="en-US" b="1" dirty="0"/>
            </a:br>
            <a:endParaRPr lang="zh-CN" altLang="en-US" b="1" dirty="0"/>
          </a:p>
        </p:txBody>
      </p:sp>
      <p:sp>
        <p:nvSpPr>
          <p:cNvPr id="19046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1489" name="标题 456705"/>
          <p:cNvSpPr>
            <a:spLocks noGrp="1" noRot="1"/>
          </p:cNvSpPr>
          <p:nvPr>
            <p:ph type="title"/>
          </p:nvPr>
        </p:nvSpPr>
        <p:spPr>
          <a:xfrm>
            <a:off x="395288" y="260350"/>
            <a:ext cx="8540750" cy="431800"/>
          </a:xfrm>
          <a:ln/>
        </p:spPr>
        <p:txBody>
          <a:bodyPr anchor="ctr"/>
          <a:p>
            <a:r>
              <a:rPr lang="zh-CN" altLang="en-US" sz="4000" b="1" dirty="0">
                <a:latin typeface="方正行楷简体" pitchFamily="2" charset="-122"/>
                <a:ea typeface="方正行楷简体" pitchFamily="2" charset="-122"/>
              </a:rPr>
              <a:t>七、巧组合，中外交融。</a:t>
            </a:r>
            <a:endParaRPr lang="zh-CN" altLang="en-US" sz="4000" b="1" dirty="0">
              <a:latin typeface="方正行楷简体" pitchFamily="2" charset="-122"/>
              <a:ea typeface="方正行楷简体" pitchFamily="2" charset="-122"/>
            </a:endParaRPr>
          </a:p>
        </p:txBody>
      </p:sp>
      <p:sp>
        <p:nvSpPr>
          <p:cNvPr id="191490" name="文本占位符 456706"/>
          <p:cNvSpPr>
            <a:spLocks noGrp="1" noRot="1"/>
          </p:cNvSpPr>
          <p:nvPr>
            <p:ph idx="1"/>
          </p:nvPr>
        </p:nvSpPr>
        <p:spPr>
          <a:xfrm>
            <a:off x="250825" y="765175"/>
            <a:ext cx="8613775" cy="5832475"/>
          </a:xfrm>
          <a:ln/>
        </p:spPr>
        <p:txBody>
          <a:bodyPr anchor="t"/>
          <a:p>
            <a:pPr>
              <a:lnSpc>
                <a:spcPct val="80000"/>
              </a:lnSpc>
              <a:buNone/>
            </a:pPr>
            <a:r>
              <a:rPr lang="en-US" altLang="zh-CN" b="1" dirty="0"/>
              <a:t>          </a:t>
            </a:r>
            <a:r>
              <a:rPr lang="zh-CN" altLang="en-US" b="1" dirty="0"/>
              <a:t>此法指的是引用或者音译一些大家比较熟悉的英语单词或短语作为标题。这种标题，具有幽默色彩。往往会给人带来一种阅读的轻松感。如：</a:t>
            </a:r>
            <a:endParaRPr lang="zh-CN" altLang="en-US" b="1" dirty="0"/>
          </a:p>
          <a:p>
            <a:pPr>
              <a:lnSpc>
                <a:spcPct val="80000"/>
              </a:lnSpc>
              <a:buNone/>
            </a:pPr>
            <a:r>
              <a:rPr lang="en-US" altLang="zh-CN" b="1" dirty="0"/>
              <a:t>①“</a:t>
            </a:r>
            <a:r>
              <a:rPr lang="zh-CN" altLang="en-US" b="1" dirty="0"/>
              <a:t>爱心”话题</a:t>
            </a:r>
            <a:r>
              <a:rPr lang="en-US" altLang="zh-CN" b="1" dirty="0"/>
              <a:t>——《</a:t>
            </a:r>
            <a:r>
              <a:rPr lang="zh-CN" altLang="en-US" b="1" dirty="0"/>
              <a:t>我的感觉，</a:t>
            </a:r>
            <a:r>
              <a:rPr lang="en-US" altLang="zh-CN" b="1"/>
              <a:t>I am fine》</a:t>
            </a:r>
            <a:endParaRPr lang="en-US" altLang="zh-CN" b="1"/>
          </a:p>
          <a:p>
            <a:pPr>
              <a:lnSpc>
                <a:spcPct val="80000"/>
              </a:lnSpc>
              <a:buNone/>
            </a:pPr>
            <a:r>
              <a:rPr lang="en-US" altLang="zh-CN" b="1" dirty="0"/>
              <a:t>②“</a:t>
            </a:r>
            <a:r>
              <a:rPr lang="zh-CN" altLang="en-US" b="1" dirty="0"/>
              <a:t>科技”话题</a:t>
            </a:r>
            <a:r>
              <a:rPr lang="en-US" altLang="zh-CN" b="1" dirty="0" err="1"/>
              <a:t>——《How are you, E</a:t>
            </a:r>
            <a:r>
              <a:rPr lang="zh-CN" altLang="en-US" b="1" dirty="0" err="1"/>
              <a:t></a:t>
            </a:r>
            <a:r>
              <a:rPr lang="en-US" altLang="zh-CN" b="1" dirty="0" err="1"/>
              <a:t>mail</a:t>
            </a:r>
            <a:r>
              <a:rPr lang="en-US" altLang="zh-CN" b="1"/>
              <a:t>》</a:t>
            </a:r>
            <a:endParaRPr lang="en-US" altLang="zh-CN" b="1"/>
          </a:p>
          <a:p>
            <a:pPr>
              <a:lnSpc>
                <a:spcPct val="80000"/>
              </a:lnSpc>
              <a:buNone/>
            </a:pPr>
            <a:r>
              <a:rPr lang="en-US" altLang="zh-CN" b="1" dirty="0"/>
              <a:t>③“</a:t>
            </a:r>
            <a:r>
              <a:rPr lang="zh-CN" altLang="en-US" b="1" dirty="0"/>
              <a:t>电脑”话题</a:t>
            </a:r>
            <a:r>
              <a:rPr lang="en-US" altLang="zh-CN" b="1" dirty="0"/>
              <a:t>——《</a:t>
            </a:r>
            <a:r>
              <a:rPr lang="zh-CN" altLang="en-US" b="1" dirty="0"/>
              <a:t>因特网，</a:t>
            </a:r>
            <a:r>
              <a:rPr lang="en-US" altLang="zh-CN" b="1"/>
              <a:t>my love》</a:t>
            </a:r>
            <a:endParaRPr lang="en-US" altLang="zh-CN" b="1"/>
          </a:p>
          <a:p>
            <a:pPr>
              <a:lnSpc>
                <a:spcPct val="80000"/>
              </a:lnSpc>
              <a:buNone/>
            </a:pPr>
            <a:r>
              <a:rPr lang="en-US" altLang="zh-CN" b="1" dirty="0"/>
              <a:t>④“</a:t>
            </a:r>
            <a:r>
              <a:rPr lang="zh-CN" altLang="en-US" b="1" dirty="0"/>
              <a:t>生活”话题</a:t>
            </a:r>
            <a:r>
              <a:rPr lang="en-US" altLang="zh-CN" b="1" dirty="0"/>
              <a:t>——《</a:t>
            </a:r>
            <a:r>
              <a:rPr lang="zh-CN" altLang="en-US" b="1" dirty="0"/>
              <a:t>搞笑课堂 </a:t>
            </a:r>
            <a:r>
              <a:rPr lang="en-US" altLang="zh-CN" b="1"/>
              <a:t>One and Tow》</a:t>
            </a:r>
            <a:endParaRPr lang="en-US" altLang="zh-CN" b="1"/>
          </a:p>
          <a:p>
            <a:pPr>
              <a:lnSpc>
                <a:spcPct val="80000"/>
              </a:lnSpc>
              <a:buNone/>
            </a:pPr>
            <a:r>
              <a:rPr lang="en-US" altLang="zh-CN" b="1" dirty="0"/>
              <a:t>⑤“</a:t>
            </a:r>
            <a:r>
              <a:rPr lang="zh-CN" altLang="en-US" b="1" dirty="0"/>
              <a:t>幸福”话题</a:t>
            </a:r>
            <a:r>
              <a:rPr lang="en-US" altLang="zh-CN" b="1" dirty="0"/>
              <a:t>——《Come on</a:t>
            </a:r>
            <a:r>
              <a:rPr lang="zh-CN" altLang="en-US" b="1" dirty="0"/>
              <a:t>，给我感觉</a:t>
            </a:r>
            <a:r>
              <a:rPr lang="en-US" altLang="zh-CN" b="1"/>
              <a:t>》</a:t>
            </a:r>
            <a:endParaRPr lang="en-US" altLang="zh-CN" b="1"/>
          </a:p>
          <a:p>
            <a:pPr>
              <a:lnSpc>
                <a:spcPct val="80000"/>
              </a:lnSpc>
              <a:buNone/>
            </a:pPr>
            <a:r>
              <a:rPr lang="en-US" altLang="zh-CN" b="1" dirty="0"/>
              <a:t>⑥“</a:t>
            </a:r>
            <a:r>
              <a:rPr lang="zh-CN" altLang="en-US" b="1" dirty="0"/>
              <a:t>亲情”话题</a:t>
            </a:r>
            <a:r>
              <a:rPr lang="en-US" altLang="zh-CN" b="1" dirty="0"/>
              <a:t>——《Modern,</a:t>
            </a:r>
            <a:r>
              <a:rPr lang="zh-CN" altLang="en-US" b="1" dirty="0"/>
              <a:t>老妈</a:t>
            </a:r>
            <a:r>
              <a:rPr lang="en-US" altLang="zh-CN" b="1"/>
              <a:t>》</a:t>
            </a:r>
            <a:endParaRPr lang="en-US" altLang="zh-CN" b="1"/>
          </a:p>
          <a:p>
            <a:pPr>
              <a:lnSpc>
                <a:spcPct val="80000"/>
              </a:lnSpc>
              <a:buNone/>
            </a:pPr>
            <a:r>
              <a:rPr lang="en-US" altLang="zh-CN" b="1" dirty="0"/>
              <a:t>⑦“</a:t>
            </a:r>
            <a:r>
              <a:rPr lang="zh-CN" altLang="en-US" b="1" dirty="0"/>
              <a:t>青春”话题</a:t>
            </a:r>
            <a:r>
              <a:rPr lang="en-US" altLang="zh-CN" b="1" dirty="0"/>
              <a:t>——《Crazy BABY(</a:t>
            </a:r>
            <a:r>
              <a:rPr lang="zh-CN" altLang="en-US" b="1" dirty="0"/>
              <a:t>疯狂三个组</a:t>
            </a:r>
            <a:r>
              <a:rPr lang="en-US" altLang="zh-CN" b="1"/>
              <a:t>)》</a:t>
            </a:r>
            <a:endParaRPr lang="en-US" altLang="zh-CN" b="1"/>
          </a:p>
          <a:p>
            <a:pPr>
              <a:lnSpc>
                <a:spcPct val="80000"/>
              </a:lnSpc>
              <a:buNone/>
            </a:pPr>
            <a:r>
              <a:rPr lang="en-US" altLang="zh-CN" b="1" dirty="0"/>
              <a:t>⑧“</a:t>
            </a:r>
            <a:r>
              <a:rPr lang="zh-CN" altLang="en-US" b="1" dirty="0"/>
              <a:t>校园”话题</a:t>
            </a:r>
            <a:r>
              <a:rPr lang="en-US" altLang="zh-CN" b="1" dirty="0"/>
              <a:t>——《</a:t>
            </a:r>
            <a:r>
              <a:rPr lang="zh-CN" altLang="en-US" b="1" dirty="0"/>
              <a:t>女孩，</a:t>
            </a:r>
            <a:r>
              <a:rPr lang="en-US" altLang="zh-CN" b="1"/>
              <a:t>Sorry》</a:t>
            </a:r>
            <a:endParaRPr lang="en-US" altLang="zh-CN" b="1"/>
          </a:p>
        </p:txBody>
      </p:sp>
      <p:sp>
        <p:nvSpPr>
          <p:cNvPr id="19149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2513" name="文本占位符 457730"/>
          <p:cNvSpPr>
            <a:spLocks noGrp="1" noRot="1"/>
          </p:cNvSpPr>
          <p:nvPr>
            <p:ph idx="1"/>
          </p:nvPr>
        </p:nvSpPr>
        <p:spPr>
          <a:xfrm>
            <a:off x="179388" y="260350"/>
            <a:ext cx="8713787" cy="6121400"/>
          </a:xfrm>
          <a:ln/>
        </p:spPr>
        <p:txBody>
          <a:bodyPr anchor="t"/>
          <a:p>
            <a:pPr>
              <a:lnSpc>
                <a:spcPct val="80000"/>
              </a:lnSpc>
              <a:buNone/>
            </a:pPr>
            <a:r>
              <a:rPr lang="en-US" altLang="zh-CN" sz="2800" b="1" dirty="0"/>
              <a:t>  </a:t>
            </a:r>
            <a:endParaRPr lang="en-US" altLang="zh-CN" sz="2800" b="1" dirty="0"/>
          </a:p>
          <a:p>
            <a:pPr>
              <a:lnSpc>
                <a:spcPct val="80000"/>
              </a:lnSpc>
              <a:buNone/>
            </a:pPr>
            <a:r>
              <a:rPr lang="zh-CN" altLang="en-US" sz="4000" b="1" dirty="0"/>
              <a:t>标题</a:t>
            </a:r>
            <a:r>
              <a:rPr lang="en-US" altLang="zh-CN" sz="4000" b="1" dirty="0"/>
              <a:t>①</a:t>
            </a:r>
            <a:r>
              <a:rPr lang="zh-CN" altLang="en-US" sz="4000" b="1" dirty="0"/>
              <a:t>，付出爱心，即为永恒。标题</a:t>
            </a:r>
            <a:r>
              <a:rPr lang="en-US" altLang="zh-CN" sz="4000" b="1" dirty="0"/>
              <a:t>②</a:t>
            </a:r>
            <a:r>
              <a:rPr lang="zh-CN" altLang="en-US" sz="4000" b="1" dirty="0"/>
              <a:t>，面对科技，我心从容。标题</a:t>
            </a:r>
            <a:r>
              <a:rPr lang="en-US" altLang="zh-CN" sz="4000" b="1" dirty="0"/>
              <a:t>③</a:t>
            </a:r>
            <a:r>
              <a:rPr lang="zh-CN" altLang="en-US" sz="4000" b="1" dirty="0"/>
              <a:t>，网上风情，神奇无限。标题</a:t>
            </a:r>
            <a:r>
              <a:rPr lang="en-US" altLang="zh-CN" sz="4000" b="1" dirty="0"/>
              <a:t>④</a:t>
            </a:r>
            <a:r>
              <a:rPr lang="zh-CN" altLang="en-US" sz="4000" b="1" dirty="0"/>
              <a:t>，花样年华，花样心情。标题</a:t>
            </a:r>
            <a:r>
              <a:rPr lang="en-US" altLang="zh-CN" sz="4000" b="1" dirty="0"/>
              <a:t>⑤</a:t>
            </a:r>
            <a:r>
              <a:rPr lang="zh-CN" altLang="en-US" sz="4000" b="1" dirty="0"/>
              <a:t>，幸福感觉，越多越好。标题</a:t>
            </a:r>
            <a:r>
              <a:rPr lang="en-US" altLang="zh-CN" sz="4000" b="1" dirty="0"/>
              <a:t>⑥</a:t>
            </a:r>
            <a:r>
              <a:rPr lang="zh-CN" altLang="en-US" sz="4000" b="1" dirty="0"/>
              <a:t>，网上老妈，返老还童。标题</a:t>
            </a:r>
            <a:r>
              <a:rPr lang="en-US" altLang="zh-CN" sz="4000" b="1" dirty="0"/>
              <a:t>⑦</a:t>
            </a:r>
            <a:r>
              <a:rPr lang="zh-CN" altLang="en-US" sz="4000" b="1" dirty="0"/>
              <a:t>，激情飞跃，我心飞扬。标题</a:t>
            </a:r>
            <a:r>
              <a:rPr lang="en-US" altLang="zh-CN" sz="4000" b="1" dirty="0"/>
              <a:t>⑧</a:t>
            </a:r>
            <a:r>
              <a:rPr lang="zh-CN" altLang="en-US" sz="4000" b="1" dirty="0"/>
              <a:t>，青春花季，演绎浪漫。总之，以上这些标题形式活泼，散发出一股青春气息。</a:t>
            </a:r>
            <a:endParaRPr lang="zh-CN" altLang="en-US" sz="4000" b="1" dirty="0"/>
          </a:p>
        </p:txBody>
      </p:sp>
      <p:sp>
        <p:nvSpPr>
          <p:cNvPr id="19251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3537" name="文本占位符 458753"/>
          <p:cNvSpPr>
            <a:spLocks noGrp="1" noRot="1"/>
          </p:cNvSpPr>
          <p:nvPr>
            <p:ph idx="1"/>
          </p:nvPr>
        </p:nvSpPr>
        <p:spPr>
          <a:xfrm>
            <a:off x="395288" y="549275"/>
            <a:ext cx="8540750" cy="5759450"/>
          </a:xfrm>
          <a:ln/>
        </p:spPr>
        <p:txBody>
          <a:bodyPr anchor="t"/>
          <a:p>
            <a:pPr>
              <a:lnSpc>
                <a:spcPct val="90000"/>
              </a:lnSpc>
              <a:buNone/>
            </a:pPr>
            <a:r>
              <a:rPr lang="en-US" altLang="zh-CN" b="1" dirty="0"/>
              <a:t>           </a:t>
            </a:r>
            <a:r>
              <a:rPr lang="zh-CN" altLang="en-US" b="1" dirty="0"/>
              <a:t>总的来说，不管采用哪种方法拟题，都应做到文题精练、醒目、新奇、生动且在话题之中，还要与所写文章文体一致。我们不能单纯为了拟题而拟题，在拟题的同时还要考虑，在这个文题下能不能写出文章来，不要一味地标新立异，结果却给自己出了难题。</a:t>
            </a:r>
            <a:endParaRPr lang="zh-CN" altLang="en-US" b="1" dirty="0"/>
          </a:p>
          <a:p>
            <a:pPr>
              <a:lnSpc>
                <a:spcPct val="90000"/>
              </a:lnSpc>
              <a:buNone/>
            </a:pPr>
            <a:r>
              <a:rPr lang="zh-CN" altLang="en-US" b="1" dirty="0"/>
              <a:t>          “花香蝶自来，题好一半文”。文贵“明眸善睐第一瞥”。话题作文的开放性，灵活性，创新性为我们自拟题目提供了一个绝佳的机遇，我们可不能轻易错过哟</a:t>
            </a:r>
            <a:r>
              <a:rPr lang="en-US" altLang="zh-CN" b="1"/>
              <a:t>!</a:t>
            </a:r>
            <a:endParaRPr lang="en-US" altLang="zh-CN" b="1"/>
          </a:p>
          <a:p>
            <a:pPr>
              <a:lnSpc>
                <a:spcPct val="90000"/>
              </a:lnSpc>
            </a:pPr>
            <a:endParaRPr lang="en-US" altLang="zh-CN" dirty="0"/>
          </a:p>
        </p:txBody>
      </p:sp>
      <p:sp>
        <p:nvSpPr>
          <p:cNvPr id="19353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61" name="文本框 302081"/>
          <p:cNvSpPr txBox="1"/>
          <p:nvPr/>
        </p:nvSpPr>
        <p:spPr>
          <a:xfrm>
            <a:off x="3059113" y="1052513"/>
            <a:ext cx="5834062" cy="366712"/>
          </a:xfrm>
          <a:prstGeom prst="rect">
            <a:avLst/>
          </a:prstGeom>
          <a:noFill/>
          <a:ln w="9525">
            <a:noFill/>
          </a:ln>
        </p:spPr>
        <p:txBody>
          <a:bodyPr>
            <a:spAutoFit/>
          </a:bodyPr>
          <a:p>
            <a:pPr>
              <a:spcBef>
                <a:spcPct val="50000"/>
              </a:spcBef>
            </a:pPr>
            <a:endParaRPr lang="zh-CN" altLang="en-US" dirty="0">
              <a:latin typeface="Arial" panose="020B0604020202020204" pitchFamily="34" charset="0"/>
            </a:endParaRPr>
          </a:p>
        </p:txBody>
      </p:sp>
      <p:sp>
        <p:nvSpPr>
          <p:cNvPr id="194562" name="文本框 302082"/>
          <p:cNvSpPr txBox="1"/>
          <p:nvPr/>
        </p:nvSpPr>
        <p:spPr>
          <a:xfrm>
            <a:off x="971550" y="1773238"/>
            <a:ext cx="6948488" cy="2378075"/>
          </a:xfrm>
          <a:prstGeom prst="rect">
            <a:avLst/>
          </a:prstGeom>
          <a:noFill/>
          <a:ln w="9525">
            <a:noFill/>
          </a:ln>
        </p:spPr>
        <p:txBody>
          <a:bodyPr>
            <a:spAutoFit/>
          </a:bodyPr>
          <a:p>
            <a:pPr>
              <a:spcBef>
                <a:spcPct val="50000"/>
              </a:spcBef>
            </a:pPr>
            <a:r>
              <a:rPr lang="zh-CN" altLang="en-US" sz="6000" b="1" dirty="0">
                <a:solidFill>
                  <a:srgbClr val="009900"/>
                </a:solidFill>
                <a:latin typeface="Arial" panose="020B0604020202020204" pitchFamily="34" charset="0"/>
              </a:rPr>
              <a:t>好题目的标准是：</a:t>
            </a:r>
            <a:endParaRPr lang="zh-CN" altLang="en-US" sz="6000" b="1" dirty="0">
              <a:solidFill>
                <a:srgbClr val="009900"/>
              </a:solidFill>
              <a:latin typeface="Arial" panose="020B0604020202020204" pitchFamily="34" charset="0"/>
            </a:endParaRPr>
          </a:p>
          <a:p>
            <a:pPr>
              <a:spcBef>
                <a:spcPct val="50000"/>
              </a:spcBef>
            </a:pPr>
            <a:r>
              <a:rPr lang="zh-CN" altLang="en-US" sz="6000" b="1" dirty="0">
                <a:solidFill>
                  <a:srgbClr val="9900CC"/>
                </a:solidFill>
                <a:latin typeface="Arial" panose="020B0604020202020204" pitchFamily="34" charset="0"/>
              </a:rPr>
              <a:t>妥贴、精炼、新颖</a:t>
            </a:r>
            <a:endParaRPr lang="zh-CN" altLang="en-US" sz="6000" b="1" dirty="0">
              <a:solidFill>
                <a:srgbClr val="9900CC"/>
              </a:solidFill>
              <a:latin typeface="Arial" panose="020B0604020202020204" pitchFamily="34" charset="0"/>
            </a:endParaRPr>
          </a:p>
        </p:txBody>
      </p:sp>
      <p:sp>
        <p:nvSpPr>
          <p:cNvPr id="19456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5585" name="标题 301057"/>
          <p:cNvSpPr>
            <a:spLocks noGrp="1" noRot="1"/>
          </p:cNvSpPr>
          <p:nvPr>
            <p:ph type="title"/>
          </p:nvPr>
        </p:nvSpPr>
        <p:spPr>
          <a:xfrm>
            <a:off x="1403350" y="0"/>
            <a:ext cx="6400800" cy="1219200"/>
          </a:xfrm>
          <a:ln/>
        </p:spPr>
        <p:txBody>
          <a:bodyPr anchor="ctr"/>
          <a:p>
            <a:r>
              <a:rPr lang="zh-CN" altLang="en-US" sz="4800" b="1" dirty="0"/>
              <a:t>练习</a:t>
            </a:r>
            <a:endParaRPr lang="zh-CN" altLang="en-US" sz="4800" b="1" dirty="0"/>
          </a:p>
        </p:txBody>
      </p:sp>
      <p:sp>
        <p:nvSpPr>
          <p:cNvPr id="195586" name="文本占位符 301058"/>
          <p:cNvSpPr>
            <a:spLocks noGrp="1" noRot="1"/>
          </p:cNvSpPr>
          <p:nvPr>
            <p:ph idx="1"/>
          </p:nvPr>
        </p:nvSpPr>
        <p:spPr>
          <a:xfrm>
            <a:off x="395288" y="908050"/>
            <a:ext cx="8137525" cy="5257800"/>
          </a:xfrm>
          <a:ln/>
        </p:spPr>
        <p:txBody>
          <a:bodyPr anchor="t"/>
          <a:p>
            <a:pPr>
              <a:buNone/>
            </a:pPr>
            <a:r>
              <a:rPr lang="en-US" altLang="zh-CN" b="1" dirty="0">
                <a:solidFill>
                  <a:srgbClr val="009900"/>
                </a:solidFill>
              </a:rPr>
              <a:t>          </a:t>
            </a:r>
            <a:r>
              <a:rPr lang="zh-CN" altLang="en-US" b="1" dirty="0">
                <a:solidFill>
                  <a:srgbClr val="009900"/>
                </a:solidFill>
              </a:rPr>
              <a:t>根据下述材料，按要求作文 </a:t>
            </a:r>
            <a:br>
              <a:rPr lang="zh-CN" altLang="en-US" b="1" dirty="0">
                <a:solidFill>
                  <a:srgbClr val="009900"/>
                </a:solidFill>
              </a:rPr>
            </a:br>
            <a:r>
              <a:rPr lang="zh-CN" altLang="en-US" b="1" dirty="0">
                <a:solidFill>
                  <a:srgbClr val="009900"/>
                </a:solidFill>
              </a:rPr>
              <a:t>       </a:t>
            </a:r>
            <a:r>
              <a:rPr lang="zh-CN" altLang="en-US" b="1" dirty="0">
                <a:solidFill>
                  <a:srgbClr val="0000FF"/>
                </a:solidFill>
              </a:rPr>
              <a:t>牵挂是思念，有如高飘的风筝挣不脱细长的绳线；牵挂是多方面的，比如（１）牵挂是对亲人的思念；（２）牵挂是对友人的情怀；（３）牵挂能催人奋发向上。 </a:t>
            </a:r>
            <a:br>
              <a:rPr lang="zh-CN" altLang="en-US" b="1" dirty="0">
                <a:solidFill>
                  <a:srgbClr val="0000FF"/>
                </a:solidFill>
              </a:rPr>
            </a:br>
            <a:r>
              <a:rPr lang="zh-CN" altLang="en-US" b="1" dirty="0">
                <a:solidFill>
                  <a:srgbClr val="0000FF"/>
                </a:solidFill>
              </a:rPr>
              <a:t>       </a:t>
            </a:r>
            <a:r>
              <a:rPr lang="zh-CN" altLang="en-US" b="1" dirty="0">
                <a:solidFill>
                  <a:srgbClr val="FF0066"/>
                </a:solidFill>
              </a:rPr>
              <a:t>请以“牵挂”为题，选择上述材料某一方面的内容；选择除诗歌以外的某一种体裁，写一篇不少于</a:t>
            </a:r>
            <a:r>
              <a:rPr lang="en-US" altLang="zh-CN" b="1" dirty="0">
                <a:solidFill>
                  <a:srgbClr val="FF0066"/>
                </a:solidFill>
              </a:rPr>
              <a:t>7</a:t>
            </a:r>
            <a:r>
              <a:rPr lang="zh-CN" altLang="en-US" b="1" dirty="0">
                <a:solidFill>
                  <a:srgbClr val="FF0066"/>
                </a:solidFill>
              </a:rPr>
              <a:t>００字的文章。 </a:t>
            </a:r>
            <a:br>
              <a:rPr lang="zh-CN" altLang="en-US" b="1" dirty="0">
                <a:solidFill>
                  <a:srgbClr val="FF0066"/>
                </a:solidFill>
              </a:rPr>
            </a:br>
            <a:endParaRPr lang="zh-CN" altLang="en-US" sz="2400" dirty="0"/>
          </a:p>
        </p:txBody>
      </p:sp>
      <p:sp>
        <p:nvSpPr>
          <p:cNvPr id="19558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6609" name="椭圆 459779"/>
          <p:cNvSpPr/>
          <p:nvPr/>
        </p:nvSpPr>
        <p:spPr>
          <a:xfrm>
            <a:off x="179388" y="1484313"/>
            <a:ext cx="2808287" cy="4103687"/>
          </a:xfrm>
          <a:prstGeom prst="ellipse">
            <a:avLst/>
          </a:prstGeom>
          <a:solidFill>
            <a:srgbClr val="FFFF00"/>
          </a:solidFill>
          <a:ln w="9525" cap="flat" cmpd="sng">
            <a:solidFill>
              <a:schemeClr val="tx1"/>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196610" name="文本框 459780"/>
          <p:cNvSpPr txBox="1"/>
          <p:nvPr/>
        </p:nvSpPr>
        <p:spPr>
          <a:xfrm>
            <a:off x="900113" y="1989138"/>
            <a:ext cx="1584325" cy="701675"/>
          </a:xfrm>
          <a:prstGeom prst="rect">
            <a:avLst/>
          </a:prstGeom>
          <a:noFill/>
          <a:ln w="9525">
            <a:noFill/>
          </a:ln>
        </p:spPr>
        <p:txBody>
          <a:bodyPr>
            <a:spAutoFit/>
          </a:bodyPr>
          <a:p>
            <a:pPr>
              <a:spcBef>
                <a:spcPct val="50000"/>
              </a:spcBef>
            </a:pPr>
            <a:r>
              <a:rPr lang="zh-CN" altLang="en-US" sz="4000" b="1" dirty="0">
                <a:latin typeface="黑体" panose="02010609060101010101" pitchFamily="2" charset="-122"/>
                <a:ea typeface="黑体" panose="02010609060101010101" pitchFamily="2" charset="-122"/>
              </a:rPr>
              <a:t>课时</a:t>
            </a:r>
            <a:r>
              <a:rPr lang="en-US" altLang="zh-CN" sz="4000" b="1">
                <a:latin typeface="黑体" panose="02010609060101010101" pitchFamily="2" charset="-122"/>
                <a:ea typeface="黑体" panose="02010609060101010101" pitchFamily="2" charset="-122"/>
              </a:rPr>
              <a:t>8</a:t>
            </a:r>
            <a:endParaRPr lang="en-US" altLang="zh-CN" sz="4000" b="1">
              <a:latin typeface="黑体" panose="02010609060101010101" pitchFamily="2" charset="-122"/>
              <a:ea typeface="黑体" panose="02010609060101010101" pitchFamily="2" charset="-122"/>
            </a:endParaRPr>
          </a:p>
        </p:txBody>
      </p:sp>
      <p:sp>
        <p:nvSpPr>
          <p:cNvPr id="196611" name="文本框 459781"/>
          <p:cNvSpPr txBox="1"/>
          <p:nvPr/>
        </p:nvSpPr>
        <p:spPr>
          <a:xfrm>
            <a:off x="250825" y="2924175"/>
            <a:ext cx="2736850" cy="1920875"/>
          </a:xfrm>
          <a:prstGeom prst="rect">
            <a:avLst/>
          </a:prstGeom>
          <a:noFill/>
          <a:ln w="9525">
            <a:noFill/>
          </a:ln>
        </p:spPr>
        <p:txBody>
          <a:bodyPr>
            <a:spAutoFit/>
          </a:bodyPr>
          <a:p>
            <a:r>
              <a:rPr lang="zh-CN" altLang="en-US" sz="6000" b="1" dirty="0">
                <a:solidFill>
                  <a:srgbClr val="006600"/>
                </a:solidFill>
                <a:latin typeface="Times New Roman" panose="02020603050405020304" pitchFamily="18" charset="0"/>
                <a:ea typeface="方正行楷简体" pitchFamily="2" charset="-122"/>
              </a:rPr>
              <a:t>快速审题技法</a:t>
            </a:r>
            <a:endParaRPr lang="zh-CN" altLang="en-US" sz="6000" b="1">
              <a:solidFill>
                <a:srgbClr val="006600"/>
              </a:solidFill>
              <a:latin typeface="Times New Roman" panose="02020603050405020304" pitchFamily="18" charset="0"/>
              <a:ea typeface="方正行楷简体" pitchFamily="2" charset="-122"/>
            </a:endParaRPr>
          </a:p>
        </p:txBody>
      </p:sp>
      <p:sp>
        <p:nvSpPr>
          <p:cNvPr id="459783" name="矩形 459782"/>
          <p:cNvSpPr>
            <a:spLocks noRot="1"/>
          </p:cNvSpPr>
          <p:nvPr/>
        </p:nvSpPr>
        <p:spPr>
          <a:xfrm>
            <a:off x="2700338" y="4292600"/>
            <a:ext cx="5832475" cy="1143000"/>
          </a:xfrm>
          <a:prstGeom prst="rect">
            <a:avLst/>
          </a:prstGeom>
          <a:noFill/>
          <a:ln w="9525">
            <a:noFill/>
          </a:ln>
        </p:spPr>
        <p:txBody>
          <a:bodyPr anchor="ctr"/>
          <a:p>
            <a:pPr algn="ctr"/>
            <a:r>
              <a:rPr lang="zh-CN" altLang="en-US" sz="6000" b="1" dirty="0">
                <a:solidFill>
                  <a:schemeClr val="tx2"/>
                </a:solidFill>
                <a:latin typeface="Times New Roman" panose="02020603050405020304" pitchFamily="18" charset="0"/>
                <a:ea typeface="方正行楷简体" pitchFamily="2" charset="-122"/>
              </a:rPr>
              <a:t>如何快速审题</a:t>
            </a:r>
            <a:endParaRPr lang="zh-CN" altLang="en-US" sz="6000" b="1" dirty="0">
              <a:solidFill>
                <a:schemeClr val="tx2"/>
              </a:solidFill>
              <a:latin typeface="Times New Roman" panose="02020603050405020304" pitchFamily="18" charset="0"/>
              <a:ea typeface="方正行楷简体" pitchFamily="2" charset="-122"/>
            </a:endParaRPr>
          </a:p>
        </p:txBody>
      </p:sp>
      <p:sp>
        <p:nvSpPr>
          <p:cNvPr id="196613" name="矩形 459783"/>
          <p:cNvSpPr/>
          <p:nvPr/>
        </p:nvSpPr>
        <p:spPr>
          <a:xfrm>
            <a:off x="2700338" y="476250"/>
            <a:ext cx="5365750" cy="1701800"/>
          </a:xfrm>
          <a:prstGeom prst="rect">
            <a:avLst/>
          </a:prstGeom>
          <a:noFill/>
          <a:ln w="9525">
            <a:noFill/>
          </a:ln>
        </p:spPr>
        <p:txBody>
          <a:bodyPr wrap="none">
            <a:spAutoFit/>
          </a:bodyPr>
          <a:p>
            <a:pPr>
              <a:spcBef>
                <a:spcPct val="20000"/>
              </a:spcBef>
              <a:buClr>
                <a:schemeClr val="hlink"/>
              </a:buClr>
              <a:buSzPct val="70000"/>
              <a:buFont typeface="Wingdings" panose="05000000000000000000" pitchFamily="2" charset="2"/>
            </a:pPr>
            <a:r>
              <a:rPr lang="en-US" altLang="zh-CN" sz="4800" b="1" dirty="0">
                <a:latin typeface="Arial" panose="020B0604020202020204" pitchFamily="34" charset="0"/>
              </a:rPr>
              <a:t> </a:t>
            </a:r>
            <a:r>
              <a:rPr lang="zh-CN" altLang="en-US" sz="4800" b="1" dirty="0">
                <a:latin typeface="方正行楷简体" pitchFamily="2" charset="-122"/>
                <a:ea typeface="方正行楷简体" pitchFamily="2" charset="-122"/>
              </a:rPr>
              <a:t>阳鸟凤头吐清音</a:t>
            </a:r>
            <a:endParaRPr lang="zh-CN" altLang="en-US" sz="4800" b="1" dirty="0">
              <a:latin typeface="方正行楷简体" pitchFamily="2" charset="-122"/>
              <a:ea typeface="方正行楷简体" pitchFamily="2" charset="-122"/>
            </a:endParaRPr>
          </a:p>
          <a:p>
            <a:pPr>
              <a:spcBef>
                <a:spcPct val="20000"/>
              </a:spcBef>
              <a:buClr>
                <a:schemeClr val="hlink"/>
              </a:buClr>
              <a:buSzPct val="70000"/>
              <a:buFont typeface="Wingdings" panose="05000000000000000000" pitchFamily="2" charset="2"/>
            </a:pPr>
            <a:r>
              <a:rPr lang="zh-CN" altLang="en-US" sz="4800" b="1" dirty="0">
                <a:latin typeface="方正行楷简体" pitchFamily="2" charset="-122"/>
                <a:ea typeface="方正行楷简体" pitchFamily="2" charset="-122"/>
              </a:rPr>
              <a:t>       </a:t>
            </a:r>
            <a:r>
              <a:rPr lang="en-US" altLang="zh-CN" sz="4800" b="1" dirty="0">
                <a:latin typeface="方正行楷简体" pitchFamily="2" charset="-122"/>
                <a:ea typeface="方正行楷简体" pitchFamily="2" charset="-122"/>
              </a:rPr>
              <a:t>——</a:t>
            </a:r>
            <a:r>
              <a:rPr lang="zh-CN" altLang="en-US" sz="4800" b="1" dirty="0">
                <a:latin typeface="方正行楷简体" pitchFamily="2" charset="-122"/>
                <a:ea typeface="方正行楷简体" pitchFamily="2" charset="-122"/>
              </a:rPr>
              <a:t>凤头篇</a:t>
            </a:r>
            <a:endParaRPr lang="zh-CN" altLang="en-US" sz="4800" b="1" dirty="0">
              <a:latin typeface="方正行楷简体" pitchFamily="2" charset="-122"/>
              <a:ea typeface="方正行楷简体" pitchFamily="2" charset="-122"/>
            </a:endParaRPr>
          </a:p>
        </p:txBody>
      </p:sp>
      <p:sp>
        <p:nvSpPr>
          <p:cNvPr id="196614" name="矩形 459784"/>
          <p:cNvSpPr>
            <a:spLocks noRot="1"/>
          </p:cNvSpPr>
          <p:nvPr/>
        </p:nvSpPr>
        <p:spPr>
          <a:xfrm>
            <a:off x="3132138" y="2349500"/>
            <a:ext cx="5183187" cy="1730375"/>
          </a:xfrm>
          <a:prstGeom prst="rect">
            <a:avLst/>
          </a:prstGeom>
          <a:noFill/>
          <a:ln w="9525">
            <a:noFill/>
          </a:ln>
        </p:spPr>
        <p:txBody>
          <a:bodyPr/>
          <a:p>
            <a:pPr marL="342900" indent="-342900">
              <a:spcBef>
                <a:spcPct val="20000"/>
              </a:spcBef>
              <a:buClr>
                <a:schemeClr val="hlink"/>
              </a:buClr>
              <a:buSzPct val="70000"/>
              <a:buFont typeface="Wingdings" panose="05000000000000000000" pitchFamily="2" charset="2"/>
            </a:pPr>
            <a:r>
              <a:rPr lang="zh-CN" altLang="en-US" sz="4400" b="1" dirty="0">
                <a:latin typeface="方正行楷简体" pitchFamily="2" charset="-122"/>
                <a:ea typeface="方正行楷简体" pitchFamily="2" charset="-122"/>
              </a:rPr>
              <a:t>余音绕梁味无穷</a:t>
            </a:r>
            <a:r>
              <a:rPr lang="zh-CN" altLang="en-US" sz="4400" b="1">
                <a:latin typeface="方正行楷简体" pitchFamily="2" charset="-122"/>
                <a:ea typeface="方正行楷简体" pitchFamily="2" charset="-122"/>
              </a:rPr>
              <a:t>    </a:t>
            </a:r>
            <a:endParaRPr lang="zh-CN" altLang="en-US" sz="4400" b="1">
              <a:latin typeface="方正行楷简体" pitchFamily="2" charset="-122"/>
              <a:ea typeface="方正行楷简体" pitchFamily="2" charset="-122"/>
            </a:endParaRPr>
          </a:p>
          <a:p>
            <a:pPr marL="342900" indent="-342900">
              <a:spcBef>
                <a:spcPct val="20000"/>
              </a:spcBef>
              <a:buClr>
                <a:schemeClr val="hlink"/>
              </a:buClr>
              <a:buSzPct val="70000"/>
              <a:buFont typeface="Wingdings" panose="05000000000000000000" pitchFamily="2" charset="2"/>
            </a:pPr>
            <a:r>
              <a:rPr lang="zh-CN" altLang="en-US" sz="4400" b="1" dirty="0">
                <a:latin typeface="方正行楷简体" pitchFamily="2" charset="-122"/>
                <a:ea typeface="方正行楷简体" pitchFamily="2" charset="-122"/>
              </a:rPr>
              <a:t>      </a:t>
            </a:r>
            <a:r>
              <a:rPr lang="en-US" altLang="zh-CN" sz="4400" b="1" dirty="0">
                <a:latin typeface="方正行楷简体" pitchFamily="2" charset="-122"/>
                <a:ea typeface="方正行楷简体" pitchFamily="2" charset="-122"/>
              </a:rPr>
              <a:t>——</a:t>
            </a:r>
            <a:r>
              <a:rPr lang="zh-CN" altLang="en-US" sz="4400" b="1" dirty="0">
                <a:latin typeface="方正行楷简体" pitchFamily="2" charset="-122"/>
                <a:ea typeface="方正行楷简体" pitchFamily="2" charset="-122"/>
              </a:rPr>
              <a:t>豹尾篇</a:t>
            </a:r>
            <a:br>
              <a:rPr lang="zh-CN" altLang="en-US" sz="4400" b="1" dirty="0">
                <a:latin typeface="Times New Roman" panose="02020603050405020304" pitchFamily="18" charset="0"/>
              </a:rPr>
            </a:br>
            <a:endParaRPr lang="zh-CN" altLang="en-US" sz="4400" b="1" dirty="0">
              <a:latin typeface="Times New Roman" panose="02020603050405020304" pitchFamily="18" charset="0"/>
            </a:endParaRPr>
          </a:p>
        </p:txBody>
      </p:sp>
      <p:sp>
        <p:nvSpPr>
          <p:cNvPr id="19661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9783"/>
                                        </p:tgtEl>
                                        <p:attrNameLst>
                                          <p:attrName>style.visibility</p:attrName>
                                        </p:attrNameLst>
                                      </p:cBhvr>
                                      <p:to>
                                        <p:strVal val="visible"/>
                                      </p:to>
                                    </p:set>
                                    <p:anim calcmode="lin" valueType="num">
                                      <p:cBhvr additive="base">
                                        <p:cTn id="7" dur="500" fill="hold"/>
                                        <p:tgtEl>
                                          <p:spTgt spid="459783"/>
                                        </p:tgtEl>
                                        <p:attrNameLst>
                                          <p:attrName>ppt_x</p:attrName>
                                        </p:attrNameLst>
                                      </p:cBhvr>
                                      <p:tavLst>
                                        <p:tav tm="0">
                                          <p:val>
                                            <p:strVal val="#ppt_x"/>
                                          </p:val>
                                        </p:tav>
                                        <p:tav tm="100000">
                                          <p:val>
                                            <p:strVal val="#ppt_x"/>
                                          </p:val>
                                        </p:tav>
                                      </p:tavLst>
                                    </p:anim>
                                    <p:anim calcmode="lin" valueType="num">
                                      <p:cBhvr additive="base">
                                        <p:cTn id="8" dur="500" fill="hold"/>
                                        <p:tgtEl>
                                          <p:spTgt spid="4597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78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文本框 115713"/>
          <p:cNvSpPr txBox="1"/>
          <p:nvPr/>
        </p:nvSpPr>
        <p:spPr>
          <a:xfrm>
            <a:off x="250825" y="188913"/>
            <a:ext cx="8497888" cy="6427787"/>
          </a:xfrm>
          <a:prstGeom prst="rect">
            <a:avLst/>
          </a:prstGeom>
          <a:noFill/>
          <a:ln w="9525">
            <a:noFill/>
          </a:ln>
        </p:spPr>
        <p:txBody>
          <a:bodyPr>
            <a:spAutoFit/>
          </a:bodyPr>
          <a:p>
            <a:r>
              <a:rPr lang="zh-CN" altLang="en-US" sz="2400" dirty="0">
                <a:solidFill>
                  <a:srgbClr val="800080"/>
                </a:solidFill>
                <a:latin typeface="Times New Roman" panose="02020603050405020304" pitchFamily="18" charset="0"/>
              </a:rPr>
              <a:t>　</a:t>
            </a:r>
            <a:r>
              <a:rPr lang="zh-CN" altLang="en-US" sz="24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我在班里是好学生，是同学们心中的榜样，而你，有一双残疾的腿，你不愿让同学们看见，让我受到耻笑。还记得那个大雨天吗？母亲上班没有回来，瘦弱的我只好在校门口站着等待雨停，看着同学们被父母相继接走，我的心好酸，在瓢泼大雨中，我看到了你手里拿着一把伞，跛着腿，迎着风，努力保持平衡，艰难地向我一步步挪来。</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在雨伞下，你的肩膀已被淋湿，整个大伞将我笼罩，正像你隐忍的爱将我包围；我紧贴着你，你冷冷地问：“你班教室窗在哪儿？”我举手一指，说 “在那儿，二楼，第三扇。”你看了看窗，不再理会我。</a:t>
            </a:r>
            <a:endParaRPr lang="zh-CN" altLang="en-US" sz="3200" b="1" dirty="0">
              <a:latin typeface="黑体" panose="02010609060101010101" pitchFamily="2" charset="-122"/>
              <a:ea typeface="黑体" panose="02010609060101010101" pitchFamily="2" charset="-122"/>
            </a:endParaRPr>
          </a:p>
        </p:txBody>
      </p:sp>
      <p:sp>
        <p:nvSpPr>
          <p:cNvPr id="2253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8579" name="内容占位符 408578"/>
          <p:cNvSpPr>
            <a:spLocks noGrp="1" noRot="1"/>
          </p:cNvSpPr>
          <p:nvPr>
            <p:ph idx="1"/>
          </p:nvPr>
        </p:nvSpPr>
        <p:spPr>
          <a:xfrm>
            <a:off x="0" y="1341438"/>
            <a:ext cx="8893175" cy="4270375"/>
          </a:xfrm>
          <a:ln/>
        </p:spPr>
        <p:txBody>
          <a:bodyPr anchor="t"/>
          <a:p>
            <a:pPr>
              <a:buNone/>
            </a:pPr>
            <a:r>
              <a:rPr lang="en-US" altLang="zh-CN" sz="4000" b="1" dirty="0">
                <a:solidFill>
                  <a:schemeClr val="accent2"/>
                </a:solidFill>
              </a:rPr>
              <a:t>           </a:t>
            </a:r>
            <a:r>
              <a:rPr lang="zh-CN" altLang="en-US" sz="4000" b="1" dirty="0">
                <a:solidFill>
                  <a:srgbClr val="0000CC"/>
                </a:solidFill>
                <a:latin typeface="黑体" panose="02010609060101010101" pitchFamily="2" charset="-122"/>
                <a:ea typeface="黑体" panose="02010609060101010101" pitchFamily="2" charset="-122"/>
              </a:rPr>
              <a:t>话题作文“淡化审题”为我们提供了一个自由的展示才情的舞台。但“淡化审题”更应认真审题，不可信马由缰。因为，对话题作文“三自政策”的片面理解以及考生的“自由发挥”极易造成跑题、偏题等失误。那么，如何在短时间内快速审准题目呢</a:t>
            </a:r>
            <a:r>
              <a:rPr lang="en-US" altLang="zh-CN" sz="4000" b="1">
                <a:solidFill>
                  <a:srgbClr val="0000CC"/>
                </a:solidFill>
                <a:latin typeface="黑体" panose="02010609060101010101" pitchFamily="2" charset="-122"/>
                <a:ea typeface="黑体" panose="02010609060101010101" pitchFamily="2" charset="-122"/>
              </a:rPr>
              <a:t>?</a:t>
            </a:r>
            <a:br>
              <a:rPr lang="en-US" altLang="zh-CN" sz="4000" b="1">
                <a:solidFill>
                  <a:srgbClr val="0000CC"/>
                </a:solidFill>
                <a:latin typeface="黑体" panose="02010609060101010101" pitchFamily="2" charset="-122"/>
                <a:ea typeface="黑体" panose="02010609060101010101" pitchFamily="2" charset="-122"/>
              </a:rPr>
            </a:br>
            <a:endParaRPr lang="en-US" altLang="zh-CN" sz="4000" b="1">
              <a:solidFill>
                <a:srgbClr val="0000CC"/>
              </a:solidFill>
              <a:latin typeface="黑体" panose="02010609060101010101" pitchFamily="2" charset="-122"/>
              <a:ea typeface="黑体" panose="02010609060101010101" pitchFamily="2" charset="-122"/>
            </a:endParaRPr>
          </a:p>
        </p:txBody>
      </p:sp>
      <p:sp>
        <p:nvSpPr>
          <p:cNvPr id="408581" name="矩形 408580"/>
          <p:cNvSpPr>
            <a:spLocks noRot="1"/>
          </p:cNvSpPr>
          <p:nvPr/>
        </p:nvSpPr>
        <p:spPr>
          <a:xfrm>
            <a:off x="2051050" y="0"/>
            <a:ext cx="5832475" cy="1143000"/>
          </a:xfrm>
          <a:prstGeom prst="rect">
            <a:avLst/>
          </a:prstGeom>
          <a:noFill/>
          <a:ln w="9525">
            <a:noFill/>
          </a:ln>
        </p:spPr>
        <p:txBody>
          <a:bodyPr anchor="ctr"/>
          <a:p>
            <a:pPr algn="ctr"/>
            <a:r>
              <a:rPr lang="zh-CN" altLang="en-US" sz="6000" b="1" dirty="0">
                <a:solidFill>
                  <a:schemeClr val="tx2"/>
                </a:solidFill>
                <a:latin typeface="Times New Roman" panose="02020603050405020304" pitchFamily="18" charset="0"/>
                <a:ea typeface="方正行楷简体" pitchFamily="2" charset="-122"/>
              </a:rPr>
              <a:t>如何快速审题</a:t>
            </a:r>
            <a:endParaRPr lang="zh-CN" altLang="en-US" sz="6000" b="1" dirty="0">
              <a:solidFill>
                <a:schemeClr val="tx2"/>
              </a:solidFill>
              <a:latin typeface="Times New Roman" panose="02020603050405020304" pitchFamily="18" charset="0"/>
              <a:ea typeface="方正行楷简体" pitchFamily="2" charset="-122"/>
            </a:endParaRPr>
          </a:p>
        </p:txBody>
      </p:sp>
      <p:sp>
        <p:nvSpPr>
          <p:cNvPr id="19763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08579">
                                            <p:txEl>
                                              <p:charRg st="0" end="124"/>
                                            </p:txEl>
                                          </p:spTgt>
                                        </p:tgtEl>
                                        <p:attrNameLst>
                                          <p:attrName>style.visibility</p:attrName>
                                        </p:attrNameLst>
                                      </p:cBhvr>
                                      <p:to>
                                        <p:strVal val="visible"/>
                                      </p:to>
                                    </p:set>
                                    <p:animEffect transition="in" filter="box(in)">
                                      <p:cBhvr>
                                        <p:cTn id="7" dur="500"/>
                                        <p:tgtEl>
                                          <p:spTgt spid="408579">
                                            <p:txEl>
                                              <p:charRg st="0" end="1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8581"/>
                                        </p:tgtEl>
                                        <p:attrNameLst>
                                          <p:attrName>style.visibility</p:attrName>
                                        </p:attrNameLst>
                                      </p:cBhvr>
                                      <p:to>
                                        <p:strVal val="visible"/>
                                      </p:to>
                                    </p:set>
                                    <p:anim calcmode="lin" valueType="num">
                                      <p:cBhvr additive="base">
                                        <p:cTn id="12" dur="500" fill="hold"/>
                                        <p:tgtEl>
                                          <p:spTgt spid="408581"/>
                                        </p:tgtEl>
                                        <p:attrNameLst>
                                          <p:attrName>ppt_x</p:attrName>
                                        </p:attrNameLst>
                                      </p:cBhvr>
                                      <p:tavLst>
                                        <p:tav tm="0">
                                          <p:val>
                                            <p:strVal val="#ppt_x"/>
                                          </p:val>
                                        </p:tav>
                                        <p:tav tm="100000">
                                          <p:val>
                                            <p:strVal val="#ppt_x"/>
                                          </p:val>
                                        </p:tav>
                                      </p:tavLst>
                                    </p:anim>
                                    <p:anim calcmode="lin" valueType="num">
                                      <p:cBhvr additive="base">
                                        <p:cTn id="13" dur="500" fill="hold"/>
                                        <p:tgtEl>
                                          <p:spTgt spid="4085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81"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02" name="标题 409601"/>
          <p:cNvSpPr>
            <a:spLocks noGrp="1" noRot="1"/>
          </p:cNvSpPr>
          <p:nvPr>
            <p:ph type="title"/>
          </p:nvPr>
        </p:nvSpPr>
        <p:spPr>
          <a:xfrm>
            <a:off x="250825" y="260350"/>
            <a:ext cx="8540750" cy="1143000"/>
          </a:xfrm>
          <a:ln/>
        </p:spPr>
        <p:txBody>
          <a:bodyPr anchor="ctr"/>
          <a:p>
            <a:r>
              <a:rPr lang="en-US" altLang="zh-CN" sz="4000" b="1" dirty="0">
                <a:ea typeface="华文行楷" pitchFamily="2" charset="-122"/>
              </a:rPr>
              <a:t>1</a:t>
            </a:r>
            <a:r>
              <a:rPr lang="zh-CN" altLang="en-US" sz="4000" b="1" dirty="0">
                <a:ea typeface="华文行楷" pitchFamily="2" charset="-122"/>
              </a:rPr>
              <a:t>、重视概念的内涵</a:t>
            </a:r>
            <a:endParaRPr lang="zh-CN" altLang="en-US" sz="4000" b="1" dirty="0">
              <a:ea typeface="华文行楷" pitchFamily="2" charset="-122"/>
            </a:endParaRPr>
          </a:p>
        </p:txBody>
      </p:sp>
      <p:sp>
        <p:nvSpPr>
          <p:cNvPr id="409603" name="内容占位符 409602"/>
          <p:cNvSpPr>
            <a:spLocks noGrp="1" noRot="1"/>
          </p:cNvSpPr>
          <p:nvPr>
            <p:ph idx="1"/>
          </p:nvPr>
        </p:nvSpPr>
        <p:spPr>
          <a:xfrm>
            <a:off x="301625" y="1268413"/>
            <a:ext cx="8540750" cy="5184775"/>
          </a:xfrm>
          <a:ln/>
        </p:spPr>
        <p:txBody>
          <a:bodyPr anchor="t"/>
          <a:p>
            <a:pPr>
              <a:buNone/>
            </a:pPr>
            <a:r>
              <a:rPr lang="en-US" altLang="zh-CN" sz="2800" b="1" dirty="0"/>
              <a:t>             </a:t>
            </a:r>
            <a:r>
              <a:rPr lang="zh-CN" altLang="en-US" sz="3600" b="1" dirty="0"/>
              <a:t>话题有时是以一个概念的形成出现的，比如“诚信”、“欣赏”、“选择”等。概念都具有特定的内涵，忽视了概念内涵就有走题之虞，如以“热”为话题作文，提示语中已经列举了“网络热”、“打工热”、“炒股热”等例子，指的是一种社会现象，就不能将“热”理解为“热情”、“热心”等。如果错误理解内涵，作文之始就误入歧途了。</a:t>
            </a:r>
            <a:endParaRPr lang="zh-CN" altLang="en-US" sz="3600" b="1" dirty="0"/>
          </a:p>
        </p:txBody>
      </p:sp>
      <p:sp>
        <p:nvSpPr>
          <p:cNvPr id="19865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02"/>
                                        </p:tgtEl>
                                        <p:attrNameLst>
                                          <p:attrName>style.visibility</p:attrName>
                                        </p:attrNameLst>
                                      </p:cBhvr>
                                      <p:to>
                                        <p:strVal val="visible"/>
                                      </p:to>
                                    </p:set>
                                    <p:anim calcmode="lin" valueType="num">
                                      <p:cBhvr additive="base">
                                        <p:cTn id="7" dur="500" fill="hold"/>
                                        <p:tgtEl>
                                          <p:spTgt spid="409602"/>
                                        </p:tgtEl>
                                        <p:attrNameLst>
                                          <p:attrName>ppt_x</p:attrName>
                                        </p:attrNameLst>
                                      </p:cBhvr>
                                      <p:tavLst>
                                        <p:tav tm="0">
                                          <p:val>
                                            <p:strVal val="#ppt_x"/>
                                          </p:val>
                                        </p:tav>
                                        <p:tav tm="100000">
                                          <p:val>
                                            <p:strVal val="#ppt_x"/>
                                          </p:val>
                                        </p:tav>
                                      </p:tavLst>
                                    </p:anim>
                                    <p:anim calcmode="lin" valueType="num">
                                      <p:cBhvr additive="base">
                                        <p:cTn id="8" dur="500" fill="hold"/>
                                        <p:tgtEl>
                                          <p:spTgt spid="4096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09603">
                                            <p:txEl>
                                              <p:charRg st="0" end="166"/>
                                            </p:txEl>
                                          </p:spTgt>
                                        </p:tgtEl>
                                        <p:attrNameLst>
                                          <p:attrName>style.visibility</p:attrName>
                                        </p:attrNameLst>
                                      </p:cBhvr>
                                      <p:to>
                                        <p:strVal val="visible"/>
                                      </p:to>
                                    </p:set>
                                    <p:animEffect transition="in" filter="box(in)">
                                      <p:cBhvr>
                                        <p:cTn id="13" dur="500"/>
                                        <p:tgtEl>
                                          <p:spTgt spid="409603">
                                            <p:txEl>
                                              <p:charRg st="0" end="1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02"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626" name="标题 410625"/>
          <p:cNvSpPr>
            <a:spLocks noGrp="1" noRot="1"/>
          </p:cNvSpPr>
          <p:nvPr>
            <p:ph type="title"/>
          </p:nvPr>
        </p:nvSpPr>
        <p:spPr>
          <a:xfrm>
            <a:off x="323850" y="260350"/>
            <a:ext cx="8540750" cy="1143000"/>
          </a:xfrm>
          <a:ln/>
        </p:spPr>
        <p:txBody>
          <a:bodyPr anchor="ctr"/>
          <a:p>
            <a:r>
              <a:rPr lang="en-US" altLang="zh-CN" b="1">
                <a:latin typeface="华文行楷" pitchFamily="2" charset="-122"/>
                <a:ea typeface="华文行楷" pitchFamily="2" charset="-122"/>
              </a:rPr>
              <a:t>2</a:t>
            </a:r>
            <a:r>
              <a:rPr lang="zh-CN" altLang="zh-CN" b="1" dirty="0"/>
              <a:t>、</a:t>
            </a:r>
            <a:r>
              <a:rPr lang="zh-CN" altLang="en-US" b="1" dirty="0">
                <a:latin typeface="华文行楷" pitchFamily="2" charset="-122"/>
                <a:ea typeface="华文行楷" pitchFamily="2" charset="-122"/>
              </a:rPr>
              <a:t>重视背景语的指向</a:t>
            </a:r>
            <a:r>
              <a:rPr lang="en-US" altLang="zh-CN" b="1">
                <a:latin typeface="华文行楷" pitchFamily="2" charset="-122"/>
                <a:ea typeface="华文行楷" pitchFamily="2" charset="-122"/>
              </a:rPr>
              <a:t>.</a:t>
            </a:r>
            <a:endParaRPr lang="en-US" altLang="zh-CN" b="1">
              <a:latin typeface="华文行楷" pitchFamily="2" charset="-122"/>
              <a:ea typeface="华文行楷" pitchFamily="2" charset="-122"/>
            </a:endParaRPr>
          </a:p>
        </p:txBody>
      </p:sp>
      <p:sp>
        <p:nvSpPr>
          <p:cNvPr id="410627" name="内容占位符 410626"/>
          <p:cNvSpPr>
            <a:spLocks noGrp="1" noRot="1"/>
          </p:cNvSpPr>
          <p:nvPr>
            <p:ph idx="1"/>
          </p:nvPr>
        </p:nvSpPr>
        <p:spPr>
          <a:xfrm>
            <a:off x="301625" y="1196975"/>
            <a:ext cx="8540750" cy="5256213"/>
          </a:xfrm>
          <a:ln/>
        </p:spPr>
        <p:txBody>
          <a:bodyPr anchor="t"/>
          <a:p>
            <a:pPr>
              <a:buNone/>
            </a:pPr>
            <a:r>
              <a:rPr lang="en-US" altLang="zh-CN" sz="2800" b="1" dirty="0"/>
              <a:t>           </a:t>
            </a:r>
            <a:r>
              <a:rPr lang="zh-CN" altLang="en-US" sz="2800" b="1" dirty="0"/>
              <a:t>背景语往往是命题者着意营造的一种情境，不同的背景语引发的思维走向是不同的。只有审清了背景语的思维指向，才能保证写作中思维模式与文章内在文脉的贯通。请看下面一则材料：哲理之于人生，时时相随，事事蕴涵，处处显现。逆境出人才，顺境就出不了人才</a:t>
            </a:r>
            <a:r>
              <a:rPr lang="en-US" altLang="zh-CN" sz="2800" b="1" dirty="0"/>
              <a:t>?</a:t>
            </a:r>
            <a:r>
              <a:rPr lang="zh-CN" altLang="en-US" sz="2800" b="1" dirty="0"/>
              <a:t>做人坚持“行方”原则，具有润滑功能的“行圆”策略就可抛弃</a:t>
            </a:r>
            <a:r>
              <a:rPr lang="en-US" altLang="zh-CN" sz="2800" b="1" dirty="0"/>
              <a:t>?</a:t>
            </a:r>
            <a:r>
              <a:rPr lang="zh-CN" altLang="en-US" sz="2800" b="1" dirty="0"/>
              <a:t>人生，需要我们思辨的哲理太多太多：德与才、苦与乐、美与丑、愚与智、荣与辱，</a:t>
            </a:r>
            <a:r>
              <a:rPr lang="en-US" altLang="zh-CN" sz="2800" b="1" dirty="0"/>
              <a:t>……</a:t>
            </a:r>
            <a:r>
              <a:rPr lang="zh-CN" altLang="en-US" sz="2800" b="1" dirty="0"/>
              <a:t>请以“人生哲理”为话题写一篇文章。审读背景语，我们会发现，要求我们写的“哲理”应是矛盾对立的双方。</a:t>
            </a:r>
            <a:endParaRPr lang="zh-CN" altLang="en-US" sz="2800" b="1" dirty="0"/>
          </a:p>
          <a:p>
            <a:endParaRPr lang="zh-CN" altLang="en-US" sz="2800" dirty="0"/>
          </a:p>
        </p:txBody>
      </p:sp>
      <p:sp>
        <p:nvSpPr>
          <p:cNvPr id="19968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0626"/>
                                        </p:tgtEl>
                                        <p:attrNameLst>
                                          <p:attrName>style.visibility</p:attrName>
                                        </p:attrNameLst>
                                      </p:cBhvr>
                                      <p:to>
                                        <p:strVal val="visible"/>
                                      </p:to>
                                    </p:set>
                                    <p:anim calcmode="lin" valueType="num">
                                      <p:cBhvr additive="base">
                                        <p:cTn id="7" dur="500" fill="hold"/>
                                        <p:tgtEl>
                                          <p:spTgt spid="410626"/>
                                        </p:tgtEl>
                                        <p:attrNameLst>
                                          <p:attrName>ppt_x</p:attrName>
                                        </p:attrNameLst>
                                      </p:cBhvr>
                                      <p:tavLst>
                                        <p:tav tm="0">
                                          <p:val>
                                            <p:strVal val="#ppt_x"/>
                                          </p:val>
                                        </p:tav>
                                        <p:tav tm="100000">
                                          <p:val>
                                            <p:strVal val="#ppt_x"/>
                                          </p:val>
                                        </p:tav>
                                      </p:tavLst>
                                    </p:anim>
                                    <p:anim calcmode="lin" valueType="num">
                                      <p:cBhvr additive="base">
                                        <p:cTn id="8" dur="500" fill="hold"/>
                                        <p:tgtEl>
                                          <p:spTgt spid="4106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10627">
                                            <p:txEl>
                                              <p:charRg st="0" end="248"/>
                                            </p:txEl>
                                          </p:spTgt>
                                        </p:tgtEl>
                                        <p:attrNameLst>
                                          <p:attrName>style.visibility</p:attrName>
                                        </p:attrNameLst>
                                      </p:cBhvr>
                                      <p:to>
                                        <p:strVal val="visible"/>
                                      </p:to>
                                    </p:set>
                                    <p:animEffect transition="in" filter="box(in)">
                                      <p:cBhvr>
                                        <p:cTn id="13" dur="500"/>
                                        <p:tgtEl>
                                          <p:spTgt spid="410627">
                                            <p:txEl>
                                              <p:charRg st="0" end="24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26"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1650" name="标题 411649"/>
          <p:cNvSpPr>
            <a:spLocks noGrp="1" noRot="1"/>
          </p:cNvSpPr>
          <p:nvPr>
            <p:ph type="title"/>
          </p:nvPr>
        </p:nvSpPr>
        <p:spPr>
          <a:xfrm>
            <a:off x="323850" y="0"/>
            <a:ext cx="8540750" cy="527050"/>
          </a:xfrm>
          <a:ln/>
        </p:spPr>
        <p:txBody>
          <a:bodyPr anchor="ctr"/>
          <a:p>
            <a:r>
              <a:rPr lang="en-US" altLang="zh-CN" sz="4000" b="1">
                <a:latin typeface="华文行楷" pitchFamily="2" charset="-122"/>
                <a:ea typeface="华文行楷" pitchFamily="2" charset="-122"/>
              </a:rPr>
              <a:t>3</a:t>
            </a:r>
            <a:r>
              <a:rPr lang="zh-CN" altLang="en-US" b="1" dirty="0"/>
              <a:t>、</a:t>
            </a:r>
            <a:r>
              <a:rPr lang="zh-CN" altLang="en-US" sz="4000" b="1" dirty="0">
                <a:latin typeface="华文行楷" pitchFamily="2" charset="-122"/>
                <a:ea typeface="华文行楷" pitchFamily="2" charset="-122"/>
              </a:rPr>
              <a:t>重视提示语的暗示。</a:t>
            </a:r>
            <a:endParaRPr lang="zh-CN" altLang="en-US" sz="4000" b="1" dirty="0">
              <a:latin typeface="华文行楷" pitchFamily="2" charset="-122"/>
              <a:ea typeface="华文行楷" pitchFamily="2" charset="-122"/>
            </a:endParaRPr>
          </a:p>
        </p:txBody>
      </p:sp>
      <p:sp>
        <p:nvSpPr>
          <p:cNvPr id="411651" name="内容占位符 411650"/>
          <p:cNvSpPr>
            <a:spLocks noGrp="1" noRot="1"/>
          </p:cNvSpPr>
          <p:nvPr>
            <p:ph idx="1"/>
          </p:nvPr>
        </p:nvSpPr>
        <p:spPr>
          <a:xfrm>
            <a:off x="250825" y="908050"/>
            <a:ext cx="8591550" cy="5041900"/>
          </a:xfrm>
          <a:ln/>
        </p:spPr>
        <p:txBody>
          <a:bodyPr anchor="t"/>
          <a:p>
            <a:pPr>
              <a:lnSpc>
                <a:spcPct val="80000"/>
              </a:lnSpc>
              <a:buNone/>
            </a:pPr>
            <a:r>
              <a:rPr lang="en-US" altLang="zh-CN" sz="1800" b="1" dirty="0"/>
              <a:t>              </a:t>
            </a:r>
            <a:r>
              <a:rPr lang="zh-CN" altLang="en-US" sz="2400" b="1" dirty="0"/>
              <a:t>话题作文在开放中又有限制，这些限制多出现在提示语中。比如有这样一则材料：</a:t>
            </a:r>
            <a:endParaRPr lang="zh-CN" altLang="en-US" sz="2400" b="1" dirty="0"/>
          </a:p>
          <a:p>
            <a:pPr>
              <a:lnSpc>
                <a:spcPct val="80000"/>
              </a:lnSpc>
              <a:buNone/>
            </a:pPr>
            <a:r>
              <a:rPr lang="zh-CN" altLang="en-US" sz="2400" b="1" dirty="0"/>
              <a:t>            人的一生总要与书打交道，在与书的接触过程中，一定会有一些故事发生，之后社会有一些属于自己的思考。请以你与书的交往过程或以对书的思考为内容范围写一篇文章。</a:t>
            </a:r>
            <a:endParaRPr lang="zh-CN" altLang="en-US" sz="2400" b="1" dirty="0"/>
          </a:p>
          <a:p>
            <a:pPr>
              <a:lnSpc>
                <a:spcPct val="80000"/>
              </a:lnSpc>
              <a:buNone/>
            </a:pPr>
            <a:r>
              <a:rPr lang="zh-CN" altLang="en-US" sz="2400" b="1" dirty="0"/>
              <a:t>            提示语中包含着丰富的信息，“你与书的交往过程”隐藏的限制至少有：</a:t>
            </a:r>
            <a:r>
              <a:rPr lang="en-US" altLang="zh-CN" sz="2400" b="1" dirty="0"/>
              <a:t>(1)</a:t>
            </a:r>
            <a:r>
              <a:rPr lang="zh-CN" altLang="en-US" sz="2400" b="1" dirty="0"/>
              <a:t>要写自己的，不能写他人的；</a:t>
            </a:r>
            <a:r>
              <a:rPr lang="en-US" altLang="zh-CN" sz="2400" b="1" dirty="0"/>
              <a:t>(2)</a:t>
            </a:r>
            <a:r>
              <a:rPr lang="zh-CN" altLang="en-US" sz="2400" b="1" dirty="0"/>
              <a:t>要写出过程，最好是写成散文或记叙文。</a:t>
            </a:r>
            <a:endParaRPr lang="zh-CN" altLang="en-US" sz="2400" b="1" dirty="0"/>
          </a:p>
          <a:p>
            <a:pPr>
              <a:lnSpc>
                <a:spcPct val="80000"/>
              </a:lnSpc>
              <a:buNone/>
            </a:pPr>
            <a:r>
              <a:rPr lang="zh-CN" altLang="en-US" sz="2400" b="1" dirty="0"/>
              <a:t>           “对书的思考”透露的信息则有：</a:t>
            </a:r>
            <a:r>
              <a:rPr lang="en-US" altLang="zh-CN" sz="2400" b="1" dirty="0"/>
              <a:t>(1)</a:t>
            </a:r>
            <a:r>
              <a:rPr lang="zh-CN" altLang="en-US" sz="2400" b="1" dirty="0"/>
              <a:t>要以写对书的感悟、体验以及书对“我”的启示教益为主；</a:t>
            </a:r>
            <a:r>
              <a:rPr lang="en-US" altLang="zh-CN" sz="2400" b="1" dirty="0"/>
              <a:t>(2)</a:t>
            </a:r>
            <a:r>
              <a:rPr lang="zh-CN" altLang="en-US" sz="2400" b="1" dirty="0"/>
              <a:t>文体上最好写随笔、杂感或议论文。有了上述思考，就可以保证在审题中没有大的失误。</a:t>
            </a:r>
            <a:endParaRPr lang="zh-CN" altLang="en-US" sz="2400" b="1" dirty="0"/>
          </a:p>
          <a:p>
            <a:pPr>
              <a:lnSpc>
                <a:spcPct val="80000"/>
              </a:lnSpc>
              <a:buNone/>
            </a:pPr>
            <a:r>
              <a:rPr lang="zh-CN" altLang="en-US" sz="2400" b="1" dirty="0"/>
              <a:t>           中考作文审题是很重要的一环，写作水平再高，审题不准，偏离要求，也不能得高分。准确抓住中心要求，认真审题，审题关一过，构思就容易了。</a:t>
            </a:r>
            <a:endParaRPr lang="zh-CN" altLang="en-US" sz="2400" dirty="0"/>
          </a:p>
        </p:txBody>
      </p:sp>
      <p:sp>
        <p:nvSpPr>
          <p:cNvPr id="20070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1650"/>
                                        </p:tgtEl>
                                        <p:attrNameLst>
                                          <p:attrName>style.visibility</p:attrName>
                                        </p:attrNameLst>
                                      </p:cBhvr>
                                      <p:to>
                                        <p:strVal val="visible"/>
                                      </p:to>
                                    </p:set>
                                    <p:anim calcmode="lin" valueType="num">
                                      <p:cBhvr additive="base">
                                        <p:cTn id="7" dur="500" fill="hold"/>
                                        <p:tgtEl>
                                          <p:spTgt spid="411650"/>
                                        </p:tgtEl>
                                        <p:attrNameLst>
                                          <p:attrName>ppt_x</p:attrName>
                                        </p:attrNameLst>
                                      </p:cBhvr>
                                      <p:tavLst>
                                        <p:tav tm="0">
                                          <p:val>
                                            <p:strVal val="#ppt_x"/>
                                          </p:val>
                                        </p:tav>
                                        <p:tav tm="100000">
                                          <p:val>
                                            <p:strVal val="#ppt_x"/>
                                          </p:val>
                                        </p:tav>
                                      </p:tavLst>
                                    </p:anim>
                                    <p:anim calcmode="lin" valueType="num">
                                      <p:cBhvr additive="base">
                                        <p:cTn id="8" dur="500" fill="hold"/>
                                        <p:tgtEl>
                                          <p:spTgt spid="4116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11651">
                                            <p:txEl>
                                              <p:charRg st="0" end="51"/>
                                            </p:txEl>
                                          </p:spTgt>
                                        </p:tgtEl>
                                        <p:attrNameLst>
                                          <p:attrName>style.visibility</p:attrName>
                                        </p:attrNameLst>
                                      </p:cBhvr>
                                      <p:to>
                                        <p:strVal val="visible"/>
                                      </p:to>
                                    </p:set>
                                    <p:animEffect transition="in" filter="box(in)">
                                      <p:cBhvr>
                                        <p:cTn id="13" dur="500"/>
                                        <p:tgtEl>
                                          <p:spTgt spid="411651">
                                            <p:txEl>
                                              <p:charRg st="0" end="51"/>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411651">
                                            <p:txEl>
                                              <p:charRg st="51" end="140"/>
                                            </p:txEl>
                                          </p:spTgt>
                                        </p:tgtEl>
                                        <p:attrNameLst>
                                          <p:attrName>style.visibility</p:attrName>
                                        </p:attrNameLst>
                                      </p:cBhvr>
                                      <p:to>
                                        <p:strVal val="visible"/>
                                      </p:to>
                                    </p:set>
                                    <p:animEffect transition="in" filter="box(in)">
                                      <p:cBhvr>
                                        <p:cTn id="16" dur="500"/>
                                        <p:tgtEl>
                                          <p:spTgt spid="411651">
                                            <p:txEl>
                                              <p:charRg st="51" end="140"/>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411651">
                                            <p:txEl>
                                              <p:charRg st="140" end="222"/>
                                            </p:txEl>
                                          </p:spTgt>
                                        </p:tgtEl>
                                        <p:attrNameLst>
                                          <p:attrName>style.visibility</p:attrName>
                                        </p:attrNameLst>
                                      </p:cBhvr>
                                      <p:to>
                                        <p:strVal val="visible"/>
                                      </p:to>
                                    </p:set>
                                    <p:animEffect transition="in" filter="box(in)">
                                      <p:cBhvr>
                                        <p:cTn id="19" dur="500"/>
                                        <p:tgtEl>
                                          <p:spTgt spid="411651">
                                            <p:txEl>
                                              <p:charRg st="140" end="222"/>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411651">
                                            <p:txEl>
                                              <p:charRg st="222" end="320"/>
                                            </p:txEl>
                                          </p:spTgt>
                                        </p:tgtEl>
                                        <p:attrNameLst>
                                          <p:attrName>style.visibility</p:attrName>
                                        </p:attrNameLst>
                                      </p:cBhvr>
                                      <p:to>
                                        <p:strVal val="visible"/>
                                      </p:to>
                                    </p:set>
                                    <p:animEffect transition="in" filter="box(in)">
                                      <p:cBhvr>
                                        <p:cTn id="22" dur="500"/>
                                        <p:tgtEl>
                                          <p:spTgt spid="411651">
                                            <p:txEl>
                                              <p:charRg st="222" end="320"/>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411651">
                                            <p:txEl>
                                              <p:charRg st="320" end="397"/>
                                            </p:txEl>
                                          </p:spTgt>
                                        </p:tgtEl>
                                        <p:attrNameLst>
                                          <p:attrName>style.visibility</p:attrName>
                                        </p:attrNameLst>
                                      </p:cBhvr>
                                      <p:to>
                                        <p:strVal val="visible"/>
                                      </p:to>
                                    </p:set>
                                    <p:animEffect transition="in" filter="box(in)">
                                      <p:cBhvr>
                                        <p:cTn id="25" dur="500"/>
                                        <p:tgtEl>
                                          <p:spTgt spid="411651">
                                            <p:txEl>
                                              <p:charRg st="320" end="3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650"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1729" name="文本占位符 432129"/>
          <p:cNvSpPr>
            <a:spLocks noGrp="1" noRot="1"/>
          </p:cNvSpPr>
          <p:nvPr>
            <p:ph idx="1"/>
          </p:nvPr>
        </p:nvSpPr>
        <p:spPr>
          <a:xfrm>
            <a:off x="301625" y="692150"/>
            <a:ext cx="8540750" cy="5330825"/>
          </a:xfrm>
          <a:ln/>
        </p:spPr>
        <p:txBody>
          <a:bodyPr anchor="t"/>
          <a:p>
            <a:endParaRPr lang="en-US" altLang="zh-CN" dirty="0">
              <a:latin typeface="华文行楷" pitchFamily="2" charset="-122"/>
              <a:ea typeface="华文行楷" pitchFamily="2" charset="-122"/>
            </a:endParaRPr>
          </a:p>
          <a:p>
            <a:endParaRPr lang="en-US" altLang="zh-CN" dirty="0">
              <a:latin typeface="华文行楷" pitchFamily="2" charset="-122"/>
              <a:ea typeface="华文行楷" pitchFamily="2" charset="-122"/>
            </a:endParaRPr>
          </a:p>
          <a:p>
            <a:pPr>
              <a:buNone/>
            </a:pPr>
            <a:r>
              <a:rPr lang="zh-CN" altLang="en-US" sz="4800" dirty="0">
                <a:latin typeface="华文行楷" pitchFamily="2" charset="-122"/>
                <a:ea typeface="华文行楷" pitchFamily="2" charset="-122"/>
              </a:rPr>
              <a:t>　　　  阳鸟凤头吐清音</a:t>
            </a:r>
            <a:br>
              <a:rPr lang="zh-CN" altLang="en-US" sz="4800" dirty="0">
                <a:latin typeface="华文行楷" pitchFamily="2" charset="-122"/>
                <a:ea typeface="华文行楷" pitchFamily="2" charset="-122"/>
              </a:rPr>
            </a:br>
            <a:r>
              <a:rPr lang="zh-CN" altLang="en-US" sz="4800" dirty="0">
                <a:latin typeface="华文行楷" pitchFamily="2" charset="-122"/>
                <a:ea typeface="华文行楷" pitchFamily="2" charset="-122"/>
              </a:rPr>
              <a:t>                               </a:t>
            </a:r>
            <a:r>
              <a:rPr lang="en-US" altLang="zh-CN" sz="4800" dirty="0">
                <a:latin typeface="华文行楷" pitchFamily="2" charset="-122"/>
                <a:ea typeface="华文行楷" pitchFamily="2" charset="-122"/>
              </a:rPr>
              <a:t>——</a:t>
            </a:r>
            <a:r>
              <a:rPr lang="zh-CN" altLang="en-US" sz="4800" dirty="0">
                <a:latin typeface="华文行楷" pitchFamily="2" charset="-122"/>
                <a:ea typeface="华文行楷" pitchFamily="2" charset="-122"/>
              </a:rPr>
              <a:t>凤头篇</a:t>
            </a:r>
            <a:endParaRPr lang="zh-CN" altLang="en-US" sz="4800" dirty="0">
              <a:latin typeface="华文行楷" pitchFamily="2" charset="-122"/>
              <a:ea typeface="华文行楷" pitchFamily="2" charset="-122"/>
            </a:endParaRPr>
          </a:p>
        </p:txBody>
      </p:sp>
      <p:sp>
        <p:nvSpPr>
          <p:cNvPr id="20173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文本占位符 433153"/>
          <p:cNvSpPr>
            <a:spLocks noGrp="1" noRot="1"/>
          </p:cNvSpPr>
          <p:nvPr>
            <p:ph idx="1"/>
          </p:nvPr>
        </p:nvSpPr>
        <p:spPr>
          <a:xfrm>
            <a:off x="250825" y="1052513"/>
            <a:ext cx="8613775" cy="5329237"/>
          </a:xfrm>
          <a:ln/>
        </p:spPr>
        <p:txBody>
          <a:bodyPr anchor="t"/>
          <a:p>
            <a:pPr>
              <a:lnSpc>
                <a:spcPct val="80000"/>
              </a:lnSpc>
              <a:buNone/>
            </a:pPr>
            <a:r>
              <a:rPr lang="en-US" altLang="zh-CN" b="1" dirty="0"/>
              <a:t>          </a:t>
            </a:r>
            <a:r>
              <a:rPr lang="zh-CN" altLang="en-US" b="1" dirty="0"/>
              <a:t>此法又可称“直接点题法”。这种方法是起笔入题，或说明写作缘由，或提出全文主旨，或直奔故事，非常简洁。如</a:t>
            </a:r>
            <a:r>
              <a:rPr lang="en-US" altLang="zh-CN" b="1" dirty="0"/>
              <a:t>《</a:t>
            </a:r>
            <a:r>
              <a:rPr lang="zh-CN" altLang="en-US" b="1" dirty="0"/>
              <a:t>打工</a:t>
            </a:r>
            <a:r>
              <a:rPr lang="en-US" altLang="zh-CN" b="1" dirty="0"/>
              <a:t>》</a:t>
            </a:r>
            <a:r>
              <a:rPr lang="zh-CN" altLang="en-US" b="1" dirty="0"/>
              <a:t>一文的开头：</a:t>
            </a:r>
            <a:endParaRPr lang="zh-CN" altLang="en-US" b="1" dirty="0"/>
          </a:p>
          <a:p>
            <a:pPr>
              <a:lnSpc>
                <a:spcPct val="80000"/>
              </a:lnSpc>
              <a:buNone/>
            </a:pPr>
            <a:r>
              <a:rPr lang="zh-CN" altLang="en-US" b="1" dirty="0"/>
              <a:t>           </a:t>
            </a:r>
            <a:r>
              <a:rPr lang="zh-CN" altLang="en-US" b="1" dirty="0">
                <a:solidFill>
                  <a:srgbClr val="009900"/>
                </a:solidFill>
                <a:ea typeface="黑体" panose="02010609060101010101" pitchFamily="2" charset="-122"/>
              </a:rPr>
              <a:t>那是一个炎热的夏季。中考落榜后，我毅然背起我小小的行囊，悄悄踏上了南下打工的艰辛旅程。故乡的云渐渐飘淡，亲友的视线渐渐拉长，我庆幸自己终于选择了一条属于自己的路。</a:t>
            </a:r>
            <a:endParaRPr lang="zh-CN" altLang="en-US" b="1" dirty="0">
              <a:solidFill>
                <a:srgbClr val="009900"/>
              </a:solidFill>
              <a:ea typeface="黑体" panose="02010609060101010101" pitchFamily="2" charset="-122"/>
            </a:endParaRPr>
          </a:p>
          <a:p>
            <a:pPr>
              <a:lnSpc>
                <a:spcPct val="80000"/>
              </a:lnSpc>
              <a:buNone/>
            </a:pPr>
            <a:r>
              <a:rPr lang="zh-CN" altLang="en-US" b="1" dirty="0"/>
              <a:t>          你看，这个开头就非常简洁地导入正题，开门见山地叙述故事，很美</a:t>
            </a:r>
            <a:r>
              <a:rPr lang="en-US" altLang="zh-CN" b="1" dirty="0"/>
              <a:t>!</a:t>
            </a:r>
            <a:r>
              <a:rPr lang="zh-CN" altLang="en-US" b="1" dirty="0"/>
              <a:t>我想如果我们的作文开头有困难时，直入正题也许是一种最佳选择。</a:t>
            </a:r>
            <a:endParaRPr lang="zh-CN" altLang="en-US" b="1" dirty="0"/>
          </a:p>
        </p:txBody>
      </p:sp>
      <p:sp>
        <p:nvSpPr>
          <p:cNvPr id="202754" name="矩形 433154"/>
          <p:cNvSpPr/>
          <p:nvPr/>
        </p:nvSpPr>
        <p:spPr>
          <a:xfrm>
            <a:off x="1692275" y="228600"/>
            <a:ext cx="6327775" cy="677863"/>
          </a:xfrm>
          <a:prstGeom prst="rect">
            <a:avLst/>
          </a:prstGeom>
          <a:noFill/>
          <a:ln w="9525">
            <a:noFill/>
          </a:ln>
        </p:spPr>
        <p:txBody>
          <a:bodyPr>
            <a:spAutoFit/>
          </a:bodyPr>
          <a:p>
            <a:pPr>
              <a:lnSpc>
                <a:spcPct val="80000"/>
              </a:lnSpc>
              <a:spcBef>
                <a:spcPct val="20000"/>
              </a:spcBef>
              <a:buClr>
                <a:schemeClr val="folHlink"/>
              </a:buClr>
              <a:buFont typeface="Wingdings" panose="05000000000000000000" pitchFamily="2" charset="2"/>
            </a:pPr>
            <a:r>
              <a:rPr lang="zh-CN" altLang="en-US" sz="4800" b="1" dirty="0">
                <a:latin typeface="Arial" panose="020B0604020202020204" pitchFamily="34" charset="0"/>
                <a:ea typeface="华文行楷" pitchFamily="2" charset="-122"/>
              </a:rPr>
              <a:t>一、开门见山法</a:t>
            </a:r>
            <a:endParaRPr lang="zh-CN" altLang="en-US" sz="4800" b="1" dirty="0">
              <a:latin typeface="Arial" panose="020B0604020202020204" pitchFamily="34" charset="0"/>
              <a:ea typeface="华文行楷" pitchFamily="2" charset="-122"/>
            </a:endParaRPr>
          </a:p>
        </p:txBody>
      </p:sp>
      <p:sp>
        <p:nvSpPr>
          <p:cNvPr id="20275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4178" name="标题 434177"/>
          <p:cNvSpPr>
            <a:spLocks noGrp="1" noRot="1"/>
          </p:cNvSpPr>
          <p:nvPr>
            <p:ph type="title"/>
          </p:nvPr>
        </p:nvSpPr>
        <p:spPr>
          <a:xfrm>
            <a:off x="301625" y="311150"/>
            <a:ext cx="8842375" cy="1101725"/>
          </a:xfrm>
          <a:ln/>
        </p:spPr>
        <p:txBody>
          <a:bodyPr anchor="ctr"/>
          <a:p>
            <a:r>
              <a:rPr lang="zh-CN" altLang="en-US" sz="4000" b="1" dirty="0">
                <a:ea typeface="华文行楷" pitchFamily="2" charset="-122"/>
              </a:rPr>
              <a:t>二、写景抒情法</a:t>
            </a:r>
            <a:br>
              <a:rPr lang="zh-CN" altLang="en-US" sz="4000" b="1" dirty="0">
                <a:ea typeface="华文行楷" pitchFamily="2" charset="-122"/>
              </a:rPr>
            </a:br>
            <a:endParaRPr lang="zh-CN" altLang="en-US" sz="4000" b="1" dirty="0">
              <a:ea typeface="华文行楷" pitchFamily="2" charset="-122"/>
            </a:endParaRPr>
          </a:p>
        </p:txBody>
      </p:sp>
      <p:sp>
        <p:nvSpPr>
          <p:cNvPr id="434179" name="内容占位符 434178"/>
          <p:cNvSpPr>
            <a:spLocks noGrp="1" noRot="1"/>
          </p:cNvSpPr>
          <p:nvPr>
            <p:ph idx="1"/>
          </p:nvPr>
        </p:nvSpPr>
        <p:spPr>
          <a:xfrm>
            <a:off x="250825" y="908050"/>
            <a:ext cx="8540750" cy="5616575"/>
          </a:xfrm>
          <a:ln/>
        </p:spPr>
        <p:txBody>
          <a:bodyPr anchor="t"/>
          <a:p>
            <a:pPr>
              <a:buNone/>
            </a:pPr>
            <a:r>
              <a:rPr lang="en-US" altLang="zh-CN" b="1" dirty="0"/>
              <a:t>          </a:t>
            </a:r>
            <a:r>
              <a:rPr lang="zh-CN" altLang="en-US" b="1" dirty="0"/>
              <a:t>文章融进了作者的思想感情，在开头描绘自然景色和环境，或直接、间接地抒发胸臆，这就叫做写景抒情法。请看学生习作：</a:t>
            </a:r>
            <a:endParaRPr lang="zh-CN" altLang="en-US" b="1" dirty="0"/>
          </a:p>
          <a:p>
            <a:pPr>
              <a:buNone/>
            </a:pPr>
            <a:r>
              <a:rPr lang="zh-CN" altLang="en-US" b="1" dirty="0"/>
              <a:t>          </a:t>
            </a:r>
            <a:r>
              <a:rPr lang="zh-CN" altLang="en-US" b="1" dirty="0">
                <a:solidFill>
                  <a:srgbClr val="009900"/>
                </a:solidFill>
                <a:ea typeface="黑体" panose="02010609060101010101" pitchFamily="2" charset="-122"/>
              </a:rPr>
              <a:t>暖风习习，夕阳挂在地平线上，闪射着温柔的橘红色的光，炊烟袅袅，徐徐轻舞，小草和女孩坐在山头上，欣赏着这人间美景，女孩的眉间隐藏着渴望与无奈。</a:t>
            </a:r>
            <a:endParaRPr lang="zh-CN" altLang="en-US" b="1" dirty="0">
              <a:solidFill>
                <a:srgbClr val="009900"/>
              </a:solidFill>
              <a:ea typeface="黑体" panose="02010609060101010101" pitchFamily="2" charset="-122"/>
            </a:endParaRPr>
          </a:p>
          <a:p>
            <a:pPr>
              <a:buNone/>
            </a:pPr>
            <a:r>
              <a:rPr lang="zh-CN" altLang="en-US" b="1" dirty="0"/>
              <a:t>          这一开头如一幅色彩绚丽的油画，明丽的画面中流荡着一丝淡淡的忧郁，把人带到一种氛围里，使下文的叙述更加动人心弦</a:t>
            </a:r>
            <a:r>
              <a:rPr lang="zh-CN" altLang="en-US" sz="2400" dirty="0"/>
              <a:t>。</a:t>
            </a:r>
            <a:endParaRPr lang="zh-CN" altLang="en-US" sz="2400" dirty="0"/>
          </a:p>
        </p:txBody>
      </p:sp>
      <p:sp>
        <p:nvSpPr>
          <p:cNvPr id="20377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4178"/>
                                        </p:tgtEl>
                                        <p:attrNameLst>
                                          <p:attrName>style.visibility</p:attrName>
                                        </p:attrNameLst>
                                      </p:cBhvr>
                                      <p:to>
                                        <p:strVal val="visible"/>
                                      </p:to>
                                    </p:set>
                                    <p:anim calcmode="lin" valueType="num">
                                      <p:cBhvr additive="base">
                                        <p:cTn id="7" dur="500" fill="hold"/>
                                        <p:tgtEl>
                                          <p:spTgt spid="434178"/>
                                        </p:tgtEl>
                                        <p:attrNameLst>
                                          <p:attrName>ppt_x</p:attrName>
                                        </p:attrNameLst>
                                      </p:cBhvr>
                                      <p:tavLst>
                                        <p:tav tm="0">
                                          <p:val>
                                            <p:strVal val="#ppt_x"/>
                                          </p:val>
                                        </p:tav>
                                        <p:tav tm="100000">
                                          <p:val>
                                            <p:strVal val="#ppt_x"/>
                                          </p:val>
                                        </p:tav>
                                      </p:tavLst>
                                    </p:anim>
                                    <p:anim calcmode="lin" valueType="num">
                                      <p:cBhvr additive="base">
                                        <p:cTn id="8" dur="500" fill="hold"/>
                                        <p:tgtEl>
                                          <p:spTgt spid="4341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34179">
                                            <p:txEl>
                                              <p:charRg st="0" end="66"/>
                                            </p:txEl>
                                          </p:spTgt>
                                        </p:tgtEl>
                                        <p:attrNameLst>
                                          <p:attrName>style.visibility</p:attrName>
                                        </p:attrNameLst>
                                      </p:cBhvr>
                                      <p:to>
                                        <p:strVal val="visible"/>
                                      </p:to>
                                    </p:set>
                                    <p:animEffect transition="in" filter="box(in)">
                                      <p:cBhvr>
                                        <p:cTn id="13" dur="500"/>
                                        <p:tgtEl>
                                          <p:spTgt spid="434179">
                                            <p:txEl>
                                              <p:charRg st="0" end="66"/>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434179">
                                            <p:txEl>
                                              <p:charRg st="66" end="147"/>
                                            </p:txEl>
                                          </p:spTgt>
                                        </p:tgtEl>
                                        <p:attrNameLst>
                                          <p:attrName>style.visibility</p:attrName>
                                        </p:attrNameLst>
                                      </p:cBhvr>
                                      <p:to>
                                        <p:strVal val="visible"/>
                                      </p:to>
                                    </p:set>
                                    <p:animEffect transition="in" filter="box(in)">
                                      <p:cBhvr>
                                        <p:cTn id="16" dur="500"/>
                                        <p:tgtEl>
                                          <p:spTgt spid="434179">
                                            <p:txEl>
                                              <p:charRg st="66" end="147"/>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434179">
                                            <p:txEl>
                                              <p:charRg st="147" end="213"/>
                                            </p:txEl>
                                          </p:spTgt>
                                        </p:tgtEl>
                                        <p:attrNameLst>
                                          <p:attrName>style.visibility</p:attrName>
                                        </p:attrNameLst>
                                      </p:cBhvr>
                                      <p:to>
                                        <p:strVal val="visible"/>
                                      </p:to>
                                    </p:set>
                                    <p:animEffect transition="in" filter="box(in)">
                                      <p:cBhvr>
                                        <p:cTn id="19" dur="500"/>
                                        <p:tgtEl>
                                          <p:spTgt spid="434179">
                                            <p:txEl>
                                              <p:charRg st="147" end="2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178"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5202" name="标题 435201"/>
          <p:cNvSpPr>
            <a:spLocks noGrp="1" noRot="1"/>
          </p:cNvSpPr>
          <p:nvPr>
            <p:ph type="title"/>
          </p:nvPr>
        </p:nvSpPr>
        <p:spPr>
          <a:xfrm>
            <a:off x="323850" y="476250"/>
            <a:ext cx="8540750" cy="360363"/>
          </a:xfrm>
          <a:ln/>
        </p:spPr>
        <p:txBody>
          <a:bodyPr anchor="ctr"/>
          <a:p>
            <a:r>
              <a:rPr lang="zh-CN" altLang="en-US" sz="4000" b="1" dirty="0">
                <a:ea typeface="华文行楷" pitchFamily="2" charset="-122"/>
              </a:rPr>
              <a:t>三、名言发端法</a:t>
            </a:r>
            <a:br>
              <a:rPr lang="zh-CN" altLang="en-US" sz="4000" b="1" dirty="0">
                <a:ea typeface="华文行楷" pitchFamily="2" charset="-122"/>
              </a:rPr>
            </a:br>
            <a:endParaRPr lang="zh-CN" altLang="en-US" sz="4000" b="1" dirty="0">
              <a:ea typeface="华文行楷" pitchFamily="2" charset="-122"/>
            </a:endParaRPr>
          </a:p>
        </p:txBody>
      </p:sp>
      <p:sp>
        <p:nvSpPr>
          <p:cNvPr id="435203" name="内容占位符 435202"/>
          <p:cNvSpPr>
            <a:spLocks noGrp="1" noRot="1"/>
          </p:cNvSpPr>
          <p:nvPr>
            <p:ph idx="1"/>
          </p:nvPr>
        </p:nvSpPr>
        <p:spPr>
          <a:xfrm>
            <a:off x="179388" y="981075"/>
            <a:ext cx="8540750" cy="5688013"/>
          </a:xfrm>
          <a:ln/>
        </p:spPr>
        <p:txBody>
          <a:bodyPr anchor="t"/>
          <a:p>
            <a:pPr>
              <a:lnSpc>
                <a:spcPct val="90000"/>
              </a:lnSpc>
              <a:buNone/>
            </a:pPr>
            <a:r>
              <a:rPr lang="en-US" altLang="zh-CN" sz="2800" b="1" dirty="0"/>
              <a:t>           </a:t>
            </a:r>
            <a:r>
              <a:rPr lang="zh-CN" altLang="en-US" sz="2800" b="1" dirty="0"/>
              <a:t>名言精炼，歌词新鲜，俗语流行，自然有一种吸引人的魅力。在文章的开头引用古今中外哲人、名家的箴言、睿语或古代诗人的佳词丽句作为全文的总领，这样的开头，常使文章有一种神完气足的味道，一种理直气壮的劲头，能增强文章的说服力。请看下例：</a:t>
            </a:r>
            <a:endParaRPr lang="zh-CN" altLang="en-US" sz="2800" b="1" dirty="0"/>
          </a:p>
          <a:p>
            <a:pPr>
              <a:lnSpc>
                <a:spcPct val="90000"/>
              </a:lnSpc>
              <a:buNone/>
            </a:pPr>
            <a:r>
              <a:rPr lang="zh-CN" altLang="en-US" sz="2800" b="1" dirty="0"/>
              <a:t>            </a:t>
            </a:r>
            <a:r>
              <a:rPr lang="zh-CN" altLang="en-US" sz="2800" b="1" dirty="0">
                <a:solidFill>
                  <a:srgbClr val="009900"/>
                </a:solidFill>
                <a:ea typeface="黑体" panose="02010609060101010101" pitchFamily="2" charset="-122"/>
              </a:rPr>
              <a:t>有位哲人说得好，如果你不能做一棵大树，那就做一棵小草；如果你不能成为太阳，那就做一颗星星。经过了几番起伏，我终于理解了这句话的内涵。</a:t>
            </a:r>
            <a:endParaRPr lang="zh-CN" altLang="en-US" sz="2800" b="1" dirty="0">
              <a:solidFill>
                <a:srgbClr val="009900"/>
              </a:solidFill>
              <a:ea typeface="黑体" panose="02010609060101010101" pitchFamily="2" charset="-122"/>
            </a:endParaRPr>
          </a:p>
          <a:p>
            <a:pPr>
              <a:lnSpc>
                <a:spcPct val="90000"/>
              </a:lnSpc>
              <a:buNone/>
            </a:pPr>
            <a:r>
              <a:rPr lang="zh-CN" altLang="en-US" sz="2800" b="1" dirty="0"/>
              <a:t>           这则开头，引用形象而富有哲理的名言，让读者品味到睿智和深刻，使人急于知道下文的曲折经历</a:t>
            </a:r>
            <a:r>
              <a:rPr lang="zh-CN" altLang="en-US" sz="2400" b="1" dirty="0"/>
              <a:t>。</a:t>
            </a:r>
            <a:endParaRPr lang="zh-CN" altLang="en-US" sz="2400" b="1" dirty="0"/>
          </a:p>
        </p:txBody>
      </p:sp>
      <p:sp>
        <p:nvSpPr>
          <p:cNvPr id="20480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35203">
                                            <p:txEl>
                                              <p:charRg st="205" end="261"/>
                                            </p:txEl>
                                          </p:spTgt>
                                        </p:tgtEl>
                                        <p:attrNameLst>
                                          <p:attrName>style.visibility</p:attrName>
                                        </p:attrNameLst>
                                      </p:cBhvr>
                                      <p:to>
                                        <p:strVal val="visible"/>
                                      </p:to>
                                    </p:set>
                                    <p:animEffect transition="in" filter="box(in)">
                                      <p:cBhvr>
                                        <p:cTn id="7" dur="500"/>
                                        <p:tgtEl>
                                          <p:spTgt spid="435203">
                                            <p:txEl>
                                              <p:charRg st="205" end="26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35202"/>
                                        </p:tgtEl>
                                        <p:attrNameLst>
                                          <p:attrName>style.visibility</p:attrName>
                                        </p:attrNameLst>
                                      </p:cBhvr>
                                      <p:to>
                                        <p:strVal val="visible"/>
                                      </p:to>
                                    </p:set>
                                    <p:anim calcmode="lin" valueType="num">
                                      <p:cBhvr additive="base">
                                        <p:cTn id="12" dur="500" fill="hold"/>
                                        <p:tgtEl>
                                          <p:spTgt spid="435202"/>
                                        </p:tgtEl>
                                        <p:attrNameLst>
                                          <p:attrName>ppt_x</p:attrName>
                                        </p:attrNameLst>
                                      </p:cBhvr>
                                      <p:tavLst>
                                        <p:tav tm="0">
                                          <p:val>
                                            <p:strVal val="#ppt_x"/>
                                          </p:val>
                                        </p:tav>
                                        <p:tav tm="100000">
                                          <p:val>
                                            <p:strVal val="#ppt_x"/>
                                          </p:val>
                                        </p:tav>
                                      </p:tavLst>
                                    </p:anim>
                                    <p:anim calcmode="lin" valueType="num">
                                      <p:cBhvr additive="base">
                                        <p:cTn id="13" dur="500" fill="hold"/>
                                        <p:tgtEl>
                                          <p:spTgt spid="43520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435203">
                                            <p:txEl>
                                              <p:charRg st="0" end="126"/>
                                            </p:txEl>
                                          </p:spTgt>
                                        </p:tgtEl>
                                        <p:attrNameLst>
                                          <p:attrName>style.visibility</p:attrName>
                                        </p:attrNameLst>
                                      </p:cBhvr>
                                      <p:to>
                                        <p:strVal val="visible"/>
                                      </p:to>
                                    </p:set>
                                    <p:animEffect transition="in" filter="box(in)">
                                      <p:cBhvr>
                                        <p:cTn id="18" dur="500"/>
                                        <p:tgtEl>
                                          <p:spTgt spid="435203">
                                            <p:txEl>
                                              <p:charRg st="0" end="126"/>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435203">
                                            <p:txEl>
                                              <p:charRg st="126" end="205"/>
                                            </p:txEl>
                                          </p:spTgt>
                                        </p:tgtEl>
                                        <p:attrNameLst>
                                          <p:attrName>style.visibility</p:attrName>
                                        </p:attrNameLst>
                                      </p:cBhvr>
                                      <p:to>
                                        <p:strVal val="visible"/>
                                      </p:to>
                                    </p:set>
                                    <p:animEffect transition="in" filter="box(in)">
                                      <p:cBhvr>
                                        <p:cTn id="21" dur="500"/>
                                        <p:tgtEl>
                                          <p:spTgt spid="435203">
                                            <p:txEl>
                                              <p:charRg st="126" end="205"/>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435203">
                                            <p:txEl>
                                              <p:charRg st="205" end="261"/>
                                            </p:txEl>
                                          </p:spTgt>
                                        </p:tgtEl>
                                        <p:attrNameLst>
                                          <p:attrName>style.visibility</p:attrName>
                                        </p:attrNameLst>
                                      </p:cBhvr>
                                      <p:to>
                                        <p:strVal val="visible"/>
                                      </p:to>
                                    </p:set>
                                    <p:animEffect transition="in" filter="box(in)">
                                      <p:cBhvr>
                                        <p:cTn id="24" dur="500"/>
                                        <p:tgtEl>
                                          <p:spTgt spid="435203">
                                            <p:txEl>
                                              <p:charRg st="205" end="2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2"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6226" name="标题 436225"/>
          <p:cNvSpPr>
            <a:spLocks noGrp="1" noRot="1"/>
          </p:cNvSpPr>
          <p:nvPr>
            <p:ph type="title"/>
          </p:nvPr>
        </p:nvSpPr>
        <p:spPr>
          <a:xfrm>
            <a:off x="323850" y="0"/>
            <a:ext cx="8591550" cy="960438"/>
          </a:xfrm>
          <a:ln/>
        </p:spPr>
        <p:txBody>
          <a:bodyPr anchor="ctr"/>
          <a:p>
            <a:br>
              <a:rPr lang="en-US" altLang="zh-CN" sz="4000" dirty="0">
                <a:ea typeface="华文行楷" pitchFamily="2" charset="-122"/>
              </a:rPr>
            </a:br>
            <a:r>
              <a:rPr lang="zh-CN" altLang="en-US" sz="4000" b="1" dirty="0">
                <a:ea typeface="华文行楷" pitchFamily="2" charset="-122"/>
              </a:rPr>
              <a:t>四、欲扬先抑法</a:t>
            </a:r>
            <a:br>
              <a:rPr lang="zh-CN" altLang="en-US" sz="4000" dirty="0">
                <a:ea typeface="华文行楷" pitchFamily="2" charset="-122"/>
              </a:rPr>
            </a:br>
            <a:endParaRPr lang="zh-CN" altLang="en-US" sz="4000" dirty="0">
              <a:ea typeface="华文行楷" pitchFamily="2" charset="-122"/>
            </a:endParaRPr>
          </a:p>
        </p:txBody>
      </p:sp>
      <p:sp>
        <p:nvSpPr>
          <p:cNvPr id="436227" name="内容占位符 436226"/>
          <p:cNvSpPr>
            <a:spLocks noGrp="1" noRot="1"/>
          </p:cNvSpPr>
          <p:nvPr>
            <p:ph idx="1"/>
          </p:nvPr>
        </p:nvSpPr>
        <p:spPr>
          <a:xfrm>
            <a:off x="250825" y="981075"/>
            <a:ext cx="8540750" cy="4270375"/>
          </a:xfrm>
          <a:ln/>
        </p:spPr>
        <p:txBody>
          <a:bodyPr anchor="t"/>
          <a:p>
            <a:pPr>
              <a:buNone/>
            </a:pPr>
            <a:r>
              <a:rPr lang="en-US" altLang="zh-CN" b="1" dirty="0"/>
              <a:t>           </a:t>
            </a:r>
            <a:r>
              <a:rPr lang="zh-CN" altLang="en-US" b="1" dirty="0"/>
              <a:t>欲扬先抑法，即以退为进，先抑住某一个人或事物，后确立自己的观点或主题，达到突出的目的。此法运用很广泛。在记叙文体中常常会收到意想不到的效果。如程乃珊的</a:t>
            </a:r>
            <a:r>
              <a:rPr lang="en-US" altLang="zh-CN" b="1" dirty="0"/>
              <a:t>《</a:t>
            </a:r>
            <a:r>
              <a:rPr lang="zh-CN" altLang="en-US" b="1" dirty="0"/>
              <a:t>吾家有女初长成</a:t>
            </a:r>
            <a:r>
              <a:rPr lang="en-US" altLang="zh-CN" b="1" dirty="0"/>
              <a:t>》</a:t>
            </a:r>
            <a:r>
              <a:rPr lang="zh-CN" altLang="en-US" b="1" dirty="0"/>
              <a:t>一文，开篇说写文章不写女儿，因为“她既非才华出众，也不属天生丽质，甚至连大学都没上</a:t>
            </a:r>
            <a:r>
              <a:rPr lang="en-US" altLang="zh-CN" b="1" dirty="0"/>
              <a:t>——</a:t>
            </a:r>
            <a:r>
              <a:rPr lang="zh-CN" altLang="en-US" b="1" dirty="0"/>
              <a:t>一句话，典型性不够。”这是“抑”。与后文的“扬”形成一种悬差，主题才更突出。</a:t>
            </a:r>
            <a:endParaRPr lang="zh-CN" altLang="en-US" b="1" dirty="0"/>
          </a:p>
        </p:txBody>
      </p:sp>
      <p:sp>
        <p:nvSpPr>
          <p:cNvPr id="20582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6226"/>
                                        </p:tgtEl>
                                        <p:attrNameLst>
                                          <p:attrName>style.visibility</p:attrName>
                                        </p:attrNameLst>
                                      </p:cBhvr>
                                      <p:to>
                                        <p:strVal val="visible"/>
                                      </p:to>
                                    </p:set>
                                    <p:anim calcmode="lin" valueType="num">
                                      <p:cBhvr additive="base">
                                        <p:cTn id="7" dur="500" fill="hold"/>
                                        <p:tgtEl>
                                          <p:spTgt spid="436226"/>
                                        </p:tgtEl>
                                        <p:attrNameLst>
                                          <p:attrName>ppt_x</p:attrName>
                                        </p:attrNameLst>
                                      </p:cBhvr>
                                      <p:tavLst>
                                        <p:tav tm="0">
                                          <p:val>
                                            <p:strVal val="#ppt_x"/>
                                          </p:val>
                                        </p:tav>
                                        <p:tav tm="100000">
                                          <p:val>
                                            <p:strVal val="#ppt_x"/>
                                          </p:val>
                                        </p:tav>
                                      </p:tavLst>
                                    </p:anim>
                                    <p:anim calcmode="lin" valueType="num">
                                      <p:cBhvr additive="base">
                                        <p:cTn id="8" dur="500" fill="hold"/>
                                        <p:tgtEl>
                                          <p:spTgt spid="4362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36227">
                                            <p:txEl>
                                              <p:charRg st="0" end="177"/>
                                            </p:txEl>
                                          </p:spTgt>
                                        </p:tgtEl>
                                        <p:attrNameLst>
                                          <p:attrName>style.visibility</p:attrName>
                                        </p:attrNameLst>
                                      </p:cBhvr>
                                      <p:to>
                                        <p:strVal val="visible"/>
                                      </p:to>
                                    </p:set>
                                    <p:animEffect transition="in" filter="box(in)">
                                      <p:cBhvr>
                                        <p:cTn id="13" dur="500"/>
                                        <p:tgtEl>
                                          <p:spTgt spid="436227">
                                            <p:txEl>
                                              <p:charRg st="0" end="17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226" grpId="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6849" name="标题 437249"/>
          <p:cNvSpPr>
            <a:spLocks noGrp="1" noRot="1"/>
          </p:cNvSpPr>
          <p:nvPr>
            <p:ph type="title"/>
          </p:nvPr>
        </p:nvSpPr>
        <p:spPr>
          <a:xfrm>
            <a:off x="250825" y="381000"/>
            <a:ext cx="8591550" cy="960438"/>
          </a:xfrm>
          <a:ln/>
        </p:spPr>
        <p:txBody>
          <a:bodyPr anchor="ctr"/>
          <a:p>
            <a:br>
              <a:rPr lang="en-US" altLang="zh-CN" sz="4000" dirty="0">
                <a:ea typeface="华文行楷" pitchFamily="2" charset="-122"/>
              </a:rPr>
            </a:br>
            <a:r>
              <a:rPr lang="zh-CN" altLang="en-US" sz="4000" b="1" dirty="0">
                <a:ea typeface="华文行楷" pitchFamily="2" charset="-122"/>
              </a:rPr>
              <a:t>五、修辞增色法</a:t>
            </a:r>
            <a:br>
              <a:rPr lang="zh-CN" altLang="en-US" sz="4000" b="1" dirty="0">
                <a:ea typeface="华文行楷" pitchFamily="2" charset="-122"/>
              </a:rPr>
            </a:br>
            <a:endParaRPr lang="zh-CN" altLang="en-US" sz="4000" b="1" dirty="0">
              <a:ea typeface="华文行楷" pitchFamily="2" charset="-122"/>
            </a:endParaRPr>
          </a:p>
        </p:txBody>
      </p:sp>
      <p:sp>
        <p:nvSpPr>
          <p:cNvPr id="206850" name="文本占位符 437250"/>
          <p:cNvSpPr>
            <a:spLocks noGrp="1" noRot="1"/>
          </p:cNvSpPr>
          <p:nvPr>
            <p:ph idx="1"/>
          </p:nvPr>
        </p:nvSpPr>
        <p:spPr>
          <a:xfrm>
            <a:off x="0" y="765175"/>
            <a:ext cx="8791575" cy="5903913"/>
          </a:xfrm>
          <a:ln/>
        </p:spPr>
        <p:txBody>
          <a:bodyPr anchor="t"/>
          <a:p>
            <a:pPr>
              <a:lnSpc>
                <a:spcPct val="80000"/>
              </a:lnSpc>
            </a:pPr>
            <a:endParaRPr lang="en-US" altLang="zh-CN" sz="2400" dirty="0"/>
          </a:p>
          <a:p>
            <a:pPr>
              <a:lnSpc>
                <a:spcPct val="80000"/>
              </a:lnSpc>
              <a:buNone/>
            </a:pPr>
            <a:r>
              <a:rPr lang="en-US" altLang="zh-CN" b="1" dirty="0"/>
              <a:t>           </a:t>
            </a:r>
            <a:r>
              <a:rPr lang="zh-CN" altLang="en-US" b="1" dirty="0"/>
              <a:t>修辞是语言运用中不可缺少的部分、巧妙而又贴切的修辞手法的运用常能使语言增添许多风采。在考场作文中，考生若能熟练运用修辞手法扮靓语言，定能得到良好的效果。请看下例：</a:t>
            </a:r>
            <a:endParaRPr lang="zh-CN" altLang="en-US" b="1" dirty="0"/>
          </a:p>
          <a:p>
            <a:pPr>
              <a:lnSpc>
                <a:spcPct val="80000"/>
              </a:lnSpc>
              <a:buNone/>
            </a:pPr>
            <a:r>
              <a:rPr lang="zh-CN" altLang="en-US" b="1" dirty="0"/>
              <a:t>             </a:t>
            </a:r>
            <a:r>
              <a:rPr lang="zh-CN" altLang="en-US" b="1" dirty="0">
                <a:solidFill>
                  <a:srgbClr val="009900"/>
                </a:solidFill>
                <a:ea typeface="黑体" panose="02010609060101010101" pitchFamily="2" charset="-122"/>
              </a:rPr>
              <a:t>假如我是小鸟，我会记住那出生时的巢穴；假如我是树苗，我无法忘记那滋养我的土地；假如我是江河，那雪域高原便成为我记忆中的烙印；假如</a:t>
            </a:r>
            <a:r>
              <a:rPr lang="en-US" altLang="zh-CN" b="1" dirty="0">
                <a:solidFill>
                  <a:srgbClr val="009900"/>
                </a:solidFill>
                <a:ea typeface="黑体" panose="02010609060101010101" pitchFamily="2" charset="-122"/>
              </a:rPr>
              <a:t>……</a:t>
            </a:r>
            <a:r>
              <a:rPr lang="zh-CN" altLang="en-US" b="1" dirty="0">
                <a:solidFill>
                  <a:srgbClr val="009900"/>
                </a:solidFill>
                <a:ea typeface="黑体" panose="02010609060101010101" pitchFamily="2" charset="-122"/>
              </a:rPr>
              <a:t>无论我是什么，无论我以什么方式存在，我可以忘记周围的一切，甚至可以抛弃自己，但有一样东西是不可泯灭的</a:t>
            </a:r>
            <a:r>
              <a:rPr lang="en-US" altLang="zh-CN" b="1" dirty="0">
                <a:solidFill>
                  <a:srgbClr val="009900"/>
                </a:solidFill>
                <a:ea typeface="黑体" panose="02010609060101010101" pitchFamily="2" charset="-122"/>
              </a:rPr>
              <a:t>——</a:t>
            </a:r>
            <a:r>
              <a:rPr lang="zh-CN" altLang="en-US" b="1" dirty="0">
                <a:solidFill>
                  <a:srgbClr val="009900"/>
                </a:solidFill>
                <a:ea typeface="黑体" panose="02010609060101010101" pitchFamily="2" charset="-122"/>
              </a:rPr>
              <a:t>那就是回报。</a:t>
            </a:r>
            <a:r>
              <a:rPr lang="en-US" altLang="zh-CN" b="1" dirty="0"/>
              <a:t>(</a:t>
            </a:r>
            <a:r>
              <a:rPr lang="zh-CN" altLang="en-US" b="1" dirty="0"/>
              <a:t>选自</a:t>
            </a:r>
            <a:r>
              <a:rPr lang="en-US" altLang="zh-CN" b="1" dirty="0"/>
              <a:t>《</a:t>
            </a:r>
            <a:r>
              <a:rPr lang="zh-CN" altLang="en-US" b="1" dirty="0"/>
              <a:t>诠释回报</a:t>
            </a:r>
            <a:r>
              <a:rPr lang="en-US" altLang="zh-CN" b="1"/>
              <a:t>》)</a:t>
            </a:r>
            <a:endParaRPr lang="en-US" altLang="zh-CN" b="1"/>
          </a:p>
        </p:txBody>
      </p:sp>
      <p:sp>
        <p:nvSpPr>
          <p:cNvPr id="20685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文本框 239618"/>
          <p:cNvSpPr txBox="1"/>
          <p:nvPr/>
        </p:nvSpPr>
        <p:spPr>
          <a:xfrm>
            <a:off x="3032125" y="325438"/>
            <a:ext cx="184150" cy="457200"/>
          </a:xfrm>
          <a:prstGeom prst="rect">
            <a:avLst/>
          </a:prstGeom>
          <a:noFill/>
          <a:ln w="9525">
            <a:noFill/>
          </a:ln>
        </p:spPr>
        <p:txBody>
          <a:bodyPr wrap="none">
            <a:spAutoFit/>
          </a:bodyPr>
          <a:p>
            <a:endParaRPr lang="zh-CN" altLang="en-US" sz="2400" dirty="0">
              <a:latin typeface="Times New Roman" panose="02020603050405020304" pitchFamily="18" charset="0"/>
            </a:endParaRPr>
          </a:p>
        </p:txBody>
      </p:sp>
      <p:pic>
        <p:nvPicPr>
          <p:cNvPr id="5122" name="图片 239619" descr="Pi_21800"/>
          <p:cNvPicPr>
            <a:picLocks noChangeAspect="1"/>
          </p:cNvPicPr>
          <p:nvPr/>
        </p:nvPicPr>
        <p:blipFill>
          <a:blip r:embed="rId1"/>
          <a:stretch>
            <a:fillRect/>
          </a:stretch>
        </p:blipFill>
        <p:spPr>
          <a:xfrm>
            <a:off x="7848600" y="76200"/>
            <a:ext cx="1143000" cy="857250"/>
          </a:xfrm>
          <a:prstGeom prst="rect">
            <a:avLst/>
          </a:prstGeom>
          <a:noFill/>
          <a:ln w="9525">
            <a:noFill/>
          </a:ln>
        </p:spPr>
      </p:pic>
      <p:sp>
        <p:nvSpPr>
          <p:cNvPr id="5123" name="矩形 239621"/>
          <p:cNvSpPr/>
          <p:nvPr/>
        </p:nvSpPr>
        <p:spPr>
          <a:xfrm>
            <a:off x="2268538" y="692150"/>
            <a:ext cx="5113337" cy="746125"/>
          </a:xfrm>
          <a:prstGeom prst="rect">
            <a:avLst/>
          </a:prstGeom>
        </p:spPr>
        <p:txBody>
          <a:bodyPr wrap="none" fromWordArt="1">
            <a:prstTxWarp prst="textPlain">
              <a:avLst>
                <a:gd name="adj" fmla="val 50782"/>
              </a:avLst>
            </a:prstTxWarp>
            <a:normAutofit/>
          </a:bodyPr>
          <a:p>
            <a:pPr algn="ctr"/>
            <a:r>
              <a:rPr lang="zh-CN" altLang="en-US" sz="3600" b="1">
                <a:ln w="9525" cap="flat" cmpd="sng">
                  <a:solidFill>
                    <a:srgbClr val="FF0000"/>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rPr>
              <a:t>一、让立意深邃高远</a:t>
            </a:r>
            <a:endParaRPr lang="zh-CN" altLang="en-US" sz="3600" b="1">
              <a:ln w="9525" cap="flat" cmpd="sng">
                <a:solidFill>
                  <a:srgbClr val="FF0000"/>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endParaRPr>
          </a:p>
        </p:txBody>
      </p:sp>
      <p:sp>
        <p:nvSpPr>
          <p:cNvPr id="5124" name="矩形 239622"/>
          <p:cNvSpPr/>
          <p:nvPr/>
        </p:nvSpPr>
        <p:spPr>
          <a:xfrm>
            <a:off x="2195513" y="1916113"/>
            <a:ext cx="5184775" cy="792162"/>
          </a:xfrm>
          <a:prstGeom prst="rect">
            <a:avLst/>
          </a:prstGeom>
        </p:spPr>
        <p:txBody>
          <a:bodyPr wrap="none" fromWordArt="1">
            <a:prstTxWarp prst="textPlain">
              <a:avLst>
                <a:gd name="adj" fmla="val 50782"/>
              </a:avLst>
            </a:prstTxWarp>
            <a:normAutofit/>
          </a:bodyPr>
          <a:p>
            <a:pPr algn="ctr"/>
            <a:r>
              <a:rPr lang="zh-CN" altLang="en-US" sz="3600" b="1">
                <a:ln w="9525" cap="flat" cmpd="sng">
                  <a:solidFill>
                    <a:srgbClr val="FF0000"/>
                  </a:solidFill>
                  <a:prstDash val="solid"/>
                  <a:headEnd type="none" w="med" len="med"/>
                  <a:tailEnd type="none" w="med" len="med"/>
                </a:ln>
                <a:solidFill>
                  <a:srgbClr val="0000FF"/>
                </a:solidFill>
                <a:latin typeface="黑体" panose="02010609060101010101" pitchFamily="2" charset="-122"/>
                <a:ea typeface="黑体" panose="02010609060101010101" pitchFamily="2" charset="-122"/>
              </a:rPr>
              <a:t>二、让材料新颖动人</a:t>
            </a:r>
            <a:endParaRPr lang="zh-CN" altLang="en-US" sz="3600" b="1">
              <a:ln w="9525" cap="flat" cmpd="sng">
                <a:solidFill>
                  <a:srgbClr val="FF0000"/>
                </a:solidFill>
                <a:prstDash val="solid"/>
                <a:headEnd type="none" w="med" len="med"/>
                <a:tailEnd type="none" w="med" len="med"/>
              </a:ln>
              <a:solidFill>
                <a:srgbClr val="0000FF"/>
              </a:solidFill>
              <a:latin typeface="黑体" panose="02010609060101010101" pitchFamily="2" charset="-122"/>
              <a:ea typeface="黑体" panose="02010609060101010101" pitchFamily="2" charset="-122"/>
            </a:endParaRPr>
          </a:p>
        </p:txBody>
      </p:sp>
      <p:sp>
        <p:nvSpPr>
          <p:cNvPr id="5125" name="矩形 239623"/>
          <p:cNvSpPr/>
          <p:nvPr/>
        </p:nvSpPr>
        <p:spPr>
          <a:xfrm>
            <a:off x="2195513" y="3141663"/>
            <a:ext cx="5041900" cy="755650"/>
          </a:xfrm>
          <a:prstGeom prst="rect">
            <a:avLst/>
          </a:prstGeom>
        </p:spPr>
        <p:txBody>
          <a:bodyPr wrap="none" fromWordArt="1">
            <a:prstTxWarp prst="textPlain">
              <a:avLst>
                <a:gd name="adj" fmla="val 50782"/>
              </a:avLst>
            </a:prstTxWarp>
            <a:normAutofit/>
          </a:bodyPr>
          <a:p>
            <a:pPr algn="ctr"/>
            <a:r>
              <a:rPr lang="zh-CN" altLang="en-US" sz="3600" b="1">
                <a:ln w="9525" cap="flat" cmpd="sng">
                  <a:solidFill>
                    <a:srgbClr val="FF0000"/>
                  </a:solidFill>
                  <a:prstDash val="solid"/>
                  <a:headEnd type="none" w="med" len="med"/>
                  <a:tailEnd type="none" w="med" len="med"/>
                </a:ln>
                <a:solidFill>
                  <a:srgbClr val="FF6600"/>
                </a:solidFill>
                <a:latin typeface="黑体" panose="02010609060101010101" pitchFamily="2" charset="-122"/>
                <a:ea typeface="黑体" panose="02010609060101010101" pitchFamily="2" charset="-122"/>
              </a:rPr>
              <a:t>三、让语言亮丽生辉</a:t>
            </a:r>
            <a:endParaRPr lang="zh-CN" altLang="en-US" sz="3600" b="1">
              <a:ln w="9525" cap="flat" cmpd="sng">
                <a:solidFill>
                  <a:srgbClr val="FF0000"/>
                </a:solidFill>
                <a:prstDash val="solid"/>
                <a:headEnd type="none" w="med" len="med"/>
                <a:tailEnd type="none" w="med" len="med"/>
              </a:ln>
              <a:solidFill>
                <a:srgbClr val="FF6600"/>
              </a:solidFill>
              <a:latin typeface="黑体" panose="02010609060101010101" pitchFamily="2" charset="-122"/>
              <a:ea typeface="黑体" panose="02010609060101010101" pitchFamily="2" charset="-122"/>
            </a:endParaRPr>
          </a:p>
        </p:txBody>
      </p:sp>
      <p:sp>
        <p:nvSpPr>
          <p:cNvPr id="5126" name="矩形 239624"/>
          <p:cNvSpPr/>
          <p:nvPr/>
        </p:nvSpPr>
        <p:spPr>
          <a:xfrm>
            <a:off x="2339975" y="4365625"/>
            <a:ext cx="5040313" cy="720725"/>
          </a:xfrm>
          <a:prstGeom prst="rect">
            <a:avLst/>
          </a:prstGeom>
        </p:spPr>
        <p:txBody>
          <a:bodyPr wrap="none" fromWordArt="1">
            <a:prstTxWarp prst="textPlain">
              <a:avLst>
                <a:gd name="adj" fmla="val 50782"/>
              </a:avLst>
            </a:prstTxWarp>
            <a:normAutofit/>
          </a:bodyPr>
          <a:p>
            <a:pPr algn="ctr"/>
            <a:r>
              <a:rPr lang="zh-CN" altLang="en-US" sz="3600" b="1">
                <a:ln w="9525" cap="flat" cmpd="sng">
                  <a:solidFill>
                    <a:srgbClr val="FF0000"/>
                  </a:solidFill>
                  <a:prstDash val="solid"/>
                  <a:headEnd type="none" w="med" len="med"/>
                  <a:tailEnd type="none" w="med" len="med"/>
                </a:ln>
                <a:solidFill>
                  <a:srgbClr val="993366"/>
                </a:solidFill>
                <a:latin typeface="黑体" panose="02010609060101010101" pitchFamily="2" charset="-122"/>
                <a:ea typeface="黑体" panose="02010609060101010101" pitchFamily="2" charset="-122"/>
              </a:rPr>
              <a:t>四、让形式摇曳多姿</a:t>
            </a:r>
            <a:endParaRPr lang="zh-CN" altLang="en-US" sz="3600" b="1">
              <a:ln w="9525" cap="flat" cmpd="sng">
                <a:solidFill>
                  <a:srgbClr val="FF0000"/>
                </a:solidFill>
                <a:prstDash val="solid"/>
                <a:headEnd type="none" w="med" len="med"/>
                <a:tailEnd type="none" w="med" len="med"/>
              </a:ln>
              <a:solidFill>
                <a:srgbClr val="993366"/>
              </a:solidFill>
              <a:latin typeface="黑体" panose="02010609060101010101" pitchFamily="2" charset="-122"/>
              <a:ea typeface="黑体" panose="02010609060101010101" pitchFamily="2" charset="-122"/>
            </a:endParaRPr>
          </a:p>
        </p:txBody>
      </p:sp>
      <p:sp>
        <p:nvSpPr>
          <p:cNvPr id="5127" name="椭圆 239625"/>
          <p:cNvSpPr/>
          <p:nvPr/>
        </p:nvSpPr>
        <p:spPr>
          <a:xfrm>
            <a:off x="0" y="908050"/>
            <a:ext cx="2124075" cy="4103688"/>
          </a:xfrm>
          <a:prstGeom prst="ellipse">
            <a:avLst/>
          </a:prstGeom>
          <a:solidFill>
            <a:srgbClr val="FFFF00"/>
          </a:solidFill>
          <a:ln w="9525" cap="flat" cmpd="sng">
            <a:solidFill>
              <a:schemeClr val="tx1"/>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5128" name="文本框 239626"/>
          <p:cNvSpPr txBox="1"/>
          <p:nvPr/>
        </p:nvSpPr>
        <p:spPr>
          <a:xfrm>
            <a:off x="250825" y="1700213"/>
            <a:ext cx="1873250" cy="2559050"/>
          </a:xfrm>
          <a:prstGeom prst="rect">
            <a:avLst/>
          </a:prstGeom>
          <a:noFill/>
          <a:ln w="9525">
            <a:noFill/>
          </a:ln>
        </p:spPr>
        <p:txBody>
          <a:bodyPr>
            <a:spAutoFit/>
          </a:bodyPr>
          <a:p>
            <a:r>
              <a:rPr lang="zh-CN" altLang="en-US" sz="5400" b="1" dirty="0">
                <a:solidFill>
                  <a:srgbClr val="006600"/>
                </a:solidFill>
                <a:latin typeface="Times New Roman" panose="02020603050405020304" pitchFamily="18" charset="0"/>
                <a:ea typeface="方正行楷简体" pitchFamily="2" charset="-122"/>
              </a:rPr>
              <a:t>作文</a:t>
            </a:r>
            <a:endParaRPr lang="zh-CN" altLang="en-US" sz="5400" b="1" dirty="0">
              <a:solidFill>
                <a:srgbClr val="006600"/>
              </a:solidFill>
              <a:latin typeface="Times New Roman" panose="02020603050405020304" pitchFamily="18" charset="0"/>
              <a:ea typeface="方正行楷简体" pitchFamily="2" charset="-122"/>
            </a:endParaRPr>
          </a:p>
          <a:p>
            <a:r>
              <a:rPr lang="zh-CN" altLang="en-US" sz="5400" b="1" dirty="0">
                <a:solidFill>
                  <a:srgbClr val="006600"/>
                </a:solidFill>
                <a:latin typeface="Times New Roman" panose="02020603050405020304" pitchFamily="18" charset="0"/>
                <a:ea typeface="方正行楷简体" pitchFamily="2" charset="-122"/>
              </a:rPr>
              <a:t>高分</a:t>
            </a:r>
            <a:endParaRPr lang="zh-CN" altLang="en-US" sz="5400" b="1" dirty="0">
              <a:solidFill>
                <a:srgbClr val="006600"/>
              </a:solidFill>
              <a:latin typeface="Times New Roman" panose="02020603050405020304" pitchFamily="18" charset="0"/>
              <a:ea typeface="方正行楷简体" pitchFamily="2" charset="-122"/>
            </a:endParaRPr>
          </a:p>
          <a:p>
            <a:r>
              <a:rPr lang="zh-CN" altLang="en-US" sz="5400" b="1" dirty="0">
                <a:solidFill>
                  <a:srgbClr val="006600"/>
                </a:solidFill>
                <a:latin typeface="Times New Roman" panose="02020603050405020304" pitchFamily="18" charset="0"/>
                <a:ea typeface="方正行楷简体" pitchFamily="2" charset="-122"/>
              </a:rPr>
              <a:t>技法</a:t>
            </a:r>
            <a:endParaRPr lang="zh-CN" altLang="en-US" sz="5400" b="1" dirty="0">
              <a:solidFill>
                <a:srgbClr val="006600"/>
              </a:solidFill>
              <a:latin typeface="Times New Roman" panose="02020603050405020304" pitchFamily="18" charset="0"/>
              <a:ea typeface="方正行楷简体" pitchFamily="2" charset="-122"/>
            </a:endParaRPr>
          </a:p>
        </p:txBody>
      </p:sp>
      <p:sp>
        <p:nvSpPr>
          <p:cNvPr id="512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newsfla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文本框 116737"/>
          <p:cNvSpPr txBox="1"/>
          <p:nvPr/>
        </p:nvSpPr>
        <p:spPr>
          <a:xfrm>
            <a:off x="250825" y="404813"/>
            <a:ext cx="8893175" cy="6489700"/>
          </a:xfrm>
          <a:prstGeom prst="rect">
            <a:avLst/>
          </a:prstGeom>
          <a:noFill/>
          <a:ln w="9525">
            <a:noFill/>
          </a:ln>
        </p:spPr>
        <p:txBody>
          <a:bodyPr>
            <a:spAutoFit/>
          </a:bodyPr>
          <a:p>
            <a:r>
              <a:rPr lang="zh-CN" altLang="en-US" sz="2000" dirty="0">
                <a:latin typeface="Times New Roman" panose="02020603050405020304" pitchFamily="18" charset="0"/>
              </a:rPr>
              <a:t>　　</a:t>
            </a:r>
            <a:endParaRPr lang="zh-CN" altLang="en-US" sz="2000" dirty="0">
              <a:solidFill>
                <a:srgbClr val="800080"/>
              </a:solidFill>
              <a:latin typeface="Times New Roman" panose="02020603050405020304" pitchFamily="18" charset="0"/>
            </a:endParaRPr>
          </a:p>
          <a:p>
            <a:r>
              <a:rPr lang="zh-CN" altLang="en-US" sz="20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等走到我们教室窗口时，你固执地让我拿着伞先走，自己在后面淋着雨，像一株摇曳的芦苇草，我的心像被扎一样难过，这时，我才明白你总躲着我的真正含义。</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爸爸，我多么想告诉你，无论你怎样，我都不会嫌弃你，茁壮成长的小树怎么会嫌弃老态龙钟的大树呢？无论在何时何地，你永远都是我的好爸爸。</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即使你有一双残疾的腿，但正是那双腿，让我比同龄人体会到更深</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层的父爱，父爱无价！我多么想站在人群中喊</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声：“爸爸！”</a:t>
            </a:r>
            <a:endParaRPr lang="zh-CN" altLang="en-US" sz="3200" b="1" dirty="0">
              <a:latin typeface="黑体" panose="02010609060101010101" pitchFamily="2" charset="-122"/>
              <a:ea typeface="黑体" panose="02010609060101010101" pitchFamily="2" charset="-122"/>
            </a:endParaRPr>
          </a:p>
          <a:p>
            <a:pPr>
              <a:spcBef>
                <a:spcPct val="50000"/>
              </a:spcBef>
            </a:pPr>
            <a:endParaRPr lang="zh-CN" altLang="en-US" sz="3200" dirty="0">
              <a:solidFill>
                <a:srgbClr val="800080"/>
              </a:solidFill>
              <a:latin typeface="Times New Roman" panose="02020603050405020304" pitchFamily="18" charset="0"/>
            </a:endParaRPr>
          </a:p>
        </p:txBody>
      </p:sp>
      <p:sp>
        <p:nvSpPr>
          <p:cNvPr id="2355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7873" name="文本占位符 438273"/>
          <p:cNvSpPr>
            <a:spLocks noGrp="1" noRot="1"/>
          </p:cNvSpPr>
          <p:nvPr>
            <p:ph idx="1"/>
          </p:nvPr>
        </p:nvSpPr>
        <p:spPr>
          <a:xfrm>
            <a:off x="250825" y="404813"/>
            <a:ext cx="8540750" cy="5761037"/>
          </a:xfrm>
          <a:ln/>
        </p:spPr>
        <p:txBody>
          <a:bodyPr anchor="t"/>
          <a:p>
            <a:pPr>
              <a:buNone/>
            </a:pPr>
            <a:r>
              <a:rPr lang="en-US" altLang="zh-CN" b="1" dirty="0"/>
              <a:t>           </a:t>
            </a:r>
            <a:r>
              <a:rPr lang="zh-CN" altLang="en-US" b="1" dirty="0"/>
              <a:t>这则开头运用拟人、排比的手法，表达了自己真诚的愿望，语言亮丽多彩，读之令人耳目一新，这样的开头自然会受到问卷老师的钟爱。</a:t>
            </a:r>
            <a:endParaRPr lang="zh-CN" altLang="en-US" b="1" dirty="0"/>
          </a:p>
          <a:p>
            <a:pPr>
              <a:buNone/>
            </a:pPr>
            <a:r>
              <a:rPr lang="zh-CN" altLang="en-US" b="1" dirty="0"/>
              <a:t>           看到这里，你对作文的开头技巧该有一点了解了吧，不过作文有法，但无定法，对开头来说也是如此，具体到一篇文章如何开头，我们还要综合考虑体裁、内容、风格等因素，力求开头与下文的和谐完美。只有这样，才能打造出美丽的凤头来。</a:t>
            </a:r>
            <a:endParaRPr lang="zh-CN" altLang="en-US" b="1" dirty="0"/>
          </a:p>
          <a:p>
            <a:endParaRPr lang="zh-CN" altLang="en-US" dirty="0"/>
          </a:p>
        </p:txBody>
      </p:sp>
      <p:sp>
        <p:nvSpPr>
          <p:cNvPr id="20787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7" name="文本占位符 439297"/>
          <p:cNvSpPr>
            <a:spLocks noGrp="1" noRot="1"/>
          </p:cNvSpPr>
          <p:nvPr>
            <p:ph idx="1"/>
          </p:nvPr>
        </p:nvSpPr>
        <p:spPr>
          <a:xfrm>
            <a:off x="301625" y="620713"/>
            <a:ext cx="8540750" cy="5402262"/>
          </a:xfrm>
          <a:ln/>
        </p:spPr>
        <p:txBody>
          <a:bodyPr anchor="t"/>
          <a:p>
            <a:endParaRPr lang="en-US" altLang="zh-CN" sz="4400" dirty="0"/>
          </a:p>
          <a:p>
            <a:endParaRPr lang="en-US" altLang="zh-CN" sz="4400" dirty="0"/>
          </a:p>
          <a:p>
            <a:pPr>
              <a:buNone/>
            </a:pPr>
            <a:r>
              <a:rPr lang="en-US" altLang="zh-CN" sz="4400" b="1" dirty="0"/>
              <a:t> </a:t>
            </a:r>
            <a:r>
              <a:rPr lang="zh-CN" altLang="en-US" sz="4400" b="1" dirty="0"/>
              <a:t>余音绕梁味无穷</a:t>
            </a:r>
            <a:r>
              <a:rPr lang="en-US" altLang="zh-CN" sz="4400" b="1" dirty="0"/>
              <a:t>……</a:t>
            </a:r>
            <a:br>
              <a:rPr lang="en-US" altLang="zh-CN" sz="4400" b="1" dirty="0"/>
            </a:br>
            <a:r>
              <a:rPr lang="en-US" altLang="zh-CN" sz="4400" b="1" dirty="0"/>
              <a:t>                         ——</a:t>
            </a:r>
            <a:r>
              <a:rPr lang="zh-CN" altLang="en-US" sz="4400" b="1" dirty="0"/>
              <a:t>豹尾篇</a:t>
            </a:r>
            <a:br>
              <a:rPr lang="zh-CN" altLang="en-US" sz="4400" b="1" dirty="0"/>
            </a:br>
            <a:endParaRPr lang="zh-CN" altLang="en-US" sz="4400" b="1" dirty="0"/>
          </a:p>
        </p:txBody>
      </p:sp>
      <p:sp>
        <p:nvSpPr>
          <p:cNvPr id="20889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22" name="标题 440321"/>
          <p:cNvSpPr>
            <a:spLocks noGrp="1" noRot="1"/>
          </p:cNvSpPr>
          <p:nvPr>
            <p:ph type="title"/>
          </p:nvPr>
        </p:nvSpPr>
        <p:spPr>
          <a:xfrm>
            <a:off x="323850" y="404813"/>
            <a:ext cx="8540750" cy="455612"/>
          </a:xfrm>
          <a:ln/>
        </p:spPr>
        <p:txBody>
          <a:bodyPr anchor="ctr"/>
          <a:p>
            <a:r>
              <a:rPr lang="zh-CN" altLang="en-US" sz="4000" b="1" dirty="0">
                <a:ea typeface="华文行楷" pitchFamily="2" charset="-122"/>
              </a:rPr>
              <a:t>一、自然收束式。</a:t>
            </a:r>
            <a:endParaRPr lang="zh-CN" altLang="en-US" sz="4000" b="1" dirty="0">
              <a:ea typeface="华文行楷" pitchFamily="2" charset="-122"/>
            </a:endParaRPr>
          </a:p>
        </p:txBody>
      </p:sp>
      <p:sp>
        <p:nvSpPr>
          <p:cNvPr id="209922" name="文本占位符 440322"/>
          <p:cNvSpPr>
            <a:spLocks noGrp="1" noRot="1"/>
          </p:cNvSpPr>
          <p:nvPr>
            <p:ph idx="1"/>
          </p:nvPr>
        </p:nvSpPr>
        <p:spPr>
          <a:xfrm>
            <a:off x="250825" y="1125538"/>
            <a:ext cx="8685213" cy="4413250"/>
          </a:xfrm>
          <a:ln/>
        </p:spPr>
        <p:txBody>
          <a:bodyPr anchor="t"/>
          <a:p>
            <a:pPr>
              <a:lnSpc>
                <a:spcPct val="90000"/>
              </a:lnSpc>
            </a:pPr>
            <a:r>
              <a:rPr lang="zh-CN" altLang="en-US" b="1" dirty="0"/>
              <a:t>不论哪种文体的文章，在内容表达完结之后，自然而然地收束全文。而不去设计含意深刻的哲理语句，不去雕琢丰富的象征形体，这样的结尾是最常用的。它可避免画蛇添足、无病呻吟的毛病，显得干净利落。考场作文气氛紧张，竞争激烈，不可能过多地讲究什么“式”，什么“法”，只要富于激情，挥洒自如，写在哪里就是哪里，能充分地表情达意就是一篇好文章。但讲究“自然”并不意味着随心所欲，马虎草率，而是顺着文思的发展自然趋势结束全文。在所学的课文中，这样的例子很多，在此不加赘述。</a:t>
            </a:r>
            <a:endParaRPr lang="zh-CN" altLang="en-US" b="1" dirty="0"/>
          </a:p>
        </p:txBody>
      </p:sp>
      <p:sp>
        <p:nvSpPr>
          <p:cNvPr id="20992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22"/>
                                        </p:tgtEl>
                                        <p:attrNameLst>
                                          <p:attrName>style.visibility</p:attrName>
                                        </p:attrNameLst>
                                      </p:cBhvr>
                                      <p:to>
                                        <p:strVal val="visible"/>
                                      </p:to>
                                    </p:set>
                                    <p:anim calcmode="lin" valueType="num">
                                      <p:cBhvr additive="base">
                                        <p:cTn id="7" dur="500" fill="hold"/>
                                        <p:tgtEl>
                                          <p:spTgt spid="440322"/>
                                        </p:tgtEl>
                                        <p:attrNameLst>
                                          <p:attrName>ppt_x</p:attrName>
                                        </p:attrNameLst>
                                      </p:cBhvr>
                                      <p:tavLst>
                                        <p:tav tm="0">
                                          <p:val>
                                            <p:strVal val="#ppt_x"/>
                                          </p:val>
                                        </p:tav>
                                        <p:tav tm="100000">
                                          <p:val>
                                            <p:strVal val="#ppt_x"/>
                                          </p:val>
                                        </p:tav>
                                      </p:tavLst>
                                    </p:anim>
                                    <p:anim calcmode="lin" valueType="num">
                                      <p:cBhvr additive="base">
                                        <p:cTn id="8" dur="500" fill="hold"/>
                                        <p:tgtEl>
                                          <p:spTgt spid="4403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22"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1346" name="标题 441345"/>
          <p:cNvSpPr>
            <a:spLocks noGrp="1" noRot="1"/>
          </p:cNvSpPr>
          <p:nvPr>
            <p:ph type="title"/>
          </p:nvPr>
        </p:nvSpPr>
        <p:spPr>
          <a:xfrm>
            <a:off x="323850" y="333375"/>
            <a:ext cx="8540750" cy="671513"/>
          </a:xfrm>
          <a:ln/>
        </p:spPr>
        <p:txBody>
          <a:bodyPr anchor="ctr"/>
          <a:p>
            <a:r>
              <a:rPr lang="zh-CN" altLang="en-US" sz="4000" b="1" dirty="0">
                <a:ea typeface="华文行楷" pitchFamily="2" charset="-122"/>
              </a:rPr>
              <a:t>二、首尾呼应式</a:t>
            </a:r>
            <a:endParaRPr lang="zh-CN" altLang="en-US" sz="4000" b="1" dirty="0">
              <a:ea typeface="华文行楷" pitchFamily="2" charset="-122"/>
            </a:endParaRPr>
          </a:p>
        </p:txBody>
      </p:sp>
      <p:sp>
        <p:nvSpPr>
          <p:cNvPr id="441347" name="内容占位符 441346"/>
          <p:cNvSpPr>
            <a:spLocks noGrp="1" noRot="1"/>
          </p:cNvSpPr>
          <p:nvPr>
            <p:ph idx="1"/>
          </p:nvPr>
        </p:nvSpPr>
        <p:spPr>
          <a:xfrm>
            <a:off x="0" y="1196975"/>
            <a:ext cx="8540750" cy="4270375"/>
          </a:xfrm>
          <a:ln/>
        </p:spPr>
        <p:txBody>
          <a:bodyPr anchor="t"/>
          <a:p>
            <a:pPr>
              <a:lnSpc>
                <a:spcPct val="90000"/>
              </a:lnSpc>
            </a:pPr>
            <a:r>
              <a:rPr lang="zh-CN" altLang="en-US" sz="2800" b="1" dirty="0"/>
              <a:t>结尾与开头要遥相呼应，写出既呼应开头，又不简单重复的语句，这种结尾方式使文章结构紧凑，完整严谨，是各类文章极常见的收束方法。如</a:t>
            </a:r>
            <a:r>
              <a:rPr lang="en-US" altLang="zh-CN" sz="2800" b="1" dirty="0"/>
              <a:t>2002</a:t>
            </a:r>
            <a:r>
              <a:rPr lang="zh-CN" altLang="en-US" sz="2800" b="1" dirty="0"/>
              <a:t>年湖北荆州市中考满分作文</a:t>
            </a:r>
            <a:r>
              <a:rPr lang="en-US" altLang="zh-CN" sz="2800" b="1" dirty="0"/>
              <a:t>《</a:t>
            </a:r>
            <a:r>
              <a:rPr lang="zh-CN" altLang="en-US" sz="2800" b="1" dirty="0"/>
              <a:t>把梦想带给花季</a:t>
            </a:r>
            <a:r>
              <a:rPr lang="en-US" altLang="zh-CN" sz="2800" b="1" dirty="0"/>
              <a:t>》</a:t>
            </a:r>
            <a:r>
              <a:rPr lang="zh-CN" altLang="en-US" sz="2800" b="1" dirty="0"/>
              <a:t>：</a:t>
            </a:r>
            <a:endParaRPr lang="zh-CN" altLang="en-US" sz="2800" b="1" dirty="0"/>
          </a:p>
          <a:p>
            <a:pPr>
              <a:lnSpc>
                <a:spcPct val="90000"/>
              </a:lnSpc>
            </a:pPr>
            <a:r>
              <a:rPr lang="en-US" altLang="zh-CN" sz="2800" b="1" dirty="0">
                <a:solidFill>
                  <a:srgbClr val="009900"/>
                </a:solidFill>
                <a:latin typeface="黑体" panose="02010609060101010101" pitchFamily="2" charset="-122"/>
                <a:ea typeface="黑体" panose="02010609060101010101" pitchFamily="2" charset="-122"/>
              </a:rPr>
              <a:t>(</a:t>
            </a:r>
            <a:r>
              <a:rPr lang="zh-CN" altLang="en-US" sz="2800" b="1" dirty="0">
                <a:solidFill>
                  <a:srgbClr val="009900"/>
                </a:solidFill>
                <a:latin typeface="黑体" panose="02010609060101010101" pitchFamily="2" charset="-122"/>
                <a:ea typeface="黑体" panose="02010609060101010101" pitchFamily="2" charset="-122"/>
              </a:rPr>
              <a:t>首</a:t>
            </a:r>
            <a:r>
              <a:rPr lang="en-US" altLang="zh-CN" sz="2800" b="1" dirty="0">
                <a:solidFill>
                  <a:srgbClr val="009900"/>
                </a:solidFill>
                <a:latin typeface="黑体" panose="02010609060101010101" pitchFamily="2" charset="-122"/>
                <a:ea typeface="黑体" panose="02010609060101010101" pitchFamily="2" charset="-122"/>
              </a:rPr>
              <a:t>)</a:t>
            </a:r>
            <a:r>
              <a:rPr lang="zh-CN" altLang="en-US" sz="2800" b="1" dirty="0">
                <a:solidFill>
                  <a:srgbClr val="009900"/>
                </a:solidFill>
                <a:latin typeface="黑体" panose="02010609060101010101" pitchFamily="2" charset="-122"/>
                <a:ea typeface="黑体" panose="02010609060101010101" pitchFamily="2" charset="-122"/>
              </a:rPr>
              <a:t>都说生活的船不能没有理想的帆，都说生活的理想就是为了理想的生活，而理想的生活中最快乐的时光，便是梦想的花季。</a:t>
            </a:r>
            <a:endParaRPr lang="zh-CN" altLang="en-US" sz="2800" b="1" dirty="0">
              <a:solidFill>
                <a:srgbClr val="009900"/>
              </a:solidFill>
              <a:latin typeface="黑体" panose="02010609060101010101" pitchFamily="2" charset="-122"/>
              <a:ea typeface="黑体" panose="02010609060101010101" pitchFamily="2" charset="-122"/>
            </a:endParaRPr>
          </a:p>
          <a:p>
            <a:pPr>
              <a:lnSpc>
                <a:spcPct val="90000"/>
              </a:lnSpc>
            </a:pPr>
            <a:r>
              <a:rPr lang="en-US" altLang="zh-CN" sz="2800" b="1" dirty="0">
                <a:solidFill>
                  <a:srgbClr val="009900"/>
                </a:solidFill>
                <a:latin typeface="黑体" panose="02010609060101010101" pitchFamily="2" charset="-122"/>
                <a:ea typeface="黑体" panose="02010609060101010101" pitchFamily="2" charset="-122"/>
              </a:rPr>
              <a:t>(</a:t>
            </a:r>
            <a:r>
              <a:rPr lang="zh-CN" altLang="en-US" sz="2800" b="1" dirty="0">
                <a:solidFill>
                  <a:srgbClr val="009900"/>
                </a:solidFill>
                <a:latin typeface="黑体" panose="02010609060101010101" pitchFamily="2" charset="-122"/>
                <a:ea typeface="黑体" panose="02010609060101010101" pitchFamily="2" charset="-122"/>
              </a:rPr>
              <a:t>尾</a:t>
            </a:r>
            <a:r>
              <a:rPr lang="en-US" altLang="zh-CN" sz="2800" b="1" dirty="0">
                <a:solidFill>
                  <a:srgbClr val="009900"/>
                </a:solidFill>
                <a:latin typeface="黑体" panose="02010609060101010101" pitchFamily="2" charset="-122"/>
                <a:ea typeface="黑体" panose="02010609060101010101" pitchFamily="2" charset="-122"/>
              </a:rPr>
              <a:t>)</a:t>
            </a:r>
            <a:r>
              <a:rPr lang="zh-CN" altLang="en-US" sz="2800" b="1" dirty="0">
                <a:solidFill>
                  <a:srgbClr val="009900"/>
                </a:solidFill>
                <a:latin typeface="黑体" panose="02010609060101010101" pitchFamily="2" charset="-122"/>
                <a:ea typeface="黑体" panose="02010609060101010101" pitchFamily="2" charset="-122"/>
              </a:rPr>
              <a:t>花季中，我希望自己能永远记住先哲的那句良训：生活的船不能没有理想的帆，生活的理想就是为了理想的生活。</a:t>
            </a:r>
            <a:endParaRPr lang="zh-CN" altLang="en-US" sz="2800" b="1" dirty="0">
              <a:solidFill>
                <a:srgbClr val="009900"/>
              </a:solidFill>
              <a:latin typeface="黑体" panose="02010609060101010101" pitchFamily="2" charset="-122"/>
              <a:ea typeface="黑体" panose="02010609060101010101" pitchFamily="2" charset="-122"/>
            </a:endParaRPr>
          </a:p>
          <a:p>
            <a:pPr>
              <a:lnSpc>
                <a:spcPct val="90000"/>
              </a:lnSpc>
            </a:pPr>
            <a:r>
              <a:rPr lang="zh-CN" altLang="en-US" sz="2800" b="1" dirty="0"/>
              <a:t>你看，在上例中，小作者运用首尾呼应的方式，以优美的诗一般的语言凸现了文章的主旨</a:t>
            </a:r>
            <a:r>
              <a:rPr lang="en-US" altLang="zh-CN" sz="2800" b="1" dirty="0"/>
              <a:t>——</a:t>
            </a:r>
            <a:r>
              <a:rPr lang="zh-CN" altLang="en-US" sz="2800" b="1" dirty="0"/>
              <a:t>理想的生活中最快乐的时光，便是梦想的花季。</a:t>
            </a:r>
            <a:endParaRPr lang="zh-CN" altLang="en-US" sz="2800" b="1" dirty="0"/>
          </a:p>
        </p:txBody>
      </p:sp>
      <p:sp>
        <p:nvSpPr>
          <p:cNvPr id="21094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1346"/>
                                        </p:tgtEl>
                                        <p:attrNameLst>
                                          <p:attrName>style.visibility</p:attrName>
                                        </p:attrNameLst>
                                      </p:cBhvr>
                                      <p:to>
                                        <p:strVal val="visible"/>
                                      </p:to>
                                    </p:set>
                                    <p:anim calcmode="lin" valueType="num">
                                      <p:cBhvr additive="base">
                                        <p:cTn id="7" dur="500" fill="hold"/>
                                        <p:tgtEl>
                                          <p:spTgt spid="441346"/>
                                        </p:tgtEl>
                                        <p:attrNameLst>
                                          <p:attrName>ppt_x</p:attrName>
                                        </p:attrNameLst>
                                      </p:cBhvr>
                                      <p:tavLst>
                                        <p:tav tm="0">
                                          <p:val>
                                            <p:strVal val="#ppt_x"/>
                                          </p:val>
                                        </p:tav>
                                        <p:tav tm="100000">
                                          <p:val>
                                            <p:strVal val="#ppt_x"/>
                                          </p:val>
                                        </p:tav>
                                      </p:tavLst>
                                    </p:anim>
                                    <p:anim calcmode="lin" valueType="num">
                                      <p:cBhvr additive="base">
                                        <p:cTn id="8" dur="500" fill="hold"/>
                                        <p:tgtEl>
                                          <p:spTgt spid="4413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41347">
                                            <p:txEl>
                                              <p:charRg st="0" end="90"/>
                                            </p:txEl>
                                          </p:spTgt>
                                        </p:tgtEl>
                                        <p:attrNameLst>
                                          <p:attrName>style.visibility</p:attrName>
                                        </p:attrNameLst>
                                      </p:cBhvr>
                                      <p:to>
                                        <p:strVal val="visible"/>
                                      </p:to>
                                    </p:set>
                                    <p:animEffect transition="in" filter="box(in)">
                                      <p:cBhvr>
                                        <p:cTn id="13" dur="500"/>
                                        <p:tgtEl>
                                          <p:spTgt spid="441347">
                                            <p:txEl>
                                              <p:charRg st="0" end="90"/>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441347">
                                            <p:txEl>
                                              <p:charRg st="90" end="148"/>
                                            </p:txEl>
                                          </p:spTgt>
                                        </p:tgtEl>
                                        <p:attrNameLst>
                                          <p:attrName>style.visibility</p:attrName>
                                        </p:attrNameLst>
                                      </p:cBhvr>
                                      <p:to>
                                        <p:strVal val="visible"/>
                                      </p:to>
                                    </p:set>
                                    <p:animEffect transition="in" filter="box(in)">
                                      <p:cBhvr>
                                        <p:cTn id="16" dur="500"/>
                                        <p:tgtEl>
                                          <p:spTgt spid="441347">
                                            <p:txEl>
                                              <p:charRg st="90" end="148"/>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441347">
                                            <p:txEl>
                                              <p:charRg st="148" end="202"/>
                                            </p:txEl>
                                          </p:spTgt>
                                        </p:tgtEl>
                                        <p:attrNameLst>
                                          <p:attrName>style.visibility</p:attrName>
                                        </p:attrNameLst>
                                      </p:cBhvr>
                                      <p:to>
                                        <p:strVal val="visible"/>
                                      </p:to>
                                    </p:set>
                                    <p:animEffect transition="in" filter="box(in)">
                                      <p:cBhvr>
                                        <p:cTn id="19" dur="500"/>
                                        <p:tgtEl>
                                          <p:spTgt spid="441347">
                                            <p:txEl>
                                              <p:charRg st="148" end="202"/>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441347">
                                            <p:txEl>
                                              <p:charRg st="202" end="265"/>
                                            </p:txEl>
                                          </p:spTgt>
                                        </p:tgtEl>
                                        <p:attrNameLst>
                                          <p:attrName>style.visibility</p:attrName>
                                        </p:attrNameLst>
                                      </p:cBhvr>
                                      <p:to>
                                        <p:strVal val="visible"/>
                                      </p:to>
                                    </p:set>
                                    <p:animEffect transition="in" filter="box(in)">
                                      <p:cBhvr>
                                        <p:cTn id="22" dur="500"/>
                                        <p:tgtEl>
                                          <p:spTgt spid="441347">
                                            <p:txEl>
                                              <p:charRg st="202" end="2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46"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2370" name="标题 442369"/>
          <p:cNvSpPr>
            <a:spLocks noGrp="1" noRot="1"/>
          </p:cNvSpPr>
          <p:nvPr>
            <p:ph type="title"/>
          </p:nvPr>
        </p:nvSpPr>
        <p:spPr>
          <a:xfrm>
            <a:off x="323850" y="188913"/>
            <a:ext cx="8540750" cy="671512"/>
          </a:xfrm>
          <a:ln/>
        </p:spPr>
        <p:txBody>
          <a:bodyPr anchor="ctr"/>
          <a:p>
            <a:r>
              <a:rPr lang="zh-CN" altLang="en-US" sz="4000" b="1" dirty="0">
                <a:ea typeface="华文行楷" pitchFamily="2" charset="-122"/>
              </a:rPr>
              <a:t>三、卒章显志式。</a:t>
            </a:r>
            <a:endParaRPr lang="zh-CN" altLang="en-US" sz="4000" dirty="0">
              <a:ea typeface="华文行楷" pitchFamily="2" charset="-122"/>
            </a:endParaRPr>
          </a:p>
        </p:txBody>
      </p:sp>
      <p:sp>
        <p:nvSpPr>
          <p:cNvPr id="442371" name="内容占位符 442370"/>
          <p:cNvSpPr>
            <a:spLocks noGrp="1" noRot="1"/>
          </p:cNvSpPr>
          <p:nvPr>
            <p:ph idx="1"/>
          </p:nvPr>
        </p:nvSpPr>
        <p:spPr>
          <a:xfrm>
            <a:off x="395288" y="549275"/>
            <a:ext cx="8540750" cy="5876925"/>
          </a:xfrm>
          <a:ln/>
        </p:spPr>
        <p:txBody>
          <a:bodyPr anchor="t"/>
          <a:p>
            <a:pPr>
              <a:lnSpc>
                <a:spcPct val="80000"/>
              </a:lnSpc>
            </a:pPr>
            <a:endParaRPr lang="en-US" altLang="zh-CN" sz="1600" dirty="0"/>
          </a:p>
          <a:p>
            <a:pPr>
              <a:lnSpc>
                <a:spcPct val="80000"/>
              </a:lnSpc>
            </a:pPr>
            <a:r>
              <a:rPr lang="zh-CN" altLang="en-US" b="1" dirty="0"/>
              <a:t>古人写文章，讲究卒章显志，意即在文章收尾时显现作者的立意。所以这种结尾方法又叫“画龙点睛式”。</a:t>
            </a:r>
            <a:r>
              <a:rPr lang="en-US" altLang="zh-CN" b="1" dirty="0"/>
              <a:t>《</a:t>
            </a:r>
            <a:r>
              <a:rPr lang="zh-CN" altLang="en-US" b="1" dirty="0"/>
              <a:t>爱莲说</a:t>
            </a:r>
            <a:r>
              <a:rPr lang="en-US" altLang="zh-CN" b="1" dirty="0"/>
              <a:t>》</a:t>
            </a:r>
            <a:r>
              <a:rPr lang="zh-CN" altLang="en-US" b="1" dirty="0"/>
              <a:t>一文用了大部分篇幅描写莲生长的环境、端庄的姿态，作者的目的是什么呢</a:t>
            </a:r>
            <a:r>
              <a:rPr lang="en-US" altLang="zh-CN" b="1" dirty="0"/>
              <a:t>?</a:t>
            </a:r>
            <a:r>
              <a:rPr lang="zh-CN" altLang="en-US" b="1" dirty="0"/>
              <a:t>读到文章结尾才明白，原来作者是借赞美莲花来歌颂君子的坚贞气节，批评追名逐利的恶浊世风。率章显志的写法在这里用得可谓恰到好处。</a:t>
            </a:r>
            <a:endParaRPr lang="zh-CN" altLang="en-US" b="1" dirty="0"/>
          </a:p>
          <a:p>
            <a:pPr>
              <a:lnSpc>
                <a:spcPct val="80000"/>
              </a:lnSpc>
            </a:pPr>
            <a:r>
              <a:rPr lang="zh-CN" altLang="en-US" b="1" dirty="0"/>
              <a:t>看别人的文章结尾，水到渠成自然极了，可是我们一动笔，却不是那回事，原因在哪儿呢</a:t>
            </a:r>
            <a:r>
              <a:rPr lang="en-US" altLang="zh-CN" b="1" dirty="0"/>
              <a:t>?</a:t>
            </a:r>
            <a:r>
              <a:rPr lang="zh-CN" altLang="en-US" b="1" dirty="0"/>
              <a:t>这主要因为我们对所写的内容还缺乏正确的认识，没有把握材料的内涵，在结尾时往往下笔不得要领，偏离中心，所以卒章显志一定要明确文章中材料所要表达的主旨。 </a:t>
            </a:r>
            <a:endParaRPr lang="zh-CN" altLang="en-US" b="1" dirty="0"/>
          </a:p>
        </p:txBody>
      </p:sp>
      <p:sp>
        <p:nvSpPr>
          <p:cNvPr id="21197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2370"/>
                                        </p:tgtEl>
                                        <p:attrNameLst>
                                          <p:attrName>style.visibility</p:attrName>
                                        </p:attrNameLst>
                                      </p:cBhvr>
                                      <p:to>
                                        <p:strVal val="visible"/>
                                      </p:to>
                                    </p:set>
                                    <p:anim calcmode="lin" valueType="num">
                                      <p:cBhvr additive="base">
                                        <p:cTn id="7" dur="500" fill="hold"/>
                                        <p:tgtEl>
                                          <p:spTgt spid="442370"/>
                                        </p:tgtEl>
                                        <p:attrNameLst>
                                          <p:attrName>ppt_x</p:attrName>
                                        </p:attrNameLst>
                                      </p:cBhvr>
                                      <p:tavLst>
                                        <p:tav tm="0">
                                          <p:val>
                                            <p:strVal val="#ppt_x"/>
                                          </p:val>
                                        </p:tav>
                                        <p:tav tm="100000">
                                          <p:val>
                                            <p:strVal val="#ppt_x"/>
                                          </p:val>
                                        </p:tav>
                                      </p:tavLst>
                                    </p:anim>
                                    <p:anim calcmode="lin" valueType="num">
                                      <p:cBhvr additive="base">
                                        <p:cTn id="8" dur="500" fill="hold"/>
                                        <p:tgtEl>
                                          <p:spTgt spid="4423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42371">
                                            <p:txEl>
                                              <p:charRg st="1" end="150"/>
                                            </p:txEl>
                                          </p:spTgt>
                                        </p:tgtEl>
                                        <p:attrNameLst>
                                          <p:attrName>style.visibility</p:attrName>
                                        </p:attrNameLst>
                                      </p:cBhvr>
                                      <p:to>
                                        <p:strVal val="visible"/>
                                      </p:to>
                                    </p:set>
                                    <p:animEffect transition="in" filter="box(in)">
                                      <p:cBhvr>
                                        <p:cTn id="13" dur="500"/>
                                        <p:tgtEl>
                                          <p:spTgt spid="442371">
                                            <p:txEl>
                                              <p:charRg st="1" end="150"/>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442371">
                                            <p:txEl>
                                              <p:charRg st="150" end="266"/>
                                            </p:txEl>
                                          </p:spTgt>
                                        </p:tgtEl>
                                        <p:attrNameLst>
                                          <p:attrName>style.visibility</p:attrName>
                                        </p:attrNameLst>
                                      </p:cBhvr>
                                      <p:to>
                                        <p:strVal val="visible"/>
                                      </p:to>
                                    </p:set>
                                    <p:animEffect transition="in" filter="box(in)">
                                      <p:cBhvr>
                                        <p:cTn id="16" dur="500"/>
                                        <p:tgtEl>
                                          <p:spTgt spid="442371">
                                            <p:txEl>
                                              <p:charRg st="150" end="2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370"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3394" name="标题 443393"/>
          <p:cNvSpPr>
            <a:spLocks noGrp="1" noRot="1"/>
          </p:cNvSpPr>
          <p:nvPr>
            <p:ph type="title"/>
          </p:nvPr>
        </p:nvSpPr>
        <p:spPr>
          <a:xfrm>
            <a:off x="323850" y="260350"/>
            <a:ext cx="8540750" cy="887413"/>
          </a:xfrm>
          <a:ln/>
        </p:spPr>
        <p:txBody>
          <a:bodyPr anchor="ctr"/>
          <a:p>
            <a:r>
              <a:rPr lang="zh-CN" altLang="en-US" b="1" dirty="0">
                <a:ea typeface="华文行楷" pitchFamily="2" charset="-122"/>
              </a:rPr>
              <a:t>四、名言警句式。</a:t>
            </a:r>
            <a:endParaRPr lang="zh-CN" altLang="en-US" b="1" dirty="0">
              <a:ea typeface="华文行楷" pitchFamily="2" charset="-122"/>
            </a:endParaRPr>
          </a:p>
        </p:txBody>
      </p:sp>
      <p:sp>
        <p:nvSpPr>
          <p:cNvPr id="443395" name="内容占位符 443394"/>
          <p:cNvSpPr>
            <a:spLocks noGrp="1" noRot="1"/>
          </p:cNvSpPr>
          <p:nvPr>
            <p:ph idx="1"/>
          </p:nvPr>
        </p:nvSpPr>
        <p:spPr>
          <a:xfrm>
            <a:off x="0" y="1268413"/>
            <a:ext cx="8820150" cy="5113337"/>
          </a:xfrm>
          <a:ln/>
        </p:spPr>
        <p:txBody>
          <a:bodyPr anchor="t"/>
          <a:p>
            <a:r>
              <a:rPr lang="en-US" altLang="zh-CN" sz="2800" b="1" dirty="0"/>
              <a:t>  </a:t>
            </a:r>
            <a:r>
              <a:rPr lang="zh-CN" altLang="en-US" sz="2800" b="1" dirty="0"/>
              <a:t>用名言、警句、诗句收尾，着意于引申文章，揭示某种人生的真谛。它往往出现在散文、记叙文、杂文的结尾，用三言两语表述出含义深刻、耐人寻味的哲理性或警策性内容，使之深深地印在读者心中，起到“言已尽，意无穷”的效果。请看下例：</a:t>
            </a:r>
            <a:endParaRPr lang="zh-CN" altLang="en-US" sz="2800" b="1" dirty="0"/>
          </a:p>
          <a:p>
            <a:r>
              <a:rPr lang="zh-CN" altLang="en-US" sz="2800" b="1" dirty="0"/>
              <a:t>  </a:t>
            </a:r>
            <a:r>
              <a:rPr lang="zh-CN" altLang="en-US" sz="2800" b="1" dirty="0">
                <a:solidFill>
                  <a:srgbClr val="009900"/>
                </a:solidFill>
                <a:ea typeface="黑体" panose="02010609060101010101" pitchFamily="2" charset="-122"/>
              </a:rPr>
              <a:t>明日歌中说：“明日复明日，明日何其多，我生待明日，万事成蹉跎</a:t>
            </a:r>
            <a:r>
              <a:rPr lang="en-US" altLang="zh-CN" sz="2800" b="1" dirty="0">
                <a:solidFill>
                  <a:srgbClr val="009900"/>
                </a:solidFill>
                <a:ea typeface="黑体" panose="02010609060101010101" pitchFamily="2" charset="-122"/>
              </a:rPr>
              <a:t>……”</a:t>
            </a:r>
            <a:r>
              <a:rPr lang="zh-CN" altLang="en-US" sz="2800" b="1" dirty="0">
                <a:solidFill>
                  <a:srgbClr val="009900"/>
                </a:solidFill>
                <a:ea typeface="黑体" panose="02010609060101010101" pitchFamily="2" charset="-122"/>
              </a:rPr>
              <a:t>希望大家能把握今天，创造出美好的明天。</a:t>
            </a:r>
            <a:r>
              <a:rPr lang="en-US" altLang="zh-CN" sz="2800" b="1" dirty="0"/>
              <a:t>(《</a:t>
            </a:r>
            <a:r>
              <a:rPr lang="zh-CN" altLang="en-US" sz="2800" b="1" dirty="0"/>
              <a:t>创造美好的明天</a:t>
            </a:r>
            <a:r>
              <a:rPr lang="en-US" altLang="zh-CN" sz="2800" b="1"/>
              <a:t>》)</a:t>
            </a:r>
            <a:endParaRPr lang="en-US" altLang="zh-CN" sz="2800" b="1"/>
          </a:p>
          <a:p>
            <a:r>
              <a:rPr lang="en-US" altLang="zh-CN" sz="2800" b="1" dirty="0"/>
              <a:t>  </a:t>
            </a:r>
            <a:r>
              <a:rPr lang="zh-CN" altLang="en-US" sz="2800" b="1" dirty="0"/>
              <a:t>古今中外，名言佳句俯拾即是，作文结尾之时，若能巧妙引用，定能使文章增色许多。</a:t>
            </a:r>
            <a:endParaRPr lang="zh-CN" altLang="en-US" sz="2800" b="1" dirty="0"/>
          </a:p>
        </p:txBody>
      </p:sp>
      <p:sp>
        <p:nvSpPr>
          <p:cNvPr id="21299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3394"/>
                                        </p:tgtEl>
                                        <p:attrNameLst>
                                          <p:attrName>style.visibility</p:attrName>
                                        </p:attrNameLst>
                                      </p:cBhvr>
                                      <p:to>
                                        <p:strVal val="visible"/>
                                      </p:to>
                                    </p:set>
                                    <p:anim calcmode="lin" valueType="num">
                                      <p:cBhvr additive="base">
                                        <p:cTn id="7" dur="500" fill="hold"/>
                                        <p:tgtEl>
                                          <p:spTgt spid="443394"/>
                                        </p:tgtEl>
                                        <p:attrNameLst>
                                          <p:attrName>ppt_x</p:attrName>
                                        </p:attrNameLst>
                                      </p:cBhvr>
                                      <p:tavLst>
                                        <p:tav tm="0">
                                          <p:val>
                                            <p:strVal val="#ppt_x"/>
                                          </p:val>
                                        </p:tav>
                                        <p:tav tm="100000">
                                          <p:val>
                                            <p:strVal val="#ppt_x"/>
                                          </p:val>
                                        </p:tav>
                                      </p:tavLst>
                                    </p:anim>
                                    <p:anim calcmode="lin" valueType="num">
                                      <p:cBhvr additive="base">
                                        <p:cTn id="8" dur="500" fill="hold"/>
                                        <p:tgtEl>
                                          <p:spTgt spid="4433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43395">
                                            <p:txEl>
                                              <p:charRg st="0" end="112"/>
                                            </p:txEl>
                                          </p:spTgt>
                                        </p:tgtEl>
                                        <p:attrNameLst>
                                          <p:attrName>style.visibility</p:attrName>
                                        </p:attrNameLst>
                                      </p:cBhvr>
                                      <p:to>
                                        <p:strVal val="visible"/>
                                      </p:to>
                                    </p:set>
                                    <p:animEffect transition="in" filter="box(in)">
                                      <p:cBhvr>
                                        <p:cTn id="13" dur="500"/>
                                        <p:tgtEl>
                                          <p:spTgt spid="443395">
                                            <p:txEl>
                                              <p:charRg st="0" end="11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443395">
                                            <p:txEl>
                                              <p:charRg st="112" end="178"/>
                                            </p:txEl>
                                          </p:spTgt>
                                        </p:tgtEl>
                                        <p:attrNameLst>
                                          <p:attrName>style.visibility</p:attrName>
                                        </p:attrNameLst>
                                      </p:cBhvr>
                                      <p:to>
                                        <p:strVal val="visible"/>
                                      </p:to>
                                    </p:set>
                                    <p:animEffect transition="in" filter="box(in)">
                                      <p:cBhvr>
                                        <p:cTn id="16" dur="500"/>
                                        <p:tgtEl>
                                          <p:spTgt spid="443395">
                                            <p:txEl>
                                              <p:charRg st="112" end="178"/>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443395">
                                            <p:txEl>
                                              <p:charRg st="178" end="219"/>
                                            </p:txEl>
                                          </p:spTgt>
                                        </p:tgtEl>
                                        <p:attrNameLst>
                                          <p:attrName>style.visibility</p:attrName>
                                        </p:attrNameLst>
                                      </p:cBhvr>
                                      <p:to>
                                        <p:strVal val="visible"/>
                                      </p:to>
                                    </p:set>
                                    <p:animEffect transition="in" filter="box(in)">
                                      <p:cBhvr>
                                        <p:cTn id="19" dur="500"/>
                                        <p:tgtEl>
                                          <p:spTgt spid="443395">
                                            <p:txEl>
                                              <p:charRg st="178" end="2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394"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017" name="标题 444417"/>
          <p:cNvSpPr>
            <a:spLocks noGrp="1" noRot="1"/>
          </p:cNvSpPr>
          <p:nvPr>
            <p:ph type="title"/>
          </p:nvPr>
        </p:nvSpPr>
        <p:spPr>
          <a:xfrm>
            <a:off x="395288" y="260350"/>
            <a:ext cx="8302625" cy="527050"/>
          </a:xfrm>
          <a:ln/>
        </p:spPr>
        <p:txBody>
          <a:bodyPr anchor="ctr"/>
          <a:p>
            <a:r>
              <a:rPr lang="zh-CN" altLang="en-US" sz="4000" b="1" dirty="0">
                <a:ea typeface="华文行楷" pitchFamily="2" charset="-122"/>
              </a:rPr>
              <a:t>五、抒情议论式。</a:t>
            </a:r>
            <a:endParaRPr lang="zh-CN" altLang="en-US" sz="4000" dirty="0"/>
          </a:p>
        </p:txBody>
      </p:sp>
      <p:sp>
        <p:nvSpPr>
          <p:cNvPr id="214018" name="文本占位符 444418"/>
          <p:cNvSpPr>
            <a:spLocks noGrp="1" noRot="1"/>
          </p:cNvSpPr>
          <p:nvPr>
            <p:ph idx="1"/>
          </p:nvPr>
        </p:nvSpPr>
        <p:spPr>
          <a:xfrm>
            <a:off x="0" y="765175"/>
            <a:ext cx="8791575" cy="5832475"/>
          </a:xfrm>
          <a:ln/>
        </p:spPr>
        <p:txBody>
          <a:bodyPr anchor="t"/>
          <a:p>
            <a:pPr>
              <a:lnSpc>
                <a:spcPct val="90000"/>
              </a:lnSpc>
            </a:pPr>
            <a:r>
              <a:rPr lang="en-US" altLang="zh-CN" b="1" dirty="0"/>
              <a:t>   </a:t>
            </a:r>
            <a:r>
              <a:rPr lang="zh-CN" altLang="en-US" b="1" dirty="0"/>
              <a:t>用抒情议论的方式收束文章，能够表达作者心中的情愫，激起读者情感的波澜，引起读者的共鸣，有着强烈的艺术感染力。这种结尾方式主要用于写人记事的记叙文中，也可用于说明文、议论文的写作。抒情议论式结尾的形式是多种多样的，以采取这种方式结尾比较自由。而好的“抒情议论”式结尾必然油然而生真情，给读者以真实感、充足感。如吉林省中考满分作文</a:t>
            </a:r>
            <a:r>
              <a:rPr lang="en-US" altLang="zh-CN" b="1" dirty="0"/>
              <a:t>《</a:t>
            </a:r>
            <a:r>
              <a:rPr lang="zh-CN" altLang="en-US" b="1" dirty="0"/>
              <a:t>花样年华</a:t>
            </a:r>
            <a:r>
              <a:rPr lang="en-US" altLang="zh-CN" b="1" dirty="0"/>
              <a:t>》</a:t>
            </a:r>
            <a:r>
              <a:rPr lang="zh-CN" altLang="en-US" b="1" dirty="0"/>
              <a:t>的结尾写道：“春光似海，青春如花。青春是美丽的，它贯穿于奋斗与拼搏的历程中。愿天下的人们都能让自己的青春绽放出花一样的馨香</a:t>
            </a:r>
            <a:r>
              <a:rPr lang="en-US" altLang="zh-CN" b="1"/>
              <a:t>!</a:t>
            </a:r>
            <a:endParaRPr lang="en-US" altLang="zh-CN" b="1"/>
          </a:p>
          <a:p>
            <a:pPr>
              <a:lnSpc>
                <a:spcPct val="90000"/>
              </a:lnSpc>
            </a:pPr>
            <a:r>
              <a:rPr lang="en-US" altLang="zh-CN" b="1" dirty="0"/>
              <a:t> </a:t>
            </a:r>
            <a:r>
              <a:rPr lang="zh-CN" altLang="en-US" b="1" dirty="0"/>
              <a:t>这段文字语言优美，意味隽永，读来如饮甘醇</a:t>
            </a:r>
            <a:r>
              <a:rPr lang="en-US" altLang="zh-CN" b="1"/>
              <a:t>!</a:t>
            </a:r>
            <a:endParaRPr lang="en-US" altLang="zh-CN" b="1"/>
          </a:p>
        </p:txBody>
      </p:sp>
      <p:sp>
        <p:nvSpPr>
          <p:cNvPr id="21401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1" name="标题 445441"/>
          <p:cNvSpPr>
            <a:spLocks noGrp="1" noRot="1"/>
          </p:cNvSpPr>
          <p:nvPr>
            <p:ph type="title"/>
          </p:nvPr>
        </p:nvSpPr>
        <p:spPr>
          <a:xfrm>
            <a:off x="323850" y="333375"/>
            <a:ext cx="8540750" cy="1143000"/>
          </a:xfrm>
          <a:ln/>
        </p:spPr>
        <p:txBody>
          <a:bodyPr anchor="ctr"/>
          <a:p>
            <a:r>
              <a:rPr lang="zh-CN" altLang="en-US" sz="4000" b="1" dirty="0">
                <a:ea typeface="华文行楷" pitchFamily="2" charset="-122"/>
              </a:rPr>
              <a:t>六、余味无穷式</a:t>
            </a:r>
            <a:br>
              <a:rPr lang="zh-CN" altLang="en-US" sz="4000" b="1" dirty="0">
                <a:ea typeface="华文行楷" pitchFamily="2" charset="-122"/>
              </a:rPr>
            </a:br>
            <a:endParaRPr lang="zh-CN" altLang="en-US" sz="4000" b="1" dirty="0">
              <a:ea typeface="华文行楷" pitchFamily="2" charset="-122"/>
            </a:endParaRPr>
          </a:p>
        </p:txBody>
      </p:sp>
      <p:sp>
        <p:nvSpPr>
          <p:cNvPr id="215042" name="文本占位符 445442"/>
          <p:cNvSpPr>
            <a:spLocks noGrp="1" noRot="1"/>
          </p:cNvSpPr>
          <p:nvPr>
            <p:ph idx="1"/>
          </p:nvPr>
        </p:nvSpPr>
        <p:spPr>
          <a:xfrm>
            <a:off x="323850" y="1125538"/>
            <a:ext cx="8518525" cy="4897437"/>
          </a:xfrm>
          <a:ln/>
        </p:spPr>
        <p:txBody>
          <a:bodyPr anchor="t"/>
          <a:p>
            <a:pPr>
              <a:lnSpc>
                <a:spcPct val="80000"/>
              </a:lnSpc>
            </a:pPr>
            <a:r>
              <a:rPr lang="zh-CN" altLang="en-US" b="1" dirty="0"/>
              <a:t>最受人们称道的是耐人寻味式的结尾，言已尽而意无穷，让人读后掩卷遐思，念念不忘，而且令人常读常新。结尾之处留白，让读者自由驰骋，纵横想像，读者可以适当补白，续写，这样的思维阅读会有令人惊奇的收获和非同寻常的深刻体验。</a:t>
            </a:r>
            <a:endParaRPr lang="zh-CN" altLang="en-US" b="1" dirty="0"/>
          </a:p>
          <a:p>
            <a:pPr>
              <a:lnSpc>
                <a:spcPct val="80000"/>
              </a:lnSpc>
            </a:pPr>
            <a:r>
              <a:rPr lang="zh-CN" altLang="en-US" b="1" dirty="0"/>
              <a:t>韵味悠长的结尾除了妙手偶得之处，绝大部分都是作者对生活有了独特的感情后，再加以精心提炼形成的结晶。</a:t>
            </a:r>
            <a:endParaRPr lang="zh-CN" altLang="en-US" b="1" dirty="0"/>
          </a:p>
          <a:p>
            <a:pPr>
              <a:lnSpc>
                <a:spcPct val="80000"/>
              </a:lnSpc>
            </a:pPr>
            <a:r>
              <a:rPr lang="zh-CN" altLang="en-US" b="1" dirty="0"/>
              <a:t>这里只简单介绍了几种最常见的结尾方式，文章结尾的方式远不止以上几种。希望同学们在阅读的过程中不断总结出更好的方式。</a:t>
            </a:r>
            <a:endParaRPr lang="zh-CN" altLang="en-US" b="1" dirty="0"/>
          </a:p>
        </p:txBody>
      </p:sp>
      <p:sp>
        <p:nvSpPr>
          <p:cNvPr id="21504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6065" name="标题 446465"/>
          <p:cNvSpPr>
            <a:spLocks noGrp="1" noRot="1"/>
          </p:cNvSpPr>
          <p:nvPr>
            <p:ph type="title"/>
          </p:nvPr>
        </p:nvSpPr>
        <p:spPr>
          <a:xfrm>
            <a:off x="323850" y="333375"/>
            <a:ext cx="8540750" cy="1143000"/>
          </a:xfrm>
          <a:ln/>
        </p:spPr>
        <p:txBody>
          <a:bodyPr anchor="ctr"/>
          <a:p>
            <a:r>
              <a:rPr lang="en-US" altLang="zh-CN" sz="4000" b="1" dirty="0"/>
              <a:t>[</a:t>
            </a:r>
            <a:r>
              <a:rPr lang="zh-CN" altLang="en-US" sz="4000" b="1" dirty="0"/>
              <a:t>模拟指导</a:t>
            </a:r>
            <a:r>
              <a:rPr lang="en-US" altLang="zh-CN" sz="4000" b="1"/>
              <a:t>]</a:t>
            </a:r>
            <a:br>
              <a:rPr lang="en-US" altLang="zh-CN" sz="4000" b="1"/>
            </a:br>
            <a:endParaRPr lang="en-US" altLang="zh-CN" sz="4000" b="1"/>
          </a:p>
        </p:txBody>
      </p:sp>
      <p:sp>
        <p:nvSpPr>
          <p:cNvPr id="216066" name="文本占位符 446466"/>
          <p:cNvSpPr>
            <a:spLocks noGrp="1" noRot="1"/>
          </p:cNvSpPr>
          <p:nvPr>
            <p:ph idx="1"/>
          </p:nvPr>
        </p:nvSpPr>
        <p:spPr>
          <a:xfrm>
            <a:off x="395288" y="1196975"/>
            <a:ext cx="8540750" cy="4270375"/>
          </a:xfrm>
          <a:ln/>
        </p:spPr>
        <p:txBody>
          <a:bodyPr anchor="t"/>
          <a:p>
            <a:r>
              <a:rPr lang="en-US" altLang="zh-CN" sz="3600" b="1" dirty="0"/>
              <a:t>1</a:t>
            </a:r>
            <a:r>
              <a:rPr lang="zh-CN" altLang="en-US" sz="3600" b="1" dirty="0"/>
              <a:t>、“与时俱进”是说要同时代一起进步。中学生也在与时俱进。在新的时代里，我们中学生应有新的特点，新的形象。请以此为话题，写一篇文章。</a:t>
            </a:r>
            <a:endParaRPr lang="zh-CN" altLang="en-US" sz="3600" b="1" dirty="0"/>
          </a:p>
          <a:p>
            <a:r>
              <a:rPr lang="zh-CN" altLang="en-US" sz="3600" b="1" dirty="0"/>
              <a:t>要求：</a:t>
            </a:r>
            <a:r>
              <a:rPr lang="en-US" altLang="zh-CN" sz="3600" b="1" dirty="0"/>
              <a:t>①</a:t>
            </a:r>
            <a:r>
              <a:rPr lang="zh-CN" altLang="en-US" sz="3600" b="1" dirty="0"/>
              <a:t>自拟标题；</a:t>
            </a:r>
            <a:r>
              <a:rPr lang="en-US" altLang="zh-CN" sz="3600" b="1" dirty="0"/>
              <a:t>②</a:t>
            </a:r>
            <a:r>
              <a:rPr lang="zh-CN" altLang="en-US" sz="3600" b="1" dirty="0"/>
              <a:t>文章内容应合乎情理；</a:t>
            </a:r>
            <a:r>
              <a:rPr lang="en-US" altLang="zh-CN" sz="3600" b="1" dirty="0"/>
              <a:t>③</a:t>
            </a:r>
            <a:r>
              <a:rPr lang="zh-CN" altLang="en-US" sz="3600" b="1" dirty="0"/>
              <a:t>文章内容应反映出你对该话题的关注与思考。</a:t>
            </a:r>
            <a:endParaRPr lang="zh-CN" altLang="en-US" sz="3600" b="1" dirty="0"/>
          </a:p>
        </p:txBody>
      </p:sp>
      <p:sp>
        <p:nvSpPr>
          <p:cNvPr id="21606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7089" name="标题 447489"/>
          <p:cNvSpPr>
            <a:spLocks noGrp="1" noRot="1"/>
          </p:cNvSpPr>
          <p:nvPr>
            <p:ph type="title"/>
          </p:nvPr>
        </p:nvSpPr>
        <p:spPr>
          <a:xfrm>
            <a:off x="250825" y="620713"/>
            <a:ext cx="8540750" cy="744537"/>
          </a:xfrm>
          <a:ln/>
        </p:spPr>
        <p:txBody>
          <a:bodyPr anchor="ctr"/>
          <a:p>
            <a:r>
              <a:rPr lang="en-US" altLang="zh-CN" sz="4000" b="1" dirty="0"/>
              <a:t>[</a:t>
            </a:r>
            <a:r>
              <a:rPr lang="zh-CN" altLang="en-US" sz="4000" b="1" dirty="0"/>
              <a:t>思路点拨</a:t>
            </a:r>
            <a:r>
              <a:rPr lang="en-US" altLang="zh-CN" sz="4000" b="1"/>
              <a:t>]</a:t>
            </a:r>
            <a:r>
              <a:rPr lang="en-US" altLang="zh-CN" sz="4000"/>
              <a:t> </a:t>
            </a:r>
            <a:br>
              <a:rPr lang="en-US" altLang="zh-CN" sz="4000"/>
            </a:br>
            <a:endParaRPr lang="en-US" altLang="zh-CN" sz="4000"/>
          </a:p>
        </p:txBody>
      </p:sp>
      <p:sp>
        <p:nvSpPr>
          <p:cNvPr id="217090" name="文本占位符 447490"/>
          <p:cNvSpPr>
            <a:spLocks noGrp="1" noRot="1"/>
          </p:cNvSpPr>
          <p:nvPr>
            <p:ph idx="1"/>
          </p:nvPr>
        </p:nvSpPr>
        <p:spPr>
          <a:xfrm>
            <a:off x="395288" y="981075"/>
            <a:ext cx="8447087" cy="5327650"/>
          </a:xfrm>
          <a:ln/>
        </p:spPr>
        <p:txBody>
          <a:bodyPr anchor="t"/>
          <a:p>
            <a:pPr>
              <a:buNone/>
            </a:pPr>
            <a:r>
              <a:rPr lang="en-US" altLang="zh-CN" b="1" dirty="0"/>
              <a:t>        </a:t>
            </a:r>
            <a:r>
              <a:rPr lang="zh-CN" altLang="en-US" b="1" dirty="0"/>
              <a:t>这道作文题要求写中学生，动笔前，要认真研读提示语及要求，准确把握所提供的重要信息。“与时俱进”的“进”是前进的意思，“我们中学生应有新的特点，新的形象”中的两个“新”字，表明你要写的中学生应不同于以往的、传统的中学生，要反映出当代中学生的群体特点；“文章内容要合乎情理”，说明文章的内容必须来源于生活或有生活基础，不能胡编乱造，所写人或事要符合生活逻辑。</a:t>
            </a:r>
            <a:endParaRPr lang="zh-CN" altLang="en-US" b="1" dirty="0"/>
          </a:p>
        </p:txBody>
      </p:sp>
      <p:sp>
        <p:nvSpPr>
          <p:cNvPr id="21709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02" name="标题 460801"/>
          <p:cNvSpPr>
            <a:spLocks noGrp="1" noRot="1"/>
          </p:cNvSpPr>
          <p:nvPr>
            <p:ph type="title"/>
          </p:nvPr>
        </p:nvSpPr>
        <p:spPr>
          <a:xfrm>
            <a:off x="250825" y="692150"/>
            <a:ext cx="8497888" cy="4681538"/>
          </a:xfrm>
          <a:ln/>
        </p:spPr>
        <p:txBody>
          <a:bodyPr anchor="ctr"/>
          <a:p>
            <a:pPr algn="l"/>
            <a:r>
              <a:rPr lang="en-US" altLang="zh-CN" sz="5400" b="1" dirty="0">
                <a:latin typeface="华文行楷" pitchFamily="2" charset="-122"/>
                <a:ea typeface="华文行楷" pitchFamily="2" charset="-122"/>
              </a:rPr>
              <a:t>    </a:t>
            </a:r>
            <a:r>
              <a:rPr lang="zh-CN" altLang="en-US" sz="5400" b="1" dirty="0">
                <a:latin typeface="华文行楷" pitchFamily="2" charset="-122"/>
                <a:ea typeface="华文行楷" pitchFamily="2" charset="-122"/>
              </a:rPr>
              <a:t>请以“对手”为话题写一篇文章，题目自拟，文体不限，不少于</a:t>
            </a:r>
            <a:r>
              <a:rPr lang="en-US" altLang="zh-CN" sz="5400" b="1" dirty="0">
                <a:latin typeface="华文行楷" pitchFamily="2" charset="-122"/>
                <a:ea typeface="华文行楷" pitchFamily="2" charset="-122"/>
              </a:rPr>
              <a:t>650</a:t>
            </a:r>
            <a:r>
              <a:rPr lang="zh-CN" altLang="en-US" sz="5400" b="1" dirty="0">
                <a:latin typeface="华文行楷" pitchFamily="2" charset="-122"/>
                <a:ea typeface="华文行楷" pitchFamily="2" charset="-122"/>
              </a:rPr>
              <a:t>字。</a:t>
            </a:r>
            <a:r>
              <a:rPr lang="zh-CN" altLang="en-US" sz="4000" dirty="0"/>
              <a:t> </a:t>
            </a:r>
            <a:endParaRPr lang="zh-CN" altLang="en-US" sz="4000" dirty="0"/>
          </a:p>
        </p:txBody>
      </p:sp>
      <p:sp>
        <p:nvSpPr>
          <p:cNvPr id="24578" name="文本框 460802"/>
          <p:cNvSpPr txBox="1"/>
          <p:nvPr/>
        </p:nvSpPr>
        <p:spPr>
          <a:xfrm>
            <a:off x="0" y="0"/>
            <a:ext cx="3024188" cy="711200"/>
          </a:xfrm>
          <a:prstGeom prst="rect">
            <a:avLst/>
          </a:prstGeom>
          <a:solidFill>
            <a:srgbClr val="006600"/>
          </a:solidFill>
          <a:ln w="9525" cap="flat" cmpd="sng">
            <a:solidFill>
              <a:schemeClr val="hlink"/>
            </a:solidFill>
            <a:prstDash val="solid"/>
            <a:miter/>
            <a:headEnd type="none" w="med" len="med"/>
            <a:tailEnd type="none" w="med" len="med"/>
          </a:ln>
        </p:spPr>
        <p:txBody>
          <a:bodyPr>
            <a:spAutoFit/>
          </a:bodyPr>
          <a:p>
            <a:pPr>
              <a:spcBef>
                <a:spcPct val="50000"/>
              </a:spcBef>
            </a:pPr>
            <a:r>
              <a:rPr lang="en-US" altLang="zh-CN" sz="4000" b="1" dirty="0">
                <a:latin typeface="Arial" panose="020B0604020202020204" pitchFamily="34" charset="0"/>
                <a:ea typeface="方正行楷简体" pitchFamily="2" charset="-122"/>
              </a:rPr>
              <a:t> </a:t>
            </a:r>
            <a:r>
              <a:rPr lang="zh-CN" altLang="en-US" sz="4000" b="1" dirty="0">
                <a:solidFill>
                  <a:schemeClr val="bg1"/>
                </a:solidFill>
                <a:latin typeface="Arial" panose="020B0604020202020204" pitchFamily="34" charset="0"/>
                <a:ea typeface="方正行楷简体" pitchFamily="2" charset="-122"/>
              </a:rPr>
              <a:t>我来露一手</a:t>
            </a:r>
            <a:endParaRPr lang="zh-CN" altLang="en-US" sz="4000" b="1" dirty="0">
              <a:solidFill>
                <a:schemeClr val="bg1"/>
              </a:solidFill>
              <a:latin typeface="Arial" panose="020B0604020202020204" pitchFamily="34" charset="0"/>
              <a:ea typeface="方正行楷简体" pitchFamily="2" charset="-122"/>
            </a:endParaRPr>
          </a:p>
        </p:txBody>
      </p:sp>
      <p:sp>
        <p:nvSpPr>
          <p:cNvPr id="2457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02"/>
                                        </p:tgtEl>
                                        <p:attrNameLst>
                                          <p:attrName>style.visibility</p:attrName>
                                        </p:attrNameLst>
                                      </p:cBhvr>
                                      <p:to>
                                        <p:strVal val="visible"/>
                                      </p:to>
                                    </p:set>
                                    <p:anim calcmode="lin" valueType="num">
                                      <p:cBhvr additive="base">
                                        <p:cTn id="7" dur="500" fill="hold"/>
                                        <p:tgtEl>
                                          <p:spTgt spid="460802"/>
                                        </p:tgtEl>
                                        <p:attrNameLst>
                                          <p:attrName>ppt_x</p:attrName>
                                        </p:attrNameLst>
                                      </p:cBhvr>
                                      <p:tavLst>
                                        <p:tav tm="0">
                                          <p:val>
                                            <p:strVal val="#ppt_x"/>
                                          </p:val>
                                        </p:tav>
                                        <p:tav tm="100000">
                                          <p:val>
                                            <p:strVal val="#ppt_x"/>
                                          </p:val>
                                        </p:tav>
                                      </p:tavLst>
                                    </p:anim>
                                    <p:anim calcmode="lin" valueType="num">
                                      <p:cBhvr additive="base">
                                        <p:cTn id="8" dur="500" fill="hold"/>
                                        <p:tgtEl>
                                          <p:spTgt spid="4608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02"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8113" name="文本占位符 448514"/>
          <p:cNvSpPr>
            <a:spLocks noGrp="1" noRot="1"/>
          </p:cNvSpPr>
          <p:nvPr>
            <p:ph idx="1"/>
          </p:nvPr>
        </p:nvSpPr>
        <p:spPr>
          <a:xfrm>
            <a:off x="250825" y="549275"/>
            <a:ext cx="8540750" cy="4270375"/>
          </a:xfrm>
          <a:ln/>
        </p:spPr>
        <p:txBody>
          <a:bodyPr anchor="t"/>
          <a:p>
            <a:r>
              <a:rPr lang="en-US" altLang="zh-CN" b="1" dirty="0"/>
              <a:t>2</a:t>
            </a:r>
            <a:r>
              <a:rPr lang="zh-CN" altLang="en-US" b="1" dirty="0"/>
              <a:t>、世界上绝大多数人对自己的性格不完全满意。现在假如科学家已经能够通过对大脑的生物学方面的改造来调整你的性格，你只要写出重新设计性格的计划，科学家就可以使你拥有你想要的性格。请以“假如性格可以重新设计”为话题，写一篇文章。</a:t>
            </a:r>
            <a:endParaRPr lang="zh-CN" altLang="en-US" b="1" dirty="0"/>
          </a:p>
          <a:p>
            <a:r>
              <a:rPr lang="zh-CN" altLang="en-US" b="1" dirty="0"/>
              <a:t>要求：</a:t>
            </a:r>
            <a:r>
              <a:rPr lang="en-US" altLang="zh-CN" b="1" dirty="0"/>
              <a:t>①</a:t>
            </a:r>
            <a:r>
              <a:rPr lang="zh-CN" altLang="en-US" b="1" dirty="0"/>
              <a:t>可以大胆想像，内容只要与“假如性格可以重新设计”有关即可，写法可以多种多样；</a:t>
            </a:r>
            <a:r>
              <a:rPr lang="en-US" altLang="zh-CN" b="1" dirty="0"/>
              <a:t>②</a:t>
            </a:r>
            <a:r>
              <a:rPr lang="zh-CN" altLang="en-US" b="1" dirty="0"/>
              <a:t>题目自拟，</a:t>
            </a:r>
            <a:r>
              <a:rPr lang="en-US" altLang="zh-CN" b="1" dirty="0"/>
              <a:t>600</a:t>
            </a:r>
            <a:r>
              <a:rPr lang="zh-CN" altLang="en-US" b="1" dirty="0"/>
              <a:t>字左右；</a:t>
            </a:r>
            <a:r>
              <a:rPr lang="en-US" altLang="zh-CN" b="1" dirty="0"/>
              <a:t>③</a:t>
            </a:r>
            <a:r>
              <a:rPr lang="zh-CN" altLang="en-US" b="1" dirty="0"/>
              <a:t>除诗歌外，体裁不限 </a:t>
            </a:r>
            <a:endParaRPr lang="zh-CN" altLang="en-US" b="1" dirty="0"/>
          </a:p>
        </p:txBody>
      </p:sp>
      <p:sp>
        <p:nvSpPr>
          <p:cNvPr id="21811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137" name="标题 449537"/>
          <p:cNvSpPr>
            <a:spLocks noGrp="1" noRot="1"/>
          </p:cNvSpPr>
          <p:nvPr>
            <p:ph type="title"/>
          </p:nvPr>
        </p:nvSpPr>
        <p:spPr>
          <a:xfrm>
            <a:off x="323850" y="188913"/>
            <a:ext cx="8540750" cy="1143000"/>
          </a:xfrm>
          <a:ln/>
        </p:spPr>
        <p:txBody>
          <a:bodyPr anchor="ctr"/>
          <a:p>
            <a:r>
              <a:rPr lang="en-US" altLang="zh-CN" sz="4000" b="1" dirty="0"/>
              <a:t>[</a:t>
            </a:r>
            <a:r>
              <a:rPr lang="zh-CN" altLang="en-US" sz="4000" b="1" dirty="0"/>
              <a:t>思路点拨</a:t>
            </a:r>
            <a:r>
              <a:rPr lang="en-US" altLang="zh-CN" sz="4000" b="1"/>
              <a:t>]</a:t>
            </a:r>
            <a:br>
              <a:rPr lang="en-US" altLang="zh-CN" sz="4000" b="1"/>
            </a:br>
            <a:endParaRPr lang="en-US" altLang="zh-CN" sz="4000" b="1"/>
          </a:p>
        </p:txBody>
      </p:sp>
      <p:sp>
        <p:nvSpPr>
          <p:cNvPr id="219138" name="文本占位符 449538"/>
          <p:cNvSpPr>
            <a:spLocks noGrp="1" noRot="1"/>
          </p:cNvSpPr>
          <p:nvPr>
            <p:ph idx="1"/>
          </p:nvPr>
        </p:nvSpPr>
        <p:spPr>
          <a:xfrm>
            <a:off x="250825" y="908050"/>
            <a:ext cx="8540750" cy="5257800"/>
          </a:xfrm>
          <a:ln/>
        </p:spPr>
        <p:txBody>
          <a:bodyPr anchor="t"/>
          <a:p>
            <a:r>
              <a:rPr lang="en-US" altLang="zh-CN" b="1" dirty="0"/>
              <a:t>      </a:t>
            </a:r>
            <a:r>
              <a:rPr lang="zh-CN" altLang="en-US" b="1" dirty="0"/>
              <a:t>这是一道联想和想像类话题，可针对“假如性格可以重新设计”从多方面设想。例如，</a:t>
            </a:r>
            <a:r>
              <a:rPr lang="en-US" altLang="zh-CN" b="1" dirty="0"/>
              <a:t>(1)</a:t>
            </a:r>
            <a:r>
              <a:rPr lang="zh-CN" altLang="en-US" b="1" dirty="0"/>
              <a:t>过去“我”很内向，现在“我”很开朗健谈，一下子拥有了很多朋友。</a:t>
            </a:r>
            <a:r>
              <a:rPr lang="en-US" altLang="zh-CN" b="1" dirty="0"/>
              <a:t>(2)</a:t>
            </a:r>
            <a:r>
              <a:rPr lang="zh-CN" altLang="en-US" b="1" dirty="0"/>
              <a:t>过去“我”太软弱，总有人欺负“我”；现在“我”坚强了，过去欺负“我”的人开始尊重我。</a:t>
            </a:r>
            <a:r>
              <a:rPr lang="en-US" altLang="zh-CN" b="1" dirty="0"/>
              <a:t>(3)</a:t>
            </a:r>
            <a:r>
              <a:rPr lang="zh-CN" altLang="en-US" b="1" dirty="0"/>
              <a:t>过去“我”很性急，现在“我”有耐心了，结果大家对“我”刮目相看。</a:t>
            </a:r>
            <a:r>
              <a:rPr lang="en-US" altLang="zh-CN" b="1" dirty="0"/>
              <a:t>(4)“</a:t>
            </a:r>
            <a:r>
              <a:rPr lang="zh-CN" altLang="en-US" b="1" dirty="0"/>
              <a:t>性格重新设计”之后，“我”已经变了三次性格，这三次改变使“我”认识到，完美的性格是不存在的。</a:t>
            </a:r>
            <a:endParaRPr lang="zh-CN" altLang="en-US" b="1" dirty="0"/>
          </a:p>
        </p:txBody>
      </p:sp>
      <p:sp>
        <p:nvSpPr>
          <p:cNvPr id="21913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文本占位符 461825"/>
          <p:cNvSpPr>
            <a:spLocks noGrp="1" noRot="1"/>
          </p:cNvSpPr>
          <p:nvPr>
            <p:ph idx="1"/>
          </p:nvPr>
        </p:nvSpPr>
        <p:spPr>
          <a:xfrm>
            <a:off x="301625" y="620713"/>
            <a:ext cx="8540750" cy="5402262"/>
          </a:xfrm>
          <a:ln/>
        </p:spPr>
        <p:txBody>
          <a:bodyPr anchor="t"/>
          <a:p>
            <a:pPr>
              <a:buNone/>
            </a:pPr>
            <a:r>
              <a:rPr lang="en-US" altLang="zh-CN" b="1" dirty="0">
                <a:solidFill>
                  <a:schemeClr val="folHlink"/>
                </a:solidFill>
              </a:rPr>
              <a:t>[</a:t>
            </a:r>
            <a:r>
              <a:rPr lang="zh-CN" altLang="en-US" b="1" dirty="0">
                <a:solidFill>
                  <a:schemeClr val="folHlink"/>
                </a:solidFill>
              </a:rPr>
              <a:t>思路点拨</a:t>
            </a:r>
            <a:r>
              <a:rPr lang="en-US" altLang="zh-CN" b="1">
                <a:solidFill>
                  <a:schemeClr val="folHlink"/>
                </a:solidFill>
              </a:rPr>
              <a:t>]</a:t>
            </a:r>
            <a:r>
              <a:rPr lang="en-US" altLang="zh-CN" sz="3600" b="1"/>
              <a:t>        </a:t>
            </a:r>
            <a:endParaRPr lang="en-US" altLang="zh-CN" sz="3600" b="1"/>
          </a:p>
          <a:p>
            <a:pPr>
              <a:buNone/>
            </a:pPr>
            <a:r>
              <a:rPr lang="en-US" altLang="zh-CN" sz="3600" b="1" dirty="0"/>
              <a:t>          </a:t>
            </a:r>
            <a:r>
              <a:rPr lang="zh-CN" altLang="en-US" sz="3600" b="1" dirty="0"/>
              <a:t>对手，竞争的对方，但绝不是敌人，最好不要去想某次你与对手暗中较劲，结果你终于战胜了对方这一类材料</a:t>
            </a:r>
            <a:r>
              <a:rPr lang="en-US" altLang="zh-CN" sz="3600" b="1" dirty="0"/>
              <a:t>——</a:t>
            </a:r>
            <a:r>
              <a:rPr lang="zh-CN" altLang="en-US" sz="3600" b="1" dirty="0"/>
              <a:t>太老了。本题应结合自己的生活、学习实际，结合社会实际，通过具体实例揭示一个深刻的哲理，给读者以人生的启迪和感悟。</a:t>
            </a:r>
            <a:endParaRPr lang="zh-CN" altLang="en-US" sz="3600" b="1" dirty="0"/>
          </a:p>
        </p:txBody>
      </p:sp>
      <p:sp>
        <p:nvSpPr>
          <p:cNvPr id="2560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占位符 462849"/>
          <p:cNvSpPr>
            <a:spLocks noGrp="1" noRot="1"/>
          </p:cNvSpPr>
          <p:nvPr>
            <p:ph idx="1"/>
          </p:nvPr>
        </p:nvSpPr>
        <p:spPr>
          <a:xfrm>
            <a:off x="0" y="404813"/>
            <a:ext cx="9144000" cy="6911975"/>
          </a:xfrm>
          <a:ln/>
        </p:spPr>
        <p:txBody>
          <a:bodyPr anchor="t"/>
          <a:p>
            <a:pPr>
              <a:lnSpc>
                <a:spcPct val="80000"/>
              </a:lnSpc>
              <a:buNone/>
            </a:pPr>
            <a:r>
              <a:rPr lang="en-US" altLang="zh-CN" b="1" dirty="0"/>
              <a:t>            </a:t>
            </a:r>
            <a:r>
              <a:rPr lang="zh-CN" altLang="en-US" b="1" dirty="0"/>
              <a:t>若写记叙文，可写你与对手</a:t>
            </a:r>
            <a:r>
              <a:rPr lang="en-US" altLang="zh-CN" b="1" dirty="0"/>
              <a:t>(</a:t>
            </a:r>
            <a:r>
              <a:rPr lang="zh-CN" altLang="en-US" b="1" dirty="0"/>
              <a:t>个人、群体均可</a:t>
            </a:r>
            <a:r>
              <a:rPr lang="en-US" altLang="zh-CN" b="1" dirty="0"/>
              <a:t>)</a:t>
            </a:r>
            <a:r>
              <a:rPr lang="zh-CN" altLang="en-US" b="1" dirty="0"/>
              <a:t>相互促进，共同提高。可写你某次考试因对手超过了你而暗中憎恨他</a:t>
            </a:r>
            <a:r>
              <a:rPr lang="en-US" altLang="zh-CN" b="1" dirty="0"/>
              <a:t>(</a:t>
            </a:r>
            <a:r>
              <a:rPr lang="zh-CN" altLang="en-US" b="1" dirty="0"/>
              <a:t>她</a:t>
            </a:r>
            <a:r>
              <a:rPr lang="en-US" altLang="zh-CN" b="1" dirty="0"/>
              <a:t>)</a:t>
            </a:r>
            <a:r>
              <a:rPr lang="zh-CN" altLang="en-US" b="1" dirty="0"/>
              <a:t>，而对手却一如既往地帮助你，关心你，使你明白了许多做人的道理。可写爸爸想戒赌</a:t>
            </a:r>
            <a:r>
              <a:rPr lang="en-US" altLang="zh-CN" b="1" dirty="0"/>
              <a:t>(</a:t>
            </a:r>
            <a:r>
              <a:rPr lang="zh-CN" altLang="en-US" b="1" dirty="0"/>
              <a:t>戒烟、戒酒</a:t>
            </a:r>
            <a:r>
              <a:rPr lang="en-US" altLang="zh-CN" b="1" dirty="0"/>
              <a:t>)</a:t>
            </a:r>
            <a:r>
              <a:rPr lang="zh-CN" altLang="en-US" b="1" dirty="0"/>
              <a:t>，你想提高成绩，于是你和爸爸成了对手</a:t>
            </a:r>
            <a:r>
              <a:rPr lang="en-US" altLang="zh-CN" b="1"/>
              <a:t>……</a:t>
            </a:r>
            <a:endParaRPr lang="en-US" altLang="zh-CN" b="1"/>
          </a:p>
          <a:p>
            <a:pPr>
              <a:lnSpc>
                <a:spcPct val="80000"/>
              </a:lnSpc>
              <a:buNone/>
            </a:pPr>
            <a:r>
              <a:rPr lang="en-US" altLang="zh-CN" b="1" dirty="0"/>
              <a:t>           </a:t>
            </a:r>
            <a:r>
              <a:rPr lang="zh-CN" altLang="en-US" b="1" dirty="0"/>
              <a:t>其实，对手不一定是别人，你的虚伪、自私、不光彩的念头等何尝不是你的对手</a:t>
            </a:r>
            <a:r>
              <a:rPr lang="en-US" altLang="zh-CN" b="1" dirty="0"/>
              <a:t>?</a:t>
            </a:r>
            <a:r>
              <a:rPr lang="zh-CN" altLang="en-US" b="1" dirty="0"/>
              <a:t>对手也不一定是人，比如：你一心想在杂志上发表作品，于是优秀作文便是你的对手；你胆小，口吃，于是参加某项活动并获奖的愿望便是你的对手；你身体素质不好，体育成绩差，于是运动场便是你的对手，你一定要战胜它，达到自己的目标</a:t>
            </a:r>
            <a:r>
              <a:rPr lang="en-US" altLang="zh-CN" b="1" dirty="0"/>
              <a:t>……</a:t>
            </a:r>
            <a:r>
              <a:rPr lang="zh-CN" altLang="en-US" b="1" dirty="0"/>
              <a:t>这样立意，就高人一筹了。</a:t>
            </a:r>
            <a:endParaRPr lang="zh-CN" altLang="en-US" b="1" dirty="0"/>
          </a:p>
        </p:txBody>
      </p:sp>
      <p:sp>
        <p:nvSpPr>
          <p:cNvPr id="2662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文本占位符 463873"/>
          <p:cNvSpPr>
            <a:spLocks noGrp="1" noRot="1"/>
          </p:cNvSpPr>
          <p:nvPr>
            <p:ph idx="1"/>
          </p:nvPr>
        </p:nvSpPr>
        <p:spPr>
          <a:xfrm>
            <a:off x="301625" y="549275"/>
            <a:ext cx="8540750" cy="5473700"/>
          </a:xfrm>
          <a:ln/>
        </p:spPr>
        <p:txBody>
          <a:bodyPr anchor="t"/>
          <a:p>
            <a:pPr>
              <a:buNone/>
            </a:pPr>
            <a:r>
              <a:rPr lang="en-US" altLang="zh-CN" b="1" dirty="0"/>
              <a:t>            </a:t>
            </a:r>
            <a:r>
              <a:rPr lang="zh-CN" altLang="en-US" b="1" dirty="0"/>
              <a:t>换一个角度，动物也有对手，植物也有对手，能否通过一种现象</a:t>
            </a:r>
            <a:r>
              <a:rPr lang="en-US" altLang="zh-CN" b="1" dirty="0"/>
              <a:t>(</a:t>
            </a:r>
            <a:r>
              <a:rPr lang="zh-CN" altLang="en-US" b="1" dirty="0"/>
              <a:t>或一个事例</a:t>
            </a:r>
            <a:r>
              <a:rPr lang="en-US" altLang="zh-CN" b="1" dirty="0"/>
              <a:t>)</a:t>
            </a:r>
            <a:r>
              <a:rPr lang="zh-CN" altLang="en-US" b="1" dirty="0"/>
              <a:t>来表现动植物在与对手的竞争中生存呢</a:t>
            </a:r>
            <a:r>
              <a:rPr lang="en-US" altLang="zh-CN" b="1" dirty="0"/>
              <a:t>?</a:t>
            </a:r>
            <a:r>
              <a:rPr lang="zh-CN" altLang="en-US" b="1" dirty="0"/>
              <a:t>或许，它们与人也会成为对手，那会有什么故事</a:t>
            </a:r>
            <a:r>
              <a:rPr lang="en-US" altLang="zh-CN" b="1" dirty="0"/>
              <a:t>?</a:t>
            </a:r>
            <a:r>
              <a:rPr lang="zh-CN" altLang="en-US" b="1" dirty="0"/>
              <a:t>或者，反向立意，假如没有了对手，这世界将会怎样</a:t>
            </a:r>
            <a:r>
              <a:rPr lang="en-US" altLang="zh-CN" b="1"/>
              <a:t>?</a:t>
            </a:r>
            <a:endParaRPr lang="en-US" altLang="zh-CN" b="1"/>
          </a:p>
          <a:p>
            <a:pPr>
              <a:buNone/>
            </a:pPr>
            <a:r>
              <a:rPr lang="en-US" altLang="zh-CN" b="1" dirty="0"/>
              <a:t>           </a:t>
            </a:r>
            <a:r>
              <a:rPr lang="zh-CN" altLang="en-US" b="1" dirty="0"/>
              <a:t>若写议论文，可论述竞争对手间相互依赖、相互作用的辩证关系，可论述对手在人成长过程中的促进作用，也可论述在充满竞争的社会里不必人为地为自己寻找对手</a:t>
            </a:r>
            <a:r>
              <a:rPr lang="en-US" altLang="zh-CN" b="1"/>
              <a:t>……</a:t>
            </a:r>
            <a:endParaRPr lang="en-US" altLang="zh-CN" b="1"/>
          </a:p>
          <a:p>
            <a:endParaRPr lang="en-US" altLang="zh-CN" b="1"/>
          </a:p>
          <a:p>
            <a:endParaRPr lang="en-US" altLang="zh-CN" dirty="0"/>
          </a:p>
        </p:txBody>
      </p:sp>
      <p:sp>
        <p:nvSpPr>
          <p:cNvPr id="2765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文本框 117762"/>
          <p:cNvSpPr txBox="1"/>
          <p:nvPr/>
        </p:nvSpPr>
        <p:spPr>
          <a:xfrm>
            <a:off x="3032125" y="325438"/>
            <a:ext cx="184150" cy="457200"/>
          </a:xfrm>
          <a:prstGeom prst="rect">
            <a:avLst/>
          </a:prstGeom>
          <a:noFill/>
          <a:ln w="9525">
            <a:noFill/>
          </a:ln>
        </p:spPr>
        <p:txBody>
          <a:bodyPr wrap="none">
            <a:spAutoFit/>
          </a:bodyPr>
          <a:p>
            <a:endParaRPr lang="zh-CN" altLang="en-US" sz="2400" dirty="0">
              <a:latin typeface="Times New Roman" panose="02020603050405020304" pitchFamily="18" charset="0"/>
            </a:endParaRPr>
          </a:p>
        </p:txBody>
      </p:sp>
      <p:pic>
        <p:nvPicPr>
          <p:cNvPr id="28674" name="图片 117763" descr="Pi_21800"/>
          <p:cNvPicPr>
            <a:picLocks noChangeAspect="1"/>
          </p:cNvPicPr>
          <p:nvPr/>
        </p:nvPicPr>
        <p:blipFill>
          <a:blip r:embed="rId1"/>
          <a:stretch>
            <a:fillRect/>
          </a:stretch>
        </p:blipFill>
        <p:spPr>
          <a:xfrm>
            <a:off x="7848600" y="76200"/>
            <a:ext cx="1143000" cy="857250"/>
          </a:xfrm>
          <a:prstGeom prst="rect">
            <a:avLst/>
          </a:prstGeom>
          <a:noFill/>
          <a:ln w="9525">
            <a:noFill/>
          </a:ln>
        </p:spPr>
      </p:pic>
      <p:sp>
        <p:nvSpPr>
          <p:cNvPr id="28675" name="矩形 117765"/>
          <p:cNvSpPr/>
          <p:nvPr/>
        </p:nvSpPr>
        <p:spPr>
          <a:xfrm>
            <a:off x="2339975" y="1268413"/>
            <a:ext cx="4248150" cy="1368425"/>
          </a:xfrm>
          <a:prstGeom prst="rect">
            <a:avLst/>
          </a:prstGeom>
        </p:spPr>
        <p:txBody>
          <a:bodyPr wrap="none" fromWordArt="1">
            <a:prstTxWarp prst="textPlain">
              <a:avLst>
                <a:gd name="adj" fmla="val 50782"/>
              </a:avLst>
            </a:prstTxWarp>
            <a:normAutofit/>
          </a:bodyPr>
          <a:p>
            <a:pPr algn="ctr"/>
            <a:r>
              <a:rPr lang="zh-CN" altLang="en-US" sz="3600" b="1">
                <a:ln w="9525" cap="flat" cmpd="sng">
                  <a:solidFill>
                    <a:srgbClr val="993366"/>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rPr>
              <a:t>二、让材料</a:t>
            </a:r>
            <a:endParaRPr lang="zh-CN" altLang="en-US" sz="3600" b="1">
              <a:ln w="9525" cap="flat" cmpd="sng">
                <a:solidFill>
                  <a:srgbClr val="993366"/>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endParaRPr>
          </a:p>
        </p:txBody>
      </p:sp>
      <p:sp>
        <p:nvSpPr>
          <p:cNvPr id="28676" name="矩形 117766"/>
          <p:cNvSpPr/>
          <p:nvPr/>
        </p:nvSpPr>
        <p:spPr>
          <a:xfrm>
            <a:off x="3635375" y="3141663"/>
            <a:ext cx="4608513" cy="1511300"/>
          </a:xfrm>
          <a:prstGeom prst="rect">
            <a:avLst/>
          </a:prstGeom>
        </p:spPr>
        <p:txBody>
          <a:bodyPr wrap="none" fromWordArt="1">
            <a:prstTxWarp prst="textPlain">
              <a:avLst>
                <a:gd name="adj" fmla="val 49477"/>
              </a:avLst>
            </a:prstTxWarp>
            <a:normAutofit/>
          </a:bodyPr>
          <a:p>
            <a:pPr algn="ctr"/>
            <a:r>
              <a:rPr lang="zh-CN" altLang="en-US" sz="3600" b="1">
                <a:ln w="9525" cap="flat" cmpd="sng">
                  <a:solidFill>
                    <a:srgbClr val="993366"/>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rPr>
              <a:t>新颖动人</a:t>
            </a:r>
            <a:endParaRPr lang="zh-CN" altLang="en-US" sz="3600" b="1">
              <a:ln w="9525" cap="flat" cmpd="sng">
                <a:solidFill>
                  <a:srgbClr val="993366"/>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endParaRPr>
          </a:p>
        </p:txBody>
      </p:sp>
      <p:sp>
        <p:nvSpPr>
          <p:cNvPr id="28677" name="椭圆 117767"/>
          <p:cNvSpPr/>
          <p:nvPr/>
        </p:nvSpPr>
        <p:spPr>
          <a:xfrm>
            <a:off x="395288" y="2420938"/>
            <a:ext cx="2124075" cy="4103687"/>
          </a:xfrm>
          <a:prstGeom prst="ellipse">
            <a:avLst/>
          </a:prstGeom>
          <a:solidFill>
            <a:srgbClr val="FFFF00"/>
          </a:solidFill>
          <a:ln w="9525" cap="flat" cmpd="sng">
            <a:solidFill>
              <a:schemeClr val="tx1"/>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28678" name="文本框 117768"/>
          <p:cNvSpPr txBox="1"/>
          <p:nvPr/>
        </p:nvSpPr>
        <p:spPr>
          <a:xfrm>
            <a:off x="755650" y="3284538"/>
            <a:ext cx="1655763" cy="701675"/>
          </a:xfrm>
          <a:prstGeom prst="rect">
            <a:avLst/>
          </a:prstGeom>
          <a:noFill/>
          <a:ln w="9525">
            <a:noFill/>
          </a:ln>
        </p:spPr>
        <p:txBody>
          <a:bodyPr>
            <a:spAutoFit/>
          </a:bodyPr>
          <a:p>
            <a:pPr>
              <a:spcBef>
                <a:spcPct val="50000"/>
              </a:spcBef>
            </a:pPr>
            <a:r>
              <a:rPr lang="zh-CN" altLang="en-US" sz="4000" b="1" dirty="0">
                <a:latin typeface="黑体" panose="02010609060101010101" pitchFamily="2" charset="-122"/>
                <a:ea typeface="黑体" panose="02010609060101010101" pitchFamily="2" charset="-122"/>
              </a:rPr>
              <a:t>课时</a:t>
            </a:r>
            <a:r>
              <a:rPr lang="en-US" altLang="zh-CN" sz="4000" b="1">
                <a:latin typeface="黑体" panose="02010609060101010101" pitchFamily="2" charset="-122"/>
                <a:ea typeface="黑体" panose="02010609060101010101" pitchFamily="2" charset="-122"/>
              </a:rPr>
              <a:t>2</a:t>
            </a:r>
            <a:endParaRPr lang="en-US" altLang="zh-CN" sz="4000" b="1">
              <a:latin typeface="黑体" panose="02010609060101010101" pitchFamily="2" charset="-122"/>
              <a:ea typeface="黑体" panose="02010609060101010101" pitchFamily="2" charset="-122"/>
            </a:endParaRPr>
          </a:p>
        </p:txBody>
      </p:sp>
      <p:sp>
        <p:nvSpPr>
          <p:cNvPr id="28679" name="文本框 117769"/>
          <p:cNvSpPr txBox="1"/>
          <p:nvPr/>
        </p:nvSpPr>
        <p:spPr>
          <a:xfrm>
            <a:off x="611188" y="4005263"/>
            <a:ext cx="1873250" cy="1736725"/>
          </a:xfrm>
          <a:prstGeom prst="rect">
            <a:avLst/>
          </a:prstGeom>
          <a:noFill/>
          <a:ln w="9525">
            <a:noFill/>
          </a:ln>
        </p:spPr>
        <p:txBody>
          <a:bodyPr>
            <a:spAutoFit/>
          </a:bodyPr>
          <a:p>
            <a:r>
              <a:rPr lang="zh-CN" altLang="en-US" sz="5400" b="1" dirty="0">
                <a:solidFill>
                  <a:srgbClr val="006600"/>
                </a:solidFill>
                <a:latin typeface="Times New Roman" panose="02020603050405020304" pitchFamily="18" charset="0"/>
                <a:ea typeface="方正行楷简体" pitchFamily="2" charset="-122"/>
              </a:rPr>
              <a:t>材料精选</a:t>
            </a:r>
            <a:endParaRPr lang="zh-CN" altLang="en-US" sz="5400" b="1" dirty="0">
              <a:solidFill>
                <a:srgbClr val="006600"/>
              </a:solidFill>
              <a:latin typeface="Times New Roman" panose="02020603050405020304" pitchFamily="18" charset="0"/>
              <a:ea typeface="方正行楷简体" pitchFamily="2" charset="-122"/>
            </a:endParaRPr>
          </a:p>
        </p:txBody>
      </p:sp>
      <p:sp>
        <p:nvSpPr>
          <p:cNvPr id="2868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newsfla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占位符 120833"/>
          <p:cNvSpPr>
            <a:spLocks noGrp="1" noRot="1"/>
          </p:cNvSpPr>
          <p:nvPr>
            <p:ph idx="1"/>
          </p:nvPr>
        </p:nvSpPr>
        <p:spPr>
          <a:xfrm>
            <a:off x="1116013" y="1557338"/>
            <a:ext cx="7129462" cy="1441450"/>
          </a:xfrm>
          <a:ln/>
        </p:spPr>
        <p:txBody>
          <a:bodyPr anchor="t"/>
          <a:p>
            <a:pPr>
              <a:buNone/>
            </a:pPr>
            <a:r>
              <a:rPr lang="en-US" altLang="zh-CN" sz="3600" b="1" dirty="0">
                <a:solidFill>
                  <a:srgbClr val="006600"/>
                </a:solidFill>
              </a:rPr>
              <a:t>◎</a:t>
            </a:r>
            <a:r>
              <a:rPr lang="zh-CN" altLang="en-US" sz="3600" b="1" dirty="0">
                <a:solidFill>
                  <a:srgbClr val="006600"/>
                </a:solidFill>
              </a:rPr>
              <a:t>选材</a:t>
            </a:r>
            <a:r>
              <a:rPr lang="zh-CN" altLang="en-US" sz="3600" b="1" dirty="0">
                <a:solidFill>
                  <a:srgbClr val="006600"/>
                </a:solidFill>
                <a:ea typeface="黑体" panose="02010609060101010101" pitchFamily="2" charset="-122"/>
              </a:rPr>
              <a:t>切实做到：人无我有，人有我新，慧眼独运，以新制胜。</a:t>
            </a:r>
            <a:endParaRPr lang="zh-CN" altLang="en-US" sz="3600" b="1" dirty="0">
              <a:solidFill>
                <a:srgbClr val="006600"/>
              </a:solidFill>
              <a:ea typeface="黑体" panose="02010609060101010101" pitchFamily="2" charset="-122"/>
            </a:endParaRPr>
          </a:p>
        </p:txBody>
      </p:sp>
      <p:pic>
        <p:nvPicPr>
          <p:cNvPr id="29698" name="图片 120834" descr="2005325163041328"/>
          <p:cNvPicPr>
            <a:picLocks noChangeAspect="1"/>
          </p:cNvPicPr>
          <p:nvPr/>
        </p:nvPicPr>
        <p:blipFill>
          <a:blip r:embed="rId1"/>
          <a:stretch>
            <a:fillRect/>
          </a:stretch>
        </p:blipFill>
        <p:spPr>
          <a:xfrm>
            <a:off x="3290888" y="3101975"/>
            <a:ext cx="2562225" cy="1766888"/>
          </a:xfrm>
          <a:prstGeom prst="rect">
            <a:avLst/>
          </a:prstGeom>
          <a:noFill/>
          <a:ln w="9525">
            <a:noFill/>
          </a:ln>
        </p:spPr>
      </p:pic>
      <p:sp>
        <p:nvSpPr>
          <p:cNvPr id="29699" name="文本框 120837"/>
          <p:cNvSpPr txBox="1"/>
          <p:nvPr/>
        </p:nvSpPr>
        <p:spPr>
          <a:xfrm>
            <a:off x="0" y="0"/>
            <a:ext cx="2411413"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友情提示</a:t>
            </a:r>
            <a:endParaRPr lang="zh-CN" altLang="en-US" sz="4000" b="1" dirty="0">
              <a:solidFill>
                <a:schemeClr val="bg1"/>
              </a:solidFill>
              <a:latin typeface="Arial" panose="020B0604020202020204" pitchFamily="34" charset="0"/>
            </a:endParaRPr>
          </a:p>
        </p:txBody>
      </p:sp>
      <p:sp>
        <p:nvSpPr>
          <p:cNvPr id="2970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文本占位符 119809"/>
          <p:cNvSpPr>
            <a:spLocks noGrp="1" noRot="1"/>
          </p:cNvSpPr>
          <p:nvPr>
            <p:ph idx="1"/>
          </p:nvPr>
        </p:nvSpPr>
        <p:spPr>
          <a:xfrm>
            <a:off x="976313" y="762000"/>
            <a:ext cx="7772400" cy="5546725"/>
          </a:xfrm>
          <a:ln/>
        </p:spPr>
        <p:txBody>
          <a:bodyPr anchor="t"/>
          <a:p>
            <a:pPr>
              <a:buNone/>
            </a:pPr>
            <a:r>
              <a:rPr lang="zh-CN" altLang="en-US" b="1" dirty="0">
                <a:solidFill>
                  <a:srgbClr val="CC0099"/>
                </a:solidFill>
                <a:ea typeface="黑体" panose="02010609060101010101" pitchFamily="2" charset="-122"/>
              </a:rPr>
              <a:t>避俗取新、精选素材，</a:t>
            </a:r>
            <a:r>
              <a:rPr lang="zh-CN" altLang="en-US" b="1" dirty="0">
                <a:solidFill>
                  <a:schemeClr val="accent2"/>
                </a:solidFill>
                <a:ea typeface="黑体" panose="02010609060101010101" pitchFamily="2" charset="-122"/>
              </a:rPr>
              <a:t>应遵循以下原则：</a:t>
            </a:r>
            <a:endParaRPr lang="zh-CN" altLang="en-US" b="1" dirty="0">
              <a:solidFill>
                <a:schemeClr val="accent2"/>
              </a:solidFill>
              <a:ea typeface="黑体" panose="02010609060101010101" pitchFamily="2" charset="-122"/>
            </a:endParaRPr>
          </a:p>
          <a:p>
            <a:pPr>
              <a:buNone/>
            </a:pPr>
            <a:r>
              <a:rPr lang="en-US" altLang="zh-CN" b="1" dirty="0"/>
              <a:t>◎</a:t>
            </a:r>
            <a:r>
              <a:rPr lang="zh-CN" altLang="en-US" b="1" dirty="0">
                <a:solidFill>
                  <a:srgbClr val="800080"/>
                </a:solidFill>
                <a:ea typeface="黑体" panose="02010609060101010101" pitchFamily="2" charset="-122"/>
              </a:rPr>
              <a:t>选材要着眼当代，紧贴现实生活，坚持只选</a:t>
            </a:r>
            <a:r>
              <a:rPr lang="zh-CN" altLang="en-US" b="1" dirty="0">
                <a:solidFill>
                  <a:srgbClr val="FF3300"/>
                </a:solidFill>
                <a:ea typeface="黑体" panose="02010609060101010101" pitchFamily="2" charset="-122"/>
              </a:rPr>
              <a:t>新</a:t>
            </a:r>
            <a:r>
              <a:rPr lang="zh-CN" altLang="en-US" b="1" dirty="0">
                <a:solidFill>
                  <a:srgbClr val="800080"/>
                </a:solidFill>
                <a:ea typeface="黑体" panose="02010609060101010101" pitchFamily="2" charset="-122"/>
              </a:rPr>
              <a:t>的，不选旧的。</a:t>
            </a:r>
            <a:endParaRPr lang="zh-CN" altLang="en-US" b="1" dirty="0">
              <a:solidFill>
                <a:srgbClr val="800080"/>
              </a:solidFill>
              <a:ea typeface="黑体" panose="02010609060101010101" pitchFamily="2" charset="-122"/>
            </a:endParaRPr>
          </a:p>
          <a:p>
            <a:pPr>
              <a:buNone/>
            </a:pPr>
            <a:r>
              <a:rPr lang="en-US" altLang="zh-CN" b="1" dirty="0"/>
              <a:t>◎</a:t>
            </a:r>
            <a:r>
              <a:rPr lang="zh-CN" altLang="en-US" b="1" dirty="0">
                <a:solidFill>
                  <a:srgbClr val="800080"/>
                </a:solidFill>
                <a:ea typeface="黑体" panose="02010609060101010101" pitchFamily="2" charset="-122"/>
              </a:rPr>
              <a:t>只选</a:t>
            </a:r>
            <a:r>
              <a:rPr lang="zh-CN" altLang="en-US" b="1" dirty="0">
                <a:solidFill>
                  <a:srgbClr val="FF3300"/>
                </a:solidFill>
                <a:ea typeface="黑体" panose="02010609060101010101" pitchFamily="2" charset="-122"/>
              </a:rPr>
              <a:t>亲身经历</a:t>
            </a:r>
            <a:r>
              <a:rPr lang="zh-CN" altLang="en-US" b="1" dirty="0">
                <a:solidFill>
                  <a:srgbClr val="800080"/>
                </a:solidFill>
                <a:ea typeface="黑体" panose="02010609060101010101" pitchFamily="2" charset="-122"/>
              </a:rPr>
              <a:t>的，不选道听途说的</a:t>
            </a:r>
            <a:endParaRPr lang="zh-CN" altLang="en-US" b="1" dirty="0">
              <a:solidFill>
                <a:srgbClr val="800080"/>
              </a:solidFill>
              <a:ea typeface="黑体" panose="02010609060101010101" pitchFamily="2" charset="-122"/>
            </a:endParaRPr>
          </a:p>
          <a:p>
            <a:pPr>
              <a:buNone/>
            </a:pPr>
            <a:r>
              <a:rPr lang="en-US" altLang="zh-CN" b="1" dirty="0"/>
              <a:t>◎</a:t>
            </a:r>
            <a:r>
              <a:rPr lang="zh-CN" altLang="en-US" b="1" dirty="0">
                <a:solidFill>
                  <a:srgbClr val="800080"/>
                </a:solidFill>
                <a:ea typeface="黑体" panose="02010609060101010101" pitchFamily="2" charset="-122"/>
              </a:rPr>
              <a:t>只选</a:t>
            </a:r>
            <a:r>
              <a:rPr lang="zh-CN" altLang="en-US" b="1" dirty="0">
                <a:solidFill>
                  <a:srgbClr val="FF3300"/>
                </a:solidFill>
                <a:ea typeface="黑体" panose="02010609060101010101" pitchFamily="2" charset="-122"/>
              </a:rPr>
              <a:t>小材料</a:t>
            </a:r>
            <a:r>
              <a:rPr lang="zh-CN" altLang="en-US" b="1" dirty="0">
                <a:solidFill>
                  <a:srgbClr val="800080"/>
                </a:solidFill>
                <a:ea typeface="黑体" panose="02010609060101010101" pitchFamily="2" charset="-122"/>
              </a:rPr>
              <a:t>，不选大材料。</a:t>
            </a:r>
            <a:endParaRPr lang="zh-CN" altLang="en-US" b="1" dirty="0">
              <a:solidFill>
                <a:srgbClr val="800080"/>
              </a:solidFill>
              <a:ea typeface="黑体" panose="02010609060101010101" pitchFamily="2" charset="-122"/>
            </a:endParaRPr>
          </a:p>
          <a:p>
            <a:pPr>
              <a:buNone/>
            </a:pPr>
            <a:r>
              <a:rPr lang="en-US" altLang="zh-CN" b="1" dirty="0"/>
              <a:t>◎</a:t>
            </a:r>
            <a:r>
              <a:rPr lang="zh-CN" altLang="en-US" b="1" dirty="0">
                <a:solidFill>
                  <a:srgbClr val="800080"/>
                </a:solidFill>
                <a:ea typeface="黑体" panose="02010609060101010101" pitchFamily="2" charset="-122"/>
              </a:rPr>
              <a:t>只选</a:t>
            </a:r>
            <a:r>
              <a:rPr lang="zh-CN" altLang="en-US" b="1" dirty="0">
                <a:solidFill>
                  <a:srgbClr val="FF3300"/>
                </a:solidFill>
                <a:ea typeface="黑体" panose="02010609060101010101" pitchFamily="2" charset="-122"/>
              </a:rPr>
              <a:t>深刻</a:t>
            </a:r>
            <a:r>
              <a:rPr lang="zh-CN" altLang="en-US" b="1" dirty="0">
                <a:solidFill>
                  <a:srgbClr val="800080"/>
                </a:solidFill>
                <a:ea typeface="黑体" panose="02010609060101010101" pitchFamily="2" charset="-122"/>
              </a:rPr>
              <a:t>的，不选浅薄的。</a:t>
            </a:r>
            <a:endParaRPr lang="zh-CN" altLang="en-US" b="1" dirty="0">
              <a:solidFill>
                <a:srgbClr val="800080"/>
              </a:solidFill>
              <a:ea typeface="黑体" panose="02010609060101010101" pitchFamily="2" charset="-122"/>
            </a:endParaRPr>
          </a:p>
          <a:p>
            <a:pPr>
              <a:buNone/>
            </a:pPr>
            <a:r>
              <a:rPr lang="en-US" altLang="zh-CN" b="1" dirty="0"/>
              <a:t>◎</a:t>
            </a:r>
            <a:r>
              <a:rPr lang="zh-CN" altLang="en-US" b="1" dirty="0">
                <a:solidFill>
                  <a:srgbClr val="800080"/>
                </a:solidFill>
                <a:ea typeface="黑体" panose="02010609060101010101" pitchFamily="2" charset="-122"/>
              </a:rPr>
              <a:t>只选</a:t>
            </a:r>
            <a:r>
              <a:rPr lang="zh-CN" altLang="en-US" b="1" dirty="0">
                <a:solidFill>
                  <a:srgbClr val="FF3300"/>
                </a:solidFill>
                <a:ea typeface="黑体" panose="02010609060101010101" pitchFamily="2" charset="-122"/>
              </a:rPr>
              <a:t>具体</a:t>
            </a:r>
            <a:r>
              <a:rPr lang="zh-CN" altLang="en-US" b="1" dirty="0">
                <a:solidFill>
                  <a:srgbClr val="800080"/>
                </a:solidFill>
                <a:ea typeface="黑体" panose="02010609060101010101" pitchFamily="2" charset="-122"/>
              </a:rPr>
              <a:t>的，不选空洞的。</a:t>
            </a:r>
            <a:endParaRPr lang="zh-CN" altLang="en-US" b="1" dirty="0">
              <a:solidFill>
                <a:srgbClr val="800080"/>
              </a:solidFill>
              <a:ea typeface="黑体" panose="02010609060101010101" pitchFamily="2" charset="-122"/>
            </a:endParaRPr>
          </a:p>
          <a:p>
            <a:pPr>
              <a:buNone/>
            </a:pPr>
            <a:r>
              <a:rPr lang="en-US" altLang="zh-CN" b="1" dirty="0"/>
              <a:t>◎</a:t>
            </a:r>
            <a:r>
              <a:rPr lang="zh-CN" altLang="en-US" b="1" dirty="0">
                <a:solidFill>
                  <a:srgbClr val="800080"/>
                </a:solidFill>
                <a:ea typeface="黑体" panose="02010609060101010101" pitchFamily="2" charset="-122"/>
              </a:rPr>
              <a:t>只选</a:t>
            </a:r>
            <a:r>
              <a:rPr lang="zh-CN" altLang="en-US" b="1" dirty="0">
                <a:solidFill>
                  <a:srgbClr val="FF3300"/>
                </a:solidFill>
                <a:ea typeface="黑体" panose="02010609060101010101" pitchFamily="2" charset="-122"/>
              </a:rPr>
              <a:t>有趣</a:t>
            </a:r>
            <a:r>
              <a:rPr lang="zh-CN" altLang="en-US" b="1" dirty="0">
                <a:solidFill>
                  <a:srgbClr val="800080"/>
                </a:solidFill>
                <a:ea typeface="黑体" panose="02010609060101010101" pitchFamily="2" charset="-122"/>
              </a:rPr>
              <a:t>的，不选平淡的。</a:t>
            </a:r>
            <a:endParaRPr lang="zh-CN" altLang="en-US" b="1" dirty="0">
              <a:solidFill>
                <a:srgbClr val="800080"/>
              </a:solidFill>
              <a:ea typeface="黑体" panose="02010609060101010101" pitchFamily="2" charset="-122"/>
            </a:endParaRPr>
          </a:p>
          <a:p>
            <a:pPr>
              <a:buNone/>
            </a:pPr>
            <a:r>
              <a:rPr lang="en-US" altLang="zh-CN" b="1" dirty="0"/>
              <a:t>◎</a:t>
            </a:r>
            <a:r>
              <a:rPr lang="zh-CN" altLang="en-US" b="1" dirty="0">
                <a:solidFill>
                  <a:srgbClr val="800080"/>
                </a:solidFill>
                <a:ea typeface="黑体" panose="02010609060101010101" pitchFamily="2" charset="-122"/>
              </a:rPr>
              <a:t>只选</a:t>
            </a:r>
            <a:r>
              <a:rPr lang="zh-CN" altLang="en-US" b="1" dirty="0">
                <a:solidFill>
                  <a:srgbClr val="FF3300"/>
                </a:solidFill>
                <a:ea typeface="黑体" panose="02010609060101010101" pitchFamily="2" charset="-122"/>
              </a:rPr>
              <a:t>罕见</a:t>
            </a:r>
            <a:r>
              <a:rPr lang="zh-CN" altLang="en-US" b="1" dirty="0">
                <a:solidFill>
                  <a:srgbClr val="800080"/>
                </a:solidFill>
                <a:ea typeface="黑体" panose="02010609060101010101" pitchFamily="2" charset="-122"/>
              </a:rPr>
              <a:t>的，不选常见的。</a:t>
            </a:r>
            <a:endParaRPr lang="zh-CN" altLang="en-US" b="1" dirty="0">
              <a:solidFill>
                <a:srgbClr val="800080"/>
              </a:solidFill>
              <a:ea typeface="黑体" panose="02010609060101010101" pitchFamily="2" charset="-122"/>
            </a:endParaRPr>
          </a:p>
        </p:txBody>
      </p:sp>
      <p:sp>
        <p:nvSpPr>
          <p:cNvPr id="30722" name="文本框 119810"/>
          <p:cNvSpPr txBox="1"/>
          <p:nvPr/>
        </p:nvSpPr>
        <p:spPr>
          <a:xfrm>
            <a:off x="0" y="0"/>
            <a:ext cx="2411413"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友情提示</a:t>
            </a:r>
            <a:endParaRPr lang="zh-CN" altLang="en-US" sz="4000" b="1" dirty="0">
              <a:solidFill>
                <a:schemeClr val="bg1"/>
              </a:solidFill>
              <a:latin typeface="Arial" panose="020B0604020202020204" pitchFamily="34" charset="0"/>
            </a:endParaRPr>
          </a:p>
        </p:txBody>
      </p:sp>
      <p:sp>
        <p:nvSpPr>
          <p:cNvPr id="3072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占位符 223233"/>
          <p:cNvSpPr>
            <a:spLocks noGrp="1" noRot="1"/>
          </p:cNvSpPr>
          <p:nvPr>
            <p:ph idx="1"/>
          </p:nvPr>
        </p:nvSpPr>
        <p:spPr>
          <a:xfrm>
            <a:off x="752475" y="908050"/>
            <a:ext cx="7637463" cy="5257800"/>
          </a:xfrm>
          <a:ln/>
        </p:spPr>
        <p:txBody>
          <a:bodyPr anchor="t"/>
          <a:p>
            <a:pPr>
              <a:lnSpc>
                <a:spcPct val="90000"/>
              </a:lnSpc>
              <a:buNone/>
            </a:pPr>
            <a:r>
              <a:rPr lang="en-US" altLang="zh-CN" sz="2400" b="1" dirty="0">
                <a:ea typeface="楷体_GB2312" pitchFamily="49" charset="-122"/>
              </a:rPr>
              <a:t>           </a:t>
            </a:r>
            <a:r>
              <a:rPr lang="zh-CN" altLang="en-US" sz="2400" b="1" dirty="0">
                <a:ea typeface="楷体_GB2312" pitchFamily="49" charset="-122"/>
              </a:rPr>
              <a:t>记得曾经有人说，夜色之美，正源于它的变幻莫测，不可琢磨。在每个深夜不寐，留恋于明月星光的人眼中，这神秘的夜色都会幻化出千万种模样</a:t>
            </a:r>
            <a:r>
              <a:rPr lang="en-US" altLang="zh-CN" sz="2400" b="1">
                <a:ea typeface="楷体_GB2312" pitchFamily="49" charset="-122"/>
              </a:rPr>
              <a:t>──</a:t>
            </a:r>
            <a:r>
              <a:rPr lang="zh-CN" altLang="en-US" sz="2400" b="1" u="sng" dirty="0">
                <a:ea typeface="楷体_GB2312" pitchFamily="49" charset="-122"/>
              </a:rPr>
              <a:t>鲁迅的“夜”是飘散着豆麦蕴藻香气的水乡戏台上红红绿绿的人影；曹禺的“夜”是黑暗深渊中狂暴呼啸着冲刷一切罪恶与苦难的雷雨；而张继的“夜”却是来自遥远寒山寺的幽悠肃穆的钟声</a:t>
            </a:r>
            <a:r>
              <a:rPr lang="en-US" altLang="zh-CN" sz="2400" b="1" u="sng">
                <a:ea typeface="楷体_GB2312" pitchFamily="49" charset="-122"/>
              </a:rPr>
              <a:t>……</a:t>
            </a:r>
            <a:endParaRPr lang="en-US" altLang="zh-CN" sz="2400" b="1" u="sng">
              <a:ea typeface="楷体_GB2312" pitchFamily="49" charset="-122"/>
            </a:endParaRPr>
          </a:p>
          <a:p>
            <a:pPr>
              <a:lnSpc>
                <a:spcPct val="90000"/>
              </a:lnSpc>
              <a:buNone/>
            </a:pPr>
            <a:r>
              <a:rPr lang="en-US" altLang="zh-CN" sz="2400" b="1" dirty="0">
                <a:ea typeface="楷体_GB2312" pitchFamily="49" charset="-122"/>
              </a:rPr>
              <a:t>           </a:t>
            </a:r>
            <a:r>
              <a:rPr lang="zh-CN" altLang="en-US" sz="2400" b="1" dirty="0">
                <a:ea typeface="楷体_GB2312" pitchFamily="49" charset="-122"/>
              </a:rPr>
              <a:t>雨，是天空的泪，是人间最纯净的水，它自天而降却无怨无悔。同是下雨，</a:t>
            </a:r>
            <a:r>
              <a:rPr lang="zh-CN" altLang="en-US" sz="2400" b="1" u="sng" dirty="0">
                <a:ea typeface="楷体_GB2312" pitchFamily="49" charset="-122"/>
              </a:rPr>
              <a:t>有人吟“润物细无声”，有人则书“清明时节雨纷纷，路上行人欲断魂”。“斜风细雨不须归”的雨是飘逸的，“白雨跳珠乱入船”的雨是活泼的，“雨脚如麻未断绝”的雨是凄苦的。更有贫苦农民祈苦雨润干焦的田地，而贪官酷吏们却“朱门几处看歌舞，犹恐春阴咽管弦”。</a:t>
            </a:r>
            <a:r>
              <a:rPr lang="zh-CN" altLang="en-US" sz="2400" b="1" dirty="0">
                <a:ea typeface="楷体_GB2312" pitchFamily="49" charset="-122"/>
              </a:rPr>
              <a:t>这心情境况的差异真是天壤之别！</a:t>
            </a:r>
            <a:endParaRPr lang="zh-CN" altLang="en-US" sz="2400" b="1" dirty="0">
              <a:ea typeface="楷体_GB2312" pitchFamily="49" charset="-122"/>
            </a:endParaRPr>
          </a:p>
        </p:txBody>
      </p:sp>
      <p:sp>
        <p:nvSpPr>
          <p:cNvPr id="31746" name="文本框 223234"/>
          <p:cNvSpPr txBox="1"/>
          <p:nvPr/>
        </p:nvSpPr>
        <p:spPr>
          <a:xfrm>
            <a:off x="0" y="0"/>
            <a:ext cx="2411413"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文段欣赏</a:t>
            </a:r>
            <a:endParaRPr lang="zh-CN" altLang="en-US" sz="4000" b="1" dirty="0">
              <a:solidFill>
                <a:schemeClr val="bg1"/>
              </a:solidFill>
              <a:latin typeface="Arial" panose="020B0604020202020204" pitchFamily="34" charset="0"/>
            </a:endParaRPr>
          </a:p>
        </p:txBody>
      </p:sp>
      <p:sp>
        <p:nvSpPr>
          <p:cNvPr id="3174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文本占位符 224257"/>
          <p:cNvSpPr>
            <a:spLocks noGrp="1" noRot="1"/>
          </p:cNvSpPr>
          <p:nvPr>
            <p:ph idx="1"/>
          </p:nvPr>
        </p:nvSpPr>
        <p:spPr>
          <a:xfrm>
            <a:off x="457200" y="906463"/>
            <a:ext cx="8229600" cy="5114925"/>
          </a:xfrm>
          <a:ln/>
        </p:spPr>
        <p:txBody>
          <a:bodyPr anchor="t"/>
          <a:p>
            <a:pPr>
              <a:buNone/>
            </a:pPr>
            <a:r>
              <a:rPr lang="en-US" altLang="zh-CN" b="1" dirty="0">
                <a:solidFill>
                  <a:schemeClr val="accent2"/>
                </a:solidFill>
                <a:ea typeface="黑体" panose="02010609060101010101" pitchFamily="2" charset="-122"/>
              </a:rPr>
              <a:t>   </a:t>
            </a:r>
            <a:r>
              <a:rPr lang="zh-CN" altLang="en-US" b="1" dirty="0">
                <a:solidFill>
                  <a:srgbClr val="006600"/>
                </a:solidFill>
                <a:ea typeface="黑体" panose="02010609060101010101" pitchFamily="2" charset="-122"/>
              </a:rPr>
              <a:t>有人曾这样评价这篇作文：</a:t>
            </a:r>
            <a:endParaRPr lang="zh-CN" altLang="en-US" b="1" dirty="0">
              <a:solidFill>
                <a:srgbClr val="006600"/>
              </a:solidFill>
              <a:ea typeface="黑体" panose="02010609060101010101" pitchFamily="2" charset="-122"/>
            </a:endParaRPr>
          </a:p>
          <a:p>
            <a:pPr>
              <a:buNone/>
            </a:pPr>
            <a:r>
              <a:rPr lang="zh-CN" altLang="en-US" sz="2800" b="1" dirty="0">
                <a:ea typeface="黑体" panose="02010609060101010101" pitchFamily="2" charset="-122"/>
              </a:rPr>
              <a:t>          在看过太多大同小异的事例之后，本文选取的材料令人顿生清新、亲切之感。鲁迅的</a:t>
            </a:r>
            <a:r>
              <a:rPr lang="en-US" altLang="zh-CN" sz="2800" b="1" dirty="0">
                <a:ea typeface="黑体" panose="02010609060101010101" pitchFamily="2" charset="-122"/>
              </a:rPr>
              <a:t>《</a:t>
            </a:r>
            <a:r>
              <a:rPr lang="zh-CN" altLang="en-US" sz="2800" b="1" dirty="0">
                <a:ea typeface="黑体" panose="02010609060101010101" pitchFamily="2" charset="-122"/>
              </a:rPr>
              <a:t>社戏</a:t>
            </a:r>
            <a:r>
              <a:rPr lang="en-US" altLang="zh-CN" sz="2800" b="1" dirty="0">
                <a:ea typeface="黑体" panose="02010609060101010101" pitchFamily="2" charset="-122"/>
              </a:rPr>
              <a:t>》</a:t>
            </a:r>
            <a:r>
              <a:rPr lang="zh-CN" altLang="en-US" sz="2800" b="1" dirty="0">
                <a:ea typeface="黑体" panose="02010609060101010101" pitchFamily="2" charset="-122"/>
              </a:rPr>
              <a:t>、曹禺的</a:t>
            </a:r>
            <a:r>
              <a:rPr lang="en-US" altLang="zh-CN" sz="2800" b="1" dirty="0">
                <a:ea typeface="黑体" panose="02010609060101010101" pitchFamily="2" charset="-122"/>
              </a:rPr>
              <a:t>《</a:t>
            </a:r>
            <a:r>
              <a:rPr lang="zh-CN" altLang="en-US" sz="2800" b="1" dirty="0">
                <a:ea typeface="黑体" panose="02010609060101010101" pitchFamily="2" charset="-122"/>
              </a:rPr>
              <a:t>雷雨</a:t>
            </a:r>
            <a:r>
              <a:rPr lang="en-US" altLang="zh-CN" sz="2800" b="1" dirty="0">
                <a:ea typeface="黑体" panose="02010609060101010101" pitchFamily="2" charset="-122"/>
              </a:rPr>
              <a:t>》</a:t>
            </a:r>
            <a:r>
              <a:rPr lang="zh-CN" altLang="en-US" sz="2800" b="1" dirty="0">
                <a:ea typeface="黑体" panose="02010609060101010101" pitchFamily="2" charset="-122"/>
              </a:rPr>
              <a:t>、张继的</a:t>
            </a:r>
            <a:r>
              <a:rPr lang="en-US" altLang="zh-CN" sz="2800" b="1" dirty="0">
                <a:ea typeface="黑体" panose="02010609060101010101" pitchFamily="2" charset="-122"/>
              </a:rPr>
              <a:t>《</a:t>
            </a:r>
            <a:r>
              <a:rPr lang="zh-CN" altLang="en-US" sz="2800" b="1" dirty="0">
                <a:ea typeface="黑体" panose="02010609060101010101" pitchFamily="2" charset="-122"/>
              </a:rPr>
              <a:t>枫桥夜泊</a:t>
            </a:r>
            <a:r>
              <a:rPr lang="en-US" altLang="zh-CN" sz="2800" b="1" dirty="0">
                <a:ea typeface="黑体" panose="02010609060101010101" pitchFamily="2" charset="-122"/>
              </a:rPr>
              <a:t>》</a:t>
            </a:r>
            <a:r>
              <a:rPr lang="zh-CN" altLang="en-US" sz="2800" b="1" dirty="0">
                <a:ea typeface="黑体" panose="02010609060101010101" pitchFamily="2" charset="-122"/>
              </a:rPr>
              <a:t>、杜甫的</a:t>
            </a:r>
            <a:r>
              <a:rPr lang="en-US" altLang="zh-CN" sz="2800" b="1" dirty="0">
                <a:ea typeface="黑体" panose="02010609060101010101" pitchFamily="2" charset="-122"/>
              </a:rPr>
              <a:t>《</a:t>
            </a:r>
            <a:r>
              <a:rPr lang="zh-CN" altLang="en-US" sz="2800" b="1" dirty="0">
                <a:ea typeface="黑体" panose="02010609060101010101" pitchFamily="2" charset="-122"/>
              </a:rPr>
              <a:t>春夜喜雨</a:t>
            </a:r>
            <a:r>
              <a:rPr lang="en-US" altLang="zh-CN" sz="2800" b="1" dirty="0">
                <a:ea typeface="黑体" panose="02010609060101010101" pitchFamily="2" charset="-122"/>
              </a:rPr>
              <a:t>》</a:t>
            </a:r>
            <a:r>
              <a:rPr lang="zh-CN" altLang="en-US" sz="2800" b="1" dirty="0">
                <a:ea typeface="黑体" panose="02010609060101010101" pitchFamily="2" charset="-122"/>
              </a:rPr>
              <a:t>、杜牧的</a:t>
            </a:r>
            <a:r>
              <a:rPr lang="en-US" altLang="zh-CN" sz="2800" b="1" dirty="0">
                <a:ea typeface="黑体" panose="02010609060101010101" pitchFamily="2" charset="-122"/>
              </a:rPr>
              <a:t>《</a:t>
            </a:r>
            <a:r>
              <a:rPr lang="zh-CN" altLang="en-US" sz="2800" b="1" dirty="0">
                <a:ea typeface="黑体" panose="02010609060101010101" pitchFamily="2" charset="-122"/>
              </a:rPr>
              <a:t>清明</a:t>
            </a:r>
            <a:r>
              <a:rPr lang="en-US" altLang="zh-CN" sz="2800" b="1" dirty="0">
                <a:ea typeface="黑体" panose="02010609060101010101" pitchFamily="2" charset="-122"/>
              </a:rPr>
              <a:t>》</a:t>
            </a:r>
            <a:r>
              <a:rPr lang="zh-CN" altLang="en-US" sz="2800" b="1" dirty="0">
                <a:ea typeface="黑体" panose="02010609060101010101" pitchFamily="2" charset="-122"/>
              </a:rPr>
              <a:t>、苏轼的</a:t>
            </a:r>
            <a:r>
              <a:rPr lang="en-US" altLang="zh-CN" sz="2800" b="1" dirty="0">
                <a:ea typeface="黑体" panose="02010609060101010101" pitchFamily="2" charset="-122"/>
              </a:rPr>
              <a:t>《</a:t>
            </a:r>
            <a:r>
              <a:rPr lang="zh-CN" altLang="en-US" sz="2800" b="1" dirty="0">
                <a:ea typeface="黑体" panose="02010609060101010101" pitchFamily="2" charset="-122"/>
              </a:rPr>
              <a:t>六月二十七日望湖楼醉书五绝</a:t>
            </a:r>
            <a:r>
              <a:rPr lang="en-US" altLang="zh-CN" sz="2800" b="1" dirty="0">
                <a:ea typeface="黑体" panose="02010609060101010101" pitchFamily="2" charset="-122"/>
              </a:rPr>
              <a:t>》</a:t>
            </a:r>
            <a:r>
              <a:rPr lang="zh-CN" altLang="en-US" sz="2800" b="1" dirty="0">
                <a:ea typeface="黑体" panose="02010609060101010101" pitchFamily="2" charset="-122"/>
              </a:rPr>
              <a:t>、李约的</a:t>
            </a:r>
            <a:r>
              <a:rPr lang="en-US" altLang="zh-CN" sz="2800" b="1" dirty="0">
                <a:ea typeface="黑体" panose="02010609060101010101" pitchFamily="2" charset="-122"/>
              </a:rPr>
              <a:t>《</a:t>
            </a:r>
            <a:r>
              <a:rPr lang="zh-CN" altLang="en-US" sz="2800" b="1" dirty="0">
                <a:ea typeface="黑体" panose="02010609060101010101" pitchFamily="2" charset="-122"/>
              </a:rPr>
              <a:t>观祈雨</a:t>
            </a:r>
            <a:r>
              <a:rPr lang="en-US" altLang="zh-CN" sz="2800" b="1" dirty="0">
                <a:ea typeface="黑体" panose="02010609060101010101" pitchFamily="2" charset="-122"/>
              </a:rPr>
              <a:t>》</a:t>
            </a:r>
            <a:r>
              <a:rPr lang="zh-CN" altLang="en-US" sz="2800" b="1" dirty="0">
                <a:ea typeface="黑体" panose="02010609060101010101" pitchFamily="2" charset="-122"/>
              </a:rPr>
              <a:t>，名篇佳句，巧裁妙缀，夜的多姿，雨的多彩，不由你不颔首称是。</a:t>
            </a:r>
            <a:r>
              <a:rPr lang="zh-CN" altLang="en-US" b="1" dirty="0">
                <a:solidFill>
                  <a:srgbClr val="FF0000"/>
                </a:solidFill>
                <a:ea typeface="黑体" panose="02010609060101010101" pitchFamily="2" charset="-122"/>
              </a:rPr>
              <a:t>在不少学生苦于作文“无米下锅”的困惑中，本文作者无疑给了人们一个有益的启示。</a:t>
            </a:r>
            <a:endParaRPr lang="zh-CN" altLang="en-US" b="1" dirty="0">
              <a:solidFill>
                <a:srgbClr val="FF0000"/>
              </a:solidFill>
              <a:ea typeface="黑体" panose="02010609060101010101" pitchFamily="2" charset="-122"/>
            </a:endParaRPr>
          </a:p>
        </p:txBody>
      </p:sp>
      <p:sp>
        <p:nvSpPr>
          <p:cNvPr id="32770" name="文本框 224258"/>
          <p:cNvSpPr txBox="1"/>
          <p:nvPr/>
        </p:nvSpPr>
        <p:spPr>
          <a:xfrm>
            <a:off x="0" y="0"/>
            <a:ext cx="2411413"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写作启示</a:t>
            </a:r>
            <a:endParaRPr lang="zh-CN" altLang="en-US" sz="4000" b="1" dirty="0">
              <a:solidFill>
                <a:schemeClr val="bg1"/>
              </a:solidFill>
              <a:latin typeface="Arial" panose="020B0604020202020204" pitchFamily="34" charset="0"/>
            </a:endParaRPr>
          </a:p>
        </p:txBody>
      </p:sp>
      <p:sp>
        <p:nvSpPr>
          <p:cNvPr id="3277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文本框 110594"/>
          <p:cNvSpPr txBox="1"/>
          <p:nvPr/>
        </p:nvSpPr>
        <p:spPr>
          <a:xfrm>
            <a:off x="3032125" y="325438"/>
            <a:ext cx="184150" cy="457200"/>
          </a:xfrm>
          <a:prstGeom prst="rect">
            <a:avLst/>
          </a:prstGeom>
          <a:noFill/>
          <a:ln w="9525">
            <a:noFill/>
          </a:ln>
        </p:spPr>
        <p:txBody>
          <a:bodyPr wrap="none">
            <a:spAutoFit/>
          </a:bodyPr>
          <a:p>
            <a:endParaRPr lang="zh-CN" altLang="en-US" sz="2400" dirty="0">
              <a:latin typeface="Times New Roman" panose="02020603050405020304" pitchFamily="18" charset="0"/>
            </a:endParaRPr>
          </a:p>
        </p:txBody>
      </p:sp>
      <p:pic>
        <p:nvPicPr>
          <p:cNvPr id="6146" name="图片 110595" descr="Pi_21800"/>
          <p:cNvPicPr>
            <a:picLocks noChangeAspect="1"/>
          </p:cNvPicPr>
          <p:nvPr/>
        </p:nvPicPr>
        <p:blipFill>
          <a:blip r:embed="rId1"/>
          <a:stretch>
            <a:fillRect/>
          </a:stretch>
        </p:blipFill>
        <p:spPr>
          <a:xfrm>
            <a:off x="7848600" y="76200"/>
            <a:ext cx="1143000" cy="857250"/>
          </a:xfrm>
          <a:prstGeom prst="rect">
            <a:avLst/>
          </a:prstGeom>
          <a:noFill/>
          <a:ln w="9525">
            <a:noFill/>
          </a:ln>
        </p:spPr>
      </p:pic>
      <p:sp>
        <p:nvSpPr>
          <p:cNvPr id="6147" name="矩形 110597"/>
          <p:cNvSpPr/>
          <p:nvPr/>
        </p:nvSpPr>
        <p:spPr>
          <a:xfrm>
            <a:off x="1258888" y="1412875"/>
            <a:ext cx="4176712" cy="1439863"/>
          </a:xfrm>
          <a:prstGeom prst="rect">
            <a:avLst/>
          </a:prstGeom>
        </p:spPr>
        <p:txBody>
          <a:bodyPr wrap="none" fromWordArt="1">
            <a:prstTxWarp prst="textPlain">
              <a:avLst>
                <a:gd name="adj" fmla="val 50782"/>
              </a:avLst>
            </a:prstTxWarp>
            <a:normAutofit/>
          </a:bodyPr>
          <a:p>
            <a:pPr algn="ctr"/>
            <a:r>
              <a:rPr lang="zh-CN" altLang="en-US" sz="3600" b="1">
                <a:ln w="9525" cap="flat" cmpd="sng">
                  <a:solidFill>
                    <a:srgbClr val="FF0000"/>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rPr>
              <a:t>一、让立意</a:t>
            </a:r>
            <a:endParaRPr lang="zh-CN" altLang="en-US" sz="3600" b="1">
              <a:ln w="9525" cap="flat" cmpd="sng">
                <a:solidFill>
                  <a:srgbClr val="FF0000"/>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endParaRPr>
          </a:p>
        </p:txBody>
      </p:sp>
      <p:sp>
        <p:nvSpPr>
          <p:cNvPr id="6148" name="矩形 110598"/>
          <p:cNvSpPr/>
          <p:nvPr/>
        </p:nvSpPr>
        <p:spPr>
          <a:xfrm>
            <a:off x="4427538" y="3141663"/>
            <a:ext cx="3455987" cy="1584325"/>
          </a:xfrm>
          <a:prstGeom prst="rect">
            <a:avLst/>
          </a:prstGeom>
        </p:spPr>
        <p:txBody>
          <a:bodyPr wrap="none" fromWordArt="1">
            <a:prstTxWarp prst="textPlain">
              <a:avLst>
                <a:gd name="adj" fmla="val 49477"/>
              </a:avLst>
            </a:prstTxWarp>
            <a:normAutofit/>
          </a:bodyPr>
          <a:p>
            <a:pPr algn="ctr"/>
            <a:r>
              <a:rPr lang="zh-CN" altLang="en-US" sz="3600" b="1">
                <a:ln w="9525" cap="flat" cmpd="sng">
                  <a:solidFill>
                    <a:srgbClr val="993366"/>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rPr>
              <a:t>深邃高远</a:t>
            </a:r>
            <a:endParaRPr lang="zh-CN" altLang="en-US" sz="3600" b="1">
              <a:ln w="9525" cap="flat" cmpd="sng">
                <a:solidFill>
                  <a:srgbClr val="993366"/>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endParaRPr>
          </a:p>
        </p:txBody>
      </p:sp>
      <p:sp>
        <p:nvSpPr>
          <p:cNvPr id="6149" name="矩形 110599"/>
          <p:cNvSpPr>
            <a:spLocks noRot="1"/>
          </p:cNvSpPr>
          <p:nvPr/>
        </p:nvSpPr>
        <p:spPr>
          <a:xfrm>
            <a:off x="250825" y="0"/>
            <a:ext cx="8540750" cy="1268413"/>
          </a:xfrm>
          <a:prstGeom prst="rect">
            <a:avLst/>
          </a:prstGeom>
          <a:noFill/>
          <a:ln w="9525">
            <a:noFill/>
          </a:ln>
        </p:spPr>
        <p:txBody>
          <a:bodyPr/>
          <a:p>
            <a:pPr marL="342900" indent="-342900">
              <a:lnSpc>
                <a:spcPct val="80000"/>
              </a:lnSpc>
              <a:spcBef>
                <a:spcPct val="20000"/>
              </a:spcBef>
              <a:buClr>
                <a:schemeClr val="hlink"/>
              </a:buClr>
              <a:buSzPct val="70000"/>
              <a:buFont typeface="Wingdings" panose="05000000000000000000" pitchFamily="2" charset="2"/>
            </a:pPr>
            <a:r>
              <a:rPr lang="en-US" altLang="zh-CN" sz="4400" b="1" dirty="0">
                <a:solidFill>
                  <a:srgbClr val="006600"/>
                </a:solidFill>
                <a:latin typeface="方正姚体" pitchFamily="2" charset="-122"/>
                <a:ea typeface="方正姚体" pitchFamily="2" charset="-122"/>
              </a:rPr>
              <a:t>          </a:t>
            </a:r>
            <a:r>
              <a:rPr lang="zh-CN" altLang="en-US" sz="4400" b="1" dirty="0">
                <a:solidFill>
                  <a:srgbClr val="006600"/>
                </a:solidFill>
                <a:latin typeface="方正姚体" pitchFamily="2" charset="-122"/>
                <a:ea typeface="方正姚体" pitchFamily="2" charset="-122"/>
              </a:rPr>
              <a:t>千古文章意为高</a:t>
            </a:r>
            <a:br>
              <a:rPr lang="zh-CN" altLang="en-US" sz="4400" b="1" dirty="0">
                <a:solidFill>
                  <a:srgbClr val="006600"/>
                </a:solidFill>
                <a:latin typeface="方正姚体" pitchFamily="2" charset="-122"/>
                <a:ea typeface="方正姚体" pitchFamily="2" charset="-122"/>
              </a:rPr>
            </a:br>
            <a:r>
              <a:rPr lang="zh-CN" altLang="en-US" sz="4400" b="1" dirty="0">
                <a:solidFill>
                  <a:srgbClr val="006600"/>
                </a:solidFill>
                <a:latin typeface="方正姚体" pitchFamily="2" charset="-122"/>
                <a:ea typeface="方正姚体" pitchFamily="2" charset="-122"/>
              </a:rPr>
              <a:t>                          </a:t>
            </a:r>
            <a:r>
              <a:rPr lang="en-US" altLang="zh-CN" sz="4400" b="1" dirty="0">
                <a:solidFill>
                  <a:srgbClr val="006600"/>
                </a:solidFill>
                <a:latin typeface="方正姚体" pitchFamily="2" charset="-122"/>
                <a:ea typeface="方正姚体" pitchFamily="2" charset="-122"/>
              </a:rPr>
              <a:t>——</a:t>
            </a:r>
            <a:r>
              <a:rPr lang="zh-CN" altLang="en-US" sz="4400" b="1" dirty="0">
                <a:solidFill>
                  <a:srgbClr val="006600"/>
                </a:solidFill>
                <a:latin typeface="方正姚体" pitchFamily="2" charset="-122"/>
                <a:ea typeface="方正姚体" pitchFamily="2" charset="-122"/>
              </a:rPr>
              <a:t>立意篇</a:t>
            </a:r>
            <a:endParaRPr lang="zh-CN" altLang="en-US" sz="4400" b="1" dirty="0">
              <a:solidFill>
                <a:srgbClr val="006600"/>
              </a:solidFill>
              <a:latin typeface="方正姚体" pitchFamily="2" charset="-122"/>
              <a:ea typeface="方正姚体" pitchFamily="2" charset="-122"/>
            </a:endParaRPr>
          </a:p>
        </p:txBody>
      </p:sp>
      <p:sp>
        <p:nvSpPr>
          <p:cNvPr id="6150" name="椭圆 110600"/>
          <p:cNvSpPr/>
          <p:nvPr/>
        </p:nvSpPr>
        <p:spPr>
          <a:xfrm>
            <a:off x="395288" y="2420938"/>
            <a:ext cx="2124075" cy="4103687"/>
          </a:xfrm>
          <a:prstGeom prst="ellipse">
            <a:avLst/>
          </a:prstGeom>
          <a:solidFill>
            <a:srgbClr val="FFFF00"/>
          </a:solidFill>
          <a:ln w="9525" cap="flat" cmpd="sng">
            <a:solidFill>
              <a:schemeClr val="tx1"/>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6151" name="文本框 110601"/>
          <p:cNvSpPr txBox="1"/>
          <p:nvPr/>
        </p:nvSpPr>
        <p:spPr>
          <a:xfrm>
            <a:off x="755650" y="3284538"/>
            <a:ext cx="1655763" cy="701675"/>
          </a:xfrm>
          <a:prstGeom prst="rect">
            <a:avLst/>
          </a:prstGeom>
          <a:noFill/>
          <a:ln w="9525">
            <a:noFill/>
          </a:ln>
        </p:spPr>
        <p:txBody>
          <a:bodyPr>
            <a:spAutoFit/>
          </a:bodyPr>
          <a:p>
            <a:pPr>
              <a:spcBef>
                <a:spcPct val="50000"/>
              </a:spcBef>
            </a:pPr>
            <a:r>
              <a:rPr lang="zh-CN" altLang="en-US" sz="4000" b="1" dirty="0">
                <a:latin typeface="黑体" panose="02010609060101010101" pitchFamily="2" charset="-122"/>
                <a:ea typeface="黑体" panose="02010609060101010101" pitchFamily="2" charset="-122"/>
              </a:rPr>
              <a:t>课时</a:t>
            </a:r>
            <a:r>
              <a:rPr lang="en-US" altLang="zh-CN" sz="4000" b="1">
                <a:latin typeface="黑体" panose="02010609060101010101" pitchFamily="2" charset="-122"/>
                <a:ea typeface="黑体" panose="02010609060101010101" pitchFamily="2" charset="-122"/>
              </a:rPr>
              <a:t>1</a:t>
            </a:r>
            <a:endParaRPr lang="en-US" altLang="zh-CN" sz="4000" b="1">
              <a:latin typeface="黑体" panose="02010609060101010101" pitchFamily="2" charset="-122"/>
              <a:ea typeface="黑体" panose="02010609060101010101" pitchFamily="2" charset="-122"/>
            </a:endParaRPr>
          </a:p>
        </p:txBody>
      </p:sp>
      <p:sp>
        <p:nvSpPr>
          <p:cNvPr id="6152" name="文本框 110602"/>
          <p:cNvSpPr txBox="1"/>
          <p:nvPr/>
        </p:nvSpPr>
        <p:spPr>
          <a:xfrm>
            <a:off x="611188" y="4005263"/>
            <a:ext cx="1873250" cy="1736725"/>
          </a:xfrm>
          <a:prstGeom prst="rect">
            <a:avLst/>
          </a:prstGeom>
          <a:noFill/>
          <a:ln w="9525">
            <a:noFill/>
          </a:ln>
        </p:spPr>
        <p:txBody>
          <a:bodyPr>
            <a:spAutoFit/>
          </a:bodyPr>
          <a:p>
            <a:r>
              <a:rPr lang="zh-CN" altLang="en-US" sz="5400" b="1" dirty="0">
                <a:solidFill>
                  <a:srgbClr val="006600"/>
                </a:solidFill>
                <a:latin typeface="Times New Roman" panose="02020603050405020304" pitchFamily="18" charset="0"/>
                <a:ea typeface="方正行楷简体" pitchFamily="2" charset="-122"/>
              </a:rPr>
              <a:t>作文</a:t>
            </a:r>
            <a:endParaRPr lang="zh-CN" altLang="en-US" sz="5400" b="1" dirty="0">
              <a:solidFill>
                <a:srgbClr val="006600"/>
              </a:solidFill>
              <a:latin typeface="Times New Roman" panose="02020603050405020304" pitchFamily="18" charset="0"/>
              <a:ea typeface="方正行楷简体" pitchFamily="2" charset="-122"/>
            </a:endParaRPr>
          </a:p>
          <a:p>
            <a:r>
              <a:rPr lang="zh-CN" altLang="en-US" sz="5400" b="1" dirty="0">
                <a:solidFill>
                  <a:srgbClr val="006600"/>
                </a:solidFill>
                <a:latin typeface="Times New Roman" panose="02020603050405020304" pitchFamily="18" charset="0"/>
                <a:ea typeface="方正行楷简体" pitchFamily="2" charset="-122"/>
              </a:rPr>
              <a:t>立意</a:t>
            </a:r>
            <a:endParaRPr lang="zh-CN" altLang="en-US" sz="5400" b="1" dirty="0">
              <a:solidFill>
                <a:srgbClr val="006600"/>
              </a:solidFill>
              <a:latin typeface="Times New Roman" panose="02020603050405020304" pitchFamily="18" charset="0"/>
              <a:ea typeface="方正行楷简体" pitchFamily="2" charset="-122"/>
            </a:endParaRPr>
          </a:p>
        </p:txBody>
      </p:sp>
      <p:sp>
        <p:nvSpPr>
          <p:cNvPr id="615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newsflash/>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82" name="标题 225281"/>
          <p:cNvSpPr>
            <a:spLocks noGrp="1" noRot="1"/>
          </p:cNvSpPr>
          <p:nvPr>
            <p:ph type="title"/>
          </p:nvPr>
        </p:nvSpPr>
        <p:spPr>
          <a:xfrm>
            <a:off x="685800" y="908050"/>
            <a:ext cx="7772400" cy="1143000"/>
          </a:xfrm>
          <a:ln/>
        </p:spPr>
        <p:txBody>
          <a:bodyPr anchor="ctr"/>
          <a:p>
            <a:r>
              <a:rPr lang="zh-CN" altLang="en-US" b="1" dirty="0">
                <a:solidFill>
                  <a:srgbClr val="FF0000"/>
                </a:solidFill>
                <a:ea typeface="黑体" panose="02010609060101010101" pitchFamily="2" charset="-122"/>
              </a:rPr>
              <a:t>作文要充分利用语文课的资源</a:t>
            </a:r>
            <a:r>
              <a:rPr lang="zh-CN" altLang="en-US" dirty="0"/>
              <a:t> </a:t>
            </a:r>
            <a:endParaRPr lang="zh-CN" altLang="en-US" dirty="0"/>
          </a:p>
        </p:txBody>
      </p:sp>
      <p:sp>
        <p:nvSpPr>
          <p:cNvPr id="225283" name="内容占位符 225282"/>
          <p:cNvSpPr>
            <a:spLocks noGrp="1" noRot="1"/>
          </p:cNvSpPr>
          <p:nvPr>
            <p:ph idx="1"/>
          </p:nvPr>
        </p:nvSpPr>
        <p:spPr>
          <a:xfrm>
            <a:off x="539750" y="2125663"/>
            <a:ext cx="8070850" cy="2176462"/>
          </a:xfrm>
          <a:ln/>
        </p:spPr>
        <p:txBody>
          <a:bodyPr anchor="t"/>
          <a:p>
            <a:pPr>
              <a:buNone/>
            </a:pPr>
            <a:r>
              <a:rPr lang="en-US" altLang="zh-CN" b="1" dirty="0"/>
              <a:t>◎</a:t>
            </a:r>
            <a:r>
              <a:rPr lang="zh-CN" altLang="en-US" b="1" dirty="0">
                <a:latin typeface="黑体" panose="02010609060101010101" pitchFamily="2" charset="-122"/>
                <a:ea typeface="黑体" panose="02010609060101010101" pitchFamily="2" charset="-122"/>
              </a:rPr>
              <a:t>作家碧野等很多作家都是从语文课堂及语文课本中找到素材进行写作的。</a:t>
            </a:r>
            <a:endParaRPr lang="zh-CN" altLang="en-US" b="1" dirty="0">
              <a:latin typeface="黑体" panose="02010609060101010101" pitchFamily="2" charset="-122"/>
              <a:ea typeface="黑体" panose="02010609060101010101" pitchFamily="2" charset="-122"/>
            </a:endParaRPr>
          </a:p>
          <a:p>
            <a:pPr>
              <a:buNone/>
            </a:pPr>
            <a:r>
              <a:rPr lang="en-US" altLang="zh-CN" b="1" dirty="0">
                <a:solidFill>
                  <a:srgbClr val="006600"/>
                </a:solidFill>
              </a:rPr>
              <a:t>◎</a:t>
            </a:r>
            <a:r>
              <a:rPr lang="zh-CN" altLang="en-US" b="1" dirty="0">
                <a:solidFill>
                  <a:srgbClr val="006600"/>
                </a:solidFill>
                <a:ea typeface="黑体" panose="02010609060101010101" pitchFamily="2" charset="-122"/>
              </a:rPr>
              <a:t>张晋：</a:t>
            </a:r>
            <a:r>
              <a:rPr lang="en-US" altLang="zh-CN" b="1" dirty="0">
                <a:solidFill>
                  <a:srgbClr val="006600"/>
                </a:solidFill>
                <a:ea typeface="黑体" panose="02010609060101010101" pitchFamily="2" charset="-122"/>
              </a:rPr>
              <a:t>《</a:t>
            </a:r>
            <a:r>
              <a:rPr lang="zh-CN" altLang="en-US" b="1" dirty="0">
                <a:solidFill>
                  <a:srgbClr val="006600"/>
                </a:solidFill>
                <a:ea typeface="黑体" panose="02010609060101010101" pitchFamily="2" charset="-122"/>
              </a:rPr>
              <a:t>笔落惊风雨，诗成泣鬼神</a:t>
            </a:r>
            <a:r>
              <a:rPr lang="en-US" altLang="zh-CN" b="1" dirty="0">
                <a:solidFill>
                  <a:srgbClr val="006600"/>
                </a:solidFill>
                <a:ea typeface="黑体" panose="02010609060101010101" pitchFamily="2" charset="-122"/>
              </a:rPr>
              <a:t>》</a:t>
            </a:r>
            <a:r>
              <a:rPr lang="zh-CN" altLang="en-US" b="1" dirty="0">
                <a:solidFill>
                  <a:srgbClr val="006600"/>
                </a:solidFill>
                <a:ea typeface="黑体" panose="02010609060101010101" pitchFamily="2" charset="-122"/>
              </a:rPr>
              <a:t>是怎样整合课本素材写作的。</a:t>
            </a:r>
            <a:r>
              <a:rPr lang="zh-CN" altLang="en-US" dirty="0">
                <a:solidFill>
                  <a:srgbClr val="006600"/>
                </a:solidFill>
                <a:latin typeface="黑体" panose="02010609060101010101" pitchFamily="2" charset="-122"/>
                <a:ea typeface="黑体" panose="02010609060101010101" pitchFamily="2" charset="-122"/>
              </a:rPr>
              <a:t> </a:t>
            </a:r>
            <a:endParaRPr lang="zh-CN" altLang="en-US" dirty="0">
              <a:solidFill>
                <a:srgbClr val="006600"/>
              </a:solidFill>
              <a:latin typeface="黑体" panose="02010609060101010101" pitchFamily="2" charset="-122"/>
              <a:ea typeface="黑体" panose="02010609060101010101" pitchFamily="2" charset="-122"/>
            </a:endParaRPr>
          </a:p>
        </p:txBody>
      </p:sp>
      <p:sp>
        <p:nvSpPr>
          <p:cNvPr id="33795" name="文本框 225283"/>
          <p:cNvSpPr txBox="1"/>
          <p:nvPr/>
        </p:nvSpPr>
        <p:spPr>
          <a:xfrm>
            <a:off x="0" y="0"/>
            <a:ext cx="2411413"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写作启示</a:t>
            </a:r>
            <a:endParaRPr lang="zh-CN" altLang="en-US" sz="4000" b="1" dirty="0">
              <a:solidFill>
                <a:schemeClr val="bg1"/>
              </a:solidFill>
              <a:latin typeface="Arial" panose="020B0604020202020204" pitchFamily="34" charset="0"/>
            </a:endParaRPr>
          </a:p>
        </p:txBody>
      </p:sp>
      <p:sp>
        <p:nvSpPr>
          <p:cNvPr id="3379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grpId="0" nodeType="withEffect">
                                  <p:stCondLst>
                                    <p:cond delay="0"/>
                                  </p:stCondLst>
                                  <p:childTnLst>
                                    <p:set>
                                      <p:cBhvr>
                                        <p:cTn id="6" fill="hold">
                                          <p:stCondLst>
                                            <p:cond delay="0"/>
                                          </p:stCondLst>
                                        </p:cTn>
                                        <p:tgtEl>
                                          <p:spTgt spid="225282"/>
                                        </p:tgtEl>
                                        <p:attrNameLst>
                                          <p:attrName>style.visibility</p:attrName>
                                        </p:attrNameLst>
                                      </p:cBhvr>
                                      <p:to>
                                        <p:strVal val="visible"/>
                                      </p:to>
                                    </p:set>
                                    <p:anim calcmode="lin" valueType="num">
                                      <p:cBhvr>
                                        <p:cTn id="7" dur="15000" fill="hold"/>
                                        <p:tgtEl>
                                          <p:spTgt spid="225282"/>
                                        </p:tgtEl>
                                        <p:attrNameLst>
                                          <p:attrName>ppt_x</p:attrName>
                                        </p:attrNameLst>
                                      </p:cBhvr>
                                      <p:tavLst>
                                        <p:tav tm="0">
                                          <p:val>
                                            <p:strVal val="#ppt_x"/>
                                          </p:val>
                                        </p:tav>
                                        <p:tav tm="100000">
                                          <p:val>
                                            <p:strVal val="#ppt_x"/>
                                          </p:val>
                                        </p:tav>
                                      </p:tavLst>
                                    </p:anim>
                                    <p:anim calcmode="lin" valueType="num">
                                      <p:cBhvr>
                                        <p:cTn id="8" dur="15000" fill="hold"/>
                                        <p:tgtEl>
                                          <p:spTgt spid="225282"/>
                                        </p:tgtEl>
                                        <p:attrNameLst>
                                          <p:attrName>ppt_y</p:attrName>
                                        </p:attrNameLst>
                                      </p:cBhvr>
                                      <p:tavLst>
                                        <p:tav tm="0">
                                          <p:val>
                                            <p:strVal val="#ppt_y+1"/>
                                          </p:val>
                                        </p:tav>
                                        <p:tav tm="100000">
                                          <p:val>
                                            <p:strVal val="#ppt_y-1"/>
                                          </p:val>
                                        </p:tav>
                                      </p:tavLst>
                                    </p:anim>
                                  </p:childTnLst>
                                </p:cTn>
                              </p:par>
                              <p:par>
                                <p:cTn id="9" presetID="28" presetClass="entr" presetSubtype="0" fill="hold" grpId="0" nodeType="withEffect">
                                  <p:stCondLst>
                                    <p:cond delay="0"/>
                                  </p:stCondLst>
                                  <p:childTnLst>
                                    <p:set>
                                      <p:cBhvr>
                                        <p:cTn id="10" fill="hold">
                                          <p:stCondLst>
                                            <p:cond delay="0"/>
                                          </p:stCondLst>
                                        </p:cTn>
                                        <p:tgtEl>
                                          <p:spTgt spid="225283">
                                            <p:txEl>
                                              <p:charRg st="0" end="34"/>
                                            </p:txEl>
                                          </p:spTgt>
                                        </p:tgtEl>
                                        <p:attrNameLst>
                                          <p:attrName>style.visibility</p:attrName>
                                        </p:attrNameLst>
                                      </p:cBhvr>
                                      <p:to>
                                        <p:strVal val="visible"/>
                                      </p:to>
                                    </p:set>
                                    <p:anim calcmode="lin" valueType="num">
                                      <p:cBhvr>
                                        <p:cTn id="11" dur="15000" fill="hold"/>
                                        <p:tgtEl>
                                          <p:spTgt spid="225283">
                                            <p:txEl>
                                              <p:charRg st="0" end="34"/>
                                            </p:txEl>
                                          </p:spTgt>
                                        </p:tgtEl>
                                        <p:attrNameLst>
                                          <p:attrName>ppt_x</p:attrName>
                                        </p:attrNameLst>
                                      </p:cBhvr>
                                      <p:tavLst>
                                        <p:tav tm="0">
                                          <p:val>
                                            <p:strVal val="#ppt_x"/>
                                          </p:val>
                                        </p:tav>
                                        <p:tav tm="100000">
                                          <p:val>
                                            <p:strVal val="#ppt_x"/>
                                          </p:val>
                                        </p:tav>
                                      </p:tavLst>
                                    </p:anim>
                                    <p:anim calcmode="lin" valueType="num">
                                      <p:cBhvr>
                                        <p:cTn id="12" dur="15000" fill="hold"/>
                                        <p:tgtEl>
                                          <p:spTgt spid="225283">
                                            <p:txEl>
                                              <p:charRg st="0" end="34"/>
                                            </p:txEl>
                                          </p:spTgt>
                                        </p:tgtEl>
                                        <p:attrNameLst>
                                          <p:attrName>ppt_y</p:attrName>
                                        </p:attrNameLst>
                                      </p:cBhvr>
                                      <p:tavLst>
                                        <p:tav tm="0">
                                          <p:val>
                                            <p:strVal val="#ppt_y+1"/>
                                          </p:val>
                                        </p:tav>
                                        <p:tav tm="100000">
                                          <p:val>
                                            <p:strVal val="#ppt_y-1"/>
                                          </p:val>
                                        </p:tav>
                                      </p:tavLst>
                                    </p:anim>
                                  </p:childTnLst>
                                </p:cTn>
                              </p:par>
                              <p:par>
                                <p:cTn id="13" presetID="28" presetClass="entr" presetSubtype="0" fill="hold" grpId="0" nodeType="withEffect">
                                  <p:stCondLst>
                                    <p:cond delay="0"/>
                                  </p:stCondLst>
                                  <p:childTnLst>
                                    <p:set>
                                      <p:cBhvr>
                                        <p:cTn id="14" fill="hold">
                                          <p:stCondLst>
                                            <p:cond delay="0"/>
                                          </p:stCondLst>
                                        </p:cTn>
                                        <p:tgtEl>
                                          <p:spTgt spid="225283">
                                            <p:txEl>
                                              <p:charRg st="34" end="66"/>
                                            </p:txEl>
                                          </p:spTgt>
                                        </p:tgtEl>
                                        <p:attrNameLst>
                                          <p:attrName>style.visibility</p:attrName>
                                        </p:attrNameLst>
                                      </p:cBhvr>
                                      <p:to>
                                        <p:strVal val="visible"/>
                                      </p:to>
                                    </p:set>
                                    <p:anim calcmode="lin" valueType="num">
                                      <p:cBhvr>
                                        <p:cTn id="15" dur="15000" fill="hold"/>
                                        <p:tgtEl>
                                          <p:spTgt spid="225283">
                                            <p:txEl>
                                              <p:charRg st="34" end="66"/>
                                            </p:txEl>
                                          </p:spTgt>
                                        </p:tgtEl>
                                        <p:attrNameLst>
                                          <p:attrName>ppt_x</p:attrName>
                                        </p:attrNameLst>
                                      </p:cBhvr>
                                      <p:tavLst>
                                        <p:tav tm="0">
                                          <p:val>
                                            <p:strVal val="#ppt_x"/>
                                          </p:val>
                                        </p:tav>
                                        <p:tav tm="100000">
                                          <p:val>
                                            <p:strVal val="#ppt_x"/>
                                          </p:val>
                                        </p:tav>
                                      </p:tavLst>
                                    </p:anim>
                                    <p:anim calcmode="lin" valueType="num">
                                      <p:cBhvr>
                                        <p:cTn id="16" dur="15000" fill="hold"/>
                                        <p:tgtEl>
                                          <p:spTgt spid="225283">
                                            <p:txEl>
                                              <p:charRg st="34" end="66"/>
                                            </p:txEl>
                                          </p:spTgt>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2" grpId="0"/>
      <p:bldP spid="225283"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7" name="内容占位符 226306"/>
          <p:cNvSpPr>
            <a:spLocks noGrp="1" noRot="1"/>
          </p:cNvSpPr>
          <p:nvPr>
            <p:ph idx="1"/>
          </p:nvPr>
        </p:nvSpPr>
        <p:spPr>
          <a:xfrm>
            <a:off x="468313" y="1844675"/>
            <a:ext cx="7920037" cy="4114800"/>
          </a:xfrm>
          <a:ln/>
        </p:spPr>
        <p:txBody>
          <a:bodyPr anchor="t"/>
          <a:p>
            <a:pPr>
              <a:buNone/>
            </a:pPr>
            <a:r>
              <a:rPr lang="en-US" altLang="zh-CN" b="1" dirty="0">
                <a:latin typeface="黑体" panose="02010609060101010101" pitchFamily="2" charset="-122"/>
                <a:ea typeface="黑体" panose="02010609060101010101" pitchFamily="2" charset="-122"/>
              </a:rPr>
              <a:t> </a:t>
            </a:r>
            <a:r>
              <a:rPr lang="en-US" altLang="zh-CN" b="1" dirty="0"/>
              <a:t>◎</a:t>
            </a:r>
            <a:r>
              <a:rPr lang="en-US" altLang="zh-CN" b="1"/>
              <a:t>1  </a:t>
            </a:r>
            <a:r>
              <a:rPr lang="zh-CN" altLang="en-US" b="1" dirty="0">
                <a:latin typeface="黑体" panose="02010609060101010101" pitchFamily="2" charset="-122"/>
                <a:ea typeface="黑体" panose="02010609060101010101" pitchFamily="2" charset="-122"/>
              </a:rPr>
              <a:t>学习课文的写法，模仿课文进行作文。 </a:t>
            </a:r>
            <a:endParaRPr lang="zh-CN" altLang="en-US" b="1" dirty="0">
              <a:latin typeface="黑体" panose="02010609060101010101" pitchFamily="2" charset="-122"/>
              <a:ea typeface="黑体" panose="02010609060101010101" pitchFamily="2" charset="-122"/>
            </a:endParaRPr>
          </a:p>
          <a:p>
            <a:pPr>
              <a:buNone/>
            </a:pPr>
            <a:r>
              <a:rPr lang="zh-CN" altLang="en-US" b="1" dirty="0"/>
              <a:t>  </a:t>
            </a:r>
            <a:endParaRPr lang="zh-CN" altLang="en-US" b="1" dirty="0"/>
          </a:p>
          <a:p>
            <a:pPr>
              <a:buNone/>
            </a:pPr>
            <a:r>
              <a:rPr lang="zh-CN" altLang="en-US" b="1" dirty="0"/>
              <a:t>  </a:t>
            </a:r>
            <a:r>
              <a:rPr lang="en-US" altLang="zh-CN" b="1" dirty="0"/>
              <a:t>◎</a:t>
            </a:r>
            <a:r>
              <a:rPr lang="en-US" altLang="zh-CN" b="1"/>
              <a:t>2  </a:t>
            </a:r>
            <a:r>
              <a:rPr lang="zh-CN" altLang="en-US" b="1" dirty="0">
                <a:latin typeface="黑体" panose="02010609060101010101" pitchFamily="2" charset="-122"/>
                <a:ea typeface="黑体" panose="02010609060101010101" pitchFamily="2" charset="-122"/>
              </a:rPr>
              <a:t>充分利用课文内容，充实文章内容。 </a:t>
            </a:r>
            <a:endParaRPr lang="zh-CN" altLang="en-US" b="1" dirty="0">
              <a:latin typeface="黑体" panose="02010609060101010101" pitchFamily="2" charset="-122"/>
              <a:ea typeface="黑体" panose="02010609060101010101" pitchFamily="2" charset="-122"/>
            </a:endParaRPr>
          </a:p>
          <a:p>
            <a:pPr>
              <a:buNone/>
            </a:pPr>
            <a:r>
              <a:rPr lang="zh-CN" altLang="en-US" b="1" dirty="0"/>
              <a:t>  </a:t>
            </a:r>
            <a:endParaRPr lang="zh-CN" altLang="en-US" b="1" dirty="0"/>
          </a:p>
          <a:p>
            <a:pPr>
              <a:buNone/>
            </a:pPr>
            <a:r>
              <a:rPr lang="zh-CN" altLang="en-US" b="1" dirty="0"/>
              <a:t>  </a:t>
            </a:r>
            <a:r>
              <a:rPr lang="en-US" altLang="zh-CN" b="1" dirty="0"/>
              <a:t>◎</a:t>
            </a:r>
            <a:r>
              <a:rPr lang="en-US" altLang="zh-CN" b="1"/>
              <a:t>3  </a:t>
            </a:r>
            <a:r>
              <a:rPr lang="zh-CN" altLang="en-US" b="1" dirty="0">
                <a:latin typeface="黑体" panose="02010609060101010101" pitchFamily="2" charset="-122"/>
                <a:ea typeface="黑体" panose="02010609060101010101" pitchFamily="2" charset="-122"/>
              </a:rPr>
              <a:t>对课文进行分类，形成素材网络。</a:t>
            </a:r>
            <a:endParaRPr lang="zh-CN" altLang="en-US" b="1">
              <a:latin typeface="黑体" panose="02010609060101010101" pitchFamily="2" charset="-122"/>
              <a:ea typeface="黑体" panose="02010609060101010101" pitchFamily="2" charset="-122"/>
            </a:endParaRPr>
          </a:p>
        </p:txBody>
      </p:sp>
      <p:sp>
        <p:nvSpPr>
          <p:cNvPr id="34818" name="文本框 226308"/>
          <p:cNvSpPr txBox="1"/>
          <p:nvPr/>
        </p:nvSpPr>
        <p:spPr>
          <a:xfrm>
            <a:off x="0" y="0"/>
            <a:ext cx="2411413"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写作启示</a:t>
            </a:r>
            <a:endParaRPr lang="zh-CN" altLang="en-US" sz="4000" b="1" dirty="0">
              <a:solidFill>
                <a:schemeClr val="bg1"/>
              </a:solidFill>
              <a:latin typeface="Arial" panose="020B0604020202020204" pitchFamily="34" charset="0"/>
            </a:endParaRPr>
          </a:p>
        </p:txBody>
      </p:sp>
      <p:sp>
        <p:nvSpPr>
          <p:cNvPr id="3481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6307">
                                            <p:txEl>
                                              <p:charRg st="0" end="24"/>
                                            </p:txEl>
                                          </p:spTgt>
                                        </p:tgtEl>
                                        <p:attrNameLst>
                                          <p:attrName>style.visibility</p:attrName>
                                        </p:attrNameLst>
                                      </p:cBhvr>
                                      <p:to>
                                        <p:strVal val="visible"/>
                                      </p:to>
                                    </p:set>
                                    <p:animEffect transition="in" filter="wipe(left)">
                                      <p:cBhvr>
                                        <p:cTn id="7" dur="500"/>
                                        <p:tgtEl>
                                          <p:spTgt spid="226307">
                                            <p:txEl>
                                              <p:charRg st="0" end="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6307">
                                            <p:txEl>
                                              <p:charRg st="24" end="27"/>
                                            </p:txEl>
                                          </p:spTgt>
                                        </p:tgtEl>
                                        <p:attrNameLst>
                                          <p:attrName>style.visibility</p:attrName>
                                        </p:attrNameLst>
                                      </p:cBhvr>
                                      <p:to>
                                        <p:strVal val="visible"/>
                                      </p:to>
                                    </p:set>
                                    <p:animEffect transition="in" filter="wipe(left)">
                                      <p:cBhvr>
                                        <p:cTn id="12" dur="500"/>
                                        <p:tgtEl>
                                          <p:spTgt spid="226307">
                                            <p:txEl>
                                              <p:charRg st="24" end="2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6307">
                                            <p:txEl>
                                              <p:charRg st="27" end="51"/>
                                            </p:txEl>
                                          </p:spTgt>
                                        </p:tgtEl>
                                        <p:attrNameLst>
                                          <p:attrName>style.visibility</p:attrName>
                                        </p:attrNameLst>
                                      </p:cBhvr>
                                      <p:to>
                                        <p:strVal val="visible"/>
                                      </p:to>
                                    </p:set>
                                    <p:animEffect transition="in" filter="wipe(left)">
                                      <p:cBhvr>
                                        <p:cTn id="17" dur="500"/>
                                        <p:tgtEl>
                                          <p:spTgt spid="226307">
                                            <p:txEl>
                                              <p:charRg st="27" end="5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6307">
                                            <p:txEl>
                                              <p:charRg st="51" end="54"/>
                                            </p:txEl>
                                          </p:spTgt>
                                        </p:tgtEl>
                                        <p:attrNameLst>
                                          <p:attrName>style.visibility</p:attrName>
                                        </p:attrNameLst>
                                      </p:cBhvr>
                                      <p:to>
                                        <p:strVal val="visible"/>
                                      </p:to>
                                    </p:set>
                                    <p:animEffect transition="in" filter="wipe(left)">
                                      <p:cBhvr>
                                        <p:cTn id="22" dur="500"/>
                                        <p:tgtEl>
                                          <p:spTgt spid="226307">
                                            <p:txEl>
                                              <p:charRg st="51" end="5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6307">
                                            <p:txEl>
                                              <p:charRg st="54" end="76"/>
                                            </p:txEl>
                                          </p:spTgt>
                                        </p:tgtEl>
                                        <p:attrNameLst>
                                          <p:attrName>style.visibility</p:attrName>
                                        </p:attrNameLst>
                                      </p:cBhvr>
                                      <p:to>
                                        <p:strVal val="visible"/>
                                      </p:to>
                                    </p:set>
                                    <p:animEffect transition="in" filter="wipe(left)">
                                      <p:cBhvr>
                                        <p:cTn id="27" dur="500"/>
                                        <p:tgtEl>
                                          <p:spTgt spid="226307">
                                            <p:txEl>
                                              <p:charRg st="54" end="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7330" name="标题 227329"/>
          <p:cNvSpPr>
            <a:spLocks noGrp="1" noRot="1"/>
          </p:cNvSpPr>
          <p:nvPr>
            <p:ph type="title"/>
          </p:nvPr>
        </p:nvSpPr>
        <p:spPr>
          <a:ln/>
        </p:spPr>
        <p:txBody>
          <a:bodyPr anchor="ctr"/>
          <a:p>
            <a:r>
              <a:rPr lang="zh-CN" altLang="en-US" b="1" dirty="0">
                <a:ea typeface="黑体" panose="02010609060101010101" pitchFamily="2" charset="-122"/>
              </a:rPr>
              <a:t>分类方法</a:t>
            </a:r>
            <a:endParaRPr lang="zh-CN" altLang="en-US" b="1">
              <a:ea typeface="黑体" panose="02010609060101010101" pitchFamily="2" charset="-122"/>
            </a:endParaRPr>
          </a:p>
        </p:txBody>
      </p:sp>
      <p:sp>
        <p:nvSpPr>
          <p:cNvPr id="227331" name="内容占位符 227330"/>
          <p:cNvSpPr>
            <a:spLocks noGrp="1" noRot="1"/>
          </p:cNvSpPr>
          <p:nvPr>
            <p:ph idx="1"/>
          </p:nvPr>
        </p:nvSpPr>
        <p:spPr>
          <a:xfrm>
            <a:off x="1014413" y="1981200"/>
            <a:ext cx="7439025" cy="2863850"/>
          </a:xfrm>
          <a:ln/>
        </p:spPr>
        <p:txBody>
          <a:bodyPr anchor="t"/>
          <a:p>
            <a:pPr>
              <a:lnSpc>
                <a:spcPct val="90000"/>
              </a:lnSpc>
              <a:buNone/>
            </a:pPr>
            <a:r>
              <a:rPr lang="en-US" altLang="zh-CN" sz="3600" b="1" dirty="0"/>
              <a:t>◎</a:t>
            </a:r>
            <a:r>
              <a:rPr lang="en-US" altLang="zh-CN" sz="3600" b="1"/>
              <a:t>1  </a:t>
            </a:r>
            <a:r>
              <a:rPr lang="zh-CN" altLang="en-US" sz="3600" b="1" dirty="0">
                <a:ea typeface="黑体" panose="02010609060101010101" pitchFamily="2" charset="-122"/>
              </a:rPr>
              <a:t>把六册书按名言警句类型分</a:t>
            </a:r>
            <a:endParaRPr lang="zh-CN" altLang="en-US" sz="3600" b="1" dirty="0">
              <a:ea typeface="黑体" panose="02010609060101010101" pitchFamily="2" charset="-122"/>
            </a:endParaRPr>
          </a:p>
          <a:p>
            <a:pPr>
              <a:lnSpc>
                <a:spcPct val="90000"/>
              </a:lnSpc>
              <a:buNone/>
            </a:pPr>
            <a:endParaRPr lang="zh-CN" altLang="en-US" sz="3600" b="1" dirty="0"/>
          </a:p>
          <a:p>
            <a:pPr>
              <a:lnSpc>
                <a:spcPct val="90000"/>
              </a:lnSpc>
              <a:buNone/>
            </a:pPr>
            <a:r>
              <a:rPr lang="en-US" altLang="zh-CN" sz="3600" b="1" dirty="0"/>
              <a:t>◎</a:t>
            </a:r>
            <a:r>
              <a:rPr lang="en-US" altLang="zh-CN" sz="3600" b="1"/>
              <a:t>2  </a:t>
            </a:r>
            <a:r>
              <a:rPr lang="zh-CN" altLang="en-US" sz="3600" b="1" dirty="0">
                <a:ea typeface="黑体" panose="02010609060101010101" pitchFamily="2" charset="-122"/>
              </a:rPr>
              <a:t>按文言文、古诗、现代文的主旨或所涉及的内容分</a:t>
            </a:r>
            <a:endParaRPr lang="zh-CN" altLang="en-US" sz="3600" b="1" dirty="0">
              <a:ea typeface="黑体" panose="02010609060101010101" pitchFamily="2" charset="-122"/>
            </a:endParaRPr>
          </a:p>
          <a:p>
            <a:pPr>
              <a:lnSpc>
                <a:spcPct val="90000"/>
              </a:lnSpc>
              <a:buNone/>
            </a:pPr>
            <a:endParaRPr lang="zh-CN" altLang="en-US" sz="3600" b="1" dirty="0"/>
          </a:p>
          <a:p>
            <a:pPr>
              <a:lnSpc>
                <a:spcPct val="90000"/>
              </a:lnSpc>
              <a:buNone/>
            </a:pPr>
            <a:r>
              <a:rPr lang="en-US" altLang="zh-CN" sz="3600" b="1" dirty="0"/>
              <a:t>◎</a:t>
            </a:r>
            <a:r>
              <a:rPr lang="en-US" altLang="zh-CN" sz="3600" b="1"/>
              <a:t>3  </a:t>
            </a:r>
            <a:r>
              <a:rPr lang="zh-CN" altLang="en-US" sz="3600" b="1" dirty="0">
                <a:ea typeface="黑体" panose="02010609060101010101" pitchFamily="2" charset="-122"/>
              </a:rPr>
              <a:t>按中考作文涉及的题材分</a:t>
            </a:r>
            <a:endParaRPr lang="zh-CN" altLang="en-US" sz="3600" b="1">
              <a:ea typeface="黑体" panose="02010609060101010101" pitchFamily="2" charset="-122"/>
            </a:endParaRPr>
          </a:p>
        </p:txBody>
      </p:sp>
      <p:sp>
        <p:nvSpPr>
          <p:cNvPr id="35843" name="文本框 227331"/>
          <p:cNvSpPr txBox="1"/>
          <p:nvPr/>
        </p:nvSpPr>
        <p:spPr>
          <a:xfrm>
            <a:off x="0" y="0"/>
            <a:ext cx="2411413"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写作启示</a:t>
            </a:r>
            <a:endParaRPr lang="zh-CN" altLang="en-US" sz="4000" b="1" dirty="0">
              <a:solidFill>
                <a:schemeClr val="bg1"/>
              </a:solidFill>
              <a:latin typeface="Arial" panose="020B0604020202020204" pitchFamily="34" charset="0"/>
            </a:endParaRPr>
          </a:p>
        </p:txBody>
      </p:sp>
      <p:sp>
        <p:nvSpPr>
          <p:cNvPr id="3584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iterate type="lt">
                                    <p:tmPct val="10000"/>
                                  </p:iterate>
                                  <p:childTnLst>
                                    <p:animMotion origin="layout" path="M 3.61111E-6 3.33333E-6  C 0.06892 3.33333E-6  0.125 0.02847  0.125 0.06389  C 0.125 0.09907  0.06892 0.12777  3.61111E-6 0.12777  C -0.0691 0.12777  -0.125 0.09907  -0.125 0.06389  C -0.125 0.02847  -0.0691 3.33333E-6  3.61111E-6 3.33333E-6  Z " pathEditMode="relative">
                                      <p:cBhvr>
                                        <p:cTn id="6" dur="2000" fill="hold"/>
                                        <p:tgtEl>
                                          <p:spTgt spid="227330"/>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fill="hold">
                                          <p:stCondLst>
                                            <p:cond delay="0"/>
                                          </p:stCondLst>
                                        </p:cTn>
                                        <p:tgtEl>
                                          <p:spTgt spid="227331">
                                            <p:txEl>
                                              <p:charRg st="0" end="17"/>
                                            </p:txEl>
                                          </p:spTgt>
                                        </p:tgtEl>
                                        <p:attrNameLst>
                                          <p:attrName>style.visibility</p:attrName>
                                        </p:attrNameLst>
                                      </p:cBhvr>
                                      <p:to>
                                        <p:strVal val="visible"/>
                                      </p:to>
                                    </p:set>
                                    <p:animEffect transition="in" filter="fade">
                                      <p:cBhvr>
                                        <p:cTn id="11" dur="1000">
                                          <p:stCondLst>
                                            <p:cond delay="0"/>
                                          </p:stCondLst>
                                        </p:cTn>
                                        <p:tgtEl>
                                          <p:spTgt spid="227331">
                                            <p:txEl>
                                              <p:charRg st="0" end="17"/>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fill="hold">
                                          <p:stCondLst>
                                            <p:cond delay="0"/>
                                          </p:stCondLst>
                                        </p:cTn>
                                        <p:tgtEl>
                                          <p:spTgt spid="227331">
                                            <p:txEl>
                                              <p:charRg st="18" end="45"/>
                                            </p:txEl>
                                          </p:spTgt>
                                        </p:tgtEl>
                                        <p:attrNameLst>
                                          <p:attrName>style.visibility</p:attrName>
                                        </p:attrNameLst>
                                      </p:cBhvr>
                                      <p:to>
                                        <p:strVal val="visible"/>
                                      </p:to>
                                    </p:set>
                                    <p:animEffect transition="in" filter="fade">
                                      <p:cBhvr>
                                        <p:cTn id="16" dur="1000">
                                          <p:stCondLst>
                                            <p:cond delay="0"/>
                                          </p:stCondLst>
                                        </p:cTn>
                                        <p:tgtEl>
                                          <p:spTgt spid="227331">
                                            <p:txEl>
                                              <p:charRg st="18" end="4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fill="hold">
                                          <p:stCondLst>
                                            <p:cond delay="0"/>
                                          </p:stCondLst>
                                        </p:cTn>
                                        <p:tgtEl>
                                          <p:spTgt spid="227331">
                                            <p:txEl>
                                              <p:charRg st="46" end="62"/>
                                            </p:txEl>
                                          </p:spTgt>
                                        </p:tgtEl>
                                        <p:attrNameLst>
                                          <p:attrName>style.visibility</p:attrName>
                                        </p:attrNameLst>
                                      </p:cBhvr>
                                      <p:to>
                                        <p:strVal val="visible"/>
                                      </p:to>
                                    </p:set>
                                    <p:animEffect transition="in" filter="fade">
                                      <p:cBhvr>
                                        <p:cTn id="21" dur="1000">
                                          <p:stCondLst>
                                            <p:cond delay="0"/>
                                          </p:stCondLst>
                                        </p:cTn>
                                        <p:tgtEl>
                                          <p:spTgt spid="227331">
                                            <p:txEl>
                                              <p:charRg st="46" end="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p:bldP spid="22733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228353"/>
          <p:cNvSpPr>
            <a:spLocks noGrp="1" noRot="1"/>
          </p:cNvSpPr>
          <p:nvPr>
            <p:ph type="title"/>
          </p:nvPr>
        </p:nvSpPr>
        <p:spPr>
          <a:xfrm>
            <a:off x="1476375" y="549275"/>
            <a:ext cx="5903913" cy="719138"/>
          </a:xfrm>
          <a:ln/>
        </p:spPr>
        <p:txBody>
          <a:bodyPr anchor="ctr"/>
          <a:p>
            <a:r>
              <a:rPr lang="zh-CN" altLang="en-US" sz="3200" b="1" dirty="0">
                <a:solidFill>
                  <a:schemeClr val="accent2"/>
                </a:solidFill>
                <a:ea typeface="黑体" panose="02010609060101010101" pitchFamily="2" charset="-122"/>
              </a:rPr>
              <a:t>古文的分类</a:t>
            </a:r>
            <a:r>
              <a:rPr lang="zh-CN" altLang="en-US" sz="4000" dirty="0"/>
              <a:t> </a:t>
            </a:r>
            <a:endParaRPr lang="zh-CN" altLang="en-US" sz="4000" dirty="0"/>
          </a:p>
        </p:txBody>
      </p:sp>
      <p:sp>
        <p:nvSpPr>
          <p:cNvPr id="228355" name="内容占位符 228354"/>
          <p:cNvSpPr>
            <a:spLocks noGrp="1" noRot="1"/>
          </p:cNvSpPr>
          <p:nvPr>
            <p:ph idx="1"/>
          </p:nvPr>
        </p:nvSpPr>
        <p:spPr>
          <a:xfrm>
            <a:off x="685800" y="1371600"/>
            <a:ext cx="7772400" cy="4114800"/>
          </a:xfrm>
          <a:ln/>
        </p:spPr>
        <p:txBody>
          <a:bodyPr anchor="t"/>
          <a:p>
            <a:pPr>
              <a:lnSpc>
                <a:spcPct val="80000"/>
              </a:lnSpc>
              <a:buNone/>
            </a:pPr>
            <a:r>
              <a:rPr lang="en-US" altLang="zh-CN" sz="2800" b="1" dirty="0">
                <a:solidFill>
                  <a:srgbClr val="FF0000"/>
                </a:solidFill>
                <a:latin typeface="黑体" panose="02010609060101010101" pitchFamily="2" charset="-122"/>
                <a:ea typeface="黑体" panose="02010609060101010101" pitchFamily="2" charset="-122"/>
              </a:rPr>
              <a:t>1</a:t>
            </a:r>
            <a:r>
              <a:rPr lang="zh-CN" altLang="en-US" sz="2800" b="1" dirty="0">
                <a:solidFill>
                  <a:srgbClr val="FF0000"/>
                </a:solidFill>
                <a:latin typeface="黑体" panose="02010609060101010101" pitchFamily="2" charset="-122"/>
                <a:ea typeface="黑体" panose="02010609060101010101" pitchFamily="2" charset="-122"/>
              </a:rPr>
              <a:t>、生活情趣篇：</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陈太丘与友期</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童趣</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庄子与惠子游于濠梁</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咏雪</a:t>
            </a:r>
            <a:r>
              <a:rPr lang="en-US" altLang="zh-CN" sz="2800" b="1">
                <a:latin typeface="黑体" panose="02010609060101010101" pitchFamily="2" charset="-122"/>
                <a:ea typeface="黑体" panose="02010609060101010101" pitchFamily="2" charset="-122"/>
              </a:rPr>
              <a:t>》</a:t>
            </a:r>
            <a:endParaRPr lang="en-US" altLang="zh-CN" sz="2800" b="1">
              <a:latin typeface="黑体" panose="02010609060101010101" pitchFamily="2" charset="-122"/>
              <a:ea typeface="黑体" panose="02010609060101010101" pitchFamily="2" charset="-122"/>
            </a:endParaRPr>
          </a:p>
          <a:p>
            <a:pPr>
              <a:lnSpc>
                <a:spcPct val="80000"/>
              </a:lnSpc>
              <a:buNone/>
            </a:pPr>
            <a:r>
              <a:rPr lang="en-US" altLang="zh-CN" sz="2800" b="1" dirty="0">
                <a:solidFill>
                  <a:srgbClr val="FF0000"/>
                </a:solidFill>
                <a:latin typeface="黑体" panose="02010609060101010101" pitchFamily="2" charset="-122"/>
                <a:ea typeface="黑体" panose="02010609060101010101" pitchFamily="2" charset="-122"/>
              </a:rPr>
              <a:t>2</a:t>
            </a:r>
            <a:r>
              <a:rPr lang="zh-CN" altLang="en-US" sz="2800" b="1" dirty="0">
                <a:solidFill>
                  <a:srgbClr val="FF0000"/>
                </a:solidFill>
                <a:latin typeface="黑体" panose="02010609060101010101" pitchFamily="2" charset="-122"/>
                <a:ea typeface="黑体" panose="02010609060101010101" pitchFamily="2" charset="-122"/>
              </a:rPr>
              <a:t>、战争篇：</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唐雎不辱使命</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公输</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得道多助，失道寡助</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曹刿论战</a:t>
            </a:r>
            <a:r>
              <a:rPr lang="en-US" altLang="zh-CN" sz="2800" b="1">
                <a:latin typeface="黑体" panose="02010609060101010101" pitchFamily="2" charset="-122"/>
                <a:ea typeface="黑体" panose="02010609060101010101" pitchFamily="2" charset="-122"/>
              </a:rPr>
              <a:t>》</a:t>
            </a:r>
            <a:endParaRPr lang="en-US" altLang="zh-CN" sz="2800" b="1">
              <a:latin typeface="黑体" panose="02010609060101010101" pitchFamily="2" charset="-122"/>
              <a:ea typeface="黑体" panose="02010609060101010101" pitchFamily="2" charset="-122"/>
            </a:endParaRPr>
          </a:p>
          <a:p>
            <a:pPr>
              <a:lnSpc>
                <a:spcPct val="80000"/>
              </a:lnSpc>
              <a:buNone/>
            </a:pPr>
            <a:r>
              <a:rPr lang="en-US" altLang="zh-CN" sz="2800" b="1" dirty="0">
                <a:solidFill>
                  <a:srgbClr val="FF0000"/>
                </a:solidFill>
                <a:latin typeface="黑体" panose="02010609060101010101" pitchFamily="2" charset="-122"/>
                <a:ea typeface="黑体" panose="02010609060101010101" pitchFamily="2" charset="-122"/>
              </a:rPr>
              <a:t>3</a:t>
            </a:r>
            <a:r>
              <a:rPr lang="zh-CN" altLang="en-US" sz="2800" b="1" dirty="0">
                <a:solidFill>
                  <a:srgbClr val="FF0000"/>
                </a:solidFill>
                <a:latin typeface="黑体" panose="02010609060101010101" pitchFamily="2" charset="-122"/>
                <a:ea typeface="黑体" panose="02010609060101010101" pitchFamily="2" charset="-122"/>
              </a:rPr>
              <a:t>、学习篇：</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〈论语〉十则</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伤仲永</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孙权劝学</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送东阳马生序</a:t>
            </a:r>
            <a:r>
              <a:rPr lang="en-US" altLang="zh-CN" sz="2800" b="1">
                <a:latin typeface="黑体" panose="02010609060101010101" pitchFamily="2" charset="-122"/>
                <a:ea typeface="黑体" panose="02010609060101010101" pitchFamily="2" charset="-122"/>
              </a:rPr>
              <a:t>》   </a:t>
            </a:r>
            <a:endParaRPr lang="en-US" altLang="zh-CN" sz="2800" b="1">
              <a:latin typeface="黑体" panose="02010609060101010101" pitchFamily="2" charset="-122"/>
              <a:ea typeface="黑体" panose="02010609060101010101" pitchFamily="2" charset="-122"/>
            </a:endParaRPr>
          </a:p>
          <a:p>
            <a:pPr>
              <a:lnSpc>
                <a:spcPct val="80000"/>
              </a:lnSpc>
              <a:buNone/>
            </a:pPr>
            <a:r>
              <a:rPr lang="en-US" altLang="zh-CN" sz="2800" b="1" dirty="0">
                <a:solidFill>
                  <a:srgbClr val="FF0000"/>
                </a:solidFill>
                <a:latin typeface="黑体" panose="02010609060101010101" pitchFamily="2" charset="-122"/>
                <a:ea typeface="黑体" panose="02010609060101010101" pitchFamily="2" charset="-122"/>
              </a:rPr>
              <a:t>4</a:t>
            </a:r>
            <a:r>
              <a:rPr lang="zh-CN" altLang="en-US" sz="2800" b="1" dirty="0">
                <a:solidFill>
                  <a:srgbClr val="FF0000"/>
                </a:solidFill>
                <a:latin typeface="黑体" panose="02010609060101010101" pitchFamily="2" charset="-122"/>
                <a:ea typeface="黑体" panose="02010609060101010101" pitchFamily="2" charset="-122"/>
              </a:rPr>
              <a:t>、治国篇：</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大道之行也</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邹忌讽齐王纳谏</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生于忧患，死于安乐</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得道多助，失道寡助</a:t>
            </a:r>
            <a:r>
              <a:rPr lang="en-US" altLang="zh-CN" sz="2800" b="1">
                <a:latin typeface="黑体" panose="02010609060101010101" pitchFamily="2" charset="-122"/>
                <a:ea typeface="黑体" panose="02010609060101010101" pitchFamily="2" charset="-122"/>
              </a:rPr>
              <a:t>》             </a:t>
            </a:r>
            <a:endParaRPr lang="en-US" altLang="zh-CN" sz="2800" b="1">
              <a:latin typeface="黑体" panose="02010609060101010101" pitchFamily="2" charset="-122"/>
              <a:ea typeface="黑体" panose="02010609060101010101" pitchFamily="2" charset="-122"/>
            </a:endParaRPr>
          </a:p>
          <a:p>
            <a:pPr>
              <a:lnSpc>
                <a:spcPct val="80000"/>
              </a:lnSpc>
              <a:buNone/>
            </a:pPr>
            <a:r>
              <a:rPr lang="en-US" altLang="zh-CN" sz="2800" b="1" dirty="0">
                <a:solidFill>
                  <a:srgbClr val="FF0000"/>
                </a:solidFill>
                <a:latin typeface="黑体" panose="02010609060101010101" pitchFamily="2" charset="-122"/>
                <a:ea typeface="黑体" panose="02010609060101010101" pitchFamily="2" charset="-122"/>
              </a:rPr>
              <a:t>5</a:t>
            </a:r>
            <a:r>
              <a:rPr lang="zh-CN" altLang="en-US" sz="2800" b="1" dirty="0">
                <a:solidFill>
                  <a:srgbClr val="FF0000"/>
                </a:solidFill>
                <a:latin typeface="黑体" panose="02010609060101010101" pitchFamily="2" charset="-122"/>
                <a:ea typeface="黑体" panose="02010609060101010101" pitchFamily="2" charset="-122"/>
              </a:rPr>
              <a:t>、寓言神话篇：</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智子疑邻</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塞翁失马</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夸父逐日</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两小儿辩日</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狼</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愚公移山</a:t>
            </a:r>
            <a:r>
              <a:rPr lang="en-US" altLang="zh-CN" sz="2800" b="1">
                <a:latin typeface="黑体" panose="02010609060101010101" pitchFamily="2" charset="-122"/>
                <a:ea typeface="黑体" panose="02010609060101010101" pitchFamily="2" charset="-122"/>
              </a:rPr>
              <a:t>》</a:t>
            </a:r>
            <a:endParaRPr lang="en-US" altLang="zh-CN" sz="2800" b="1">
              <a:latin typeface="黑体" panose="02010609060101010101" pitchFamily="2" charset="-122"/>
              <a:ea typeface="黑体" panose="02010609060101010101" pitchFamily="2" charset="-122"/>
            </a:endParaRPr>
          </a:p>
        </p:txBody>
      </p:sp>
      <p:sp>
        <p:nvSpPr>
          <p:cNvPr id="3686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8355">
                                            <p:txEl>
                                              <p:charRg st="0" end="36"/>
                                            </p:txEl>
                                          </p:spTgt>
                                        </p:tgtEl>
                                        <p:attrNameLst>
                                          <p:attrName>style.visibility</p:attrName>
                                        </p:attrNameLst>
                                      </p:cBhvr>
                                      <p:to>
                                        <p:strVal val="visible"/>
                                      </p:to>
                                    </p:set>
                                  </p:childTnLst>
                                  <p:subTnLst>
                                    <p:animClr clrSpc="rgb" dir="cw">
                                      <p:cBhvr override="childStyle">
                                        <p:cTn dur="1" fill="hold" display="0" masterRel="nextClick" afterEffect="1"/>
                                        <p:tgtEl>
                                          <p:spTgt spid="228355">
                                            <p:txEl>
                                              <p:charRg st="0" end="36"/>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8355">
                                            <p:txEl>
                                              <p:charRg st="36" end="72"/>
                                            </p:txEl>
                                          </p:spTgt>
                                        </p:tgtEl>
                                        <p:attrNameLst>
                                          <p:attrName>style.visibility</p:attrName>
                                        </p:attrNameLst>
                                      </p:cBhvr>
                                      <p:to>
                                        <p:strVal val="visible"/>
                                      </p:to>
                                    </p:set>
                                  </p:childTnLst>
                                  <p:subTnLst>
                                    <p:animClr clrSpc="rgb" dir="cw">
                                      <p:cBhvr override="childStyle">
                                        <p:cTn dur="1" fill="hold" display="0" masterRel="nextClick" afterEffect="1"/>
                                        <p:tgtEl>
                                          <p:spTgt spid="228355">
                                            <p:txEl>
                                              <p:charRg st="36" end="72"/>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8355">
                                            <p:txEl>
                                              <p:charRg st="72" end="109"/>
                                            </p:txEl>
                                          </p:spTgt>
                                        </p:tgtEl>
                                        <p:attrNameLst>
                                          <p:attrName>style.visibility</p:attrName>
                                        </p:attrNameLst>
                                      </p:cBhvr>
                                      <p:to>
                                        <p:strVal val="visible"/>
                                      </p:to>
                                    </p:set>
                                  </p:childTnLst>
                                  <p:subTnLst>
                                    <p:animClr clrSpc="rgb" dir="cw">
                                      <p:cBhvr override="childStyle">
                                        <p:cTn dur="1" fill="hold" display="0" masterRel="nextClick" afterEffect="1"/>
                                        <p:tgtEl>
                                          <p:spTgt spid="228355">
                                            <p:txEl>
                                              <p:charRg st="72" end="109"/>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8355">
                                            <p:txEl>
                                              <p:charRg st="109" end="167"/>
                                            </p:txEl>
                                          </p:spTgt>
                                        </p:tgtEl>
                                        <p:attrNameLst>
                                          <p:attrName>style.visibility</p:attrName>
                                        </p:attrNameLst>
                                      </p:cBhvr>
                                      <p:to>
                                        <p:strVal val="visible"/>
                                      </p:to>
                                    </p:set>
                                  </p:childTnLst>
                                  <p:subTnLst>
                                    <p:animClr clrSpc="rgb" dir="cw">
                                      <p:cBhvr override="childStyle">
                                        <p:cTn dur="1" fill="hold" display="0" masterRel="nextClick" afterEffect="1"/>
                                        <p:tgtEl>
                                          <p:spTgt spid="228355">
                                            <p:txEl>
                                              <p:charRg st="109" end="167"/>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8355">
                                            <p:txEl>
                                              <p:charRg st="167" end="210"/>
                                            </p:txEl>
                                          </p:spTgt>
                                        </p:tgtEl>
                                        <p:attrNameLst>
                                          <p:attrName>style.visibility</p:attrName>
                                        </p:attrNameLst>
                                      </p:cBhvr>
                                      <p:to>
                                        <p:strVal val="visible"/>
                                      </p:to>
                                    </p:set>
                                  </p:childTnLst>
                                  <p:subTnLst>
                                    <p:animClr clrSpc="rgb" dir="cw">
                                      <p:cBhvr override="childStyle">
                                        <p:cTn dur="1" fill="hold" display="0" masterRel="nextClick" afterEffect="1"/>
                                        <p:tgtEl>
                                          <p:spTgt spid="228355">
                                            <p:txEl>
                                              <p:charRg st="167" end="210"/>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78" name="内容占位符 229377"/>
          <p:cNvSpPr>
            <a:spLocks noGrp="1" noRot="1"/>
          </p:cNvSpPr>
          <p:nvPr>
            <p:ph idx="1"/>
          </p:nvPr>
        </p:nvSpPr>
        <p:spPr>
          <a:xfrm>
            <a:off x="827088" y="549275"/>
            <a:ext cx="7561262" cy="5832475"/>
          </a:xfrm>
          <a:ln/>
        </p:spPr>
        <p:txBody>
          <a:bodyPr anchor="t"/>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6</a:t>
            </a:r>
            <a:r>
              <a:rPr lang="zh-CN" altLang="en-US" b="1" dirty="0">
                <a:solidFill>
                  <a:srgbClr val="FF0000"/>
                </a:solidFill>
                <a:latin typeface="黑体" panose="02010609060101010101" pitchFamily="2" charset="-122"/>
                <a:ea typeface="黑体" panose="02010609060101010101" pitchFamily="2" charset="-122"/>
              </a:rPr>
              <a:t>、人物传记篇：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陈涉世家</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唐雎不辱使命</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隆中对</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五柳先生传</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7</a:t>
            </a:r>
            <a:r>
              <a:rPr lang="zh-CN" altLang="en-US" b="1" dirty="0">
                <a:solidFill>
                  <a:srgbClr val="FF0000"/>
                </a:solidFill>
                <a:latin typeface="黑体" panose="02010609060101010101" pitchFamily="2" charset="-122"/>
                <a:ea typeface="黑体" panose="02010609060101010101" pitchFamily="2" charset="-122"/>
              </a:rPr>
              <a:t>、劝谕篇：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出师表</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邹忌讽齐王纳谏</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公输</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马说</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8</a:t>
            </a:r>
            <a:r>
              <a:rPr lang="zh-CN" altLang="en-US" b="1" dirty="0">
                <a:solidFill>
                  <a:srgbClr val="FF0000"/>
                </a:solidFill>
                <a:latin typeface="黑体" panose="02010609060101010101" pitchFamily="2" charset="-122"/>
                <a:ea typeface="黑体" panose="02010609060101010101" pitchFamily="2" charset="-122"/>
              </a:rPr>
              <a:t>、民间艺术篇：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口技</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核舟记</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9</a:t>
            </a:r>
            <a:r>
              <a:rPr lang="zh-CN" altLang="en-US" b="1" dirty="0">
                <a:solidFill>
                  <a:srgbClr val="FF0000"/>
                </a:solidFill>
                <a:latin typeface="黑体" panose="02010609060101010101" pitchFamily="2" charset="-122"/>
                <a:ea typeface="黑体" panose="02010609060101010101" pitchFamily="2" charset="-122"/>
              </a:rPr>
              <a:t>、言志篇：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桃花源记</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陋室铭</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爱莲说</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五柳先生传</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鱼我所欲也</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惠子相梁</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10</a:t>
            </a:r>
            <a:r>
              <a:rPr lang="zh-CN" altLang="en-US" b="1" dirty="0">
                <a:solidFill>
                  <a:srgbClr val="FF0000"/>
                </a:solidFill>
                <a:latin typeface="黑体" panose="02010609060101010101" pitchFamily="2" charset="-122"/>
                <a:ea typeface="黑体" panose="02010609060101010101" pitchFamily="2" charset="-122"/>
              </a:rPr>
              <a:t>、山水篇：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山市</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三峡</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答谢钟书书</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记承天寺夜游</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观潮</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湖心亭看雪</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与朱元思书</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小石潭记</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岳阳楼记</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醉翁亭记</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满井游记</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p:txBody>
      </p:sp>
      <p:sp>
        <p:nvSpPr>
          <p:cNvPr id="3789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9378">
                                            <p:txEl>
                                              <p:charRg st="0" end="35"/>
                                            </p:txEl>
                                          </p:spTgt>
                                        </p:tgtEl>
                                        <p:attrNameLst>
                                          <p:attrName>style.visibility</p:attrName>
                                        </p:attrNameLst>
                                      </p:cBhvr>
                                      <p:to>
                                        <p:strVal val="visible"/>
                                      </p:to>
                                    </p:set>
                                  </p:childTnLst>
                                  <p:subTnLst>
                                    <p:animClr clrSpc="rgb" dir="cw">
                                      <p:cBhvr override="childStyle">
                                        <p:cTn dur="1" fill="hold" display="0" masterRel="nextClick" afterEffect="1"/>
                                        <p:tgtEl>
                                          <p:spTgt spid="229378">
                                            <p:txEl>
                                              <p:charRg st="0" end="35"/>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9378">
                                            <p:txEl>
                                              <p:charRg st="35" end="64"/>
                                            </p:txEl>
                                          </p:spTgt>
                                        </p:tgtEl>
                                        <p:attrNameLst>
                                          <p:attrName>style.visibility</p:attrName>
                                        </p:attrNameLst>
                                      </p:cBhvr>
                                      <p:to>
                                        <p:strVal val="visible"/>
                                      </p:to>
                                    </p:set>
                                  </p:childTnLst>
                                  <p:subTnLst>
                                    <p:animClr clrSpc="rgb" dir="cw">
                                      <p:cBhvr override="childStyle">
                                        <p:cTn dur="1" fill="hold" display="0" masterRel="nextClick" afterEffect="1"/>
                                        <p:tgtEl>
                                          <p:spTgt spid="229378">
                                            <p:txEl>
                                              <p:charRg st="35" end="64"/>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9378">
                                            <p:txEl>
                                              <p:charRg st="64" end="82"/>
                                            </p:txEl>
                                          </p:spTgt>
                                        </p:tgtEl>
                                        <p:attrNameLst>
                                          <p:attrName>style.visibility</p:attrName>
                                        </p:attrNameLst>
                                      </p:cBhvr>
                                      <p:to>
                                        <p:strVal val="visible"/>
                                      </p:to>
                                    </p:set>
                                  </p:childTnLst>
                                  <p:subTnLst>
                                    <p:animClr clrSpc="rgb" dir="cw">
                                      <p:cBhvr override="childStyle">
                                        <p:cTn dur="1" fill="hold" display="0" masterRel="nextClick" afterEffect="1"/>
                                        <p:tgtEl>
                                          <p:spTgt spid="229378">
                                            <p:txEl>
                                              <p:charRg st="64" end="8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9378">
                                            <p:txEl>
                                              <p:charRg st="82" end="125"/>
                                            </p:txEl>
                                          </p:spTgt>
                                        </p:tgtEl>
                                        <p:attrNameLst>
                                          <p:attrName>style.visibility</p:attrName>
                                        </p:attrNameLst>
                                      </p:cBhvr>
                                      <p:to>
                                        <p:strVal val="visible"/>
                                      </p:to>
                                    </p:set>
                                  </p:childTnLst>
                                  <p:subTnLst>
                                    <p:animClr clrSpc="rgb" dir="cw">
                                      <p:cBhvr override="childStyle">
                                        <p:cTn dur="1" fill="hold" display="0" masterRel="nextClick" afterEffect="1"/>
                                        <p:tgtEl>
                                          <p:spTgt spid="229378">
                                            <p:txEl>
                                              <p:charRg st="82" end="125"/>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9378">
                                            <p:txEl>
                                              <p:charRg st="125" end="198"/>
                                            </p:txEl>
                                          </p:spTgt>
                                        </p:tgtEl>
                                        <p:attrNameLst>
                                          <p:attrName>style.visibility</p:attrName>
                                        </p:attrNameLst>
                                      </p:cBhvr>
                                      <p:to>
                                        <p:strVal val="visible"/>
                                      </p:to>
                                    </p:set>
                                  </p:childTnLst>
                                  <p:subTnLst>
                                    <p:animClr clrSpc="rgb" dir="cw">
                                      <p:cBhvr override="childStyle">
                                        <p:cTn dur="1" fill="hold" display="0" masterRel="nextClick" afterEffect="1"/>
                                        <p:tgtEl>
                                          <p:spTgt spid="229378">
                                            <p:txEl>
                                              <p:charRg st="125" end="198"/>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78"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0402" name="标题 230401"/>
          <p:cNvSpPr>
            <a:spLocks noGrp="1" noRot="1"/>
          </p:cNvSpPr>
          <p:nvPr>
            <p:ph type="title"/>
          </p:nvPr>
        </p:nvSpPr>
        <p:spPr>
          <a:xfrm>
            <a:off x="1619250" y="188913"/>
            <a:ext cx="5905500" cy="954087"/>
          </a:xfrm>
          <a:ln/>
        </p:spPr>
        <p:txBody>
          <a:bodyPr anchor="ctr"/>
          <a:p>
            <a:r>
              <a:rPr lang="zh-CN" altLang="en-US" sz="3600" b="1" dirty="0">
                <a:solidFill>
                  <a:srgbClr val="006600"/>
                </a:solidFill>
                <a:ea typeface="黑体" panose="02010609060101010101" pitchFamily="2" charset="-122"/>
              </a:rPr>
              <a:t>诗歌按主旨分可分为</a:t>
            </a:r>
            <a:r>
              <a:rPr lang="zh-CN" altLang="en-US" dirty="0"/>
              <a:t> </a:t>
            </a:r>
            <a:endParaRPr lang="zh-CN" altLang="en-US" dirty="0"/>
          </a:p>
        </p:txBody>
      </p:sp>
      <p:sp>
        <p:nvSpPr>
          <p:cNvPr id="230403" name="内容占位符 230402"/>
          <p:cNvSpPr>
            <a:spLocks noGrp="1" noRot="1"/>
          </p:cNvSpPr>
          <p:nvPr>
            <p:ph idx="1"/>
          </p:nvPr>
        </p:nvSpPr>
        <p:spPr>
          <a:xfrm>
            <a:off x="457200" y="1125538"/>
            <a:ext cx="8229600" cy="5472112"/>
          </a:xfrm>
          <a:ln/>
        </p:spPr>
        <p:txBody>
          <a:bodyPr anchor="t"/>
          <a:p>
            <a:pPr>
              <a:lnSpc>
                <a:spcPct val="80000"/>
              </a:lnSpc>
              <a:buNone/>
            </a:pPr>
            <a:r>
              <a:rPr lang="en-US" altLang="zh-CN" sz="2800" b="1" dirty="0">
                <a:solidFill>
                  <a:srgbClr val="FF0000"/>
                </a:solidFill>
                <a:latin typeface="黑体" panose="02010609060101010101" pitchFamily="2" charset="-122"/>
                <a:ea typeface="黑体" panose="02010609060101010101" pitchFamily="2" charset="-122"/>
              </a:rPr>
              <a:t>  </a:t>
            </a:r>
            <a:r>
              <a:rPr lang="zh-CN" altLang="en-US" sz="2800" b="1" dirty="0">
                <a:solidFill>
                  <a:srgbClr val="FF0000"/>
                </a:solidFill>
                <a:latin typeface="黑体" panose="02010609060101010101" pitchFamily="2" charset="-122"/>
                <a:ea typeface="黑体" panose="02010609060101010101" pitchFamily="2" charset="-122"/>
              </a:rPr>
              <a:t>１、反抗异族入侵、报效国家</a:t>
            </a:r>
            <a:r>
              <a:rPr lang="zh-CN" altLang="en-US" sz="2800" b="1" dirty="0">
                <a:latin typeface="黑体" panose="02010609060101010101" pitchFamily="2" charset="-122"/>
                <a:ea typeface="黑体" panose="02010609060101010101" pitchFamily="2" charset="-122"/>
              </a:rPr>
              <a:t>如杜甫的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春望</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、陆游的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十一月四日风雨大作</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、文天祥的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过零丁洋</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a:t>
            </a:r>
            <a:br>
              <a:rPr lang="zh-CN" altLang="en-US" sz="2800" b="1" dirty="0">
                <a:latin typeface="黑体" panose="02010609060101010101" pitchFamily="2" charset="-122"/>
                <a:ea typeface="黑体" panose="02010609060101010101" pitchFamily="2" charset="-122"/>
              </a:rPr>
            </a:br>
            <a:r>
              <a:rPr lang="zh-CN" altLang="en-US" sz="2800" b="1" dirty="0">
                <a:solidFill>
                  <a:srgbClr val="FF0000"/>
                </a:solidFill>
                <a:latin typeface="黑体" panose="02010609060101010101" pitchFamily="2" charset="-122"/>
                <a:ea typeface="黑体" panose="02010609060101010101" pitchFamily="2" charset="-122"/>
              </a:rPr>
              <a:t>２、谴责统治者昏庸</a:t>
            </a:r>
            <a:r>
              <a:rPr lang="zh-CN" altLang="en-US" sz="2800" b="1" dirty="0">
                <a:latin typeface="黑体" panose="02010609060101010101" pitchFamily="2" charset="-122"/>
                <a:ea typeface="黑体" panose="02010609060101010101" pitchFamily="2" charset="-122"/>
              </a:rPr>
              <a:t>，如杜牧的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泊秦淮</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a:t>
            </a:r>
            <a:br>
              <a:rPr lang="zh-CN" altLang="en-US" sz="2800" b="1" dirty="0">
                <a:latin typeface="黑体" panose="02010609060101010101" pitchFamily="2" charset="-122"/>
                <a:ea typeface="黑体" panose="02010609060101010101" pitchFamily="2" charset="-122"/>
              </a:rPr>
            </a:br>
            <a:r>
              <a:rPr lang="zh-CN" altLang="en-US" sz="2800" b="1" dirty="0">
                <a:solidFill>
                  <a:srgbClr val="FF0000"/>
                </a:solidFill>
                <a:latin typeface="黑体" panose="02010609060101010101" pitchFamily="2" charset="-122"/>
                <a:ea typeface="黑体" panose="02010609060101010101" pitchFamily="2" charset="-122"/>
              </a:rPr>
              <a:t>３、同情老百姓疾苦</a:t>
            </a:r>
            <a:r>
              <a:rPr lang="zh-CN" altLang="en-US" sz="2800" b="1" dirty="0">
                <a:latin typeface="黑体" panose="02010609060101010101" pitchFamily="2" charset="-122"/>
                <a:ea typeface="黑体" panose="02010609060101010101" pitchFamily="2" charset="-122"/>
              </a:rPr>
              <a:t>，如张养浩的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山坡羊</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潼关怀古</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、白居易的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观刈麦</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a:t>
            </a:r>
            <a:br>
              <a:rPr lang="zh-CN" altLang="en-US" sz="2800" b="1" dirty="0">
                <a:latin typeface="黑体" panose="02010609060101010101" pitchFamily="2" charset="-122"/>
                <a:ea typeface="黑体" panose="02010609060101010101" pitchFamily="2" charset="-122"/>
              </a:rPr>
            </a:br>
            <a:r>
              <a:rPr lang="zh-CN" altLang="en-US" sz="2800" b="1" dirty="0">
                <a:solidFill>
                  <a:srgbClr val="FF0000"/>
                </a:solidFill>
                <a:latin typeface="黑体" panose="02010609060101010101" pitchFamily="2" charset="-122"/>
                <a:ea typeface="黑体" panose="02010609060101010101" pitchFamily="2" charset="-122"/>
              </a:rPr>
              <a:t>４、表现亲情、友情、爱情</a:t>
            </a:r>
            <a:r>
              <a:rPr lang="zh-CN" altLang="en-US" sz="2800" b="1" dirty="0">
                <a:latin typeface="黑体" panose="02010609060101010101" pitchFamily="2" charset="-122"/>
                <a:ea typeface="黑体" panose="02010609060101010101" pitchFamily="2" charset="-122"/>
              </a:rPr>
              <a:t>，如王勃的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送杜少府之任蜀州</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、李商隐</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无题</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、马致远的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天净沙</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秋思</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a:t>
            </a:r>
            <a:br>
              <a:rPr lang="zh-CN" altLang="en-US" sz="2800" b="1" dirty="0">
                <a:latin typeface="黑体" panose="02010609060101010101" pitchFamily="2" charset="-122"/>
                <a:ea typeface="黑体" panose="02010609060101010101" pitchFamily="2" charset="-122"/>
              </a:rPr>
            </a:br>
            <a:r>
              <a:rPr lang="zh-CN" altLang="en-US" sz="2800" b="1" dirty="0">
                <a:solidFill>
                  <a:srgbClr val="FF0000"/>
                </a:solidFill>
                <a:latin typeface="黑体" panose="02010609060101010101" pitchFamily="2" charset="-122"/>
                <a:ea typeface="黑体" panose="02010609060101010101" pitchFamily="2" charset="-122"/>
              </a:rPr>
              <a:t>５、表达作者高尚情操或蕴含的道理（哲理），</a:t>
            </a:r>
            <a:r>
              <a:rPr lang="zh-CN" altLang="en-US" sz="2800" b="1" dirty="0">
                <a:latin typeface="黑体" panose="02010609060101010101" pitchFamily="2" charset="-122"/>
                <a:ea typeface="黑体" panose="02010609060101010101" pitchFamily="2" charset="-122"/>
              </a:rPr>
              <a:t>如朱熹的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观书有感</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、陶渊明的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饮酒</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、杜甫</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望岳</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、王安石</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登飞来峰</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、苏轼的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水调歌头</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a:t>
            </a:r>
            <a:br>
              <a:rPr lang="zh-CN" altLang="en-US" sz="2800" b="1" dirty="0">
                <a:latin typeface="黑体" panose="02010609060101010101" pitchFamily="2" charset="-122"/>
                <a:ea typeface="黑体" panose="02010609060101010101" pitchFamily="2" charset="-122"/>
              </a:rPr>
            </a:br>
            <a:r>
              <a:rPr lang="zh-CN" altLang="en-US" sz="2800" b="1" dirty="0">
                <a:solidFill>
                  <a:srgbClr val="FF0000"/>
                </a:solidFill>
                <a:latin typeface="黑体" panose="02010609060101010101" pitchFamily="2" charset="-122"/>
                <a:ea typeface="黑体" panose="02010609060101010101" pitchFamily="2" charset="-122"/>
              </a:rPr>
              <a:t>６、热爱大自然，赞美河山美丽</a:t>
            </a:r>
            <a:r>
              <a:rPr lang="zh-CN" altLang="en-US" sz="2800" b="1" dirty="0">
                <a:latin typeface="黑体" panose="02010609060101010101" pitchFamily="2" charset="-122"/>
                <a:ea typeface="黑体" panose="02010609060101010101" pitchFamily="2" charset="-122"/>
              </a:rPr>
              <a:t>，如白居易的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钱塘湖春行</a:t>
            </a:r>
            <a:r>
              <a:rPr lang="en-US" altLang="zh-CN" sz="2800" b="1">
                <a:latin typeface="黑体" panose="02010609060101010101" pitchFamily="2" charset="-122"/>
                <a:ea typeface="黑体" panose="02010609060101010101" pitchFamily="2" charset="-122"/>
              </a:rPr>
              <a:t>》 </a:t>
            </a:r>
            <a:endParaRPr lang="en-US" altLang="zh-CN" sz="2800" b="1">
              <a:latin typeface="黑体" panose="02010609060101010101" pitchFamily="2" charset="-122"/>
              <a:ea typeface="黑体" panose="02010609060101010101" pitchFamily="2" charset="-122"/>
            </a:endParaRPr>
          </a:p>
        </p:txBody>
      </p:sp>
      <p:sp>
        <p:nvSpPr>
          <p:cNvPr id="3891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iterate type="lt">
                                    <p:tmPct val="10000"/>
                                  </p:iterate>
                                  <p:childTnLst>
                                    <p:animMotion origin="layout" path="M 3.61111E-6 3.33333E-6  C 0.06892 3.33333E-6  0.125 0.02847  0.125 0.06389  C 0.125 0.09907  0.06892 0.12777  3.61111E-6 0.12777  C -0.0691 0.12777  -0.125 0.09907  -0.125 0.06389  C -0.125 0.02847  -0.0691 3.33333E-6  3.61111E-6 3.33333E-6  Z " pathEditMode="relative">
                                      <p:cBhvr>
                                        <p:cTn id="6" dur="2000" fill="hold"/>
                                        <p:tgtEl>
                                          <p:spTgt spid="23040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fill="hold">
                                          <p:stCondLst>
                                            <p:cond delay="0"/>
                                          </p:stCondLst>
                                        </p:cTn>
                                        <p:tgtEl>
                                          <p:spTgt spid="230403">
                                            <p:txEl>
                                              <p:charRg st="0" end="257"/>
                                            </p:txEl>
                                          </p:spTgt>
                                        </p:tgtEl>
                                        <p:attrNameLst>
                                          <p:attrName>style.visibility</p:attrName>
                                        </p:attrNameLst>
                                      </p:cBhvr>
                                      <p:to>
                                        <p:strVal val="visible"/>
                                      </p:to>
                                    </p:set>
                                    <p:animEffect transition="in" filter="fade">
                                      <p:cBhvr>
                                        <p:cTn id="11" dur="1000">
                                          <p:stCondLst>
                                            <p:cond delay="0"/>
                                          </p:stCondLst>
                                        </p:cTn>
                                        <p:tgtEl>
                                          <p:spTgt spid="230403">
                                            <p:txEl>
                                              <p:charRg st="0" end="2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2" grpId="0"/>
      <p:bldP spid="23040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1426" name="标题 231425"/>
          <p:cNvSpPr>
            <a:spLocks noGrp="1" noRot="1"/>
          </p:cNvSpPr>
          <p:nvPr>
            <p:ph type="title"/>
          </p:nvPr>
        </p:nvSpPr>
        <p:spPr>
          <a:xfrm>
            <a:off x="457200" y="0"/>
            <a:ext cx="8229600" cy="1125538"/>
          </a:xfrm>
          <a:ln/>
        </p:spPr>
        <p:txBody>
          <a:bodyPr anchor="ctr"/>
          <a:p>
            <a:r>
              <a:rPr lang="zh-CN" altLang="en-US" sz="3600" b="1" dirty="0">
                <a:ea typeface="黑体" panose="02010609060101010101" pitchFamily="2" charset="-122"/>
              </a:rPr>
              <a:t>附：教科书前四册的结构表：</a:t>
            </a:r>
            <a:r>
              <a:rPr lang="zh-CN" altLang="en-US" dirty="0"/>
              <a:t> </a:t>
            </a:r>
            <a:endParaRPr lang="zh-CN" altLang="en-US" dirty="0"/>
          </a:p>
        </p:txBody>
      </p:sp>
      <p:pic>
        <p:nvPicPr>
          <p:cNvPr id="39938" name="文本占位符 231426" descr="pic_81627"/>
          <p:cNvPicPr>
            <a:picLocks noGrp="1" noRot="1" noChangeAspect="1"/>
          </p:cNvPicPr>
          <p:nvPr>
            <p:ph idx="1"/>
          </p:nvPr>
        </p:nvPicPr>
        <p:blipFill>
          <a:blip r:embed="rId1"/>
          <a:stretch>
            <a:fillRect/>
          </a:stretch>
        </p:blipFill>
        <p:spPr>
          <a:xfrm>
            <a:off x="539750" y="1052513"/>
            <a:ext cx="8135938" cy="5472112"/>
          </a:xfrm>
          <a:ln/>
        </p:spPr>
      </p:pic>
      <p:sp>
        <p:nvSpPr>
          <p:cNvPr id="3993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fill="hold">
                                          <p:stCondLst>
                                            <p:cond delay="0"/>
                                          </p:stCondLst>
                                        </p:cTn>
                                        <p:tgtEl>
                                          <p:spTgt spid="231426"/>
                                        </p:tgtEl>
                                        <p:attrNameLst>
                                          <p:attrName>style.visibility</p:attrName>
                                        </p:attrNameLst>
                                      </p:cBhvr>
                                      <p:to>
                                        <p:strVal val="visible"/>
                                      </p:to>
                                    </p:set>
                                    <p:anim calcmode="lin" valueType="num">
                                      <p:cBhvr>
                                        <p:cTn id="7" dur="500" fill="hold"/>
                                        <p:tgtEl>
                                          <p:spTgt spid="23142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3142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3142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31426"/>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xit" presetSubtype="0" decel="100000" fill="hold" grpId="1" nodeType="clickEffect">
                                  <p:stCondLst>
                                    <p:cond delay="0"/>
                                  </p:stCondLst>
                                  <p:childTnLst>
                                    <p:anim calcmode="lin" valueType="num">
                                      <p:cBhvr>
                                        <p:cTn id="14" dur="500" fill="hold"/>
                                        <p:tgtEl>
                                          <p:spTgt spid="231426"/>
                                        </p:tgtEl>
                                        <p:attrNameLst>
                                          <p:attrName>ppt_h</p:attrName>
                                        </p:attrNameLst>
                                      </p:cBhvr>
                                      <p:tavLst>
                                        <p:tav tm="0">
                                          <p:val>
                                            <p:strVal val="ppt_h"/>
                                          </p:val>
                                        </p:tav>
                                        <p:tav tm="50000">
                                          <p:val>
                                            <p:strVal val="ppt_h/20"/>
                                          </p:val>
                                        </p:tav>
                                        <p:tav tm="100000">
                                          <p:val>
                                            <p:strVal val="ppt_h/20"/>
                                          </p:val>
                                        </p:tav>
                                      </p:tavLst>
                                    </p:anim>
                                    <p:anim calcmode="lin" valueType="num">
                                      <p:cBhvr>
                                        <p:cTn id="15" dur="500" fill="hold"/>
                                        <p:tgtEl>
                                          <p:spTgt spid="231426"/>
                                        </p:tgtEl>
                                        <p:attrNameLst>
                                          <p:attrName>ppt_w</p:attrName>
                                        </p:attrNameLst>
                                      </p:cBhvr>
                                      <p:tavLst>
                                        <p:tav tm="0">
                                          <p:val>
                                            <p:strVal val="ppt_w"/>
                                          </p:val>
                                        </p:tav>
                                        <p:tav tm="50000">
                                          <p:val>
                                            <p:strVal val="ppt_w+.3"/>
                                          </p:val>
                                        </p:tav>
                                        <p:tav tm="100000">
                                          <p:val>
                                            <p:strVal val="ppt_w+.3"/>
                                          </p:val>
                                        </p:tav>
                                      </p:tavLst>
                                    </p:anim>
                                    <p:anim calcmode="lin" valueType="num">
                                      <p:cBhvr>
                                        <p:cTn id="16" dur="500" fill="hold"/>
                                        <p:tgtEl>
                                          <p:spTgt spid="231426"/>
                                        </p:tgtEl>
                                        <p:attrNameLst>
                                          <p:attrName>ppt_x</p:attrName>
                                        </p:attrNameLst>
                                      </p:cBhvr>
                                      <p:tavLst>
                                        <p:tav tm="0">
                                          <p:val>
                                            <p:strVal val="ppt_x"/>
                                          </p:val>
                                        </p:tav>
                                        <p:tav tm="50000">
                                          <p:val>
                                            <p:strVal val="ppt_x"/>
                                          </p:val>
                                        </p:tav>
                                        <p:tav tm="100000">
                                          <p:val>
                                            <p:strVal val="ppt_x-.3"/>
                                          </p:val>
                                        </p:tav>
                                      </p:tavLst>
                                    </p:anim>
                                    <p:anim calcmode="lin" valueType="num">
                                      <p:cBhvr>
                                        <p:cTn id="17" dur="500" fill="hold"/>
                                        <p:tgtEl>
                                          <p:spTgt spid="231426"/>
                                        </p:tgtEl>
                                        <p:attrNameLst>
                                          <p:attrName>ppt_y</p:attrName>
                                        </p:attrNameLst>
                                      </p:cBhvr>
                                      <p:tavLst>
                                        <p:tav tm="0">
                                          <p:val>
                                            <p:strVal val="ppt_y"/>
                                          </p:val>
                                        </p:tav>
                                        <p:tav tm="100000">
                                          <p:val>
                                            <p:strVal val="ppt_y"/>
                                          </p:val>
                                        </p:tav>
                                      </p:tavLst>
                                    </p:anim>
                                    <p:set>
                                      <p:cBhvr>
                                        <p:cTn id="18" fill="hold">
                                          <p:stCondLst>
                                            <p:cond delay="497"/>
                                          </p:stCondLst>
                                        </p:cTn>
                                        <p:tgtEl>
                                          <p:spTgt spid="2314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6" grpId="0"/>
      <p:bldP spid="231426"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232449"/>
          <p:cNvSpPr>
            <a:spLocks noGrp="1" noRot="1"/>
          </p:cNvSpPr>
          <p:nvPr>
            <p:ph type="title"/>
          </p:nvPr>
        </p:nvSpPr>
        <p:spPr>
          <a:xfrm>
            <a:off x="323850" y="404813"/>
            <a:ext cx="8540750" cy="874712"/>
          </a:xfrm>
          <a:ln/>
        </p:spPr>
        <p:txBody>
          <a:bodyPr anchor="ctr"/>
          <a:p>
            <a:r>
              <a:rPr lang="zh-CN" altLang="en-US" sz="3600" b="1" dirty="0">
                <a:solidFill>
                  <a:srgbClr val="006600"/>
                </a:solidFill>
                <a:latin typeface="黑体" panose="02010609060101010101" pitchFamily="2" charset="-122"/>
                <a:ea typeface="黑体" panose="02010609060101010101" pitchFamily="2" charset="-122"/>
              </a:rPr>
              <a:t>现代文 按中考作文涉及的话题分</a:t>
            </a:r>
            <a:r>
              <a:rPr lang="zh-CN" altLang="en-US" dirty="0"/>
              <a:t> </a:t>
            </a:r>
            <a:endParaRPr lang="zh-CN" altLang="en-US" dirty="0"/>
          </a:p>
        </p:txBody>
      </p:sp>
      <p:sp>
        <p:nvSpPr>
          <p:cNvPr id="232451" name="内容占位符 232450"/>
          <p:cNvSpPr>
            <a:spLocks noGrp="1" noRot="1"/>
          </p:cNvSpPr>
          <p:nvPr>
            <p:ph idx="1"/>
          </p:nvPr>
        </p:nvSpPr>
        <p:spPr>
          <a:xfrm>
            <a:off x="539750" y="1341438"/>
            <a:ext cx="8280400" cy="4968875"/>
          </a:xfrm>
          <a:ln/>
        </p:spPr>
        <p:txBody>
          <a:bodyPr anchor="t"/>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1</a:t>
            </a:r>
            <a:r>
              <a:rPr lang="zh-CN" altLang="en-US" b="1" dirty="0">
                <a:solidFill>
                  <a:srgbClr val="FF0000"/>
                </a:solidFill>
                <a:latin typeface="黑体" panose="02010609060101010101" pitchFamily="2" charset="-122"/>
                <a:ea typeface="黑体" panose="02010609060101010101" pitchFamily="2" charset="-122"/>
              </a:rPr>
              <a:t>、成长篇：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孤独之旅</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心声</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再塑生命</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丑小鸭</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2</a:t>
            </a:r>
            <a:r>
              <a:rPr lang="zh-CN" altLang="en-US" b="1" dirty="0">
                <a:solidFill>
                  <a:srgbClr val="FF0000"/>
                </a:solidFill>
                <a:latin typeface="黑体" panose="02010609060101010101" pitchFamily="2" charset="-122"/>
                <a:ea typeface="黑体" panose="02010609060101010101" pitchFamily="2" charset="-122"/>
              </a:rPr>
              <a:t>、风俗民情篇：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云南的歌会</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端午的鸭蛋</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吆喝</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春酒</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俗世奇人</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3</a:t>
            </a:r>
            <a:r>
              <a:rPr lang="zh-CN" altLang="en-US" b="1" dirty="0">
                <a:solidFill>
                  <a:srgbClr val="FF0000"/>
                </a:solidFill>
                <a:latin typeface="黑体" panose="02010609060101010101" pitchFamily="2" charset="-122"/>
                <a:ea typeface="黑体" panose="02010609060101010101" pitchFamily="2" charset="-122"/>
              </a:rPr>
              <a:t>、追求篇：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日</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月</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海燕</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行道树</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人生寓言</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我的信念</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第一次真好</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4</a:t>
            </a:r>
            <a:r>
              <a:rPr lang="zh-CN" altLang="en-US" b="1" dirty="0">
                <a:solidFill>
                  <a:srgbClr val="FF0000"/>
                </a:solidFill>
                <a:latin typeface="黑体" panose="02010609060101010101" pitchFamily="2" charset="-122"/>
                <a:ea typeface="黑体" panose="02010609060101010101" pitchFamily="2" charset="-122"/>
              </a:rPr>
              <a:t>、磨难篇：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孤独之旅</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热爱生命</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荒岛余生</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伟大的悲剧</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5</a:t>
            </a:r>
            <a:r>
              <a:rPr lang="zh-CN" altLang="en-US" b="1" dirty="0">
                <a:solidFill>
                  <a:srgbClr val="FF0000"/>
                </a:solidFill>
                <a:latin typeface="黑体" panose="02010609060101010101" pitchFamily="2" charset="-122"/>
                <a:ea typeface="黑体" panose="02010609060101010101" pitchFamily="2" charset="-122"/>
              </a:rPr>
              <a:t>、自然篇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春</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济南的冬天</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雪</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秋天</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p:txBody>
      </p:sp>
      <p:sp>
        <p:nvSpPr>
          <p:cNvPr id="4096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2451">
                                            <p:txEl>
                                              <p:charRg st="0" end="28"/>
                                            </p:txEl>
                                          </p:spTgt>
                                        </p:tgtEl>
                                        <p:attrNameLst>
                                          <p:attrName>style.visibility</p:attrName>
                                        </p:attrNameLst>
                                      </p:cBhvr>
                                      <p:to>
                                        <p:strVal val="visible"/>
                                      </p:to>
                                    </p:set>
                                  </p:childTnLst>
                                  <p:subTnLst>
                                    <p:animClr clrSpc="rgb" dir="cw">
                                      <p:cBhvr override="childStyle">
                                        <p:cTn dur="1" fill="hold" display="0" masterRel="nextClick" afterEffect="1"/>
                                        <p:tgtEl>
                                          <p:spTgt spid="232451">
                                            <p:txEl>
                                              <p:charRg st="0" end="28"/>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2451">
                                            <p:txEl>
                                              <p:charRg st="28" end="65"/>
                                            </p:txEl>
                                          </p:spTgt>
                                        </p:tgtEl>
                                        <p:attrNameLst>
                                          <p:attrName>style.visibility</p:attrName>
                                        </p:attrNameLst>
                                      </p:cBhvr>
                                      <p:to>
                                        <p:strVal val="visible"/>
                                      </p:to>
                                    </p:set>
                                  </p:childTnLst>
                                  <p:subTnLst>
                                    <p:animClr clrSpc="rgb" dir="cw">
                                      <p:cBhvr override="childStyle">
                                        <p:cTn dur="1" fill="hold" display="0" masterRel="nextClick" afterEffect="1"/>
                                        <p:tgtEl>
                                          <p:spTgt spid="232451">
                                            <p:txEl>
                                              <p:charRg st="28" end="65"/>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2451">
                                            <p:txEl>
                                              <p:charRg st="65" end="106"/>
                                            </p:txEl>
                                          </p:spTgt>
                                        </p:tgtEl>
                                        <p:attrNameLst>
                                          <p:attrName>style.visibility</p:attrName>
                                        </p:attrNameLst>
                                      </p:cBhvr>
                                      <p:to>
                                        <p:strVal val="visible"/>
                                      </p:to>
                                    </p:set>
                                  </p:childTnLst>
                                  <p:subTnLst>
                                    <p:animClr clrSpc="rgb" dir="cw">
                                      <p:cBhvr override="childStyle">
                                        <p:cTn dur="1" fill="hold" display="0" masterRel="nextClick" afterEffect="1"/>
                                        <p:tgtEl>
                                          <p:spTgt spid="232451">
                                            <p:txEl>
                                              <p:charRg st="65" end="106"/>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2451">
                                            <p:txEl>
                                              <p:charRg st="106" end="138"/>
                                            </p:txEl>
                                          </p:spTgt>
                                        </p:tgtEl>
                                        <p:attrNameLst>
                                          <p:attrName>style.visibility</p:attrName>
                                        </p:attrNameLst>
                                      </p:cBhvr>
                                      <p:to>
                                        <p:strVal val="visible"/>
                                      </p:to>
                                    </p:set>
                                  </p:childTnLst>
                                  <p:subTnLst>
                                    <p:animClr clrSpc="rgb" dir="cw">
                                      <p:cBhvr override="childStyle">
                                        <p:cTn dur="1" fill="hold" display="0" masterRel="nextClick" afterEffect="1"/>
                                        <p:tgtEl>
                                          <p:spTgt spid="232451">
                                            <p:txEl>
                                              <p:charRg st="106" end="138"/>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2451">
                                            <p:txEl>
                                              <p:charRg st="138" end="161"/>
                                            </p:txEl>
                                          </p:spTgt>
                                        </p:tgtEl>
                                        <p:attrNameLst>
                                          <p:attrName>style.visibility</p:attrName>
                                        </p:attrNameLst>
                                      </p:cBhvr>
                                      <p:to>
                                        <p:strVal val="visible"/>
                                      </p:to>
                                    </p:set>
                                  </p:childTnLst>
                                  <p:subTnLst>
                                    <p:animClr clrSpc="rgb" dir="cw">
                                      <p:cBhvr override="childStyle">
                                        <p:cTn dur="1" fill="hold" display="0" masterRel="nextClick" afterEffect="1"/>
                                        <p:tgtEl>
                                          <p:spTgt spid="232451">
                                            <p:txEl>
                                              <p:charRg st="138" end="161"/>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1"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4" name="内容占位符 233473"/>
          <p:cNvSpPr>
            <a:spLocks noGrp="1" noRot="1"/>
          </p:cNvSpPr>
          <p:nvPr>
            <p:ph idx="1"/>
          </p:nvPr>
        </p:nvSpPr>
        <p:spPr>
          <a:xfrm>
            <a:off x="611188" y="549275"/>
            <a:ext cx="7921625" cy="6192838"/>
          </a:xfrm>
          <a:ln/>
        </p:spPr>
        <p:txBody>
          <a:bodyPr anchor="t"/>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6</a:t>
            </a:r>
            <a:r>
              <a:rPr lang="zh-CN" altLang="en-US" b="1" dirty="0">
                <a:solidFill>
                  <a:srgbClr val="FF0000"/>
                </a:solidFill>
                <a:latin typeface="黑体" panose="02010609060101010101" pitchFamily="2" charset="-122"/>
                <a:ea typeface="黑体" panose="02010609060101010101" pitchFamily="2" charset="-122"/>
              </a:rPr>
              <a:t>、环境篇：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敬畏自然</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罗布泊，消失的仙湖</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大雁归来</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旅鼠之谜</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喂</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出来</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7</a:t>
            </a:r>
            <a:r>
              <a:rPr lang="zh-CN" altLang="en-US" b="1" dirty="0">
                <a:solidFill>
                  <a:srgbClr val="FF0000"/>
                </a:solidFill>
                <a:latin typeface="黑体" panose="02010609060101010101" pitchFamily="2" charset="-122"/>
                <a:ea typeface="黑体" panose="02010609060101010101" pitchFamily="2" charset="-122"/>
              </a:rPr>
              <a:t>、爱好篇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谈读书</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心声</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阿长与〈山海经〉</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从百草园到三味书屋</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8</a:t>
            </a:r>
            <a:r>
              <a:rPr lang="zh-CN" altLang="en-US" b="1" dirty="0">
                <a:solidFill>
                  <a:srgbClr val="FF0000"/>
                </a:solidFill>
                <a:latin typeface="黑体" panose="02010609060101010101" pitchFamily="2" charset="-122"/>
                <a:ea typeface="黑体" panose="02010609060101010101" pitchFamily="2" charset="-122"/>
              </a:rPr>
              <a:t>、生命篇：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谈生命</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人生</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地下森林断想</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热爱生命</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那树</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生命生命</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紫藤萝瀑布</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9</a:t>
            </a:r>
            <a:r>
              <a:rPr lang="zh-CN" altLang="en-US" b="1" dirty="0">
                <a:solidFill>
                  <a:srgbClr val="FF0000"/>
                </a:solidFill>
                <a:latin typeface="黑体" panose="02010609060101010101" pitchFamily="2" charset="-122"/>
                <a:ea typeface="黑体" panose="02010609060101010101" pitchFamily="2" charset="-122"/>
              </a:rPr>
              <a:t>、战争篇：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新闻两则</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蜡烛</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亲爱的爸爸妈妈</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芦花荡</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就英法联军远征中国致布特勒上尉的信</a:t>
            </a:r>
            <a:r>
              <a:rPr lang="en-US" altLang="zh-CN" b="1">
                <a:latin typeface="黑体" panose="02010609060101010101" pitchFamily="2" charset="-122"/>
                <a:ea typeface="黑体" panose="02010609060101010101" pitchFamily="2" charset="-122"/>
              </a:rPr>
              <a:t>》  </a:t>
            </a:r>
            <a:endParaRPr lang="en-US" altLang="zh-CN" b="1">
              <a:latin typeface="黑体" panose="02010609060101010101" pitchFamily="2" charset="-122"/>
              <a:ea typeface="黑体" panose="02010609060101010101" pitchFamily="2" charset="-122"/>
            </a:endParaRPr>
          </a:p>
          <a:p>
            <a:pPr>
              <a:lnSpc>
                <a:spcPct val="90000"/>
              </a:lnSpc>
              <a:buNone/>
            </a:pPr>
            <a:r>
              <a:rPr lang="en-US" altLang="zh-CN" b="1" dirty="0">
                <a:solidFill>
                  <a:srgbClr val="FF0000"/>
                </a:solidFill>
                <a:latin typeface="黑体" panose="02010609060101010101" pitchFamily="2" charset="-122"/>
                <a:ea typeface="黑体" panose="02010609060101010101" pitchFamily="2" charset="-122"/>
              </a:rPr>
              <a:t>10</a:t>
            </a:r>
            <a:r>
              <a:rPr lang="zh-CN" altLang="en-US" b="1" dirty="0">
                <a:solidFill>
                  <a:srgbClr val="FF0000"/>
                </a:solidFill>
                <a:latin typeface="黑体" panose="02010609060101010101" pitchFamily="2" charset="-122"/>
                <a:ea typeface="黑体" panose="02010609060101010101" pitchFamily="2" charset="-122"/>
              </a:rPr>
              <a:t>、沟通篇</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傅雷家书</a:t>
            </a:r>
            <a:r>
              <a:rPr lang="en-US" altLang="zh-CN" b="1" dirty="0">
                <a:latin typeface="黑体" panose="02010609060101010101" pitchFamily="2" charset="-122"/>
                <a:ea typeface="黑体" panose="02010609060101010101" pitchFamily="2" charset="-122"/>
              </a:rPr>
              <a:t>》《</a:t>
            </a:r>
            <a:r>
              <a:rPr lang="zh-CN" altLang="en-US" b="1" dirty="0">
                <a:latin typeface="黑体" panose="02010609060101010101" pitchFamily="2" charset="-122"/>
                <a:ea typeface="黑体" panose="02010609060101010101" pitchFamily="2" charset="-122"/>
              </a:rPr>
              <a:t>致女儿的信</a:t>
            </a:r>
            <a:r>
              <a:rPr lang="en-US" altLang="zh-CN" b="1">
                <a:latin typeface="黑体" panose="02010609060101010101" pitchFamily="2" charset="-122"/>
                <a:ea typeface="黑体" panose="02010609060101010101" pitchFamily="2" charset="-122"/>
              </a:rPr>
              <a:t>》</a:t>
            </a:r>
            <a:endParaRPr lang="en-US" altLang="zh-CN" b="1">
              <a:latin typeface="黑体" panose="02010609060101010101" pitchFamily="2" charset="-122"/>
              <a:ea typeface="黑体" panose="02010609060101010101" pitchFamily="2" charset="-122"/>
            </a:endParaRPr>
          </a:p>
        </p:txBody>
      </p:sp>
      <p:sp>
        <p:nvSpPr>
          <p:cNvPr id="4198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3474">
                                            <p:txEl>
                                              <p:charRg st="0" end="43"/>
                                            </p:txEl>
                                          </p:spTgt>
                                        </p:tgtEl>
                                        <p:attrNameLst>
                                          <p:attrName>style.visibility</p:attrName>
                                        </p:attrNameLst>
                                      </p:cBhvr>
                                      <p:to>
                                        <p:strVal val="visible"/>
                                      </p:to>
                                    </p:set>
                                  </p:childTnLst>
                                  <p:subTnLst>
                                    <p:animClr clrSpc="rgb" dir="cw">
                                      <p:cBhvr override="childStyle">
                                        <p:cTn dur="1" fill="hold" display="0" masterRel="nextClick" afterEffect="1"/>
                                        <p:tgtEl>
                                          <p:spTgt spid="233474">
                                            <p:txEl>
                                              <p:charRg st="0" end="43"/>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3474">
                                            <p:txEl>
                                              <p:charRg st="43" end="79"/>
                                            </p:txEl>
                                          </p:spTgt>
                                        </p:tgtEl>
                                        <p:attrNameLst>
                                          <p:attrName>style.visibility</p:attrName>
                                        </p:attrNameLst>
                                      </p:cBhvr>
                                      <p:to>
                                        <p:strVal val="visible"/>
                                      </p:to>
                                    </p:set>
                                  </p:childTnLst>
                                  <p:subTnLst>
                                    <p:animClr clrSpc="rgb" dir="cw">
                                      <p:cBhvr override="childStyle">
                                        <p:cTn dur="1" fill="hold" display="0" masterRel="nextClick" afterEffect="1"/>
                                        <p:tgtEl>
                                          <p:spTgt spid="233474">
                                            <p:txEl>
                                              <p:charRg st="43" end="79"/>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3474">
                                            <p:txEl>
                                              <p:charRg st="79" end="126"/>
                                            </p:txEl>
                                          </p:spTgt>
                                        </p:tgtEl>
                                        <p:attrNameLst>
                                          <p:attrName>style.visibility</p:attrName>
                                        </p:attrNameLst>
                                      </p:cBhvr>
                                      <p:to>
                                        <p:strVal val="visible"/>
                                      </p:to>
                                    </p:set>
                                  </p:childTnLst>
                                  <p:subTnLst>
                                    <p:animClr clrSpc="rgb" dir="cw">
                                      <p:cBhvr override="childStyle">
                                        <p:cTn dur="1" fill="hold" display="0" masterRel="nextClick" afterEffect="1"/>
                                        <p:tgtEl>
                                          <p:spTgt spid="233474">
                                            <p:txEl>
                                              <p:charRg st="79" end="126"/>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3474">
                                            <p:txEl>
                                              <p:charRg st="126" end="178"/>
                                            </p:txEl>
                                          </p:spTgt>
                                        </p:tgtEl>
                                        <p:attrNameLst>
                                          <p:attrName>style.visibility</p:attrName>
                                        </p:attrNameLst>
                                      </p:cBhvr>
                                      <p:to>
                                        <p:strVal val="visible"/>
                                      </p:to>
                                    </p:set>
                                  </p:childTnLst>
                                  <p:subTnLst>
                                    <p:animClr clrSpc="rgb" dir="cw">
                                      <p:cBhvr override="childStyle">
                                        <p:cTn dur="1" fill="hold" display="0" masterRel="nextClick" afterEffect="1"/>
                                        <p:tgtEl>
                                          <p:spTgt spid="233474">
                                            <p:txEl>
                                              <p:charRg st="126" end="178"/>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3474">
                                            <p:txEl>
                                              <p:charRg st="178" end="198"/>
                                            </p:txEl>
                                          </p:spTgt>
                                        </p:tgtEl>
                                        <p:attrNameLst>
                                          <p:attrName>style.visibility</p:attrName>
                                        </p:attrNameLst>
                                      </p:cBhvr>
                                      <p:to>
                                        <p:strVal val="visible"/>
                                      </p:to>
                                    </p:set>
                                  </p:childTnLst>
                                  <p:subTnLst>
                                    <p:animClr clrSpc="rgb" dir="cw">
                                      <p:cBhvr override="childStyle">
                                        <p:cTn dur="1" fill="hold" display="0" masterRel="nextClick" afterEffect="1"/>
                                        <p:tgtEl>
                                          <p:spTgt spid="233474">
                                            <p:txEl>
                                              <p:charRg st="178" end="198"/>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4498" name="内容占位符 234497"/>
          <p:cNvSpPr>
            <a:spLocks noGrp="1" noRot="1"/>
          </p:cNvSpPr>
          <p:nvPr>
            <p:ph idx="1"/>
          </p:nvPr>
        </p:nvSpPr>
        <p:spPr>
          <a:xfrm>
            <a:off x="684213" y="765175"/>
            <a:ext cx="7632700" cy="5580063"/>
          </a:xfrm>
          <a:ln/>
        </p:spPr>
        <p:txBody>
          <a:bodyPr anchor="t"/>
          <a:p>
            <a:pPr>
              <a:lnSpc>
                <a:spcPct val="90000"/>
              </a:lnSpc>
              <a:buNone/>
            </a:pPr>
            <a:r>
              <a:rPr lang="en-US" altLang="zh-CN" sz="2400" b="1" dirty="0">
                <a:solidFill>
                  <a:srgbClr val="FF0000"/>
                </a:solidFill>
                <a:latin typeface="黑体" panose="02010609060101010101" pitchFamily="2" charset="-122"/>
                <a:ea typeface="黑体" panose="02010609060101010101" pitchFamily="2" charset="-122"/>
              </a:rPr>
              <a:t>11</a:t>
            </a:r>
            <a:r>
              <a:rPr lang="zh-CN" altLang="en-US" sz="2400" b="1" dirty="0">
                <a:solidFill>
                  <a:srgbClr val="FF0000"/>
                </a:solidFill>
                <a:latin typeface="黑体" panose="02010609060101010101" pitchFamily="2" charset="-122"/>
                <a:ea typeface="黑体" panose="02010609060101010101" pitchFamily="2" charset="-122"/>
              </a:rPr>
              <a:t>、科学篇：</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大自然的语言</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奇妙的克隆</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阿西莫夫短文两篇</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生物入侵者</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你一定会听见的</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化石吟</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月亮上的足迹</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看云识天气</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绿色蝈蝈</a:t>
            </a:r>
            <a:r>
              <a:rPr lang="en-US" altLang="zh-CN" sz="2400" b="1">
                <a:latin typeface="黑体" panose="02010609060101010101" pitchFamily="2" charset="-122"/>
                <a:ea typeface="黑体" panose="02010609060101010101" pitchFamily="2" charset="-122"/>
              </a:rPr>
              <a:t>》</a:t>
            </a:r>
            <a:endParaRPr lang="en-US" altLang="zh-CN" sz="2400" b="1">
              <a:latin typeface="黑体" panose="02010609060101010101" pitchFamily="2" charset="-122"/>
              <a:ea typeface="黑体" panose="02010609060101010101" pitchFamily="2" charset="-122"/>
            </a:endParaRPr>
          </a:p>
          <a:p>
            <a:pPr>
              <a:lnSpc>
                <a:spcPct val="90000"/>
              </a:lnSpc>
              <a:buNone/>
            </a:pPr>
            <a:r>
              <a:rPr lang="en-US" altLang="zh-CN" sz="2400" b="1" dirty="0">
                <a:solidFill>
                  <a:srgbClr val="FF0000"/>
                </a:solidFill>
                <a:latin typeface="黑体" panose="02010609060101010101" pitchFamily="2" charset="-122"/>
                <a:ea typeface="黑体" panose="02010609060101010101" pitchFamily="2" charset="-122"/>
              </a:rPr>
              <a:t>12</a:t>
            </a:r>
            <a:r>
              <a:rPr lang="zh-CN" altLang="en-US" sz="2400" b="1" dirty="0">
                <a:solidFill>
                  <a:srgbClr val="FF0000"/>
                </a:solidFill>
                <a:latin typeface="黑体" panose="02010609060101010101" pitchFamily="2" charset="-122"/>
                <a:ea typeface="黑体" panose="02010609060101010101" pitchFamily="2" charset="-122"/>
              </a:rPr>
              <a:t>、名人篇：</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列夫</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托尔斯泰</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纪念伏尔泰逝世一百周年的演说</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音乐巨人贝多芬</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邓稼先</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闻一多先生的说和做</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福楼拜家的星期天</a:t>
            </a:r>
            <a:r>
              <a:rPr lang="en-US" altLang="zh-CN" sz="2400" b="1">
                <a:latin typeface="黑体" panose="02010609060101010101" pitchFamily="2" charset="-122"/>
                <a:ea typeface="黑体" panose="02010609060101010101" pitchFamily="2" charset="-122"/>
              </a:rPr>
              <a:t>》</a:t>
            </a:r>
            <a:endParaRPr lang="en-US" altLang="zh-CN" sz="2400" b="1">
              <a:latin typeface="黑体" panose="02010609060101010101" pitchFamily="2" charset="-122"/>
              <a:ea typeface="黑体" panose="02010609060101010101" pitchFamily="2" charset="-122"/>
            </a:endParaRPr>
          </a:p>
          <a:p>
            <a:pPr>
              <a:lnSpc>
                <a:spcPct val="90000"/>
              </a:lnSpc>
              <a:buNone/>
            </a:pPr>
            <a:r>
              <a:rPr lang="en-US" altLang="zh-CN" sz="2400" b="1" dirty="0">
                <a:solidFill>
                  <a:srgbClr val="FF0000"/>
                </a:solidFill>
                <a:latin typeface="黑体" panose="02010609060101010101" pitchFamily="2" charset="-122"/>
                <a:ea typeface="黑体" panose="02010609060101010101" pitchFamily="2" charset="-122"/>
              </a:rPr>
              <a:t>13</a:t>
            </a:r>
            <a:r>
              <a:rPr lang="zh-CN" altLang="en-US" sz="2400" b="1" dirty="0">
                <a:solidFill>
                  <a:srgbClr val="FF0000"/>
                </a:solidFill>
                <a:latin typeface="黑体" panose="02010609060101010101" pitchFamily="2" charset="-122"/>
                <a:ea typeface="黑体" panose="02010609060101010101" pitchFamily="2" charset="-122"/>
              </a:rPr>
              <a:t>、宽容篇：</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威尼斯商人</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散步</a:t>
            </a:r>
            <a:r>
              <a:rPr lang="en-US" altLang="zh-CN" sz="2400" b="1">
                <a:latin typeface="黑体" panose="02010609060101010101" pitchFamily="2" charset="-122"/>
                <a:ea typeface="黑体" panose="02010609060101010101" pitchFamily="2" charset="-122"/>
              </a:rPr>
              <a:t>》</a:t>
            </a:r>
            <a:endParaRPr lang="en-US" altLang="zh-CN" sz="2400" b="1">
              <a:latin typeface="黑体" panose="02010609060101010101" pitchFamily="2" charset="-122"/>
              <a:ea typeface="黑体" panose="02010609060101010101" pitchFamily="2" charset="-122"/>
            </a:endParaRPr>
          </a:p>
          <a:p>
            <a:pPr>
              <a:lnSpc>
                <a:spcPct val="90000"/>
              </a:lnSpc>
              <a:buNone/>
            </a:pPr>
            <a:r>
              <a:rPr lang="en-US" altLang="zh-CN" sz="2400" b="1" dirty="0">
                <a:solidFill>
                  <a:srgbClr val="FF0000"/>
                </a:solidFill>
                <a:latin typeface="黑体" panose="02010609060101010101" pitchFamily="2" charset="-122"/>
                <a:ea typeface="黑体" panose="02010609060101010101" pitchFamily="2" charset="-122"/>
              </a:rPr>
              <a:t>14</a:t>
            </a:r>
            <a:r>
              <a:rPr lang="zh-CN" altLang="en-US" sz="2400" b="1" dirty="0">
                <a:solidFill>
                  <a:srgbClr val="FF0000"/>
                </a:solidFill>
                <a:latin typeface="黑体" panose="02010609060101010101" pitchFamily="2" charset="-122"/>
                <a:ea typeface="黑体" panose="02010609060101010101" pitchFamily="2" charset="-122"/>
              </a:rPr>
              <a:t>、温情篇：</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我的母亲</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背影</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再塑生命</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我的第一本书</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阿长与〈山海经〉</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老王</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爸爸的花儿落了</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风筝</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散步</a:t>
            </a:r>
            <a:r>
              <a:rPr lang="en-US" altLang="zh-CN" sz="2400" b="1">
                <a:latin typeface="黑体" panose="02010609060101010101" pitchFamily="2" charset="-122"/>
                <a:ea typeface="黑体" panose="02010609060101010101" pitchFamily="2" charset="-122"/>
              </a:rPr>
              <a:t>》</a:t>
            </a:r>
            <a:endParaRPr lang="en-US" altLang="zh-CN" sz="2400" b="1">
              <a:latin typeface="黑体" panose="02010609060101010101" pitchFamily="2" charset="-122"/>
              <a:ea typeface="黑体" panose="02010609060101010101" pitchFamily="2" charset="-122"/>
            </a:endParaRPr>
          </a:p>
          <a:p>
            <a:pPr>
              <a:lnSpc>
                <a:spcPct val="90000"/>
              </a:lnSpc>
              <a:buNone/>
            </a:pPr>
            <a:r>
              <a:rPr lang="en-US" altLang="zh-CN" sz="2400" b="1" dirty="0">
                <a:solidFill>
                  <a:srgbClr val="FF0000"/>
                </a:solidFill>
                <a:latin typeface="黑体" panose="02010609060101010101" pitchFamily="2" charset="-122"/>
                <a:ea typeface="黑体" panose="02010609060101010101" pitchFamily="2" charset="-122"/>
              </a:rPr>
              <a:t>15</a:t>
            </a:r>
            <a:r>
              <a:rPr lang="zh-CN" altLang="en-US" sz="2400" b="1" dirty="0">
                <a:solidFill>
                  <a:srgbClr val="FF0000"/>
                </a:solidFill>
                <a:latin typeface="黑体" panose="02010609060101010101" pitchFamily="2" charset="-122"/>
                <a:ea typeface="黑体" panose="02010609060101010101" pitchFamily="2" charset="-122"/>
              </a:rPr>
              <a:t>、读书篇：</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心声</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谈读书</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不求甚解</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香菱学诗</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藤野先生</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我的第一本书</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从百草园到三味书屋</a:t>
            </a:r>
            <a:r>
              <a:rPr lang="en-US" altLang="zh-CN" sz="2400" b="1">
                <a:latin typeface="黑体" panose="02010609060101010101" pitchFamily="2" charset="-122"/>
                <a:ea typeface="黑体" panose="02010609060101010101" pitchFamily="2" charset="-122"/>
              </a:rPr>
              <a:t>》</a:t>
            </a:r>
            <a:endParaRPr lang="en-US" altLang="zh-CN" sz="2400" b="1">
              <a:latin typeface="黑体" panose="02010609060101010101" pitchFamily="2" charset="-122"/>
              <a:ea typeface="黑体" panose="02010609060101010101" pitchFamily="2" charset="-122"/>
            </a:endParaRPr>
          </a:p>
        </p:txBody>
      </p:sp>
      <p:sp>
        <p:nvSpPr>
          <p:cNvPr id="4301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4498">
                                            <p:txEl>
                                              <p:charRg st="0" end="75"/>
                                            </p:txEl>
                                          </p:spTgt>
                                        </p:tgtEl>
                                        <p:attrNameLst>
                                          <p:attrName>style.visibility</p:attrName>
                                        </p:attrNameLst>
                                      </p:cBhvr>
                                      <p:to>
                                        <p:strVal val="visible"/>
                                      </p:to>
                                    </p:set>
                                  </p:childTnLst>
                                  <p:subTnLst>
                                    <p:animClr clrSpc="rgb" dir="cw">
                                      <p:cBhvr override="childStyle">
                                        <p:cTn dur="1" fill="hold" display="0" masterRel="nextClick" afterEffect="1"/>
                                        <p:tgtEl>
                                          <p:spTgt spid="234498">
                                            <p:txEl>
                                              <p:charRg st="0" end="75"/>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4498">
                                            <p:txEl>
                                              <p:charRg st="75" end="143"/>
                                            </p:txEl>
                                          </p:spTgt>
                                        </p:tgtEl>
                                        <p:attrNameLst>
                                          <p:attrName>style.visibility</p:attrName>
                                        </p:attrNameLst>
                                      </p:cBhvr>
                                      <p:to>
                                        <p:strVal val="visible"/>
                                      </p:to>
                                    </p:set>
                                  </p:childTnLst>
                                  <p:subTnLst>
                                    <p:animClr clrSpc="rgb" dir="cw">
                                      <p:cBhvr override="childStyle">
                                        <p:cTn dur="1" fill="hold" display="0" masterRel="nextClick" afterEffect="1"/>
                                        <p:tgtEl>
                                          <p:spTgt spid="234498">
                                            <p:txEl>
                                              <p:charRg st="75" end="143"/>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4498">
                                            <p:txEl>
                                              <p:charRg st="143" end="162"/>
                                            </p:txEl>
                                          </p:spTgt>
                                        </p:tgtEl>
                                        <p:attrNameLst>
                                          <p:attrName>style.visibility</p:attrName>
                                        </p:attrNameLst>
                                      </p:cBhvr>
                                      <p:to>
                                        <p:strVal val="visible"/>
                                      </p:to>
                                    </p:set>
                                  </p:childTnLst>
                                  <p:subTnLst>
                                    <p:animClr clrSpc="rgb" dir="cw">
                                      <p:cBhvr override="childStyle">
                                        <p:cTn dur="1" fill="hold" display="0" masterRel="nextClick" afterEffect="1"/>
                                        <p:tgtEl>
                                          <p:spTgt spid="234498">
                                            <p:txEl>
                                              <p:charRg st="143" end="16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4498">
                                            <p:txEl>
                                              <p:charRg st="162" end="225"/>
                                            </p:txEl>
                                          </p:spTgt>
                                        </p:tgtEl>
                                        <p:attrNameLst>
                                          <p:attrName>style.visibility</p:attrName>
                                        </p:attrNameLst>
                                      </p:cBhvr>
                                      <p:to>
                                        <p:strVal val="visible"/>
                                      </p:to>
                                    </p:set>
                                  </p:childTnLst>
                                  <p:subTnLst>
                                    <p:animClr clrSpc="rgb" dir="cw">
                                      <p:cBhvr override="childStyle">
                                        <p:cTn dur="1" fill="hold" display="0" masterRel="nextClick" afterEffect="1"/>
                                        <p:tgtEl>
                                          <p:spTgt spid="234498">
                                            <p:txEl>
                                              <p:charRg st="162" end="225"/>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4498">
                                            <p:txEl>
                                              <p:charRg st="225" end="279"/>
                                            </p:txEl>
                                          </p:spTgt>
                                        </p:tgtEl>
                                        <p:attrNameLst>
                                          <p:attrName>style.visibility</p:attrName>
                                        </p:attrNameLst>
                                      </p:cBhvr>
                                      <p:to>
                                        <p:strVal val="visible"/>
                                      </p:to>
                                    </p:set>
                                  </p:childTnLst>
                                  <p:subTnLst>
                                    <p:animClr clrSpc="rgb" dir="cw">
                                      <p:cBhvr override="childStyle">
                                        <p:cTn dur="1" fill="hold" display="0" masterRel="nextClick" afterEffect="1"/>
                                        <p:tgtEl>
                                          <p:spTgt spid="234498">
                                            <p:txEl>
                                              <p:charRg st="225" end="279"/>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文本占位符 372737"/>
          <p:cNvSpPr>
            <a:spLocks noGrp="1" noRot="1"/>
          </p:cNvSpPr>
          <p:nvPr>
            <p:ph idx="1"/>
          </p:nvPr>
        </p:nvSpPr>
        <p:spPr>
          <a:xfrm>
            <a:off x="323850" y="404813"/>
            <a:ext cx="8540750" cy="5421312"/>
          </a:xfrm>
          <a:ln/>
        </p:spPr>
        <p:txBody>
          <a:bodyPr anchor="t"/>
          <a:p>
            <a:pPr>
              <a:lnSpc>
                <a:spcPct val="90000"/>
              </a:lnSpc>
              <a:buNone/>
            </a:pPr>
            <a:r>
              <a:rPr lang="en-US" altLang="zh-CN" b="1" dirty="0"/>
              <a:t>[</a:t>
            </a:r>
            <a:r>
              <a:rPr lang="zh-CN" altLang="en-US" b="1" dirty="0"/>
              <a:t>写作启示</a:t>
            </a:r>
            <a:r>
              <a:rPr lang="en-US" altLang="zh-CN" b="1"/>
              <a:t>]</a:t>
            </a:r>
            <a:endParaRPr lang="en-US" altLang="zh-CN" b="1"/>
          </a:p>
          <a:p>
            <a:pPr>
              <a:lnSpc>
                <a:spcPct val="90000"/>
              </a:lnSpc>
              <a:buNone/>
            </a:pPr>
            <a:r>
              <a:rPr lang="en-US" altLang="zh-CN" b="1" dirty="0"/>
              <a:t>         </a:t>
            </a:r>
            <a:r>
              <a:rPr lang="zh-CN" altLang="en-US" b="1" dirty="0"/>
              <a:t>宋徽宗主持画院考试，曾以“踏花归去马蹄香”为题命考生作画。获头彩的作品恰恰是一朵花都没有的，画上只画一匹飘逸而来的骏马，其高扬的右蹄旁有几只追逐的蝴蝶。正是这无花之中尽得花之神韵，因为蝴蝶宁死也不愿离去，可见马蹄上有多么诱人的花香，可想马踏了多少花才有蹄上浓郁的花香。</a:t>
            </a:r>
            <a:endParaRPr lang="zh-CN" altLang="en-US" b="1" dirty="0"/>
          </a:p>
          <a:p>
            <a:pPr>
              <a:lnSpc>
                <a:spcPct val="90000"/>
              </a:lnSpc>
              <a:buNone/>
            </a:pPr>
            <a:r>
              <a:rPr lang="zh-CN" altLang="en-US" b="1" dirty="0"/>
              <a:t>          因为“无”才有了无数存在于想象之中的精美绝伦的“有”。</a:t>
            </a:r>
            <a:endParaRPr lang="zh-CN" altLang="en-US" b="1" dirty="0"/>
          </a:p>
        </p:txBody>
      </p:sp>
      <p:sp>
        <p:nvSpPr>
          <p:cNvPr id="717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22" name="内容占位符 235521"/>
          <p:cNvSpPr>
            <a:spLocks noGrp="1" noRot="1"/>
          </p:cNvSpPr>
          <p:nvPr>
            <p:ph idx="1"/>
          </p:nvPr>
        </p:nvSpPr>
        <p:spPr>
          <a:xfrm>
            <a:off x="900113" y="690563"/>
            <a:ext cx="7488237" cy="5762625"/>
          </a:xfrm>
          <a:ln/>
        </p:spPr>
        <p:txBody>
          <a:bodyPr anchor="t"/>
          <a:p>
            <a:pPr>
              <a:buNone/>
            </a:pPr>
            <a:r>
              <a:rPr lang="en-US" altLang="zh-CN" sz="2800" b="1" dirty="0">
                <a:solidFill>
                  <a:srgbClr val="FF0000"/>
                </a:solidFill>
                <a:latin typeface="黑体" panose="02010609060101010101" pitchFamily="2" charset="-122"/>
                <a:ea typeface="黑体" panose="02010609060101010101" pitchFamily="2" charset="-122"/>
              </a:rPr>
              <a:t>16</a:t>
            </a:r>
            <a:r>
              <a:rPr lang="zh-CN" altLang="en-US" sz="2800" b="1" dirty="0">
                <a:solidFill>
                  <a:srgbClr val="FF0000"/>
                </a:solidFill>
                <a:latin typeface="黑体" panose="02010609060101010101" pitchFamily="2" charset="-122"/>
                <a:ea typeface="黑体" panose="02010609060101010101" pitchFamily="2" charset="-122"/>
              </a:rPr>
              <a:t>、人生篇：</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在山的那一边</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走一步，再走一步</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生命生命</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紫藤萝瀑布</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行道树</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人生寓言</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我的信念</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第一次真好</a:t>
            </a:r>
            <a:r>
              <a:rPr lang="en-US" altLang="zh-CN" sz="2800" b="1">
                <a:latin typeface="黑体" panose="02010609060101010101" pitchFamily="2" charset="-122"/>
                <a:ea typeface="黑体" panose="02010609060101010101" pitchFamily="2" charset="-122"/>
              </a:rPr>
              <a:t>》</a:t>
            </a:r>
            <a:endParaRPr lang="en-US" altLang="zh-CN" sz="2800" b="1">
              <a:latin typeface="黑体" panose="02010609060101010101" pitchFamily="2" charset="-122"/>
              <a:ea typeface="黑体" panose="02010609060101010101" pitchFamily="2" charset="-122"/>
            </a:endParaRPr>
          </a:p>
          <a:p>
            <a:pPr>
              <a:buNone/>
            </a:pPr>
            <a:r>
              <a:rPr lang="en-US" altLang="zh-CN" sz="2800" b="1" dirty="0">
                <a:solidFill>
                  <a:srgbClr val="FF0000"/>
                </a:solidFill>
                <a:latin typeface="黑体" panose="02010609060101010101" pitchFamily="2" charset="-122"/>
                <a:ea typeface="黑体" panose="02010609060101010101" pitchFamily="2" charset="-122"/>
              </a:rPr>
              <a:t>17</a:t>
            </a:r>
            <a:r>
              <a:rPr lang="zh-CN" altLang="en-US" sz="2800" b="1" dirty="0">
                <a:solidFill>
                  <a:srgbClr val="FF0000"/>
                </a:solidFill>
                <a:latin typeface="黑体" panose="02010609060101010101" pitchFamily="2" charset="-122"/>
                <a:ea typeface="黑体" panose="02010609060101010101" pitchFamily="2" charset="-122"/>
              </a:rPr>
              <a:t>、快乐篇：</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从百草园到三味书屋</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竹影</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风筝</a:t>
            </a:r>
            <a:r>
              <a:rPr lang="en-US" altLang="zh-CN" sz="2800" b="1">
                <a:latin typeface="黑体" panose="02010609060101010101" pitchFamily="2" charset="-122"/>
                <a:ea typeface="黑体" panose="02010609060101010101" pitchFamily="2" charset="-122"/>
              </a:rPr>
              <a:t>》</a:t>
            </a:r>
            <a:endParaRPr lang="en-US" altLang="zh-CN" sz="2800" b="1">
              <a:latin typeface="黑体" panose="02010609060101010101" pitchFamily="2" charset="-122"/>
              <a:ea typeface="黑体" panose="02010609060101010101" pitchFamily="2" charset="-122"/>
            </a:endParaRPr>
          </a:p>
          <a:p>
            <a:pPr>
              <a:buNone/>
            </a:pPr>
            <a:r>
              <a:rPr lang="en-US" altLang="zh-CN" sz="2800" b="1" dirty="0">
                <a:solidFill>
                  <a:srgbClr val="FF0000"/>
                </a:solidFill>
                <a:latin typeface="黑体" panose="02010609060101010101" pitchFamily="2" charset="-122"/>
                <a:ea typeface="黑体" panose="02010609060101010101" pitchFamily="2" charset="-122"/>
              </a:rPr>
              <a:t>18</a:t>
            </a:r>
            <a:r>
              <a:rPr lang="zh-CN" altLang="en-US" sz="2800" b="1" dirty="0">
                <a:solidFill>
                  <a:srgbClr val="FF0000"/>
                </a:solidFill>
                <a:latin typeface="黑体" panose="02010609060101010101" pitchFamily="2" charset="-122"/>
                <a:ea typeface="黑体" panose="02010609060101010101" pitchFamily="2" charset="-122"/>
              </a:rPr>
              <a:t>、爱国篇：</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黄河颂</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最后一刻</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土地的誓言</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艰难的国运与强健的国民</a:t>
            </a:r>
            <a:r>
              <a:rPr lang="en-US" altLang="zh-CN" sz="2800" b="1">
                <a:latin typeface="黑体" panose="02010609060101010101" pitchFamily="2" charset="-122"/>
                <a:ea typeface="黑体" panose="02010609060101010101" pitchFamily="2" charset="-122"/>
              </a:rPr>
              <a:t>》</a:t>
            </a:r>
            <a:endParaRPr lang="en-US" altLang="zh-CN" sz="2800" b="1">
              <a:latin typeface="黑体" panose="02010609060101010101" pitchFamily="2" charset="-122"/>
              <a:ea typeface="黑体" panose="02010609060101010101" pitchFamily="2" charset="-122"/>
            </a:endParaRPr>
          </a:p>
          <a:p>
            <a:pPr>
              <a:buNone/>
            </a:pPr>
            <a:r>
              <a:rPr lang="en-US" altLang="zh-CN" sz="2800" b="1" dirty="0">
                <a:solidFill>
                  <a:srgbClr val="FF0000"/>
                </a:solidFill>
                <a:latin typeface="黑体" panose="02010609060101010101" pitchFamily="2" charset="-122"/>
                <a:ea typeface="黑体" panose="02010609060101010101" pitchFamily="2" charset="-122"/>
              </a:rPr>
              <a:t>19</a:t>
            </a:r>
            <a:r>
              <a:rPr lang="zh-CN" altLang="en-US" sz="2800" b="1" dirty="0">
                <a:solidFill>
                  <a:srgbClr val="FF0000"/>
                </a:solidFill>
                <a:latin typeface="黑体" panose="02010609060101010101" pitchFamily="2" charset="-122"/>
                <a:ea typeface="黑体" panose="02010609060101010101" pitchFamily="2" charset="-122"/>
              </a:rPr>
              <a:t>、理想信念篇：</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理想</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行道树</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人生寓言</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我的信念</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第一次真好</a:t>
            </a:r>
            <a:r>
              <a:rPr lang="en-US" altLang="zh-CN" sz="2800" b="1">
                <a:latin typeface="黑体" panose="02010609060101010101" pitchFamily="2" charset="-122"/>
                <a:ea typeface="黑体" panose="02010609060101010101" pitchFamily="2" charset="-122"/>
              </a:rPr>
              <a:t>》</a:t>
            </a:r>
            <a:endParaRPr lang="en-US" altLang="zh-CN" sz="2800" b="1">
              <a:latin typeface="黑体" panose="02010609060101010101" pitchFamily="2" charset="-122"/>
              <a:ea typeface="黑体" panose="02010609060101010101" pitchFamily="2" charset="-122"/>
            </a:endParaRPr>
          </a:p>
          <a:p>
            <a:pPr>
              <a:buNone/>
            </a:pPr>
            <a:r>
              <a:rPr lang="en-US" altLang="zh-CN" sz="2800" b="1" dirty="0">
                <a:solidFill>
                  <a:srgbClr val="FF0000"/>
                </a:solidFill>
                <a:latin typeface="黑体" panose="02010609060101010101" pitchFamily="2" charset="-122"/>
                <a:ea typeface="黑体" panose="02010609060101010101" pitchFamily="2" charset="-122"/>
              </a:rPr>
              <a:t>20</a:t>
            </a:r>
            <a:r>
              <a:rPr lang="zh-CN" altLang="en-US" sz="2800" b="1" dirty="0">
                <a:solidFill>
                  <a:srgbClr val="FF0000"/>
                </a:solidFill>
                <a:latin typeface="黑体" panose="02010609060101010101" pitchFamily="2" charset="-122"/>
                <a:ea typeface="黑体" panose="02010609060101010101" pitchFamily="2" charset="-122"/>
              </a:rPr>
              <a:t>、创新篇：</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事物的正确答案不止一个</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论格物致知的精神</a:t>
            </a:r>
            <a:r>
              <a:rPr lang="en-US" altLang="zh-CN" sz="2800" b="1">
                <a:latin typeface="黑体" panose="02010609060101010101" pitchFamily="2" charset="-122"/>
                <a:ea typeface="黑体" panose="02010609060101010101" pitchFamily="2" charset="-122"/>
              </a:rPr>
              <a:t>》 </a:t>
            </a:r>
            <a:endParaRPr lang="en-US" altLang="zh-CN" sz="2800" b="1">
              <a:latin typeface="黑体" panose="02010609060101010101" pitchFamily="2" charset="-122"/>
              <a:ea typeface="黑体" panose="02010609060101010101" pitchFamily="2" charset="-122"/>
            </a:endParaRPr>
          </a:p>
        </p:txBody>
      </p:sp>
      <p:sp>
        <p:nvSpPr>
          <p:cNvPr id="4403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22">
                                            <p:txEl>
                                              <p:charRg st="0" end="63"/>
                                            </p:txEl>
                                          </p:spTgt>
                                        </p:tgtEl>
                                        <p:attrNameLst>
                                          <p:attrName>style.visibility</p:attrName>
                                        </p:attrNameLst>
                                      </p:cBhvr>
                                      <p:to>
                                        <p:strVal val="visible"/>
                                      </p:to>
                                    </p:set>
                                  </p:childTnLst>
                                  <p:subTnLst>
                                    <p:animClr clrSpc="rgb" dir="cw">
                                      <p:cBhvr override="childStyle">
                                        <p:cTn dur="1" fill="hold" display="0" masterRel="nextClick" afterEffect="1"/>
                                        <p:tgtEl>
                                          <p:spTgt spid="235522">
                                            <p:txEl>
                                              <p:charRg st="0" end="63"/>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22">
                                            <p:txEl>
                                              <p:charRg st="63" end="90"/>
                                            </p:txEl>
                                          </p:spTgt>
                                        </p:tgtEl>
                                        <p:attrNameLst>
                                          <p:attrName>style.visibility</p:attrName>
                                        </p:attrNameLst>
                                      </p:cBhvr>
                                      <p:to>
                                        <p:strVal val="visible"/>
                                      </p:to>
                                    </p:set>
                                  </p:childTnLst>
                                  <p:subTnLst>
                                    <p:animClr clrSpc="rgb" dir="cw">
                                      <p:cBhvr override="childStyle">
                                        <p:cTn dur="1" fill="hold" display="0" masterRel="nextClick" afterEffect="1"/>
                                        <p:tgtEl>
                                          <p:spTgt spid="235522">
                                            <p:txEl>
                                              <p:charRg st="63" end="90"/>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22">
                                            <p:txEl>
                                              <p:charRg st="90" end="129"/>
                                            </p:txEl>
                                          </p:spTgt>
                                        </p:tgtEl>
                                        <p:attrNameLst>
                                          <p:attrName>style.visibility</p:attrName>
                                        </p:attrNameLst>
                                      </p:cBhvr>
                                      <p:to>
                                        <p:strVal val="visible"/>
                                      </p:to>
                                    </p:set>
                                  </p:childTnLst>
                                  <p:subTnLst>
                                    <p:animClr clrSpc="rgb" dir="cw">
                                      <p:cBhvr override="childStyle">
                                        <p:cTn dur="1" fill="hold" display="0" masterRel="nextClick" afterEffect="1"/>
                                        <p:tgtEl>
                                          <p:spTgt spid="235522">
                                            <p:txEl>
                                              <p:charRg st="90" end="129"/>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522">
                                            <p:txEl>
                                              <p:charRg st="129" end="167"/>
                                            </p:txEl>
                                          </p:spTgt>
                                        </p:tgtEl>
                                        <p:attrNameLst>
                                          <p:attrName>style.visibility</p:attrName>
                                        </p:attrNameLst>
                                      </p:cBhvr>
                                      <p:to>
                                        <p:strVal val="visible"/>
                                      </p:to>
                                    </p:set>
                                  </p:childTnLst>
                                  <p:subTnLst>
                                    <p:animClr clrSpc="rgb" dir="cw">
                                      <p:cBhvr override="childStyle">
                                        <p:cTn dur="1" fill="hold" display="0" masterRel="nextClick" afterEffect="1"/>
                                        <p:tgtEl>
                                          <p:spTgt spid="235522">
                                            <p:txEl>
                                              <p:charRg st="129" end="167"/>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5522">
                                            <p:txEl>
                                              <p:charRg st="167" end="199"/>
                                            </p:txEl>
                                          </p:spTgt>
                                        </p:tgtEl>
                                        <p:attrNameLst>
                                          <p:attrName>style.visibility</p:attrName>
                                        </p:attrNameLst>
                                      </p:cBhvr>
                                      <p:to>
                                        <p:strVal val="visible"/>
                                      </p:to>
                                    </p:set>
                                  </p:childTnLst>
                                  <p:subTnLst>
                                    <p:animClr clrSpc="rgb" dir="cw">
                                      <p:cBhvr override="childStyle">
                                        <p:cTn dur="1" fill="hold" display="0" masterRel="nextClick" afterEffect="1"/>
                                        <p:tgtEl>
                                          <p:spTgt spid="235522">
                                            <p:txEl>
                                              <p:charRg st="167" end="199"/>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2"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文本占位符 464897"/>
          <p:cNvSpPr>
            <a:spLocks noGrp="1" noRot="1"/>
          </p:cNvSpPr>
          <p:nvPr>
            <p:ph idx="1"/>
          </p:nvPr>
        </p:nvSpPr>
        <p:spPr>
          <a:xfrm>
            <a:off x="301625" y="620713"/>
            <a:ext cx="8540750" cy="5402262"/>
          </a:xfrm>
          <a:ln/>
        </p:spPr>
        <p:txBody>
          <a:bodyPr anchor="t"/>
          <a:p>
            <a:pPr>
              <a:buNone/>
            </a:pPr>
            <a:endParaRPr lang="en-US" altLang="zh-CN" sz="5400">
              <a:latin typeface="华文行楷" pitchFamily="2" charset="-122"/>
              <a:ea typeface="华文行楷" pitchFamily="2" charset="-122"/>
            </a:endParaRPr>
          </a:p>
          <a:p>
            <a:pPr>
              <a:buNone/>
            </a:pPr>
            <a:r>
              <a:rPr lang="en-US" altLang="zh-CN" sz="5400" dirty="0">
                <a:latin typeface="华文行楷" pitchFamily="2" charset="-122"/>
                <a:ea typeface="华文行楷" pitchFamily="2" charset="-122"/>
              </a:rPr>
              <a:t>     </a:t>
            </a:r>
            <a:r>
              <a:rPr lang="zh-CN" altLang="en-US" sz="5400" b="1" dirty="0">
                <a:latin typeface="华文行楷" pitchFamily="2" charset="-122"/>
                <a:ea typeface="华文行楷" pitchFamily="2" charset="-122"/>
              </a:rPr>
              <a:t>请以“责任”为话题写一篇文章，题目自拟，文体不限，不少于</a:t>
            </a:r>
            <a:r>
              <a:rPr lang="en-US" altLang="zh-CN" sz="5400" b="1" dirty="0">
                <a:latin typeface="华文行楷" pitchFamily="2" charset="-122"/>
                <a:ea typeface="华文行楷" pitchFamily="2" charset="-122"/>
              </a:rPr>
              <a:t>650</a:t>
            </a:r>
            <a:r>
              <a:rPr lang="zh-CN" altLang="en-US" sz="5400" b="1" dirty="0">
                <a:latin typeface="华文行楷" pitchFamily="2" charset="-122"/>
                <a:ea typeface="华文行楷" pitchFamily="2" charset="-122"/>
              </a:rPr>
              <a:t>字。</a:t>
            </a:r>
            <a:endParaRPr lang="zh-CN" altLang="en-US" sz="5400" b="1" dirty="0">
              <a:latin typeface="华文行楷" pitchFamily="2" charset="-122"/>
              <a:ea typeface="华文行楷" pitchFamily="2" charset="-122"/>
            </a:endParaRPr>
          </a:p>
        </p:txBody>
      </p:sp>
      <p:sp>
        <p:nvSpPr>
          <p:cNvPr id="45058" name="文本框 464898"/>
          <p:cNvSpPr txBox="1"/>
          <p:nvPr/>
        </p:nvSpPr>
        <p:spPr>
          <a:xfrm>
            <a:off x="0" y="0"/>
            <a:ext cx="3024188" cy="711200"/>
          </a:xfrm>
          <a:prstGeom prst="rect">
            <a:avLst/>
          </a:prstGeom>
          <a:solidFill>
            <a:srgbClr val="006600"/>
          </a:solidFill>
          <a:ln w="9525" cap="flat" cmpd="sng">
            <a:solidFill>
              <a:schemeClr val="hlink"/>
            </a:solidFill>
            <a:prstDash val="solid"/>
            <a:miter/>
            <a:headEnd type="none" w="med" len="med"/>
            <a:tailEnd type="none" w="med" len="med"/>
          </a:ln>
        </p:spPr>
        <p:txBody>
          <a:bodyPr>
            <a:spAutoFit/>
          </a:bodyPr>
          <a:p>
            <a:pPr>
              <a:spcBef>
                <a:spcPct val="50000"/>
              </a:spcBef>
            </a:pPr>
            <a:r>
              <a:rPr lang="en-US" altLang="zh-CN" sz="4000" b="1" dirty="0">
                <a:latin typeface="Arial" panose="020B0604020202020204" pitchFamily="34" charset="0"/>
                <a:ea typeface="方正行楷简体" pitchFamily="2" charset="-122"/>
              </a:rPr>
              <a:t> </a:t>
            </a:r>
            <a:r>
              <a:rPr lang="zh-CN" altLang="en-US" sz="4000" b="1" dirty="0">
                <a:solidFill>
                  <a:schemeClr val="bg1"/>
                </a:solidFill>
                <a:latin typeface="Arial" panose="020B0604020202020204" pitchFamily="34" charset="0"/>
                <a:ea typeface="方正行楷简体" pitchFamily="2" charset="-122"/>
              </a:rPr>
              <a:t>我来露一手</a:t>
            </a:r>
            <a:endParaRPr lang="zh-CN" altLang="en-US" sz="4000" b="1" dirty="0">
              <a:solidFill>
                <a:schemeClr val="bg1"/>
              </a:solidFill>
              <a:latin typeface="Arial" panose="020B0604020202020204" pitchFamily="34" charset="0"/>
              <a:ea typeface="方正行楷简体" pitchFamily="2" charset="-122"/>
            </a:endParaRPr>
          </a:p>
        </p:txBody>
      </p:sp>
      <p:sp>
        <p:nvSpPr>
          <p:cNvPr id="4505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5922" name="内容占位符 465921"/>
          <p:cNvSpPr>
            <a:spLocks noGrp="1" noRot="1"/>
          </p:cNvSpPr>
          <p:nvPr>
            <p:ph idx="1"/>
          </p:nvPr>
        </p:nvSpPr>
        <p:spPr>
          <a:xfrm>
            <a:off x="179388" y="549275"/>
            <a:ext cx="8540750" cy="6308725"/>
          </a:xfrm>
          <a:ln/>
        </p:spPr>
        <p:txBody>
          <a:bodyPr anchor="t"/>
          <a:p>
            <a:pPr>
              <a:lnSpc>
                <a:spcPct val="80000"/>
              </a:lnSpc>
              <a:buNone/>
            </a:pPr>
            <a:r>
              <a:rPr lang="en-US" altLang="zh-CN" sz="2800" b="1" dirty="0">
                <a:solidFill>
                  <a:srgbClr val="006600"/>
                </a:solidFill>
              </a:rPr>
              <a:t>[</a:t>
            </a:r>
            <a:r>
              <a:rPr lang="zh-CN" altLang="en-US" sz="2800" b="1" dirty="0">
                <a:solidFill>
                  <a:srgbClr val="006600"/>
                </a:solidFill>
              </a:rPr>
              <a:t>思路点拨</a:t>
            </a:r>
            <a:r>
              <a:rPr lang="en-US" altLang="zh-CN" sz="2800" b="1">
                <a:solidFill>
                  <a:srgbClr val="006600"/>
                </a:solidFill>
              </a:rPr>
              <a:t>]</a:t>
            </a:r>
            <a:endParaRPr lang="en-US" altLang="zh-CN" sz="2800" b="1">
              <a:solidFill>
                <a:srgbClr val="006600"/>
              </a:solidFill>
            </a:endParaRPr>
          </a:p>
          <a:p>
            <a:pPr>
              <a:lnSpc>
                <a:spcPct val="80000"/>
              </a:lnSpc>
              <a:buNone/>
            </a:pPr>
            <a:r>
              <a:rPr lang="en-US" altLang="zh-CN" sz="2800" b="1" dirty="0"/>
              <a:t>           “</a:t>
            </a:r>
            <a:r>
              <a:rPr lang="zh-CN" altLang="en-US" sz="2800" b="1" dirty="0"/>
              <a:t>天下兴亡，匹夫有责”，大至国家利益，小到为人处事，有责任感是社会文明素质的一个重要内容。若写成记人型记叙文，要充分运用语言、动作、心理、神态、细节、环境等描写手段，突出人物在责任面前的态度和表现，写他们或高尚或卑劣的品质。写作时要善用修辞手法，如比喻、拟人、对比等；还要巧用动词、形容词，令你的文章文采飞扬。若写成叙事型记叙文，应选择典型事例，交代清楚事情的起因、经过和结果，要注意背景烘托，详略得当。在叙事中可歌颂有责任感的人，也可贬斥没有责任感的人。若写成议论文，可拟题为“做人须有责任心”、“做人与责任”、“谈责任”、“责任重于泰山”、“为生命负责”</a:t>
            </a:r>
            <a:r>
              <a:rPr lang="en-US" altLang="zh-CN" sz="2800" b="1" dirty="0"/>
              <a:t>……</a:t>
            </a:r>
            <a:r>
              <a:rPr lang="zh-CN" altLang="en-US" sz="2800" b="1" dirty="0"/>
              <a:t>同学们要根据自己的积累选择论题，确立中心论点，然后选择恰当的论据，运用多种论证方法证明中心论点。</a:t>
            </a:r>
            <a:endParaRPr lang="zh-CN" altLang="en-US" sz="2800" b="1" dirty="0"/>
          </a:p>
        </p:txBody>
      </p:sp>
      <p:sp>
        <p:nvSpPr>
          <p:cNvPr id="4608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65922">
                                            <p:txEl>
                                              <p:charRg st="0" end="7"/>
                                            </p:txEl>
                                          </p:spTgt>
                                        </p:tgtEl>
                                        <p:attrNameLst>
                                          <p:attrName>style.visibility</p:attrName>
                                        </p:attrNameLst>
                                      </p:cBhvr>
                                      <p:to>
                                        <p:strVal val="visible"/>
                                      </p:to>
                                    </p:set>
                                    <p:animEffect transition="in" filter="box(in)">
                                      <p:cBhvr>
                                        <p:cTn id="7" dur="500"/>
                                        <p:tgtEl>
                                          <p:spTgt spid="465922">
                                            <p:txEl>
                                              <p:charRg st="0" end="7"/>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65922">
                                            <p:txEl>
                                              <p:charRg st="7" end="348"/>
                                            </p:txEl>
                                          </p:spTgt>
                                        </p:tgtEl>
                                        <p:attrNameLst>
                                          <p:attrName>style.visibility</p:attrName>
                                        </p:attrNameLst>
                                      </p:cBhvr>
                                      <p:to>
                                        <p:strVal val="visible"/>
                                      </p:to>
                                    </p:set>
                                    <p:animEffect transition="in" filter="box(in)">
                                      <p:cBhvr>
                                        <p:cTn id="10" dur="500"/>
                                        <p:tgtEl>
                                          <p:spTgt spid="465922">
                                            <p:txEl>
                                              <p:charRg st="7" end="34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文本框 121858"/>
          <p:cNvSpPr txBox="1"/>
          <p:nvPr/>
        </p:nvSpPr>
        <p:spPr>
          <a:xfrm>
            <a:off x="3032125" y="325438"/>
            <a:ext cx="184150" cy="457200"/>
          </a:xfrm>
          <a:prstGeom prst="rect">
            <a:avLst/>
          </a:prstGeom>
          <a:noFill/>
          <a:ln w="9525">
            <a:noFill/>
          </a:ln>
        </p:spPr>
        <p:txBody>
          <a:bodyPr wrap="none">
            <a:spAutoFit/>
          </a:bodyPr>
          <a:p>
            <a:endParaRPr lang="zh-CN" altLang="en-US" sz="2400" dirty="0">
              <a:latin typeface="Times New Roman" panose="02020603050405020304" pitchFamily="18" charset="0"/>
            </a:endParaRPr>
          </a:p>
        </p:txBody>
      </p:sp>
      <p:pic>
        <p:nvPicPr>
          <p:cNvPr id="47106" name="图片 121859" descr="Pi_21800"/>
          <p:cNvPicPr>
            <a:picLocks noChangeAspect="1"/>
          </p:cNvPicPr>
          <p:nvPr/>
        </p:nvPicPr>
        <p:blipFill>
          <a:blip r:embed="rId1"/>
          <a:stretch>
            <a:fillRect/>
          </a:stretch>
        </p:blipFill>
        <p:spPr>
          <a:xfrm>
            <a:off x="7848600" y="76200"/>
            <a:ext cx="1143000" cy="857250"/>
          </a:xfrm>
          <a:prstGeom prst="rect">
            <a:avLst/>
          </a:prstGeom>
          <a:noFill/>
          <a:ln w="9525">
            <a:noFill/>
          </a:ln>
        </p:spPr>
      </p:pic>
      <p:sp>
        <p:nvSpPr>
          <p:cNvPr id="47107" name="矩形 121861"/>
          <p:cNvSpPr/>
          <p:nvPr/>
        </p:nvSpPr>
        <p:spPr>
          <a:xfrm>
            <a:off x="2627313" y="1412875"/>
            <a:ext cx="4321175" cy="1296988"/>
          </a:xfrm>
          <a:prstGeom prst="rect">
            <a:avLst/>
          </a:prstGeom>
        </p:spPr>
        <p:txBody>
          <a:bodyPr wrap="none" fromWordArt="1">
            <a:prstTxWarp prst="textPlain">
              <a:avLst>
                <a:gd name="adj" fmla="val 50782"/>
              </a:avLst>
            </a:prstTxWarp>
            <a:normAutofit/>
          </a:bodyPr>
          <a:p>
            <a:pPr algn="ctr"/>
            <a:r>
              <a:rPr lang="zh-CN" altLang="en-US" sz="3600" b="1">
                <a:ln w="9525" cap="flat" cmpd="sng">
                  <a:solidFill>
                    <a:srgbClr val="FF0000"/>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rPr>
              <a:t>三、让语言</a:t>
            </a:r>
            <a:endParaRPr lang="zh-CN" altLang="en-US" sz="3600" b="1">
              <a:ln w="9525" cap="flat" cmpd="sng">
                <a:solidFill>
                  <a:srgbClr val="FF0000"/>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endParaRPr>
          </a:p>
        </p:txBody>
      </p:sp>
      <p:sp>
        <p:nvSpPr>
          <p:cNvPr id="47108" name="矩形 121862"/>
          <p:cNvSpPr/>
          <p:nvPr/>
        </p:nvSpPr>
        <p:spPr>
          <a:xfrm>
            <a:off x="4356100" y="3429000"/>
            <a:ext cx="3455988" cy="1584325"/>
          </a:xfrm>
          <a:prstGeom prst="rect">
            <a:avLst/>
          </a:prstGeom>
        </p:spPr>
        <p:txBody>
          <a:bodyPr wrap="none" fromWordArt="1">
            <a:prstTxWarp prst="textPlain">
              <a:avLst>
                <a:gd name="adj" fmla="val 49477"/>
              </a:avLst>
            </a:prstTxWarp>
            <a:normAutofit/>
          </a:bodyPr>
          <a:p>
            <a:pPr algn="ctr"/>
            <a:r>
              <a:rPr lang="zh-CN" altLang="en-US" sz="3600" b="1">
                <a:ln w="9525" cap="flat" cmpd="sng">
                  <a:solidFill>
                    <a:srgbClr val="FF0000"/>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rPr>
              <a:t>亮丽生辉</a:t>
            </a:r>
            <a:endParaRPr lang="zh-CN" altLang="en-US" sz="3600" b="1">
              <a:ln w="9525" cap="flat" cmpd="sng">
                <a:solidFill>
                  <a:srgbClr val="FF0000"/>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endParaRPr>
          </a:p>
        </p:txBody>
      </p:sp>
      <p:sp>
        <p:nvSpPr>
          <p:cNvPr id="47109" name="椭圆 121863"/>
          <p:cNvSpPr/>
          <p:nvPr/>
        </p:nvSpPr>
        <p:spPr>
          <a:xfrm>
            <a:off x="395288" y="2420938"/>
            <a:ext cx="2124075" cy="4103687"/>
          </a:xfrm>
          <a:prstGeom prst="ellipse">
            <a:avLst/>
          </a:prstGeom>
          <a:solidFill>
            <a:srgbClr val="FFFF00"/>
          </a:solidFill>
          <a:ln w="9525" cap="flat" cmpd="sng">
            <a:solidFill>
              <a:schemeClr val="tx1"/>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47110" name="文本框 121864"/>
          <p:cNvSpPr txBox="1"/>
          <p:nvPr/>
        </p:nvSpPr>
        <p:spPr>
          <a:xfrm>
            <a:off x="755650" y="3284538"/>
            <a:ext cx="1655763" cy="701675"/>
          </a:xfrm>
          <a:prstGeom prst="rect">
            <a:avLst/>
          </a:prstGeom>
          <a:noFill/>
          <a:ln w="9525">
            <a:noFill/>
          </a:ln>
        </p:spPr>
        <p:txBody>
          <a:bodyPr>
            <a:spAutoFit/>
          </a:bodyPr>
          <a:p>
            <a:pPr>
              <a:spcBef>
                <a:spcPct val="50000"/>
              </a:spcBef>
            </a:pPr>
            <a:r>
              <a:rPr lang="zh-CN" altLang="en-US" sz="4000" b="1" dirty="0">
                <a:latin typeface="黑体" panose="02010609060101010101" pitchFamily="2" charset="-122"/>
                <a:ea typeface="黑体" panose="02010609060101010101" pitchFamily="2" charset="-122"/>
              </a:rPr>
              <a:t>课时</a:t>
            </a:r>
            <a:r>
              <a:rPr lang="en-US" altLang="zh-CN" sz="4000" b="1">
                <a:latin typeface="黑体" panose="02010609060101010101" pitchFamily="2" charset="-122"/>
                <a:ea typeface="黑体" panose="02010609060101010101" pitchFamily="2" charset="-122"/>
              </a:rPr>
              <a:t>3</a:t>
            </a:r>
            <a:endParaRPr lang="en-US" altLang="zh-CN" sz="4000" b="1">
              <a:latin typeface="黑体" panose="02010609060101010101" pitchFamily="2" charset="-122"/>
              <a:ea typeface="黑体" panose="02010609060101010101" pitchFamily="2" charset="-122"/>
            </a:endParaRPr>
          </a:p>
        </p:txBody>
      </p:sp>
      <p:sp>
        <p:nvSpPr>
          <p:cNvPr id="47111" name="文本框 121865"/>
          <p:cNvSpPr txBox="1"/>
          <p:nvPr/>
        </p:nvSpPr>
        <p:spPr>
          <a:xfrm>
            <a:off x="611188" y="4005263"/>
            <a:ext cx="1873250" cy="1736725"/>
          </a:xfrm>
          <a:prstGeom prst="rect">
            <a:avLst/>
          </a:prstGeom>
          <a:noFill/>
          <a:ln w="9525">
            <a:noFill/>
          </a:ln>
        </p:spPr>
        <p:txBody>
          <a:bodyPr>
            <a:spAutoFit/>
          </a:bodyPr>
          <a:p>
            <a:r>
              <a:rPr lang="zh-CN" altLang="en-US" sz="5400" b="1" dirty="0">
                <a:solidFill>
                  <a:srgbClr val="006600"/>
                </a:solidFill>
                <a:latin typeface="Times New Roman" panose="02020603050405020304" pitchFamily="18" charset="0"/>
                <a:ea typeface="方正行楷简体" pitchFamily="2" charset="-122"/>
              </a:rPr>
              <a:t>包装语言</a:t>
            </a:r>
            <a:endParaRPr lang="zh-CN" altLang="en-US" sz="5400" b="1" dirty="0">
              <a:solidFill>
                <a:srgbClr val="006600"/>
              </a:solidFill>
              <a:latin typeface="Times New Roman" panose="02020603050405020304" pitchFamily="18" charset="0"/>
              <a:ea typeface="方正行楷简体" pitchFamily="2" charset="-122"/>
            </a:endParaRPr>
          </a:p>
        </p:txBody>
      </p:sp>
      <p:sp>
        <p:nvSpPr>
          <p:cNvPr id="4711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newsfla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文本框 122883"/>
          <p:cNvSpPr txBox="1"/>
          <p:nvPr/>
        </p:nvSpPr>
        <p:spPr>
          <a:xfrm>
            <a:off x="3032125" y="325438"/>
            <a:ext cx="184150" cy="457200"/>
          </a:xfrm>
          <a:prstGeom prst="rect">
            <a:avLst/>
          </a:prstGeom>
          <a:noFill/>
          <a:ln w="9525">
            <a:noFill/>
          </a:ln>
        </p:spPr>
        <p:txBody>
          <a:bodyPr wrap="none">
            <a:spAutoFit/>
          </a:bodyPr>
          <a:p>
            <a:endParaRPr lang="zh-CN" altLang="en-US" sz="2400" dirty="0">
              <a:latin typeface="Times New Roman" panose="02020603050405020304" pitchFamily="18" charset="0"/>
            </a:endParaRPr>
          </a:p>
        </p:txBody>
      </p:sp>
      <p:sp>
        <p:nvSpPr>
          <p:cNvPr id="122885" name="文本框 122884"/>
          <p:cNvSpPr txBox="1"/>
          <p:nvPr/>
        </p:nvSpPr>
        <p:spPr>
          <a:xfrm>
            <a:off x="468313" y="2276475"/>
            <a:ext cx="8278812" cy="914400"/>
          </a:xfrm>
          <a:prstGeom prst="rect">
            <a:avLst/>
          </a:prstGeom>
          <a:noFill/>
          <a:ln w="9525">
            <a:noFill/>
          </a:ln>
        </p:spPr>
        <p:txBody>
          <a:bodyPr>
            <a:spAutoFit/>
          </a:bodyPr>
          <a:p>
            <a:r>
              <a:rPr lang="en-US" altLang="zh-CN" sz="5400" b="1" dirty="0">
                <a:solidFill>
                  <a:srgbClr val="CC0000"/>
                </a:solidFill>
                <a:latin typeface="隶书" pitchFamily="49" charset="-122"/>
                <a:ea typeface="隶书" pitchFamily="49" charset="-122"/>
              </a:rPr>
              <a:t>1</a:t>
            </a:r>
            <a:r>
              <a:rPr lang="zh-CN" altLang="en-US" sz="5400" b="1" dirty="0">
                <a:solidFill>
                  <a:srgbClr val="CC0000"/>
                </a:solidFill>
                <a:latin typeface="隶书" pitchFamily="49" charset="-122"/>
                <a:ea typeface="隶书" pitchFamily="49" charset="-122"/>
              </a:rPr>
              <a:t>、锤炼词语，加强表现力</a:t>
            </a:r>
            <a:endParaRPr lang="zh-CN" altLang="en-US" sz="5400" b="1">
              <a:solidFill>
                <a:srgbClr val="CC0000"/>
              </a:solidFill>
              <a:latin typeface="隶书" pitchFamily="49" charset="-122"/>
              <a:ea typeface="隶书" pitchFamily="49" charset="-122"/>
            </a:endParaRPr>
          </a:p>
        </p:txBody>
      </p:sp>
      <p:sp>
        <p:nvSpPr>
          <p:cNvPr id="4813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2885"/>
                                        </p:tgtEl>
                                        <p:attrNameLst>
                                          <p:attrName>style.visibility</p:attrName>
                                        </p:attrNameLst>
                                      </p:cBhvr>
                                      <p:to>
                                        <p:strVal val="visible"/>
                                      </p:to>
                                    </p:set>
                                    <p:animEffect transition="in" filter="blinds(horizontal)">
                                      <p:cBhvr>
                                        <p:cTn id="7" dur="500"/>
                                        <p:tgtEl>
                                          <p:spTgt spid="1228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文本框 123905"/>
          <p:cNvSpPr txBox="1"/>
          <p:nvPr/>
        </p:nvSpPr>
        <p:spPr>
          <a:xfrm>
            <a:off x="990600" y="914400"/>
            <a:ext cx="6781800" cy="823913"/>
          </a:xfrm>
          <a:prstGeom prst="rect">
            <a:avLst/>
          </a:prstGeom>
          <a:noFill/>
          <a:ln w="9525">
            <a:noFill/>
          </a:ln>
          <a:effectLst>
            <a:outerShdw dist="35921" dir="2699999" algn="ctr" rotWithShape="0">
              <a:schemeClr val="accent1"/>
            </a:outerShdw>
          </a:effectLst>
        </p:spPr>
        <p:txBody>
          <a:bodyPr>
            <a:spAutoFit/>
          </a:bodyPr>
          <a:p>
            <a:pPr>
              <a:spcBef>
                <a:spcPct val="50000"/>
              </a:spcBef>
            </a:pPr>
            <a:r>
              <a:rPr lang="zh-CN" altLang="en-US" sz="4800" b="1" dirty="0">
                <a:solidFill>
                  <a:srgbClr val="CC3300"/>
                </a:solidFill>
                <a:latin typeface="黑体" panose="02010609060101010101" pitchFamily="2" charset="-122"/>
                <a:ea typeface="黑体" panose="02010609060101010101" pitchFamily="2" charset="-122"/>
              </a:rPr>
              <a:t>（</a:t>
            </a:r>
            <a:r>
              <a:rPr lang="en-US" altLang="zh-CN" sz="4800" b="1" dirty="0">
                <a:solidFill>
                  <a:srgbClr val="CC3300"/>
                </a:solidFill>
                <a:latin typeface="黑体" panose="02010609060101010101" pitchFamily="2" charset="-122"/>
                <a:ea typeface="黑体" panose="02010609060101010101" pitchFamily="2" charset="-122"/>
              </a:rPr>
              <a:t>1</a:t>
            </a:r>
            <a:r>
              <a:rPr lang="zh-CN" altLang="en-US" sz="4800" b="1" dirty="0">
                <a:solidFill>
                  <a:srgbClr val="CC3300"/>
                </a:solidFill>
                <a:latin typeface="黑体" panose="02010609060101010101" pitchFamily="2" charset="-122"/>
                <a:ea typeface="黑体" panose="02010609060101010101" pitchFamily="2" charset="-122"/>
              </a:rPr>
              <a:t>）动词的锤炼</a:t>
            </a:r>
            <a:endParaRPr lang="zh-CN" altLang="en-US" sz="4800" b="1">
              <a:solidFill>
                <a:srgbClr val="CC3300"/>
              </a:solidFill>
              <a:latin typeface="黑体" panose="02010609060101010101" pitchFamily="2" charset="-122"/>
              <a:ea typeface="黑体" panose="02010609060101010101" pitchFamily="2" charset="-122"/>
            </a:endParaRPr>
          </a:p>
        </p:txBody>
      </p:sp>
      <p:sp>
        <p:nvSpPr>
          <p:cNvPr id="123907" name="文本框 123906"/>
          <p:cNvSpPr txBox="1"/>
          <p:nvPr/>
        </p:nvSpPr>
        <p:spPr>
          <a:xfrm>
            <a:off x="755650" y="2060575"/>
            <a:ext cx="7777163" cy="2771775"/>
          </a:xfrm>
          <a:prstGeom prst="rect">
            <a:avLst/>
          </a:prstGeom>
          <a:noFill/>
          <a:ln w="9525">
            <a:noFill/>
          </a:ln>
        </p:spPr>
        <p:txBody>
          <a:bodyPr>
            <a:spAutoFit/>
          </a:bodyPr>
          <a:p>
            <a:pPr>
              <a:spcBef>
                <a:spcPct val="50000"/>
              </a:spcBef>
            </a:pPr>
            <a:r>
              <a:rPr lang="en-US" altLang="zh-CN" sz="3200" b="1" dirty="0">
                <a:solidFill>
                  <a:srgbClr val="CC0000"/>
                </a:solidFill>
                <a:latin typeface="Times New Roman" panose="02020603050405020304" pitchFamily="18" charset="0"/>
              </a:rPr>
              <a:t>          </a:t>
            </a:r>
            <a:r>
              <a:rPr lang="zh-CN" altLang="en-US" sz="4400" b="1" dirty="0">
                <a:solidFill>
                  <a:srgbClr val="990000"/>
                </a:solidFill>
                <a:latin typeface="Times New Roman" panose="02020603050405020304" pitchFamily="18" charset="0"/>
                <a:ea typeface="黑体" panose="02010609060101010101" pitchFamily="2" charset="-122"/>
              </a:rPr>
              <a:t>要在词义相近的词语中选择最贴切的一个，善于运用形象鲜明的动词，把静态写成动态，把一般写得传神。</a:t>
            </a:r>
            <a:endParaRPr lang="zh-CN" altLang="en-US" sz="4400" b="1">
              <a:solidFill>
                <a:srgbClr val="990000"/>
              </a:solidFill>
              <a:latin typeface="Times New Roman" panose="02020603050405020304" pitchFamily="18" charset="0"/>
              <a:ea typeface="黑体" panose="02010609060101010101" pitchFamily="2" charset="-122"/>
            </a:endParaRPr>
          </a:p>
        </p:txBody>
      </p:sp>
      <p:sp>
        <p:nvSpPr>
          <p:cNvPr id="4915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3906"/>
                                        </p:tgtEl>
                                        <p:attrNameLst>
                                          <p:attrName>style.visibility</p:attrName>
                                        </p:attrNameLst>
                                      </p:cBhvr>
                                      <p:to>
                                        <p:strVal val="visible"/>
                                      </p:to>
                                    </p:set>
                                    <p:animEffect transition="in" filter="blinds(horizontal)">
                                      <p:cBhvr>
                                        <p:cTn id="7" dur="500"/>
                                        <p:tgtEl>
                                          <p:spTgt spid="12390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3907"/>
                                        </p:tgtEl>
                                        <p:attrNameLst>
                                          <p:attrName>style.visibility</p:attrName>
                                        </p:attrNameLst>
                                      </p:cBhvr>
                                      <p:to>
                                        <p:strVal val="visible"/>
                                      </p:to>
                                    </p:set>
                                    <p:animEffect transition="in" filter="blinds(horizontal)">
                                      <p:cBhvr>
                                        <p:cTn id="12" dur="500"/>
                                        <p:tgtEl>
                                          <p:spTgt spid="123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p:bldP spid="12390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文本框 124929"/>
          <p:cNvSpPr txBox="1"/>
          <p:nvPr/>
        </p:nvSpPr>
        <p:spPr>
          <a:xfrm>
            <a:off x="1447800" y="1385888"/>
            <a:ext cx="6705600" cy="579437"/>
          </a:xfrm>
          <a:prstGeom prst="rect">
            <a:avLst/>
          </a:prstGeom>
          <a:noFill/>
          <a:ln w="9525">
            <a:noFill/>
          </a:ln>
        </p:spPr>
        <p:txBody>
          <a:bodyPr>
            <a:spAutoFit/>
          </a:bodyPr>
          <a:p>
            <a:pPr>
              <a:spcBef>
                <a:spcPct val="50000"/>
              </a:spcBef>
            </a:pPr>
            <a:r>
              <a:rPr lang="en-US" altLang="zh-CN" sz="3200" b="1" dirty="0">
                <a:solidFill>
                  <a:srgbClr val="990000"/>
                </a:solidFill>
                <a:latin typeface="Times New Roman" panose="02020603050405020304" pitchFamily="18" charset="0"/>
              </a:rPr>
              <a:t>    </a:t>
            </a:r>
            <a:endParaRPr lang="en-US" altLang="zh-CN" sz="3200" b="1">
              <a:solidFill>
                <a:srgbClr val="990000"/>
              </a:solidFill>
              <a:latin typeface="Times New Roman" panose="02020603050405020304" pitchFamily="18" charset="0"/>
            </a:endParaRPr>
          </a:p>
        </p:txBody>
      </p:sp>
      <p:sp>
        <p:nvSpPr>
          <p:cNvPr id="124931" name="文本框 124930"/>
          <p:cNvSpPr txBox="1"/>
          <p:nvPr/>
        </p:nvSpPr>
        <p:spPr>
          <a:xfrm>
            <a:off x="539750" y="1066800"/>
            <a:ext cx="7993063" cy="1406525"/>
          </a:xfrm>
          <a:prstGeom prst="rect">
            <a:avLst/>
          </a:prstGeom>
          <a:noFill/>
          <a:ln w="9525">
            <a:noFill/>
          </a:ln>
        </p:spPr>
        <p:txBody>
          <a:bodyPr>
            <a:spAutoFit/>
          </a:bodyPr>
          <a:p>
            <a:pPr>
              <a:lnSpc>
                <a:spcPct val="80000"/>
              </a:lnSpc>
              <a:spcBef>
                <a:spcPct val="50000"/>
              </a:spcBef>
            </a:pPr>
            <a:r>
              <a:rPr lang="en-US" altLang="zh-CN" sz="5400" b="1" dirty="0">
                <a:solidFill>
                  <a:srgbClr val="CC0000"/>
                </a:solidFill>
                <a:latin typeface="Times New Roman" panose="02020603050405020304" pitchFamily="18" charset="0"/>
              </a:rPr>
              <a:t>    </a:t>
            </a:r>
            <a:r>
              <a:rPr lang="en-US" altLang="zh-CN" sz="5400" b="1" dirty="0">
                <a:solidFill>
                  <a:srgbClr val="990000"/>
                </a:solidFill>
                <a:latin typeface="Times New Roman" panose="02020603050405020304" pitchFamily="18" charset="0"/>
              </a:rPr>
              <a:t>     </a:t>
            </a:r>
            <a:r>
              <a:rPr lang="en-US" altLang="zh-CN" sz="5400" b="1" dirty="0">
                <a:solidFill>
                  <a:srgbClr val="CC0099"/>
                </a:solidFill>
                <a:latin typeface="Times New Roman" panose="02020603050405020304" pitchFamily="18" charset="0"/>
                <a:ea typeface="隶书" pitchFamily="49" charset="-122"/>
              </a:rPr>
              <a:t>“</a:t>
            </a:r>
            <a:r>
              <a:rPr lang="zh-CN" altLang="en-US" sz="5400" b="1" dirty="0">
                <a:solidFill>
                  <a:srgbClr val="CC0099"/>
                </a:solidFill>
                <a:latin typeface="Times New Roman" panose="02020603050405020304" pitchFamily="18" charset="0"/>
                <a:ea typeface="隶书" pitchFamily="49" charset="-122"/>
              </a:rPr>
              <a:t>我在春天寻找你美丽的踪影。”</a:t>
            </a:r>
            <a:endParaRPr lang="zh-CN" altLang="en-US" sz="5400" b="1">
              <a:solidFill>
                <a:srgbClr val="CC0099"/>
              </a:solidFill>
              <a:latin typeface="Times New Roman" panose="02020603050405020304" pitchFamily="18" charset="0"/>
              <a:ea typeface="隶书" pitchFamily="49" charset="-122"/>
            </a:endParaRPr>
          </a:p>
        </p:txBody>
      </p:sp>
      <p:sp>
        <p:nvSpPr>
          <p:cNvPr id="124932" name="文本框 124931"/>
          <p:cNvSpPr txBox="1"/>
          <p:nvPr/>
        </p:nvSpPr>
        <p:spPr>
          <a:xfrm>
            <a:off x="596900" y="2781300"/>
            <a:ext cx="7948613" cy="2311400"/>
          </a:xfrm>
          <a:prstGeom prst="rect">
            <a:avLst/>
          </a:prstGeom>
          <a:noFill/>
          <a:ln w="9525">
            <a:noFill/>
          </a:ln>
        </p:spPr>
        <p:txBody>
          <a:bodyPr>
            <a:spAutoFit/>
          </a:bodyPr>
          <a:p>
            <a:pPr>
              <a:lnSpc>
                <a:spcPct val="135000"/>
              </a:lnSpc>
              <a:spcBef>
                <a:spcPct val="50000"/>
              </a:spcBef>
            </a:pPr>
            <a:r>
              <a:rPr lang="en-US" altLang="zh-CN" sz="5400" b="1" dirty="0">
                <a:solidFill>
                  <a:srgbClr val="990000"/>
                </a:solidFill>
                <a:latin typeface="隶书" pitchFamily="49" charset="-122"/>
                <a:ea typeface="隶书" pitchFamily="49" charset="-122"/>
              </a:rPr>
              <a:t>    “</a:t>
            </a:r>
            <a:r>
              <a:rPr lang="zh-CN" altLang="en-US" sz="5400" b="1" dirty="0">
                <a:solidFill>
                  <a:srgbClr val="990000"/>
                </a:solidFill>
                <a:latin typeface="隶书" pitchFamily="49" charset="-122"/>
                <a:ea typeface="隶书" pitchFamily="49" charset="-122"/>
              </a:rPr>
              <a:t>我</a:t>
            </a:r>
            <a:r>
              <a:rPr lang="zh-CN" altLang="en-US" sz="5400" b="1" dirty="0">
                <a:solidFill>
                  <a:schemeClr val="accent2"/>
                </a:solidFill>
                <a:latin typeface="华文行楷" pitchFamily="2" charset="-122"/>
                <a:ea typeface="华文行楷" pitchFamily="2" charset="-122"/>
              </a:rPr>
              <a:t>点击</a:t>
            </a:r>
            <a:r>
              <a:rPr lang="zh-CN" altLang="en-US" sz="5400" b="1" dirty="0">
                <a:solidFill>
                  <a:srgbClr val="990000"/>
                </a:solidFill>
                <a:latin typeface="隶书" pitchFamily="49" charset="-122"/>
                <a:ea typeface="隶书" pitchFamily="49" charset="-122"/>
              </a:rPr>
              <a:t>整个春天，寻找你美丽的踪影。”</a:t>
            </a:r>
            <a:endParaRPr lang="zh-CN" altLang="en-US" sz="5400">
              <a:latin typeface="隶书" pitchFamily="49" charset="-122"/>
              <a:ea typeface="隶书" pitchFamily="49" charset="-122"/>
            </a:endParaRPr>
          </a:p>
        </p:txBody>
      </p:sp>
      <p:pic>
        <p:nvPicPr>
          <p:cNvPr id="124934" name="图片 124933" descr="1"/>
          <p:cNvPicPr>
            <a:picLocks noChangeAspect="1"/>
          </p:cNvPicPr>
          <p:nvPr/>
        </p:nvPicPr>
        <p:blipFill>
          <a:blip r:embed="rId1"/>
          <a:stretch>
            <a:fillRect/>
          </a:stretch>
        </p:blipFill>
        <p:spPr>
          <a:xfrm>
            <a:off x="3348038" y="3933825"/>
            <a:ext cx="952500" cy="228600"/>
          </a:xfrm>
          <a:prstGeom prst="rect">
            <a:avLst/>
          </a:prstGeom>
          <a:noFill/>
          <a:ln w="9525">
            <a:noFill/>
          </a:ln>
        </p:spPr>
      </p:pic>
      <p:sp>
        <p:nvSpPr>
          <p:cNvPr id="5018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4931"/>
                                        </p:tgtEl>
                                        <p:attrNameLst>
                                          <p:attrName>style.visibility</p:attrName>
                                        </p:attrNameLst>
                                      </p:cBhvr>
                                      <p:to>
                                        <p:strVal val="visible"/>
                                      </p:to>
                                    </p:set>
                                    <p:animEffect transition="in" filter="blinds(horizontal)">
                                      <p:cBhvr>
                                        <p:cTn id="7" dur="500"/>
                                        <p:tgtEl>
                                          <p:spTgt spid="1249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4932"/>
                                        </p:tgtEl>
                                        <p:attrNameLst>
                                          <p:attrName>style.visibility</p:attrName>
                                        </p:attrNameLst>
                                      </p:cBhvr>
                                      <p:to>
                                        <p:strVal val="visible"/>
                                      </p:to>
                                    </p:set>
                                    <p:animEffect transition="in" filter="blinds(horizontal)">
                                      <p:cBhvr>
                                        <p:cTn id="12" dur="500"/>
                                        <p:tgtEl>
                                          <p:spTgt spid="12493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24934"/>
                                        </p:tgtEl>
                                        <p:attrNameLst>
                                          <p:attrName>style.visibility</p:attrName>
                                        </p:attrNameLst>
                                      </p:cBhvr>
                                      <p:to>
                                        <p:strVal val="visible"/>
                                      </p:to>
                                    </p:set>
                                    <p:anim calcmode="lin" valueType="num">
                                      <p:cBhvr additive="base">
                                        <p:cTn id="17" dur="500" fill="hold"/>
                                        <p:tgtEl>
                                          <p:spTgt spid="124934"/>
                                        </p:tgtEl>
                                        <p:attrNameLst>
                                          <p:attrName>ppt_x</p:attrName>
                                        </p:attrNameLst>
                                      </p:cBhvr>
                                      <p:tavLst>
                                        <p:tav tm="0">
                                          <p:val>
                                            <p:strVal val="1+#ppt_w/2"/>
                                          </p:val>
                                        </p:tav>
                                        <p:tav tm="100000">
                                          <p:val>
                                            <p:strVal val="#ppt_x"/>
                                          </p:val>
                                        </p:tav>
                                      </p:tavLst>
                                    </p:anim>
                                    <p:anim calcmode="lin" valueType="num">
                                      <p:cBhvr additive="base">
                                        <p:cTn id="18" dur="500" fill="hold"/>
                                        <p:tgtEl>
                                          <p:spTgt spid="1249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p:bldP spid="12493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文本框 125953"/>
          <p:cNvSpPr txBox="1"/>
          <p:nvPr/>
        </p:nvSpPr>
        <p:spPr>
          <a:xfrm>
            <a:off x="304800" y="3886200"/>
            <a:ext cx="8458200" cy="457200"/>
          </a:xfrm>
          <a:prstGeom prst="rect">
            <a:avLst/>
          </a:prstGeom>
          <a:noFill/>
          <a:ln w="9525">
            <a:noFill/>
          </a:ln>
        </p:spPr>
        <p:txBody>
          <a:bodyPr>
            <a:spAutoFit/>
          </a:bodyPr>
          <a:p>
            <a:pPr>
              <a:spcBef>
                <a:spcPct val="50000"/>
              </a:spcBef>
            </a:pPr>
            <a:r>
              <a:rPr lang="en-US" altLang="zh-CN" sz="2400" dirty="0">
                <a:latin typeface="Times New Roman" panose="02020603050405020304" pitchFamily="18" charset="0"/>
              </a:rPr>
              <a:t>         </a:t>
            </a:r>
            <a:endParaRPr lang="en-US" altLang="zh-CN" sz="3600" b="1">
              <a:solidFill>
                <a:srgbClr val="990000"/>
              </a:solidFill>
              <a:latin typeface="Times New Roman" panose="02020603050405020304" pitchFamily="18" charset="0"/>
            </a:endParaRPr>
          </a:p>
        </p:txBody>
      </p:sp>
      <p:sp>
        <p:nvSpPr>
          <p:cNvPr id="125955" name="文本框 125954"/>
          <p:cNvSpPr txBox="1"/>
          <p:nvPr/>
        </p:nvSpPr>
        <p:spPr>
          <a:xfrm>
            <a:off x="457200" y="1524000"/>
            <a:ext cx="8686800" cy="914400"/>
          </a:xfrm>
          <a:prstGeom prst="rect">
            <a:avLst/>
          </a:prstGeom>
          <a:noFill/>
          <a:ln w="9525">
            <a:noFill/>
          </a:ln>
        </p:spPr>
        <p:txBody>
          <a:bodyPr>
            <a:spAutoFit/>
          </a:bodyPr>
          <a:p>
            <a:pPr>
              <a:spcBef>
                <a:spcPct val="50000"/>
              </a:spcBef>
            </a:pPr>
            <a:r>
              <a:rPr lang="en-US" altLang="zh-CN" sz="5400" b="1" dirty="0">
                <a:solidFill>
                  <a:srgbClr val="CC0099"/>
                </a:solidFill>
                <a:latin typeface="Times New Roman" panose="02020603050405020304" pitchFamily="18" charset="0"/>
                <a:ea typeface="隶书" pitchFamily="49" charset="-122"/>
              </a:rPr>
              <a:t>“</a:t>
            </a:r>
            <a:r>
              <a:rPr lang="zh-CN" altLang="en-US" sz="5400" b="1" dirty="0">
                <a:solidFill>
                  <a:srgbClr val="CC0099"/>
                </a:solidFill>
                <a:latin typeface="Times New Roman" panose="02020603050405020304" pitchFamily="18" charset="0"/>
                <a:ea typeface="隶书" pitchFamily="49" charset="-122"/>
              </a:rPr>
              <a:t>锅底下窜着蓝色的火苗。”</a:t>
            </a:r>
            <a:endParaRPr lang="zh-CN" altLang="en-US" sz="5400" b="1">
              <a:solidFill>
                <a:srgbClr val="CC0099"/>
              </a:solidFill>
              <a:latin typeface="Times New Roman" panose="02020603050405020304" pitchFamily="18" charset="0"/>
              <a:ea typeface="隶书" pitchFamily="49" charset="-122"/>
            </a:endParaRPr>
          </a:p>
        </p:txBody>
      </p:sp>
      <p:sp>
        <p:nvSpPr>
          <p:cNvPr id="125956" name="文本框 125955"/>
          <p:cNvSpPr txBox="1"/>
          <p:nvPr/>
        </p:nvSpPr>
        <p:spPr>
          <a:xfrm>
            <a:off x="533400" y="3124200"/>
            <a:ext cx="8077200" cy="914400"/>
          </a:xfrm>
          <a:prstGeom prst="rect">
            <a:avLst/>
          </a:prstGeom>
          <a:noFill/>
          <a:ln w="9525">
            <a:noFill/>
          </a:ln>
        </p:spPr>
        <p:txBody>
          <a:bodyPr>
            <a:spAutoFit/>
          </a:bodyPr>
          <a:p>
            <a:pPr>
              <a:spcBef>
                <a:spcPct val="50000"/>
              </a:spcBef>
            </a:pPr>
            <a:r>
              <a:rPr lang="en-US" altLang="zh-CN" sz="5400" b="1" dirty="0">
                <a:solidFill>
                  <a:srgbClr val="990000"/>
                </a:solidFill>
                <a:latin typeface="隶书" pitchFamily="49" charset="-122"/>
                <a:ea typeface="隶书" pitchFamily="49" charset="-122"/>
              </a:rPr>
              <a:t>“</a:t>
            </a:r>
            <a:r>
              <a:rPr lang="zh-CN" altLang="en-US" sz="5400" b="1" dirty="0">
                <a:solidFill>
                  <a:srgbClr val="990000"/>
                </a:solidFill>
                <a:latin typeface="隶书" pitchFamily="49" charset="-122"/>
                <a:ea typeface="隶书" pitchFamily="49" charset="-122"/>
              </a:rPr>
              <a:t>蓝色的火苗</a:t>
            </a:r>
            <a:r>
              <a:rPr lang="zh-CN" altLang="en-US" sz="5400" b="1" dirty="0">
                <a:solidFill>
                  <a:srgbClr val="990000"/>
                </a:solidFill>
                <a:latin typeface="华文行楷" pitchFamily="2" charset="-122"/>
                <a:ea typeface="华文行楷" pitchFamily="2" charset="-122"/>
              </a:rPr>
              <a:t>舔着</a:t>
            </a:r>
            <a:r>
              <a:rPr lang="zh-CN" altLang="en-US" sz="5400" b="1" dirty="0">
                <a:solidFill>
                  <a:srgbClr val="990000"/>
                </a:solidFill>
                <a:latin typeface="隶书" pitchFamily="49" charset="-122"/>
                <a:ea typeface="隶书" pitchFamily="49" charset="-122"/>
              </a:rPr>
              <a:t>锅底。”</a:t>
            </a:r>
            <a:r>
              <a:rPr lang="zh-CN" altLang="en-US" sz="3600" b="1" dirty="0">
                <a:solidFill>
                  <a:srgbClr val="990000"/>
                </a:solidFill>
                <a:latin typeface="隶书" pitchFamily="49" charset="-122"/>
                <a:ea typeface="隶书" pitchFamily="49" charset="-122"/>
              </a:rPr>
              <a:t> </a:t>
            </a:r>
            <a:endParaRPr lang="zh-CN" altLang="en-US" sz="3600" b="1">
              <a:solidFill>
                <a:srgbClr val="990000"/>
              </a:solidFill>
              <a:latin typeface="隶书" pitchFamily="49" charset="-122"/>
              <a:ea typeface="隶书" pitchFamily="49" charset="-122"/>
            </a:endParaRPr>
          </a:p>
        </p:txBody>
      </p:sp>
      <p:pic>
        <p:nvPicPr>
          <p:cNvPr id="125958" name="图片 125957" descr="1"/>
          <p:cNvPicPr>
            <a:picLocks noChangeAspect="1"/>
          </p:cNvPicPr>
          <p:nvPr/>
        </p:nvPicPr>
        <p:blipFill>
          <a:blip r:embed="rId1"/>
          <a:stretch>
            <a:fillRect/>
          </a:stretch>
        </p:blipFill>
        <p:spPr>
          <a:xfrm>
            <a:off x="4572000" y="4005263"/>
            <a:ext cx="952500" cy="228600"/>
          </a:xfrm>
          <a:prstGeom prst="rect">
            <a:avLst/>
          </a:prstGeom>
          <a:noFill/>
          <a:ln w="9525">
            <a:noFill/>
          </a:ln>
        </p:spPr>
      </p:pic>
      <p:sp>
        <p:nvSpPr>
          <p:cNvPr id="5120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5955"/>
                                        </p:tgtEl>
                                        <p:attrNameLst>
                                          <p:attrName>style.visibility</p:attrName>
                                        </p:attrNameLst>
                                      </p:cBhvr>
                                      <p:to>
                                        <p:strVal val="visible"/>
                                      </p:to>
                                    </p:set>
                                    <p:animEffect transition="in" filter="blinds(horizontal)">
                                      <p:cBhvr>
                                        <p:cTn id="7" dur="500"/>
                                        <p:tgtEl>
                                          <p:spTgt spid="12595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5956"/>
                                        </p:tgtEl>
                                        <p:attrNameLst>
                                          <p:attrName>style.visibility</p:attrName>
                                        </p:attrNameLst>
                                      </p:cBhvr>
                                      <p:to>
                                        <p:strVal val="visible"/>
                                      </p:to>
                                    </p:set>
                                    <p:animEffect transition="in" filter="blinds(horizontal)">
                                      <p:cBhvr>
                                        <p:cTn id="12" dur="500"/>
                                        <p:tgtEl>
                                          <p:spTgt spid="12595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125958"/>
                                        </p:tgtEl>
                                        <p:attrNameLst>
                                          <p:attrName>style.visibility</p:attrName>
                                        </p:attrNameLst>
                                      </p:cBhvr>
                                      <p:to>
                                        <p:strVal val="visible"/>
                                      </p:to>
                                    </p:set>
                                    <p:anim calcmode="lin" valueType="num">
                                      <p:cBhvr additive="base">
                                        <p:cTn id="17" dur="500" fill="hold"/>
                                        <p:tgtEl>
                                          <p:spTgt spid="125958"/>
                                        </p:tgtEl>
                                        <p:attrNameLst>
                                          <p:attrName>ppt_x</p:attrName>
                                        </p:attrNameLst>
                                      </p:cBhvr>
                                      <p:tavLst>
                                        <p:tav tm="0">
                                          <p:val>
                                            <p:strVal val="#ppt_x"/>
                                          </p:val>
                                        </p:tav>
                                        <p:tav tm="100000">
                                          <p:val>
                                            <p:strVal val="#ppt_x"/>
                                          </p:val>
                                        </p:tav>
                                      </p:tavLst>
                                    </p:anim>
                                    <p:anim calcmode="lin" valueType="num">
                                      <p:cBhvr additive="base">
                                        <p:cTn id="18" dur="500" fill="hold"/>
                                        <p:tgtEl>
                                          <p:spTgt spid="12595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5" grpId="0"/>
      <p:bldP spid="12595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文本框 126977"/>
          <p:cNvSpPr txBox="1"/>
          <p:nvPr/>
        </p:nvSpPr>
        <p:spPr>
          <a:xfrm>
            <a:off x="755650" y="990600"/>
            <a:ext cx="7777163" cy="1646238"/>
          </a:xfrm>
          <a:prstGeom prst="rect">
            <a:avLst/>
          </a:prstGeom>
          <a:noFill/>
          <a:ln w="9525">
            <a:noFill/>
          </a:ln>
        </p:spPr>
        <p:txBody>
          <a:bodyPr>
            <a:spAutoFit/>
          </a:bodyPr>
          <a:p>
            <a:pPr>
              <a:spcBef>
                <a:spcPct val="50000"/>
              </a:spcBef>
            </a:pPr>
            <a:r>
              <a:rPr lang="en-US" altLang="zh-CN" sz="5400" b="1" dirty="0">
                <a:solidFill>
                  <a:srgbClr val="990000"/>
                </a:solidFill>
                <a:latin typeface="隶书" pitchFamily="49" charset="-122"/>
                <a:ea typeface="隶书" pitchFamily="49" charset="-122"/>
              </a:rPr>
              <a:t>    </a:t>
            </a:r>
            <a:r>
              <a:rPr lang="en-US" altLang="zh-CN" sz="4800" b="1" dirty="0">
                <a:solidFill>
                  <a:srgbClr val="CC0099"/>
                </a:solidFill>
                <a:latin typeface="黑体" panose="02010609060101010101" pitchFamily="2" charset="-122"/>
                <a:ea typeface="黑体" panose="02010609060101010101" pitchFamily="2" charset="-122"/>
              </a:rPr>
              <a:t>“</a:t>
            </a:r>
            <a:r>
              <a:rPr lang="zh-CN" altLang="en-US" sz="4800" b="1" dirty="0">
                <a:solidFill>
                  <a:srgbClr val="CC0099"/>
                </a:solidFill>
                <a:latin typeface="黑体" panose="02010609060101010101" pitchFamily="2" charset="-122"/>
                <a:ea typeface="黑体" panose="02010609060101010101" pitchFamily="2" charset="-122"/>
              </a:rPr>
              <a:t>老师一串串清晰的脚印留在弯弯的小路上。”</a:t>
            </a:r>
            <a:endParaRPr lang="zh-CN" altLang="en-US" sz="4800" b="1" dirty="0">
              <a:solidFill>
                <a:srgbClr val="CC0099"/>
              </a:solidFill>
              <a:latin typeface="黑体" panose="02010609060101010101" pitchFamily="2" charset="-122"/>
              <a:ea typeface="黑体" panose="02010609060101010101" pitchFamily="2" charset="-122"/>
            </a:endParaRPr>
          </a:p>
        </p:txBody>
      </p:sp>
      <p:sp>
        <p:nvSpPr>
          <p:cNvPr id="126979" name="文本框 126978"/>
          <p:cNvSpPr txBox="1"/>
          <p:nvPr/>
        </p:nvSpPr>
        <p:spPr>
          <a:xfrm>
            <a:off x="755650" y="3141663"/>
            <a:ext cx="7920038" cy="1646237"/>
          </a:xfrm>
          <a:prstGeom prst="rect">
            <a:avLst/>
          </a:prstGeom>
          <a:noFill/>
          <a:ln w="9525">
            <a:noFill/>
          </a:ln>
        </p:spPr>
        <p:txBody>
          <a:bodyPr>
            <a:spAutoFit/>
          </a:bodyPr>
          <a:p>
            <a:pPr>
              <a:spcBef>
                <a:spcPct val="50000"/>
              </a:spcBef>
            </a:pPr>
            <a:r>
              <a:rPr lang="en-US" altLang="zh-CN" sz="5400" b="1" dirty="0">
                <a:solidFill>
                  <a:srgbClr val="990000"/>
                </a:solidFill>
                <a:latin typeface="隶书" pitchFamily="49" charset="-122"/>
                <a:ea typeface="隶书" pitchFamily="49" charset="-122"/>
              </a:rPr>
              <a:t>    </a:t>
            </a:r>
            <a:r>
              <a:rPr lang="en-US" altLang="zh-CN" sz="4800" b="1" dirty="0">
                <a:solidFill>
                  <a:srgbClr val="990000"/>
                </a:solidFill>
                <a:latin typeface="隶书" pitchFamily="49" charset="-122"/>
                <a:ea typeface="黑体" panose="02010609060101010101" pitchFamily="2" charset="-122"/>
              </a:rPr>
              <a:t>“</a:t>
            </a:r>
            <a:r>
              <a:rPr lang="zh-CN" altLang="en-US" sz="4800" b="1" dirty="0">
                <a:solidFill>
                  <a:srgbClr val="990000"/>
                </a:solidFill>
                <a:latin typeface="隶书" pitchFamily="49" charset="-122"/>
                <a:ea typeface="黑体" panose="02010609060101010101" pitchFamily="2" charset="-122"/>
              </a:rPr>
              <a:t>老师一串串清晰的脚印，</a:t>
            </a:r>
            <a:r>
              <a:rPr lang="zh-CN" altLang="en-US" sz="4800" b="1" dirty="0">
                <a:solidFill>
                  <a:srgbClr val="0404FC"/>
                </a:solidFill>
                <a:latin typeface="华文行楷" pitchFamily="2" charset="-122"/>
                <a:ea typeface="黑体" panose="02010609060101010101" pitchFamily="2" charset="-122"/>
              </a:rPr>
              <a:t>板书</a:t>
            </a:r>
            <a:r>
              <a:rPr lang="zh-CN" altLang="en-US" sz="4800" b="1" dirty="0">
                <a:solidFill>
                  <a:srgbClr val="990000"/>
                </a:solidFill>
                <a:latin typeface="隶书" pitchFamily="49" charset="-122"/>
                <a:ea typeface="黑体" panose="02010609060101010101" pitchFamily="2" charset="-122"/>
              </a:rPr>
              <a:t>在弯弯的小路上。”</a:t>
            </a:r>
            <a:endParaRPr lang="zh-CN" altLang="en-US" sz="4800" b="1">
              <a:solidFill>
                <a:srgbClr val="990000"/>
              </a:solidFill>
              <a:latin typeface="隶书" pitchFamily="49" charset="-122"/>
              <a:ea typeface="黑体" panose="02010609060101010101" pitchFamily="2" charset="-122"/>
            </a:endParaRPr>
          </a:p>
        </p:txBody>
      </p:sp>
      <p:pic>
        <p:nvPicPr>
          <p:cNvPr id="126981" name="图片 126980" descr="1"/>
          <p:cNvPicPr>
            <a:picLocks noChangeAspect="1"/>
          </p:cNvPicPr>
          <p:nvPr/>
        </p:nvPicPr>
        <p:blipFill>
          <a:blip r:embed="rId1"/>
          <a:stretch>
            <a:fillRect/>
          </a:stretch>
        </p:blipFill>
        <p:spPr>
          <a:xfrm>
            <a:off x="2124075" y="4797425"/>
            <a:ext cx="952500" cy="228600"/>
          </a:xfrm>
          <a:prstGeom prst="rect">
            <a:avLst/>
          </a:prstGeom>
          <a:noFill/>
          <a:ln w="9525">
            <a:noFill/>
          </a:ln>
        </p:spPr>
      </p:pic>
      <p:sp>
        <p:nvSpPr>
          <p:cNvPr id="5222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6978"/>
                                        </p:tgtEl>
                                        <p:attrNameLst>
                                          <p:attrName>style.visibility</p:attrName>
                                        </p:attrNameLst>
                                      </p:cBhvr>
                                      <p:to>
                                        <p:strVal val="visible"/>
                                      </p:to>
                                    </p:set>
                                    <p:animEffect transition="in" filter="blinds(horizontal)">
                                      <p:cBhvr>
                                        <p:cTn id="7" dur="500"/>
                                        <p:tgtEl>
                                          <p:spTgt spid="1269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6979"/>
                                        </p:tgtEl>
                                        <p:attrNameLst>
                                          <p:attrName>style.visibility</p:attrName>
                                        </p:attrNameLst>
                                      </p:cBhvr>
                                      <p:to>
                                        <p:strVal val="visible"/>
                                      </p:to>
                                    </p:set>
                                    <p:animEffect transition="in" filter="blinds(horizontal)">
                                      <p:cBhvr>
                                        <p:cTn id="12" dur="500"/>
                                        <p:tgtEl>
                                          <p:spTgt spid="12697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126981"/>
                                        </p:tgtEl>
                                        <p:attrNameLst>
                                          <p:attrName>style.visibility</p:attrName>
                                        </p:attrNameLst>
                                      </p:cBhvr>
                                      <p:to>
                                        <p:strVal val="visible"/>
                                      </p:to>
                                    </p:set>
                                    <p:anim calcmode="lin" valueType="num">
                                      <p:cBhvr additive="base">
                                        <p:cTn id="17" dur="500" fill="hold"/>
                                        <p:tgtEl>
                                          <p:spTgt spid="126981"/>
                                        </p:tgtEl>
                                        <p:attrNameLst>
                                          <p:attrName>ppt_x</p:attrName>
                                        </p:attrNameLst>
                                      </p:cBhvr>
                                      <p:tavLst>
                                        <p:tav tm="0">
                                          <p:val>
                                            <p:strVal val="#ppt_x"/>
                                          </p:val>
                                        </p:tav>
                                        <p:tav tm="100000">
                                          <p:val>
                                            <p:strVal val="#ppt_x"/>
                                          </p:val>
                                        </p:tav>
                                      </p:tavLst>
                                    </p:anim>
                                    <p:anim calcmode="lin" valueType="num">
                                      <p:cBhvr additive="base">
                                        <p:cTn id="18" dur="500" fill="hold"/>
                                        <p:tgtEl>
                                          <p:spTgt spid="12698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8" grpId="0"/>
      <p:bldP spid="12697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文本框 128001"/>
          <p:cNvSpPr txBox="1"/>
          <p:nvPr/>
        </p:nvSpPr>
        <p:spPr>
          <a:xfrm>
            <a:off x="250825" y="766763"/>
            <a:ext cx="8351838" cy="1006475"/>
          </a:xfrm>
          <a:prstGeom prst="rect">
            <a:avLst/>
          </a:prstGeom>
          <a:noFill/>
          <a:ln w="9525">
            <a:noFill/>
            <a:miter/>
          </a:ln>
        </p:spPr>
        <p:txBody>
          <a:bodyPr>
            <a:spAutoFit/>
          </a:bodyPr>
          <a:p>
            <a:pPr>
              <a:spcBef>
                <a:spcPct val="50000"/>
              </a:spcBef>
            </a:pPr>
            <a:r>
              <a:rPr lang="en-US" altLang="zh-CN" sz="6000" b="1">
                <a:solidFill>
                  <a:srgbClr val="990000"/>
                </a:solidFill>
                <a:latin typeface="Times New Roman" panose="02020603050405020304" pitchFamily="18" charset="0"/>
              </a:rPr>
              <a:t> </a:t>
            </a:r>
            <a:r>
              <a:rPr lang="zh-CN" altLang="en-US" sz="4000" b="1" dirty="0">
                <a:solidFill>
                  <a:srgbClr val="CC0000"/>
                </a:solidFill>
                <a:effectLst>
                  <a:outerShdw blurRad="38100" dist="38100" dir="2700000">
                    <a:srgbClr val="000000"/>
                  </a:outerShdw>
                </a:effectLst>
                <a:latin typeface="黑体" panose="02010609060101010101" pitchFamily="2" charset="-122"/>
                <a:ea typeface="黑体" panose="02010609060101010101" pitchFamily="2" charset="-122"/>
              </a:rPr>
              <a:t>（</a:t>
            </a:r>
            <a:r>
              <a:rPr lang="en-US" altLang="zh-CN" sz="4000" b="1" dirty="0">
                <a:solidFill>
                  <a:srgbClr val="CC0000"/>
                </a:solidFill>
                <a:effectLst>
                  <a:outerShdw blurRad="38100" dist="38100" dir="2700000">
                    <a:srgbClr val="000000"/>
                  </a:outerShdw>
                </a:effectLst>
                <a:latin typeface="黑体" panose="02010609060101010101" pitchFamily="2" charset="-122"/>
                <a:ea typeface="黑体" panose="02010609060101010101" pitchFamily="2" charset="-122"/>
              </a:rPr>
              <a:t>2</a:t>
            </a:r>
            <a:r>
              <a:rPr lang="zh-CN" altLang="en-US" sz="4000" b="1" dirty="0">
                <a:solidFill>
                  <a:srgbClr val="CC0000"/>
                </a:solidFill>
                <a:effectLst>
                  <a:outerShdw blurRad="38100" dist="38100" dir="2700000">
                    <a:srgbClr val="000000"/>
                  </a:outerShdw>
                </a:effectLst>
                <a:latin typeface="黑体" panose="02010609060101010101" pitchFamily="2" charset="-122"/>
                <a:ea typeface="黑体" panose="02010609060101010101" pitchFamily="2" charset="-122"/>
              </a:rPr>
              <a:t>）妙用形容词、修饰语、叠字等</a:t>
            </a:r>
            <a:r>
              <a:rPr lang="zh-CN" altLang="en-US" sz="4400" b="1" dirty="0">
                <a:solidFill>
                  <a:srgbClr val="CC0000"/>
                </a:solidFill>
                <a:latin typeface="隶书" pitchFamily="49" charset="-122"/>
                <a:ea typeface="隶书" pitchFamily="49" charset="-122"/>
              </a:rPr>
              <a:t> </a:t>
            </a:r>
            <a:endParaRPr lang="zh-CN" altLang="en-US" sz="4400" b="1">
              <a:solidFill>
                <a:srgbClr val="CC0000"/>
              </a:solidFill>
              <a:latin typeface="隶书" pitchFamily="49" charset="-122"/>
              <a:ea typeface="隶书" pitchFamily="49" charset="-122"/>
            </a:endParaRPr>
          </a:p>
        </p:txBody>
      </p:sp>
      <p:sp>
        <p:nvSpPr>
          <p:cNvPr id="53250" name="文本框 128002"/>
          <p:cNvSpPr txBox="1"/>
          <p:nvPr/>
        </p:nvSpPr>
        <p:spPr>
          <a:xfrm>
            <a:off x="381000" y="1981200"/>
            <a:ext cx="5029200" cy="701675"/>
          </a:xfrm>
          <a:prstGeom prst="rect">
            <a:avLst/>
          </a:prstGeom>
          <a:noFill/>
          <a:ln w="9525">
            <a:noFill/>
          </a:ln>
        </p:spPr>
        <p:txBody>
          <a:bodyPr>
            <a:spAutoFit/>
          </a:bodyPr>
          <a:p>
            <a:pPr>
              <a:spcBef>
                <a:spcPct val="50000"/>
              </a:spcBef>
            </a:pPr>
            <a:r>
              <a:rPr lang="en-US" altLang="zh-CN" sz="4000" b="1">
                <a:solidFill>
                  <a:srgbClr val="990000"/>
                </a:solidFill>
                <a:latin typeface="Times New Roman" panose="02020603050405020304" pitchFamily="18" charset="0"/>
              </a:rPr>
              <a:t> </a:t>
            </a:r>
            <a:endParaRPr lang="en-US" altLang="zh-CN" sz="4000" b="1">
              <a:solidFill>
                <a:srgbClr val="990000"/>
              </a:solidFill>
              <a:latin typeface="Times New Roman" panose="02020603050405020304" pitchFamily="18" charset="0"/>
            </a:endParaRPr>
          </a:p>
        </p:txBody>
      </p:sp>
      <p:sp>
        <p:nvSpPr>
          <p:cNvPr id="128004" name="文本框 128003"/>
          <p:cNvSpPr txBox="1"/>
          <p:nvPr/>
        </p:nvSpPr>
        <p:spPr>
          <a:xfrm>
            <a:off x="611188" y="1757363"/>
            <a:ext cx="8064500" cy="1311275"/>
          </a:xfrm>
          <a:prstGeom prst="rect">
            <a:avLst/>
          </a:prstGeom>
          <a:noFill/>
          <a:ln w="9525">
            <a:noFill/>
          </a:ln>
        </p:spPr>
        <p:txBody>
          <a:bodyPr>
            <a:spAutoFit/>
          </a:bodyPr>
          <a:p>
            <a:pPr>
              <a:spcBef>
                <a:spcPct val="50000"/>
              </a:spcBef>
            </a:pPr>
            <a:r>
              <a:rPr lang="en-US" altLang="zh-CN" sz="4000" b="1" dirty="0">
                <a:solidFill>
                  <a:srgbClr val="990000"/>
                </a:solidFill>
                <a:latin typeface="隶书" pitchFamily="49" charset="-122"/>
                <a:ea typeface="隶书" pitchFamily="49" charset="-122"/>
              </a:rPr>
              <a:t>    </a:t>
            </a:r>
            <a:r>
              <a:rPr lang="zh-CN" altLang="en-US" sz="4000" b="1" dirty="0">
                <a:solidFill>
                  <a:srgbClr val="CC0099"/>
                </a:solidFill>
                <a:latin typeface="黑体" panose="02010609060101010101" pitchFamily="2" charset="-122"/>
                <a:ea typeface="黑体" panose="02010609060101010101" pitchFamily="2" charset="-122"/>
              </a:rPr>
              <a:t>早晨，阳光照着我的卧室，小鸟扇动着翅膀，在树上鸣叫。</a:t>
            </a:r>
            <a:endParaRPr lang="zh-CN" altLang="en-US" sz="4000" b="1">
              <a:solidFill>
                <a:srgbClr val="CC0099"/>
              </a:solidFill>
              <a:latin typeface="黑体" panose="02010609060101010101" pitchFamily="2" charset="-122"/>
              <a:ea typeface="黑体" panose="02010609060101010101" pitchFamily="2" charset="-122"/>
            </a:endParaRPr>
          </a:p>
        </p:txBody>
      </p:sp>
      <p:sp>
        <p:nvSpPr>
          <p:cNvPr id="128005" name="文本框 128004"/>
          <p:cNvSpPr txBox="1"/>
          <p:nvPr/>
        </p:nvSpPr>
        <p:spPr>
          <a:xfrm>
            <a:off x="684213" y="3068638"/>
            <a:ext cx="7920037" cy="2771775"/>
          </a:xfrm>
          <a:prstGeom prst="rect">
            <a:avLst/>
          </a:prstGeom>
          <a:noFill/>
          <a:ln w="9525">
            <a:noFill/>
          </a:ln>
        </p:spPr>
        <p:txBody>
          <a:bodyPr>
            <a:spAutoFit/>
          </a:bodyPr>
          <a:p>
            <a:pPr>
              <a:spcBef>
                <a:spcPct val="50000"/>
              </a:spcBef>
            </a:pPr>
            <a:r>
              <a:rPr lang="en-US" altLang="zh-CN" sz="4400" b="1" dirty="0">
                <a:solidFill>
                  <a:srgbClr val="990000"/>
                </a:solidFill>
                <a:latin typeface="Times New Roman" panose="02020603050405020304" pitchFamily="18" charset="0"/>
              </a:rPr>
              <a:t>        </a:t>
            </a:r>
            <a:r>
              <a:rPr lang="zh-CN" altLang="en-US" sz="4400" b="1" dirty="0">
                <a:solidFill>
                  <a:srgbClr val="990000"/>
                </a:solidFill>
                <a:latin typeface="Times New Roman" panose="02020603050405020304" pitchFamily="18" charset="0"/>
                <a:ea typeface="黑体" panose="02010609060101010101" pitchFamily="2" charset="-122"/>
              </a:rPr>
              <a:t>早晨，</a:t>
            </a:r>
            <a:r>
              <a:rPr lang="zh-CN" altLang="en-US" sz="4400" b="1" dirty="0">
                <a:solidFill>
                  <a:schemeClr val="accent2"/>
                </a:solidFill>
                <a:latin typeface="Times New Roman" panose="02020603050405020304" pitchFamily="18" charset="0"/>
                <a:ea typeface="黑体" panose="02010609060101010101" pitchFamily="2" charset="-122"/>
              </a:rPr>
              <a:t>明媚的</a:t>
            </a:r>
            <a:r>
              <a:rPr lang="zh-CN" altLang="en-US" sz="4400" b="1" dirty="0">
                <a:solidFill>
                  <a:srgbClr val="990000"/>
                </a:solidFill>
                <a:latin typeface="Times New Roman" panose="02020603050405020304" pitchFamily="18" charset="0"/>
                <a:ea typeface="黑体" panose="02010609060101010101" pitchFamily="2" charset="-122"/>
              </a:rPr>
              <a:t>阳光</a:t>
            </a:r>
            <a:r>
              <a:rPr lang="zh-CN" altLang="en-US" sz="4400" b="1" dirty="0">
                <a:solidFill>
                  <a:schemeClr val="accent2"/>
                </a:solidFill>
                <a:latin typeface="Times New Roman" panose="02020603050405020304" pitchFamily="18" charset="0"/>
                <a:ea typeface="黑体" panose="02010609060101010101" pitchFamily="2" charset="-122"/>
              </a:rPr>
              <a:t>柔柔地</a:t>
            </a:r>
            <a:r>
              <a:rPr lang="zh-CN" altLang="en-US" sz="4400" b="1" dirty="0">
                <a:solidFill>
                  <a:srgbClr val="990000"/>
                </a:solidFill>
                <a:latin typeface="Times New Roman" panose="02020603050405020304" pitchFamily="18" charset="0"/>
                <a:ea typeface="黑体" panose="02010609060101010101" pitchFamily="2" charset="-122"/>
              </a:rPr>
              <a:t>照着我的卧室，</a:t>
            </a:r>
            <a:r>
              <a:rPr lang="zh-CN" altLang="en-US" sz="4400" b="1" dirty="0">
                <a:solidFill>
                  <a:schemeClr val="accent2"/>
                </a:solidFill>
                <a:latin typeface="Times New Roman" panose="02020603050405020304" pitchFamily="18" charset="0"/>
                <a:ea typeface="黑体" panose="02010609060101010101" pitchFamily="2" charset="-122"/>
              </a:rPr>
              <a:t>轻盈的</a:t>
            </a:r>
            <a:r>
              <a:rPr lang="zh-CN" altLang="en-US" sz="4400" b="1" dirty="0">
                <a:solidFill>
                  <a:srgbClr val="990000"/>
                </a:solidFill>
                <a:latin typeface="Times New Roman" panose="02020603050405020304" pitchFamily="18" charset="0"/>
                <a:ea typeface="黑体" panose="02010609060101010101" pitchFamily="2" charset="-122"/>
              </a:rPr>
              <a:t>小鸟</a:t>
            </a:r>
            <a:r>
              <a:rPr lang="zh-CN" altLang="en-US" sz="4400" b="1" dirty="0">
                <a:solidFill>
                  <a:schemeClr val="accent2"/>
                </a:solidFill>
                <a:latin typeface="Times New Roman" panose="02020603050405020304" pitchFamily="18" charset="0"/>
                <a:ea typeface="黑体" panose="02010609060101010101" pitchFamily="2" charset="-122"/>
              </a:rPr>
              <a:t>翩翩地</a:t>
            </a:r>
            <a:r>
              <a:rPr lang="zh-CN" altLang="en-US" sz="4400" b="1" dirty="0">
                <a:solidFill>
                  <a:srgbClr val="990000"/>
                </a:solidFill>
                <a:latin typeface="Times New Roman" panose="02020603050405020304" pitchFamily="18" charset="0"/>
                <a:ea typeface="黑体" panose="02010609060101010101" pitchFamily="2" charset="-122"/>
              </a:rPr>
              <a:t>扇动着翅膀</a:t>
            </a:r>
            <a:r>
              <a:rPr lang="zh-CN" altLang="en-US" sz="4400" b="1" dirty="0">
                <a:solidFill>
                  <a:srgbClr val="990033"/>
                </a:solidFill>
                <a:latin typeface="Times New Roman" panose="02020603050405020304" pitchFamily="18" charset="0"/>
                <a:ea typeface="黑体" panose="02010609060101010101" pitchFamily="2" charset="-122"/>
              </a:rPr>
              <a:t>，</a:t>
            </a:r>
            <a:r>
              <a:rPr lang="zh-CN" altLang="en-US" sz="4400" b="1" dirty="0">
                <a:solidFill>
                  <a:srgbClr val="990000"/>
                </a:solidFill>
                <a:latin typeface="Times New Roman" panose="02020603050405020304" pitchFamily="18" charset="0"/>
                <a:ea typeface="黑体" panose="02010609060101010101" pitchFamily="2" charset="-122"/>
              </a:rPr>
              <a:t>在树上</a:t>
            </a:r>
            <a:r>
              <a:rPr lang="zh-CN" altLang="en-US" sz="4400" b="1" dirty="0">
                <a:solidFill>
                  <a:schemeClr val="accent2"/>
                </a:solidFill>
                <a:latin typeface="Times New Roman" panose="02020603050405020304" pitchFamily="18" charset="0"/>
                <a:ea typeface="黑体" panose="02010609060101010101" pitchFamily="2" charset="-122"/>
              </a:rPr>
              <a:t>婉转地</a:t>
            </a:r>
            <a:r>
              <a:rPr lang="zh-CN" altLang="en-US" sz="4400" b="1" dirty="0">
                <a:solidFill>
                  <a:srgbClr val="990000"/>
                </a:solidFill>
                <a:latin typeface="Times New Roman" panose="02020603050405020304" pitchFamily="18" charset="0"/>
                <a:ea typeface="黑体" panose="02010609060101010101" pitchFamily="2" charset="-122"/>
              </a:rPr>
              <a:t>唱着歌</a:t>
            </a:r>
            <a:r>
              <a:rPr lang="zh-CN" altLang="en-US" sz="4400" b="1" dirty="0">
                <a:solidFill>
                  <a:srgbClr val="990033"/>
                </a:solidFill>
                <a:latin typeface="Times New Roman" panose="02020603050405020304" pitchFamily="18" charset="0"/>
                <a:ea typeface="黑体" panose="02010609060101010101" pitchFamily="2" charset="-122"/>
              </a:rPr>
              <a:t>。</a:t>
            </a:r>
            <a:endParaRPr lang="zh-CN" altLang="en-US" sz="4400" b="1">
              <a:solidFill>
                <a:srgbClr val="990033"/>
              </a:solidFill>
              <a:latin typeface="Times New Roman" panose="02020603050405020304" pitchFamily="18" charset="0"/>
              <a:ea typeface="黑体" panose="02010609060101010101" pitchFamily="2" charset="-122"/>
            </a:endParaRPr>
          </a:p>
        </p:txBody>
      </p:sp>
      <p:sp>
        <p:nvSpPr>
          <p:cNvPr id="5325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8002"/>
                                        </p:tgtEl>
                                        <p:attrNameLst>
                                          <p:attrName>style.visibility</p:attrName>
                                        </p:attrNameLst>
                                      </p:cBhvr>
                                      <p:to>
                                        <p:strVal val="visible"/>
                                      </p:to>
                                    </p:set>
                                    <p:animEffect transition="in" filter="blinds(horizontal)">
                                      <p:cBhvr>
                                        <p:cTn id="7" dur="500"/>
                                        <p:tgtEl>
                                          <p:spTgt spid="12800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8004"/>
                                        </p:tgtEl>
                                        <p:attrNameLst>
                                          <p:attrName>style.visibility</p:attrName>
                                        </p:attrNameLst>
                                      </p:cBhvr>
                                      <p:to>
                                        <p:strVal val="visible"/>
                                      </p:to>
                                    </p:set>
                                    <p:animEffect transition="in" filter="blinds(horizontal)">
                                      <p:cBhvr>
                                        <p:cTn id="12" dur="500"/>
                                        <p:tgtEl>
                                          <p:spTgt spid="12800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8005"/>
                                        </p:tgtEl>
                                        <p:attrNameLst>
                                          <p:attrName>style.visibility</p:attrName>
                                        </p:attrNameLst>
                                      </p:cBhvr>
                                      <p:to>
                                        <p:strVal val="visible"/>
                                      </p:to>
                                    </p:set>
                                    <p:animEffect transition="in" filter="blinds(horizontal)">
                                      <p:cBhvr>
                                        <p:cTn id="17" dur="500"/>
                                        <p:tgtEl>
                                          <p:spTgt spid="1280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p:bldP spid="128004" grpId="0"/>
      <p:bldP spid="12800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373761"/>
          <p:cNvSpPr>
            <a:spLocks noGrp="1" noRot="1"/>
          </p:cNvSpPr>
          <p:nvPr>
            <p:ph type="title"/>
          </p:nvPr>
        </p:nvSpPr>
        <p:spPr>
          <a:xfrm>
            <a:off x="395288" y="0"/>
            <a:ext cx="8540750" cy="782638"/>
          </a:xfrm>
          <a:ln/>
        </p:spPr>
        <p:txBody>
          <a:bodyPr anchor="ctr"/>
          <a:p>
            <a:r>
              <a:rPr lang="en-US" altLang="zh-CN" sz="4000" b="1" dirty="0"/>
              <a:t>[</a:t>
            </a:r>
            <a:r>
              <a:rPr lang="zh-CN" altLang="en-US" sz="4000" b="1" dirty="0"/>
              <a:t>技法点拨</a:t>
            </a:r>
            <a:r>
              <a:rPr lang="en-US" altLang="zh-CN" sz="4000" b="1"/>
              <a:t>]</a:t>
            </a:r>
            <a:endParaRPr lang="en-US" altLang="zh-CN" sz="4000" b="1"/>
          </a:p>
        </p:txBody>
      </p:sp>
      <p:sp>
        <p:nvSpPr>
          <p:cNvPr id="8194" name="文本占位符 373762"/>
          <p:cNvSpPr>
            <a:spLocks noGrp="1" noRot="1"/>
          </p:cNvSpPr>
          <p:nvPr>
            <p:ph idx="1"/>
          </p:nvPr>
        </p:nvSpPr>
        <p:spPr>
          <a:xfrm>
            <a:off x="250825" y="908050"/>
            <a:ext cx="8540750" cy="5257800"/>
          </a:xfrm>
          <a:ln/>
        </p:spPr>
        <p:txBody>
          <a:bodyPr anchor="t"/>
          <a:p>
            <a:pPr>
              <a:lnSpc>
                <a:spcPct val="90000"/>
              </a:lnSpc>
              <a:buNone/>
            </a:pPr>
            <a:r>
              <a:rPr lang="en-US" altLang="zh-CN" sz="2800" b="1" dirty="0"/>
              <a:t>           </a:t>
            </a:r>
            <a:r>
              <a:rPr lang="zh-CN" altLang="en-US" sz="2800" b="1" dirty="0"/>
              <a:t>立意新颖深刻，是中考作文闯入高分或满分区的关键。什么叫“立意”呢</a:t>
            </a:r>
            <a:r>
              <a:rPr lang="en-US" altLang="zh-CN" sz="2800" b="1" dirty="0"/>
              <a:t>?“</a:t>
            </a:r>
            <a:r>
              <a:rPr lang="zh-CN" altLang="en-US" sz="2800" b="1" dirty="0"/>
              <a:t>立”就是确立；“意”则指文章的立题</a:t>
            </a:r>
            <a:r>
              <a:rPr lang="en-US" altLang="zh-CN" sz="2800" b="1" dirty="0"/>
              <a:t>(</a:t>
            </a:r>
            <a:r>
              <a:rPr lang="zh-CN" altLang="en-US" sz="2800" b="1" dirty="0"/>
              <a:t>也叫中心思想</a:t>
            </a:r>
            <a:r>
              <a:rPr lang="en-US" altLang="zh-CN" sz="2800" b="1" dirty="0"/>
              <a:t>)</a:t>
            </a:r>
            <a:r>
              <a:rPr lang="zh-CN" altLang="en-US" sz="2800" b="1" dirty="0"/>
              <a:t>；“立意”，就是提炼和确立文章的立题。“文章以意为主”，“意犹帅也”。这就是说，主题是文章的统帅、灵魂，它是决定一篇文章质量高低、价值大小的重要依据。同时，文章的选材组材、谋篇布局、以及表现手法、语言运用等，也必须根据主题的需要来确定。可见，立意确实重要，没有立意，其思想、材料便成了“无帅之兵”“乌合之众”，构思活动便无法进行。</a:t>
            </a:r>
            <a:endParaRPr lang="zh-CN" altLang="en-US" sz="2800" b="1" dirty="0"/>
          </a:p>
          <a:p>
            <a:pPr>
              <a:lnSpc>
                <a:spcPct val="90000"/>
              </a:lnSpc>
              <a:buNone/>
            </a:pPr>
            <a:r>
              <a:rPr lang="zh-CN" altLang="en-US" sz="2800" b="1" dirty="0"/>
              <a:t>          那么，如何立好意呢</a:t>
            </a:r>
            <a:r>
              <a:rPr lang="en-US" altLang="zh-CN" sz="2800" b="1" dirty="0"/>
              <a:t>?</a:t>
            </a:r>
            <a:r>
              <a:rPr lang="zh-CN" altLang="en-US" sz="2800" b="1" dirty="0"/>
              <a:t>我们可从以下几点来判断：准确、深刻、新颖、简约、有时代感、格调高。</a:t>
            </a:r>
            <a:endParaRPr lang="zh-CN" altLang="en-US" sz="2800" b="1" dirty="0"/>
          </a:p>
        </p:txBody>
      </p:sp>
      <p:sp>
        <p:nvSpPr>
          <p:cNvPr id="819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文本框 129025"/>
          <p:cNvSpPr txBox="1"/>
          <p:nvPr/>
        </p:nvSpPr>
        <p:spPr>
          <a:xfrm>
            <a:off x="179388" y="876300"/>
            <a:ext cx="8280400" cy="823913"/>
          </a:xfrm>
          <a:prstGeom prst="rect">
            <a:avLst/>
          </a:prstGeom>
          <a:noFill/>
          <a:ln w="9525">
            <a:noFill/>
          </a:ln>
        </p:spPr>
        <p:txBody>
          <a:bodyPr>
            <a:spAutoFit/>
          </a:bodyPr>
          <a:p>
            <a:pPr>
              <a:spcBef>
                <a:spcPct val="50000"/>
              </a:spcBef>
            </a:pPr>
            <a:r>
              <a:rPr lang="en-US" altLang="zh-CN" sz="4800" b="1" dirty="0">
                <a:solidFill>
                  <a:srgbClr val="990000"/>
                </a:solidFill>
                <a:latin typeface="Times New Roman" panose="02020603050405020304" pitchFamily="18" charset="0"/>
              </a:rPr>
              <a:t>     </a:t>
            </a:r>
            <a:r>
              <a:rPr lang="en-US" altLang="zh-CN" sz="4800" b="1" dirty="0">
                <a:solidFill>
                  <a:srgbClr val="0404FC"/>
                </a:solidFill>
                <a:latin typeface="黑体" panose="02010609060101010101" pitchFamily="2" charset="-122"/>
                <a:ea typeface="黑体" panose="02010609060101010101" pitchFamily="2" charset="-122"/>
              </a:rPr>
              <a:t>2</a:t>
            </a:r>
            <a:r>
              <a:rPr lang="zh-CN" altLang="en-US" sz="4800" b="1" dirty="0">
                <a:solidFill>
                  <a:srgbClr val="0404FC"/>
                </a:solidFill>
                <a:latin typeface="黑体" panose="02010609060101010101" pitchFamily="2" charset="-122"/>
                <a:ea typeface="黑体" panose="02010609060101010101" pitchFamily="2" charset="-122"/>
              </a:rPr>
              <a:t>、综合运用多种修辞手法</a:t>
            </a:r>
            <a:endParaRPr lang="zh-CN" altLang="en-US" sz="4800" b="1">
              <a:solidFill>
                <a:srgbClr val="0404FC"/>
              </a:solidFill>
              <a:latin typeface="黑体" panose="02010609060101010101" pitchFamily="2" charset="-122"/>
              <a:ea typeface="黑体" panose="02010609060101010101" pitchFamily="2" charset="-122"/>
            </a:endParaRPr>
          </a:p>
        </p:txBody>
      </p:sp>
      <p:sp>
        <p:nvSpPr>
          <p:cNvPr id="129027" name="文本框 129026"/>
          <p:cNvSpPr txBox="1"/>
          <p:nvPr/>
        </p:nvSpPr>
        <p:spPr>
          <a:xfrm>
            <a:off x="684213" y="1752600"/>
            <a:ext cx="7848600" cy="1431925"/>
          </a:xfrm>
          <a:prstGeom prst="rect">
            <a:avLst/>
          </a:prstGeom>
          <a:noFill/>
          <a:ln w="9525">
            <a:noFill/>
          </a:ln>
        </p:spPr>
        <p:txBody>
          <a:bodyPr>
            <a:spAutoFit/>
          </a:bodyPr>
          <a:p>
            <a:pPr>
              <a:spcBef>
                <a:spcPct val="50000"/>
              </a:spcBef>
            </a:pPr>
            <a:r>
              <a:rPr lang="en-US" altLang="zh-CN" sz="4400" b="1" dirty="0">
                <a:solidFill>
                  <a:srgbClr val="CC0000"/>
                </a:solidFill>
                <a:latin typeface="隶书" pitchFamily="49" charset="-122"/>
                <a:ea typeface="隶书" pitchFamily="49" charset="-122"/>
              </a:rPr>
              <a:t>    </a:t>
            </a:r>
            <a:r>
              <a:rPr lang="en-US" altLang="zh-CN" sz="4400" b="1" dirty="0">
                <a:solidFill>
                  <a:srgbClr val="CC0099"/>
                </a:solidFill>
                <a:latin typeface="黑体" panose="02010609060101010101" pitchFamily="2" charset="-122"/>
                <a:ea typeface="黑体" panose="02010609060101010101" pitchFamily="2" charset="-122"/>
              </a:rPr>
              <a:t>“</a:t>
            </a:r>
            <a:r>
              <a:rPr lang="zh-CN" altLang="en-US" sz="4400" b="1" dirty="0">
                <a:solidFill>
                  <a:srgbClr val="CC0099"/>
                </a:solidFill>
                <a:latin typeface="黑体" panose="02010609060101010101" pitchFamily="2" charset="-122"/>
                <a:ea typeface="黑体" panose="02010609060101010101" pitchFamily="2" charset="-122"/>
              </a:rPr>
              <a:t>我从小跟着妈妈长大，我从妈妈那里学到了许多知识。”</a:t>
            </a:r>
            <a:endParaRPr lang="zh-CN" altLang="en-US" sz="4400" b="1">
              <a:solidFill>
                <a:srgbClr val="CC0099"/>
              </a:solidFill>
              <a:latin typeface="黑体" panose="02010609060101010101" pitchFamily="2" charset="-122"/>
              <a:ea typeface="黑体" panose="02010609060101010101" pitchFamily="2" charset="-122"/>
            </a:endParaRPr>
          </a:p>
        </p:txBody>
      </p:sp>
      <p:sp>
        <p:nvSpPr>
          <p:cNvPr id="129028" name="文本框 129027"/>
          <p:cNvSpPr txBox="1"/>
          <p:nvPr/>
        </p:nvSpPr>
        <p:spPr>
          <a:xfrm>
            <a:off x="684213" y="3429000"/>
            <a:ext cx="7848600" cy="1431925"/>
          </a:xfrm>
          <a:prstGeom prst="rect">
            <a:avLst/>
          </a:prstGeom>
          <a:noFill/>
          <a:ln w="9525">
            <a:noFill/>
          </a:ln>
        </p:spPr>
        <p:txBody>
          <a:bodyPr>
            <a:spAutoFit/>
          </a:bodyPr>
          <a:p>
            <a:pPr>
              <a:spcBef>
                <a:spcPct val="50000"/>
              </a:spcBef>
            </a:pPr>
            <a:r>
              <a:rPr lang="en-US" altLang="zh-CN" sz="4400" b="1" dirty="0">
                <a:solidFill>
                  <a:srgbClr val="990033"/>
                </a:solidFill>
                <a:latin typeface="华文行楷" pitchFamily="2" charset="-122"/>
                <a:ea typeface="华文行楷" pitchFamily="2" charset="-122"/>
              </a:rPr>
              <a:t>    </a:t>
            </a:r>
            <a:r>
              <a:rPr lang="en-US" altLang="zh-CN" sz="4400" b="1" dirty="0">
                <a:solidFill>
                  <a:srgbClr val="990033"/>
                </a:solidFill>
                <a:latin typeface="黑体" panose="02010609060101010101" pitchFamily="2" charset="-122"/>
                <a:ea typeface="黑体" panose="02010609060101010101" pitchFamily="2" charset="-122"/>
              </a:rPr>
              <a:t>“</a:t>
            </a:r>
            <a:r>
              <a:rPr lang="zh-CN" altLang="en-US" sz="4400" b="1" dirty="0">
                <a:solidFill>
                  <a:srgbClr val="990033"/>
                </a:solidFill>
                <a:latin typeface="黑体" panose="02010609060101010101" pitchFamily="2" charset="-122"/>
                <a:ea typeface="黑体" panose="02010609060101010101" pitchFamily="2" charset="-122"/>
              </a:rPr>
              <a:t>小时侯，我不识字，妈妈就是</a:t>
            </a:r>
            <a:r>
              <a:rPr lang="zh-CN" altLang="en-US" sz="4400" b="1" dirty="0">
                <a:solidFill>
                  <a:schemeClr val="accent2"/>
                </a:solidFill>
                <a:latin typeface="黑体" panose="02010609060101010101" pitchFamily="2" charset="-122"/>
                <a:ea typeface="黑体" panose="02010609060101010101" pitchFamily="2" charset="-122"/>
              </a:rPr>
              <a:t>图书馆</a:t>
            </a:r>
            <a:r>
              <a:rPr lang="zh-CN" altLang="en-US" sz="4400" b="1" dirty="0">
                <a:solidFill>
                  <a:srgbClr val="990033"/>
                </a:solidFill>
                <a:latin typeface="黑体" panose="02010609060101010101" pitchFamily="2" charset="-122"/>
                <a:ea typeface="黑体" panose="02010609060101010101" pitchFamily="2" charset="-122"/>
              </a:rPr>
              <a:t>，我</a:t>
            </a:r>
            <a:r>
              <a:rPr lang="zh-CN" altLang="en-US" sz="4400" b="1" dirty="0">
                <a:solidFill>
                  <a:schemeClr val="accent2"/>
                </a:solidFill>
                <a:latin typeface="黑体" panose="02010609060101010101" pitchFamily="2" charset="-122"/>
                <a:ea typeface="黑体" panose="02010609060101010101" pitchFamily="2" charset="-122"/>
              </a:rPr>
              <a:t>读着</a:t>
            </a:r>
            <a:r>
              <a:rPr lang="zh-CN" altLang="en-US" sz="4400" b="1" dirty="0">
                <a:solidFill>
                  <a:srgbClr val="990033"/>
                </a:solidFill>
                <a:latin typeface="黑体" panose="02010609060101010101" pitchFamily="2" charset="-122"/>
                <a:ea typeface="黑体" panose="02010609060101010101" pitchFamily="2" charset="-122"/>
              </a:rPr>
              <a:t>妈妈。”</a:t>
            </a:r>
            <a:endParaRPr lang="zh-CN" altLang="en-US" sz="4400" b="1">
              <a:solidFill>
                <a:srgbClr val="990033"/>
              </a:solidFill>
              <a:latin typeface="黑体" panose="02010609060101010101" pitchFamily="2" charset="-122"/>
              <a:ea typeface="黑体" panose="02010609060101010101" pitchFamily="2" charset="-122"/>
            </a:endParaRPr>
          </a:p>
        </p:txBody>
      </p:sp>
      <p:sp>
        <p:nvSpPr>
          <p:cNvPr id="5427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9026"/>
                                        </p:tgtEl>
                                        <p:attrNameLst>
                                          <p:attrName>style.visibility</p:attrName>
                                        </p:attrNameLst>
                                      </p:cBhvr>
                                      <p:to>
                                        <p:strVal val="visible"/>
                                      </p:to>
                                    </p:set>
                                    <p:animEffect transition="in" filter="blinds(horizontal)">
                                      <p:cBhvr>
                                        <p:cTn id="7" dur="500"/>
                                        <p:tgtEl>
                                          <p:spTgt spid="1290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9027"/>
                                        </p:tgtEl>
                                        <p:attrNameLst>
                                          <p:attrName>style.visibility</p:attrName>
                                        </p:attrNameLst>
                                      </p:cBhvr>
                                      <p:to>
                                        <p:strVal val="visible"/>
                                      </p:to>
                                    </p:set>
                                    <p:animEffect transition="in" filter="blinds(horizontal)">
                                      <p:cBhvr>
                                        <p:cTn id="12" dur="500"/>
                                        <p:tgtEl>
                                          <p:spTgt spid="1290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9028"/>
                                        </p:tgtEl>
                                        <p:attrNameLst>
                                          <p:attrName>style.visibility</p:attrName>
                                        </p:attrNameLst>
                                      </p:cBhvr>
                                      <p:to>
                                        <p:strVal val="visible"/>
                                      </p:to>
                                    </p:set>
                                    <p:animEffect transition="in" filter="blinds(horizontal)">
                                      <p:cBhvr>
                                        <p:cTn id="17" dur="500"/>
                                        <p:tgtEl>
                                          <p:spTgt spid="129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p:bldP spid="129027" grpId="0"/>
      <p:bldP spid="12902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文本框 130049"/>
          <p:cNvSpPr txBox="1"/>
          <p:nvPr/>
        </p:nvSpPr>
        <p:spPr>
          <a:xfrm>
            <a:off x="684213" y="914400"/>
            <a:ext cx="7920037" cy="1371600"/>
          </a:xfrm>
          <a:prstGeom prst="rect">
            <a:avLst/>
          </a:prstGeom>
          <a:noFill/>
          <a:ln w="9525">
            <a:noFill/>
          </a:ln>
        </p:spPr>
        <p:txBody>
          <a:bodyPr>
            <a:spAutoFit/>
          </a:bodyPr>
          <a:p>
            <a:pPr>
              <a:spcBef>
                <a:spcPct val="50000"/>
              </a:spcBef>
            </a:pPr>
            <a:r>
              <a:rPr lang="en-US" altLang="zh-CN" sz="3600" b="1" dirty="0">
                <a:solidFill>
                  <a:srgbClr val="CC3300"/>
                </a:solidFill>
                <a:latin typeface="隶书" pitchFamily="49" charset="-122"/>
                <a:ea typeface="隶书" pitchFamily="49" charset="-122"/>
              </a:rPr>
              <a:t>     </a:t>
            </a:r>
            <a:r>
              <a:rPr lang="en-US" altLang="zh-CN" sz="4000" b="1" dirty="0">
                <a:latin typeface="黑体" panose="02010609060101010101" pitchFamily="2" charset="-122"/>
                <a:ea typeface="黑体" panose="02010609060101010101" pitchFamily="2" charset="-122"/>
              </a:rPr>
              <a:t>“‘</a:t>
            </a:r>
            <a:r>
              <a:rPr lang="zh-CN" altLang="en-US" sz="4000" b="1" dirty="0">
                <a:latin typeface="黑体" panose="02010609060101010101" pitchFamily="2" charset="-122"/>
                <a:ea typeface="黑体" panose="02010609060101010101" pitchFamily="2" charset="-122"/>
              </a:rPr>
              <a:t>抓歹徒啊！’周光裕同志高声喊道，这喊声惊醒了人们。”</a:t>
            </a:r>
            <a:r>
              <a:rPr lang="zh-CN" altLang="en-US" sz="4400" b="1" dirty="0">
                <a:latin typeface="隶书" pitchFamily="49" charset="-122"/>
                <a:ea typeface="隶书" pitchFamily="49" charset="-122"/>
              </a:rPr>
              <a:t> </a:t>
            </a:r>
            <a:endParaRPr lang="zh-CN" altLang="en-US" sz="4400" b="1">
              <a:latin typeface="隶书" pitchFamily="49" charset="-122"/>
              <a:ea typeface="隶书" pitchFamily="49" charset="-122"/>
            </a:endParaRPr>
          </a:p>
        </p:txBody>
      </p:sp>
      <p:pic>
        <p:nvPicPr>
          <p:cNvPr id="55298" name="图片 130050" descr="蝴蝶4"/>
          <p:cNvPicPr>
            <a:picLocks noChangeAspect="1"/>
          </p:cNvPicPr>
          <p:nvPr/>
        </p:nvPicPr>
        <p:blipFill>
          <a:blip r:embed="rId1"/>
          <a:stretch>
            <a:fillRect/>
          </a:stretch>
        </p:blipFill>
        <p:spPr>
          <a:xfrm>
            <a:off x="152400" y="6096000"/>
            <a:ext cx="762000" cy="762000"/>
          </a:xfrm>
          <a:prstGeom prst="rect">
            <a:avLst/>
          </a:prstGeom>
          <a:noFill/>
          <a:ln w="9525">
            <a:noFill/>
          </a:ln>
        </p:spPr>
      </p:pic>
      <p:sp>
        <p:nvSpPr>
          <p:cNvPr id="130052" name="文本框 130051"/>
          <p:cNvSpPr txBox="1"/>
          <p:nvPr/>
        </p:nvSpPr>
        <p:spPr>
          <a:xfrm>
            <a:off x="647700" y="2781300"/>
            <a:ext cx="7848600" cy="2101850"/>
          </a:xfrm>
          <a:prstGeom prst="rect">
            <a:avLst/>
          </a:prstGeom>
          <a:noFill/>
          <a:ln w="9525">
            <a:noFill/>
          </a:ln>
        </p:spPr>
        <p:txBody>
          <a:bodyPr>
            <a:spAutoFit/>
          </a:bodyPr>
          <a:p>
            <a:pPr>
              <a:spcBef>
                <a:spcPct val="50000"/>
              </a:spcBef>
            </a:pPr>
            <a:r>
              <a:rPr lang="en-US" altLang="zh-CN" sz="3600" b="1" dirty="0">
                <a:solidFill>
                  <a:srgbClr val="990000"/>
                </a:solidFill>
                <a:latin typeface="华文行楷" pitchFamily="2" charset="-122"/>
                <a:ea typeface="华文行楷" pitchFamily="2" charset="-122"/>
              </a:rPr>
              <a:t>    </a:t>
            </a:r>
            <a:r>
              <a:rPr lang="en-US" altLang="zh-CN" sz="3200" b="1" dirty="0">
                <a:solidFill>
                  <a:srgbClr val="990000"/>
                </a:solidFill>
                <a:latin typeface="华文行楷" pitchFamily="2" charset="-122"/>
                <a:ea typeface="华文行楷" pitchFamily="2" charset="-122"/>
              </a:rPr>
              <a:t> </a:t>
            </a:r>
            <a:r>
              <a:rPr lang="en-US" altLang="zh-CN" sz="4400" b="1" dirty="0">
                <a:solidFill>
                  <a:srgbClr val="990000"/>
                </a:solidFill>
                <a:latin typeface="黑体" panose="02010609060101010101" pitchFamily="2" charset="-122"/>
                <a:ea typeface="黑体" panose="02010609060101010101" pitchFamily="2" charset="-122"/>
              </a:rPr>
              <a:t>“</a:t>
            </a:r>
            <a:r>
              <a:rPr lang="zh-CN" altLang="en-US" sz="4400" b="1" dirty="0">
                <a:solidFill>
                  <a:srgbClr val="990000"/>
                </a:solidFill>
                <a:latin typeface="黑体" panose="02010609060101010101" pitchFamily="2" charset="-122"/>
                <a:ea typeface="黑体" panose="02010609060101010101" pitchFamily="2" charset="-122"/>
              </a:rPr>
              <a:t>一声尖厉的叫声‘抓歹徒啊！’撕破了喧嚣一天的沉静，让整个城市打了一个寒颤。”</a:t>
            </a:r>
            <a:r>
              <a:rPr lang="zh-CN" altLang="en-US" sz="4400" dirty="0">
                <a:solidFill>
                  <a:srgbClr val="990000"/>
                </a:solidFill>
                <a:latin typeface="Times New Roman" panose="02020603050405020304" pitchFamily="18" charset="0"/>
              </a:rPr>
              <a:t> </a:t>
            </a:r>
            <a:endParaRPr lang="zh-CN" altLang="en-US" sz="4400">
              <a:solidFill>
                <a:srgbClr val="990000"/>
              </a:solidFill>
              <a:latin typeface="Times New Roman" panose="02020603050405020304" pitchFamily="18" charset="0"/>
            </a:endParaRPr>
          </a:p>
        </p:txBody>
      </p:sp>
      <p:sp>
        <p:nvSpPr>
          <p:cNvPr id="5530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0050"/>
                                        </p:tgtEl>
                                        <p:attrNameLst>
                                          <p:attrName>style.visibility</p:attrName>
                                        </p:attrNameLst>
                                      </p:cBhvr>
                                      <p:to>
                                        <p:strVal val="visible"/>
                                      </p:to>
                                    </p:set>
                                    <p:animEffect transition="in" filter="blinds(horizontal)">
                                      <p:cBhvr>
                                        <p:cTn id="7" dur="500"/>
                                        <p:tgtEl>
                                          <p:spTgt spid="1300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0052"/>
                                        </p:tgtEl>
                                        <p:attrNameLst>
                                          <p:attrName>style.visibility</p:attrName>
                                        </p:attrNameLst>
                                      </p:cBhvr>
                                      <p:to>
                                        <p:strVal val="visible"/>
                                      </p:to>
                                    </p:set>
                                    <p:animEffect transition="in" filter="blinds(horizontal)">
                                      <p:cBhvr>
                                        <p:cTn id="12" dur="500"/>
                                        <p:tgtEl>
                                          <p:spTgt spid="130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p:bldP spid="13005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文本框 131073"/>
          <p:cNvSpPr txBox="1"/>
          <p:nvPr/>
        </p:nvSpPr>
        <p:spPr>
          <a:xfrm>
            <a:off x="1143000" y="1143000"/>
            <a:ext cx="5410200" cy="457200"/>
          </a:xfrm>
          <a:prstGeom prst="rect">
            <a:avLst/>
          </a:prstGeom>
          <a:noFill/>
          <a:ln w="9525">
            <a:noFill/>
          </a:ln>
        </p:spPr>
        <p:txBody>
          <a:bodyPr>
            <a:spAutoFit/>
          </a:bodyPr>
          <a:p>
            <a:pPr>
              <a:spcBef>
                <a:spcPct val="50000"/>
              </a:spcBef>
            </a:pPr>
            <a:endParaRPr lang="zh-CN" altLang="en-US" sz="2400" dirty="0">
              <a:latin typeface="Times New Roman" panose="02020603050405020304" pitchFamily="18" charset="0"/>
            </a:endParaRPr>
          </a:p>
        </p:txBody>
      </p:sp>
      <p:sp>
        <p:nvSpPr>
          <p:cNvPr id="131075" name="文本框 131074"/>
          <p:cNvSpPr txBox="1"/>
          <p:nvPr/>
        </p:nvSpPr>
        <p:spPr>
          <a:xfrm>
            <a:off x="827088" y="549275"/>
            <a:ext cx="7848600" cy="5359400"/>
          </a:xfrm>
          <a:prstGeom prst="rect">
            <a:avLst/>
          </a:prstGeom>
          <a:noFill/>
          <a:ln w="9525">
            <a:noFill/>
          </a:ln>
        </p:spPr>
        <p:txBody>
          <a:bodyPr>
            <a:spAutoFit/>
          </a:bodyPr>
          <a:p>
            <a:pPr>
              <a:lnSpc>
                <a:spcPct val="90000"/>
              </a:lnSpc>
              <a:spcBef>
                <a:spcPct val="50000"/>
              </a:spcBef>
            </a:pPr>
            <a:r>
              <a:rPr lang="en-US" altLang="zh-CN" sz="3600" b="1" dirty="0">
                <a:solidFill>
                  <a:srgbClr val="990000"/>
                </a:solidFill>
                <a:latin typeface="Times New Roman" panose="02020603050405020304" pitchFamily="18" charset="0"/>
              </a:rPr>
              <a:t>      </a:t>
            </a:r>
            <a:r>
              <a:rPr lang="en-US" altLang="zh-CN" sz="3600" b="1" dirty="0">
                <a:solidFill>
                  <a:srgbClr val="990000"/>
                </a:solidFill>
                <a:latin typeface="黑体" panose="02010609060101010101" pitchFamily="2" charset="-122"/>
                <a:ea typeface="黑体" panose="02010609060101010101" pitchFamily="2" charset="-122"/>
              </a:rPr>
              <a:t>“ </a:t>
            </a:r>
            <a:r>
              <a:rPr lang="zh-CN" altLang="en-US" sz="3600" b="1" dirty="0">
                <a:solidFill>
                  <a:srgbClr val="990000"/>
                </a:solidFill>
                <a:latin typeface="黑体" panose="02010609060101010101" pitchFamily="2" charset="-122"/>
                <a:ea typeface="黑体" panose="02010609060101010101" pitchFamily="2" charset="-122"/>
              </a:rPr>
              <a:t>命运是什么？</a:t>
            </a:r>
            <a:endParaRPr lang="zh-CN" altLang="en-US" sz="3600" b="1" dirty="0">
              <a:solidFill>
                <a:srgbClr val="990000"/>
              </a:solidFill>
              <a:latin typeface="黑体" panose="02010609060101010101" pitchFamily="2" charset="-122"/>
              <a:ea typeface="黑体" panose="02010609060101010101" pitchFamily="2" charset="-122"/>
            </a:endParaRPr>
          </a:p>
          <a:p>
            <a:pPr>
              <a:lnSpc>
                <a:spcPct val="90000"/>
              </a:lnSpc>
              <a:spcBef>
                <a:spcPct val="50000"/>
              </a:spcBef>
            </a:pPr>
            <a:r>
              <a:rPr lang="zh-CN" altLang="en-US" sz="3600" b="1" dirty="0">
                <a:solidFill>
                  <a:srgbClr val="990000"/>
                </a:solidFill>
                <a:latin typeface="黑体" panose="02010609060101010101" pitchFamily="2" charset="-122"/>
                <a:ea typeface="黑体" panose="02010609060101010101" pitchFamily="2" charset="-122"/>
              </a:rPr>
              <a:t>    命运就是西楚霸王英雄末路、自刎乌江时的那一声仰天长叹。</a:t>
            </a:r>
            <a:endParaRPr lang="zh-CN" altLang="en-US" sz="3600" b="1" dirty="0">
              <a:solidFill>
                <a:srgbClr val="990000"/>
              </a:solidFill>
              <a:latin typeface="黑体" panose="02010609060101010101" pitchFamily="2" charset="-122"/>
              <a:ea typeface="黑体" panose="02010609060101010101" pitchFamily="2" charset="-122"/>
            </a:endParaRPr>
          </a:p>
          <a:p>
            <a:pPr>
              <a:lnSpc>
                <a:spcPct val="90000"/>
              </a:lnSpc>
              <a:spcBef>
                <a:spcPct val="50000"/>
              </a:spcBef>
            </a:pPr>
            <a:r>
              <a:rPr lang="zh-CN" altLang="en-US" sz="3600" b="1" dirty="0">
                <a:solidFill>
                  <a:srgbClr val="990000"/>
                </a:solidFill>
                <a:latin typeface="黑体" panose="02010609060101010101" pitchFamily="2" charset="-122"/>
                <a:ea typeface="黑体" panose="02010609060101010101" pitchFamily="2" charset="-122"/>
              </a:rPr>
              <a:t>    命运就是屈原一心报国、屡遭排挤而留在汨罗江畔的那一串串沉痛的叩问。</a:t>
            </a:r>
            <a:endParaRPr lang="zh-CN" altLang="en-US" sz="3600" b="1" dirty="0">
              <a:solidFill>
                <a:srgbClr val="990000"/>
              </a:solidFill>
              <a:latin typeface="黑体" panose="02010609060101010101" pitchFamily="2" charset="-122"/>
              <a:ea typeface="黑体" panose="02010609060101010101" pitchFamily="2" charset="-122"/>
            </a:endParaRPr>
          </a:p>
          <a:p>
            <a:pPr>
              <a:lnSpc>
                <a:spcPct val="90000"/>
              </a:lnSpc>
              <a:spcBef>
                <a:spcPct val="50000"/>
              </a:spcBef>
            </a:pPr>
            <a:r>
              <a:rPr lang="zh-CN" altLang="en-US" sz="3600" b="1" dirty="0">
                <a:solidFill>
                  <a:srgbClr val="990000"/>
                </a:solidFill>
                <a:latin typeface="黑体" panose="02010609060101010101" pitchFamily="2" charset="-122"/>
                <a:ea typeface="黑体" panose="02010609060101010101" pitchFamily="2" charset="-122"/>
              </a:rPr>
              <a:t>    命运就是贝多芬在双耳失聪时指尖所击出的那一曲曲慷慨悲壮的交响。”</a:t>
            </a:r>
            <a:endParaRPr lang="zh-CN" altLang="en-US" sz="3600" b="1">
              <a:solidFill>
                <a:srgbClr val="990000"/>
              </a:solidFill>
              <a:latin typeface="黑体" panose="02010609060101010101" pitchFamily="2" charset="-122"/>
              <a:ea typeface="黑体" panose="02010609060101010101" pitchFamily="2" charset="-122"/>
            </a:endParaRPr>
          </a:p>
        </p:txBody>
      </p:sp>
      <p:sp>
        <p:nvSpPr>
          <p:cNvPr id="5632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1075"/>
                                        </p:tgtEl>
                                        <p:attrNameLst>
                                          <p:attrName>style.visibility</p:attrName>
                                        </p:attrNameLst>
                                      </p:cBhvr>
                                      <p:to>
                                        <p:strVal val="visible"/>
                                      </p:to>
                                    </p:set>
                                    <p:animEffect transition="in" filter="blinds(horizontal)">
                                      <p:cBhvr>
                                        <p:cTn id="7" dur="500"/>
                                        <p:tgtEl>
                                          <p:spTgt spid="131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文本框 132097"/>
          <p:cNvSpPr txBox="1"/>
          <p:nvPr/>
        </p:nvSpPr>
        <p:spPr>
          <a:xfrm>
            <a:off x="539750" y="1293813"/>
            <a:ext cx="8135938" cy="2835275"/>
          </a:xfrm>
          <a:prstGeom prst="rect">
            <a:avLst/>
          </a:prstGeom>
          <a:noFill/>
          <a:ln w="9525">
            <a:noFill/>
          </a:ln>
        </p:spPr>
        <p:txBody>
          <a:bodyPr>
            <a:spAutoFit/>
          </a:bodyPr>
          <a:p>
            <a:pPr>
              <a:spcBef>
                <a:spcPct val="50000"/>
              </a:spcBef>
            </a:pPr>
            <a:r>
              <a:rPr lang="en-US" altLang="zh-CN" sz="4800" b="1" dirty="0">
                <a:solidFill>
                  <a:srgbClr val="CC3300"/>
                </a:solidFill>
                <a:latin typeface="隶书" pitchFamily="49" charset="-122"/>
                <a:ea typeface="隶书" pitchFamily="49" charset="-122"/>
              </a:rPr>
              <a:t>    </a:t>
            </a:r>
            <a:r>
              <a:rPr lang="en-US" altLang="zh-CN" sz="6000" b="1" dirty="0">
                <a:solidFill>
                  <a:srgbClr val="FF3300"/>
                </a:solidFill>
                <a:latin typeface="隶书" pitchFamily="49" charset="-122"/>
                <a:ea typeface="隶书" pitchFamily="49" charset="-122"/>
              </a:rPr>
              <a:t>3</a:t>
            </a:r>
            <a:r>
              <a:rPr lang="zh-CN" altLang="en-US" sz="6000" b="1" dirty="0">
                <a:solidFill>
                  <a:srgbClr val="FF3300"/>
                </a:solidFill>
                <a:latin typeface="隶书" pitchFamily="49" charset="-122"/>
                <a:ea typeface="隶书" pitchFamily="49" charset="-122"/>
              </a:rPr>
              <a:t>、灵活引用古诗文、名言警句、格言、谚语、俗语等</a:t>
            </a:r>
            <a:endParaRPr lang="zh-CN" altLang="en-US" sz="6000" b="1">
              <a:solidFill>
                <a:srgbClr val="FF3300"/>
              </a:solidFill>
              <a:latin typeface="隶书" pitchFamily="49" charset="-122"/>
              <a:ea typeface="隶书" pitchFamily="49" charset="-122"/>
            </a:endParaRPr>
          </a:p>
        </p:txBody>
      </p:sp>
      <p:sp>
        <p:nvSpPr>
          <p:cNvPr id="5734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2098"/>
                                        </p:tgtEl>
                                        <p:attrNameLst>
                                          <p:attrName>style.visibility</p:attrName>
                                        </p:attrNameLst>
                                      </p:cBhvr>
                                      <p:to>
                                        <p:strVal val="visible"/>
                                      </p:to>
                                    </p:set>
                                    <p:animEffect transition="in" filter="blinds(horizontal)">
                                      <p:cBhvr>
                                        <p:cTn id="7" dur="500"/>
                                        <p:tgtEl>
                                          <p:spTgt spid="132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文本框 133121"/>
          <p:cNvSpPr txBox="1"/>
          <p:nvPr/>
        </p:nvSpPr>
        <p:spPr>
          <a:xfrm>
            <a:off x="1295400" y="1143000"/>
            <a:ext cx="5486400" cy="457200"/>
          </a:xfrm>
          <a:prstGeom prst="rect">
            <a:avLst/>
          </a:prstGeom>
          <a:noFill/>
          <a:ln w="9525">
            <a:noFill/>
          </a:ln>
        </p:spPr>
        <p:txBody>
          <a:bodyPr>
            <a:spAutoFit/>
          </a:bodyPr>
          <a:p>
            <a:pPr>
              <a:spcBef>
                <a:spcPct val="50000"/>
              </a:spcBef>
            </a:pPr>
            <a:endParaRPr lang="zh-CN" altLang="en-US" sz="2400" dirty="0">
              <a:latin typeface="Times New Roman" panose="02020603050405020304" pitchFamily="18" charset="0"/>
            </a:endParaRPr>
          </a:p>
        </p:txBody>
      </p:sp>
      <p:sp>
        <p:nvSpPr>
          <p:cNvPr id="58370" name="文本框 133122"/>
          <p:cNvSpPr txBox="1"/>
          <p:nvPr/>
        </p:nvSpPr>
        <p:spPr>
          <a:xfrm>
            <a:off x="381000" y="685800"/>
            <a:ext cx="8382000" cy="641350"/>
          </a:xfrm>
          <a:prstGeom prst="rect">
            <a:avLst/>
          </a:prstGeom>
          <a:noFill/>
          <a:ln w="9525">
            <a:noFill/>
          </a:ln>
        </p:spPr>
        <p:txBody>
          <a:bodyPr>
            <a:spAutoFit/>
          </a:bodyPr>
          <a:p>
            <a:pPr>
              <a:spcBef>
                <a:spcPct val="50000"/>
              </a:spcBef>
            </a:pPr>
            <a:r>
              <a:rPr lang="en-US" altLang="zh-CN" sz="2400" dirty="0">
                <a:latin typeface="Times New Roman" panose="02020603050405020304" pitchFamily="18" charset="0"/>
              </a:rPr>
              <a:t>           </a:t>
            </a:r>
            <a:r>
              <a:rPr lang="en-US" altLang="zh-CN" sz="3600" b="1" dirty="0">
                <a:solidFill>
                  <a:srgbClr val="990000"/>
                </a:solidFill>
                <a:latin typeface="Times New Roman" panose="02020603050405020304" pitchFamily="18" charset="0"/>
              </a:rPr>
              <a:t> </a:t>
            </a:r>
            <a:endParaRPr lang="en-US" altLang="zh-CN" sz="3600" b="1">
              <a:solidFill>
                <a:srgbClr val="990000"/>
              </a:solidFill>
              <a:latin typeface="Times New Roman" panose="02020603050405020304" pitchFamily="18" charset="0"/>
            </a:endParaRPr>
          </a:p>
        </p:txBody>
      </p:sp>
      <p:sp>
        <p:nvSpPr>
          <p:cNvPr id="133124" name="文本框 133123"/>
          <p:cNvSpPr txBox="1"/>
          <p:nvPr/>
        </p:nvSpPr>
        <p:spPr>
          <a:xfrm>
            <a:off x="684213" y="692150"/>
            <a:ext cx="7775575" cy="5027613"/>
          </a:xfrm>
          <a:prstGeom prst="rect">
            <a:avLst/>
          </a:prstGeom>
          <a:noFill/>
          <a:ln w="9525">
            <a:noFill/>
          </a:ln>
        </p:spPr>
        <p:txBody>
          <a:bodyPr>
            <a:spAutoFit/>
          </a:bodyPr>
          <a:p>
            <a:pPr>
              <a:spcBef>
                <a:spcPct val="50000"/>
              </a:spcBef>
            </a:pPr>
            <a:r>
              <a:rPr lang="en-US" altLang="zh-CN" sz="3600" b="1" dirty="0">
                <a:solidFill>
                  <a:srgbClr val="990033"/>
                </a:solidFill>
                <a:latin typeface="宋体" panose="02010600030101010101" pitchFamily="2" charset="-122"/>
              </a:rPr>
              <a:t>    </a:t>
            </a:r>
            <a:r>
              <a:rPr lang="en-US" altLang="zh-CN" sz="3200" b="1" dirty="0">
                <a:solidFill>
                  <a:srgbClr val="990033"/>
                </a:solidFill>
                <a:latin typeface="黑体" panose="02010609060101010101" pitchFamily="2" charset="-122"/>
                <a:ea typeface="黑体" panose="02010609060101010101" pitchFamily="2" charset="-122"/>
              </a:rPr>
              <a:t>“</a:t>
            </a:r>
            <a:r>
              <a:rPr lang="zh-CN" altLang="en-US" sz="3200" b="1" dirty="0">
                <a:solidFill>
                  <a:srgbClr val="990033"/>
                </a:solidFill>
                <a:latin typeface="黑体" panose="02010609060101010101" pitchFamily="2" charset="-122"/>
                <a:ea typeface="黑体" panose="02010609060101010101" pitchFamily="2" charset="-122"/>
              </a:rPr>
              <a:t>你飘落了，打着旋儿，缓缓地、悠悠地落下，是留恋枝头，还是忧郁悲伤？不！都不是。那是你投入大地母亲的怀抱，是欣欣然的婆娑舞姿，是向母亲表示着赤子的心</a:t>
            </a:r>
            <a:r>
              <a:rPr lang="zh-CN" altLang="en-US" sz="3200" b="1">
                <a:solidFill>
                  <a:srgbClr val="990033"/>
                </a:solidFill>
                <a:latin typeface="黑体" panose="02010609060101010101" pitchFamily="2" charset="-122"/>
                <a:ea typeface="黑体" panose="02010609060101010101" pitchFamily="2" charset="-122"/>
              </a:rPr>
              <a:t>。</a:t>
            </a:r>
            <a:r>
              <a:rPr lang="zh-CN" altLang="en-US" sz="3200" b="1" u="sng" dirty="0">
                <a:solidFill>
                  <a:srgbClr val="990033"/>
                </a:solidFill>
                <a:latin typeface="黑体" panose="02010609060101010101" pitchFamily="2" charset="-122"/>
                <a:ea typeface="黑体" panose="02010609060101010101" pitchFamily="2" charset="-122"/>
              </a:rPr>
              <a:t>‘树高千丈，落叶归根’</a:t>
            </a:r>
            <a:r>
              <a:rPr lang="zh-CN" altLang="en-US" sz="3200" b="1" dirty="0">
                <a:solidFill>
                  <a:srgbClr val="990033"/>
                </a:solidFill>
                <a:latin typeface="黑体" panose="02010609060101010101" pitchFamily="2" charset="-122"/>
                <a:ea typeface="黑体" panose="02010609060101010101" pitchFamily="2" charset="-122"/>
              </a:rPr>
              <a:t>啊！‘</a:t>
            </a:r>
            <a:r>
              <a:rPr lang="zh-CN" altLang="en-US" sz="3200" b="1" u="sng" dirty="0">
                <a:solidFill>
                  <a:srgbClr val="990033"/>
                </a:solidFill>
                <a:latin typeface="黑体" panose="02010609060101010101" pitchFamily="2" charset="-122"/>
                <a:ea typeface="黑体" panose="02010609060101010101" pitchFamily="2" charset="-122"/>
              </a:rPr>
              <a:t>落红不是无情物，化作春泥更护花’</a:t>
            </a:r>
            <a:r>
              <a:rPr lang="zh-CN" altLang="en-US" sz="3200" b="1" dirty="0">
                <a:solidFill>
                  <a:srgbClr val="990033"/>
                </a:solidFill>
                <a:latin typeface="黑体" panose="02010609060101010101" pitchFamily="2" charset="-122"/>
                <a:ea typeface="黑体" panose="02010609060101010101" pitchFamily="2" charset="-122"/>
              </a:rPr>
              <a:t>，经历了严冬的磨难与春的更新，你坦然化作泥土，以自己的生命去滋养、护理新的生机。于是，叶儿更青翠，花儿更绚丽，果实更甜美。”</a:t>
            </a:r>
            <a:endParaRPr lang="zh-CN" altLang="en-US" sz="3200" b="1">
              <a:solidFill>
                <a:srgbClr val="990033"/>
              </a:solidFill>
              <a:latin typeface="黑体" panose="02010609060101010101" pitchFamily="2" charset="-122"/>
              <a:ea typeface="黑体" panose="02010609060101010101" pitchFamily="2" charset="-122"/>
            </a:endParaRPr>
          </a:p>
        </p:txBody>
      </p:sp>
      <p:sp>
        <p:nvSpPr>
          <p:cNvPr id="5837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3124"/>
                                        </p:tgtEl>
                                        <p:attrNameLst>
                                          <p:attrName>style.visibility</p:attrName>
                                        </p:attrNameLst>
                                      </p:cBhvr>
                                      <p:to>
                                        <p:strVal val="visible"/>
                                      </p:to>
                                    </p:set>
                                    <p:animEffect transition="in" filter="blinds(horizontal)">
                                      <p:cBhvr>
                                        <p:cTn id="7" dur="500"/>
                                        <p:tgtEl>
                                          <p:spTgt spid="133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文本框 134145"/>
          <p:cNvSpPr txBox="1"/>
          <p:nvPr/>
        </p:nvSpPr>
        <p:spPr>
          <a:xfrm>
            <a:off x="701675" y="908050"/>
            <a:ext cx="7740650" cy="4044950"/>
          </a:xfrm>
          <a:prstGeom prst="rect">
            <a:avLst/>
          </a:prstGeom>
          <a:noFill/>
          <a:ln w="9525">
            <a:noFill/>
          </a:ln>
        </p:spPr>
        <p:txBody>
          <a:bodyPr>
            <a:spAutoFit/>
          </a:bodyPr>
          <a:p>
            <a:pPr>
              <a:lnSpc>
                <a:spcPct val="120000"/>
              </a:lnSpc>
              <a:spcBef>
                <a:spcPct val="50000"/>
              </a:spcBef>
            </a:pPr>
            <a:r>
              <a:rPr lang="en-US" altLang="zh-CN" sz="3600" dirty="0">
                <a:solidFill>
                  <a:srgbClr val="990000"/>
                </a:solidFill>
                <a:latin typeface="Times New Roman" panose="02020603050405020304" pitchFamily="18" charset="0"/>
              </a:rPr>
              <a:t>         </a:t>
            </a:r>
            <a:r>
              <a:rPr lang="en-US" altLang="zh-CN" sz="3600" b="1" dirty="0">
                <a:solidFill>
                  <a:srgbClr val="990000"/>
                </a:solidFill>
                <a:latin typeface="Times New Roman" panose="02020603050405020304" pitchFamily="18" charset="0"/>
                <a:ea typeface="黑体" panose="02010609060101010101" pitchFamily="2" charset="-122"/>
              </a:rPr>
              <a:t>“</a:t>
            </a:r>
            <a:r>
              <a:rPr lang="zh-CN" altLang="en-US" sz="3600" b="1" dirty="0">
                <a:solidFill>
                  <a:srgbClr val="990000"/>
                </a:solidFill>
                <a:latin typeface="Times New Roman" panose="02020603050405020304" pitchFamily="18" charset="0"/>
                <a:ea typeface="黑体" panose="02010609060101010101" pitchFamily="2" charset="-122"/>
              </a:rPr>
              <a:t>西湖的美，不全在山水本身，它少不了那些引人入胜的众多传说和故事。</a:t>
            </a:r>
            <a:r>
              <a:rPr lang="zh-CN" altLang="en-US" sz="3600" b="1" u="sng" dirty="0">
                <a:solidFill>
                  <a:srgbClr val="990000"/>
                </a:solidFill>
                <a:latin typeface="Times New Roman" panose="02020603050405020304" pitchFamily="18" charset="0"/>
                <a:ea typeface="黑体" panose="02010609060101010101" pitchFamily="2" charset="-122"/>
              </a:rPr>
              <a:t>‘山不在高，有仙则灵；水不在深，有龙则灵。’</a:t>
            </a:r>
            <a:r>
              <a:rPr lang="zh-CN" altLang="en-US" sz="3600" b="1" dirty="0">
                <a:solidFill>
                  <a:srgbClr val="990000"/>
                </a:solidFill>
                <a:latin typeface="Times New Roman" panose="02020603050405020304" pitchFamily="18" charset="0"/>
                <a:ea typeface="黑体" panose="02010609060101010101" pitchFamily="2" charset="-122"/>
              </a:rPr>
              <a:t>一旦没有了仙、龙、神、怪之类人文传统的点缀，人们游览西湖的兴致就会大减。”</a:t>
            </a:r>
            <a:endParaRPr lang="zh-CN" altLang="en-US" sz="3600" b="1">
              <a:solidFill>
                <a:srgbClr val="990000"/>
              </a:solidFill>
              <a:latin typeface="Times New Roman" panose="02020603050405020304" pitchFamily="18" charset="0"/>
              <a:ea typeface="黑体" panose="02010609060101010101" pitchFamily="2" charset="-122"/>
            </a:endParaRPr>
          </a:p>
        </p:txBody>
      </p:sp>
      <p:sp>
        <p:nvSpPr>
          <p:cNvPr id="5939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blinds(horizontal)">
                                      <p:cBhvr>
                                        <p:cTn id="7" dur="500"/>
                                        <p:tgtEl>
                                          <p:spTgt spid="134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文本框 135169"/>
          <p:cNvSpPr txBox="1"/>
          <p:nvPr/>
        </p:nvSpPr>
        <p:spPr>
          <a:xfrm>
            <a:off x="684213" y="620713"/>
            <a:ext cx="7343775" cy="1311275"/>
          </a:xfrm>
          <a:prstGeom prst="rect">
            <a:avLst/>
          </a:prstGeom>
          <a:noFill/>
          <a:ln w="9525">
            <a:noFill/>
          </a:ln>
        </p:spPr>
        <p:txBody>
          <a:bodyPr>
            <a:spAutoFit/>
          </a:bodyPr>
          <a:p>
            <a:pPr>
              <a:spcBef>
                <a:spcPct val="50000"/>
              </a:spcBef>
            </a:pPr>
            <a:r>
              <a:rPr lang="en-US" altLang="zh-CN" sz="4000" b="1" dirty="0">
                <a:solidFill>
                  <a:srgbClr val="CC3300"/>
                </a:solidFill>
                <a:latin typeface="隶书" pitchFamily="49" charset="-122"/>
                <a:ea typeface="隶书" pitchFamily="49" charset="-122"/>
              </a:rPr>
              <a:t>    </a:t>
            </a:r>
            <a:r>
              <a:rPr lang="en-US" altLang="zh-CN" sz="4000" b="1" dirty="0">
                <a:solidFill>
                  <a:schemeClr val="accent2"/>
                </a:solidFill>
                <a:latin typeface="黑体" panose="02010609060101010101" pitchFamily="2" charset="-122"/>
                <a:ea typeface="黑体" panose="02010609060101010101" pitchFamily="2" charset="-122"/>
              </a:rPr>
              <a:t>4</a:t>
            </a:r>
            <a:r>
              <a:rPr lang="zh-CN" altLang="en-US" sz="4000" b="1" dirty="0">
                <a:solidFill>
                  <a:schemeClr val="accent2"/>
                </a:solidFill>
                <a:latin typeface="黑体" panose="02010609060101010101" pitchFamily="2" charset="-122"/>
                <a:ea typeface="黑体" panose="02010609060101010101" pitchFamily="2" charset="-122"/>
              </a:rPr>
              <a:t>、善于运用多种句式，恰到好处地表情达意。</a:t>
            </a:r>
            <a:endParaRPr lang="zh-CN" altLang="en-US" sz="4000" b="1">
              <a:solidFill>
                <a:schemeClr val="accent2"/>
              </a:solidFill>
              <a:latin typeface="黑体" panose="02010609060101010101" pitchFamily="2" charset="-122"/>
              <a:ea typeface="黑体" panose="02010609060101010101" pitchFamily="2" charset="-122"/>
            </a:endParaRPr>
          </a:p>
        </p:txBody>
      </p:sp>
      <p:sp>
        <p:nvSpPr>
          <p:cNvPr id="135171" name="文本框 135170"/>
          <p:cNvSpPr txBox="1"/>
          <p:nvPr/>
        </p:nvSpPr>
        <p:spPr>
          <a:xfrm>
            <a:off x="609600" y="2057400"/>
            <a:ext cx="7696200" cy="1311275"/>
          </a:xfrm>
          <a:prstGeom prst="rect">
            <a:avLst/>
          </a:prstGeom>
          <a:noFill/>
          <a:ln w="9525">
            <a:noFill/>
          </a:ln>
        </p:spPr>
        <p:txBody>
          <a:bodyPr>
            <a:spAutoFit/>
          </a:bodyPr>
          <a:p>
            <a:pPr>
              <a:spcBef>
                <a:spcPct val="50000"/>
              </a:spcBef>
            </a:pPr>
            <a:r>
              <a:rPr lang="en-US" altLang="zh-CN" sz="4000" b="1" dirty="0">
                <a:solidFill>
                  <a:srgbClr val="990033"/>
                </a:solidFill>
                <a:latin typeface="Times New Roman" panose="02020603050405020304" pitchFamily="18" charset="0"/>
                <a:ea typeface="隶书" pitchFamily="49" charset="-122"/>
              </a:rPr>
              <a:t>        </a:t>
            </a:r>
            <a:r>
              <a:rPr lang="en-US" altLang="zh-CN" sz="4000" b="1" dirty="0">
                <a:solidFill>
                  <a:srgbClr val="990033"/>
                </a:solidFill>
                <a:latin typeface="Times New Roman" panose="02020603050405020304" pitchFamily="18" charset="0"/>
                <a:ea typeface="黑体" panose="02010609060101010101" pitchFamily="2" charset="-122"/>
              </a:rPr>
              <a:t>“</a:t>
            </a:r>
            <a:r>
              <a:rPr lang="zh-CN" altLang="en-US" sz="4000" b="1" dirty="0">
                <a:solidFill>
                  <a:srgbClr val="990033"/>
                </a:solidFill>
                <a:latin typeface="Times New Roman" panose="02020603050405020304" pitchFamily="18" charset="0"/>
                <a:ea typeface="黑体" panose="02010609060101010101" pitchFamily="2" charset="-122"/>
              </a:rPr>
              <a:t>人民解放军三军仪仗队雄赳赳，气昂昂地走过来了！”</a:t>
            </a:r>
            <a:endParaRPr lang="zh-CN" altLang="en-US" sz="4000" b="1">
              <a:solidFill>
                <a:srgbClr val="990033"/>
              </a:solidFill>
              <a:latin typeface="Times New Roman" panose="02020603050405020304" pitchFamily="18" charset="0"/>
              <a:ea typeface="黑体" panose="02010609060101010101" pitchFamily="2" charset="-122"/>
            </a:endParaRPr>
          </a:p>
        </p:txBody>
      </p:sp>
      <p:sp>
        <p:nvSpPr>
          <p:cNvPr id="135172" name="文本框 135171"/>
          <p:cNvSpPr txBox="1"/>
          <p:nvPr/>
        </p:nvSpPr>
        <p:spPr>
          <a:xfrm>
            <a:off x="609600" y="3716338"/>
            <a:ext cx="7848600" cy="1431925"/>
          </a:xfrm>
          <a:prstGeom prst="rect">
            <a:avLst/>
          </a:prstGeom>
          <a:noFill/>
          <a:ln w="9525">
            <a:noFill/>
          </a:ln>
        </p:spPr>
        <p:txBody>
          <a:bodyPr>
            <a:spAutoFit/>
          </a:bodyPr>
          <a:p>
            <a:pPr>
              <a:spcBef>
                <a:spcPct val="50000"/>
              </a:spcBef>
            </a:pPr>
            <a:r>
              <a:rPr lang="en-US" altLang="zh-CN" sz="4400" b="1" dirty="0">
                <a:solidFill>
                  <a:srgbClr val="993300"/>
                </a:solidFill>
                <a:latin typeface="Times New Roman" panose="02020603050405020304" pitchFamily="18" charset="0"/>
                <a:ea typeface="华文行楷" pitchFamily="2" charset="-122"/>
              </a:rPr>
              <a:t>       </a:t>
            </a:r>
            <a:r>
              <a:rPr lang="en-US" altLang="zh-CN" sz="4400" b="1" dirty="0">
                <a:solidFill>
                  <a:srgbClr val="800080"/>
                </a:solidFill>
                <a:latin typeface="Times New Roman" panose="02020603050405020304" pitchFamily="18" charset="0"/>
                <a:ea typeface="黑体" panose="02010609060101010101" pitchFamily="2" charset="-122"/>
              </a:rPr>
              <a:t>“</a:t>
            </a:r>
            <a:r>
              <a:rPr lang="zh-CN" altLang="en-US" sz="4400" b="1" dirty="0">
                <a:solidFill>
                  <a:srgbClr val="800080"/>
                </a:solidFill>
                <a:latin typeface="Times New Roman" panose="02020603050405020304" pitchFamily="18" charset="0"/>
                <a:ea typeface="黑体" panose="02010609060101010101" pitchFamily="2" charset="-122"/>
              </a:rPr>
              <a:t>雄赳赳、气昂昂地，人民解放军三军仪仗队走过来了！”</a:t>
            </a:r>
            <a:endParaRPr lang="zh-CN" altLang="en-US" sz="4400" b="1">
              <a:solidFill>
                <a:srgbClr val="800080"/>
              </a:solidFill>
              <a:latin typeface="Times New Roman" panose="02020603050405020304" pitchFamily="18" charset="0"/>
              <a:ea typeface="黑体" panose="02010609060101010101" pitchFamily="2" charset="-122"/>
            </a:endParaRPr>
          </a:p>
        </p:txBody>
      </p:sp>
      <p:sp>
        <p:nvSpPr>
          <p:cNvPr id="60420"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blinds(horizontal)">
                                      <p:cBhvr>
                                        <p:cTn id="7" dur="500"/>
                                        <p:tgtEl>
                                          <p:spTgt spid="13517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5171"/>
                                        </p:tgtEl>
                                        <p:attrNameLst>
                                          <p:attrName>style.visibility</p:attrName>
                                        </p:attrNameLst>
                                      </p:cBhvr>
                                      <p:to>
                                        <p:strVal val="visible"/>
                                      </p:to>
                                    </p:set>
                                    <p:animEffect transition="in" filter="blinds(horizontal)">
                                      <p:cBhvr>
                                        <p:cTn id="12" dur="500"/>
                                        <p:tgtEl>
                                          <p:spTgt spid="13517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5172"/>
                                        </p:tgtEl>
                                        <p:attrNameLst>
                                          <p:attrName>style.visibility</p:attrName>
                                        </p:attrNameLst>
                                      </p:cBhvr>
                                      <p:to>
                                        <p:strVal val="visible"/>
                                      </p:to>
                                    </p:set>
                                    <p:animEffect transition="in" filter="blinds(horizontal)">
                                      <p:cBhvr>
                                        <p:cTn id="17" dur="500"/>
                                        <p:tgtEl>
                                          <p:spTgt spid="135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p:bldP spid="135171" grpId="0"/>
      <p:bldP spid="13517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文本框 137217"/>
          <p:cNvSpPr txBox="1"/>
          <p:nvPr/>
        </p:nvSpPr>
        <p:spPr>
          <a:xfrm>
            <a:off x="576263" y="692150"/>
            <a:ext cx="7991475" cy="5029200"/>
          </a:xfrm>
          <a:prstGeom prst="rect">
            <a:avLst/>
          </a:prstGeom>
          <a:noFill/>
          <a:ln w="9525">
            <a:noFill/>
          </a:ln>
        </p:spPr>
        <p:txBody>
          <a:bodyPr>
            <a:spAutoFit/>
          </a:bodyPr>
          <a:p>
            <a:pPr>
              <a:spcBef>
                <a:spcPct val="50000"/>
              </a:spcBef>
            </a:pPr>
            <a:r>
              <a:rPr lang="en-US" altLang="zh-CN" sz="3600" b="1" dirty="0">
                <a:solidFill>
                  <a:srgbClr val="990000"/>
                </a:solidFill>
                <a:latin typeface="Times New Roman" panose="02020603050405020304" pitchFamily="18" charset="0"/>
              </a:rPr>
              <a:t>        </a:t>
            </a:r>
            <a:r>
              <a:rPr lang="zh-CN" altLang="en-US" sz="3200" b="1" dirty="0">
                <a:solidFill>
                  <a:srgbClr val="800080"/>
                </a:solidFill>
                <a:latin typeface="黑体" panose="02010609060101010101" pitchFamily="2" charset="-122"/>
                <a:ea typeface="黑体" panose="02010609060101010101" pitchFamily="2" charset="-122"/>
              </a:rPr>
              <a:t>晚风吹过河面上最后一波涟漪，夕阳收起它最后一抹余晖，秋霜目送去最后一只归雁。</a:t>
            </a:r>
            <a:endParaRPr lang="zh-CN" altLang="en-US" sz="3200" b="1" dirty="0">
              <a:solidFill>
                <a:srgbClr val="800080"/>
              </a:solidFill>
              <a:latin typeface="黑体" panose="02010609060101010101" pitchFamily="2" charset="-122"/>
              <a:ea typeface="黑体" panose="02010609060101010101" pitchFamily="2" charset="-122"/>
            </a:endParaRPr>
          </a:p>
          <a:p>
            <a:pPr>
              <a:spcBef>
                <a:spcPct val="50000"/>
              </a:spcBef>
            </a:pPr>
            <a:r>
              <a:rPr lang="zh-CN" altLang="en-US" sz="3200" dirty="0">
                <a:solidFill>
                  <a:srgbClr val="990000"/>
                </a:solidFill>
                <a:latin typeface="华文行楷" pitchFamily="2" charset="-122"/>
                <a:ea typeface="华文行楷" pitchFamily="2" charset="-122"/>
              </a:rPr>
              <a:t>    </a:t>
            </a:r>
            <a:r>
              <a:rPr lang="zh-CN" altLang="en-US" sz="3200" b="1" dirty="0">
                <a:solidFill>
                  <a:srgbClr val="800080"/>
                </a:solidFill>
                <a:latin typeface="黑体" panose="02010609060101010101" pitchFamily="2" charset="-122"/>
                <a:ea typeface="黑体" panose="02010609060101010101" pitchFamily="2" charset="-122"/>
              </a:rPr>
              <a:t>我们默默地站着，目光游离在那若翕若张的记忆中。当许许多多都已逝去，当许许多多都已凋零，当许许多多已被埋葬的时候</a:t>
            </a:r>
            <a:r>
              <a:rPr lang="en-US" altLang="zh-CN" sz="3200" b="1" dirty="0">
                <a:solidFill>
                  <a:srgbClr val="800080"/>
                </a:solidFill>
                <a:latin typeface="Times New Roman" panose="02020603050405020304" pitchFamily="18" charset="0"/>
                <a:ea typeface="黑体" panose="02010609060101010101" pitchFamily="2" charset="-122"/>
              </a:rPr>
              <a:t>——</a:t>
            </a:r>
            <a:r>
              <a:rPr lang="zh-CN" altLang="en-US" sz="3200" b="1" dirty="0">
                <a:solidFill>
                  <a:srgbClr val="800080"/>
                </a:solidFill>
                <a:latin typeface="黑体" panose="02010609060101010101" pitchFamily="2" charset="-122"/>
                <a:ea typeface="黑体" panose="02010609060101010101" pitchFamily="2" charset="-122"/>
              </a:rPr>
              <a:t>难道我们真的会遗忘曾经拥有过的吗？           </a:t>
            </a:r>
            <a:endParaRPr lang="zh-CN" altLang="en-US" sz="3200" b="1" dirty="0">
              <a:solidFill>
                <a:srgbClr val="800080"/>
              </a:solidFill>
              <a:latin typeface="黑体" panose="02010609060101010101" pitchFamily="2" charset="-122"/>
              <a:ea typeface="黑体" panose="02010609060101010101" pitchFamily="2" charset="-122"/>
            </a:endParaRPr>
          </a:p>
          <a:p>
            <a:pPr>
              <a:spcBef>
                <a:spcPct val="50000"/>
              </a:spcBef>
            </a:pPr>
            <a:r>
              <a:rPr lang="zh-CN" altLang="en-US" sz="3200" b="1" dirty="0">
                <a:solidFill>
                  <a:srgbClr val="800080"/>
                </a:solidFill>
                <a:latin typeface="黑体" panose="02010609060101010101" pitchFamily="2" charset="-122"/>
                <a:ea typeface="黑体" panose="02010609060101010101" pitchFamily="2" charset="-122"/>
              </a:rPr>
              <a:t>   </a:t>
            </a:r>
            <a:r>
              <a:rPr lang="en-US" altLang="zh-CN" sz="3200" b="1" dirty="0">
                <a:solidFill>
                  <a:srgbClr val="800080"/>
                </a:solidFill>
                <a:latin typeface="Times New Roman" panose="02020603050405020304" pitchFamily="18" charset="0"/>
                <a:ea typeface="黑体" panose="02010609060101010101" pitchFamily="2" charset="-122"/>
              </a:rPr>
              <a:t>——</a:t>
            </a:r>
            <a:r>
              <a:rPr lang="zh-CN" altLang="en-US" sz="3200" b="1" dirty="0">
                <a:solidFill>
                  <a:srgbClr val="800080"/>
                </a:solidFill>
                <a:latin typeface="黑体" panose="02010609060101010101" pitchFamily="2" charset="-122"/>
                <a:ea typeface="黑体" panose="02010609060101010101" pitchFamily="2" charset="-122"/>
              </a:rPr>
              <a:t>中考满分作文</a:t>
            </a:r>
            <a:r>
              <a:rPr lang="en-US" altLang="zh-CN" sz="3200" b="1" dirty="0">
                <a:solidFill>
                  <a:srgbClr val="800080"/>
                </a:solidFill>
                <a:latin typeface="黑体" panose="02010609060101010101" pitchFamily="2" charset="-122"/>
                <a:ea typeface="黑体" panose="02010609060101010101" pitchFamily="2" charset="-122"/>
              </a:rPr>
              <a:t>《</a:t>
            </a:r>
            <a:r>
              <a:rPr lang="zh-CN" altLang="en-US" sz="3200" b="1" dirty="0">
                <a:solidFill>
                  <a:srgbClr val="800080"/>
                </a:solidFill>
                <a:latin typeface="黑体" panose="02010609060101010101" pitchFamily="2" charset="-122"/>
                <a:ea typeface="黑体" panose="02010609060101010101" pitchFamily="2" charset="-122"/>
              </a:rPr>
              <a:t>曾经拥有</a:t>
            </a:r>
            <a:r>
              <a:rPr lang="en-US" altLang="zh-CN" sz="3200" b="1" dirty="0">
                <a:solidFill>
                  <a:srgbClr val="800080"/>
                </a:solidFill>
                <a:latin typeface="黑体" panose="02010609060101010101" pitchFamily="2" charset="-122"/>
                <a:ea typeface="黑体" panose="02010609060101010101" pitchFamily="2" charset="-122"/>
              </a:rPr>
              <a:t>》</a:t>
            </a:r>
            <a:r>
              <a:rPr lang="zh-CN" altLang="en-US" sz="3200" b="1" dirty="0">
                <a:solidFill>
                  <a:srgbClr val="800080"/>
                </a:solidFill>
                <a:latin typeface="黑体" panose="02010609060101010101" pitchFamily="2" charset="-122"/>
                <a:ea typeface="黑体" panose="02010609060101010101" pitchFamily="2" charset="-122"/>
              </a:rPr>
              <a:t>的开头</a:t>
            </a:r>
            <a:endParaRPr lang="zh-CN" altLang="en-US" sz="3200" b="1">
              <a:solidFill>
                <a:srgbClr val="800080"/>
              </a:solidFill>
              <a:latin typeface="黑体" panose="02010609060101010101" pitchFamily="2" charset="-122"/>
              <a:ea typeface="黑体" panose="02010609060101010101" pitchFamily="2" charset="-122"/>
            </a:endParaRPr>
          </a:p>
        </p:txBody>
      </p:sp>
      <p:sp>
        <p:nvSpPr>
          <p:cNvPr id="6144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7218"/>
                                        </p:tgtEl>
                                        <p:attrNameLst>
                                          <p:attrName>style.visibility</p:attrName>
                                        </p:attrNameLst>
                                      </p:cBhvr>
                                      <p:to>
                                        <p:strVal val="visible"/>
                                      </p:to>
                                    </p:set>
                                    <p:animEffect transition="in" filter="blinds(horizontal)">
                                      <p:cBhvr>
                                        <p:cTn id="7" dur="500"/>
                                        <p:tgtEl>
                                          <p:spTgt spid="137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文本框 138241"/>
          <p:cNvSpPr txBox="1"/>
          <p:nvPr/>
        </p:nvSpPr>
        <p:spPr>
          <a:xfrm>
            <a:off x="533400" y="381000"/>
            <a:ext cx="8610600" cy="762000"/>
          </a:xfrm>
          <a:prstGeom prst="rect">
            <a:avLst/>
          </a:prstGeom>
          <a:noFill/>
          <a:ln w="9525">
            <a:noFill/>
          </a:ln>
        </p:spPr>
        <p:txBody>
          <a:bodyPr>
            <a:spAutoFit/>
          </a:bodyPr>
          <a:p>
            <a:pPr>
              <a:spcBef>
                <a:spcPct val="50000"/>
              </a:spcBef>
            </a:pPr>
            <a:r>
              <a:rPr lang="en-US" altLang="zh-CN" sz="4400" b="1" dirty="0">
                <a:solidFill>
                  <a:srgbClr val="990000"/>
                </a:solidFill>
                <a:latin typeface="Times New Roman" panose="02020603050405020304" pitchFamily="18" charset="0"/>
              </a:rPr>
              <a:t> </a:t>
            </a:r>
            <a:endParaRPr lang="en-US" altLang="zh-CN" sz="4000" b="1" dirty="0">
              <a:solidFill>
                <a:schemeClr val="accent2"/>
              </a:solidFill>
              <a:latin typeface="Times New Roman" panose="02020603050405020304" pitchFamily="18" charset="0"/>
            </a:endParaRPr>
          </a:p>
        </p:txBody>
      </p:sp>
      <p:sp>
        <p:nvSpPr>
          <p:cNvPr id="138243" name="文本框 138242"/>
          <p:cNvSpPr txBox="1"/>
          <p:nvPr/>
        </p:nvSpPr>
        <p:spPr>
          <a:xfrm>
            <a:off x="792163" y="981075"/>
            <a:ext cx="7559675" cy="4481513"/>
          </a:xfrm>
          <a:prstGeom prst="rect">
            <a:avLst/>
          </a:prstGeom>
          <a:noFill/>
          <a:ln w="9525">
            <a:noFill/>
          </a:ln>
        </p:spPr>
        <p:txBody>
          <a:bodyPr>
            <a:spAutoFit/>
          </a:bodyPr>
          <a:p>
            <a:pPr>
              <a:lnSpc>
                <a:spcPct val="120000"/>
              </a:lnSpc>
              <a:spcBef>
                <a:spcPct val="50000"/>
              </a:spcBef>
            </a:pPr>
            <a:r>
              <a:rPr lang="en-US" altLang="zh-CN" sz="4800" b="1" dirty="0">
                <a:solidFill>
                  <a:srgbClr val="990000"/>
                </a:solidFill>
                <a:latin typeface="华文行楷" pitchFamily="2" charset="-122"/>
                <a:ea typeface="华文行楷" pitchFamily="2" charset="-122"/>
              </a:rPr>
              <a:t>    </a:t>
            </a:r>
            <a:r>
              <a:rPr lang="en-US" altLang="zh-CN" sz="4800" b="1" dirty="0">
                <a:solidFill>
                  <a:srgbClr val="990000"/>
                </a:solidFill>
                <a:latin typeface="黑体" panose="02010609060101010101" pitchFamily="2" charset="-122"/>
                <a:ea typeface="黑体" panose="02010609060101010101" pitchFamily="2" charset="-122"/>
              </a:rPr>
              <a:t>“</a:t>
            </a:r>
            <a:r>
              <a:rPr lang="zh-CN" altLang="en-US" sz="4800" b="1" dirty="0">
                <a:solidFill>
                  <a:srgbClr val="990000"/>
                </a:solidFill>
                <a:latin typeface="黑体" panose="02010609060101010101" pitchFamily="2" charset="-122"/>
                <a:ea typeface="黑体" panose="02010609060101010101" pitchFamily="2" charset="-122"/>
              </a:rPr>
              <a:t>出了家门便是山，一眼望不到头的大山；出了家门便是河，一眼望不到边的河。这就是我的故乡</a:t>
            </a:r>
            <a:r>
              <a:rPr lang="en-US" altLang="zh-CN" sz="4800" b="1" dirty="0">
                <a:solidFill>
                  <a:srgbClr val="990000"/>
                </a:solidFill>
                <a:latin typeface="Times New Roman" panose="02020603050405020304" pitchFamily="18" charset="0"/>
                <a:ea typeface="黑体" panose="02010609060101010101" pitchFamily="2" charset="-122"/>
              </a:rPr>
              <a:t>——</a:t>
            </a:r>
            <a:r>
              <a:rPr lang="zh-CN" altLang="en-US" sz="4800" b="1" dirty="0">
                <a:solidFill>
                  <a:srgbClr val="990000"/>
                </a:solidFill>
                <a:latin typeface="黑体" panose="02010609060101010101" pitchFamily="2" charset="-122"/>
                <a:ea typeface="黑体" panose="02010609060101010101" pitchFamily="2" charset="-122"/>
              </a:rPr>
              <a:t>养育了我</a:t>
            </a:r>
            <a:r>
              <a:rPr lang="en-US" altLang="zh-CN" sz="4800" b="1" dirty="0">
                <a:solidFill>
                  <a:srgbClr val="990000"/>
                </a:solidFill>
                <a:latin typeface="黑体" panose="02010609060101010101" pitchFamily="2" charset="-122"/>
                <a:ea typeface="黑体" panose="02010609060101010101" pitchFamily="2" charset="-122"/>
              </a:rPr>
              <a:t>16</a:t>
            </a:r>
            <a:r>
              <a:rPr lang="zh-CN" altLang="en-US" sz="4800" b="1" dirty="0">
                <a:solidFill>
                  <a:srgbClr val="990000"/>
                </a:solidFill>
                <a:latin typeface="黑体" panose="02010609060101010101" pitchFamily="2" charset="-122"/>
                <a:ea typeface="黑体" panose="02010609060101010101" pitchFamily="2" charset="-122"/>
              </a:rPr>
              <a:t>岁的故乡。”</a:t>
            </a:r>
            <a:endParaRPr lang="zh-CN" altLang="en-US" sz="4800" b="1">
              <a:solidFill>
                <a:srgbClr val="990000"/>
              </a:solidFill>
              <a:latin typeface="黑体" panose="02010609060101010101" pitchFamily="2" charset="-122"/>
              <a:ea typeface="黑体" panose="02010609060101010101" pitchFamily="2" charset="-122"/>
            </a:endParaRPr>
          </a:p>
        </p:txBody>
      </p:sp>
      <p:sp>
        <p:nvSpPr>
          <p:cNvPr id="6246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8243"/>
                                        </p:tgtEl>
                                        <p:attrNameLst>
                                          <p:attrName>style.visibility</p:attrName>
                                        </p:attrNameLst>
                                      </p:cBhvr>
                                      <p:to>
                                        <p:strVal val="visible"/>
                                      </p:to>
                                    </p:set>
                                    <p:animEffect transition="in" filter="blinds(horizontal)">
                                      <p:cBhvr>
                                        <p:cTn id="7" dur="500"/>
                                        <p:tgtEl>
                                          <p:spTgt spid="138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文本框 139265"/>
          <p:cNvSpPr txBox="1"/>
          <p:nvPr/>
        </p:nvSpPr>
        <p:spPr>
          <a:xfrm>
            <a:off x="539750" y="609600"/>
            <a:ext cx="7416800" cy="1555750"/>
          </a:xfrm>
          <a:prstGeom prst="rect">
            <a:avLst/>
          </a:prstGeom>
          <a:noFill/>
          <a:ln w="9525">
            <a:noFill/>
          </a:ln>
        </p:spPr>
        <p:txBody>
          <a:bodyPr>
            <a:spAutoFit/>
          </a:bodyPr>
          <a:p>
            <a:pPr>
              <a:spcBef>
                <a:spcPct val="50000"/>
              </a:spcBef>
            </a:pPr>
            <a:r>
              <a:rPr lang="en-US" altLang="zh-CN" sz="4000" b="1" dirty="0">
                <a:solidFill>
                  <a:srgbClr val="990000"/>
                </a:solidFill>
                <a:latin typeface="Times New Roman" panose="02020603050405020304" pitchFamily="18" charset="0"/>
              </a:rPr>
              <a:t>          </a:t>
            </a:r>
            <a:r>
              <a:rPr lang="en-US" altLang="zh-CN" sz="4800" b="1" dirty="0">
                <a:solidFill>
                  <a:srgbClr val="990000"/>
                </a:solidFill>
                <a:latin typeface="黑体" panose="02010609060101010101" pitchFamily="2" charset="-122"/>
                <a:ea typeface="黑体" panose="02010609060101010101" pitchFamily="2" charset="-122"/>
              </a:rPr>
              <a:t>5</a:t>
            </a:r>
            <a:r>
              <a:rPr lang="zh-CN" altLang="en-US" sz="4800" b="1" dirty="0">
                <a:solidFill>
                  <a:srgbClr val="990000"/>
                </a:solidFill>
                <a:latin typeface="黑体" panose="02010609060101010101" pitchFamily="2" charset="-122"/>
                <a:ea typeface="黑体" panose="02010609060101010101" pitchFamily="2" charset="-122"/>
              </a:rPr>
              <a:t>、借用流行歌曲词，让作文增添亮点</a:t>
            </a:r>
            <a:endParaRPr lang="zh-CN" altLang="en-US" sz="4800" b="1">
              <a:solidFill>
                <a:srgbClr val="990000"/>
              </a:solidFill>
              <a:latin typeface="黑体" panose="02010609060101010101" pitchFamily="2" charset="-122"/>
              <a:ea typeface="黑体" panose="02010609060101010101" pitchFamily="2" charset="-122"/>
            </a:endParaRPr>
          </a:p>
        </p:txBody>
      </p:sp>
      <p:sp>
        <p:nvSpPr>
          <p:cNvPr id="139267" name="文本框 139266"/>
          <p:cNvSpPr txBox="1"/>
          <p:nvPr/>
        </p:nvSpPr>
        <p:spPr>
          <a:xfrm>
            <a:off x="611188" y="2276475"/>
            <a:ext cx="7921625" cy="1190625"/>
          </a:xfrm>
          <a:prstGeom prst="rect">
            <a:avLst/>
          </a:prstGeom>
          <a:noFill/>
          <a:ln w="9525">
            <a:noFill/>
          </a:ln>
        </p:spPr>
        <p:txBody>
          <a:bodyPr>
            <a:spAutoFit/>
          </a:bodyPr>
          <a:p>
            <a:pPr>
              <a:spcBef>
                <a:spcPct val="50000"/>
              </a:spcBef>
            </a:pPr>
            <a:r>
              <a:rPr lang="en-US" altLang="zh-CN" sz="3600" b="1" dirty="0">
                <a:solidFill>
                  <a:srgbClr val="990000"/>
                </a:solidFill>
                <a:latin typeface="Times New Roman" panose="02020603050405020304" pitchFamily="18" charset="0"/>
              </a:rPr>
              <a:t>        </a:t>
            </a:r>
            <a:r>
              <a:rPr lang="en-US" altLang="zh-CN" sz="3600" b="1" dirty="0">
                <a:solidFill>
                  <a:schemeClr val="accent2"/>
                </a:solidFill>
                <a:latin typeface="Times New Roman" panose="02020603050405020304" pitchFamily="18" charset="0"/>
                <a:ea typeface="黑体" panose="02010609060101010101" pitchFamily="2" charset="-122"/>
              </a:rPr>
              <a:t>“</a:t>
            </a:r>
            <a:r>
              <a:rPr lang="zh-CN" altLang="en-US" sz="3600" b="1" dirty="0">
                <a:solidFill>
                  <a:schemeClr val="accent2"/>
                </a:solidFill>
                <a:latin typeface="Times New Roman" panose="02020603050405020304" pitchFamily="18" charset="0"/>
                <a:ea typeface="黑体" panose="02010609060101010101" pitchFamily="2" charset="-122"/>
              </a:rPr>
              <a:t>十六岁的秘密装满沉沉的书包，十六岁的日历写满长长的思考。”</a:t>
            </a:r>
            <a:endParaRPr lang="zh-CN" altLang="en-US" sz="3600" b="1">
              <a:solidFill>
                <a:schemeClr val="accent2"/>
              </a:solidFill>
              <a:latin typeface="Times New Roman" panose="02020603050405020304" pitchFamily="18" charset="0"/>
              <a:ea typeface="黑体" panose="02010609060101010101" pitchFamily="2" charset="-122"/>
            </a:endParaRPr>
          </a:p>
        </p:txBody>
      </p:sp>
      <p:sp>
        <p:nvSpPr>
          <p:cNvPr id="139268" name="文本框 139267"/>
          <p:cNvSpPr txBox="1"/>
          <p:nvPr/>
        </p:nvSpPr>
        <p:spPr>
          <a:xfrm>
            <a:off x="611188" y="3716338"/>
            <a:ext cx="7920037" cy="1800225"/>
          </a:xfrm>
          <a:prstGeom prst="rect">
            <a:avLst/>
          </a:prstGeom>
          <a:noFill/>
          <a:ln w="9525">
            <a:noFill/>
          </a:ln>
        </p:spPr>
        <p:txBody>
          <a:bodyPr>
            <a:spAutoFit/>
          </a:bodyPr>
          <a:p>
            <a:pPr>
              <a:spcBef>
                <a:spcPct val="50000"/>
              </a:spcBef>
            </a:pPr>
            <a:r>
              <a:rPr lang="en-US" altLang="zh-CN" sz="4000" dirty="0">
                <a:solidFill>
                  <a:srgbClr val="990033"/>
                </a:solidFill>
                <a:latin typeface="Times New Roman" panose="02020603050405020304" pitchFamily="18" charset="0"/>
                <a:ea typeface="华文行楷" pitchFamily="2" charset="-122"/>
              </a:rPr>
              <a:t>      </a:t>
            </a:r>
            <a:r>
              <a:rPr lang="en-US" altLang="zh-CN" sz="3600" b="1" dirty="0">
                <a:solidFill>
                  <a:schemeClr val="accent2"/>
                </a:solidFill>
                <a:latin typeface="Times New Roman" panose="02020603050405020304" pitchFamily="18" charset="0"/>
                <a:ea typeface="黑体" panose="02010609060101010101" pitchFamily="2" charset="-122"/>
              </a:rPr>
              <a:t>“</a:t>
            </a:r>
            <a:r>
              <a:rPr lang="zh-CN" altLang="en-US" sz="3600" b="1" dirty="0">
                <a:solidFill>
                  <a:schemeClr val="accent2"/>
                </a:solidFill>
                <a:latin typeface="Times New Roman" panose="02020603050405020304" pitchFamily="18" charset="0"/>
                <a:ea typeface="黑体" panose="02010609060101010101" pitchFamily="2" charset="-122"/>
              </a:rPr>
              <a:t>生活像一团麻，每一根都是苦涩的纱；生活像一杯酒，满满一杯酸甜苦辣。”</a:t>
            </a:r>
            <a:endParaRPr lang="zh-CN" altLang="en-US" sz="3600" b="1">
              <a:solidFill>
                <a:schemeClr val="accent2"/>
              </a:solidFill>
              <a:latin typeface="Times New Roman" panose="02020603050405020304" pitchFamily="18" charset="0"/>
              <a:ea typeface="黑体" panose="02010609060101010101" pitchFamily="2" charset="-122"/>
            </a:endParaRPr>
          </a:p>
        </p:txBody>
      </p:sp>
      <p:sp>
        <p:nvSpPr>
          <p:cNvPr id="6349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9266"/>
                                        </p:tgtEl>
                                        <p:attrNameLst>
                                          <p:attrName>style.visibility</p:attrName>
                                        </p:attrNameLst>
                                      </p:cBhvr>
                                      <p:to>
                                        <p:strVal val="visible"/>
                                      </p:to>
                                    </p:set>
                                    <p:animEffect transition="in" filter="blinds(horizontal)">
                                      <p:cBhvr>
                                        <p:cTn id="7" dur="500"/>
                                        <p:tgtEl>
                                          <p:spTgt spid="13926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9267"/>
                                        </p:tgtEl>
                                        <p:attrNameLst>
                                          <p:attrName>style.visibility</p:attrName>
                                        </p:attrNameLst>
                                      </p:cBhvr>
                                      <p:to>
                                        <p:strVal val="visible"/>
                                      </p:to>
                                    </p:set>
                                    <p:animEffect transition="in" filter="blinds(horizontal)">
                                      <p:cBhvr>
                                        <p:cTn id="12" dur="500"/>
                                        <p:tgtEl>
                                          <p:spTgt spid="13926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9268"/>
                                        </p:tgtEl>
                                        <p:attrNameLst>
                                          <p:attrName>style.visibility</p:attrName>
                                        </p:attrNameLst>
                                      </p:cBhvr>
                                      <p:to>
                                        <p:strVal val="visible"/>
                                      </p:to>
                                    </p:set>
                                    <p:animEffect transition="in" filter="blinds(horizontal)">
                                      <p:cBhvr>
                                        <p:cTn id="17" dur="500"/>
                                        <p:tgtEl>
                                          <p:spTgt spid="139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P spid="139267" grpId="0"/>
      <p:bldP spid="1392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374785"/>
          <p:cNvSpPr>
            <a:spLocks noGrp="1" noRot="1"/>
          </p:cNvSpPr>
          <p:nvPr>
            <p:ph type="title"/>
          </p:nvPr>
        </p:nvSpPr>
        <p:spPr>
          <a:xfrm>
            <a:off x="323850" y="333375"/>
            <a:ext cx="8540750" cy="1143000"/>
          </a:xfrm>
          <a:ln/>
        </p:spPr>
        <p:txBody>
          <a:bodyPr anchor="ctr"/>
          <a:p>
            <a:r>
              <a:rPr lang="zh-CN" altLang="en-US" sz="4000" b="1" dirty="0">
                <a:ea typeface="方正行楷简体" pitchFamily="2" charset="-122"/>
              </a:rPr>
              <a:t>一、准确。</a:t>
            </a:r>
            <a:br>
              <a:rPr lang="zh-CN" altLang="en-US" sz="4000" dirty="0"/>
            </a:br>
            <a:endParaRPr lang="zh-CN" altLang="en-US" sz="4000" dirty="0"/>
          </a:p>
        </p:txBody>
      </p:sp>
      <p:sp>
        <p:nvSpPr>
          <p:cNvPr id="9218" name="文本占位符 374786"/>
          <p:cNvSpPr>
            <a:spLocks noGrp="1" noRot="1"/>
          </p:cNvSpPr>
          <p:nvPr>
            <p:ph idx="1"/>
          </p:nvPr>
        </p:nvSpPr>
        <p:spPr>
          <a:xfrm>
            <a:off x="323850" y="981075"/>
            <a:ext cx="8540750" cy="4270375"/>
          </a:xfrm>
          <a:ln/>
        </p:spPr>
        <p:txBody>
          <a:bodyPr anchor="t"/>
          <a:p>
            <a:pPr>
              <a:buNone/>
            </a:pPr>
            <a:r>
              <a:rPr lang="en-US" altLang="zh-CN" sz="3600" b="1" dirty="0"/>
              <a:t>          </a:t>
            </a:r>
            <a:r>
              <a:rPr lang="zh-CN" altLang="en-US" sz="3600" b="1" dirty="0"/>
              <a:t>这是立意之本。准确是指文章的立题能够切合话题，或是与话题有一定的关联性。切题才是准确，否则，主题再好，也是枉然。此外，还要注意立意要有针对性。选取人们最感兴趣的、最能反应人们思想感情的作为主题，文章才能最大限度地激起反响。当然也有“技术”问题，审题要认真分析题目，抓住题眼著文章。</a:t>
            </a:r>
            <a:endParaRPr lang="zh-CN" altLang="en-US" sz="3600" b="1" dirty="0"/>
          </a:p>
        </p:txBody>
      </p:sp>
      <p:sp>
        <p:nvSpPr>
          <p:cNvPr id="921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文本框 140289"/>
          <p:cNvSpPr txBox="1"/>
          <p:nvPr/>
        </p:nvSpPr>
        <p:spPr>
          <a:xfrm>
            <a:off x="381000" y="838200"/>
            <a:ext cx="8382000" cy="914400"/>
          </a:xfrm>
          <a:prstGeom prst="rect">
            <a:avLst/>
          </a:prstGeom>
          <a:noFill/>
          <a:ln w="9525">
            <a:noFill/>
          </a:ln>
        </p:spPr>
        <p:txBody>
          <a:bodyPr>
            <a:spAutoFit/>
          </a:bodyPr>
          <a:p>
            <a:pPr>
              <a:spcBef>
                <a:spcPct val="50000"/>
              </a:spcBef>
            </a:pPr>
            <a:r>
              <a:rPr lang="en-US" altLang="zh-CN" sz="5400" b="1">
                <a:solidFill>
                  <a:srgbClr val="990000"/>
                </a:solidFill>
                <a:latin typeface="Times New Roman" panose="02020603050405020304" pitchFamily="18" charset="0"/>
              </a:rPr>
              <a:t> </a:t>
            </a:r>
            <a:r>
              <a:rPr lang="zh-CN" altLang="en-US" sz="5400" b="1" dirty="0">
                <a:solidFill>
                  <a:srgbClr val="990000"/>
                </a:solidFill>
                <a:latin typeface="隶书" pitchFamily="49" charset="-122"/>
                <a:ea typeface="隶书" pitchFamily="49" charset="-122"/>
              </a:rPr>
              <a:t>（</a:t>
            </a:r>
            <a:r>
              <a:rPr lang="en-US" altLang="zh-CN" sz="5400" b="1" dirty="0">
                <a:solidFill>
                  <a:srgbClr val="990000"/>
                </a:solidFill>
                <a:latin typeface="隶书" pitchFamily="49" charset="-122"/>
                <a:ea typeface="隶书" pitchFamily="49" charset="-122"/>
              </a:rPr>
              <a:t>1</a:t>
            </a:r>
            <a:r>
              <a:rPr lang="zh-CN" altLang="en-US" sz="5400" b="1" dirty="0">
                <a:solidFill>
                  <a:srgbClr val="990000"/>
                </a:solidFill>
                <a:latin typeface="隶书" pitchFamily="49" charset="-122"/>
                <a:ea typeface="隶书" pitchFamily="49" charset="-122"/>
              </a:rPr>
              <a:t>）作标题</a:t>
            </a:r>
            <a:endParaRPr lang="zh-CN" altLang="en-US" sz="5400" b="1">
              <a:solidFill>
                <a:srgbClr val="990000"/>
              </a:solidFill>
              <a:latin typeface="隶书" pitchFamily="49" charset="-122"/>
              <a:ea typeface="隶书" pitchFamily="49" charset="-122"/>
            </a:endParaRPr>
          </a:p>
        </p:txBody>
      </p:sp>
      <p:sp>
        <p:nvSpPr>
          <p:cNvPr id="140291" name="文本框 140290"/>
          <p:cNvSpPr txBox="1"/>
          <p:nvPr/>
        </p:nvSpPr>
        <p:spPr>
          <a:xfrm>
            <a:off x="1219200" y="2286000"/>
            <a:ext cx="7315200" cy="1922463"/>
          </a:xfrm>
          <a:prstGeom prst="rect">
            <a:avLst/>
          </a:prstGeom>
          <a:noFill/>
          <a:ln w="9525">
            <a:noFill/>
          </a:ln>
        </p:spPr>
        <p:txBody>
          <a:bodyPr>
            <a:spAutoFit/>
          </a:bodyPr>
          <a:p>
            <a:pPr>
              <a:spcBef>
                <a:spcPct val="50000"/>
              </a:spcBef>
            </a:pPr>
            <a:r>
              <a:rPr lang="en-US" altLang="zh-CN" sz="4800" b="1" dirty="0">
                <a:solidFill>
                  <a:srgbClr val="3366CC"/>
                </a:solidFill>
                <a:latin typeface="Times New Roman" panose="02020603050405020304" pitchFamily="18" charset="0"/>
                <a:ea typeface="黑体" panose="02010609060101010101" pitchFamily="2" charset="-122"/>
              </a:rPr>
              <a:t>《</a:t>
            </a:r>
            <a:r>
              <a:rPr lang="zh-CN" altLang="en-US" sz="4800" b="1" dirty="0">
                <a:solidFill>
                  <a:srgbClr val="3366CC"/>
                </a:solidFill>
                <a:latin typeface="Times New Roman" panose="02020603050405020304" pitchFamily="18" charset="0"/>
                <a:ea typeface="黑体" panose="02010609060101010101" pitchFamily="2" charset="-122"/>
              </a:rPr>
              <a:t>我的未来不是梦</a:t>
            </a:r>
            <a:r>
              <a:rPr lang="en-US" altLang="zh-CN" sz="4800" b="1">
                <a:solidFill>
                  <a:srgbClr val="3366CC"/>
                </a:solidFill>
                <a:latin typeface="Times New Roman" panose="02020603050405020304" pitchFamily="18" charset="0"/>
                <a:ea typeface="黑体" panose="02010609060101010101" pitchFamily="2" charset="-122"/>
              </a:rPr>
              <a:t>》</a:t>
            </a:r>
            <a:endParaRPr lang="en-US" altLang="zh-CN" sz="4800" b="1">
              <a:solidFill>
                <a:srgbClr val="3366CC"/>
              </a:solidFill>
              <a:latin typeface="Times New Roman" panose="02020603050405020304" pitchFamily="18" charset="0"/>
              <a:ea typeface="黑体" panose="02010609060101010101" pitchFamily="2" charset="-122"/>
            </a:endParaRPr>
          </a:p>
          <a:p>
            <a:pPr>
              <a:spcBef>
                <a:spcPct val="50000"/>
              </a:spcBef>
            </a:pPr>
            <a:r>
              <a:rPr lang="en-US" altLang="zh-CN" sz="4800" b="1" dirty="0">
                <a:solidFill>
                  <a:srgbClr val="3366CC"/>
                </a:solidFill>
                <a:latin typeface="Times New Roman" panose="02020603050405020304" pitchFamily="18" charset="0"/>
                <a:ea typeface="黑体" panose="02010609060101010101" pitchFamily="2" charset="-122"/>
              </a:rPr>
              <a:t>《</a:t>
            </a:r>
            <a:r>
              <a:rPr lang="zh-CN" altLang="en-US" sz="4800" b="1" dirty="0">
                <a:solidFill>
                  <a:srgbClr val="3366CC"/>
                </a:solidFill>
                <a:latin typeface="Times New Roman" panose="02020603050405020304" pitchFamily="18" charset="0"/>
                <a:ea typeface="黑体" panose="02010609060101010101" pitchFamily="2" charset="-122"/>
              </a:rPr>
              <a:t>常回家看看</a:t>
            </a:r>
            <a:r>
              <a:rPr lang="en-US" altLang="zh-CN" sz="4800" b="1">
                <a:solidFill>
                  <a:srgbClr val="3366CC"/>
                </a:solidFill>
                <a:latin typeface="Times New Roman" panose="02020603050405020304" pitchFamily="18" charset="0"/>
                <a:ea typeface="黑体" panose="02010609060101010101" pitchFamily="2" charset="-122"/>
              </a:rPr>
              <a:t>》</a:t>
            </a:r>
            <a:endParaRPr lang="en-US" altLang="zh-CN" sz="4800" b="1">
              <a:solidFill>
                <a:srgbClr val="3366CC"/>
              </a:solidFill>
              <a:latin typeface="Times New Roman" panose="02020603050405020304" pitchFamily="18" charset="0"/>
              <a:ea typeface="黑体" panose="02010609060101010101" pitchFamily="2" charset="-122"/>
            </a:endParaRPr>
          </a:p>
        </p:txBody>
      </p:sp>
      <p:sp>
        <p:nvSpPr>
          <p:cNvPr id="6451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0290"/>
                                        </p:tgtEl>
                                        <p:attrNameLst>
                                          <p:attrName>style.visibility</p:attrName>
                                        </p:attrNameLst>
                                      </p:cBhvr>
                                      <p:to>
                                        <p:strVal val="visible"/>
                                      </p:to>
                                    </p:set>
                                    <p:animEffect transition="in" filter="blinds(horizontal)">
                                      <p:cBhvr>
                                        <p:cTn id="7" dur="500"/>
                                        <p:tgtEl>
                                          <p:spTgt spid="14029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0291"/>
                                        </p:tgtEl>
                                        <p:attrNameLst>
                                          <p:attrName>style.visibility</p:attrName>
                                        </p:attrNameLst>
                                      </p:cBhvr>
                                      <p:to>
                                        <p:strVal val="visible"/>
                                      </p:to>
                                    </p:set>
                                    <p:animEffect transition="in" filter="blinds(horizontal)">
                                      <p:cBhvr>
                                        <p:cTn id="12" dur="500"/>
                                        <p:tgtEl>
                                          <p:spTgt spid="140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0" grpId="0"/>
      <p:bldP spid="14029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文本框 141313"/>
          <p:cNvSpPr txBox="1"/>
          <p:nvPr/>
        </p:nvSpPr>
        <p:spPr>
          <a:xfrm>
            <a:off x="1187450" y="620713"/>
            <a:ext cx="6827838" cy="823912"/>
          </a:xfrm>
          <a:prstGeom prst="rect">
            <a:avLst/>
          </a:prstGeom>
          <a:noFill/>
          <a:ln w="9525">
            <a:noFill/>
          </a:ln>
        </p:spPr>
        <p:txBody>
          <a:bodyPr>
            <a:spAutoFit/>
          </a:bodyPr>
          <a:p>
            <a:pPr>
              <a:spcBef>
                <a:spcPct val="50000"/>
              </a:spcBef>
            </a:pPr>
            <a:r>
              <a:rPr lang="zh-CN" altLang="en-US" sz="4800" b="1" dirty="0">
                <a:solidFill>
                  <a:srgbClr val="990000"/>
                </a:solidFill>
                <a:latin typeface="黑体" panose="02010609060101010101" pitchFamily="2" charset="-122"/>
                <a:ea typeface="黑体" panose="02010609060101010101" pitchFamily="2" charset="-122"/>
              </a:rPr>
              <a:t>（</a:t>
            </a:r>
            <a:r>
              <a:rPr lang="en-US" altLang="zh-CN" sz="4800" b="1" dirty="0">
                <a:solidFill>
                  <a:srgbClr val="990000"/>
                </a:solidFill>
                <a:latin typeface="黑体" panose="02010609060101010101" pitchFamily="2" charset="-122"/>
                <a:ea typeface="黑体" panose="02010609060101010101" pitchFamily="2" charset="-122"/>
              </a:rPr>
              <a:t>2</a:t>
            </a:r>
            <a:r>
              <a:rPr lang="zh-CN" altLang="en-US" sz="4800" b="1" dirty="0">
                <a:solidFill>
                  <a:srgbClr val="990000"/>
                </a:solidFill>
                <a:latin typeface="黑体" panose="02010609060101010101" pitchFamily="2" charset="-122"/>
                <a:ea typeface="黑体" panose="02010609060101010101" pitchFamily="2" charset="-122"/>
              </a:rPr>
              <a:t>）作开头</a:t>
            </a:r>
            <a:endParaRPr lang="zh-CN" altLang="en-US" sz="4800" b="1">
              <a:solidFill>
                <a:srgbClr val="990000"/>
              </a:solidFill>
              <a:latin typeface="黑体" panose="02010609060101010101" pitchFamily="2" charset="-122"/>
              <a:ea typeface="黑体" panose="02010609060101010101" pitchFamily="2" charset="-122"/>
            </a:endParaRPr>
          </a:p>
        </p:txBody>
      </p:sp>
      <p:sp>
        <p:nvSpPr>
          <p:cNvPr id="141315" name="文本框 141314"/>
          <p:cNvSpPr txBox="1"/>
          <p:nvPr/>
        </p:nvSpPr>
        <p:spPr>
          <a:xfrm>
            <a:off x="612775" y="1554163"/>
            <a:ext cx="8135938" cy="3749675"/>
          </a:xfrm>
          <a:prstGeom prst="rect">
            <a:avLst/>
          </a:prstGeom>
          <a:noFill/>
          <a:ln w="9525">
            <a:noFill/>
          </a:ln>
        </p:spPr>
        <p:txBody>
          <a:bodyPr>
            <a:spAutoFit/>
          </a:bodyPr>
          <a:p>
            <a:pPr eaLnBrk="0" hangingPunct="0"/>
            <a:r>
              <a:rPr lang="en-US" altLang="zh-CN" sz="4000" b="1" dirty="0">
                <a:solidFill>
                  <a:srgbClr val="990000"/>
                </a:solidFill>
                <a:latin typeface="宋体" panose="02010600030101010101" pitchFamily="2" charset="-122"/>
              </a:rPr>
              <a:t>    </a:t>
            </a:r>
            <a:r>
              <a:rPr lang="zh-CN" altLang="en-US" sz="4000" b="1" dirty="0">
                <a:solidFill>
                  <a:srgbClr val="3366CC"/>
                </a:solidFill>
                <a:latin typeface="黑体" panose="02010609060101010101" pitchFamily="2" charset="-122"/>
                <a:ea typeface="黑体" panose="02010609060101010101" pitchFamily="2" charset="-122"/>
              </a:rPr>
              <a:t>家，不仅是吃饭睡觉的地方，也应是天伦之乐的作坊。可是我的家，父母闹得不可开交，争吵打骂把我的心搅得冰凉。</a:t>
            </a:r>
            <a:endParaRPr lang="zh-CN" altLang="en-US" sz="4000" b="1" dirty="0">
              <a:solidFill>
                <a:srgbClr val="3366CC"/>
              </a:solidFill>
              <a:latin typeface="黑体" panose="02010609060101010101" pitchFamily="2" charset="-122"/>
              <a:ea typeface="黑体" panose="02010609060101010101" pitchFamily="2" charset="-122"/>
            </a:endParaRPr>
          </a:p>
          <a:p>
            <a:pPr eaLnBrk="0" hangingPunct="0"/>
            <a:r>
              <a:rPr lang="zh-CN" altLang="en-US" sz="4000" b="1" dirty="0">
                <a:solidFill>
                  <a:srgbClr val="3366CC"/>
                </a:solidFill>
                <a:latin typeface="黑体" panose="02010609060101010101" pitchFamily="2" charset="-122"/>
                <a:ea typeface="黑体" panose="02010609060101010101" pitchFamily="2" charset="-122"/>
              </a:rPr>
              <a:t>    每当此时，潘美辰的歌</a:t>
            </a:r>
            <a:r>
              <a:rPr lang="en-US" altLang="zh-CN" sz="4000" b="1" dirty="0">
                <a:solidFill>
                  <a:srgbClr val="3366CC"/>
                </a:solidFill>
                <a:latin typeface="黑体" panose="02010609060101010101" pitchFamily="2" charset="-122"/>
                <a:ea typeface="黑体" panose="02010609060101010101" pitchFamily="2" charset="-122"/>
              </a:rPr>
              <a:t>《</a:t>
            </a:r>
            <a:r>
              <a:rPr lang="zh-CN" altLang="en-US" sz="4000" b="1" dirty="0">
                <a:solidFill>
                  <a:srgbClr val="3366CC"/>
                </a:solidFill>
                <a:latin typeface="黑体" panose="02010609060101010101" pitchFamily="2" charset="-122"/>
                <a:ea typeface="黑体" panose="02010609060101010101" pitchFamily="2" charset="-122"/>
              </a:rPr>
              <a:t>我想有个家</a:t>
            </a:r>
            <a:r>
              <a:rPr lang="en-US" altLang="zh-CN" sz="4000" b="1" dirty="0">
                <a:solidFill>
                  <a:srgbClr val="3366CC"/>
                </a:solidFill>
                <a:latin typeface="黑体" panose="02010609060101010101" pitchFamily="2" charset="-122"/>
                <a:ea typeface="黑体" panose="02010609060101010101" pitchFamily="2" charset="-122"/>
              </a:rPr>
              <a:t>》</a:t>
            </a:r>
            <a:r>
              <a:rPr lang="zh-CN" altLang="en-US" sz="4000" b="1" dirty="0">
                <a:solidFill>
                  <a:srgbClr val="3366CC"/>
                </a:solidFill>
                <a:latin typeface="黑体" panose="02010609060101010101" pitchFamily="2" charset="-122"/>
                <a:ea typeface="黑体" panose="02010609060101010101" pitchFamily="2" charset="-122"/>
              </a:rPr>
              <a:t>就在我耳畔响起：</a:t>
            </a:r>
            <a:endParaRPr lang="zh-CN" altLang="en-US" sz="4000" b="1" dirty="0">
              <a:solidFill>
                <a:srgbClr val="3366CC"/>
              </a:solidFill>
              <a:latin typeface="黑体" panose="02010609060101010101" pitchFamily="2" charset="-122"/>
              <a:ea typeface="黑体" panose="02010609060101010101" pitchFamily="2" charset="-122"/>
            </a:endParaRPr>
          </a:p>
        </p:txBody>
      </p:sp>
      <p:sp>
        <p:nvSpPr>
          <p:cNvPr id="6553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1314"/>
                                        </p:tgtEl>
                                        <p:attrNameLst>
                                          <p:attrName>style.visibility</p:attrName>
                                        </p:attrNameLst>
                                      </p:cBhvr>
                                      <p:to>
                                        <p:strVal val="visible"/>
                                      </p:to>
                                    </p:set>
                                    <p:animEffect transition="in" filter="blinds(horizontal)">
                                      <p:cBhvr>
                                        <p:cTn id="7" dur="500"/>
                                        <p:tgtEl>
                                          <p:spTgt spid="1413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1315"/>
                                        </p:tgtEl>
                                        <p:attrNameLst>
                                          <p:attrName>style.visibility</p:attrName>
                                        </p:attrNameLst>
                                      </p:cBhvr>
                                      <p:to>
                                        <p:strVal val="visible"/>
                                      </p:to>
                                    </p:set>
                                    <p:animEffect transition="in" filter="blinds(horizontal)">
                                      <p:cBhvr>
                                        <p:cTn id="12" dur="500"/>
                                        <p:tgtEl>
                                          <p:spTgt spid="141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p:bldP spid="1413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文本框 142337"/>
          <p:cNvSpPr txBox="1"/>
          <p:nvPr/>
        </p:nvSpPr>
        <p:spPr>
          <a:xfrm>
            <a:off x="1927225" y="601663"/>
            <a:ext cx="184150" cy="457200"/>
          </a:xfrm>
          <a:prstGeom prst="rect">
            <a:avLst/>
          </a:prstGeom>
          <a:noFill/>
          <a:ln w="9525">
            <a:noFill/>
          </a:ln>
        </p:spPr>
        <p:txBody>
          <a:bodyPr>
            <a:spAutoFit/>
          </a:bodyPr>
          <a:p>
            <a:pPr>
              <a:spcBef>
                <a:spcPct val="50000"/>
              </a:spcBef>
            </a:pPr>
            <a:endParaRPr lang="zh-CN" altLang="en-US" sz="2400" dirty="0">
              <a:latin typeface="Times New Roman" panose="02020603050405020304" pitchFamily="18" charset="0"/>
              <a:ea typeface="隶书" pitchFamily="49" charset="-122"/>
            </a:endParaRPr>
          </a:p>
        </p:txBody>
      </p:sp>
      <p:sp>
        <p:nvSpPr>
          <p:cNvPr id="142339" name="文本框 142338"/>
          <p:cNvSpPr txBox="1"/>
          <p:nvPr/>
        </p:nvSpPr>
        <p:spPr>
          <a:xfrm>
            <a:off x="611188" y="587375"/>
            <a:ext cx="7694612" cy="5578475"/>
          </a:xfrm>
          <a:prstGeom prst="rect">
            <a:avLst/>
          </a:prstGeom>
          <a:noFill/>
          <a:ln w="9525">
            <a:noFill/>
          </a:ln>
        </p:spPr>
        <p:txBody>
          <a:bodyPr>
            <a:spAutoFit/>
          </a:bodyPr>
          <a:p>
            <a:pPr eaLnBrk="0" hangingPunct="0"/>
            <a:r>
              <a:rPr lang="en-US" altLang="zh-CN" sz="4000" b="1" dirty="0">
                <a:solidFill>
                  <a:srgbClr val="990000"/>
                </a:solidFill>
                <a:latin typeface="宋体" panose="02010600030101010101" pitchFamily="2" charset="-122"/>
              </a:rPr>
              <a:t>      </a:t>
            </a:r>
            <a:r>
              <a:rPr lang="zh-CN" altLang="en-US" sz="4000" b="1" dirty="0">
                <a:solidFill>
                  <a:srgbClr val="3366CC"/>
                </a:solidFill>
                <a:latin typeface="黑体" panose="02010609060101010101" pitchFamily="2" charset="-122"/>
                <a:ea typeface="黑体" panose="02010609060101010101" pitchFamily="2" charset="-122"/>
              </a:rPr>
              <a:t>我想有个家，</a:t>
            </a:r>
            <a:endParaRPr lang="zh-CN" altLang="en-US" sz="4000" b="1" dirty="0">
              <a:solidFill>
                <a:srgbClr val="3366CC"/>
              </a:solidFill>
              <a:latin typeface="黑体" panose="02010609060101010101" pitchFamily="2" charset="-122"/>
              <a:ea typeface="黑体" panose="02010609060101010101" pitchFamily="2" charset="-122"/>
            </a:endParaRPr>
          </a:p>
          <a:p>
            <a:pPr eaLnBrk="0" hangingPunct="0"/>
            <a:r>
              <a:rPr lang="zh-CN" altLang="en-US" sz="4000" b="1" dirty="0">
                <a:solidFill>
                  <a:srgbClr val="3366CC"/>
                </a:solidFill>
                <a:latin typeface="黑体" panose="02010609060101010101" pitchFamily="2" charset="-122"/>
                <a:ea typeface="黑体" panose="02010609060101010101" pitchFamily="2" charset="-122"/>
              </a:rPr>
              <a:t>      一个不需要华丽的地方，</a:t>
            </a:r>
            <a:endParaRPr lang="zh-CN" altLang="en-US" sz="4000" b="1" dirty="0">
              <a:solidFill>
                <a:srgbClr val="3366CC"/>
              </a:solidFill>
              <a:latin typeface="黑体" panose="02010609060101010101" pitchFamily="2" charset="-122"/>
              <a:ea typeface="黑体" panose="02010609060101010101" pitchFamily="2" charset="-122"/>
            </a:endParaRPr>
          </a:p>
          <a:p>
            <a:pPr eaLnBrk="0" hangingPunct="0"/>
            <a:r>
              <a:rPr lang="zh-CN" altLang="en-US" sz="4000" b="1" dirty="0">
                <a:solidFill>
                  <a:srgbClr val="3366CC"/>
                </a:solidFill>
                <a:latin typeface="黑体" panose="02010609060101010101" pitchFamily="2" charset="-122"/>
                <a:ea typeface="黑体" panose="02010609060101010101" pitchFamily="2" charset="-122"/>
              </a:rPr>
              <a:t>      在我疲倦的时候，</a:t>
            </a:r>
            <a:endParaRPr lang="zh-CN" altLang="en-US" sz="4000" b="1" dirty="0">
              <a:solidFill>
                <a:srgbClr val="3366CC"/>
              </a:solidFill>
              <a:latin typeface="黑体" panose="02010609060101010101" pitchFamily="2" charset="-122"/>
              <a:ea typeface="黑体" panose="02010609060101010101" pitchFamily="2" charset="-122"/>
            </a:endParaRPr>
          </a:p>
          <a:p>
            <a:pPr eaLnBrk="0" hangingPunct="0"/>
            <a:r>
              <a:rPr lang="zh-CN" altLang="en-US" sz="4000" b="1" dirty="0">
                <a:solidFill>
                  <a:srgbClr val="3366CC"/>
                </a:solidFill>
                <a:latin typeface="黑体" panose="02010609060101010101" pitchFamily="2" charset="-122"/>
                <a:ea typeface="黑体" panose="02010609060101010101" pitchFamily="2" charset="-122"/>
              </a:rPr>
              <a:t>      我会想到它。</a:t>
            </a:r>
            <a:endParaRPr lang="zh-CN" altLang="en-US" sz="4000" b="1" dirty="0">
              <a:solidFill>
                <a:srgbClr val="3366CC"/>
              </a:solidFill>
              <a:latin typeface="黑体" panose="02010609060101010101" pitchFamily="2" charset="-122"/>
              <a:ea typeface="黑体" panose="02010609060101010101" pitchFamily="2" charset="-122"/>
            </a:endParaRPr>
          </a:p>
          <a:p>
            <a:pPr eaLnBrk="0" hangingPunct="0"/>
            <a:r>
              <a:rPr lang="zh-CN" altLang="en-US" sz="4000" b="1" dirty="0">
                <a:solidFill>
                  <a:srgbClr val="3366CC"/>
                </a:solidFill>
                <a:latin typeface="黑体" panose="02010609060101010101" pitchFamily="2" charset="-122"/>
                <a:ea typeface="黑体" panose="02010609060101010101" pitchFamily="2" charset="-122"/>
              </a:rPr>
              <a:t>      我想有个家，</a:t>
            </a:r>
            <a:endParaRPr lang="zh-CN" altLang="en-US" sz="4000" b="1" dirty="0">
              <a:solidFill>
                <a:srgbClr val="3366CC"/>
              </a:solidFill>
              <a:latin typeface="黑体" panose="02010609060101010101" pitchFamily="2" charset="-122"/>
              <a:ea typeface="黑体" panose="02010609060101010101" pitchFamily="2" charset="-122"/>
            </a:endParaRPr>
          </a:p>
          <a:p>
            <a:pPr eaLnBrk="0" hangingPunct="0"/>
            <a:r>
              <a:rPr lang="zh-CN" altLang="en-US" sz="4000" b="1" dirty="0">
                <a:solidFill>
                  <a:srgbClr val="3366CC"/>
                </a:solidFill>
                <a:latin typeface="黑体" panose="02010609060101010101" pitchFamily="2" charset="-122"/>
                <a:ea typeface="黑体" panose="02010609060101010101" pitchFamily="2" charset="-122"/>
              </a:rPr>
              <a:t>      一个不需要多大的地方， </a:t>
            </a:r>
            <a:endParaRPr lang="zh-CN" altLang="en-US" sz="4000" b="1" dirty="0">
              <a:solidFill>
                <a:srgbClr val="3366CC"/>
              </a:solidFill>
              <a:latin typeface="黑体" panose="02010609060101010101" pitchFamily="2" charset="-122"/>
              <a:ea typeface="黑体" panose="02010609060101010101" pitchFamily="2" charset="-122"/>
            </a:endParaRPr>
          </a:p>
          <a:p>
            <a:pPr eaLnBrk="0" hangingPunct="0"/>
            <a:r>
              <a:rPr lang="zh-CN" altLang="en-US" sz="4000" b="1" dirty="0">
                <a:solidFill>
                  <a:srgbClr val="3366CC"/>
                </a:solidFill>
                <a:latin typeface="黑体" panose="02010609060101010101" pitchFamily="2" charset="-122"/>
                <a:ea typeface="黑体" panose="02010609060101010101" pitchFamily="2" charset="-122"/>
              </a:rPr>
              <a:t>      在我受惊吓的时候，</a:t>
            </a:r>
            <a:endParaRPr lang="zh-CN" altLang="en-US" sz="4000" b="1" dirty="0">
              <a:solidFill>
                <a:srgbClr val="3366CC"/>
              </a:solidFill>
              <a:latin typeface="黑体" panose="02010609060101010101" pitchFamily="2" charset="-122"/>
              <a:ea typeface="黑体" panose="02010609060101010101" pitchFamily="2" charset="-122"/>
            </a:endParaRPr>
          </a:p>
          <a:p>
            <a:pPr eaLnBrk="0" hangingPunct="0"/>
            <a:r>
              <a:rPr lang="zh-CN" altLang="en-US" sz="4000" b="1" dirty="0">
                <a:solidFill>
                  <a:srgbClr val="3366CC"/>
                </a:solidFill>
                <a:latin typeface="黑体" panose="02010609060101010101" pitchFamily="2" charset="-122"/>
                <a:ea typeface="黑体" panose="02010609060101010101" pitchFamily="2" charset="-122"/>
              </a:rPr>
              <a:t>      我才不会害怕，</a:t>
            </a:r>
            <a:endParaRPr lang="zh-CN" altLang="en-US" sz="4000" b="1" dirty="0">
              <a:solidFill>
                <a:srgbClr val="3366CC"/>
              </a:solidFill>
              <a:latin typeface="黑体" panose="02010609060101010101" pitchFamily="2" charset="-122"/>
              <a:ea typeface="黑体" panose="02010609060101010101" pitchFamily="2" charset="-122"/>
            </a:endParaRPr>
          </a:p>
          <a:p>
            <a:pPr eaLnBrk="0" hangingPunct="0"/>
            <a:r>
              <a:rPr lang="zh-CN" altLang="en-US" sz="4000" b="1" dirty="0">
                <a:solidFill>
                  <a:srgbClr val="3366CC"/>
                </a:solidFill>
                <a:latin typeface="黑体" panose="02010609060101010101" pitchFamily="2" charset="-122"/>
                <a:ea typeface="黑体" panose="02010609060101010101" pitchFamily="2" charset="-122"/>
              </a:rPr>
              <a:t>         </a:t>
            </a:r>
            <a:r>
              <a:rPr lang="en-US" altLang="zh-CN" sz="4000" b="1">
                <a:solidFill>
                  <a:srgbClr val="3366CC"/>
                </a:solidFill>
                <a:latin typeface="宋体" panose="02010600030101010101" pitchFamily="2" charset="-122"/>
                <a:ea typeface="黑体" panose="02010609060101010101" pitchFamily="2" charset="-122"/>
              </a:rPr>
              <a:t>……</a:t>
            </a:r>
            <a:endParaRPr lang="en-US" altLang="zh-CN" sz="4000" b="1">
              <a:solidFill>
                <a:srgbClr val="3366CC"/>
              </a:solidFill>
              <a:latin typeface="黑体" panose="02010609060101010101" pitchFamily="2" charset="-122"/>
              <a:ea typeface="黑体" panose="02010609060101010101" pitchFamily="2" charset="-122"/>
            </a:endParaRPr>
          </a:p>
        </p:txBody>
      </p:sp>
      <p:sp>
        <p:nvSpPr>
          <p:cNvPr id="6656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2339"/>
                                        </p:tgtEl>
                                        <p:attrNameLst>
                                          <p:attrName>style.visibility</p:attrName>
                                        </p:attrNameLst>
                                      </p:cBhvr>
                                      <p:to>
                                        <p:strVal val="visible"/>
                                      </p:to>
                                    </p:set>
                                    <p:animEffect transition="in" filter="blinds(horizontal)">
                                      <p:cBhvr>
                                        <p:cTn id="7" dur="500"/>
                                        <p:tgtEl>
                                          <p:spTgt spid="142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文本框 143361"/>
          <p:cNvSpPr txBox="1"/>
          <p:nvPr/>
        </p:nvSpPr>
        <p:spPr>
          <a:xfrm>
            <a:off x="2051050" y="260350"/>
            <a:ext cx="5759450" cy="701675"/>
          </a:xfrm>
          <a:prstGeom prst="rect">
            <a:avLst/>
          </a:prstGeom>
          <a:noFill/>
          <a:ln w="9525">
            <a:noFill/>
          </a:ln>
        </p:spPr>
        <p:txBody>
          <a:bodyPr>
            <a:spAutoFit/>
          </a:bodyPr>
          <a:p>
            <a:pPr>
              <a:spcBef>
                <a:spcPct val="50000"/>
              </a:spcBef>
            </a:pPr>
            <a:r>
              <a:rPr lang="en-US" altLang="zh-CN" sz="4000" b="1" dirty="0">
                <a:solidFill>
                  <a:srgbClr val="990000"/>
                </a:solidFill>
                <a:latin typeface="隶书" pitchFamily="49" charset="-122"/>
                <a:ea typeface="隶书" pitchFamily="49" charset="-122"/>
              </a:rPr>
              <a:t>  </a:t>
            </a:r>
            <a:r>
              <a:rPr lang="zh-CN" altLang="en-US" sz="4000" b="1" dirty="0">
                <a:solidFill>
                  <a:srgbClr val="990000"/>
                </a:solidFill>
                <a:latin typeface="黑体" panose="02010609060101010101" pitchFamily="2" charset="-122"/>
                <a:ea typeface="黑体" panose="02010609060101010101" pitchFamily="2" charset="-122"/>
              </a:rPr>
              <a:t>（</a:t>
            </a:r>
            <a:r>
              <a:rPr lang="en-US" altLang="zh-CN" sz="4000" b="1" dirty="0">
                <a:solidFill>
                  <a:srgbClr val="990000"/>
                </a:solidFill>
                <a:latin typeface="黑体" panose="02010609060101010101" pitchFamily="2" charset="-122"/>
                <a:ea typeface="黑体" panose="02010609060101010101" pitchFamily="2" charset="-122"/>
              </a:rPr>
              <a:t>3</a:t>
            </a:r>
            <a:r>
              <a:rPr lang="zh-CN" altLang="en-US" sz="4000" b="1" dirty="0">
                <a:solidFill>
                  <a:srgbClr val="990000"/>
                </a:solidFill>
                <a:latin typeface="黑体" panose="02010609060101010101" pitchFamily="2" charset="-122"/>
                <a:ea typeface="黑体" panose="02010609060101010101" pitchFamily="2" charset="-122"/>
              </a:rPr>
              <a:t>）作结尾</a:t>
            </a:r>
            <a:endParaRPr lang="zh-CN" altLang="en-US" sz="3600" b="1">
              <a:solidFill>
                <a:srgbClr val="990000"/>
              </a:solidFill>
              <a:latin typeface="黑体" panose="02010609060101010101" pitchFamily="2" charset="-122"/>
              <a:ea typeface="黑体" panose="02010609060101010101" pitchFamily="2" charset="-122"/>
            </a:endParaRPr>
          </a:p>
        </p:txBody>
      </p:sp>
      <p:sp>
        <p:nvSpPr>
          <p:cNvPr id="143363" name="文本框 143362"/>
          <p:cNvSpPr txBox="1"/>
          <p:nvPr/>
        </p:nvSpPr>
        <p:spPr>
          <a:xfrm>
            <a:off x="468313" y="1066800"/>
            <a:ext cx="8207375" cy="4965700"/>
          </a:xfrm>
          <a:prstGeom prst="rect">
            <a:avLst/>
          </a:prstGeom>
          <a:noFill/>
          <a:ln w="9525">
            <a:noFill/>
          </a:ln>
        </p:spPr>
        <p:txBody>
          <a:bodyPr>
            <a:spAutoFit/>
          </a:bodyPr>
          <a:p>
            <a:r>
              <a:rPr lang="en-US" altLang="zh-CN" sz="3200" b="1" dirty="0">
                <a:solidFill>
                  <a:srgbClr val="990033"/>
                </a:solidFill>
                <a:latin typeface="宋体" panose="02010600030101010101" pitchFamily="2" charset="-122"/>
              </a:rPr>
              <a:t>   </a:t>
            </a:r>
            <a:r>
              <a:rPr lang="en-US" altLang="zh-CN" sz="3200" b="1" dirty="0">
                <a:solidFill>
                  <a:srgbClr val="3366CC"/>
                </a:solidFill>
                <a:latin typeface="黑体" panose="02010609060101010101" pitchFamily="2" charset="-122"/>
                <a:ea typeface="黑体" panose="02010609060101010101" pitchFamily="2" charset="-122"/>
              </a:rPr>
              <a:t>“</a:t>
            </a:r>
            <a:r>
              <a:rPr lang="zh-CN" altLang="en-US" sz="3200" b="1" dirty="0">
                <a:solidFill>
                  <a:srgbClr val="3366CC"/>
                </a:solidFill>
                <a:latin typeface="黑体" panose="02010609060101010101" pitchFamily="2" charset="-122"/>
                <a:ea typeface="黑体" panose="02010609060101010101" pitchFamily="2" charset="-122"/>
              </a:rPr>
              <a:t>记得整个下午，我们三个人的心，都在蹦跳着，燃烧着，我不由得唱起了罗大佑的</a:t>
            </a:r>
            <a:r>
              <a:rPr lang="en-US" altLang="zh-CN" sz="3200" b="1" dirty="0">
                <a:solidFill>
                  <a:srgbClr val="3366CC"/>
                </a:solidFill>
                <a:latin typeface="黑体" panose="02010609060101010101" pitchFamily="2" charset="-122"/>
                <a:ea typeface="黑体" panose="02010609060101010101" pitchFamily="2" charset="-122"/>
              </a:rPr>
              <a:t>《</a:t>
            </a:r>
            <a:r>
              <a:rPr lang="zh-CN" altLang="en-US" sz="3200" b="1" dirty="0">
                <a:solidFill>
                  <a:srgbClr val="3366CC"/>
                </a:solidFill>
                <a:latin typeface="黑体" panose="02010609060101010101" pitchFamily="2" charset="-122"/>
                <a:ea typeface="黑体" panose="02010609060101010101" pitchFamily="2" charset="-122"/>
              </a:rPr>
              <a:t>家</a:t>
            </a:r>
            <a:r>
              <a:rPr lang="en-US" altLang="zh-CN" sz="3200" b="1" dirty="0">
                <a:solidFill>
                  <a:srgbClr val="3366CC"/>
                </a:solidFill>
                <a:latin typeface="黑体" panose="02010609060101010101" pitchFamily="2" charset="-122"/>
                <a:ea typeface="黑体" panose="02010609060101010101" pitchFamily="2" charset="-122"/>
              </a:rPr>
              <a:t>》</a:t>
            </a:r>
            <a:r>
              <a:rPr lang="zh-CN" altLang="en-US" sz="3200" b="1" dirty="0">
                <a:solidFill>
                  <a:srgbClr val="3366CC"/>
                </a:solidFill>
                <a:latin typeface="黑体" panose="02010609060101010101" pitchFamily="2" charset="-122"/>
                <a:ea typeface="黑体" panose="02010609060101010101" pitchFamily="2" charset="-122"/>
              </a:rPr>
              <a:t>：     每一首苍老的诗</a:t>
            </a:r>
            <a:endParaRPr lang="zh-CN" altLang="en-US" sz="3200" b="1" dirty="0">
              <a:solidFill>
                <a:srgbClr val="3366CC"/>
              </a:solidFill>
              <a:latin typeface="黑体" panose="02010609060101010101" pitchFamily="2" charset="-122"/>
              <a:ea typeface="黑体" panose="02010609060101010101" pitchFamily="2" charset="-122"/>
            </a:endParaRPr>
          </a:p>
          <a:p>
            <a:r>
              <a:rPr lang="zh-CN" altLang="en-US" sz="3200" b="1" dirty="0">
                <a:solidFill>
                  <a:srgbClr val="3366CC"/>
                </a:solidFill>
                <a:latin typeface="黑体" panose="02010609060101010101" pitchFamily="2" charset="-122"/>
                <a:ea typeface="黑体" panose="02010609060101010101" pitchFamily="2" charset="-122"/>
              </a:rPr>
              <a:t>             写在雨后的玻璃窗前</a:t>
            </a:r>
            <a:endParaRPr lang="zh-CN" altLang="en-US" sz="3200" b="1" dirty="0">
              <a:solidFill>
                <a:srgbClr val="3366CC"/>
              </a:solidFill>
              <a:latin typeface="黑体" panose="02010609060101010101" pitchFamily="2" charset="-122"/>
              <a:ea typeface="黑体" panose="02010609060101010101" pitchFamily="2" charset="-122"/>
            </a:endParaRPr>
          </a:p>
          <a:p>
            <a:r>
              <a:rPr lang="zh-CN" altLang="en-US" sz="3200" b="1" dirty="0">
                <a:solidFill>
                  <a:srgbClr val="3366CC"/>
                </a:solidFill>
                <a:latin typeface="黑体" panose="02010609060101010101" pitchFamily="2" charset="-122"/>
                <a:ea typeface="黑体" panose="02010609060101010101" pitchFamily="2" charset="-122"/>
              </a:rPr>
              <a:t>             每一首孤独的歌</a:t>
            </a:r>
            <a:endParaRPr lang="zh-CN" altLang="en-US" sz="3200" b="1" dirty="0">
              <a:solidFill>
                <a:srgbClr val="3366CC"/>
              </a:solidFill>
              <a:latin typeface="黑体" panose="02010609060101010101" pitchFamily="2" charset="-122"/>
              <a:ea typeface="黑体" panose="02010609060101010101" pitchFamily="2" charset="-122"/>
            </a:endParaRPr>
          </a:p>
          <a:p>
            <a:r>
              <a:rPr lang="zh-CN" altLang="en-US" sz="3200" b="1" dirty="0">
                <a:solidFill>
                  <a:srgbClr val="3366CC"/>
                </a:solidFill>
                <a:latin typeface="黑体" panose="02010609060101010101" pitchFamily="2" charset="-122"/>
                <a:ea typeface="黑体" panose="02010609060101010101" pitchFamily="2" charset="-122"/>
              </a:rPr>
              <a:t>             为你唱着无心的诺言</a:t>
            </a:r>
            <a:endParaRPr lang="zh-CN" altLang="en-US" sz="3200" b="1" dirty="0">
              <a:solidFill>
                <a:srgbClr val="3366CC"/>
              </a:solidFill>
              <a:latin typeface="黑体" panose="02010609060101010101" pitchFamily="2" charset="-122"/>
              <a:ea typeface="黑体" panose="02010609060101010101" pitchFamily="2" charset="-122"/>
            </a:endParaRPr>
          </a:p>
          <a:p>
            <a:r>
              <a:rPr lang="zh-CN" altLang="en-US" sz="3200" b="1" dirty="0">
                <a:solidFill>
                  <a:srgbClr val="3366CC"/>
                </a:solidFill>
                <a:latin typeface="黑体" panose="02010609060101010101" pitchFamily="2" charset="-122"/>
                <a:ea typeface="黑体" panose="02010609060101010101" pitchFamily="2" charset="-122"/>
              </a:rPr>
              <a:t>             给我个温暖的家庭</a:t>
            </a:r>
            <a:endParaRPr lang="zh-CN" altLang="en-US" sz="3200" b="1" dirty="0">
              <a:solidFill>
                <a:srgbClr val="3366CC"/>
              </a:solidFill>
              <a:latin typeface="黑体" panose="02010609060101010101" pitchFamily="2" charset="-122"/>
              <a:ea typeface="黑体" panose="02010609060101010101" pitchFamily="2" charset="-122"/>
            </a:endParaRPr>
          </a:p>
          <a:p>
            <a:r>
              <a:rPr lang="zh-CN" altLang="en-US" sz="3200" b="1" dirty="0">
                <a:solidFill>
                  <a:srgbClr val="3366CC"/>
                </a:solidFill>
                <a:latin typeface="黑体" panose="02010609060101010101" pitchFamily="2" charset="-122"/>
                <a:ea typeface="黑体" panose="02010609060101010101" pitchFamily="2" charset="-122"/>
              </a:rPr>
              <a:t>             和一个燃烧的心灵</a:t>
            </a:r>
            <a:endParaRPr lang="zh-CN" altLang="en-US" sz="3200" b="1" dirty="0">
              <a:solidFill>
                <a:srgbClr val="3366CC"/>
              </a:solidFill>
              <a:latin typeface="黑体" panose="02010609060101010101" pitchFamily="2" charset="-122"/>
              <a:ea typeface="黑体" panose="02010609060101010101" pitchFamily="2" charset="-122"/>
            </a:endParaRPr>
          </a:p>
          <a:p>
            <a:r>
              <a:rPr lang="zh-CN" altLang="en-US" sz="3200" b="1" dirty="0">
                <a:solidFill>
                  <a:srgbClr val="3366CC"/>
                </a:solidFill>
                <a:latin typeface="黑体" panose="02010609060101010101" pitchFamily="2" charset="-122"/>
                <a:ea typeface="黑体" panose="02010609060101010101" pitchFamily="2" charset="-122"/>
              </a:rPr>
              <a:t>             让我这出门的背影</a:t>
            </a:r>
            <a:endParaRPr lang="zh-CN" altLang="en-US" sz="3200" b="1" dirty="0">
              <a:solidFill>
                <a:srgbClr val="3366CC"/>
              </a:solidFill>
              <a:latin typeface="黑体" panose="02010609060101010101" pitchFamily="2" charset="-122"/>
              <a:ea typeface="黑体" panose="02010609060101010101" pitchFamily="2" charset="-122"/>
            </a:endParaRPr>
          </a:p>
          <a:p>
            <a:r>
              <a:rPr lang="zh-CN" altLang="en-US" sz="3200" b="1" dirty="0">
                <a:solidFill>
                  <a:srgbClr val="3366CC"/>
                </a:solidFill>
                <a:latin typeface="黑体" panose="02010609060101010101" pitchFamily="2" charset="-122"/>
                <a:ea typeface="黑体" panose="02010609060101010101" pitchFamily="2" charset="-122"/>
              </a:rPr>
              <a:t>             有个回到了家的心情</a:t>
            </a:r>
            <a:r>
              <a:rPr lang="en-US" altLang="zh-CN" sz="3200" b="1">
                <a:solidFill>
                  <a:srgbClr val="3366CC"/>
                </a:solidFill>
                <a:latin typeface="宋体" panose="02010600030101010101" pitchFamily="2" charset="-122"/>
                <a:ea typeface="黑体" panose="02010609060101010101" pitchFamily="2" charset="-122"/>
              </a:rPr>
              <a:t>……</a:t>
            </a:r>
            <a:endParaRPr lang="en-US" altLang="zh-CN" sz="3200" b="1">
              <a:solidFill>
                <a:srgbClr val="3366CC"/>
              </a:solidFill>
              <a:latin typeface="黑体" panose="02010609060101010101" pitchFamily="2" charset="-122"/>
              <a:ea typeface="黑体" panose="02010609060101010101" pitchFamily="2" charset="-122"/>
            </a:endParaRPr>
          </a:p>
        </p:txBody>
      </p:sp>
      <p:sp>
        <p:nvSpPr>
          <p:cNvPr id="6758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3362"/>
                                        </p:tgtEl>
                                        <p:attrNameLst>
                                          <p:attrName>style.visibility</p:attrName>
                                        </p:attrNameLst>
                                      </p:cBhvr>
                                      <p:to>
                                        <p:strVal val="visible"/>
                                      </p:to>
                                    </p:set>
                                    <p:animEffect transition="in" filter="blinds(horizontal)">
                                      <p:cBhvr>
                                        <p:cTn id="7" dur="500"/>
                                        <p:tgtEl>
                                          <p:spTgt spid="14336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63"/>
                                        </p:tgtEl>
                                        <p:attrNameLst>
                                          <p:attrName>style.visibility</p:attrName>
                                        </p:attrNameLst>
                                      </p:cBhvr>
                                      <p:to>
                                        <p:strVal val="visible"/>
                                      </p:to>
                                    </p:set>
                                    <p:animEffect transition="in" filter="blinds(horizontal)">
                                      <p:cBhvr>
                                        <p:cTn id="12" dur="500"/>
                                        <p:tgtEl>
                                          <p:spTgt spid="143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p:bldP spid="14336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7" name="文本框 144386"/>
          <p:cNvSpPr txBox="1"/>
          <p:nvPr/>
        </p:nvSpPr>
        <p:spPr>
          <a:xfrm>
            <a:off x="1908175" y="692150"/>
            <a:ext cx="5113338" cy="5273675"/>
          </a:xfrm>
          <a:prstGeom prst="rect">
            <a:avLst/>
          </a:prstGeom>
          <a:noFill/>
          <a:ln w="9525">
            <a:noFill/>
          </a:ln>
        </p:spPr>
        <p:txBody>
          <a:bodyPr>
            <a:spAutoFit/>
          </a:bodyPr>
          <a:p>
            <a:pPr>
              <a:spcBef>
                <a:spcPct val="50000"/>
              </a:spcBef>
            </a:pPr>
            <a:r>
              <a:rPr lang="en-US" altLang="zh-CN" sz="4000" b="1" dirty="0">
                <a:solidFill>
                  <a:srgbClr val="CC0000"/>
                </a:solidFill>
                <a:latin typeface="Times New Roman" panose="02020603050405020304" pitchFamily="18" charset="0"/>
                <a:ea typeface="隶书" pitchFamily="49" charset="-122"/>
              </a:rPr>
              <a:t>        </a:t>
            </a:r>
            <a:r>
              <a:rPr lang="zh-CN" altLang="en-US" sz="4000" b="1" dirty="0">
                <a:solidFill>
                  <a:srgbClr val="3366CC"/>
                </a:solidFill>
                <a:latin typeface="黑体" panose="02010609060101010101" pitchFamily="2" charset="-122"/>
                <a:ea typeface="黑体" panose="02010609060101010101" pitchFamily="2" charset="-122"/>
              </a:rPr>
              <a:t>送你一杯晚茶</a:t>
            </a:r>
            <a:endParaRPr lang="zh-CN" altLang="en-US" sz="4000" b="1" dirty="0">
              <a:solidFill>
                <a:srgbClr val="3366CC"/>
              </a:solidFill>
              <a:latin typeface="黑体" panose="02010609060101010101" pitchFamily="2" charset="-122"/>
              <a:ea typeface="黑体" panose="02010609060101010101" pitchFamily="2" charset="-122"/>
            </a:endParaRPr>
          </a:p>
          <a:p>
            <a:pPr>
              <a:spcBef>
                <a:spcPct val="50000"/>
              </a:spcBef>
            </a:pPr>
            <a:r>
              <a:rPr lang="zh-CN" altLang="en-US" sz="4000" b="1" dirty="0">
                <a:solidFill>
                  <a:srgbClr val="3366CC"/>
                </a:solidFill>
                <a:latin typeface="黑体" panose="02010609060101010101" pitchFamily="2" charset="-122"/>
                <a:ea typeface="黑体" panose="02010609060101010101" pitchFamily="2" charset="-122"/>
              </a:rPr>
              <a:t>以我的倾情点拨为叶</a:t>
            </a:r>
            <a:endParaRPr lang="zh-CN" altLang="en-US" sz="4000" b="1" dirty="0">
              <a:solidFill>
                <a:srgbClr val="3366CC"/>
              </a:solidFill>
              <a:latin typeface="黑体" panose="02010609060101010101" pitchFamily="2" charset="-122"/>
              <a:ea typeface="黑体" panose="02010609060101010101" pitchFamily="2" charset="-122"/>
            </a:endParaRPr>
          </a:p>
          <a:p>
            <a:pPr>
              <a:spcBef>
                <a:spcPct val="50000"/>
              </a:spcBef>
            </a:pPr>
            <a:r>
              <a:rPr lang="zh-CN" altLang="en-US" sz="4000" b="1" dirty="0">
                <a:solidFill>
                  <a:srgbClr val="3366CC"/>
                </a:solidFill>
                <a:latin typeface="黑体" panose="02010609060101010101" pitchFamily="2" charset="-122"/>
                <a:ea typeface="黑体" panose="02010609060101010101" pitchFamily="2" charset="-122"/>
              </a:rPr>
              <a:t>    温柔的叮咛做花</a:t>
            </a:r>
            <a:endParaRPr lang="zh-CN" altLang="en-US" sz="4000" b="1" dirty="0">
              <a:solidFill>
                <a:srgbClr val="3366CC"/>
              </a:solidFill>
              <a:latin typeface="黑体" panose="02010609060101010101" pitchFamily="2" charset="-122"/>
              <a:ea typeface="黑体" panose="02010609060101010101" pitchFamily="2" charset="-122"/>
            </a:endParaRPr>
          </a:p>
          <a:p>
            <a:pPr>
              <a:spcBef>
                <a:spcPct val="50000"/>
              </a:spcBef>
            </a:pPr>
            <a:r>
              <a:rPr lang="zh-CN" altLang="en-US" sz="4000" b="1" dirty="0">
                <a:solidFill>
                  <a:srgbClr val="3366CC"/>
                </a:solidFill>
                <a:latin typeface="黑体" panose="02010609060101010101" pitchFamily="2" charset="-122"/>
                <a:ea typeface="黑体" panose="02010609060101010101" pitchFamily="2" charset="-122"/>
              </a:rPr>
              <a:t>再用你的聪慧为水</a:t>
            </a:r>
            <a:endParaRPr lang="zh-CN" altLang="en-US" sz="4000" b="1" dirty="0">
              <a:solidFill>
                <a:srgbClr val="3366CC"/>
              </a:solidFill>
              <a:latin typeface="黑体" panose="02010609060101010101" pitchFamily="2" charset="-122"/>
              <a:ea typeface="黑体" panose="02010609060101010101" pitchFamily="2" charset="-122"/>
            </a:endParaRPr>
          </a:p>
          <a:p>
            <a:pPr>
              <a:spcBef>
                <a:spcPct val="50000"/>
              </a:spcBef>
            </a:pPr>
            <a:r>
              <a:rPr lang="zh-CN" altLang="en-US" sz="4000" b="1" dirty="0">
                <a:solidFill>
                  <a:srgbClr val="3366CC"/>
                </a:solidFill>
                <a:latin typeface="黑体" panose="02010609060101010101" pitchFamily="2" charset="-122"/>
                <a:ea typeface="黑体" panose="02010609060101010101" pitchFamily="2" charset="-122"/>
              </a:rPr>
              <a:t>    厚载为杯</a:t>
            </a:r>
            <a:endParaRPr lang="zh-CN" altLang="en-US" sz="4000" b="1" dirty="0">
              <a:solidFill>
                <a:srgbClr val="3366CC"/>
              </a:solidFill>
              <a:latin typeface="黑体" panose="02010609060101010101" pitchFamily="2" charset="-122"/>
              <a:ea typeface="黑体" panose="02010609060101010101" pitchFamily="2" charset="-122"/>
            </a:endParaRPr>
          </a:p>
          <a:p>
            <a:pPr>
              <a:spcBef>
                <a:spcPct val="50000"/>
              </a:spcBef>
            </a:pPr>
            <a:r>
              <a:rPr lang="zh-CN" altLang="en-US" sz="4000" b="1" dirty="0">
                <a:solidFill>
                  <a:srgbClr val="3366CC"/>
                </a:solidFill>
                <a:latin typeface="黑体" panose="02010609060101010101" pitchFamily="2" charset="-122"/>
                <a:ea typeface="黑体" panose="02010609060101010101" pitchFamily="2" charset="-122"/>
              </a:rPr>
              <a:t>品出一方语言的天空</a:t>
            </a:r>
            <a:r>
              <a:rPr lang="zh-CN" altLang="en-US" sz="2400" dirty="0">
                <a:solidFill>
                  <a:srgbClr val="3366CC"/>
                </a:solidFill>
                <a:latin typeface="Times New Roman" panose="02020603050405020304" pitchFamily="18" charset="0"/>
              </a:rPr>
              <a:t>  </a:t>
            </a:r>
            <a:endParaRPr lang="zh-CN" altLang="en-US" sz="2400">
              <a:solidFill>
                <a:srgbClr val="3366CC"/>
              </a:solidFill>
              <a:latin typeface="Times New Roman" panose="02020603050405020304" pitchFamily="18" charset="0"/>
            </a:endParaRPr>
          </a:p>
        </p:txBody>
      </p:sp>
      <p:pic>
        <p:nvPicPr>
          <p:cNvPr id="68610" name="图片 144387" descr="Pi_21800"/>
          <p:cNvPicPr>
            <a:picLocks noChangeAspect="1"/>
          </p:cNvPicPr>
          <p:nvPr/>
        </p:nvPicPr>
        <p:blipFill>
          <a:blip r:embed="rId1"/>
          <a:stretch>
            <a:fillRect/>
          </a:stretch>
        </p:blipFill>
        <p:spPr>
          <a:xfrm>
            <a:off x="250825" y="5734050"/>
            <a:ext cx="1143000" cy="857250"/>
          </a:xfrm>
          <a:prstGeom prst="rect">
            <a:avLst/>
          </a:prstGeom>
          <a:noFill/>
          <a:ln w="9525">
            <a:noFill/>
          </a:ln>
        </p:spPr>
      </p:pic>
      <p:sp>
        <p:nvSpPr>
          <p:cNvPr id="68611" name="文本框 144388"/>
          <p:cNvSpPr txBox="1"/>
          <p:nvPr/>
        </p:nvSpPr>
        <p:spPr>
          <a:xfrm>
            <a:off x="0" y="0"/>
            <a:ext cx="2087563" cy="711200"/>
          </a:xfrm>
          <a:prstGeom prst="rect">
            <a:avLst/>
          </a:prstGeom>
          <a:solidFill>
            <a:srgbClr val="006600"/>
          </a:solidFill>
          <a:ln w="9525" cap="flat" cmpd="sng">
            <a:solidFill>
              <a:schemeClr val="hlink"/>
            </a:solidFill>
            <a:prstDash val="solid"/>
            <a:miter/>
            <a:headEnd type="none" w="med" len="med"/>
            <a:tailEnd type="none" w="med" len="med"/>
          </a:ln>
        </p:spPr>
        <p:txBody>
          <a:bodyPr>
            <a:spAutoFit/>
          </a:bodyPr>
          <a:p>
            <a:pPr>
              <a:spcBef>
                <a:spcPct val="50000"/>
              </a:spcBef>
            </a:pPr>
            <a:r>
              <a:rPr lang="en-US" altLang="zh-CN" sz="4000" b="1" dirty="0">
                <a:latin typeface="Arial" panose="020B0604020202020204" pitchFamily="34" charset="0"/>
              </a:rPr>
              <a:t> </a:t>
            </a:r>
            <a:r>
              <a:rPr lang="zh-CN" altLang="en-US" sz="4000" b="1" dirty="0">
                <a:solidFill>
                  <a:schemeClr val="bg1"/>
                </a:solidFill>
                <a:latin typeface="Arial" panose="020B0604020202020204" pitchFamily="34" charset="0"/>
              </a:rPr>
              <a:t>结束语</a:t>
            </a:r>
            <a:endParaRPr lang="zh-CN" altLang="en-US" sz="4000" b="1" dirty="0">
              <a:solidFill>
                <a:schemeClr val="bg1"/>
              </a:solidFill>
              <a:latin typeface="Arial" panose="020B0604020202020204" pitchFamily="34" charset="0"/>
            </a:endParaRPr>
          </a:p>
        </p:txBody>
      </p:sp>
      <p:sp>
        <p:nvSpPr>
          <p:cNvPr id="6861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144387"/>
                                        </p:tgtEl>
                                        <p:attrNameLst>
                                          <p:attrName>style.visibility</p:attrName>
                                        </p:attrNameLst>
                                      </p:cBhvr>
                                      <p:to>
                                        <p:strVal val="visible"/>
                                      </p:to>
                                    </p:set>
                                    <p:anim calcmode="lin" valueType="num">
                                      <p:cBhvr additive="base">
                                        <p:cTn id="7" dur="5000" fill="hold"/>
                                        <p:tgtEl>
                                          <p:spTgt spid="144387"/>
                                        </p:tgtEl>
                                        <p:attrNameLst>
                                          <p:attrName>ppt_x</p:attrName>
                                        </p:attrNameLst>
                                      </p:cBhvr>
                                      <p:tavLst>
                                        <p:tav tm="0">
                                          <p:val>
                                            <p:strVal val="#ppt_x"/>
                                          </p:val>
                                        </p:tav>
                                        <p:tav tm="100000">
                                          <p:val>
                                            <p:strVal val="#ppt_x"/>
                                          </p:val>
                                        </p:tav>
                                      </p:tavLst>
                                    </p:anim>
                                    <p:anim calcmode="lin" valueType="num">
                                      <p:cBhvr additive="base">
                                        <p:cTn id="8" dur="5000" fill="hold"/>
                                        <p:tgtEl>
                                          <p:spTgt spid="1443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矩形 190465"/>
          <p:cNvSpPr/>
          <p:nvPr/>
        </p:nvSpPr>
        <p:spPr>
          <a:xfrm>
            <a:off x="4479925" y="3048000"/>
            <a:ext cx="184150" cy="762000"/>
          </a:xfrm>
          <a:prstGeom prst="rect">
            <a:avLst/>
          </a:prstGeom>
          <a:noFill/>
          <a:ln w="9525">
            <a:noFill/>
          </a:ln>
        </p:spPr>
        <p:txBody>
          <a:bodyPr wrap="none">
            <a:spAutoFit/>
          </a:bodyPr>
          <a:p>
            <a:endParaRPr lang="zh-CN" altLang="en-US" sz="4400" dirty="0">
              <a:solidFill>
                <a:schemeClr val="tx2"/>
              </a:solidFill>
              <a:latin typeface="Arial" panose="020B0604020202020204" pitchFamily="34" charset="0"/>
            </a:endParaRPr>
          </a:p>
        </p:txBody>
      </p:sp>
      <p:sp>
        <p:nvSpPr>
          <p:cNvPr id="69634" name="矩形 190467" descr="片段靓文采"/>
          <p:cNvSpPr/>
          <p:nvPr/>
        </p:nvSpPr>
        <p:spPr>
          <a:xfrm>
            <a:off x="2484438" y="1412875"/>
            <a:ext cx="6191250" cy="3671888"/>
          </a:xfrm>
          <a:prstGeom prst="rect">
            <a:avLst/>
          </a:prstGeom>
        </p:spPr>
        <p:txBody>
          <a:bodyPr wrap="none" fromWordArt="1">
            <a:prstTxWarp prst="textPlain">
              <a:avLst>
                <a:gd name="adj" fmla="val 50000"/>
              </a:avLst>
            </a:prstTxWarp>
            <a:normAutofit/>
          </a:bodyPr>
          <a:p>
            <a:pPr algn="ctr"/>
            <a:r>
              <a:rPr lang="zh-CN" altLang="en-US" sz="2800" b="1">
                <a:ln w="12700" cap="flat" cmpd="sng">
                  <a:solidFill>
                    <a:srgbClr val="0000FF"/>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黑体" panose="02010609060101010101" pitchFamily="2" charset="-122"/>
                <a:ea typeface="黑体" panose="02010609060101010101" pitchFamily="2" charset="-122"/>
              </a:rPr>
              <a:t>雕琢片段靓文采</a:t>
            </a:r>
            <a:endParaRPr lang="zh-CN" altLang="en-US" sz="2800" b="1">
              <a:ln w="12700" cap="flat" cmpd="sng">
                <a:solidFill>
                  <a:srgbClr val="0000FF"/>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黑体" panose="02010609060101010101" pitchFamily="2" charset="-122"/>
              <a:ea typeface="黑体" panose="02010609060101010101" pitchFamily="2" charset="-122"/>
            </a:endParaRPr>
          </a:p>
        </p:txBody>
      </p:sp>
      <p:sp>
        <p:nvSpPr>
          <p:cNvPr id="69635" name="文本框 190469"/>
          <p:cNvSpPr txBox="1"/>
          <p:nvPr/>
        </p:nvSpPr>
        <p:spPr>
          <a:xfrm>
            <a:off x="5056188" y="2970213"/>
            <a:ext cx="184150" cy="823912"/>
          </a:xfrm>
          <a:prstGeom prst="rect">
            <a:avLst/>
          </a:prstGeom>
          <a:noFill/>
          <a:ln w="9525">
            <a:noFill/>
          </a:ln>
        </p:spPr>
        <p:txBody>
          <a:bodyPr wrap="none">
            <a:spAutoFit/>
          </a:bodyPr>
          <a:p>
            <a:endParaRPr lang="zh-CN" altLang="en-US" sz="4800" b="1" dirty="0">
              <a:latin typeface="Times New Roman" panose="02020603050405020304" pitchFamily="18" charset="0"/>
            </a:endParaRPr>
          </a:p>
        </p:txBody>
      </p:sp>
      <p:sp>
        <p:nvSpPr>
          <p:cNvPr id="69636" name="椭圆 190470"/>
          <p:cNvSpPr/>
          <p:nvPr/>
        </p:nvSpPr>
        <p:spPr>
          <a:xfrm>
            <a:off x="0" y="908050"/>
            <a:ext cx="2051050" cy="4103688"/>
          </a:xfrm>
          <a:prstGeom prst="ellipse">
            <a:avLst/>
          </a:prstGeom>
          <a:solidFill>
            <a:srgbClr val="FFFF00"/>
          </a:solidFill>
          <a:ln w="9525" cap="flat" cmpd="sng">
            <a:solidFill>
              <a:schemeClr val="tx1"/>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69637" name="文本框 190472"/>
          <p:cNvSpPr txBox="1"/>
          <p:nvPr/>
        </p:nvSpPr>
        <p:spPr>
          <a:xfrm>
            <a:off x="395288" y="2565400"/>
            <a:ext cx="1368425" cy="1431925"/>
          </a:xfrm>
          <a:prstGeom prst="rect">
            <a:avLst/>
          </a:prstGeom>
          <a:noFill/>
          <a:ln w="9525">
            <a:noFill/>
          </a:ln>
        </p:spPr>
        <p:txBody>
          <a:bodyPr>
            <a:spAutoFit/>
          </a:bodyPr>
          <a:p>
            <a:r>
              <a:rPr lang="zh-CN" altLang="en-US" sz="4400" b="1" dirty="0">
                <a:solidFill>
                  <a:srgbClr val="006600"/>
                </a:solidFill>
                <a:latin typeface="Times New Roman" panose="02020603050405020304" pitchFamily="18" charset="0"/>
                <a:ea typeface="方正行楷简体" pitchFamily="2" charset="-122"/>
              </a:rPr>
              <a:t>雕琢语段</a:t>
            </a:r>
            <a:endParaRPr lang="zh-CN" altLang="en-US" sz="4400" b="1" dirty="0">
              <a:solidFill>
                <a:srgbClr val="006600"/>
              </a:solidFill>
              <a:latin typeface="Times New Roman" panose="02020603050405020304" pitchFamily="18" charset="0"/>
              <a:ea typeface="方正行楷简体" pitchFamily="2" charset="-122"/>
            </a:endParaRPr>
          </a:p>
        </p:txBody>
      </p:sp>
      <p:sp>
        <p:nvSpPr>
          <p:cNvPr id="69638" name="文本框 190473"/>
          <p:cNvSpPr txBox="1"/>
          <p:nvPr/>
        </p:nvSpPr>
        <p:spPr>
          <a:xfrm>
            <a:off x="468313" y="1557338"/>
            <a:ext cx="1655762" cy="701675"/>
          </a:xfrm>
          <a:prstGeom prst="rect">
            <a:avLst/>
          </a:prstGeom>
          <a:noFill/>
          <a:ln w="9525">
            <a:noFill/>
          </a:ln>
        </p:spPr>
        <p:txBody>
          <a:bodyPr>
            <a:spAutoFit/>
          </a:bodyPr>
          <a:p>
            <a:pPr>
              <a:spcBef>
                <a:spcPct val="50000"/>
              </a:spcBef>
            </a:pPr>
            <a:r>
              <a:rPr lang="zh-CN" altLang="en-US" sz="4000" b="1" dirty="0">
                <a:latin typeface="黑体" panose="02010609060101010101" pitchFamily="2" charset="-122"/>
                <a:ea typeface="黑体" panose="02010609060101010101" pitchFamily="2" charset="-122"/>
              </a:rPr>
              <a:t>课时</a:t>
            </a:r>
            <a:r>
              <a:rPr lang="en-US" altLang="zh-CN" sz="4000" b="1">
                <a:latin typeface="黑体" panose="02010609060101010101" pitchFamily="2" charset="-122"/>
                <a:ea typeface="黑体" panose="02010609060101010101" pitchFamily="2" charset="-122"/>
              </a:rPr>
              <a:t>4</a:t>
            </a:r>
            <a:endParaRPr lang="en-US" altLang="zh-CN" sz="4000" b="1">
              <a:latin typeface="黑体" panose="02010609060101010101" pitchFamily="2" charset="-122"/>
              <a:ea typeface="黑体" panose="02010609060101010101" pitchFamily="2" charset="-122"/>
            </a:endParaRPr>
          </a:p>
        </p:txBody>
      </p:sp>
      <p:sp>
        <p:nvSpPr>
          <p:cNvPr id="6963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amond/>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文本框 191489"/>
          <p:cNvSpPr txBox="1"/>
          <p:nvPr/>
        </p:nvSpPr>
        <p:spPr>
          <a:xfrm>
            <a:off x="1042988" y="1066800"/>
            <a:ext cx="5662612" cy="641350"/>
          </a:xfrm>
          <a:prstGeom prst="rect">
            <a:avLst/>
          </a:prstGeom>
          <a:noFill/>
          <a:ln w="9525">
            <a:noFill/>
          </a:ln>
        </p:spPr>
        <p:txBody>
          <a:bodyPr anchor="b">
            <a:spAutoFit/>
          </a:bodyPr>
          <a:p>
            <a:pPr>
              <a:spcBef>
                <a:spcPct val="50000"/>
              </a:spcBef>
            </a:pPr>
            <a:r>
              <a:rPr lang="zh-CN" altLang="en-US" sz="3600" b="1" dirty="0">
                <a:solidFill>
                  <a:srgbClr val="0000CC"/>
                </a:solidFill>
                <a:latin typeface="Times New Roman" panose="02020603050405020304" pitchFamily="18" charset="0"/>
                <a:ea typeface="黑体" panose="02010609060101010101" pitchFamily="2" charset="-122"/>
              </a:rPr>
              <a:t>学习目标：</a:t>
            </a:r>
            <a:endParaRPr lang="zh-CN" altLang="en-US" sz="3600" b="1" dirty="0">
              <a:solidFill>
                <a:srgbClr val="0000CC"/>
              </a:solidFill>
              <a:latin typeface="Times New Roman" panose="02020603050405020304" pitchFamily="18" charset="0"/>
              <a:ea typeface="黑体" panose="02010609060101010101" pitchFamily="2" charset="-122"/>
            </a:endParaRPr>
          </a:p>
        </p:txBody>
      </p:sp>
      <p:sp>
        <p:nvSpPr>
          <p:cNvPr id="70658" name="文本框 191490"/>
          <p:cNvSpPr txBox="1"/>
          <p:nvPr/>
        </p:nvSpPr>
        <p:spPr>
          <a:xfrm>
            <a:off x="827088" y="2333625"/>
            <a:ext cx="7632700" cy="1311275"/>
          </a:xfrm>
          <a:prstGeom prst="rect">
            <a:avLst/>
          </a:prstGeom>
          <a:noFill/>
          <a:ln w="9525">
            <a:noFill/>
          </a:ln>
        </p:spPr>
        <p:txBody>
          <a:bodyPr anchor="b">
            <a:spAutoFit/>
          </a:bodyPr>
          <a:p>
            <a:pPr>
              <a:spcBef>
                <a:spcPct val="50000"/>
              </a:spcBef>
            </a:pPr>
            <a:r>
              <a:rPr lang="en-US" altLang="zh-CN" sz="3200" b="1">
                <a:latin typeface="黑体" panose="02010609060101010101" pitchFamily="2" charset="-122"/>
                <a:ea typeface="黑体" panose="02010609060101010101" pitchFamily="2" charset="-122"/>
              </a:rPr>
              <a:t>2</a:t>
            </a:r>
            <a:r>
              <a:rPr lang="zh-CN" altLang="en-US" sz="4800"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尝试运用这种语言雕琢片段作文，表达思想感情。</a:t>
            </a:r>
            <a:endParaRPr lang="zh-CN" altLang="en-US" sz="3200" b="1">
              <a:latin typeface="黑体" panose="02010609060101010101" pitchFamily="2" charset="-122"/>
              <a:ea typeface="黑体" panose="02010609060101010101" pitchFamily="2" charset="-122"/>
            </a:endParaRPr>
          </a:p>
        </p:txBody>
      </p:sp>
      <p:sp>
        <p:nvSpPr>
          <p:cNvPr id="70659" name="文本框 191491"/>
          <p:cNvSpPr txBox="1"/>
          <p:nvPr/>
        </p:nvSpPr>
        <p:spPr>
          <a:xfrm>
            <a:off x="827088" y="3702050"/>
            <a:ext cx="7416800" cy="1311275"/>
          </a:xfrm>
          <a:prstGeom prst="rect">
            <a:avLst/>
          </a:prstGeom>
          <a:noFill/>
          <a:ln w="9525">
            <a:noFill/>
          </a:ln>
        </p:spPr>
        <p:txBody>
          <a:bodyPr anchor="b">
            <a:spAutoFit/>
          </a:bodyPr>
          <a:p>
            <a:pPr>
              <a:spcBef>
                <a:spcPct val="50000"/>
              </a:spcBef>
            </a:pPr>
            <a:r>
              <a:rPr lang="en-US" altLang="zh-CN" sz="3200" b="1" dirty="0">
                <a:latin typeface="黑体" panose="02010609060101010101" pitchFamily="2" charset="-122"/>
                <a:ea typeface="黑体" panose="02010609060101010101" pitchFamily="2" charset="-122"/>
              </a:rPr>
              <a:t>3</a:t>
            </a:r>
            <a:r>
              <a:rPr lang="zh-CN" altLang="en-US" sz="3200" b="1" dirty="0">
                <a:latin typeface="黑体" panose="02010609060101010101" pitchFamily="2" charset="-122"/>
                <a:ea typeface="黑体" panose="02010609060101010101" pitchFamily="2" charset="-122"/>
              </a:rPr>
              <a:t>、感受语文与生活的密切关系，从生活中汲取源头活水</a:t>
            </a:r>
            <a:r>
              <a:rPr lang="zh-CN" altLang="en-US" sz="4800" b="1" dirty="0">
                <a:latin typeface="黑体" panose="02010609060101010101" pitchFamily="2" charset="-122"/>
                <a:ea typeface="黑体" panose="02010609060101010101" pitchFamily="2" charset="-122"/>
              </a:rPr>
              <a:t>。</a:t>
            </a:r>
            <a:endParaRPr lang="zh-CN" altLang="en-US" sz="3200" b="1">
              <a:latin typeface="黑体" panose="02010609060101010101" pitchFamily="2" charset="-122"/>
              <a:ea typeface="黑体" panose="02010609060101010101" pitchFamily="2" charset="-122"/>
            </a:endParaRPr>
          </a:p>
        </p:txBody>
      </p:sp>
      <p:sp>
        <p:nvSpPr>
          <p:cNvPr id="70660" name="文本框 191492"/>
          <p:cNvSpPr txBox="1"/>
          <p:nvPr/>
        </p:nvSpPr>
        <p:spPr>
          <a:xfrm>
            <a:off x="827088" y="1841500"/>
            <a:ext cx="7343775" cy="579438"/>
          </a:xfrm>
          <a:prstGeom prst="rect">
            <a:avLst/>
          </a:prstGeom>
          <a:noFill/>
          <a:ln w="9525">
            <a:noFill/>
          </a:ln>
        </p:spPr>
        <p:txBody>
          <a:bodyPr>
            <a:spAutoFit/>
          </a:bodyPr>
          <a:p>
            <a:r>
              <a:rPr lang="en-US" altLang="zh-CN" sz="3200" b="1" dirty="0">
                <a:latin typeface="黑体" panose="02010609060101010101" pitchFamily="2" charset="-122"/>
                <a:ea typeface="黑体" panose="02010609060101010101" pitchFamily="2" charset="-122"/>
              </a:rPr>
              <a:t>1</a:t>
            </a:r>
            <a:r>
              <a:rPr lang="zh-CN" altLang="en-US" sz="3200" b="1" dirty="0">
                <a:latin typeface="黑体" panose="02010609060101010101" pitchFamily="2" charset="-122"/>
                <a:ea typeface="黑体" panose="02010609060101010101" pitchFamily="2" charset="-122"/>
              </a:rPr>
              <a:t>、欣赏手机短信优美凝练的语言。</a:t>
            </a:r>
            <a:endParaRPr lang="zh-CN" altLang="en-US" sz="3200" b="1">
              <a:latin typeface="黑体" panose="02010609060101010101" pitchFamily="2" charset="-122"/>
              <a:ea typeface="黑体" panose="02010609060101010101" pitchFamily="2" charset="-122"/>
            </a:endParaRPr>
          </a:p>
        </p:txBody>
      </p:sp>
      <p:sp>
        <p:nvSpPr>
          <p:cNvPr id="7066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文本框 192513"/>
          <p:cNvSpPr txBox="1"/>
          <p:nvPr/>
        </p:nvSpPr>
        <p:spPr>
          <a:xfrm>
            <a:off x="1403350" y="981075"/>
            <a:ext cx="6481763" cy="3019425"/>
          </a:xfrm>
          <a:prstGeom prst="rect">
            <a:avLst/>
          </a:prstGeom>
          <a:noFill/>
          <a:ln w="9525">
            <a:noFill/>
          </a:ln>
        </p:spPr>
        <p:txBody>
          <a:bodyPr>
            <a:spAutoFit/>
          </a:bodyPr>
          <a:p>
            <a:r>
              <a:rPr lang="zh-CN" altLang="en-US" sz="4800" b="1" dirty="0">
                <a:solidFill>
                  <a:srgbClr val="000000"/>
                </a:solidFill>
                <a:latin typeface="Times New Roman" panose="02020603050405020304" pitchFamily="18" charset="0"/>
                <a:ea typeface="黑体" panose="02010609060101010101" pitchFamily="2" charset="-122"/>
              </a:rPr>
              <a:t>一句寒暖，一线相喧；一句叮咛，一笺相传；一份相思，一心相盼；一份友情，一生挂念。</a:t>
            </a:r>
            <a:endParaRPr lang="zh-CN" altLang="en-US" sz="4800" b="1">
              <a:solidFill>
                <a:srgbClr val="0000FF"/>
              </a:solidFill>
              <a:latin typeface="Times New Roman" panose="02020603050405020304" pitchFamily="18" charset="0"/>
              <a:ea typeface="黑体" panose="02010609060101010101" pitchFamily="2" charset="-122"/>
            </a:endParaRPr>
          </a:p>
        </p:txBody>
      </p:sp>
      <p:sp>
        <p:nvSpPr>
          <p:cNvPr id="192515" name="文本框 192514"/>
          <p:cNvSpPr txBox="1"/>
          <p:nvPr/>
        </p:nvSpPr>
        <p:spPr>
          <a:xfrm>
            <a:off x="1476375" y="4162425"/>
            <a:ext cx="6985000" cy="823913"/>
          </a:xfrm>
          <a:prstGeom prst="rect">
            <a:avLst/>
          </a:prstGeom>
          <a:noFill/>
          <a:ln w="9525">
            <a:noFill/>
          </a:ln>
        </p:spPr>
        <p:txBody>
          <a:bodyPr>
            <a:spAutoFit/>
          </a:bodyPr>
          <a:p>
            <a:r>
              <a:rPr lang="en-US" altLang="zh-CN" sz="4800" b="1" dirty="0">
                <a:solidFill>
                  <a:srgbClr val="0000FF"/>
                </a:solidFill>
                <a:latin typeface="黑体" panose="02010609060101010101" pitchFamily="2" charset="-122"/>
                <a:ea typeface="黑体" panose="02010609060101010101" pitchFamily="2" charset="-122"/>
              </a:rPr>
              <a:t>(</a:t>
            </a:r>
            <a:r>
              <a:rPr lang="zh-CN" altLang="en-US" sz="4800" b="1" dirty="0">
                <a:solidFill>
                  <a:srgbClr val="0000FF"/>
                </a:solidFill>
                <a:latin typeface="黑体" panose="02010609060101010101" pitchFamily="2" charset="-122"/>
                <a:ea typeface="黑体" panose="02010609060101010101" pitchFamily="2" charset="-122"/>
              </a:rPr>
              <a:t>友情祝福。排比、对偶</a:t>
            </a:r>
            <a:r>
              <a:rPr lang="en-US" altLang="zh-CN" sz="4800" b="1">
                <a:solidFill>
                  <a:srgbClr val="0000FF"/>
                </a:solidFill>
                <a:latin typeface="黑体" panose="02010609060101010101" pitchFamily="2" charset="-122"/>
                <a:ea typeface="黑体" panose="02010609060101010101" pitchFamily="2" charset="-122"/>
              </a:rPr>
              <a:t>)</a:t>
            </a:r>
            <a:endParaRPr lang="en-US" altLang="zh-CN" sz="4800" b="1">
              <a:latin typeface="Times New Roman" panose="02020603050405020304" pitchFamily="18" charset="0"/>
            </a:endParaRPr>
          </a:p>
        </p:txBody>
      </p:sp>
      <p:sp>
        <p:nvSpPr>
          <p:cNvPr id="71683" name="文本框 192515"/>
          <p:cNvSpPr txBox="1"/>
          <p:nvPr/>
        </p:nvSpPr>
        <p:spPr>
          <a:xfrm>
            <a:off x="4264025" y="7002463"/>
            <a:ext cx="184150" cy="823912"/>
          </a:xfrm>
          <a:prstGeom prst="rect">
            <a:avLst/>
          </a:prstGeom>
          <a:noFill/>
          <a:ln w="9525">
            <a:noFill/>
          </a:ln>
        </p:spPr>
        <p:txBody>
          <a:bodyPr wrap="none">
            <a:spAutoFit/>
          </a:bodyPr>
          <a:p>
            <a:endParaRPr lang="zh-CN" altLang="en-US" sz="4800" b="1" dirty="0">
              <a:latin typeface="Times New Roman" panose="02020603050405020304" pitchFamily="18" charset="0"/>
            </a:endParaRPr>
          </a:p>
        </p:txBody>
      </p:sp>
      <p:sp>
        <p:nvSpPr>
          <p:cNvPr id="7168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2515"/>
                                        </p:tgtEl>
                                        <p:attrNameLst>
                                          <p:attrName>style.visibility</p:attrName>
                                        </p:attrNameLst>
                                      </p:cBhvr>
                                      <p:to>
                                        <p:strVal val="visible"/>
                                      </p:to>
                                    </p:set>
                                    <p:animEffect transition="in" filter="blinds(horizontal)">
                                      <p:cBhvr>
                                        <p:cTn id="7" dur="500"/>
                                        <p:tgtEl>
                                          <p:spTgt spid="192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文本框 193537"/>
          <p:cNvSpPr txBox="1"/>
          <p:nvPr/>
        </p:nvSpPr>
        <p:spPr>
          <a:xfrm>
            <a:off x="611188" y="1196975"/>
            <a:ext cx="8532812" cy="3019425"/>
          </a:xfrm>
          <a:prstGeom prst="rect">
            <a:avLst/>
          </a:prstGeom>
          <a:noFill/>
          <a:ln w="9525">
            <a:noFill/>
          </a:ln>
        </p:spPr>
        <p:txBody>
          <a:bodyPr>
            <a:spAutoFit/>
          </a:bodyPr>
          <a:p>
            <a:pPr>
              <a:spcBef>
                <a:spcPct val="50000"/>
              </a:spcBef>
            </a:pPr>
            <a:r>
              <a:rPr lang="zh-CN" altLang="en-US" sz="4800" b="1" dirty="0">
                <a:latin typeface="Times New Roman" panose="02020603050405020304" pitchFamily="18" charset="0"/>
                <a:ea typeface="黑体" panose="02010609060101010101" pitchFamily="2" charset="-122"/>
              </a:rPr>
              <a:t>朋友是雨中伞，有你不凄惨；朋友是雪中炭，有你驱严寒；朋友是被中棉，有你特温暖；朋友是菜中盐，有你才香甜。</a:t>
            </a:r>
            <a:endParaRPr lang="zh-CN" altLang="en-US" sz="4800" b="1" dirty="0">
              <a:latin typeface="Times New Roman" panose="02020603050405020304" pitchFamily="18" charset="0"/>
            </a:endParaRPr>
          </a:p>
        </p:txBody>
      </p:sp>
      <p:sp>
        <p:nvSpPr>
          <p:cNvPr id="193539" name="文本框 193538"/>
          <p:cNvSpPr txBox="1"/>
          <p:nvPr/>
        </p:nvSpPr>
        <p:spPr>
          <a:xfrm>
            <a:off x="2032000" y="4338638"/>
            <a:ext cx="3332163" cy="823912"/>
          </a:xfrm>
          <a:prstGeom prst="rect">
            <a:avLst/>
          </a:prstGeom>
          <a:noFill/>
          <a:ln w="9525">
            <a:noFill/>
          </a:ln>
        </p:spPr>
        <p:txBody>
          <a:bodyPr>
            <a:spAutoFit/>
          </a:bodyPr>
          <a:p>
            <a:r>
              <a:rPr lang="zh-CN" altLang="en-US" sz="4800" b="1" dirty="0">
                <a:solidFill>
                  <a:srgbClr val="FF0000"/>
                </a:solidFill>
                <a:latin typeface="黑体" panose="02010609060101010101" pitchFamily="2" charset="-122"/>
                <a:ea typeface="黑体" panose="02010609060101010101" pitchFamily="2" charset="-122"/>
              </a:rPr>
              <a:t>比喻</a:t>
            </a:r>
            <a:r>
              <a:rPr lang="en-US" altLang="zh-CN" sz="4800" b="1" dirty="0">
                <a:solidFill>
                  <a:srgbClr val="FF0000"/>
                </a:solidFill>
                <a:latin typeface="黑体" panose="02010609060101010101" pitchFamily="2" charset="-122"/>
                <a:ea typeface="黑体" panose="02010609060101010101" pitchFamily="2" charset="-122"/>
              </a:rPr>
              <a:t>\</a:t>
            </a:r>
            <a:r>
              <a:rPr lang="zh-CN" altLang="en-US" sz="4800" b="1" dirty="0">
                <a:solidFill>
                  <a:srgbClr val="FF0000"/>
                </a:solidFill>
                <a:latin typeface="黑体" panose="02010609060101010101" pitchFamily="2" charset="-122"/>
                <a:ea typeface="黑体" panose="02010609060101010101" pitchFamily="2" charset="-122"/>
              </a:rPr>
              <a:t>排比</a:t>
            </a:r>
            <a:endParaRPr lang="zh-CN" altLang="en-US" sz="4800" b="1" dirty="0">
              <a:solidFill>
                <a:srgbClr val="FF0000"/>
              </a:solidFill>
              <a:latin typeface="黑体" panose="02010609060101010101" pitchFamily="2" charset="-122"/>
              <a:ea typeface="黑体" panose="02010609060101010101" pitchFamily="2" charset="-122"/>
            </a:endParaRPr>
          </a:p>
        </p:txBody>
      </p:sp>
      <p:sp>
        <p:nvSpPr>
          <p:cNvPr id="7270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3539"/>
                                        </p:tgtEl>
                                        <p:attrNameLst>
                                          <p:attrName>style.visibility</p:attrName>
                                        </p:attrNameLst>
                                      </p:cBhvr>
                                      <p:to>
                                        <p:strVal val="visible"/>
                                      </p:to>
                                    </p:set>
                                    <p:animEffect transition="in" filter="blinds(horizontal)">
                                      <p:cBhvr>
                                        <p:cTn id="7" dur="500"/>
                                        <p:tgtEl>
                                          <p:spTgt spid="193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文本框 194561"/>
          <p:cNvSpPr txBox="1"/>
          <p:nvPr/>
        </p:nvSpPr>
        <p:spPr>
          <a:xfrm>
            <a:off x="900113" y="981075"/>
            <a:ext cx="7272337" cy="4483100"/>
          </a:xfrm>
          <a:prstGeom prst="rect">
            <a:avLst/>
          </a:prstGeom>
          <a:noFill/>
          <a:ln w="9525">
            <a:noFill/>
          </a:ln>
        </p:spPr>
        <p:txBody>
          <a:bodyPr>
            <a:spAutoFit/>
          </a:bodyPr>
          <a:p>
            <a:r>
              <a:rPr lang="zh-CN" altLang="en-US" sz="4800" b="1" dirty="0">
                <a:latin typeface="黑体" panose="02010609060101010101" pitchFamily="2" charset="-122"/>
                <a:ea typeface="黑体" panose="02010609060101010101" pitchFamily="2" charset="-122"/>
              </a:rPr>
              <a:t>一毛钱买不到幽香的玫瑰，买不到苦涩的咖啡，买不到甜蜜的巧克力， 但是一毛钱可以传达我对你的祝福：天天快乐，笑脸常见，开心常在。</a:t>
            </a:r>
            <a:endParaRPr lang="zh-CN" altLang="en-US" sz="4800" b="1" dirty="0">
              <a:latin typeface="黑体" panose="02010609060101010101" pitchFamily="2" charset="-122"/>
              <a:ea typeface="黑体" panose="02010609060101010101" pitchFamily="2" charset="-122"/>
            </a:endParaRPr>
          </a:p>
        </p:txBody>
      </p:sp>
      <p:sp>
        <p:nvSpPr>
          <p:cNvPr id="194563" name="文本框 194562"/>
          <p:cNvSpPr txBox="1"/>
          <p:nvPr/>
        </p:nvSpPr>
        <p:spPr>
          <a:xfrm>
            <a:off x="5940425" y="5013325"/>
            <a:ext cx="1409700" cy="823913"/>
          </a:xfrm>
          <a:prstGeom prst="rect">
            <a:avLst/>
          </a:prstGeom>
          <a:noFill/>
          <a:ln w="9525">
            <a:noFill/>
          </a:ln>
        </p:spPr>
        <p:txBody>
          <a:bodyPr>
            <a:spAutoFit/>
          </a:bodyPr>
          <a:p>
            <a:r>
              <a:rPr lang="zh-CN" altLang="en-US" sz="4800" b="1" dirty="0">
                <a:solidFill>
                  <a:srgbClr val="FF0000"/>
                </a:solidFill>
                <a:latin typeface="Times New Roman" panose="02020603050405020304" pitchFamily="18" charset="0"/>
                <a:ea typeface="黑体" panose="02010609060101010101" pitchFamily="2" charset="-122"/>
              </a:rPr>
              <a:t>对比</a:t>
            </a:r>
            <a:endParaRPr lang="zh-CN" altLang="en-US" sz="4800" b="1" dirty="0">
              <a:solidFill>
                <a:srgbClr val="FF0000"/>
              </a:solidFill>
              <a:latin typeface="Times New Roman" panose="02020603050405020304" pitchFamily="18" charset="0"/>
              <a:ea typeface="黑体" panose="02010609060101010101" pitchFamily="2" charset="-122"/>
            </a:endParaRPr>
          </a:p>
        </p:txBody>
      </p:sp>
      <p:sp>
        <p:nvSpPr>
          <p:cNvPr id="7373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63">
                                            <p:txEl>
                                              <p:charRg st="0" end="3"/>
                                            </p:txEl>
                                          </p:spTgt>
                                        </p:tgtEl>
                                        <p:attrNameLst>
                                          <p:attrName>style.visibility</p:attrName>
                                        </p:attrNameLst>
                                      </p:cBhvr>
                                      <p:to>
                                        <p:strVal val="visible"/>
                                      </p:to>
                                    </p:set>
                                    <p:animEffect transition="in" filter="blinds(horizontal)">
                                      <p:cBhvr>
                                        <p:cTn id="7" dur="500"/>
                                        <p:tgtEl>
                                          <p:spTgt spid="194563">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375809"/>
          <p:cNvSpPr>
            <a:spLocks noGrp="1" noRot="1"/>
          </p:cNvSpPr>
          <p:nvPr>
            <p:ph type="title"/>
          </p:nvPr>
        </p:nvSpPr>
        <p:spPr>
          <a:xfrm>
            <a:off x="250825" y="0"/>
            <a:ext cx="8540750" cy="1143000"/>
          </a:xfrm>
          <a:ln/>
        </p:spPr>
        <p:txBody>
          <a:bodyPr anchor="ctr"/>
          <a:p>
            <a:r>
              <a:rPr lang="zh-CN" altLang="en-US" sz="4000" b="1" dirty="0">
                <a:ea typeface="方正行楷简体" pitchFamily="2" charset="-122"/>
              </a:rPr>
              <a:t>二、深刻。</a:t>
            </a:r>
            <a:endParaRPr lang="zh-CN" altLang="en-US" sz="4000" dirty="0"/>
          </a:p>
        </p:txBody>
      </p:sp>
      <p:sp>
        <p:nvSpPr>
          <p:cNvPr id="10242" name="文本占位符 375810"/>
          <p:cNvSpPr>
            <a:spLocks noGrp="1" noRot="1"/>
          </p:cNvSpPr>
          <p:nvPr>
            <p:ph idx="1"/>
          </p:nvPr>
        </p:nvSpPr>
        <p:spPr>
          <a:xfrm>
            <a:off x="250825" y="1052513"/>
            <a:ext cx="8540750" cy="4270375"/>
          </a:xfrm>
          <a:ln/>
        </p:spPr>
        <p:txBody>
          <a:bodyPr anchor="t"/>
          <a:p>
            <a:pPr>
              <a:lnSpc>
                <a:spcPct val="80000"/>
              </a:lnSpc>
              <a:buNone/>
            </a:pPr>
            <a:r>
              <a:rPr lang="en-US" altLang="zh-CN" b="1" dirty="0"/>
              <a:t>          </a:t>
            </a:r>
            <a:r>
              <a:rPr lang="zh-CN" altLang="en-US" b="1" dirty="0"/>
              <a:t>深刻指文章有思想深度，选择自己最有体会的人生感悟，挖掘生活的底蕴。初中生写作，在立意上难以深入，原因往往在于浅尝辄止，没有深入开掘。所谓开掘就是深入思索，挖出事物最本质的东西来。比如</a:t>
            </a:r>
            <a:r>
              <a:rPr lang="en-US" altLang="zh-CN" b="1" dirty="0"/>
              <a:t>《</a:t>
            </a:r>
            <a:r>
              <a:rPr lang="zh-CN" altLang="en-US" b="1" dirty="0"/>
              <a:t>谁是最可爱的人</a:t>
            </a:r>
            <a:r>
              <a:rPr lang="en-US" altLang="zh-CN" b="1" dirty="0"/>
              <a:t>》</a:t>
            </a:r>
            <a:r>
              <a:rPr lang="zh-CN" altLang="en-US" b="1" dirty="0"/>
              <a:t>，作者魏巍精心挑选了三个事例，这个精选过程课后有详细说明。最后他慧眼独具把许多惊天地泣鬼神的战斗英雄故事都删去了，却单单把平淡无奇的“防空洞谈话”留下了，为什么呢</a:t>
            </a:r>
            <a:r>
              <a:rPr lang="en-US" altLang="zh-CN" b="1" dirty="0"/>
              <a:t>?</a:t>
            </a:r>
            <a:r>
              <a:rPr lang="zh-CN" altLang="en-US" b="1" dirty="0"/>
              <a:t>因为这个事例既是志愿军战士崇高的思想境界的展现，也是其英雄行为的思想基础和动力。这是立题深入开掘的典范。</a:t>
            </a:r>
            <a:endParaRPr lang="zh-CN" altLang="en-US" b="1" dirty="0"/>
          </a:p>
        </p:txBody>
      </p:sp>
      <p:sp>
        <p:nvSpPr>
          <p:cNvPr id="1024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文本框 195585"/>
          <p:cNvSpPr txBox="1"/>
          <p:nvPr/>
        </p:nvSpPr>
        <p:spPr>
          <a:xfrm>
            <a:off x="1295400" y="908050"/>
            <a:ext cx="6551613" cy="4483100"/>
          </a:xfrm>
          <a:prstGeom prst="rect">
            <a:avLst/>
          </a:prstGeom>
          <a:noFill/>
          <a:ln w="9525">
            <a:noFill/>
          </a:ln>
        </p:spPr>
        <p:txBody>
          <a:bodyPr>
            <a:spAutoFit/>
          </a:bodyPr>
          <a:p>
            <a:r>
              <a:rPr lang="zh-CN" altLang="en-US" sz="4800" b="1" dirty="0">
                <a:latin typeface="Times New Roman" panose="02020603050405020304" pitchFamily="18" charset="0"/>
                <a:ea typeface="黑体" panose="02010609060101010101" pitchFamily="2" charset="-122"/>
              </a:rPr>
              <a:t>你是书本我是包，</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你是耗子我是猫，</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你是木头我是胶，</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你是猪肉我是刀，</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我们关系这么好，</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今天饭钱你来掏！</a:t>
            </a:r>
            <a:endParaRPr lang="zh-CN" altLang="en-US" sz="4800" b="1" dirty="0">
              <a:latin typeface="Times New Roman" panose="02020603050405020304" pitchFamily="18" charset="0"/>
              <a:ea typeface="黑体" panose="02010609060101010101" pitchFamily="2" charset="-122"/>
            </a:endParaRPr>
          </a:p>
        </p:txBody>
      </p:sp>
      <p:sp>
        <p:nvSpPr>
          <p:cNvPr id="195587" name="文本框 195586"/>
          <p:cNvSpPr txBox="1"/>
          <p:nvPr/>
        </p:nvSpPr>
        <p:spPr>
          <a:xfrm>
            <a:off x="2608263" y="5491163"/>
            <a:ext cx="5059362" cy="823912"/>
          </a:xfrm>
          <a:prstGeom prst="rect">
            <a:avLst/>
          </a:prstGeom>
          <a:noFill/>
          <a:ln w="9525">
            <a:noFill/>
          </a:ln>
        </p:spPr>
        <p:txBody>
          <a:bodyPr>
            <a:spAutoFit/>
          </a:bodyPr>
          <a:p>
            <a:r>
              <a:rPr lang="zh-CN" altLang="en-US" sz="4800" b="1" dirty="0">
                <a:solidFill>
                  <a:srgbClr val="FF0000"/>
                </a:solidFill>
                <a:latin typeface="黑体" panose="02010609060101010101" pitchFamily="2" charset="-122"/>
                <a:ea typeface="黑体" panose="02010609060101010101" pitchFamily="2" charset="-122"/>
              </a:rPr>
              <a:t>排比</a:t>
            </a:r>
            <a:r>
              <a:rPr lang="en-US" altLang="zh-CN" sz="4800" b="1" dirty="0">
                <a:solidFill>
                  <a:srgbClr val="FF0000"/>
                </a:solidFill>
                <a:latin typeface="黑体" panose="02010609060101010101" pitchFamily="2" charset="-122"/>
                <a:ea typeface="黑体" panose="02010609060101010101" pitchFamily="2" charset="-122"/>
              </a:rPr>
              <a:t>\</a:t>
            </a:r>
            <a:r>
              <a:rPr lang="zh-CN" altLang="en-US" sz="4800" b="1" dirty="0">
                <a:solidFill>
                  <a:srgbClr val="FF0000"/>
                </a:solidFill>
                <a:latin typeface="黑体" panose="02010609060101010101" pitchFamily="2" charset="-122"/>
                <a:ea typeface="黑体" panose="02010609060101010101" pitchFamily="2" charset="-122"/>
              </a:rPr>
              <a:t>比喻</a:t>
            </a:r>
            <a:r>
              <a:rPr lang="en-US" altLang="zh-CN" sz="4800" b="1" dirty="0">
                <a:solidFill>
                  <a:srgbClr val="FF0000"/>
                </a:solidFill>
                <a:latin typeface="黑体" panose="02010609060101010101" pitchFamily="2" charset="-122"/>
                <a:ea typeface="黑体" panose="02010609060101010101" pitchFamily="2" charset="-122"/>
              </a:rPr>
              <a:t>\</a:t>
            </a:r>
            <a:r>
              <a:rPr lang="zh-CN" altLang="en-US" sz="4800" b="1" dirty="0">
                <a:solidFill>
                  <a:srgbClr val="FF0000"/>
                </a:solidFill>
                <a:latin typeface="黑体" panose="02010609060101010101" pitchFamily="2" charset="-122"/>
                <a:ea typeface="黑体" panose="02010609060101010101" pitchFamily="2" charset="-122"/>
              </a:rPr>
              <a:t>风趣</a:t>
            </a:r>
            <a:endParaRPr lang="zh-CN" altLang="en-US" sz="4800" b="1" dirty="0">
              <a:solidFill>
                <a:srgbClr val="FF0000"/>
              </a:solidFill>
              <a:latin typeface="黑体" panose="02010609060101010101" pitchFamily="2" charset="-122"/>
              <a:ea typeface="黑体" panose="02010609060101010101" pitchFamily="2" charset="-122"/>
            </a:endParaRPr>
          </a:p>
        </p:txBody>
      </p:sp>
      <p:sp>
        <p:nvSpPr>
          <p:cNvPr id="74755" name="文本框 195587"/>
          <p:cNvSpPr txBox="1"/>
          <p:nvPr/>
        </p:nvSpPr>
        <p:spPr>
          <a:xfrm>
            <a:off x="6927850" y="882650"/>
            <a:ext cx="184150" cy="823913"/>
          </a:xfrm>
          <a:prstGeom prst="rect">
            <a:avLst/>
          </a:prstGeom>
          <a:noFill/>
          <a:ln w="9525">
            <a:noFill/>
          </a:ln>
        </p:spPr>
        <p:txBody>
          <a:bodyPr wrap="none">
            <a:spAutoFit/>
          </a:bodyPr>
          <a:p>
            <a:endParaRPr lang="zh-CN" altLang="en-US" sz="4800" b="1" dirty="0">
              <a:latin typeface="Times New Roman" panose="02020603050405020304" pitchFamily="18" charset="0"/>
            </a:endParaRPr>
          </a:p>
        </p:txBody>
      </p:sp>
      <p:sp>
        <p:nvSpPr>
          <p:cNvPr id="7475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5587">
                                            <p:txEl>
                                              <p:charRg st="0" end="9"/>
                                            </p:txEl>
                                          </p:spTgt>
                                        </p:tgtEl>
                                        <p:attrNameLst>
                                          <p:attrName>style.visibility</p:attrName>
                                        </p:attrNameLst>
                                      </p:cBhvr>
                                      <p:to>
                                        <p:strVal val="visible"/>
                                      </p:to>
                                    </p:set>
                                    <p:animEffect transition="in" filter="blinds(horizontal)">
                                      <p:cBhvr>
                                        <p:cTn id="7" dur="500"/>
                                        <p:tgtEl>
                                          <p:spTgt spid="195587">
                                            <p:txEl>
                                              <p:charRg st="0"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文本框 196609"/>
          <p:cNvSpPr txBox="1"/>
          <p:nvPr/>
        </p:nvSpPr>
        <p:spPr>
          <a:xfrm>
            <a:off x="1187450" y="692150"/>
            <a:ext cx="7056438" cy="5214938"/>
          </a:xfrm>
          <a:prstGeom prst="rect">
            <a:avLst/>
          </a:prstGeom>
          <a:noFill/>
          <a:ln w="9525">
            <a:noFill/>
          </a:ln>
        </p:spPr>
        <p:txBody>
          <a:bodyPr>
            <a:spAutoFit/>
          </a:bodyPr>
          <a:p>
            <a:r>
              <a:rPr lang="en-US" altLang="zh-CN" sz="4800" b="1" dirty="0">
                <a:latin typeface="Times New Roman" panose="02020603050405020304" pitchFamily="18" charset="0"/>
                <a:ea typeface="黑体" panose="02010609060101010101" pitchFamily="2" charset="-122"/>
              </a:rPr>
              <a:t>“</a:t>
            </a:r>
            <a:r>
              <a:rPr lang="zh-CN" altLang="en-US" sz="4800" b="1" dirty="0">
                <a:latin typeface="Times New Roman" panose="02020603050405020304" pitchFamily="18" charset="0"/>
                <a:ea typeface="黑体" panose="02010609060101010101" pitchFamily="2" charset="-122"/>
              </a:rPr>
              <a:t>我问过烦恼了，它根本不爱你，还说永远不理你，让我转告你不要自作多情！还有，健康让我带封情书给你：她暗恋你好久了，并且一生不变！新年快乐！”</a:t>
            </a:r>
            <a:endParaRPr lang="zh-CN" altLang="en-US" sz="4800" b="1" dirty="0">
              <a:latin typeface="Times New Roman" panose="02020603050405020304" pitchFamily="18" charset="0"/>
              <a:ea typeface="黑体" panose="02010609060101010101" pitchFamily="2" charset="-122"/>
            </a:endParaRPr>
          </a:p>
        </p:txBody>
      </p:sp>
      <p:sp>
        <p:nvSpPr>
          <p:cNvPr id="196611" name="文本框 196610"/>
          <p:cNvSpPr txBox="1"/>
          <p:nvPr/>
        </p:nvSpPr>
        <p:spPr>
          <a:xfrm>
            <a:off x="5076825" y="5300663"/>
            <a:ext cx="1800225" cy="823912"/>
          </a:xfrm>
          <a:prstGeom prst="rect">
            <a:avLst/>
          </a:prstGeom>
          <a:noFill/>
          <a:ln w="9525">
            <a:noFill/>
          </a:ln>
        </p:spPr>
        <p:txBody>
          <a:bodyPr>
            <a:spAutoFit/>
          </a:bodyPr>
          <a:p>
            <a:r>
              <a:rPr lang="zh-CN" altLang="en-US" sz="4800" b="1" dirty="0">
                <a:solidFill>
                  <a:srgbClr val="FF0000"/>
                </a:solidFill>
                <a:latin typeface="Times New Roman" panose="02020603050405020304" pitchFamily="18" charset="0"/>
                <a:ea typeface="黑体" panose="02010609060101010101" pitchFamily="2" charset="-122"/>
              </a:rPr>
              <a:t>拟人</a:t>
            </a:r>
            <a:endParaRPr lang="zh-CN" altLang="en-US" sz="4800" b="1" dirty="0">
              <a:solidFill>
                <a:srgbClr val="FF0000"/>
              </a:solidFill>
              <a:latin typeface="Times New Roman" panose="02020603050405020304" pitchFamily="18" charset="0"/>
              <a:ea typeface="黑体" panose="02010609060101010101" pitchFamily="2" charset="-122"/>
            </a:endParaRPr>
          </a:p>
        </p:txBody>
      </p:sp>
      <p:sp>
        <p:nvSpPr>
          <p:cNvPr id="7577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6611">
                                            <p:txEl>
                                              <p:charRg st="0" end="3"/>
                                            </p:txEl>
                                          </p:spTgt>
                                        </p:tgtEl>
                                        <p:attrNameLst>
                                          <p:attrName>style.visibility</p:attrName>
                                        </p:attrNameLst>
                                      </p:cBhvr>
                                      <p:to>
                                        <p:strVal val="visible"/>
                                      </p:to>
                                    </p:set>
                                    <p:animEffect transition="in" filter="blinds(horizontal)">
                                      <p:cBhvr>
                                        <p:cTn id="7" dur="500"/>
                                        <p:tgtEl>
                                          <p:spTgt spid="196611">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7634" name="文本框 197633"/>
          <p:cNvSpPr txBox="1"/>
          <p:nvPr/>
        </p:nvSpPr>
        <p:spPr>
          <a:xfrm>
            <a:off x="900113" y="1025525"/>
            <a:ext cx="7704137" cy="4483100"/>
          </a:xfrm>
          <a:prstGeom prst="rect">
            <a:avLst/>
          </a:prstGeom>
          <a:noFill/>
          <a:ln w="9525">
            <a:noFill/>
          </a:ln>
        </p:spPr>
        <p:txBody>
          <a:bodyPr>
            <a:spAutoFit/>
          </a:bodyPr>
          <a:p>
            <a:r>
              <a:rPr lang="en-US" altLang="zh-CN" sz="4800" b="1" dirty="0">
                <a:latin typeface="Times New Roman" panose="02020603050405020304" pitchFamily="18" charset="0"/>
              </a:rPr>
              <a:t>       </a:t>
            </a:r>
            <a:r>
              <a:rPr lang="zh-CN" altLang="en-US" sz="4800" b="1" dirty="0">
                <a:latin typeface="黑体" panose="02010609060101010101" pitchFamily="2" charset="-122"/>
                <a:ea typeface="黑体" panose="02010609060101010101" pitchFamily="2" charset="-122"/>
              </a:rPr>
              <a:t>昨夜朋友思无数，想来想去还是你最酷，梦里寻你千百度，蓦然回首，你却仍被拴在驴棚深处，残酷</a:t>
            </a:r>
            <a:r>
              <a:rPr lang="en-US" altLang="zh-CN" sz="4800" b="1" dirty="0">
                <a:latin typeface="黑体" panose="02010609060101010101" pitchFamily="2" charset="-122"/>
                <a:ea typeface="黑体" panose="02010609060101010101" pitchFamily="2" charset="-122"/>
              </a:rPr>
              <a:t>,</a:t>
            </a:r>
            <a:r>
              <a:rPr lang="zh-CN" altLang="en-US" sz="4800" b="1" dirty="0">
                <a:latin typeface="黑体" panose="02010609060101010101" pitchFamily="2" charset="-122"/>
                <a:ea typeface="黑体" panose="02010609060101010101" pitchFamily="2" charset="-122"/>
              </a:rPr>
              <a:t>残酷！呵呵呵，息怒</a:t>
            </a:r>
            <a:r>
              <a:rPr lang="en-US" altLang="zh-CN" sz="4800" b="1" dirty="0">
                <a:latin typeface="黑体" panose="02010609060101010101" pitchFamily="2" charset="-122"/>
                <a:ea typeface="黑体" panose="02010609060101010101" pitchFamily="2" charset="-122"/>
              </a:rPr>
              <a:t>,</a:t>
            </a:r>
            <a:r>
              <a:rPr lang="zh-CN" altLang="en-US" sz="4800" b="1" dirty="0">
                <a:latin typeface="黑体" panose="02010609060101010101" pitchFamily="2" charset="-122"/>
                <a:ea typeface="黑体" panose="02010609060101010101" pitchFamily="2" charset="-122"/>
              </a:rPr>
              <a:t>息怒，我是转发他人巨著。 </a:t>
            </a:r>
            <a:endParaRPr lang="zh-CN" altLang="en-US" sz="4800" b="1" dirty="0">
              <a:latin typeface="黑体" panose="02010609060101010101" pitchFamily="2" charset="-122"/>
              <a:ea typeface="黑体" panose="02010609060101010101" pitchFamily="2" charset="-122"/>
            </a:endParaRPr>
          </a:p>
        </p:txBody>
      </p:sp>
      <p:sp>
        <p:nvSpPr>
          <p:cNvPr id="197635" name="文本框 197634"/>
          <p:cNvSpPr txBox="1"/>
          <p:nvPr/>
        </p:nvSpPr>
        <p:spPr>
          <a:xfrm>
            <a:off x="5219700" y="5300663"/>
            <a:ext cx="3219450" cy="823912"/>
          </a:xfrm>
          <a:prstGeom prst="rect">
            <a:avLst/>
          </a:prstGeom>
          <a:noFill/>
          <a:ln w="9525">
            <a:noFill/>
          </a:ln>
        </p:spPr>
        <p:txBody>
          <a:bodyPr>
            <a:spAutoFit/>
          </a:bodyPr>
          <a:p>
            <a:r>
              <a:rPr lang="zh-CN" altLang="en-US" sz="4800" b="1" dirty="0">
                <a:solidFill>
                  <a:srgbClr val="FF0000"/>
                </a:solidFill>
                <a:latin typeface="黑体" panose="02010609060101010101" pitchFamily="2" charset="-122"/>
                <a:ea typeface="黑体" panose="02010609060101010101" pitchFamily="2" charset="-122"/>
              </a:rPr>
              <a:t>幽默 创新</a:t>
            </a:r>
            <a:endParaRPr lang="zh-CN" altLang="en-US" sz="4800" b="1" dirty="0">
              <a:solidFill>
                <a:srgbClr val="FF0000"/>
              </a:solidFill>
              <a:latin typeface="黑体" panose="02010609060101010101" pitchFamily="2" charset="-122"/>
              <a:ea typeface="黑体" panose="02010609060101010101" pitchFamily="2" charset="-122"/>
            </a:endParaRPr>
          </a:p>
        </p:txBody>
      </p:sp>
      <p:sp>
        <p:nvSpPr>
          <p:cNvPr id="7680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7634"/>
                                        </p:tgtEl>
                                        <p:attrNameLst>
                                          <p:attrName>style.visibility</p:attrName>
                                        </p:attrNameLst>
                                      </p:cBhvr>
                                      <p:to>
                                        <p:strVal val="visible"/>
                                      </p:to>
                                    </p:set>
                                    <p:animEffect transition="in" filter="blinds(horizontal)">
                                      <p:cBhvr>
                                        <p:cTn id="7" dur="500"/>
                                        <p:tgtEl>
                                          <p:spTgt spid="1976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7635">
                                            <p:txEl>
                                              <p:charRg st="0" end="6"/>
                                            </p:txEl>
                                          </p:spTgt>
                                        </p:tgtEl>
                                        <p:attrNameLst>
                                          <p:attrName>style.visibility</p:attrName>
                                        </p:attrNameLst>
                                      </p:cBhvr>
                                      <p:to>
                                        <p:strVal val="visible"/>
                                      </p:to>
                                    </p:set>
                                    <p:animEffect transition="in" filter="blinds(horizontal)">
                                      <p:cBhvr>
                                        <p:cTn id="12" dur="500"/>
                                        <p:tgtEl>
                                          <p:spTgt spid="197635">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4" grpId="0"/>
      <p:bldP spid="197635" grpId="0" build="allAtOnce"/>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文本框 198657"/>
          <p:cNvSpPr txBox="1"/>
          <p:nvPr/>
        </p:nvSpPr>
        <p:spPr>
          <a:xfrm>
            <a:off x="1671638" y="954088"/>
            <a:ext cx="184150" cy="823912"/>
          </a:xfrm>
          <a:prstGeom prst="rect">
            <a:avLst/>
          </a:prstGeom>
          <a:noFill/>
          <a:ln w="9525">
            <a:noFill/>
          </a:ln>
        </p:spPr>
        <p:txBody>
          <a:bodyPr wrap="none">
            <a:spAutoFit/>
          </a:bodyPr>
          <a:p>
            <a:endParaRPr lang="zh-CN" altLang="en-US" sz="4800" b="1" dirty="0">
              <a:latin typeface="Times New Roman" panose="02020603050405020304" pitchFamily="18" charset="0"/>
            </a:endParaRPr>
          </a:p>
        </p:txBody>
      </p:sp>
      <p:sp>
        <p:nvSpPr>
          <p:cNvPr id="77826" name="文本框 198658"/>
          <p:cNvSpPr txBox="1"/>
          <p:nvPr/>
        </p:nvSpPr>
        <p:spPr>
          <a:xfrm>
            <a:off x="900113" y="954088"/>
            <a:ext cx="7632700" cy="4483100"/>
          </a:xfrm>
          <a:prstGeom prst="rect">
            <a:avLst/>
          </a:prstGeom>
          <a:noFill/>
          <a:ln w="9525">
            <a:noFill/>
          </a:ln>
        </p:spPr>
        <p:txBody>
          <a:bodyPr>
            <a:spAutoFit/>
          </a:bodyPr>
          <a:p>
            <a:r>
              <a:rPr lang="en-US" altLang="zh-CN" sz="4800" b="1" dirty="0">
                <a:latin typeface="Times New Roman" panose="02020603050405020304" pitchFamily="18" charset="0"/>
              </a:rPr>
              <a:t>        </a:t>
            </a:r>
            <a:r>
              <a:rPr lang="zh-CN" altLang="en-US" sz="4800" b="1" dirty="0">
                <a:latin typeface="Times New Roman" panose="02020603050405020304" pitchFamily="18" charset="0"/>
                <a:ea typeface="黑体" panose="02010609060101010101" pitchFamily="2" charset="-122"/>
              </a:rPr>
              <a:t>风柔，雨润，花好月圆；良辰美景年年伴，幸福生活天天随！冬去春来，似水如烟；流年不复返，人生须尽欢！说一声珍重，道一声平安！</a:t>
            </a:r>
            <a:endParaRPr lang="zh-CN" altLang="en-US" sz="4800" b="1" dirty="0">
              <a:latin typeface="Times New Roman" panose="02020603050405020304" pitchFamily="18" charset="0"/>
              <a:ea typeface="黑体" panose="02010609060101010101" pitchFamily="2" charset="-122"/>
            </a:endParaRPr>
          </a:p>
        </p:txBody>
      </p:sp>
      <p:sp>
        <p:nvSpPr>
          <p:cNvPr id="198660" name="文本框 198659"/>
          <p:cNvSpPr txBox="1"/>
          <p:nvPr/>
        </p:nvSpPr>
        <p:spPr>
          <a:xfrm>
            <a:off x="3543300" y="4914900"/>
            <a:ext cx="5089525" cy="823913"/>
          </a:xfrm>
          <a:prstGeom prst="rect">
            <a:avLst/>
          </a:prstGeom>
          <a:noFill/>
          <a:ln w="9525">
            <a:noFill/>
          </a:ln>
        </p:spPr>
        <p:txBody>
          <a:bodyPr wrap="none">
            <a:spAutoFit/>
          </a:bodyPr>
          <a:p>
            <a:r>
              <a:rPr lang="zh-CN" altLang="en-US" sz="4800" b="1" dirty="0">
                <a:solidFill>
                  <a:srgbClr val="FF0000"/>
                </a:solidFill>
                <a:latin typeface="黑体" panose="02010609060101010101" pitchFamily="2" charset="-122"/>
                <a:ea typeface="黑体" panose="02010609060101010101" pitchFamily="2" charset="-122"/>
              </a:rPr>
              <a:t>对偶</a:t>
            </a:r>
            <a:r>
              <a:rPr lang="en-US" altLang="zh-CN" sz="4800" b="1" dirty="0">
                <a:solidFill>
                  <a:srgbClr val="FF0000"/>
                </a:solidFill>
                <a:latin typeface="黑体" panose="02010609060101010101" pitchFamily="2" charset="-122"/>
                <a:ea typeface="黑体" panose="02010609060101010101" pitchFamily="2" charset="-122"/>
              </a:rPr>
              <a:t>\</a:t>
            </a:r>
            <a:r>
              <a:rPr lang="zh-CN" altLang="en-US" sz="4800" b="1" dirty="0">
                <a:solidFill>
                  <a:srgbClr val="FF0000"/>
                </a:solidFill>
                <a:latin typeface="黑体" panose="02010609060101010101" pitchFamily="2" charset="-122"/>
                <a:ea typeface="黑体" panose="02010609060101010101" pitchFamily="2" charset="-122"/>
              </a:rPr>
              <a:t>比喻</a:t>
            </a:r>
            <a:r>
              <a:rPr lang="en-US" altLang="zh-CN" sz="4800" b="1" dirty="0">
                <a:solidFill>
                  <a:srgbClr val="FF0000"/>
                </a:solidFill>
                <a:latin typeface="黑体" panose="02010609060101010101" pitchFamily="2" charset="-122"/>
                <a:ea typeface="黑体" panose="02010609060101010101" pitchFamily="2" charset="-122"/>
              </a:rPr>
              <a:t>\</a:t>
            </a:r>
            <a:r>
              <a:rPr lang="zh-CN" altLang="en-US" sz="4800" b="1" dirty="0">
                <a:solidFill>
                  <a:srgbClr val="FF0000"/>
                </a:solidFill>
                <a:latin typeface="黑体" panose="02010609060101010101" pitchFamily="2" charset="-122"/>
                <a:ea typeface="黑体" panose="02010609060101010101" pitchFamily="2" charset="-122"/>
              </a:rPr>
              <a:t>长短句</a:t>
            </a:r>
            <a:endParaRPr lang="zh-CN" altLang="en-US" sz="4800" b="1" dirty="0">
              <a:solidFill>
                <a:srgbClr val="FF0000"/>
              </a:solidFill>
              <a:latin typeface="黑体" panose="02010609060101010101" pitchFamily="2" charset="-122"/>
              <a:ea typeface="黑体" panose="02010609060101010101" pitchFamily="2" charset="-122"/>
            </a:endParaRPr>
          </a:p>
        </p:txBody>
      </p:sp>
      <p:sp>
        <p:nvSpPr>
          <p:cNvPr id="7782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8660"/>
                                        </p:tgtEl>
                                        <p:attrNameLst>
                                          <p:attrName>style.visibility</p:attrName>
                                        </p:attrNameLst>
                                      </p:cBhvr>
                                      <p:to>
                                        <p:strVal val="visible"/>
                                      </p:to>
                                    </p:set>
                                    <p:animEffect transition="in" filter="blinds(horizontal)">
                                      <p:cBhvr>
                                        <p:cTn id="7" dur="500"/>
                                        <p:tgtEl>
                                          <p:spTgt spid="198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6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文本框 199681"/>
          <p:cNvSpPr txBox="1"/>
          <p:nvPr/>
        </p:nvSpPr>
        <p:spPr>
          <a:xfrm>
            <a:off x="1042988" y="1241425"/>
            <a:ext cx="8101012" cy="4119563"/>
          </a:xfrm>
          <a:prstGeom prst="rect">
            <a:avLst/>
          </a:prstGeom>
          <a:noFill/>
          <a:ln w="9525">
            <a:noFill/>
          </a:ln>
        </p:spPr>
        <p:txBody>
          <a:bodyPr>
            <a:spAutoFit/>
          </a:bodyPr>
          <a:p>
            <a:pPr>
              <a:spcBef>
                <a:spcPct val="50000"/>
              </a:spcBef>
            </a:pPr>
            <a:r>
              <a:rPr lang="zh-CN" altLang="en-US" sz="4800" b="1" dirty="0">
                <a:latin typeface="Times New Roman" panose="02020603050405020304" pitchFamily="18" charset="0"/>
                <a:ea typeface="黑体" panose="02010609060101010101" pitchFamily="2" charset="-122"/>
              </a:rPr>
              <a:t>悠悠的云里有淡淡的诗，</a:t>
            </a:r>
            <a:endParaRPr lang="zh-CN" altLang="en-US" sz="4800" b="1" dirty="0">
              <a:latin typeface="Times New Roman" panose="02020603050405020304" pitchFamily="18" charset="0"/>
              <a:ea typeface="黑体" panose="02010609060101010101" pitchFamily="2" charset="-122"/>
            </a:endParaRPr>
          </a:p>
          <a:p>
            <a:pPr>
              <a:spcBef>
                <a:spcPct val="50000"/>
              </a:spcBef>
            </a:pPr>
            <a:r>
              <a:rPr lang="zh-CN" altLang="en-US" sz="4800" b="1" dirty="0">
                <a:latin typeface="Times New Roman" panose="02020603050405020304" pitchFamily="18" charset="0"/>
                <a:ea typeface="黑体" panose="02010609060101010101" pitchFamily="2" charset="-122"/>
              </a:rPr>
              <a:t>淡淡的诗里有绵绵的喜悦，</a:t>
            </a:r>
            <a:endParaRPr lang="zh-CN" altLang="en-US" sz="4800" b="1" dirty="0">
              <a:latin typeface="Times New Roman" panose="02020603050405020304" pitchFamily="18" charset="0"/>
              <a:ea typeface="黑体" panose="02010609060101010101" pitchFamily="2" charset="-122"/>
            </a:endParaRPr>
          </a:p>
          <a:p>
            <a:pPr>
              <a:spcBef>
                <a:spcPct val="50000"/>
              </a:spcBef>
            </a:pPr>
            <a:r>
              <a:rPr lang="zh-CN" altLang="en-US" sz="4800" b="1" dirty="0">
                <a:latin typeface="Times New Roman" panose="02020603050405020304" pitchFamily="18" charset="0"/>
                <a:ea typeface="黑体" panose="02010609060101010101" pitchFamily="2" charset="-122"/>
              </a:rPr>
              <a:t>绵绵的喜悦里有我轻轻的</a:t>
            </a:r>
            <a:endParaRPr lang="zh-CN" altLang="en-US" sz="4800" b="1" dirty="0">
              <a:latin typeface="Times New Roman" panose="02020603050405020304" pitchFamily="18" charset="0"/>
              <a:ea typeface="黑体" panose="02010609060101010101" pitchFamily="2" charset="-122"/>
            </a:endParaRPr>
          </a:p>
          <a:p>
            <a:pPr>
              <a:spcBef>
                <a:spcPct val="50000"/>
              </a:spcBef>
            </a:pPr>
            <a:r>
              <a:rPr lang="zh-CN" altLang="en-US" sz="4800" b="1" dirty="0">
                <a:latin typeface="Times New Roman" panose="02020603050405020304" pitchFamily="18" charset="0"/>
                <a:ea typeface="黑体" panose="02010609060101010101" pitchFamily="2" charset="-122"/>
              </a:rPr>
              <a:t>问候！</a:t>
            </a:r>
            <a:endParaRPr lang="zh-CN" altLang="en-US" sz="4800" b="1" dirty="0">
              <a:latin typeface="Times New Roman" panose="02020603050405020304" pitchFamily="18" charset="0"/>
              <a:ea typeface="黑体" panose="02010609060101010101" pitchFamily="2" charset="-122"/>
            </a:endParaRPr>
          </a:p>
        </p:txBody>
      </p:sp>
      <p:sp>
        <p:nvSpPr>
          <p:cNvPr id="199683" name="文本框 199682"/>
          <p:cNvSpPr txBox="1"/>
          <p:nvPr/>
        </p:nvSpPr>
        <p:spPr>
          <a:xfrm>
            <a:off x="1619250" y="4508500"/>
            <a:ext cx="7354888" cy="1555750"/>
          </a:xfrm>
          <a:prstGeom prst="rect">
            <a:avLst/>
          </a:prstGeom>
          <a:noFill/>
          <a:ln w="9525">
            <a:noFill/>
          </a:ln>
        </p:spPr>
        <p:txBody>
          <a:bodyPr>
            <a:spAutoFit/>
          </a:bodyPr>
          <a:p>
            <a:pPr>
              <a:spcBef>
                <a:spcPct val="50000"/>
              </a:spcBef>
            </a:pPr>
            <a:r>
              <a:rPr lang="en-US" altLang="zh-CN" sz="4800" b="1">
                <a:solidFill>
                  <a:srgbClr val="00FF00"/>
                </a:solidFill>
                <a:latin typeface="Times New Roman" panose="02020603050405020304" pitchFamily="18" charset="0"/>
              </a:rPr>
              <a:t>          </a:t>
            </a:r>
            <a:r>
              <a:rPr lang="en-US" altLang="zh-CN" sz="4800" b="1" dirty="0">
                <a:solidFill>
                  <a:srgbClr val="FF3300"/>
                </a:solidFill>
                <a:latin typeface="黑体" panose="02010609060101010101" pitchFamily="2" charset="-122"/>
                <a:ea typeface="黑体" panose="02010609060101010101" pitchFamily="2" charset="-122"/>
              </a:rPr>
              <a:t>(</a:t>
            </a:r>
            <a:r>
              <a:rPr lang="zh-CN" altLang="en-US" sz="4800" b="1" dirty="0">
                <a:solidFill>
                  <a:srgbClr val="FF3300"/>
                </a:solidFill>
                <a:latin typeface="黑体" panose="02010609060101010101" pitchFamily="2" charset="-122"/>
                <a:ea typeface="黑体" panose="02010609060101010101" pitchFamily="2" charset="-122"/>
              </a:rPr>
              <a:t>顶针的回环之美</a:t>
            </a:r>
            <a:r>
              <a:rPr lang="en-US" altLang="zh-CN" sz="4800" b="1">
                <a:solidFill>
                  <a:srgbClr val="FF3300"/>
                </a:solidFill>
                <a:latin typeface="黑体" panose="02010609060101010101" pitchFamily="2" charset="-122"/>
                <a:ea typeface="黑体" panose="02010609060101010101" pitchFamily="2" charset="-122"/>
              </a:rPr>
              <a:t>)</a:t>
            </a:r>
            <a:r>
              <a:rPr lang="en-US" altLang="zh-CN" sz="4800" b="1">
                <a:solidFill>
                  <a:schemeClr val="bg1"/>
                </a:solidFill>
                <a:latin typeface="Times New Roman" panose="02020603050405020304" pitchFamily="18" charset="0"/>
              </a:rPr>
              <a:t> </a:t>
            </a:r>
            <a:endParaRPr lang="en-US" altLang="zh-CN" sz="4800" b="1">
              <a:solidFill>
                <a:schemeClr val="bg1"/>
              </a:solidFill>
              <a:latin typeface="Times New Roman" panose="02020603050405020304" pitchFamily="18" charset="0"/>
            </a:endParaRPr>
          </a:p>
          <a:p>
            <a:endParaRPr lang="en-US" altLang="zh-CN" sz="4800" b="1" dirty="0">
              <a:latin typeface="Times New Roman" panose="02020603050405020304" pitchFamily="18" charset="0"/>
            </a:endParaRPr>
          </a:p>
        </p:txBody>
      </p:sp>
      <p:sp>
        <p:nvSpPr>
          <p:cNvPr id="7885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9683"/>
                                        </p:tgtEl>
                                        <p:attrNameLst>
                                          <p:attrName>style.visibility</p:attrName>
                                        </p:attrNameLst>
                                      </p:cBhvr>
                                      <p:to>
                                        <p:strVal val="visible"/>
                                      </p:to>
                                    </p:set>
                                    <p:animEffect transition="in" filter="blinds(horizontal)">
                                      <p:cBhvr>
                                        <p:cTn id="7" dur="500"/>
                                        <p:tgtEl>
                                          <p:spTgt spid="199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文本框 200705"/>
          <p:cNvSpPr txBox="1"/>
          <p:nvPr/>
        </p:nvSpPr>
        <p:spPr>
          <a:xfrm>
            <a:off x="684213" y="1484313"/>
            <a:ext cx="8459787" cy="3019425"/>
          </a:xfrm>
          <a:prstGeom prst="rect">
            <a:avLst/>
          </a:prstGeom>
          <a:noFill/>
          <a:ln w="9525">
            <a:noFill/>
          </a:ln>
        </p:spPr>
        <p:txBody>
          <a:bodyPr>
            <a:spAutoFit/>
          </a:bodyPr>
          <a:p>
            <a:r>
              <a:rPr lang="en-US" altLang="zh-CN" sz="4800" b="1" dirty="0">
                <a:latin typeface="Times New Roman" panose="02020603050405020304" pitchFamily="18" charset="0"/>
              </a:rPr>
              <a:t> </a:t>
            </a:r>
            <a:r>
              <a:rPr lang="zh-CN" altLang="en-US" sz="4800" b="1" dirty="0">
                <a:latin typeface="Times New Roman" panose="02020603050405020304" pitchFamily="18" charset="0"/>
                <a:ea typeface="黑体" panose="02010609060101010101" pitchFamily="2" charset="-122"/>
              </a:rPr>
              <a:t>春夜灯花，几处笙歌腾朗月；良宵美景，万家箫管乐丰年。三五良宵，花灯吐艳映新春；一年初望，明月生辉度佳节。</a:t>
            </a:r>
            <a:endParaRPr lang="zh-CN" altLang="en-US" sz="4800" b="1" dirty="0">
              <a:latin typeface="Times New Roman" panose="02020603050405020304" pitchFamily="18" charset="0"/>
              <a:ea typeface="黑体" panose="02010609060101010101" pitchFamily="2" charset="-122"/>
            </a:endParaRPr>
          </a:p>
        </p:txBody>
      </p:sp>
      <p:sp>
        <p:nvSpPr>
          <p:cNvPr id="79874" name="文本框 200706"/>
          <p:cNvSpPr txBox="1"/>
          <p:nvPr/>
        </p:nvSpPr>
        <p:spPr>
          <a:xfrm>
            <a:off x="663575" y="1025525"/>
            <a:ext cx="184150" cy="823913"/>
          </a:xfrm>
          <a:prstGeom prst="rect">
            <a:avLst/>
          </a:prstGeom>
          <a:noFill/>
          <a:ln w="9525">
            <a:noFill/>
          </a:ln>
        </p:spPr>
        <p:txBody>
          <a:bodyPr wrap="none">
            <a:spAutoFit/>
          </a:bodyPr>
          <a:p>
            <a:endParaRPr lang="zh-CN" altLang="en-US" sz="4800" b="1" dirty="0">
              <a:latin typeface="Times New Roman" panose="02020603050405020304" pitchFamily="18" charset="0"/>
            </a:endParaRPr>
          </a:p>
        </p:txBody>
      </p:sp>
      <p:sp>
        <p:nvSpPr>
          <p:cNvPr id="79875" name="文本框 200708"/>
          <p:cNvSpPr txBox="1"/>
          <p:nvPr/>
        </p:nvSpPr>
        <p:spPr>
          <a:xfrm>
            <a:off x="2463800" y="4554538"/>
            <a:ext cx="184150" cy="823912"/>
          </a:xfrm>
          <a:prstGeom prst="rect">
            <a:avLst/>
          </a:prstGeom>
          <a:noFill/>
          <a:ln w="9525">
            <a:noFill/>
          </a:ln>
        </p:spPr>
        <p:txBody>
          <a:bodyPr wrap="none">
            <a:spAutoFit/>
          </a:bodyPr>
          <a:p>
            <a:endParaRPr lang="zh-CN" altLang="en-US" sz="4800" b="1" dirty="0">
              <a:latin typeface="Times New Roman" panose="02020603050405020304" pitchFamily="18" charset="0"/>
            </a:endParaRPr>
          </a:p>
        </p:txBody>
      </p:sp>
      <p:sp>
        <p:nvSpPr>
          <p:cNvPr id="200710" name="文本框 200709"/>
          <p:cNvSpPr txBox="1"/>
          <p:nvPr/>
        </p:nvSpPr>
        <p:spPr>
          <a:xfrm>
            <a:off x="2700338" y="4954588"/>
            <a:ext cx="5656262" cy="823912"/>
          </a:xfrm>
          <a:prstGeom prst="rect">
            <a:avLst/>
          </a:prstGeom>
          <a:noFill/>
          <a:ln w="9525">
            <a:noFill/>
          </a:ln>
        </p:spPr>
        <p:txBody>
          <a:bodyPr>
            <a:spAutoFit/>
          </a:bodyPr>
          <a:p>
            <a:r>
              <a:rPr lang="zh-CN" altLang="en-US" sz="4800" b="1" dirty="0">
                <a:solidFill>
                  <a:srgbClr val="FF0000"/>
                </a:solidFill>
                <a:latin typeface="黑体" panose="02010609060101010101" pitchFamily="2" charset="-122"/>
                <a:ea typeface="黑体" panose="02010609060101010101" pitchFamily="2" charset="-122"/>
              </a:rPr>
              <a:t>对偶</a:t>
            </a:r>
            <a:r>
              <a:rPr lang="en-US" altLang="zh-CN" sz="4800" b="1" dirty="0">
                <a:solidFill>
                  <a:srgbClr val="FF0000"/>
                </a:solidFill>
                <a:latin typeface="黑体" panose="02010609060101010101" pitchFamily="2" charset="-122"/>
                <a:ea typeface="黑体" panose="02010609060101010101" pitchFamily="2" charset="-122"/>
              </a:rPr>
              <a:t>\</a:t>
            </a:r>
            <a:r>
              <a:rPr lang="zh-CN" altLang="en-US" sz="4800" b="1" dirty="0">
                <a:solidFill>
                  <a:srgbClr val="FF0000"/>
                </a:solidFill>
                <a:latin typeface="黑体" panose="02010609060101010101" pitchFamily="2" charset="-122"/>
                <a:ea typeface="黑体" panose="02010609060101010101" pitchFamily="2" charset="-122"/>
              </a:rPr>
              <a:t>排比</a:t>
            </a:r>
            <a:r>
              <a:rPr lang="en-US" altLang="zh-CN" sz="4800" b="1" dirty="0">
                <a:solidFill>
                  <a:srgbClr val="FF0000"/>
                </a:solidFill>
                <a:latin typeface="黑体" panose="02010609060101010101" pitchFamily="2" charset="-122"/>
                <a:ea typeface="黑体" panose="02010609060101010101" pitchFamily="2" charset="-122"/>
              </a:rPr>
              <a:t>\</a:t>
            </a:r>
            <a:r>
              <a:rPr lang="zh-CN" altLang="en-US" sz="4800" b="1" dirty="0">
                <a:solidFill>
                  <a:srgbClr val="FF0000"/>
                </a:solidFill>
                <a:latin typeface="黑体" panose="02010609060101010101" pitchFamily="2" charset="-122"/>
                <a:ea typeface="黑体" panose="02010609060101010101" pitchFamily="2" charset="-122"/>
              </a:rPr>
              <a:t>长短句</a:t>
            </a:r>
            <a:endParaRPr lang="zh-CN" altLang="en-US" sz="4800" b="1" dirty="0">
              <a:solidFill>
                <a:srgbClr val="FF0000"/>
              </a:solidFill>
              <a:latin typeface="黑体" panose="02010609060101010101" pitchFamily="2" charset="-122"/>
              <a:ea typeface="黑体" panose="02010609060101010101" pitchFamily="2" charset="-122"/>
            </a:endParaRPr>
          </a:p>
        </p:txBody>
      </p:sp>
      <p:sp>
        <p:nvSpPr>
          <p:cNvPr id="7987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0710"/>
                                        </p:tgtEl>
                                        <p:attrNameLst>
                                          <p:attrName>style.visibility</p:attrName>
                                        </p:attrNameLst>
                                      </p:cBhvr>
                                      <p:to>
                                        <p:strVal val="visible"/>
                                      </p:to>
                                    </p:set>
                                    <p:animEffect transition="in" filter="blinds(horizontal)">
                                      <p:cBhvr>
                                        <p:cTn id="7" dur="500"/>
                                        <p:tgtEl>
                                          <p:spTgt spid="200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1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文本框 201729"/>
          <p:cNvSpPr txBox="1"/>
          <p:nvPr/>
        </p:nvSpPr>
        <p:spPr>
          <a:xfrm>
            <a:off x="2339975" y="1025525"/>
            <a:ext cx="4392613" cy="3751263"/>
          </a:xfrm>
          <a:prstGeom prst="rect">
            <a:avLst/>
          </a:prstGeom>
          <a:noFill/>
          <a:ln w="9525">
            <a:noFill/>
          </a:ln>
        </p:spPr>
        <p:txBody>
          <a:bodyPr>
            <a:spAutoFit/>
          </a:bodyPr>
          <a:p>
            <a:r>
              <a:rPr lang="zh-CN" altLang="en-US" sz="4800" b="1" dirty="0">
                <a:latin typeface="Times New Roman" panose="02020603050405020304" pitchFamily="18" charset="0"/>
                <a:ea typeface="黑体" panose="02010609060101010101" pitchFamily="2" charset="-122"/>
              </a:rPr>
              <a:t>人生忙忙碌碌</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日子酸酸甜甜</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缘分简简单单</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联系断断续续</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惦记时时刻刻</a:t>
            </a:r>
            <a:endParaRPr lang="zh-CN" altLang="en-US" sz="4800" b="1" dirty="0">
              <a:latin typeface="Times New Roman" panose="02020603050405020304" pitchFamily="18" charset="0"/>
              <a:ea typeface="黑体" panose="02010609060101010101" pitchFamily="2" charset="-122"/>
            </a:endParaRPr>
          </a:p>
        </p:txBody>
      </p:sp>
      <p:sp>
        <p:nvSpPr>
          <p:cNvPr id="80898" name="文本框 201730"/>
          <p:cNvSpPr txBox="1"/>
          <p:nvPr/>
        </p:nvSpPr>
        <p:spPr>
          <a:xfrm>
            <a:off x="7000875" y="2609850"/>
            <a:ext cx="184150" cy="823913"/>
          </a:xfrm>
          <a:prstGeom prst="rect">
            <a:avLst/>
          </a:prstGeom>
          <a:noFill/>
          <a:ln w="9525">
            <a:noFill/>
          </a:ln>
        </p:spPr>
        <p:txBody>
          <a:bodyPr wrap="none">
            <a:spAutoFit/>
          </a:bodyPr>
          <a:p>
            <a:endParaRPr lang="zh-CN" altLang="en-US" sz="4800" b="1" dirty="0">
              <a:latin typeface="Times New Roman" panose="02020603050405020304" pitchFamily="18" charset="0"/>
            </a:endParaRPr>
          </a:p>
        </p:txBody>
      </p:sp>
      <p:sp>
        <p:nvSpPr>
          <p:cNvPr id="80899" name="文本框 201732"/>
          <p:cNvSpPr txBox="1"/>
          <p:nvPr/>
        </p:nvSpPr>
        <p:spPr>
          <a:xfrm>
            <a:off x="2895600" y="4699000"/>
            <a:ext cx="184150" cy="823913"/>
          </a:xfrm>
          <a:prstGeom prst="rect">
            <a:avLst/>
          </a:prstGeom>
          <a:noFill/>
          <a:ln w="9525">
            <a:noFill/>
          </a:ln>
        </p:spPr>
        <p:txBody>
          <a:bodyPr wrap="none">
            <a:spAutoFit/>
          </a:bodyPr>
          <a:p>
            <a:endParaRPr lang="zh-CN" altLang="en-US" sz="4800" b="1" dirty="0">
              <a:latin typeface="Times New Roman" panose="02020603050405020304" pitchFamily="18" charset="0"/>
            </a:endParaRPr>
          </a:p>
        </p:txBody>
      </p:sp>
      <p:sp>
        <p:nvSpPr>
          <p:cNvPr id="201734" name="文本框 201733"/>
          <p:cNvSpPr txBox="1"/>
          <p:nvPr/>
        </p:nvSpPr>
        <p:spPr>
          <a:xfrm>
            <a:off x="4572000" y="4941888"/>
            <a:ext cx="3248025" cy="823912"/>
          </a:xfrm>
          <a:prstGeom prst="rect">
            <a:avLst/>
          </a:prstGeom>
          <a:noFill/>
          <a:ln w="9525">
            <a:noFill/>
          </a:ln>
        </p:spPr>
        <p:txBody>
          <a:bodyPr wrap="none">
            <a:spAutoFit/>
          </a:bodyPr>
          <a:p>
            <a:r>
              <a:rPr lang="zh-CN" altLang="en-US" sz="4800" b="1" dirty="0">
                <a:solidFill>
                  <a:srgbClr val="FF0000"/>
                </a:solidFill>
                <a:latin typeface="Times New Roman" panose="02020603050405020304" pitchFamily="18" charset="0"/>
                <a:ea typeface="黑体" panose="02010609060101010101" pitchFamily="2" charset="-122"/>
              </a:rPr>
              <a:t>叠字增色彩</a:t>
            </a:r>
            <a:endParaRPr lang="zh-CN" altLang="en-US" sz="4800" b="1" dirty="0">
              <a:latin typeface="Times New Roman" panose="02020603050405020304" pitchFamily="18" charset="0"/>
              <a:ea typeface="黑体" panose="02010609060101010101" pitchFamily="2" charset="-122"/>
            </a:endParaRPr>
          </a:p>
        </p:txBody>
      </p:sp>
      <p:sp>
        <p:nvSpPr>
          <p:cNvPr id="8090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1734">
                                            <p:txEl>
                                              <p:charRg st="0" end="6"/>
                                            </p:txEl>
                                          </p:spTgt>
                                        </p:tgtEl>
                                        <p:attrNameLst>
                                          <p:attrName>style.visibility</p:attrName>
                                        </p:attrNameLst>
                                      </p:cBhvr>
                                      <p:to>
                                        <p:strVal val="visible"/>
                                      </p:to>
                                    </p:set>
                                    <p:animEffect transition="in" filter="blinds(horizontal)">
                                      <p:cBhvr>
                                        <p:cTn id="7" dur="500"/>
                                        <p:tgtEl>
                                          <p:spTgt spid="201734">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文本框 202753"/>
          <p:cNvSpPr txBox="1"/>
          <p:nvPr/>
        </p:nvSpPr>
        <p:spPr>
          <a:xfrm>
            <a:off x="950913" y="1241425"/>
            <a:ext cx="7581900" cy="3386138"/>
          </a:xfrm>
          <a:prstGeom prst="rect">
            <a:avLst/>
          </a:prstGeom>
          <a:noFill/>
          <a:ln w="9525">
            <a:noFill/>
          </a:ln>
        </p:spPr>
        <p:txBody>
          <a:bodyPr>
            <a:spAutoFit/>
          </a:bodyPr>
          <a:p>
            <a:pPr>
              <a:spcBef>
                <a:spcPct val="50000"/>
              </a:spcBef>
            </a:pPr>
            <a:r>
              <a:rPr lang="en-US" altLang="zh-CN" sz="4800" b="1" dirty="0">
                <a:latin typeface="Times New Roman" panose="02020603050405020304" pitchFamily="18" charset="0"/>
              </a:rPr>
              <a:t>       </a:t>
            </a:r>
            <a:r>
              <a:rPr lang="zh-CN" altLang="en-US" sz="4800" b="1" dirty="0">
                <a:latin typeface="黑体" panose="02010609060101010101" pitchFamily="2" charset="-122"/>
                <a:ea typeface="黑体" panose="02010609060101010101" pitchFamily="2" charset="-122"/>
              </a:rPr>
              <a:t>你的一滴眼泪，对我已是倾盆大雨了；</a:t>
            </a:r>
            <a:endParaRPr lang="zh-CN" altLang="en-US" sz="4800" b="1" dirty="0">
              <a:latin typeface="黑体" panose="02010609060101010101" pitchFamily="2" charset="-122"/>
              <a:ea typeface="黑体" panose="02010609060101010101" pitchFamily="2" charset="-122"/>
            </a:endParaRPr>
          </a:p>
          <a:p>
            <a:pPr>
              <a:spcBef>
                <a:spcPct val="50000"/>
              </a:spcBef>
            </a:pPr>
            <a:r>
              <a:rPr lang="zh-CN" altLang="en-US" sz="4800" b="1" dirty="0">
                <a:latin typeface="黑体" panose="02010609060101010101" pitchFamily="2" charset="-122"/>
                <a:ea typeface="黑体" panose="02010609060101010101" pitchFamily="2" charset="-122"/>
              </a:rPr>
              <a:t>   我的一声叹息，对你会是晴天霹雳吗？</a:t>
            </a:r>
            <a:endParaRPr lang="zh-CN" altLang="en-US" sz="4800" b="1" dirty="0">
              <a:latin typeface="Times New Roman" panose="02020603050405020304" pitchFamily="18" charset="0"/>
            </a:endParaRPr>
          </a:p>
        </p:txBody>
      </p:sp>
      <p:sp>
        <p:nvSpPr>
          <p:cNvPr id="202755" name="文本框 202754"/>
          <p:cNvSpPr txBox="1"/>
          <p:nvPr/>
        </p:nvSpPr>
        <p:spPr>
          <a:xfrm>
            <a:off x="5148263" y="4652963"/>
            <a:ext cx="1409700" cy="823912"/>
          </a:xfrm>
          <a:prstGeom prst="rect">
            <a:avLst/>
          </a:prstGeom>
          <a:noFill/>
          <a:ln w="9525">
            <a:noFill/>
          </a:ln>
        </p:spPr>
        <p:txBody>
          <a:bodyPr>
            <a:spAutoFit/>
          </a:bodyPr>
          <a:p>
            <a:r>
              <a:rPr lang="zh-CN" altLang="en-US" sz="4800" b="1" dirty="0">
                <a:solidFill>
                  <a:srgbClr val="FF0000"/>
                </a:solidFill>
                <a:latin typeface="Times New Roman" panose="02020603050405020304" pitchFamily="18" charset="0"/>
                <a:ea typeface="黑体" panose="02010609060101010101" pitchFamily="2" charset="-122"/>
              </a:rPr>
              <a:t>夸张</a:t>
            </a:r>
            <a:endParaRPr lang="zh-CN" altLang="en-US" sz="4800" b="1" dirty="0">
              <a:solidFill>
                <a:srgbClr val="FF0000"/>
              </a:solidFill>
              <a:latin typeface="Times New Roman" panose="02020603050405020304" pitchFamily="18" charset="0"/>
              <a:ea typeface="黑体" panose="02010609060101010101" pitchFamily="2" charset="-122"/>
            </a:endParaRPr>
          </a:p>
        </p:txBody>
      </p:sp>
      <p:sp>
        <p:nvSpPr>
          <p:cNvPr id="81923" name="文本框 202755"/>
          <p:cNvSpPr txBox="1"/>
          <p:nvPr/>
        </p:nvSpPr>
        <p:spPr>
          <a:xfrm>
            <a:off x="5703888" y="3906838"/>
            <a:ext cx="184150" cy="823912"/>
          </a:xfrm>
          <a:prstGeom prst="rect">
            <a:avLst/>
          </a:prstGeom>
          <a:noFill/>
          <a:ln w="9525">
            <a:noFill/>
          </a:ln>
        </p:spPr>
        <p:txBody>
          <a:bodyPr wrap="none">
            <a:spAutoFit/>
          </a:bodyPr>
          <a:p>
            <a:endParaRPr lang="zh-CN" altLang="en-US" sz="4800" b="1" dirty="0">
              <a:latin typeface="Times New Roman" panose="02020603050405020304" pitchFamily="18" charset="0"/>
            </a:endParaRPr>
          </a:p>
        </p:txBody>
      </p:sp>
      <p:sp>
        <p:nvSpPr>
          <p:cNvPr id="8192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2755">
                                            <p:txEl>
                                              <p:charRg st="0" end="3"/>
                                            </p:txEl>
                                          </p:spTgt>
                                        </p:tgtEl>
                                        <p:attrNameLst>
                                          <p:attrName>style.visibility</p:attrName>
                                        </p:attrNameLst>
                                      </p:cBhvr>
                                      <p:to>
                                        <p:strVal val="visible"/>
                                      </p:to>
                                    </p:set>
                                    <p:animEffect transition="in" filter="blinds(horizontal)">
                                      <p:cBhvr>
                                        <p:cTn id="7" dur="500"/>
                                        <p:tgtEl>
                                          <p:spTgt spid="202755">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文本框 203777"/>
          <p:cNvSpPr txBox="1"/>
          <p:nvPr/>
        </p:nvSpPr>
        <p:spPr>
          <a:xfrm>
            <a:off x="925513" y="820738"/>
            <a:ext cx="7292975" cy="5214937"/>
          </a:xfrm>
          <a:prstGeom prst="rect">
            <a:avLst/>
          </a:prstGeom>
          <a:noFill/>
          <a:ln w="9525">
            <a:noFill/>
          </a:ln>
        </p:spPr>
        <p:txBody>
          <a:bodyPr>
            <a:spAutoFit/>
          </a:bodyPr>
          <a:p>
            <a:r>
              <a:rPr lang="zh-CN" altLang="en-US" sz="4800" b="1" dirty="0">
                <a:latin typeface="黑体" panose="02010609060101010101" pitchFamily="2" charset="-122"/>
                <a:ea typeface="黑体" panose="02010609060101010101" pitchFamily="2" charset="-122"/>
              </a:rPr>
              <a:t>友情如一坛老酒， 封存愈久愈香醇，一句短短祝福，就能开启坛盖，品尝浓醇酒香；友情就如一轮红日，默默付出无所求，一声轻轻问候，就是一束温暖阳光。</a:t>
            </a:r>
            <a:endParaRPr lang="zh-CN" altLang="en-US" sz="4800" b="1" dirty="0">
              <a:latin typeface="黑体" panose="02010609060101010101" pitchFamily="2" charset="-122"/>
              <a:ea typeface="黑体" panose="02010609060101010101" pitchFamily="2" charset="-122"/>
            </a:endParaRPr>
          </a:p>
        </p:txBody>
      </p:sp>
      <p:sp>
        <p:nvSpPr>
          <p:cNvPr id="203779" name="文本框 203778"/>
          <p:cNvSpPr txBox="1"/>
          <p:nvPr/>
        </p:nvSpPr>
        <p:spPr>
          <a:xfrm>
            <a:off x="4211638" y="5491163"/>
            <a:ext cx="2665412" cy="823912"/>
          </a:xfrm>
          <a:prstGeom prst="rect">
            <a:avLst/>
          </a:prstGeom>
          <a:noFill/>
          <a:ln w="9525">
            <a:noFill/>
          </a:ln>
        </p:spPr>
        <p:txBody>
          <a:bodyPr>
            <a:spAutoFit/>
          </a:bodyPr>
          <a:p>
            <a:r>
              <a:rPr lang="zh-CN" altLang="en-US" sz="4800" b="1" dirty="0">
                <a:solidFill>
                  <a:srgbClr val="FF0000"/>
                </a:solidFill>
                <a:latin typeface="Times New Roman" panose="02020603050405020304" pitchFamily="18" charset="0"/>
                <a:ea typeface="黑体" panose="02010609060101010101" pitchFamily="2" charset="-122"/>
              </a:rPr>
              <a:t>温馨浓情</a:t>
            </a:r>
            <a:endParaRPr lang="zh-CN" altLang="en-US" sz="4800" b="1" dirty="0">
              <a:solidFill>
                <a:srgbClr val="FF0000"/>
              </a:solidFill>
              <a:latin typeface="Times New Roman" panose="02020603050405020304" pitchFamily="18" charset="0"/>
              <a:ea typeface="黑体" panose="02010609060101010101" pitchFamily="2" charset="-122"/>
            </a:endParaRPr>
          </a:p>
        </p:txBody>
      </p:sp>
      <p:sp>
        <p:nvSpPr>
          <p:cNvPr id="8294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3779"/>
                                        </p:tgtEl>
                                        <p:attrNameLst>
                                          <p:attrName>style.visibility</p:attrName>
                                        </p:attrNameLst>
                                      </p:cBhvr>
                                      <p:to>
                                        <p:strVal val="visible"/>
                                      </p:to>
                                    </p:set>
                                    <p:animEffect transition="in" filter="blinds(horizontal)">
                                      <p:cBhvr>
                                        <p:cTn id="7" dur="500"/>
                                        <p:tgtEl>
                                          <p:spTgt spid="203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02" name="文本框 204801"/>
          <p:cNvSpPr txBox="1"/>
          <p:nvPr/>
        </p:nvSpPr>
        <p:spPr>
          <a:xfrm>
            <a:off x="1187450" y="692150"/>
            <a:ext cx="5686425" cy="823913"/>
          </a:xfrm>
          <a:prstGeom prst="rect">
            <a:avLst/>
          </a:prstGeom>
          <a:noFill/>
          <a:ln w="9525">
            <a:noFill/>
          </a:ln>
        </p:spPr>
        <p:txBody>
          <a:bodyPr>
            <a:spAutoFit/>
          </a:bodyPr>
          <a:p>
            <a:pPr>
              <a:spcBef>
                <a:spcPct val="50000"/>
              </a:spcBef>
            </a:pPr>
            <a:r>
              <a:rPr lang="zh-CN" altLang="en-US" sz="4800" b="1" dirty="0">
                <a:solidFill>
                  <a:srgbClr val="006600"/>
                </a:solidFill>
                <a:latin typeface="Times New Roman" panose="02020603050405020304" pitchFamily="18" charset="0"/>
                <a:ea typeface="黑体" panose="02010609060101010101" pitchFamily="2" charset="-122"/>
              </a:rPr>
              <a:t>手机短信基本特点：</a:t>
            </a:r>
            <a:endParaRPr lang="zh-CN" altLang="en-US" sz="4800" b="1">
              <a:solidFill>
                <a:srgbClr val="006600"/>
              </a:solidFill>
              <a:latin typeface="Times New Roman" panose="02020603050405020304" pitchFamily="18" charset="0"/>
              <a:ea typeface="黑体" panose="02010609060101010101" pitchFamily="2" charset="-122"/>
            </a:endParaRPr>
          </a:p>
        </p:txBody>
      </p:sp>
      <p:sp>
        <p:nvSpPr>
          <p:cNvPr id="83970" name="文本框 204802"/>
          <p:cNvSpPr txBox="1"/>
          <p:nvPr/>
        </p:nvSpPr>
        <p:spPr>
          <a:xfrm>
            <a:off x="685800" y="3048000"/>
            <a:ext cx="6934200" cy="457200"/>
          </a:xfrm>
          <a:prstGeom prst="rect">
            <a:avLst/>
          </a:prstGeom>
          <a:noFill/>
          <a:ln w="9525">
            <a:noFill/>
          </a:ln>
        </p:spPr>
        <p:txBody>
          <a:bodyPr>
            <a:spAutoFit/>
          </a:bodyPr>
          <a:p>
            <a:pPr>
              <a:spcBef>
                <a:spcPct val="50000"/>
              </a:spcBef>
            </a:pPr>
            <a:endParaRPr lang="zh-CN" altLang="en-US" sz="2400" dirty="0">
              <a:latin typeface="Times New Roman" panose="02020603050405020304" pitchFamily="18" charset="0"/>
            </a:endParaRPr>
          </a:p>
        </p:txBody>
      </p:sp>
      <p:sp>
        <p:nvSpPr>
          <p:cNvPr id="204804" name="文本框 204803"/>
          <p:cNvSpPr txBox="1"/>
          <p:nvPr/>
        </p:nvSpPr>
        <p:spPr>
          <a:xfrm>
            <a:off x="533400" y="1801813"/>
            <a:ext cx="6705600" cy="3776662"/>
          </a:xfrm>
          <a:prstGeom prst="rect">
            <a:avLst/>
          </a:prstGeom>
          <a:noFill/>
          <a:ln w="9525">
            <a:noFill/>
          </a:ln>
        </p:spPr>
        <p:txBody>
          <a:bodyPr anchor="b">
            <a:spAutoFit/>
          </a:bodyPr>
          <a:p>
            <a:pPr>
              <a:spcBef>
                <a:spcPct val="50000"/>
              </a:spcBef>
            </a:pPr>
            <a:r>
              <a:rPr lang="en-US" altLang="zh-CN" sz="4400" b="1" dirty="0">
                <a:latin typeface="黑体" panose="02010609060101010101" pitchFamily="2" charset="-122"/>
                <a:ea typeface="黑体" panose="02010609060101010101" pitchFamily="2" charset="-122"/>
              </a:rPr>
              <a:t>1</a:t>
            </a:r>
            <a:r>
              <a:rPr lang="zh-CN" altLang="en-US" sz="4400" b="1" dirty="0">
                <a:latin typeface="黑体" panose="02010609060101010101" pitchFamily="2" charset="-122"/>
                <a:ea typeface="黑体" panose="02010609060101010101" pitchFamily="2" charset="-122"/>
              </a:rPr>
              <a:t>、感受：</a:t>
            </a:r>
            <a:endParaRPr lang="zh-CN" altLang="en-US" sz="4400" b="1" dirty="0">
              <a:latin typeface="黑体" panose="02010609060101010101" pitchFamily="2" charset="-122"/>
              <a:ea typeface="黑体" panose="02010609060101010101" pitchFamily="2" charset="-122"/>
            </a:endParaRPr>
          </a:p>
          <a:p>
            <a:pPr>
              <a:spcBef>
                <a:spcPct val="50000"/>
              </a:spcBef>
            </a:pPr>
            <a:r>
              <a:rPr lang="en-US" altLang="zh-CN" sz="4400" b="1" dirty="0">
                <a:latin typeface="黑体" panose="02010609060101010101" pitchFamily="2" charset="-122"/>
                <a:ea typeface="黑体" panose="02010609060101010101" pitchFamily="2" charset="-122"/>
              </a:rPr>
              <a:t>2</a:t>
            </a:r>
            <a:r>
              <a:rPr lang="zh-CN" altLang="en-US" sz="4400" b="1" dirty="0">
                <a:latin typeface="黑体" panose="02010609060101010101" pitchFamily="2" charset="-122"/>
                <a:ea typeface="黑体" panose="02010609060101010101" pitchFamily="2" charset="-122"/>
              </a:rPr>
              <a:t>、修辞手法：</a:t>
            </a:r>
            <a:endParaRPr lang="zh-CN" altLang="en-US" sz="4400" b="1" dirty="0">
              <a:latin typeface="黑体" panose="02010609060101010101" pitchFamily="2" charset="-122"/>
              <a:ea typeface="黑体" panose="02010609060101010101" pitchFamily="2" charset="-122"/>
            </a:endParaRPr>
          </a:p>
          <a:p>
            <a:pPr>
              <a:spcBef>
                <a:spcPct val="50000"/>
              </a:spcBef>
            </a:pPr>
            <a:r>
              <a:rPr lang="en-US" altLang="zh-CN" sz="4400" b="1" dirty="0">
                <a:latin typeface="黑体" panose="02010609060101010101" pitchFamily="2" charset="-122"/>
                <a:ea typeface="黑体" panose="02010609060101010101" pitchFamily="2" charset="-122"/>
              </a:rPr>
              <a:t>3</a:t>
            </a:r>
            <a:r>
              <a:rPr lang="zh-CN" altLang="en-US" sz="4400" b="1" dirty="0">
                <a:latin typeface="黑体" panose="02010609060101010101" pitchFamily="2" charset="-122"/>
                <a:ea typeface="黑体" panose="02010609060101010101" pitchFamily="2" charset="-122"/>
              </a:rPr>
              <a:t>、情感特点：</a:t>
            </a:r>
            <a:endParaRPr lang="zh-CN" altLang="en-US" sz="4400" b="1" dirty="0">
              <a:latin typeface="黑体" panose="02010609060101010101" pitchFamily="2" charset="-122"/>
              <a:ea typeface="黑体" panose="02010609060101010101" pitchFamily="2" charset="-122"/>
            </a:endParaRPr>
          </a:p>
          <a:p>
            <a:pPr>
              <a:spcBef>
                <a:spcPct val="50000"/>
              </a:spcBef>
            </a:pPr>
            <a:r>
              <a:rPr lang="en-US" altLang="zh-CN" sz="4400" b="1" dirty="0">
                <a:latin typeface="黑体" panose="02010609060101010101" pitchFamily="2" charset="-122"/>
                <a:ea typeface="黑体" panose="02010609060101010101" pitchFamily="2" charset="-122"/>
              </a:rPr>
              <a:t>4</a:t>
            </a:r>
            <a:r>
              <a:rPr lang="zh-CN" altLang="en-US" sz="4400" b="1" dirty="0">
                <a:latin typeface="黑体" panose="02010609060101010101" pitchFamily="2" charset="-122"/>
                <a:ea typeface="黑体" panose="02010609060101010101" pitchFamily="2" charset="-122"/>
              </a:rPr>
              <a:t>、内容：</a:t>
            </a:r>
            <a:endParaRPr lang="zh-CN" altLang="en-US" sz="4400" b="1">
              <a:solidFill>
                <a:srgbClr val="CC0000"/>
              </a:solidFill>
              <a:latin typeface="黑体" panose="02010609060101010101" pitchFamily="2" charset="-122"/>
              <a:ea typeface="黑体" panose="02010609060101010101" pitchFamily="2" charset="-122"/>
            </a:endParaRPr>
          </a:p>
        </p:txBody>
      </p:sp>
      <p:sp>
        <p:nvSpPr>
          <p:cNvPr id="204805" name="文本框 204804"/>
          <p:cNvSpPr txBox="1"/>
          <p:nvPr/>
        </p:nvSpPr>
        <p:spPr>
          <a:xfrm>
            <a:off x="3276600" y="1844675"/>
            <a:ext cx="4572000" cy="579438"/>
          </a:xfrm>
          <a:prstGeom prst="rect">
            <a:avLst/>
          </a:prstGeom>
          <a:noFill/>
          <a:ln w="9525">
            <a:noFill/>
          </a:ln>
        </p:spPr>
        <p:txBody>
          <a:bodyPr anchor="b">
            <a:spAutoFit/>
          </a:bodyPr>
          <a:p>
            <a:pPr>
              <a:spcBef>
                <a:spcPct val="50000"/>
              </a:spcBef>
            </a:pPr>
            <a:r>
              <a:rPr lang="zh-CN" altLang="en-US" sz="3200" b="1" dirty="0">
                <a:solidFill>
                  <a:srgbClr val="CC0000"/>
                </a:solidFill>
                <a:latin typeface="Times New Roman" panose="02020603050405020304" pitchFamily="18" charset="0"/>
                <a:ea typeface="黑体" panose="02010609060101010101" pitchFamily="2" charset="-122"/>
              </a:rPr>
              <a:t>凝练、温馨、风趣</a:t>
            </a:r>
            <a:endParaRPr lang="zh-CN" altLang="en-US" sz="3200" b="1">
              <a:solidFill>
                <a:srgbClr val="CC0000"/>
              </a:solidFill>
              <a:latin typeface="Times New Roman" panose="02020603050405020304" pitchFamily="18" charset="0"/>
              <a:ea typeface="黑体" panose="02010609060101010101" pitchFamily="2" charset="-122"/>
            </a:endParaRPr>
          </a:p>
        </p:txBody>
      </p:sp>
      <p:sp>
        <p:nvSpPr>
          <p:cNvPr id="204806" name="文本框 204805"/>
          <p:cNvSpPr txBox="1"/>
          <p:nvPr/>
        </p:nvSpPr>
        <p:spPr>
          <a:xfrm>
            <a:off x="3810000" y="2590800"/>
            <a:ext cx="3810000" cy="1066800"/>
          </a:xfrm>
          <a:prstGeom prst="rect">
            <a:avLst/>
          </a:prstGeom>
          <a:noFill/>
          <a:ln w="9525">
            <a:noFill/>
          </a:ln>
        </p:spPr>
        <p:txBody>
          <a:bodyPr anchor="b">
            <a:spAutoFit/>
          </a:bodyPr>
          <a:p>
            <a:pPr>
              <a:spcBef>
                <a:spcPct val="50000"/>
              </a:spcBef>
            </a:pPr>
            <a:r>
              <a:rPr lang="zh-CN" altLang="en-US" sz="3200" b="1" dirty="0">
                <a:solidFill>
                  <a:srgbClr val="CC0000"/>
                </a:solidFill>
                <a:latin typeface="Times New Roman" panose="02020603050405020304" pitchFamily="18" charset="0"/>
                <a:ea typeface="黑体" panose="02010609060101010101" pitchFamily="2" charset="-122"/>
              </a:rPr>
              <a:t>比喻、拟人、排比、夸张、对偶等</a:t>
            </a:r>
            <a:endParaRPr lang="zh-CN" altLang="en-US" sz="3200" b="1">
              <a:solidFill>
                <a:srgbClr val="CC0000"/>
              </a:solidFill>
              <a:latin typeface="Times New Roman" panose="02020603050405020304" pitchFamily="18" charset="0"/>
              <a:ea typeface="黑体" panose="02010609060101010101" pitchFamily="2" charset="-122"/>
            </a:endParaRPr>
          </a:p>
        </p:txBody>
      </p:sp>
      <p:sp>
        <p:nvSpPr>
          <p:cNvPr id="204807" name="文本框 204806"/>
          <p:cNvSpPr txBox="1"/>
          <p:nvPr/>
        </p:nvSpPr>
        <p:spPr>
          <a:xfrm>
            <a:off x="3995738" y="3644900"/>
            <a:ext cx="3657600" cy="1066800"/>
          </a:xfrm>
          <a:prstGeom prst="rect">
            <a:avLst/>
          </a:prstGeom>
          <a:noFill/>
          <a:ln w="9525">
            <a:noFill/>
          </a:ln>
        </p:spPr>
        <p:txBody>
          <a:bodyPr anchor="b">
            <a:spAutoFit/>
          </a:bodyPr>
          <a:p>
            <a:pPr>
              <a:spcBef>
                <a:spcPct val="50000"/>
              </a:spcBef>
            </a:pPr>
            <a:r>
              <a:rPr lang="zh-CN" altLang="en-US" sz="3200" b="1" dirty="0">
                <a:solidFill>
                  <a:srgbClr val="CC0000"/>
                </a:solidFill>
                <a:latin typeface="Times New Roman" panose="02020603050405020304" pitchFamily="18" charset="0"/>
                <a:ea typeface="黑体" panose="02010609060101010101" pitchFamily="2" charset="-122"/>
              </a:rPr>
              <a:t>脉脉含情、风趣幽默、充满哲理等</a:t>
            </a:r>
            <a:endParaRPr lang="zh-CN" altLang="en-US" sz="3200" b="1">
              <a:solidFill>
                <a:srgbClr val="CC0000"/>
              </a:solidFill>
              <a:latin typeface="Times New Roman" panose="02020603050405020304" pitchFamily="18" charset="0"/>
              <a:ea typeface="黑体" panose="02010609060101010101" pitchFamily="2" charset="-122"/>
            </a:endParaRPr>
          </a:p>
        </p:txBody>
      </p:sp>
      <p:sp>
        <p:nvSpPr>
          <p:cNvPr id="204808" name="文本框 204807"/>
          <p:cNvSpPr txBox="1"/>
          <p:nvPr/>
        </p:nvSpPr>
        <p:spPr>
          <a:xfrm>
            <a:off x="2895600" y="4724400"/>
            <a:ext cx="4876800" cy="1066800"/>
          </a:xfrm>
          <a:prstGeom prst="rect">
            <a:avLst/>
          </a:prstGeom>
          <a:noFill/>
          <a:ln w="9525">
            <a:noFill/>
          </a:ln>
        </p:spPr>
        <p:txBody>
          <a:bodyPr anchor="b">
            <a:spAutoFit/>
          </a:bodyPr>
          <a:p>
            <a:pPr>
              <a:spcBef>
                <a:spcPct val="50000"/>
              </a:spcBef>
            </a:pPr>
            <a:r>
              <a:rPr lang="zh-CN" altLang="en-US" sz="3200" b="1" dirty="0">
                <a:solidFill>
                  <a:srgbClr val="CC0000"/>
                </a:solidFill>
                <a:latin typeface="Times New Roman" panose="02020603050405020304" pitchFamily="18" charset="0"/>
                <a:ea typeface="黑体" panose="02010609060101010101" pitchFamily="2" charset="-122"/>
              </a:rPr>
              <a:t>节日祝福、诉说衷肠、逗笑、恶作剧等</a:t>
            </a:r>
            <a:endParaRPr lang="zh-CN" altLang="en-US" sz="3200" b="1">
              <a:solidFill>
                <a:srgbClr val="CC0000"/>
              </a:solidFill>
              <a:latin typeface="Times New Roman" panose="02020603050405020304" pitchFamily="18" charset="0"/>
              <a:ea typeface="黑体" panose="02010609060101010101" pitchFamily="2" charset="-122"/>
            </a:endParaRPr>
          </a:p>
        </p:txBody>
      </p:sp>
      <p:sp>
        <p:nvSpPr>
          <p:cNvPr id="8397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02"/>
                                        </p:tgtEl>
                                        <p:attrNameLst>
                                          <p:attrName>style.visibility</p:attrName>
                                        </p:attrNameLst>
                                      </p:cBhvr>
                                      <p:to>
                                        <p:strVal val="visible"/>
                                      </p:to>
                                    </p:set>
                                    <p:anim calcmode="lin" valueType="num">
                                      <p:cBhvr additive="base">
                                        <p:cTn id="7" dur="500" fill="hold"/>
                                        <p:tgtEl>
                                          <p:spTgt spid="204802"/>
                                        </p:tgtEl>
                                        <p:attrNameLst>
                                          <p:attrName>ppt_x</p:attrName>
                                        </p:attrNameLst>
                                      </p:cBhvr>
                                      <p:tavLst>
                                        <p:tav tm="0">
                                          <p:val>
                                            <p:strVal val="0-#ppt_w/2"/>
                                          </p:val>
                                        </p:tav>
                                        <p:tav tm="100000">
                                          <p:val>
                                            <p:strVal val="#ppt_x"/>
                                          </p:val>
                                        </p:tav>
                                      </p:tavLst>
                                    </p:anim>
                                    <p:anim calcmode="lin" valueType="num">
                                      <p:cBhvr additive="base">
                                        <p:cTn id="8" dur="500" fill="hold"/>
                                        <p:tgtEl>
                                          <p:spTgt spid="2048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4804"/>
                                        </p:tgtEl>
                                        <p:attrNameLst>
                                          <p:attrName>style.visibility</p:attrName>
                                        </p:attrNameLst>
                                      </p:cBhvr>
                                      <p:to>
                                        <p:strVal val="visible"/>
                                      </p:to>
                                    </p:set>
                                    <p:anim calcmode="lin" valueType="num">
                                      <p:cBhvr additive="base">
                                        <p:cTn id="13" dur="500" fill="hold"/>
                                        <p:tgtEl>
                                          <p:spTgt spid="204804"/>
                                        </p:tgtEl>
                                        <p:attrNameLst>
                                          <p:attrName>ppt_x</p:attrName>
                                        </p:attrNameLst>
                                      </p:cBhvr>
                                      <p:tavLst>
                                        <p:tav tm="0">
                                          <p:val>
                                            <p:strVal val="0-#ppt_w/2"/>
                                          </p:val>
                                        </p:tav>
                                        <p:tav tm="100000">
                                          <p:val>
                                            <p:strVal val="#ppt_x"/>
                                          </p:val>
                                        </p:tav>
                                      </p:tavLst>
                                    </p:anim>
                                    <p:anim calcmode="lin" valueType="num">
                                      <p:cBhvr additive="base">
                                        <p:cTn id="14" dur="500" fill="hold"/>
                                        <p:tgtEl>
                                          <p:spTgt spid="20480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4805"/>
                                        </p:tgtEl>
                                        <p:attrNameLst>
                                          <p:attrName>style.visibility</p:attrName>
                                        </p:attrNameLst>
                                      </p:cBhvr>
                                      <p:to>
                                        <p:strVal val="visible"/>
                                      </p:to>
                                    </p:set>
                                    <p:anim calcmode="lin" valueType="num">
                                      <p:cBhvr additive="base">
                                        <p:cTn id="19" dur="500" fill="hold"/>
                                        <p:tgtEl>
                                          <p:spTgt spid="204805"/>
                                        </p:tgtEl>
                                        <p:attrNameLst>
                                          <p:attrName>ppt_x</p:attrName>
                                        </p:attrNameLst>
                                      </p:cBhvr>
                                      <p:tavLst>
                                        <p:tav tm="0">
                                          <p:val>
                                            <p:strVal val="0-#ppt_w/2"/>
                                          </p:val>
                                        </p:tav>
                                        <p:tav tm="100000">
                                          <p:val>
                                            <p:strVal val="#ppt_x"/>
                                          </p:val>
                                        </p:tav>
                                      </p:tavLst>
                                    </p:anim>
                                    <p:anim calcmode="lin" valueType="num">
                                      <p:cBhvr additive="base">
                                        <p:cTn id="20" dur="500" fill="hold"/>
                                        <p:tgtEl>
                                          <p:spTgt spid="20480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4806"/>
                                        </p:tgtEl>
                                        <p:attrNameLst>
                                          <p:attrName>style.visibility</p:attrName>
                                        </p:attrNameLst>
                                      </p:cBhvr>
                                      <p:to>
                                        <p:strVal val="visible"/>
                                      </p:to>
                                    </p:set>
                                    <p:anim calcmode="lin" valueType="num">
                                      <p:cBhvr additive="base">
                                        <p:cTn id="25" dur="500" fill="hold"/>
                                        <p:tgtEl>
                                          <p:spTgt spid="204806"/>
                                        </p:tgtEl>
                                        <p:attrNameLst>
                                          <p:attrName>ppt_x</p:attrName>
                                        </p:attrNameLst>
                                      </p:cBhvr>
                                      <p:tavLst>
                                        <p:tav tm="0">
                                          <p:val>
                                            <p:strVal val="0-#ppt_w/2"/>
                                          </p:val>
                                        </p:tav>
                                        <p:tav tm="100000">
                                          <p:val>
                                            <p:strVal val="#ppt_x"/>
                                          </p:val>
                                        </p:tav>
                                      </p:tavLst>
                                    </p:anim>
                                    <p:anim calcmode="lin" valueType="num">
                                      <p:cBhvr additive="base">
                                        <p:cTn id="26" dur="500" fill="hold"/>
                                        <p:tgtEl>
                                          <p:spTgt spid="20480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04807"/>
                                        </p:tgtEl>
                                        <p:attrNameLst>
                                          <p:attrName>style.visibility</p:attrName>
                                        </p:attrNameLst>
                                      </p:cBhvr>
                                      <p:to>
                                        <p:strVal val="visible"/>
                                      </p:to>
                                    </p:set>
                                    <p:anim calcmode="lin" valueType="num">
                                      <p:cBhvr additive="base">
                                        <p:cTn id="31" dur="500" fill="hold"/>
                                        <p:tgtEl>
                                          <p:spTgt spid="204807"/>
                                        </p:tgtEl>
                                        <p:attrNameLst>
                                          <p:attrName>ppt_x</p:attrName>
                                        </p:attrNameLst>
                                      </p:cBhvr>
                                      <p:tavLst>
                                        <p:tav tm="0">
                                          <p:val>
                                            <p:strVal val="0-#ppt_w/2"/>
                                          </p:val>
                                        </p:tav>
                                        <p:tav tm="100000">
                                          <p:val>
                                            <p:strVal val="#ppt_x"/>
                                          </p:val>
                                        </p:tav>
                                      </p:tavLst>
                                    </p:anim>
                                    <p:anim calcmode="lin" valueType="num">
                                      <p:cBhvr additive="base">
                                        <p:cTn id="32" dur="500" fill="hold"/>
                                        <p:tgtEl>
                                          <p:spTgt spid="20480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04808"/>
                                        </p:tgtEl>
                                        <p:attrNameLst>
                                          <p:attrName>style.visibility</p:attrName>
                                        </p:attrNameLst>
                                      </p:cBhvr>
                                      <p:to>
                                        <p:strVal val="visible"/>
                                      </p:to>
                                    </p:set>
                                    <p:anim calcmode="lin" valueType="num">
                                      <p:cBhvr additive="base">
                                        <p:cTn id="37" dur="500" fill="hold"/>
                                        <p:tgtEl>
                                          <p:spTgt spid="204808"/>
                                        </p:tgtEl>
                                        <p:attrNameLst>
                                          <p:attrName>ppt_x</p:attrName>
                                        </p:attrNameLst>
                                      </p:cBhvr>
                                      <p:tavLst>
                                        <p:tav tm="0">
                                          <p:val>
                                            <p:strVal val="0-#ppt_w/2"/>
                                          </p:val>
                                        </p:tav>
                                        <p:tav tm="100000">
                                          <p:val>
                                            <p:strVal val="#ppt_x"/>
                                          </p:val>
                                        </p:tav>
                                      </p:tavLst>
                                    </p:anim>
                                    <p:anim calcmode="lin" valueType="num">
                                      <p:cBhvr additive="base">
                                        <p:cTn id="38" dur="500" fill="hold"/>
                                        <p:tgtEl>
                                          <p:spTgt spid="2048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2" grpId="0"/>
      <p:bldP spid="204804" grpId="0"/>
      <p:bldP spid="204805" grpId="0"/>
      <p:bldP spid="204806" grpId="0"/>
      <p:bldP spid="204807" grpId="0"/>
      <p:bldP spid="20480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376833"/>
          <p:cNvSpPr>
            <a:spLocks noGrp="1" noRot="1"/>
          </p:cNvSpPr>
          <p:nvPr>
            <p:ph type="title"/>
          </p:nvPr>
        </p:nvSpPr>
        <p:spPr>
          <a:xfrm>
            <a:off x="250825" y="0"/>
            <a:ext cx="8540750" cy="1143000"/>
          </a:xfrm>
          <a:ln/>
        </p:spPr>
        <p:txBody>
          <a:bodyPr anchor="ctr"/>
          <a:p>
            <a:r>
              <a:rPr lang="zh-CN" altLang="en-US" sz="4000" b="1" dirty="0">
                <a:ea typeface="方正行楷简体" pitchFamily="2" charset="-122"/>
              </a:rPr>
              <a:t>三、新颖。</a:t>
            </a:r>
            <a:endParaRPr lang="zh-CN" altLang="en-US" sz="4000" b="1" dirty="0">
              <a:ea typeface="方正行楷简体" pitchFamily="2" charset="-122"/>
            </a:endParaRPr>
          </a:p>
        </p:txBody>
      </p:sp>
      <p:sp>
        <p:nvSpPr>
          <p:cNvPr id="11266" name="文本占位符 376834"/>
          <p:cNvSpPr>
            <a:spLocks noGrp="1" noRot="1"/>
          </p:cNvSpPr>
          <p:nvPr>
            <p:ph idx="1"/>
          </p:nvPr>
        </p:nvSpPr>
        <p:spPr>
          <a:xfrm>
            <a:off x="323850" y="1125538"/>
            <a:ext cx="8540750" cy="4270375"/>
          </a:xfrm>
          <a:ln/>
        </p:spPr>
        <p:txBody>
          <a:bodyPr anchor="t"/>
          <a:p>
            <a:pPr>
              <a:buNone/>
            </a:pPr>
            <a:r>
              <a:rPr lang="en-US" altLang="zh-CN" b="1" dirty="0"/>
              <a:t>          </a:t>
            </a:r>
            <a:r>
              <a:rPr lang="zh-CN" altLang="en-US" b="1" dirty="0"/>
              <a:t>新颖指文章要有新鲜感，没有空话、套话，没有陈词老调，有的是自己独特的感受和见解。如果思想懒惰，人云亦云，所写文章必是千人一面。要让立意新颖，可以渗入时代新观念，奏响时代最强音；可以反思旧说俗见，或摒弃，或吸收，或改造，推陈出新；可以从毫无价值的立意中另辟蹊径，发现并凸现其闪光点，翻出新意；多方面地调动其灵感思维，可以开阔思路，由此及彼，有利于找到转理想的有新意的立题。</a:t>
            </a:r>
            <a:endParaRPr lang="zh-CN" altLang="en-US" b="1" dirty="0"/>
          </a:p>
        </p:txBody>
      </p:sp>
      <p:sp>
        <p:nvSpPr>
          <p:cNvPr id="1126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文本框 205825"/>
          <p:cNvSpPr txBox="1"/>
          <p:nvPr/>
        </p:nvSpPr>
        <p:spPr>
          <a:xfrm>
            <a:off x="1600200" y="954088"/>
            <a:ext cx="5708650" cy="4492625"/>
          </a:xfrm>
          <a:prstGeom prst="rect">
            <a:avLst/>
          </a:prstGeom>
          <a:noFill/>
          <a:ln w="9525" cap="flat" cmpd="sng">
            <a:solidFill>
              <a:schemeClr val="bg1"/>
            </a:solidFill>
            <a:prstDash val="solid"/>
            <a:miter/>
            <a:headEnd type="none" w="med" len="med"/>
            <a:tailEnd type="none" w="med" len="med"/>
          </a:ln>
        </p:spPr>
        <p:txBody>
          <a:bodyPr wrap="none">
            <a:spAutoFit/>
          </a:bodyPr>
          <a:p>
            <a:r>
              <a:rPr lang="zh-CN" altLang="en-US" sz="4800" b="1" dirty="0">
                <a:latin typeface="Times New Roman" panose="02020603050405020304" pitchFamily="18" charset="0"/>
                <a:ea typeface="黑体" panose="02010609060101010101" pitchFamily="2" charset="-122"/>
              </a:rPr>
              <a:t>累了，请将心靠岸；</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错了，请不要后悔；</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苦了，才懂得满足；</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伤了，才明白坚强；</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醉了，才知道难忘；</a:t>
            </a:r>
            <a:endParaRPr lang="zh-CN" altLang="en-US" sz="4800" b="1" dirty="0">
              <a:latin typeface="Times New Roman" panose="02020603050405020304" pitchFamily="18" charset="0"/>
              <a:ea typeface="黑体" panose="02010609060101010101" pitchFamily="2" charset="-122"/>
            </a:endParaRPr>
          </a:p>
          <a:p>
            <a:r>
              <a:rPr lang="zh-CN" altLang="en-US" sz="4800" b="1" dirty="0">
                <a:latin typeface="Times New Roman" panose="02020603050405020304" pitchFamily="18" charset="0"/>
                <a:ea typeface="黑体" panose="02010609060101010101" pitchFamily="2" charset="-122"/>
              </a:rPr>
              <a:t>笑了，才体会美丽。</a:t>
            </a:r>
            <a:endParaRPr lang="zh-CN" altLang="en-US" sz="4800" b="1" dirty="0">
              <a:latin typeface="Times New Roman" panose="02020603050405020304" pitchFamily="18" charset="0"/>
              <a:ea typeface="黑体" panose="02010609060101010101" pitchFamily="2" charset="-122"/>
            </a:endParaRPr>
          </a:p>
        </p:txBody>
      </p:sp>
      <p:sp>
        <p:nvSpPr>
          <p:cNvPr id="8499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文本框 206849"/>
          <p:cNvSpPr txBox="1"/>
          <p:nvPr/>
        </p:nvSpPr>
        <p:spPr>
          <a:xfrm>
            <a:off x="925513" y="820738"/>
            <a:ext cx="7292975" cy="4483100"/>
          </a:xfrm>
          <a:prstGeom prst="rect">
            <a:avLst/>
          </a:prstGeom>
          <a:noFill/>
          <a:ln w="9525">
            <a:noFill/>
          </a:ln>
        </p:spPr>
        <p:txBody>
          <a:bodyPr>
            <a:spAutoFit/>
          </a:bodyPr>
          <a:p>
            <a:pPr>
              <a:spcBef>
                <a:spcPct val="20000"/>
              </a:spcBef>
              <a:buClr>
                <a:schemeClr val="folHlink"/>
              </a:buClr>
              <a:buSzPct val="60000"/>
              <a:buFont typeface="Wingdings" panose="05000000000000000000" pitchFamily="2" charset="2"/>
            </a:pPr>
            <a:r>
              <a:rPr lang="zh-CN" altLang="en-US" sz="4800" b="1" dirty="0">
                <a:latin typeface="Times New Roman" panose="02020603050405020304" pitchFamily="18" charset="0"/>
                <a:ea typeface="黑体" panose="02010609060101010101" pitchFamily="2" charset="-122"/>
              </a:rPr>
              <a:t>流星划过天际，我错过了许愿；浪花拍上岩石，我错过了祝福；故事讲了一遍，我错过了聆听；人生只有一回，我庆幸没有错过你这个好友！</a:t>
            </a:r>
            <a:endParaRPr lang="zh-CN" altLang="en-US" sz="4800" b="1" dirty="0">
              <a:latin typeface="Times New Roman" panose="02020603050405020304" pitchFamily="18" charset="0"/>
              <a:ea typeface="黑体" panose="02010609060101010101" pitchFamily="2" charset="-122"/>
            </a:endParaRPr>
          </a:p>
        </p:txBody>
      </p:sp>
      <p:sp>
        <p:nvSpPr>
          <p:cNvPr id="8601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文本框 207873"/>
          <p:cNvSpPr txBox="1"/>
          <p:nvPr/>
        </p:nvSpPr>
        <p:spPr>
          <a:xfrm>
            <a:off x="900113" y="836613"/>
            <a:ext cx="7993062" cy="5213350"/>
          </a:xfrm>
          <a:prstGeom prst="rect">
            <a:avLst/>
          </a:prstGeom>
          <a:noFill/>
          <a:ln w="9525">
            <a:noFill/>
          </a:ln>
        </p:spPr>
        <p:txBody>
          <a:bodyPr>
            <a:spAutoFit/>
          </a:bodyPr>
          <a:p>
            <a:pPr>
              <a:spcBef>
                <a:spcPct val="20000"/>
              </a:spcBef>
              <a:buClr>
                <a:schemeClr val="tx1"/>
              </a:buClr>
              <a:buSzPct val="75000"/>
              <a:buFont typeface="Wingdings" panose="05000000000000000000" pitchFamily="2" charset="2"/>
            </a:pPr>
            <a:r>
              <a:rPr lang="zh-CN" altLang="en-US" sz="4800" b="1" dirty="0">
                <a:latin typeface="Times New Roman" panose="02020603050405020304" pitchFamily="18" charset="0"/>
                <a:ea typeface="黑体" panose="02010609060101010101" pitchFamily="2" charset="-122"/>
              </a:rPr>
              <a:t>有一种默契叫心照不宣，</a:t>
            </a:r>
            <a:endParaRPr lang="zh-CN" altLang="en-US" sz="4800" b="1" dirty="0">
              <a:latin typeface="Times New Roman" panose="02020603050405020304" pitchFamily="18" charset="0"/>
              <a:ea typeface="黑体" panose="02010609060101010101" pitchFamily="2" charset="-122"/>
            </a:endParaRPr>
          </a:p>
          <a:p>
            <a:pPr>
              <a:spcBef>
                <a:spcPct val="20000"/>
              </a:spcBef>
              <a:buClr>
                <a:schemeClr val="tx1"/>
              </a:buClr>
              <a:buSzPct val="75000"/>
              <a:buFont typeface="Wingdings" panose="05000000000000000000" pitchFamily="2" charset="2"/>
            </a:pPr>
            <a:r>
              <a:rPr lang="zh-CN" altLang="en-US" sz="4800" b="1" dirty="0">
                <a:latin typeface="Times New Roman" panose="02020603050405020304" pitchFamily="18" charset="0"/>
                <a:ea typeface="黑体" panose="02010609060101010101" pitchFamily="2" charset="-122"/>
              </a:rPr>
              <a:t>有一种感觉叫妙不可言，</a:t>
            </a:r>
            <a:endParaRPr lang="zh-CN" altLang="en-US" sz="4800" b="1" dirty="0">
              <a:latin typeface="Times New Roman" panose="02020603050405020304" pitchFamily="18" charset="0"/>
              <a:ea typeface="黑体" panose="02010609060101010101" pitchFamily="2" charset="-122"/>
            </a:endParaRPr>
          </a:p>
          <a:p>
            <a:pPr>
              <a:spcBef>
                <a:spcPct val="20000"/>
              </a:spcBef>
              <a:buClr>
                <a:schemeClr val="tx1"/>
              </a:buClr>
              <a:buSzPct val="75000"/>
              <a:buFont typeface="Wingdings" panose="05000000000000000000" pitchFamily="2" charset="2"/>
            </a:pPr>
            <a:r>
              <a:rPr lang="zh-CN" altLang="en-US" sz="4800" b="1" dirty="0">
                <a:latin typeface="Times New Roman" panose="02020603050405020304" pitchFamily="18" charset="0"/>
                <a:ea typeface="黑体" panose="02010609060101010101" pitchFamily="2" charset="-122"/>
              </a:rPr>
              <a:t>有一种幸福叫有你相伴，</a:t>
            </a:r>
            <a:endParaRPr lang="zh-CN" altLang="en-US" sz="4800" b="1" dirty="0">
              <a:latin typeface="Times New Roman" panose="02020603050405020304" pitchFamily="18" charset="0"/>
              <a:ea typeface="黑体" panose="02010609060101010101" pitchFamily="2" charset="-122"/>
            </a:endParaRPr>
          </a:p>
          <a:p>
            <a:pPr>
              <a:spcBef>
                <a:spcPct val="20000"/>
              </a:spcBef>
              <a:buClr>
                <a:schemeClr val="tx1"/>
              </a:buClr>
              <a:buSzPct val="75000"/>
              <a:buFont typeface="Wingdings" panose="05000000000000000000" pitchFamily="2" charset="2"/>
            </a:pPr>
            <a:r>
              <a:rPr lang="zh-CN" altLang="en-US" sz="4800" b="1" dirty="0">
                <a:latin typeface="Times New Roman" panose="02020603050405020304" pitchFamily="18" charset="0"/>
                <a:ea typeface="黑体" panose="02010609060101010101" pitchFamily="2" charset="-122"/>
              </a:rPr>
              <a:t>有一种思念叫望眼欲穿，</a:t>
            </a:r>
            <a:endParaRPr lang="zh-CN" altLang="en-US" sz="4800" b="1" dirty="0">
              <a:latin typeface="Times New Roman" panose="02020603050405020304" pitchFamily="18" charset="0"/>
              <a:ea typeface="黑体" panose="02010609060101010101" pitchFamily="2" charset="-122"/>
            </a:endParaRPr>
          </a:p>
          <a:p>
            <a:pPr>
              <a:spcBef>
                <a:spcPct val="20000"/>
              </a:spcBef>
              <a:buClr>
                <a:schemeClr val="tx1"/>
              </a:buClr>
              <a:buSzPct val="75000"/>
              <a:buFont typeface="Wingdings" panose="05000000000000000000" pitchFamily="2" charset="2"/>
            </a:pPr>
            <a:r>
              <a:rPr lang="zh-CN" altLang="en-US" sz="4800" b="1" dirty="0">
                <a:latin typeface="Times New Roman" panose="02020603050405020304" pitchFamily="18" charset="0"/>
                <a:ea typeface="黑体" panose="02010609060101010101" pitchFamily="2" charset="-122"/>
              </a:rPr>
              <a:t>有一句成语叫心有灵犀。</a:t>
            </a:r>
            <a:endParaRPr lang="zh-CN" altLang="en-US" sz="4800" b="1" dirty="0">
              <a:latin typeface="Times New Roman" panose="02020603050405020304" pitchFamily="18" charset="0"/>
              <a:ea typeface="黑体" panose="02010609060101010101" pitchFamily="2" charset="-122"/>
            </a:endParaRPr>
          </a:p>
          <a:p>
            <a:pPr>
              <a:spcBef>
                <a:spcPct val="20000"/>
              </a:spcBef>
              <a:buClr>
                <a:schemeClr val="tx1"/>
              </a:buClr>
              <a:buSzPct val="75000"/>
              <a:buFont typeface="Wingdings" panose="05000000000000000000" pitchFamily="2" charset="2"/>
            </a:pPr>
            <a:r>
              <a:rPr lang="zh-CN" altLang="en-US" sz="4800" b="1" dirty="0">
                <a:latin typeface="Times New Roman" panose="02020603050405020304" pitchFamily="18" charset="0"/>
                <a:ea typeface="黑体" panose="02010609060101010101" pitchFamily="2" charset="-122"/>
              </a:rPr>
              <a:t>祝你新年快乐。</a:t>
            </a:r>
            <a:endParaRPr lang="zh-CN" altLang="en-US" sz="4800" b="1" dirty="0">
              <a:latin typeface="Times New Roman" panose="02020603050405020304" pitchFamily="18" charset="0"/>
            </a:endParaRPr>
          </a:p>
        </p:txBody>
      </p:sp>
      <p:sp>
        <p:nvSpPr>
          <p:cNvPr id="87042"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矩形 208897"/>
          <p:cNvSpPr/>
          <p:nvPr/>
        </p:nvSpPr>
        <p:spPr>
          <a:xfrm>
            <a:off x="684213" y="2565400"/>
            <a:ext cx="7920037" cy="2624138"/>
          </a:xfrm>
          <a:prstGeom prst="rect">
            <a:avLst/>
          </a:prstGeom>
        </p:spPr>
        <p:txBody>
          <a:bodyPr wrap="none" fromWordArt="1">
            <a:prstTxWarp prst="textCanDown">
              <a:avLst>
                <a:gd name="adj" fmla="val 33333"/>
              </a:avLst>
            </a:prstTxWarp>
            <a:normAutofit/>
          </a:bodyPr>
          <a:p>
            <a:pPr algn="ctr"/>
            <a:r>
              <a:rPr lang="zh-CN" altLang="en-US" sz="3600" b="1">
                <a:ln w="9525" cap="flat" cmpd="sng">
                  <a:solidFill>
                    <a:srgbClr val="FF00FF"/>
                  </a:solidFill>
                  <a:prstDash val="solid"/>
                  <a:headEnd type="none" w="med" len="med"/>
                  <a:tailEnd type="none" w="med" len="med"/>
                </a:ln>
                <a:solidFill>
                  <a:srgbClr val="0000FF"/>
                </a:solidFill>
                <a:latin typeface="黑体" panose="02010609060101010101" pitchFamily="2" charset="-122"/>
                <a:ea typeface="黑体" panose="02010609060101010101" pitchFamily="2" charset="-122"/>
              </a:rPr>
              <a:t>片段怎样才能出文采?</a:t>
            </a:r>
            <a:endParaRPr lang="zh-CN" altLang="en-US" sz="3600" b="1">
              <a:ln w="9525" cap="flat" cmpd="sng">
                <a:solidFill>
                  <a:srgbClr val="FF00FF"/>
                </a:solidFill>
                <a:prstDash val="solid"/>
                <a:headEnd type="none" w="med" len="med"/>
                <a:tailEnd type="none" w="med" len="med"/>
              </a:ln>
              <a:solidFill>
                <a:srgbClr val="0000FF"/>
              </a:solidFill>
              <a:latin typeface="黑体" panose="02010609060101010101" pitchFamily="2" charset="-122"/>
              <a:ea typeface="黑体" panose="02010609060101010101" pitchFamily="2" charset="-122"/>
            </a:endParaRPr>
          </a:p>
        </p:txBody>
      </p:sp>
      <p:pic>
        <p:nvPicPr>
          <p:cNvPr id="88066" name="图片 208898" descr="电脑"/>
          <p:cNvPicPr>
            <a:picLocks noChangeAspect="1"/>
          </p:cNvPicPr>
          <p:nvPr/>
        </p:nvPicPr>
        <p:blipFill>
          <a:blip r:embed="rId1"/>
          <a:stretch>
            <a:fillRect/>
          </a:stretch>
        </p:blipFill>
        <p:spPr>
          <a:xfrm>
            <a:off x="3419475" y="908050"/>
            <a:ext cx="2808288" cy="2232025"/>
          </a:xfrm>
          <a:prstGeom prst="rect">
            <a:avLst/>
          </a:prstGeom>
          <a:noFill/>
          <a:ln w="9525">
            <a:noFill/>
          </a:ln>
        </p:spPr>
      </p:pic>
      <p:sp>
        <p:nvSpPr>
          <p:cNvPr id="88067" name="文本框 208899"/>
          <p:cNvSpPr txBox="1"/>
          <p:nvPr/>
        </p:nvSpPr>
        <p:spPr>
          <a:xfrm>
            <a:off x="323850" y="333375"/>
            <a:ext cx="2411413"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写作启示</a:t>
            </a:r>
            <a:endParaRPr lang="zh-CN" altLang="en-US" sz="4000" b="1" dirty="0">
              <a:solidFill>
                <a:schemeClr val="bg1"/>
              </a:solidFill>
              <a:latin typeface="Arial" panose="020B0604020202020204" pitchFamily="34" charset="0"/>
            </a:endParaRPr>
          </a:p>
        </p:txBody>
      </p:sp>
      <p:sp>
        <p:nvSpPr>
          <p:cNvPr id="8806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amond/>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9922" name="文本框 209921"/>
          <p:cNvSpPr txBox="1"/>
          <p:nvPr/>
        </p:nvSpPr>
        <p:spPr>
          <a:xfrm>
            <a:off x="611188" y="777875"/>
            <a:ext cx="8208962" cy="823913"/>
          </a:xfrm>
          <a:prstGeom prst="rect">
            <a:avLst/>
          </a:prstGeom>
          <a:noFill/>
          <a:ln w="9525">
            <a:noFill/>
          </a:ln>
        </p:spPr>
        <p:txBody>
          <a:bodyPr>
            <a:spAutoFit/>
          </a:bodyPr>
          <a:p>
            <a:r>
              <a:rPr lang="zh-CN" altLang="en-US" sz="4800" b="1" dirty="0">
                <a:latin typeface="黑体" panose="02010609060101010101" pitchFamily="2" charset="-122"/>
                <a:ea typeface="黑体" panose="02010609060101010101" pitchFamily="2" charset="-122"/>
              </a:rPr>
              <a:t>善用</a:t>
            </a:r>
            <a:r>
              <a:rPr lang="zh-CN" altLang="en-US" sz="4800" b="1" dirty="0">
                <a:solidFill>
                  <a:srgbClr val="FF0000"/>
                </a:solidFill>
                <a:latin typeface="黑体" panose="02010609060101010101" pitchFamily="2" charset="-122"/>
                <a:ea typeface="黑体" panose="02010609060101010101" pitchFamily="2" charset="-122"/>
              </a:rPr>
              <a:t>整句</a:t>
            </a:r>
            <a:r>
              <a:rPr lang="en-US" altLang="zh-CN" sz="4800" b="1" dirty="0">
                <a:latin typeface="黑体" panose="02010609060101010101" pitchFamily="2" charset="-122"/>
                <a:ea typeface="黑体" panose="02010609060101010101" pitchFamily="2" charset="-122"/>
              </a:rPr>
              <a:t>,</a:t>
            </a:r>
            <a:r>
              <a:rPr lang="zh-CN" altLang="en-US" sz="4800" b="1" dirty="0">
                <a:latin typeface="黑体" panose="02010609060101010101" pitchFamily="2" charset="-122"/>
                <a:ea typeface="黑体" panose="02010609060101010101" pitchFamily="2" charset="-122"/>
              </a:rPr>
              <a:t>锤炼语言的</a:t>
            </a:r>
            <a:r>
              <a:rPr lang="zh-CN" altLang="en-US" sz="4800" b="1" dirty="0">
                <a:solidFill>
                  <a:srgbClr val="FF0000"/>
                </a:solidFill>
                <a:latin typeface="黑体" panose="02010609060101010101" pitchFamily="2" charset="-122"/>
                <a:ea typeface="黑体" panose="02010609060101010101" pitchFamily="2" charset="-122"/>
              </a:rPr>
              <a:t>整齐</a:t>
            </a:r>
            <a:r>
              <a:rPr lang="zh-CN" altLang="en-US" sz="4800" b="1" dirty="0">
                <a:latin typeface="黑体" panose="02010609060101010101" pitchFamily="2" charset="-122"/>
                <a:ea typeface="黑体" panose="02010609060101010101" pitchFamily="2" charset="-122"/>
              </a:rPr>
              <a:t>美 </a:t>
            </a:r>
            <a:endParaRPr lang="zh-CN" altLang="en-US" sz="4800" b="1" dirty="0">
              <a:latin typeface="黑体" panose="02010609060101010101" pitchFamily="2" charset="-122"/>
              <a:ea typeface="黑体" panose="02010609060101010101" pitchFamily="2" charset="-122"/>
            </a:endParaRPr>
          </a:p>
        </p:txBody>
      </p:sp>
      <p:sp>
        <p:nvSpPr>
          <p:cNvPr id="209923" name="文本框 209922"/>
          <p:cNvSpPr txBox="1"/>
          <p:nvPr/>
        </p:nvSpPr>
        <p:spPr>
          <a:xfrm>
            <a:off x="611188" y="1641475"/>
            <a:ext cx="8532812" cy="823913"/>
          </a:xfrm>
          <a:prstGeom prst="rect">
            <a:avLst/>
          </a:prstGeom>
          <a:noFill/>
          <a:ln w="9525">
            <a:noFill/>
          </a:ln>
        </p:spPr>
        <p:txBody>
          <a:bodyPr>
            <a:spAutoFit/>
          </a:bodyPr>
          <a:p>
            <a:r>
              <a:rPr lang="zh-CN" altLang="en-US" sz="4800" b="1" dirty="0">
                <a:solidFill>
                  <a:srgbClr val="FF0000"/>
                </a:solidFill>
                <a:latin typeface="黑体" panose="02010609060101010101" pitchFamily="2" charset="-122"/>
                <a:ea typeface="黑体" panose="02010609060101010101" pitchFamily="2" charset="-122"/>
              </a:rPr>
              <a:t>整散</a:t>
            </a:r>
            <a:r>
              <a:rPr lang="zh-CN" altLang="en-US" sz="4800" b="1" dirty="0">
                <a:latin typeface="黑体" panose="02010609060101010101" pitchFamily="2" charset="-122"/>
                <a:ea typeface="黑体" panose="02010609060101010101" pitchFamily="2" charset="-122"/>
              </a:rPr>
              <a:t>结合</a:t>
            </a:r>
            <a:r>
              <a:rPr lang="en-US" altLang="zh-CN" sz="4800" b="1" dirty="0">
                <a:latin typeface="黑体" panose="02010609060101010101" pitchFamily="2" charset="-122"/>
                <a:ea typeface="黑体" panose="02010609060101010101" pitchFamily="2" charset="-122"/>
              </a:rPr>
              <a:t>,</a:t>
            </a:r>
            <a:r>
              <a:rPr lang="zh-CN" altLang="en-US" sz="4800" b="1" dirty="0">
                <a:latin typeface="黑体" panose="02010609060101010101" pitchFamily="2" charset="-122"/>
                <a:ea typeface="黑体" panose="02010609060101010101" pitchFamily="2" charset="-122"/>
              </a:rPr>
              <a:t>打造语言的</a:t>
            </a:r>
            <a:r>
              <a:rPr lang="zh-CN" altLang="en-US" sz="4800" b="1" dirty="0">
                <a:solidFill>
                  <a:srgbClr val="FF0000"/>
                </a:solidFill>
                <a:latin typeface="黑体" panose="02010609060101010101" pitchFamily="2" charset="-122"/>
                <a:ea typeface="黑体" panose="02010609060101010101" pitchFamily="2" charset="-122"/>
              </a:rPr>
              <a:t>错落</a:t>
            </a:r>
            <a:r>
              <a:rPr lang="zh-CN" altLang="en-US" sz="4800" b="1" dirty="0">
                <a:latin typeface="黑体" panose="02010609060101010101" pitchFamily="2" charset="-122"/>
                <a:ea typeface="黑体" panose="02010609060101010101" pitchFamily="2" charset="-122"/>
              </a:rPr>
              <a:t>美</a:t>
            </a:r>
            <a:r>
              <a:rPr lang="zh-CN" altLang="en-US" sz="4800" b="1" dirty="0">
                <a:latin typeface="Times New Roman" panose="02020603050405020304" pitchFamily="18" charset="0"/>
              </a:rPr>
              <a:t> </a:t>
            </a:r>
            <a:endParaRPr lang="zh-CN" altLang="en-US" sz="4800" b="1" dirty="0">
              <a:latin typeface="Times New Roman" panose="02020603050405020304" pitchFamily="18" charset="0"/>
            </a:endParaRPr>
          </a:p>
        </p:txBody>
      </p:sp>
      <p:sp>
        <p:nvSpPr>
          <p:cNvPr id="209924" name="文本框 209923"/>
          <p:cNvSpPr txBox="1"/>
          <p:nvPr/>
        </p:nvSpPr>
        <p:spPr>
          <a:xfrm>
            <a:off x="611188" y="2466975"/>
            <a:ext cx="8532812" cy="823913"/>
          </a:xfrm>
          <a:prstGeom prst="rect">
            <a:avLst/>
          </a:prstGeom>
          <a:noFill/>
          <a:ln w="9525">
            <a:noFill/>
          </a:ln>
        </p:spPr>
        <p:txBody>
          <a:bodyPr>
            <a:spAutoFit/>
          </a:bodyPr>
          <a:p>
            <a:r>
              <a:rPr lang="zh-CN" altLang="en-US" sz="4800" b="1" dirty="0">
                <a:latin typeface="黑体" panose="02010609060101010101" pitchFamily="2" charset="-122"/>
                <a:ea typeface="黑体" panose="02010609060101010101" pitchFamily="2" charset="-122"/>
              </a:rPr>
              <a:t>输入</a:t>
            </a:r>
            <a:r>
              <a:rPr lang="zh-CN" altLang="en-US" sz="4800" b="1" dirty="0">
                <a:solidFill>
                  <a:srgbClr val="FF0000"/>
                </a:solidFill>
                <a:latin typeface="黑体" panose="02010609060101010101" pitchFamily="2" charset="-122"/>
                <a:ea typeface="黑体" panose="02010609060101010101" pitchFamily="2" charset="-122"/>
              </a:rPr>
              <a:t>情感</a:t>
            </a:r>
            <a:r>
              <a:rPr lang="en-US" altLang="zh-CN" sz="4800" b="1" dirty="0">
                <a:latin typeface="黑体" panose="02010609060101010101" pitchFamily="2" charset="-122"/>
                <a:ea typeface="黑体" panose="02010609060101010101" pitchFamily="2" charset="-122"/>
              </a:rPr>
              <a:t>,</a:t>
            </a:r>
            <a:r>
              <a:rPr lang="zh-CN" altLang="en-US" sz="4800" b="1" dirty="0">
                <a:latin typeface="黑体" panose="02010609060101010101" pitchFamily="2" charset="-122"/>
                <a:ea typeface="黑体" panose="02010609060101010101" pitchFamily="2" charset="-122"/>
              </a:rPr>
              <a:t>增添语言的</a:t>
            </a:r>
            <a:r>
              <a:rPr lang="zh-CN" altLang="en-US" sz="4800" b="1" dirty="0">
                <a:solidFill>
                  <a:srgbClr val="FF0000"/>
                </a:solidFill>
                <a:latin typeface="黑体" panose="02010609060101010101" pitchFamily="2" charset="-122"/>
                <a:ea typeface="黑体" panose="02010609060101010101" pitchFamily="2" charset="-122"/>
              </a:rPr>
              <a:t>情趣</a:t>
            </a:r>
            <a:r>
              <a:rPr lang="zh-CN" altLang="en-US" sz="4800" b="1" dirty="0">
                <a:latin typeface="黑体" panose="02010609060101010101" pitchFamily="2" charset="-122"/>
                <a:ea typeface="黑体" panose="02010609060101010101" pitchFamily="2" charset="-122"/>
              </a:rPr>
              <a:t>美</a:t>
            </a:r>
            <a:endParaRPr lang="zh-CN" altLang="en-US" sz="4800" b="1" dirty="0">
              <a:latin typeface="黑体" panose="02010609060101010101" pitchFamily="2" charset="-122"/>
              <a:ea typeface="黑体" panose="02010609060101010101" pitchFamily="2" charset="-122"/>
            </a:endParaRPr>
          </a:p>
        </p:txBody>
      </p:sp>
      <p:sp>
        <p:nvSpPr>
          <p:cNvPr id="209925" name="文本框 209924"/>
          <p:cNvSpPr txBox="1"/>
          <p:nvPr/>
        </p:nvSpPr>
        <p:spPr>
          <a:xfrm>
            <a:off x="539750" y="3357563"/>
            <a:ext cx="8245475" cy="823912"/>
          </a:xfrm>
          <a:prstGeom prst="rect">
            <a:avLst/>
          </a:prstGeom>
          <a:noFill/>
          <a:ln w="9525">
            <a:noFill/>
          </a:ln>
        </p:spPr>
        <p:txBody>
          <a:bodyPr>
            <a:spAutoFit/>
          </a:bodyPr>
          <a:p>
            <a:r>
              <a:rPr lang="zh-CN" altLang="en-US" sz="4800" b="1" dirty="0">
                <a:latin typeface="黑体" panose="02010609060101010101" pitchFamily="2" charset="-122"/>
                <a:ea typeface="黑体" panose="02010609060101010101" pitchFamily="2" charset="-122"/>
              </a:rPr>
              <a:t>善用</a:t>
            </a:r>
            <a:r>
              <a:rPr lang="zh-CN" altLang="en-US" sz="4800" b="1" dirty="0">
                <a:solidFill>
                  <a:srgbClr val="FF0000"/>
                </a:solidFill>
                <a:latin typeface="黑体" panose="02010609060101010101" pitchFamily="2" charset="-122"/>
                <a:ea typeface="黑体" panose="02010609060101010101" pitchFamily="2" charset="-122"/>
              </a:rPr>
              <a:t>修辞</a:t>
            </a:r>
            <a:r>
              <a:rPr lang="en-US" altLang="zh-CN" sz="4800" b="1" dirty="0">
                <a:latin typeface="黑体" panose="02010609060101010101" pitchFamily="2" charset="-122"/>
                <a:ea typeface="黑体" panose="02010609060101010101" pitchFamily="2" charset="-122"/>
              </a:rPr>
              <a:t>,</a:t>
            </a:r>
            <a:r>
              <a:rPr lang="zh-CN" altLang="en-US" sz="4800" b="1" dirty="0">
                <a:latin typeface="黑体" panose="02010609060101010101" pitchFamily="2" charset="-122"/>
                <a:ea typeface="黑体" panose="02010609060101010101" pitchFamily="2" charset="-122"/>
              </a:rPr>
              <a:t>展现语言的</a:t>
            </a:r>
            <a:r>
              <a:rPr lang="zh-CN" altLang="en-US" sz="4800" b="1" dirty="0">
                <a:solidFill>
                  <a:srgbClr val="FF0000"/>
                </a:solidFill>
                <a:latin typeface="黑体" panose="02010609060101010101" pitchFamily="2" charset="-122"/>
                <a:ea typeface="黑体" panose="02010609060101010101" pitchFamily="2" charset="-122"/>
              </a:rPr>
              <a:t>灵动</a:t>
            </a:r>
            <a:r>
              <a:rPr lang="zh-CN" altLang="en-US" sz="4800" b="1" dirty="0">
                <a:latin typeface="黑体" panose="02010609060101010101" pitchFamily="2" charset="-122"/>
                <a:ea typeface="黑体" panose="02010609060101010101" pitchFamily="2" charset="-122"/>
              </a:rPr>
              <a:t>美</a:t>
            </a:r>
            <a:r>
              <a:rPr lang="zh-CN" altLang="en-US" sz="4800" b="1" dirty="0">
                <a:latin typeface="Times New Roman" panose="02020603050405020304" pitchFamily="18" charset="0"/>
              </a:rPr>
              <a:t> </a:t>
            </a:r>
            <a:endParaRPr lang="zh-CN" altLang="en-US" sz="4800" b="1" dirty="0">
              <a:latin typeface="Times New Roman" panose="02020603050405020304" pitchFamily="18" charset="0"/>
            </a:endParaRPr>
          </a:p>
        </p:txBody>
      </p:sp>
      <p:sp>
        <p:nvSpPr>
          <p:cNvPr id="209926" name="文本框 209925"/>
          <p:cNvSpPr txBox="1"/>
          <p:nvPr/>
        </p:nvSpPr>
        <p:spPr>
          <a:xfrm>
            <a:off x="539750" y="4221163"/>
            <a:ext cx="8174038" cy="823912"/>
          </a:xfrm>
          <a:prstGeom prst="rect">
            <a:avLst/>
          </a:prstGeom>
          <a:noFill/>
          <a:ln w="9525">
            <a:noFill/>
          </a:ln>
        </p:spPr>
        <p:txBody>
          <a:bodyPr>
            <a:spAutoFit/>
          </a:bodyPr>
          <a:p>
            <a:r>
              <a:rPr lang="zh-CN" altLang="en-US" sz="4800" b="1" dirty="0">
                <a:latin typeface="黑体" panose="02010609060101010101" pitchFamily="2" charset="-122"/>
                <a:ea typeface="黑体" panose="02010609060101010101" pitchFamily="2" charset="-122"/>
              </a:rPr>
              <a:t>融入</a:t>
            </a:r>
            <a:r>
              <a:rPr lang="zh-CN" altLang="en-US" sz="4800" b="1" dirty="0">
                <a:solidFill>
                  <a:srgbClr val="FF0000"/>
                </a:solidFill>
                <a:latin typeface="黑体" panose="02010609060101010101" pitchFamily="2" charset="-122"/>
                <a:ea typeface="黑体" panose="02010609060101010101" pitchFamily="2" charset="-122"/>
              </a:rPr>
              <a:t>思考</a:t>
            </a:r>
            <a:r>
              <a:rPr lang="en-US" altLang="zh-CN" sz="4800" b="1" dirty="0">
                <a:latin typeface="黑体" panose="02010609060101010101" pitchFamily="2" charset="-122"/>
                <a:ea typeface="黑体" panose="02010609060101010101" pitchFamily="2" charset="-122"/>
              </a:rPr>
              <a:t>,</a:t>
            </a:r>
            <a:r>
              <a:rPr lang="zh-CN" altLang="en-US" sz="4800" b="1" dirty="0">
                <a:latin typeface="黑体" panose="02010609060101010101" pitchFamily="2" charset="-122"/>
                <a:ea typeface="黑体" panose="02010609060101010101" pitchFamily="2" charset="-122"/>
              </a:rPr>
              <a:t>散发语言的</a:t>
            </a:r>
            <a:r>
              <a:rPr lang="zh-CN" altLang="en-US" sz="4800" b="1" dirty="0">
                <a:solidFill>
                  <a:srgbClr val="FF0000"/>
                </a:solidFill>
                <a:latin typeface="黑体" panose="02010609060101010101" pitchFamily="2" charset="-122"/>
                <a:ea typeface="黑体" panose="02010609060101010101" pitchFamily="2" charset="-122"/>
              </a:rPr>
              <a:t>哲理</a:t>
            </a:r>
            <a:r>
              <a:rPr lang="zh-CN" altLang="en-US" sz="4800" b="1" dirty="0">
                <a:latin typeface="黑体" panose="02010609060101010101" pitchFamily="2" charset="-122"/>
                <a:ea typeface="黑体" panose="02010609060101010101" pitchFamily="2" charset="-122"/>
              </a:rPr>
              <a:t>美</a:t>
            </a:r>
            <a:r>
              <a:rPr lang="zh-CN" altLang="en-US" sz="4800" b="1" dirty="0">
                <a:latin typeface="Times New Roman" panose="02020603050405020304" pitchFamily="18" charset="0"/>
              </a:rPr>
              <a:t> </a:t>
            </a:r>
            <a:endParaRPr lang="zh-CN" altLang="en-US" sz="4800" b="1" dirty="0">
              <a:latin typeface="Times New Roman" panose="02020603050405020304" pitchFamily="18" charset="0"/>
            </a:endParaRPr>
          </a:p>
        </p:txBody>
      </p:sp>
      <p:sp>
        <p:nvSpPr>
          <p:cNvPr id="209927" name="文本框 209926"/>
          <p:cNvSpPr txBox="1"/>
          <p:nvPr/>
        </p:nvSpPr>
        <p:spPr>
          <a:xfrm>
            <a:off x="539750" y="5026025"/>
            <a:ext cx="8353425" cy="823913"/>
          </a:xfrm>
          <a:prstGeom prst="rect">
            <a:avLst/>
          </a:prstGeom>
          <a:noFill/>
          <a:ln w="9525">
            <a:noFill/>
          </a:ln>
        </p:spPr>
        <p:txBody>
          <a:bodyPr>
            <a:spAutoFit/>
          </a:bodyPr>
          <a:p>
            <a:r>
              <a:rPr lang="zh-CN" altLang="en-US" sz="4800" b="1" dirty="0">
                <a:latin typeface="黑体" panose="02010609060101010101" pitchFamily="2" charset="-122"/>
                <a:ea typeface="黑体" panose="02010609060101010101" pitchFamily="2" charset="-122"/>
              </a:rPr>
              <a:t>富于</a:t>
            </a:r>
            <a:r>
              <a:rPr lang="zh-CN" altLang="en-US" sz="4800" b="1" dirty="0">
                <a:solidFill>
                  <a:srgbClr val="FF0000"/>
                </a:solidFill>
                <a:latin typeface="黑体" panose="02010609060101010101" pitchFamily="2" charset="-122"/>
                <a:ea typeface="黑体" panose="02010609060101010101" pitchFamily="2" charset="-122"/>
              </a:rPr>
              <a:t>想象</a:t>
            </a:r>
            <a:r>
              <a:rPr lang="en-US" altLang="zh-CN" sz="4800" b="1" dirty="0">
                <a:latin typeface="黑体" panose="02010609060101010101" pitchFamily="2" charset="-122"/>
                <a:ea typeface="黑体" panose="02010609060101010101" pitchFamily="2" charset="-122"/>
              </a:rPr>
              <a:t>,</a:t>
            </a:r>
            <a:r>
              <a:rPr lang="zh-CN" altLang="en-US" sz="4800" b="1" dirty="0">
                <a:latin typeface="黑体" panose="02010609060101010101" pitchFamily="2" charset="-122"/>
                <a:ea typeface="黑体" panose="02010609060101010101" pitchFamily="2" charset="-122"/>
              </a:rPr>
              <a:t>亮出语言的</a:t>
            </a:r>
            <a:r>
              <a:rPr lang="zh-CN" altLang="en-US" sz="4800" b="1" dirty="0">
                <a:solidFill>
                  <a:srgbClr val="FF0000"/>
                </a:solidFill>
                <a:latin typeface="黑体" panose="02010609060101010101" pitchFamily="2" charset="-122"/>
                <a:ea typeface="黑体" panose="02010609060101010101" pitchFamily="2" charset="-122"/>
              </a:rPr>
              <a:t>新颖</a:t>
            </a:r>
            <a:r>
              <a:rPr lang="zh-CN" altLang="en-US" sz="4800" b="1" dirty="0">
                <a:latin typeface="黑体" panose="02010609060101010101" pitchFamily="2" charset="-122"/>
                <a:ea typeface="黑体" panose="02010609060101010101" pitchFamily="2" charset="-122"/>
              </a:rPr>
              <a:t>美</a:t>
            </a:r>
            <a:endParaRPr lang="zh-CN" altLang="en-US" sz="4800" b="1" dirty="0">
              <a:latin typeface="黑体" panose="02010609060101010101" pitchFamily="2" charset="-122"/>
              <a:ea typeface="黑体" panose="02010609060101010101" pitchFamily="2" charset="-122"/>
            </a:endParaRPr>
          </a:p>
        </p:txBody>
      </p:sp>
      <p:sp>
        <p:nvSpPr>
          <p:cNvPr id="89095" name="文本框 209927"/>
          <p:cNvSpPr txBox="1"/>
          <p:nvPr/>
        </p:nvSpPr>
        <p:spPr>
          <a:xfrm>
            <a:off x="539750" y="115888"/>
            <a:ext cx="2411413" cy="711200"/>
          </a:xfrm>
          <a:prstGeom prst="rect">
            <a:avLst/>
          </a:prstGeom>
          <a:solidFill>
            <a:srgbClr val="009900"/>
          </a:solidFill>
          <a:ln w="9525" cap="flat" cmpd="sng">
            <a:solidFill>
              <a:srgbClr val="333300"/>
            </a:solidFill>
            <a:prstDash val="solid"/>
            <a:miter/>
            <a:headEnd type="none" w="med" len="med"/>
            <a:tailEnd type="none" w="med" len="med"/>
          </a:ln>
        </p:spPr>
        <p:txBody>
          <a:bodyPr>
            <a:spAutoFit/>
          </a:bodyPr>
          <a:p>
            <a:pPr>
              <a:spcBef>
                <a:spcPct val="50000"/>
              </a:spcBef>
            </a:pPr>
            <a:r>
              <a:rPr lang="zh-CN" altLang="en-US" sz="4000" b="1" dirty="0">
                <a:solidFill>
                  <a:schemeClr val="bg1"/>
                </a:solidFill>
                <a:latin typeface="Arial" panose="020B0604020202020204" pitchFamily="34" charset="0"/>
              </a:rPr>
              <a:t>写作启示</a:t>
            </a:r>
            <a:endParaRPr lang="zh-CN" altLang="en-US" sz="4000" b="1" dirty="0">
              <a:solidFill>
                <a:schemeClr val="bg1"/>
              </a:solidFill>
              <a:latin typeface="Arial" panose="020B0604020202020204" pitchFamily="34" charset="0"/>
            </a:endParaRPr>
          </a:p>
        </p:txBody>
      </p:sp>
      <p:sp>
        <p:nvSpPr>
          <p:cNvPr id="8909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9922"/>
                                        </p:tgtEl>
                                        <p:attrNameLst>
                                          <p:attrName>style.visibility</p:attrName>
                                        </p:attrNameLst>
                                      </p:cBhvr>
                                      <p:to>
                                        <p:strVal val="visible"/>
                                      </p:to>
                                    </p:set>
                                    <p:animEffect transition="in" filter="blinds(horizontal)">
                                      <p:cBhvr>
                                        <p:cTn id="7" dur="500"/>
                                        <p:tgtEl>
                                          <p:spTgt spid="2099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9923"/>
                                        </p:tgtEl>
                                        <p:attrNameLst>
                                          <p:attrName>style.visibility</p:attrName>
                                        </p:attrNameLst>
                                      </p:cBhvr>
                                      <p:to>
                                        <p:strVal val="visible"/>
                                      </p:to>
                                    </p:set>
                                    <p:anim calcmode="lin" valueType="num">
                                      <p:cBhvr additive="base">
                                        <p:cTn id="12" dur="500" fill="hold"/>
                                        <p:tgtEl>
                                          <p:spTgt spid="209923"/>
                                        </p:tgtEl>
                                        <p:attrNameLst>
                                          <p:attrName>ppt_x</p:attrName>
                                        </p:attrNameLst>
                                      </p:cBhvr>
                                      <p:tavLst>
                                        <p:tav tm="0">
                                          <p:val>
                                            <p:strVal val="#ppt_x"/>
                                          </p:val>
                                        </p:tav>
                                        <p:tav tm="100000">
                                          <p:val>
                                            <p:strVal val="#ppt_x"/>
                                          </p:val>
                                        </p:tav>
                                      </p:tavLst>
                                    </p:anim>
                                    <p:anim calcmode="lin" valueType="num">
                                      <p:cBhvr additive="base">
                                        <p:cTn id="13" dur="500" fill="hold"/>
                                        <p:tgtEl>
                                          <p:spTgt spid="20992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09924"/>
                                        </p:tgtEl>
                                        <p:attrNameLst>
                                          <p:attrName>style.visibility</p:attrName>
                                        </p:attrNameLst>
                                      </p:cBhvr>
                                      <p:to>
                                        <p:strVal val="visible"/>
                                      </p:to>
                                    </p:set>
                                    <p:anim calcmode="lin" valueType="num">
                                      <p:cBhvr additive="base">
                                        <p:cTn id="18" dur="500" fill="hold"/>
                                        <p:tgtEl>
                                          <p:spTgt spid="209924"/>
                                        </p:tgtEl>
                                        <p:attrNameLst>
                                          <p:attrName>ppt_x</p:attrName>
                                        </p:attrNameLst>
                                      </p:cBhvr>
                                      <p:tavLst>
                                        <p:tav tm="0">
                                          <p:val>
                                            <p:strVal val="#ppt_x"/>
                                          </p:val>
                                        </p:tav>
                                        <p:tav tm="100000">
                                          <p:val>
                                            <p:strVal val="#ppt_x"/>
                                          </p:val>
                                        </p:tav>
                                      </p:tavLst>
                                    </p:anim>
                                    <p:anim calcmode="lin" valueType="num">
                                      <p:cBhvr additive="base">
                                        <p:cTn id="19" dur="500" fill="hold"/>
                                        <p:tgtEl>
                                          <p:spTgt spid="20992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09925"/>
                                        </p:tgtEl>
                                        <p:attrNameLst>
                                          <p:attrName>style.visibility</p:attrName>
                                        </p:attrNameLst>
                                      </p:cBhvr>
                                      <p:to>
                                        <p:strVal val="visible"/>
                                      </p:to>
                                    </p:set>
                                    <p:anim calcmode="lin" valueType="num">
                                      <p:cBhvr additive="base">
                                        <p:cTn id="24" dur="500" fill="hold"/>
                                        <p:tgtEl>
                                          <p:spTgt spid="209925"/>
                                        </p:tgtEl>
                                        <p:attrNameLst>
                                          <p:attrName>ppt_x</p:attrName>
                                        </p:attrNameLst>
                                      </p:cBhvr>
                                      <p:tavLst>
                                        <p:tav tm="0">
                                          <p:val>
                                            <p:strVal val="#ppt_x"/>
                                          </p:val>
                                        </p:tav>
                                        <p:tav tm="100000">
                                          <p:val>
                                            <p:strVal val="#ppt_x"/>
                                          </p:val>
                                        </p:tav>
                                      </p:tavLst>
                                    </p:anim>
                                    <p:anim calcmode="lin" valueType="num">
                                      <p:cBhvr additive="base">
                                        <p:cTn id="25" dur="500" fill="hold"/>
                                        <p:tgtEl>
                                          <p:spTgt spid="20992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09926"/>
                                        </p:tgtEl>
                                        <p:attrNameLst>
                                          <p:attrName>style.visibility</p:attrName>
                                        </p:attrNameLst>
                                      </p:cBhvr>
                                      <p:to>
                                        <p:strVal val="visible"/>
                                      </p:to>
                                    </p:set>
                                    <p:anim calcmode="lin" valueType="num">
                                      <p:cBhvr additive="base">
                                        <p:cTn id="30" dur="500" fill="hold"/>
                                        <p:tgtEl>
                                          <p:spTgt spid="209926"/>
                                        </p:tgtEl>
                                        <p:attrNameLst>
                                          <p:attrName>ppt_x</p:attrName>
                                        </p:attrNameLst>
                                      </p:cBhvr>
                                      <p:tavLst>
                                        <p:tav tm="0">
                                          <p:val>
                                            <p:strVal val="#ppt_x"/>
                                          </p:val>
                                        </p:tav>
                                        <p:tav tm="100000">
                                          <p:val>
                                            <p:strVal val="#ppt_x"/>
                                          </p:val>
                                        </p:tav>
                                      </p:tavLst>
                                    </p:anim>
                                    <p:anim calcmode="lin" valueType="num">
                                      <p:cBhvr additive="base">
                                        <p:cTn id="31" dur="500" fill="hold"/>
                                        <p:tgtEl>
                                          <p:spTgt spid="20992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grpId="0" nodeType="clickEffect">
                                  <p:stCondLst>
                                    <p:cond delay="0"/>
                                  </p:stCondLst>
                                  <p:childTnLst>
                                    <p:set>
                                      <p:cBhvr>
                                        <p:cTn id="35" dur="1" fill="hold">
                                          <p:stCondLst>
                                            <p:cond delay="0"/>
                                          </p:stCondLst>
                                        </p:cTn>
                                        <p:tgtEl>
                                          <p:spTgt spid="209927"/>
                                        </p:tgtEl>
                                        <p:attrNameLst>
                                          <p:attrName>style.visibility</p:attrName>
                                        </p:attrNameLst>
                                      </p:cBhvr>
                                      <p:to>
                                        <p:strVal val="visible"/>
                                      </p:to>
                                    </p:set>
                                    <p:animEffect transition="in" filter="wheel(4)">
                                      <p:cBhvr>
                                        <p:cTn id="36" dur="2000"/>
                                        <p:tgtEl>
                                          <p:spTgt spid="209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2" grpId="0"/>
      <p:bldP spid="209923" grpId="0"/>
      <p:bldP spid="209924" grpId="0"/>
      <p:bldP spid="209925" grpId="0"/>
      <p:bldP spid="209926" grpId="0"/>
      <p:bldP spid="20992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0946" name="标题 210945"/>
          <p:cNvSpPr>
            <a:spLocks noGrp="1" noRot="1"/>
          </p:cNvSpPr>
          <p:nvPr>
            <p:ph type="title"/>
          </p:nvPr>
        </p:nvSpPr>
        <p:spPr>
          <a:xfrm>
            <a:off x="2119313" y="685800"/>
            <a:ext cx="5616575" cy="1143000"/>
          </a:xfrm>
          <a:ln/>
        </p:spPr>
        <p:txBody>
          <a:bodyPr anchor="ctr"/>
          <a:p>
            <a:r>
              <a:rPr lang="zh-CN" altLang="en-US" b="1" dirty="0">
                <a:ea typeface="黑体" panose="02010609060101010101" pitchFamily="2" charset="-122"/>
              </a:rPr>
              <a:t>练一练</a:t>
            </a:r>
            <a:endParaRPr lang="zh-CN" altLang="en-US" b="1" dirty="0">
              <a:ea typeface="黑体" panose="02010609060101010101" pitchFamily="2" charset="-122"/>
            </a:endParaRPr>
          </a:p>
        </p:txBody>
      </p:sp>
      <p:sp>
        <p:nvSpPr>
          <p:cNvPr id="210947" name="内容占位符 210946"/>
          <p:cNvSpPr>
            <a:spLocks noGrp="1" noRot="1"/>
          </p:cNvSpPr>
          <p:nvPr>
            <p:ph idx="1"/>
          </p:nvPr>
        </p:nvSpPr>
        <p:spPr>
          <a:xfrm>
            <a:off x="2268538" y="1981200"/>
            <a:ext cx="6264275" cy="811213"/>
          </a:xfrm>
          <a:ln/>
        </p:spPr>
        <p:txBody>
          <a:bodyPr anchor="t"/>
          <a:p>
            <a:pPr>
              <a:lnSpc>
                <a:spcPct val="90000"/>
              </a:lnSpc>
              <a:buNone/>
            </a:pPr>
            <a:r>
              <a:rPr lang="zh-CN" altLang="en-US" sz="2800" dirty="0"/>
              <a:t>　</a:t>
            </a:r>
            <a:r>
              <a:rPr lang="zh-CN" altLang="en-US" b="1" dirty="0">
                <a:ea typeface="黑体" panose="02010609060101010101" pitchFamily="2" charset="-122"/>
              </a:rPr>
              <a:t>请就下面几个角度拟一条短信</a:t>
            </a:r>
            <a:endParaRPr lang="zh-CN" altLang="en-US" sz="2800" b="1" dirty="0"/>
          </a:p>
        </p:txBody>
      </p:sp>
      <p:sp>
        <p:nvSpPr>
          <p:cNvPr id="210948" name="动作按钮: 自定义 210947">
            <a:hlinkClick r:id="" action="ppaction://noaction"/>
          </p:cNvPr>
          <p:cNvSpPr/>
          <p:nvPr/>
        </p:nvSpPr>
        <p:spPr>
          <a:xfrm>
            <a:off x="1476375" y="2924175"/>
            <a:ext cx="2232025" cy="1008063"/>
          </a:xfrm>
          <a:prstGeom prst="actionButtonBlank">
            <a:avLst/>
          </a:prstGeom>
          <a:solidFill>
            <a:schemeClr val="accent1"/>
          </a:solidFill>
          <a:ln w="9525">
            <a:noFill/>
          </a:ln>
        </p:spPr>
        <p:txBody>
          <a:bodyPr/>
          <a:p>
            <a:endParaRPr lang="zh-CN" altLang="en-US" dirty="0">
              <a:latin typeface="Times New Roman" panose="02020603050405020304" pitchFamily="18" charset="0"/>
            </a:endParaRPr>
          </a:p>
        </p:txBody>
      </p:sp>
      <p:sp>
        <p:nvSpPr>
          <p:cNvPr id="210949" name="文本框 210948"/>
          <p:cNvSpPr txBox="1"/>
          <p:nvPr/>
        </p:nvSpPr>
        <p:spPr>
          <a:xfrm>
            <a:off x="1692275" y="3108325"/>
            <a:ext cx="1800225" cy="641350"/>
          </a:xfrm>
          <a:prstGeom prst="rect">
            <a:avLst/>
          </a:prstGeom>
          <a:noFill/>
          <a:ln w="9525">
            <a:noFill/>
          </a:ln>
        </p:spPr>
        <p:txBody>
          <a:bodyPr>
            <a:spAutoFit/>
          </a:bodyPr>
          <a:p>
            <a:pPr>
              <a:spcBef>
                <a:spcPct val="50000"/>
              </a:spcBef>
            </a:pPr>
            <a:r>
              <a:rPr lang="zh-CN" altLang="en-US" sz="3600" b="1" dirty="0">
                <a:solidFill>
                  <a:srgbClr val="006600"/>
                </a:solidFill>
                <a:latin typeface="Arial" panose="020B0604020202020204" pitchFamily="34" charset="0"/>
                <a:ea typeface="黑体" panose="02010609060101010101" pitchFamily="2" charset="-122"/>
              </a:rPr>
              <a:t>妇女节</a:t>
            </a:r>
            <a:endParaRPr lang="zh-CN" altLang="en-US" sz="3600" b="1" dirty="0">
              <a:solidFill>
                <a:srgbClr val="006600"/>
              </a:solidFill>
              <a:latin typeface="Arial" panose="020B0604020202020204" pitchFamily="34" charset="0"/>
              <a:ea typeface="黑体" panose="02010609060101010101" pitchFamily="2" charset="-122"/>
            </a:endParaRPr>
          </a:p>
        </p:txBody>
      </p:sp>
      <p:sp>
        <p:nvSpPr>
          <p:cNvPr id="90117" name="文本框 210949"/>
          <p:cNvSpPr txBox="1"/>
          <p:nvPr/>
        </p:nvSpPr>
        <p:spPr>
          <a:xfrm>
            <a:off x="4643438" y="3141663"/>
            <a:ext cx="2449512" cy="579437"/>
          </a:xfrm>
          <a:prstGeom prst="rect">
            <a:avLst/>
          </a:prstGeom>
          <a:noFill/>
          <a:ln w="9525">
            <a:noFill/>
          </a:ln>
        </p:spPr>
        <p:txBody>
          <a:bodyPr>
            <a:spAutoFit/>
          </a:bodyPr>
          <a:p>
            <a:pPr>
              <a:spcBef>
                <a:spcPct val="50000"/>
              </a:spcBef>
            </a:pPr>
            <a:r>
              <a:rPr lang="zh-CN" altLang="en-US" sz="3200" dirty="0">
                <a:latin typeface="Arial" panose="020B0604020202020204" pitchFamily="34" charset="0"/>
                <a:ea typeface="隶书" pitchFamily="49" charset="-122"/>
              </a:rPr>
              <a:t>　　</a:t>
            </a:r>
            <a:endParaRPr lang="zh-CN" altLang="en-US" sz="3200" dirty="0">
              <a:latin typeface="Arial" panose="020B0604020202020204" pitchFamily="34" charset="0"/>
              <a:ea typeface="隶书" pitchFamily="49" charset="-122"/>
            </a:endParaRPr>
          </a:p>
        </p:txBody>
      </p:sp>
      <p:sp>
        <p:nvSpPr>
          <p:cNvPr id="210951" name="动作按钮: 自定义 210950">
            <a:hlinkClick r:id="" action="ppaction://noaction"/>
          </p:cNvPr>
          <p:cNvSpPr/>
          <p:nvPr/>
        </p:nvSpPr>
        <p:spPr>
          <a:xfrm>
            <a:off x="3132138" y="4508500"/>
            <a:ext cx="2376487" cy="1008063"/>
          </a:xfrm>
          <a:prstGeom prst="actionButtonBlank">
            <a:avLst/>
          </a:prstGeom>
          <a:solidFill>
            <a:schemeClr val="accent1"/>
          </a:solidFill>
          <a:ln w="9525">
            <a:noFill/>
          </a:ln>
        </p:spPr>
        <p:txBody>
          <a:bodyPr/>
          <a:p>
            <a:endParaRPr lang="zh-CN" altLang="en-US" dirty="0">
              <a:latin typeface="Times New Roman" panose="02020603050405020304" pitchFamily="18" charset="0"/>
            </a:endParaRPr>
          </a:p>
        </p:txBody>
      </p:sp>
      <p:sp>
        <p:nvSpPr>
          <p:cNvPr id="210952" name="动作按钮: 自定义 210951">
            <a:hlinkClick r:id="" action="ppaction://noaction"/>
          </p:cNvPr>
          <p:cNvSpPr/>
          <p:nvPr/>
        </p:nvSpPr>
        <p:spPr>
          <a:xfrm>
            <a:off x="5003800" y="2997200"/>
            <a:ext cx="2232025" cy="1008063"/>
          </a:xfrm>
          <a:prstGeom prst="actionButtonBlank">
            <a:avLst/>
          </a:prstGeom>
          <a:solidFill>
            <a:schemeClr val="accent1"/>
          </a:solidFill>
          <a:ln w="9525">
            <a:noFill/>
          </a:ln>
        </p:spPr>
        <p:txBody>
          <a:bodyPr/>
          <a:p>
            <a:endParaRPr lang="zh-CN" altLang="en-US" dirty="0">
              <a:latin typeface="Times New Roman" panose="02020603050405020304" pitchFamily="18" charset="0"/>
            </a:endParaRPr>
          </a:p>
        </p:txBody>
      </p:sp>
      <p:sp>
        <p:nvSpPr>
          <p:cNvPr id="210953" name="文本框 210952"/>
          <p:cNvSpPr txBox="1"/>
          <p:nvPr/>
        </p:nvSpPr>
        <p:spPr>
          <a:xfrm>
            <a:off x="5219700" y="3141663"/>
            <a:ext cx="1873250" cy="641350"/>
          </a:xfrm>
          <a:prstGeom prst="rect">
            <a:avLst/>
          </a:prstGeom>
          <a:noFill/>
          <a:ln w="9525">
            <a:noFill/>
          </a:ln>
        </p:spPr>
        <p:txBody>
          <a:bodyPr>
            <a:spAutoFit/>
          </a:bodyPr>
          <a:p>
            <a:pPr>
              <a:spcBef>
                <a:spcPct val="50000"/>
              </a:spcBef>
            </a:pPr>
            <a:r>
              <a:rPr lang="zh-CN" altLang="en-US" sz="3600" b="1" dirty="0">
                <a:solidFill>
                  <a:srgbClr val="006600"/>
                </a:solidFill>
                <a:latin typeface="Arial" panose="020B0604020202020204" pitchFamily="34" charset="0"/>
                <a:ea typeface="黑体" panose="02010609060101010101" pitchFamily="2" charset="-122"/>
              </a:rPr>
              <a:t>教师节</a:t>
            </a:r>
            <a:endParaRPr lang="zh-CN" altLang="en-US" sz="3600" b="1" dirty="0">
              <a:solidFill>
                <a:srgbClr val="006600"/>
              </a:solidFill>
              <a:latin typeface="Arial" panose="020B0604020202020204" pitchFamily="34" charset="0"/>
              <a:ea typeface="黑体" panose="02010609060101010101" pitchFamily="2" charset="-122"/>
            </a:endParaRPr>
          </a:p>
        </p:txBody>
      </p:sp>
      <p:sp>
        <p:nvSpPr>
          <p:cNvPr id="210954" name="文本框 210953"/>
          <p:cNvSpPr txBox="1"/>
          <p:nvPr/>
        </p:nvSpPr>
        <p:spPr>
          <a:xfrm>
            <a:off x="3419475" y="4652963"/>
            <a:ext cx="1944688" cy="579437"/>
          </a:xfrm>
          <a:prstGeom prst="rect">
            <a:avLst/>
          </a:prstGeom>
          <a:noFill/>
          <a:ln w="9525">
            <a:noFill/>
          </a:ln>
        </p:spPr>
        <p:txBody>
          <a:bodyPr>
            <a:spAutoFit/>
          </a:bodyPr>
          <a:p>
            <a:pPr>
              <a:spcBef>
                <a:spcPct val="50000"/>
              </a:spcBef>
            </a:pPr>
            <a:r>
              <a:rPr lang="zh-CN" altLang="en-US" sz="3200" b="1" dirty="0">
                <a:solidFill>
                  <a:srgbClr val="006600"/>
                </a:solidFill>
                <a:latin typeface="Arial" panose="020B0604020202020204" pitchFamily="34" charset="0"/>
                <a:ea typeface="黑体" panose="02010609060101010101" pitchFamily="2" charset="-122"/>
              </a:rPr>
              <a:t>同学中考</a:t>
            </a:r>
            <a:endParaRPr lang="zh-CN" altLang="en-US" sz="3200" b="1" dirty="0">
              <a:solidFill>
                <a:srgbClr val="006600"/>
              </a:solidFill>
              <a:latin typeface="Arial" panose="020B0604020202020204" pitchFamily="34" charset="0"/>
              <a:ea typeface="黑体" panose="02010609060101010101" pitchFamily="2" charset="-122"/>
            </a:endParaRPr>
          </a:p>
        </p:txBody>
      </p:sp>
      <p:pic>
        <p:nvPicPr>
          <p:cNvPr id="210955" name="图片 210954" descr="22"/>
          <p:cNvPicPr>
            <a:picLocks noChangeAspect="1"/>
          </p:cNvPicPr>
          <p:nvPr/>
        </p:nvPicPr>
        <p:blipFill>
          <a:blip r:embed="rId1"/>
          <a:stretch>
            <a:fillRect/>
          </a:stretch>
        </p:blipFill>
        <p:spPr>
          <a:xfrm>
            <a:off x="827088" y="549275"/>
            <a:ext cx="1422400" cy="1871663"/>
          </a:xfrm>
          <a:prstGeom prst="rect">
            <a:avLst/>
          </a:prstGeom>
          <a:noFill/>
          <a:ln w="9525">
            <a:noFill/>
          </a:ln>
        </p:spPr>
      </p:pic>
      <p:sp>
        <p:nvSpPr>
          <p:cNvPr id="9012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10946">
                                            <p:txEl>
                                              <p:charRg st="0" end="4"/>
                                            </p:txEl>
                                          </p:spTgt>
                                        </p:tgtEl>
                                        <p:attrNameLst>
                                          <p:attrName>style.visibility</p:attrName>
                                        </p:attrNameLst>
                                      </p:cBhvr>
                                      <p:to>
                                        <p:strVal val="visible"/>
                                      </p:to>
                                    </p:set>
                                    <p:animEffect transition="in" filter="box(out)">
                                      <p:cBhvr>
                                        <p:cTn id="7" dur="500"/>
                                        <p:tgtEl>
                                          <p:spTgt spid="210946">
                                            <p:txEl>
                                              <p:charRg st="0" end="4"/>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210955"/>
                                        </p:tgtEl>
                                        <p:attrNameLst>
                                          <p:attrName>style.visibility</p:attrName>
                                        </p:attrNameLst>
                                      </p:cBhvr>
                                      <p:to>
                                        <p:strVal val="visible"/>
                                      </p:to>
                                    </p:set>
                                    <p:anim calcmode="lin" valueType="num">
                                      <p:cBhvr additive="base">
                                        <p:cTn id="12" dur="500" fill="hold"/>
                                        <p:tgtEl>
                                          <p:spTgt spid="210955"/>
                                        </p:tgtEl>
                                        <p:attrNameLst>
                                          <p:attrName>ppt_x</p:attrName>
                                        </p:attrNameLst>
                                      </p:cBhvr>
                                      <p:tavLst>
                                        <p:tav tm="0">
                                          <p:val>
                                            <p:strVal val="#ppt_x"/>
                                          </p:val>
                                        </p:tav>
                                        <p:tav tm="100000">
                                          <p:val>
                                            <p:strVal val="#ppt_x"/>
                                          </p:val>
                                        </p:tav>
                                      </p:tavLst>
                                    </p:anim>
                                    <p:anim calcmode="lin" valueType="num">
                                      <p:cBhvr additive="base">
                                        <p:cTn id="13" dur="500" fill="hold"/>
                                        <p:tgtEl>
                                          <p:spTgt spid="21095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210947">
                                            <p:txEl>
                                              <p:charRg st="0" end="15"/>
                                            </p:txEl>
                                          </p:spTgt>
                                        </p:tgtEl>
                                        <p:attrNameLst>
                                          <p:attrName>style.visibility</p:attrName>
                                        </p:attrNameLst>
                                      </p:cBhvr>
                                      <p:to>
                                        <p:strVal val="visible"/>
                                      </p:to>
                                    </p:set>
                                    <p:animEffect transition="in" filter="dissolve">
                                      <p:cBhvr>
                                        <p:cTn id="18" dur="500"/>
                                        <p:tgtEl>
                                          <p:spTgt spid="210947">
                                            <p:txEl>
                                              <p:charRg st="0" end="1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10948"/>
                                        </p:tgtEl>
                                        <p:attrNameLst>
                                          <p:attrName>style.visibility</p:attrName>
                                        </p:attrNameLst>
                                      </p:cBhvr>
                                      <p:to>
                                        <p:strVal val="visible"/>
                                      </p:to>
                                    </p:set>
                                    <p:anim calcmode="lin" valueType="num">
                                      <p:cBhvr additive="base">
                                        <p:cTn id="23" dur="500" fill="hold"/>
                                        <p:tgtEl>
                                          <p:spTgt spid="210948"/>
                                        </p:tgtEl>
                                        <p:attrNameLst>
                                          <p:attrName>ppt_x</p:attrName>
                                        </p:attrNameLst>
                                      </p:cBhvr>
                                      <p:tavLst>
                                        <p:tav tm="0">
                                          <p:val>
                                            <p:strVal val="0-#ppt_w/2"/>
                                          </p:val>
                                        </p:tav>
                                        <p:tav tm="100000">
                                          <p:val>
                                            <p:strVal val="#ppt_x"/>
                                          </p:val>
                                        </p:tav>
                                      </p:tavLst>
                                    </p:anim>
                                    <p:anim calcmode="lin" valueType="num">
                                      <p:cBhvr additive="base">
                                        <p:cTn id="24" dur="500" fill="hold"/>
                                        <p:tgtEl>
                                          <p:spTgt spid="21094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3" name="whoosh.wav"/>
                                        </p:tgtEl>
                                      </p:cMediaNode>
                                    </p:audio>
                                  </p:sub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10952"/>
                                        </p:tgtEl>
                                        <p:attrNameLst>
                                          <p:attrName>style.visibility</p:attrName>
                                        </p:attrNameLst>
                                      </p:cBhvr>
                                      <p:to>
                                        <p:strVal val="visible"/>
                                      </p:to>
                                    </p:set>
                                    <p:anim calcmode="lin" valueType="num">
                                      <p:cBhvr additive="base">
                                        <p:cTn id="29" dur="500" fill="hold"/>
                                        <p:tgtEl>
                                          <p:spTgt spid="210952"/>
                                        </p:tgtEl>
                                        <p:attrNameLst>
                                          <p:attrName>ppt_x</p:attrName>
                                        </p:attrNameLst>
                                      </p:cBhvr>
                                      <p:tavLst>
                                        <p:tav tm="0">
                                          <p:val>
                                            <p:strVal val="0-#ppt_w/2"/>
                                          </p:val>
                                        </p:tav>
                                        <p:tav tm="100000">
                                          <p:val>
                                            <p:strVal val="#ppt_x"/>
                                          </p:val>
                                        </p:tav>
                                      </p:tavLst>
                                    </p:anim>
                                    <p:anim calcmode="lin" valueType="num">
                                      <p:cBhvr additive="base">
                                        <p:cTn id="30" dur="500" fill="hold"/>
                                        <p:tgtEl>
                                          <p:spTgt spid="21095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whoosh.wav"/>
                                        </p:tgtEl>
                                      </p:cMediaNode>
                                    </p:audio>
                                  </p:sub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10951"/>
                                        </p:tgtEl>
                                        <p:attrNameLst>
                                          <p:attrName>style.visibility</p:attrName>
                                        </p:attrNameLst>
                                      </p:cBhvr>
                                      <p:to>
                                        <p:strVal val="visible"/>
                                      </p:to>
                                    </p:set>
                                    <p:animEffect transition="in" filter="wipe(left)">
                                      <p:cBhvr>
                                        <p:cTn id="35" dur="500"/>
                                        <p:tgtEl>
                                          <p:spTgt spid="21095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210949">
                                            <p:txEl>
                                              <p:charRg st="0" end="4"/>
                                            </p:txEl>
                                          </p:spTgt>
                                        </p:tgtEl>
                                        <p:attrNameLst>
                                          <p:attrName>style.visibility</p:attrName>
                                        </p:attrNameLst>
                                      </p:cBhvr>
                                      <p:to>
                                        <p:strVal val="visible"/>
                                      </p:to>
                                    </p:set>
                                    <p:anim calcmode="lin" valueType="num">
                                      <p:cBhvr additive="base">
                                        <p:cTn id="40" dur="500" fill="hold"/>
                                        <p:tgtEl>
                                          <p:spTgt spid="210949">
                                            <p:txEl>
                                              <p:charRg st="0" end="4"/>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210949">
                                            <p:txEl>
                                              <p:charRg st="0"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8"/>
                                            </p:cond>
                                          </p:stCondLst>
                                          <p:endCondLst>
                                            <p:cond evt="onStopAudio" delay="0">
                                              <p:tgtEl>
                                                <p:sldTgt/>
                                              </p:tgtEl>
                                            </p:cond>
                                          </p:endCondLst>
                                        </p:cTn>
                                        <p:tgtEl>
                                          <p:sndTgt r:embed="rId3" name="whoosh.wav"/>
                                        </p:tgtEl>
                                      </p:cMediaNode>
                                    </p:audio>
                                  </p:subTnLst>
                                </p:cTn>
                              </p:par>
                            </p:childTnLst>
                          </p:cTn>
                        </p:par>
                      </p:childTnLst>
                    </p:cTn>
                  </p:par>
                  <p:par>
                    <p:cTn id="42" fill="hold">
                      <p:stCondLst>
                        <p:cond delay="indefinite"/>
                      </p:stCondLst>
                      <p:childTnLst>
                        <p:par>
                          <p:cTn id="43" fill="hold">
                            <p:stCondLst>
                              <p:cond delay="0"/>
                            </p:stCondLst>
                            <p:childTnLst>
                              <p:par>
                                <p:cTn id="44" presetID="2" presetClass="entr" presetSubtype="1" fill="hold" grpId="0" nodeType="clickEffect">
                                  <p:stCondLst>
                                    <p:cond delay="0"/>
                                  </p:stCondLst>
                                  <p:childTnLst>
                                    <p:set>
                                      <p:cBhvr>
                                        <p:cTn id="45" dur="1" fill="hold">
                                          <p:stCondLst>
                                            <p:cond delay="0"/>
                                          </p:stCondLst>
                                        </p:cTn>
                                        <p:tgtEl>
                                          <p:spTgt spid="210953">
                                            <p:txEl>
                                              <p:charRg st="0" end="4"/>
                                            </p:txEl>
                                          </p:spTgt>
                                        </p:tgtEl>
                                        <p:attrNameLst>
                                          <p:attrName>style.visibility</p:attrName>
                                        </p:attrNameLst>
                                      </p:cBhvr>
                                      <p:to>
                                        <p:strVal val="visible"/>
                                      </p:to>
                                    </p:set>
                                    <p:anim calcmode="lin" valueType="num">
                                      <p:cBhvr additive="base">
                                        <p:cTn id="46" dur="500" fill="hold"/>
                                        <p:tgtEl>
                                          <p:spTgt spid="210953">
                                            <p:txEl>
                                              <p:charRg st="0" end="4"/>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210953">
                                            <p:txEl>
                                              <p:charRg st="0" end="4"/>
                                            </p:txEl>
                                          </p:spTgt>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10954">
                                            <p:txEl>
                                              <p:charRg st="0" end="5"/>
                                            </p:txEl>
                                          </p:spTgt>
                                        </p:tgtEl>
                                        <p:attrNameLst>
                                          <p:attrName>style.visibility</p:attrName>
                                        </p:attrNameLst>
                                      </p:cBhvr>
                                      <p:to>
                                        <p:strVal val="visible"/>
                                      </p:to>
                                    </p:set>
                                    <p:animEffect transition="in" filter="dissolve">
                                      <p:cBhvr>
                                        <p:cTn id="52" dur="500"/>
                                        <p:tgtEl>
                                          <p:spTgt spid="210954">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6" grpId="0" build="p"/>
      <p:bldP spid="210947" grpId="0" build="p"/>
      <p:bldP spid="210949" grpId="0" build="p"/>
      <p:bldP spid="210953" grpId="0" build="p"/>
      <p:bldP spid="210954"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文本框 211969"/>
          <p:cNvSpPr txBox="1"/>
          <p:nvPr/>
        </p:nvSpPr>
        <p:spPr>
          <a:xfrm>
            <a:off x="1166813" y="882650"/>
            <a:ext cx="7005637" cy="5214938"/>
          </a:xfrm>
          <a:prstGeom prst="rect">
            <a:avLst/>
          </a:prstGeom>
          <a:noFill/>
          <a:ln w="9525">
            <a:noFill/>
          </a:ln>
        </p:spPr>
        <p:txBody>
          <a:bodyPr>
            <a:spAutoFit/>
          </a:bodyPr>
          <a:p>
            <a:pPr>
              <a:spcBef>
                <a:spcPct val="50000"/>
              </a:spcBef>
            </a:pPr>
            <a:r>
              <a:rPr lang="zh-CN" altLang="en-US" sz="4800" b="1" dirty="0">
                <a:latin typeface="Times New Roman" panose="02020603050405020304" pitchFamily="18" charset="0"/>
                <a:ea typeface="黑体" panose="02010609060101010101" pitchFamily="2" charset="-122"/>
              </a:rPr>
              <a:t>如果漂亮是一种罪，你已罪恶滔天；如果气质是一种错，你已经一错再错；如果智慧要受到惩罚，那你岂不是要千刀万剐，祝三、八节日快乐。</a:t>
            </a:r>
            <a:endParaRPr lang="zh-CN" altLang="en-US" sz="4800" b="1" dirty="0">
              <a:latin typeface="Times New Roman" panose="02020603050405020304" pitchFamily="18" charset="0"/>
              <a:ea typeface="黑体" panose="02010609060101010101" pitchFamily="2" charset="-122"/>
            </a:endParaRPr>
          </a:p>
          <a:p>
            <a:endParaRPr lang="zh-CN" altLang="en-US" sz="4800" b="1" dirty="0">
              <a:latin typeface="Times New Roman" panose="02020603050405020304" pitchFamily="18" charset="0"/>
            </a:endParaRPr>
          </a:p>
        </p:txBody>
      </p:sp>
      <p:sp>
        <p:nvSpPr>
          <p:cNvPr id="211971" name="文本框 211970"/>
          <p:cNvSpPr txBox="1"/>
          <p:nvPr/>
        </p:nvSpPr>
        <p:spPr>
          <a:xfrm>
            <a:off x="3348038" y="0"/>
            <a:ext cx="2663825" cy="641350"/>
          </a:xfrm>
          <a:prstGeom prst="rect">
            <a:avLst/>
          </a:prstGeom>
          <a:noFill/>
          <a:ln w="9525">
            <a:noFill/>
          </a:ln>
        </p:spPr>
        <p:txBody>
          <a:bodyPr>
            <a:spAutoFit/>
          </a:bodyPr>
          <a:p>
            <a:pPr>
              <a:spcBef>
                <a:spcPct val="50000"/>
              </a:spcBef>
            </a:pPr>
            <a:r>
              <a:rPr lang="zh-CN" altLang="en-US" sz="3600" b="1" dirty="0">
                <a:solidFill>
                  <a:srgbClr val="006600"/>
                </a:solidFill>
                <a:latin typeface="Arial" panose="020B0604020202020204" pitchFamily="34" charset="0"/>
                <a:ea typeface="黑体" panose="02010609060101010101" pitchFamily="2" charset="-122"/>
              </a:rPr>
              <a:t>妇女节短信</a:t>
            </a:r>
            <a:endParaRPr lang="zh-CN" altLang="en-US" sz="3600" b="1" dirty="0">
              <a:solidFill>
                <a:srgbClr val="006600"/>
              </a:solidFill>
              <a:latin typeface="Arial" panose="020B0604020202020204" pitchFamily="34" charset="0"/>
              <a:ea typeface="黑体" panose="02010609060101010101" pitchFamily="2" charset="-122"/>
            </a:endParaRPr>
          </a:p>
        </p:txBody>
      </p:sp>
      <p:sp>
        <p:nvSpPr>
          <p:cNvPr id="9113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1971">
                                            <p:txEl>
                                              <p:charRg st="0" end="6"/>
                                            </p:txEl>
                                          </p:spTgt>
                                        </p:tgtEl>
                                        <p:attrNameLst>
                                          <p:attrName>style.visibility</p:attrName>
                                        </p:attrNameLst>
                                      </p:cBhvr>
                                      <p:to>
                                        <p:strVal val="visible"/>
                                      </p:to>
                                    </p:set>
                                    <p:anim calcmode="lin" valueType="num">
                                      <p:cBhvr additive="base">
                                        <p:cTn id="7" dur="500" fill="hold"/>
                                        <p:tgtEl>
                                          <p:spTgt spid="211971">
                                            <p:txEl>
                                              <p:charRg st="0" end="6"/>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1971">
                                            <p:txEl>
                                              <p:charRg st="0"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1"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1" name="文本框 212993"/>
          <p:cNvSpPr txBox="1"/>
          <p:nvPr/>
        </p:nvSpPr>
        <p:spPr>
          <a:xfrm>
            <a:off x="971550" y="993775"/>
            <a:ext cx="7345363" cy="4483100"/>
          </a:xfrm>
          <a:prstGeom prst="rect">
            <a:avLst/>
          </a:prstGeom>
          <a:noFill/>
          <a:ln w="9525">
            <a:noFill/>
          </a:ln>
        </p:spPr>
        <p:txBody>
          <a:bodyPr>
            <a:spAutoFit/>
          </a:bodyPr>
          <a:p>
            <a:r>
              <a:rPr lang="zh-CN" altLang="en-US" sz="4800" b="1" dirty="0">
                <a:latin typeface="黑体" panose="02010609060101010101" pitchFamily="2" charset="-122"/>
                <a:ea typeface="黑体" panose="02010609060101010101" pitchFamily="2" charset="-122"/>
              </a:rPr>
              <a:t>一支粉笔两袖清风</a:t>
            </a:r>
            <a:r>
              <a:rPr lang="en-US" altLang="zh-CN" sz="4800" b="1">
                <a:latin typeface="黑体" panose="02010609060101010101" pitchFamily="2" charset="-122"/>
                <a:ea typeface="黑体" panose="02010609060101010101" pitchFamily="2" charset="-122"/>
              </a:rPr>
              <a:t>,</a:t>
            </a:r>
            <a:endParaRPr lang="en-US" altLang="zh-CN" sz="4800" b="1">
              <a:latin typeface="黑体" panose="02010609060101010101" pitchFamily="2" charset="-122"/>
              <a:ea typeface="黑体" panose="02010609060101010101" pitchFamily="2" charset="-122"/>
            </a:endParaRPr>
          </a:p>
          <a:p>
            <a:r>
              <a:rPr lang="zh-CN" altLang="en-US" sz="4800" b="1" dirty="0">
                <a:latin typeface="黑体" panose="02010609060101010101" pitchFamily="2" charset="-122"/>
                <a:ea typeface="黑体" panose="02010609060101010101" pitchFamily="2" charset="-122"/>
              </a:rPr>
              <a:t>三尺讲台四季晴雨</a:t>
            </a:r>
            <a:r>
              <a:rPr lang="en-US" altLang="zh-CN" sz="4800" b="1">
                <a:latin typeface="黑体" panose="02010609060101010101" pitchFamily="2" charset="-122"/>
                <a:ea typeface="黑体" panose="02010609060101010101" pitchFamily="2" charset="-122"/>
              </a:rPr>
              <a:t>,</a:t>
            </a:r>
            <a:endParaRPr lang="en-US" altLang="zh-CN" sz="4800" b="1">
              <a:latin typeface="黑体" panose="02010609060101010101" pitchFamily="2" charset="-122"/>
              <a:ea typeface="黑体" panose="02010609060101010101" pitchFamily="2" charset="-122"/>
            </a:endParaRPr>
          </a:p>
          <a:p>
            <a:r>
              <a:rPr lang="zh-CN" altLang="en-US" sz="4800" b="1" dirty="0">
                <a:latin typeface="黑体" panose="02010609060101010101" pitchFamily="2" charset="-122"/>
                <a:ea typeface="黑体" panose="02010609060101010101" pitchFamily="2" charset="-122"/>
              </a:rPr>
              <a:t>加上五脏六腑</a:t>
            </a:r>
            <a:r>
              <a:rPr lang="en-US" altLang="zh-CN" sz="4800" b="1">
                <a:latin typeface="黑体" panose="02010609060101010101" pitchFamily="2" charset="-122"/>
                <a:ea typeface="黑体" panose="02010609060101010101" pitchFamily="2" charset="-122"/>
              </a:rPr>
              <a:t>,</a:t>
            </a:r>
            <a:endParaRPr lang="en-US" altLang="zh-CN" sz="4800" b="1">
              <a:latin typeface="黑体" panose="02010609060101010101" pitchFamily="2" charset="-122"/>
              <a:ea typeface="黑体" panose="02010609060101010101" pitchFamily="2" charset="-122"/>
            </a:endParaRPr>
          </a:p>
          <a:p>
            <a:r>
              <a:rPr lang="zh-CN" altLang="en-US" sz="4800" b="1" dirty="0">
                <a:latin typeface="黑体" panose="02010609060101010101" pitchFamily="2" charset="-122"/>
                <a:ea typeface="黑体" panose="02010609060101010101" pitchFamily="2" charset="-122"/>
              </a:rPr>
              <a:t>七嘴八舌九思十分用心</a:t>
            </a:r>
            <a:r>
              <a:rPr lang="en-US" altLang="zh-CN" sz="4800" b="1">
                <a:latin typeface="黑体" panose="02010609060101010101" pitchFamily="2" charset="-122"/>
                <a:ea typeface="黑体" panose="02010609060101010101" pitchFamily="2" charset="-122"/>
              </a:rPr>
              <a:t>,</a:t>
            </a:r>
            <a:endParaRPr lang="en-US" altLang="zh-CN" sz="4800" b="1">
              <a:latin typeface="黑体" panose="02010609060101010101" pitchFamily="2" charset="-122"/>
              <a:ea typeface="黑体" panose="02010609060101010101" pitchFamily="2" charset="-122"/>
            </a:endParaRPr>
          </a:p>
          <a:p>
            <a:r>
              <a:rPr lang="zh-CN" altLang="en-US" sz="4800" b="1" dirty="0">
                <a:latin typeface="黑体" panose="02010609060101010101" pitchFamily="2" charset="-122"/>
                <a:ea typeface="黑体" panose="02010609060101010101" pitchFamily="2" charset="-122"/>
              </a:rPr>
              <a:t>滴滴汗水</a:t>
            </a:r>
            <a:r>
              <a:rPr lang="en-US" altLang="zh-CN" sz="4800" b="1">
                <a:latin typeface="黑体" panose="02010609060101010101" pitchFamily="2" charset="-122"/>
                <a:ea typeface="黑体" panose="02010609060101010101" pitchFamily="2" charset="-122"/>
              </a:rPr>
              <a:t>,</a:t>
            </a:r>
            <a:endParaRPr lang="en-US" altLang="zh-CN" sz="4800" b="1">
              <a:latin typeface="黑体" panose="02010609060101010101" pitchFamily="2" charset="-122"/>
              <a:ea typeface="黑体" panose="02010609060101010101" pitchFamily="2" charset="-122"/>
            </a:endParaRPr>
          </a:p>
          <a:p>
            <a:r>
              <a:rPr lang="zh-CN" altLang="en-US" sz="4800" b="1" dirty="0">
                <a:latin typeface="黑体" panose="02010609060101010101" pitchFamily="2" charset="-122"/>
                <a:ea typeface="黑体" panose="02010609060101010101" pitchFamily="2" charset="-122"/>
              </a:rPr>
              <a:t>桃李芳天下</a:t>
            </a:r>
            <a:r>
              <a:rPr lang="en-US" altLang="zh-CN" sz="4800" b="1">
                <a:latin typeface="黑体" panose="02010609060101010101" pitchFamily="2" charset="-122"/>
                <a:ea typeface="黑体" panose="02010609060101010101" pitchFamily="2" charset="-122"/>
              </a:rPr>
              <a:t>! </a:t>
            </a:r>
            <a:endParaRPr lang="en-US" altLang="zh-CN" sz="4800" b="1">
              <a:latin typeface="黑体" panose="02010609060101010101" pitchFamily="2" charset="-122"/>
              <a:ea typeface="黑体" panose="02010609060101010101" pitchFamily="2" charset="-122"/>
            </a:endParaRPr>
          </a:p>
        </p:txBody>
      </p:sp>
      <p:sp>
        <p:nvSpPr>
          <p:cNvPr id="212995" name="文本框 212994"/>
          <p:cNvSpPr txBox="1"/>
          <p:nvPr/>
        </p:nvSpPr>
        <p:spPr>
          <a:xfrm>
            <a:off x="3276600" y="0"/>
            <a:ext cx="2663825" cy="641350"/>
          </a:xfrm>
          <a:prstGeom prst="rect">
            <a:avLst/>
          </a:prstGeom>
          <a:noFill/>
          <a:ln w="9525">
            <a:noFill/>
          </a:ln>
        </p:spPr>
        <p:txBody>
          <a:bodyPr>
            <a:spAutoFit/>
          </a:bodyPr>
          <a:p>
            <a:pPr>
              <a:spcBef>
                <a:spcPct val="50000"/>
              </a:spcBef>
            </a:pPr>
            <a:r>
              <a:rPr lang="zh-CN" altLang="en-US" sz="3600" b="1" dirty="0">
                <a:solidFill>
                  <a:srgbClr val="006600"/>
                </a:solidFill>
                <a:latin typeface="Arial" panose="020B0604020202020204" pitchFamily="34" charset="0"/>
                <a:ea typeface="黑体" panose="02010609060101010101" pitchFamily="2" charset="-122"/>
              </a:rPr>
              <a:t>教师节短信</a:t>
            </a:r>
            <a:endParaRPr lang="zh-CN" altLang="en-US" sz="3600" b="1" dirty="0">
              <a:solidFill>
                <a:srgbClr val="006600"/>
              </a:solidFill>
              <a:latin typeface="Arial" panose="020B0604020202020204" pitchFamily="34" charset="0"/>
              <a:ea typeface="黑体" panose="02010609060101010101" pitchFamily="2" charset="-122"/>
            </a:endParaRPr>
          </a:p>
        </p:txBody>
      </p:sp>
      <p:sp>
        <p:nvSpPr>
          <p:cNvPr id="9216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12995">
                                            <p:txEl>
                                              <p:charRg st="0" end="6"/>
                                            </p:txEl>
                                          </p:spTgt>
                                        </p:tgtEl>
                                        <p:attrNameLst>
                                          <p:attrName>style.visibility</p:attrName>
                                        </p:attrNameLst>
                                      </p:cBhvr>
                                      <p:to>
                                        <p:strVal val="visible"/>
                                      </p:to>
                                    </p:set>
                                    <p:anim calcmode="lin" valueType="num">
                                      <p:cBhvr additive="base">
                                        <p:cTn id="7" dur="500" fill="hold"/>
                                        <p:tgtEl>
                                          <p:spTgt spid="212995">
                                            <p:txEl>
                                              <p:charRg st="0"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2995">
                                            <p:txEl>
                                              <p:charRg st="0"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5"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文本框 214017"/>
          <p:cNvSpPr txBox="1"/>
          <p:nvPr/>
        </p:nvSpPr>
        <p:spPr>
          <a:xfrm>
            <a:off x="827088" y="1052513"/>
            <a:ext cx="7416800" cy="4483100"/>
          </a:xfrm>
          <a:prstGeom prst="rect">
            <a:avLst/>
          </a:prstGeom>
          <a:noFill/>
          <a:ln w="9525">
            <a:noFill/>
          </a:ln>
        </p:spPr>
        <p:txBody>
          <a:bodyPr>
            <a:spAutoFit/>
          </a:bodyPr>
          <a:p>
            <a:r>
              <a:rPr lang="en-US" altLang="zh-CN" sz="4800" b="1" dirty="0">
                <a:latin typeface="Times New Roman" panose="02020603050405020304" pitchFamily="18" charset="0"/>
              </a:rPr>
              <a:t>     </a:t>
            </a:r>
            <a:r>
              <a:rPr lang="en-US" altLang="zh-CN" sz="4800" b="1" dirty="0">
                <a:latin typeface="黑体" panose="02010609060101010101" pitchFamily="2" charset="-122"/>
                <a:ea typeface="黑体" panose="02010609060101010101" pitchFamily="2" charset="-122"/>
              </a:rPr>
              <a:t>“</a:t>
            </a:r>
            <a:r>
              <a:rPr lang="zh-CN" altLang="en-US" sz="4800" b="1" dirty="0">
                <a:latin typeface="黑体" panose="02010609060101010101" pitchFamily="2" charset="-122"/>
                <a:ea typeface="黑体" panose="02010609060101010101" pitchFamily="2" charset="-122"/>
              </a:rPr>
              <a:t>您是火种，点燃了学生的心灵之火；</a:t>
            </a:r>
            <a:endParaRPr lang="zh-CN" altLang="en-US" sz="4800" b="1" dirty="0">
              <a:latin typeface="黑体" panose="02010609060101010101" pitchFamily="2" charset="-122"/>
              <a:ea typeface="黑体" panose="02010609060101010101" pitchFamily="2" charset="-122"/>
            </a:endParaRPr>
          </a:p>
          <a:p>
            <a:r>
              <a:rPr lang="zh-CN" altLang="en-US" sz="4800" b="1" dirty="0">
                <a:latin typeface="黑体" panose="02010609060101010101" pitchFamily="2" charset="-122"/>
                <a:ea typeface="黑体" panose="02010609060101010101" pitchFamily="2" charset="-122"/>
              </a:rPr>
              <a:t>   您是石阶，承受着我一步步踏实的向上的攀登；</a:t>
            </a:r>
            <a:endParaRPr lang="zh-CN" altLang="en-US" sz="4800" b="1" dirty="0">
              <a:latin typeface="黑体" panose="02010609060101010101" pitchFamily="2" charset="-122"/>
              <a:ea typeface="黑体" panose="02010609060101010101" pitchFamily="2" charset="-122"/>
            </a:endParaRPr>
          </a:p>
          <a:p>
            <a:r>
              <a:rPr lang="zh-CN" altLang="en-US" sz="4800" b="1" dirty="0">
                <a:latin typeface="黑体" panose="02010609060101010101" pitchFamily="2" charset="-122"/>
                <a:ea typeface="黑体" panose="02010609060101010101" pitchFamily="2" charset="-122"/>
              </a:rPr>
              <a:t>   您是蜡烛，燃烧了自己照亮了别人。”</a:t>
            </a:r>
            <a:endParaRPr lang="zh-CN" altLang="en-US" sz="4800" b="1" dirty="0">
              <a:latin typeface="黑体" panose="02010609060101010101" pitchFamily="2" charset="-122"/>
              <a:ea typeface="黑体" panose="02010609060101010101" pitchFamily="2" charset="-122"/>
            </a:endParaRPr>
          </a:p>
        </p:txBody>
      </p:sp>
      <p:sp>
        <p:nvSpPr>
          <p:cNvPr id="214019" name="文本框 214018"/>
          <p:cNvSpPr txBox="1"/>
          <p:nvPr/>
        </p:nvSpPr>
        <p:spPr>
          <a:xfrm>
            <a:off x="3635375" y="0"/>
            <a:ext cx="2665413" cy="641350"/>
          </a:xfrm>
          <a:prstGeom prst="rect">
            <a:avLst/>
          </a:prstGeom>
          <a:noFill/>
          <a:ln w="9525">
            <a:noFill/>
          </a:ln>
        </p:spPr>
        <p:txBody>
          <a:bodyPr>
            <a:spAutoFit/>
          </a:bodyPr>
          <a:p>
            <a:pPr>
              <a:spcBef>
                <a:spcPct val="50000"/>
              </a:spcBef>
            </a:pPr>
            <a:r>
              <a:rPr lang="zh-CN" altLang="en-US" sz="3600" b="1" dirty="0">
                <a:solidFill>
                  <a:srgbClr val="006600"/>
                </a:solidFill>
                <a:latin typeface="Arial" panose="020B0604020202020204" pitchFamily="34" charset="0"/>
                <a:ea typeface="黑体" panose="02010609060101010101" pitchFamily="2" charset="-122"/>
              </a:rPr>
              <a:t>教师节短信</a:t>
            </a:r>
            <a:endParaRPr lang="zh-CN" altLang="en-US" sz="3600" b="1" dirty="0">
              <a:solidFill>
                <a:srgbClr val="006600"/>
              </a:solidFill>
              <a:latin typeface="Arial" panose="020B0604020202020204" pitchFamily="34" charset="0"/>
              <a:ea typeface="黑体" panose="02010609060101010101" pitchFamily="2" charset="-122"/>
            </a:endParaRPr>
          </a:p>
        </p:txBody>
      </p:sp>
      <p:sp>
        <p:nvSpPr>
          <p:cNvPr id="9318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14019">
                                            <p:txEl>
                                              <p:charRg st="0" end="6"/>
                                            </p:txEl>
                                          </p:spTgt>
                                        </p:tgtEl>
                                        <p:attrNameLst>
                                          <p:attrName>style.visibility</p:attrName>
                                        </p:attrNameLst>
                                      </p:cBhvr>
                                      <p:to>
                                        <p:strVal val="visible"/>
                                      </p:to>
                                    </p:set>
                                    <p:anim calcmode="lin" valueType="num">
                                      <p:cBhvr additive="base">
                                        <p:cTn id="7" dur="500" fill="hold"/>
                                        <p:tgtEl>
                                          <p:spTgt spid="214019">
                                            <p:txEl>
                                              <p:charRg st="0"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4019">
                                            <p:txEl>
                                              <p:charRg st="0"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9"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文本框 215041"/>
          <p:cNvSpPr txBox="1"/>
          <p:nvPr/>
        </p:nvSpPr>
        <p:spPr>
          <a:xfrm>
            <a:off x="900113" y="1025525"/>
            <a:ext cx="7632700" cy="3751263"/>
          </a:xfrm>
          <a:prstGeom prst="rect">
            <a:avLst/>
          </a:prstGeom>
          <a:noFill/>
          <a:ln w="9525">
            <a:noFill/>
          </a:ln>
        </p:spPr>
        <p:txBody>
          <a:bodyPr>
            <a:spAutoFit/>
          </a:bodyPr>
          <a:p>
            <a:pPr>
              <a:spcBef>
                <a:spcPct val="50000"/>
              </a:spcBef>
            </a:pPr>
            <a:r>
              <a:rPr lang="zh-CN" altLang="en-US" sz="4800" b="1" dirty="0">
                <a:latin typeface="Times New Roman" panose="02020603050405020304" pitchFamily="18" charset="0"/>
                <a:ea typeface="黑体" panose="02010609060101010101" pitchFamily="2" charset="-122"/>
              </a:rPr>
              <a:t>钻研深一点，视野宽一点，问题多一点，粗心少一点，行动快一点，效率高一点，微笑露一点，脑筋活一点。中考成绩就会好一点。</a:t>
            </a:r>
            <a:endParaRPr lang="zh-CN" altLang="en-US" sz="4800" b="1" dirty="0">
              <a:latin typeface="Times New Roman" panose="02020603050405020304" pitchFamily="18" charset="0"/>
            </a:endParaRPr>
          </a:p>
        </p:txBody>
      </p:sp>
      <p:sp>
        <p:nvSpPr>
          <p:cNvPr id="215043" name="文本框 215042"/>
          <p:cNvSpPr txBox="1"/>
          <p:nvPr/>
        </p:nvSpPr>
        <p:spPr>
          <a:xfrm>
            <a:off x="3348038" y="0"/>
            <a:ext cx="2736850" cy="579438"/>
          </a:xfrm>
          <a:prstGeom prst="rect">
            <a:avLst/>
          </a:prstGeom>
          <a:noFill/>
          <a:ln w="9525">
            <a:noFill/>
          </a:ln>
        </p:spPr>
        <p:txBody>
          <a:bodyPr>
            <a:spAutoFit/>
          </a:bodyPr>
          <a:p>
            <a:pPr>
              <a:spcBef>
                <a:spcPct val="50000"/>
              </a:spcBef>
            </a:pPr>
            <a:r>
              <a:rPr lang="zh-CN" altLang="en-US" sz="3200" b="1" dirty="0">
                <a:solidFill>
                  <a:srgbClr val="FF3300"/>
                </a:solidFill>
                <a:latin typeface="Arial" panose="020B0604020202020204" pitchFamily="34" charset="0"/>
                <a:ea typeface="黑体" panose="02010609060101010101" pitchFamily="2" charset="-122"/>
              </a:rPr>
              <a:t>同学中考短信</a:t>
            </a:r>
            <a:endParaRPr lang="zh-CN" altLang="en-US" sz="3200" b="1" dirty="0">
              <a:solidFill>
                <a:srgbClr val="FF3300"/>
              </a:solidFill>
              <a:latin typeface="Arial" panose="020B0604020202020204" pitchFamily="34" charset="0"/>
              <a:ea typeface="黑体" panose="02010609060101010101" pitchFamily="2" charset="-122"/>
            </a:endParaRPr>
          </a:p>
        </p:txBody>
      </p:sp>
      <p:sp>
        <p:nvSpPr>
          <p:cNvPr id="9421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5043">
                                            <p:txEl>
                                              <p:charRg st="0" end="7"/>
                                            </p:txEl>
                                          </p:spTgt>
                                        </p:tgtEl>
                                        <p:attrNameLst>
                                          <p:attrName>style.visibility</p:attrName>
                                        </p:attrNameLst>
                                      </p:cBhvr>
                                      <p:to>
                                        <p:strVal val="visible"/>
                                      </p:to>
                                    </p:set>
                                    <p:animEffect transition="in" filter="dissolve">
                                      <p:cBhvr>
                                        <p:cTn id="7" dur="500"/>
                                        <p:tgtEl>
                                          <p:spTgt spid="215043">
                                            <p:txEl>
                                              <p:charRg st="0"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377857"/>
          <p:cNvSpPr>
            <a:spLocks noGrp="1" noRot="1"/>
          </p:cNvSpPr>
          <p:nvPr>
            <p:ph type="title"/>
          </p:nvPr>
        </p:nvSpPr>
        <p:spPr>
          <a:xfrm>
            <a:off x="323850" y="188913"/>
            <a:ext cx="8540750" cy="1143000"/>
          </a:xfrm>
          <a:ln/>
        </p:spPr>
        <p:txBody>
          <a:bodyPr anchor="ctr"/>
          <a:p>
            <a:r>
              <a:rPr lang="zh-CN" altLang="en-US" sz="4000" dirty="0">
                <a:ea typeface="方正行楷简体" pitchFamily="2" charset="-122"/>
              </a:rPr>
              <a:t>四、简约。</a:t>
            </a:r>
            <a:br>
              <a:rPr lang="zh-CN" altLang="en-US" sz="4000" dirty="0"/>
            </a:br>
            <a:endParaRPr lang="zh-CN" altLang="en-US" sz="4000" dirty="0"/>
          </a:p>
        </p:txBody>
      </p:sp>
      <p:sp>
        <p:nvSpPr>
          <p:cNvPr id="12290" name="文本占位符 377858"/>
          <p:cNvSpPr>
            <a:spLocks noGrp="1" noRot="1"/>
          </p:cNvSpPr>
          <p:nvPr>
            <p:ph idx="1"/>
          </p:nvPr>
        </p:nvSpPr>
        <p:spPr>
          <a:xfrm>
            <a:off x="250825" y="908050"/>
            <a:ext cx="8540750" cy="4270375"/>
          </a:xfrm>
          <a:ln/>
        </p:spPr>
        <p:txBody>
          <a:bodyPr anchor="t"/>
          <a:p>
            <a:pPr>
              <a:buNone/>
            </a:pPr>
            <a:r>
              <a:rPr lang="en-US" altLang="zh-CN" b="1" dirty="0"/>
              <a:t>          </a:t>
            </a:r>
            <a:r>
              <a:rPr lang="zh-CN" altLang="en-US" b="1" dirty="0"/>
              <a:t>简而明才称得上“约”。就立意而言，简明、集中是对主题的要求，相反，主题分散，想面面俱到却面面不到，是立意之大忌，切不可因多意而乱文。要做到“简约”，就需要高度的概括力。思维不进行概括，表象就无法升华为本质，认识就无法实现理性的飞跃，思想就不可能达到简明、集中了。只有思想内容单一集中，才有可能写得深刻。一定要不能有两个以上的主题，主题不可过大，否则不易驾驭，不易深入、透彻。</a:t>
            </a:r>
            <a:endParaRPr lang="zh-CN" altLang="en-US" b="1" dirty="0"/>
          </a:p>
        </p:txBody>
      </p:sp>
      <p:sp>
        <p:nvSpPr>
          <p:cNvPr id="1229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文本框 216065"/>
          <p:cNvSpPr txBox="1"/>
          <p:nvPr/>
        </p:nvSpPr>
        <p:spPr>
          <a:xfrm>
            <a:off x="539750" y="1484313"/>
            <a:ext cx="8353425" cy="3716337"/>
          </a:xfrm>
          <a:prstGeom prst="rect">
            <a:avLst/>
          </a:prstGeom>
          <a:noFill/>
          <a:ln w="9525">
            <a:noFill/>
          </a:ln>
        </p:spPr>
        <p:txBody>
          <a:bodyPr>
            <a:spAutoFit/>
          </a:bodyPr>
          <a:p>
            <a:pPr>
              <a:spcBef>
                <a:spcPct val="20000"/>
              </a:spcBef>
              <a:buClr>
                <a:schemeClr val="tx2"/>
              </a:buClr>
              <a:buSzPct val="95000"/>
              <a:buFont typeface="Wingdings" panose="05000000000000000000" pitchFamily="2" charset="2"/>
            </a:pPr>
            <a:r>
              <a:rPr lang="zh-CN" altLang="en-US" sz="3600" b="1" dirty="0">
                <a:latin typeface="黑体" panose="02010609060101010101" pitchFamily="2" charset="-122"/>
                <a:ea typeface="黑体" panose="02010609060101010101" pitchFamily="2" charset="-122"/>
              </a:rPr>
              <a:t>你不能左右天晴，但你可以改变心情。   你不能改变面容，但你可以展现笑容。</a:t>
            </a:r>
            <a:endParaRPr lang="zh-CN" altLang="en-US" sz="3600" b="1" dirty="0">
              <a:latin typeface="黑体" panose="02010609060101010101" pitchFamily="2" charset="-122"/>
              <a:ea typeface="黑体" panose="02010609060101010101" pitchFamily="2" charset="-122"/>
            </a:endParaRPr>
          </a:p>
          <a:p>
            <a:pPr>
              <a:spcBef>
                <a:spcPct val="20000"/>
              </a:spcBef>
              <a:buClr>
                <a:schemeClr val="tx2"/>
              </a:buClr>
              <a:buSzPct val="95000"/>
              <a:buFont typeface="Wingdings" panose="05000000000000000000" pitchFamily="2" charset="2"/>
            </a:pPr>
            <a:r>
              <a:rPr lang="zh-CN" altLang="en-US" sz="3600" b="1" dirty="0">
                <a:latin typeface="黑体" panose="02010609060101010101" pitchFamily="2" charset="-122"/>
                <a:ea typeface="黑体" panose="02010609060101010101" pitchFamily="2" charset="-122"/>
              </a:rPr>
              <a:t>你不能预知明天，但你可以把握今天。</a:t>
            </a:r>
            <a:endParaRPr lang="zh-CN" altLang="en-US" sz="3600" b="1" dirty="0">
              <a:latin typeface="黑体" panose="02010609060101010101" pitchFamily="2" charset="-122"/>
              <a:ea typeface="黑体" panose="02010609060101010101" pitchFamily="2" charset="-122"/>
            </a:endParaRPr>
          </a:p>
          <a:p>
            <a:pPr>
              <a:spcBef>
                <a:spcPct val="20000"/>
              </a:spcBef>
              <a:buClr>
                <a:schemeClr val="tx2"/>
              </a:buClr>
              <a:buSzPct val="95000"/>
              <a:buFont typeface="Wingdings" panose="05000000000000000000" pitchFamily="2" charset="2"/>
            </a:pPr>
            <a:r>
              <a:rPr lang="zh-CN" altLang="en-US" sz="3600" b="1" dirty="0">
                <a:latin typeface="黑体" panose="02010609060101010101" pitchFamily="2" charset="-122"/>
                <a:ea typeface="黑体" panose="02010609060101010101" pitchFamily="2" charset="-122"/>
              </a:rPr>
              <a:t>你不能样样顺利，但你可以事事尽力。    你不能预定中考的难度，但你可以控</a:t>
            </a:r>
            <a:endParaRPr lang="zh-CN" altLang="en-US" sz="3600" b="1" dirty="0">
              <a:latin typeface="黑体" panose="02010609060101010101" pitchFamily="2" charset="-122"/>
              <a:ea typeface="黑体" panose="02010609060101010101" pitchFamily="2" charset="-122"/>
            </a:endParaRPr>
          </a:p>
          <a:p>
            <a:pPr>
              <a:spcBef>
                <a:spcPct val="20000"/>
              </a:spcBef>
              <a:buClr>
                <a:schemeClr val="tx2"/>
              </a:buClr>
              <a:buSzPct val="95000"/>
              <a:buFont typeface="Wingdings" panose="05000000000000000000" pitchFamily="2" charset="2"/>
            </a:pPr>
            <a:r>
              <a:rPr lang="zh-CN" altLang="en-US" sz="3600" b="1" dirty="0">
                <a:latin typeface="黑体" panose="02010609060101010101" pitchFamily="2" charset="-122"/>
                <a:ea typeface="黑体" panose="02010609060101010101" pitchFamily="2" charset="-122"/>
              </a:rPr>
              <a:t>制自己努力的程度。</a:t>
            </a:r>
            <a:endParaRPr lang="zh-CN" altLang="en-US" sz="3600" b="1" dirty="0">
              <a:latin typeface="Times New Roman" panose="02020603050405020304" pitchFamily="18" charset="0"/>
            </a:endParaRPr>
          </a:p>
        </p:txBody>
      </p:sp>
      <p:sp>
        <p:nvSpPr>
          <p:cNvPr id="216067" name="文本框 216066"/>
          <p:cNvSpPr txBox="1"/>
          <p:nvPr/>
        </p:nvSpPr>
        <p:spPr>
          <a:xfrm>
            <a:off x="3348038" y="0"/>
            <a:ext cx="2736850" cy="579438"/>
          </a:xfrm>
          <a:prstGeom prst="rect">
            <a:avLst/>
          </a:prstGeom>
          <a:noFill/>
          <a:ln w="9525">
            <a:noFill/>
          </a:ln>
        </p:spPr>
        <p:txBody>
          <a:bodyPr>
            <a:spAutoFit/>
          </a:bodyPr>
          <a:p>
            <a:pPr>
              <a:spcBef>
                <a:spcPct val="50000"/>
              </a:spcBef>
            </a:pPr>
            <a:r>
              <a:rPr lang="zh-CN" altLang="en-US" sz="3200" b="1" dirty="0">
                <a:solidFill>
                  <a:srgbClr val="FF3300"/>
                </a:solidFill>
                <a:latin typeface="Arial" panose="020B0604020202020204" pitchFamily="34" charset="0"/>
                <a:ea typeface="黑体" panose="02010609060101010101" pitchFamily="2" charset="-122"/>
              </a:rPr>
              <a:t>同学中考短信</a:t>
            </a:r>
            <a:endParaRPr lang="zh-CN" altLang="en-US" sz="3200" b="1" dirty="0">
              <a:solidFill>
                <a:srgbClr val="FF3300"/>
              </a:solidFill>
              <a:latin typeface="Arial" panose="020B0604020202020204" pitchFamily="34" charset="0"/>
              <a:ea typeface="黑体" panose="02010609060101010101" pitchFamily="2" charset="-122"/>
            </a:endParaRPr>
          </a:p>
        </p:txBody>
      </p:sp>
      <p:sp>
        <p:nvSpPr>
          <p:cNvPr id="95235"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6067">
                                            <p:txEl>
                                              <p:charRg st="0" end="7"/>
                                            </p:txEl>
                                          </p:spTgt>
                                        </p:tgtEl>
                                        <p:attrNameLst>
                                          <p:attrName>style.visibility</p:attrName>
                                        </p:attrNameLst>
                                      </p:cBhvr>
                                      <p:to>
                                        <p:strVal val="visible"/>
                                      </p:to>
                                    </p:set>
                                    <p:animEffect transition="in" filter="dissolve">
                                      <p:cBhvr>
                                        <p:cTn id="7" dur="500"/>
                                        <p:tgtEl>
                                          <p:spTgt spid="216067">
                                            <p:txEl>
                                              <p:charRg st="0"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7"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矩形 217089"/>
          <p:cNvSpPr/>
          <p:nvPr/>
        </p:nvSpPr>
        <p:spPr>
          <a:xfrm>
            <a:off x="2484438" y="731838"/>
            <a:ext cx="4260850" cy="701675"/>
          </a:xfrm>
          <a:prstGeom prst="rect">
            <a:avLst/>
          </a:prstGeom>
          <a:noFill/>
          <a:ln w="9525">
            <a:noFill/>
          </a:ln>
        </p:spPr>
        <p:txBody>
          <a:bodyPr wrap="none">
            <a:spAutoFit/>
          </a:bodyPr>
          <a:p>
            <a:pPr>
              <a:spcBef>
                <a:spcPct val="50000"/>
              </a:spcBef>
            </a:pPr>
            <a:r>
              <a:rPr lang="zh-CN" altLang="en-US" sz="4000" b="1" dirty="0">
                <a:solidFill>
                  <a:srgbClr val="FF0066"/>
                </a:solidFill>
                <a:latin typeface="Times New Roman" panose="02020603050405020304" pitchFamily="18" charset="0"/>
                <a:ea typeface="黑体" panose="02010609060101010101" pitchFamily="2" charset="-122"/>
              </a:rPr>
              <a:t>中考作文评分标准</a:t>
            </a:r>
            <a:endParaRPr lang="zh-CN" altLang="en-US" sz="4000" b="1" dirty="0">
              <a:solidFill>
                <a:srgbClr val="FF0066"/>
              </a:solidFill>
              <a:latin typeface="Times New Roman" panose="02020603050405020304" pitchFamily="18" charset="0"/>
              <a:ea typeface="黑体" panose="02010609060101010101" pitchFamily="2" charset="-122"/>
            </a:endParaRPr>
          </a:p>
        </p:txBody>
      </p:sp>
      <p:sp>
        <p:nvSpPr>
          <p:cNvPr id="96258" name="文本框 217090"/>
          <p:cNvSpPr txBox="1"/>
          <p:nvPr/>
        </p:nvSpPr>
        <p:spPr>
          <a:xfrm>
            <a:off x="755650" y="1844675"/>
            <a:ext cx="7848600" cy="3387725"/>
          </a:xfrm>
          <a:prstGeom prst="rect">
            <a:avLst/>
          </a:prstGeom>
          <a:noFill/>
          <a:ln w="9525">
            <a:noFill/>
          </a:ln>
        </p:spPr>
        <p:txBody>
          <a:bodyPr>
            <a:spAutoFit/>
          </a:bodyPr>
          <a:p>
            <a:pPr>
              <a:spcBef>
                <a:spcPct val="50000"/>
              </a:spcBef>
            </a:pPr>
            <a:r>
              <a:rPr lang="zh-CN" altLang="en-US" sz="3600" b="1" dirty="0">
                <a:latin typeface="Times New Roman" panose="02020603050405020304" pitchFamily="18" charset="0"/>
                <a:ea typeface="黑体" panose="02010609060101010101" pitchFamily="2" charset="-122"/>
              </a:rPr>
              <a:t>一等：立意深刻，中心突出，内容充实，结构严谨，</a:t>
            </a:r>
            <a:r>
              <a:rPr lang="zh-CN" altLang="en-US" sz="3600" b="1" dirty="0">
                <a:solidFill>
                  <a:srgbClr val="FF0066"/>
                </a:solidFill>
                <a:latin typeface="Times New Roman" panose="02020603050405020304" pitchFamily="18" charset="0"/>
                <a:ea typeface="黑体" panose="02010609060101010101" pitchFamily="2" charset="-122"/>
              </a:rPr>
              <a:t>语言通畅、生动。</a:t>
            </a:r>
            <a:endParaRPr lang="zh-CN" altLang="en-US" sz="3600" b="1" dirty="0">
              <a:solidFill>
                <a:srgbClr val="FF0066"/>
              </a:solidFill>
              <a:latin typeface="Times New Roman" panose="02020603050405020304" pitchFamily="18" charset="0"/>
              <a:ea typeface="黑体" panose="02010609060101010101" pitchFamily="2" charset="-122"/>
            </a:endParaRPr>
          </a:p>
          <a:p>
            <a:pPr>
              <a:spcBef>
                <a:spcPct val="50000"/>
              </a:spcBef>
            </a:pPr>
            <a:r>
              <a:rPr lang="zh-CN" altLang="en-US" sz="3600" b="1" dirty="0">
                <a:latin typeface="Times New Roman" panose="02020603050405020304" pitchFamily="18" charset="0"/>
                <a:ea typeface="黑体" panose="02010609060101010101" pitchFamily="2" charset="-122"/>
              </a:rPr>
              <a:t>二等：符合题意，中心明确，内容具体，结构完整，</a:t>
            </a:r>
            <a:r>
              <a:rPr lang="zh-CN" altLang="en-US" sz="3600" b="1" dirty="0">
                <a:solidFill>
                  <a:srgbClr val="FF0000"/>
                </a:solidFill>
                <a:latin typeface="Times New Roman" panose="02020603050405020304" pitchFamily="18" charset="0"/>
                <a:ea typeface="黑体" panose="02010609060101010101" pitchFamily="2" charset="-122"/>
              </a:rPr>
              <a:t>语言准确、通顺。</a:t>
            </a:r>
            <a:endParaRPr lang="zh-CN" altLang="en-US" sz="3600" b="1" dirty="0">
              <a:solidFill>
                <a:srgbClr val="FF0000"/>
              </a:solidFill>
              <a:latin typeface="Times New Roman" panose="02020603050405020304" pitchFamily="18" charset="0"/>
              <a:ea typeface="黑体" panose="02010609060101010101" pitchFamily="2" charset="-122"/>
            </a:endParaRPr>
          </a:p>
          <a:p>
            <a:pPr>
              <a:spcBef>
                <a:spcPct val="50000"/>
              </a:spcBef>
            </a:pPr>
            <a:r>
              <a:rPr lang="zh-CN" altLang="en-US" sz="3600" b="1" dirty="0">
                <a:solidFill>
                  <a:srgbClr val="FF0000"/>
                </a:solidFill>
                <a:latin typeface="Times New Roman" panose="02020603050405020304" pitchFamily="18" charset="0"/>
                <a:ea typeface="黑体" panose="02010609060101010101" pitchFamily="2" charset="-122"/>
              </a:rPr>
              <a:t>      </a:t>
            </a:r>
            <a:endParaRPr lang="zh-CN" altLang="en-US" sz="3600" b="1" dirty="0">
              <a:solidFill>
                <a:schemeClr val="accent2"/>
              </a:solidFill>
              <a:latin typeface="Times New Roman" panose="02020603050405020304" pitchFamily="18" charset="0"/>
              <a:ea typeface="黑体" panose="02010609060101010101" pitchFamily="2" charset="-122"/>
            </a:endParaRPr>
          </a:p>
        </p:txBody>
      </p:sp>
      <p:sp>
        <p:nvSpPr>
          <p:cNvPr id="96259"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8114" name="文本框 218113"/>
          <p:cNvSpPr txBox="1"/>
          <p:nvPr/>
        </p:nvSpPr>
        <p:spPr>
          <a:xfrm>
            <a:off x="539750" y="1052513"/>
            <a:ext cx="8208963" cy="1555750"/>
          </a:xfrm>
          <a:prstGeom prst="rect">
            <a:avLst/>
          </a:prstGeom>
          <a:noFill/>
          <a:ln w="9525">
            <a:noFill/>
          </a:ln>
        </p:spPr>
        <p:txBody>
          <a:bodyPr>
            <a:spAutoFit/>
          </a:bodyPr>
          <a:p>
            <a:r>
              <a:rPr lang="en-US" altLang="zh-CN" sz="4800" b="1" dirty="0">
                <a:solidFill>
                  <a:srgbClr val="FF00FF"/>
                </a:solidFill>
                <a:latin typeface="黑体" panose="02010609060101010101" pitchFamily="2" charset="-122"/>
                <a:ea typeface="黑体" panose="02010609060101010101" pitchFamily="2" charset="-122"/>
              </a:rPr>
              <a:t>“</a:t>
            </a:r>
            <a:r>
              <a:rPr lang="zh-CN" altLang="en-US" sz="4800" b="1" dirty="0">
                <a:solidFill>
                  <a:srgbClr val="FF00FF"/>
                </a:solidFill>
                <a:latin typeface="黑体" panose="02010609060101010101" pitchFamily="2" charset="-122"/>
                <a:ea typeface="黑体" panose="02010609060101010101" pitchFamily="2" charset="-122"/>
              </a:rPr>
              <a:t>言之无文</a:t>
            </a:r>
            <a:r>
              <a:rPr lang="en-US" altLang="zh-CN" sz="4800" b="1" dirty="0">
                <a:solidFill>
                  <a:srgbClr val="FF00FF"/>
                </a:solidFill>
                <a:latin typeface="黑体" panose="02010609060101010101" pitchFamily="2" charset="-122"/>
                <a:ea typeface="黑体" panose="02010609060101010101" pitchFamily="2" charset="-122"/>
              </a:rPr>
              <a:t>, </a:t>
            </a:r>
            <a:r>
              <a:rPr lang="zh-CN" altLang="en-US" sz="4800" b="1" dirty="0">
                <a:solidFill>
                  <a:srgbClr val="FF00FF"/>
                </a:solidFill>
                <a:latin typeface="黑体" panose="02010609060101010101" pitchFamily="2" charset="-122"/>
                <a:ea typeface="黑体" panose="02010609060101010101" pitchFamily="2" charset="-122"/>
              </a:rPr>
              <a:t>行而不远。” </a:t>
            </a:r>
            <a:endParaRPr lang="zh-CN" altLang="en-US" sz="4800" b="1" dirty="0">
              <a:solidFill>
                <a:srgbClr val="FF00FF"/>
              </a:solidFill>
              <a:latin typeface="黑体" panose="02010609060101010101" pitchFamily="2" charset="-122"/>
              <a:ea typeface="黑体" panose="02010609060101010101" pitchFamily="2" charset="-122"/>
            </a:endParaRPr>
          </a:p>
          <a:p>
            <a:r>
              <a:rPr lang="zh-CN" altLang="en-US" sz="4800" b="1" dirty="0">
                <a:solidFill>
                  <a:srgbClr val="FF00FF"/>
                </a:solidFill>
                <a:latin typeface="黑体" panose="02010609060101010101" pitchFamily="2" charset="-122"/>
                <a:ea typeface="黑体" panose="02010609060101010101" pitchFamily="2" charset="-122"/>
              </a:rPr>
              <a:t>                 </a:t>
            </a:r>
            <a:r>
              <a:rPr lang="en-US" altLang="zh-CN" sz="4800" b="1" dirty="0">
                <a:solidFill>
                  <a:srgbClr val="FF00FF"/>
                </a:solidFill>
                <a:latin typeface="Times New Roman" panose="02020603050405020304" pitchFamily="18" charset="0"/>
                <a:ea typeface="黑体" panose="02010609060101010101" pitchFamily="2" charset="-122"/>
              </a:rPr>
              <a:t>—</a:t>
            </a:r>
            <a:r>
              <a:rPr lang="zh-CN" altLang="en-US" sz="4800" b="1" dirty="0">
                <a:solidFill>
                  <a:srgbClr val="FF00FF"/>
                </a:solidFill>
                <a:latin typeface="黑体" panose="02010609060101010101" pitchFamily="2" charset="-122"/>
                <a:ea typeface="黑体" panose="02010609060101010101" pitchFamily="2" charset="-122"/>
              </a:rPr>
              <a:t>孔子</a:t>
            </a:r>
            <a:endParaRPr lang="zh-CN" altLang="en-US" sz="4800" b="1" dirty="0">
              <a:solidFill>
                <a:srgbClr val="FF00FF"/>
              </a:solidFill>
              <a:latin typeface="黑体" panose="02010609060101010101" pitchFamily="2" charset="-122"/>
              <a:ea typeface="黑体" panose="02010609060101010101" pitchFamily="2" charset="-122"/>
            </a:endParaRPr>
          </a:p>
        </p:txBody>
      </p:sp>
      <p:pic>
        <p:nvPicPr>
          <p:cNvPr id="97282" name="内容占位符 218114" descr="135639_128x128[1]"/>
          <p:cNvPicPr>
            <a:picLocks noGrp="1" noRot="1" noChangeAspect="1"/>
          </p:cNvPicPr>
          <p:nvPr>
            <p:ph idx="1"/>
          </p:nvPr>
        </p:nvPicPr>
        <p:blipFill>
          <a:blip r:embed="rId1"/>
          <a:stretch>
            <a:fillRect/>
          </a:stretch>
        </p:blipFill>
        <p:spPr>
          <a:xfrm>
            <a:off x="3230563" y="2736850"/>
            <a:ext cx="2689225" cy="1700213"/>
          </a:xfrm>
          <a:ln/>
        </p:spPr>
      </p:pic>
      <p:sp>
        <p:nvSpPr>
          <p:cNvPr id="218116" name="文本框 218115"/>
          <p:cNvSpPr txBox="1"/>
          <p:nvPr/>
        </p:nvSpPr>
        <p:spPr>
          <a:xfrm>
            <a:off x="1331913" y="4652963"/>
            <a:ext cx="6723062" cy="823912"/>
          </a:xfrm>
          <a:prstGeom prst="rect">
            <a:avLst/>
          </a:prstGeom>
          <a:noFill/>
          <a:ln w="9525">
            <a:noFill/>
          </a:ln>
        </p:spPr>
        <p:txBody>
          <a:bodyPr>
            <a:spAutoFit/>
          </a:bodyPr>
          <a:p>
            <a:r>
              <a:rPr lang="zh-CN" altLang="en-US" sz="4800" b="1" dirty="0">
                <a:solidFill>
                  <a:srgbClr val="CC3300"/>
                </a:solidFill>
                <a:latin typeface="Times New Roman" panose="02020603050405020304" pitchFamily="18" charset="0"/>
                <a:ea typeface="黑体" panose="02010609060101010101" pitchFamily="2" charset="-122"/>
              </a:rPr>
              <a:t>言之无文，难得高分。</a:t>
            </a:r>
            <a:endParaRPr lang="zh-CN" altLang="en-US" sz="4800" b="1" dirty="0">
              <a:solidFill>
                <a:srgbClr val="CC3300"/>
              </a:solidFill>
              <a:latin typeface="Times New Roman" panose="02020603050405020304" pitchFamily="18" charset="0"/>
              <a:ea typeface="黑体" panose="02010609060101010101" pitchFamily="2" charset="-122"/>
            </a:endParaRPr>
          </a:p>
        </p:txBody>
      </p:sp>
      <p:sp>
        <p:nvSpPr>
          <p:cNvPr id="9728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18114"/>
                                        </p:tgtEl>
                                        <p:attrNameLst>
                                          <p:attrName>style.visibility</p:attrName>
                                        </p:attrNameLst>
                                      </p:cBhvr>
                                      <p:to>
                                        <p:strVal val="visible"/>
                                      </p:to>
                                    </p:set>
                                    <p:set>
                                      <p:cBhvr>
                                        <p:cTn id="7" dur="455" fill="hold">
                                          <p:stCondLst>
                                            <p:cond delay="0"/>
                                          </p:stCondLst>
                                        </p:cTn>
                                        <p:tgtEl>
                                          <p:spTgt spid="218114"/>
                                        </p:tgtEl>
                                        <p:attrNameLst>
                                          <p:attrName>style.rotation</p:attrName>
                                        </p:attrNameLst>
                                      </p:cBhvr>
                                      <p:to>
                                        <p:strVal val="-45.0"/>
                                      </p:to>
                                    </p:set>
                                    <p:anim calcmode="lin" valueType="num">
                                      <p:cBhvr>
                                        <p:cTn id="8" dur="455" fill="hold">
                                          <p:stCondLst>
                                            <p:cond delay="455"/>
                                          </p:stCondLst>
                                        </p:cTn>
                                        <p:tgtEl>
                                          <p:spTgt spid="218114"/>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9" dur="455" fill="hold">
                                          <p:stCondLst>
                                            <p:cond delay="0"/>
                                          </p:stCondLst>
                                        </p:cTn>
                                        <p:tgtEl>
                                          <p:spTgt spid="21811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1811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18114"/>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18116"/>
                                        </p:tgtEl>
                                        <p:attrNameLst>
                                          <p:attrName>style.visibility</p:attrName>
                                        </p:attrNameLst>
                                      </p:cBhvr>
                                      <p:to>
                                        <p:strVal val="visible"/>
                                      </p:to>
                                    </p:set>
                                    <p:anim calcmode="lin" valueType="num">
                                      <p:cBhvr additive="base">
                                        <p:cTn id="16" dur="5000" fill="hold"/>
                                        <p:tgtEl>
                                          <p:spTgt spid="218116"/>
                                        </p:tgtEl>
                                        <p:attrNameLst>
                                          <p:attrName>ppt_x</p:attrName>
                                        </p:attrNameLst>
                                      </p:cBhvr>
                                      <p:tavLst>
                                        <p:tav tm="0">
                                          <p:val>
                                            <p:strVal val="#ppt_x"/>
                                          </p:val>
                                        </p:tav>
                                        <p:tav tm="100000">
                                          <p:val>
                                            <p:strVal val="#ppt_x"/>
                                          </p:val>
                                        </p:tav>
                                      </p:tavLst>
                                    </p:anim>
                                    <p:anim calcmode="lin" valueType="num">
                                      <p:cBhvr additive="base">
                                        <p:cTn id="17" dur="5000" fill="hold"/>
                                        <p:tgtEl>
                                          <p:spTgt spid="2181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4" grpId="0"/>
      <p:bldP spid="21811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5" name="标题 219137"/>
          <p:cNvSpPr>
            <a:spLocks noGrp="1" noRot="1"/>
          </p:cNvSpPr>
          <p:nvPr>
            <p:ph type="title" idx="4294967295"/>
          </p:nvPr>
        </p:nvSpPr>
        <p:spPr>
          <a:xfrm>
            <a:off x="2590800" y="260350"/>
            <a:ext cx="3960813" cy="963613"/>
          </a:xfrm>
          <a:ln/>
        </p:spPr>
        <p:txBody>
          <a:bodyPr anchor="ctr"/>
          <a:p>
            <a:r>
              <a:rPr lang="zh-CN" altLang="en-US" sz="4800" b="1" dirty="0">
                <a:solidFill>
                  <a:srgbClr val="FF0000"/>
                </a:solidFill>
                <a:ea typeface="黑体" panose="02010609060101010101" pitchFamily="2" charset="-122"/>
              </a:rPr>
              <a:t>语言篇小结</a:t>
            </a:r>
            <a:endParaRPr lang="zh-CN" altLang="en-US" sz="4800" b="1" dirty="0">
              <a:solidFill>
                <a:srgbClr val="FF0000"/>
              </a:solidFill>
              <a:ea typeface="黑体" panose="02010609060101010101" pitchFamily="2" charset="-122"/>
            </a:endParaRPr>
          </a:p>
        </p:txBody>
      </p:sp>
      <p:sp>
        <p:nvSpPr>
          <p:cNvPr id="219139" name="文本框 219138"/>
          <p:cNvSpPr txBox="1"/>
          <p:nvPr/>
        </p:nvSpPr>
        <p:spPr>
          <a:xfrm>
            <a:off x="250825" y="914400"/>
            <a:ext cx="8642350" cy="5091113"/>
          </a:xfrm>
          <a:prstGeom prst="rect">
            <a:avLst/>
          </a:prstGeom>
          <a:noFill/>
          <a:ln w="9525">
            <a:noFill/>
          </a:ln>
        </p:spPr>
        <p:txBody>
          <a:bodyPr>
            <a:spAutoFit/>
          </a:bodyPr>
          <a:p>
            <a:pPr>
              <a:spcBef>
                <a:spcPct val="50000"/>
              </a:spcBef>
            </a:pPr>
            <a:r>
              <a:rPr lang="en-US" altLang="zh-CN" sz="4800" dirty="0">
                <a:latin typeface="Arial" panose="020B0604020202020204" pitchFamily="34" charset="0"/>
                <a:ea typeface="华文行楷" pitchFamily="2" charset="-122"/>
              </a:rPr>
              <a:t>      </a:t>
            </a:r>
            <a:r>
              <a:rPr lang="zh-CN" altLang="en-US" sz="4000" b="1" dirty="0">
                <a:latin typeface="Arial" panose="020B0604020202020204" pitchFamily="34" charset="0"/>
                <a:ea typeface="黑体" panose="02010609060101010101" pitchFamily="2" charset="-122"/>
              </a:rPr>
              <a:t>文无定法。然而积极的运用各种修辞手法和语言表现技巧，并</a:t>
            </a:r>
            <a:r>
              <a:rPr lang="zh-CN" altLang="en-US" sz="4000" b="1" dirty="0">
                <a:latin typeface="Times New Roman" panose="02020603050405020304" pitchFamily="18" charset="0"/>
                <a:ea typeface="黑体" panose="02010609060101010101" pitchFamily="2" charset="-122"/>
              </a:rPr>
              <a:t>从生活中汲取源头活水，</a:t>
            </a:r>
            <a:r>
              <a:rPr lang="zh-CN" altLang="en-US" sz="4000" b="1" dirty="0">
                <a:latin typeface="Arial" panose="020B0604020202020204" pitchFamily="34" charset="0"/>
                <a:ea typeface="黑体" panose="02010609060101010101" pitchFamily="2" charset="-122"/>
              </a:rPr>
              <a:t>是语文学习中不可或缺的。只要我们有目的性地加强训练，熟而生巧，那么在限时作文中，就会收到出人意料的效果。</a:t>
            </a:r>
            <a:endParaRPr lang="zh-CN" altLang="en-US" sz="4000" b="1" dirty="0">
              <a:latin typeface="Arial" panose="020B0604020202020204" pitchFamily="34" charset="0"/>
              <a:ea typeface="黑体" panose="02010609060101010101" pitchFamily="2" charset="-122"/>
            </a:endParaRPr>
          </a:p>
          <a:p>
            <a:pPr algn="ctr"/>
            <a:r>
              <a:rPr lang="zh-CN" altLang="en-US" sz="4000" b="1" dirty="0">
                <a:solidFill>
                  <a:srgbClr val="FF0000"/>
                </a:solidFill>
                <a:latin typeface="Arial" panose="020B0604020202020204" pitchFamily="34" charset="0"/>
                <a:ea typeface="黑体" panose="02010609060101010101" pitchFamily="2" charset="-122"/>
              </a:rPr>
              <a:t>书山路上无愚人，飞关越山勤思行。</a:t>
            </a:r>
            <a:endParaRPr lang="zh-CN" altLang="en-US" sz="4000" b="1" dirty="0">
              <a:solidFill>
                <a:srgbClr val="FF0000"/>
              </a:solidFill>
              <a:latin typeface="Arial" panose="020B0604020202020204" pitchFamily="34" charset="0"/>
              <a:ea typeface="黑体" panose="02010609060101010101" pitchFamily="2" charset="-122"/>
            </a:endParaRPr>
          </a:p>
          <a:p>
            <a:pPr algn="ctr"/>
            <a:r>
              <a:rPr lang="zh-CN" altLang="en-US" sz="4000" b="1" dirty="0">
                <a:solidFill>
                  <a:srgbClr val="FF0000"/>
                </a:solidFill>
                <a:latin typeface="Arial" panose="020B0604020202020204" pitchFamily="34" charset="0"/>
                <a:ea typeface="黑体" panose="02010609060101010101" pitchFamily="2" charset="-122"/>
              </a:rPr>
              <a:t>智者关山笑开门，莽夫闯关多被擒。</a:t>
            </a:r>
            <a:endParaRPr lang="zh-CN" altLang="en-US" sz="4000" b="1" dirty="0">
              <a:solidFill>
                <a:srgbClr val="FF0000"/>
              </a:solidFill>
              <a:latin typeface="Arial" panose="020B0604020202020204" pitchFamily="34" charset="0"/>
              <a:ea typeface="黑体" panose="02010609060101010101" pitchFamily="2" charset="-122"/>
            </a:endParaRPr>
          </a:p>
        </p:txBody>
      </p:sp>
      <p:sp>
        <p:nvSpPr>
          <p:cNvPr id="98307"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wd">
                                    <p:tmPct val="10000"/>
                                  </p:iterate>
                                  <p:childTnLst>
                                    <p:set>
                                      <p:cBhvr>
                                        <p:cTn id="6" dur="1" fill="hold">
                                          <p:stCondLst>
                                            <p:cond delay="0"/>
                                          </p:stCondLst>
                                        </p:cTn>
                                        <p:tgtEl>
                                          <p:spTgt spid="219139">
                                            <p:txEl>
                                              <p:charRg st="0" end="97"/>
                                            </p:txEl>
                                          </p:spTgt>
                                        </p:tgtEl>
                                        <p:attrNameLst>
                                          <p:attrName>style.visibility</p:attrName>
                                        </p:attrNameLst>
                                      </p:cBhvr>
                                      <p:to>
                                        <p:strVal val="visible"/>
                                      </p:to>
                                    </p:set>
                                    <p:animEffect transition="in" filter="fade">
                                      <p:cBhvr>
                                        <p:cTn id="7" dur="3000"/>
                                        <p:tgtEl>
                                          <p:spTgt spid="219139">
                                            <p:txEl>
                                              <p:charRg st="0" end="9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nodeType="clickEffect">
                                  <p:stCondLst>
                                    <p:cond delay="0"/>
                                  </p:stCondLst>
                                  <p:iterate type="wd">
                                    <p:tmAbs val="0"/>
                                  </p:iterate>
                                  <p:childTnLst>
                                    <p:set>
                                      <p:cBhvr>
                                        <p:cTn id="11" dur="1" fill="hold">
                                          <p:stCondLst>
                                            <p:cond delay="0"/>
                                          </p:stCondLst>
                                        </p:cTn>
                                        <p:tgtEl>
                                          <p:spTgt spid="219139">
                                            <p:txEl>
                                              <p:charRg st="97" end="114"/>
                                            </p:txEl>
                                          </p:spTgt>
                                        </p:tgtEl>
                                        <p:attrNameLst>
                                          <p:attrName>style.visibility</p:attrName>
                                        </p:attrNameLst>
                                      </p:cBhvr>
                                      <p:to>
                                        <p:strVal val="visible"/>
                                      </p:to>
                                    </p:set>
                                    <p:anim calcmode="lin" valueType="num">
                                      <p:cBhvr>
                                        <p:cTn id="12" dur="3000" fill="hold"/>
                                        <p:tgtEl>
                                          <p:spTgt spid="219139">
                                            <p:txEl>
                                              <p:charRg st="97" end="114"/>
                                            </p:txEl>
                                          </p:spTgt>
                                        </p:tgtEl>
                                        <p:attrNameLst>
                                          <p:attrName>ppt_x</p:attrName>
                                        </p:attrNameLst>
                                      </p:cBhvr>
                                      <p:tavLst>
                                        <p:tav tm="0">
                                          <p:val>
                                            <p:strVal val="#ppt_x-#ppt_w/2"/>
                                          </p:val>
                                        </p:tav>
                                        <p:tav tm="100000">
                                          <p:val>
                                            <p:strVal val="#ppt_x"/>
                                          </p:val>
                                        </p:tav>
                                      </p:tavLst>
                                    </p:anim>
                                    <p:anim calcmode="lin" valueType="num">
                                      <p:cBhvr>
                                        <p:cTn id="13" dur="3000" fill="hold"/>
                                        <p:tgtEl>
                                          <p:spTgt spid="219139">
                                            <p:txEl>
                                              <p:charRg st="97" end="114"/>
                                            </p:txEl>
                                          </p:spTgt>
                                        </p:tgtEl>
                                        <p:attrNameLst>
                                          <p:attrName>ppt_y</p:attrName>
                                        </p:attrNameLst>
                                      </p:cBhvr>
                                      <p:tavLst>
                                        <p:tav tm="0">
                                          <p:val>
                                            <p:strVal val="#ppt_y"/>
                                          </p:val>
                                        </p:tav>
                                        <p:tav tm="100000">
                                          <p:val>
                                            <p:strVal val="#ppt_y"/>
                                          </p:val>
                                        </p:tav>
                                      </p:tavLst>
                                    </p:anim>
                                    <p:anim calcmode="lin" valueType="num">
                                      <p:cBhvr>
                                        <p:cTn id="14" dur="3000" fill="hold"/>
                                        <p:tgtEl>
                                          <p:spTgt spid="219139">
                                            <p:txEl>
                                              <p:charRg st="97" end="114"/>
                                            </p:txEl>
                                          </p:spTgt>
                                        </p:tgtEl>
                                        <p:attrNameLst>
                                          <p:attrName>ppt_w</p:attrName>
                                        </p:attrNameLst>
                                      </p:cBhvr>
                                      <p:tavLst>
                                        <p:tav tm="0">
                                          <p:val>
                                            <p:fltVal val="0.000000"/>
                                          </p:val>
                                        </p:tav>
                                        <p:tav tm="100000">
                                          <p:val>
                                            <p:strVal val="#ppt_w"/>
                                          </p:val>
                                        </p:tav>
                                      </p:tavLst>
                                    </p:anim>
                                    <p:anim calcmode="lin" valueType="num">
                                      <p:cBhvr>
                                        <p:cTn id="15" dur="3000" fill="hold"/>
                                        <p:tgtEl>
                                          <p:spTgt spid="219139">
                                            <p:txEl>
                                              <p:charRg st="97" end="114"/>
                                            </p:txEl>
                                          </p:spTgt>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nodeType="clickEffect">
                                  <p:stCondLst>
                                    <p:cond delay="0"/>
                                  </p:stCondLst>
                                  <p:iterate type="wd">
                                    <p:tmAbs val="0"/>
                                  </p:iterate>
                                  <p:childTnLst>
                                    <p:set>
                                      <p:cBhvr>
                                        <p:cTn id="19" dur="1" fill="hold">
                                          <p:stCondLst>
                                            <p:cond delay="0"/>
                                          </p:stCondLst>
                                        </p:cTn>
                                        <p:tgtEl>
                                          <p:spTgt spid="219139">
                                            <p:txEl>
                                              <p:charRg st="114" end="131"/>
                                            </p:txEl>
                                          </p:spTgt>
                                        </p:tgtEl>
                                        <p:attrNameLst>
                                          <p:attrName>style.visibility</p:attrName>
                                        </p:attrNameLst>
                                      </p:cBhvr>
                                      <p:to>
                                        <p:strVal val="visible"/>
                                      </p:to>
                                    </p:set>
                                    <p:anim calcmode="lin" valueType="num">
                                      <p:cBhvr>
                                        <p:cTn id="20" dur="3000" fill="hold"/>
                                        <p:tgtEl>
                                          <p:spTgt spid="219139">
                                            <p:txEl>
                                              <p:charRg st="114" end="131"/>
                                            </p:txEl>
                                          </p:spTgt>
                                        </p:tgtEl>
                                        <p:attrNameLst>
                                          <p:attrName>ppt_x</p:attrName>
                                        </p:attrNameLst>
                                      </p:cBhvr>
                                      <p:tavLst>
                                        <p:tav tm="0">
                                          <p:val>
                                            <p:strVal val="#ppt_x-#ppt_w/2"/>
                                          </p:val>
                                        </p:tav>
                                        <p:tav tm="100000">
                                          <p:val>
                                            <p:strVal val="#ppt_x"/>
                                          </p:val>
                                        </p:tav>
                                      </p:tavLst>
                                    </p:anim>
                                    <p:anim calcmode="lin" valueType="num">
                                      <p:cBhvr>
                                        <p:cTn id="21" dur="3000" fill="hold"/>
                                        <p:tgtEl>
                                          <p:spTgt spid="219139">
                                            <p:txEl>
                                              <p:charRg st="114" end="131"/>
                                            </p:txEl>
                                          </p:spTgt>
                                        </p:tgtEl>
                                        <p:attrNameLst>
                                          <p:attrName>ppt_y</p:attrName>
                                        </p:attrNameLst>
                                      </p:cBhvr>
                                      <p:tavLst>
                                        <p:tav tm="0">
                                          <p:val>
                                            <p:strVal val="#ppt_y"/>
                                          </p:val>
                                        </p:tav>
                                        <p:tav tm="100000">
                                          <p:val>
                                            <p:strVal val="#ppt_y"/>
                                          </p:val>
                                        </p:tav>
                                      </p:tavLst>
                                    </p:anim>
                                    <p:anim calcmode="lin" valueType="num">
                                      <p:cBhvr>
                                        <p:cTn id="22" dur="3000" fill="hold"/>
                                        <p:tgtEl>
                                          <p:spTgt spid="219139">
                                            <p:txEl>
                                              <p:charRg st="114" end="131"/>
                                            </p:txEl>
                                          </p:spTgt>
                                        </p:tgtEl>
                                        <p:attrNameLst>
                                          <p:attrName>ppt_w</p:attrName>
                                        </p:attrNameLst>
                                      </p:cBhvr>
                                      <p:tavLst>
                                        <p:tav tm="0">
                                          <p:val>
                                            <p:fltVal val="0.000000"/>
                                          </p:val>
                                        </p:tav>
                                        <p:tav tm="100000">
                                          <p:val>
                                            <p:strVal val="#ppt_w"/>
                                          </p:val>
                                        </p:tav>
                                      </p:tavLst>
                                    </p:anim>
                                    <p:anim calcmode="lin" valueType="num">
                                      <p:cBhvr>
                                        <p:cTn id="23" dur="3000" fill="hold"/>
                                        <p:tgtEl>
                                          <p:spTgt spid="219139">
                                            <p:txEl>
                                              <p:charRg st="114" end="13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9" grpId="0" build="allAtOnce"/>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矩形 145410"/>
          <p:cNvSpPr/>
          <p:nvPr/>
        </p:nvSpPr>
        <p:spPr>
          <a:xfrm>
            <a:off x="2555875" y="1341438"/>
            <a:ext cx="4248150" cy="1368425"/>
          </a:xfrm>
          <a:prstGeom prst="rect">
            <a:avLst/>
          </a:prstGeom>
        </p:spPr>
        <p:txBody>
          <a:bodyPr wrap="none" fromWordArt="1">
            <a:prstTxWarp prst="textPlain">
              <a:avLst>
                <a:gd name="adj" fmla="val 50782"/>
              </a:avLst>
            </a:prstTxWarp>
            <a:normAutofit/>
          </a:bodyPr>
          <a:p>
            <a:pPr algn="ctr"/>
            <a:r>
              <a:rPr lang="zh-CN" altLang="en-US" sz="3600" b="1">
                <a:ln w="9525" cap="flat" cmpd="sng">
                  <a:solidFill>
                    <a:srgbClr val="FF0000"/>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rPr>
              <a:t>四、让形式</a:t>
            </a:r>
            <a:endParaRPr lang="zh-CN" altLang="en-US" sz="3600" b="1">
              <a:ln w="9525" cap="flat" cmpd="sng">
                <a:solidFill>
                  <a:srgbClr val="FF0000"/>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endParaRPr>
          </a:p>
        </p:txBody>
      </p:sp>
      <p:sp>
        <p:nvSpPr>
          <p:cNvPr id="99330" name="矩形 145411"/>
          <p:cNvSpPr/>
          <p:nvPr/>
        </p:nvSpPr>
        <p:spPr>
          <a:xfrm>
            <a:off x="3563938" y="3213100"/>
            <a:ext cx="4608512" cy="1511300"/>
          </a:xfrm>
          <a:prstGeom prst="rect">
            <a:avLst/>
          </a:prstGeom>
        </p:spPr>
        <p:txBody>
          <a:bodyPr wrap="none" fromWordArt="1">
            <a:prstTxWarp prst="textPlain">
              <a:avLst>
                <a:gd name="adj" fmla="val 49477"/>
              </a:avLst>
            </a:prstTxWarp>
            <a:normAutofit/>
          </a:bodyPr>
          <a:p>
            <a:pPr algn="ctr"/>
            <a:r>
              <a:rPr lang="zh-CN" altLang="en-US" sz="3600" b="1">
                <a:ln w="9525" cap="flat" cmpd="sng">
                  <a:solidFill>
                    <a:srgbClr val="FF0000"/>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rPr>
              <a:t>摇曳多姿</a:t>
            </a:r>
            <a:endParaRPr lang="zh-CN" altLang="en-US" sz="3600" b="1">
              <a:ln w="9525" cap="flat" cmpd="sng">
                <a:solidFill>
                  <a:srgbClr val="FF0000"/>
                </a:solidFill>
                <a:prstDash val="solid"/>
                <a:headEnd type="none" w="med" len="med"/>
                <a:tailEnd type="none" w="med" len="med"/>
              </a:ln>
              <a:solidFill>
                <a:srgbClr val="FF00FF"/>
              </a:solidFill>
              <a:latin typeface="黑体" panose="02010609060101010101" pitchFamily="2" charset="-122"/>
              <a:ea typeface="黑体" panose="02010609060101010101" pitchFamily="2" charset="-122"/>
            </a:endParaRPr>
          </a:p>
        </p:txBody>
      </p:sp>
      <p:sp>
        <p:nvSpPr>
          <p:cNvPr id="99331" name="椭圆 145412"/>
          <p:cNvSpPr/>
          <p:nvPr/>
        </p:nvSpPr>
        <p:spPr>
          <a:xfrm>
            <a:off x="0" y="908050"/>
            <a:ext cx="2555875" cy="4103688"/>
          </a:xfrm>
          <a:prstGeom prst="ellipse">
            <a:avLst/>
          </a:prstGeom>
          <a:solidFill>
            <a:srgbClr val="FFFF00"/>
          </a:solidFill>
          <a:ln w="9525" cap="flat" cmpd="sng">
            <a:solidFill>
              <a:schemeClr val="tx1"/>
            </a:solidFill>
            <a:prstDash val="solid"/>
            <a:headEnd type="none" w="med" len="med"/>
            <a:tailEnd type="none" w="med" len="med"/>
          </a:ln>
        </p:spPr>
        <p:txBody>
          <a:bodyPr/>
          <a:p>
            <a:endParaRPr lang="zh-CN" altLang="en-US" dirty="0">
              <a:latin typeface="Times New Roman" panose="02020603050405020304" pitchFamily="18" charset="0"/>
            </a:endParaRPr>
          </a:p>
        </p:txBody>
      </p:sp>
      <p:sp>
        <p:nvSpPr>
          <p:cNvPr id="99332" name="文本框 145413"/>
          <p:cNvSpPr txBox="1"/>
          <p:nvPr/>
        </p:nvSpPr>
        <p:spPr>
          <a:xfrm>
            <a:off x="611188" y="2349500"/>
            <a:ext cx="1657350" cy="2287588"/>
          </a:xfrm>
          <a:prstGeom prst="rect">
            <a:avLst/>
          </a:prstGeom>
          <a:noFill/>
          <a:ln w="9525">
            <a:noFill/>
          </a:ln>
        </p:spPr>
        <p:txBody>
          <a:bodyPr>
            <a:spAutoFit/>
          </a:bodyPr>
          <a:p>
            <a:r>
              <a:rPr lang="zh-CN" altLang="en-US" sz="4800" b="1" dirty="0">
                <a:solidFill>
                  <a:srgbClr val="006600"/>
                </a:solidFill>
                <a:latin typeface="Times New Roman" panose="02020603050405020304" pitchFamily="18" charset="0"/>
                <a:ea typeface="方正行楷简体" pitchFamily="2" charset="-122"/>
              </a:rPr>
              <a:t>另辟独特形式</a:t>
            </a:r>
            <a:endParaRPr lang="zh-CN" altLang="en-US" sz="4800" b="1" dirty="0">
              <a:solidFill>
                <a:srgbClr val="006600"/>
              </a:solidFill>
              <a:latin typeface="Times New Roman" panose="02020603050405020304" pitchFamily="18" charset="0"/>
              <a:ea typeface="方正行楷简体" pitchFamily="2" charset="-122"/>
            </a:endParaRPr>
          </a:p>
        </p:txBody>
      </p:sp>
      <p:sp>
        <p:nvSpPr>
          <p:cNvPr id="99333" name="文本框 145414"/>
          <p:cNvSpPr txBox="1"/>
          <p:nvPr/>
        </p:nvSpPr>
        <p:spPr>
          <a:xfrm>
            <a:off x="611188" y="1484313"/>
            <a:ext cx="1655762" cy="701675"/>
          </a:xfrm>
          <a:prstGeom prst="rect">
            <a:avLst/>
          </a:prstGeom>
          <a:noFill/>
          <a:ln w="9525">
            <a:noFill/>
          </a:ln>
        </p:spPr>
        <p:txBody>
          <a:bodyPr>
            <a:spAutoFit/>
          </a:bodyPr>
          <a:p>
            <a:pPr>
              <a:spcBef>
                <a:spcPct val="50000"/>
              </a:spcBef>
            </a:pPr>
            <a:r>
              <a:rPr lang="zh-CN" altLang="en-US" sz="4000" b="1" dirty="0">
                <a:latin typeface="黑体" panose="02010609060101010101" pitchFamily="2" charset="-122"/>
                <a:ea typeface="黑体" panose="02010609060101010101" pitchFamily="2" charset="-122"/>
              </a:rPr>
              <a:t>课时</a:t>
            </a:r>
            <a:r>
              <a:rPr lang="en-US" altLang="zh-CN" sz="4000" b="1">
                <a:latin typeface="黑体" panose="02010609060101010101" pitchFamily="2" charset="-122"/>
                <a:ea typeface="黑体" panose="02010609060101010101" pitchFamily="2" charset="-122"/>
              </a:rPr>
              <a:t>5</a:t>
            </a:r>
            <a:endParaRPr lang="en-US" altLang="zh-CN" sz="4000" b="1">
              <a:latin typeface="黑体" panose="02010609060101010101" pitchFamily="2" charset="-122"/>
              <a:ea typeface="黑体" panose="02010609060101010101" pitchFamily="2" charset="-122"/>
            </a:endParaRPr>
          </a:p>
        </p:txBody>
      </p:sp>
      <p:sp>
        <p:nvSpPr>
          <p:cNvPr id="9933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spd="med">
    <p:newsflash/>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3" name="文本占位符 384001"/>
          <p:cNvSpPr>
            <a:spLocks noGrp="1" noRot="1"/>
          </p:cNvSpPr>
          <p:nvPr>
            <p:ph idx="1"/>
          </p:nvPr>
        </p:nvSpPr>
        <p:spPr>
          <a:xfrm>
            <a:off x="323850" y="692150"/>
            <a:ext cx="8540750" cy="5546725"/>
          </a:xfrm>
          <a:ln/>
        </p:spPr>
        <p:txBody>
          <a:bodyPr anchor="t"/>
          <a:p>
            <a:endParaRPr lang="en-US" altLang="zh-CN" dirty="0"/>
          </a:p>
          <a:p>
            <a:endParaRPr lang="en-US" altLang="zh-CN" dirty="0"/>
          </a:p>
          <a:p>
            <a:endParaRPr lang="en-US" altLang="zh-CN" dirty="0"/>
          </a:p>
          <a:p>
            <a:pPr>
              <a:buNone/>
            </a:pPr>
            <a:r>
              <a:rPr lang="zh-CN" altLang="en-US" sz="4800" b="1" dirty="0"/>
              <a:t>环环相扣浑天成</a:t>
            </a:r>
            <a:r>
              <a:rPr lang="en-US" altLang="zh-CN" sz="4800" b="1" dirty="0"/>
              <a:t>……</a:t>
            </a:r>
            <a:br>
              <a:rPr lang="en-US" altLang="zh-CN" sz="4800" b="1" dirty="0"/>
            </a:br>
            <a:r>
              <a:rPr lang="en-US" altLang="zh-CN" sz="4800" b="1" dirty="0"/>
              <a:t>                        ——</a:t>
            </a:r>
            <a:r>
              <a:rPr lang="zh-CN" altLang="en-US" sz="4800" b="1" dirty="0"/>
              <a:t>结构篇</a:t>
            </a:r>
            <a:endParaRPr lang="zh-CN" altLang="en-US" sz="4800" b="1" dirty="0"/>
          </a:p>
        </p:txBody>
      </p:sp>
      <p:sp>
        <p:nvSpPr>
          <p:cNvPr id="100354"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5027" name="内容占位符 385026"/>
          <p:cNvSpPr>
            <a:spLocks noGrp="1" noRot="1"/>
          </p:cNvSpPr>
          <p:nvPr>
            <p:ph idx="1"/>
          </p:nvPr>
        </p:nvSpPr>
        <p:spPr>
          <a:xfrm>
            <a:off x="0" y="476250"/>
            <a:ext cx="8820150" cy="5832475"/>
          </a:xfrm>
          <a:ln/>
        </p:spPr>
        <p:txBody>
          <a:bodyPr anchor="t"/>
          <a:p>
            <a:pPr>
              <a:lnSpc>
                <a:spcPct val="80000"/>
              </a:lnSpc>
              <a:buNone/>
            </a:pPr>
            <a:r>
              <a:rPr lang="en-US" altLang="zh-CN" sz="3600" b="1" dirty="0">
                <a:solidFill>
                  <a:srgbClr val="006600"/>
                </a:solidFill>
                <a:latin typeface="方正姚体" pitchFamily="2" charset="-122"/>
                <a:ea typeface="方正姚体" pitchFamily="2" charset="-122"/>
              </a:rPr>
              <a:t>[</a:t>
            </a:r>
            <a:r>
              <a:rPr lang="zh-CN" altLang="en-US" sz="3600" b="1" dirty="0">
                <a:solidFill>
                  <a:srgbClr val="006600"/>
                </a:solidFill>
                <a:latin typeface="方正姚体" pitchFamily="2" charset="-122"/>
                <a:ea typeface="方正姚体" pitchFamily="2" charset="-122"/>
              </a:rPr>
              <a:t>写作启示</a:t>
            </a:r>
            <a:r>
              <a:rPr lang="en-US" altLang="zh-CN" sz="3600" b="1">
                <a:solidFill>
                  <a:srgbClr val="006600"/>
                </a:solidFill>
                <a:latin typeface="方正姚体" pitchFamily="2" charset="-122"/>
                <a:ea typeface="方正姚体" pitchFamily="2" charset="-122"/>
              </a:rPr>
              <a:t>]</a:t>
            </a:r>
            <a:endParaRPr lang="en-US" altLang="zh-CN" sz="3600" b="1">
              <a:solidFill>
                <a:srgbClr val="006600"/>
              </a:solidFill>
              <a:latin typeface="方正姚体" pitchFamily="2" charset="-122"/>
              <a:ea typeface="方正姚体" pitchFamily="2" charset="-122"/>
            </a:endParaRPr>
          </a:p>
          <a:p>
            <a:pPr>
              <a:lnSpc>
                <a:spcPct val="80000"/>
              </a:lnSpc>
              <a:buNone/>
            </a:pPr>
            <a:r>
              <a:rPr lang="en-US" altLang="zh-CN" sz="2800" b="1" dirty="0"/>
              <a:t>           </a:t>
            </a:r>
            <a:r>
              <a:rPr lang="zh-CN" altLang="en-US" sz="2800" b="1" dirty="0"/>
              <a:t>相传，宋朝时毗陵有个</a:t>
            </a:r>
            <a:r>
              <a:rPr lang="en-US" altLang="zh-CN" sz="2800" b="1" dirty="0"/>
              <a:t>12</a:t>
            </a:r>
            <a:r>
              <a:rPr lang="zh-CN" altLang="en-US" sz="2800" b="1" dirty="0"/>
              <a:t>岁的小姑娘，能读善写，非常有才华。一次有人捡到一枚破铜钱，上有依稀可辨的“开元”</a:t>
            </a:r>
            <a:r>
              <a:rPr lang="en-US" altLang="zh-CN" sz="2800" b="1" dirty="0"/>
              <a:t>(</a:t>
            </a:r>
            <a:r>
              <a:rPr lang="zh-CN" altLang="en-US" sz="2800" b="1" dirty="0"/>
              <a:t>唐玄宗年号</a:t>
            </a:r>
            <a:r>
              <a:rPr lang="en-US" altLang="zh-CN" sz="2800" b="1" dirty="0"/>
              <a:t>)</a:t>
            </a:r>
            <a:r>
              <a:rPr lang="zh-CN" altLang="en-US" sz="2800" b="1" dirty="0"/>
              <a:t>二字，便以此为题要这位姑娘作诗，目的是想试一试她的学问和智慧究竟如何。周围围了许多人看热闹，等待她出丑，因为这个破铜钱，确实没什么可写的。出乎人们意料，小姑娘接过铜钱后略想了想，提笔一挥而就：“半轮残月掩尘埃，依稀尤有‘开元’字。想得清光未破时，买尽人间不平事。”这首小诗，前两句写破铜钱现在的外形，后两句从铜钱的过去生发出内涵：钱啊，你在当时是多么地威力无穷</a:t>
            </a:r>
            <a:r>
              <a:rPr lang="en-US" altLang="zh-CN" sz="2800" b="1" dirty="0"/>
              <a:t>!</a:t>
            </a:r>
            <a:r>
              <a:rPr lang="zh-CN" altLang="en-US" sz="2800" b="1" dirty="0"/>
              <a:t>能使黑白颠倒是非混淆，买尽人间的不平事。一枚极其平常 的破铜钱被她写得活灵活现意蕴深刻。从表面上看是小姑娘表现了出众的才华，但她真正出众的地方，是她抓住铜钱深入发掘的原点思维方式。</a:t>
            </a:r>
            <a:endParaRPr lang="zh-CN" altLang="en-US" sz="2800" b="1" dirty="0"/>
          </a:p>
        </p:txBody>
      </p:sp>
      <p:sp>
        <p:nvSpPr>
          <p:cNvPr id="101378"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85027">
                                            <p:txEl>
                                              <p:charRg st="0" end="7"/>
                                            </p:txEl>
                                          </p:spTgt>
                                        </p:tgtEl>
                                        <p:attrNameLst>
                                          <p:attrName>style.visibility</p:attrName>
                                        </p:attrNameLst>
                                      </p:cBhvr>
                                      <p:to>
                                        <p:strVal val="visible"/>
                                      </p:to>
                                    </p:set>
                                    <p:animEffect transition="in" filter="box(in)">
                                      <p:cBhvr>
                                        <p:cTn id="7" dur="500"/>
                                        <p:tgtEl>
                                          <p:spTgt spid="385027">
                                            <p:txEl>
                                              <p:charRg st="0" end="7"/>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85027">
                                            <p:txEl>
                                              <p:charRg st="7" end="349"/>
                                            </p:txEl>
                                          </p:spTgt>
                                        </p:tgtEl>
                                        <p:attrNameLst>
                                          <p:attrName>style.visibility</p:attrName>
                                        </p:attrNameLst>
                                      </p:cBhvr>
                                      <p:to>
                                        <p:strVal val="visible"/>
                                      </p:to>
                                    </p:set>
                                    <p:animEffect transition="in" filter="box(in)">
                                      <p:cBhvr>
                                        <p:cTn id="10" dur="500"/>
                                        <p:tgtEl>
                                          <p:spTgt spid="385027">
                                            <p:txEl>
                                              <p:charRg st="7" end="3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1" name="标题 386049"/>
          <p:cNvSpPr>
            <a:spLocks noGrp="1" noRot="1"/>
          </p:cNvSpPr>
          <p:nvPr>
            <p:ph type="title"/>
          </p:nvPr>
        </p:nvSpPr>
        <p:spPr>
          <a:xfrm>
            <a:off x="323850" y="0"/>
            <a:ext cx="8540750" cy="1143000"/>
          </a:xfrm>
          <a:ln/>
        </p:spPr>
        <p:txBody>
          <a:bodyPr anchor="ctr"/>
          <a:p>
            <a:r>
              <a:rPr lang="en-US" altLang="zh-CN" sz="4000" b="1" dirty="0">
                <a:solidFill>
                  <a:srgbClr val="006600"/>
                </a:solidFill>
              </a:rPr>
              <a:t>[</a:t>
            </a:r>
            <a:r>
              <a:rPr lang="zh-CN" altLang="en-US" sz="4000" b="1" dirty="0">
                <a:solidFill>
                  <a:srgbClr val="006600"/>
                </a:solidFill>
              </a:rPr>
              <a:t>密码解读</a:t>
            </a:r>
            <a:r>
              <a:rPr lang="en-US" altLang="zh-CN" sz="4000" b="1">
                <a:solidFill>
                  <a:srgbClr val="006600"/>
                </a:solidFill>
              </a:rPr>
              <a:t>]</a:t>
            </a:r>
            <a:endParaRPr lang="en-US" altLang="zh-CN" sz="4000" b="1">
              <a:solidFill>
                <a:srgbClr val="006600"/>
              </a:solidFill>
            </a:endParaRPr>
          </a:p>
        </p:txBody>
      </p:sp>
      <p:sp>
        <p:nvSpPr>
          <p:cNvPr id="102402" name="文本占位符 386050"/>
          <p:cNvSpPr>
            <a:spLocks noGrp="1" noRot="1"/>
          </p:cNvSpPr>
          <p:nvPr>
            <p:ph idx="1"/>
          </p:nvPr>
        </p:nvSpPr>
        <p:spPr>
          <a:xfrm>
            <a:off x="323850" y="908050"/>
            <a:ext cx="8396288" cy="5184775"/>
          </a:xfrm>
          <a:ln/>
        </p:spPr>
        <p:txBody>
          <a:bodyPr anchor="t"/>
          <a:p>
            <a:pPr>
              <a:lnSpc>
                <a:spcPct val="80000"/>
              </a:lnSpc>
            </a:pPr>
            <a:r>
              <a:rPr lang="en-US" altLang="zh-CN" b="1" dirty="0"/>
              <a:t>    </a:t>
            </a:r>
            <a:r>
              <a:rPr lang="zh-CN" altLang="en-US" b="1" dirty="0"/>
              <a:t>如何在数以万计的考场作文中脱颖而出，获得高分呢</a:t>
            </a:r>
            <a:r>
              <a:rPr lang="en-US" altLang="zh-CN" b="1" dirty="0"/>
              <a:t>?</a:t>
            </a:r>
            <a:r>
              <a:rPr lang="zh-CN" altLang="en-US" b="1" dirty="0"/>
              <a:t>除了材料新颖，立意深刻外，结构创新也是一条捷径。这好比同样的布料做衣服，款式新颖的就会招人喜爱；同样的题材，结构精美的自会受人青睐。</a:t>
            </a:r>
            <a:endParaRPr lang="zh-CN" altLang="en-US" b="1" dirty="0"/>
          </a:p>
          <a:p>
            <a:pPr>
              <a:lnSpc>
                <a:spcPct val="80000"/>
              </a:lnSpc>
            </a:pPr>
            <a:r>
              <a:rPr lang="zh-CN" altLang="en-US" b="1" dirty="0"/>
              <a:t>   如果说文章的主题是“灵魂”，材料是“血肉”，那么，结构就是文章的“骨架”。有了坚实的“骨架”，文章的“血肉”才有依附，“灵魂”才有归属；假若没有这个“骨架”，文章的材料就无法安排，主题也就无处寄托了。可见结构对于文章是十分重要的。这里主要谈谈文章结构中的过渡与照应。</a:t>
            </a:r>
            <a:endParaRPr lang="zh-CN" altLang="en-US" b="1" dirty="0"/>
          </a:p>
        </p:txBody>
      </p:sp>
      <p:sp>
        <p:nvSpPr>
          <p:cNvPr id="102403"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文本占位符 387073"/>
          <p:cNvSpPr>
            <a:spLocks noGrp="1" noRot="1"/>
          </p:cNvSpPr>
          <p:nvPr>
            <p:ph idx="1"/>
          </p:nvPr>
        </p:nvSpPr>
        <p:spPr>
          <a:xfrm>
            <a:off x="0" y="476250"/>
            <a:ext cx="8842375" cy="5689600"/>
          </a:xfrm>
          <a:ln/>
        </p:spPr>
        <p:txBody>
          <a:bodyPr anchor="t"/>
          <a:p>
            <a:pPr>
              <a:lnSpc>
                <a:spcPct val="80000"/>
              </a:lnSpc>
            </a:pPr>
            <a:r>
              <a:rPr lang="en-US" altLang="zh-CN" sz="2800" b="1" dirty="0">
                <a:ea typeface="黑体" panose="02010609060101010101" pitchFamily="2" charset="-122"/>
              </a:rPr>
              <a:t>       </a:t>
            </a:r>
            <a:r>
              <a:rPr lang="zh-CN" altLang="en-US" sz="2800" b="1" dirty="0">
                <a:ea typeface="黑体" panose="02010609060101010101" pitchFamily="2" charset="-122"/>
              </a:rPr>
              <a:t>俗话说：“过河要架桥。”写文章也是如此。有时为了行文的需要，用一些词语、句子或段落进行巧妙的衔接。过渡就如同上下文的桥梁，离开了必要的过渡，文段与文段之间就会脱节，巧妙过渡，方能使文章结构完整、周密。首先，过渡可以使写作者的思路连贯，行文通畅，使文脉畅通，浑然天成。其次，文章过渡得好，自然、巧妙，读者就不会感到突兀、生硬、令人费解；也不会摸不着头脑，衔接不上，令人难以通读。因此，过渡的词句或段落既要合乎情理地自然转换，又要尽可能地简短精炼，不能喧宾夺主。过渡常常用在从一层意思转入另一层意思的转折处；由总到分，由分到总的衔接处；由议入叙，由叙入议的变换处；倒叙、分叙、插叙的起讫处。它的任务就是把之章前后的段落、层次连接起来，使人有一种浑然一体，一气呵成之感。其主要方法有以下几种：</a:t>
            </a:r>
            <a:endParaRPr lang="zh-CN" altLang="en-US" sz="2800" b="1" dirty="0">
              <a:ea typeface="黑体" panose="02010609060101010101" pitchFamily="2" charset="-122"/>
            </a:endParaRPr>
          </a:p>
        </p:txBody>
      </p:sp>
      <p:sp>
        <p:nvSpPr>
          <p:cNvPr id="103426"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49" name="标题 388097"/>
          <p:cNvSpPr>
            <a:spLocks noGrp="1" noRot="1"/>
          </p:cNvSpPr>
          <p:nvPr>
            <p:ph type="title"/>
          </p:nvPr>
        </p:nvSpPr>
        <p:spPr>
          <a:xfrm>
            <a:off x="323850" y="0"/>
            <a:ext cx="8540750" cy="1103313"/>
          </a:xfrm>
          <a:ln/>
        </p:spPr>
        <p:txBody>
          <a:bodyPr anchor="ctr"/>
          <a:p>
            <a:r>
              <a:rPr lang="en-US" altLang="zh-CN" sz="4000" b="1" dirty="0">
                <a:latin typeface="华文行楷" pitchFamily="2" charset="-122"/>
                <a:ea typeface="华文行楷" pitchFamily="2" charset="-122"/>
              </a:rPr>
              <a:t>1</a:t>
            </a:r>
            <a:r>
              <a:rPr lang="zh-CN" altLang="en-US" sz="4000" b="1" dirty="0">
                <a:latin typeface="华文行楷" pitchFamily="2" charset="-122"/>
                <a:ea typeface="华文行楷" pitchFamily="2" charset="-122"/>
              </a:rPr>
              <a:t>、词语过渡法。</a:t>
            </a:r>
            <a:endParaRPr lang="zh-CN" altLang="en-US" sz="4000" dirty="0">
              <a:latin typeface="华文行楷" pitchFamily="2" charset="-122"/>
              <a:ea typeface="华文行楷" pitchFamily="2" charset="-122"/>
            </a:endParaRPr>
          </a:p>
        </p:txBody>
      </p:sp>
      <p:sp>
        <p:nvSpPr>
          <p:cNvPr id="104450" name="文本占位符 388098"/>
          <p:cNvSpPr>
            <a:spLocks noGrp="1" noRot="1"/>
          </p:cNvSpPr>
          <p:nvPr>
            <p:ph idx="1"/>
          </p:nvPr>
        </p:nvSpPr>
        <p:spPr>
          <a:xfrm>
            <a:off x="250825" y="908050"/>
            <a:ext cx="8613775" cy="5949950"/>
          </a:xfrm>
          <a:ln/>
        </p:spPr>
        <p:txBody>
          <a:bodyPr anchor="t"/>
          <a:p>
            <a:pPr>
              <a:lnSpc>
                <a:spcPct val="90000"/>
              </a:lnSpc>
            </a:pPr>
            <a:r>
              <a:rPr lang="zh-CN" altLang="en-US" b="1" dirty="0"/>
              <a:t>词语过渡就是在需要过渡的层次或段落之间，根据上下文或者思路的转换，用一些表转折的词来完成前后文的衔接与转换。这些词语，我们通常称之为“过渡性词语”。常用的过渡词，有连词，如“因为”、“所以”、“但是”、“可是”、“而且”等；副词；如“不过”、“固然”、“其实”等；有方位词，如“以上“、“以下”、“以南”、“以北”等；有序数词，如“其一”、“其二”、“第一”、“第二”等。常用的过渡短语有“总而舍之”、“综上所述”、“由此可见”、“这样看来”、“一言以蔽之”、“概而言之”等。过渡词的使用相当广泛，因而在使用时，一定要根据上下文的意思，准确地选用。</a:t>
            </a:r>
            <a:endParaRPr lang="zh-CN" altLang="en-US" b="1" dirty="0"/>
          </a:p>
        </p:txBody>
      </p:sp>
      <p:sp>
        <p:nvSpPr>
          <p:cNvPr id="104451" name="灯片编号占位符 1"/>
          <p:cNvSpPr/>
          <p:nvPr>
            <p:ph type="sldNum" sz="quarter" idx="12"/>
          </p:nvPr>
        </p:nvSpPr>
        <p:spPr>
          <a:ln/>
        </p:spPr>
        <p: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400" dirty="0"/>
            </a:fld>
            <a:endParaRPr lang="zh-CN" altLang="en-US" sz="1400" dirty="0"/>
          </a:p>
        </p:txBody>
      </p:sp>
    </p:spTree>
  </p:cSld>
  <p:clrMapOvr>
    <a:masterClrMapping/>
  </p:clrMapOvr>
  <p:transition/>
</p:sld>
</file>

<file path=ppt/theme/theme1.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CDESIGNK</Template>
  <TotalTime>0</TotalTime>
  <Words>31343</Words>
  <Application>WPS 演示</Application>
  <PresentationFormat>在屏幕上显示</PresentationFormat>
  <Paragraphs>1646</Paragraphs>
  <Slides>211</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211</vt:i4>
      </vt:variant>
    </vt:vector>
  </HeadingPairs>
  <TitlesOfParts>
    <vt:vector size="228" baseType="lpstr">
      <vt:lpstr>Arial</vt:lpstr>
      <vt:lpstr>宋体</vt:lpstr>
      <vt:lpstr>Wingdings</vt:lpstr>
      <vt:lpstr>Times New Roman</vt:lpstr>
      <vt:lpstr>黑体</vt:lpstr>
      <vt:lpstr>华文行楷</vt:lpstr>
      <vt:lpstr>微软雅黑</vt:lpstr>
      <vt:lpstr>方正行楷简体</vt:lpstr>
      <vt:lpstr>方正姚体</vt:lpstr>
      <vt:lpstr>隶书</vt:lpstr>
      <vt:lpstr>楷体_GB2312</vt:lpstr>
      <vt:lpstr>新宋体</vt:lpstr>
      <vt:lpstr>华文新魏</vt:lpstr>
      <vt:lpstr>Comic Sans MS</vt:lpstr>
      <vt:lpstr>Arial Unicode MS</vt:lpstr>
      <vt:lpstr>Calibri</vt:lpstr>
      <vt:lpstr>古瓶荷花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中考作文指导</dc:title>
  <dc:creator>曾传康</dc:creator>
  <cp:lastModifiedBy>华政</cp:lastModifiedBy>
  <cp:revision>91</cp:revision>
  <dcterms:created xsi:type="dcterms:W3CDTF">2004-11-16T07:23:11Z</dcterms:created>
  <dcterms:modified xsi:type="dcterms:W3CDTF">2019-03-14T07:11:21Z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2052-11.1.0.8515</vt:lpwstr>
  </property>
</Properties>
</file>