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82" r:id="rId3"/>
    <p:sldId id="274" r:id="rId4"/>
    <p:sldId id="275" r:id="rId5"/>
    <p:sldId id="276" r:id="rId6"/>
    <p:sldId id="277" r:id="rId7"/>
    <p:sldId id="278" r:id="rId8"/>
    <p:sldId id="279" r:id="rId9"/>
    <p:sldId id="257" r:id="rId10"/>
    <p:sldId id="258" r:id="rId11"/>
    <p:sldId id="280" r:id="rId12"/>
    <p:sldId id="259" r:id="rId13"/>
    <p:sldId id="260" r:id="rId14"/>
    <p:sldId id="261" r:id="rId15"/>
    <p:sldId id="281" r:id="rId16"/>
    <p:sldId id="262" r:id="rId17"/>
    <p:sldId id="263" r:id="rId18"/>
    <p:sldId id="264" r:id="rId19"/>
    <p:sldId id="289" r:id="rId20"/>
    <p:sldId id="290" r:id="rId21"/>
    <p:sldId id="265" r:id="rId22"/>
    <p:sldId id="283" r:id="rId23"/>
    <p:sldId id="266" r:id="rId24"/>
    <p:sldId id="267" r:id="rId25"/>
    <p:sldId id="268" r:id="rId26"/>
    <p:sldId id="269" r:id="rId27"/>
    <p:sldId id="270" r:id="rId28"/>
    <p:sldId id="271" r:id="rId29"/>
    <p:sldId id="302" r:id="rId30"/>
    <p:sldId id="272" r:id="rId31"/>
    <p:sldId id="273" r:id="rId32"/>
    <p:sldId id="284" r:id="rId33"/>
    <p:sldId id="285" r:id="rId34"/>
    <p:sldId id="286" r:id="rId35"/>
    <p:sldId id="287" r:id="rId36"/>
    <p:sldId id="288" r:id="rId37"/>
    <p:sldId id="291" r:id="rId38"/>
    <p:sldId id="292" r:id="rId39"/>
    <p:sldId id="293" r:id="rId40"/>
    <p:sldId id="294" r:id="rId41"/>
    <p:sldId id="295" r:id="rId42"/>
    <p:sldId id="296" r:id="rId43"/>
    <p:sldId id="303" r:id="rId44"/>
    <p:sldId id="297" r:id="rId45"/>
    <p:sldId id="304" r:id="rId46"/>
    <p:sldId id="298" r:id="rId47"/>
    <p:sldId id="299" r:id="rId48"/>
    <p:sldId id="305" r:id="rId49"/>
    <p:sldId id="306" r:id="rId50"/>
    <p:sldId id="307" r:id="rId51"/>
    <p:sldId id="308" r:id="rId52"/>
    <p:sldId id="300" r:id="rId53"/>
    <p:sldId id="301" r:id="rId54"/>
    <p:sldId id="309" r:id="rId55"/>
    <p:sldId id="310" r:id="rId56"/>
  </p:sldIdLst>
  <p:sldSz cx="9144000" cy="6858000" type="screen4x3"/>
  <p:notesSz cx="6858000" cy="9144000"/>
  <p:custShowLst>
    <p:custShow name="自定义放映 1" id="0">
      <p:sldLst>
        <p:sld r:id="rId53"/>
      </p:sldLst>
    </p:custShow>
  </p:custShowLst>
  <p:defaultTextStyle>
    <a:defPPr>
      <a:defRPr lang="zh-CN"/>
    </a:defPPr>
    <a:lvl1pPr algn="l" rtl="0" fontAlgn="base">
      <a:spcBef>
        <a:spcPts val="400"/>
      </a:spcBef>
      <a:spcAft>
        <a:spcPct val="0"/>
      </a:spcAft>
      <a:defRPr sz="6000" b="1" kern="1200">
        <a:solidFill>
          <a:schemeClr val="tx2"/>
        </a:solidFill>
        <a:latin typeface="Candara" pitchFamily="34" charset="0"/>
        <a:ea typeface="华文新魏" pitchFamily="2" charset="-122"/>
        <a:cs typeface="华文楷体"/>
      </a:defRPr>
    </a:lvl1pPr>
    <a:lvl2pPr marL="457200" algn="l" rtl="0" fontAlgn="base">
      <a:spcBef>
        <a:spcPts val="400"/>
      </a:spcBef>
      <a:spcAft>
        <a:spcPct val="0"/>
      </a:spcAft>
      <a:defRPr sz="6000" b="1" kern="1200">
        <a:solidFill>
          <a:schemeClr val="tx2"/>
        </a:solidFill>
        <a:latin typeface="Candara" pitchFamily="34" charset="0"/>
        <a:ea typeface="华文新魏" pitchFamily="2" charset="-122"/>
        <a:cs typeface="华文楷体"/>
      </a:defRPr>
    </a:lvl2pPr>
    <a:lvl3pPr marL="914400" algn="l" rtl="0" fontAlgn="base">
      <a:spcBef>
        <a:spcPts val="400"/>
      </a:spcBef>
      <a:spcAft>
        <a:spcPct val="0"/>
      </a:spcAft>
      <a:defRPr sz="6000" b="1" kern="1200">
        <a:solidFill>
          <a:schemeClr val="tx2"/>
        </a:solidFill>
        <a:latin typeface="Candara" pitchFamily="34" charset="0"/>
        <a:ea typeface="华文新魏" pitchFamily="2" charset="-122"/>
        <a:cs typeface="华文楷体"/>
      </a:defRPr>
    </a:lvl3pPr>
    <a:lvl4pPr marL="1371600" algn="l" rtl="0" fontAlgn="base">
      <a:spcBef>
        <a:spcPts val="400"/>
      </a:spcBef>
      <a:spcAft>
        <a:spcPct val="0"/>
      </a:spcAft>
      <a:defRPr sz="6000" b="1" kern="1200">
        <a:solidFill>
          <a:schemeClr val="tx2"/>
        </a:solidFill>
        <a:latin typeface="Candara" pitchFamily="34" charset="0"/>
        <a:ea typeface="华文新魏" pitchFamily="2" charset="-122"/>
        <a:cs typeface="华文楷体"/>
      </a:defRPr>
    </a:lvl4pPr>
    <a:lvl5pPr marL="1828800" algn="l" rtl="0" fontAlgn="base">
      <a:spcBef>
        <a:spcPts val="400"/>
      </a:spcBef>
      <a:spcAft>
        <a:spcPct val="0"/>
      </a:spcAft>
      <a:defRPr sz="6000" b="1" kern="1200">
        <a:solidFill>
          <a:schemeClr val="tx2"/>
        </a:solidFill>
        <a:latin typeface="Candara" pitchFamily="34" charset="0"/>
        <a:ea typeface="华文新魏" pitchFamily="2" charset="-122"/>
        <a:cs typeface="华文楷体"/>
      </a:defRPr>
    </a:lvl5pPr>
    <a:lvl6pPr marL="2286000" algn="l" defTabSz="914400" rtl="0" eaLnBrk="1" latinLnBrk="0" hangingPunct="1">
      <a:defRPr sz="6000" b="1" kern="1200">
        <a:solidFill>
          <a:schemeClr val="tx2"/>
        </a:solidFill>
        <a:latin typeface="Candara" pitchFamily="34" charset="0"/>
        <a:ea typeface="华文新魏" pitchFamily="2" charset="-122"/>
        <a:cs typeface="华文楷体"/>
      </a:defRPr>
    </a:lvl6pPr>
    <a:lvl7pPr marL="2743200" algn="l" defTabSz="914400" rtl="0" eaLnBrk="1" latinLnBrk="0" hangingPunct="1">
      <a:defRPr sz="6000" b="1" kern="1200">
        <a:solidFill>
          <a:schemeClr val="tx2"/>
        </a:solidFill>
        <a:latin typeface="Candara" pitchFamily="34" charset="0"/>
        <a:ea typeface="华文新魏" pitchFamily="2" charset="-122"/>
        <a:cs typeface="华文楷体"/>
      </a:defRPr>
    </a:lvl7pPr>
    <a:lvl8pPr marL="3200400" algn="l" defTabSz="914400" rtl="0" eaLnBrk="1" latinLnBrk="0" hangingPunct="1">
      <a:defRPr sz="6000" b="1" kern="1200">
        <a:solidFill>
          <a:schemeClr val="tx2"/>
        </a:solidFill>
        <a:latin typeface="Candara" pitchFamily="34" charset="0"/>
        <a:ea typeface="华文新魏" pitchFamily="2" charset="-122"/>
        <a:cs typeface="华文楷体"/>
      </a:defRPr>
    </a:lvl8pPr>
    <a:lvl9pPr marL="3657600" algn="l" defTabSz="914400" rtl="0" eaLnBrk="1" latinLnBrk="0" hangingPunct="1">
      <a:defRPr sz="6000" b="1" kern="1200">
        <a:solidFill>
          <a:schemeClr val="tx2"/>
        </a:solidFill>
        <a:latin typeface="Candara" pitchFamily="34" charset="0"/>
        <a:ea typeface="华文新魏" pitchFamily="2" charset="-122"/>
        <a:cs typeface="华文楷体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6BCBC"/>
    <a:srgbClr val="CCECFF"/>
    <a:srgbClr val="FC7286"/>
    <a:srgbClr val="4F0801"/>
    <a:srgbClr val="4F0C0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4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sp>
        <p:nvSpPr>
          <p:cNvPr id="5" name="Freeform 7"/>
          <p:cNvSpPr>
            <a:spLocks noChangeAspect="1" noEditPoints="1"/>
          </p:cNvSpPr>
          <p:nvPr/>
        </p:nvSpPr>
        <p:spPr bwMode="auto">
          <a:xfrm>
            <a:off x="838200" y="1762125"/>
            <a:ext cx="2522538" cy="5095875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7"/>
          <p:cNvSpPr>
            <a:spLocks noChangeAspect="1" noEditPoints="1"/>
          </p:cNvSpPr>
          <p:nvPr/>
        </p:nvSpPr>
        <p:spPr bwMode="auto">
          <a:xfrm>
            <a:off x="838200" y="1762125"/>
            <a:ext cx="2522538" cy="5095875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Freeform 7"/>
          <p:cNvSpPr>
            <a:spLocks noChangeAspect="1" noEditPoints="1"/>
          </p:cNvSpPr>
          <p:nvPr/>
        </p:nvSpPr>
        <p:spPr bwMode="auto">
          <a:xfrm>
            <a:off x="838200" y="1762125"/>
            <a:ext cx="2522538" cy="5095875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/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D3A4146F-3518-4C1C-9B29-7477D3FCC0EF}" type="datetimeFigureOut">
              <a:rPr lang="zh-CN" altLang="en-US"/>
              <a:pPr>
                <a:defRPr/>
              </a:pPr>
              <a:t>2016/11/14</a:t>
            </a:fld>
            <a:endParaRPr lang="zh-CN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72B2F-7BE2-45DC-837D-0E3CB28B49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A25AB-03A4-4CFB-9EE1-EE587F5B2458}" type="datetimeFigureOut">
              <a:rPr lang="zh-CN" altLang="en-US"/>
              <a:pPr>
                <a:defRPr/>
              </a:pPr>
              <a:t>2016/11/14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6035E-B8EC-4B35-A431-D0E1B48C38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3503A-4DCF-4BEB-8425-B5160585DF6D}" type="datetimeFigureOut">
              <a:rPr lang="zh-CN" altLang="en-US"/>
              <a:pPr>
                <a:defRPr/>
              </a:pPr>
              <a:t>2016/11/14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AF1EF-C26A-46C8-9228-30CE4D91A1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 noChangeAspect="1" noEditPoints="1"/>
          </p:cNvSpPr>
          <p:nvPr/>
        </p:nvSpPr>
        <p:spPr bwMode="auto">
          <a:xfrm>
            <a:off x="5489575" y="0"/>
            <a:ext cx="3394075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617AB-2EFA-454E-9E8F-1DCE7A2368D3}" type="datetimeFigureOut">
              <a:rPr lang="zh-CN" altLang="en-US"/>
              <a:pPr>
                <a:defRPr/>
              </a:pPr>
              <a:t>2016/11/14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012BB-D955-4680-A209-C822244A23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sp>
        <p:nvSpPr>
          <p:cNvPr id="5" name="Freeform 7"/>
          <p:cNvSpPr>
            <a:spLocks noChangeAspect="1" noEditPoints="1"/>
          </p:cNvSpPr>
          <p:nvPr/>
        </p:nvSpPr>
        <p:spPr bwMode="auto">
          <a:xfrm>
            <a:off x="34925" y="136525"/>
            <a:ext cx="3325813" cy="6721475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/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86F2013D-34A3-4D98-8D2D-956801A6FE93}" type="datetimeFigureOut">
              <a:rPr lang="zh-CN" altLang="en-US"/>
              <a:pPr>
                <a:defRPr/>
              </a:pPr>
              <a:t>2016/11/14</a:t>
            </a:fld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14D02-B4F7-449B-9767-40A2844D27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7C056-93B2-4CD3-ADFF-BFDB8985E647}" type="datetimeFigureOut">
              <a:rPr lang="zh-CN" altLang="en-US"/>
              <a:pPr>
                <a:defRPr/>
              </a:pPr>
              <a:t>2016/11/14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5F91C-DD1D-489B-9B82-1EEB38DA62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/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/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769B8-9BBD-4E45-A2C2-22A78C04E8F1}" type="datetimeFigureOut">
              <a:rPr lang="zh-CN" altLang="en-US"/>
              <a:pPr>
                <a:defRPr/>
              </a:pPr>
              <a:t>2016/11/14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161B3-7655-489E-B5F7-95EA0BB473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40641-D207-4B5B-953F-D398D9FC5692}" type="datetimeFigureOut">
              <a:rPr lang="zh-CN" altLang="en-US"/>
              <a:pPr>
                <a:defRPr/>
              </a:pPr>
              <a:t>2016/11/14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BB43D-BAF5-499A-9288-2928636575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FE772-0F3F-4B3C-BAAD-5BDCE33B8D46}" type="datetimeFigureOut">
              <a:rPr lang="zh-CN" altLang="en-US"/>
              <a:pPr>
                <a:defRPr/>
              </a:pPr>
              <a:t>2016/11/14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DD4A-1434-4E0C-83B9-CFFFF85B3A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/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0E925366-E09C-437C-B8AF-D5BB3FB7ADE8}" type="datetimeFigureOut">
              <a:rPr lang="zh-CN" altLang="en-US"/>
              <a:pPr>
                <a:defRPr/>
              </a:pPr>
              <a:t>2016/11/14</a:t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32627-E14B-451F-8D6B-7AAFAF06BE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6B03A32A-8574-484D-BCF3-543FEA6FD4E9}" type="datetimeFigureOut">
              <a:rPr lang="zh-CN" altLang="en-US"/>
              <a:pPr>
                <a:defRPr/>
              </a:pPr>
              <a:t>2016/11/14</a:t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BDAEF-865F-4E19-9FC8-782A19CF0F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276225" y="228600"/>
            <a:ext cx="85915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050" b="1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AEAFB53-3F34-42F2-A4FC-5119BDFA3E25}" type="datetimeFigureOut">
              <a:rPr lang="zh-CN" altLang="en-US"/>
              <a:pPr>
                <a:defRPr/>
              </a:pPr>
              <a:t>2016/11/14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5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05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 b="1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97EE4B8-4C26-406D-87CA-F2FE9CE244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14" r:id="rId4"/>
    <p:sldLayoutId id="2147483715" r:id="rId5"/>
    <p:sldLayoutId id="2147483716" r:id="rId6"/>
    <p:sldLayoutId id="2147483717" r:id="rId7"/>
    <p:sldLayoutId id="2147483723" r:id="rId8"/>
    <p:sldLayoutId id="2147483724" r:id="rId9"/>
    <p:sldLayoutId id="2147483718" r:id="rId10"/>
    <p:sldLayoutId id="2147483719" r:id="rId11"/>
  </p:sldLayoutIdLst>
  <p:txStyles>
    <p:titleStyle>
      <a:lvl1pPr algn="l" rtl="0" fontAlgn="base">
        <a:spcBef>
          <a:spcPts val="40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Tunga" pitchFamily="2"/>
        </a:defRPr>
      </a:lvl1pPr>
      <a:lvl2pPr algn="l" rtl="0" fontAlgn="base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华文新魏" pitchFamily="2" charset="-122"/>
          <a:cs typeface="Tunga"/>
        </a:defRPr>
      </a:lvl2pPr>
      <a:lvl3pPr algn="l" rtl="0" fontAlgn="base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华文新魏" pitchFamily="2" charset="-122"/>
          <a:cs typeface="Tunga"/>
        </a:defRPr>
      </a:lvl3pPr>
      <a:lvl4pPr algn="l" rtl="0" fontAlgn="base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华文新魏" pitchFamily="2" charset="-122"/>
          <a:cs typeface="Tunga"/>
        </a:defRPr>
      </a:lvl4pPr>
      <a:lvl5pPr algn="l" rtl="0" fontAlgn="base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华文新魏" pitchFamily="2" charset="-122"/>
          <a:cs typeface="Tunga"/>
        </a:defRPr>
      </a:lvl5pPr>
      <a:lvl6pPr marL="457200" algn="l" rtl="0" fontAlgn="base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华文新魏" pitchFamily="2" charset="-122"/>
          <a:cs typeface="Tunga"/>
        </a:defRPr>
      </a:lvl6pPr>
      <a:lvl7pPr marL="914400" algn="l" rtl="0" fontAlgn="base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华文新魏" pitchFamily="2" charset="-122"/>
          <a:cs typeface="Tunga"/>
        </a:defRPr>
      </a:lvl7pPr>
      <a:lvl8pPr marL="1371600" algn="l" rtl="0" fontAlgn="base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华文新魏" pitchFamily="2" charset="-122"/>
          <a:cs typeface="Tunga"/>
        </a:defRPr>
      </a:lvl8pPr>
      <a:lvl9pPr marL="1828800" algn="l" rtl="0" fontAlgn="base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华文新魏" pitchFamily="2" charset="-122"/>
          <a:cs typeface="Tunga"/>
        </a:defRPr>
      </a:lvl9pPr>
    </p:titleStyle>
    <p:bodyStyle>
      <a:lvl1pPr marL="171450" indent="-173038" algn="l" rtl="0" fontAlgn="base">
        <a:spcBef>
          <a:spcPts val="6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 spc="3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038" algn="l" rtl="0" fontAlgn="base">
        <a:spcBef>
          <a:spcPts val="6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038" algn="l" rtl="0" fontAlgn="base">
        <a:spcBef>
          <a:spcPts val="6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038" algn="l" rtl="0" fontAlgn="base">
        <a:spcBef>
          <a:spcPts val="600"/>
        </a:spcBef>
        <a:spcAft>
          <a:spcPct val="0"/>
        </a:spcAft>
        <a:buClr>
          <a:schemeClr val="accent1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038" algn="l" rtl="0" fontAlgn="base">
        <a:spcBef>
          <a:spcPts val="600"/>
        </a:spcBef>
        <a:spcAft>
          <a:spcPct val="0"/>
        </a:spcAft>
        <a:buClr>
          <a:schemeClr val="accent1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35821;&#25991;\&#32593;&#32476;&#27468;&#25163;-&#27982;&#21335;&#30340;&#20908;&#22825;%20&#37197;&#20048;&#26391;&#35829;.mp3" TargetMode="Externa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tzcampus.com/tuku/sucai/200709/186.htm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36950" y="188913"/>
            <a:ext cx="1539875" cy="6264275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dirty="0">
                <a:solidFill>
                  <a:schemeClr val="tx1"/>
                </a:solidFill>
                <a:latin typeface="+mj-ea"/>
                <a:ea typeface="+mj-ea"/>
                <a:cs typeface="+mn-cs"/>
              </a:rPr>
              <a:t>济南的冬天</a:t>
            </a:r>
          </a:p>
        </p:txBody>
      </p:sp>
      <p:sp>
        <p:nvSpPr>
          <p:cNvPr id="5" name="椭圆 4"/>
          <p:cNvSpPr/>
          <p:nvPr/>
        </p:nvSpPr>
        <p:spPr>
          <a:xfrm>
            <a:off x="5219700" y="5300663"/>
            <a:ext cx="2592388" cy="865187"/>
          </a:xfrm>
          <a:prstGeom prst="ellipse">
            <a:avLst/>
          </a:prstGeom>
          <a:solidFill>
            <a:schemeClr val="accent1">
              <a:alpha val="4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老舍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>
          <a:xfrm>
            <a:off x="-19050" y="404813"/>
            <a:ext cx="8591550" cy="1066800"/>
          </a:xfrm>
        </p:spPr>
        <p:txBody>
          <a:bodyPr>
            <a:normAutofit fontScale="90000"/>
          </a:bodyPr>
          <a:lstStyle/>
          <a:p>
            <a:r>
              <a:rPr lang="zh-CN" altLang="en-US" sz="8000" smtClean="0">
                <a:cs typeface="Tunga"/>
              </a:rPr>
              <a:t>中心思想：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50825" y="1700213"/>
            <a:ext cx="8596313" cy="3859212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5400" dirty="0" smtClean="0">
                <a:latin typeface="+mj-ea"/>
                <a:ea typeface="+mj-ea"/>
              </a:rPr>
              <a:t>本文</a:t>
            </a:r>
            <a:r>
              <a:rPr lang="zh-CN" altLang="en-US" sz="5400" dirty="0" smtClean="0">
                <a:solidFill>
                  <a:srgbClr val="FF0000"/>
                </a:solidFill>
                <a:latin typeface="+mj-ea"/>
                <a:ea typeface="+mj-ea"/>
              </a:rPr>
              <a:t>抓住济南冬天“温晴”的特点</a:t>
            </a:r>
            <a:r>
              <a:rPr lang="zh-CN" altLang="en-US" sz="5400" dirty="0" smtClean="0">
                <a:latin typeface="+mj-ea"/>
                <a:ea typeface="+mj-ea"/>
              </a:rPr>
              <a:t>，</a:t>
            </a:r>
            <a:r>
              <a:rPr lang="zh-CN" altLang="en-US" sz="5400" dirty="0" smtClean="0">
                <a:solidFill>
                  <a:srgbClr val="FF0000"/>
                </a:solidFill>
                <a:latin typeface="+mj-ea"/>
                <a:ea typeface="+mj-ea"/>
              </a:rPr>
              <a:t>描绘了</a:t>
            </a:r>
            <a:r>
              <a:rPr lang="zh-CN" altLang="en-US" sz="5400" dirty="0" smtClean="0">
                <a:latin typeface="+mj-ea"/>
                <a:ea typeface="+mj-ea"/>
              </a:rPr>
              <a:t>一幅幅</a:t>
            </a:r>
            <a:r>
              <a:rPr lang="zh-CN" altLang="en-US" sz="5400" dirty="0" smtClean="0">
                <a:solidFill>
                  <a:srgbClr val="FF0000"/>
                </a:solidFill>
                <a:latin typeface="+mj-ea"/>
                <a:ea typeface="+mj-ea"/>
              </a:rPr>
              <a:t>济南特有的动人的冬景图</a:t>
            </a:r>
            <a:r>
              <a:rPr lang="zh-CN" altLang="en-US" sz="5400" dirty="0" smtClean="0">
                <a:latin typeface="+mj-ea"/>
                <a:ea typeface="+mj-ea"/>
              </a:rPr>
              <a:t>，</a:t>
            </a:r>
            <a:r>
              <a:rPr lang="zh-CN" altLang="en-US" sz="5400" dirty="0" smtClean="0">
                <a:solidFill>
                  <a:srgbClr val="FF0000"/>
                </a:solidFill>
                <a:latin typeface="+mj-ea"/>
                <a:ea typeface="+mj-ea"/>
              </a:rPr>
              <a:t>抒发了</a:t>
            </a:r>
            <a:r>
              <a:rPr lang="zh-CN" altLang="en-US" sz="5400" dirty="0" smtClean="0">
                <a:latin typeface="+mj-ea"/>
                <a:ea typeface="+mj-ea"/>
              </a:rPr>
              <a:t>深深的</a:t>
            </a:r>
            <a:r>
              <a:rPr lang="zh-CN" altLang="en-US" sz="5400" dirty="0" smtClean="0">
                <a:solidFill>
                  <a:srgbClr val="FF0000"/>
                </a:solidFill>
                <a:latin typeface="+mj-ea"/>
                <a:ea typeface="+mj-ea"/>
              </a:rPr>
              <a:t>喜爱和赞美之情</a:t>
            </a:r>
            <a:r>
              <a:rPr lang="zh-CN" altLang="en-US" sz="5400" dirty="0" smtClean="0">
                <a:latin typeface="+mj-ea"/>
                <a:ea typeface="+mj-ea"/>
              </a:rPr>
              <a:t>。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4" name="笑脸 3"/>
          <p:cNvSpPr/>
          <p:nvPr/>
        </p:nvSpPr>
        <p:spPr>
          <a:xfrm>
            <a:off x="4941888" y="476250"/>
            <a:ext cx="1081087" cy="992188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b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BJ12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3" descr="Large confetti"/>
          <p:cNvSpPr>
            <a:spLocks noChangeArrowheads="1"/>
          </p:cNvSpPr>
          <p:nvPr/>
        </p:nvSpPr>
        <p:spPr bwMode="auto">
          <a:xfrm>
            <a:off x="3276600" y="1557338"/>
            <a:ext cx="2590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spcBef>
                <a:spcPct val="0"/>
              </a:spcBef>
            </a:pPr>
            <a:r>
              <a:rPr lang="zh-CN" altLang="en-US" sz="4400">
                <a:latin typeface="Times New Roman" pitchFamily="18" charset="0"/>
                <a:ea typeface="黑体" pitchFamily="2" charset="-122"/>
              </a:rPr>
              <a:t>第二课时</a:t>
            </a:r>
          </a:p>
        </p:txBody>
      </p:sp>
      <p:sp>
        <p:nvSpPr>
          <p:cNvPr id="2" name="椭圆 1"/>
          <p:cNvSpPr/>
          <p:nvPr/>
        </p:nvSpPr>
        <p:spPr>
          <a:xfrm>
            <a:off x="2987675" y="2924175"/>
            <a:ext cx="3384550" cy="7921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/>
              <a:t>精析课文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0"/>
          </a:xfrm>
        </p:spPr>
        <p:txBody>
          <a:bodyPr/>
          <a:lstStyle/>
          <a:p>
            <a:endParaRPr lang="zh-CN" altLang="en-US" smtClean="0">
              <a:cs typeface="Tung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74638" y="1298575"/>
            <a:ext cx="8594725" cy="4937125"/>
          </a:xfrm>
        </p:spPr>
        <p:txBody>
          <a:bodyPr/>
          <a:lstStyle/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1925" y="3175"/>
            <a:ext cx="94678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61925" y="3175"/>
            <a:ext cx="94678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0"/>
          </a:xfrm>
        </p:spPr>
        <p:txBody>
          <a:bodyPr>
            <a:normAutofit fontScale="90000"/>
          </a:bodyPr>
          <a:lstStyle/>
          <a:p>
            <a:r>
              <a:rPr lang="zh-CN" altLang="en-US" sz="7200" b="1" smtClean="0">
                <a:cs typeface="Tunga"/>
              </a:rPr>
              <a:t>课时要求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0" y="1298575"/>
            <a:ext cx="9036050" cy="4937125"/>
          </a:xfrm>
          <a:solidFill>
            <a:schemeClr val="bg2">
              <a:lumMod val="90000"/>
              <a:alpha val="62000"/>
            </a:schemeClr>
          </a:solidFill>
        </p:spPr>
        <p:txBody>
          <a:bodyPr>
            <a:noAutofit/>
          </a:bodyPr>
          <a:lstStyle/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4400" b="1" dirty="0" smtClean="0"/>
              <a:t>1</a:t>
            </a:r>
            <a:r>
              <a:rPr lang="zh-CN" altLang="en-US" sz="4400" b="1" dirty="0" smtClean="0"/>
              <a:t>、精读课文，体会语言美；</a:t>
            </a:r>
            <a:endParaRPr lang="en-US" altLang="zh-CN" sz="4400" b="1" dirty="0" smtClean="0"/>
          </a:p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zh-CN" sz="4400" b="1" dirty="0" smtClean="0"/>
          </a:p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4400" b="1" dirty="0" smtClean="0"/>
              <a:t>2</a:t>
            </a:r>
            <a:r>
              <a:rPr lang="zh-CN" altLang="en-US" sz="4400" b="1" dirty="0" smtClean="0"/>
              <a:t>、找出每段文中所用的修辞手法并简要分析其作用；</a:t>
            </a:r>
            <a:endParaRPr lang="en-US" altLang="zh-CN" sz="4400" b="1" dirty="0" smtClean="0"/>
          </a:p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zh-CN" sz="4400" b="1" dirty="0" smtClean="0"/>
          </a:p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4400" b="1" dirty="0" smtClean="0"/>
              <a:t>3</a:t>
            </a:r>
            <a:r>
              <a:rPr lang="zh-CN" altLang="en-US" sz="4400" b="1" dirty="0" smtClean="0"/>
              <a:t>、分析作者“情景交融”的几种写法。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6600" b="1" smtClean="0">
                <a:cs typeface="Tunga"/>
              </a:rPr>
              <a:t>第</a:t>
            </a:r>
            <a:r>
              <a:rPr lang="en-US" altLang="zh-CN" sz="6600" b="1" smtClean="0">
                <a:cs typeface="Tunga"/>
              </a:rPr>
              <a:t>1</a:t>
            </a:r>
            <a:r>
              <a:rPr lang="zh-CN" altLang="en-US" sz="6600" b="1" smtClean="0">
                <a:cs typeface="Tunga"/>
              </a:rPr>
              <a:t>自然段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0" y="2060575"/>
            <a:ext cx="9144000" cy="2089150"/>
          </a:xfrm>
        </p:spPr>
        <p:txBody>
          <a:bodyPr/>
          <a:lstStyle/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4800" b="1" dirty="0" smtClean="0"/>
              <a:t>1</a:t>
            </a:r>
            <a:r>
              <a:rPr lang="zh-CN" altLang="en-US" sz="4800" b="1" dirty="0" smtClean="0"/>
              <a:t>、第</a:t>
            </a:r>
            <a:r>
              <a:rPr lang="en-US" altLang="zh-CN" sz="4800" b="1" dirty="0" smtClean="0"/>
              <a:t>1</a:t>
            </a:r>
            <a:r>
              <a:rPr lang="zh-CN" altLang="en-US" sz="4800" b="1" dirty="0" smtClean="0"/>
              <a:t>段共</a:t>
            </a:r>
            <a:r>
              <a:rPr lang="en-US" altLang="zh-CN" sz="4800" b="1" dirty="0" smtClean="0"/>
              <a:t>4</a:t>
            </a:r>
            <a:r>
              <a:rPr lang="zh-CN" altLang="en-US" sz="4800" b="1" dirty="0" smtClean="0"/>
              <a:t>句话，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用了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组对比</a:t>
            </a:r>
            <a:r>
              <a:rPr lang="zh-CN" altLang="en-US" sz="4800" b="1" dirty="0" smtClean="0"/>
              <a:t>，请找出它们并加以分析。</a:t>
            </a:r>
            <a:endParaRPr lang="zh-CN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1">
          <a:blip r:embed="rId2">
            <a:alphaModFix amt="64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333375"/>
            <a:ext cx="7772400" cy="1066800"/>
          </a:xfrm>
        </p:spPr>
        <p:txBody>
          <a:bodyPr/>
          <a:lstStyle/>
          <a:p>
            <a:r>
              <a:rPr lang="zh-CN" altLang="en-US" sz="4000" b="1" smtClean="0">
                <a:solidFill>
                  <a:schemeClr val="accent2"/>
                </a:solidFill>
                <a:cs typeface="Tunga"/>
              </a:rPr>
              <a:t>读思议说</a:t>
            </a:r>
          </a:p>
        </p:txBody>
      </p:sp>
      <p:grpSp>
        <p:nvGrpSpPr>
          <p:cNvPr id="12291" name="Group 3"/>
          <p:cNvGrpSpPr>
            <a:grpSpLocks/>
          </p:cNvGrpSpPr>
          <p:nvPr/>
        </p:nvGrpSpPr>
        <p:grpSpPr bwMode="auto">
          <a:xfrm>
            <a:off x="611188" y="3429000"/>
            <a:ext cx="1657350" cy="1676400"/>
            <a:chOff x="0" y="0"/>
            <a:chExt cx="1044" cy="1056"/>
          </a:xfrm>
        </p:grpSpPr>
        <p:sp>
          <p:nvSpPr>
            <p:cNvPr id="12292" name="Text Box 4"/>
            <p:cNvSpPr txBox="1">
              <a:spLocks noChangeArrowheads="1"/>
            </p:cNvSpPr>
            <p:nvPr/>
          </p:nvSpPr>
          <p:spPr bwMode="auto">
            <a:xfrm>
              <a:off x="0" y="327"/>
              <a:ext cx="94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 fontAlgn="ctr">
                <a:spcBef>
                  <a:spcPct val="20000"/>
                </a:spcBef>
                <a:spcAft>
                  <a:spcPts val="0"/>
                </a:spcAft>
                <a:buClr>
                  <a:schemeClr val="tx2"/>
                </a:buClr>
                <a:buSzPct val="75000"/>
                <a:buFont typeface="Wingdings" pitchFamily="2" charset="2"/>
                <a:buNone/>
                <a:defRPr/>
              </a:pPr>
              <a:r>
                <a:rPr lang="zh-CN" altLang="en-US" sz="2800" b="0">
                  <a:solidFill>
                    <a:srgbClr val="66FF3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黑体" pitchFamily="49" charset="-122"/>
                  <a:ea typeface="黑体" pitchFamily="49" charset="-122"/>
                  <a:cs typeface="+mn-cs"/>
                </a:rPr>
                <a:t>  </a:t>
              </a:r>
              <a:r>
                <a:rPr lang="zh-CN" altLang="en-US" sz="3600" b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黑体" pitchFamily="49" charset="-122"/>
                  <a:ea typeface="黑体" pitchFamily="49" charset="-122"/>
                  <a:cs typeface="+mn-cs"/>
                </a:rPr>
                <a:t>温晴</a:t>
              </a:r>
            </a:p>
          </p:txBody>
        </p:sp>
        <p:sp>
          <p:nvSpPr>
            <p:cNvPr id="27668" name="AutoShape 5"/>
            <p:cNvSpPr>
              <a:spLocks/>
            </p:cNvSpPr>
            <p:nvPr/>
          </p:nvSpPr>
          <p:spPr bwMode="auto">
            <a:xfrm>
              <a:off x="900" y="0"/>
              <a:ext cx="144" cy="1056"/>
            </a:xfrm>
            <a:prstGeom prst="leftBrace">
              <a:avLst>
                <a:gd name="adj1" fmla="val 61111"/>
                <a:gd name="adj2" fmla="val 50000"/>
              </a:avLst>
            </a:prstGeom>
            <a:noFill/>
            <a:ln w="50800" cap="sq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spcBef>
                  <a:spcPct val="0"/>
                </a:spcBef>
              </a:pPr>
              <a:endParaRPr lang="zh-CN" altLang="en-US" sz="2400" b="0">
                <a:solidFill>
                  <a:schemeClr val="tx1"/>
                </a:solidFill>
                <a:latin typeface="Times New Roman" pitchFamily="18" charset="0"/>
                <a:ea typeface="宋体" charset="-122"/>
              </a:endParaRPr>
            </a:p>
          </p:txBody>
        </p:sp>
      </p:grp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2514600" y="3352800"/>
            <a:ext cx="25622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ctr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zh-CN" altLang="en-US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与北平相比</a:t>
            </a:r>
          </a:p>
        </p:txBody>
      </p:sp>
      <p:sp>
        <p:nvSpPr>
          <p:cNvPr id="12295" name="Line 7"/>
          <p:cNvSpPr>
            <a:spLocks noChangeShapeType="1"/>
          </p:cNvSpPr>
          <p:nvPr/>
        </p:nvSpPr>
        <p:spPr bwMode="auto">
          <a:xfrm>
            <a:off x="4932363" y="3644900"/>
            <a:ext cx="838200" cy="0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5795963" y="3429000"/>
            <a:ext cx="1420812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ctr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zh-CN" altLang="en-US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无风声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2498725" y="4079875"/>
            <a:ext cx="2794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ctr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zh-CN" altLang="en-US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与伦敦相比</a:t>
            </a:r>
          </a:p>
        </p:txBody>
      </p:sp>
      <p:sp>
        <p:nvSpPr>
          <p:cNvPr id="12298" name="Line 10"/>
          <p:cNvSpPr>
            <a:spLocks noChangeShapeType="1"/>
          </p:cNvSpPr>
          <p:nvPr/>
        </p:nvSpPr>
        <p:spPr bwMode="auto">
          <a:xfrm>
            <a:off x="4859338" y="4365625"/>
            <a:ext cx="838200" cy="0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5795963" y="4076700"/>
            <a:ext cx="1420812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ctr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zh-CN" altLang="en-US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无重雾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2525713" y="4786313"/>
            <a:ext cx="27670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ctr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zh-CN" altLang="en-US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与热带相比</a:t>
            </a:r>
          </a:p>
        </p:txBody>
      </p:sp>
      <p:sp>
        <p:nvSpPr>
          <p:cNvPr id="12301" name="Line 13"/>
          <p:cNvSpPr>
            <a:spLocks noChangeShapeType="1"/>
          </p:cNvSpPr>
          <p:nvPr/>
        </p:nvSpPr>
        <p:spPr bwMode="auto">
          <a:xfrm>
            <a:off x="4932363" y="5084763"/>
            <a:ext cx="838200" cy="0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5867400" y="4797425"/>
            <a:ext cx="142081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ctr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zh-CN" altLang="en-US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无毒日</a:t>
            </a: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4438650" y="5376863"/>
            <a:ext cx="2236788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ctr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zh-CN" altLang="en-US" sz="3200" b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喜爱、赞美</a:t>
            </a:r>
          </a:p>
        </p:txBody>
      </p:sp>
      <p:grpSp>
        <p:nvGrpSpPr>
          <p:cNvPr id="12304" name="Group 16"/>
          <p:cNvGrpSpPr>
            <a:grpSpLocks/>
          </p:cNvGrpSpPr>
          <p:nvPr/>
        </p:nvGrpSpPr>
        <p:grpSpPr bwMode="auto">
          <a:xfrm>
            <a:off x="7380288" y="3500438"/>
            <a:ext cx="1530350" cy="1690687"/>
            <a:chOff x="0" y="0"/>
            <a:chExt cx="964" cy="1065"/>
          </a:xfrm>
        </p:grpSpPr>
        <p:sp>
          <p:nvSpPr>
            <p:cNvPr id="27665" name="AutoShape 17"/>
            <p:cNvSpPr>
              <a:spLocks/>
            </p:cNvSpPr>
            <p:nvPr/>
          </p:nvSpPr>
          <p:spPr bwMode="auto">
            <a:xfrm>
              <a:off x="0" y="0"/>
              <a:ext cx="240" cy="1065"/>
            </a:xfrm>
            <a:prstGeom prst="rightBrace">
              <a:avLst>
                <a:gd name="adj1" fmla="val 36979"/>
                <a:gd name="adj2" fmla="val 50000"/>
              </a:avLst>
            </a:prstGeom>
            <a:noFill/>
            <a:ln w="50800" cap="sq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spcBef>
                  <a:spcPct val="0"/>
                </a:spcBef>
              </a:pPr>
              <a:endParaRPr lang="zh-CN" altLang="en-US" sz="2400" b="0">
                <a:solidFill>
                  <a:schemeClr val="tx1"/>
                </a:solidFill>
                <a:latin typeface="Times New Roman" pitchFamily="18" charset="0"/>
                <a:ea typeface="宋体" charset="-122"/>
              </a:endParaRPr>
            </a:p>
          </p:txBody>
        </p:sp>
        <p:sp>
          <p:nvSpPr>
            <p:cNvPr id="12306" name="Rectangle 18"/>
            <p:cNvSpPr>
              <a:spLocks noChangeArrowheads="1"/>
            </p:cNvSpPr>
            <p:nvPr/>
          </p:nvSpPr>
          <p:spPr bwMode="auto">
            <a:xfrm>
              <a:off x="336" y="324"/>
              <a:ext cx="628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fontAlgn="ctr">
                <a:spcBef>
                  <a:spcPct val="20000"/>
                </a:spcBef>
                <a:spcAft>
                  <a:spcPts val="0"/>
                </a:spcAft>
                <a:buClr>
                  <a:schemeClr val="tx2"/>
                </a:buClr>
                <a:buSzPct val="75000"/>
                <a:buFont typeface="Wingdings" pitchFamily="2" charset="2"/>
                <a:buNone/>
                <a:defRPr/>
              </a:pPr>
              <a:r>
                <a:rPr lang="zh-CN" altLang="en-US" sz="3200" b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黑体" pitchFamily="49" charset="-122"/>
                  <a:ea typeface="黑体" pitchFamily="49" charset="-122"/>
                  <a:cs typeface="+mn-cs"/>
                </a:rPr>
                <a:t>宝地</a:t>
              </a:r>
            </a:p>
          </p:txBody>
        </p:sp>
      </p:grpSp>
      <p:sp>
        <p:nvSpPr>
          <p:cNvPr id="12307" name="Rectangle 19"/>
          <p:cNvSpPr>
            <a:spLocks noChangeArrowheads="1"/>
          </p:cNvSpPr>
          <p:nvPr/>
        </p:nvSpPr>
        <p:spPr bwMode="auto">
          <a:xfrm>
            <a:off x="900113" y="1628775"/>
            <a:ext cx="7620000" cy="979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zh-CN" altLang="en-US" sz="3200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宋体" pitchFamily="2" charset="-122"/>
                <a:cs typeface="+mn-cs"/>
              </a:rPr>
              <a:t>      </a:t>
            </a:r>
            <a:r>
              <a:rPr lang="zh-CN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宋体" pitchFamily="2" charset="-122"/>
                <a:cs typeface="+mn-cs"/>
              </a:rPr>
              <a:t> 作者用什么样的方法写出济南冬天的总体特点？</a:t>
            </a:r>
          </a:p>
        </p:txBody>
      </p:sp>
      <p:sp>
        <p:nvSpPr>
          <p:cNvPr id="12308" name="Rectangle 20"/>
          <p:cNvSpPr>
            <a:spLocks noChangeArrowheads="1"/>
          </p:cNvSpPr>
          <p:nvPr/>
        </p:nvSpPr>
        <p:spPr bwMode="auto">
          <a:xfrm>
            <a:off x="4500563" y="2819400"/>
            <a:ext cx="9969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ctr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zh-CN" altLang="en-US" sz="3200" b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对比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  <p:bldP spid="12294" grpId="0" autoUpdateAnimBg="0"/>
      <p:bldP spid="12295" grpId="0" animBg="1"/>
      <p:bldP spid="12296" grpId="0" autoUpdateAnimBg="0"/>
      <p:bldP spid="12297" grpId="0" autoUpdateAnimBg="0"/>
      <p:bldP spid="12298" grpId="0" animBg="1"/>
      <p:bldP spid="12299" grpId="0" autoUpdateAnimBg="0"/>
      <p:bldP spid="12300" grpId="0" autoUpdateAnimBg="0"/>
      <p:bldP spid="12301" grpId="0" animBg="1"/>
      <p:bldP spid="12302" grpId="0" autoUpdateAnimBg="0"/>
      <p:bldP spid="12303" grpId="0"/>
      <p:bldP spid="12307" grpId="0" autoUpdateAnimBg="0"/>
      <p:bldP spid="1230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1"/>
          <p:cNvSpPr>
            <a:spLocks noGrp="1"/>
          </p:cNvSpPr>
          <p:nvPr>
            <p:ph type="title"/>
          </p:nvPr>
        </p:nvSpPr>
        <p:spPr>
          <a:xfrm>
            <a:off x="250825" y="0"/>
            <a:ext cx="8591550" cy="2165350"/>
          </a:xfrm>
        </p:spPr>
        <p:txBody>
          <a:bodyPr/>
          <a:lstStyle/>
          <a:p>
            <a:r>
              <a:rPr lang="en-US" altLang="zh-CN" sz="6000" b="1" smtClean="0">
                <a:cs typeface="Tunga"/>
              </a:rPr>
              <a:t>2</a:t>
            </a:r>
            <a:r>
              <a:rPr lang="zh-CN" altLang="en-US" sz="6000" b="1" smtClean="0">
                <a:cs typeface="Tunga"/>
              </a:rPr>
              <a:t>、从而可以得出济南冬天的特点是什么？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179388" y="3284538"/>
            <a:ext cx="5688012" cy="2922587"/>
          </a:xfrm>
        </p:spPr>
        <p:txBody>
          <a:bodyPr/>
          <a:lstStyle/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6600" b="1" dirty="0" smtClean="0">
                <a:solidFill>
                  <a:schemeClr val="tx1"/>
                </a:solidFill>
              </a:rPr>
              <a:t>温晴</a:t>
            </a:r>
            <a:endParaRPr lang="zh-CN" altLang="en-US" sz="16600" b="1" dirty="0">
              <a:solidFill>
                <a:schemeClr val="tx1"/>
              </a:solidFill>
            </a:endParaRPr>
          </a:p>
        </p:txBody>
      </p:sp>
      <p:sp>
        <p:nvSpPr>
          <p:cNvPr id="4" name="椭圆形标注 3"/>
          <p:cNvSpPr/>
          <p:nvPr/>
        </p:nvSpPr>
        <p:spPr>
          <a:xfrm rot="1448474">
            <a:off x="5054600" y="2379663"/>
            <a:ext cx="3560763" cy="187325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/>
              <a:t>贯穿全文的主线</a:t>
            </a:r>
          </a:p>
        </p:txBody>
      </p:sp>
      <p:sp>
        <p:nvSpPr>
          <p:cNvPr id="5" name="笑脸 4"/>
          <p:cNvSpPr/>
          <p:nvPr/>
        </p:nvSpPr>
        <p:spPr>
          <a:xfrm>
            <a:off x="7524750" y="5229225"/>
            <a:ext cx="1079500" cy="9906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b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0"/>
          </a:xfrm>
        </p:spPr>
        <p:txBody>
          <a:bodyPr/>
          <a:lstStyle/>
          <a:p>
            <a:endParaRPr lang="zh-CN" altLang="en-US" smtClean="0">
              <a:cs typeface="Tung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74638" y="1298575"/>
            <a:ext cx="8594725" cy="4937125"/>
          </a:xfrm>
        </p:spPr>
        <p:txBody>
          <a:bodyPr/>
          <a:lstStyle/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/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0975"/>
            <a:ext cx="8737600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7013" y="180975"/>
            <a:ext cx="8820150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7013" y="180975"/>
            <a:ext cx="8820150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025" y="549275"/>
            <a:ext cx="8788400" cy="490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1"/>
          <p:cNvSpPr>
            <a:spLocks noGrp="1"/>
          </p:cNvSpPr>
          <p:nvPr>
            <p:ph type="title"/>
          </p:nvPr>
        </p:nvSpPr>
        <p:spPr>
          <a:xfrm>
            <a:off x="0" y="692150"/>
            <a:ext cx="9144000" cy="1066800"/>
          </a:xfrm>
        </p:spPr>
        <p:txBody>
          <a:bodyPr/>
          <a:lstStyle/>
          <a:p>
            <a:r>
              <a:rPr lang="en-US" altLang="zh-CN" sz="4800" b="1" smtClean="0">
                <a:cs typeface="Tunga"/>
              </a:rPr>
              <a:t>3</a:t>
            </a:r>
            <a:r>
              <a:rPr lang="zh-CN" altLang="en-US" sz="4800" b="1" smtClean="0">
                <a:cs typeface="Tunga"/>
              </a:rPr>
              <a:t>、找出济南是宝地的原因。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179388" y="2574925"/>
            <a:ext cx="8594725" cy="1266825"/>
          </a:xfrm>
          <a:gradFill>
            <a:gsLst>
              <a:gs pos="0">
                <a:schemeClr val="bg2">
                  <a:alpha val="5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/>
          <a:lstStyle/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在北中国的冬天，却能有温晴的天气。</a:t>
            </a:r>
            <a:endParaRPr lang="zh-CN" altLang="en-US" sz="40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笑脸 3"/>
          <p:cNvSpPr/>
          <p:nvPr/>
        </p:nvSpPr>
        <p:spPr>
          <a:xfrm>
            <a:off x="900113" y="4652963"/>
            <a:ext cx="1079500" cy="9906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b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 descr="Large confetti"/>
          <p:cNvSpPr>
            <a:spLocks noChangeArrowheads="1"/>
          </p:cNvSpPr>
          <p:nvPr/>
        </p:nvSpPr>
        <p:spPr bwMode="auto">
          <a:xfrm>
            <a:off x="0" y="0"/>
            <a:ext cx="5181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spcBef>
                <a:spcPct val="0"/>
              </a:spcBef>
            </a:pPr>
            <a:r>
              <a:rPr lang="zh-CN" altLang="en-US" sz="4400">
                <a:solidFill>
                  <a:srgbClr val="FF33CC"/>
                </a:solidFill>
                <a:latin typeface="隶书" pitchFamily="49" charset="-122"/>
                <a:ea typeface="隶书" pitchFamily="49" charset="-122"/>
              </a:rPr>
              <a:t>研读</a:t>
            </a:r>
            <a:r>
              <a:rPr lang="en-US" altLang="zh-CN" sz="4400">
                <a:solidFill>
                  <a:srgbClr val="FF33CC"/>
                </a:solidFill>
                <a:latin typeface="隶书" pitchFamily="49" charset="-122"/>
                <a:ea typeface="隶书" pitchFamily="49" charset="-122"/>
              </a:rPr>
              <a:t>2</a:t>
            </a:r>
            <a:r>
              <a:rPr lang="en-US" altLang="zh-CN" sz="4400">
                <a:solidFill>
                  <a:srgbClr val="FF33CC"/>
                </a:solidFill>
                <a:latin typeface="Times New Roman" pitchFamily="18" charset="0"/>
                <a:ea typeface="隶书" pitchFamily="49" charset="-122"/>
              </a:rPr>
              <a:t>—</a:t>
            </a:r>
            <a:r>
              <a:rPr lang="en-US" altLang="zh-CN" sz="4400">
                <a:solidFill>
                  <a:srgbClr val="FF33CC"/>
                </a:solidFill>
                <a:latin typeface="隶书" pitchFamily="49" charset="-122"/>
                <a:ea typeface="隶书" pitchFamily="49" charset="-122"/>
              </a:rPr>
              <a:t>5</a:t>
            </a:r>
            <a:r>
              <a:rPr lang="zh-CN" altLang="en-US" sz="4400">
                <a:solidFill>
                  <a:srgbClr val="FF33CC"/>
                </a:solidFill>
                <a:latin typeface="隶书" pitchFamily="49" charset="-122"/>
                <a:ea typeface="隶书" pitchFamily="49" charset="-122"/>
              </a:rPr>
              <a:t>节</a:t>
            </a:r>
          </a:p>
        </p:txBody>
      </p:sp>
      <p:sp>
        <p:nvSpPr>
          <p:cNvPr id="31746" name="Text Box 3"/>
          <p:cNvSpPr txBox="1">
            <a:spLocks noChangeArrowheads="1"/>
          </p:cNvSpPr>
          <p:nvPr/>
        </p:nvSpPr>
        <p:spPr bwMode="auto">
          <a:xfrm>
            <a:off x="304800" y="1066800"/>
            <a:ext cx="452755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600">
                <a:solidFill>
                  <a:srgbClr val="800080"/>
                </a:solidFill>
                <a:latin typeface="宋体" charset="-122"/>
                <a:ea typeface="宋体" charset="-122"/>
              </a:rPr>
              <a:t>1</a:t>
            </a:r>
            <a:r>
              <a:rPr lang="zh-CN" altLang="en-US" sz="3600">
                <a:solidFill>
                  <a:srgbClr val="800080"/>
                </a:solidFill>
                <a:latin typeface="宋体" charset="-122"/>
                <a:ea typeface="宋体" charset="-122"/>
              </a:rPr>
              <a:t>、济南是有山有水的好地方，文中写了三幅山光，又写了水色，各突出了什么特点</a:t>
            </a:r>
            <a:r>
              <a:rPr lang="en-US" altLang="zh-CN" sz="3600">
                <a:solidFill>
                  <a:srgbClr val="800080"/>
                </a:solidFill>
                <a:latin typeface="宋体" charset="-122"/>
                <a:ea typeface="宋体" charset="-122"/>
              </a:rPr>
              <a:t>?</a:t>
            </a:r>
            <a:endParaRPr lang="en-US" altLang="zh-CN" sz="3600">
              <a:solidFill>
                <a:srgbClr val="800080"/>
              </a:solidFill>
              <a:latin typeface="Arial Black" pitchFamily="34" charset="0"/>
              <a:ea typeface="黑体" pitchFamily="2" charset="-122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4876800" y="4114800"/>
            <a:ext cx="42672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4000">
                <a:solidFill>
                  <a:srgbClr val="800080"/>
                </a:solidFill>
                <a:latin typeface="宋体" charset="-122"/>
                <a:ea typeface="宋体" charset="-122"/>
              </a:rPr>
              <a:t>2</a:t>
            </a:r>
            <a:r>
              <a:rPr lang="zh-CN" altLang="en-US" sz="4000">
                <a:solidFill>
                  <a:srgbClr val="800080"/>
                </a:solidFill>
                <a:latin typeface="宋体" charset="-122"/>
                <a:ea typeface="宋体" charset="-122"/>
              </a:rPr>
              <a:t>、第</a:t>
            </a:r>
            <a:r>
              <a:rPr lang="en-US" altLang="zh-CN" sz="4000">
                <a:solidFill>
                  <a:srgbClr val="800080"/>
                </a:solidFill>
                <a:latin typeface="宋体" charset="-122"/>
                <a:ea typeface="宋体" charset="-122"/>
              </a:rPr>
              <a:t>3</a:t>
            </a:r>
            <a:r>
              <a:rPr lang="zh-CN" altLang="en-US" sz="4000">
                <a:solidFill>
                  <a:srgbClr val="800080"/>
                </a:solidFill>
                <a:latin typeface="宋体" charset="-122"/>
                <a:ea typeface="宋体" charset="-122"/>
              </a:rPr>
              <a:t>小节和第</a:t>
            </a:r>
            <a:r>
              <a:rPr lang="en-US" altLang="zh-CN" sz="4000">
                <a:solidFill>
                  <a:srgbClr val="800080"/>
                </a:solidFill>
                <a:latin typeface="宋体" charset="-122"/>
                <a:ea typeface="宋体" charset="-122"/>
              </a:rPr>
              <a:t>5</a:t>
            </a:r>
            <a:r>
              <a:rPr lang="zh-CN" altLang="en-US" sz="4000">
                <a:solidFill>
                  <a:srgbClr val="800080"/>
                </a:solidFill>
                <a:latin typeface="宋体" charset="-122"/>
                <a:ea typeface="宋体" charset="-122"/>
              </a:rPr>
              <a:t>小节在抒发感情和修辞运用方面有什么相同之处</a:t>
            </a:r>
            <a:r>
              <a:rPr lang="en-US" altLang="zh-CN" sz="4000">
                <a:solidFill>
                  <a:srgbClr val="800080"/>
                </a:solidFill>
                <a:latin typeface="宋体" charset="-122"/>
                <a:ea typeface="宋体" charset="-122"/>
              </a:rPr>
              <a:t>?</a:t>
            </a:r>
            <a:endParaRPr lang="en-US" altLang="zh-CN" sz="4000">
              <a:solidFill>
                <a:srgbClr val="800080"/>
              </a:solidFill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zh-CN" altLang="en-US" sz="4000">
              <a:solidFill>
                <a:srgbClr val="800080"/>
              </a:solidFill>
              <a:latin typeface="Arial Black" pitchFamily="34" charset="0"/>
              <a:ea typeface="黑体" pitchFamily="2" charset="-122"/>
            </a:endParaRPr>
          </a:p>
        </p:txBody>
      </p:sp>
      <p:pic>
        <p:nvPicPr>
          <p:cNvPr id="31748" name="Picture 5" descr="未命名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990600"/>
            <a:ext cx="3810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3962400"/>
            <a:ext cx="3810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591550" cy="1066800"/>
          </a:xfrm>
        </p:spPr>
        <p:txBody>
          <a:bodyPr/>
          <a:lstStyle/>
          <a:p>
            <a:r>
              <a:rPr lang="zh-CN" altLang="en-US" sz="6000" b="1" smtClean="0">
                <a:cs typeface="Tunga"/>
              </a:rPr>
              <a:t>济南美景</a:t>
            </a: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75" y="1196975"/>
            <a:ext cx="9164638" cy="5327650"/>
          </a:xfr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700" y="1125538"/>
            <a:ext cx="9156700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2700" y="1035050"/>
            <a:ext cx="9337675" cy="582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1125538"/>
            <a:ext cx="8964612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625" y="1023938"/>
            <a:ext cx="9096375" cy="557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65650" y="0"/>
            <a:ext cx="4572000" cy="676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611188" y="812800"/>
            <a:ext cx="66484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>
                <a:solidFill>
                  <a:schemeClr val="accent2"/>
                </a:solidFill>
                <a:latin typeface="Arial Black" pitchFamily="34" charset="0"/>
              </a:rPr>
              <a:t>课文写了济南冬天的哪些景物？</a:t>
            </a: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769938" y="4297363"/>
            <a:ext cx="7191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文章表达了作者怎样的 思想感情 </a:t>
            </a:r>
            <a:r>
              <a:rPr lang="en-US" altLang="zh-CN" sz="360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?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2057400" y="40386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endParaRPr lang="zh-CN" altLang="en-US" sz="2800">
              <a:solidFill>
                <a:srgbClr val="800080"/>
              </a:solidFill>
              <a:latin typeface="Arial Black" pitchFamily="34" charset="0"/>
              <a:ea typeface="黑体" pitchFamily="2" charset="-122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979613" y="1700213"/>
            <a:ext cx="26844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>
                <a:solidFill>
                  <a:srgbClr val="FF6600"/>
                </a:solidFill>
                <a:latin typeface="Arial Black" pitchFamily="34" charset="0"/>
                <a:ea typeface="黑体" pitchFamily="2" charset="-122"/>
              </a:rPr>
              <a:t>阳光朗照下的山</a:t>
            </a:r>
          </a:p>
          <a:p>
            <a:pPr>
              <a:spcBef>
                <a:spcPct val="0"/>
              </a:spcBef>
            </a:pPr>
            <a:endParaRPr lang="zh-CN" altLang="en-US" sz="2800">
              <a:solidFill>
                <a:srgbClr val="FF6600"/>
              </a:solidFill>
              <a:latin typeface="Arial Black" pitchFamily="34" charset="0"/>
              <a:ea typeface="黑体" pitchFamily="2" charset="-122"/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1979613" y="2420938"/>
            <a:ext cx="26844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>
                <a:solidFill>
                  <a:srgbClr val="FF6600"/>
                </a:solidFill>
                <a:latin typeface="Arial Black" pitchFamily="34" charset="0"/>
                <a:ea typeface="黑体" pitchFamily="2" charset="-122"/>
              </a:rPr>
              <a:t>薄雪覆盖下的山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2051050" y="3213100"/>
            <a:ext cx="19700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>
                <a:solidFill>
                  <a:srgbClr val="FF6600"/>
                </a:solidFill>
                <a:latin typeface="Arial Black" pitchFamily="34" charset="0"/>
                <a:ea typeface="黑体" pitchFamily="2" charset="-122"/>
              </a:rPr>
              <a:t>城外的远山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5580063" y="2349500"/>
            <a:ext cx="5921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6600"/>
                </a:solidFill>
                <a:latin typeface="Arial Black" pitchFamily="34" charset="0"/>
                <a:ea typeface="黑体" pitchFamily="2" charset="-122"/>
              </a:rPr>
              <a:t>水</a:t>
            </a: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827088" y="2276475"/>
            <a:ext cx="5921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6600"/>
                </a:solidFill>
                <a:latin typeface="Arial Black" pitchFamily="34" charset="0"/>
                <a:ea typeface="黑体" pitchFamily="2" charset="-122"/>
              </a:rPr>
              <a:t>山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1835150" y="5229225"/>
            <a:ext cx="2244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6600"/>
                </a:solidFill>
                <a:latin typeface="Arial Black" pitchFamily="34" charset="0"/>
                <a:ea typeface="黑体" pitchFamily="2" charset="-122"/>
              </a:rPr>
              <a:t>喜爱、赞美</a:t>
            </a: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6659563" y="1916113"/>
            <a:ext cx="89852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>
                <a:solidFill>
                  <a:srgbClr val="FF6600"/>
                </a:solidFill>
                <a:latin typeface="Arial Black" pitchFamily="34" charset="0"/>
                <a:ea typeface="黑体" pitchFamily="2" charset="-122"/>
              </a:rPr>
              <a:t>绿萍</a:t>
            </a:r>
          </a:p>
          <a:p>
            <a:pPr>
              <a:spcBef>
                <a:spcPct val="0"/>
              </a:spcBef>
            </a:pPr>
            <a:r>
              <a:rPr lang="zh-CN" altLang="en-US" sz="2800">
                <a:solidFill>
                  <a:srgbClr val="FF6600"/>
                </a:solidFill>
                <a:latin typeface="Arial Black" pitchFamily="34" charset="0"/>
                <a:ea typeface="黑体" pitchFamily="2" charset="-122"/>
              </a:rPr>
              <a:t>水藻</a:t>
            </a:r>
          </a:p>
          <a:p>
            <a:pPr>
              <a:spcBef>
                <a:spcPct val="0"/>
              </a:spcBef>
            </a:pPr>
            <a:r>
              <a:rPr lang="zh-CN" altLang="en-US" sz="2800">
                <a:solidFill>
                  <a:srgbClr val="FF6600"/>
                </a:solidFill>
                <a:latin typeface="Arial Black" pitchFamily="34" charset="0"/>
                <a:ea typeface="黑体" pitchFamily="2" charset="-122"/>
              </a:rPr>
              <a:t>垂柳</a:t>
            </a:r>
          </a:p>
        </p:txBody>
      </p:sp>
      <p:sp>
        <p:nvSpPr>
          <p:cNvPr id="13324" name="AutoShape 12"/>
          <p:cNvSpPr>
            <a:spLocks/>
          </p:cNvSpPr>
          <p:nvPr/>
        </p:nvSpPr>
        <p:spPr bwMode="auto">
          <a:xfrm>
            <a:off x="1476375" y="1916113"/>
            <a:ext cx="358775" cy="1584325"/>
          </a:xfrm>
          <a:prstGeom prst="leftBrace">
            <a:avLst>
              <a:gd name="adj1" fmla="val 3679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spcBef>
                <a:spcPct val="0"/>
              </a:spcBef>
            </a:pPr>
            <a:endParaRPr lang="zh-CN" altLang="en-US" sz="2400" b="0">
              <a:solidFill>
                <a:schemeClr val="tx1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13325" name="AutoShape 13"/>
          <p:cNvSpPr>
            <a:spLocks/>
          </p:cNvSpPr>
          <p:nvPr/>
        </p:nvSpPr>
        <p:spPr bwMode="auto">
          <a:xfrm>
            <a:off x="6300788" y="1989138"/>
            <a:ext cx="215900" cy="1439862"/>
          </a:xfrm>
          <a:prstGeom prst="leftBrace">
            <a:avLst>
              <a:gd name="adj1" fmla="val 5557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spcBef>
                <a:spcPct val="0"/>
              </a:spcBef>
            </a:pPr>
            <a:endParaRPr lang="zh-CN" altLang="en-US" sz="2400" b="0">
              <a:solidFill>
                <a:schemeClr val="tx1"/>
              </a:solidFill>
              <a:latin typeface="Times New Roman" pitchFamily="18" charset="0"/>
              <a:ea typeface="宋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utoUpdateAnimBg="0"/>
      <p:bldP spid="13318" grpId="0" autoUpdateAnimBg="0"/>
      <p:bldP spid="13319" grpId="0" autoUpdateAnimBg="0"/>
      <p:bldP spid="13320" grpId="0" autoUpdateAnimBg="0"/>
      <p:bldP spid="13321" grpId="0" autoUpdateAnimBg="0"/>
      <p:bldP spid="13322" grpId="0" autoUpdateAnimBg="0"/>
      <p:bldP spid="13323" grpId="0" autoUpdateAnimBg="0"/>
      <p:bldP spid="13324" grpId="0" animBg="1"/>
      <p:bldP spid="133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7200" b="1" smtClean="0">
                <a:cs typeface="Tunga"/>
              </a:rPr>
              <a:t>第</a:t>
            </a:r>
            <a:r>
              <a:rPr lang="en-US" altLang="zh-CN" sz="7200" b="1" smtClean="0">
                <a:cs typeface="Tunga"/>
              </a:rPr>
              <a:t>2</a:t>
            </a:r>
            <a:r>
              <a:rPr lang="zh-CN" altLang="en-US" sz="7200" b="1" smtClean="0">
                <a:cs typeface="Tunga"/>
              </a:rPr>
              <a:t>自然段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0" y="2420938"/>
            <a:ext cx="8847138" cy="1050925"/>
          </a:xfrm>
        </p:spPr>
        <p:txBody>
          <a:bodyPr>
            <a:noAutofit/>
          </a:bodyPr>
          <a:lstStyle/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400" b="1" dirty="0" smtClean="0"/>
              <a:t>为我们勾画了一幅阳光下的全景图。</a:t>
            </a:r>
            <a:endParaRPr lang="zh-CN" altLang="en-US" sz="4400" b="1" dirty="0"/>
          </a:p>
        </p:txBody>
      </p:sp>
      <p:sp>
        <p:nvSpPr>
          <p:cNvPr id="4" name="笑脸 3"/>
          <p:cNvSpPr/>
          <p:nvPr/>
        </p:nvSpPr>
        <p:spPr>
          <a:xfrm>
            <a:off x="468313" y="1052513"/>
            <a:ext cx="1079500" cy="992187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b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0"/>
          </a:xfrm>
        </p:spPr>
        <p:txBody>
          <a:bodyPr/>
          <a:lstStyle/>
          <a:p>
            <a:endParaRPr lang="zh-CN" altLang="en-US" smtClean="0">
              <a:cs typeface="Tung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74638" y="1298575"/>
            <a:ext cx="8594725" cy="4937125"/>
          </a:xfrm>
        </p:spPr>
        <p:txBody>
          <a:bodyPr/>
          <a:lstStyle/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/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8785225" cy="633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88913"/>
            <a:ext cx="8785225" cy="639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1"/>
          <p:cNvSpPr>
            <a:spLocks noGrp="1"/>
          </p:cNvSpPr>
          <p:nvPr>
            <p:ph type="title"/>
          </p:nvPr>
        </p:nvSpPr>
        <p:spPr>
          <a:xfrm>
            <a:off x="2339975" y="1196975"/>
            <a:ext cx="6096000" cy="2057400"/>
          </a:xfrm>
        </p:spPr>
        <p:txBody>
          <a:bodyPr/>
          <a:lstStyle/>
          <a:p>
            <a:r>
              <a:rPr lang="en-US" altLang="zh-CN" sz="4400" b="1" smtClean="0">
                <a:cs typeface="Tunga"/>
              </a:rPr>
              <a:t>1</a:t>
            </a:r>
            <a:r>
              <a:rPr lang="zh-CN" altLang="en-US" sz="4400" b="1" smtClean="0">
                <a:cs typeface="Tunga"/>
              </a:rPr>
              <a:t>、第一句话，在结构上有什么作用？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374900" y="4292600"/>
            <a:ext cx="6769100" cy="1338263"/>
          </a:xfrm>
        </p:spPr>
        <p:txBody>
          <a:bodyPr/>
          <a:lstStyle/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400" b="1" dirty="0" smtClean="0">
                <a:solidFill>
                  <a:srgbClr val="FF0000"/>
                </a:solidFill>
              </a:rPr>
              <a:t>过渡句，承上启下的作用。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4" name="笑脸 3"/>
          <p:cNvSpPr/>
          <p:nvPr/>
        </p:nvSpPr>
        <p:spPr>
          <a:xfrm>
            <a:off x="7596188" y="2852738"/>
            <a:ext cx="1079500" cy="9906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b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 1"/>
          <p:cNvSpPr>
            <a:spLocks noGrp="1"/>
          </p:cNvSpPr>
          <p:nvPr>
            <p:ph type="title"/>
          </p:nvPr>
        </p:nvSpPr>
        <p:spPr>
          <a:xfrm>
            <a:off x="-180975" y="1116013"/>
            <a:ext cx="4932363" cy="1066800"/>
          </a:xfrm>
        </p:spPr>
        <p:txBody>
          <a:bodyPr/>
          <a:lstStyle/>
          <a:p>
            <a:r>
              <a:rPr lang="zh-CN" altLang="en-US" sz="4400" b="1" u="sng" smtClean="0">
                <a:cs typeface="Tunga"/>
              </a:rPr>
              <a:t>“请闭上眼想</a:t>
            </a:r>
            <a:r>
              <a:rPr lang="en-US" altLang="zh-CN" sz="4400" b="1" u="sng" smtClean="0">
                <a:cs typeface="Tunga"/>
              </a:rPr>
              <a:t>……</a:t>
            </a:r>
            <a:r>
              <a:rPr lang="zh-CN" altLang="en-US" sz="4400" b="1" u="sng" smtClean="0">
                <a:cs typeface="Tunga"/>
              </a:rPr>
              <a:t>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-12700" y="3141663"/>
            <a:ext cx="5545138" cy="762000"/>
          </a:xfrm>
        </p:spPr>
        <p:txBody>
          <a:bodyPr>
            <a:noAutofit/>
          </a:bodyPr>
          <a:lstStyle/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“晒”、“睡”、</a:t>
            </a:r>
            <a:r>
              <a:rPr lang="zh-CN" altLang="en-US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“醒”</a:t>
            </a:r>
            <a:endParaRPr lang="zh-CN" altLang="en-US" sz="36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左箭头标注 3"/>
          <p:cNvSpPr/>
          <p:nvPr/>
        </p:nvSpPr>
        <p:spPr>
          <a:xfrm>
            <a:off x="4643438" y="1268413"/>
            <a:ext cx="4392612" cy="936625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81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/>
              <a:t>引导读者进入作者所描绘的世界。</a:t>
            </a:r>
          </a:p>
        </p:txBody>
      </p:sp>
      <p:sp>
        <p:nvSpPr>
          <p:cNvPr id="5" name="上箭头标注 4"/>
          <p:cNvSpPr/>
          <p:nvPr/>
        </p:nvSpPr>
        <p:spPr>
          <a:xfrm>
            <a:off x="1060450" y="3716338"/>
            <a:ext cx="3384550" cy="1800225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/>
              <a:t>拟人手法，创造暖和安适的理想世界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20713"/>
            <a:ext cx="9144000" cy="1066800"/>
          </a:xfrm>
          <a:solidFill>
            <a:schemeClr val="accent1">
              <a:lumMod val="40000"/>
              <a:lumOff val="60000"/>
              <a:alpha val="82000"/>
            </a:schemeClr>
          </a:solidFill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、赏析“这是不是个理想的境界？”</a:t>
            </a:r>
            <a:endParaRPr lang="zh-CN" alt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179388" y="2420938"/>
            <a:ext cx="8594725" cy="2562225"/>
          </a:xfrm>
          <a:gradFill>
            <a:gsLst>
              <a:gs pos="0">
                <a:srgbClr val="92D050"/>
              </a:gs>
              <a:gs pos="86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/>
          <a:lstStyle/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用商量的口吻，使人感到亲切，好似面对地征求意见，实际饱含了深深的喜爱、赞美之情。</a:t>
            </a:r>
            <a:endParaRPr lang="zh-CN" altLang="en-US" sz="44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笑脸 3"/>
          <p:cNvSpPr/>
          <p:nvPr/>
        </p:nvSpPr>
        <p:spPr>
          <a:xfrm>
            <a:off x="9525" y="5373688"/>
            <a:ext cx="1081088" cy="9906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b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388" y="404813"/>
            <a:ext cx="8591550" cy="2087562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4400" b="1" dirty="0" smtClean="0"/>
              <a:t>3</a:t>
            </a:r>
            <a:r>
              <a:rPr lang="zh-CN" altLang="en-US" sz="4400" b="1" dirty="0" smtClean="0"/>
              <a:t>、“小山把济南围了个圈，只有北边缺着点口儿”这句话</a:t>
            </a:r>
            <a:r>
              <a:rPr lang="zh-CN" altLang="en-US" sz="4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交代了什么？</a:t>
            </a:r>
            <a:endParaRPr lang="zh-CN" altLang="en-US" sz="44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-9525" y="3068638"/>
            <a:ext cx="8596313" cy="1554162"/>
          </a:xfrm>
        </p:spPr>
        <p:txBody>
          <a:bodyPr/>
          <a:lstStyle/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6600" b="1" dirty="0" smtClean="0">
                <a:solidFill>
                  <a:srgbClr val="FF0000"/>
                </a:solidFill>
              </a:rPr>
              <a:t>济南冬天温晴的原因。</a:t>
            </a:r>
            <a:endParaRPr lang="zh-CN" altLang="en-US" sz="6600" b="1" dirty="0">
              <a:solidFill>
                <a:srgbClr val="FF0000"/>
              </a:solidFill>
            </a:endParaRPr>
          </a:p>
        </p:txBody>
      </p:sp>
      <p:sp>
        <p:nvSpPr>
          <p:cNvPr id="4" name="笑脸 3"/>
          <p:cNvSpPr/>
          <p:nvPr/>
        </p:nvSpPr>
        <p:spPr>
          <a:xfrm>
            <a:off x="9525" y="4652963"/>
            <a:ext cx="1081088" cy="9906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b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4763" y="0"/>
            <a:ext cx="8872538" cy="2303463"/>
          </a:xfrm>
          <a:gradFill>
            <a:gsLst>
              <a:gs pos="0">
                <a:srgbClr val="92D050"/>
              </a:gs>
              <a:gs pos="86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6700" b="1" dirty="0" smtClean="0"/>
              <a:t>4</a:t>
            </a:r>
            <a:r>
              <a:rPr lang="zh-CN" altLang="en-US" sz="6700" b="1" dirty="0" smtClean="0"/>
              <a:t>、说“小山可爱”，体现了</a:t>
            </a:r>
            <a:r>
              <a:rPr lang="zh-CN" altLang="en-US" sz="67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4" name="减号 3"/>
          <p:cNvSpPr/>
          <p:nvPr/>
        </p:nvSpPr>
        <p:spPr>
          <a:xfrm>
            <a:off x="2051050" y="349250"/>
            <a:ext cx="4968875" cy="2736850"/>
          </a:xfrm>
          <a:prstGeom prst="mathMinu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dirty="0">
                <a:solidFill>
                  <a:schemeClr val="tx1"/>
                </a:solidFill>
              </a:rPr>
              <a:t>喜爱、赞美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5888"/>
            <a:ext cx="9144000" cy="1355725"/>
          </a:xfrm>
          <a:gradFill>
            <a:gsLst>
              <a:gs pos="0">
                <a:schemeClr val="bg2">
                  <a:lumMod val="90000"/>
                </a:schemeClr>
              </a:gs>
              <a:gs pos="86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4000" b="1" dirty="0" smtClean="0"/>
              <a:t>5</a:t>
            </a:r>
            <a:r>
              <a:rPr lang="zh-CN" altLang="en-US" sz="4000" b="1" dirty="0" smtClean="0"/>
              <a:t>、赏析“小摇篮”、“安静不动”、“低声”。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50825" y="3213100"/>
            <a:ext cx="8596313" cy="1914525"/>
          </a:xfrm>
          <a:gradFill>
            <a:gsLst>
              <a:gs pos="0">
                <a:schemeClr val="bg2">
                  <a:lumMod val="90000"/>
                </a:schemeClr>
              </a:gs>
              <a:gs pos="86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/>
          <a:lstStyle/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800" b="1" dirty="0" smtClean="0"/>
              <a:t>写小山慈母般的温存、体贴，赋予小山以慈母之情。</a:t>
            </a:r>
            <a:endParaRPr lang="zh-CN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/>
          </p:cNvSpPr>
          <p:nvPr>
            <p:ph type="title" idx="4294967295"/>
          </p:nvPr>
        </p:nvSpPr>
        <p:spPr>
          <a:xfrm>
            <a:off x="250825" y="188913"/>
            <a:ext cx="8591550" cy="1871662"/>
          </a:xfrm>
        </p:spPr>
        <p:txBody>
          <a:bodyPr/>
          <a:lstStyle/>
          <a:p>
            <a:r>
              <a:rPr lang="zh-CN" altLang="en-US" sz="4000" b="1" smtClean="0">
                <a:cs typeface="Tunga"/>
              </a:rPr>
              <a:t>这一段到这里本该结束，却又写济南人的表情、感觉、幻想和心情，请在文中分别找出，</a:t>
            </a:r>
            <a:r>
              <a:rPr lang="zh-CN" altLang="en-US" sz="4000" b="1" u="sng" smtClean="0">
                <a:cs typeface="Tunga"/>
              </a:rPr>
              <a:t>并体会其</a:t>
            </a:r>
            <a:r>
              <a:rPr lang="zh-CN" altLang="en-US" sz="4800" b="1" u="sng" smtClean="0">
                <a:cs typeface="Tunga"/>
              </a:rPr>
              <a:t>作用</a:t>
            </a:r>
            <a:r>
              <a:rPr lang="zh-CN" altLang="en-US" sz="4000" b="1" u="sng" smtClean="0">
                <a:cs typeface="Tunga"/>
              </a:rPr>
              <a:t>。</a:t>
            </a:r>
          </a:p>
        </p:txBody>
      </p:sp>
      <p:sp>
        <p:nvSpPr>
          <p:cNvPr id="67587" name="Rectangle 3"/>
          <p:cNvSpPr>
            <a:spLocks noGrp="1"/>
          </p:cNvSpPr>
          <p:nvPr>
            <p:ph type="body" idx="4294967295"/>
          </p:nvPr>
        </p:nvSpPr>
        <p:spPr bwMode="auto">
          <a:xfrm>
            <a:off x="276225" y="2133600"/>
            <a:ext cx="8591550" cy="409575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zh-CN" altLang="en-US" sz="6200" b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作用：</a:t>
            </a:r>
          </a:p>
          <a:p>
            <a:pPr>
              <a:buFont typeface="Arial" charset="0"/>
              <a:buNone/>
            </a:pPr>
            <a:r>
              <a:rPr lang="zh-CN" altLang="en-US" sz="6200" b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侧面表现“温晴”特点，同时也表现济南人对冬天的喜爱与感激。</a:t>
            </a:r>
          </a:p>
        </p:txBody>
      </p:sp>
      <p:pic>
        <p:nvPicPr>
          <p:cNvPr id="6758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96188" y="2205038"/>
            <a:ext cx="1096962" cy="101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wudanxu283911105885165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569325" cy="6264275"/>
          </a:xfrm>
          <a:solidFill>
            <a:schemeClr val="bg1">
              <a:alpha val="36862"/>
            </a:schemeClr>
          </a:solidFill>
        </p:spPr>
        <p:txBody>
          <a:bodyPr/>
          <a:lstStyle/>
          <a:p>
            <a:pPr>
              <a:lnSpc>
                <a:spcPct val="110000"/>
              </a:lnSpc>
              <a:spcBef>
                <a:spcPct val="5000"/>
              </a:spcBef>
              <a:spcAft>
                <a:spcPct val="5000"/>
              </a:spcAft>
            </a:pPr>
            <a:r>
              <a:rPr lang="zh-CN" altLang="en-US" sz="2800" b="1" smtClean="0">
                <a:solidFill>
                  <a:schemeClr val="tx1"/>
                </a:solidFill>
                <a:ea typeface="黑体" pitchFamily="2" charset="-122"/>
                <a:cs typeface="Tunga"/>
              </a:rPr>
              <a:t>　　春天是昂扬向上的，</a:t>
            </a:r>
            <a:br>
              <a:rPr lang="zh-CN" altLang="en-US" sz="2800" b="1" smtClean="0">
                <a:solidFill>
                  <a:schemeClr val="tx1"/>
                </a:solidFill>
                <a:ea typeface="黑体" pitchFamily="2" charset="-122"/>
                <a:cs typeface="Tunga"/>
              </a:rPr>
            </a:br>
            <a:r>
              <a:rPr lang="zh-CN" altLang="en-US" sz="2800" b="1" smtClean="0">
                <a:solidFill>
                  <a:schemeClr val="tx1"/>
                </a:solidFill>
                <a:ea typeface="黑体" pitchFamily="2" charset="-122"/>
                <a:cs typeface="Tunga"/>
              </a:rPr>
              <a:t>　　夏天是热情奔放的，</a:t>
            </a:r>
            <a:br>
              <a:rPr lang="zh-CN" altLang="en-US" sz="2800" b="1" smtClean="0">
                <a:solidFill>
                  <a:schemeClr val="tx1"/>
                </a:solidFill>
                <a:ea typeface="黑体" pitchFamily="2" charset="-122"/>
                <a:cs typeface="Tunga"/>
              </a:rPr>
            </a:br>
            <a:r>
              <a:rPr lang="zh-CN" altLang="en-US" sz="2800" b="1" smtClean="0">
                <a:solidFill>
                  <a:schemeClr val="tx1"/>
                </a:solidFill>
                <a:ea typeface="黑体" pitchFamily="2" charset="-122"/>
                <a:cs typeface="Tunga"/>
              </a:rPr>
              <a:t>　　秋天是收获幸福的，</a:t>
            </a:r>
            <a:br>
              <a:rPr lang="zh-CN" altLang="en-US" sz="2800" b="1" smtClean="0">
                <a:solidFill>
                  <a:schemeClr val="tx1"/>
                </a:solidFill>
                <a:ea typeface="黑体" pitchFamily="2" charset="-122"/>
                <a:cs typeface="Tunga"/>
              </a:rPr>
            </a:br>
            <a:r>
              <a:rPr lang="zh-CN" altLang="en-US" sz="2800" b="1" smtClean="0">
                <a:solidFill>
                  <a:schemeClr val="tx1"/>
                </a:solidFill>
                <a:ea typeface="黑体" pitchFamily="2" charset="-122"/>
                <a:cs typeface="Tunga"/>
              </a:rPr>
              <a:t>　　谈到冬天，大家常会联想到那凛冽的北风、刺骨的寒流以及那肃杀的气象；又会想起</a:t>
            </a:r>
            <a:r>
              <a:rPr lang="zh-CN" altLang="en-US" sz="2800" b="1" smtClean="0">
                <a:solidFill>
                  <a:schemeClr val="tx1"/>
                </a:solidFill>
                <a:latin typeface="宋体" charset="-122"/>
                <a:ea typeface="黑体" pitchFamily="2" charset="-122"/>
                <a:cs typeface="Tunga"/>
              </a:rPr>
              <a:t>“</a:t>
            </a:r>
            <a:r>
              <a:rPr lang="zh-CN" altLang="en-US" sz="2800" b="1" smtClean="0">
                <a:solidFill>
                  <a:schemeClr val="tx1"/>
                </a:solidFill>
                <a:ea typeface="黑体" pitchFamily="2" charset="-122"/>
                <a:cs typeface="Tunga"/>
              </a:rPr>
              <a:t>千里冰封、万里雪飘</a:t>
            </a:r>
            <a:r>
              <a:rPr lang="zh-CN" altLang="en-US" sz="2800" b="1" smtClean="0">
                <a:solidFill>
                  <a:schemeClr val="tx1"/>
                </a:solidFill>
                <a:latin typeface="宋体" charset="-122"/>
                <a:ea typeface="黑体" pitchFamily="2" charset="-122"/>
                <a:cs typeface="Tunga"/>
              </a:rPr>
              <a:t>”</a:t>
            </a:r>
            <a:r>
              <a:rPr lang="zh-CN" altLang="en-US" sz="2800" b="1" smtClean="0">
                <a:solidFill>
                  <a:schemeClr val="tx1"/>
                </a:solidFill>
                <a:ea typeface="黑体" pitchFamily="2" charset="-122"/>
                <a:cs typeface="Tunga"/>
              </a:rPr>
              <a:t>的辽远，想起那</a:t>
            </a:r>
            <a:r>
              <a:rPr lang="zh-CN" altLang="en-US" sz="2800" b="1" smtClean="0">
                <a:solidFill>
                  <a:schemeClr val="tx1"/>
                </a:solidFill>
                <a:latin typeface="宋体" charset="-122"/>
                <a:ea typeface="黑体" pitchFamily="2" charset="-122"/>
                <a:cs typeface="Tunga"/>
              </a:rPr>
              <a:t>“</a:t>
            </a:r>
            <a:r>
              <a:rPr lang="zh-CN" altLang="en-US" sz="2800" b="1" smtClean="0">
                <a:solidFill>
                  <a:schemeClr val="tx1"/>
                </a:solidFill>
                <a:ea typeface="黑体" pitchFamily="2" charset="-122"/>
                <a:cs typeface="Tunga"/>
              </a:rPr>
              <a:t>千山鸟飞绝、万径人踪灭</a:t>
            </a:r>
            <a:r>
              <a:rPr lang="zh-CN" altLang="en-US" sz="2800" b="1" smtClean="0">
                <a:solidFill>
                  <a:schemeClr val="tx1"/>
                </a:solidFill>
                <a:latin typeface="宋体" charset="-122"/>
                <a:ea typeface="黑体" pitchFamily="2" charset="-122"/>
                <a:cs typeface="Tunga"/>
              </a:rPr>
              <a:t>”</a:t>
            </a:r>
            <a:r>
              <a:rPr lang="zh-CN" altLang="en-US" sz="2800" b="1" smtClean="0">
                <a:solidFill>
                  <a:schemeClr val="tx1"/>
                </a:solidFill>
                <a:ea typeface="黑体" pitchFamily="2" charset="-122"/>
                <a:cs typeface="Tunga"/>
              </a:rPr>
              <a:t>的孤寂。</a:t>
            </a:r>
            <a:br>
              <a:rPr lang="zh-CN" altLang="en-US" sz="2800" b="1" smtClean="0">
                <a:solidFill>
                  <a:schemeClr val="tx1"/>
                </a:solidFill>
                <a:ea typeface="黑体" pitchFamily="2" charset="-122"/>
                <a:cs typeface="Tunga"/>
              </a:rPr>
            </a:br>
            <a:r>
              <a:rPr lang="zh-CN" altLang="en-US" sz="2800" b="1" smtClean="0">
                <a:solidFill>
                  <a:schemeClr val="tx1"/>
                </a:solidFill>
                <a:ea typeface="黑体" pitchFamily="2" charset="-122"/>
                <a:cs typeface="Tunga"/>
              </a:rPr>
              <a:t>　　北方的冬天，可能会令习惯于温暖的南方的人们望而却步，然而北中国的济南，由于特殊的地形，冬天非但没有一副严酷的面孔，反到是那么的</a:t>
            </a:r>
            <a:r>
              <a:rPr lang="zh-CN" altLang="en-US" sz="2800" b="1" smtClean="0">
                <a:solidFill>
                  <a:schemeClr val="tx1"/>
                </a:solidFill>
                <a:latin typeface="宋体" charset="-122"/>
                <a:ea typeface="黑体" pitchFamily="2" charset="-122"/>
                <a:cs typeface="Tunga"/>
              </a:rPr>
              <a:t>“</a:t>
            </a:r>
            <a:r>
              <a:rPr lang="zh-CN" altLang="en-US" sz="2800" b="1" smtClean="0">
                <a:solidFill>
                  <a:schemeClr val="tx1"/>
                </a:solidFill>
                <a:ea typeface="黑体" pitchFamily="2" charset="-122"/>
                <a:cs typeface="Tunga"/>
              </a:rPr>
              <a:t>慈善</a:t>
            </a:r>
            <a:r>
              <a:rPr lang="zh-CN" altLang="en-US" sz="2800" b="1" smtClean="0">
                <a:solidFill>
                  <a:schemeClr val="tx1"/>
                </a:solidFill>
                <a:latin typeface="宋体" charset="-122"/>
                <a:ea typeface="黑体" pitchFamily="2" charset="-122"/>
                <a:cs typeface="Tunga"/>
              </a:rPr>
              <a:t>”</a:t>
            </a:r>
            <a:r>
              <a:rPr lang="zh-CN" altLang="en-US" sz="2800" b="1" smtClean="0">
                <a:solidFill>
                  <a:schemeClr val="tx1"/>
                </a:solidFill>
                <a:ea typeface="黑体" pitchFamily="2" charset="-122"/>
                <a:cs typeface="Tunga"/>
              </a:rPr>
              <a:t>可亲、笑容可掬。今天，就让我们追随老舍先生的足迹，到济南去感受一下济南冬天特有的温馨，济南那秀气的山、澄绿的水。</a:t>
            </a:r>
            <a:r>
              <a:rPr lang="en-US" altLang="zh-CN" sz="2800" b="1" smtClean="0">
                <a:solidFill>
                  <a:schemeClr val="tx1"/>
                </a:solidFill>
                <a:latin typeface="宋体" charset="-122"/>
                <a:ea typeface="黑体" pitchFamily="2" charset="-122"/>
                <a:cs typeface="Tunga"/>
              </a:rPr>
              <a:t>……</a:t>
            </a:r>
            <a:endParaRPr lang="en-US" altLang="zh-CN" sz="2800" b="1" smtClean="0">
              <a:solidFill>
                <a:schemeClr val="tx1"/>
              </a:solidFill>
              <a:ea typeface="黑体" pitchFamily="2" charset="-122"/>
              <a:cs typeface="Tung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0" fill="hold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 autoUpdateAnimBg="0"/>
      <p:bldP spid="4099" grpId="1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标题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0"/>
          </a:xfrm>
        </p:spPr>
        <p:txBody>
          <a:bodyPr>
            <a:normAutofit fontScale="90000"/>
          </a:bodyPr>
          <a:lstStyle/>
          <a:p>
            <a:r>
              <a:rPr lang="en-US" altLang="zh-CN" sz="6600" smtClean="0">
                <a:cs typeface="Tunga"/>
              </a:rPr>
              <a:t>6</a:t>
            </a:r>
            <a:r>
              <a:rPr lang="zh-CN" altLang="en-US" sz="6600" smtClean="0">
                <a:cs typeface="Tunga"/>
              </a:rPr>
              <a:t>、体会</a:t>
            </a:r>
            <a:r>
              <a:rPr lang="en-US" altLang="zh-CN" sz="6600" b="1" u="sng" smtClean="0">
                <a:solidFill>
                  <a:srgbClr val="FF0000"/>
                </a:solidFill>
                <a:cs typeface="Tunga"/>
              </a:rPr>
              <a:t>“</a:t>
            </a:r>
            <a:r>
              <a:rPr lang="zh-CN" altLang="en-US" sz="6600" b="1" u="sng" smtClean="0">
                <a:solidFill>
                  <a:srgbClr val="FF0000"/>
                </a:solidFill>
                <a:cs typeface="Tunga"/>
              </a:rPr>
              <a:t>慈善</a:t>
            </a:r>
            <a:r>
              <a:rPr lang="en-US" altLang="zh-CN" sz="6600" b="1" u="sng" smtClean="0">
                <a:solidFill>
                  <a:srgbClr val="FF0000"/>
                </a:solidFill>
                <a:cs typeface="Tunga"/>
              </a:rPr>
              <a:t>”</a:t>
            </a:r>
            <a:r>
              <a:rPr lang="zh-CN" altLang="en-US" sz="6600" smtClean="0">
                <a:cs typeface="Tunga"/>
              </a:rPr>
              <a:t>一词。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74638" y="1298575"/>
            <a:ext cx="8594725" cy="2851150"/>
          </a:xfrm>
        </p:spPr>
        <p:txBody>
          <a:bodyPr>
            <a:noAutofit/>
          </a:bodyPr>
          <a:lstStyle/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原本形容人的态度仁慈谦和，这里把济南的冬天当作人来写，表现了济南的冬天给人的感受。洋溢着喜爱、感激之情。</a:t>
            </a:r>
            <a:endParaRPr lang="zh-CN" altLang="en-US" sz="4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98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4581525"/>
            <a:ext cx="1096963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1"/>
          <p:cNvSpPr>
            <a:spLocks noGrp="1"/>
          </p:cNvSpPr>
          <p:nvPr>
            <p:ph type="title"/>
          </p:nvPr>
        </p:nvSpPr>
        <p:spPr>
          <a:xfrm>
            <a:off x="600075" y="130175"/>
            <a:ext cx="8591550" cy="1066800"/>
          </a:xfrm>
        </p:spPr>
        <p:txBody>
          <a:bodyPr>
            <a:normAutofit fontScale="90000"/>
          </a:bodyPr>
          <a:lstStyle/>
          <a:p>
            <a:pPr algn="r"/>
            <a:r>
              <a:rPr lang="zh-CN" altLang="en-US" sz="8000" b="1" smtClean="0">
                <a:cs typeface="Tunga"/>
              </a:rPr>
              <a:t>第</a:t>
            </a:r>
            <a:r>
              <a:rPr lang="en-US" altLang="zh-CN" sz="8000" b="1" smtClean="0">
                <a:cs typeface="Tunga"/>
              </a:rPr>
              <a:t>3</a:t>
            </a:r>
            <a:r>
              <a:rPr lang="zh-CN" altLang="en-US" sz="8000" b="1" smtClean="0">
                <a:cs typeface="Tunga"/>
              </a:rPr>
              <a:t>自然段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323850" y="3213100"/>
            <a:ext cx="8977313" cy="1800225"/>
          </a:xfrm>
        </p:spPr>
        <p:txBody>
          <a:bodyPr/>
          <a:lstStyle/>
          <a:p>
            <a:pPr indent="-173736" algn="ctr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8000" b="1" dirty="0" smtClean="0"/>
              <a:t>写薄雪覆盖下的山。</a:t>
            </a:r>
            <a:endParaRPr lang="zh-CN" altLang="en-US" sz="8000" b="1" dirty="0"/>
          </a:p>
        </p:txBody>
      </p:sp>
      <p:pic>
        <p:nvPicPr>
          <p:cNvPr id="430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196975"/>
            <a:ext cx="1096962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标题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0"/>
          </a:xfrm>
        </p:spPr>
        <p:txBody>
          <a:bodyPr/>
          <a:lstStyle/>
          <a:p>
            <a:endParaRPr lang="zh-CN" altLang="en-US" smtClean="0">
              <a:cs typeface="Tung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74638" y="1298575"/>
            <a:ext cx="8594725" cy="4937125"/>
          </a:xfrm>
        </p:spPr>
        <p:txBody>
          <a:bodyPr/>
          <a:lstStyle/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/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9238" y="188913"/>
            <a:ext cx="8645525" cy="630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775" y="301625"/>
            <a:ext cx="8591550" cy="1689100"/>
          </a:xfrm>
          <a:gradFill>
            <a:gsLst>
              <a:gs pos="0">
                <a:schemeClr val="bg2">
                  <a:lumMod val="90000"/>
                </a:schemeClr>
              </a:gs>
              <a:gs pos="86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4800" b="1" dirty="0" smtClean="0"/>
              <a:t>1</a:t>
            </a:r>
            <a:r>
              <a:rPr lang="zh-CN" altLang="en-US" sz="4800" b="1" dirty="0" smtClean="0"/>
              <a:t>、围绕“妙”字，突出“小”字展开，接下来写了什么内容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323850" y="2492375"/>
            <a:ext cx="8594725" cy="2563813"/>
          </a:xfrm>
          <a:gradFill>
            <a:gsLst>
              <a:gs pos="0">
                <a:schemeClr val="bg2">
                  <a:lumMod val="90000"/>
                </a:schemeClr>
              </a:gs>
              <a:gs pos="86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/>
          <a:lstStyle/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800" b="1" dirty="0" smtClean="0"/>
              <a:t>按照</a:t>
            </a:r>
            <a:r>
              <a:rPr lang="zh-CN" alt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山上、山尖、山坡、山腰</a:t>
            </a:r>
            <a:r>
              <a:rPr lang="zh-CN" altLang="en-US" sz="4800" b="1" dirty="0" smtClean="0"/>
              <a:t>的空间顺序把各个部分的色、态、光一一展现出来。</a:t>
            </a:r>
            <a:endParaRPr lang="zh-CN" altLang="en-US" sz="4800" b="1" dirty="0"/>
          </a:p>
        </p:txBody>
      </p:sp>
      <p:pic>
        <p:nvPicPr>
          <p:cNvPr id="4506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4750" y="4149725"/>
            <a:ext cx="1096963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4727575" cy="1066800"/>
          </a:xfrm>
        </p:spPr>
        <p:txBody>
          <a:bodyPr/>
          <a:lstStyle/>
          <a:p>
            <a:r>
              <a:rPr lang="zh-CN" altLang="en-US" sz="6000" b="1" smtClean="0">
                <a:cs typeface="Tunga"/>
              </a:rPr>
              <a:t>山上写矮松。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-180975" y="1268413"/>
            <a:ext cx="9324975" cy="1338262"/>
          </a:xfrm>
        </p:spPr>
        <p:txBody>
          <a:bodyPr/>
          <a:lstStyle/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3600" b="1" dirty="0" smtClean="0"/>
              <a:t>山是小山，雪是小雪，松是矮松，画面和谐。</a:t>
            </a:r>
            <a:endParaRPr lang="zh-CN" altLang="en-US" sz="3600" b="1" dirty="0"/>
          </a:p>
        </p:txBody>
      </p:sp>
      <p:sp>
        <p:nvSpPr>
          <p:cNvPr id="4" name="椭圆 3"/>
          <p:cNvSpPr/>
          <p:nvPr/>
        </p:nvSpPr>
        <p:spPr>
          <a:xfrm>
            <a:off x="611188" y="2420938"/>
            <a:ext cx="1008062" cy="36004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看护妇</a:t>
            </a:r>
          </a:p>
        </p:txBody>
      </p:sp>
      <p:sp>
        <p:nvSpPr>
          <p:cNvPr id="5" name="左箭头标注 4"/>
          <p:cNvSpPr/>
          <p:nvPr/>
        </p:nvSpPr>
        <p:spPr>
          <a:xfrm>
            <a:off x="1619250" y="3644900"/>
            <a:ext cx="7056438" cy="1368425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1645"/>
            </a:avLst>
          </a:prstGeom>
          <a:gradFill>
            <a:gsLst>
              <a:gs pos="0">
                <a:schemeClr val="bg2">
                  <a:lumMod val="90000"/>
                </a:schemeClr>
              </a:gs>
              <a:gs pos="86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solidFill>
                  <a:schemeClr val="tx1"/>
                </a:solidFill>
              </a:rPr>
              <a:t>比喻贴切，写小雪后小松的秀美形态。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1"/>
          <p:cNvSpPr>
            <a:spLocks noGrp="1"/>
          </p:cNvSpPr>
          <p:nvPr>
            <p:ph type="title"/>
          </p:nvPr>
        </p:nvSpPr>
        <p:spPr>
          <a:xfrm>
            <a:off x="0" y="404813"/>
            <a:ext cx="8591550" cy="1427162"/>
          </a:xfrm>
        </p:spPr>
        <p:txBody>
          <a:bodyPr>
            <a:normAutofit fontScale="90000"/>
          </a:bodyPr>
          <a:lstStyle/>
          <a:p>
            <a:r>
              <a:rPr lang="zh-CN" altLang="en-US" sz="7200" smtClean="0">
                <a:cs typeface="Tunga"/>
              </a:rPr>
              <a:t>山尖</a:t>
            </a:r>
            <a:r>
              <a:rPr lang="zh-CN" altLang="en-US" sz="4400" smtClean="0">
                <a:cs typeface="Tunga"/>
              </a:rPr>
              <a:t>是山的最高部位，和蓝天相接，所以写色彩。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-15875" y="2852738"/>
            <a:ext cx="2138363" cy="1655762"/>
          </a:xfrm>
          <a:gradFill>
            <a:gsLst>
              <a:gs pos="0">
                <a:schemeClr val="bg2">
                  <a:lumMod val="90000"/>
                </a:schemeClr>
              </a:gs>
              <a:gs pos="86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/>
          <a:lstStyle/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9600" dirty="0" smtClean="0"/>
              <a:t>镶</a:t>
            </a:r>
            <a:endParaRPr lang="zh-CN" altLang="en-US" sz="9600" dirty="0"/>
          </a:p>
        </p:txBody>
      </p:sp>
      <p:sp>
        <p:nvSpPr>
          <p:cNvPr id="4" name="左箭头标注 3"/>
          <p:cNvSpPr/>
          <p:nvPr/>
        </p:nvSpPr>
        <p:spPr>
          <a:xfrm>
            <a:off x="2124075" y="2636838"/>
            <a:ext cx="6840538" cy="2087562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8098"/>
            </a:avLst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</a:rPr>
              <a:t>原指一物嵌入另一物或围在另一物边缘，</a:t>
            </a:r>
            <a:r>
              <a:rPr lang="zh-CN" altLang="en-US" sz="2800" dirty="0">
                <a:solidFill>
                  <a:srgbClr val="FF0000"/>
                </a:solidFill>
              </a:rPr>
              <a:t>这里形象地写出白色的山尖连着蓝天，就像银边围在蓝天边缘的景观。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标题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0"/>
          </a:xfrm>
        </p:spPr>
        <p:txBody>
          <a:bodyPr>
            <a:normAutofit fontScale="90000"/>
          </a:bodyPr>
          <a:lstStyle/>
          <a:p>
            <a:r>
              <a:rPr lang="zh-CN" altLang="en-US" sz="8000" b="1" smtClean="0">
                <a:cs typeface="Tunga"/>
              </a:rPr>
              <a:t>山腰</a:t>
            </a:r>
            <a:r>
              <a:rPr lang="zh-CN" altLang="en-US" sz="4000" b="1" smtClean="0">
                <a:cs typeface="Tunga"/>
              </a:rPr>
              <a:t>着重写光和色。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179388" y="1412875"/>
            <a:ext cx="8594725" cy="1338263"/>
          </a:xfrm>
          <a:gradFill>
            <a:gsLst>
              <a:gs pos="0">
                <a:schemeClr val="bg2">
                  <a:lumMod val="90000"/>
                </a:schemeClr>
              </a:gs>
              <a:gs pos="86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000" b="1" dirty="0" smtClean="0">
                <a:solidFill>
                  <a:schemeClr val="tx1"/>
                </a:solidFill>
              </a:rPr>
              <a:t>“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光</a:t>
            </a:r>
            <a:r>
              <a:rPr lang="zh-CN" altLang="en-US" sz="4000" b="1" dirty="0" smtClean="0">
                <a:solidFill>
                  <a:schemeClr val="tx1"/>
                </a:solidFill>
              </a:rPr>
              <a:t>”是写“快日落”时的阳光，</a:t>
            </a:r>
            <a:endParaRPr lang="en-US" altLang="zh-CN" sz="4000" b="1" dirty="0" smtClean="0">
              <a:solidFill>
                <a:schemeClr val="tx1"/>
              </a:solidFill>
            </a:endParaRPr>
          </a:p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000" b="1" dirty="0" smtClean="0">
                <a:solidFill>
                  <a:schemeClr val="tx1"/>
                </a:solidFill>
              </a:rPr>
              <a:t>“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色</a:t>
            </a:r>
            <a:r>
              <a:rPr lang="zh-CN" altLang="en-US" sz="4000" b="1" dirty="0" smtClean="0">
                <a:solidFill>
                  <a:schemeClr val="tx1"/>
                </a:solidFill>
              </a:rPr>
              <a:t>”则写出了色彩的变化。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11113" y="3249613"/>
            <a:ext cx="5364163" cy="768350"/>
          </a:xfrm>
          <a:prstGeom prst="rect">
            <a:avLst/>
          </a:prstGeom>
          <a:gradFill>
            <a:gsLst>
              <a:gs pos="0">
                <a:srgbClr val="FFFF00"/>
              </a:gs>
              <a:gs pos="86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赏析“忽然害了羞”：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9388" y="4149725"/>
            <a:ext cx="923925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800">
                <a:solidFill>
                  <a:schemeClr val="tx1"/>
                </a:solidFill>
                <a:ea typeface="华文楷体"/>
              </a:rPr>
              <a:t>拟人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673225" y="4027488"/>
            <a:ext cx="73818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>
                <a:solidFill>
                  <a:schemeClr val="tx1"/>
                </a:solidFill>
                <a:ea typeface="华文楷体"/>
              </a:rPr>
              <a:t>雪色娇美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016250" y="4027488"/>
            <a:ext cx="676275" cy="283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chemeClr val="tx1"/>
                </a:solidFill>
                <a:ea typeface="华文楷体"/>
              </a:rPr>
              <a:t>情与内在美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6" grpId="0"/>
      <p:bldP spid="7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标题 1"/>
          <p:cNvSpPr>
            <a:spLocks noGrp="1"/>
          </p:cNvSpPr>
          <p:nvPr>
            <p:ph type="title"/>
          </p:nvPr>
        </p:nvSpPr>
        <p:spPr>
          <a:xfrm>
            <a:off x="0" y="260350"/>
            <a:ext cx="9144000" cy="1427163"/>
          </a:xfrm>
        </p:spPr>
        <p:txBody>
          <a:bodyPr>
            <a:normAutofit fontScale="90000"/>
          </a:bodyPr>
          <a:lstStyle/>
          <a:p>
            <a:r>
              <a:rPr lang="zh-CN" altLang="en-US" sz="4400" b="1" smtClean="0">
                <a:cs typeface="Tunga"/>
              </a:rPr>
              <a:t>赏析“</a:t>
            </a:r>
            <a:r>
              <a:rPr lang="zh-CN" altLang="en-US" sz="4400" b="1" smtClean="0">
                <a:solidFill>
                  <a:srgbClr val="FF0000"/>
                </a:solidFill>
                <a:cs typeface="Tunga"/>
              </a:rPr>
              <a:t>也就下点小雪吧，济南是受不住大雪的，那些小山太秀气</a:t>
            </a:r>
            <a:r>
              <a:rPr lang="zh-CN" altLang="en-US" sz="4400" b="1" smtClean="0">
                <a:cs typeface="Tunga"/>
              </a:rPr>
              <a:t>”。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323850" y="2205038"/>
            <a:ext cx="8594725" cy="4075112"/>
          </a:xfrm>
        </p:spPr>
        <p:txBody>
          <a:bodyPr>
            <a:noAutofit/>
          </a:bodyPr>
          <a:lstStyle/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6000" b="1" u="sng" dirty="0" smtClean="0">
                <a:solidFill>
                  <a:srgbClr val="FF0000"/>
                </a:solidFill>
              </a:rPr>
              <a:t>用与老天商量的语气，说怕小山被大雪压垮了，实际是赞美小雪后济南小山的秀美。</a:t>
            </a:r>
            <a:endParaRPr lang="zh-CN" altLang="en-US" sz="6000" b="1" u="sng" dirty="0">
              <a:solidFill>
                <a:srgbClr val="FF0000"/>
              </a:solidFill>
            </a:endParaRPr>
          </a:p>
        </p:txBody>
      </p:sp>
      <p:pic>
        <p:nvPicPr>
          <p:cNvPr id="4915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2088" y="1412875"/>
            <a:ext cx="1096962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标题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8000" b="1" smtClean="0">
                <a:cs typeface="Tunga"/>
              </a:rPr>
              <a:t>第</a:t>
            </a:r>
            <a:r>
              <a:rPr lang="en-US" altLang="zh-CN" sz="8000" b="1" smtClean="0">
                <a:cs typeface="Tunga"/>
              </a:rPr>
              <a:t>4</a:t>
            </a:r>
            <a:r>
              <a:rPr lang="zh-CN" altLang="en-US" sz="8000" b="1" smtClean="0">
                <a:cs typeface="Tunga"/>
              </a:rPr>
              <a:t>自然段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107950" y="1773238"/>
            <a:ext cx="9323388" cy="3641725"/>
          </a:xfrm>
        </p:spPr>
        <p:txBody>
          <a:bodyPr/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9600" b="1" dirty="0" smtClean="0"/>
              <a:t>写城外远山、</a:t>
            </a:r>
            <a:endParaRPr lang="en-US" altLang="zh-CN" sz="9600" b="1" dirty="0" smtClean="0"/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9600" b="1" dirty="0" smtClean="0"/>
              <a:t>勾勒淡雅水墨画。</a:t>
            </a:r>
            <a:endParaRPr lang="zh-CN" altLang="en-US" sz="9600" b="1" dirty="0"/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60363"/>
            <a:ext cx="1096962" cy="101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标题 1"/>
          <p:cNvSpPr>
            <a:spLocks noGrp="1"/>
          </p:cNvSpPr>
          <p:nvPr>
            <p:ph type="title"/>
          </p:nvPr>
        </p:nvSpPr>
        <p:spPr>
          <a:xfrm>
            <a:off x="0" y="333375"/>
            <a:ext cx="8591550" cy="1066800"/>
          </a:xfrm>
        </p:spPr>
        <p:txBody>
          <a:bodyPr>
            <a:normAutofit fontScale="90000"/>
          </a:bodyPr>
          <a:lstStyle/>
          <a:p>
            <a:r>
              <a:rPr lang="zh-CN" altLang="en-US" sz="7200" b="1" smtClean="0">
                <a:cs typeface="Tunga"/>
              </a:rPr>
              <a:t>特点：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0" y="1916113"/>
            <a:ext cx="5148263" cy="3671887"/>
          </a:xfrm>
        </p:spPr>
        <p:txBody>
          <a:bodyPr/>
          <a:lstStyle/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5400" b="1" dirty="0"/>
              <a:t>远眺，这幅画里远山是背景。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3"/>
          <p:cNvSpPr txBox="1">
            <a:spLocks noChangeArrowheads="1"/>
          </p:cNvSpPr>
          <p:nvPr/>
        </p:nvSpPr>
        <p:spPr bwMode="auto">
          <a:xfrm>
            <a:off x="150813" y="1052513"/>
            <a:ext cx="119062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>
                <a:solidFill>
                  <a:srgbClr val="0000CC"/>
                </a:solidFill>
                <a:latin typeface="Times New Roman" pitchFamily="18" charset="0"/>
                <a:ea typeface="宋体" charset="-122"/>
              </a:rPr>
              <a:t>学习目标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1341438" y="1047750"/>
            <a:ext cx="7983537" cy="417671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1</a:t>
            </a: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、了解</a:t>
            </a:r>
            <a:r>
              <a:rPr lang="zh-CN" altLang="en-US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济南冬天的景物特点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。 </a:t>
            </a:r>
            <a:endParaRPr lang="en-US" altLang="zh-CN" dirty="0"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  <a:cs typeface="+mn-cs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2</a:t>
            </a: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、学习</a:t>
            </a:r>
            <a:r>
              <a:rPr lang="zh-CN" altLang="en-US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老舍先生的写景方法</a:t>
            </a:r>
            <a:r>
              <a:rPr lang="zh-CN" alt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。</a:t>
            </a:r>
            <a:r>
              <a:rPr lang="en-US" altLang="zh-CN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(</a:t>
            </a:r>
            <a:r>
              <a:rPr lang="zh-CN" alt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情景交融</a:t>
            </a:r>
            <a:r>
              <a:rPr lang="en-US" altLang="zh-CN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)</a:t>
            </a:r>
            <a:r>
              <a:rPr lang="zh-CN" alt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 </a:t>
            </a:r>
            <a:endParaRPr lang="en-US" altLang="zh-CN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  <a:cs typeface="+mn-cs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3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、体会</a:t>
            </a:r>
            <a:r>
              <a:rPr lang="zh-CN" altLang="en-US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比喻、拟人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等修辞手法的精妙。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4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、学习本文由里到外、由山到水的写景顺序。</a:t>
            </a:r>
          </a:p>
          <a:p>
            <a:pPr eaLnBrk="1" fontAlgn="auto" hangingPunct="1">
              <a:spcAft>
                <a:spcPts val="0"/>
              </a:spcAft>
              <a:buSzPct val="85000"/>
              <a:buFontTx/>
              <a:buNone/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5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、</a:t>
            </a: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抓住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特点写写家乡的</a:t>
            </a: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景物。 </a:t>
            </a:r>
            <a:endParaRPr lang="zh-CN" altLang="en-US" dirty="0"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0"/>
          </a:xfrm>
          <a:solidFill>
            <a:schemeClr val="bg1">
              <a:alpha val="58038"/>
            </a:schemeClr>
          </a:solidFill>
        </p:spPr>
        <p:txBody>
          <a:bodyPr/>
          <a:lstStyle/>
          <a:p>
            <a:pPr algn="ctr"/>
            <a:r>
              <a:rPr lang="zh-CN" altLang="en-US" sz="7200" b="1" smtClean="0">
                <a:cs typeface="Tunga"/>
              </a:rPr>
              <a:t>第</a:t>
            </a:r>
            <a:r>
              <a:rPr lang="en-US" altLang="zh-CN" sz="7200" b="1" smtClean="0">
                <a:cs typeface="Tunga"/>
              </a:rPr>
              <a:t>5</a:t>
            </a:r>
            <a:r>
              <a:rPr lang="zh-CN" altLang="en-US" sz="7200" b="1" smtClean="0">
                <a:cs typeface="Tunga"/>
              </a:rPr>
              <a:t>自然段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179388" y="1989138"/>
            <a:ext cx="8763000" cy="2274887"/>
          </a:xfrm>
          <a:solidFill>
            <a:schemeClr val="bg1">
              <a:alpha val="42000"/>
            </a:schemeClr>
          </a:solidFill>
        </p:spPr>
        <p:txBody>
          <a:bodyPr/>
          <a:lstStyle/>
          <a:p>
            <a:pPr indent="-173736" algn="ctr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8000" b="1" dirty="0" smtClean="0"/>
              <a:t>写济南冬天的水色。</a:t>
            </a:r>
            <a:endParaRPr lang="zh-CN" altLang="en-US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标题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0"/>
          </a:xfrm>
        </p:spPr>
        <p:txBody>
          <a:bodyPr/>
          <a:lstStyle/>
          <a:p>
            <a:endParaRPr lang="zh-CN" altLang="en-US" smtClean="0">
              <a:cs typeface="Tunga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19250" y="333375"/>
            <a:ext cx="6048375" cy="6191250"/>
          </a:xfrm>
        </p:spPr>
      </p:pic>
      <p:pic>
        <p:nvPicPr>
          <p:cNvPr id="53254" name="Picture 6" descr="U5801P704DT2011080511465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88913"/>
            <a:ext cx="8785225" cy="6408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标题 1"/>
          <p:cNvSpPr>
            <a:spLocks noGrp="1"/>
          </p:cNvSpPr>
          <p:nvPr>
            <p:ph type="title"/>
          </p:nvPr>
        </p:nvSpPr>
        <p:spPr>
          <a:xfrm>
            <a:off x="250825" y="1484313"/>
            <a:ext cx="8591550" cy="1512887"/>
          </a:xfrm>
          <a:solidFill>
            <a:schemeClr val="bg1">
              <a:alpha val="47842"/>
            </a:schemeClr>
          </a:solidFill>
        </p:spPr>
        <p:txBody>
          <a:bodyPr/>
          <a:lstStyle/>
          <a:p>
            <a:pPr algn="r"/>
            <a:r>
              <a:rPr lang="en-US" altLang="zh-CN" sz="6000" b="1" smtClean="0">
                <a:solidFill>
                  <a:schemeClr val="tx1"/>
                </a:solidFill>
                <a:cs typeface="Tunga"/>
              </a:rPr>
              <a:t>1</a:t>
            </a:r>
            <a:r>
              <a:rPr lang="zh-CN" altLang="en-US" sz="6000" b="1" smtClean="0">
                <a:solidFill>
                  <a:schemeClr val="tx1"/>
                </a:solidFill>
                <a:cs typeface="Tunga"/>
              </a:rPr>
              <a:t>、体会</a:t>
            </a:r>
            <a:r>
              <a:rPr lang="zh-CN" altLang="en-US" sz="8000" b="1" smtClean="0">
                <a:solidFill>
                  <a:srgbClr val="4F0C01"/>
                </a:solidFill>
                <a:cs typeface="Tunga"/>
              </a:rPr>
              <a:t>“绿”</a:t>
            </a:r>
            <a:r>
              <a:rPr lang="zh-CN" altLang="en-US" sz="6000" b="1" smtClean="0">
                <a:solidFill>
                  <a:schemeClr val="tx1"/>
                </a:solidFill>
                <a:cs typeface="Tunga"/>
              </a:rPr>
              <a:t>的作用。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179388" y="3213100"/>
            <a:ext cx="8594725" cy="2778125"/>
          </a:xfrm>
          <a:solidFill>
            <a:schemeClr val="bg1">
              <a:alpha val="53000"/>
            </a:schemeClr>
          </a:solidFill>
        </p:spPr>
        <p:txBody>
          <a:bodyPr/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4400" b="1" dirty="0" smtClean="0"/>
              <a:t>一连用了</a:t>
            </a:r>
            <a:r>
              <a:rPr lang="en-US" altLang="zh-CN" sz="4400" b="1" dirty="0" smtClean="0"/>
              <a:t>5</a:t>
            </a:r>
            <a:r>
              <a:rPr lang="zh-CN" altLang="en-US" sz="4400" b="1" dirty="0" smtClean="0"/>
              <a:t>个“绿”，一个写绿萍，四个写水藻，</a:t>
            </a:r>
            <a:r>
              <a:rPr lang="zh-CN" altLang="en-US" sz="5400" b="1" u="sng" dirty="0" smtClean="0">
                <a:solidFill>
                  <a:srgbClr val="00B050"/>
                </a:solidFill>
              </a:rPr>
              <a:t>用“绿”来衬托水的清澈、透明。</a:t>
            </a:r>
            <a:endParaRPr lang="zh-CN" altLang="en-US" sz="5400" b="1" u="sng" dirty="0">
              <a:solidFill>
                <a:srgbClr val="00B050"/>
              </a:solidFill>
            </a:endParaRPr>
          </a:p>
        </p:txBody>
      </p:sp>
      <p:pic>
        <p:nvPicPr>
          <p:cNvPr id="5427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5084763"/>
            <a:ext cx="1096962" cy="101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>
              <a:cs typeface="Tunga"/>
            </a:endParaRPr>
          </a:p>
        </p:txBody>
      </p:sp>
      <p:sp>
        <p:nvSpPr>
          <p:cNvPr id="68611" name="Rectangle 3"/>
          <p:cNvSpPr>
            <a:spLocks noGrp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pic>
        <p:nvPicPr>
          <p:cNvPr id="68613" name="Picture 5" descr="24591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8913"/>
            <a:ext cx="8642350" cy="5976937"/>
          </a:xfrm>
          <a:prstGeom prst="rect">
            <a:avLst/>
          </a:prstGeom>
          <a:noFill/>
        </p:spPr>
      </p:pic>
      <p:pic>
        <p:nvPicPr>
          <p:cNvPr id="68615" name="Picture 7" descr="1311151006573386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8569325" cy="6089650"/>
          </a:xfrm>
          <a:prstGeom prst="rect">
            <a:avLst/>
          </a:prstGeom>
          <a:noFill/>
        </p:spPr>
      </p:pic>
      <p:pic>
        <p:nvPicPr>
          <p:cNvPr id="68617" name="Picture 9" descr="5447604_093019079093_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80975" y="188913"/>
            <a:ext cx="9753600" cy="6858000"/>
          </a:xfrm>
          <a:prstGeom prst="rect">
            <a:avLst/>
          </a:prstGeom>
          <a:noFill/>
        </p:spPr>
      </p:pic>
      <p:pic>
        <p:nvPicPr>
          <p:cNvPr id="68619" name="Picture 11" descr="t01b15d464083dc251b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324975" cy="7118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8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标题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0"/>
          </a:xfrm>
        </p:spPr>
        <p:txBody>
          <a:bodyPr/>
          <a:lstStyle/>
          <a:p>
            <a:r>
              <a:rPr lang="en-US" altLang="zh-CN" sz="4000" b="1" smtClean="0">
                <a:cs typeface="Tunga"/>
              </a:rPr>
              <a:t>2</a:t>
            </a:r>
            <a:r>
              <a:rPr lang="zh-CN" altLang="en-US" sz="4000" b="1" smtClean="0">
                <a:cs typeface="Tunga"/>
              </a:rPr>
              <a:t>、赏析“看吧</a:t>
            </a:r>
            <a:r>
              <a:rPr lang="en-US" altLang="zh-CN" sz="4000" b="1" smtClean="0">
                <a:cs typeface="Tunga"/>
              </a:rPr>
              <a:t>…</a:t>
            </a:r>
            <a:r>
              <a:rPr lang="zh-CN" altLang="en-US" sz="4000" b="1" smtClean="0">
                <a:cs typeface="Tunga"/>
              </a:rPr>
              <a:t>慢慢往上看吧</a:t>
            </a:r>
            <a:r>
              <a:rPr lang="en-US" altLang="zh-CN" sz="4000" b="1" smtClean="0">
                <a:cs typeface="Tunga"/>
              </a:rPr>
              <a:t>…</a:t>
            </a:r>
            <a:r>
              <a:rPr lang="zh-CN" altLang="en-US" sz="4000" b="1" smtClean="0">
                <a:cs typeface="Tunga"/>
              </a:rPr>
              <a:t>红屋顶、黄草山</a:t>
            </a:r>
            <a:r>
              <a:rPr lang="en-US" altLang="zh-CN" sz="4000" b="1" smtClean="0">
                <a:cs typeface="Tunga"/>
              </a:rPr>
              <a:t>……</a:t>
            </a:r>
            <a:r>
              <a:rPr lang="zh-CN" altLang="en-US" sz="4000" b="1" smtClean="0">
                <a:cs typeface="Tunga"/>
              </a:rPr>
              <a:t>小灰色树影。”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 bwMode="auto">
          <a:xfrm>
            <a:off x="0" y="1341438"/>
            <a:ext cx="8594725" cy="2490787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zh-CN" altLang="en-US" sz="3800" smtClean="0"/>
              <a:t>“看吧”引导人们视线由下而上仰视。“慢慢”表现出一种欣赏的感情，“空中、半空中、天上”三个短句，节拍正与“慢慢”相合。</a:t>
            </a:r>
          </a:p>
          <a:p>
            <a:pPr>
              <a:buFont typeface="Arial" charset="0"/>
              <a:buNone/>
            </a:pPr>
            <a:endParaRPr lang="zh-CN" altLang="en-US" sz="3400" smtClean="0"/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0" y="3860800"/>
            <a:ext cx="8893175" cy="2835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u="sng">
                <a:solidFill>
                  <a:srgbClr val="FC7286"/>
                </a:solidFill>
                <a:cs typeface="Tunga"/>
              </a:rPr>
              <a:t>“蓝水晶”运用了比喻，生动写出济南冬天天空澄澈、景色美丽。</a:t>
            </a:r>
          </a:p>
        </p:txBody>
      </p:sp>
      <p:pic>
        <p:nvPicPr>
          <p:cNvPr id="5530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25" y="692150"/>
            <a:ext cx="1096963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7" grpId="0"/>
      <p:bldP spid="3" grpId="0"/>
      <p:bldP spid="5530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>
              <a:cs typeface="Tunga"/>
            </a:endParaRPr>
          </a:p>
        </p:txBody>
      </p:sp>
      <p:sp>
        <p:nvSpPr>
          <p:cNvPr id="69635" name="Rectangle 3"/>
          <p:cNvSpPr>
            <a:spLocks noGrp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8764587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ECFF"/>
            </a:gs>
            <a:gs pos="100000">
              <a:srgbClr val="06BCB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标题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0"/>
          </a:xfrm>
        </p:spPr>
        <p:txBody>
          <a:bodyPr/>
          <a:lstStyle/>
          <a:p>
            <a:pPr algn="ctr"/>
            <a:r>
              <a:rPr lang="zh-CN" altLang="en-US" sz="6600" b="1" smtClean="0">
                <a:cs typeface="Tunga"/>
              </a:rPr>
              <a:t>第</a:t>
            </a:r>
            <a:r>
              <a:rPr lang="en-US" altLang="zh-CN" sz="6600" b="1" smtClean="0">
                <a:cs typeface="Tunga"/>
              </a:rPr>
              <a:t>6</a:t>
            </a:r>
            <a:r>
              <a:rPr lang="zh-CN" altLang="en-US" sz="6600" b="1" smtClean="0">
                <a:cs typeface="Tunga"/>
              </a:rPr>
              <a:t>自然段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 bwMode="auto">
          <a:xfrm>
            <a:off x="323850" y="2205038"/>
            <a:ext cx="8594725" cy="1914525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5000" b="1" smtClean="0"/>
              <a:t>点题。</a:t>
            </a:r>
          </a:p>
          <a:p>
            <a:r>
              <a:rPr lang="zh-CN" altLang="en-US" sz="5000" b="1" smtClean="0"/>
              <a:t>抒发喜爱、赞美之情。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标题 1"/>
          <p:cNvSpPr>
            <a:spLocks noGrp="1"/>
          </p:cNvSpPr>
          <p:nvPr>
            <p:ph type="title"/>
          </p:nvPr>
        </p:nvSpPr>
        <p:spPr>
          <a:xfrm>
            <a:off x="179388" y="549275"/>
            <a:ext cx="8591550" cy="1066800"/>
          </a:xfrm>
        </p:spPr>
        <p:txBody>
          <a:bodyPr/>
          <a:lstStyle/>
          <a:p>
            <a:r>
              <a:rPr lang="zh-CN" altLang="en-US" sz="5400" b="1" smtClean="0">
                <a:cs typeface="Tunga"/>
              </a:rPr>
              <a:t>体会结尾一句的好处。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 bwMode="auto">
          <a:xfrm>
            <a:off x="0" y="2420938"/>
            <a:ext cx="9144000" cy="1843087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5000" b="1" u="sng" smtClean="0"/>
              <a:t>既和开头“宝地”相呼应，又点题，抒发作者喜爱、赞美之情，给人以回味的余地。</a:t>
            </a:r>
          </a:p>
        </p:txBody>
      </p:sp>
      <p:pic>
        <p:nvPicPr>
          <p:cNvPr id="5734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5825" y="620713"/>
            <a:ext cx="1096963" cy="101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27150"/>
          </a:xfrm>
        </p:spPr>
        <p:txBody>
          <a:bodyPr/>
          <a:lstStyle/>
          <a:p>
            <a:pPr algn="ctr"/>
            <a:r>
              <a:rPr lang="zh-CN" altLang="en-US" sz="6000" b="1" smtClean="0">
                <a:cs typeface="Tunga"/>
              </a:rPr>
              <a:t>写景手法</a:t>
            </a:r>
          </a:p>
        </p:txBody>
      </p:sp>
      <p:sp>
        <p:nvSpPr>
          <p:cNvPr id="70659" name="Rectangle 3"/>
          <p:cNvSpPr>
            <a:spLocks noGrp="1"/>
          </p:cNvSpPr>
          <p:nvPr>
            <p:ph type="body" idx="4294967295"/>
          </p:nvPr>
        </p:nvSpPr>
        <p:spPr bwMode="auto">
          <a:xfrm>
            <a:off x="0" y="2276475"/>
            <a:ext cx="9144000" cy="1728788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9000" b="1" smtClean="0"/>
              <a:t>情景交融</a:t>
            </a:r>
          </a:p>
          <a:p>
            <a:endParaRPr lang="zh-CN" altLang="en-US" sz="62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3"/>
          <p:cNvSpPr>
            <a:spLocks noGrp="1"/>
          </p:cNvSpPr>
          <p:nvPr>
            <p:ph type="body" idx="4294967295"/>
          </p:nvPr>
        </p:nvSpPr>
        <p:spPr bwMode="auto">
          <a:xfrm>
            <a:off x="276225" y="1295400"/>
            <a:ext cx="8591550" cy="414972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3000" b="1" smtClean="0"/>
              <a:t>如“对于一个在北平住惯的人</a:t>
            </a:r>
            <a:r>
              <a:rPr lang="en-US" altLang="zh-CN" sz="3000" b="1" smtClean="0"/>
              <a:t>……”</a:t>
            </a:r>
            <a:r>
              <a:rPr lang="zh-CN" altLang="en-US" sz="3000" b="1" smtClean="0"/>
              <a:t>把济南和北平、伦敦、热带对比后说“济南真得算个宝地。”</a:t>
            </a:r>
          </a:p>
          <a:p>
            <a:r>
              <a:rPr lang="zh-CN" altLang="en-US" sz="3000" b="1" smtClean="0"/>
              <a:t>“这一圈小山在冬天特别可爱”、“那些小山太秀气”</a:t>
            </a:r>
          </a:p>
          <a:p>
            <a:endParaRPr lang="zh-CN" altLang="en-US" sz="3000" b="1" smtClean="0"/>
          </a:p>
          <a:p>
            <a:r>
              <a:rPr lang="zh-CN" altLang="en-US" sz="3000" b="1" smtClean="0">
                <a:solidFill>
                  <a:srgbClr val="FC7286"/>
                </a:solidFill>
              </a:rPr>
              <a:t>以上所述，均直接抒发了作者对济南冬天的喜爱、赞美。文章结尾“这就是济南的冬天”即抒发了“我爱济南的冬天，我爱冬天的济南”的情意。</a:t>
            </a:r>
          </a:p>
        </p:txBody>
      </p:sp>
      <p:sp>
        <p:nvSpPr>
          <p:cNvPr id="71684" name="Text Box 4"/>
          <p:cNvSpPr txBox="1">
            <a:spLocks noGrp="1" noChangeArrowheads="1"/>
          </p:cNvSpPr>
          <p:nvPr>
            <p:ph type="title" idx="4294967295"/>
          </p:nvPr>
        </p:nvSpPr>
        <p:spPr>
          <a:xfrm>
            <a:off x="323850" y="476250"/>
            <a:ext cx="8591550" cy="1066800"/>
          </a:xfrm>
          <a:noFill/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4400" b="1" smtClean="0">
                <a:cs typeface="Tunga"/>
              </a:rPr>
              <a:t>一、直接抒情</a:t>
            </a:r>
            <a:br>
              <a:rPr lang="zh-CN" altLang="en-US" sz="4400" b="1" smtClean="0">
                <a:cs typeface="Tunga"/>
              </a:rPr>
            </a:br>
            <a:endParaRPr lang="zh-CN" altLang="en-US" sz="4400" b="1" smtClean="0">
              <a:cs typeface="Tung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BJ12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3" descr="Large confetti"/>
          <p:cNvSpPr>
            <a:spLocks noChangeArrowheads="1"/>
          </p:cNvSpPr>
          <p:nvPr/>
        </p:nvSpPr>
        <p:spPr bwMode="auto">
          <a:xfrm>
            <a:off x="3308350" y="1628775"/>
            <a:ext cx="2590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spcBef>
                <a:spcPct val="0"/>
              </a:spcBef>
            </a:pPr>
            <a:r>
              <a:rPr lang="zh-CN" altLang="en-US" sz="4400">
                <a:latin typeface="Times New Roman" pitchFamily="18" charset="0"/>
                <a:ea typeface="黑体" pitchFamily="2" charset="-122"/>
              </a:rPr>
              <a:t>第一课时</a:t>
            </a:r>
          </a:p>
        </p:txBody>
      </p:sp>
      <p:sp>
        <p:nvSpPr>
          <p:cNvPr id="2" name="椭圆 1"/>
          <p:cNvSpPr/>
          <p:nvPr/>
        </p:nvSpPr>
        <p:spPr>
          <a:xfrm>
            <a:off x="3059113" y="2874963"/>
            <a:ext cx="3424237" cy="12255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/>
              <a:t>初读课文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z="4400" b="1" smtClean="0">
                <a:cs typeface="Tunga"/>
              </a:rPr>
              <a:t>二、创设意境，流露深情。</a:t>
            </a:r>
          </a:p>
        </p:txBody>
      </p:sp>
      <p:sp>
        <p:nvSpPr>
          <p:cNvPr id="72707" name="Rectangle 3"/>
          <p:cNvSpPr>
            <a:spLocks noGrp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3800" b="1" smtClean="0"/>
              <a:t>如“请闭上眼睛想</a:t>
            </a:r>
            <a:r>
              <a:rPr lang="en-US" altLang="zh-CN" sz="3800" b="1" smtClean="0"/>
              <a:t>……” “</a:t>
            </a:r>
            <a:r>
              <a:rPr lang="zh-CN" altLang="en-US" sz="3800" b="1" smtClean="0"/>
              <a:t>最妙的是下点小雪呀。” “这是张小水墨画” “看吧，由澄清的河水慢慢往上看吧</a:t>
            </a:r>
            <a:r>
              <a:rPr lang="en-US" altLang="zh-CN" sz="3800" b="1" smtClean="0"/>
              <a:t>……”</a:t>
            </a:r>
          </a:p>
          <a:p>
            <a:endParaRPr lang="en-US" altLang="zh-CN" sz="3800" b="1" smtClean="0"/>
          </a:p>
          <a:p>
            <a:r>
              <a:rPr lang="zh-CN" altLang="en-US" sz="3800" b="1" smtClean="0">
                <a:solidFill>
                  <a:srgbClr val="FC7286"/>
                </a:solidFill>
              </a:rPr>
              <a:t>这些都优美的意境中，都饱含了喜爱、赞美的深情。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591550" cy="1066800"/>
          </a:xfrm>
        </p:spPr>
        <p:txBody>
          <a:bodyPr/>
          <a:lstStyle/>
          <a:p>
            <a:r>
              <a:rPr lang="zh-CN" altLang="en-US" sz="4000" b="1" smtClean="0">
                <a:cs typeface="Tunga"/>
              </a:rPr>
              <a:t>三、虚实结合，进行联想，抒发感情。</a:t>
            </a:r>
          </a:p>
        </p:txBody>
      </p:sp>
      <p:sp>
        <p:nvSpPr>
          <p:cNvPr id="73731" name="Rectangle 3"/>
          <p:cNvSpPr>
            <a:spLocks noGrp="1"/>
          </p:cNvSpPr>
          <p:nvPr>
            <p:ph type="body" idx="4294967295"/>
          </p:nvPr>
        </p:nvSpPr>
        <p:spPr bwMode="auto">
          <a:xfrm>
            <a:off x="250825" y="1557338"/>
            <a:ext cx="8591550" cy="493395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3400" b="1" smtClean="0"/>
              <a:t>如“树尖上顶着一髻儿白花，好像日本看护妇” 、“山尖全白了，给蓝天镶上一道银边”、由水藻的“真绿”联想到“把终年贮蓄的绿色全拿出来了”、由“清亮”和“蓝汪汪”联想到“整个的是块空灵的蓝水晶”。</a:t>
            </a:r>
          </a:p>
          <a:p>
            <a:endParaRPr lang="zh-CN" altLang="en-US" sz="3400" b="1" smtClean="0"/>
          </a:p>
          <a:p>
            <a:r>
              <a:rPr lang="zh-CN" altLang="en-US" sz="3400" b="1" smtClean="0">
                <a:solidFill>
                  <a:srgbClr val="FC7286"/>
                </a:solidFill>
              </a:rPr>
              <a:t>这些联想中也都饱含着感情。</a:t>
            </a:r>
            <a:endParaRPr lang="en-US" altLang="zh-CN" sz="3400" b="1" smtClean="0">
              <a:solidFill>
                <a:srgbClr val="FC7286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标题 1"/>
          <p:cNvSpPr>
            <a:spLocks noGrp="1"/>
          </p:cNvSpPr>
          <p:nvPr>
            <p:ph type="title"/>
          </p:nvPr>
        </p:nvSpPr>
        <p:spPr>
          <a:xfrm>
            <a:off x="0" y="-242888"/>
            <a:ext cx="2566988" cy="1066801"/>
          </a:xfrm>
        </p:spPr>
        <p:txBody>
          <a:bodyPr/>
          <a:lstStyle/>
          <a:p>
            <a:r>
              <a:rPr lang="zh-CN" altLang="en-US" sz="4400" b="1" smtClean="0">
                <a:cs typeface="Tunga"/>
              </a:rPr>
              <a:t>拓展补充：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 bwMode="auto">
          <a:xfrm>
            <a:off x="0" y="1125538"/>
            <a:ext cx="4657725" cy="4937125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2800" b="1" smtClean="0">
                <a:solidFill>
                  <a:schemeClr val="tx1"/>
                </a:solidFill>
              </a:rPr>
              <a:t>老舍，曾任中国文联副主席、中国作协副主席、北京市文联主席等职。</a:t>
            </a:r>
            <a:r>
              <a:rPr lang="en-US" altLang="zh-CN" sz="2800" b="1" smtClean="0">
                <a:solidFill>
                  <a:schemeClr val="tx1"/>
                </a:solidFill>
              </a:rPr>
              <a:t>1951</a:t>
            </a:r>
            <a:r>
              <a:rPr lang="zh-CN" altLang="en-US" sz="2800" b="1" smtClean="0">
                <a:solidFill>
                  <a:schemeClr val="tx1"/>
                </a:solidFill>
              </a:rPr>
              <a:t>年</a:t>
            </a:r>
            <a:r>
              <a:rPr lang="en-US" altLang="zh-CN" sz="2800" b="1" smtClean="0">
                <a:solidFill>
                  <a:schemeClr val="tx1"/>
                </a:solidFill>
              </a:rPr>
              <a:t>12</a:t>
            </a:r>
            <a:r>
              <a:rPr lang="zh-CN" altLang="en-US" sz="2800" b="1" smtClean="0">
                <a:solidFill>
                  <a:schemeClr val="tx1"/>
                </a:solidFill>
              </a:rPr>
              <a:t>月，北京市人民政府授予他 </a:t>
            </a:r>
            <a:r>
              <a:rPr lang="zh-CN" altLang="en-US" sz="2800" b="1" u="sng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“人民艺术家” </a:t>
            </a:r>
            <a:r>
              <a:rPr lang="zh-CN" altLang="en-US" sz="2800" b="1" smtClean="0">
                <a:solidFill>
                  <a:schemeClr val="tx1"/>
                </a:solidFill>
              </a:rPr>
              <a:t>的光荣称号。</a:t>
            </a:r>
          </a:p>
          <a:p>
            <a:r>
              <a:rPr lang="zh-CN" altLang="en-US" sz="2800" b="1" smtClean="0">
                <a:solidFill>
                  <a:schemeClr val="tx1"/>
                </a:solidFill>
              </a:rPr>
              <a:t>先后在济南齐鲁大学和青岛大学任教七年，对山东产生了深厚感情，他称山东为“第二故乡</a:t>
            </a:r>
            <a:r>
              <a:rPr lang="en-US" altLang="zh-CN" sz="2800" b="1" smtClean="0">
                <a:solidFill>
                  <a:schemeClr val="tx1"/>
                </a:solidFill>
              </a:rPr>
              <a:t>"</a:t>
            </a:r>
            <a:r>
              <a:rPr lang="zh-CN" altLang="en-US" sz="2800" b="1" smtClean="0">
                <a:solidFill>
                  <a:schemeClr val="tx1"/>
                </a:solidFill>
              </a:rPr>
              <a:t>。</a:t>
            </a:r>
            <a:endParaRPr lang="en-US" altLang="zh-CN" sz="2800" b="1" smtClean="0">
              <a:solidFill>
                <a:schemeClr val="tx1"/>
              </a:solidFill>
            </a:endParaRPr>
          </a:p>
          <a:p>
            <a:r>
              <a:rPr lang="en-US" altLang="zh-CN" sz="2800" b="1" smtClean="0">
                <a:solidFill>
                  <a:schemeClr val="tx1"/>
                </a:solidFill>
              </a:rPr>
              <a:t>1966</a:t>
            </a:r>
            <a:r>
              <a:rPr lang="zh-CN" altLang="en-US" sz="2800" b="1" smtClean="0">
                <a:solidFill>
                  <a:schemeClr val="tx1"/>
                </a:solidFill>
              </a:rPr>
              <a:t>年</a:t>
            </a:r>
            <a:r>
              <a:rPr lang="en-US" altLang="zh-CN" sz="2800" b="1" smtClean="0">
                <a:solidFill>
                  <a:schemeClr val="tx1"/>
                </a:solidFill>
              </a:rPr>
              <a:t>8</a:t>
            </a:r>
            <a:r>
              <a:rPr lang="zh-CN" altLang="en-US" sz="2800" b="1" smtClean="0">
                <a:solidFill>
                  <a:schemeClr val="tx1"/>
                </a:solidFill>
              </a:rPr>
              <a:t>月</a:t>
            </a:r>
            <a:r>
              <a:rPr lang="en-US" altLang="zh-CN" sz="2800" b="1" smtClean="0">
                <a:solidFill>
                  <a:schemeClr val="tx1"/>
                </a:solidFill>
              </a:rPr>
              <a:t>24</a:t>
            </a:r>
            <a:r>
              <a:rPr lang="zh-CN" altLang="en-US" sz="2800" b="1" smtClean="0">
                <a:solidFill>
                  <a:schemeClr val="tx1"/>
                </a:solidFill>
              </a:rPr>
              <a:t>日，老舍被林彪、江青及反革命集团摧残迫害，不幸逝世，终年</a:t>
            </a:r>
            <a:r>
              <a:rPr lang="en-US" altLang="zh-CN" sz="2800" b="1" smtClean="0">
                <a:solidFill>
                  <a:schemeClr val="tx1"/>
                </a:solidFill>
              </a:rPr>
              <a:t>67</a:t>
            </a:r>
            <a:r>
              <a:rPr lang="zh-CN" altLang="en-US" sz="2800" b="1" smtClean="0">
                <a:solidFill>
                  <a:schemeClr val="tx1"/>
                </a:solidFill>
              </a:rPr>
              <a:t>岁。</a:t>
            </a:r>
          </a:p>
        </p:txBody>
      </p:sp>
      <p:pic>
        <p:nvPicPr>
          <p:cNvPr id="58372" name="Picture 4" descr="t01c14fa283106ad8f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1341438"/>
            <a:ext cx="3671887" cy="4897437"/>
          </a:xfrm>
          <a:prstGeom prst="rect">
            <a:avLst/>
          </a:prstGeom>
          <a:noFill/>
        </p:spPr>
      </p:pic>
      <p:pic>
        <p:nvPicPr>
          <p:cNvPr id="58374" name="Picture 6" descr="t01cfc0e7f45369c3b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1268413"/>
            <a:ext cx="3768725" cy="4968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CCE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pPr algn="ctr"/>
            <a:r>
              <a:rPr lang="zh-CN" altLang="en-US" sz="6600" b="1" smtClean="0">
                <a:cs typeface="Tunga"/>
              </a:rPr>
              <a:t>文化大革命</a:t>
            </a:r>
          </a:p>
        </p:txBody>
      </p:sp>
      <p:sp>
        <p:nvSpPr>
          <p:cNvPr id="66563" name="Rectangle 3"/>
          <p:cNvSpPr>
            <a:spLocks noGrp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3400" b="1" smtClean="0">
                <a:solidFill>
                  <a:schemeClr val="accent1"/>
                </a:solidFill>
              </a:rPr>
              <a:t>文化大革命，全称“无产阶级文化大革命”，简称文革，又称“十年动乱”、“十年浩劫”、“文化浩劫”或“文化灭绝”，是指</a:t>
            </a:r>
            <a:r>
              <a:rPr lang="en-US" altLang="zh-CN" sz="3400" b="1" smtClean="0">
                <a:solidFill>
                  <a:schemeClr val="accent1"/>
                </a:solidFill>
              </a:rPr>
              <a:t>1966</a:t>
            </a:r>
            <a:r>
              <a:rPr lang="zh-CN" altLang="en-US" sz="3400" b="1" smtClean="0">
                <a:solidFill>
                  <a:schemeClr val="accent1"/>
                </a:solidFill>
              </a:rPr>
              <a:t>年</a:t>
            </a:r>
            <a:r>
              <a:rPr lang="en-US" altLang="zh-CN" sz="3400" b="1" smtClean="0">
                <a:solidFill>
                  <a:schemeClr val="accent1"/>
                </a:solidFill>
              </a:rPr>
              <a:t>5</a:t>
            </a:r>
            <a:r>
              <a:rPr lang="zh-CN" altLang="en-US" sz="3400" b="1" smtClean="0">
                <a:solidFill>
                  <a:schemeClr val="accent1"/>
                </a:solidFill>
              </a:rPr>
              <a:t>月</a:t>
            </a:r>
            <a:r>
              <a:rPr lang="en-US" altLang="zh-CN" sz="3400" b="1" smtClean="0">
                <a:solidFill>
                  <a:schemeClr val="accent1"/>
                </a:solidFill>
              </a:rPr>
              <a:t>16</a:t>
            </a:r>
            <a:r>
              <a:rPr lang="zh-CN" altLang="en-US" sz="3400" b="1" smtClean="0">
                <a:solidFill>
                  <a:schemeClr val="accent1"/>
                </a:solidFill>
              </a:rPr>
              <a:t>日至</a:t>
            </a:r>
            <a:r>
              <a:rPr lang="en-US" altLang="zh-CN" sz="3400" b="1" smtClean="0">
                <a:solidFill>
                  <a:schemeClr val="accent1"/>
                </a:solidFill>
              </a:rPr>
              <a:t>1976</a:t>
            </a:r>
            <a:r>
              <a:rPr lang="zh-CN" altLang="en-US" sz="3400" b="1" smtClean="0">
                <a:solidFill>
                  <a:schemeClr val="accent1"/>
                </a:solidFill>
              </a:rPr>
              <a:t>年</a:t>
            </a:r>
            <a:r>
              <a:rPr lang="en-US" altLang="zh-CN" sz="3400" b="1" smtClean="0">
                <a:solidFill>
                  <a:schemeClr val="accent1"/>
                </a:solidFill>
              </a:rPr>
              <a:t>10</a:t>
            </a:r>
            <a:r>
              <a:rPr lang="zh-CN" altLang="en-US" sz="3400" b="1" smtClean="0">
                <a:solidFill>
                  <a:schemeClr val="accent1"/>
                </a:solidFill>
              </a:rPr>
              <a:t>月在中国由毛泽东错误发动和领导、被林彪和江青两个反革命集团利用、给中华民族带来严重灾难的政治运动。被广泛认为是自</a:t>
            </a:r>
            <a:r>
              <a:rPr lang="en-US" altLang="zh-CN" sz="3400" b="1" smtClean="0">
                <a:solidFill>
                  <a:schemeClr val="accent1"/>
                </a:solidFill>
              </a:rPr>
              <a:t>1949</a:t>
            </a:r>
            <a:r>
              <a:rPr lang="zh-CN" altLang="en-US" sz="3400" b="1" smtClean="0">
                <a:solidFill>
                  <a:schemeClr val="accent1"/>
                </a:solidFill>
              </a:rPr>
              <a:t>年建国至今最动荡不安的灾难性阶段。</a:t>
            </a:r>
            <a:r>
              <a:rPr lang="zh-CN" altLang="en-US" smtClean="0"/>
              <a:t> 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6BCBC"/>
            </a:gs>
            <a:gs pos="100000">
              <a:srgbClr val="CCE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zh-CN" altLang="en-US" sz="4800" b="1" smtClean="0">
                <a:cs typeface="Tunga"/>
              </a:rPr>
              <a:t>课后作业：</a:t>
            </a: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 bwMode="auto">
          <a:xfrm>
            <a:off x="0" y="2205038"/>
            <a:ext cx="8867775" cy="493395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3800" b="1" smtClean="0"/>
              <a:t>完成基础训练练习册。</a:t>
            </a:r>
          </a:p>
          <a:p>
            <a:endParaRPr lang="zh-CN" altLang="en-US" sz="3800" b="1" smtClean="0"/>
          </a:p>
          <a:p>
            <a:r>
              <a:rPr lang="zh-CN" altLang="en-US" sz="3800" b="1" smtClean="0"/>
              <a:t>体会课文语言和修辞美，自己试着写家乡美景。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/>
          </p:cNvSpPr>
          <p:nvPr>
            <p:ph type="title" idx="4294967295"/>
          </p:nvPr>
        </p:nvSpPr>
        <p:spPr>
          <a:xfrm>
            <a:off x="0" y="-242888"/>
            <a:ext cx="8591550" cy="1066801"/>
          </a:xfrm>
        </p:spPr>
        <p:txBody>
          <a:bodyPr/>
          <a:lstStyle/>
          <a:p>
            <a:pPr algn="ctr"/>
            <a:r>
              <a:rPr lang="zh-CN" altLang="en-US" sz="4400" b="1" smtClean="0">
                <a:cs typeface="Tunga"/>
              </a:rPr>
              <a:t>本文结束</a:t>
            </a:r>
          </a:p>
        </p:txBody>
      </p:sp>
      <p:sp>
        <p:nvSpPr>
          <p:cNvPr id="75779" name="Rectangle 3"/>
          <p:cNvSpPr>
            <a:spLocks noGrp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pic>
        <p:nvPicPr>
          <p:cNvPr id="75781" name="Picture 5" descr="t01e5f35b8ea22de8f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125538"/>
            <a:ext cx="8785225" cy="5543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>
          <a:xfrm>
            <a:off x="539750" y="476250"/>
            <a:ext cx="7772400" cy="1143000"/>
          </a:xfrm>
        </p:spPr>
        <p:txBody>
          <a:bodyPr/>
          <a:lstStyle/>
          <a:p>
            <a:r>
              <a:rPr lang="zh-CN" altLang="en-US" sz="6000" b="1" smtClean="0">
                <a:cs typeface="Tunga"/>
              </a:rPr>
              <a:t>课时要求</a:t>
            </a:r>
          </a:p>
        </p:txBody>
      </p:sp>
      <p:sp>
        <p:nvSpPr>
          <p:cNvPr id="6147" name="内容占位符 2"/>
          <p:cNvSpPr>
            <a:spLocks noGrp="1"/>
          </p:cNvSpPr>
          <p:nvPr>
            <p:ph idx="4294967295"/>
          </p:nvPr>
        </p:nvSpPr>
        <p:spPr>
          <a:xfrm>
            <a:off x="0" y="2565400"/>
            <a:ext cx="9144000" cy="2160588"/>
          </a:xfrm>
        </p:spPr>
        <p:txBody>
          <a:bodyPr>
            <a:noAutofit/>
          </a:bodyPr>
          <a:lstStyle/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4000" b="1" dirty="0" smtClean="0"/>
              <a:t>1</a:t>
            </a:r>
            <a:r>
              <a:rPr lang="zh-CN" altLang="en-US" sz="4000" b="1" dirty="0" smtClean="0"/>
              <a:t>、听读课文，圈出生字词；</a:t>
            </a:r>
            <a:endParaRPr lang="en-US" altLang="zh-CN" sz="4000" b="1" dirty="0" smtClean="0"/>
          </a:p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4000" b="1" dirty="0" smtClean="0"/>
              <a:t>2</a:t>
            </a:r>
            <a:r>
              <a:rPr lang="zh-CN" altLang="en-US" sz="4000" b="1" dirty="0" smtClean="0"/>
              <a:t>、理解文意，划分出段落、总结段意；</a:t>
            </a:r>
            <a:endParaRPr lang="en-US" altLang="zh-CN" sz="4000" b="1" dirty="0" smtClean="0"/>
          </a:p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4000" b="1" dirty="0" smtClean="0"/>
              <a:t>3</a:t>
            </a:r>
            <a:r>
              <a:rPr lang="zh-CN" altLang="en-US" sz="4000" b="1" dirty="0" smtClean="0"/>
              <a:t>、总结中心思想。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1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850" y="611188"/>
            <a:ext cx="9074150" cy="615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WordArt 3"/>
          <p:cNvSpPr>
            <a:spLocks noChangeArrowheads="1" noChangeShapeType="1"/>
          </p:cNvSpPr>
          <p:nvPr/>
        </p:nvSpPr>
        <p:spPr bwMode="auto">
          <a:xfrm>
            <a:off x="250825" y="0"/>
            <a:ext cx="8713788" cy="206057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听朗读，回答问题</a:t>
            </a:r>
          </a:p>
        </p:txBody>
      </p:sp>
      <p:pic>
        <p:nvPicPr>
          <p:cNvPr id="5" name="网络歌手-济南的冬天 配乐朗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215206" y="26431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97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2007090511563194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448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 Box 3"/>
          <p:cNvSpPr txBox="1">
            <a:spLocks noChangeArrowheads="1"/>
          </p:cNvSpPr>
          <p:nvPr/>
        </p:nvSpPr>
        <p:spPr bwMode="auto">
          <a:xfrm>
            <a:off x="676275" y="2057400"/>
            <a:ext cx="12001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>
                <a:solidFill>
                  <a:srgbClr val="CC3300"/>
                </a:solidFill>
                <a:latin typeface="Times New Roman" pitchFamily="18" charset="0"/>
                <a:ea typeface="宋体" charset="-122"/>
              </a:rPr>
              <a:t>注   音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059113" y="1268413"/>
            <a:ext cx="6697662" cy="496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solidFill>
                  <a:srgbClr val="CC0000"/>
                </a:solidFill>
                <a:latin typeface="黑体" pitchFamily="49" charset="-122"/>
                <a:ea typeface="黑体" pitchFamily="49" charset="-122"/>
                <a:cs typeface="+mn-cs"/>
              </a:rPr>
              <a:t>济</a:t>
            </a:r>
            <a:r>
              <a:rPr lang="zh-CN" altLang="en-US" sz="3200">
                <a:latin typeface="黑体" pitchFamily="49" charset="-122"/>
                <a:ea typeface="黑体" pitchFamily="49" charset="-122"/>
                <a:cs typeface="+mn-cs"/>
              </a:rPr>
              <a:t>南（      ）</a:t>
            </a:r>
            <a:r>
              <a:rPr lang="zh-CN" altLang="en-US" sz="3200">
                <a:solidFill>
                  <a:srgbClr val="CC0000"/>
                </a:solidFill>
                <a:latin typeface="黑体" pitchFamily="49" charset="-122"/>
                <a:ea typeface="黑体" pitchFamily="49" charset="-122"/>
                <a:cs typeface="+mn-cs"/>
              </a:rPr>
              <a:t>着</a:t>
            </a:r>
            <a:r>
              <a:rPr lang="zh-CN" altLang="en-US" sz="3200">
                <a:latin typeface="黑体" pitchFamily="49" charset="-122"/>
                <a:ea typeface="黑体" pitchFamily="49" charset="-122"/>
                <a:cs typeface="+mn-cs"/>
              </a:rPr>
              <a:t>落（      ）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>
              <a:latin typeface="黑体" pitchFamily="49" charset="-122"/>
              <a:ea typeface="黑体" pitchFamily="49" charset="-122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latin typeface="黑体" pitchFamily="49" charset="-122"/>
                <a:ea typeface="黑体" pitchFamily="49" charset="-122"/>
                <a:cs typeface="+mn-cs"/>
              </a:rPr>
              <a:t>宽</a:t>
            </a:r>
            <a:r>
              <a:rPr lang="zh-CN" altLang="en-US" sz="3200">
                <a:solidFill>
                  <a:srgbClr val="CC0000"/>
                </a:solidFill>
                <a:latin typeface="黑体" pitchFamily="49" charset="-122"/>
                <a:ea typeface="黑体" pitchFamily="49" charset="-122"/>
                <a:cs typeface="+mn-cs"/>
              </a:rPr>
              <a:t>敞</a:t>
            </a:r>
            <a:r>
              <a:rPr lang="zh-CN" altLang="en-US" sz="3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（</a:t>
            </a:r>
            <a:r>
              <a:rPr lang="zh-CN" altLang="en-US" sz="3200">
                <a:latin typeface="黑体" pitchFamily="49" charset="-122"/>
                <a:ea typeface="黑体" pitchFamily="49" charset="-122"/>
                <a:cs typeface="+mn-cs"/>
              </a:rPr>
              <a:t>      ）</a:t>
            </a:r>
            <a:r>
              <a:rPr lang="zh-CN" altLang="en-US" sz="3200">
                <a:solidFill>
                  <a:srgbClr val="CC0000"/>
                </a:solidFill>
                <a:latin typeface="黑体" pitchFamily="49" charset="-122"/>
                <a:ea typeface="黑体" pitchFamily="49" charset="-122"/>
                <a:cs typeface="+mn-cs"/>
              </a:rPr>
              <a:t>贮</a:t>
            </a:r>
            <a:r>
              <a:rPr lang="zh-CN" altLang="en-US" sz="3200">
                <a:latin typeface="黑体" pitchFamily="49" charset="-122"/>
                <a:ea typeface="黑体" pitchFamily="49" charset="-122"/>
                <a:cs typeface="+mn-cs"/>
              </a:rPr>
              <a:t>蓄（      ）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>
              <a:latin typeface="黑体" pitchFamily="49" charset="-122"/>
              <a:ea typeface="黑体" pitchFamily="49" charset="-122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solidFill>
                  <a:srgbClr val="CC0000"/>
                </a:solidFill>
                <a:latin typeface="黑体" pitchFamily="49" charset="-122"/>
                <a:ea typeface="黑体" pitchFamily="49" charset="-122"/>
                <a:cs typeface="+mn-cs"/>
              </a:rPr>
              <a:t>澄</a:t>
            </a:r>
            <a:r>
              <a:rPr lang="zh-CN" altLang="en-US" sz="3200">
                <a:latin typeface="黑体" pitchFamily="49" charset="-122"/>
                <a:ea typeface="黑体" pitchFamily="49" charset="-122"/>
                <a:cs typeface="+mn-cs"/>
              </a:rPr>
              <a:t>清（      ）暖</a:t>
            </a:r>
            <a:r>
              <a:rPr lang="zh-CN" altLang="en-US" sz="3200">
                <a:solidFill>
                  <a:srgbClr val="CC0000"/>
                </a:solidFill>
                <a:latin typeface="黑体" pitchFamily="49" charset="-122"/>
                <a:ea typeface="黑体" pitchFamily="49" charset="-122"/>
                <a:cs typeface="+mn-cs"/>
              </a:rPr>
              <a:t>和</a:t>
            </a:r>
            <a:r>
              <a:rPr lang="zh-CN" altLang="en-US" sz="3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（</a:t>
            </a:r>
            <a:r>
              <a:rPr lang="zh-CN" altLang="en-US" sz="3200">
                <a:solidFill>
                  <a:schemeClr val="hlink"/>
                </a:solidFill>
                <a:latin typeface="黑体" pitchFamily="49" charset="-122"/>
                <a:ea typeface="黑体" pitchFamily="49" charset="-122"/>
                <a:cs typeface="+mn-cs"/>
              </a:rPr>
              <a:t>      </a:t>
            </a:r>
            <a:r>
              <a:rPr lang="zh-CN" altLang="en-US" sz="3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）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>
              <a:solidFill>
                <a:schemeClr val="hlink"/>
              </a:solidFill>
              <a:latin typeface="黑体" pitchFamily="49" charset="-122"/>
              <a:ea typeface="黑体" pitchFamily="49" charset="-122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latin typeface="黑体" pitchFamily="49" charset="-122"/>
                <a:ea typeface="黑体" pitchFamily="49" charset="-122"/>
                <a:cs typeface="+mn-cs"/>
              </a:rPr>
              <a:t>发</a:t>
            </a:r>
            <a:r>
              <a:rPr lang="zh-CN" altLang="en-US" sz="3200">
                <a:solidFill>
                  <a:srgbClr val="CC0000"/>
                </a:solidFill>
                <a:latin typeface="黑体" pitchFamily="49" charset="-122"/>
                <a:ea typeface="黑体" pitchFamily="49" charset="-122"/>
                <a:cs typeface="+mn-cs"/>
              </a:rPr>
              <a:t>髻</a:t>
            </a:r>
            <a:r>
              <a:rPr lang="zh-CN" altLang="en-US" sz="3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（ </a:t>
            </a:r>
            <a:r>
              <a:rPr lang="zh-CN" altLang="en-US" sz="3200">
                <a:solidFill>
                  <a:schemeClr val="hlink"/>
                </a:solidFill>
                <a:latin typeface="黑体" pitchFamily="49" charset="-122"/>
                <a:ea typeface="黑体" pitchFamily="49" charset="-122"/>
                <a:cs typeface="+mn-cs"/>
              </a:rPr>
              <a:t>     </a:t>
            </a:r>
            <a:r>
              <a:rPr lang="zh-CN" altLang="en-US" sz="3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）</a:t>
            </a:r>
            <a:r>
              <a:rPr lang="zh-CN" altLang="en-US" sz="3200">
                <a:latin typeface="黑体" pitchFamily="49" charset="-122"/>
                <a:ea typeface="黑体" pitchFamily="49" charset="-122"/>
                <a:cs typeface="+mn-cs"/>
              </a:rPr>
              <a:t>水</a:t>
            </a:r>
            <a:r>
              <a:rPr lang="zh-CN" altLang="en-US" sz="3200">
                <a:solidFill>
                  <a:srgbClr val="CC0000"/>
                </a:solidFill>
                <a:latin typeface="黑体" pitchFamily="49" charset="-122"/>
                <a:ea typeface="黑体" pitchFamily="49" charset="-122"/>
                <a:cs typeface="+mn-cs"/>
              </a:rPr>
              <a:t>藻</a:t>
            </a:r>
            <a:r>
              <a:rPr lang="zh-CN" altLang="en-US" sz="3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（ </a:t>
            </a:r>
            <a:r>
              <a:rPr lang="zh-CN" altLang="en-US" sz="3200">
                <a:solidFill>
                  <a:schemeClr val="hlink"/>
                </a:solidFill>
                <a:latin typeface="黑体" pitchFamily="49" charset="-122"/>
                <a:ea typeface="黑体" pitchFamily="49" charset="-122"/>
                <a:cs typeface="+mn-cs"/>
              </a:rPr>
              <a:t>     </a:t>
            </a:r>
            <a:r>
              <a:rPr lang="zh-CN" altLang="en-US" sz="3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）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>
              <a:solidFill>
                <a:schemeClr val="tx1"/>
              </a:solidFill>
              <a:latin typeface="黑体" pitchFamily="49" charset="-122"/>
              <a:ea typeface="黑体" pitchFamily="49" charset="-122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solidFill>
                  <a:srgbClr val="CC0000"/>
                </a:solidFill>
                <a:latin typeface="黑体" pitchFamily="49" charset="-122"/>
                <a:ea typeface="黑体" pitchFamily="49" charset="-122"/>
                <a:cs typeface="+mn-cs"/>
              </a:rPr>
              <a:t>看</a:t>
            </a:r>
            <a:r>
              <a:rPr lang="zh-CN" altLang="en-US" sz="3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护 </a:t>
            </a:r>
            <a:r>
              <a:rPr lang="en-US" altLang="zh-CN" sz="3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(      ) </a:t>
            </a:r>
            <a:r>
              <a:rPr lang="zh-CN" altLang="en-US" sz="320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薄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雪 </a:t>
            </a:r>
            <a:r>
              <a:rPr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(      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>
              <a:solidFill>
                <a:schemeClr val="tx1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 flipH="1">
            <a:off x="4572000" y="1341438"/>
            <a:ext cx="609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>
                <a:latin typeface="Times New Roman" pitchFamily="18" charset="0"/>
                <a:ea typeface="宋体" charset="-122"/>
              </a:rPr>
              <a:t>Jǐ                                </a:t>
            </a: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7380288" y="1268413"/>
            <a:ext cx="915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>
                <a:latin typeface="Times New Roman" pitchFamily="18" charset="0"/>
                <a:ea typeface="宋体" charset="-122"/>
              </a:rPr>
              <a:t>zhuó</a:t>
            </a: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4427538" y="2276475"/>
            <a:ext cx="1095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>
                <a:latin typeface="Times New Roman" pitchFamily="18" charset="0"/>
                <a:ea typeface="宋体" charset="-122"/>
              </a:rPr>
              <a:t>chǎng</a:t>
            </a: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7308850" y="2276475"/>
            <a:ext cx="1368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>
                <a:latin typeface="Times New Roman" pitchFamily="18" charset="0"/>
                <a:ea typeface="宋体" charset="-122"/>
              </a:rPr>
              <a:t>zhù</a:t>
            </a: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4356100" y="3213100"/>
            <a:ext cx="1073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>
                <a:latin typeface="Times New Roman" pitchFamily="18" charset="0"/>
                <a:ea typeface="宋体" charset="-122"/>
              </a:rPr>
              <a:t>chéng</a:t>
            </a: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7380288" y="3213100"/>
            <a:ext cx="765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>
                <a:latin typeface="Times New Roman" pitchFamily="18" charset="0"/>
                <a:ea typeface="宋体" charset="-122"/>
              </a:rPr>
              <a:t>huo</a:t>
            </a: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4643438" y="4221163"/>
            <a:ext cx="4016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>
                <a:latin typeface="Times New Roman" pitchFamily="18" charset="0"/>
                <a:ea typeface="宋体" charset="-122"/>
              </a:rPr>
              <a:t>jì</a:t>
            </a:r>
          </a:p>
        </p:txBody>
      </p:sp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7524750" y="4221163"/>
            <a:ext cx="7223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>
                <a:latin typeface="宋体" charset="-122"/>
                <a:ea typeface="宋体" charset="-122"/>
              </a:rPr>
              <a:t>zǎo</a:t>
            </a:r>
          </a:p>
        </p:txBody>
      </p:sp>
      <p:sp>
        <p:nvSpPr>
          <p:cNvPr id="9229" name="Rectangle 13"/>
          <p:cNvSpPr>
            <a:spLocks noChangeArrowheads="1"/>
          </p:cNvSpPr>
          <p:nvPr/>
        </p:nvSpPr>
        <p:spPr bwMode="auto">
          <a:xfrm>
            <a:off x="7524750" y="5229225"/>
            <a:ext cx="10207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altLang="zh-CN" sz="2800">
                <a:solidFill>
                  <a:srgbClr val="003300"/>
                </a:solidFill>
                <a:latin typeface="Times New Roman" pitchFamily="18" charset="0"/>
                <a:ea typeface="宋体" charset="-122"/>
              </a:rPr>
              <a:t>báo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4572000" y="5157788"/>
            <a:ext cx="1006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altLang="zh-CN" sz="2800">
                <a:solidFill>
                  <a:srgbClr val="003300"/>
                </a:solidFill>
                <a:latin typeface="Times New Roman" pitchFamily="18" charset="0"/>
                <a:ea typeface="宋体" charset="-122"/>
              </a:rPr>
              <a:t>k</a:t>
            </a:r>
            <a:r>
              <a:rPr lang="en-US" altLang="zh-CN" sz="2800">
                <a:solidFill>
                  <a:srgbClr val="003300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ā</a:t>
            </a:r>
            <a:r>
              <a:rPr lang="en-US" altLang="zh-CN" sz="2800">
                <a:solidFill>
                  <a:srgbClr val="003300"/>
                </a:solidFill>
                <a:latin typeface="Times New Roman" pitchFamily="18" charset="0"/>
                <a:ea typeface="宋体" charset="-122"/>
              </a:rPr>
              <a:t>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utoUpdateAnimBg="0"/>
      <p:bldP spid="9222" grpId="0" autoUpdateAnimBg="0"/>
      <p:bldP spid="9223" grpId="0" autoUpdateAnimBg="0"/>
      <p:bldP spid="9224" grpId="0" autoUpdateAnimBg="0"/>
      <p:bldP spid="9225" grpId="0" autoUpdateAnimBg="0"/>
      <p:bldP spid="9226" grpId="0" autoUpdateAnimBg="0"/>
      <p:bldP spid="9227" grpId="0" autoUpdateAnimBg="0"/>
      <p:bldP spid="9228" grpId="0" autoUpdateAnimBg="0"/>
      <p:bldP spid="9229" grpId="0" autoUpdateAnimBg="0"/>
      <p:bldP spid="9230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>
          <a:xfrm>
            <a:off x="0" y="36513"/>
            <a:ext cx="5448300" cy="1066800"/>
          </a:xfrm>
        </p:spPr>
        <p:txBody>
          <a:bodyPr/>
          <a:lstStyle/>
          <a:p>
            <a:r>
              <a:rPr lang="zh-CN" altLang="en-US" sz="6000" b="1" smtClean="0">
                <a:cs typeface="Tunga"/>
              </a:rPr>
              <a:t>课文层次划分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-25400" y="1196975"/>
            <a:ext cx="8763000" cy="5559425"/>
          </a:xfrm>
        </p:spPr>
        <p:txBody>
          <a:bodyPr>
            <a:noAutofit/>
          </a:bodyPr>
          <a:lstStyle/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5400" dirty="0" smtClean="0"/>
              <a:t>第</a:t>
            </a:r>
            <a:r>
              <a:rPr lang="zh-CN" altLang="en-US" sz="5400" dirty="0"/>
              <a:t>一部分（</a:t>
            </a:r>
            <a:r>
              <a:rPr lang="zh-CN" altLang="en-US" sz="5400" dirty="0" smtClean="0"/>
              <a:t>①）：</a:t>
            </a:r>
            <a:endParaRPr lang="en-US" altLang="zh-CN" sz="54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CN" sz="5400" dirty="0" smtClean="0"/>
          </a:p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5400" dirty="0"/>
              <a:t>第二</a:t>
            </a:r>
            <a:r>
              <a:rPr lang="zh-CN" altLang="en-US" sz="5400" dirty="0" smtClean="0"/>
              <a:t>部分（</a:t>
            </a:r>
            <a:r>
              <a:rPr lang="zh-CN" altLang="en-US" sz="5400" dirty="0"/>
              <a:t> </a:t>
            </a:r>
            <a:r>
              <a:rPr lang="zh-CN" altLang="en-US" sz="5400" dirty="0" smtClean="0"/>
              <a:t>②</a:t>
            </a:r>
            <a:r>
              <a:rPr lang="en-US" altLang="zh-CN" sz="5400" dirty="0" smtClean="0"/>
              <a:t>--</a:t>
            </a:r>
            <a:r>
              <a:rPr lang="zh-CN" altLang="en-US" sz="5400" dirty="0" smtClean="0"/>
              <a:t>⑤ ）：</a:t>
            </a:r>
            <a:endParaRPr lang="en-US" altLang="zh-CN" sz="54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CN" sz="5400" dirty="0" smtClean="0"/>
          </a:p>
          <a:p>
            <a:pPr indent="-17373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5400" dirty="0"/>
              <a:t>第三</a:t>
            </a:r>
            <a:r>
              <a:rPr lang="zh-CN" altLang="en-US" sz="5400" dirty="0" smtClean="0"/>
              <a:t>部分（</a:t>
            </a:r>
            <a:r>
              <a:rPr lang="zh-CN" altLang="en-US" sz="5400" dirty="0"/>
              <a:t> ⑥ </a:t>
            </a:r>
            <a:r>
              <a:rPr lang="zh-CN" altLang="en-US" sz="5400" dirty="0" smtClean="0"/>
              <a:t>）：</a:t>
            </a:r>
            <a:endParaRPr lang="en-US" altLang="zh-CN" sz="54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5400" dirty="0"/>
          </a:p>
        </p:txBody>
      </p:sp>
      <p:sp>
        <p:nvSpPr>
          <p:cNvPr id="4" name="减号 3"/>
          <p:cNvSpPr/>
          <p:nvPr/>
        </p:nvSpPr>
        <p:spPr>
          <a:xfrm>
            <a:off x="-757238" y="836613"/>
            <a:ext cx="8137526" cy="3455987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0000"/>
                </a:solidFill>
              </a:rPr>
              <a:t>写济南冬天天气的特点；</a:t>
            </a:r>
          </a:p>
        </p:txBody>
      </p:sp>
      <p:sp>
        <p:nvSpPr>
          <p:cNvPr id="5" name="减号 4"/>
          <p:cNvSpPr/>
          <p:nvPr/>
        </p:nvSpPr>
        <p:spPr>
          <a:xfrm>
            <a:off x="-757238" y="2852738"/>
            <a:ext cx="8137526" cy="2879725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0000"/>
                </a:solidFill>
              </a:rPr>
              <a:t>具体描写济南冬天的景色；</a:t>
            </a:r>
          </a:p>
        </p:txBody>
      </p:sp>
      <p:sp>
        <p:nvSpPr>
          <p:cNvPr id="6" name="减号 5"/>
          <p:cNvSpPr/>
          <p:nvPr/>
        </p:nvSpPr>
        <p:spPr>
          <a:xfrm>
            <a:off x="-973138" y="4689475"/>
            <a:ext cx="9793288" cy="2736850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rgbClr val="FF0000"/>
                </a:solidFill>
              </a:rPr>
              <a:t>点题，抒发对济南冬天的喜爱赞美。</a:t>
            </a:r>
          </a:p>
        </p:txBody>
      </p:sp>
      <p:sp>
        <p:nvSpPr>
          <p:cNvPr id="7" name="笑脸 6"/>
          <p:cNvSpPr/>
          <p:nvPr/>
        </p:nvSpPr>
        <p:spPr>
          <a:xfrm>
            <a:off x="4932363" y="125413"/>
            <a:ext cx="1079500" cy="9906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b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SOHO">
      <a:dk1>
        <a:srgbClr val="2E2224"/>
      </a:dk1>
      <a:lt1>
        <a:sysClr val="window" lastClr="FFFFFF"/>
      </a:lt1>
      <a:dk2>
        <a:srgbClr val="48231E"/>
      </a:dk2>
      <a:lt2>
        <a:srgbClr val="CBD8DD"/>
      </a:lt2>
      <a:accent1>
        <a:srgbClr val="61625E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FFDE66"/>
      </a:hlink>
      <a:folHlink>
        <a:srgbClr val="C0AEBC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TM01790493[[fn=小型办公室或家庭式办公室]]</Template>
  <TotalTime>306</TotalTime>
  <Words>1591</Words>
  <Application>Microsoft Office PowerPoint</Application>
  <PresentationFormat>全屏显示(4:3)</PresentationFormat>
  <Paragraphs>173</Paragraphs>
  <Slides>55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  <vt:variant>
        <vt:lpstr>自定义放映</vt:lpstr>
      </vt:variant>
      <vt:variant>
        <vt:i4>1</vt:i4>
      </vt:variant>
    </vt:vector>
  </HeadingPairs>
  <TitlesOfParts>
    <vt:vector size="57" baseType="lpstr">
      <vt:lpstr>Soho</vt:lpstr>
      <vt:lpstr>幻灯片 1</vt:lpstr>
      <vt:lpstr>济南美景</vt:lpstr>
      <vt:lpstr>　　春天是昂扬向上的， 　　夏天是热情奔放的， 　　秋天是收获幸福的， 　　谈到冬天，大家常会联想到那凛冽的北风、刺骨的寒流以及那肃杀的气象；又会想起“千里冰封、万里雪飘”的辽远，想起那“千山鸟飞绝、万径人踪灭”的孤寂。 　　北方的冬天，可能会令习惯于温暖的南方的人们望而却步，然而北中国的济南，由于特殊的地形，冬天非但没有一副严酷的面孔，反到是那么的“慈善”可亲、笑容可掬。今天，就让我们追随老舍先生的足迹，到济南去感受一下济南冬天特有的温馨，济南那秀气的山、澄绿的水。……</vt:lpstr>
      <vt:lpstr>幻灯片 4</vt:lpstr>
      <vt:lpstr>幻灯片 5</vt:lpstr>
      <vt:lpstr>课时要求</vt:lpstr>
      <vt:lpstr>幻灯片 7</vt:lpstr>
      <vt:lpstr>幻灯片 8</vt:lpstr>
      <vt:lpstr>课文层次划分</vt:lpstr>
      <vt:lpstr>中心思想：</vt:lpstr>
      <vt:lpstr>幻灯片 11</vt:lpstr>
      <vt:lpstr>幻灯片 12</vt:lpstr>
      <vt:lpstr>课时要求</vt:lpstr>
      <vt:lpstr>第1自然段</vt:lpstr>
      <vt:lpstr>读思议说</vt:lpstr>
      <vt:lpstr>2、从而可以得出济南冬天的特点是什么？</vt:lpstr>
      <vt:lpstr>幻灯片 17</vt:lpstr>
      <vt:lpstr>3、找出济南是宝地的原因。</vt:lpstr>
      <vt:lpstr>幻灯片 19</vt:lpstr>
      <vt:lpstr>幻灯片 20</vt:lpstr>
      <vt:lpstr>第2自然段</vt:lpstr>
      <vt:lpstr>幻灯片 22</vt:lpstr>
      <vt:lpstr>1、第一句话，在结构上有什么作用？</vt:lpstr>
      <vt:lpstr>“请闭上眼想……”</vt:lpstr>
      <vt:lpstr>2、赏析“这是不是个理想的境界？”</vt:lpstr>
      <vt:lpstr>3、“小山把济南围了个圈，只有北边缺着点口儿”这句话交代了什么？</vt:lpstr>
      <vt:lpstr>4、说“小山可爱”，体现了                    。</vt:lpstr>
      <vt:lpstr>5、赏析“小摇篮”、“安静不动”、“低声”。</vt:lpstr>
      <vt:lpstr>这一段到这里本该结束，却又写济南人的表情、感觉、幻想和心情，请在文中分别找出，并体会其作用。</vt:lpstr>
      <vt:lpstr>6、体会“慈善”一词。</vt:lpstr>
      <vt:lpstr>第3自然段</vt:lpstr>
      <vt:lpstr>幻灯片 32</vt:lpstr>
      <vt:lpstr>1、围绕“妙”字，突出“小”字展开，接下来写了什么内容</vt:lpstr>
      <vt:lpstr>山上写矮松。</vt:lpstr>
      <vt:lpstr>山尖是山的最高部位，和蓝天相接，所以写色彩。</vt:lpstr>
      <vt:lpstr>山腰着重写光和色。</vt:lpstr>
      <vt:lpstr>赏析“也就下点小雪吧，济南是受不住大雪的，那些小山太秀气”。</vt:lpstr>
      <vt:lpstr>第4自然段</vt:lpstr>
      <vt:lpstr>特点：</vt:lpstr>
      <vt:lpstr>第5自然段</vt:lpstr>
      <vt:lpstr>幻灯片 41</vt:lpstr>
      <vt:lpstr>1、体会“绿”的作用。</vt:lpstr>
      <vt:lpstr>幻灯片 43</vt:lpstr>
      <vt:lpstr>2、赏析“看吧…慢慢往上看吧…红屋顶、黄草山……小灰色树影。”</vt:lpstr>
      <vt:lpstr>幻灯片 45</vt:lpstr>
      <vt:lpstr>第6自然段</vt:lpstr>
      <vt:lpstr>体会结尾一句的好处。</vt:lpstr>
      <vt:lpstr>写景手法</vt:lpstr>
      <vt:lpstr>一、直接抒情 </vt:lpstr>
      <vt:lpstr>二、创设意境，流露深情。</vt:lpstr>
      <vt:lpstr>三、虚实结合，进行联想，抒发感情。</vt:lpstr>
      <vt:lpstr>拓展补充：</vt:lpstr>
      <vt:lpstr>文化大革命</vt:lpstr>
      <vt:lpstr>课后作业：</vt:lpstr>
      <vt:lpstr>本文结束</vt:lpstr>
      <vt:lpstr>自定义放映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妖妖</dc:creator>
  <cp:lastModifiedBy>hp</cp:lastModifiedBy>
  <cp:revision>26</cp:revision>
  <dcterms:created xsi:type="dcterms:W3CDTF">2016-11-13T02:28:42Z</dcterms:created>
  <dcterms:modified xsi:type="dcterms:W3CDTF">2016-11-14T02:53:51Z</dcterms:modified>
</cp:coreProperties>
</file>