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tiff" ContentType="image/tif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515" r:id="rId4"/>
    <p:sldId id="408" r:id="rId5"/>
    <p:sldId id="477" r:id="rId6"/>
    <p:sldId id="323" r:id="rId7"/>
    <p:sldId id="365" r:id="rId8"/>
    <p:sldId id="410" r:id="rId9"/>
    <p:sldId id="434" r:id="rId10"/>
    <p:sldId id="470" r:id="rId11"/>
    <p:sldId id="372" r:id="rId12"/>
    <p:sldId id="327" r:id="rId13"/>
    <p:sldId id="471" r:id="rId14"/>
    <p:sldId id="339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lenovo-pc" initials="l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tags" Target="tags/tag1.xml" /><Relationship Id="rId17" Type="http://schemas.openxmlformats.org/officeDocument/2006/relationships/presProps" Target="presProps.xml" /><Relationship Id="rId18" Type="http://schemas.openxmlformats.org/officeDocument/2006/relationships/viewProps" Target="viewProps.xml" /><Relationship Id="rId19" Type="http://schemas.openxmlformats.org/officeDocument/2006/relationships/theme" Target="theme/theme1.xml" /><Relationship Id="rId2" Type="http://schemas.openxmlformats.org/officeDocument/2006/relationships/slideMaster" Target="slideMasters/slideMaster1.xml" /><Relationship Id="rId20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image" Target="../media/image2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tiff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image" Target="../media/image6.tif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3073"/>
          <p:cNvGrpSpPr/>
          <p:nvPr/>
        </p:nvGrpSpPr>
        <p:grpSpPr>
          <a:xfrm>
            <a:off x="554717" y="43815"/>
            <a:ext cx="11081385" cy="6681470"/>
            <a:chOff x="-911" y="-221"/>
            <a:chExt cx="7010" cy="3579"/>
          </a:xfrm>
        </p:grpSpPr>
        <p:sp>
          <p:nvSpPr>
            <p:cNvPr id="7172" name="圆角矩形 2"/>
            <p:cNvSpPr>
              <a:spLocks noChangeArrowheads="1"/>
            </p:cNvSpPr>
            <p:nvPr/>
          </p:nvSpPr>
          <p:spPr bwMode="auto">
            <a:xfrm>
              <a:off x="-911" y="-221"/>
              <a:ext cx="7010" cy="3579"/>
            </a:xfrm>
            <a:prstGeom prst="roundRect">
              <a:avLst>
                <a:gd name="adj" fmla="val 3551"/>
              </a:avLst>
            </a:prstGeom>
            <a:blipFill rotWithShape="1">
              <a:blip r:embed="rId2"/>
              <a:stretch>
                <a:fillRect/>
              </a:stretch>
            </a:blipFill>
            <a:ln w="9525">
              <a:noFill/>
              <a:round/>
            </a:ln>
            <a:effectLst>
              <a:outerShdw dist="38100" dir="27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0" name="文本框 3079"/>
            <p:cNvSpPr txBox="1"/>
            <p:nvPr/>
          </p:nvSpPr>
          <p:spPr>
            <a:xfrm>
              <a:off x="139" y="757"/>
              <a:ext cx="5402" cy="123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7200" b="1" noProof="1" smtClean="0">
                  <a:ln w="22225">
                    <a:solidFill>
                      <a:schemeClr val="tx1"/>
                    </a:solidFill>
                    <a:prstDash val="solid"/>
                  </a:ln>
                  <a:solidFill>
                    <a:schemeClr val="tx1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  <a:reflection blurRad="6350" stA="55000" endA="300" endPos="45500" dir="5400000" sy="-100000" algn="bl" rotWithShape="0"/>
                  </a:effectLst>
                  <a:latin typeface="楷体" panose="02010609060101010101" charset="-122"/>
                  <a:ea typeface="楷体" panose="02010609060101010101" charset="-122"/>
                </a:rPr>
                <a:t>语 言 表 达 连 贯</a:t>
              </a:r>
              <a:r>
                <a:rPr lang="zh-CN" altLang="en-US" sz="7200" b="1" noProof="1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tx1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  <a:reflection blurRad="6350" stA="55000" endA="300" endPos="45500" dir="5400000" sy="-100000" algn="bl" rotWithShape="0"/>
                  </a:effectLst>
                  <a:latin typeface="楷体" panose="02010609060101010101" charset="-122"/>
                  <a:ea typeface="楷体" panose="02010609060101010101" charset="-122"/>
                  <a:sym typeface="+mn-ea"/>
                </a:rPr>
                <a:t> </a:t>
              </a:r>
              <a:r>
                <a:rPr lang="zh-CN" altLang="en-US" sz="7200" b="1" noProof="1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tx1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楷体" panose="02010609060101010101" charset="-122"/>
                  <a:ea typeface="楷体" panose="02010609060101010101" charset="-122"/>
                  <a:sym typeface="+mn-ea"/>
                </a:rPr>
                <a:t> </a:t>
              </a:r>
              <a:r>
                <a:rPr lang="en-US" altLang="zh-CN" sz="7200" b="1" noProof="1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 </a:t>
              </a:r>
              <a:r>
                <a:rPr lang="en-US" altLang="zh-CN" sz="7200" b="1" noProof="1">
                  <a:solidFill>
                    <a:schemeClr val="tx1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 </a:t>
              </a:r>
              <a:r>
                <a:rPr lang="en-US" altLang="zh-CN" sz="4800" b="1" noProof="1">
                  <a:solidFill>
                    <a:schemeClr val="tx1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  <a:outerShdw blurRad="38100" dist="38100" dir="2700000">
                      <a:srgbClr val="C0C0C0"/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+mn-ea"/>
                </a:rPr>
                <a:t>                </a:t>
              </a:r>
              <a:endParaRPr lang="en-US" altLang="zh-CN" sz="4800" b="1" noProof="1"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+mn-ea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4800" b="1" noProof="1">
                  <a:solidFill>
                    <a:schemeClr val="tx1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  <a:outerShdw blurRad="38100" dist="38100" dir="2700000">
                      <a:srgbClr val="C0C0C0"/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+mn-ea"/>
                </a:rPr>
                <a:t>                           </a:t>
              </a:r>
              <a:r>
                <a:rPr lang="en-US" altLang="en-US" sz="4800" b="1" noProof="1">
                  <a:solidFill>
                    <a:schemeClr val="tx1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  <a:outerShdw blurRad="38100" dist="38100" dir="2700000">
                      <a:srgbClr val="C0C0C0"/>
                    </a:outerShdw>
                    <a:reflection blurRad="6350" stA="55000" endA="300" endPos="45500" dir="5400000" sy="-100000" algn="bl" rotWithShape="0"/>
                  </a:effectLst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——</a:t>
              </a:r>
              <a:r>
                <a:rPr lang="zh-CN" altLang="en-US" sz="4800" b="1" noProof="1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  <a:outerShdw blurRad="38100" dist="38100" dir="2700000">
                      <a:srgbClr val="C0C0C0"/>
                    </a:outerShdw>
                    <a:reflection blurRad="6350" stA="55000" endA="300" endPos="45500" dir="5400000" sy="-100000" algn="bl" rotWithShape="0"/>
                  </a:effectLst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语句补写</a:t>
              </a:r>
              <a:endParaRPr lang="en-US" altLang="zh-CN" sz="4800" b="1" noProof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>
                    <a:srgbClr val="C0C0C0"/>
                  </a:outerShdw>
                  <a:reflection blurRad="6350" stA="55000" endA="300" endPos="45500" dir="5400000" sy="-100000" algn="bl" rotWithShape="0"/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</p:grpSp>
      <p:grpSp>
        <p:nvGrpSpPr>
          <p:cNvPr id="5" name="Group 34"/>
          <p:cNvGrpSpPr/>
          <p:nvPr/>
        </p:nvGrpSpPr>
        <p:grpSpPr>
          <a:xfrm>
            <a:off x="5367020" y="57150"/>
            <a:ext cx="779780" cy="6668770"/>
            <a:chExt cx="576" cy="2044"/>
          </a:xfrm>
        </p:grpSpPr>
        <p:grpSp>
          <p:nvGrpSpPr>
            <p:cNvPr id="3" name="Group 10"/>
            <p:cNvGrpSpPr/>
            <p:nvPr/>
          </p:nvGrpSpPr>
          <p:grpSpPr>
            <a:xfrm>
              <a:off x="0" y="2"/>
              <a:ext cx="336" cy="2042"/>
              <a:chExt cx="336" cy="2042"/>
            </a:xfrm>
          </p:grpSpPr>
          <p:sp>
            <p:nvSpPr>
              <p:cNvPr id="3083" name="Rectangle 5"/>
              <p:cNvSpPr/>
              <p:nvPr/>
            </p:nvSpPr>
            <p:spPr>
              <a:xfrm flipV="1">
                <a:off x="0" y="0"/>
                <a:ext cx="336" cy="2040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767676"/>
                  </a:gs>
                </a:gsLst>
                <a:lin ang="0" scaled="1"/>
              </a:gradFill>
              <a:ln w="9525">
                <a:noFill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84" name="Rectangle 4"/>
              <p:cNvSpPr/>
              <p:nvPr/>
            </p:nvSpPr>
            <p:spPr>
              <a:xfrm flipH="1" flipV="1">
                <a:off x="144" y="2"/>
                <a:ext cx="192" cy="2040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767676">
                      <a:alpha val="0"/>
                    </a:srgbClr>
                  </a:gs>
                </a:gsLst>
                <a:lin ang="0" scaled="1"/>
              </a:gradFill>
              <a:ln w="9525">
                <a:noFill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085" name="Rectangle 25"/>
            <p:cNvSpPr/>
            <p:nvPr/>
          </p:nvSpPr>
          <p:spPr>
            <a:xfrm flipH="1" flipV="1">
              <a:off x="336" y="0"/>
              <a:ext cx="240" cy="2040"/>
            </a:xfrm>
            <a:prstGeom prst="rect">
              <a:avLst/>
            </a:prstGeom>
            <a:gradFill rotWithShape="1">
              <a:gsLst>
                <a:gs pos="0">
                  <a:srgbClr val="3B3B3B">
                    <a:alpha val="0"/>
                  </a:srgb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</a:ln>
          </p:spPr>
          <p:txBody>
            <a:bodyPr rot="10800000" wrap="none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33"/>
          <p:cNvGrpSpPr/>
          <p:nvPr/>
        </p:nvGrpSpPr>
        <p:grpSpPr>
          <a:xfrm>
            <a:off x="5673725" y="50165"/>
            <a:ext cx="758825" cy="6682105"/>
            <a:chExt cx="561" cy="2042"/>
          </a:xfrm>
        </p:grpSpPr>
        <p:sp>
          <p:nvSpPr>
            <p:cNvPr id="3087" name="Rectangle 18"/>
            <p:cNvSpPr/>
            <p:nvPr/>
          </p:nvSpPr>
          <p:spPr>
            <a:xfrm flipH="1" flipV="1">
              <a:off x="225" y="0"/>
              <a:ext cx="336" cy="20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0" scaled="1"/>
            </a:gradFill>
            <a:ln w="9525">
              <a:noFill/>
            </a:ln>
          </p:spPr>
          <p:txBody>
            <a:bodyPr rot="10800000" wrap="none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8" name="Rectangle 19"/>
            <p:cNvSpPr/>
            <p:nvPr/>
          </p:nvSpPr>
          <p:spPr>
            <a:xfrm flipV="1">
              <a:off x="225" y="2"/>
              <a:ext cx="192" cy="20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67676">
                    <a:alpha val="0"/>
                  </a:srgbClr>
                </a:gs>
              </a:gsLst>
              <a:lin ang="0" scaled="1"/>
            </a:gradFill>
            <a:ln w="9525">
              <a:noFill/>
            </a:ln>
          </p:spPr>
          <p:txBody>
            <a:bodyPr rot="10800000" wrap="none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9" name="Rectangle 26"/>
            <p:cNvSpPr/>
            <p:nvPr/>
          </p:nvSpPr>
          <p:spPr>
            <a:xfrm flipV="1">
              <a:off x="0" y="1"/>
              <a:ext cx="240" cy="2040"/>
            </a:xfrm>
            <a:prstGeom prst="rect">
              <a:avLst/>
            </a:prstGeom>
            <a:gradFill rotWithShape="1">
              <a:gsLst>
                <a:gs pos="0">
                  <a:srgbClr val="3B3B3B">
                    <a:alpha val="0"/>
                  </a:srgb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</a:ln>
          </p:spPr>
          <p:txBody>
            <a:bodyPr rot="10800000" wrap="none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-0.438194 0.00213" pathEditMode="relative" rAng="0" ptsTypes="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146 0 L 0.467604 0.004444" pathEditMode="relative" rAng="0" ptsTypes="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08660" y="66675"/>
            <a:ext cx="83508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运用技巧，巩固训练 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—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百战穿甲，绝知躬行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39935" y="6540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当堂诊学</a:t>
            </a:r>
            <a:endParaRPr lang="zh-CN" altLang="en-US" sz="3600" b="1" smtClean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3520" y="3609340"/>
            <a:ext cx="11750675" cy="326898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54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语言是文化的载体，不同的方言对应的是多元化的社会文化。最典型的是一些地方曲艺，往往是依托于方言的背景，方能展现其特色与魅力。那么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，其对应的文化表现形式也将随之凋零。不过，在主张“共同语言”的现代社会，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，仍然存在不同意见的交锋。语言学家周有光曾指出，“大都会必然是用全国的各种语言甚至是世界的各种语言”。言下之意，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。但保护难度大，并不意味着可以完全任由方言消逝，如何保护才是关键。</a:t>
            </a:r>
            <a:endParaRPr lang="zh-CN" altLang="en-US" sz="2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3520" y="756920"/>
            <a:ext cx="11750675" cy="281495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ts val="354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总结实践经验以便于传授，是谚语的一个主要性能，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①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。谚语还有一个性能，就是传授人们对客观事物的某种认识。这种认识，可以是一种判断，如“众人是人”“同行是冤家”；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②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，如“能说不如能行”“宁可人负我，不可我负人”。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③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，如“人中有吕布，马中有赤兔”“七十二行，种田为王”；有的是嘲讽或揭露，如“财主门前孝子多”“玉皇拜财神，有钱大三级”等等。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025650" y="4981575"/>
            <a:ext cx="46742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①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但并不是它唯一的性能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25650" y="5607050"/>
            <a:ext cx="54908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也可以是一种比较（选择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25650" y="6232525"/>
            <a:ext cx="38576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③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有的是赞扬或歌颂</a:t>
            </a:r>
            <a:endParaRPr lang="zh-CN" altLang="en-US" sz="32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260" y="1326515"/>
            <a:ext cx="11291570" cy="35382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  <a:alpha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 fontAlgn="auto">
              <a:lnSpc>
                <a:spcPts val="384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总结实践经验以便于传授，是谚语的一个主要性能，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①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。谚语还有一个性能，就是传授人们对客观事物的某种认识。这种认识，可以是一种判断，如“众人是人”“同行是冤家”；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②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，如“巧言不如直道，能说不如能行”“宁可人负我，不可我负人”。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③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，如“人中有吕布，马中有赤兔”“七十二行，种田为王”；有的是嘲讽或揭露，如“财主门前孝子多”“玉皇拜财神，有钱大三级”等等。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04950" y="300355"/>
            <a:ext cx="93110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在下面横线处补写恰当的语句，使整段文字语意完整连贯，内容贴切，逻辑严密，每处不超过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15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个字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(5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分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)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。</a:t>
            </a:r>
            <a:endParaRPr lang="en-US" altLang="zh-CN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6368" r="-8405"/>
          <a:stretch>
            <a:fillRect/>
          </a:stretch>
        </p:blipFill>
        <p:spPr>
          <a:xfrm>
            <a:off x="9558655" y="5033645"/>
            <a:ext cx="2162175" cy="1731010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66700" y="1479550"/>
            <a:ext cx="11707495" cy="3268980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2">
                    <a:lumMod val="20000"/>
                    <a:lumOff val="80000"/>
                    <a:alpha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indent="0" fontAlgn="auto">
              <a:lnSpc>
                <a:spcPts val="354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语言是文化的载体，不同的方言对应的是多元化的社会文化、风土人情。最典型的是一些地方曲艺，往往是依托于方言的背景，方能展现其特色与魅力。那么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，其对应的文化表现形式也将随之凋零。不过，在主张“共同语言”的现代社会，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，仍然存在不同意见的交锋。语言学家周有光曾指出，“大都会必然是用全国的各种语言甚至是世界的各种语言”。言下之意，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。但保护难度大，并不意味着可以完全任由方言消逝，如何保护才是关键。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21840" y="6244590"/>
            <a:ext cx="4811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保护方言其实是很难的</a:t>
            </a:r>
            <a:endParaRPr lang="zh-CN" altLang="en-US" sz="32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21840" y="4989830"/>
            <a:ext cx="30410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①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一旦方言衰败</a:t>
            </a:r>
            <a:endParaRPr lang="zh-CN" altLang="en-US" sz="32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21840" y="5617210"/>
            <a:ext cx="4265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是否有必要保护方言</a:t>
            </a:r>
            <a:endParaRPr lang="zh-CN" altLang="en-US" sz="32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94790" y="252095"/>
            <a:ext cx="93110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在下面横线处补写恰当的语句，使整段文字语意完整连贯，内容贴切，逻辑严密，每处不超过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15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个字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(5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分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)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93325" y="5126990"/>
            <a:ext cx="1627505" cy="13417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690370" y="1402715"/>
            <a:ext cx="5939155" cy="1127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ts val="404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爷娘闻女来，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举身赴清池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；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 fontAlgn="auto">
              <a:lnSpc>
                <a:spcPts val="404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阿姊闻妹来，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自挂东南枝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；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18015" y="38290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课题导入</a:t>
            </a:r>
            <a:endParaRPr lang="zh-CN" altLang="en-US" sz="3600" b="1" smtClean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0370" y="3769995"/>
            <a:ext cx="87572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遥想公瑾当年，小乔初嫁了，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使我不得开心颜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！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90370" y="4681855"/>
            <a:ext cx="67157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桃花潭水深千尺，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温泉水滑洗凝脂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90370" y="5593715"/>
            <a:ext cx="67157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借问酒家何处有？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姑苏城外寒山寺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0370" y="2858135"/>
            <a:ext cx="67157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少小离家老大回，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安能辨我是雄雌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1297305" y="1494155"/>
            <a:ext cx="396875" cy="49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1297305" y="2947035"/>
            <a:ext cx="396875" cy="49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1297305" y="3828415"/>
            <a:ext cx="396875" cy="49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1297305" y="4755515"/>
            <a:ext cx="396875" cy="49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1297305" y="5591175"/>
            <a:ext cx="396875" cy="49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2"/>
          <p:cNvPicPr>
            <a:picLocks noChangeAspect="1"/>
          </p:cNvPicPr>
          <p:nvPr/>
        </p:nvPicPr>
        <p:blipFill>
          <a:blip r:embed="rId3"/>
          <a:srcRect r="467" b="369"/>
          <a:stretch>
            <a:fillRect/>
          </a:stretch>
        </p:blipFill>
        <p:spPr>
          <a:xfrm>
            <a:off x="10201910" y="4445000"/>
            <a:ext cx="1663700" cy="234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16"/>
      <p:bldP spid="6" grpId="0"/>
      <p:bldP spid="7" grpId="0"/>
      <p:bldP spid="3" grpId="16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3" name="Text Box 3"/>
          <p:cNvSpPr txBox="1"/>
          <p:nvPr/>
        </p:nvSpPr>
        <p:spPr>
          <a:xfrm>
            <a:off x="2477770" y="1964690"/>
            <a:ext cx="7350760" cy="6477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46990" rIns="0" bIns="4699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了解补写句子的题型特点。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2477770" y="3031490"/>
            <a:ext cx="5964555" cy="6477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46990" rIns="0" bIns="4699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总结补写句子的做题规律。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2477770" y="4098290"/>
            <a:ext cx="6551295" cy="6477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46990" rIns="0" bIns="4699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能够补写出合乎要求的句子。</a:t>
            </a:r>
            <a:endParaRPr lang="zh-CN" altLang="en-US" sz="4000">
              <a:latin typeface="经典黑体简" charset="-122"/>
              <a:ea typeface="经典黑体简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18015" y="38290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目标引领</a:t>
            </a:r>
            <a:endParaRPr lang="zh-CN" altLang="en-US" sz="3600" b="1" smtClean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1990725" y="2038985"/>
            <a:ext cx="396875" cy="49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1990725" y="3068955"/>
            <a:ext cx="396875" cy="49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1990725" y="4098925"/>
            <a:ext cx="396875" cy="49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3" t="2026"/>
          <a:stretch>
            <a:fillRect/>
          </a:stretch>
        </p:blipFill>
        <p:spPr>
          <a:xfrm flipH="1">
            <a:off x="9123680" y="1871345"/>
            <a:ext cx="2482215" cy="31584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74370" y="474980"/>
            <a:ext cx="83508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根据示例，了解考点 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与君初识，投石问路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18015" y="38290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独立自学</a:t>
            </a:r>
            <a:endParaRPr lang="zh-CN" altLang="en-US" sz="3600" b="1" smtClean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74370" y="1212215"/>
            <a:ext cx="93668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在下面横线处补写恰当的语句，使整段文字语意完整连贯，内容贴切，逻辑严密，每处不超过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15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个字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(5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分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)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。</a:t>
            </a:r>
            <a:endParaRPr lang="en-US" altLang="zh-CN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1268" name="Rectangle 4"/>
          <p:cNvSpPr>
            <a:spLocks noGrp="1"/>
          </p:cNvSpPr>
          <p:nvPr/>
        </p:nvSpPr>
        <p:spPr>
          <a:xfrm>
            <a:off x="452755" y="2259330"/>
            <a:ext cx="11228705" cy="2982595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  <a:alpha val="80000"/>
                  </a:schemeClr>
                </a:solidFill>
              </a14:hiddenFill>
            </a:ext>
          </a:extLst>
        </p:spPr>
        <p:txBody>
          <a:bodyPr/>
          <a:lstStyle/>
          <a:p>
            <a:pPr marL="342900" indent="-342900" fontAlgn="auto">
              <a:lnSpc>
                <a:spcPts val="3840"/>
              </a:lnSpc>
              <a:spcBef>
                <a:spcPct val="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一提到根的作用，可能首先想到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这两项是绝大多数植物根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 fontAlgn="auto">
              <a:lnSpc>
                <a:spcPts val="3840"/>
              </a:lnSpc>
              <a:spcBef>
                <a:spcPct val="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系的本职工作。然而，进化史上最早出现的根，作用却并非吸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 fontAlgn="auto">
              <a:lnSpc>
                <a:spcPts val="3840"/>
              </a:lnSpc>
              <a:spcBef>
                <a:spcPct val="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收水分和吸取养料，而是 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，这种早期类型的根被称为假根。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 fontAlgn="auto">
              <a:lnSpc>
                <a:spcPts val="3840"/>
              </a:lnSpc>
              <a:spcBef>
                <a:spcPct val="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③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，是因为这些根内没有运输水分和养料的通道，它仅有的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 fontAlgn="auto">
              <a:lnSpc>
                <a:spcPts val="3840"/>
              </a:lnSpc>
              <a:spcBef>
                <a:spcPct val="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作用就是固定植株。假根将植物固定在合适的生活环境中，会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 fontAlgn="auto">
              <a:lnSpc>
                <a:spcPts val="3840"/>
              </a:lnSpc>
              <a:spcBef>
                <a:spcPct val="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降低风吹和水流的影响，提高其生存几率。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1424940" y="5353050"/>
            <a:ext cx="43497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吸收水分和吸取养料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2" name="Rectangle 8"/>
          <p:cNvSpPr/>
          <p:nvPr/>
        </p:nvSpPr>
        <p:spPr>
          <a:xfrm>
            <a:off x="4156710" y="5817870"/>
            <a:ext cx="344932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固定植株的位置</a:t>
            </a:r>
            <a:endParaRPr lang="zh-CN" altLang="en-US" sz="32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1273" name="Rectangle 9"/>
          <p:cNvSpPr/>
          <p:nvPr/>
        </p:nvSpPr>
        <p:spPr>
          <a:xfrm>
            <a:off x="5988050" y="6282690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③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之所以称其为假根</a:t>
            </a:r>
            <a:endParaRPr lang="zh-CN" altLang="en-US" sz="32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1127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963400" y="110744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2" grpId="0"/>
      <p:bldP spid="11273" grpId="1"/>
      <p:bldP spid="100" grpId="0"/>
      <p:bldP spid="112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582420" y="2601595"/>
            <a:ext cx="1846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命题规律：</a:t>
            </a:r>
            <a:endParaRPr lang="zh-CN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82420" y="1427480"/>
            <a:ext cx="21469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对应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考点：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1352550" y="3040380"/>
            <a:ext cx="10460355" cy="217360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0" fontAlgn="base" hangingPunct="0">
              <a:lnSpc>
                <a:spcPts val="40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）“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根据材料内容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”要求补写句子应联系前后文语境。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marR="0" lvl="0" indent="0" algn="l" defTabSz="914400" rtl="0" eaLnBrk="0" fontAlgn="base" hangingPunct="0">
              <a:lnSpc>
                <a:spcPts val="40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）空出的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句子大多有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特殊位置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（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引领、衔接、总结、展开）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40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3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）要求所补写的句子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内容贴切、语意连贯、逻辑严密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fontAlgn="base" hangingPunct="0">
              <a:lnSpc>
                <a:spcPts val="40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4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）不能照抄材料，有</a:t>
            </a:r>
            <a:r>
              <a:rPr kumimoji="0" lang="zh-CN" altLang="en-US" sz="2800" b="1" u="sng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字数限制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582420" y="5285740"/>
            <a:ext cx="2087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考查形式：</a:t>
            </a:r>
            <a:endParaRPr lang="zh-CN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019300" y="5789295"/>
            <a:ext cx="9525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/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以主观题为主，单独设题，一般三空，分值为5分或者6分。 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3490" y="514985"/>
            <a:ext cx="2267585" cy="7067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专题特点</a:t>
            </a:r>
            <a:endParaRPr lang="zh-CN" altLang="en-US" sz="4000" b="1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1071245" y="1501140"/>
            <a:ext cx="396875" cy="582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019300" y="1953895"/>
            <a:ext cx="76904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语言的简明、</a:t>
            </a:r>
            <a:r>
              <a:rPr lang="zh-CN" altLang="zh-CN" sz="28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连贯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、得体、准确、鲜明、生动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1071245" y="2640330"/>
            <a:ext cx="396875" cy="582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1071245" y="5315585"/>
            <a:ext cx="396875" cy="582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7" name="Rectangle 5"/>
          <p:cNvSpPr/>
          <p:nvPr/>
        </p:nvSpPr>
        <p:spPr>
          <a:xfrm>
            <a:off x="664845" y="433070"/>
            <a:ext cx="84366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例题引路，总结规律 — 上下求索，柳暗花明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18015" y="38290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引导探究</a:t>
            </a:r>
            <a:endParaRPr lang="zh-CN" altLang="en-US" sz="3600" b="1" smtClean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428625" y="1202055"/>
            <a:ext cx="11222355" cy="2296795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  <a:alpha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342900" indent="-342900" algn="l" fontAlgn="auto">
              <a:lnSpc>
                <a:spcPts val="3440"/>
              </a:lnSpc>
              <a:spcBef>
                <a:spcPct val="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在人类文明进程里 ，城市的产生和发展是关键的一步。一般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342900" indent="-342900" algn="l" fontAlgn="auto">
              <a:lnSpc>
                <a:spcPts val="3440"/>
              </a:lnSpc>
              <a:spcBef>
                <a:spcPct val="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而言，城的发展往往早于市。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①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，城墙 、堡垒 、护城河构成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342900" indent="-342900" algn="l" fontAlgn="auto">
              <a:lnSpc>
                <a:spcPts val="3440"/>
              </a:lnSpc>
              <a:spcBef>
                <a:spcPct val="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防御设施，封闭是其主要特征；市的功能主要是流通，交易场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342900" indent="-342900" algn="l" fontAlgn="auto">
              <a:lnSpc>
                <a:spcPts val="3440"/>
              </a:lnSpc>
              <a:spcBef>
                <a:spcPct val="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所、街道是主要设施，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②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③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，反映了由军事和政治意义的城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342900" indent="-342900" algn="l" fontAlgn="auto">
              <a:lnSpc>
                <a:spcPts val="3440"/>
              </a:lnSpc>
              <a:spcBef>
                <a:spcPct val="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镇向现代的经济、文化为主的城市的发展走向。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（不超过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15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个字）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7990" y="3677285"/>
            <a:ext cx="11315700" cy="2891790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2">
                    <a:lumMod val="20000"/>
                    <a:lumOff val="80000"/>
                    <a:alpha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indent="0" fontAlgn="auto">
              <a:lnSpc>
                <a:spcPts val="364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日凌来访只是对卫星通信造成一定的影响，而对手机基本上不产生影响。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，而是通过地面基站进行传输。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实际上，尽管汽车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GPS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导航系统也是依赖卫星进行定位的，但由于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GPS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导航系统由多颗卫星组成，即便是某一颗卫星受到了影响，但还有多颗卫星可以正常运行，并且这些卫星并不在地球同步轨道上，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（不超过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20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个字）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Rectangle 2"/>
          <p:cNvSpPr/>
          <p:nvPr/>
        </p:nvSpPr>
        <p:spPr>
          <a:xfrm>
            <a:off x="2438400" y="3002122"/>
            <a:ext cx="7772400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2255"/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603250" y="1681480"/>
            <a:ext cx="10859135" cy="2809875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  <a:alpha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342900" indent="-342900" algn="l" fontAlgn="auto">
              <a:lnSpc>
                <a:spcPts val="4240"/>
              </a:lnSpc>
              <a:spcBef>
                <a:spcPct val="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在人类文明进程里，城市的产生和发展是关键的一步。一般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342900" indent="-342900" algn="l" fontAlgn="auto">
              <a:lnSpc>
                <a:spcPts val="4240"/>
              </a:lnSpc>
              <a:spcBef>
                <a:spcPct val="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而言，城的发展往往早于市。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①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，城墙、堡垒、护城河构成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342900" indent="-342900" algn="l" fontAlgn="auto">
              <a:lnSpc>
                <a:spcPts val="4240"/>
              </a:lnSpc>
              <a:spcBef>
                <a:spcPct val="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防御设施，封闭是其主要特征；市的功能主要是流通，交易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342900" indent="-342900" algn="l" fontAlgn="auto">
              <a:lnSpc>
                <a:spcPts val="4240"/>
              </a:lnSpc>
              <a:spcBef>
                <a:spcPct val="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场所、街道是主要设施，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②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③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，反映了由军事和政治意义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342900" indent="-342900" algn="l" fontAlgn="auto">
              <a:lnSpc>
                <a:spcPts val="4240"/>
              </a:lnSpc>
              <a:spcBef>
                <a:spcPct val="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的城镇向现代的经济、文化为主的城市的发展走向。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18590" y="347345"/>
            <a:ext cx="93110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在下面横线处补写恰当的语句，使整段文字语意完整连贯，内容贴切，逻辑严密，每处不超过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15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个字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(5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分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)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5" name="内容占位符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13879"/>
          <a:stretch>
            <a:fillRect/>
          </a:stretch>
        </p:blipFill>
        <p:spPr>
          <a:xfrm>
            <a:off x="9891395" y="4599305"/>
            <a:ext cx="1888490" cy="2095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Text Box 4"/>
          <p:cNvSpPr txBox="1"/>
          <p:nvPr/>
        </p:nvSpPr>
        <p:spPr>
          <a:xfrm>
            <a:off x="1996440" y="4792980"/>
            <a:ext cx="4343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①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城的功能主要是防御</a:t>
            </a:r>
            <a:endParaRPr lang="zh-CN" altLang="en-US" sz="32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1996440" y="5473065"/>
            <a:ext cx="44005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开放是其主要特征</a:t>
            </a:r>
            <a:endParaRPr lang="zh-CN" altLang="en-US" sz="32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1996440" y="6153150"/>
            <a:ext cx="3505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③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从城到市的变化</a:t>
            </a:r>
            <a:endParaRPr lang="zh-CN" altLang="en-US" sz="32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32435" y="1454150"/>
            <a:ext cx="11373485" cy="3199765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2">
                    <a:lumMod val="20000"/>
                    <a:lumOff val="80000"/>
                    <a:alpha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indent="0" fontAlgn="auto">
              <a:lnSpc>
                <a:spcPts val="404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日凌来访只是对卫星通信造成一定的影响，而对手机基本上不产生影响。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，而是通过地面基站进行传输。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实际上，尽管汽车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GPS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导航系统也是依赖卫星进行定位的，但由于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GPS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导航系统由多颗卫星组成，即便是某一颗卫星受到了影响，但还有多颗卫星可以正常运行，并且这些卫星并不在地球同步轨道上，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88820" y="6163945"/>
            <a:ext cx="86271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所以汽车GPS导航系统是不会受到日凌干扰的</a:t>
            </a:r>
            <a:endParaRPr lang="zh-CN" altLang="en-US" sz="32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88820" y="4829175"/>
            <a:ext cx="67157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①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这是因为手机一般不通过卫星传输</a:t>
            </a:r>
            <a:endParaRPr lang="zh-CN" altLang="en-US" sz="32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88820" y="5496560"/>
            <a:ext cx="85559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那么汽车GPS导航系统是否会受到日凌影响呢</a:t>
            </a:r>
            <a:endParaRPr lang="zh-CN" altLang="en-US" sz="3200" b="1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39875" y="293370"/>
            <a:ext cx="93110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在下面横线处补写恰当的语句，使整段文字语意完整连贯，内容贴切，逻辑严密，每处不超过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20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个字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(5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分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)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677361" y="5896905"/>
            <a:ext cx="833815" cy="444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4" name="Rectangle 3"/>
          <p:cNvSpPr>
            <a:spLocks noGrp="1" noRot="1"/>
          </p:cNvSpPr>
          <p:nvPr>
            <p:ph idx="1"/>
          </p:nvPr>
        </p:nvSpPr>
        <p:spPr>
          <a:xfrm>
            <a:off x="1028700" y="1785620"/>
            <a:ext cx="9939655" cy="4347210"/>
          </a:xfrm>
        </p:spPr>
        <p:txBody>
          <a:bodyPr wrap="square" lIns="91440" tIns="45720" rIns="91440" bIns="45720" anchor="t">
            <a:noAutofit/>
          </a:bodyPr>
          <a:lstStyle/>
          <a:p>
            <a:pPr algn="l" fontAlgn="auto">
              <a:lnSpc>
                <a:spcPts val="426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）整体感知：先明白语段的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话题对象或中心观点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ts val="426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）重点勾画：找到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呼应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关联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暗示性语句（重视标点符号尤其是冒号、分号、问号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ts val="426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）组词造句：根据找到的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提示信息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，并按照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上下文遣词造句的规律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补写出句子。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ts val="426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）注意事项：写出的句子，文从字顺，不超字数，语意贯通，逻辑严密。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8700" y="652780"/>
            <a:ext cx="2267585" cy="7067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答题技巧</a:t>
            </a:r>
            <a:endParaRPr lang="zh-CN" altLang="en-US" sz="4000" b="1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18015" y="38290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目标升华</a:t>
            </a:r>
            <a:endParaRPr lang="zh-CN" altLang="en-US" sz="3600" b="1" smtClean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71" name="Picture 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305642" y="4489752"/>
            <a:ext cx="2139950" cy="227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77</Paragraphs>
  <Slides>12</Slides>
  <Notes>0</Notes>
  <TotalTime>0</TotalTime>
  <HiddenSlides>3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baseType="lpstr" size="22">
      <vt:lpstr>Arial</vt:lpstr>
      <vt:lpstr>Calibri Light</vt:lpstr>
      <vt:lpstr>Calibri</vt:lpstr>
      <vt:lpstr>宋体</vt:lpstr>
      <vt:lpstr>楷体</vt:lpstr>
      <vt:lpstr>华文行楷</vt:lpstr>
      <vt:lpstr>经典黑体简</vt:lpstr>
      <vt:lpstr>Wingdings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2022-04-11T09:02:56.303</cp:lastPrinted>
  <dcterms:created xsi:type="dcterms:W3CDTF">2022-04-11T09:02:56Z</dcterms:created>
  <dcterms:modified xsi:type="dcterms:W3CDTF">2022-04-11T01:02:57Z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