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3560400"/>
            <a:ext cx="73494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774000"/>
            <a:ext cx="82296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2484000"/>
            <a:ext cx="73494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3560400"/>
            <a:ext cx="73494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490400"/>
            <a:ext cx="82269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4615200"/>
            <a:ext cx="58266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501200"/>
            <a:ext cx="38826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501200"/>
            <a:ext cx="38826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421729"/>
            <a:ext cx="40068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555200"/>
            <a:ext cx="3924808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555200"/>
            <a:ext cx="39204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914400"/>
            <a:ext cx="68769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r>
              <a:rPr lang="zh-CN" altLang="zh-CN"/>
              <a:t>现代文</a:t>
            </a:r>
            <a:r>
              <a:rPr lang="zh-CN" altLang="zh-CN"/>
              <a:t>答题技巧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小卢</a:t>
            </a:r>
            <a:r>
              <a:rPr lang="zh-CN" altLang="en-US"/>
              <a:t>老师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Rectangle 106"/>
          <p:cNvSpPr/>
          <p:nvPr>
            <p:ph type="body" idx="4294967295"/>
          </p:nvPr>
        </p:nvSpPr>
        <p:spPr>
          <a:xfrm>
            <a:off x="1143000" y="857250"/>
            <a:ext cx="6858000" cy="2950369"/>
          </a:xfrm>
        </p:spPr>
        <p:txBody>
          <a:bodyPr vert="horz" wrap="square" lIns="68580" tIns="34290" rIns="68580" bIns="34290" anchor="t" anchorCtr="0">
            <a:normAutofit lnSpcReduction="10000"/>
          </a:bodyPr>
          <a:p>
            <a:pPr eaLnBrk="1" hangingPunct="1">
              <a:lnSpc>
                <a:spcPct val="105000"/>
              </a:lnSpc>
            </a:pPr>
            <a:r>
              <a:rPr lang="en-US" altLang="zh-CN" b="1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b="1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、理解词语的修辞作用</a:t>
            </a:r>
            <a:endParaRPr lang="zh-CN" altLang="en-US" b="1" dirty="0">
              <a:solidFill>
                <a:srgbClr val="8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05000"/>
              </a:lnSpc>
            </a:pPr>
            <a:r>
              <a:rPr lang="zh-CN" altLang="en-US" b="1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或：运用了某种修辞手法（表现手法）的字词</a:t>
            </a:r>
            <a:endParaRPr lang="zh-CN" altLang="en-US" b="1" dirty="0">
              <a:solidFill>
                <a:srgbClr val="8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05000"/>
              </a:lnSpc>
            </a:pPr>
            <a:r>
              <a:rPr lang="zh-CN" altLang="en-US" sz="2100" b="1" dirty="0">
                <a:solidFill>
                  <a:srgbClr val="0000FF"/>
                </a:solidFill>
                <a:ea typeface="楷体" panose="02010609060101010101" pitchFamily="49" charset="-122"/>
              </a:rPr>
              <a:t>例</a:t>
            </a:r>
            <a:r>
              <a:rPr lang="en-US" altLang="zh-CN" sz="2100" b="1" dirty="0">
                <a:solidFill>
                  <a:srgbClr val="0000FF"/>
                </a:solidFill>
                <a:ea typeface="楷体" panose="02010609060101010101" pitchFamily="49" charset="-122"/>
              </a:rPr>
              <a:t>《</a:t>
            </a:r>
            <a:r>
              <a:rPr lang="zh-CN" altLang="en-US" sz="2100" b="1" dirty="0">
                <a:solidFill>
                  <a:srgbClr val="0000FF"/>
                </a:solidFill>
                <a:ea typeface="楷体" panose="02010609060101010101" pitchFamily="49" charset="-122"/>
              </a:rPr>
              <a:t>流泪的蓑衣</a:t>
            </a:r>
            <a:r>
              <a:rPr lang="en-US" altLang="zh-CN" sz="2100" b="1" dirty="0">
                <a:solidFill>
                  <a:srgbClr val="0000FF"/>
                </a:solidFill>
                <a:ea typeface="楷体" panose="02010609060101010101" pitchFamily="49" charset="-122"/>
              </a:rPr>
              <a:t>》</a:t>
            </a:r>
            <a:endParaRPr lang="en-US" altLang="zh-CN" sz="2100" b="1" dirty="0">
              <a:solidFill>
                <a:srgbClr val="0000FF"/>
              </a:solidFill>
              <a:ea typeface="楷体" panose="02010609060101010101" pitchFamily="49" charset="-122"/>
            </a:endParaRPr>
          </a:p>
          <a:p>
            <a:pPr eaLnBrk="1" hangingPunct="1">
              <a:lnSpc>
                <a:spcPct val="105000"/>
              </a:lnSpc>
            </a:pPr>
            <a:r>
              <a:rPr lang="zh-CN" altLang="en-US" sz="2100" b="1" dirty="0">
                <a:solidFill>
                  <a:srgbClr val="0000FF"/>
                </a:solidFill>
                <a:ea typeface="楷体" panose="02010609060101010101" pitchFamily="49" charset="-122"/>
              </a:rPr>
              <a:t>已经很久了，蓑衣一直挂在那里，落满了灰尘与时光的碎片。它，好像被父亲遗忘了，被无情地挂在了土墙上。于是，蓑衣开始在一个下雨的夜里</a:t>
            </a:r>
            <a:r>
              <a:rPr lang="zh-CN" altLang="en-US" sz="2100" b="1" u="sng" dirty="0">
                <a:ea typeface="楷体" panose="02010609060101010101" pitchFamily="49" charset="-122"/>
              </a:rPr>
              <a:t>流泪</a:t>
            </a:r>
            <a:r>
              <a:rPr lang="zh-CN" altLang="en-US" sz="2100" b="1" dirty="0">
                <a:solidFill>
                  <a:srgbClr val="0000FF"/>
                </a:solidFill>
                <a:ea typeface="楷体" panose="02010609060101010101" pitchFamily="49" charset="-122"/>
              </a:rPr>
              <a:t>了，它开始回忆起自己辉煌而又辛苦的一生。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05000"/>
              </a:lnSpc>
            </a:pPr>
            <a:endParaRPr lang="zh-CN" altLang="en-US" b="1" u="sng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endParaRPr lang="zh-CN" altLang="en-US" b="1" u="sng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5" name="Rectangle 107"/>
          <p:cNvSpPr/>
          <p:nvPr/>
        </p:nvSpPr>
        <p:spPr>
          <a:xfrm>
            <a:off x="1385888" y="3644504"/>
            <a:ext cx="6372225" cy="199191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lnSpc>
                <a:spcPct val="120000"/>
              </a:lnSpc>
              <a:buSzPct val="100000"/>
            </a:pPr>
            <a:r>
              <a:rPr lang="en-US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答题公式</a:t>
            </a:r>
            <a:r>
              <a:rPr lang="en-US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修辞 </a:t>
            </a:r>
            <a:r>
              <a:rPr lang="en-US" altLang="zh-CN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en-US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修辞作用 </a:t>
            </a:r>
            <a:r>
              <a:rPr lang="en-US" altLang="zh-CN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 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具体内容 </a:t>
            </a:r>
            <a:r>
              <a:rPr lang="en-US" altLang="zh-CN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en-US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情感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buSzPct val="100000"/>
            </a:pPr>
            <a:r>
              <a:rPr lang="en-US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答题格式</a:t>
            </a:r>
            <a:r>
              <a:rPr lang="en-US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】××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词</a:t>
            </a: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在文中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是</a:t>
            </a:r>
            <a:r>
              <a:rPr lang="en-US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××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的意思，运用了</a:t>
            </a:r>
            <a:r>
              <a:rPr lang="en-US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××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修辞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手法（或表现手法），生动形象地</a:t>
            </a: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写出（表现）</a:t>
            </a:r>
            <a:r>
              <a:rPr lang="en-US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××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（人物或事物）的</a:t>
            </a:r>
            <a:r>
              <a:rPr lang="en-US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××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特点（情感、心理、精神、性格、品质）或强调</a:t>
            </a: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突出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了</a:t>
            </a:r>
            <a:r>
              <a:rPr lang="en-US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××</a:t>
            </a:r>
            <a:endParaRPr lang="en-US" altLang="zh-CN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0" name="灯片编号占位符 5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5pPr>
          </a:lstStyle>
          <a:p>
            <a:pPr lvl="0" algn="r" eaLnBrk="1" hangingPunct="1">
              <a:buSzPct val="100000"/>
            </a:pPr>
            <a:fld id="{9A0DB2DC-4C9A-4742-B13C-FB6460FD3503}" type="slidenum">
              <a:rPr lang="zh-CN" altLang="en-US" sz="1050" dirty="0">
                <a:latin typeface="Arial" panose="020B0604020202020204" pitchFamily="34" charset="-78"/>
                <a:ea typeface="宋体" panose="02010600030101010101" pitchFamily="2" charset="-122"/>
              </a:rPr>
            </a:fld>
            <a:endParaRPr lang="zh-CN" altLang="en-US" sz="1050" dirty="0">
              <a:latin typeface="Arial" panose="020B0604020202020204" pitchFamily="34" charset="-78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110"/>
          <p:cNvSpPr/>
          <p:nvPr>
            <p:ph type="body" idx="4294967295"/>
          </p:nvPr>
        </p:nvSpPr>
        <p:spPr>
          <a:xfrm>
            <a:off x="1223963" y="1701404"/>
            <a:ext cx="6642497" cy="4049315"/>
          </a:xfrm>
        </p:spPr>
        <p:txBody>
          <a:bodyPr vert="horz" wrap="square" lIns="68580" tIns="34290" rIns="68580" bIns="34290" anchor="t" anchorCtr="0"/>
          <a:p>
            <a:pPr eaLnBrk="1" hangingPunct="1"/>
            <a:r>
              <a:rPr lang="zh-CN" altLang="en-US" b="1" dirty="0"/>
              <a:t>答题技巧：</a:t>
            </a:r>
            <a:endParaRPr lang="zh-CN" altLang="en-US" b="1" dirty="0"/>
          </a:p>
          <a:p>
            <a:pPr eaLnBrk="1" hangingPunct="1"/>
            <a:r>
              <a:rPr lang="en-US" altLang="zh-CN" b="1" dirty="0"/>
              <a:t>1</a:t>
            </a:r>
            <a:r>
              <a:rPr lang="zh-CN" altLang="en-US" b="1" dirty="0"/>
              <a:t>、理解文中</a:t>
            </a:r>
            <a:r>
              <a:rPr lang="zh-CN" altLang="en-US" b="1" dirty="0">
                <a:solidFill>
                  <a:srgbClr val="FF3300"/>
                </a:solidFill>
              </a:rPr>
              <a:t>重点语句的深层含义和特殊作用</a:t>
            </a:r>
            <a:r>
              <a:rPr lang="zh-CN" altLang="en-US" b="1" dirty="0"/>
              <a:t>。</a:t>
            </a:r>
            <a:endParaRPr lang="zh-CN" altLang="en-US" b="1" dirty="0"/>
          </a:p>
          <a:p>
            <a:pPr eaLnBrk="1" hangingPunct="1"/>
            <a:r>
              <a:rPr lang="zh-CN" altLang="en-US" b="1" dirty="0"/>
              <a:t>解题方法：</a:t>
            </a:r>
            <a:endParaRPr lang="zh-CN" altLang="en-US" b="1" dirty="0"/>
          </a:p>
          <a:p>
            <a:pPr eaLnBrk="1" hangingPunct="1"/>
            <a:r>
              <a:rPr lang="zh-CN" altLang="en-US" b="1" dirty="0"/>
              <a:t>（</a:t>
            </a:r>
            <a:r>
              <a:rPr lang="en-US" altLang="zh-CN" b="1" dirty="0"/>
              <a:t>1</a:t>
            </a:r>
            <a:r>
              <a:rPr lang="zh-CN" altLang="en-US" b="1" dirty="0"/>
              <a:t>）联系文章的主旨、作者的意图来思考。（</a:t>
            </a:r>
            <a:r>
              <a:rPr lang="en-US" altLang="zh-CN" b="1" dirty="0"/>
              <a:t>2</a:t>
            </a:r>
            <a:r>
              <a:rPr lang="zh-CN" altLang="en-US" b="1" dirty="0"/>
              <a:t>）不能局限于语句本身，上牵下连，从周围的语言环境中找答案或开篇点题，扣住题目：或巧妙过渡，承上启下；或前呼后应，铺垫照应；或总结全文，点明主旨。</a:t>
            </a:r>
            <a:endParaRPr lang="zh-CN" altLang="en-US" b="1" dirty="0"/>
          </a:p>
          <a:p>
            <a:pPr eaLnBrk="1" hangingPunct="1"/>
            <a:r>
              <a:rPr lang="zh-CN" altLang="en-US" b="1" dirty="0"/>
              <a:t>（</a:t>
            </a:r>
            <a:r>
              <a:rPr lang="en-US" altLang="zh-CN" b="1" dirty="0"/>
              <a:t>3</a:t>
            </a:r>
            <a:r>
              <a:rPr lang="zh-CN" altLang="en-US" b="1" dirty="0"/>
              <a:t>）对语句所涉及的对象、背景和相关情形有所了解。</a:t>
            </a:r>
            <a:endParaRPr lang="zh-CN" altLang="en-US" b="1" dirty="0"/>
          </a:p>
          <a:p>
            <a:pPr eaLnBrk="1" hangingPunct="1"/>
            <a:endParaRPr lang="zh-CN" altLang="en-US" dirty="0"/>
          </a:p>
        </p:txBody>
      </p:sp>
      <p:sp>
        <p:nvSpPr>
          <p:cNvPr id="20483" name="Rectangle 111"/>
          <p:cNvSpPr/>
          <p:nvPr/>
        </p:nvSpPr>
        <p:spPr>
          <a:xfrm>
            <a:off x="1143000" y="857250"/>
            <a:ext cx="6858000" cy="573881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ctr" anchorCtr="0"/>
          <a:p>
            <a:pPr algn="ctr">
              <a:buSzPct val="100000"/>
            </a:pP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三、品味句子</a:t>
            </a:r>
            <a:endParaRPr lang="zh-CN" altLang="en-US" sz="24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4" name="灯片编号占位符 5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5pPr>
          </a:lstStyle>
          <a:p>
            <a:pPr lvl="0" algn="r" eaLnBrk="1" hangingPunct="1">
              <a:buSzPct val="100000"/>
            </a:pPr>
            <a:fld id="{9A0DB2DC-4C9A-4742-B13C-FB6460FD3503}" type="slidenum">
              <a:rPr lang="zh-CN" altLang="en-US" sz="1050" dirty="0">
                <a:latin typeface="Arial" panose="020B0604020202020204" pitchFamily="34" charset="-78"/>
                <a:ea typeface="宋体" panose="02010600030101010101" pitchFamily="2" charset="-122"/>
              </a:rPr>
            </a:fld>
            <a:endParaRPr lang="zh-CN" altLang="en-US" sz="1050" dirty="0">
              <a:latin typeface="Arial" panose="020B0604020202020204" pitchFamily="34" charset="-78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3"/>
          <p:cNvSpPr/>
          <p:nvPr>
            <p:ph type="body" idx="4294967295"/>
          </p:nvPr>
        </p:nvSpPr>
        <p:spPr>
          <a:xfrm>
            <a:off x="1257300" y="857250"/>
            <a:ext cx="6743700" cy="5029200"/>
          </a:xfrm>
        </p:spPr>
        <p:txBody>
          <a:bodyPr vert="horz" wrap="square" lIns="68580" tIns="34290" rIns="68580" bIns="34290" anchor="t" anchorCtr="0"/>
          <a:p>
            <a:pPr eaLnBrk="1" hangingPunct="1">
              <a:lnSpc>
                <a:spcPct val="80000"/>
              </a:lnSpc>
            </a:pPr>
            <a:r>
              <a:rPr lang="en-US" altLang="zh-CN" b="1" dirty="0"/>
              <a:t>2</a:t>
            </a:r>
            <a:r>
              <a:rPr lang="zh-CN" altLang="en-US" b="1" dirty="0"/>
              <a:t>．记叙文</a:t>
            </a:r>
            <a:r>
              <a:rPr lang="zh-CN" altLang="en-US" b="1" dirty="0">
                <a:solidFill>
                  <a:srgbClr val="FF3300"/>
                </a:solidFill>
              </a:rPr>
              <a:t>开头句子的作用</a:t>
            </a:r>
            <a:r>
              <a:rPr lang="zh-CN" altLang="en-US" b="1" dirty="0"/>
              <a:t>：</a:t>
            </a:r>
            <a:endParaRPr lang="zh-CN" altLang="en-US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b="1" dirty="0"/>
              <a:t>（</a:t>
            </a:r>
            <a:r>
              <a:rPr lang="en-US" altLang="zh-CN" b="1" dirty="0"/>
              <a:t>1</a:t>
            </a:r>
            <a:r>
              <a:rPr lang="zh-CN" altLang="en-US" b="1" dirty="0"/>
              <a:t>）开篇点题；（</a:t>
            </a:r>
            <a:r>
              <a:rPr lang="en-US" altLang="zh-CN" b="1" dirty="0"/>
              <a:t>2</a:t>
            </a:r>
            <a:r>
              <a:rPr lang="zh-CN" altLang="en-US" b="1" dirty="0"/>
              <a:t>）总领全文；（</a:t>
            </a:r>
            <a:r>
              <a:rPr lang="en-US" altLang="zh-CN" b="1" dirty="0"/>
              <a:t>3</a:t>
            </a:r>
            <a:r>
              <a:rPr lang="zh-CN" altLang="en-US" b="1" dirty="0"/>
              <a:t>）引起下文，为下文作铺垫；（</a:t>
            </a:r>
            <a:r>
              <a:rPr lang="en-US" altLang="zh-CN" b="1" dirty="0"/>
              <a:t>4</a:t>
            </a:r>
            <a:r>
              <a:rPr lang="zh-CN" altLang="en-US" b="1" dirty="0"/>
              <a:t>）设置悬念，引起读者的兴趣或思考；</a:t>
            </a:r>
            <a:endParaRPr lang="zh-CN" altLang="en-US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b="1" dirty="0"/>
              <a:t>记叙文</a:t>
            </a:r>
            <a:r>
              <a:rPr lang="zh-CN" altLang="en-US" b="1" dirty="0">
                <a:solidFill>
                  <a:srgbClr val="FF3300"/>
                </a:solidFill>
              </a:rPr>
              <a:t>中间句子的作用</a:t>
            </a:r>
            <a:r>
              <a:rPr lang="zh-CN" altLang="en-US" b="1" dirty="0"/>
              <a:t>：</a:t>
            </a:r>
            <a:endParaRPr lang="zh-CN" altLang="en-US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b="1" dirty="0"/>
              <a:t>（</a:t>
            </a:r>
            <a:r>
              <a:rPr lang="en-US" altLang="zh-CN" b="1" dirty="0"/>
              <a:t>1</a:t>
            </a:r>
            <a:r>
              <a:rPr lang="zh-CN" altLang="en-US" b="1" dirty="0"/>
              <a:t>）单独成段起承上启下的过渡作用；（</a:t>
            </a:r>
            <a:r>
              <a:rPr lang="en-US" altLang="zh-CN" b="1" dirty="0"/>
              <a:t>2</a:t>
            </a:r>
            <a:r>
              <a:rPr lang="zh-CN" altLang="en-US" b="1" dirty="0"/>
              <a:t>）段末起总结作用。</a:t>
            </a:r>
            <a:endParaRPr lang="zh-CN" altLang="en-US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b="1" dirty="0"/>
              <a:t>记叙文</a:t>
            </a:r>
            <a:r>
              <a:rPr lang="zh-CN" altLang="en-US" b="1" dirty="0">
                <a:solidFill>
                  <a:srgbClr val="FF3300"/>
                </a:solidFill>
              </a:rPr>
              <a:t>结尾句子（段）的作用</a:t>
            </a:r>
            <a:r>
              <a:rPr lang="zh-CN" altLang="en-US" b="1" dirty="0"/>
              <a:t>：</a:t>
            </a:r>
            <a:endParaRPr lang="zh-CN" altLang="en-US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b="1" dirty="0"/>
              <a:t>（</a:t>
            </a:r>
            <a:r>
              <a:rPr lang="en-US" altLang="zh-CN" b="1" dirty="0"/>
              <a:t>1</a:t>
            </a:r>
            <a:r>
              <a:rPr lang="zh-CN" altLang="en-US" b="1" dirty="0"/>
              <a:t>）篇末点题；（</a:t>
            </a:r>
            <a:r>
              <a:rPr lang="en-US" altLang="zh-CN" b="1" dirty="0"/>
              <a:t>2</a:t>
            </a:r>
            <a:r>
              <a:rPr lang="zh-CN" altLang="en-US" b="1" dirty="0"/>
              <a:t>）总结全文，深化中心。（</a:t>
            </a:r>
            <a:r>
              <a:rPr lang="en-US" altLang="zh-CN" b="1" dirty="0"/>
              <a:t>3</a:t>
            </a:r>
            <a:r>
              <a:rPr lang="zh-CN" altLang="en-US" b="1" dirty="0"/>
              <a:t>）首尾呼应；（</a:t>
            </a:r>
            <a:r>
              <a:rPr lang="en-US" altLang="zh-CN" b="1" dirty="0"/>
              <a:t>4</a:t>
            </a:r>
            <a:r>
              <a:rPr lang="zh-CN" altLang="en-US" b="1" dirty="0"/>
              <a:t>）令人深思，给人警醒或留有思考的余地，令人回味无穷。</a:t>
            </a:r>
            <a:endParaRPr lang="zh-CN" altLang="en-US" b="1" dirty="0"/>
          </a:p>
          <a:p>
            <a:pPr eaLnBrk="1" hangingPunct="1">
              <a:lnSpc>
                <a:spcPct val="80000"/>
              </a:lnSpc>
            </a:pPr>
            <a:endParaRPr lang="zh-CN" altLang="en-US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b="1" dirty="0"/>
              <a:t>（注：答题时不能只答概念，而是一定要根据文章的具体内容和主题回答。） </a:t>
            </a:r>
            <a:endParaRPr lang="zh-CN" altLang="en-US" b="1" dirty="0"/>
          </a:p>
        </p:txBody>
      </p:sp>
      <p:sp>
        <p:nvSpPr>
          <p:cNvPr id="21507" name="灯片编号占位符 4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5pPr>
          </a:lstStyle>
          <a:p>
            <a:pPr lvl="0" algn="r" eaLnBrk="1" hangingPunct="1">
              <a:buSzPct val="100000"/>
            </a:pPr>
            <a:fld id="{9A0DB2DC-4C9A-4742-B13C-FB6460FD3503}" type="slidenum">
              <a:rPr lang="zh-CN" altLang="en-US" sz="1050" dirty="0">
                <a:latin typeface="Arial" panose="020B0604020202020204" pitchFamily="34" charset="-78"/>
                <a:ea typeface="宋体" panose="02010600030101010101" pitchFamily="2" charset="-122"/>
              </a:rPr>
            </a:fld>
            <a:endParaRPr lang="zh-CN" altLang="en-US" sz="1050" dirty="0">
              <a:latin typeface="Arial" panose="020B0604020202020204" pitchFamily="34" charset="-78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117"/>
          <p:cNvSpPr/>
          <p:nvPr>
            <p:ph type="body" idx="4294967295"/>
          </p:nvPr>
        </p:nvSpPr>
        <p:spPr>
          <a:xfrm>
            <a:off x="1331119" y="1538288"/>
            <a:ext cx="6172200" cy="3996929"/>
          </a:xfrm>
        </p:spPr>
        <p:txBody>
          <a:bodyPr vert="horz" wrap="square" lIns="68580" tIns="34290" rIns="68580" bIns="34290" anchor="t" anchorCtr="0"/>
          <a:p>
            <a:pPr eaLnBrk="1" hangingPunct="1"/>
            <a:r>
              <a:rPr lang="zh-CN" altLang="en-US" b="1" dirty="0"/>
              <a:t>３、</a:t>
            </a:r>
            <a:r>
              <a:rPr lang="zh-CN" altLang="en-US" b="1" dirty="0">
                <a:solidFill>
                  <a:srgbClr val="FF3300"/>
                </a:solidFill>
              </a:rPr>
              <a:t>语句在表情达意方面的作用</a:t>
            </a:r>
            <a:r>
              <a:rPr lang="zh-CN" altLang="en-US" b="1" dirty="0"/>
              <a:t>： </a:t>
            </a:r>
            <a:endParaRPr lang="zh-CN" altLang="en-US" b="1" dirty="0"/>
          </a:p>
          <a:p>
            <a:pPr eaLnBrk="1" hangingPunct="1"/>
            <a:r>
              <a:rPr lang="zh-CN" altLang="en-US" b="1" dirty="0"/>
              <a:t>渲染气氛、烘托人物形象（或人物感情）、点明中心（揭示主旨）、突出主题（深化中心） </a:t>
            </a:r>
            <a:endParaRPr lang="zh-CN" altLang="en-US" b="1" dirty="0"/>
          </a:p>
          <a:p>
            <a:pPr eaLnBrk="1" hangingPunct="1"/>
            <a:r>
              <a:rPr lang="zh-CN" altLang="en-US" b="1" dirty="0"/>
              <a:t>４．</a:t>
            </a:r>
            <a:r>
              <a:rPr lang="zh-CN" altLang="en-US" b="1" dirty="0">
                <a:solidFill>
                  <a:srgbClr val="FF3300"/>
                </a:solidFill>
              </a:rPr>
              <a:t>社会环境描写的主要作用</a:t>
            </a:r>
            <a:r>
              <a:rPr lang="zh-CN" altLang="en-US" b="1" dirty="0"/>
              <a:t>： </a:t>
            </a:r>
            <a:endParaRPr lang="zh-CN" altLang="en-US" b="1" dirty="0"/>
          </a:p>
          <a:p>
            <a:pPr eaLnBrk="1" hangingPunct="1"/>
            <a:r>
              <a:rPr lang="zh-CN" altLang="en-US" b="1" dirty="0"/>
              <a:t>（１）、交代作品的时代背景。 （２）、在回答时必须结合当时当地的时代背景，指出文段中环境描写的相关语句揭示了什么样的社会现实。</a:t>
            </a:r>
            <a:endParaRPr lang="zh-CN" altLang="en-US" b="1" dirty="0"/>
          </a:p>
        </p:txBody>
      </p:sp>
      <p:sp>
        <p:nvSpPr>
          <p:cNvPr id="22531" name="灯片编号占位符 4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5pPr>
          </a:lstStyle>
          <a:p>
            <a:pPr lvl="0" algn="r" eaLnBrk="1" hangingPunct="1">
              <a:buSzPct val="100000"/>
            </a:pPr>
            <a:fld id="{9A0DB2DC-4C9A-4742-B13C-FB6460FD3503}" type="slidenum">
              <a:rPr lang="zh-CN" altLang="en-US" sz="1050" dirty="0">
                <a:latin typeface="Arial" panose="020B0604020202020204" pitchFamily="34" charset="-78"/>
                <a:ea typeface="宋体" panose="02010600030101010101" pitchFamily="2" charset="-122"/>
              </a:rPr>
            </a:fld>
            <a:endParaRPr lang="zh-CN" altLang="en-US" sz="1050" dirty="0">
              <a:latin typeface="Arial" panose="020B0604020202020204" pitchFamily="34" charset="-78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Rectangle 3"/>
          <p:cNvSpPr/>
          <p:nvPr>
            <p:ph type="body" idx="4294967295"/>
          </p:nvPr>
        </p:nvSpPr>
        <p:spPr>
          <a:xfrm>
            <a:off x="1257300" y="1028700"/>
            <a:ext cx="6629400" cy="4857750"/>
          </a:xfrm>
        </p:spPr>
        <p:txBody>
          <a:bodyPr vert="horz" wrap="square" lIns="68580" tIns="34290" rIns="68580" bIns="34290" anchor="t" anchorCtr="0"/>
          <a:p>
            <a:pPr eaLnBrk="1" hangingPunct="1">
              <a:lnSpc>
                <a:spcPct val="80000"/>
              </a:lnSpc>
            </a:pPr>
            <a:r>
              <a:rPr lang="zh-CN" altLang="en-US" b="1" dirty="0"/>
              <a:t>５．</a:t>
            </a:r>
            <a:r>
              <a:rPr lang="zh-CN" altLang="en-US" b="1" dirty="0">
                <a:solidFill>
                  <a:srgbClr val="FF3300"/>
                </a:solidFill>
              </a:rPr>
              <a:t>自然环境描写（景物描写）句的主要作用</a:t>
            </a:r>
            <a:r>
              <a:rPr lang="zh-CN" altLang="en-US" b="1" dirty="0"/>
              <a:t>： （１）、表现地域风光，提示时间、季节和环境特点； （２）、推动情节发展； （３）、渲染气氛； （４）、烘托人物形象（或人物心情、感情）； （５）、突出、深化主题。</a:t>
            </a:r>
            <a:endParaRPr lang="zh-CN" altLang="en-US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b="1" dirty="0"/>
              <a:t> </a:t>
            </a:r>
            <a:endParaRPr lang="zh-CN" altLang="en-US" b="1" dirty="0"/>
          </a:p>
          <a:p>
            <a:pPr eaLnBrk="1" hangingPunct="1">
              <a:lnSpc>
                <a:spcPct val="80000"/>
              </a:lnSpc>
            </a:pPr>
            <a:r>
              <a:rPr lang="en-US" altLang="zh-CN" dirty="0"/>
              <a:t>6</a:t>
            </a:r>
            <a:r>
              <a:rPr lang="zh-CN" altLang="en-US" b="1" dirty="0"/>
              <a:t>．文段（各种文体）中</a:t>
            </a:r>
            <a:r>
              <a:rPr lang="zh-CN" altLang="en-US" b="1" dirty="0">
                <a:solidFill>
                  <a:srgbClr val="FF3300"/>
                </a:solidFill>
              </a:rPr>
              <a:t>指代词指代对象的判断</a:t>
            </a:r>
            <a:r>
              <a:rPr lang="zh-CN" altLang="en-US" b="1" dirty="0"/>
              <a:t>： （１）、常考的指代词有：这、那、这些、那些、其他、以上、如此、此</a:t>
            </a:r>
            <a:r>
              <a:rPr lang="en-US" altLang="zh-CN" b="1" dirty="0"/>
              <a:t>……</a:t>
            </a:r>
            <a:r>
              <a:rPr lang="zh-CN" altLang="en-US" b="1" dirty="0"/>
              <a:t>； （２）、一般是往前找； （３）、找到之后，将找到的内容放在指代词所在句中读一读，看是否适合。 </a:t>
            </a:r>
            <a:endParaRPr lang="zh-CN" altLang="en-US" b="1" dirty="0"/>
          </a:p>
        </p:txBody>
      </p:sp>
      <p:sp>
        <p:nvSpPr>
          <p:cNvPr id="23555" name="灯片编号占位符 4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5pPr>
          </a:lstStyle>
          <a:p>
            <a:pPr lvl="0" algn="r" eaLnBrk="1" hangingPunct="1">
              <a:buSzPct val="100000"/>
            </a:pPr>
            <a:fld id="{9A0DB2DC-4C9A-4742-B13C-FB6460FD3503}" type="slidenum">
              <a:rPr lang="zh-CN" altLang="en-US" sz="1050" dirty="0">
                <a:latin typeface="Arial" panose="020B0604020202020204" pitchFamily="34" charset="-78"/>
                <a:ea typeface="宋体" panose="02010600030101010101" pitchFamily="2" charset="-122"/>
              </a:rPr>
            </a:fld>
            <a:endParaRPr lang="zh-CN" altLang="en-US" sz="1050" dirty="0">
              <a:latin typeface="Arial" panose="020B0604020202020204" pitchFamily="34" charset="-78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Rectangle 3"/>
          <p:cNvSpPr/>
          <p:nvPr>
            <p:ph type="body" idx="4294967295"/>
          </p:nvPr>
        </p:nvSpPr>
        <p:spPr>
          <a:xfrm>
            <a:off x="1143000" y="1143000"/>
            <a:ext cx="6743700" cy="4629150"/>
          </a:xfrm>
        </p:spPr>
        <p:txBody>
          <a:bodyPr vert="horz" wrap="square" lIns="68580" tIns="34290" rIns="68580" bIns="34290" anchor="t" anchorCtr="0">
            <a:normAutofit fontScale="90000" lnSpcReduction="20000"/>
          </a:bodyPr>
          <a:p>
            <a:pPr eaLnBrk="1" hangingPunct="1"/>
            <a:r>
              <a:rPr lang="en-US" altLang="zh-CN" sz="2100" b="1" dirty="0"/>
              <a:t>7</a:t>
            </a:r>
            <a:r>
              <a:rPr lang="zh-CN" altLang="en-US" sz="2100" b="1" dirty="0"/>
              <a:t>、文章</a:t>
            </a:r>
            <a:r>
              <a:rPr lang="zh-CN" altLang="en-US" sz="2100" b="1" dirty="0">
                <a:solidFill>
                  <a:srgbClr val="FF3300"/>
                </a:solidFill>
              </a:rPr>
              <a:t>段落语句的主要作用</a:t>
            </a:r>
            <a:r>
              <a:rPr lang="zh-CN" altLang="en-US" sz="2100" b="1" dirty="0"/>
              <a:t>有：（必须从内容、结构两个方面来进行做答）</a:t>
            </a:r>
            <a:endParaRPr lang="zh-CN" altLang="en-US" sz="2100" b="1" dirty="0"/>
          </a:p>
          <a:p>
            <a:pPr eaLnBrk="1" hangingPunct="1"/>
            <a:r>
              <a:rPr lang="zh-CN" altLang="en-US" sz="2100" b="1" dirty="0"/>
              <a:t>（</a:t>
            </a:r>
            <a:r>
              <a:rPr lang="en-US" altLang="zh-CN" sz="2100" b="1" dirty="0"/>
              <a:t>1</a:t>
            </a:r>
            <a:r>
              <a:rPr lang="zh-CN" altLang="en-US" sz="2100" b="1" dirty="0"/>
              <a:t>）、结构上：承接上文、开启下文、总领下文（引出下文）、承上启下（过渡）、照应前文（开头）首尾呼应。（</a:t>
            </a:r>
            <a:r>
              <a:rPr lang="en-US" altLang="zh-CN" sz="2100" b="1" dirty="0"/>
              <a:t>2</a:t>
            </a:r>
            <a:r>
              <a:rPr lang="zh-CN" altLang="en-US" sz="2100" b="1" dirty="0"/>
              <a:t>）、内容上：开篇点题 、抒发情感、点明中心，深化主题、画龙点睛（</a:t>
            </a:r>
            <a:r>
              <a:rPr lang="en-US" altLang="zh-CN" sz="2100" b="1" dirty="0"/>
              <a:t>3</a:t>
            </a:r>
            <a:r>
              <a:rPr lang="zh-CN" altLang="en-US" sz="2100" b="1" dirty="0"/>
              <a:t>）、写法上：气氛渲染 、托物言志、以小见大、设置悬念、埋下伏笔、为后文作铺垫、欲扬先抑、借景抒情、寓情于景、托物言志等。象征、托物言志作用</a:t>
            </a:r>
            <a:r>
              <a:rPr lang="en-US" altLang="zh-CN" sz="2100" b="1" dirty="0"/>
              <a:t>:</a:t>
            </a:r>
            <a:r>
              <a:rPr lang="zh-CN" altLang="en-US" sz="2100" b="1" dirty="0"/>
              <a:t>使表达委婉含蓄、深沉感人</a:t>
            </a:r>
            <a:r>
              <a:rPr lang="en-US" altLang="zh-CN" sz="2100" b="1" dirty="0"/>
              <a:t>.</a:t>
            </a:r>
            <a:endParaRPr lang="en-US" altLang="zh-CN" sz="2100" b="1" dirty="0"/>
          </a:p>
          <a:p>
            <a:pPr eaLnBrk="1" hangingPunct="1"/>
            <a:endParaRPr lang="en-US" altLang="zh-CN" sz="2100" b="1" dirty="0"/>
          </a:p>
          <a:p>
            <a:pPr eaLnBrk="1" hangingPunct="1"/>
            <a:r>
              <a:rPr lang="en-US" altLang="zh-CN" sz="2100" b="1" dirty="0"/>
              <a:t>8</a:t>
            </a:r>
            <a:r>
              <a:rPr lang="zh-CN" altLang="en-US" sz="2100" b="1" dirty="0"/>
              <a:t>、记叙文中</a:t>
            </a:r>
            <a:r>
              <a:rPr lang="zh-CN" altLang="en-US" sz="2100" b="1" dirty="0">
                <a:solidFill>
                  <a:srgbClr val="FF3300"/>
                </a:solidFill>
              </a:rPr>
              <a:t>穿插议论的作用</a:t>
            </a:r>
            <a:r>
              <a:rPr lang="en-US" altLang="zh-CN" sz="2100" b="1" dirty="0"/>
              <a:t>:</a:t>
            </a:r>
            <a:endParaRPr lang="en-US" altLang="zh-CN" sz="2100" b="1" dirty="0"/>
          </a:p>
          <a:p>
            <a:pPr eaLnBrk="1" hangingPunct="1"/>
            <a:r>
              <a:rPr lang="zh-CN" altLang="en-US" sz="2100" b="1" dirty="0"/>
              <a:t>结构上承上启下</a:t>
            </a:r>
            <a:r>
              <a:rPr lang="en-US" altLang="zh-CN" sz="2100" b="1" dirty="0"/>
              <a:t>;</a:t>
            </a:r>
            <a:r>
              <a:rPr lang="zh-CN" altLang="en-US" sz="2100" b="1" dirty="0"/>
              <a:t>内容上画龙点睛</a:t>
            </a:r>
            <a:r>
              <a:rPr lang="en-US" altLang="zh-CN" sz="2100" b="1" dirty="0"/>
              <a:t>.</a:t>
            </a:r>
            <a:endParaRPr lang="en-US" altLang="zh-CN" sz="2100" b="1" dirty="0"/>
          </a:p>
        </p:txBody>
      </p:sp>
      <p:sp>
        <p:nvSpPr>
          <p:cNvPr id="24579" name="灯片编号占位符 4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5pPr>
          </a:lstStyle>
          <a:p>
            <a:pPr lvl="0" algn="r" eaLnBrk="1" hangingPunct="1">
              <a:buSzPct val="100000"/>
            </a:pPr>
            <a:fld id="{9A0DB2DC-4C9A-4742-B13C-FB6460FD3503}" type="slidenum">
              <a:rPr lang="zh-CN" altLang="en-US" sz="1050" dirty="0">
                <a:latin typeface="Arial" panose="020B0604020202020204" pitchFamily="34" charset="-78"/>
                <a:ea typeface="宋体" panose="02010600030101010101" pitchFamily="2" charset="-122"/>
              </a:rPr>
            </a:fld>
            <a:endParaRPr lang="zh-CN" altLang="en-US" sz="1050" dirty="0">
              <a:latin typeface="Arial" panose="020B0604020202020204" pitchFamily="34" charset="-78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Rectangle 3"/>
          <p:cNvSpPr/>
          <p:nvPr>
            <p:ph type="body" idx="4294967295"/>
          </p:nvPr>
        </p:nvSpPr>
        <p:spPr>
          <a:xfrm>
            <a:off x="1143000" y="1484710"/>
            <a:ext cx="6743700" cy="4516040"/>
          </a:xfrm>
        </p:spPr>
        <p:txBody>
          <a:bodyPr vert="horz" wrap="square" lIns="68580" tIns="34290" rIns="68580" bIns="34290" anchor="t" anchorCtr="0">
            <a:normAutofit lnSpcReduction="10000"/>
          </a:bodyPr>
          <a:p>
            <a:pPr eaLnBrk="1" hangingPunct="1">
              <a:lnSpc>
                <a:spcPct val="80000"/>
              </a:lnSpc>
            </a:pPr>
            <a:r>
              <a:rPr lang="en-US" altLang="zh-CN" sz="2100" b="1" dirty="0">
                <a:solidFill>
                  <a:schemeClr val="tx2"/>
                </a:solidFill>
              </a:rPr>
              <a:t>9.</a:t>
            </a:r>
            <a:r>
              <a:rPr lang="zh-CN" altLang="en-US" sz="2100" b="1" dirty="0">
                <a:solidFill>
                  <a:srgbClr val="FF3300"/>
                </a:solidFill>
              </a:rPr>
              <a:t>修辞方法及表达作用</a:t>
            </a:r>
            <a:endParaRPr lang="zh-CN" altLang="en-US" sz="2100" b="1" dirty="0">
              <a:solidFill>
                <a:srgbClr val="FF330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100" b="1" dirty="0"/>
              <a:t>比喻，拟人：生动形象地表现出了</a:t>
            </a:r>
            <a:r>
              <a:rPr lang="zh-CN" altLang="en-US" sz="2100" b="1" u="sng" dirty="0"/>
              <a:t>               </a:t>
            </a:r>
            <a:r>
              <a:rPr lang="zh-CN" altLang="en-US" sz="2100" b="1" dirty="0"/>
              <a:t>，表达了</a:t>
            </a:r>
            <a:r>
              <a:rPr lang="zh-CN" altLang="en-US" sz="2100" b="1" u="sng" dirty="0"/>
              <a:t>             </a:t>
            </a:r>
            <a:r>
              <a:rPr lang="zh-CN" altLang="en-US" sz="2100" b="1" dirty="0"/>
              <a:t>情感。</a:t>
            </a:r>
            <a:endParaRPr lang="zh-CN" altLang="en-US" sz="2100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2100" b="1" dirty="0"/>
              <a:t>排比：表现了</a:t>
            </a:r>
            <a:r>
              <a:rPr lang="zh-CN" altLang="en-US" sz="2100" b="1" u="sng" dirty="0"/>
              <a:t>                 </a:t>
            </a:r>
            <a:r>
              <a:rPr lang="zh-CN" altLang="en-US" sz="2100" b="1" dirty="0"/>
              <a:t>，抒发了</a:t>
            </a:r>
            <a:r>
              <a:rPr lang="zh-CN" altLang="en-US" sz="2100" b="1" u="sng" dirty="0"/>
              <a:t>         </a:t>
            </a:r>
            <a:r>
              <a:rPr lang="zh-CN" altLang="en-US" sz="2100" b="1" dirty="0"/>
              <a:t>，增强了语势，加强了感情。</a:t>
            </a:r>
            <a:endParaRPr lang="zh-CN" altLang="en-US" sz="2100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2100" b="1" dirty="0"/>
              <a:t>反复，夸张：突出了（强调了）</a:t>
            </a:r>
            <a:r>
              <a:rPr lang="zh-CN" altLang="en-US" sz="2100" b="1" u="sng" dirty="0"/>
              <a:t>             </a:t>
            </a:r>
            <a:r>
              <a:rPr lang="zh-CN" altLang="en-US" sz="2100" b="1" dirty="0"/>
              <a:t>（的情感），给人留下深刻印象。</a:t>
            </a:r>
            <a:endParaRPr lang="zh-CN" altLang="en-US" sz="2100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2100" b="1" dirty="0"/>
              <a:t>设问：自问自答，引起读者思考</a:t>
            </a:r>
            <a:r>
              <a:rPr lang="zh-CN" altLang="en-US" sz="2100" b="1" u="sng" dirty="0"/>
              <a:t>                </a:t>
            </a:r>
            <a:r>
              <a:rPr lang="zh-CN" altLang="en-US" sz="2100" b="1" dirty="0"/>
              <a:t> ，使文章有起伏。</a:t>
            </a:r>
            <a:endParaRPr lang="zh-CN" altLang="en-US" sz="2100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2100" b="1" dirty="0"/>
              <a:t>反问：加强语气，增强语势，表达了</a:t>
            </a:r>
            <a:r>
              <a:rPr lang="zh-CN" altLang="en-US" sz="2100" b="1" u="sng" dirty="0"/>
              <a:t>                </a:t>
            </a:r>
            <a:r>
              <a:rPr lang="zh-CN" altLang="en-US" sz="2100" b="1" dirty="0"/>
              <a:t>（的情感），使文章有起伏。</a:t>
            </a:r>
            <a:endParaRPr lang="zh-CN" altLang="en-US" sz="2100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2100" b="1" dirty="0">
                <a:solidFill>
                  <a:srgbClr val="FF3300"/>
                </a:solidFill>
              </a:rPr>
              <a:t>模式</a:t>
            </a:r>
            <a:r>
              <a:rPr lang="en-US" altLang="zh-CN" sz="2100" b="1" dirty="0"/>
              <a:t>: (1).</a:t>
            </a:r>
            <a:r>
              <a:rPr lang="zh-CN" altLang="en-US" sz="2100" b="1" dirty="0"/>
              <a:t>点明何种表现手法 </a:t>
            </a:r>
            <a:r>
              <a:rPr lang="en-US" altLang="zh-CN" sz="2100" b="1" dirty="0"/>
              <a:t>(2). </a:t>
            </a:r>
            <a:r>
              <a:rPr lang="zh-CN" altLang="en-US" sz="2100" b="1" dirty="0"/>
              <a:t>表现了什么内容</a:t>
            </a:r>
            <a:r>
              <a:rPr lang="en-US" altLang="zh-CN" sz="2100" b="1" dirty="0"/>
              <a:t>(3).</a:t>
            </a:r>
            <a:r>
              <a:rPr lang="zh-CN" altLang="en-US" sz="2100" b="1" dirty="0"/>
              <a:t>表达了怎样的感情</a:t>
            </a:r>
            <a:r>
              <a:rPr lang="en-US" altLang="zh-CN" sz="2100" b="1" dirty="0"/>
              <a:t>?</a:t>
            </a:r>
            <a:endParaRPr lang="en-US" altLang="zh-CN" sz="2100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2100" b="1" dirty="0"/>
              <a:t>此句运用了</a:t>
            </a:r>
            <a:r>
              <a:rPr lang="en-US" altLang="zh-CN" sz="2100" b="1" dirty="0"/>
              <a:t>……</a:t>
            </a:r>
            <a:r>
              <a:rPr lang="zh-CN" altLang="en-US" sz="2100" b="1" dirty="0"/>
              <a:t>从而生动形象表现了</a:t>
            </a:r>
            <a:r>
              <a:rPr lang="en-US" altLang="zh-CN" sz="2100" b="1" dirty="0"/>
              <a:t>……</a:t>
            </a:r>
            <a:r>
              <a:rPr lang="zh-CN" altLang="en-US" sz="2100" b="1" dirty="0"/>
              <a:t>表达了</a:t>
            </a:r>
            <a:r>
              <a:rPr lang="en-US" altLang="zh-CN" sz="2100" b="1" dirty="0"/>
              <a:t>…… </a:t>
            </a:r>
            <a:endParaRPr lang="en-US" altLang="zh-CN" sz="2100" b="1" dirty="0"/>
          </a:p>
        </p:txBody>
      </p:sp>
      <p:sp>
        <p:nvSpPr>
          <p:cNvPr id="25603" name="Rectangle 127"/>
          <p:cNvSpPr/>
          <p:nvPr/>
        </p:nvSpPr>
        <p:spPr>
          <a:xfrm>
            <a:off x="3654029" y="998935"/>
            <a:ext cx="1514475" cy="481013"/>
          </a:xfrm>
          <a:prstGeom prst="rect">
            <a:avLst/>
          </a:prstGeom>
          <a:noFill/>
          <a:ln w="9525">
            <a:noFill/>
          </a:ln>
        </p:spPr>
        <p:txBody>
          <a:bodyPr wrap="none"/>
          <a:p>
            <a:pPr>
              <a:buSzPct val="100000"/>
            </a:pPr>
            <a:r>
              <a:rPr lang="zh-CN" altLang="en-US" sz="2700" b="1" dirty="0">
                <a:solidFill>
                  <a:srgbClr val="FF0000"/>
                </a:solidFill>
                <a:latin typeface="Arial" panose="020B0604020202020204" pitchFamily="34" charset="-78"/>
                <a:ea typeface="宋体" panose="02010600030101010101" pitchFamily="2" charset="-122"/>
              </a:rPr>
              <a:t>表现手法</a:t>
            </a:r>
            <a:endParaRPr lang="zh-CN" altLang="en-US" sz="2700" b="1" dirty="0">
              <a:solidFill>
                <a:srgbClr val="FF0000"/>
              </a:solidFill>
              <a:latin typeface="Arial" panose="020B0604020202020204" pitchFamily="34" charset="-78"/>
              <a:ea typeface="宋体" panose="02010600030101010101" pitchFamily="2" charset="-122"/>
            </a:endParaRPr>
          </a:p>
        </p:txBody>
      </p:sp>
      <p:sp>
        <p:nvSpPr>
          <p:cNvPr id="25604" name="Rectangle 128"/>
          <p:cNvSpPr/>
          <p:nvPr/>
        </p:nvSpPr>
        <p:spPr>
          <a:xfrm>
            <a:off x="1143000" y="857250"/>
            <a:ext cx="6858000" cy="573881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ctr" anchorCtr="0"/>
          <a:p>
            <a:pPr algn="ctr">
              <a:buSzPct val="100000"/>
            </a:pPr>
            <a:r>
              <a:rPr lang="zh-CN" altLang="en-US" sz="24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修辞手法</a:t>
            </a:r>
            <a:endParaRPr lang="zh-CN" altLang="en-US" sz="24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5" name="灯片编号占位符 6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5pPr>
          </a:lstStyle>
          <a:p>
            <a:pPr lvl="0" algn="r" eaLnBrk="1" hangingPunct="1">
              <a:buSzPct val="100000"/>
            </a:pPr>
            <a:fld id="{9A0DB2DC-4C9A-4742-B13C-FB6460FD3503}" type="slidenum">
              <a:rPr lang="zh-CN" altLang="en-US" sz="1050" dirty="0">
                <a:latin typeface="Arial" panose="020B0604020202020204" pitchFamily="34" charset="-78"/>
                <a:ea typeface="宋体" panose="02010600030101010101" pitchFamily="2" charset="-122"/>
              </a:rPr>
            </a:fld>
            <a:endParaRPr lang="zh-CN" altLang="en-US" sz="1050" dirty="0">
              <a:latin typeface="Arial" panose="020B0604020202020204" pitchFamily="34" charset="-78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Rectangle 131"/>
          <p:cNvSpPr/>
          <p:nvPr>
            <p:ph type="title" idx="4294967295"/>
          </p:nvPr>
        </p:nvSpPr>
        <p:spPr>
          <a:xfrm>
            <a:off x="1143000" y="857250"/>
            <a:ext cx="6858000" cy="573881"/>
          </a:xfrm>
          <a:solidFill>
            <a:srgbClr val="FF0000">
              <a:alpha val="100000"/>
            </a:srgbClr>
          </a:solidFill>
        </p:spPr>
        <p:txBody>
          <a:bodyPr vert="horz" wrap="square" lIns="68580" tIns="34290" rIns="68580" bIns="34290" anchor="ctr" anchorCtr="0"/>
          <a:p>
            <a:pPr eaLnBrk="1" hangingPunct="1"/>
            <a:r>
              <a:rPr lang="zh-CN" altLang="en-US" sz="24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四、品味词语</a:t>
            </a:r>
            <a:endParaRPr lang="zh-CN" altLang="en-US" sz="24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27" name="Rectangle 132"/>
          <p:cNvSpPr/>
          <p:nvPr/>
        </p:nvSpPr>
        <p:spPr>
          <a:xfrm>
            <a:off x="1143000" y="1413272"/>
            <a:ext cx="6858000" cy="4151709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lnSpc>
                <a:spcPct val="110000"/>
              </a:lnSpc>
              <a:buSzPct val="100000"/>
            </a:pP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常见考题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判断选文属于哪种描写方式，并分析其作用</a:t>
            </a:r>
            <a:endParaRPr lang="zh-CN" altLang="en-US" sz="2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SzPct val="100000"/>
            </a:pP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表达方式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记叙、描写、议论、抒情、说明 </a:t>
            </a:r>
            <a:endParaRPr lang="zh-CN" altLang="en-US" sz="2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SzPct val="100000"/>
            </a:pPr>
            <a:r>
              <a:rPr lang="en-US" altLang="zh-CN" sz="27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7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、抒情：</a:t>
            </a:r>
            <a:endParaRPr lang="zh-CN" altLang="en-US" sz="27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SzPct val="100000"/>
            </a:pP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答题公式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情感 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+ 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感染力 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+ 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共鸣</a:t>
            </a:r>
            <a:endParaRPr lang="zh-CN" altLang="en-US" sz="2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SzPct val="100000"/>
            </a:pP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答题格式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抒发人物的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××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情感，使文章具有强大的感染力，引发读者的感情共鸣。</a:t>
            </a:r>
            <a:endParaRPr lang="zh-CN" altLang="en-US" sz="2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SzPct val="100000"/>
            </a:pP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28" name="Rectangle 133"/>
          <p:cNvSpPr/>
          <p:nvPr/>
        </p:nvSpPr>
        <p:spPr>
          <a:xfrm>
            <a:off x="1143000" y="857250"/>
            <a:ext cx="6858000" cy="573881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ctr" anchorCtr="0"/>
          <a:p>
            <a:pPr algn="ctr">
              <a:buSzPct val="100000"/>
            </a:pP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四、表达方式</a:t>
            </a:r>
            <a:endParaRPr lang="zh-CN" altLang="en-US" sz="24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29" name="灯片编号占位符 6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5pPr>
          </a:lstStyle>
          <a:p>
            <a:pPr lvl="0" algn="r" eaLnBrk="1" hangingPunct="1">
              <a:buSzPct val="100000"/>
            </a:pPr>
            <a:fld id="{9A0DB2DC-4C9A-4742-B13C-FB6460FD3503}" type="slidenum">
              <a:rPr lang="zh-CN" altLang="en-US" sz="1050" dirty="0">
                <a:latin typeface="Arial" panose="020B0604020202020204" pitchFamily="34" charset="-78"/>
                <a:ea typeface="宋体" panose="02010600030101010101" pitchFamily="2" charset="-122"/>
              </a:rPr>
            </a:fld>
            <a:endParaRPr lang="zh-CN" altLang="en-US" sz="1050" dirty="0">
              <a:latin typeface="Arial" panose="020B0604020202020204" pitchFamily="34" charset="-78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Rectangle 136"/>
          <p:cNvSpPr/>
          <p:nvPr>
            <p:ph type="body" idx="4294967295"/>
          </p:nvPr>
        </p:nvSpPr>
        <p:spPr>
          <a:xfrm>
            <a:off x="1485900" y="1107281"/>
            <a:ext cx="6172200" cy="4698206"/>
          </a:xfrm>
        </p:spPr>
        <p:txBody>
          <a:bodyPr vert="horz" wrap="square" lIns="68580" tIns="34290" rIns="68580" bIns="34290" anchor="t" anchorCtr="0"/>
          <a:p>
            <a:pPr eaLnBrk="1" hangingPunct="1">
              <a:lnSpc>
                <a:spcPct val="8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2</a:t>
            </a:r>
            <a:r>
              <a:rPr lang="zh-CN" altLang="en-US" b="1" dirty="0">
                <a:solidFill>
                  <a:srgbClr val="FF0000"/>
                </a:solidFill>
              </a:rPr>
              <a:t>、描写：（环境</a:t>
            </a:r>
            <a:r>
              <a:rPr lang="en-US" altLang="zh-CN" b="1" dirty="0">
                <a:solidFill>
                  <a:srgbClr val="FF0000"/>
                </a:solidFill>
              </a:rPr>
              <a:t>/</a:t>
            </a:r>
            <a:r>
              <a:rPr lang="zh-CN" altLang="en-US" b="1" dirty="0">
                <a:solidFill>
                  <a:srgbClr val="FF0000"/>
                </a:solidFill>
              </a:rPr>
              <a:t>景物描写、人物描写、场面描写）</a:t>
            </a:r>
            <a:endParaRPr lang="zh-CN" altLang="en-US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dirty="0">
                <a:solidFill>
                  <a:schemeClr val="hlink"/>
                </a:solidFill>
              </a:rPr>
              <a:t>（</a:t>
            </a:r>
            <a:r>
              <a:rPr lang="en-US" altLang="zh-CN" dirty="0">
                <a:solidFill>
                  <a:schemeClr val="hlink"/>
                </a:solidFill>
              </a:rPr>
              <a:t>1</a:t>
            </a:r>
            <a:r>
              <a:rPr lang="zh-CN" altLang="en-US" dirty="0">
                <a:solidFill>
                  <a:schemeClr val="hlink"/>
                </a:solidFill>
              </a:rPr>
              <a:t>）</a:t>
            </a:r>
            <a:r>
              <a:rPr lang="zh-CN" altLang="en-US" b="1" dirty="0">
                <a:solidFill>
                  <a:schemeClr val="hlink"/>
                </a:solidFill>
              </a:rPr>
              <a:t>环境描写</a:t>
            </a:r>
            <a:endParaRPr lang="zh-CN" altLang="en-US" b="1" dirty="0">
              <a:solidFill>
                <a:schemeClr val="hlink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zh-CN" b="1" dirty="0"/>
              <a:t>【</a:t>
            </a:r>
            <a:r>
              <a:rPr lang="zh-CN" altLang="en-US" b="1" dirty="0"/>
              <a:t>答题公式</a:t>
            </a:r>
            <a:r>
              <a:rPr lang="en-US" altLang="zh-CN" b="1" dirty="0"/>
              <a:t>】</a:t>
            </a:r>
            <a:r>
              <a:rPr lang="zh-CN" altLang="en-US" b="1" dirty="0"/>
              <a:t>环境描写 </a:t>
            </a:r>
            <a:r>
              <a:rPr lang="en-US" altLang="zh-CN" b="1" dirty="0"/>
              <a:t>+ </a:t>
            </a:r>
            <a:r>
              <a:rPr lang="zh-CN" altLang="en-US" b="1" dirty="0"/>
              <a:t>自然环境（社会环境） </a:t>
            </a:r>
            <a:r>
              <a:rPr lang="en-US" altLang="zh-CN" b="1" dirty="0"/>
              <a:t>+ </a:t>
            </a:r>
            <a:r>
              <a:rPr lang="zh-CN" altLang="en-US" b="1" dirty="0"/>
              <a:t>氛围（心情） </a:t>
            </a:r>
            <a:r>
              <a:rPr lang="en-US" altLang="zh-CN" b="1" dirty="0"/>
              <a:t>+ </a:t>
            </a:r>
            <a:r>
              <a:rPr lang="zh-CN" altLang="en-US" b="1" dirty="0"/>
              <a:t>推动情节发展</a:t>
            </a:r>
            <a:endParaRPr lang="zh-CN" altLang="en-US" b="1" dirty="0"/>
          </a:p>
          <a:p>
            <a:pPr eaLnBrk="1" hangingPunct="1">
              <a:lnSpc>
                <a:spcPct val="80000"/>
              </a:lnSpc>
            </a:pPr>
            <a:r>
              <a:rPr lang="en-US" altLang="zh-CN" b="1" dirty="0"/>
              <a:t>【</a:t>
            </a:r>
            <a:r>
              <a:rPr lang="zh-CN" altLang="en-US" b="1" dirty="0"/>
              <a:t>答题格式</a:t>
            </a:r>
            <a:r>
              <a:rPr lang="en-US" altLang="zh-CN" b="1" dirty="0"/>
              <a:t>】</a:t>
            </a:r>
            <a:r>
              <a:rPr lang="zh-CN" altLang="en-US" b="1" dirty="0"/>
              <a:t>运用环境描写，交代（写出）故事发生的</a:t>
            </a:r>
            <a:r>
              <a:rPr lang="en-US" altLang="zh-CN" b="1" dirty="0"/>
              <a:t>××</a:t>
            </a:r>
            <a:r>
              <a:rPr lang="zh-CN" altLang="en-US" b="1" dirty="0"/>
              <a:t>环境（时代）背景，渲染</a:t>
            </a:r>
            <a:r>
              <a:rPr lang="en-US" altLang="zh-CN" b="1" dirty="0"/>
              <a:t>××</a:t>
            </a:r>
            <a:r>
              <a:rPr lang="zh-CN" altLang="en-US" b="1" dirty="0"/>
              <a:t>的气息，烘托人物</a:t>
            </a:r>
            <a:r>
              <a:rPr lang="en-US" altLang="zh-CN" b="1" dirty="0"/>
              <a:t>××</a:t>
            </a:r>
            <a:r>
              <a:rPr lang="zh-CN" altLang="en-US" b="1" dirty="0"/>
              <a:t>的心情（情感），推动故事情节的发展，为下文写</a:t>
            </a:r>
            <a:r>
              <a:rPr lang="en-US" altLang="zh-CN" b="1" dirty="0"/>
              <a:t>××</a:t>
            </a:r>
            <a:r>
              <a:rPr lang="zh-CN" altLang="en-US" b="1" dirty="0"/>
              <a:t>作铺垫。</a:t>
            </a:r>
            <a:endParaRPr lang="zh-CN" altLang="en-US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b="1" dirty="0">
                <a:solidFill>
                  <a:srgbClr val="0000FF"/>
                </a:solidFill>
              </a:rPr>
              <a:t>例</a:t>
            </a:r>
            <a:r>
              <a:rPr lang="en-US" altLang="zh-CN" b="1" dirty="0">
                <a:solidFill>
                  <a:srgbClr val="0000FF"/>
                </a:solidFill>
              </a:rPr>
              <a:t>《</a:t>
            </a:r>
            <a:r>
              <a:rPr lang="zh-CN" altLang="en-US" b="1" dirty="0">
                <a:solidFill>
                  <a:srgbClr val="0000FF"/>
                </a:solidFill>
              </a:rPr>
              <a:t>我的叔叔于勒</a:t>
            </a:r>
            <a:r>
              <a:rPr lang="en-US" altLang="zh-CN" b="1" dirty="0">
                <a:solidFill>
                  <a:srgbClr val="0000FF"/>
                </a:solidFill>
              </a:rPr>
              <a:t>》</a:t>
            </a:r>
            <a:r>
              <a:rPr lang="zh-CN" altLang="en-US" b="1" dirty="0">
                <a:solidFill>
                  <a:srgbClr val="0000FF"/>
                </a:solidFill>
              </a:rPr>
              <a:t>：后来大家都不再说话。在我们面前，</a:t>
            </a:r>
            <a:r>
              <a:rPr lang="zh-CN" altLang="en-US" b="1" i="1" u="sng" dirty="0">
                <a:solidFill>
                  <a:srgbClr val="800000"/>
                </a:solidFill>
              </a:rPr>
              <a:t>天边远处仿佛有一片紫色的阴影从海里钻出来</a:t>
            </a:r>
            <a:r>
              <a:rPr lang="zh-CN" altLang="en-US" b="1" i="1" dirty="0">
                <a:solidFill>
                  <a:srgbClr val="800000"/>
                </a:solidFill>
              </a:rPr>
              <a:t>。</a:t>
            </a:r>
            <a:r>
              <a:rPr lang="zh-CN" altLang="en-US" b="1" dirty="0">
                <a:solidFill>
                  <a:srgbClr val="0000FF"/>
                </a:solidFill>
              </a:rPr>
              <a:t>那就是哲尔赛岛了。</a:t>
            </a:r>
            <a:endParaRPr lang="zh-CN" altLang="en-US" dirty="0"/>
          </a:p>
          <a:p>
            <a:pPr eaLnBrk="1" hangingPunct="1">
              <a:lnSpc>
                <a:spcPct val="80000"/>
              </a:lnSpc>
            </a:pPr>
            <a:endParaRPr lang="zh-CN" altLang="en-US" sz="1500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1500" b="1" dirty="0"/>
              <a:t> </a:t>
            </a:r>
            <a:endParaRPr lang="zh-CN" altLang="en-US" sz="1500" b="1" dirty="0"/>
          </a:p>
          <a:p>
            <a:pPr eaLnBrk="1" hangingPunct="1">
              <a:lnSpc>
                <a:spcPct val="80000"/>
              </a:lnSpc>
            </a:pPr>
            <a:endParaRPr lang="zh-CN" altLang="en-US" sz="1500" b="1" dirty="0">
              <a:solidFill>
                <a:schemeClr val="hlink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1500" dirty="0"/>
          </a:p>
        </p:txBody>
      </p:sp>
      <p:sp>
        <p:nvSpPr>
          <p:cNvPr id="27651" name="灯片编号占位符 4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5pPr>
          </a:lstStyle>
          <a:p>
            <a:pPr lvl="0" algn="r" eaLnBrk="1" hangingPunct="1">
              <a:buSzPct val="100000"/>
            </a:pPr>
            <a:fld id="{9A0DB2DC-4C9A-4742-B13C-FB6460FD3503}" type="slidenum">
              <a:rPr lang="zh-CN" altLang="en-US" sz="1050" dirty="0">
                <a:latin typeface="Arial" panose="020B0604020202020204" pitchFamily="34" charset="-78"/>
                <a:ea typeface="宋体" panose="02010600030101010101" pitchFamily="2" charset="-122"/>
              </a:rPr>
            </a:fld>
            <a:endParaRPr lang="zh-CN" altLang="en-US" sz="1050" dirty="0">
              <a:latin typeface="Arial" panose="020B0604020202020204" pitchFamily="34" charset="-78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Rectangle 139"/>
          <p:cNvSpPr/>
          <p:nvPr>
            <p:ph type="body" idx="4294967295"/>
          </p:nvPr>
        </p:nvSpPr>
        <p:spPr>
          <a:xfrm>
            <a:off x="1223963" y="1052513"/>
            <a:ext cx="6588919" cy="4698206"/>
          </a:xfrm>
        </p:spPr>
        <p:txBody>
          <a:bodyPr vert="horz" wrap="square" lIns="68580" tIns="34290" rIns="68580" bIns="34290" anchor="t" anchorCtr="0">
            <a:normAutofit lnSpcReduction="20000"/>
          </a:bodyPr>
          <a:p>
            <a:pPr eaLnBrk="1" hangingPunct="1">
              <a:lnSpc>
                <a:spcPct val="80000"/>
              </a:lnSpc>
            </a:pPr>
            <a:r>
              <a:rPr lang="zh-CN" altLang="en-US" sz="2100" b="1" dirty="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100" b="1" dirty="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100" b="1" dirty="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）人物描写</a:t>
            </a:r>
            <a:endParaRPr lang="zh-CN" altLang="en-US" sz="2100" b="1" dirty="0">
              <a:solidFill>
                <a:schemeClr val="hlin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①肖像（外貌）</a:t>
            </a:r>
            <a:endParaRPr lang="zh-CN" altLang="en-US" sz="21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答题公式</a:t>
            </a:r>
            <a:r>
              <a:rPr lang="en-US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肖像描写 </a:t>
            </a:r>
            <a:r>
              <a:rPr lang="en-US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+ 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人物状况 </a:t>
            </a:r>
            <a:r>
              <a:rPr lang="en-US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+ 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精神品质 </a:t>
            </a:r>
            <a:r>
              <a:rPr lang="en-US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+ 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铺垫作用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答题格式</a:t>
            </a:r>
            <a:r>
              <a:rPr lang="en-US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运用</a:t>
            </a:r>
            <a:r>
              <a:rPr lang="en-US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××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描写，①交代（体现）人物的</a:t>
            </a:r>
            <a:r>
              <a:rPr lang="en-US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××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身份（地位、处境、经历、生活）状况，②表现出人物的</a:t>
            </a:r>
            <a:r>
              <a:rPr lang="en-US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××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精神（性格、品质），③为下文写</a:t>
            </a:r>
            <a:r>
              <a:rPr lang="en-US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××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作铺垫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②神态描写、动作描写、语言描写、心理描写</a:t>
            </a:r>
            <a:endParaRPr lang="zh-CN" altLang="en-US" sz="21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答题公式</a:t>
            </a:r>
            <a:r>
              <a:rPr lang="en-US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描写方法 </a:t>
            </a:r>
            <a:r>
              <a:rPr lang="en-US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+ 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描写情景 </a:t>
            </a:r>
            <a:r>
              <a:rPr lang="en-US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+ 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人物心理（精神品格） </a:t>
            </a:r>
            <a:r>
              <a:rPr lang="en-US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+ 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铺垫作用、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答题格式</a:t>
            </a:r>
            <a:r>
              <a:rPr lang="en-US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运用</a:t>
            </a:r>
            <a:r>
              <a:rPr lang="en-US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××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描写，生动形象地写出了</a:t>
            </a:r>
            <a:r>
              <a:rPr lang="en-US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××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的情景，表达（表现）出人物</a:t>
            </a:r>
            <a:r>
              <a:rPr lang="en-US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××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心情（心理、情感），表现出人物的</a:t>
            </a:r>
            <a:r>
              <a:rPr lang="en-US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××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精神品格（品质），为下文写</a:t>
            </a:r>
            <a:r>
              <a:rPr lang="en-US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××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作铺垫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endParaRPr lang="zh-CN" altLang="en-US" sz="2100" dirty="0"/>
          </a:p>
        </p:txBody>
      </p:sp>
      <p:sp>
        <p:nvSpPr>
          <p:cNvPr id="28675" name="灯片编号占位符 4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5pPr>
          </a:lstStyle>
          <a:p>
            <a:pPr lvl="0" algn="r" eaLnBrk="1" hangingPunct="1">
              <a:buSzPct val="100000"/>
            </a:pPr>
            <a:fld id="{9A0DB2DC-4C9A-4742-B13C-FB6460FD3503}" type="slidenum">
              <a:rPr lang="zh-CN" altLang="en-US" sz="1050" dirty="0">
                <a:latin typeface="Arial" panose="020B0604020202020204" pitchFamily="34" charset="-78"/>
                <a:ea typeface="宋体" panose="02010600030101010101" pitchFamily="2" charset="-122"/>
              </a:rPr>
            </a:fld>
            <a:endParaRPr lang="zh-CN" altLang="en-US" sz="1050" dirty="0">
              <a:latin typeface="Arial" panose="020B0604020202020204" pitchFamily="34" charset="-78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10" name="Rectangle 62"/>
          <p:cNvSpPr/>
          <p:nvPr>
            <p:ph type="title" idx="4294967295"/>
          </p:nvPr>
        </p:nvSpPr>
        <p:spPr>
          <a:xfrm>
            <a:off x="1547813" y="857250"/>
            <a:ext cx="6210300" cy="1188244"/>
          </a:xfrm>
        </p:spPr>
        <p:txBody>
          <a:bodyPr vert="horz" wrap="square" lIns="68580" tIns="34290" rIns="68580" bIns="34290" anchor="ctr" anchorCtr="0"/>
          <a:p>
            <a:pPr eaLnBrk="1" hangingPunct="1"/>
            <a:r>
              <a:rPr lang="zh-CN" altLang="en-US" sz="3000" b="1" dirty="0">
                <a:solidFill>
                  <a:srgbClr val="FF0000"/>
                </a:solidFill>
                <a:ea typeface="黑体" panose="02010609060101010101" pitchFamily="49" charset="-122"/>
              </a:rPr>
              <a:t>精耕细作，重点突破</a:t>
            </a:r>
            <a:endParaRPr lang="zh-CN" altLang="en-US" sz="3000" b="1" dirty="0">
              <a:ea typeface="黑体" panose="02010609060101010101" pitchFamily="49" charset="-122"/>
            </a:endParaRPr>
          </a:p>
        </p:txBody>
      </p:sp>
      <p:sp>
        <p:nvSpPr>
          <p:cNvPr id="11267" name="Rectangle 63"/>
          <p:cNvSpPr/>
          <p:nvPr>
            <p:ph type="body" idx="4294967295"/>
          </p:nvPr>
        </p:nvSpPr>
        <p:spPr>
          <a:xfrm>
            <a:off x="1547813" y="1916906"/>
            <a:ext cx="6172200" cy="3868341"/>
          </a:xfrm>
        </p:spPr>
        <p:txBody>
          <a:bodyPr vert="horz" wrap="square" lIns="68580" tIns="34290" rIns="68580" bIns="34290" anchor="t" anchorCtr="0">
            <a:normAutofit lnSpcReduction="10000"/>
          </a:bodyPr>
          <a:p>
            <a:pPr eaLnBrk="1" hangingPunct="1">
              <a:lnSpc>
                <a:spcPct val="105000"/>
              </a:lnSpc>
            </a:pPr>
            <a:r>
              <a:rPr lang="zh-CN" altLang="en-US" sz="2100" b="1" dirty="0">
                <a:ea typeface="黑体" panose="02010609060101010101" pitchFamily="49" charset="-122"/>
              </a:rPr>
              <a:t>一、概括情节</a:t>
            </a:r>
            <a:endParaRPr lang="zh-CN" altLang="en-US" sz="2100" b="1" dirty="0">
              <a:ea typeface="黑体" panose="02010609060101010101" pitchFamily="49" charset="-122"/>
            </a:endParaRPr>
          </a:p>
          <a:p>
            <a:pPr eaLnBrk="1" hangingPunct="1">
              <a:lnSpc>
                <a:spcPct val="105000"/>
              </a:lnSpc>
            </a:pPr>
            <a:r>
              <a:rPr lang="zh-CN" altLang="en-US" sz="2100" b="1" dirty="0">
                <a:ea typeface="黑体" panose="02010609060101010101" pitchFamily="49" charset="-122"/>
              </a:rPr>
              <a:t>二、概括主旨</a:t>
            </a:r>
            <a:endParaRPr lang="zh-CN" altLang="en-US" sz="2100" b="1" dirty="0">
              <a:ea typeface="黑体" panose="02010609060101010101" pitchFamily="49" charset="-122"/>
            </a:endParaRPr>
          </a:p>
          <a:p>
            <a:pPr eaLnBrk="1" hangingPunct="1">
              <a:lnSpc>
                <a:spcPct val="105000"/>
              </a:lnSpc>
            </a:pPr>
            <a:r>
              <a:rPr lang="zh-CN" altLang="en-US" sz="2100" b="1" dirty="0">
                <a:ea typeface="黑体" panose="02010609060101010101" pitchFamily="49" charset="-122"/>
              </a:rPr>
              <a:t>三、理解标题</a:t>
            </a:r>
            <a:endParaRPr lang="zh-CN" altLang="en-US" sz="2100" b="1" dirty="0">
              <a:ea typeface="黑体" panose="02010609060101010101" pitchFamily="49" charset="-122"/>
            </a:endParaRPr>
          </a:p>
          <a:p>
            <a:pPr eaLnBrk="1" hangingPunct="1">
              <a:lnSpc>
                <a:spcPct val="105000"/>
              </a:lnSpc>
            </a:pPr>
            <a:r>
              <a:rPr lang="zh-CN" altLang="en-US" sz="2100" b="1" dirty="0">
                <a:ea typeface="黑体" panose="02010609060101010101" pitchFamily="49" charset="-122"/>
              </a:rPr>
              <a:t>四、品味词语</a:t>
            </a:r>
            <a:endParaRPr lang="zh-CN" altLang="en-US" sz="2100" b="1" dirty="0">
              <a:ea typeface="黑体" panose="02010609060101010101" pitchFamily="49" charset="-122"/>
            </a:endParaRPr>
          </a:p>
          <a:p>
            <a:pPr eaLnBrk="1" hangingPunct="1">
              <a:lnSpc>
                <a:spcPct val="105000"/>
              </a:lnSpc>
            </a:pPr>
            <a:r>
              <a:rPr lang="zh-CN" altLang="en-US" sz="2100" b="1" dirty="0">
                <a:ea typeface="黑体" panose="02010609060101010101" pitchFamily="49" charset="-122"/>
              </a:rPr>
              <a:t>五、品味句子</a:t>
            </a:r>
            <a:endParaRPr lang="zh-CN" altLang="en-US" sz="2100" b="1" dirty="0">
              <a:ea typeface="黑体" panose="02010609060101010101" pitchFamily="49" charset="-122"/>
            </a:endParaRPr>
          </a:p>
          <a:p>
            <a:pPr eaLnBrk="1" hangingPunct="1">
              <a:lnSpc>
                <a:spcPct val="105000"/>
              </a:lnSpc>
            </a:pPr>
            <a:r>
              <a:rPr lang="zh-CN" altLang="en-US" sz="2100" b="1" dirty="0">
                <a:ea typeface="黑体" panose="02010609060101010101" pitchFamily="49" charset="-122"/>
              </a:rPr>
              <a:t>六、表达方式</a:t>
            </a:r>
            <a:endParaRPr lang="zh-CN" altLang="en-US" sz="2100" b="1" dirty="0">
              <a:ea typeface="黑体" panose="02010609060101010101" pitchFamily="49" charset="-122"/>
            </a:endParaRPr>
          </a:p>
          <a:p>
            <a:pPr eaLnBrk="1" hangingPunct="1">
              <a:lnSpc>
                <a:spcPct val="105000"/>
              </a:lnSpc>
            </a:pPr>
            <a:r>
              <a:rPr lang="zh-CN" altLang="en-US" sz="2100" b="1" dirty="0">
                <a:ea typeface="黑体" panose="02010609060101010101" pitchFamily="49" charset="-122"/>
              </a:rPr>
              <a:t>七、表现手法</a:t>
            </a:r>
            <a:endParaRPr lang="zh-CN" altLang="en-US" sz="2100" b="1" dirty="0">
              <a:ea typeface="黑体" panose="02010609060101010101" pitchFamily="49" charset="-122"/>
            </a:endParaRPr>
          </a:p>
          <a:p>
            <a:pPr eaLnBrk="1" hangingPunct="1">
              <a:lnSpc>
                <a:spcPct val="105000"/>
              </a:lnSpc>
            </a:pPr>
            <a:r>
              <a:rPr lang="zh-CN" altLang="en-US" sz="2100" b="1" dirty="0">
                <a:ea typeface="黑体" panose="02010609060101010101" pitchFamily="49" charset="-122"/>
              </a:rPr>
              <a:t>八、人物形象</a:t>
            </a:r>
            <a:endParaRPr lang="zh-CN" altLang="en-US" sz="2100" b="1" dirty="0">
              <a:ea typeface="黑体" panose="02010609060101010101" pitchFamily="49" charset="-122"/>
            </a:endParaRPr>
          </a:p>
          <a:p>
            <a:pPr eaLnBrk="1" hangingPunct="1">
              <a:lnSpc>
                <a:spcPct val="105000"/>
              </a:lnSpc>
            </a:pPr>
            <a:r>
              <a:rPr lang="zh-CN" altLang="en-US" sz="2100" b="1" dirty="0">
                <a:ea typeface="黑体" panose="02010609060101010101" pitchFamily="49" charset="-122"/>
              </a:rPr>
              <a:t>九、延伸拓展</a:t>
            </a:r>
            <a:endParaRPr lang="zh-CN" altLang="en-US" sz="2100" b="1" dirty="0">
              <a:ea typeface="黑体" panose="02010609060101010101" pitchFamily="49" charset="-122"/>
            </a:endParaRPr>
          </a:p>
        </p:txBody>
      </p:sp>
      <p:sp>
        <p:nvSpPr>
          <p:cNvPr id="11268" name="灯片编号占位符 5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5pPr>
          </a:lstStyle>
          <a:p>
            <a:pPr lvl="0" algn="r" eaLnBrk="1" hangingPunct="1">
              <a:buSzPct val="100000"/>
            </a:pPr>
            <a:fld id="{9A0DB2DC-4C9A-4742-B13C-FB6460FD3503}" type="slidenum">
              <a:rPr lang="zh-CN" altLang="en-US" sz="1050" dirty="0">
                <a:latin typeface="Arial" panose="020B0604020202020204" pitchFamily="34" charset="-78"/>
                <a:ea typeface="宋体" panose="02010600030101010101" pitchFamily="2" charset="-122"/>
              </a:rPr>
            </a:fld>
            <a:endParaRPr lang="zh-CN" altLang="en-US" sz="1050" dirty="0">
              <a:latin typeface="Arial" panose="020B0604020202020204" pitchFamily="34" charset="-78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9" dur="500" fill="hold"/>
                                        <p:tgtEl>
                                          <p:spTgt spid="2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90" name="Rectangle 142"/>
          <p:cNvSpPr/>
          <p:nvPr>
            <p:ph type="body" idx="4294967295"/>
          </p:nvPr>
        </p:nvSpPr>
        <p:spPr>
          <a:xfrm>
            <a:off x="1143000" y="857250"/>
            <a:ext cx="6858000" cy="4839891"/>
          </a:xfrm>
        </p:spPr>
        <p:txBody>
          <a:bodyPr vert="horz" wrap="square" lIns="68580" tIns="34290" rIns="68580" bIns="34290" anchor="t" anchorCtr="0"/>
          <a:p>
            <a:pPr eaLnBrk="1" hangingPunct="1">
              <a:lnSpc>
                <a:spcPct val="80000"/>
              </a:lnSpc>
            </a:pP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③侧面描写</a:t>
            </a:r>
            <a:endParaRPr lang="zh-CN" altLang="en-US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答题公式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侧面描写 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+ 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衬托对象特点（突出作者心情、态度）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答题格式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通过侧面描写，侧面表现（烘托，反而衬托）了写作对象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××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的特点（品质、精神）等，（表达了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××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心情）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④细节描写</a:t>
            </a:r>
            <a:endParaRPr lang="zh-CN" altLang="en-US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答题公式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细节描写 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+ 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交代内容 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+ 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表现内容 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+ 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铺垫作用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答题格式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运用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××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描写，交代（体现）了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××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，表现出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××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精神（性格，品质），为下文写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××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作铺垫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699" name="灯片编号占位符 4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5pPr>
          </a:lstStyle>
          <a:p>
            <a:pPr lvl="0" algn="r" eaLnBrk="1" hangingPunct="1">
              <a:buSzPct val="100000"/>
            </a:pPr>
            <a:fld id="{9A0DB2DC-4C9A-4742-B13C-FB6460FD3503}" type="slidenum">
              <a:rPr lang="zh-CN" altLang="en-US" sz="1050" dirty="0">
                <a:latin typeface="Arial" panose="020B0604020202020204" pitchFamily="34" charset="-78"/>
                <a:ea typeface="宋体" panose="02010600030101010101" pitchFamily="2" charset="-122"/>
              </a:rPr>
            </a:fld>
            <a:endParaRPr lang="zh-CN" altLang="en-US" sz="1050" dirty="0">
              <a:latin typeface="Arial" panose="020B0604020202020204" pitchFamily="34" charset="-78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 fill="hold"/>
                                        <p:tgtEl>
                                          <p:spTgt spid="219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childTnLst>
                                    <p:set>
                                      <p:cBhvr additive="base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0">
                                            <p:txEl>
                                              <p:charRg st="6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0" dur="500" fill="hold"/>
                                        <p:tgtEl>
                                          <p:spTgt spid="2190">
                                            <p:txEl>
                                              <p:charRg st="6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0">
                                            <p:txEl>
                                              <p:charRg st="37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3" dur="500" fill="hold"/>
                                        <p:tgtEl>
                                          <p:spTgt spid="2190">
                                            <p:txEl>
                                              <p:charRg st="37" end="9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childTnLst>
                                    <p:set>
                                      <p:cBhvr additive="base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0">
                                            <p:txEl>
                                              <p:charRg st="93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90">
                                            <p:txEl>
                                              <p:charRg st="93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90">
                                            <p:txEl>
                                              <p:charRg st="93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0">
                                            <p:txEl>
                                              <p:charRg st="99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90">
                                            <p:txEl>
                                              <p:charRg st="99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90">
                                            <p:txEl>
                                              <p:charRg st="99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childTnLst>
                                    <p:set>
                                      <p:cBhvr additive="base"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0">
                                            <p:txEl>
                                              <p:charRg st="131" end="1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90">
                                            <p:txEl>
                                              <p:charRg st="131" end="17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90">
                                            <p:txEl>
                                              <p:charRg st="131" end="17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Rectangle 145"/>
          <p:cNvSpPr/>
          <p:nvPr>
            <p:ph type="body" idx="4294967295"/>
          </p:nvPr>
        </p:nvSpPr>
        <p:spPr>
          <a:xfrm>
            <a:off x="1547813" y="1269206"/>
            <a:ext cx="6172200" cy="4020741"/>
          </a:xfrm>
        </p:spPr>
        <p:txBody>
          <a:bodyPr vert="horz" wrap="square" lIns="68580" tIns="34290" rIns="68580" bIns="34290" anchor="t" anchorCtr="0"/>
          <a:p>
            <a:pPr eaLnBrk="1" hangingPunct="1"/>
            <a:r>
              <a:rPr lang="en-US" altLang="zh-CN" b="1" dirty="0">
                <a:solidFill>
                  <a:srgbClr val="FF0000"/>
                </a:solidFill>
              </a:rPr>
              <a:t>3.</a:t>
            </a:r>
            <a:r>
              <a:rPr lang="zh-CN" altLang="en-US" b="1" dirty="0">
                <a:solidFill>
                  <a:srgbClr val="FF0000"/>
                </a:solidFill>
              </a:rPr>
              <a:t>议论：</a:t>
            </a:r>
            <a:r>
              <a:rPr lang="zh-CN" altLang="en-US" b="1" dirty="0"/>
              <a:t>承上启下；统领全文；引发读者思考；点明人物或事件的意义；突出中心；升华主题；起到画龙点睛的作用。</a:t>
            </a:r>
            <a:endParaRPr lang="zh-CN" altLang="en-US" b="1" dirty="0"/>
          </a:p>
          <a:p>
            <a:pPr eaLnBrk="1" hangingPunct="1"/>
            <a:endParaRPr lang="zh-CN" altLang="en-US" b="1" dirty="0"/>
          </a:p>
          <a:p>
            <a:pPr eaLnBrk="1" hangingPunct="1"/>
            <a:r>
              <a:rPr lang="en-US" altLang="zh-CN" b="1" dirty="0">
                <a:solidFill>
                  <a:srgbClr val="FF0000"/>
                </a:solidFill>
              </a:rPr>
              <a:t>4.</a:t>
            </a:r>
            <a:r>
              <a:rPr lang="zh-CN" altLang="en-US" b="1" dirty="0">
                <a:solidFill>
                  <a:srgbClr val="FF0000"/>
                </a:solidFill>
              </a:rPr>
              <a:t>抒情：</a:t>
            </a:r>
            <a:r>
              <a:rPr lang="zh-CN" altLang="en-US" b="1" dirty="0"/>
              <a:t>抒发作者真挚深沉的情感。</a:t>
            </a:r>
            <a:endParaRPr lang="zh-CN" altLang="en-US" b="1" dirty="0"/>
          </a:p>
          <a:p>
            <a:pPr eaLnBrk="1" hangingPunct="1"/>
            <a:endParaRPr lang="zh-CN" altLang="en-US" b="1" dirty="0"/>
          </a:p>
          <a:p>
            <a:pPr eaLnBrk="1" hangingPunct="1"/>
            <a:r>
              <a:rPr lang="en-US" altLang="zh-CN" b="1" dirty="0">
                <a:solidFill>
                  <a:srgbClr val="FF0000"/>
                </a:solidFill>
              </a:rPr>
              <a:t>5.</a:t>
            </a:r>
            <a:r>
              <a:rPr lang="zh-CN" altLang="en-US" b="1" dirty="0">
                <a:solidFill>
                  <a:srgbClr val="FF0000"/>
                </a:solidFill>
              </a:rPr>
              <a:t>说明：</a:t>
            </a:r>
            <a:r>
              <a:rPr lang="zh-CN" altLang="en-US" b="1" dirty="0"/>
              <a:t>起补充交代的作用。</a:t>
            </a:r>
            <a:endParaRPr lang="zh-CN" altLang="en-US" b="1" dirty="0"/>
          </a:p>
        </p:txBody>
      </p:sp>
      <p:sp>
        <p:nvSpPr>
          <p:cNvPr id="30723" name="灯片编号占位符 4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5pPr>
          </a:lstStyle>
          <a:p>
            <a:pPr lvl="0" algn="r" eaLnBrk="1" hangingPunct="1">
              <a:buSzPct val="100000"/>
            </a:pPr>
            <a:fld id="{9A0DB2DC-4C9A-4742-B13C-FB6460FD3503}" type="slidenum">
              <a:rPr lang="zh-CN" altLang="en-US" sz="1050" dirty="0">
                <a:latin typeface="Arial" panose="020B0604020202020204" pitchFamily="34" charset="-78"/>
                <a:ea typeface="宋体" panose="02010600030101010101" pitchFamily="2" charset="-122"/>
              </a:rPr>
            </a:fld>
            <a:endParaRPr lang="zh-CN" altLang="en-US" sz="1050" dirty="0">
              <a:latin typeface="Arial" panose="020B0604020202020204" pitchFamily="34" charset="-78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Rectangle 148"/>
          <p:cNvSpPr/>
          <p:nvPr>
            <p:ph type="body" idx="4294967295"/>
          </p:nvPr>
        </p:nvSpPr>
        <p:spPr>
          <a:xfrm>
            <a:off x="1223963" y="1431131"/>
            <a:ext cx="6588919" cy="4569619"/>
          </a:xfrm>
        </p:spPr>
        <p:txBody>
          <a:bodyPr vert="horz" wrap="square" lIns="68580" tIns="34290" rIns="68580" bIns="34290" anchor="t" anchorCtr="0">
            <a:normAutofit fontScale="70000"/>
          </a:bodyPr>
          <a:p>
            <a:pPr eaLnBrk="1" hangingPunct="1"/>
            <a:r>
              <a:rPr lang="en-US" altLang="zh-CN" sz="2100" b="1" dirty="0"/>
              <a:t>1.</a:t>
            </a:r>
            <a:r>
              <a:rPr lang="zh-CN" altLang="en-US" sz="2100" b="1" dirty="0">
                <a:solidFill>
                  <a:srgbClr val="FF0000"/>
                </a:solidFill>
              </a:rPr>
              <a:t>设置悬念：</a:t>
            </a:r>
            <a:r>
              <a:rPr lang="zh-CN" altLang="en-US" sz="2100" b="1" dirty="0"/>
              <a:t>引起读者的注意和思考，激发读者阅读兴趣。</a:t>
            </a:r>
            <a:endParaRPr lang="zh-CN" altLang="en-US" sz="2100" b="1" dirty="0"/>
          </a:p>
          <a:p>
            <a:pPr eaLnBrk="1" hangingPunct="1"/>
            <a:r>
              <a:rPr lang="en-US" altLang="zh-CN" sz="2100" b="1" dirty="0"/>
              <a:t>2.</a:t>
            </a:r>
            <a:r>
              <a:rPr lang="zh-CN" altLang="en-US" sz="2100" b="1" dirty="0">
                <a:solidFill>
                  <a:srgbClr val="FF0000"/>
                </a:solidFill>
              </a:rPr>
              <a:t>借景（物）抒情：</a:t>
            </a:r>
            <a:r>
              <a:rPr lang="zh-CN" altLang="en-US" sz="2100" b="1" dirty="0"/>
              <a:t>通过描写此景此物抒发感情</a:t>
            </a:r>
            <a:endParaRPr lang="zh-CN" altLang="en-US" sz="2100" b="1" dirty="0"/>
          </a:p>
          <a:p>
            <a:pPr eaLnBrk="1" hangingPunct="1"/>
            <a:r>
              <a:rPr lang="en-US" altLang="zh-CN" sz="2100" b="1" dirty="0"/>
              <a:t>3.</a:t>
            </a:r>
            <a:r>
              <a:rPr lang="zh-CN" altLang="en-US" sz="2100" b="1" dirty="0">
                <a:solidFill>
                  <a:srgbClr val="FF0000"/>
                </a:solidFill>
              </a:rPr>
              <a:t>夸张手法：</a:t>
            </a:r>
            <a:r>
              <a:rPr lang="zh-CN" altLang="en-US" sz="2100" b="1" dirty="0"/>
              <a:t>突出人或事物的特征，揭示本质。</a:t>
            </a:r>
            <a:endParaRPr lang="zh-CN" altLang="en-US" sz="2100" b="1" dirty="0"/>
          </a:p>
          <a:p>
            <a:pPr eaLnBrk="1" hangingPunct="1"/>
            <a:r>
              <a:rPr lang="en-US" altLang="zh-CN" sz="2100" b="1" dirty="0"/>
              <a:t>4.</a:t>
            </a:r>
            <a:r>
              <a:rPr lang="zh-CN" altLang="en-US" sz="2100" b="1" dirty="0">
                <a:solidFill>
                  <a:srgbClr val="FF0000"/>
                </a:solidFill>
              </a:rPr>
              <a:t>象征（托物言志）：</a:t>
            </a:r>
            <a:r>
              <a:rPr lang="zh-CN" altLang="en-US" sz="2100" b="1" dirty="0"/>
              <a:t>增强文章的表现力</a:t>
            </a:r>
            <a:endParaRPr lang="zh-CN" altLang="en-US" sz="2100" b="1" dirty="0"/>
          </a:p>
          <a:p>
            <a:pPr eaLnBrk="1" hangingPunct="1"/>
            <a:r>
              <a:rPr lang="en-US" altLang="zh-CN" sz="2100" b="1" dirty="0"/>
              <a:t>5.</a:t>
            </a:r>
            <a:r>
              <a:rPr lang="zh-CN" altLang="en-US" sz="2100" b="1" dirty="0">
                <a:solidFill>
                  <a:srgbClr val="FF0000"/>
                </a:solidFill>
              </a:rPr>
              <a:t>对比手法：</a:t>
            </a:r>
            <a:r>
              <a:rPr lang="zh-CN" altLang="en-US" sz="2100" b="1" dirty="0"/>
              <a:t>突出事物的特点，表现主题。</a:t>
            </a:r>
            <a:endParaRPr lang="zh-CN" altLang="en-US" sz="2100" b="1" dirty="0"/>
          </a:p>
          <a:p>
            <a:pPr eaLnBrk="1" hangingPunct="1"/>
            <a:r>
              <a:rPr lang="en-US" altLang="zh-CN" sz="2100" b="1" dirty="0"/>
              <a:t>6.</a:t>
            </a:r>
            <a:r>
              <a:rPr lang="zh-CN" altLang="en-US" sz="2100" b="1" dirty="0">
                <a:solidFill>
                  <a:srgbClr val="FF0000"/>
                </a:solidFill>
              </a:rPr>
              <a:t>衬托手法：</a:t>
            </a:r>
            <a:r>
              <a:rPr lang="zh-CN" altLang="en-US" sz="2100" b="1" dirty="0"/>
              <a:t>突出主要人或事物的特点、性格、思想、感情等。</a:t>
            </a:r>
            <a:endParaRPr lang="zh-CN" altLang="en-US" sz="2100" b="1" dirty="0"/>
          </a:p>
          <a:p>
            <a:pPr eaLnBrk="1" hangingPunct="1"/>
            <a:r>
              <a:rPr lang="en-US" altLang="zh-CN" sz="2100" b="1" dirty="0"/>
              <a:t>7.</a:t>
            </a:r>
            <a:r>
              <a:rPr lang="zh-CN" altLang="en-US" sz="2100" b="1" dirty="0">
                <a:solidFill>
                  <a:srgbClr val="FF0000"/>
                </a:solidFill>
              </a:rPr>
              <a:t>讽刺手法：</a:t>
            </a:r>
            <a:r>
              <a:rPr lang="zh-CN" altLang="en-US" sz="2100" b="1" dirty="0"/>
              <a:t>加强深刻性和批判性，是语言辛辣幽默。</a:t>
            </a:r>
            <a:endParaRPr lang="zh-CN" altLang="en-US" sz="2100" b="1" dirty="0"/>
          </a:p>
          <a:p>
            <a:pPr eaLnBrk="1" hangingPunct="1"/>
            <a:r>
              <a:rPr lang="en-US" altLang="zh-CN" sz="2100" b="1" dirty="0"/>
              <a:t>8.</a:t>
            </a:r>
            <a:r>
              <a:rPr lang="zh-CN" altLang="en-US" sz="2100" b="1" dirty="0">
                <a:solidFill>
                  <a:srgbClr val="FF0000"/>
                </a:solidFill>
              </a:rPr>
              <a:t>欲扬先抑：</a:t>
            </a:r>
            <a:r>
              <a:rPr lang="zh-CN" altLang="en-US" sz="2100" b="1" dirty="0"/>
              <a:t>突出所写对象，收到出人意料的感人效果。</a:t>
            </a:r>
            <a:endParaRPr lang="zh-CN" altLang="en-US" sz="2100" b="1" dirty="0"/>
          </a:p>
          <a:p>
            <a:pPr eaLnBrk="1" hangingPunct="1"/>
            <a:r>
              <a:rPr lang="en-US" altLang="zh-CN" sz="2100" b="1" dirty="0"/>
              <a:t>9.</a:t>
            </a:r>
            <a:r>
              <a:rPr lang="zh-CN" altLang="en-US" sz="2100" b="1" dirty="0">
                <a:solidFill>
                  <a:srgbClr val="FF0000"/>
                </a:solidFill>
              </a:rPr>
              <a:t>前后照应：</a:t>
            </a:r>
            <a:r>
              <a:rPr lang="zh-CN" altLang="en-US" sz="2100" b="1" dirty="0"/>
              <a:t>使情节完整，结构严谨，中心突出。</a:t>
            </a:r>
            <a:endParaRPr lang="zh-CN" altLang="en-US" sz="2100" b="1" dirty="0"/>
          </a:p>
          <a:p>
            <a:pPr eaLnBrk="1" hangingPunct="1"/>
            <a:endParaRPr lang="zh-CN" altLang="en-US" sz="2100" b="1" dirty="0"/>
          </a:p>
          <a:p>
            <a:pPr eaLnBrk="1" hangingPunct="1"/>
            <a:endParaRPr lang="zh-CN" altLang="en-US" sz="2100" b="1" dirty="0"/>
          </a:p>
        </p:txBody>
      </p:sp>
      <p:sp>
        <p:nvSpPr>
          <p:cNvPr id="31747" name="Rectangle 149"/>
          <p:cNvSpPr/>
          <p:nvPr>
            <p:ph type="title" idx="4294967295"/>
          </p:nvPr>
        </p:nvSpPr>
        <p:spPr>
          <a:xfrm>
            <a:off x="1439466" y="857250"/>
            <a:ext cx="6172200" cy="573881"/>
          </a:xfrm>
          <a:solidFill>
            <a:srgbClr val="FF0000">
              <a:alpha val="100000"/>
            </a:srgbClr>
          </a:solidFill>
        </p:spPr>
        <p:txBody>
          <a:bodyPr vert="horz" wrap="square" lIns="68580" tIns="34290" rIns="68580" bIns="34290" anchor="ctr" anchorCtr="0"/>
          <a:p>
            <a:pPr eaLnBrk="1" hangingPunct="1"/>
            <a:r>
              <a:rPr lang="zh-CN" altLang="en-US" sz="2400" b="1" dirty="0">
                <a:solidFill>
                  <a:srgbClr val="FFFF00"/>
                </a:solidFill>
              </a:rPr>
              <a:t>六、表现手法</a:t>
            </a:r>
            <a:endParaRPr lang="zh-CN" altLang="en-US" sz="2400" b="1" dirty="0">
              <a:solidFill>
                <a:srgbClr val="FFFF00"/>
              </a:solidFill>
            </a:endParaRPr>
          </a:p>
        </p:txBody>
      </p:sp>
      <p:sp>
        <p:nvSpPr>
          <p:cNvPr id="31748" name="灯片编号占位符 5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5pPr>
          </a:lstStyle>
          <a:p>
            <a:pPr lvl="0" algn="r" eaLnBrk="1" hangingPunct="1">
              <a:buSzPct val="100000"/>
            </a:pPr>
            <a:fld id="{9A0DB2DC-4C9A-4742-B13C-FB6460FD3503}" type="slidenum">
              <a:rPr lang="zh-CN" altLang="en-US" sz="1050" dirty="0">
                <a:latin typeface="Arial" panose="020B0604020202020204" pitchFamily="34" charset="-78"/>
                <a:ea typeface="宋体" panose="02010600030101010101" pitchFamily="2" charset="-122"/>
              </a:rPr>
            </a:fld>
            <a:endParaRPr lang="zh-CN" altLang="en-US" sz="1050" dirty="0">
              <a:latin typeface="Arial" panose="020B0604020202020204" pitchFamily="34" charset="-78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Rectangle 152"/>
          <p:cNvSpPr/>
          <p:nvPr>
            <p:ph type="body" idx="4294967295"/>
          </p:nvPr>
        </p:nvSpPr>
        <p:spPr>
          <a:xfrm>
            <a:off x="1143000" y="1484710"/>
            <a:ext cx="6858000" cy="3394472"/>
          </a:xfrm>
        </p:spPr>
        <p:txBody>
          <a:bodyPr vert="horz" wrap="square" lIns="68580" tIns="34290" rIns="68580" bIns="34290" anchor="t" anchorCtr="0">
            <a:normAutofit fontScale="60000"/>
          </a:bodyPr>
          <a:p>
            <a:pPr eaLnBrk="1" hangingPunct="1"/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常见考题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、综合全文，简要分析人物形象    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××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是一个怎样的人？  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××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有哪些优秀的品质？  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、分析小说对人物进行描写的具体方法及其作用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答题公式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】①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性格 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+ 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品质    ②行为 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+ 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性格品质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答题格式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】××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反映出他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××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品质，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××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反映出他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××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性格，他是一个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××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的人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b="1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</a:t>
            </a:r>
            <a:r>
              <a:rPr lang="en-US" altLang="zh-CN" b="1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b="1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流泪的蓑衣</a:t>
            </a:r>
            <a:r>
              <a:rPr lang="en-US" altLang="zh-CN" b="1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b="1" dirty="0">
                <a:solidFill>
                  <a:srgbClr val="800000"/>
                </a:solidFill>
                <a:ea typeface="黑体" panose="02010609060101010101" pitchFamily="49" charset="-122"/>
              </a:rPr>
              <a:t>根据文章内容概括父亲是一个怎样的人？</a:t>
            </a:r>
            <a:endParaRPr lang="zh-CN" altLang="en-US" b="1" dirty="0">
              <a:solidFill>
                <a:srgbClr val="800000"/>
              </a:solidFill>
              <a:ea typeface="黑体" panose="02010609060101010101" pitchFamily="49" charset="-122"/>
            </a:endParaRPr>
          </a:p>
          <a:p>
            <a:pPr eaLnBrk="1" hangingPunct="1"/>
            <a:endParaRPr lang="zh-CN" altLang="en-US" b="1" dirty="0">
              <a:solidFill>
                <a:srgbClr val="8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771" name="Rectangle 153"/>
          <p:cNvSpPr/>
          <p:nvPr/>
        </p:nvSpPr>
        <p:spPr>
          <a:xfrm>
            <a:off x="1143000" y="857250"/>
            <a:ext cx="6858000" cy="573881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ctr" anchorCtr="0"/>
          <a:p>
            <a:pPr algn="ctr">
              <a:buSzPct val="100000"/>
            </a:pPr>
            <a:r>
              <a:rPr lang="zh-CN" altLang="en-US" sz="24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七、分析人物形象</a:t>
            </a:r>
            <a:endParaRPr lang="zh-CN" altLang="en-US" sz="24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02" name="Rectangle 154"/>
          <p:cNvSpPr/>
          <p:nvPr/>
        </p:nvSpPr>
        <p:spPr>
          <a:xfrm>
            <a:off x="1143000" y="4887516"/>
            <a:ext cx="6858000" cy="1295400"/>
          </a:xfrm>
          <a:prstGeom prst="rect">
            <a:avLst/>
          </a:prstGeom>
          <a:noFill/>
          <a:ln w="9525">
            <a:noFill/>
          </a:ln>
        </p:spPr>
        <p:txBody>
          <a:bodyPr lIns="54000" tIns="0" rIns="54000" bIns="0"/>
          <a:p>
            <a:pPr indent="536575" defTabSz="444500">
              <a:lnSpc>
                <a:spcPct val="115000"/>
              </a:lnSpc>
              <a:spcBef>
                <a:spcPct val="20000"/>
              </a:spcBef>
              <a:buSzPct val="100000"/>
              <a:buChar char="•"/>
            </a:pPr>
            <a:r>
              <a:rPr lang="en-US" altLang="zh-CN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从父亲听从劝说去陌生的城里生活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看出他善解人意；</a:t>
            </a:r>
            <a:endParaRPr lang="zh-CN" altLang="en-US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536575" defTabSz="444500">
              <a:lnSpc>
                <a:spcPct val="115000"/>
              </a:lnSpc>
              <a:spcBef>
                <a:spcPct val="20000"/>
              </a:spcBef>
              <a:buSzPct val="100000"/>
              <a:buChar char="•"/>
            </a:pP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从父亲生活艰辛但从不抱怨，怀念故土但不表露出来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看出他感情深沉。父亲是一个勤劳朴实、善解人意、感情深沉的人。</a:t>
            </a:r>
            <a:endParaRPr lang="zh-CN" altLang="en-US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773" name="灯片编号占位符 6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5pPr>
          </a:lstStyle>
          <a:p>
            <a:pPr lvl="0" algn="r" eaLnBrk="1" hangingPunct="1">
              <a:buSzPct val="100000"/>
            </a:pPr>
            <a:fld id="{9A0DB2DC-4C9A-4742-B13C-FB6460FD3503}" type="slidenum">
              <a:rPr lang="zh-CN" altLang="en-US" sz="1050" dirty="0">
                <a:latin typeface="Arial" panose="020B0604020202020204" pitchFamily="34" charset="-78"/>
                <a:ea typeface="宋体" panose="02010600030101010101" pitchFamily="2" charset="-122"/>
              </a:rPr>
            </a:fld>
            <a:endParaRPr lang="zh-CN" altLang="en-US" sz="1050" dirty="0">
              <a:latin typeface="Arial" panose="020B0604020202020204" pitchFamily="34" charset="-78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7" dur="500" fill="hold"/>
                                        <p:tgtEl>
                                          <p:spTgt spid="220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2">
                                            <p:txEl>
                                              <p:charRg st="28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12" dur="500" fill="hold"/>
                                        <p:tgtEl>
                                          <p:spTgt spid="2202">
                                            <p:txEl>
                                              <p:charRg st="28" end="8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Rectangle 3"/>
          <p:cNvSpPr/>
          <p:nvPr>
            <p:ph type="body" idx="4294967295"/>
          </p:nvPr>
        </p:nvSpPr>
        <p:spPr>
          <a:xfrm>
            <a:off x="1257300" y="1484710"/>
            <a:ext cx="6457950" cy="4344590"/>
          </a:xfrm>
        </p:spPr>
        <p:txBody>
          <a:bodyPr vert="horz" wrap="square" lIns="68580" tIns="34290" rIns="68580" bIns="34290" anchor="t" anchorCtr="0"/>
          <a:p>
            <a:pPr eaLnBrk="1" hangingPunct="1">
              <a:lnSpc>
                <a:spcPct val="90000"/>
              </a:lnSpc>
            </a:pPr>
            <a:r>
              <a:rPr lang="en-US" altLang="zh-CN" sz="2100" b="1" dirty="0"/>
              <a:t>1</a:t>
            </a:r>
            <a:r>
              <a:rPr lang="zh-CN" altLang="en-US" sz="2100" b="1" dirty="0"/>
              <a:t>、</a:t>
            </a:r>
            <a:r>
              <a:rPr lang="zh-CN" altLang="en-US" sz="2100" b="1" dirty="0">
                <a:solidFill>
                  <a:srgbClr val="FF3300"/>
                </a:solidFill>
              </a:rPr>
              <a:t>开放性试题</a:t>
            </a:r>
            <a:r>
              <a:rPr lang="zh-CN" altLang="en-US" sz="2100" b="1" dirty="0"/>
              <a:t>注意事项。</a:t>
            </a:r>
            <a:endParaRPr lang="zh-CN" altLang="en-US" sz="2100" b="1" dirty="0"/>
          </a:p>
          <a:p>
            <a:pPr eaLnBrk="1" hangingPunct="1">
              <a:lnSpc>
                <a:spcPct val="90000"/>
              </a:lnSpc>
            </a:pPr>
            <a:r>
              <a:rPr lang="zh-CN" altLang="en-US" sz="2100" b="1" dirty="0"/>
              <a:t>（</a:t>
            </a:r>
            <a:r>
              <a:rPr lang="en-US" altLang="zh-CN" sz="2100" b="1" dirty="0"/>
              <a:t>1</a:t>
            </a:r>
            <a:r>
              <a:rPr lang="zh-CN" altLang="en-US" sz="2100" b="1" dirty="0"/>
              <a:t>）要关注生活，广泛阅读，开阔视野，不断吸取知识营养。（</a:t>
            </a:r>
            <a:r>
              <a:rPr lang="en-US" altLang="zh-CN" sz="2100" b="1" dirty="0"/>
              <a:t>2</a:t>
            </a:r>
            <a:r>
              <a:rPr lang="zh-CN" altLang="en-US" sz="2100" b="1" dirty="0"/>
              <a:t>）要针对话题，选取适当的角度，具体阐述，避免空泛，“谈”的内容应从原文生发，要中心明确，要表现正确的思想和健康的情感。（</a:t>
            </a:r>
            <a:r>
              <a:rPr lang="en-US" altLang="zh-CN" sz="2100" b="1" dirty="0"/>
              <a:t>3</a:t>
            </a:r>
            <a:r>
              <a:rPr lang="zh-CN" altLang="en-US" sz="2100" b="1" dirty="0"/>
              <a:t>）要根据题意选择适当的表达方式，语言力求简明扼要。</a:t>
            </a:r>
            <a:endParaRPr lang="zh-CN" altLang="en-US" sz="2100" b="1" dirty="0"/>
          </a:p>
          <a:p>
            <a:pPr eaLnBrk="1" hangingPunct="1">
              <a:lnSpc>
                <a:spcPct val="90000"/>
              </a:lnSpc>
            </a:pPr>
            <a:r>
              <a:rPr lang="en-US" altLang="zh-CN" sz="2100" b="1" dirty="0"/>
              <a:t>2</a:t>
            </a:r>
            <a:r>
              <a:rPr lang="zh-CN" altLang="en-US" sz="2100" b="1" dirty="0"/>
              <a:t>、</a:t>
            </a:r>
            <a:r>
              <a:rPr lang="zh-CN" altLang="en-US" sz="2100" b="1" dirty="0">
                <a:solidFill>
                  <a:srgbClr val="FF3300"/>
                </a:solidFill>
              </a:rPr>
              <a:t>评价、赏析</a:t>
            </a:r>
            <a:r>
              <a:rPr lang="zh-CN" altLang="en-US" sz="2100" b="1" dirty="0"/>
              <a:t>一句话：应从两个方面入手，</a:t>
            </a:r>
            <a:r>
              <a:rPr lang="zh-CN" altLang="en-US" sz="2100" b="1" dirty="0">
                <a:solidFill>
                  <a:srgbClr val="FF3300"/>
                </a:solidFill>
              </a:rPr>
              <a:t>先评写作特色、语言特色</a:t>
            </a:r>
            <a:r>
              <a:rPr lang="zh-CN" altLang="en-US" sz="2100" b="1" dirty="0"/>
              <a:t>，如用了什么修辞手法、表现手法，语言或生动或优美或讲求对称或准确严密</a:t>
            </a:r>
            <a:r>
              <a:rPr lang="en-US" altLang="zh-CN" sz="2100" b="1" dirty="0"/>
              <a:t>……</a:t>
            </a:r>
            <a:r>
              <a:rPr lang="zh-CN" altLang="en-US" sz="2100" b="1" dirty="0">
                <a:solidFill>
                  <a:srgbClr val="FF3300"/>
                </a:solidFill>
              </a:rPr>
              <a:t>再评思想内涵，</a:t>
            </a:r>
            <a:r>
              <a:rPr lang="zh-CN" altLang="en-US" sz="2100" b="1" dirty="0"/>
              <a:t>即阐明这一句表达了什么观点，给你什么感受、启迪、教育</a:t>
            </a:r>
            <a:r>
              <a:rPr lang="en-US" altLang="zh-CN" sz="2100" b="1" dirty="0"/>
              <a:t>…… </a:t>
            </a:r>
            <a:endParaRPr lang="en-US" altLang="zh-CN" sz="2100" b="1" dirty="0"/>
          </a:p>
          <a:p>
            <a:pPr eaLnBrk="1" hangingPunct="1">
              <a:lnSpc>
                <a:spcPct val="90000"/>
              </a:lnSpc>
            </a:pPr>
            <a:endParaRPr lang="zh-CN" altLang="en-US" sz="2100" b="1" dirty="0"/>
          </a:p>
        </p:txBody>
      </p:sp>
      <p:sp>
        <p:nvSpPr>
          <p:cNvPr id="33795" name="Rectangle 158"/>
          <p:cNvSpPr/>
          <p:nvPr/>
        </p:nvSpPr>
        <p:spPr>
          <a:xfrm>
            <a:off x="1439466" y="857250"/>
            <a:ext cx="6172200" cy="573881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ctr" anchorCtr="0"/>
          <a:p>
            <a:pPr algn="ctr">
              <a:buSzPct val="100000"/>
            </a:pPr>
            <a:r>
              <a:rPr lang="zh-CN" altLang="en-US" sz="2400" b="1" dirty="0">
                <a:solidFill>
                  <a:srgbClr val="FFFF00"/>
                </a:solidFill>
                <a:latin typeface="Arial" panose="020B0604020202020204" pitchFamily="34" charset="-78"/>
                <a:ea typeface="宋体" panose="02010600030101010101" pitchFamily="2" charset="-122"/>
              </a:rPr>
              <a:t>八、拓展延伸</a:t>
            </a:r>
            <a:endParaRPr lang="zh-CN" altLang="en-US" sz="2400" b="1" dirty="0">
              <a:solidFill>
                <a:srgbClr val="FFFF00"/>
              </a:solidFill>
              <a:latin typeface="Arial" panose="020B0604020202020204" pitchFamily="34" charset="-78"/>
              <a:ea typeface="宋体" panose="02010600030101010101" pitchFamily="2" charset="-122"/>
            </a:endParaRPr>
          </a:p>
        </p:txBody>
      </p:sp>
      <p:sp>
        <p:nvSpPr>
          <p:cNvPr id="33796" name="灯片编号占位符 5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5pPr>
          </a:lstStyle>
          <a:p>
            <a:pPr lvl="0" algn="r" eaLnBrk="1" hangingPunct="1">
              <a:buSzPct val="100000"/>
            </a:pPr>
            <a:fld id="{9A0DB2DC-4C9A-4742-B13C-FB6460FD3503}" type="slidenum">
              <a:rPr lang="zh-CN" altLang="en-US" sz="1050" dirty="0">
                <a:latin typeface="Arial" panose="020B0604020202020204" pitchFamily="34" charset="-78"/>
                <a:ea typeface="宋体" panose="02010600030101010101" pitchFamily="2" charset="-122"/>
              </a:rPr>
            </a:fld>
            <a:endParaRPr lang="zh-CN" altLang="en-US" sz="1050" dirty="0">
              <a:latin typeface="Arial" panose="020B0604020202020204" pitchFamily="34" charset="-78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Rectangle 161"/>
          <p:cNvSpPr/>
          <p:nvPr>
            <p:ph type="body" idx="4294967295"/>
          </p:nvPr>
        </p:nvSpPr>
        <p:spPr>
          <a:xfrm>
            <a:off x="1494235" y="1160860"/>
            <a:ext cx="6172200" cy="4212431"/>
          </a:xfrm>
        </p:spPr>
        <p:txBody>
          <a:bodyPr vert="horz" wrap="square" lIns="68580" tIns="34290" rIns="68580" bIns="34290" anchor="t" anchorCtr="0"/>
          <a:p>
            <a:pPr eaLnBrk="1" hangingPunct="1">
              <a:buNone/>
            </a:pPr>
            <a:endParaRPr lang="zh-CN" altLang="en-US" b="1" dirty="0"/>
          </a:p>
          <a:p>
            <a:pPr eaLnBrk="1" hangingPunct="1"/>
            <a:r>
              <a:rPr lang="en-US" altLang="zh-CN" b="1" dirty="0"/>
              <a:t>3</a:t>
            </a:r>
            <a:r>
              <a:rPr lang="zh-CN" altLang="en-US" b="1" dirty="0"/>
              <a:t>．</a:t>
            </a:r>
            <a:r>
              <a:rPr lang="zh-CN" altLang="en-US" b="1" dirty="0">
                <a:solidFill>
                  <a:srgbClr val="FF3300"/>
                </a:solidFill>
              </a:rPr>
              <a:t>根据阅读短文的感受谈自己的看法或体会： </a:t>
            </a:r>
            <a:endParaRPr lang="zh-CN" altLang="en-US" b="1" dirty="0">
              <a:solidFill>
                <a:srgbClr val="FF3300"/>
              </a:solidFill>
            </a:endParaRPr>
          </a:p>
          <a:p>
            <a:pPr eaLnBrk="1" hangingPunct="1"/>
            <a:r>
              <a:rPr lang="zh-CN" altLang="en-US" b="1" dirty="0"/>
              <a:t>（１）、用第一人称； （２）、先用一句话概括出自己的看法或体会，再用两三句话谈谈理由，可以摆事实、也可以讲道理，如题目有相关要求，还要注意结合自己的亲身经历。</a:t>
            </a:r>
            <a:endParaRPr lang="zh-CN" altLang="en-US" b="1" dirty="0"/>
          </a:p>
        </p:txBody>
      </p:sp>
      <p:sp>
        <p:nvSpPr>
          <p:cNvPr id="34819" name="灯片编号占位符 4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5pPr>
          </a:lstStyle>
          <a:p>
            <a:pPr lvl="0" algn="r" eaLnBrk="1" hangingPunct="1">
              <a:buSzPct val="100000"/>
            </a:pPr>
            <a:fld id="{9A0DB2DC-4C9A-4742-B13C-FB6460FD3503}" type="slidenum">
              <a:rPr lang="zh-CN" altLang="en-US" sz="1050" dirty="0">
                <a:latin typeface="Arial" panose="020B0604020202020204" pitchFamily="34" charset="-78"/>
                <a:ea typeface="宋体" panose="02010600030101010101" pitchFamily="2" charset="-122"/>
              </a:rPr>
            </a:fld>
            <a:endParaRPr lang="zh-CN" altLang="en-US" sz="1050" dirty="0">
              <a:latin typeface="Arial" panose="020B0604020202020204" pitchFamily="34" charset="-78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Rectangle 3"/>
          <p:cNvSpPr/>
          <p:nvPr>
            <p:ph type="body" idx="4294967295"/>
          </p:nvPr>
        </p:nvSpPr>
        <p:spPr>
          <a:xfrm>
            <a:off x="1257300" y="1028700"/>
            <a:ext cx="6629400" cy="4800600"/>
          </a:xfrm>
        </p:spPr>
        <p:txBody>
          <a:bodyPr vert="horz" wrap="square" lIns="68580" tIns="34290" rIns="68580" bIns="34290" anchor="t" anchorCtr="0"/>
          <a:p>
            <a:pPr eaLnBrk="1" hangingPunct="1"/>
            <a:r>
              <a:rPr lang="en-US" altLang="zh-CN" b="1" dirty="0"/>
              <a:t>4</a:t>
            </a:r>
            <a:r>
              <a:rPr lang="zh-CN" altLang="en-US" b="1" dirty="0"/>
              <a:t>、</a:t>
            </a:r>
            <a:r>
              <a:rPr lang="zh-CN" altLang="en-US" b="1" dirty="0">
                <a:solidFill>
                  <a:srgbClr val="FF3300"/>
                </a:solidFill>
              </a:rPr>
              <a:t>评价感悟类</a:t>
            </a:r>
            <a:endParaRPr lang="zh-CN" altLang="en-US" b="1" dirty="0">
              <a:solidFill>
                <a:srgbClr val="FF3300"/>
              </a:solidFill>
            </a:endParaRPr>
          </a:p>
          <a:p>
            <a:pPr eaLnBrk="1" hangingPunct="1"/>
            <a:r>
              <a:rPr lang="zh-CN" altLang="en-US" b="1" dirty="0"/>
              <a:t>评价：“是不是”、“同意不同意”、“好不好”？感悟</a:t>
            </a:r>
            <a:r>
              <a:rPr lang="en-US" altLang="zh-CN" b="1" dirty="0"/>
              <a:t>:</a:t>
            </a:r>
            <a:r>
              <a:rPr lang="zh-CN" altLang="en-US" b="1" dirty="0"/>
              <a:t>结合主旨、个人生活体验</a:t>
            </a:r>
            <a:r>
              <a:rPr lang="en-US" altLang="zh-CN" b="1" dirty="0"/>
              <a:t>,</a:t>
            </a:r>
            <a:r>
              <a:rPr lang="zh-CN" altLang="en-US" b="1" dirty="0"/>
              <a:t>提出对问题的看法。</a:t>
            </a:r>
            <a:endParaRPr lang="zh-CN" altLang="en-US" b="1" dirty="0"/>
          </a:p>
          <a:p>
            <a:pPr eaLnBrk="1" hangingPunct="1"/>
            <a:r>
              <a:rPr lang="zh-CN" altLang="en-US" b="1" dirty="0"/>
              <a:t>启示：从原文引出；评价表明态度及理由。特别注意是否让举例或结合实际，把题目中所要求的全部答出</a:t>
            </a:r>
            <a:endParaRPr lang="zh-CN" altLang="en-US" b="1" dirty="0"/>
          </a:p>
          <a:p>
            <a:pPr eaLnBrk="1" hangingPunct="1"/>
            <a:endParaRPr lang="zh-CN" altLang="en-US" b="1" dirty="0"/>
          </a:p>
          <a:p>
            <a:pPr eaLnBrk="1" hangingPunct="1"/>
            <a:r>
              <a:rPr lang="en-US" altLang="zh-CN" b="1" dirty="0"/>
              <a:t>5</a:t>
            </a:r>
            <a:r>
              <a:rPr lang="zh-CN" altLang="en-US" b="1" dirty="0"/>
              <a:t>．</a:t>
            </a:r>
            <a:r>
              <a:rPr lang="zh-CN" altLang="en-US" b="1" dirty="0">
                <a:solidFill>
                  <a:srgbClr val="FF3300"/>
                </a:solidFill>
              </a:rPr>
              <a:t>根据语境，补写心理活动： </a:t>
            </a:r>
            <a:r>
              <a:rPr lang="zh-CN" altLang="en-US" b="1" dirty="0"/>
              <a:t>（１）、必须用第一人称； （２）、必须仔细研读具体语境。 </a:t>
            </a:r>
            <a:endParaRPr lang="zh-CN" altLang="en-US" b="1" dirty="0"/>
          </a:p>
        </p:txBody>
      </p:sp>
      <p:sp>
        <p:nvSpPr>
          <p:cNvPr id="35843" name="灯片编号占位符 4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5pPr>
          </a:lstStyle>
          <a:p>
            <a:pPr lvl="0" algn="r" eaLnBrk="1" hangingPunct="1">
              <a:buSzPct val="100000"/>
            </a:pPr>
            <a:fld id="{9A0DB2DC-4C9A-4742-B13C-FB6460FD3503}" type="slidenum">
              <a:rPr lang="zh-CN" altLang="en-US" sz="1050" dirty="0">
                <a:latin typeface="Arial" panose="020B0604020202020204" pitchFamily="34" charset="-78"/>
                <a:ea typeface="宋体" panose="02010600030101010101" pitchFamily="2" charset="-122"/>
              </a:rPr>
            </a:fld>
            <a:endParaRPr lang="zh-CN" altLang="en-US" sz="1050" dirty="0">
              <a:latin typeface="Arial" panose="020B0604020202020204" pitchFamily="34" charset="-78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Rectangle 66"/>
          <p:cNvSpPr/>
          <p:nvPr>
            <p:ph type="title" idx="4294967295"/>
          </p:nvPr>
        </p:nvSpPr>
        <p:spPr>
          <a:xfrm>
            <a:off x="1143000" y="857250"/>
            <a:ext cx="6858000" cy="573881"/>
          </a:xfrm>
          <a:solidFill>
            <a:srgbClr val="FF0000">
              <a:alpha val="100000"/>
            </a:srgbClr>
          </a:solidFill>
        </p:spPr>
        <p:txBody>
          <a:bodyPr vert="horz" wrap="square" lIns="68580" tIns="34290" rIns="68580" bIns="34290" anchor="ctr" anchorCtr="0"/>
          <a:p>
            <a:pPr eaLnBrk="1" hangingPunct="1"/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一、概括情节、内容主旨</a:t>
            </a:r>
            <a:endParaRPr lang="zh-CN" altLang="en-US" sz="24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1" name="Rectangle 67"/>
          <p:cNvSpPr/>
          <p:nvPr>
            <p:ph type="body" idx="4294967295"/>
          </p:nvPr>
        </p:nvSpPr>
        <p:spPr>
          <a:xfrm>
            <a:off x="1143000" y="1376363"/>
            <a:ext cx="6777038" cy="917972"/>
          </a:xfrm>
        </p:spPr>
        <p:txBody>
          <a:bodyPr vert="horz" wrap="square" lIns="68580" tIns="34290" rIns="68580" bIns="34290" anchor="t" anchorCtr="0"/>
          <a:p>
            <a:pPr eaLnBrk="1" hangingPunct="1">
              <a:lnSpc>
                <a:spcPct val="105000"/>
              </a:lnSpc>
            </a:pPr>
            <a:r>
              <a:rPr lang="zh-CN" altLang="en-US" sz="1500" b="1" dirty="0">
                <a:latin typeface="黑体" panose="02010609060101010101" pitchFamily="49" charset="-122"/>
                <a:ea typeface="黑体" panose="02010609060101010101" pitchFamily="49" charset="-122"/>
              </a:rPr>
              <a:t>例文</a:t>
            </a:r>
            <a:r>
              <a:rPr lang="en-US" altLang="zh-CN" sz="15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500" b="1" dirty="0">
                <a:latin typeface="黑体" panose="02010609060101010101" pitchFamily="49" charset="-122"/>
                <a:ea typeface="黑体" panose="02010609060101010101" pitchFamily="49" charset="-122"/>
              </a:rPr>
              <a:t>黑发底下</a:t>
            </a:r>
            <a:r>
              <a:rPr lang="en-US" altLang="zh-CN" sz="1500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5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1500" b="1" dirty="0">
                <a:latin typeface="黑体" panose="02010609060101010101" pitchFamily="49" charset="-122"/>
                <a:ea typeface="黑体" panose="02010609060101010101" pitchFamily="49" charset="-122"/>
              </a:rPr>
              <a:t>2015  </a:t>
            </a:r>
            <a:r>
              <a:rPr lang="zh-CN" altLang="en-US" sz="1500" b="1" dirty="0">
                <a:latin typeface="黑体" panose="02010609060101010101" pitchFamily="49" charset="-122"/>
                <a:ea typeface="黑体" panose="02010609060101010101" pitchFamily="49" charset="-122"/>
              </a:rPr>
              <a:t>南宁）：</a:t>
            </a:r>
            <a:endParaRPr lang="zh-CN" altLang="en-US" sz="15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05000"/>
              </a:lnSpc>
            </a:pPr>
            <a:r>
              <a:rPr lang="en-US" altLang="zh-CN" sz="1500" b="1" dirty="0"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1500" b="1" dirty="0">
                <a:latin typeface="黑体" panose="02010609060101010101" pitchFamily="49" charset="-122"/>
                <a:ea typeface="黑体" panose="02010609060101010101" pitchFamily="49" charset="-122"/>
              </a:rPr>
              <a:t>题目</a:t>
            </a:r>
            <a:r>
              <a:rPr lang="en-US" altLang="zh-CN" sz="1500" b="1" dirty="0">
                <a:latin typeface="黑体" panose="02010609060101010101" pitchFamily="49" charset="-122"/>
                <a:ea typeface="黑体" panose="02010609060101010101" pitchFamily="49" charset="-122"/>
              </a:rPr>
              <a:t>]</a:t>
            </a:r>
            <a:r>
              <a:rPr lang="zh-CN" altLang="en-US" sz="1500" b="1" dirty="0">
                <a:latin typeface="黑体" panose="02010609060101010101" pitchFamily="49" charset="-122"/>
                <a:ea typeface="黑体" panose="02010609060101010101" pitchFamily="49" charset="-122"/>
              </a:rPr>
              <a:t>文章以父亲的头发为线索，仿照示例，在空白方框里依序填写相应的内容</a:t>
            </a:r>
            <a:endParaRPr lang="zh-CN" altLang="en-US" sz="1500" dirty="0"/>
          </a:p>
        </p:txBody>
      </p:sp>
      <p:grpSp>
        <p:nvGrpSpPr>
          <p:cNvPr id="12292" name="Group 68"/>
          <p:cNvGrpSpPr/>
          <p:nvPr/>
        </p:nvGrpSpPr>
        <p:grpSpPr>
          <a:xfrm>
            <a:off x="1331119" y="2240756"/>
            <a:ext cx="6569869" cy="357188"/>
            <a:chOff x="0" y="0"/>
            <a:chExt cx="5518" cy="300"/>
          </a:xfrm>
        </p:grpSpPr>
        <p:sp>
          <p:nvSpPr>
            <p:cNvPr id="12296" name="Rectangle 69"/>
            <p:cNvSpPr/>
            <p:nvPr/>
          </p:nvSpPr>
          <p:spPr>
            <a:xfrm>
              <a:off x="0" y="0"/>
              <a:ext cx="900" cy="300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/>
            <a:p>
              <a:pPr>
                <a:buSzPct val="100000"/>
              </a:pPr>
              <a:r>
                <a:rPr lang="zh-CN" altLang="en-US" b="1" dirty="0">
                  <a:solidFill>
                    <a:srgbClr val="FF0000"/>
                  </a:solidFill>
                  <a:latin typeface="Arial" panose="020B0604020202020204" pitchFamily="34" charset="-78"/>
                  <a:ea typeface="楷体" panose="02010609060101010101" pitchFamily="49" charset="-122"/>
                </a:rPr>
                <a:t>瞥见白发</a:t>
              </a:r>
              <a:endParaRPr lang="zh-CN" altLang="en-US" b="1" dirty="0">
                <a:solidFill>
                  <a:srgbClr val="FF0000"/>
                </a:solidFill>
                <a:latin typeface="Arial" panose="020B0604020202020204" pitchFamily="34" charset="-78"/>
                <a:ea typeface="楷体" panose="02010609060101010101" pitchFamily="49" charset="-122"/>
              </a:endParaRPr>
            </a:p>
          </p:txBody>
        </p:sp>
        <p:sp>
          <p:nvSpPr>
            <p:cNvPr id="12297" name="Line 70"/>
            <p:cNvSpPr/>
            <p:nvPr/>
          </p:nvSpPr>
          <p:spPr>
            <a:xfrm>
              <a:off x="908" y="181"/>
              <a:ext cx="320" cy="1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298" name="Line 71"/>
            <p:cNvSpPr/>
            <p:nvPr/>
          </p:nvSpPr>
          <p:spPr>
            <a:xfrm>
              <a:off x="2042" y="181"/>
              <a:ext cx="320" cy="1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299" name="Line 72"/>
            <p:cNvSpPr/>
            <p:nvPr/>
          </p:nvSpPr>
          <p:spPr>
            <a:xfrm>
              <a:off x="3176" y="136"/>
              <a:ext cx="320" cy="1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00" name="Line 73"/>
            <p:cNvSpPr/>
            <p:nvPr/>
          </p:nvSpPr>
          <p:spPr>
            <a:xfrm>
              <a:off x="4400" y="136"/>
              <a:ext cx="320" cy="1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01" name="Rectangle 74"/>
            <p:cNvSpPr/>
            <p:nvPr/>
          </p:nvSpPr>
          <p:spPr>
            <a:xfrm>
              <a:off x="1225" y="45"/>
              <a:ext cx="800" cy="243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zh-CN" sz="1350" dirty="0">
                <a:latin typeface="Calibri" panose="020F0502020204030204" charset="0"/>
              </a:endParaRPr>
            </a:p>
          </p:txBody>
        </p:sp>
        <p:sp>
          <p:nvSpPr>
            <p:cNvPr id="12302" name="Rectangle 75"/>
            <p:cNvSpPr/>
            <p:nvPr/>
          </p:nvSpPr>
          <p:spPr>
            <a:xfrm>
              <a:off x="2359" y="45"/>
              <a:ext cx="800" cy="243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zh-CN" sz="1350" dirty="0">
                <a:latin typeface="Calibri" panose="020F0502020204030204" charset="0"/>
              </a:endParaRPr>
            </a:p>
          </p:txBody>
        </p:sp>
        <p:sp>
          <p:nvSpPr>
            <p:cNvPr id="12303" name="Rectangle 76"/>
            <p:cNvSpPr/>
            <p:nvPr/>
          </p:nvSpPr>
          <p:spPr>
            <a:xfrm>
              <a:off x="3493" y="0"/>
              <a:ext cx="907" cy="300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>
                <a:buSzPct val="100000"/>
              </a:pPr>
              <a:r>
                <a:rPr lang="zh-CN" altLang="en-US" b="1" dirty="0">
                  <a:solidFill>
                    <a:srgbClr val="FF0000"/>
                  </a:solidFill>
                  <a:latin typeface="Arial" panose="020B0604020202020204" pitchFamily="34" charset="-78"/>
                  <a:ea typeface="楷体" panose="02010609060101010101" pitchFamily="49" charset="-122"/>
                </a:rPr>
                <a:t>掉光头发</a:t>
              </a:r>
              <a:endParaRPr lang="zh-CN" altLang="en-US" b="1" dirty="0">
                <a:solidFill>
                  <a:srgbClr val="FF0000"/>
                </a:solidFill>
                <a:latin typeface="Arial" panose="020B0604020202020204" pitchFamily="34" charset="-78"/>
                <a:ea typeface="楷体" panose="02010609060101010101" pitchFamily="49" charset="-122"/>
              </a:endParaRPr>
            </a:p>
          </p:txBody>
        </p:sp>
        <p:sp>
          <p:nvSpPr>
            <p:cNvPr id="12304" name="Rectangle 77"/>
            <p:cNvSpPr/>
            <p:nvPr/>
          </p:nvSpPr>
          <p:spPr>
            <a:xfrm>
              <a:off x="4718" y="45"/>
              <a:ext cx="800" cy="243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zh-CN" sz="1350" dirty="0">
                <a:latin typeface="Calibri" panose="020F0502020204030204" charset="0"/>
              </a:endParaRPr>
            </a:p>
          </p:txBody>
        </p:sp>
      </p:grpSp>
      <p:sp>
        <p:nvSpPr>
          <p:cNvPr id="2126" name="Rectangle 78"/>
          <p:cNvSpPr/>
          <p:nvPr/>
        </p:nvSpPr>
        <p:spPr>
          <a:xfrm>
            <a:off x="1223963" y="2672954"/>
            <a:ext cx="6777038" cy="1326356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spcBef>
                <a:spcPct val="50000"/>
              </a:spcBef>
              <a:buSzPct val="100000"/>
            </a:pPr>
            <a:r>
              <a:rPr lang="en-US" altLang="zh-CN" sz="1500" b="1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1500" b="1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变式题</a:t>
            </a:r>
            <a:r>
              <a:rPr lang="en-US" altLang="zh-CN" sz="1500" b="1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</a:t>
            </a:r>
            <a:endParaRPr lang="en-US" altLang="zh-CN" sz="1500" b="1" dirty="0">
              <a:solidFill>
                <a:srgbClr val="8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  <a:buSzPct val="100000"/>
            </a:pPr>
            <a:r>
              <a:rPr lang="en-US" altLang="zh-CN" sz="15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500" b="1" dirty="0">
                <a:latin typeface="黑体" panose="02010609060101010101" pitchFamily="49" charset="-122"/>
                <a:ea typeface="黑体" panose="02010609060101010101" pitchFamily="49" charset="-122"/>
              </a:rPr>
              <a:t>、请用简要的语言概括文章的主要内容</a:t>
            </a:r>
            <a:endParaRPr lang="zh-CN" altLang="en-US" sz="15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  <a:buSzPct val="100000"/>
            </a:pPr>
            <a:r>
              <a:rPr lang="en-US" altLang="zh-CN" sz="15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500" b="1" dirty="0">
                <a:latin typeface="黑体" panose="02010609060101010101" pitchFamily="49" charset="-122"/>
                <a:ea typeface="黑体" panose="02010609060101010101" pitchFamily="49" charset="-122"/>
              </a:rPr>
              <a:t>、请以“父亲的头发”为线索，概括文章的主要情节</a:t>
            </a:r>
            <a:endParaRPr lang="zh-CN" altLang="en-US" sz="15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  <a:buSzPct val="100000"/>
            </a:pPr>
            <a:r>
              <a:rPr lang="en-US" altLang="zh-CN" sz="15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1500" b="1" dirty="0">
                <a:latin typeface="黑体" panose="02010609060101010101" pitchFamily="49" charset="-122"/>
                <a:ea typeface="黑体" panose="02010609060101010101" pitchFamily="49" charset="-122"/>
              </a:rPr>
              <a:t>、文章是以什么为线索展开叙述的？请用简要的语言概括文章的主旨。</a:t>
            </a:r>
            <a:endParaRPr lang="zh-CN" altLang="en-US" sz="15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27" name="Rectangle 79"/>
          <p:cNvSpPr/>
          <p:nvPr/>
        </p:nvSpPr>
        <p:spPr>
          <a:xfrm>
            <a:off x="1143000" y="4076700"/>
            <a:ext cx="6858000" cy="1712119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/>
          <a:p>
            <a:pPr>
              <a:buSzPct val="100000"/>
            </a:pPr>
            <a:r>
              <a:rPr lang="en-US" altLang="zh-CN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答题公式</a:t>
            </a:r>
            <a:r>
              <a:rPr lang="en-US" altLang="zh-CN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】①</a:t>
            </a:r>
            <a:r>
              <a:rPr lang="zh-CN" altLang="en-US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人物 </a:t>
            </a:r>
            <a:r>
              <a:rPr lang="en-US" altLang="zh-CN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 </a:t>
            </a:r>
            <a:r>
              <a:rPr lang="zh-CN" altLang="en-US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原因 </a:t>
            </a:r>
            <a:r>
              <a:rPr lang="en-US" altLang="zh-CN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 </a:t>
            </a:r>
            <a:r>
              <a:rPr lang="zh-CN" altLang="en-US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事件      </a:t>
            </a:r>
            <a:endParaRPr lang="zh-CN" altLang="en-US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SzPct val="100000"/>
            </a:pPr>
            <a:r>
              <a:rPr lang="zh-CN" altLang="en-US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②起因 </a:t>
            </a:r>
            <a:r>
              <a:rPr lang="en-US" altLang="zh-CN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 </a:t>
            </a:r>
            <a:r>
              <a:rPr lang="zh-CN" altLang="en-US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经过 </a:t>
            </a:r>
            <a:r>
              <a:rPr lang="en-US" altLang="zh-CN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 </a:t>
            </a:r>
            <a:r>
              <a:rPr lang="zh-CN" altLang="en-US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结果</a:t>
            </a:r>
            <a:endParaRPr lang="zh-CN" altLang="en-US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SzPct val="100000"/>
            </a:pPr>
            <a:r>
              <a:rPr lang="en-US" altLang="zh-CN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答题格式</a:t>
            </a:r>
            <a:r>
              <a:rPr lang="en-US" altLang="zh-CN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】1.××</a:t>
            </a:r>
            <a:r>
              <a:rPr lang="zh-CN" altLang="en-US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人在</a:t>
            </a:r>
            <a:r>
              <a:rPr lang="en-US" altLang="zh-CN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××</a:t>
            </a:r>
            <a:r>
              <a:rPr lang="zh-CN" altLang="en-US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时间</a:t>
            </a:r>
            <a:r>
              <a:rPr lang="en-US" altLang="zh-CN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××</a:t>
            </a:r>
            <a:r>
              <a:rPr lang="zh-CN" altLang="en-US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地点做</a:t>
            </a:r>
            <a:r>
              <a:rPr lang="en-US" altLang="zh-CN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××</a:t>
            </a:r>
            <a:r>
              <a:rPr lang="zh-CN" altLang="en-US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事，有</a:t>
            </a:r>
            <a:r>
              <a:rPr lang="en-US" altLang="zh-CN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××</a:t>
            </a:r>
            <a:r>
              <a:rPr lang="zh-CN" altLang="en-US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结果（</a:t>
            </a:r>
            <a:r>
              <a:rPr lang="en-US" altLang="zh-CN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××</a:t>
            </a:r>
            <a:r>
              <a:rPr lang="zh-CN" altLang="en-US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人做</a:t>
            </a:r>
            <a:r>
              <a:rPr lang="en-US" altLang="zh-CN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××</a:t>
            </a:r>
            <a:r>
              <a:rPr lang="zh-CN" altLang="en-US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事）</a:t>
            </a:r>
            <a:endParaRPr lang="zh-CN" altLang="en-US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SzPct val="100000"/>
            </a:pPr>
            <a:r>
              <a:rPr lang="en-US" altLang="zh-CN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2.</a:t>
            </a:r>
            <a:r>
              <a:rPr lang="zh-CN" altLang="en-US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文章通过写</a:t>
            </a:r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-78"/>
                <a:ea typeface="宋体" panose="02010600030101010101" pitchFamily="2" charset="-122"/>
              </a:rPr>
              <a:t>××</a:t>
            </a: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-78"/>
                <a:ea typeface="宋体" panose="02010600030101010101" pitchFamily="2" charset="-122"/>
              </a:rPr>
              <a:t>内容，表现了</a:t>
            </a:r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-78"/>
                <a:ea typeface="宋体" panose="02010600030101010101" pitchFamily="2" charset="-122"/>
              </a:rPr>
              <a:t>××</a:t>
            </a: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-78"/>
                <a:ea typeface="宋体" panose="02010600030101010101" pitchFamily="2" charset="-122"/>
              </a:rPr>
              <a:t>人物的</a:t>
            </a:r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-78"/>
                <a:ea typeface="宋体" panose="02010600030101010101" pitchFamily="2" charset="-122"/>
              </a:rPr>
              <a:t>××</a:t>
            </a: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-78"/>
                <a:ea typeface="宋体" panose="02010600030101010101" pitchFamily="2" charset="-122"/>
              </a:rPr>
              <a:t>品质（性格或精神），抒发了人物（作者） </a:t>
            </a:r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-78"/>
                <a:ea typeface="宋体" panose="02010600030101010101" pitchFamily="2" charset="-122"/>
              </a:rPr>
              <a:t>××</a:t>
            </a: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-78"/>
                <a:ea typeface="宋体" panose="02010600030101010101" pitchFamily="2" charset="-122"/>
              </a:rPr>
              <a:t>的情感。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-78"/>
              <a:ea typeface="宋体" panose="02010600030101010101" pitchFamily="2" charset="-122"/>
            </a:endParaRPr>
          </a:p>
        </p:txBody>
      </p:sp>
      <p:sp>
        <p:nvSpPr>
          <p:cNvPr id="12295" name="灯片编号占位符 17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5pPr>
          </a:lstStyle>
          <a:p>
            <a:pPr lvl="0" algn="r" eaLnBrk="1" hangingPunct="1">
              <a:buSzPct val="100000"/>
            </a:pPr>
            <a:fld id="{9A0DB2DC-4C9A-4742-B13C-FB6460FD3503}" type="slidenum">
              <a:rPr lang="zh-CN" altLang="en-US" sz="1050" dirty="0">
                <a:latin typeface="Arial" panose="020B0604020202020204" pitchFamily="34" charset="-78"/>
                <a:ea typeface="宋体" panose="02010600030101010101" pitchFamily="2" charset="-122"/>
              </a:rPr>
            </a:fld>
            <a:endParaRPr lang="zh-CN" altLang="en-US" sz="1050" dirty="0">
              <a:latin typeface="Arial" panose="020B0604020202020204" pitchFamily="34" charset="-78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13" dur="500" fill="hold"/>
                                        <p:tgtEl>
                                          <p:spTgt spid="2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6" grpId="0" animBg="1"/>
      <p:bldP spid="212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Rectangle 82"/>
          <p:cNvSpPr/>
          <p:nvPr>
            <p:ph type="title" idx="4294967295"/>
          </p:nvPr>
        </p:nvSpPr>
        <p:spPr/>
        <p:txBody>
          <a:bodyPr vert="horz" wrap="square" lIns="68580" tIns="34290" rIns="68580" bIns="34290" anchor="ctr" anchorCtr="0"/>
          <a:p>
            <a:pPr eaLnBrk="1" hangingPunct="1"/>
            <a:r>
              <a:rPr lang="zh-CN" altLang="en-US" dirty="0">
                <a:solidFill>
                  <a:srgbClr val="FF0000"/>
                </a:solidFill>
              </a:rPr>
              <a:t>理情文章的脉络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315" name="Rectangle 83"/>
          <p:cNvSpPr/>
          <p:nvPr>
            <p:ph type="body" idx="4294967295"/>
          </p:nvPr>
        </p:nvSpPr>
        <p:spPr/>
        <p:txBody>
          <a:bodyPr vert="horz" wrap="square" lIns="68580" tIns="34290" rIns="68580" bIns="34290" anchor="t" anchorCtr="0"/>
          <a:p>
            <a:pPr eaLnBrk="1" hangingPunct="1"/>
            <a:r>
              <a:rPr lang="en-US" altLang="zh-CN" b="1" dirty="0"/>
              <a:t>3</a:t>
            </a:r>
            <a:r>
              <a:rPr lang="zh-CN" altLang="en-US" b="1" dirty="0"/>
              <a:t>、关于“</a:t>
            </a:r>
            <a:r>
              <a:rPr lang="zh-CN" altLang="en-US" b="1" dirty="0">
                <a:solidFill>
                  <a:srgbClr val="FF3300"/>
                </a:solidFill>
              </a:rPr>
              <a:t>找线索</a:t>
            </a:r>
            <a:r>
              <a:rPr lang="zh-CN" altLang="en-US" b="1" dirty="0"/>
              <a:t>”的题目。</a:t>
            </a:r>
            <a:endParaRPr lang="zh-CN" altLang="en-US" b="1" dirty="0"/>
          </a:p>
          <a:p>
            <a:pPr eaLnBrk="1" hangingPunct="1"/>
            <a:r>
              <a:rPr lang="zh-CN" altLang="en-US" b="1" dirty="0"/>
              <a:t>（</a:t>
            </a:r>
            <a:r>
              <a:rPr lang="en-US" altLang="zh-CN" b="1" dirty="0"/>
              <a:t>1</a:t>
            </a:r>
            <a:r>
              <a:rPr lang="zh-CN" altLang="en-US" b="1" dirty="0"/>
              <a:t>）标题；</a:t>
            </a:r>
            <a:endParaRPr lang="zh-CN" altLang="en-US" b="1" dirty="0"/>
          </a:p>
          <a:p>
            <a:pPr eaLnBrk="1" hangingPunct="1"/>
            <a:r>
              <a:rPr lang="zh-CN" altLang="en-US" b="1" dirty="0"/>
              <a:t>（</a:t>
            </a:r>
            <a:r>
              <a:rPr lang="en-US" altLang="zh-CN" b="1" dirty="0"/>
              <a:t>2</a:t>
            </a:r>
            <a:r>
              <a:rPr lang="zh-CN" altLang="en-US" b="1" dirty="0"/>
              <a:t>）开头；</a:t>
            </a:r>
            <a:endParaRPr lang="zh-CN" altLang="en-US" b="1" dirty="0"/>
          </a:p>
          <a:p>
            <a:pPr eaLnBrk="1" hangingPunct="1"/>
            <a:r>
              <a:rPr lang="zh-CN" altLang="en-US" b="1" dirty="0"/>
              <a:t>（</a:t>
            </a:r>
            <a:r>
              <a:rPr lang="en-US" altLang="zh-CN" b="1" dirty="0"/>
              <a:t>3</a:t>
            </a:r>
            <a:r>
              <a:rPr lang="zh-CN" altLang="en-US" b="1" dirty="0"/>
              <a:t>）文章反复出现的短语或句子；</a:t>
            </a:r>
            <a:endParaRPr lang="zh-CN" altLang="en-US" b="1" dirty="0"/>
          </a:p>
          <a:p>
            <a:pPr eaLnBrk="1" hangingPunct="1"/>
            <a:r>
              <a:rPr lang="zh-CN" altLang="en-US" b="1" dirty="0"/>
              <a:t>（</a:t>
            </a:r>
            <a:r>
              <a:rPr lang="en-US" altLang="zh-CN" b="1" dirty="0"/>
              <a:t>4</a:t>
            </a:r>
            <a:r>
              <a:rPr lang="zh-CN" altLang="en-US" b="1" dirty="0"/>
              <a:t>）或以时间为线；或以人物活动为线；或以情感为线；或以事物为线；</a:t>
            </a:r>
            <a:endParaRPr lang="zh-CN" altLang="en-US" b="1" dirty="0"/>
          </a:p>
        </p:txBody>
      </p:sp>
      <p:sp>
        <p:nvSpPr>
          <p:cNvPr id="13316" name="灯片编号占位符 5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5pPr>
          </a:lstStyle>
          <a:p>
            <a:pPr lvl="0" algn="r" eaLnBrk="1" hangingPunct="1">
              <a:buSzPct val="100000"/>
            </a:pPr>
            <a:fld id="{9A0DB2DC-4C9A-4742-B13C-FB6460FD3503}" type="slidenum">
              <a:rPr lang="zh-CN" altLang="en-US" sz="1050" dirty="0">
                <a:latin typeface="Arial" panose="020B0604020202020204" pitchFamily="34" charset="-78"/>
                <a:ea typeface="宋体" panose="02010600030101010101" pitchFamily="2" charset="-122"/>
              </a:rPr>
            </a:fld>
            <a:endParaRPr lang="zh-CN" altLang="en-US" sz="1050" dirty="0">
              <a:latin typeface="Arial" panose="020B0604020202020204" pitchFamily="34" charset="-78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86"/>
          <p:cNvSpPr/>
          <p:nvPr>
            <p:ph type="title" idx="4294967295"/>
          </p:nvPr>
        </p:nvSpPr>
        <p:spPr/>
        <p:txBody>
          <a:bodyPr vert="horz" wrap="square" lIns="68580" tIns="34290" rIns="68580" bIns="34290" anchor="ctr" anchorCtr="0"/>
          <a:p>
            <a:pPr eaLnBrk="1" hangingPunct="1"/>
            <a:r>
              <a:rPr lang="zh-CN" altLang="en-US" dirty="0">
                <a:solidFill>
                  <a:srgbClr val="FF0000"/>
                </a:solidFill>
              </a:rPr>
              <a:t>记叙的顺序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339" name="Rectangle 87"/>
          <p:cNvSpPr/>
          <p:nvPr>
            <p:ph type="body" idx="4294967295"/>
          </p:nvPr>
        </p:nvSpPr>
        <p:spPr/>
        <p:txBody>
          <a:bodyPr vert="horz" wrap="square" lIns="68580" tIns="34290" rIns="68580" bIns="34290" anchor="t" anchorCtr="0"/>
          <a:p>
            <a:pPr eaLnBrk="1" hangingPunct="1"/>
            <a:r>
              <a:rPr lang="en-US" altLang="zh-CN" b="1" dirty="0">
                <a:solidFill>
                  <a:srgbClr val="FF0000"/>
                </a:solidFill>
              </a:rPr>
              <a:t>1.</a:t>
            </a:r>
            <a:r>
              <a:rPr lang="zh-CN" altLang="en-US" b="1" dirty="0">
                <a:solidFill>
                  <a:srgbClr val="FF0000"/>
                </a:solidFill>
              </a:rPr>
              <a:t>顺叙</a:t>
            </a:r>
            <a:endParaRPr lang="zh-CN" altLang="en-US" b="1" dirty="0">
              <a:solidFill>
                <a:srgbClr val="FF0000"/>
              </a:solidFill>
            </a:endParaRPr>
          </a:p>
          <a:p>
            <a:pPr eaLnBrk="1" hangingPunct="1"/>
            <a:r>
              <a:rPr lang="zh-CN" altLang="en-US" b="1" dirty="0"/>
              <a:t>作用：叙事有头有尾，条理清晰</a:t>
            </a:r>
            <a:endParaRPr lang="zh-CN" altLang="en-US" b="1" dirty="0"/>
          </a:p>
          <a:p>
            <a:pPr eaLnBrk="1" hangingPunct="1"/>
            <a:r>
              <a:rPr lang="en-US" altLang="zh-CN" b="1" dirty="0">
                <a:solidFill>
                  <a:srgbClr val="FF0000"/>
                </a:solidFill>
              </a:rPr>
              <a:t>2.</a:t>
            </a:r>
            <a:r>
              <a:rPr lang="zh-CN" altLang="en-US" b="1" dirty="0">
                <a:solidFill>
                  <a:srgbClr val="FF0000"/>
                </a:solidFill>
              </a:rPr>
              <a:t>倒叙</a:t>
            </a:r>
            <a:endParaRPr lang="zh-CN" altLang="en-US" b="1" dirty="0">
              <a:solidFill>
                <a:srgbClr val="FF0000"/>
              </a:solidFill>
            </a:endParaRPr>
          </a:p>
          <a:p>
            <a:pPr eaLnBrk="1" hangingPunct="1"/>
            <a:r>
              <a:rPr lang="zh-CN" altLang="en-US" b="1" dirty="0"/>
              <a:t>作用：造成悬念，吸引读者</a:t>
            </a:r>
            <a:endParaRPr lang="zh-CN" altLang="en-US" b="1" dirty="0"/>
          </a:p>
          <a:p>
            <a:pPr eaLnBrk="1" hangingPunct="1"/>
            <a:r>
              <a:rPr lang="en-US" altLang="zh-CN" b="1" dirty="0">
                <a:solidFill>
                  <a:srgbClr val="FF0000"/>
                </a:solidFill>
              </a:rPr>
              <a:t>3.</a:t>
            </a:r>
            <a:r>
              <a:rPr lang="zh-CN" altLang="en-US" b="1" dirty="0">
                <a:solidFill>
                  <a:srgbClr val="FF0000"/>
                </a:solidFill>
              </a:rPr>
              <a:t>插叙</a:t>
            </a:r>
            <a:endParaRPr lang="zh-CN" altLang="en-US" b="1" dirty="0">
              <a:solidFill>
                <a:srgbClr val="FF0000"/>
              </a:solidFill>
            </a:endParaRPr>
          </a:p>
          <a:p>
            <a:pPr eaLnBrk="1" hangingPunct="1"/>
            <a:r>
              <a:rPr lang="zh-CN" altLang="en-US" b="1" dirty="0"/>
              <a:t>作用：补充衬托，丰富形象，突出中心。</a:t>
            </a:r>
            <a:endParaRPr lang="zh-CN" altLang="en-US" b="1" dirty="0"/>
          </a:p>
        </p:txBody>
      </p:sp>
      <p:sp>
        <p:nvSpPr>
          <p:cNvPr id="14340" name="灯片编号占位符 5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5pPr>
          </a:lstStyle>
          <a:p>
            <a:pPr lvl="0" algn="r" eaLnBrk="1" hangingPunct="1">
              <a:buSzPct val="100000"/>
            </a:pPr>
            <a:fld id="{9A0DB2DC-4C9A-4742-B13C-FB6460FD3503}" type="slidenum">
              <a:rPr lang="zh-CN" altLang="en-US" sz="1050" dirty="0">
                <a:latin typeface="Arial" panose="020B0604020202020204" pitchFamily="34" charset="-78"/>
                <a:ea typeface="宋体" panose="02010600030101010101" pitchFamily="2" charset="-122"/>
              </a:rPr>
            </a:fld>
            <a:endParaRPr lang="zh-CN" altLang="en-US" sz="1050" dirty="0">
              <a:latin typeface="Arial" panose="020B0604020202020204" pitchFamily="34" charset="-78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Rectangle 90"/>
          <p:cNvSpPr/>
          <p:nvPr>
            <p:ph type="title" idx="4294967295"/>
          </p:nvPr>
        </p:nvSpPr>
        <p:spPr/>
        <p:txBody>
          <a:bodyPr vert="horz" wrap="square" lIns="68580" tIns="34290" rIns="68580" bIns="34290" anchor="ctr" anchorCtr="0"/>
          <a:p>
            <a:pPr eaLnBrk="1" hangingPunct="1"/>
            <a:r>
              <a:rPr lang="zh-CN" altLang="en-US" dirty="0">
                <a:solidFill>
                  <a:srgbClr val="FF0000"/>
                </a:solidFill>
              </a:rPr>
              <a:t>标题的含义和作用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363" name="Rectangle 91"/>
          <p:cNvSpPr/>
          <p:nvPr>
            <p:ph type="body" idx="4294967295"/>
          </p:nvPr>
        </p:nvSpPr>
        <p:spPr>
          <a:xfrm>
            <a:off x="1143000" y="1863329"/>
            <a:ext cx="6858000" cy="3995738"/>
          </a:xfrm>
        </p:spPr>
        <p:txBody>
          <a:bodyPr vert="horz" wrap="square" lIns="68580" tIns="34290" rIns="68580" bIns="34290" anchor="t" anchorCtr="0">
            <a:normAutofit lnSpcReduction="20000"/>
          </a:bodyPr>
          <a:p>
            <a:pPr eaLnBrk="1" hangingPunct="1"/>
            <a:r>
              <a:rPr lang="en-US" altLang="zh-CN" b="1" dirty="0">
                <a:solidFill>
                  <a:srgbClr val="FF0000"/>
                </a:solidFill>
              </a:rPr>
              <a:t>1.</a:t>
            </a:r>
            <a:r>
              <a:rPr lang="zh-CN" altLang="en-US" b="1" dirty="0">
                <a:solidFill>
                  <a:srgbClr val="FF0000"/>
                </a:solidFill>
              </a:rPr>
              <a:t>含义：</a:t>
            </a:r>
            <a:endParaRPr lang="zh-CN" altLang="en-US" b="1" dirty="0">
              <a:solidFill>
                <a:srgbClr val="FF0000"/>
              </a:solidFill>
            </a:endParaRPr>
          </a:p>
          <a:p>
            <a:pPr eaLnBrk="1" hangingPunct="1"/>
            <a:r>
              <a:rPr lang="zh-CN" altLang="en-US" b="1" dirty="0"/>
              <a:t>（</a:t>
            </a:r>
            <a:r>
              <a:rPr lang="en-US" altLang="zh-CN" b="1" dirty="0"/>
              <a:t>1</a:t>
            </a:r>
            <a:r>
              <a:rPr lang="zh-CN" altLang="en-US" b="1" dirty="0"/>
              <a:t>）表层含义</a:t>
            </a:r>
            <a:endParaRPr lang="zh-CN" altLang="en-US" b="1" dirty="0"/>
          </a:p>
          <a:p>
            <a:pPr eaLnBrk="1" hangingPunct="1"/>
            <a:r>
              <a:rPr lang="zh-CN" altLang="en-US" b="1" dirty="0"/>
              <a:t>（</a:t>
            </a:r>
            <a:r>
              <a:rPr lang="en-US" altLang="zh-CN" b="1" dirty="0"/>
              <a:t>2</a:t>
            </a:r>
            <a:r>
              <a:rPr lang="zh-CN" altLang="en-US" b="1" dirty="0"/>
              <a:t>）深层含义：引申义，比喻义，象征义</a:t>
            </a:r>
            <a:endParaRPr lang="zh-CN" altLang="en-US" b="1" dirty="0"/>
          </a:p>
          <a:p>
            <a:pPr eaLnBrk="1" hangingPunct="1"/>
            <a:r>
              <a:rPr lang="en-US" altLang="zh-CN" b="1" dirty="0">
                <a:solidFill>
                  <a:srgbClr val="FF0000"/>
                </a:solidFill>
              </a:rPr>
              <a:t>2.</a:t>
            </a:r>
            <a:r>
              <a:rPr lang="zh-CN" altLang="en-US" b="1" dirty="0">
                <a:solidFill>
                  <a:srgbClr val="FF0000"/>
                </a:solidFill>
              </a:rPr>
              <a:t>作用：</a:t>
            </a:r>
            <a:endParaRPr lang="zh-CN" altLang="en-US" b="1" dirty="0">
              <a:solidFill>
                <a:srgbClr val="FF0000"/>
              </a:solidFill>
            </a:endParaRPr>
          </a:p>
          <a:p>
            <a:pPr eaLnBrk="1" hangingPunct="1"/>
            <a:r>
              <a:rPr lang="zh-CN" altLang="en-US" sz="2100" b="1" dirty="0">
                <a:sym typeface="Wingdings" panose="05000000000000000000" pitchFamily="2" charset="2"/>
              </a:rPr>
              <a:t>（</a:t>
            </a:r>
            <a:r>
              <a:rPr lang="en-US" altLang="zh-CN" sz="2100" b="1" dirty="0">
                <a:sym typeface="Wingdings" panose="05000000000000000000" pitchFamily="2" charset="2"/>
              </a:rPr>
              <a:t>1</a:t>
            </a:r>
            <a:r>
              <a:rPr lang="zh-CN" altLang="en-US" sz="2100" b="1" dirty="0">
                <a:sym typeface="Wingdings" panose="05000000000000000000" pitchFamily="2" charset="2"/>
              </a:rPr>
              <a:t>）概括文章的主要内容（</a:t>
            </a:r>
            <a:r>
              <a:rPr lang="en-US" altLang="zh-CN" sz="2100" b="1" dirty="0">
                <a:sym typeface="Wingdings" panose="05000000000000000000" pitchFamily="2" charset="2"/>
              </a:rPr>
              <a:t>2</a:t>
            </a:r>
            <a:r>
              <a:rPr lang="zh-CN" altLang="en-US" sz="2100" b="1" dirty="0">
                <a:sym typeface="Wingdings" panose="05000000000000000000" pitchFamily="2" charset="2"/>
              </a:rPr>
              <a:t>）作为线索</a:t>
            </a:r>
            <a:endParaRPr lang="zh-CN" altLang="en-US" sz="2100" b="1" dirty="0">
              <a:sym typeface="Wingdings" panose="05000000000000000000" pitchFamily="2" charset="2"/>
            </a:endParaRPr>
          </a:p>
          <a:p>
            <a:pPr eaLnBrk="1" hangingPunct="1"/>
            <a:r>
              <a:rPr lang="zh-CN" altLang="en-US" sz="2100" b="1" dirty="0">
                <a:sym typeface="Wingdings" panose="05000000000000000000" pitchFamily="2" charset="2"/>
              </a:rPr>
              <a:t>（</a:t>
            </a:r>
            <a:r>
              <a:rPr lang="en-US" altLang="zh-CN" sz="2100" b="1" dirty="0">
                <a:sym typeface="Wingdings" panose="05000000000000000000" pitchFamily="2" charset="2"/>
              </a:rPr>
              <a:t>3</a:t>
            </a:r>
            <a:r>
              <a:rPr lang="zh-CN" altLang="en-US" sz="2100" b="1" dirty="0">
                <a:sym typeface="Wingdings" panose="05000000000000000000" pitchFamily="2" charset="2"/>
              </a:rPr>
              <a:t>）表明写作对象           （</a:t>
            </a:r>
            <a:r>
              <a:rPr lang="en-US" altLang="zh-CN" sz="2100" b="1" dirty="0">
                <a:sym typeface="Wingdings" panose="05000000000000000000" pitchFamily="2" charset="2"/>
              </a:rPr>
              <a:t>4</a:t>
            </a:r>
            <a:r>
              <a:rPr lang="zh-CN" altLang="en-US" sz="2100" b="1" dirty="0">
                <a:sym typeface="Wingdings" panose="05000000000000000000" pitchFamily="2" charset="2"/>
              </a:rPr>
              <a:t>）文眼（提示文章中心）</a:t>
            </a:r>
            <a:endParaRPr lang="zh-CN" altLang="en-US" sz="2100" b="1" dirty="0">
              <a:sym typeface="Wingdings" panose="05000000000000000000" pitchFamily="2" charset="2"/>
            </a:endParaRPr>
          </a:p>
          <a:p>
            <a:pPr eaLnBrk="1" hangingPunct="1"/>
            <a:r>
              <a:rPr lang="zh-CN" altLang="en-US" sz="2100" b="1" dirty="0">
                <a:sym typeface="Wingdings" panose="05000000000000000000" pitchFamily="2" charset="2"/>
              </a:rPr>
              <a:t>（</a:t>
            </a:r>
            <a:r>
              <a:rPr lang="en-US" altLang="zh-CN" sz="2100" b="1" dirty="0">
                <a:sym typeface="Wingdings" panose="05000000000000000000" pitchFamily="2" charset="2"/>
              </a:rPr>
              <a:t>5</a:t>
            </a:r>
            <a:r>
              <a:rPr lang="zh-CN" altLang="en-US" sz="2100" b="1" dirty="0">
                <a:sym typeface="Wingdings" panose="05000000000000000000" pitchFamily="2" charset="2"/>
              </a:rPr>
              <a:t>）修辞                          （</a:t>
            </a:r>
            <a:r>
              <a:rPr lang="en-US" altLang="zh-CN" sz="2100" b="1" dirty="0">
                <a:sym typeface="Wingdings" panose="05000000000000000000" pitchFamily="2" charset="2"/>
              </a:rPr>
              <a:t>6</a:t>
            </a:r>
            <a:r>
              <a:rPr lang="zh-CN" altLang="en-US" sz="2100" b="1" dirty="0">
                <a:sym typeface="Wingdings" panose="05000000000000000000" pitchFamily="2" charset="2"/>
              </a:rPr>
              <a:t>）设置悬念</a:t>
            </a:r>
            <a:endParaRPr lang="zh-CN" altLang="en-US" sz="2100" b="1" dirty="0">
              <a:sym typeface="Wingdings" panose="05000000000000000000" pitchFamily="2" charset="2"/>
            </a:endParaRPr>
          </a:p>
          <a:p>
            <a:pPr eaLnBrk="1" hangingPunct="1"/>
            <a:r>
              <a:rPr lang="zh-CN" altLang="en-US" sz="2100" b="1" dirty="0">
                <a:sym typeface="Wingdings" panose="05000000000000000000" pitchFamily="2" charset="2"/>
              </a:rPr>
              <a:t>（</a:t>
            </a:r>
            <a:r>
              <a:rPr lang="en-US" altLang="zh-CN" sz="2100" b="1" dirty="0">
                <a:sym typeface="Wingdings" panose="05000000000000000000" pitchFamily="2" charset="2"/>
              </a:rPr>
              <a:t>7</a:t>
            </a:r>
            <a:r>
              <a:rPr lang="zh-CN" altLang="en-US" sz="2100" b="1" dirty="0">
                <a:sym typeface="Wingdings" panose="05000000000000000000" pitchFamily="2" charset="2"/>
              </a:rPr>
              <a:t>）交代故事发生的环境、背景</a:t>
            </a:r>
            <a:endParaRPr lang="zh-CN" altLang="en-US" sz="2100" b="1" dirty="0"/>
          </a:p>
        </p:txBody>
      </p:sp>
      <p:sp>
        <p:nvSpPr>
          <p:cNvPr id="15364" name="灯片编号占位符 5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5pPr>
          </a:lstStyle>
          <a:p>
            <a:pPr lvl="0" algn="r" eaLnBrk="1" hangingPunct="1">
              <a:buSzPct val="100000"/>
            </a:pPr>
            <a:fld id="{9A0DB2DC-4C9A-4742-B13C-FB6460FD3503}" type="slidenum">
              <a:rPr lang="zh-CN" altLang="en-US" sz="1050" dirty="0">
                <a:latin typeface="Arial" panose="020B0604020202020204" pitchFamily="34" charset="-78"/>
                <a:ea typeface="宋体" panose="02010600030101010101" pitchFamily="2" charset="-122"/>
              </a:rPr>
            </a:fld>
            <a:endParaRPr lang="zh-CN" altLang="en-US" sz="1050" dirty="0">
              <a:latin typeface="Arial" panose="020B0604020202020204" pitchFamily="34" charset="-78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Rectangle 94"/>
          <p:cNvSpPr/>
          <p:nvPr>
            <p:ph type="title" idx="4294967295"/>
          </p:nvPr>
        </p:nvSpPr>
        <p:spPr>
          <a:xfrm>
            <a:off x="1143000" y="857250"/>
            <a:ext cx="6858000" cy="573881"/>
          </a:xfrm>
          <a:solidFill>
            <a:srgbClr val="FF0000">
              <a:alpha val="100000"/>
            </a:srgbClr>
          </a:solidFill>
        </p:spPr>
        <p:txBody>
          <a:bodyPr vert="horz" wrap="square" lIns="68580" tIns="34290" rIns="68580" bIns="34290" anchor="ctr" anchorCtr="0"/>
          <a:p>
            <a:pPr eaLnBrk="1" hangingPunct="1"/>
            <a:r>
              <a:rPr lang="zh-CN" altLang="en-US" sz="24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四、品味词语</a:t>
            </a:r>
            <a:endParaRPr lang="zh-CN" altLang="en-US" sz="24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43" name="Rectangle 95"/>
          <p:cNvSpPr/>
          <p:nvPr/>
        </p:nvSpPr>
        <p:spPr>
          <a:xfrm>
            <a:off x="1143000" y="1514475"/>
            <a:ext cx="6858000" cy="44862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lnSpc>
                <a:spcPct val="115000"/>
              </a:lnSpc>
              <a:buSzPct val="100000"/>
            </a:pP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考试题型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5000"/>
              </a:lnSpc>
              <a:buSzPct val="100000"/>
            </a:pP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、体会加点词语在表达上有什么好处（或作用）；结合上下文体会加点词语的好处；体会加点词语“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××”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有着怎样的表达效果。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5000"/>
              </a:lnSpc>
              <a:buSzPct val="100000"/>
            </a:pP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、加点词语具体在文中指什么？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5000"/>
              </a:lnSpc>
              <a:buSzPct val="100000"/>
            </a:pP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、联系上下文，理解加点词语的含义；分析句子中加点词语在文中的深层含义。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5000"/>
              </a:lnSpc>
              <a:buSzPct val="100000"/>
            </a:pP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、文段中“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××”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词语的用意是什么？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5000"/>
              </a:lnSpc>
              <a:buSzPct val="100000"/>
            </a:pP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、对句子中富有表现力的词语进行赏析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5000"/>
              </a:lnSpc>
              <a:buSzPct val="100000"/>
            </a:pPr>
            <a:r>
              <a:rPr lang="en-US" altLang="zh-CN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答题内容</a:t>
            </a:r>
            <a:r>
              <a:rPr lang="en-US" altLang="zh-CN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</a:t>
            </a:r>
            <a:endParaRPr lang="en-US" altLang="zh-CN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5000"/>
              </a:lnSpc>
              <a:buSzPct val="100000"/>
            </a:pP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、根据语言环境，准确理解词语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临时义</a:t>
            </a:r>
            <a:endParaRPr lang="zh-CN" altLang="en-US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5000"/>
              </a:lnSpc>
              <a:buSzPct val="100000"/>
            </a:pP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例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]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现在想想，那时的我真是太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聪明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了。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5000"/>
              </a:lnSpc>
              <a:buSzPct val="100000"/>
            </a:pP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、把握词语关涉对象，准确理解词语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指代义</a:t>
            </a:r>
            <a:endParaRPr lang="zh-CN" altLang="en-US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5000"/>
              </a:lnSpc>
              <a:buSzPct val="100000"/>
            </a:pP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例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]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没能高大的道旁树、没有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没有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，依据中国画的审美观点，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是不可取的。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88" name="Rectangle 96"/>
          <p:cNvSpPr/>
          <p:nvPr/>
        </p:nvSpPr>
        <p:spPr>
          <a:xfrm>
            <a:off x="1143000" y="857250"/>
            <a:ext cx="6858000" cy="573881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ctr" anchorCtr="0"/>
          <a:p>
            <a:pPr algn="ctr">
              <a:buSzPct val="100000"/>
            </a:pP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二、品味词语</a:t>
            </a:r>
            <a:endParaRPr lang="zh-CN" altLang="en-US" sz="24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89" name="灯片编号占位符 6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5pPr>
          </a:lstStyle>
          <a:p>
            <a:pPr lvl="0" algn="r" eaLnBrk="1" hangingPunct="1">
              <a:buSzPct val="100000"/>
            </a:pPr>
            <a:fld id="{9A0DB2DC-4C9A-4742-B13C-FB6460FD3503}" type="slidenum">
              <a:rPr lang="zh-CN" altLang="en-US" sz="1050" dirty="0">
                <a:latin typeface="Arial" panose="020B0604020202020204" pitchFamily="34" charset="-78"/>
                <a:ea typeface="宋体" panose="02010600030101010101" pitchFamily="2" charset="-122"/>
              </a:rPr>
            </a:fld>
            <a:endParaRPr lang="zh-CN" altLang="en-US" sz="1050" dirty="0">
              <a:latin typeface="Arial" panose="020B0604020202020204" pitchFamily="34" charset="-78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3">
                                            <p:txEl>
                                              <p:charRg st="157" end="1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 fill="hold"/>
                                        <p:tgtEl>
                                          <p:spTgt spid="2143">
                                            <p:txEl>
                                              <p:charRg st="157" end="1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childTnLst>
                                    <p:set>
                                      <p:cBhvr additive="base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3">
                                            <p:txEl>
                                              <p:charRg st="164" end="1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0" dur="500" fill="hold"/>
                                        <p:tgtEl>
                                          <p:spTgt spid="2143">
                                            <p:txEl>
                                              <p:charRg st="164" end="18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3">
                                            <p:txEl>
                                              <p:charRg st="183" end="2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3" dur="500" fill="hold"/>
                                        <p:tgtEl>
                                          <p:spTgt spid="2143">
                                            <p:txEl>
                                              <p:charRg st="183" end="20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childTnLst>
                                    <p:set>
                                      <p:cBhvr additive="base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3">
                                            <p:txEl>
                                              <p:charRg st="203" end="2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6" dur="500" fill="hold"/>
                                        <p:tgtEl>
                                          <p:spTgt spid="2143">
                                            <p:txEl>
                                              <p:charRg st="203" end="2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3">
                                            <p:txEl>
                                              <p:charRg st="224" end="2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9" dur="500" fill="hold"/>
                                        <p:tgtEl>
                                          <p:spTgt spid="2143">
                                            <p:txEl>
                                              <p:charRg st="224" end="2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47" name="Rectangle 99"/>
          <p:cNvSpPr/>
          <p:nvPr>
            <p:ph type="body" idx="4294967295"/>
          </p:nvPr>
        </p:nvSpPr>
        <p:spPr>
          <a:xfrm>
            <a:off x="1143000" y="857250"/>
            <a:ext cx="6858000" cy="5143500"/>
          </a:xfrm>
        </p:spPr>
        <p:txBody>
          <a:bodyPr vert="horz" wrap="square" lIns="68580" tIns="34290" rIns="68580" bIns="34290" anchor="t" anchorCtr="0">
            <a:normAutofit lnSpcReduction="10000"/>
          </a:bodyPr>
          <a:p>
            <a:pPr eaLnBrk="1" hangingPunct="1">
              <a:lnSpc>
                <a:spcPct val="125000"/>
              </a:lnSpc>
            </a:pPr>
            <a:r>
              <a:rPr lang="en-US" altLang="zh-CN" sz="21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、理顺段落层次关系，准确推断词义或词语的</a:t>
            </a:r>
            <a:r>
              <a:rPr lang="zh-CN" altLang="en-US" sz="2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表达效果</a:t>
            </a:r>
            <a:endParaRPr lang="zh-CN" altLang="en-US" sz="21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altLang="zh-CN" sz="2100" dirty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答题技巧</a:t>
            </a:r>
            <a:r>
              <a:rPr lang="en-US" altLang="zh-CN" sz="2100" dirty="0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弄清词语在内容和结构上的作用：</a:t>
            </a:r>
            <a:b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、内容上：</a:t>
            </a:r>
            <a:endParaRPr lang="zh-CN" altLang="en-US" sz="21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点明主旨、升华主题、照应内容、画龙点睛，表达了作者的思想感情等</a:t>
            </a:r>
            <a:b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、结构上：</a:t>
            </a:r>
            <a:endParaRPr lang="zh-CN" altLang="en-US" sz="21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sz="2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①在文章开头：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总领全文，引出下文  </a:t>
            </a:r>
            <a:b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②在文章中间：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承接上文，引出下文、承上启下（过渡）；为后文作铺垫、埋下伏笔 </a:t>
            </a:r>
            <a:b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③在文章结尾：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总结上文、照应开头、前呼后应、发人深思、卒章点题</a:t>
            </a:r>
            <a:endParaRPr lang="zh-CN" altLang="en-US" dirty="0"/>
          </a:p>
        </p:txBody>
      </p:sp>
      <p:sp>
        <p:nvSpPr>
          <p:cNvPr id="17411" name="灯片编号占位符 4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5pPr>
          </a:lstStyle>
          <a:p>
            <a:pPr lvl="0" algn="r" eaLnBrk="1" hangingPunct="1">
              <a:buSzPct val="100000"/>
            </a:pPr>
            <a:fld id="{9A0DB2DC-4C9A-4742-B13C-FB6460FD3503}" type="slidenum">
              <a:rPr lang="zh-CN" altLang="en-US" sz="1050" dirty="0">
                <a:latin typeface="Arial" panose="020B0604020202020204" pitchFamily="34" charset="-78"/>
                <a:ea typeface="宋体" panose="02010600030101010101" pitchFamily="2" charset="-122"/>
              </a:rPr>
            </a:fld>
            <a:endParaRPr lang="zh-CN" altLang="en-US" sz="1050" dirty="0">
              <a:latin typeface="Arial" panose="020B0604020202020204" pitchFamily="34" charset="-78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7">
                                            <p:txEl>
                                              <p:charRg st="26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 fill="hold"/>
                                        <p:tgtEl>
                                          <p:spTgt spid="2147">
                                            <p:txEl>
                                              <p:charRg st="26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childTnLst>
                                    <p:set>
                                      <p:cBhvr additive="base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7">
                                            <p:txEl>
                                              <p:charRg st="55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0" dur="500" fill="hold"/>
                                        <p:tgtEl>
                                          <p:spTgt spid="2147">
                                            <p:txEl>
                                              <p:charRg st="55" end="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7">
                                            <p:txEl>
                                              <p:charRg st="94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3" dur="500" fill="hold"/>
                                        <p:tgtEl>
                                          <p:spTgt spid="2147">
                                            <p:txEl>
                                              <p:charRg st="94" end="1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" name="Rectangle 102"/>
          <p:cNvSpPr/>
          <p:nvPr>
            <p:ph type="body" idx="4294967295"/>
          </p:nvPr>
        </p:nvSpPr>
        <p:spPr>
          <a:xfrm>
            <a:off x="1143000" y="857250"/>
            <a:ext cx="6858000" cy="3651647"/>
          </a:xfrm>
        </p:spPr>
        <p:txBody>
          <a:bodyPr vert="horz" wrap="square" lIns="68580" tIns="34290" rIns="68580" bIns="34290" anchor="t" anchorCtr="0">
            <a:normAutofit fontScale="70000"/>
          </a:bodyPr>
          <a:p>
            <a:pPr eaLnBrk="1" hangingPunct="1"/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具体方法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en-US" altLang="zh-CN" b="1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b="1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、没有运用修辞手法（表现手法）的字词</a:t>
            </a:r>
            <a:endParaRPr lang="zh-CN" altLang="en-US" b="1" dirty="0">
              <a:solidFill>
                <a:srgbClr val="8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例</a:t>
            </a:r>
            <a:r>
              <a:rPr lang="en-US" altLang="zh-CN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刀爱</a:t>
            </a:r>
            <a:r>
              <a:rPr lang="en-US" altLang="zh-CN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：说说下列句中划线的词好在哪里？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他们</a:t>
            </a:r>
            <a:r>
              <a:rPr lang="zh-CN" altLang="en-US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虔诚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地砍着，仿佛在精雕细刻着一幅幅令人沉醉的作品。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en-US" altLang="zh-CN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答题公式</a:t>
            </a:r>
            <a:r>
              <a:rPr lang="en-US" altLang="zh-CN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文中意思 </a:t>
            </a:r>
            <a:r>
              <a:rPr lang="en-US" altLang="zh-CN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写作对象特点 </a:t>
            </a:r>
            <a:r>
              <a:rPr lang="en-US" altLang="zh-CN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强调突出内容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答题格式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】××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词在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文中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是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××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的意思，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生动形象地写出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（表现）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××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（人物或事物）的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××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特点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（情感、心理、精神、性格、品质）或强调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突出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了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××</a:t>
            </a:r>
            <a:endParaRPr lang="en-US" altLang="zh-CN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r>
              <a:rPr lang="en-US" altLang="zh-CN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答题公式</a:t>
            </a:r>
            <a:r>
              <a:rPr lang="en-US" altLang="zh-CN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原词意思 </a:t>
            </a:r>
            <a:r>
              <a:rPr lang="en-US" altLang="zh-CN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文中意思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答题格式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】××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词在文中是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××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，在文中指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××</a:t>
            </a:r>
            <a:endParaRPr lang="en-US" altLang="zh-CN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r>
              <a:rPr lang="en-US" altLang="zh-CN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答题公式</a:t>
            </a:r>
            <a:r>
              <a:rPr lang="en-US" altLang="zh-CN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内容作用 </a:t>
            </a:r>
            <a:r>
              <a:rPr lang="en-US" altLang="zh-CN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 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结构作用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答题格式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】××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词在内容上的作用是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××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；在结构上的作用是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××</a:t>
            </a:r>
            <a:endParaRPr lang="en-US" altLang="zh-CN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1" name="Rectangle 103"/>
          <p:cNvSpPr/>
          <p:nvPr/>
        </p:nvSpPr>
        <p:spPr>
          <a:xfrm>
            <a:off x="1143000" y="5329238"/>
            <a:ext cx="6858000" cy="671513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/>
          <a:p>
            <a:pPr>
              <a:lnSpc>
                <a:spcPct val="110000"/>
              </a:lnSpc>
              <a:spcBef>
                <a:spcPct val="50000"/>
              </a:spcBef>
              <a:buSzPct val="100000"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-78"/>
                <a:ea typeface="黑体" panose="02010609060101010101" pitchFamily="49" charset="-122"/>
              </a:rPr>
              <a:t>答案：“虔诚”是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-78"/>
                <a:ea typeface="黑体" panose="02010609060101010101" pitchFamily="49" charset="-122"/>
              </a:rPr>
              <a:t>恭敬而有诚意</a:t>
            </a: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-78"/>
                <a:ea typeface="黑体" panose="02010609060101010101" pitchFamily="49" charset="-122"/>
              </a:rPr>
              <a:t>的意思，形象地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-78"/>
                <a:ea typeface="黑体" panose="02010609060101010101" pitchFamily="49" charset="-122"/>
              </a:rPr>
              <a:t>写出了</a:t>
            </a: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-78"/>
                <a:ea typeface="黑体" panose="02010609060101010101" pitchFamily="49" charset="-122"/>
              </a:rPr>
              <a:t>梨农们砍树时的细致、用心（认真），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-78"/>
                <a:ea typeface="黑体" panose="02010609060101010101" pitchFamily="49" charset="-122"/>
              </a:rPr>
              <a:t>表达了</a:t>
            </a: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-78"/>
                <a:ea typeface="黑体" panose="02010609060101010101" pitchFamily="49" charset="-122"/>
              </a:rPr>
              <a:t>梨农们对梨树深深的爱及期望。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-78"/>
              <a:ea typeface="黑体" panose="02010609060101010101" pitchFamily="49" charset="-122"/>
            </a:endParaRPr>
          </a:p>
        </p:txBody>
      </p:sp>
      <p:sp>
        <p:nvSpPr>
          <p:cNvPr id="18436" name="灯片编号占位符 5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5pPr>
          </a:lstStyle>
          <a:p>
            <a:pPr lvl="0" algn="r" eaLnBrk="1" hangingPunct="1">
              <a:buSzPct val="100000"/>
            </a:pPr>
            <a:fld id="{9A0DB2DC-4C9A-4742-B13C-FB6460FD3503}" type="slidenum">
              <a:rPr lang="zh-CN" altLang="en-US" sz="1050" dirty="0">
                <a:latin typeface="Arial" panose="020B0604020202020204" pitchFamily="34" charset="-78"/>
                <a:ea typeface="宋体" panose="02010600030101010101" pitchFamily="2" charset="-122"/>
              </a:rPr>
            </a:fld>
            <a:endParaRPr lang="zh-CN" altLang="en-US" sz="1050" dirty="0">
              <a:latin typeface="Arial" panose="020B0604020202020204" pitchFamily="34" charset="-78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">
                                            <p:txEl>
                                              <p:charRg st="77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">
                                            <p:txEl>
                                              <p:charRg st="77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">
                                            <p:txEl>
                                              <p:charRg st="77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">
                                            <p:txEl>
                                              <p:charRg st="107" end="1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50">
                                            <p:txEl>
                                              <p:charRg st="107" end="17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0">
                                            <p:txEl>
                                              <p:charRg st="107" end="17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">
                                            <p:txEl>
                                              <p:charRg st="176" end="1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50">
                                            <p:txEl>
                                              <p:charRg st="176" end="1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50">
                                            <p:txEl>
                                              <p:charRg st="176" end="1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">
                                            <p:txEl>
                                              <p:charRg st="195" end="2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">
                                            <p:txEl>
                                              <p:charRg st="195" end="2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">
                                            <p:txEl>
                                              <p:charRg st="195" end="2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">
                                            <p:txEl>
                                              <p:charRg st="218" end="2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50">
                                            <p:txEl>
                                              <p:charRg st="218" end="2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50">
                                            <p:txEl>
                                              <p:charRg st="218" end="2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">
                                            <p:txEl>
                                              <p:charRg st="237" end="2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50">
                                            <p:txEl>
                                              <p:charRg st="237" end="26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50">
                                            <p:txEl>
                                              <p:charRg st="237" end="26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childTnLst>
                                    <p:set>
                                      <p:cBhvr additive="base"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33" dur="500" fill="hold"/>
                                        <p:tgtEl>
                                          <p:spTgt spid="2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4737</Words>
  <Application>WPS 演示</Application>
  <PresentationFormat>宽屏</PresentationFormat>
  <Paragraphs>294</Paragraphs>
  <Slides>26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Wingdings</vt:lpstr>
      <vt:lpstr>Calibri</vt:lpstr>
      <vt:lpstr>Arial Unicode MS</vt:lpstr>
      <vt:lpstr>黑体</vt:lpstr>
      <vt:lpstr>Arial</vt:lpstr>
      <vt:lpstr>楷体</vt:lpstr>
      <vt:lpstr>Office 主题​​</vt:lpstr>
      <vt:lpstr>空白演示</vt:lpstr>
      <vt:lpstr>精耕细作，重点突破</vt:lpstr>
      <vt:lpstr>一、概括情节、内容主旨</vt:lpstr>
      <vt:lpstr>理情文章的脉络</vt:lpstr>
      <vt:lpstr>记叙的顺序</vt:lpstr>
      <vt:lpstr>标题的含义和作用</vt:lpstr>
      <vt:lpstr>四、品味词语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四、品味词语</vt:lpstr>
      <vt:lpstr>PowerPoint 演示文稿</vt:lpstr>
      <vt:lpstr>PowerPoint 演示文稿</vt:lpstr>
      <vt:lpstr>PowerPoint 演示文稿</vt:lpstr>
      <vt:lpstr>PowerPoint 演示文稿</vt:lpstr>
      <vt:lpstr>六、表现手法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托管界扛把子</cp:lastModifiedBy>
  <cp:revision>150</cp:revision>
  <dcterms:created xsi:type="dcterms:W3CDTF">2019-06-19T02:08:00Z</dcterms:created>
  <dcterms:modified xsi:type="dcterms:W3CDTF">2021-06-30T06:48:27Z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2052-11.1.0.10577</vt:lpwstr>
  </property>
  <property fmtid="{D5CDD505-2E9C-101B-9397-08002B2CF9AE}" pid="3" name="ICV">
    <vt:lpwstr>2AFE6B17636A4E559980F12502D23136</vt:lpwstr>
  </property>
</Properties>
</file>