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70" r:id="rId2"/>
    <p:sldId id="268" r:id="rId3"/>
    <p:sldId id="348" r:id="rId4"/>
    <p:sldId id="319" r:id="rId5"/>
    <p:sldId id="321" r:id="rId6"/>
    <p:sldId id="322" r:id="rId7"/>
    <p:sldId id="349" r:id="rId8"/>
    <p:sldId id="323" r:id="rId9"/>
    <p:sldId id="324" r:id="rId10"/>
    <p:sldId id="350" r:id="rId11"/>
    <p:sldId id="351" r:id="rId12"/>
    <p:sldId id="325" r:id="rId13"/>
    <p:sldId id="326" r:id="rId14"/>
    <p:sldId id="352" r:id="rId15"/>
    <p:sldId id="327" r:id="rId16"/>
    <p:sldId id="328" r:id="rId17"/>
    <p:sldId id="353" r:id="rId18"/>
    <p:sldId id="330" r:id="rId19"/>
    <p:sldId id="354" r:id="rId20"/>
    <p:sldId id="355" r:id="rId21"/>
    <p:sldId id="356" r:id="rId22"/>
    <p:sldId id="357" r:id="rId23"/>
    <p:sldId id="29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470FA-557D-4B41-A8CC-B02DE637B4C3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46001-249B-4C57-819D-2A7715C6F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60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3E6DA-6EFE-45D8-AA23-71D9EDF04CA4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EE113-BC80-4D9A-B49A-05666B768F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9819168" y="4192675"/>
            <a:ext cx="2356622" cy="214584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2257" y="5176424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charset="-122"/>
                <a:ea typeface="华文行楷" panose="02010800040101010101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/>
        </p:nvSpPr>
        <p:spPr>
          <a:xfrm>
            <a:off x="-9031" y="553494"/>
            <a:ext cx="12210062" cy="3498050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59340" y="1749509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统编新版选择性必修中册课件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0" y="4169487"/>
            <a:ext cx="2349266" cy="2169173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6" y="188"/>
            <a:ext cx="12199225" cy="55270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" y="6397827"/>
            <a:ext cx="12190796" cy="4599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/>
        </p:nvSpPr>
        <p:spPr>
          <a:xfrm>
            <a:off x="187960" y="106680"/>
            <a:ext cx="3930015" cy="788670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wrap="square" anchor="ctr"/>
          <a:lstStyle/>
          <a:p>
            <a:pPr algn="ctr"/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黑体" panose="02010609060101010101" pitchFamily="49" charset="-122"/>
              </a:rPr>
              <a:t>诗   歌   大   意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3316" name="文本框 2"/>
          <p:cNvSpPr txBox="1"/>
          <p:nvPr/>
        </p:nvSpPr>
        <p:spPr>
          <a:xfrm>
            <a:off x="187960" y="1049655"/>
            <a:ext cx="81267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年轻时就立志北伐中原，哪里想到世事是如此艰难。我常常北望中原大地，收复失地的豪情壮志有如山岳。</a:t>
            </a:r>
          </a:p>
        </p:txBody>
      </p:sp>
      <p:sp>
        <p:nvSpPr>
          <p:cNvPr id="13317" name="文本框 5"/>
          <p:cNvSpPr txBox="1"/>
          <p:nvPr/>
        </p:nvSpPr>
        <p:spPr>
          <a:xfrm>
            <a:off x="108585" y="2395220"/>
            <a:ext cx="80600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曾记得25年前，在瓜洲渡痛击金兵，雪夜里飞驰着楼船战舰。在秋风中跨上战马奔驰，收复了大散关捷报频传。</a:t>
            </a:r>
          </a:p>
        </p:txBody>
      </p:sp>
      <p:sp>
        <p:nvSpPr>
          <p:cNvPr id="13318" name="文本框 6"/>
          <p:cNvSpPr txBox="1"/>
          <p:nvPr/>
        </p:nvSpPr>
        <p:spPr>
          <a:xfrm>
            <a:off x="47625" y="3533140"/>
            <a:ext cx="81210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相当初我以塞上长城自比，立志许下扫除边患的志愿。如今已是鬓发斑白、年老体衰，盼望北伐收复中原都成空谈。</a:t>
            </a:r>
          </a:p>
        </p:txBody>
      </p:sp>
      <p:sp>
        <p:nvSpPr>
          <p:cNvPr id="13319" name="文本框 7"/>
          <p:cNvSpPr txBox="1"/>
          <p:nvPr/>
        </p:nvSpPr>
        <p:spPr>
          <a:xfrm>
            <a:off x="108585" y="4723130"/>
            <a:ext cx="84042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2400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不由人缅怀诸葛亮，《出师表》真可谓名传后世。千百年来有谁能和诸葛亮相提并论呢！</a:t>
            </a:r>
          </a:p>
        </p:txBody>
      </p:sp>
      <p:sp>
        <p:nvSpPr>
          <p:cNvPr id="13320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170" y="5799455"/>
            <a:ext cx="7715885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54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情感基调：抑郁，悲愤。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32800" y="336550"/>
            <a:ext cx="3674745" cy="61855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zh-CN" altLang="en-US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书      愤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早岁那知世事艰，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中原北望气如山。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楼船夜雪瓜洲渡，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铁马秋风大散关。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塞上长城空自许，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镜中衰鬓已先斑。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出师一表真名世，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千载谁堪伯仲间！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665951829,138006886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5080"/>
            <a:ext cx="12179935" cy="6847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2765" y="946150"/>
            <a:ext cx="6305550" cy="13220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发现最好的你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106045"/>
            <a:ext cx="4412615" cy="6508115"/>
          </a:xfrm>
          <a:prstGeom prst="ellipse">
            <a:avLst/>
          </a:prstGeom>
        </p:spPr>
      </p:pic>
      <p:sp>
        <p:nvSpPr>
          <p:cNvPr id="13313" name="Rectangle 2"/>
          <p:cNvSpPr>
            <a:spLocks noGrp="1"/>
          </p:cNvSpPr>
          <p:nvPr/>
        </p:nvSpPr>
        <p:spPr>
          <a:xfrm>
            <a:off x="187960" y="106680"/>
            <a:ext cx="3930015" cy="788670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wrap="squar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anose="02010609060101010101" pitchFamily="49" charset="-122"/>
              </a:rPr>
              <a:t>概   括   内   容 </a:t>
            </a:r>
          </a:p>
        </p:txBody>
      </p:sp>
      <p:sp>
        <p:nvSpPr>
          <p:cNvPr id="13315" name="文本框 4"/>
          <p:cNvSpPr txBox="1"/>
          <p:nvPr/>
        </p:nvSpPr>
        <p:spPr>
          <a:xfrm>
            <a:off x="390843" y="1194118"/>
            <a:ext cx="7502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   </a:t>
            </a:r>
            <a:r>
              <a:rPr lang="zh-CN" altLang="en-US" sz="3200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诗歌中每一联都在书什么呢？</a:t>
            </a:r>
          </a:p>
        </p:txBody>
      </p:sp>
      <p:sp>
        <p:nvSpPr>
          <p:cNvPr id="13316" name="文本框 2"/>
          <p:cNvSpPr txBox="1"/>
          <p:nvPr/>
        </p:nvSpPr>
        <p:spPr>
          <a:xfrm>
            <a:off x="271780" y="2315845"/>
            <a:ext cx="6366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32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首联“书”早年恢复中原之志。</a:t>
            </a:r>
          </a:p>
        </p:txBody>
      </p:sp>
      <p:sp>
        <p:nvSpPr>
          <p:cNvPr id="13317" name="文本框 5"/>
          <p:cNvSpPr txBox="1"/>
          <p:nvPr/>
        </p:nvSpPr>
        <p:spPr>
          <a:xfrm>
            <a:off x="-181292" y="3333750"/>
            <a:ext cx="7502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32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颔联“书”两次抗金胜利之役。</a:t>
            </a:r>
          </a:p>
        </p:txBody>
      </p:sp>
      <p:sp>
        <p:nvSpPr>
          <p:cNvPr id="13318" name="文本框 6"/>
          <p:cNvSpPr txBox="1"/>
          <p:nvPr/>
        </p:nvSpPr>
        <p:spPr>
          <a:xfrm>
            <a:off x="-51117" y="4221480"/>
            <a:ext cx="7502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   </a:t>
            </a:r>
            <a:r>
              <a:rPr lang="zh-CN" altLang="en-US" sz="32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颈联“书”年事已高、壮志难酬之情。</a:t>
            </a:r>
          </a:p>
        </p:txBody>
      </p:sp>
      <p:sp>
        <p:nvSpPr>
          <p:cNvPr id="13319" name="文本框 7"/>
          <p:cNvSpPr txBox="1"/>
          <p:nvPr/>
        </p:nvSpPr>
        <p:spPr>
          <a:xfrm>
            <a:off x="187960" y="5184775"/>
            <a:ext cx="8404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尾联“书”敬仰孔明、渴望建功立业之愿。</a:t>
            </a:r>
          </a:p>
        </p:txBody>
      </p:sp>
      <p:sp>
        <p:nvSpPr>
          <p:cNvPr id="13320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/>
        </p:nvSpPr>
        <p:spPr>
          <a:xfrm>
            <a:off x="28575" y="106998"/>
            <a:ext cx="2943225" cy="788987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wrap="squar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anose="02010609060101010101" pitchFamily="49" charset="-122"/>
              </a:rPr>
              <a:t>深  入  探  究  </a:t>
            </a:r>
          </a:p>
        </p:txBody>
      </p:sp>
      <p:sp>
        <p:nvSpPr>
          <p:cNvPr id="14339" name="文本框 4"/>
          <p:cNvSpPr txBox="1"/>
          <p:nvPr/>
        </p:nvSpPr>
        <p:spPr>
          <a:xfrm>
            <a:off x="233045" y="1044575"/>
            <a:ext cx="11445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latin typeface="Arial" pitchFamily="34" charset="0"/>
                <a:ea typeface="宋体" pitchFamily="2" charset="-122"/>
              </a:rPr>
              <a:t>     </a:t>
            </a:r>
            <a:r>
              <a:rPr lang="en-US" altLang="zh-CN" sz="32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就全诗来看作者所“愤”何事？这些“愤”的根源是什么？</a:t>
            </a:r>
          </a:p>
        </p:txBody>
      </p:sp>
      <p:sp>
        <p:nvSpPr>
          <p:cNvPr id="14341" name="内容占位符 1"/>
          <p:cNvSpPr/>
          <p:nvPr/>
        </p:nvSpPr>
        <p:spPr>
          <a:xfrm>
            <a:off x="438150" y="1604010"/>
            <a:ext cx="11397615" cy="51174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fontAlgn="auto" hangingPunct="0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800">
                <a:latin typeface="宋体" panose="02010600030101010101" pitchFamily="2" charset="-122"/>
                <a:ea typeface="宋体" pitchFamily="2" charset="-122"/>
              </a:rPr>
              <a:t>   </a:t>
            </a: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所愤之一为：投降派把持朝政，阻挠北伐。</a:t>
            </a:r>
          </a:p>
          <a:p>
            <a:pPr marL="342900" indent="-342900" eaLnBrk="0" fontAlgn="auto" hangingPunct="0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所愤之二为：壮志难酬、请缨无路。</a:t>
            </a:r>
          </a:p>
          <a:p>
            <a:pPr marL="342900" indent="-342900" eaLnBrk="0" fontAlgn="auto" hangingPunct="0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所愤之三为：岁月蹉跎，年华空老。</a:t>
            </a:r>
          </a:p>
          <a:p>
            <a:pPr marL="342900" indent="-342900" eaLnBrk="0" fontAlgn="auto" hangingPunct="0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所愤之四为：南宋朝廷苟且偷安、无人领军。</a:t>
            </a:r>
          </a:p>
          <a:p>
            <a:pPr marL="342900" indent="-342900" eaLnBrk="0" fontAlgn="auto" hangingPunct="0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根源：全在于南宋朝廷“主和派”，他们是阻挠收复失地的绊脚石。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24165" y="2287905"/>
            <a:ext cx="3840480" cy="2584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“愤”中含“恨”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“愤”中含“悲”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“愤”中含“叹”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665951829,138006886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5080"/>
            <a:ext cx="12179935" cy="6847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2543" y="946150"/>
            <a:ext cx="7325995" cy="13220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掀起你的盖头来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/>
          <p:nvPr/>
        </p:nvSpPr>
        <p:spPr>
          <a:xfrm>
            <a:off x="143193" y="170180"/>
            <a:ext cx="2598737" cy="787400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anchor="ctr"/>
          <a:lstStyle/>
          <a:p>
            <a:r>
              <a:rPr lang="zh-CN" altLang="en-US" sz="2800">
                <a:latin typeface="Calibri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latin typeface="Calibri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15363" name="文本框 4"/>
          <p:cNvSpPr txBox="1"/>
          <p:nvPr/>
        </p:nvSpPr>
        <p:spPr>
          <a:xfrm>
            <a:off x="209550" y="1064895"/>
            <a:ext cx="117678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 b="1">
                <a:solidFill>
                  <a:srgbClr val="99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颔联“楼船夜雪瓜州渡，铁马秋风大散关”中有哪些意象，有何作用？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</a:p>
        </p:txBody>
      </p:sp>
      <p:sp>
        <p:nvSpPr>
          <p:cNvPr id="15364" name="Rectangle 8"/>
          <p:cNvSpPr/>
          <p:nvPr/>
        </p:nvSpPr>
        <p:spPr>
          <a:xfrm>
            <a:off x="1075055" y="2462530"/>
            <a:ext cx="104292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400" b="1">
                <a:solidFill>
                  <a:srgbClr val="0066FF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600" b="1">
                <a:solidFill>
                  <a:srgbClr val="0066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由六个纯名词的叠加（罗列），就勾勒出两幅豪壮的战争图画，给人一种声势宏大、勇猛进攻、收复失地的抗敌场面。</a:t>
            </a:r>
            <a:endParaRPr lang="zh-CN" altLang="en-US" sz="2800">
              <a:solidFill>
                <a:srgbClr val="7030A0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zh-CN" altLang="en-US" sz="2800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       </a:t>
            </a:r>
            <a:endParaRPr lang="zh-CN" altLang="en-US" sz="2800" b="1">
              <a:solidFill>
                <a:srgbClr val="7030A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6" name="文本框 7"/>
          <p:cNvSpPr txBox="1"/>
          <p:nvPr/>
        </p:nvSpPr>
        <p:spPr>
          <a:xfrm>
            <a:off x="991870" y="4243070"/>
            <a:ext cx="102469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/>
              </a:rPr>
              <a:t>作用：省略了相关的动词，体现了诗歌的凝练性和含蓄性，扩大的容量，达到了以少总多的艺术境界。表面上看，造成意象间的脱节，实际上这是诗人有意为读者留下的空白，增加了审美情趣。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  <a:latin typeface="Calibri"/>
                <a:ea typeface="宋体" pitchFamily="2" charset="-122"/>
              </a:rPr>
              <a:t>2020-12-14</a:t>
            </a:fld>
            <a:endParaRPr lang="zh-CN" altLang="en-US" sz="1200">
              <a:solidFill>
                <a:srgbClr val="898989"/>
              </a:solidFill>
              <a:latin typeface="Calibri"/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1"/>
          <p:cNvSpPr>
            <a:spLocks noGrp="1"/>
          </p:cNvSpPr>
          <p:nvPr>
            <p:ph idx="4294967295"/>
          </p:nvPr>
        </p:nvSpPr>
        <p:spPr>
          <a:xfrm>
            <a:off x="72390" y="750570"/>
            <a:ext cx="11629390" cy="2272030"/>
          </a:xfrm>
        </p:spPr>
        <p:txBody>
          <a:bodyPr anchor="t">
            <a:normAutofit/>
          </a:bodyPr>
          <a:lstStyle/>
          <a:p>
            <a:pPr lvl="0" fontAlgn="base">
              <a:lnSpc>
                <a:spcPct val="150000"/>
              </a:lnSpc>
              <a:buNone/>
            </a:pPr>
            <a:r>
              <a:rPr lang="en-US" altLang="x-none" sz="2800" strike="noStrike" noProof="1">
                <a:latin typeface="宋体" panose="02010600030101010101" pitchFamily="2" charset="-122"/>
                <a:ea typeface="宋体" pitchFamily="2" charset="-122"/>
              </a:rPr>
              <a:t>      </a:t>
            </a:r>
            <a:r>
              <a:rPr lang="en-US" altLang="x-none" sz="2800" b="1" strike="noStrike" noProof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b="1" strike="noStrike" noProof="1">
                <a:solidFill>
                  <a:schemeClr val="accent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列锦”又称“列词”，是中国古典诗歌中特殊的修辞手法。全句以名词或名词短语组成，里面没有动词或形容词谓语，却同样能起到写景抒情、叙事述怀的艺术效果。</a:t>
            </a:r>
          </a:p>
        </p:txBody>
      </p:sp>
      <p:sp>
        <p:nvSpPr>
          <p:cNvPr id="16387" name="Rectangle 2"/>
          <p:cNvSpPr>
            <a:spLocks noGrp="1"/>
          </p:cNvSpPr>
          <p:nvPr/>
        </p:nvSpPr>
        <p:spPr>
          <a:xfrm>
            <a:off x="72073" y="81598"/>
            <a:ext cx="2770187" cy="788987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wrap="square" anchor="ctr"/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anose="02010609060101010101" pitchFamily="49" charset="-122"/>
              </a:rPr>
              <a:t>列锦 手法</a:t>
            </a:r>
          </a:p>
        </p:txBody>
      </p:sp>
      <p:sp>
        <p:nvSpPr>
          <p:cNvPr id="16388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7410" name="内容占位符 1"/>
          <p:cNvSpPr/>
          <p:nvPr/>
        </p:nvSpPr>
        <p:spPr>
          <a:xfrm>
            <a:off x="446405" y="2780665"/>
            <a:ext cx="10990580" cy="84010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2800">
                <a:latin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我们曾经学习过的诗篇中，还有哪些具有这一特点？</a:t>
            </a:r>
          </a:p>
        </p:txBody>
      </p:sp>
      <p:sp>
        <p:nvSpPr>
          <p:cNvPr id="17413" name="内容占位符 1"/>
          <p:cNvSpPr/>
          <p:nvPr/>
        </p:nvSpPr>
        <p:spPr>
          <a:xfrm>
            <a:off x="959485" y="3338830"/>
            <a:ext cx="5624830" cy="17310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lang="en-US" altLang="zh-CN" sz="2800">
                <a:latin typeface="宋体" panose="02010600030101010101" pitchFamily="2" charset="-122"/>
                <a:ea typeface="宋体" pitchFamily="2" charset="-122"/>
              </a:rPr>
              <a:t>  </a:t>
            </a:r>
            <a:r>
              <a:rPr lang="en-US" altLang="zh-CN" sz="3200">
                <a:latin typeface="宋体" panose="02010600030101010101" pitchFamily="2" charset="-122"/>
                <a:ea typeface="宋体" pitchFamily="2" charset="-122"/>
              </a:rPr>
              <a:t>  </a:t>
            </a:r>
            <a:r>
              <a:rPr lang="en-US" altLang="zh-CN" sz="28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8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枯藤老树昏鸦，小桥流水人家，古道西风瘦马。”</a:t>
            </a:r>
            <a:r>
              <a:rPr lang="zh-CN" altLang="en-US" sz="24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（马致远</a:t>
            </a:r>
            <a:r>
              <a:rPr lang="en-US" altLang="zh-CN" sz="24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4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天净沙</a:t>
            </a:r>
            <a:r>
              <a:rPr lang="en-US" altLang="zh-CN" sz="24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 sz="24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秋思</a:t>
            </a:r>
            <a:r>
              <a:rPr lang="en-US" altLang="zh-CN" sz="24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24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</a:t>
            </a:r>
          </a:p>
        </p:txBody>
      </p:sp>
      <p:sp>
        <p:nvSpPr>
          <p:cNvPr id="17414" name="内容占位符 1"/>
          <p:cNvSpPr/>
          <p:nvPr/>
        </p:nvSpPr>
        <p:spPr>
          <a:xfrm>
            <a:off x="6416040" y="3338830"/>
            <a:ext cx="5285740" cy="1270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lang="en-US" altLang="zh-CN" sz="2800">
                <a:latin typeface="宋体" panose="02010600030101010101" pitchFamily="2" charset="-122"/>
                <a:ea typeface="宋体" pitchFamily="2" charset="-122"/>
              </a:rPr>
              <a:t>    </a:t>
            </a:r>
            <a:r>
              <a:rPr lang="zh-CN" altLang="en-US" sz="24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</a:rPr>
              <a:t>由九个名词组合而成，渲染出一幅凄凉萧瑟的气象，表现诗人悲凉孤寂的心境。</a:t>
            </a:r>
          </a:p>
        </p:txBody>
      </p:sp>
      <p:sp>
        <p:nvSpPr>
          <p:cNvPr id="17415" name="内容占位符 1"/>
          <p:cNvSpPr/>
          <p:nvPr/>
        </p:nvSpPr>
        <p:spPr>
          <a:xfrm>
            <a:off x="1073785" y="5104130"/>
            <a:ext cx="5395595" cy="12522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lang="en-US" altLang="zh-CN" sz="2800">
                <a:latin typeface="宋体" panose="02010600030101010101" pitchFamily="2" charset="-122"/>
                <a:ea typeface="宋体" pitchFamily="2" charset="-122"/>
              </a:rPr>
              <a:t>   </a:t>
            </a:r>
            <a:r>
              <a:rPr lang="en-US" altLang="zh-CN" sz="3200">
                <a:latin typeface="宋体" panose="02010600030101010101" pitchFamily="2" charset="-122"/>
                <a:ea typeface="宋体" pitchFamily="2" charset="-122"/>
              </a:rPr>
              <a:t> </a:t>
            </a: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itchFamily="2" charset="-122"/>
              </a:rPr>
              <a:t>“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itchFamily="2" charset="-122"/>
              </a:rPr>
              <a:t>今宵酒醒何处？杨柳岸晓风残月。”</a:t>
            </a:r>
            <a:r>
              <a:rPr lang="zh-CN" altLang="en-US" sz="2400" b="1">
                <a:solidFill>
                  <a:srgbClr val="00B0F0"/>
                </a:solidFill>
                <a:latin typeface="宋体" panose="02010600030101010101" pitchFamily="2" charset="-122"/>
                <a:ea typeface="宋体" pitchFamily="2" charset="-122"/>
              </a:rPr>
              <a:t>（柳永</a:t>
            </a:r>
            <a:r>
              <a:rPr lang="en-US" altLang="zh-CN" sz="2400" b="1">
                <a:solidFill>
                  <a:srgbClr val="00B0F0"/>
                </a:solidFill>
                <a:latin typeface="宋体" panose="02010600030101010101" pitchFamily="2" charset="-122"/>
                <a:ea typeface="宋体" pitchFamily="2" charset="-122"/>
              </a:rPr>
              <a:t>《</a:t>
            </a:r>
            <a:r>
              <a:rPr lang="zh-CN" altLang="en-US" sz="2400" b="1">
                <a:solidFill>
                  <a:srgbClr val="00B0F0"/>
                </a:solidFill>
                <a:latin typeface="宋体" panose="02010600030101010101" pitchFamily="2" charset="-122"/>
                <a:ea typeface="宋体" pitchFamily="2" charset="-122"/>
              </a:rPr>
              <a:t>雨霖铃</a:t>
            </a:r>
            <a:r>
              <a:rPr lang="en-US" altLang="zh-CN" sz="2400" b="1">
                <a:solidFill>
                  <a:srgbClr val="00B0F0"/>
                </a:solidFill>
                <a:latin typeface="宋体" panose="02010600030101010101" pitchFamily="2" charset="-122"/>
                <a:ea typeface="宋体" pitchFamily="2" charset="-122"/>
              </a:rPr>
              <a:t>》</a:t>
            </a:r>
            <a:r>
              <a:rPr lang="zh-CN" altLang="en-US" sz="2400" b="1">
                <a:solidFill>
                  <a:srgbClr val="00B0F0"/>
                </a:solidFill>
                <a:latin typeface="宋体" panose="02010600030101010101" pitchFamily="2" charset="-122"/>
                <a:ea typeface="宋体" pitchFamily="2" charset="-122"/>
              </a:rPr>
              <a:t>）</a:t>
            </a:r>
          </a:p>
        </p:txBody>
      </p:sp>
      <p:sp>
        <p:nvSpPr>
          <p:cNvPr id="17416" name="内容占位符 1"/>
          <p:cNvSpPr/>
          <p:nvPr/>
        </p:nvSpPr>
        <p:spPr>
          <a:xfrm>
            <a:off x="6469380" y="4608830"/>
            <a:ext cx="5232400" cy="20072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lang="en-US" altLang="zh-CN" sz="2800">
                <a:latin typeface="宋体" panose="02010600030101010101" pitchFamily="2" charset="-122"/>
                <a:ea typeface="宋体" pitchFamily="2" charset="-122"/>
              </a:rPr>
              <a:t>    </a:t>
            </a:r>
            <a:r>
              <a:rPr lang="zh-CN" altLang="en-US" sz="24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</a:rPr>
              <a:t>诗人把杨柳岸、晓风、残月艺术地排列在一起，表面上是写景，情寓其中，用美好的自然景物，反衬诗人的空虚寂寞之感。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5" build="p"/>
      <p:bldP spid="17410" grpId="0" build="p"/>
      <p:bldP spid="17413" grpId="1"/>
      <p:bldP spid="17414" grpId="2"/>
      <p:bldP spid="17415" grpId="3"/>
      <p:bldP spid="17416" grpId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665951829,138006886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5080"/>
            <a:ext cx="12179935" cy="6847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1876" y="946150"/>
            <a:ext cx="10387330" cy="13220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该怎么去形容你最贴切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95250" y="96520"/>
            <a:ext cx="3324860" cy="655320"/>
          </a:xfrm>
          <a:solidFill>
            <a:srgbClr val="99CC00"/>
          </a:solidFill>
        </p:spPr>
        <p:txBody>
          <a:bodyPr wrap="square" anchor="ctr">
            <a:normAutofit fontScale="90000"/>
          </a:bodyPr>
          <a:lstStyle/>
          <a:p>
            <a:pPr eaLnBrk="1" hangingPunct="1"/>
            <a:r>
              <a:rPr lang="en-US" altLang="zh-CN" sz="3600" b="1"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ea typeface="黑体" panose="02010609060101010101" pitchFamily="49" charset="-122"/>
              </a:rPr>
              <a:t>全    词    小</a:t>
            </a:r>
            <a:r>
              <a:rPr lang="en-US" altLang="zh-CN" sz="3600" b="1"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ea typeface="黑体" panose="02010609060101010101" pitchFamily="49" charset="-122"/>
              </a:rPr>
              <a:t>结</a:t>
            </a:r>
          </a:p>
        </p:txBody>
      </p:sp>
      <p:sp>
        <p:nvSpPr>
          <p:cNvPr id="18435" name="矩形 4"/>
          <p:cNvSpPr/>
          <p:nvPr/>
        </p:nvSpPr>
        <p:spPr>
          <a:xfrm>
            <a:off x="95250" y="811530"/>
            <a:ext cx="6718935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Arial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32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在本诗当中，诗人借北望中原，回顾了青年时的凌云壮志和火热的战斗生活。抒发了自己报国无门、壮志难酬的悲愤之情。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爱国主义的诗歌主题在我国源远流长，每当国家面临危亡时这种主题总会在诗坛上大放异彩。诗人陆游继承了这种传统，并且把它融入到整个生命当中，成为陆诗的灵魂。</a:t>
            </a:r>
          </a:p>
        </p:txBody>
      </p:sp>
      <p:sp>
        <p:nvSpPr>
          <p:cNvPr id="18436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  <a:latin typeface="Calibri"/>
                <a:ea typeface="宋体" pitchFamily="2" charset="-122"/>
              </a:rPr>
              <a:t>2020-12-14</a:t>
            </a:fld>
            <a:endParaRPr lang="zh-CN" altLang="en-US" sz="1200">
              <a:solidFill>
                <a:srgbClr val="898989"/>
              </a:solidFill>
              <a:latin typeface="Calibri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385" y="367665"/>
            <a:ext cx="5209540" cy="6251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/>
          </p:cNvSpPr>
          <p:nvPr>
            <p:ph idx="1"/>
          </p:nvPr>
        </p:nvSpPr>
        <p:spPr>
          <a:xfrm>
            <a:off x="320040" y="1165860"/>
            <a:ext cx="10974705" cy="4526280"/>
          </a:xfrm>
        </p:spPr>
        <p:txBody>
          <a:bodyPr vert="horz" wrap="square" lIns="91440" tIns="45720" rIns="91440" bIns="45720" anchor="t">
            <a:normAutofit fontScale="90000"/>
          </a:bodyPr>
          <a:lstStyle/>
          <a:p>
            <a:pPr eaLnBrk="1" hangingPunct="1">
              <a:lnSpc>
                <a:spcPct val="90000"/>
              </a:lnSpc>
              <a:buNone/>
            </a:pPr>
            <a:endParaRPr lang="en-US" altLang="zh-CN" sz="4400"/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4800">
                <a:solidFill>
                  <a:srgbClr val="990000"/>
                </a:solidFill>
              </a:rPr>
              <a:t>  </a:t>
            </a:r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联系社会背景和作者身世，比较陆游此诗和杜甫</a:t>
            </a:r>
            <a:r>
              <a:rPr lang="en-US" altLang="zh-CN" sz="48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蜀相</a:t>
            </a:r>
            <a:r>
              <a:rPr lang="en-US" altLang="zh-CN" sz="48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，说说它们在歌颂诸葛亮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功绩、</a:t>
            </a:r>
            <a:r>
              <a:rPr lang="zh-CN" altLang="en-US" sz="4800" b="1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抒发个人情感</a:t>
            </a:r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和</a:t>
            </a:r>
            <a:r>
              <a:rPr lang="zh-CN" altLang="en-US" sz="48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表现手法</a:t>
            </a:r>
            <a:r>
              <a:rPr lang="zh-CN" altLang="en-US" sz="4800" b="1">
                <a:solidFill>
                  <a:srgbClr val="990000"/>
                </a:solidFill>
                <a:latin typeface="微软雅黑" panose="020B0503020204020204" charset="-122"/>
                <a:ea typeface="微软雅黑"/>
              </a:rPr>
              <a:t>等方面有哪些不同？</a:t>
            </a:r>
          </a:p>
        </p:txBody>
      </p:sp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95250" y="96520"/>
            <a:ext cx="3324860" cy="655320"/>
          </a:xfrm>
          <a:solidFill>
            <a:srgbClr val="99CC00"/>
          </a:solidFill>
        </p:spPr>
        <p:txBody>
          <a:bodyPr wrap="square" anchor="ctr">
            <a:normAutofit fontScale="90000"/>
          </a:bodyPr>
          <a:lstStyle/>
          <a:p>
            <a:pPr eaLnBrk="1" hangingPunct="1"/>
            <a:r>
              <a:rPr lang="en-US" altLang="zh-CN" sz="3600" b="1"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ea typeface="黑体" panose="02010609060101010101" pitchFamily="49" charset="-122"/>
              </a:rPr>
              <a:t>拓  展  延  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155528207254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8890"/>
            <a:ext cx="12194540" cy="6845300"/>
          </a:xfrm>
          <a:prstGeom prst="rect">
            <a:avLst/>
          </a:prstGeom>
        </p:spPr>
      </p:pic>
      <p:pic>
        <p:nvPicPr>
          <p:cNvPr id="11279" name="Picture 6" descr="F:\超棒ppt模板\中国风\中国风物件\maob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800" y="1210945"/>
            <a:ext cx="2566035" cy="227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880" y="1937385"/>
            <a:ext cx="6438265" cy="3161665"/>
          </a:xfrm>
          <a:prstGeom prst="rect">
            <a:avLst/>
          </a:prstGeom>
        </p:spPr>
      </p:pic>
      <p:pic>
        <p:nvPicPr>
          <p:cNvPr id="7" name="图片 6" descr="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4435" y="4626610"/>
            <a:ext cx="3152140" cy="15716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/>
          </p:cNvSpPr>
          <p:nvPr>
            <p:ph idx="1"/>
          </p:nvPr>
        </p:nvSpPr>
        <p:spPr>
          <a:xfrm>
            <a:off x="288290" y="718185"/>
            <a:ext cx="11515725" cy="6000750"/>
          </a:xfrm>
        </p:spPr>
        <p:txBody>
          <a:bodyPr vert="horz" wrap="square" lIns="91440" tIns="45720" rIns="91440" bIns="45720" anchor="t">
            <a:normAutofit fontScale="87500" lnSpcReduction="2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功绩方面</a:t>
            </a: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　　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杜甫：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“功盖三分国”、“天下计”、“老臣心”；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陆游：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鞠躬尽瘁，死而后已。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　　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个人情感</a:t>
            </a: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　　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杜甫：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表达对诸葛亮的追慕、惋惜以及自己壮志未酬的痛苦；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陆游：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以诸葛亮自况，渴望北伐复国，建功立业。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/>
              <a:t>　　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表现手法</a:t>
            </a: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　　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杜甫：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先写景，在景中融情，然后抒发感慨，写祠堂与写人和谐结合，写景与抒情融合，凭吊古人与悲叹自己浑然一体，内涵丰富，感情真挚，格调沉雄。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　　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陆游：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先回忆自己过去，然后写自己现在，最后以诸葛亮自况，全诗着重写自己的“愤”，大气磅礴，笔力雄健。</a:t>
            </a:r>
          </a:p>
        </p:txBody>
      </p:sp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95250" y="96520"/>
            <a:ext cx="3324860" cy="655320"/>
          </a:xfrm>
          <a:solidFill>
            <a:srgbClr val="99CC00"/>
          </a:solidFill>
        </p:spPr>
        <p:txBody>
          <a:bodyPr wrap="square" anchor="ctr">
            <a:normAutofit fontScale="90000"/>
          </a:bodyPr>
          <a:lstStyle/>
          <a:p>
            <a:pPr eaLnBrk="1" hangingPunct="1"/>
            <a:r>
              <a:rPr lang="en-US" altLang="zh-CN" sz="3600" b="1"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ea typeface="黑体" panose="02010609060101010101" pitchFamily="49" charset="-122"/>
              </a:rPr>
              <a:t>拓  展  延  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4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0">
                                            <p:txEl>
                                              <p:charRg st="4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0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53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11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184" end="2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665951829,138006886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5080"/>
            <a:ext cx="12179935" cy="6847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52321" y="946150"/>
            <a:ext cx="8346440" cy="13220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长大后我就成了你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/>
          </p:cNvSpPr>
          <p:nvPr>
            <p:ph idx="1"/>
          </p:nvPr>
        </p:nvSpPr>
        <p:spPr>
          <a:xfrm>
            <a:off x="288290" y="718185"/>
            <a:ext cx="11515725" cy="6000750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fontAlgn="auto">
              <a:lnSpc>
                <a:spcPct val="200000"/>
              </a:lnSpc>
              <a:buNone/>
            </a:pPr>
            <a:r>
              <a:rPr lang="en-US" altLang="zh-CN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朱光潜先生说：“你不一定成为诗人，但一定要有诗情。”请同学们完成下面的句式仿写，表达你对陆游爱国情怀的理解。</a:t>
            </a:r>
          </a:p>
          <a:p>
            <a:pPr marL="0" indent="0" fontAlgn="auto">
              <a:lnSpc>
                <a:spcPct val="20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</a:t>
            </a:r>
            <a:r>
              <a:rPr lang="zh-CN" altLang="en-US" b="1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翻阅中国灿烂的文化长卷,先哲们深刻的思想、真挚的情感令我们有所感、有所悟。读陆游,我懂得了“夜阑卧听风吹雨,铁马冰河入梦来”是一种深沉的爱国情怀；读陆游, ____________  ；读陆游, ___________；读陆游, ____________。</a:t>
            </a:r>
          </a:p>
        </p:txBody>
      </p:sp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95250" y="96520"/>
            <a:ext cx="3324860" cy="655320"/>
          </a:xfrm>
          <a:solidFill>
            <a:srgbClr val="99CC00"/>
          </a:solidFill>
        </p:spPr>
        <p:txBody>
          <a:bodyPr wrap="square" anchor="ctr">
            <a:normAutofit fontScale="90000"/>
          </a:bodyPr>
          <a:lstStyle/>
          <a:p>
            <a:pPr eaLnBrk="1" hangingPunct="1"/>
            <a:r>
              <a:rPr lang="en-US" altLang="zh-CN" sz="3600" b="1"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ea typeface="黑体" panose="02010609060101010101" pitchFamily="49" charset="-122"/>
              </a:rPr>
              <a:t>拓  展  延  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910" y="1374775"/>
            <a:ext cx="5794375" cy="508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59485" y="3745230"/>
            <a:ext cx="5836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latin typeface="文鼎中楷体" panose="03000600000000000000" charset="-122"/>
                <a:ea typeface="文鼎中楷体" panose="03000600000000000000" charset="-122"/>
              </a:rPr>
              <a:t> </a:t>
            </a:r>
            <a:r>
              <a:rPr lang="zh-CN" altLang="en-US" sz="7200" b="1">
                <a:latin typeface="微软雅黑" panose="020B0503020204020204" charset="-122"/>
                <a:ea typeface="微软雅黑"/>
              </a:rPr>
              <a:t>感谢聆听！</a:t>
            </a:r>
          </a:p>
        </p:txBody>
      </p:sp>
      <p:grpSp>
        <p:nvGrpSpPr>
          <p:cNvPr id="22533" name="组合 13"/>
          <p:cNvGrpSpPr/>
          <p:nvPr/>
        </p:nvGrpSpPr>
        <p:grpSpPr>
          <a:xfrm rot="16200000">
            <a:off x="2179320" y="421640"/>
            <a:ext cx="1397635" cy="4617085"/>
            <a:chOff x="9516739" y="2594036"/>
            <a:chExt cx="1397523" cy="3442301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9516739" y="2981903"/>
              <a:ext cx="0" cy="305443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535" name="组合 15"/>
            <p:cNvGrpSpPr/>
            <p:nvPr/>
          </p:nvGrpSpPr>
          <p:grpSpPr>
            <a:xfrm>
              <a:off x="9779771" y="2594036"/>
              <a:ext cx="1134491" cy="2158619"/>
              <a:chOff x="5120276" y="2223756"/>
              <a:chExt cx="1134491" cy="2158619"/>
            </a:xfrm>
          </p:grpSpPr>
          <p:pic>
            <p:nvPicPr>
              <p:cNvPr id="22536" name="Picture 4" descr="印章 源底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20276" y="2223756"/>
                <a:ext cx="1134491" cy="215861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37" name="文本框 17"/>
              <p:cNvSpPr txBox="1"/>
              <p:nvPr/>
            </p:nvSpPr>
            <p:spPr>
              <a:xfrm>
                <a:off x="5438975" y="3371640"/>
                <a:ext cx="497011" cy="6400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en-US" sz="360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665951829,138006886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5080"/>
            <a:ext cx="12179935" cy="6847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52320" y="946150"/>
            <a:ext cx="8346440" cy="13220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忘不了你的人是我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" y="706755"/>
            <a:ext cx="4044950" cy="6014720"/>
          </a:xfrm>
          <a:prstGeom prst="rect">
            <a:avLst/>
          </a:prstGeom>
        </p:spPr>
      </p:pic>
      <p:sp>
        <p:nvSpPr>
          <p:cNvPr id="7169" name="Rectangle 2"/>
          <p:cNvSpPr>
            <a:spLocks noGrp="1"/>
          </p:cNvSpPr>
          <p:nvPr>
            <p:ph type="title"/>
          </p:nvPr>
        </p:nvSpPr>
        <p:spPr>
          <a:xfrm>
            <a:off x="48895" y="51118"/>
            <a:ext cx="2214563" cy="655637"/>
          </a:xfrm>
          <a:solidFill>
            <a:srgbClr val="92D050"/>
          </a:solidFill>
        </p:spPr>
        <p:txBody>
          <a:bodyPr wrap="square" anchor="ctr"/>
          <a:lstStyle/>
          <a:p>
            <a:pPr eaLnBrk="1" hangingPunct="1"/>
            <a:r>
              <a:rPr lang="en-US" altLang="zh-CN" sz="3600">
                <a:ea typeface="黑体" panose="02010609060101010101" pitchFamily="49" charset="-122"/>
              </a:rPr>
              <a:t> </a:t>
            </a:r>
            <a:r>
              <a:rPr lang="zh-CN" altLang="en-US" sz="3600" b="1">
                <a:ea typeface="黑体" panose="02010609060101010101" pitchFamily="49" charset="-122"/>
              </a:rPr>
              <a:t>导       入</a:t>
            </a:r>
          </a:p>
        </p:txBody>
      </p:sp>
      <p:sp>
        <p:nvSpPr>
          <p:cNvPr id="7172" name="矩形 4"/>
          <p:cNvSpPr/>
          <p:nvPr/>
        </p:nvSpPr>
        <p:spPr>
          <a:xfrm>
            <a:off x="4157980" y="359093"/>
            <a:ext cx="7924800" cy="59969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en-US" altLang="x-none" sz="2800" b="1" strike="noStrike" noProof="1">
                <a:solidFill>
                  <a:schemeClr val="accent1"/>
                </a:solidFill>
                <a:latin typeface="Arial" pitchFamily="34" charset="0"/>
                <a:ea typeface="宋体" pitchFamily="2" charset="-122"/>
                <a:cs typeface="+mn-ea"/>
              </a:rPr>
              <a:t>     </a:t>
            </a:r>
            <a:r>
              <a:rPr lang="en-US" altLang="x-none" sz="3200" b="1" strike="noStrike" noProof="1">
                <a:solidFill>
                  <a:schemeClr val="accent1"/>
                </a:solidFill>
                <a:latin typeface="Arial" pitchFamily="34" charset="0"/>
                <a:ea typeface="宋体" pitchFamily="2" charset="-122"/>
                <a:cs typeface="+mn-ea"/>
              </a:rPr>
              <a:t>  </a:t>
            </a:r>
            <a:r>
              <a:rPr lang="zh-CN" altLang="en-US" sz="3200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南宋是一个较为特殊的朝代，由于宋徽宗、宋钦宗两位皇帝被金兵掳去，宋高宗赵构得以登上帝位。但从赵构的心里上来说，他并不想收复失地，因为一旦收复失地，迎回二圣，他将无地可处。</a:t>
            </a:r>
          </a:p>
          <a:p>
            <a:pPr lvl="0" fontAlgn="base">
              <a:lnSpc>
                <a:spcPct val="120000"/>
              </a:lnSpc>
            </a:pPr>
            <a:r>
              <a:rPr lang="zh-CN" altLang="en-US" sz="3200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</a:t>
            </a:r>
            <a:r>
              <a:rPr lang="zh-CN" altLang="en-US" sz="3200" strike="noStrike" noProof="1">
                <a:solidFill>
                  <a:srgbClr val="0070C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正鉴于此，南宋历史上有很多的壮志难酬、报国无门的形象，比如：岳飞、辛弃疾、陆游等。他们心里压着太多的愤慨，今天，我们就通过陆游的《书愤》来一同感受一下前人的情感。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占位符 1"/>
          <p:cNvSpPr>
            <a:spLocks noGrp="1"/>
          </p:cNvSpPr>
          <p:nvPr>
            <p:ph idx="4294967295"/>
          </p:nvPr>
        </p:nvSpPr>
        <p:spPr>
          <a:xfrm>
            <a:off x="76835" y="1001395"/>
            <a:ext cx="7948295" cy="5354955"/>
          </a:xfrm>
        </p:spPr>
        <p:txBody>
          <a:bodyPr anchor="t">
            <a:normAutofit/>
          </a:bodyPr>
          <a:lstStyle/>
          <a:p>
            <a:pPr lvl="0" fontAlgn="base">
              <a:lnSpc>
                <a:spcPct val="120000"/>
              </a:lnSpc>
              <a:buNone/>
            </a:pPr>
            <a:r>
              <a:rPr lang="en-US" altLang="x-none" strike="noStrike" noProof="1">
                <a:latin typeface="黑体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strike="noStrike" noProof="1">
                <a:solidFill>
                  <a:schemeClr val="accent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陆游,字务观，号放翁，南宋伟大的爱国诗人。</a:t>
            </a:r>
            <a:r>
              <a:rPr lang="zh-CN" altLang="en-US" sz="2800" strike="noStrike" noProof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他生于民族矛盾尖锐、国势危机的时代，一生坚持抗金主张，在政治斗争中，屡遭朝廷投降派的打击，但他坚持自己的恢复中原的志向，至死不忘复国大业。</a:t>
            </a:r>
          </a:p>
          <a:p>
            <a:pPr lvl="0" fontAlgn="base">
              <a:lnSpc>
                <a:spcPct val="120000"/>
              </a:lnSpc>
              <a:buNone/>
            </a:pPr>
            <a:r>
              <a:rPr lang="zh-CN" altLang="en-US" sz="2800" strike="noStrike" noProof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800" strike="noStrike" noProof="1">
                <a:solidFill>
                  <a:schemeClr val="accent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陆游的诗今存9300多首，他是我国文学史上存诗最多的诗人。此外，他还创作大量词和散文，内容丰富。陆游诗作鲜明的特色是洋溢着强烈的爱国主义精神，他继承和发展了古典诗歌现实主义和浪漫主义的优良传统，对后世文坛影响深远。</a:t>
            </a: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6835" y="48895"/>
            <a:ext cx="2687638" cy="654050"/>
          </a:xfrm>
          <a:solidFill>
            <a:srgbClr val="92D050"/>
          </a:solidFill>
        </p:spPr>
        <p:txBody>
          <a:bodyPr wrap="square" anchor="ctr"/>
          <a:lstStyle/>
          <a:p>
            <a:pPr eaLnBrk="1" hangingPunct="1"/>
            <a:r>
              <a:rPr lang="en-US" altLang="zh-CN" sz="3600">
                <a:ea typeface="黑体" panose="02010609060101010101" pitchFamily="49" charset="-122"/>
              </a:rPr>
              <a:t> </a:t>
            </a:r>
            <a:r>
              <a:rPr lang="zh-CN" altLang="en-US" sz="3600">
                <a:ea typeface="黑体" panose="02010609060101010101" pitchFamily="49" charset="-122"/>
              </a:rPr>
              <a:t>作 者 介 绍</a:t>
            </a:r>
            <a:endParaRPr lang="zh-CN" altLang="en-US" sz="3600" b="1">
              <a:ea typeface="黑体" pitchFamily="49" charset="-122"/>
            </a:endParaRPr>
          </a:p>
        </p:txBody>
      </p:sp>
      <p:sp>
        <p:nvSpPr>
          <p:cNvPr id="9220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pic>
        <p:nvPicPr>
          <p:cNvPr id="8196" name="图片 4" descr="7dd98d1001e939018a40762678ec54e736d1966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4640" y="565785"/>
            <a:ext cx="3815080" cy="572706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8194" name="文本占位符 2"/>
          <p:cNvSpPr>
            <a:spLocks noGrp="1"/>
          </p:cNvSpPr>
          <p:nvPr/>
        </p:nvSpPr>
        <p:spPr>
          <a:xfrm>
            <a:off x="10588625" y="48895"/>
            <a:ext cx="1565275" cy="4865688"/>
          </a:xfrm>
          <a:prstGeom prst="rect">
            <a:avLst/>
          </a:prstGeom>
        </p:spPr>
        <p:txBody>
          <a:bodyPr vert="eaVert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陆    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1" uiExpand="1" build="p"/>
      <p:bldP spid="819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1"/>
          <p:cNvSpPr>
            <a:spLocks noGrp="1"/>
          </p:cNvSpPr>
          <p:nvPr>
            <p:ph idx="4294967295"/>
          </p:nvPr>
        </p:nvSpPr>
        <p:spPr>
          <a:xfrm>
            <a:off x="50800" y="967740"/>
            <a:ext cx="6405245" cy="5630545"/>
          </a:xfrm>
        </p:spPr>
        <p:txBody>
          <a:bodyPr anchor="t">
            <a:normAutofit/>
          </a:bodyPr>
          <a:lstStyle/>
          <a:p>
            <a:pPr fontAlgn="auto">
              <a:lnSpc>
                <a:spcPct val="200000"/>
              </a:lnSpc>
              <a:buNone/>
            </a:pPr>
            <a:r>
              <a:rPr lang="en-US" altLang="zh-CN" sz="2800">
                <a:latin typeface="宋体" panose="02010600030101010101" pitchFamily="2" charset="-122"/>
              </a:rPr>
              <a:t>      </a:t>
            </a:r>
            <a:r>
              <a:rPr lang="zh-CN" altLang="en-US" sz="32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这首有名的七律作于宋孝宗十三年，此时陆游已</a:t>
            </a:r>
            <a:r>
              <a:rPr lang="en-US" altLang="zh-CN" sz="32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61</a:t>
            </a:r>
            <a:r>
              <a:rPr lang="zh-CN" altLang="en-US" sz="32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岁，在家赋闲了</a:t>
            </a:r>
            <a:r>
              <a:rPr lang="en-US" altLang="zh-CN" sz="32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6</a:t>
            </a:r>
            <a:r>
              <a:rPr lang="zh-CN" altLang="en-US" sz="32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年，北定中原、收复失地的志向眼看就要化为泡影，在悲愤失望中他挥毫写下了这首诗。</a:t>
            </a:r>
          </a:p>
        </p:txBody>
      </p:sp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50483" y="52070"/>
            <a:ext cx="2789237" cy="654050"/>
          </a:xfrm>
          <a:solidFill>
            <a:srgbClr val="92D050"/>
          </a:solidFill>
        </p:spPr>
        <p:txBody>
          <a:bodyPr wrap="square" anchor="ctr"/>
          <a:lstStyle/>
          <a:p>
            <a:pPr eaLnBrk="1" hangingPunct="1"/>
            <a:r>
              <a:rPr lang="en-US" altLang="zh-CN" sz="3600">
                <a:ea typeface="黑体" panose="02010609060101010101" pitchFamily="49" charset="-122"/>
              </a:rPr>
              <a:t> </a:t>
            </a:r>
            <a:r>
              <a:rPr lang="zh-CN" altLang="en-US" sz="3600" b="1">
                <a:ea typeface="黑体" panose="02010609060101010101" pitchFamily="49" charset="-122"/>
              </a:rPr>
              <a:t>背 景 介 绍</a:t>
            </a:r>
          </a:p>
        </p:txBody>
      </p:sp>
      <p:sp>
        <p:nvSpPr>
          <p:cNvPr id="10244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060" y="52070"/>
            <a:ext cx="5786120" cy="66700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665951829,138006886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5080"/>
            <a:ext cx="12179935" cy="6847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52320" y="946150"/>
            <a:ext cx="8346440" cy="13220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让我轻轻地靠近你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1"/>
          <p:cNvSpPr>
            <a:spLocks noGrp="1"/>
          </p:cNvSpPr>
          <p:nvPr>
            <p:ph idx="4294967295"/>
          </p:nvPr>
        </p:nvSpPr>
        <p:spPr>
          <a:xfrm>
            <a:off x="77470" y="1329055"/>
            <a:ext cx="6106160" cy="4975225"/>
          </a:xfrm>
        </p:spPr>
        <p:txBody>
          <a:bodyPr anchor="t">
            <a:normAutofit fontScale="97500" lnSpcReduction="10000"/>
          </a:bodyPr>
          <a:lstStyle/>
          <a:p>
            <a:pPr marL="0" lvl="0" indent="0" fontAlgn="base">
              <a:lnSpc>
                <a:spcPct val="200000"/>
              </a:lnSpc>
              <a:buFont typeface="Arial" pitchFamily="34" charset="0"/>
              <a:buNone/>
            </a:pPr>
            <a:r>
              <a:rPr lang="en-US" altLang="x-none" sz="2800" strike="noStrike" noProof="1">
                <a:latin typeface="宋体" panose="02010600030101010101" pitchFamily="2" charset="-122"/>
                <a:ea typeface="宋体" pitchFamily="2" charset="-122"/>
              </a:rPr>
              <a:t>     </a:t>
            </a:r>
            <a:r>
              <a:rPr lang="zh-CN" altLang="en-US" sz="3600" b="1" strike="noStrike" noProof="1">
                <a:solidFill>
                  <a:schemeClr val="accent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  <a:sym typeface="宋体" panose="02010600030101010101" pitchFamily="2" charset="-122"/>
              </a:rPr>
              <a:t>朗读指导：</a:t>
            </a:r>
          </a:p>
          <a:p>
            <a:pPr marL="0" lvl="0" indent="0" fontAlgn="base"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3200" b="1" strike="noStrike" noProof="1">
                <a:solidFill>
                  <a:schemeClr val="accent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  <a:sym typeface="宋体" panose="02010600030101010101" pitchFamily="2" charset="-122"/>
              </a:rPr>
              <a:t>    七律阅读节拍有两种方式：“二二二一、二二一二”。朗读时要注意节奏，读起来要有抑扬顿挫之感。</a:t>
            </a:r>
          </a:p>
        </p:txBody>
      </p:sp>
      <p:sp>
        <p:nvSpPr>
          <p:cNvPr id="11267" name="Rectangle 2"/>
          <p:cNvSpPr>
            <a:spLocks noGrp="1"/>
          </p:cNvSpPr>
          <p:nvPr/>
        </p:nvSpPr>
        <p:spPr>
          <a:xfrm>
            <a:off x="-12700" y="29845"/>
            <a:ext cx="3443288" cy="78898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wrap="squar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anose="02010609060101010101" pitchFamily="49" charset="-122"/>
              </a:rPr>
              <a:t>阅读诗歌，整体感知</a:t>
            </a:r>
          </a:p>
        </p:txBody>
      </p:sp>
      <p:sp>
        <p:nvSpPr>
          <p:cNvPr id="11268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5085" y="29210"/>
            <a:ext cx="5702300" cy="677037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1"/>
          <p:cNvSpPr>
            <a:spLocks noGrp="1"/>
          </p:cNvSpPr>
          <p:nvPr>
            <p:ph idx="4294967295"/>
          </p:nvPr>
        </p:nvSpPr>
        <p:spPr>
          <a:xfrm>
            <a:off x="27305" y="830580"/>
            <a:ext cx="11935460" cy="3398520"/>
          </a:xfrm>
        </p:spPr>
        <p:txBody>
          <a:bodyPr anchor="t">
            <a:normAutofit/>
          </a:bodyPr>
          <a:lstStyle/>
          <a:p>
            <a:pPr lvl="0" fontAlgn="base">
              <a:lnSpc>
                <a:spcPct val="200000"/>
              </a:lnSpc>
              <a:buNone/>
            </a:pPr>
            <a:r>
              <a:rPr lang="en-US" altLang="x-none" sz="2800" strike="noStrike" noProof="1">
                <a:latin typeface="宋体" panose="02010600030101010101" pitchFamily="2" charset="-122"/>
                <a:ea typeface="宋体" pitchFamily="2" charset="-122"/>
              </a:rPr>
              <a:t>       </a:t>
            </a:r>
            <a:r>
              <a:rPr lang="zh-CN" altLang="en-US" sz="36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知人论世：我们在欣赏、吟咏古人诗歌作品时，应该深入探究他们的生平和为人，全面了解他所处的环境和时代，全面的把握作者的精神世界。</a:t>
            </a:r>
          </a:p>
        </p:txBody>
      </p:sp>
      <p:sp>
        <p:nvSpPr>
          <p:cNvPr id="12291" name="Rectangle 2"/>
          <p:cNvSpPr>
            <a:spLocks noGrp="1"/>
          </p:cNvSpPr>
          <p:nvPr/>
        </p:nvSpPr>
        <p:spPr>
          <a:xfrm>
            <a:off x="27305" y="-48260"/>
            <a:ext cx="3443288" cy="78898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wrap="squar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anose="02010609060101010101" pitchFamily="49" charset="-122"/>
              </a:rPr>
              <a:t>欣赏方法    知人论世</a:t>
            </a:r>
          </a:p>
        </p:txBody>
      </p:sp>
      <p:sp>
        <p:nvSpPr>
          <p:cNvPr id="12292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200">
                <a:solidFill>
                  <a:srgbClr val="898989"/>
                </a:solidFill>
              </a:rPr>
              <a:t>2020-12-14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194" name="文本占位符 2"/>
          <p:cNvSpPr>
            <a:spLocks noGrp="1"/>
          </p:cNvSpPr>
          <p:nvPr/>
        </p:nvSpPr>
        <p:spPr>
          <a:xfrm>
            <a:off x="260350" y="4514850"/>
            <a:ext cx="1565275" cy="1841500"/>
          </a:xfrm>
          <a:prstGeom prst="rect">
            <a:avLst/>
          </a:prstGeom>
        </p:spPr>
        <p:txBody>
          <a:bodyPr vert="eaVert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书愤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1715" y="4514850"/>
            <a:ext cx="2976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书：书写。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81885" y="5588000"/>
            <a:ext cx="3301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愤，悲愤。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58510" y="4777740"/>
            <a:ext cx="53943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“书愤”者，抒发胸中郁愤之情也。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  <p:bldP spid="8194" grpId="1"/>
      <p:bldP spid="3" grpId="2"/>
      <p:bldP spid="5" grpId="3"/>
      <p:bldP spid="6" grpId="4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</Words>
  <Application>Microsoft Office PowerPoint</Application>
  <PresentationFormat>自定义</PresentationFormat>
  <Paragraphs>98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 导       入</vt:lpstr>
      <vt:lpstr> 作 者 介 绍</vt:lpstr>
      <vt:lpstr> 背 景 介 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全    词    小    结</vt:lpstr>
      <vt:lpstr>   拓  展  延  伸</vt:lpstr>
      <vt:lpstr>   拓  展  延  伸</vt:lpstr>
      <vt:lpstr>PowerPoint 演示文稿</vt:lpstr>
      <vt:lpstr>   拓  展  延  伸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2020-12-09T09:17:23Z</cp:lastPrinted>
  <dcterms:created xsi:type="dcterms:W3CDTF">2020-12-09T09:17:23Z</dcterms:created>
  <dcterms:modified xsi:type="dcterms:W3CDTF">2020-12-14T05:53:03Z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