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3" r:id="rId2"/>
    <p:sldId id="261" r:id="rId3"/>
    <p:sldId id="260" r:id="rId4"/>
    <p:sldId id="267" r:id="rId5"/>
    <p:sldId id="264" r:id="rId6"/>
    <p:sldId id="272" r:id="rId7"/>
    <p:sldId id="265" r:id="rId8"/>
    <p:sldId id="273" r:id="rId9"/>
    <p:sldId id="266" r:id="rId10"/>
    <p:sldId id="274" r:id="rId11"/>
    <p:sldId id="275" r:id="rId12"/>
    <p:sldId id="277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6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tags" Target="tags/tag1.xml" /><Relationship Id="rId15" Type="http://schemas.openxmlformats.org/officeDocument/2006/relationships/presProps" Target="presProps.xml" /><Relationship Id="rId16" Type="http://schemas.openxmlformats.org/officeDocument/2006/relationships/viewProps" Target="viewProps.xml" /><Relationship Id="rId17" Type="http://schemas.openxmlformats.org/officeDocument/2006/relationships/theme" Target="theme/theme1.xml" /><Relationship Id="rId18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9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7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Relationship Id="rId3" Type="http://schemas.openxmlformats.org/officeDocument/2006/relationships/image" Target="../media/image8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任意多边形 2"/>
          <p:cNvSpPr/>
          <p:nvPr/>
        </p:nvSpPr>
        <p:spPr>
          <a:xfrm>
            <a:off x="3409641" y="2000306"/>
            <a:ext cx="2289157" cy="2452036"/>
          </a:xfrm>
          <a:custGeom>
            <a:gdLst>
              <a:gd name="connsiteX0" fmla="*/ 922868 w 922868"/>
              <a:gd name="connsiteY0" fmla="*/ 0 h 745066"/>
              <a:gd name="connsiteX1" fmla="*/ 1 w 922868"/>
              <a:gd name="connsiteY1" fmla="*/ 397933 h 745066"/>
              <a:gd name="connsiteX2" fmla="*/ 914401 w 922868"/>
              <a:gd name="connsiteY2" fmla="*/ 745066 h 745066"/>
              <a:gd name="connsiteX3" fmla="*/ 914401 w 922868"/>
              <a:gd name="connsiteY3" fmla="*/ 745066 h 74506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2868" h="745066">
                <a:moveTo>
                  <a:pt x="922868" y="0"/>
                </a:moveTo>
                <a:cubicBezTo>
                  <a:pt x="462140" y="136877"/>
                  <a:pt x="1412" y="273755"/>
                  <a:pt x="1" y="397933"/>
                </a:cubicBezTo>
                <a:cubicBezTo>
                  <a:pt x="-1410" y="522111"/>
                  <a:pt x="914401" y="745066"/>
                  <a:pt x="914401" y="745066"/>
                </a:cubicBezTo>
                <a:lnTo>
                  <a:pt x="914401" y="745066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374521" y="667646"/>
            <a:ext cx="2465400" cy="4770337"/>
          </a:xfrm>
          <a:custGeom>
            <a:gdLst>
              <a:gd name="connsiteX0" fmla="*/ 1007637 w 1058437"/>
              <a:gd name="connsiteY0" fmla="*/ 0 h 1684867"/>
              <a:gd name="connsiteX1" fmla="*/ 104 w 1058437"/>
              <a:gd name="connsiteY1" fmla="*/ 872067 h 1684867"/>
              <a:gd name="connsiteX2" fmla="*/ 1058437 w 1058437"/>
              <a:gd name="connsiteY2" fmla="*/ 1676400 h 1684867"/>
              <a:gd name="connsiteX3" fmla="*/ 1058437 w 1058437"/>
              <a:gd name="connsiteY3" fmla="*/ 1676400 h 1684867"/>
              <a:gd name="connsiteX4" fmla="*/ 1049971 w 1058437"/>
              <a:gd name="connsiteY4" fmla="*/ 1684867 h 168486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437" h="1684866">
                <a:moveTo>
                  <a:pt x="1007637" y="0"/>
                </a:moveTo>
                <a:cubicBezTo>
                  <a:pt x="499637" y="296333"/>
                  <a:pt x="-8363" y="592667"/>
                  <a:pt x="104" y="872067"/>
                </a:cubicBezTo>
                <a:cubicBezTo>
                  <a:pt x="8571" y="1151467"/>
                  <a:pt x="1058437" y="1676400"/>
                  <a:pt x="1058437" y="1676400"/>
                </a:cubicBezTo>
                <a:lnTo>
                  <a:pt x="1058437" y="1676400"/>
                </a:lnTo>
                <a:lnTo>
                  <a:pt x="1049971" y="1684867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5" name="文本框 307"/>
          <p:cNvSpPr txBox="1">
            <a:spLocks noChangeArrowheads="1"/>
          </p:cNvSpPr>
          <p:nvPr/>
        </p:nvSpPr>
        <p:spPr bwMode="auto">
          <a:xfrm>
            <a:off x="5839921" y="588306"/>
            <a:ext cx="3228265" cy="48439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/>
            <a:r>
              <a:rPr lang="zh-CN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活动</a:t>
            </a:r>
            <a:r>
              <a:rPr lang="en-US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1</a:t>
            </a:r>
            <a:r>
              <a:rPr lang="zh-CN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：设计厅前展板</a:t>
            </a:r>
          </a:p>
        </p:txBody>
      </p:sp>
      <p:sp>
        <p:nvSpPr>
          <p:cNvPr id="6" name="文本框 8"/>
          <p:cNvSpPr txBox="1">
            <a:spLocks noChangeArrowheads="1"/>
          </p:cNvSpPr>
          <p:nvPr/>
        </p:nvSpPr>
        <p:spPr bwMode="auto">
          <a:xfrm>
            <a:off x="5839922" y="1817183"/>
            <a:ext cx="3228265" cy="48200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r>
              <a:rPr lang="zh-CN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活动</a:t>
            </a:r>
            <a:r>
              <a:rPr lang="en-US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2</a:t>
            </a:r>
            <a:r>
              <a:rPr lang="zh-CN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：设计书房外景</a:t>
            </a:r>
          </a:p>
        </p:txBody>
      </p:sp>
      <p:sp>
        <p:nvSpPr>
          <p:cNvPr id="7" name="文本框 9"/>
          <p:cNvSpPr txBox="1">
            <a:spLocks noChangeArrowheads="1"/>
          </p:cNvSpPr>
          <p:nvPr/>
        </p:nvSpPr>
        <p:spPr bwMode="auto">
          <a:xfrm>
            <a:off x="5898988" y="2959021"/>
            <a:ext cx="3228265" cy="49397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r>
              <a:rPr lang="zh-CN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活动</a:t>
            </a:r>
            <a:r>
              <a:rPr lang="en-US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3</a:t>
            </a:r>
            <a:r>
              <a:rPr lang="zh-CN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：设计书房内景</a:t>
            </a: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9524702" y="382121"/>
            <a:ext cx="2473334" cy="5016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0">
                <a:solidFill>
                  <a:srgbClr val="000000"/>
                </a:solidFill>
                <a:ea typeface="楷体" panose="02010609060101010101" charset="-122"/>
                <a:cs typeface="Arial"/>
              </a:rPr>
              <a:t>识其人</a:t>
            </a:r>
            <a:endParaRPr lang="zh-CN" altLang="zh-CN" sz="2400" kern="100">
              <a:ea typeface="宋体" panose="02010600030101010101" pitchFamily="2" charset="-122"/>
              <a:cs typeface="Times New Roman" panose="02020603050405020304"/>
            </a:endParaRPr>
          </a:p>
        </p:txBody>
      </p:sp>
      <p:cxnSp>
        <p:nvCxnSpPr>
          <p:cNvPr id="11" name="曲线连接符 10"/>
          <p:cNvCxnSpPr/>
          <p:nvPr/>
        </p:nvCxnSpPr>
        <p:spPr>
          <a:xfrm rot="10800000" flipV="1">
            <a:off x="9068187" y="620446"/>
            <a:ext cx="364004" cy="345999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曲线连接符 11"/>
          <p:cNvCxnSpPr/>
          <p:nvPr/>
        </p:nvCxnSpPr>
        <p:spPr>
          <a:xfrm>
            <a:off x="9068187" y="955916"/>
            <a:ext cx="362995" cy="233569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曲线连接符 13"/>
          <p:cNvCxnSpPr/>
          <p:nvPr/>
        </p:nvCxnSpPr>
        <p:spPr>
          <a:xfrm rot="10800000" flipV="1">
            <a:off x="9127253" y="1642284"/>
            <a:ext cx="505387" cy="443754"/>
          </a:xfrm>
          <a:prstGeom prst="curved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7" name="曲线连接符 16"/>
          <p:cNvCxnSpPr/>
          <p:nvPr/>
        </p:nvCxnSpPr>
        <p:spPr>
          <a:xfrm>
            <a:off x="9167156" y="2094481"/>
            <a:ext cx="384567" cy="292955"/>
          </a:xfrm>
          <a:prstGeom prst="curved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8" name="文本框 294"/>
          <p:cNvSpPr txBox="1">
            <a:spLocks noChangeArrowheads="1"/>
          </p:cNvSpPr>
          <p:nvPr/>
        </p:nvSpPr>
        <p:spPr bwMode="auto">
          <a:xfrm>
            <a:off x="9524703" y="966445"/>
            <a:ext cx="2473334" cy="63686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0">
                <a:solidFill>
                  <a:srgbClr val="000000"/>
                </a:solidFill>
                <a:ea typeface="楷体" panose="02010609060101010101" charset="-122"/>
                <a:cs typeface="Arial"/>
              </a:rPr>
              <a:t>知其文</a:t>
            </a:r>
            <a:endParaRPr lang="zh-CN" altLang="zh-CN" sz="2400" kern="100"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" name="文本框 295"/>
          <p:cNvSpPr txBox="1">
            <a:spLocks noChangeArrowheads="1"/>
          </p:cNvSpPr>
          <p:nvPr/>
        </p:nvSpPr>
        <p:spPr bwMode="auto">
          <a:xfrm>
            <a:off x="9610876" y="1497766"/>
            <a:ext cx="2387162" cy="36639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spcAft>
                <a:spcPct val="0"/>
              </a:spcAft>
            </a:pPr>
            <a:r>
              <a:rPr lang="zh-CN" altLang="en-US" sz="2400" kern="0">
                <a:solidFill>
                  <a:srgbClr val="000000"/>
                </a:solidFill>
                <a:ea typeface="楷体" panose="02010609060101010101" charset="-122"/>
                <a:cs typeface="Arial"/>
              </a:rPr>
              <a:t>书房</a:t>
            </a:r>
            <a:r>
              <a:rPr lang="zh-CN" altLang="zh-CN" sz="2400" kern="0" smtClean="0">
                <a:solidFill>
                  <a:srgbClr val="000000"/>
                </a:solidFill>
                <a:ea typeface="楷体" panose="02010609060101010101" charset="-122"/>
                <a:cs typeface="Arial"/>
              </a:rPr>
              <a:t>取名</a:t>
            </a:r>
            <a:endParaRPr lang="zh-CN" altLang="zh-CN" sz="2400" kern="100"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0" name="文本框 296"/>
          <p:cNvSpPr txBox="1">
            <a:spLocks noChangeArrowheads="1"/>
          </p:cNvSpPr>
          <p:nvPr/>
        </p:nvSpPr>
        <p:spPr bwMode="auto">
          <a:xfrm>
            <a:off x="9696057" y="2676894"/>
            <a:ext cx="2301982" cy="3759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0">
                <a:solidFill>
                  <a:srgbClr val="000000"/>
                </a:solidFill>
                <a:ea typeface="楷体" panose="02010609060101010101" charset="-122"/>
                <a:cs typeface="Arial"/>
              </a:rPr>
              <a:t>黑塞的书架</a:t>
            </a:r>
            <a:endParaRPr lang="zh-CN" altLang="zh-CN" sz="2400" kern="100"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1" name="文本框 297"/>
          <p:cNvSpPr txBox="1">
            <a:spLocks noChangeArrowheads="1"/>
          </p:cNvSpPr>
          <p:nvPr/>
        </p:nvSpPr>
        <p:spPr bwMode="auto">
          <a:xfrm>
            <a:off x="9706704" y="3209845"/>
            <a:ext cx="2291335" cy="5118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0">
                <a:solidFill>
                  <a:srgbClr val="000000"/>
                </a:solidFill>
                <a:ea typeface="楷体" panose="02010609060101010101" charset="-122"/>
                <a:cs typeface="Arial"/>
              </a:rPr>
              <a:t>阅读观互动墙</a:t>
            </a:r>
            <a:endParaRPr lang="zh-CN" altLang="zh-CN" sz="2400" kern="100"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2" name="文本框 298"/>
          <p:cNvSpPr txBox="1">
            <a:spLocks noChangeArrowheads="1"/>
          </p:cNvSpPr>
          <p:nvPr/>
        </p:nvSpPr>
        <p:spPr bwMode="auto">
          <a:xfrm>
            <a:off x="9784716" y="3843269"/>
            <a:ext cx="2213320" cy="5543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0">
                <a:solidFill>
                  <a:srgbClr val="000000"/>
                </a:solidFill>
                <a:ea typeface="楷体" panose="02010609060101010101" charset="-122"/>
                <a:cs typeface="Arial"/>
              </a:rPr>
              <a:t>撷取黑塞语录</a:t>
            </a:r>
            <a:endParaRPr lang="zh-CN" altLang="zh-CN" sz="2400" kern="100"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3" name="文本框 300"/>
          <p:cNvSpPr txBox="1">
            <a:spLocks noChangeArrowheads="1"/>
          </p:cNvSpPr>
          <p:nvPr/>
        </p:nvSpPr>
        <p:spPr bwMode="auto">
          <a:xfrm>
            <a:off x="9632640" y="2086039"/>
            <a:ext cx="2365396" cy="3403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0">
                <a:solidFill>
                  <a:srgbClr val="000000"/>
                </a:solidFill>
                <a:ea typeface="楷体" panose="02010609060101010101" charset="-122"/>
                <a:cs typeface="Arial"/>
              </a:rPr>
              <a:t>撰写楹联</a:t>
            </a:r>
            <a:endParaRPr lang="zh-CN" altLang="zh-CN" sz="2400" kern="100"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5" name="文本框 299"/>
          <p:cNvSpPr txBox="1">
            <a:spLocks noChangeArrowheads="1"/>
          </p:cNvSpPr>
          <p:nvPr/>
        </p:nvSpPr>
        <p:spPr bwMode="auto">
          <a:xfrm>
            <a:off x="9845775" y="4498795"/>
            <a:ext cx="2152261" cy="3263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2400" kern="0">
                <a:solidFill>
                  <a:srgbClr val="000000"/>
                </a:solidFill>
                <a:ea typeface="楷体" panose="02010609060101010101" charset="-122"/>
                <a:cs typeface="Arial"/>
              </a:rPr>
              <a:t>分享阅读心语</a:t>
            </a:r>
            <a:endParaRPr lang="zh-CN" altLang="zh-CN" sz="2400" kern="100"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" name="Rectangle 2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8" name="Rectangle 41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36" name="曲线连接符 35"/>
          <p:cNvCxnSpPr/>
          <p:nvPr/>
        </p:nvCxnSpPr>
        <p:spPr>
          <a:xfrm rot="10800000" flipV="1">
            <a:off x="9177437" y="2851837"/>
            <a:ext cx="364004" cy="345999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曲线连接符 36"/>
          <p:cNvCxnSpPr/>
          <p:nvPr/>
        </p:nvCxnSpPr>
        <p:spPr>
          <a:xfrm>
            <a:off x="9198448" y="3197836"/>
            <a:ext cx="362995" cy="233569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2" name="TextBox 1041"/>
          <p:cNvSpPr txBox="1"/>
          <p:nvPr/>
        </p:nvSpPr>
        <p:spPr>
          <a:xfrm>
            <a:off x="2892213" y="632946"/>
            <a:ext cx="1323439" cy="5052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eaVert" wrap="none" rtlCol="0" anchor="ctr">
            <a:spAutoFit/>
          </a:bodyPr>
          <a:lstStyle/>
          <a:p>
            <a:pPr algn="ctr"/>
            <a:endParaRPr lang="en-US" altLang="zh-CN" sz="2800" b="1" kern="0" smtClean="0">
              <a:solidFill>
                <a:srgbClr val="333333"/>
              </a:solidFill>
              <a:ea typeface="楷体" panose="02010609060101010101" charset="-122"/>
              <a:cs typeface="Arial"/>
            </a:endParaRPr>
          </a:p>
          <a:p>
            <a:pPr algn="just" latinLnBrk="1">
              <a:spcAft>
                <a:spcPct val="0"/>
              </a:spcAft>
            </a:pPr>
            <a:r>
              <a:rPr lang="zh-CN" altLang="zh-CN" sz="2800" b="1" kern="0">
                <a:solidFill>
                  <a:srgbClr val="FF0000"/>
                </a:solidFill>
                <a:ea typeface="楷体" panose="02010609060101010101" charset="-122"/>
                <a:cs typeface="Arial"/>
              </a:rPr>
              <a:t>任务：“黑塞的书房”展厅设计</a:t>
            </a:r>
            <a:endParaRPr lang="zh-CN" altLang="zh-CN" sz="2800" kern="100">
              <a:solidFill>
                <a:srgbClr val="FF0000"/>
              </a:solidFill>
              <a:ea typeface="宋体" panose="02010600030101010101" pitchFamily="2" charset="-122"/>
              <a:cs typeface="Times New Roman" panose="02020603050405020304"/>
            </a:endParaRPr>
          </a:p>
          <a:p>
            <a:endParaRPr lang="zh-CN" altLang="en-US"/>
          </a:p>
        </p:txBody>
      </p:sp>
      <p:cxnSp>
        <p:nvCxnSpPr>
          <p:cNvPr id="29" name="曲线连接符 28"/>
          <p:cNvCxnSpPr/>
          <p:nvPr/>
        </p:nvCxnSpPr>
        <p:spPr>
          <a:xfrm rot="10800000" flipV="1">
            <a:off x="9342700" y="4038207"/>
            <a:ext cx="364004" cy="345999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曲线连接符 29"/>
          <p:cNvCxnSpPr/>
          <p:nvPr/>
        </p:nvCxnSpPr>
        <p:spPr>
          <a:xfrm>
            <a:off x="9333061" y="4397624"/>
            <a:ext cx="362995" cy="233569"/>
          </a:xfrm>
          <a:prstGeom prst="curved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9"/>
          <p:cNvSpPr txBox="1">
            <a:spLocks noChangeArrowheads="1"/>
          </p:cNvSpPr>
          <p:nvPr/>
        </p:nvSpPr>
        <p:spPr bwMode="auto">
          <a:xfrm>
            <a:off x="5940859" y="4137220"/>
            <a:ext cx="3228265" cy="49397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r>
              <a:rPr lang="zh-CN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活动</a:t>
            </a:r>
            <a:r>
              <a:rPr lang="en-US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4</a:t>
            </a:r>
            <a:r>
              <a:rPr lang="zh-CN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：设计赠品书签</a:t>
            </a:r>
          </a:p>
        </p:txBody>
      </p:sp>
      <p:sp>
        <p:nvSpPr>
          <p:cNvPr id="32" name="文本框 9"/>
          <p:cNvSpPr txBox="1">
            <a:spLocks noChangeArrowheads="1"/>
          </p:cNvSpPr>
          <p:nvPr/>
        </p:nvSpPr>
        <p:spPr bwMode="auto">
          <a:xfrm>
            <a:off x="5940859" y="5190997"/>
            <a:ext cx="4129153" cy="49397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r>
              <a:rPr lang="zh-CN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活动</a:t>
            </a:r>
            <a:r>
              <a:rPr lang="en-US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5</a:t>
            </a:r>
            <a:r>
              <a:rPr lang="zh-CN" altLang="zh-CN" sz="2400" kern="0">
                <a:solidFill>
                  <a:srgbClr val="333333"/>
                </a:solidFill>
                <a:latin typeface="Calibri"/>
                <a:ea typeface="黑体" panose="02010609060101010101" charset="-122"/>
                <a:cs typeface="Arial"/>
              </a:rPr>
              <a:t>：撰写黑塞展厅解说词</a:t>
            </a:r>
          </a:p>
        </p:txBody>
      </p:sp>
      <p:cxnSp>
        <p:nvCxnSpPr>
          <p:cNvPr id="15" name="直接连接符 14"/>
          <p:cNvCxnSpPr>
            <a:stCxn id="1042" idx="3"/>
          </p:cNvCxnSpPr>
          <p:nvPr/>
        </p:nvCxnSpPr>
        <p:spPr>
          <a:xfrm>
            <a:off x="4215652" y="3158958"/>
            <a:ext cx="148314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76837" y="1660572"/>
            <a:ext cx="6355974" cy="4110952"/>
          </a:xfrm>
          <a:ln w="31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just">
              <a:lnSpc>
                <a:spcPct val="145000"/>
              </a:lnSpc>
            </a:pP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撷取黑塞名言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，要求来自《读书：目的和前提》一文，能</a:t>
            </a:r>
            <a:r>
              <a:rPr lang="zh-CN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体现黑塞的读书观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，能</a:t>
            </a:r>
            <a:r>
              <a:rPr lang="zh-CN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启人心智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。不宜过长，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字以内为佳。</a:t>
            </a:r>
          </a:p>
          <a:p>
            <a:pPr algn="just">
              <a:lnSpc>
                <a:spcPct val="145000"/>
              </a:lnSpc>
            </a:pPr>
            <a:r>
              <a:rPr lang="zh-CN" altLang="zh-CN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）领会作者的思想观点，建构阅读经典对一个人获得教养至关重要的认识观，编辑自己的</a:t>
            </a:r>
            <a:r>
              <a:rPr lang="zh-CN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读书心语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。力求语言优美，</a:t>
            </a:r>
            <a:r>
              <a:rPr lang="zh-CN" alt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富有内涵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。不宜过长，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30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字以内为佳</a:t>
            </a:r>
            <a:r>
              <a:rPr lang="zh-CN" altLang="zh-CN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72" y="531140"/>
            <a:ext cx="2939781" cy="9676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02659" y="574601"/>
            <a:ext cx="3146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003366"/>
                </a:solidFill>
                <a:latin typeface="微软雅黑" panose="020b0503020204020204" charset="-122"/>
                <a:ea typeface="微软雅黑" panose="020b0503020204020204" charset="-122"/>
              </a:rPr>
              <a:t>任务及具体要求</a:t>
            </a:r>
            <a:endParaRPr lang="zh-CN" altLang="en-US" sz="3200" b="1">
              <a:solidFill>
                <a:srgbClr val="0033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42094" y="1498749"/>
            <a:ext cx="4424081" cy="443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4376" y="2917900"/>
            <a:ext cx="7018020" cy="887095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活 动 </a:t>
            </a:r>
            <a:r>
              <a:rPr lang="zh-CN" altLang="en-US" b="1">
                <a:solidFill>
                  <a:srgbClr val="FF0000"/>
                </a:solidFill>
              </a:rPr>
              <a:t>五</a:t>
            </a:r>
          </a:p>
        </p:txBody>
      </p:sp>
      <p:sp>
        <p:nvSpPr>
          <p:cNvPr id="3" name="矩形 2"/>
          <p:cNvSpPr/>
          <p:nvPr/>
        </p:nvSpPr>
        <p:spPr>
          <a:xfrm>
            <a:off x="4262715" y="3026505"/>
            <a:ext cx="6306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0">
                <a:solidFill>
                  <a:schemeClr val="bg1"/>
                </a:solidFill>
                <a:ea typeface="黑体" panose="02010609060101010101" charset="-122"/>
                <a:cs typeface="Arial"/>
              </a:rPr>
              <a:t>撰写黑塞展厅解说词</a:t>
            </a:r>
          </a:p>
        </p:txBody>
      </p:sp>
      <p:sp>
        <p:nvSpPr>
          <p:cNvPr id="4" name="矩形 3"/>
          <p:cNvSpPr/>
          <p:nvPr/>
        </p:nvSpPr>
        <p:spPr>
          <a:xfrm>
            <a:off x="3234015" y="583179"/>
            <a:ext cx="836406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解说词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是对人物、展品等进行讲解、说明、介绍的一种应用性文体。其兼具应用性与文学性，其内容集知识性、趣味性、口语化于一体。一般按陈列的顺序或画面推移的顺序编写。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3635187" y="3751971"/>
            <a:ext cx="4965611" cy="650106"/>
          </a:xfrm>
        </p:spPr>
        <p:txBody>
          <a:bodyPr>
            <a:normAutofit/>
          </a:bodyPr>
          <a:lstStyle/>
          <a:p>
            <a:r>
              <a:rPr lang="zh-CN" altLang="en-US" sz="2800" smtClean="0"/>
              <a:t>作业：</a:t>
            </a:r>
            <a:r>
              <a:rPr lang="zh-CN" altLang="zh-CN" sz="2800" smtClean="0"/>
              <a:t>定制</a:t>
            </a:r>
            <a:r>
              <a:rPr lang="zh-CN" altLang="zh-CN" sz="2800"/>
              <a:t>一份自己的</a:t>
            </a:r>
            <a:r>
              <a:rPr lang="zh-CN" altLang="zh-CN" sz="2800" smtClean="0"/>
              <a:t>书单</a:t>
            </a:r>
            <a:endParaRPr lang="zh-CN" altLang="zh-CN" sz="2800"/>
          </a:p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40" y="736873"/>
            <a:ext cx="2404563" cy="791446"/>
          </a:xfrm>
          <a:prstGeom prst="rect">
            <a:avLst/>
          </a:prstGeom>
        </p:spPr>
      </p:pic>
      <p:sp>
        <p:nvSpPr>
          <p:cNvPr id="4" name="内容占位符 2"/>
          <p:cNvSpPr txBox="1"/>
          <p:nvPr/>
        </p:nvSpPr>
        <p:spPr bwMode="auto">
          <a:xfrm>
            <a:off x="1159431" y="758945"/>
            <a:ext cx="1736501" cy="508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7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rgbClr val="003366"/>
                </a:solidFill>
                <a:latin typeface="微软雅黑" panose="020b0503020204020204" charset="-122"/>
                <a:ea typeface="微软雅黑" panose="020b0503020204020204" charset="-122"/>
              </a:rPr>
              <a:t>升华境界</a:t>
            </a:r>
            <a:endParaRPr lang="zh-CN" altLang="en-US" b="1">
              <a:solidFill>
                <a:srgbClr val="0033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57398" y="1132596"/>
            <a:ext cx="3200400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836400" y="111125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579822" y="1364278"/>
            <a:ext cx="5553635" cy="4661670"/>
          </a:xfrm>
        </p:spPr>
        <p:txBody>
          <a:bodyPr>
            <a:normAutofit fontScale="92500" lnSpcReduction="10000"/>
          </a:bodyPr>
          <a:lstStyle/>
          <a:p>
            <a:pPr marL="333375" indent="2667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kern="100" smtClean="0">
                <a:ea typeface="宋体" panose="02010600030101010101" pitchFamily="2" charset="-122"/>
                <a:cs typeface="Times New Roman" panose="02020603050405020304"/>
              </a:rPr>
              <a:t>2020</a:t>
            </a:r>
            <a:r>
              <a:rPr lang="zh-CN" altLang="zh-CN" kern="100">
                <a:ea typeface="宋体" panose="02010600030101010101" pitchFamily="2" charset="-122"/>
                <a:cs typeface="Times New Roman" panose="02020603050405020304"/>
              </a:rPr>
              <a:t>年</a:t>
            </a:r>
            <a:r>
              <a:rPr lang="en-US" altLang="zh-CN" kern="100">
                <a:ea typeface="宋体" panose="02010600030101010101" pitchFamily="2" charset="-122"/>
                <a:cs typeface="Times New Roman" panose="02020603050405020304"/>
              </a:rPr>
              <a:t>4</a:t>
            </a:r>
            <a:r>
              <a:rPr lang="zh-CN" altLang="zh-CN" kern="100">
                <a:ea typeface="宋体" panose="02010600030101010101" pitchFamily="2" charset="-122"/>
                <a:cs typeface="Times New Roman" panose="02020603050405020304"/>
              </a:rPr>
              <a:t>月</a:t>
            </a:r>
            <a:r>
              <a:rPr lang="en-US" altLang="zh-CN" kern="100">
                <a:ea typeface="宋体" panose="02010600030101010101" pitchFamily="2" charset="-122"/>
                <a:cs typeface="Times New Roman" panose="02020603050405020304"/>
              </a:rPr>
              <a:t>23</a:t>
            </a:r>
            <a:r>
              <a:rPr lang="zh-CN" altLang="zh-CN" kern="100">
                <a:ea typeface="宋体" panose="02010600030101010101" pitchFamily="2" charset="-122"/>
                <a:cs typeface="Times New Roman" panose="02020603050405020304"/>
              </a:rPr>
              <a:t>日是第</a:t>
            </a:r>
            <a:r>
              <a:rPr lang="en-US" altLang="zh-CN" kern="100">
                <a:ea typeface="宋体" panose="02010600030101010101" pitchFamily="2" charset="-122"/>
                <a:cs typeface="Times New Roman" panose="02020603050405020304"/>
              </a:rPr>
              <a:t>25</a:t>
            </a:r>
            <a:r>
              <a:rPr lang="zh-CN" altLang="zh-CN" kern="100">
                <a:ea typeface="宋体" panose="02010600030101010101" pitchFamily="2" charset="-122"/>
                <a:cs typeface="Times New Roman" panose="02020603050405020304"/>
              </a:rPr>
              <a:t>个“世界读书日”，为推动全民阅读新热潮，市图书馆拟组织“世界读书日，名家说‘读经典’”主题活动，活动拟定以“名人书房展”的形式进行，推出中西各具特色的名家书房展厅</a:t>
            </a:r>
            <a:r>
              <a:rPr lang="en-US" altLang="zh-CN" kern="100">
                <a:ea typeface="宋体" panose="02010600030101010101" pitchFamily="2" charset="-122"/>
                <a:cs typeface="Times New Roman" panose="02020603050405020304"/>
              </a:rPr>
              <a:t>50</a:t>
            </a:r>
            <a:r>
              <a:rPr lang="zh-CN" altLang="zh-CN" kern="100">
                <a:ea typeface="宋体" panose="02010600030101010101" pitchFamily="2" charset="-122"/>
                <a:cs typeface="Times New Roman" panose="02020603050405020304"/>
              </a:rPr>
              <a:t>个，推广名家阅读方法，探寻名家读书印记，展现名人精神世界。我</a:t>
            </a:r>
            <a:r>
              <a:rPr lang="zh-CN" altLang="zh-CN" kern="100" smtClean="0">
                <a:ea typeface="宋体" panose="02010600030101010101" pitchFamily="2" charset="-122"/>
                <a:cs typeface="Times New Roman" panose="02020603050405020304"/>
              </a:rPr>
              <a:t>校负责</a:t>
            </a:r>
            <a:r>
              <a:rPr lang="zh-CN" altLang="zh-CN" kern="100">
                <a:ea typeface="宋体" panose="02010600030101010101" pitchFamily="2" charset="-122"/>
                <a:cs typeface="Times New Roman" panose="02020603050405020304"/>
              </a:rPr>
              <a:t>设计“黑塞的书房”，推荐黑塞的阅读经验。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02659" y="567896"/>
            <a:ext cx="3146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3366"/>
                </a:solidFill>
                <a:latin typeface="微软雅黑" panose="020b0503020204020204" charset="-122"/>
                <a:ea typeface="微软雅黑" panose="020b0503020204020204" charset="-122"/>
              </a:rPr>
              <a:t>走近任务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59" y="531140"/>
            <a:ext cx="2939781" cy="967609"/>
          </a:xfrm>
          <a:prstGeom prst="rect">
            <a:avLst/>
          </a:prstGeom>
        </p:spPr>
      </p:pic>
      <p:pic>
        <p:nvPicPr>
          <p:cNvPr id="7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0388" y="1498748"/>
            <a:ext cx="3792071" cy="416802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4376" y="2917900"/>
            <a:ext cx="7018020" cy="887095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活 动 一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7151" y="3005876"/>
            <a:ext cx="6306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ct val="0"/>
              </a:spcAft>
            </a:pPr>
            <a:r>
              <a:rPr lang="zh-CN" altLang="zh-CN" sz="4800" kern="0">
                <a:solidFill>
                  <a:schemeClr val="bg1"/>
                </a:solidFill>
                <a:ea typeface="黑体" panose="02010609060101010101" charset="-122"/>
                <a:cs typeface="Arial"/>
              </a:rPr>
              <a:t>设计厅前展板</a:t>
            </a:r>
            <a:endParaRPr lang="zh-CN" altLang="zh-CN" sz="4800" b="1" kern="1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72" y="531140"/>
            <a:ext cx="2939781" cy="9676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02659" y="574601"/>
            <a:ext cx="3146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003366"/>
                </a:solidFill>
                <a:latin typeface="微软雅黑" panose="020b0503020204020204" charset="-122"/>
                <a:ea typeface="微软雅黑" panose="020b0503020204020204" charset="-122"/>
              </a:rPr>
              <a:t>任务及具体要求</a:t>
            </a:r>
            <a:endParaRPr lang="zh-CN" altLang="en-US" sz="3200" b="1">
              <a:solidFill>
                <a:srgbClr val="0033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402" y="2050078"/>
            <a:ext cx="4985363" cy="278537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）上网搜索，自主查阅，搜集黑塞的生平资料及代表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作品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了解</a:t>
            </a:r>
            <a:r>
              <a:rPr lang="zh-CN" altLang="en-US" sz="2800" smtClean="0">
                <a:latin typeface="楷体" panose="02010609060101010101" charset="-122"/>
                <a:ea typeface="楷体" panose="02010609060101010101" charset="-122"/>
              </a:rPr>
              <a:t>黑塞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一生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的经历与创作历程，制作一份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黑塞的人物展板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，展示分享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280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17660" y="2071357"/>
            <a:ext cx="4329952" cy="25930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）要求文字简洁、通俗易懂。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“识其人”、</a:t>
            </a:r>
            <a:r>
              <a:rPr lang="zh-CN" altLang="zh-CN" sz="2800" b="1" smtClean="0">
                <a:latin typeface="楷体" panose="02010609060101010101" charset="-122"/>
                <a:ea typeface="楷体" panose="02010609060101010101" charset="-122"/>
              </a:rPr>
              <a:t>“知其文”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每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部分不超过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100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字</a:t>
            </a:r>
            <a:r>
              <a:rPr lang="zh-CN" altLang="zh-CN" sz="2800" smtClean="0"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algn="just">
              <a:lnSpc>
                <a:spcPct val="125000"/>
              </a:lnSpc>
            </a:pPr>
            <a:endParaRPr lang="zh-CN" altLang="zh-CN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4376" y="2917900"/>
            <a:ext cx="7018020" cy="887095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活 动 二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7151" y="3005876"/>
            <a:ext cx="6306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0">
                <a:solidFill>
                  <a:schemeClr val="bg1"/>
                </a:solidFill>
                <a:ea typeface="黑体" panose="02010609060101010101" charset="-122"/>
                <a:cs typeface="Arial"/>
              </a:rPr>
              <a:t>设计书房</a:t>
            </a:r>
            <a:r>
              <a:rPr lang="zh-CN" altLang="zh-CN" sz="4800" kern="0" smtClean="0">
                <a:solidFill>
                  <a:schemeClr val="bg1"/>
                </a:solidFill>
                <a:ea typeface="黑体" panose="02010609060101010101" charset="-122"/>
                <a:cs typeface="Arial"/>
              </a:rPr>
              <a:t>外景</a:t>
            </a:r>
            <a:endParaRPr lang="zh-CN" altLang="zh-CN" sz="4800" kern="0">
              <a:solidFill>
                <a:schemeClr val="bg1"/>
              </a:solidFill>
              <a:ea typeface="黑体" panose="02010609060101010101" charset="-122"/>
              <a:cs typeface="Arial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5782236" y="1601449"/>
            <a:ext cx="5883292" cy="3811905"/>
          </a:xfrm>
          <a:ln>
            <a:solidFill>
              <a:schemeClr val="tx1"/>
            </a:solidFill>
            <a:prstDash val="sysDot"/>
          </a:ln>
        </p:spPr>
        <p:txBody>
          <a:bodyPr>
            <a:normAutofit lnSpcReduction="10000"/>
          </a:bodyPr>
          <a:lstStyle/>
          <a:p>
            <a:pPr>
              <a:lnSpc>
                <a:spcPct val="125000"/>
              </a:lnSpc>
            </a:pP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mtClean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给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书房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命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b="1" smtClean="0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zh-CN" b="1">
                <a:latin typeface="楷体" panose="02010609060101010101" charset="-122"/>
                <a:ea typeface="楷体" panose="02010609060101010101" charset="-122"/>
              </a:rPr>
              <a:t>二字、三字、四字为宜，不可太长，要与黑塞的品性相符。</a:t>
            </a:r>
          </a:p>
          <a:p>
            <a:pPr>
              <a:lnSpc>
                <a:spcPct val="125000"/>
              </a:lnSpc>
            </a:pP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命名</a:t>
            </a:r>
            <a:r>
              <a:rPr lang="zh-CN" altLang="zh-CN" smtClean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</a:rPr>
              <a:t>_____________________        </a:t>
            </a:r>
          </a:p>
          <a:p>
            <a:pPr>
              <a:lnSpc>
                <a:spcPct val="125000"/>
              </a:lnSpc>
            </a:pPr>
            <a:r>
              <a:rPr lang="zh-CN" altLang="zh-CN" smtClean="0">
                <a:latin typeface="楷体" panose="02010609060101010101" charset="-122"/>
                <a:ea typeface="楷体" panose="02010609060101010101" charset="-122"/>
              </a:rPr>
              <a:t>阐释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内涵：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</a:rPr>
              <a:t>____________________</a:t>
            </a:r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b="1">
                <a:latin typeface="楷体" panose="02010609060101010101" charset="-122"/>
                <a:ea typeface="楷体" panose="02010609060101010101" charset="-122"/>
              </a:rPr>
              <a:t>给书房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拟一幅楹联</a:t>
            </a:r>
            <a:r>
              <a:rPr lang="zh-CN" altLang="zh-CN" b="1">
                <a:latin typeface="楷体" panose="02010609060101010101" charset="-122"/>
                <a:ea typeface="楷体" panose="02010609060101010101" charset="-122"/>
              </a:rPr>
              <a:t>，并阐释内涵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>
              <a:lnSpc>
                <a:spcPct val="125000"/>
              </a:lnSpc>
            </a:pP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命名：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</a:rPr>
              <a:t>_____________________        </a:t>
            </a:r>
          </a:p>
          <a:p>
            <a:pPr>
              <a:lnSpc>
                <a:spcPct val="125000"/>
              </a:lnSpc>
            </a:pPr>
            <a:r>
              <a:rPr lang="zh-CN" altLang="zh-CN" smtClean="0">
                <a:latin typeface="楷体" panose="02010609060101010101" charset="-122"/>
                <a:ea typeface="楷体" panose="02010609060101010101" charset="-122"/>
              </a:rPr>
              <a:t>阐释</a:t>
            </a:r>
            <a:r>
              <a:rPr lang="zh-CN" altLang="zh-CN">
                <a:latin typeface="楷体" panose="02010609060101010101" charset="-122"/>
                <a:ea typeface="楷体" panose="02010609060101010101" charset="-122"/>
              </a:rPr>
              <a:t>内涵：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</a:rPr>
              <a:t>_____________________</a:t>
            </a:r>
            <a:endParaRPr lang="zh-CN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72" y="531140"/>
            <a:ext cx="2939781" cy="9676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02659" y="574601"/>
            <a:ext cx="3146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003366"/>
                </a:solidFill>
                <a:latin typeface="微软雅黑" panose="020b0503020204020204" charset="-122"/>
                <a:ea typeface="微软雅黑" panose="020b0503020204020204" charset="-122"/>
              </a:rPr>
              <a:t>任务及具体要求</a:t>
            </a:r>
            <a:endParaRPr lang="zh-CN" altLang="en-US" sz="3200" b="1">
              <a:solidFill>
                <a:srgbClr val="0033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271" y="2187849"/>
            <a:ext cx="4579742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4376" y="2917900"/>
            <a:ext cx="7018020" cy="887095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活 动 三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7151" y="3005876"/>
            <a:ext cx="6306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0">
                <a:solidFill>
                  <a:schemeClr val="bg1"/>
                </a:solidFill>
                <a:ea typeface="黑体" panose="02010609060101010101" charset="-122"/>
                <a:cs typeface="Arial"/>
              </a:rPr>
              <a:t>设计书房内景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1002925" y="2136980"/>
            <a:ext cx="3346077" cy="2893185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  <a:prstDash val="sysDot"/>
          </a:ln>
        </p:spPr>
        <p:txBody>
          <a:bodyPr anchor="ctr">
            <a:noAutofit/>
          </a:bodyPr>
          <a:lstStyle/>
          <a:p>
            <a:pPr marL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）梳理作者不同阶段的读书选择，列出黑塞的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阅读书单。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72" y="531140"/>
            <a:ext cx="2939781" cy="9676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02659" y="574601"/>
            <a:ext cx="3146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003366"/>
                </a:solidFill>
                <a:latin typeface="微软雅黑" panose="020b0503020204020204" charset="-122"/>
                <a:ea typeface="微软雅黑" panose="020b0503020204020204" charset="-122"/>
              </a:rPr>
              <a:t>任务及具体要求</a:t>
            </a:r>
            <a:endParaRPr lang="zh-CN" altLang="en-US" sz="3200" b="1">
              <a:solidFill>
                <a:srgbClr val="0033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04964" y="2244787"/>
            <a:ext cx="4276165" cy="278537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）撷取文中有关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黑塞读书观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的语句，贴在互动墙上，以待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互动交流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，与观展者共同探讨了解读书学习之道。</a:t>
            </a:r>
          </a:p>
        </p:txBody>
      </p:sp>
      <p:sp>
        <p:nvSpPr>
          <p:cNvPr id="6" name="虚尾箭头 5"/>
          <p:cNvSpPr/>
          <p:nvPr/>
        </p:nvSpPr>
        <p:spPr>
          <a:xfrm>
            <a:off x="4518211" y="3146610"/>
            <a:ext cx="1452282" cy="645459"/>
          </a:xfrm>
          <a:prstGeom prst="strip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4376" y="2917900"/>
            <a:ext cx="7018020" cy="887095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活 动 四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7151" y="3005876"/>
            <a:ext cx="6306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kern="0">
                <a:solidFill>
                  <a:schemeClr val="bg1"/>
                </a:solidFill>
                <a:ea typeface="黑体" panose="02010609060101010101" charset="-122"/>
                <a:cs typeface="Arial"/>
              </a:rPr>
              <a:t>设计赠品书签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45</Paragraphs>
  <Slides>12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baseType="lpstr" size="13">
      <vt:lpstr>Office 主题</vt:lpstr>
      <vt:lpstr>Slide 1</vt:lpstr>
      <vt:lpstr>Slide 2</vt:lpstr>
      <vt:lpstr>活 动 一</vt:lpstr>
      <vt:lpstr>Slide 4</vt:lpstr>
      <vt:lpstr>活 动 二</vt:lpstr>
      <vt:lpstr>Slide 6</vt:lpstr>
      <vt:lpstr>活 动 三</vt:lpstr>
      <vt:lpstr>Slide 8</vt:lpstr>
      <vt:lpstr>活 动 四</vt:lpstr>
      <vt:lpstr>Slide 10</vt:lpstr>
      <vt:lpstr>活 动 五</vt:lpstr>
      <vt:lpstr>Slide 12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2020-09-29T14:31:36.481</cp:lastPrinted>
  <dcterms:created xsi:type="dcterms:W3CDTF">2020-09-29T14:31:36Z</dcterms:created>
  <dcterms:modified xsi:type="dcterms:W3CDTF">2020-09-29T06:31:39Z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