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fntdata" ContentType="application/x-fontdata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embedTrueTypeFonts="1" saveSubsetFonts="1">
  <p:sldMasterIdLst>
    <p:sldMasterId id="2147483648" r:id="rId1"/>
  </p:sldMasterIdLst>
  <p:notesMasterIdLst>
    <p:notesMasterId r:id="rId2"/>
  </p:notesMasterIdLst>
  <p:sldIdLst>
    <p:sldId id="346" r:id="rId3"/>
    <p:sldId id="379" r:id="rId4"/>
    <p:sldId id="380" r:id="rId5"/>
    <p:sldId id="381" r:id="rId6"/>
    <p:sldId id="382" r:id="rId7"/>
    <p:sldId id="344" r:id="rId8"/>
    <p:sldId id="376" r:id="rId9"/>
    <p:sldId id="377" r:id="rId10"/>
    <p:sldId id="350" r:id="rId11"/>
    <p:sldId id="351" r:id="rId12"/>
    <p:sldId id="378" r:id="rId13"/>
    <p:sldId id="304" r:id="rId14"/>
    <p:sldId id="418" r:id="rId15"/>
    <p:sldId id="419" r:id="rId16"/>
    <p:sldId id="385" r:id="rId17"/>
    <p:sldId id="420" r:id="rId18"/>
    <p:sldId id="389" r:id="rId19"/>
    <p:sldId id="390" r:id="rId20"/>
    <p:sldId id="392" r:id="rId21"/>
    <p:sldId id="393" r:id="rId22"/>
    <p:sldId id="394" r:id="rId23"/>
    <p:sldId id="395" r:id="rId24"/>
    <p:sldId id="396" r:id="rId25"/>
    <p:sldId id="397" r:id="rId26"/>
    <p:sldId id="398" r:id="rId27"/>
    <p:sldId id="269" r:id="rId28"/>
    <p:sldId id="368" r:id="rId29"/>
  </p:sldIdLst>
  <p:sldSz cx="9144000" cy="5143500"/>
  <p:notesSz cx="6858000" cy="9144000"/>
  <p:embeddedFontLst>
    <p:embeddedFont>
      <p:font typeface="汉仪颜楷繁" panose="02010609000101010101" pitchFamily="49" charset="-122"/>
      <p:regular r:id="rId31"/>
    </p:embeddedFont>
    <p:embeddedFont>
      <p:font typeface="仿宋" panose="02010609060101010101" pitchFamily="49" charset="-122"/>
      <p:regular r:id="rId32"/>
    </p:embeddedFont>
    <p:embeddedFont>
      <p:font typeface="方正字迹-陈代明行楷简体" panose="02010600010101010101" charset="-122"/>
      <p:regular r:id="rId33"/>
    </p:embeddedFont>
    <p:embeddedFont>
      <p:font typeface="Calibri" panose="020F0502020204030204" pitchFamily="34" charset="0"/>
      <p:regular r:id="rId34"/>
      <p:bold r:id="rId35"/>
      <p:italic r:id="rId36"/>
      <p:boldItalic r:id="rId37"/>
    </p:embeddedFont>
    <p:embeddedFont>
      <p:font typeface="楷体" panose="02010609060101010101" pitchFamily="49" charset="-122"/>
      <p:regular r:id="rId38"/>
    </p:embeddedFont>
  </p:embeddedFontLst>
  <p:custDataLst>
    <p:tags r:id="rId30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>
        <p:scale>
          <a:sx n="75" d="100"/>
          <a:sy n="75" d="100"/>
        </p:scale>
        <p:origin x="-678" y="-306"/>
      </p:cViewPr>
      <p:guideLst>
        <p:guide orient="horz" pos="1656"/>
        <p:guide pos="2853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tags" Target="tags/tag10.xml" /><Relationship Id="rId31" Type="http://schemas.openxmlformats.org/officeDocument/2006/relationships/font" Target="fonts/font1.fntdata" /><Relationship Id="rId32" Type="http://schemas.openxmlformats.org/officeDocument/2006/relationships/font" Target="fonts/font2.fntdata" /><Relationship Id="rId33" Type="http://schemas.openxmlformats.org/officeDocument/2006/relationships/font" Target="fonts/font3.fntdata" /><Relationship Id="rId34" Type="http://schemas.openxmlformats.org/officeDocument/2006/relationships/font" Target="fonts/font4.fntdata" /><Relationship Id="rId35" Type="http://schemas.openxmlformats.org/officeDocument/2006/relationships/font" Target="fonts/font5.fntdata" /><Relationship Id="rId36" Type="http://schemas.openxmlformats.org/officeDocument/2006/relationships/font" Target="fonts/font6.fntdata" /><Relationship Id="rId37" Type="http://schemas.openxmlformats.org/officeDocument/2006/relationships/font" Target="fonts/font7.fntdata" /><Relationship Id="rId38" Type="http://schemas.openxmlformats.org/officeDocument/2006/relationships/font" Target="fonts/font8.fntdata" /><Relationship Id="rId39" Type="http://schemas.openxmlformats.org/officeDocument/2006/relationships/presProps" Target="presProps.xml" /><Relationship Id="rId4" Type="http://schemas.openxmlformats.org/officeDocument/2006/relationships/slide" Target="slides/slide2.xml" /><Relationship Id="rId40" Type="http://schemas.openxmlformats.org/officeDocument/2006/relationships/viewProps" Target="viewProps.xml" /><Relationship Id="rId41" Type="http://schemas.openxmlformats.org/officeDocument/2006/relationships/theme" Target="theme/theme1.xml" /><Relationship Id="rId42" Type="http://schemas.openxmlformats.org/officeDocument/2006/relationships/tableStyles" Target="tableStyles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5842" name="Rectangle 2"/>
          <p:cNvSpPr/>
          <p:nvPr>
            <p:ph type="sldImg" idx="2"/>
          </p:nvPr>
        </p:nvSpPr>
        <p:spPr>
          <a:xfrm>
            <a:off x="409575" y="754063"/>
            <a:ext cx="5854700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9219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38163" y="4387850"/>
            <a:ext cx="5780088" cy="395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33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33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33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6800"/>
            <a:ext cx="29733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/>
              <a:t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866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6800"/>
            <a:ext cx="2973387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r" eaLnBrk="1" hangingPunct="1">
              <a:spcBef>
                <a:spcPct val="0"/>
              </a:spcBef>
            </a:pPr>
            <a:fld id="{9A0DB2DC-4C9A-4742-B13C-FB6460FD3503}" type="slidenum">
              <a:rPr lang="zh-CN" altLang="en-US"/>
              <a:t>2</a:t>
            </a:fld>
            <a:endParaRPr lang="zh-CN" altLang="en-US"/>
          </a:p>
        </p:txBody>
      </p:sp>
      <p:sp>
        <p:nvSpPr>
          <p:cNvPr id="36867" name="Rectangle 2"/>
          <p:cNvSpPr>
            <a:spLocks noTextEdi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</p:spPr>
      </p:sp>
      <p:sp>
        <p:nvSpPr>
          <p:cNvPr id="36868" name="Rectangle 3"/>
          <p:cNvSpPr/>
          <p:nvPr>
            <p:ph type="body" idx="1"/>
          </p:nvPr>
        </p:nvSpPr>
        <p:spPr>
          <a:xfrm>
            <a:off x="685800" y="4343400"/>
            <a:ext cx="5486400" cy="4114800"/>
          </a:xfrm>
        </p:spPr>
        <p:txBody>
          <a:bodyPr wrap="square" lIns="91440" tIns="45720" rIns="91440" bIns="45720" anchor="t"/>
          <a:lstStyle/>
          <a:p>
            <a:pPr lvl="0" eaLnBrk="1" hangingPunct="1"/>
            <a:r>
              <a:rPr lang="en-US" altLang="zh-CN">
                <a:solidFill>
                  <a:schemeClr val="tx2"/>
                </a:solidFill>
              </a:rPr>
              <a:t>【</a:t>
            </a:r>
            <a:r>
              <a:rPr lang="zh-CN" altLang="en-US">
                <a:solidFill>
                  <a:schemeClr val="tx2"/>
                </a:solidFill>
              </a:rPr>
              <a:t>唐宋八大家是唐宋时期八大散文代表作家的合称，即唐代的韩愈、柳宗元和宋代的欧阳修、苏洵、苏轼、苏辙、王安石、曾巩。（分为唐二家和宋六家）</a:t>
            </a:r>
            <a:r>
              <a:rPr lang="en-US" altLang="zh-CN">
                <a:solidFill>
                  <a:schemeClr val="tx2"/>
                </a:solidFill>
              </a:rPr>
              <a:t>】</a:t>
            </a:r>
            <a:endParaRPr lang="en-US" altLang="zh-CN">
              <a:solidFill>
                <a:schemeClr val="tx2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7890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6800"/>
            <a:ext cx="2973387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r" eaLnBrk="1" hangingPunct="1">
              <a:spcBef>
                <a:spcPct val="0"/>
              </a:spcBef>
            </a:pPr>
            <a:fld id="{9A0DB2DC-4C9A-4742-B13C-FB6460FD3503}" type="slidenum">
              <a:rPr lang="zh-CN" altLang="en-US"/>
              <a:t>9</a:t>
            </a:fld>
            <a:endParaRPr lang="zh-CN" altLang="en-US"/>
          </a:p>
        </p:txBody>
      </p:sp>
      <p:sp>
        <p:nvSpPr>
          <p:cNvPr id="37891" name="Rectangle 2"/>
          <p:cNvSpPr>
            <a:spLocks noTextEdi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</p:spPr>
      </p:sp>
      <p:sp>
        <p:nvSpPr>
          <p:cNvPr id="37892" name="Rectangle 3"/>
          <p:cNvSpPr/>
          <p:nvPr>
            <p:ph type="body" idx="1"/>
          </p:nvPr>
        </p:nvSpPr>
        <p:spPr>
          <a:xfrm>
            <a:off x="685800" y="4343400"/>
            <a:ext cx="5486400" cy="4114800"/>
          </a:xfrm>
        </p:spPr>
        <p:txBody>
          <a:bodyPr wrap="square" lIns="91440" tIns="45720" rIns="91440" bIns="45720" anchor="t"/>
          <a:lstStyle/>
          <a:p>
            <a:pPr lvl="0" eaLnBrk="1" hangingPunct="1"/>
            <a:r>
              <a:rPr lang="zh-CN" altLang="en-US"/>
              <a:t>“乌台诗案”是元丰二年（宋神宗）发生的文字狱，御史中丞李定、舒亶</a:t>
            </a:r>
            <a:r>
              <a:rPr lang="en-US" altLang="zh-CN"/>
              <a:t>(dǎn)</a:t>
            </a:r>
            <a:r>
              <a:rPr lang="zh-CN" altLang="en-US"/>
              <a:t>等人摘取苏轼</a:t>
            </a:r>
            <a:r>
              <a:rPr lang="en-US" altLang="zh-CN"/>
              <a:t>《</a:t>
            </a:r>
            <a:r>
              <a:rPr lang="zh-CN" altLang="en-US"/>
              <a:t>湖州谢上表</a:t>
            </a:r>
            <a:r>
              <a:rPr lang="en-US" altLang="zh-CN"/>
              <a:t>》</a:t>
            </a:r>
            <a:r>
              <a:rPr lang="zh-CN" altLang="en-US"/>
              <a:t>中语句和此前所作诗句，以谤讪新政的罪名逮捕了苏轼，苏轼的诗歌确实有些讥刺时政，包括变法过程中的问题。但此事纯属政治迫害。 </a:t>
            </a:r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584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5842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en-US" altLang="zh-CN"/>
          </a:p>
        </p:txBody>
      </p:sp>
      <p:sp>
        <p:nvSpPr>
          <p:cNvPr id="35843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lstStyle/>
          <a:p>
            <a:pPr lvl="0" algn="r"/>
            <a:fld id="{9A0DB2DC-4C9A-4742-B13C-FB6460FD3503}" type="slidenum">
              <a:rPr lang="en-US" altLang="en-US" sz="1200">
                <a:latin typeface="Calibri" panose="020f0502020204030204" pitchFamily="34" charset="0"/>
              </a:rPr>
              <a:t>21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993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9938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en-US" altLang="zh-CN"/>
          </a:p>
        </p:txBody>
      </p:sp>
      <p:sp>
        <p:nvSpPr>
          <p:cNvPr id="39939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lstStyle/>
          <a:p>
            <a:pPr lvl="0" algn="r"/>
            <a:fld id="{9A0DB2DC-4C9A-4742-B13C-FB6460FD3503}" type="slidenum">
              <a:rPr lang="en-US" altLang="en-US" sz="1200">
                <a:latin typeface="Calibri" panose="020f0502020204030204" pitchFamily="34" charset="0"/>
              </a:rPr>
              <a:t>22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198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1986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en-US" altLang="zh-CN"/>
          </a:p>
        </p:txBody>
      </p:sp>
      <p:sp>
        <p:nvSpPr>
          <p:cNvPr id="41987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lstStyle/>
          <a:p>
            <a:pPr lvl="0" algn="r"/>
            <a:fld id="{9A0DB2DC-4C9A-4742-B13C-FB6460FD3503}" type="slidenum">
              <a:rPr lang="en-US" altLang="en-US" sz="1200">
                <a:latin typeface="Calibri" panose="020f0502020204030204" pitchFamily="34" charset="0"/>
              </a:rPr>
              <a:t>23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403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4034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en-US" altLang="zh-CN"/>
          </a:p>
        </p:txBody>
      </p:sp>
      <p:sp>
        <p:nvSpPr>
          <p:cNvPr id="44035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lstStyle/>
          <a:p>
            <a:pPr lvl="0" algn="r"/>
            <a:fld id="{9A0DB2DC-4C9A-4742-B13C-FB6460FD3503}" type="slidenum">
              <a:rPr lang="en-US" altLang="en-US" sz="1200">
                <a:latin typeface="Calibri" panose="020f0502020204030204" pitchFamily="34" charset="0"/>
              </a:rPr>
              <a:t>24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608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6082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en-US" altLang="zh-CN"/>
          </a:p>
        </p:txBody>
      </p:sp>
      <p:sp>
        <p:nvSpPr>
          <p:cNvPr id="46083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lstStyle/>
          <a:p>
            <a:pPr lvl="0" algn="r"/>
            <a:fld id="{9A0DB2DC-4C9A-4742-B13C-FB6460FD3503}" type="slidenum">
              <a:rPr lang="en-US" altLang="en-US" sz="1200">
                <a:latin typeface="Calibri" panose="020f0502020204030204" pitchFamily="34" charset="0"/>
              </a:rPr>
              <a:t>25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3581401" y="514350"/>
            <a:ext cx="5561013" cy="25146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altLang="en-US" noProof="0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5181601" y="3028950"/>
            <a:ext cx="3960813" cy="131445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 anchor="ctr"/>
          <a:lstStyle>
            <a:lvl1pPr marL="0" indent="0" algn="ctr">
              <a:buFont typeface="Wingdings" panose="05000000000000000000" pitchFamily="2" charset="2"/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zh-CN" altLang="en-US" noProof="0" smtClean="0"/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quarter" idx="2"/>
          </p:nvPr>
        </p:nvSpPr>
        <p:spPr>
          <a:xfrm>
            <a:off x="685800" y="4686300"/>
            <a:ext cx="1905000" cy="3429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EAEAEA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rgbClr val="EAEAEA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4686300"/>
            <a:ext cx="2895600" cy="3429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EAEAEA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rgbClr val="EAEAEA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4686300"/>
            <a:ext cx="1905000" cy="342900"/>
          </a:xfrm>
          <a:prstGeom prst="rect">
            <a:avLst/>
          </a:prstGeom>
        </p:spPr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>
                <a:solidFill>
                  <a:srgbClr val="EAEAEA"/>
                </a:solidFill>
              </a:rPr>
              <a:t/>
            </a:fld>
            <a:endParaRPr lang="zh-CN" altLang="en-US">
              <a:solidFill>
                <a:srgbClr val="EAEAEA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71600" y="400050"/>
            <a:ext cx="75438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371600" y="1485900"/>
            <a:ext cx="7620000" cy="30861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2"/>
          </p:nvPr>
        </p:nvSpPr>
        <p:spPr>
          <a:xfrm>
            <a:off x="1371600" y="4686300"/>
            <a:ext cx="1676400" cy="3429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3"/>
          </p:nvPr>
        </p:nvSpPr>
        <p:spPr>
          <a:xfrm>
            <a:off x="3429000" y="4686300"/>
            <a:ext cx="3429000" cy="3429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4"/>
          </p:nvPr>
        </p:nvSpPr>
        <p:spPr>
          <a:xfrm>
            <a:off x="7239000" y="4686300"/>
            <a:ext cx="1905000" cy="342900"/>
          </a:xfrm>
          <a:prstGeom prst="rect">
            <a:avLst/>
          </a:prstGeom>
        </p:spPr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86600" y="400050"/>
            <a:ext cx="1905000" cy="4171950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371600" y="400050"/>
            <a:ext cx="5562600" cy="41719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2"/>
          </p:nvPr>
        </p:nvSpPr>
        <p:spPr>
          <a:xfrm>
            <a:off x="1371600" y="4686300"/>
            <a:ext cx="1676400" cy="3429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3"/>
          </p:nvPr>
        </p:nvSpPr>
        <p:spPr>
          <a:xfrm>
            <a:off x="3429000" y="4686300"/>
            <a:ext cx="3429000" cy="3429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4"/>
          </p:nvPr>
        </p:nvSpPr>
        <p:spPr>
          <a:xfrm>
            <a:off x="7239000" y="4686300"/>
            <a:ext cx="1905000" cy="342900"/>
          </a:xfrm>
          <a:prstGeom prst="rect">
            <a:avLst/>
          </a:prstGeom>
        </p:spPr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71600" y="400050"/>
            <a:ext cx="75438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71600" y="1485900"/>
            <a:ext cx="7620000" cy="30861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2"/>
          </p:nvPr>
        </p:nvSpPr>
        <p:spPr>
          <a:xfrm>
            <a:off x="1371600" y="4686300"/>
            <a:ext cx="1676400" cy="3429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3"/>
          </p:nvPr>
        </p:nvSpPr>
        <p:spPr>
          <a:xfrm>
            <a:off x="3429000" y="4686300"/>
            <a:ext cx="3429000" cy="3429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4"/>
          </p:nvPr>
        </p:nvSpPr>
        <p:spPr>
          <a:xfrm>
            <a:off x="7239000" y="4686300"/>
            <a:ext cx="1905000" cy="342900"/>
          </a:xfrm>
          <a:prstGeom prst="rect">
            <a:avLst/>
          </a:prstGeom>
        </p:spPr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2"/>
          </p:nvPr>
        </p:nvSpPr>
        <p:spPr>
          <a:xfrm>
            <a:off x="1371600" y="4686300"/>
            <a:ext cx="1676400" cy="3429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3"/>
          </p:nvPr>
        </p:nvSpPr>
        <p:spPr>
          <a:xfrm>
            <a:off x="3429000" y="4686300"/>
            <a:ext cx="3429000" cy="3429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4"/>
          </p:nvPr>
        </p:nvSpPr>
        <p:spPr>
          <a:xfrm>
            <a:off x="7239000" y="4686300"/>
            <a:ext cx="1905000" cy="342900"/>
          </a:xfrm>
          <a:prstGeom prst="rect">
            <a:avLst/>
          </a:prstGeom>
        </p:spPr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71600" y="400050"/>
            <a:ext cx="75438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371600" y="1485900"/>
            <a:ext cx="3733800" cy="308610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257800" y="1485900"/>
            <a:ext cx="3733800" cy="308610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sz="half" idx="12"/>
          </p:nvPr>
        </p:nvSpPr>
        <p:spPr>
          <a:xfrm>
            <a:off x="1371600" y="4686300"/>
            <a:ext cx="1676400" cy="3429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sz="quarter" idx="3"/>
          </p:nvPr>
        </p:nvSpPr>
        <p:spPr>
          <a:xfrm>
            <a:off x="3429000" y="4686300"/>
            <a:ext cx="3429000" cy="3429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4"/>
          </p:nvPr>
        </p:nvSpPr>
        <p:spPr>
          <a:xfrm>
            <a:off x="7239000" y="4686300"/>
            <a:ext cx="1905000" cy="342900"/>
          </a:xfrm>
          <a:prstGeom prst="rect">
            <a:avLst/>
          </a:prstGeom>
        </p:spPr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sz="half" idx="12"/>
          </p:nvPr>
        </p:nvSpPr>
        <p:spPr>
          <a:xfrm>
            <a:off x="1371600" y="4686300"/>
            <a:ext cx="1676400" cy="3429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4"/>
          <p:cNvSpPr>
            <a:spLocks noGrp="1" noChangeArrowheads="1"/>
          </p:cNvSpPr>
          <p:nvPr>
            <p:ph type="ftr" sz="quarter" idx="13"/>
          </p:nvPr>
        </p:nvSpPr>
        <p:spPr>
          <a:xfrm>
            <a:off x="3429000" y="4686300"/>
            <a:ext cx="3429000" cy="3429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7239000" y="4686300"/>
            <a:ext cx="1905000" cy="342900"/>
          </a:xfrm>
          <a:prstGeom prst="rect">
            <a:avLst/>
          </a:prstGeom>
        </p:spPr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71600" y="400050"/>
            <a:ext cx="75438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sz="half" idx="2"/>
          </p:nvPr>
        </p:nvSpPr>
        <p:spPr>
          <a:xfrm>
            <a:off x="1371600" y="4686300"/>
            <a:ext cx="1676400" cy="3429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sz="quarter" idx="3"/>
          </p:nvPr>
        </p:nvSpPr>
        <p:spPr>
          <a:xfrm>
            <a:off x="3429000" y="4686300"/>
            <a:ext cx="3429000" cy="3429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4"/>
          </p:nvPr>
        </p:nvSpPr>
        <p:spPr>
          <a:xfrm>
            <a:off x="7239000" y="4686300"/>
            <a:ext cx="1905000" cy="342900"/>
          </a:xfrm>
          <a:prstGeom prst="rect">
            <a:avLst/>
          </a:prstGeom>
        </p:spPr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170" name="Picture 5" descr="E:\工作\图片\背景\4.jpg"/>
          <p:cNvPicPr>
            <a:picLocks noChangeAspect="1"/>
          </p:cNvPicPr>
          <p:nvPr userDrawn="1"/>
        </p:nvPicPr>
        <p:blipFill>
          <a:blip r:embed="rId1"/>
          <a:srcRect r="3038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171" name="组合 2"/>
          <p:cNvGrpSpPr/>
          <p:nvPr userDrawn="1"/>
        </p:nvGrpSpPr>
        <p:grpSpPr>
          <a:xfrm>
            <a:off x="107950" y="127000"/>
            <a:ext cx="8867775" cy="4892675"/>
            <a:chOff x="107504" y="127670"/>
            <a:chExt cx="8867452" cy="4892352"/>
          </a:xfrm>
        </p:grpSpPr>
        <p:sp>
          <p:nvSpPr>
            <p:cNvPr id="4" name="矩形 3"/>
            <p:cNvSpPr/>
            <p:nvPr/>
          </p:nvSpPr>
          <p:spPr bwMode="auto">
            <a:xfrm>
              <a:off x="359532" y="267494"/>
              <a:ext cx="8424936" cy="4608512"/>
            </a:xfrm>
            <a:prstGeom prst="rect">
              <a:avLst/>
            </a:prstGeom>
            <a:noFill/>
            <a:ln w="12700" cap="sq" cmpd="sng" algn="ctr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  <a:no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" name="矩形 4"/>
            <p:cNvSpPr/>
            <p:nvPr/>
          </p:nvSpPr>
          <p:spPr bwMode="auto">
            <a:xfrm>
              <a:off x="107504" y="127670"/>
              <a:ext cx="576064" cy="288032"/>
            </a:xfrm>
            <a:prstGeom prst="rect">
              <a:avLst/>
            </a:prstGeom>
            <a:noFill/>
            <a:ln w="12700" cap="sq" cmpd="sng" algn="ctr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  <a:no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 bwMode="auto">
            <a:xfrm>
              <a:off x="8388424" y="4731990"/>
              <a:ext cx="576064" cy="288032"/>
            </a:xfrm>
            <a:prstGeom prst="rect">
              <a:avLst/>
            </a:prstGeom>
            <a:noFill/>
            <a:ln w="12700" cap="sq" cmpd="sng" algn="ctr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  <a:no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" name="矩形 6"/>
            <p:cNvSpPr/>
            <p:nvPr/>
          </p:nvSpPr>
          <p:spPr bwMode="auto">
            <a:xfrm>
              <a:off x="130672" y="4731990"/>
              <a:ext cx="576064" cy="288032"/>
            </a:xfrm>
            <a:prstGeom prst="rect">
              <a:avLst/>
            </a:prstGeom>
            <a:noFill/>
            <a:ln w="12700" cap="sq" cmpd="sng" algn="ctr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  <a:no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矩形 7"/>
            <p:cNvSpPr/>
            <p:nvPr/>
          </p:nvSpPr>
          <p:spPr bwMode="auto">
            <a:xfrm>
              <a:off x="683568" y="399604"/>
              <a:ext cx="576064" cy="288032"/>
            </a:xfrm>
            <a:prstGeom prst="rect">
              <a:avLst/>
            </a:prstGeom>
            <a:noFill/>
            <a:ln w="12700" cap="sq" cmpd="sng" algn="ctr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  <a:no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矩形 8"/>
            <p:cNvSpPr/>
            <p:nvPr/>
          </p:nvSpPr>
          <p:spPr bwMode="auto">
            <a:xfrm>
              <a:off x="729904" y="4443958"/>
              <a:ext cx="576064" cy="288032"/>
            </a:xfrm>
            <a:prstGeom prst="rect">
              <a:avLst/>
            </a:prstGeom>
            <a:noFill/>
            <a:ln w="12700" cap="sq" cmpd="sng" algn="ctr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  <a:no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矩形 9"/>
            <p:cNvSpPr/>
            <p:nvPr/>
          </p:nvSpPr>
          <p:spPr bwMode="auto">
            <a:xfrm>
              <a:off x="1043608" y="4587974"/>
              <a:ext cx="576064" cy="288032"/>
            </a:xfrm>
            <a:prstGeom prst="rect">
              <a:avLst/>
            </a:prstGeom>
            <a:noFill/>
            <a:ln w="12700" cap="sq" cmpd="sng" algn="ctr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  <a:no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 bwMode="auto">
            <a:xfrm>
              <a:off x="8398892" y="399604"/>
              <a:ext cx="576064" cy="288032"/>
            </a:xfrm>
            <a:prstGeom prst="rect">
              <a:avLst/>
            </a:prstGeom>
            <a:noFill/>
            <a:ln w="12700" cap="sq" cmpd="sng" algn="ctr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  <a:no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" name="矩形 11"/>
            <p:cNvSpPr/>
            <p:nvPr/>
          </p:nvSpPr>
          <p:spPr bwMode="auto">
            <a:xfrm>
              <a:off x="7807896" y="127670"/>
              <a:ext cx="576064" cy="288032"/>
            </a:xfrm>
            <a:prstGeom prst="rect">
              <a:avLst/>
            </a:prstGeom>
            <a:noFill/>
            <a:ln w="12700" cap="sq" cmpd="sng" algn="ctr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  <a:no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3" name="Rectangle 3"/>
          <p:cNvSpPr>
            <a:spLocks noGrp="1" noChangeArrowheads="1"/>
          </p:cNvSpPr>
          <p:nvPr>
            <p:ph type="dt" sz="half" idx="2"/>
          </p:nvPr>
        </p:nvSpPr>
        <p:spPr>
          <a:xfrm>
            <a:off x="1371600" y="4686300"/>
            <a:ext cx="1676400" cy="3429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Rectangle 4"/>
          <p:cNvSpPr>
            <a:spLocks noGrp="1" noChangeArrowheads="1"/>
          </p:cNvSpPr>
          <p:nvPr>
            <p:ph type="ftr" sz="quarter" idx="3"/>
          </p:nvPr>
        </p:nvSpPr>
        <p:spPr>
          <a:xfrm>
            <a:off x="3429000" y="4686300"/>
            <a:ext cx="3429000" cy="3429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Rectangle 5"/>
          <p:cNvSpPr>
            <a:spLocks noGrp="1" noChangeArrowheads="1"/>
          </p:cNvSpPr>
          <p:nvPr>
            <p:ph type="sldNum" sz="quarter" idx="4"/>
          </p:nvPr>
        </p:nvSpPr>
        <p:spPr>
          <a:xfrm>
            <a:off x="7239000" y="4686300"/>
            <a:ext cx="1905000" cy="342900"/>
          </a:xfrm>
          <a:prstGeom prst="rect">
            <a:avLst/>
          </a:prstGeom>
        </p:spPr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sz="half" idx="12"/>
          </p:nvPr>
        </p:nvSpPr>
        <p:spPr>
          <a:xfrm>
            <a:off x="1371600" y="4686300"/>
            <a:ext cx="1676400" cy="3429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sz="quarter" idx="3"/>
          </p:nvPr>
        </p:nvSpPr>
        <p:spPr>
          <a:xfrm>
            <a:off x="3429000" y="4686300"/>
            <a:ext cx="3429000" cy="3429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4"/>
          </p:nvPr>
        </p:nvSpPr>
        <p:spPr>
          <a:xfrm>
            <a:off x="7239000" y="4686300"/>
            <a:ext cx="1905000" cy="342900"/>
          </a:xfrm>
          <a:prstGeom prst="rect">
            <a:avLst/>
          </a:prstGeom>
        </p:spPr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sz="half" idx="12"/>
          </p:nvPr>
        </p:nvSpPr>
        <p:spPr>
          <a:xfrm>
            <a:off x="1371600" y="4686300"/>
            <a:ext cx="1676400" cy="3429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sz="quarter" idx="3"/>
          </p:nvPr>
        </p:nvSpPr>
        <p:spPr>
          <a:xfrm>
            <a:off x="3429000" y="4686300"/>
            <a:ext cx="3429000" cy="3429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4"/>
          </p:nvPr>
        </p:nvSpPr>
        <p:spPr>
          <a:xfrm>
            <a:off x="7239000" y="4686300"/>
            <a:ext cx="1905000" cy="342900"/>
          </a:xfrm>
          <a:prstGeom prst="rect">
            <a:avLst/>
          </a:prstGeom>
        </p:spPr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../media/image2.jpeg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w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9500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.jpeg" /><Relationship Id="rId3" Type="http://schemas.openxmlformats.org/officeDocument/2006/relationships/image" Target="../media/image3.png" /><Relationship Id="rId4" Type="http://schemas.openxmlformats.org/officeDocument/2006/relationships/image" Target="../media/image4.png" /><Relationship Id="rId5" Type="http://schemas.openxmlformats.org/officeDocument/2006/relationships/image" Target="../media/image5.png" /><Relationship Id="rId6" Type="http://schemas.openxmlformats.org/officeDocument/2006/relationships/image" Target="../media/image6.png" /><Relationship Id="rId7" Type="http://schemas.openxmlformats.org/officeDocument/2006/relationships/image" Target="../media/image7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8.png" /><Relationship Id="rId3" Type="http://schemas.openxmlformats.org/officeDocument/2006/relationships/image" Target="../media/image9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png" /><Relationship Id="rId3" Type="http://schemas.openxmlformats.org/officeDocument/2006/relationships/image" Target="../media/image6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9.png" /><Relationship Id="rId3" Type="http://schemas.openxmlformats.org/officeDocument/2006/relationships/image" Target="../media/image8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1.png" /><Relationship Id="rId3" Type="http://schemas.openxmlformats.org/officeDocument/2006/relationships/image" Target="../media/image12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1.png" /><Relationship Id="rId3" Type="http://schemas.openxmlformats.org/officeDocument/2006/relationships/image" Target="../media/image12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8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3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13.jpe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5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6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7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8.png" /><Relationship Id="rId3" Type="http://schemas.openxmlformats.org/officeDocument/2006/relationships/image" Target="../media/image9.pn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.jpeg" /><Relationship Id="rId3" Type="http://schemas.openxmlformats.org/officeDocument/2006/relationships/image" Target="../media/image3.png" /><Relationship Id="rId4" Type="http://schemas.openxmlformats.org/officeDocument/2006/relationships/image" Target="../media/image4.png" /><Relationship Id="rId5" Type="http://schemas.openxmlformats.org/officeDocument/2006/relationships/image" Target="../media/image5.png" /><Relationship Id="rId6" Type="http://schemas.openxmlformats.org/officeDocument/2006/relationships/image" Target="../media/image6.png" /><Relationship Id="rId7" Type="http://schemas.openxmlformats.org/officeDocument/2006/relationships/image" Target="../media/image7.png" /><Relationship Id="rId8" Type="http://schemas.openxmlformats.org/officeDocument/2006/relationships/image" Target="../media/image14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9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8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0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1.png" /><Relationship Id="rId3" Type="http://schemas.openxmlformats.org/officeDocument/2006/relationships/image" Target="../media/image12.png" /><Relationship Id="rId4" Type="http://schemas.openxmlformats.org/officeDocument/2006/relationships/tags" Target="../tags/tag1.xml" /><Relationship Id="rId5" Type="http://schemas.openxmlformats.org/officeDocument/2006/relationships/tags" Target="../tags/tag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9.xml" /><Relationship Id="rId2" Type="http://schemas.openxmlformats.org/officeDocument/2006/relationships/image" Target="../media/image11.png" /><Relationship Id="rId3" Type="http://schemas.openxmlformats.org/officeDocument/2006/relationships/image" Target="../media/image12.png" /><Relationship Id="rId4" Type="http://schemas.openxmlformats.org/officeDocument/2006/relationships/tags" Target="../tags/tag3.xml" /><Relationship Id="rId5" Type="http://schemas.openxmlformats.org/officeDocument/2006/relationships/tags" Target="../tags/tag4.xml" /><Relationship Id="rId6" Type="http://schemas.openxmlformats.org/officeDocument/2006/relationships/tags" Target="../tags/tag5.xml" /><Relationship Id="rId7" Type="http://schemas.openxmlformats.org/officeDocument/2006/relationships/tags" Target="../tags/tag6.xml" /><Relationship Id="rId8" Type="http://schemas.openxmlformats.org/officeDocument/2006/relationships/tags" Target="../tags/tag7.xml" /><Relationship Id="rId9" Type="http://schemas.openxmlformats.org/officeDocument/2006/relationships/tags" Target="../tags/tag8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9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290" name="Picture 5" descr="E:\工作\图片\背景\4.jpg"/>
          <p:cNvPicPr>
            <a:picLocks noChangeAspect="1"/>
          </p:cNvPicPr>
          <p:nvPr/>
        </p:nvPicPr>
        <p:blipFill>
          <a:blip r:embed="rId2"/>
          <a:srcRect r="3038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1" name="Picture 5" descr="C:\Users\Administrator\Desktop\33333u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0550" y="2382838"/>
            <a:ext cx="3822700" cy="2730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2" name="Picture 5" descr="C:\Users\Administrator\Desktop\51yuans1111u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52025">
            <a:off x="4400550" y="430213"/>
            <a:ext cx="3230563" cy="32273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3" name="TextBox 6"/>
          <p:cNvSpPr txBox="1"/>
          <p:nvPr/>
        </p:nvSpPr>
        <p:spPr>
          <a:xfrm>
            <a:off x="5583238" y="660400"/>
            <a:ext cx="1292225" cy="1016000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lstStyle/>
          <a:p>
            <a:r>
              <a:rPr lang="zh-CN" altLang="en-US" sz="7200">
                <a:solidFill>
                  <a:srgbClr val="C00000"/>
                </a:solidFill>
                <a:latin typeface="汉仪颜楷繁" panose="02010609000101010101" pitchFamily="49" charset="-122"/>
                <a:ea typeface="汉仪颜楷繁" panose="02010609000101010101" pitchFamily="49" charset="-122"/>
              </a:rPr>
              <a:t>浣</a:t>
            </a:r>
            <a:endParaRPr lang="zh-CN" altLang="en-US" sz="7200">
              <a:solidFill>
                <a:srgbClr val="C00000"/>
              </a:solidFill>
              <a:latin typeface="汉仪颜楷繁" panose="02010609000101010101" pitchFamily="49" charset="-122"/>
              <a:ea typeface="汉仪颜楷繁" panose="02010609000101010101" pitchFamily="49" charset="-122"/>
            </a:endParaRPr>
          </a:p>
        </p:txBody>
      </p:sp>
      <p:pic>
        <p:nvPicPr>
          <p:cNvPr id="12294" name="Picture 3" descr="C:\Users\Administrator\Desktop\111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02500" y="0"/>
            <a:ext cx="1841500" cy="3225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5" name="Picture 4" descr="C:\Users\Administrator\Desktop\51yuan444su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1168400"/>
            <a:ext cx="2578100" cy="3975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6" name="矩形 7"/>
          <p:cNvSpPr/>
          <p:nvPr/>
        </p:nvSpPr>
        <p:spPr>
          <a:xfrm>
            <a:off x="4959350" y="1574800"/>
            <a:ext cx="1292225" cy="1016000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lstStyle/>
          <a:p>
            <a:r>
              <a:rPr lang="zh-CN" altLang="en-US" sz="7200">
                <a:solidFill>
                  <a:srgbClr val="C00000"/>
                </a:solidFill>
                <a:latin typeface="汉仪颜楷繁" panose="02010609000101010101" pitchFamily="49" charset="-122"/>
                <a:ea typeface="汉仪颜楷繁" panose="02010609000101010101" pitchFamily="49" charset="-122"/>
              </a:rPr>
              <a:t>溪</a:t>
            </a:r>
            <a:endParaRPr lang="zh-CN" altLang="en-US" sz="7200">
              <a:solidFill>
                <a:srgbClr val="C00000"/>
              </a:solidFill>
              <a:latin typeface="汉仪颜楷繁" panose="02010609000101010101" pitchFamily="49" charset="-122"/>
              <a:ea typeface="汉仪颜楷繁" panose="02010609000101010101" pitchFamily="49" charset="-122"/>
            </a:endParaRPr>
          </a:p>
        </p:txBody>
      </p:sp>
      <p:sp>
        <p:nvSpPr>
          <p:cNvPr id="12297" name="矩形 15"/>
          <p:cNvSpPr/>
          <p:nvPr/>
        </p:nvSpPr>
        <p:spPr>
          <a:xfrm>
            <a:off x="5583238" y="2489200"/>
            <a:ext cx="1292225" cy="1016000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lstStyle/>
          <a:p>
            <a:r>
              <a:rPr lang="zh-CN" altLang="en-US" sz="7200">
                <a:solidFill>
                  <a:srgbClr val="C00000"/>
                </a:solidFill>
                <a:latin typeface="汉仪颜楷繁" panose="02010609000101010101" pitchFamily="49" charset="-122"/>
                <a:ea typeface="汉仪颜楷繁" panose="02010609000101010101" pitchFamily="49" charset="-122"/>
              </a:rPr>
              <a:t>沙</a:t>
            </a:r>
            <a:endParaRPr lang="zh-CN" altLang="en-US" sz="7200">
              <a:solidFill>
                <a:srgbClr val="C00000"/>
              </a:solidFill>
              <a:latin typeface="汉仪颜楷繁" panose="02010609000101010101" pitchFamily="49" charset="-122"/>
              <a:ea typeface="汉仪颜楷繁" panose="02010609000101010101" pitchFamily="49" charset="-122"/>
            </a:endParaRPr>
          </a:p>
        </p:txBody>
      </p:sp>
      <p:grpSp>
        <p:nvGrpSpPr>
          <p:cNvPr id="12298" name="组合 28"/>
          <p:cNvGrpSpPr/>
          <p:nvPr/>
        </p:nvGrpSpPr>
        <p:grpSpPr>
          <a:xfrm>
            <a:off x="4400550" y="2284413"/>
            <a:ext cx="479425" cy="1095375"/>
            <a:chOff x="4400550" y="2283719"/>
            <a:chExt cx="478707" cy="1095276"/>
          </a:xfrm>
        </p:grpSpPr>
        <p:pic>
          <p:nvPicPr>
            <p:cNvPr id="12302" name="Picture 15" descr="E:\工作\图片\古风\图片1 (4).png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400550" y="2283719"/>
              <a:ext cx="478707" cy="88098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303" name="TextBox 16"/>
            <p:cNvSpPr txBox="1"/>
            <p:nvPr/>
          </p:nvSpPr>
          <p:spPr>
            <a:xfrm>
              <a:off x="4420206" y="2406263"/>
              <a:ext cx="459051" cy="972732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 wrap="square">
              <a:spAutoFit/>
            </a:bodyPr>
            <a:lstStyle/>
            <a:p>
              <a:pPr algn="dist"/>
              <a:r>
                <a:rPr lang="zh-CN" altLang="en-US" sz="1800" b="1" spc="600" noProof="0">
                  <a:ln>
                    <a:noFill/>
                  </a:ln>
                  <a:effectLst/>
                  <a:uLnTx/>
                  <a:uFillTx/>
                  <a:latin typeface="仿宋" panose="02010609060101010101" pitchFamily="49" charset="-122"/>
                  <a:ea typeface="仿宋" panose="02010609060101010101" pitchFamily="49" charset="-122"/>
                  <a:sym typeface="+mn-ea"/>
                </a:rPr>
                <a:t>晏殊</a:t>
              </a:r>
              <a:endParaRPr lang="zh-CN" altLang="en-US" sz="1800" b="1">
                <a:solidFill>
                  <a:srgbClr val="FFFFFF"/>
                </a:solidFill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</p:grpSp>
      <p:sp>
        <p:nvSpPr>
          <p:cNvPr id="51" name="矩形 50"/>
          <p:cNvSpPr/>
          <p:nvPr/>
        </p:nvSpPr>
        <p:spPr bwMode="auto">
          <a:xfrm>
            <a:off x="107950" y="127000"/>
            <a:ext cx="576263" cy="288925"/>
          </a:xfrm>
          <a:prstGeom prst="rect">
            <a:avLst/>
          </a:prstGeom>
          <a:noFill/>
          <a:ln w="12700" cap="sq" cmpd="sng" algn="ctr">
            <a:solidFill>
              <a:schemeClr val="bg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2" name="矩形 51"/>
          <p:cNvSpPr/>
          <p:nvPr/>
        </p:nvSpPr>
        <p:spPr bwMode="auto">
          <a:xfrm>
            <a:off x="8388350" y="4732338"/>
            <a:ext cx="576263" cy="287338"/>
          </a:xfrm>
          <a:prstGeom prst="rect">
            <a:avLst/>
          </a:prstGeom>
          <a:noFill/>
          <a:ln w="12700" cap="sq" cmpd="sng" algn="ctr">
            <a:solidFill>
              <a:schemeClr val="bg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" name="矩形 52"/>
          <p:cNvSpPr/>
          <p:nvPr/>
        </p:nvSpPr>
        <p:spPr bwMode="auto">
          <a:xfrm>
            <a:off x="684213" y="400050"/>
            <a:ext cx="574675" cy="287338"/>
          </a:xfrm>
          <a:prstGeom prst="rect">
            <a:avLst/>
          </a:prstGeom>
          <a:noFill/>
          <a:ln w="12700" cap="sq" cmpd="sng" algn="ctr">
            <a:solidFill>
              <a:schemeClr val="bg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0482" name="组合 12"/>
          <p:cNvGrpSpPr/>
          <p:nvPr/>
        </p:nvGrpSpPr>
        <p:grpSpPr>
          <a:xfrm>
            <a:off x="1063625" y="915988"/>
            <a:ext cx="877888" cy="2073275"/>
            <a:chOff x="2627784" y="501795"/>
            <a:chExt cx="878400" cy="2073002"/>
          </a:xfrm>
        </p:grpSpPr>
        <p:sp>
          <p:nvSpPr>
            <p:cNvPr id="20487" name="矩形 9"/>
            <p:cNvSpPr/>
            <p:nvPr/>
          </p:nvSpPr>
          <p:spPr>
            <a:xfrm>
              <a:off x="2627784" y="501795"/>
              <a:ext cx="878400" cy="2073002"/>
            </a:xfrm>
            <a:prstGeom prst="rect">
              <a:avLst/>
            </a:prstGeom>
            <a:solidFill>
              <a:schemeClr val="bg1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>
              <a:spAutoFit/>
            </a:bodyPr>
            <a:lstStyle/>
            <a:p>
              <a:endParaRPr lang="zh-CN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 bwMode="auto">
            <a:xfrm>
              <a:off x="2707205" y="592270"/>
              <a:ext cx="719557" cy="1892051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1225550" y="1181100"/>
            <a:ext cx="554038" cy="1611313"/>
          </a:xfrm>
          <a:prstGeom prst="rect">
            <a:avLst/>
          </a:prstGeom>
          <a:noFill/>
        </p:spPr>
        <p:txBody>
          <a:bodyPr vert="eaVert" wrap="none"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zh-CN" altLang="en-US" b="1" kern="1200" cap="none" spc="600" normalizeH="0" baseline="0" noProof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写作原因</a:t>
            </a:r>
            <a:endParaRPr kumimoji="0" lang="zh-CN" altLang="en-US" b="1" kern="1200" cap="none" spc="600" normalizeH="0" baseline="0" noProof="0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  <a:cs typeface="+mn-cs"/>
            </a:endParaRPr>
          </a:p>
        </p:txBody>
      </p:sp>
      <p:pic>
        <p:nvPicPr>
          <p:cNvPr id="20484" name="Picture 4" descr="E:\工作\图片\古风\51yuansu.com___5b5bd1e94560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941513" cy="1485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5" name="Picture 4" descr="C:\Users\Administrator\Desktop\51yuan444su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65900" y="1168400"/>
            <a:ext cx="2578100" cy="3975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2124075" y="917575"/>
            <a:ext cx="5400675" cy="4615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noProof="0" smtClean="0">
                <a:ln>
                  <a:noFill/>
                </a:ln>
                <a:effectLst/>
                <a:uLnTx/>
                <a:uFillTx/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  <a:sym typeface="+mn-lt"/>
              </a:rPr>
              <a:t>“无可奈何花落去，似曾相识燕归来”，词人将</a:t>
            </a:r>
            <a:r>
              <a:rPr lang="zh-CN" altLang="en-US" sz="2800" b="1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  <a:sym typeface="+mn-lt"/>
              </a:rPr>
              <a:t>自然现象与人的感受巧妙结合</a:t>
            </a:r>
            <a:r>
              <a:rPr lang="zh-CN" altLang="en-US" sz="2800" b="1" noProof="0" smtClean="0">
                <a:ln>
                  <a:noFill/>
                </a:ln>
                <a:effectLst/>
                <a:uLnTx/>
                <a:uFillTx/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  <a:sym typeface="+mn-lt"/>
              </a:rPr>
              <a:t>，生发出值得玩味的情趣。</a:t>
            </a:r>
            <a:r>
              <a:rPr lang="zh-CN" altLang="zh-CN" sz="2800" b="1" noProof="0" smtClean="0">
                <a:ln>
                  <a:noFill/>
                </a:ln>
                <a:effectLst/>
                <a:uLnTx/>
                <a:uFillTx/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  <a:sym typeface="+mn-lt"/>
              </a:rPr>
              <a:t>《</a:t>
            </a:r>
            <a:r>
              <a:rPr lang="zh-CN" altLang="en-US" sz="2800" b="1" noProof="0" smtClean="0">
                <a:ln>
                  <a:noFill/>
                </a:ln>
                <a:effectLst/>
                <a:uLnTx/>
                <a:uFillTx/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  <a:sym typeface="+mn-lt"/>
              </a:rPr>
              <a:t>浣溪沙</a:t>
            </a:r>
            <a:r>
              <a:rPr lang="zh-CN" altLang="zh-CN" sz="2800" b="1" noProof="0" smtClean="0">
                <a:ln>
                  <a:noFill/>
                </a:ln>
                <a:effectLst/>
                <a:uLnTx/>
                <a:uFillTx/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  <a:sym typeface="+mn-lt"/>
              </a:rPr>
              <a:t>》</a:t>
            </a:r>
            <a:r>
              <a:rPr lang="zh-CN" altLang="en-US" sz="2800" b="1" noProof="0" smtClean="0">
                <a:ln>
                  <a:noFill/>
                </a:ln>
                <a:effectLst/>
                <a:uLnTx/>
                <a:uFillTx/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  <a:sym typeface="+mn-lt"/>
              </a:rPr>
              <a:t>这首词写的就是作者对</a:t>
            </a:r>
            <a:r>
              <a:rPr lang="zh-CN" altLang="en-US" sz="2800" b="1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  <a:sym typeface="+mn-lt"/>
              </a:rPr>
              <a:t>光阴流逝的怅惘和对春天消失的惋惜之情。</a:t>
            </a:r>
            <a:endParaRPr kumimoji="0" lang="zh-CN" altLang="en-US" sz="2800" b="0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方正字迹-陈代明行楷简体" panose="02010600010101010101" charset="-122"/>
              <a:ea typeface="方正字迹-陈代明行楷简体" panose="02010600010101010101" charset="-122"/>
              <a:cs typeface="方正字迹-陈代明行楷简体" panose="02010600010101010101" charset="-122"/>
              <a:sym typeface="+mn-lt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方正字迹-陈代明行楷简体" panose="02010600010101010101" charset="-122"/>
              <a:ea typeface="方正字迹-陈代明行楷简体" panose="02010600010101010101" charset="-122"/>
              <a:cs typeface="方正字迹-陈代明行楷简体" panose="02010600010101010101" charset="-122"/>
              <a:sym typeface="+mn-lt"/>
            </a:endParaRPr>
          </a:p>
        </p:txBody>
      </p:sp>
    </p:spTree>
  </p:cSld>
  <p:clrMapOvr>
    <a:masterClrMapping/>
  </p:clrMapOvr>
  <p:transition spd="slow">
    <p:randomBar dir="vert"/>
  </p:transition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314" name="Picture 3" descr="C:\Users\Administrator\Desktop\11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02500" y="0"/>
            <a:ext cx="1841500" cy="3225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5" name="Picture 4" descr="C:\Users\Administrator\Desktop\51yuan444su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168400"/>
            <a:ext cx="2578100" cy="3975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7"/>
          <p:cNvSpPr txBox="1"/>
          <p:nvPr/>
        </p:nvSpPr>
        <p:spPr>
          <a:xfrm>
            <a:off x="2578100" y="100330"/>
            <a:ext cx="5175885" cy="452310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 b="1" spc="600">
                <a:latin typeface="仿宋" panose="02010609060101010101" pitchFamily="49" charset="-122"/>
                <a:ea typeface="仿宋" panose="02010609060101010101" pitchFamily="49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60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浣溪沙</a:t>
            </a:r>
            <a:endParaRPr kumimoji="0" lang="en-US" altLang="zh-CN" sz="2400" b="1" i="0" u="none" strike="noStrike" kern="1200" cap="none" spc="60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仿宋" panose="02010609060101010101" pitchFamily="49" charset="-122"/>
              <a:ea typeface="仿宋" panose="02010609060101010101" pitchFamily="49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60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[</a:t>
            </a:r>
            <a:r>
              <a:rPr kumimoji="0" lang="zh-CN" altLang="en-US" sz="2400" b="1" i="0" u="none" strike="noStrike" kern="1200" cap="none" spc="60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宋</a:t>
            </a:r>
            <a:r>
              <a:rPr kumimoji="0" lang="en-US" altLang="zh-CN" sz="2400" b="1" i="0" u="none" strike="noStrike" kern="1200" cap="none" spc="60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]</a:t>
            </a:r>
            <a:r>
              <a:rPr kumimoji="0" lang="zh-CN" altLang="en-US" sz="2400" b="1" i="0" u="none" strike="noStrike" kern="1200" cap="none" spc="60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晏殊</a:t>
            </a:r>
            <a:endParaRPr kumimoji="0" lang="zh-CN" altLang="en-US" sz="2400" b="1" i="0" u="none" strike="noStrike" kern="1200" cap="none" spc="60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仿宋" panose="02010609060101010101" pitchFamily="49" charset="-122"/>
              <a:ea typeface="仿宋" panose="02010609060101010101" pitchFamily="49" charset="-122"/>
              <a:cs typeface="+mn-cs"/>
            </a:endParaRPr>
          </a:p>
          <a:p>
            <a:pPr marR="0" defTabSz="9144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spc="0" noProof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一曲</a:t>
            </a:r>
            <a:r>
              <a:rPr lang="en-US" altLang="zh-CN" sz="2400" spc="0" noProof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2400" spc="0" noProof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新词</a:t>
            </a:r>
            <a:r>
              <a:rPr lang="en-US" altLang="zh-CN" sz="2400" spc="0" noProof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2400" spc="0" noProof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酒</a:t>
            </a:r>
            <a:r>
              <a:rPr lang="en-US" altLang="zh-CN" sz="2400" spc="0" noProof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2400" spc="0" noProof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一杯，</a:t>
            </a:r>
            <a:endParaRPr lang="zh-CN" altLang="en-US" sz="2400" spc="0" noProof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marR="0" defTabSz="9144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spc="0" noProof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去年</a:t>
            </a:r>
            <a:r>
              <a:rPr lang="en-US" altLang="zh-CN" sz="2400" spc="0" noProof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2400" spc="0" noProof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天气</a:t>
            </a:r>
            <a:r>
              <a:rPr lang="en-US" altLang="zh-CN" sz="2400" spc="0" noProof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2400" spc="0" noProof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旧</a:t>
            </a:r>
            <a:r>
              <a:rPr lang="en-US" altLang="zh-CN" sz="2400" spc="0" noProof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2400" spc="0" noProof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亭台。</a:t>
            </a:r>
            <a:endParaRPr lang="zh-CN" altLang="en-US" sz="2400" spc="0" noProof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marR="0" defTabSz="9144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spc="0" noProof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夕阳</a:t>
            </a:r>
            <a:r>
              <a:rPr lang="en-US" altLang="zh-CN" sz="2400" spc="0" noProof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2400" spc="0" noProof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西下</a:t>
            </a:r>
            <a:r>
              <a:rPr lang="en-US" altLang="zh-CN" sz="2400" spc="0" noProof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2400" spc="0" noProof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几时回？    </a:t>
            </a:r>
            <a:endParaRPr kumimoji="0" lang="en-US" altLang="zh-CN" sz="2400" b="1" kern="1200" cap="none" spc="0" normalizeH="0" baseline="0" noProof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R="0" indent="720090" defTabSz="9144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spc="0" noProof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无可奈何</a:t>
            </a:r>
            <a:r>
              <a:rPr lang="en-US" altLang="zh-CN" sz="2400" spc="0" noProof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2400" spc="0" noProof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花</a:t>
            </a:r>
            <a:r>
              <a:rPr lang="en-US" altLang="zh-CN" sz="2400" spc="0" noProof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2400" spc="0" noProof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落去，</a:t>
            </a:r>
            <a:endParaRPr lang="zh-CN" altLang="en-US" sz="2400" spc="0" noProof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marR="0" indent="720090" defTabSz="9144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spc="0" noProof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似曾相识</a:t>
            </a:r>
            <a:r>
              <a:rPr lang="en-US" altLang="zh-CN" sz="2400" spc="0" noProof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2400" spc="0" noProof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燕</a:t>
            </a:r>
            <a:r>
              <a:rPr lang="en-US" altLang="zh-CN" sz="2400" spc="0" noProof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2400" spc="0" noProof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归来。</a:t>
            </a:r>
            <a:endParaRPr lang="zh-CN" altLang="en-US" sz="2400" spc="0" noProof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marR="0" indent="720090" defTabSz="9144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spc="0" noProof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小园香径</a:t>
            </a:r>
            <a:r>
              <a:rPr lang="en-US" altLang="zh-CN" sz="2400" spc="0" noProof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2400" spc="0" noProof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独</a:t>
            </a:r>
            <a:r>
              <a:rPr lang="en-US" altLang="zh-CN" sz="2400" spc="0" noProof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2400" spc="0" noProof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徘徊。</a:t>
            </a:r>
            <a:endParaRPr kumimoji="0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矩形 12"/>
          <p:cNvSpPr/>
          <p:nvPr/>
        </p:nvSpPr>
        <p:spPr>
          <a:xfrm>
            <a:off x="3057525" y="2532063"/>
            <a:ext cx="1630363" cy="4429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60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连词成句。</a:t>
            </a:r>
            <a:endParaRPr kumimoji="0" lang="zh-CN" altLang="en-US" sz="1800" b="1" i="0" u="none" strike="noStrike" kern="1200" cap="none" spc="60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仿宋" panose="02010609060101010101" pitchFamily="49" charset="-122"/>
              <a:ea typeface="仿宋" panose="02010609060101010101" pitchFamily="49" charset="-122"/>
              <a:cs typeface="+mn-cs"/>
            </a:endParaRPr>
          </a:p>
        </p:txBody>
      </p:sp>
      <p:pic>
        <p:nvPicPr>
          <p:cNvPr id="22531" name="Picture 4" descr="C:\Users\Administrator\Desktop\51yuan444su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65900" y="1168400"/>
            <a:ext cx="2578100" cy="39751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532" name="组合 12"/>
          <p:cNvGrpSpPr/>
          <p:nvPr/>
        </p:nvGrpSpPr>
        <p:grpSpPr>
          <a:xfrm>
            <a:off x="7415213" y="915988"/>
            <a:ext cx="877887" cy="2073275"/>
            <a:chOff x="2627784" y="501795"/>
            <a:chExt cx="878400" cy="2073002"/>
          </a:xfrm>
        </p:grpSpPr>
        <p:sp>
          <p:nvSpPr>
            <p:cNvPr id="22540" name="矩形 9"/>
            <p:cNvSpPr/>
            <p:nvPr/>
          </p:nvSpPr>
          <p:spPr>
            <a:xfrm>
              <a:off x="2627784" y="501795"/>
              <a:ext cx="878400" cy="2073002"/>
            </a:xfrm>
            <a:prstGeom prst="rect">
              <a:avLst/>
            </a:prstGeom>
            <a:solidFill>
              <a:schemeClr val="bg1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>
              <a:spAutoFit/>
            </a:bodyPr>
            <a:lstStyle/>
            <a:p>
              <a:endParaRPr lang="zh-CN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 bwMode="auto">
            <a:xfrm>
              <a:off x="2707205" y="592270"/>
              <a:ext cx="719557" cy="1892051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7578725" y="1181100"/>
            <a:ext cx="552450" cy="1611313"/>
          </a:xfrm>
          <a:prstGeom prst="rect">
            <a:avLst/>
          </a:prstGeom>
          <a:noFill/>
        </p:spPr>
        <p:txBody>
          <a:bodyPr vert="eaVert" wrap="none"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zh-CN" altLang="en-US" b="1" kern="1200" cap="none" spc="600" normalizeH="0" baseline="0" noProof="0" smtClean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诗词理解</a:t>
            </a:r>
            <a:endParaRPr kumimoji="0" lang="zh-CN" altLang="en-US" b="1" kern="1200" cap="none" spc="600" normalizeH="0" baseline="0" noProof="0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865688" y="2532063"/>
            <a:ext cx="2357438" cy="8588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60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通过</a:t>
            </a:r>
            <a:r>
              <a:rPr kumimoji="0" lang="zh-CN" altLang="en-US" sz="1800" b="1" i="0" u="none" strike="noStrike" kern="1200" cap="none" spc="60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了解诗人所处的时代</a:t>
            </a:r>
            <a:r>
              <a:rPr kumimoji="0" lang="zh-CN" altLang="en-US" sz="1800" b="1" i="0" u="none" strike="noStrike" kern="1200" cap="none" spc="60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背景。 </a:t>
            </a:r>
            <a:endParaRPr kumimoji="0" lang="zh-CN" altLang="en-US" sz="1800" b="1" i="0" u="none" strike="noStrike" kern="1200" cap="none" spc="60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仿宋" panose="02010609060101010101" pitchFamily="49" charset="-122"/>
              <a:ea typeface="仿宋" panose="02010609060101010101" pitchFamily="49" charset="-122"/>
              <a:cs typeface="+mn-cs"/>
            </a:endParaRPr>
          </a:p>
        </p:txBody>
      </p:sp>
      <p:sp>
        <p:nvSpPr>
          <p:cNvPr id="10" name="圆角矩形 9"/>
          <p:cNvSpPr/>
          <p:nvPr/>
        </p:nvSpPr>
        <p:spPr>
          <a:xfrm flipH="1">
            <a:off x="1484313" y="1851025"/>
            <a:ext cx="431800" cy="433388"/>
          </a:xfrm>
          <a:prstGeom prst="roundRect">
            <a:avLst>
              <a:gd name="adj" fmla="val 5932"/>
            </a:avLst>
          </a:prstGeom>
          <a:solidFill>
            <a:srgbClr val="C00000"/>
          </a:solidFill>
          <a:ln>
            <a:solidFill>
              <a:srgbClr val="C0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60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1</a:t>
            </a:r>
            <a:endParaRPr kumimoji="0" lang="zh-CN" altLang="en-US" sz="2400" b="1" i="0" u="none" strike="noStrike" kern="1200" cap="none" spc="60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仿宋" panose="02010609060101010101" pitchFamily="49" charset="-122"/>
              <a:ea typeface="仿宋" panose="02010609060101010101" pitchFamily="49" charset="-122"/>
              <a:cs typeface="+mn-cs"/>
            </a:endParaRPr>
          </a:p>
        </p:txBody>
      </p:sp>
      <p:sp>
        <p:nvSpPr>
          <p:cNvPr id="11" name="圆角矩形 10"/>
          <p:cNvSpPr/>
          <p:nvPr/>
        </p:nvSpPr>
        <p:spPr>
          <a:xfrm flipH="1">
            <a:off x="3657600" y="1851025"/>
            <a:ext cx="431800" cy="433388"/>
          </a:xfrm>
          <a:prstGeom prst="roundRect">
            <a:avLst>
              <a:gd name="adj" fmla="val 5932"/>
            </a:avLst>
          </a:prstGeom>
          <a:solidFill>
            <a:srgbClr val="C00000"/>
          </a:solidFill>
          <a:ln>
            <a:solidFill>
              <a:srgbClr val="C0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60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2</a:t>
            </a:r>
            <a:endParaRPr kumimoji="0" lang="zh-CN" altLang="en-US" sz="2400" b="1" i="0" u="none" strike="noStrike" kern="1200" cap="none" spc="60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仿宋" panose="02010609060101010101" pitchFamily="49" charset="-122"/>
              <a:ea typeface="仿宋" panose="02010609060101010101" pitchFamily="49" charset="-122"/>
              <a:cs typeface="+mn-cs"/>
            </a:endParaRPr>
          </a:p>
        </p:txBody>
      </p:sp>
      <p:sp>
        <p:nvSpPr>
          <p:cNvPr id="12" name="圆角矩形 11"/>
          <p:cNvSpPr/>
          <p:nvPr/>
        </p:nvSpPr>
        <p:spPr>
          <a:xfrm flipH="1">
            <a:off x="5829300" y="1851025"/>
            <a:ext cx="431800" cy="433388"/>
          </a:xfrm>
          <a:prstGeom prst="roundRect">
            <a:avLst>
              <a:gd name="adj" fmla="val 5932"/>
            </a:avLst>
          </a:prstGeom>
          <a:solidFill>
            <a:srgbClr val="C00000"/>
          </a:solidFill>
          <a:ln>
            <a:solidFill>
              <a:srgbClr val="C0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60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3</a:t>
            </a:r>
            <a:endParaRPr kumimoji="0" lang="zh-CN" altLang="en-US" sz="2400" b="1" i="0" u="none" strike="noStrike" kern="1200" cap="none" spc="60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仿宋" panose="02010609060101010101" pitchFamily="49" charset="-122"/>
              <a:ea typeface="仿宋" panose="02010609060101010101" pitchFamily="49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14338" y="2532063"/>
            <a:ext cx="2573338" cy="8588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60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结合注释或工具书理解词语意思。</a:t>
            </a:r>
            <a:endParaRPr kumimoji="0" lang="zh-CN" altLang="en-US" sz="1800" b="1" i="0" u="none" strike="noStrike" kern="1200" cap="none" spc="60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仿宋" panose="02010609060101010101" pitchFamily="49" charset="-122"/>
              <a:ea typeface="仿宋" panose="02010609060101010101" pitchFamily="49" charset="-122"/>
              <a:cs typeface="+mn-cs"/>
            </a:endParaRPr>
          </a:p>
        </p:txBody>
      </p:sp>
      <p:pic>
        <p:nvPicPr>
          <p:cNvPr id="22539" name="Picture 4" descr="E:\工作\图片\古风\51yuansu.com___5b5bd1e94560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941513" cy="1485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0" name="组合 19"/>
          <p:cNvGrpSpPr/>
          <p:nvPr/>
        </p:nvGrpSpPr>
        <p:grpSpPr>
          <a:xfrm>
            <a:off x="5348" y="38977"/>
            <a:ext cx="9138653" cy="255454"/>
            <a:chOff x="7130" y="51969"/>
            <a:chExt cx="12184870" cy="340605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324" t="35406" r="12526" b="50665"/>
            <a:stretch>
              <a:fillRect/>
            </a:stretch>
          </p:blipFill>
          <p:spPr>
            <a:xfrm>
              <a:off x="7130" y="51969"/>
              <a:ext cx="12184870" cy="339923"/>
            </a:xfrm>
            <a:prstGeom prst="rect">
              <a:avLst/>
            </a:prstGeom>
          </p:spPr>
        </p:pic>
        <p:sp>
          <p:nvSpPr>
            <p:cNvPr id="22" name="矩形 21"/>
            <p:cNvSpPr/>
            <p:nvPr/>
          </p:nvSpPr>
          <p:spPr>
            <a:xfrm>
              <a:off x="12748" y="112173"/>
              <a:ext cx="12179252" cy="280401"/>
            </a:xfrm>
            <a:prstGeom prst="rect">
              <a:avLst/>
            </a:prstGeom>
            <a:blipFill dpi="0" rotWithShape="1">
              <a:blip r:embed="rId3">
                <a:alphaModFix amt="91000"/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267758" y="83871"/>
            <a:ext cx="3878277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词句注释</a:t>
            </a:r>
            <a:endParaRPr lang="zh-CN" altLang="en-US" sz="3200">
              <a:solidFill>
                <a:srgbClr val="C00000"/>
              </a:solidFill>
              <a:latin typeface="站酷小薇LOGO体" panose="02010600010101010101" pitchFamily="2" charset="-122"/>
              <a:ea typeface="站酷小薇LOGO体" panose="02010600010101010101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27075" y="775970"/>
            <a:ext cx="7868285" cy="44481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</a:rPr>
              <a:t>1.</a:t>
            </a:r>
            <a:r>
              <a:rPr lang="zh-CN" altLang="en-US">
                <a:solidFill>
                  <a:srgbClr val="C00000"/>
                </a:solidFill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</a:rPr>
              <a:t>一曲：</a:t>
            </a:r>
            <a:r>
              <a:rPr lang="zh-CN" altLang="en-US"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</a:rPr>
              <a:t>一首。因为词是配合音乐唱的，故称“曲”。新词，刚填好的词，意指新歌。酒一杯，一杯酒。</a:t>
            </a:r>
            <a:endParaRPr lang="zh-CN" altLang="en-US">
              <a:latin typeface="方正字迹-陈代明行楷简体" panose="02010600010101010101" charset="-122"/>
              <a:ea typeface="方正字迹-陈代明行楷简体" panose="02010600010101010101" charset="-122"/>
              <a:cs typeface="方正字迹-陈代明行楷简体" panose="02010600010101010101" charset="-122"/>
            </a:endParaRPr>
          </a:p>
          <a:p>
            <a:pPr>
              <a:lnSpc>
                <a:spcPct val="120000"/>
              </a:lnSpc>
            </a:pPr>
            <a:r>
              <a:rPr lang="en-US" altLang="zh-CN"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</a:rPr>
              <a:t>2.</a:t>
            </a:r>
            <a:r>
              <a:rPr lang="zh-CN" altLang="en-US">
                <a:solidFill>
                  <a:srgbClr val="C00000"/>
                </a:solidFill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</a:rPr>
              <a:t>去年天气旧亭台：</a:t>
            </a:r>
            <a:r>
              <a:rPr lang="zh-CN" altLang="en-US"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</a:rPr>
              <a:t>是说天气、亭台都和去年一样。去年</a:t>
            </a:r>
            <a:r>
              <a:rPr lang="en-US" altLang="zh-CN"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</a:rPr>
              <a:t>3.</a:t>
            </a:r>
            <a:r>
              <a:rPr lang="zh-CN" altLang="en-US">
                <a:solidFill>
                  <a:srgbClr val="C00000"/>
                </a:solidFill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</a:rPr>
              <a:t>天气：</a:t>
            </a:r>
            <a:r>
              <a:rPr lang="zh-CN" altLang="en-US"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</a:rPr>
              <a:t>跟去年此日相同的天气。旧亭台，曾经到过的或熟悉的亭台楼阁。旧，旧时。</a:t>
            </a:r>
            <a:endParaRPr lang="zh-CN" altLang="en-US">
              <a:latin typeface="方正字迹-陈代明行楷简体" panose="02010600010101010101" charset="-122"/>
              <a:ea typeface="方正字迹-陈代明行楷简体" panose="02010600010101010101" charset="-122"/>
              <a:cs typeface="方正字迹-陈代明行楷简体" panose="02010600010101010101" charset="-122"/>
            </a:endParaRPr>
          </a:p>
          <a:p>
            <a:pPr>
              <a:lnSpc>
                <a:spcPct val="120000"/>
              </a:lnSpc>
            </a:pPr>
            <a:r>
              <a:rPr lang="en-US" altLang="zh-CN"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</a:rPr>
              <a:t>4.</a:t>
            </a:r>
            <a:r>
              <a:rPr lang="zh-CN" altLang="en-US">
                <a:solidFill>
                  <a:srgbClr val="C00000"/>
                </a:solidFill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</a:rPr>
              <a:t>夕阳：</a:t>
            </a:r>
            <a:r>
              <a:rPr lang="zh-CN" altLang="en-US"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</a:rPr>
              <a:t>落日。</a:t>
            </a:r>
            <a:endParaRPr lang="zh-CN" altLang="en-US">
              <a:latin typeface="方正字迹-陈代明行楷简体" panose="02010600010101010101" charset="-122"/>
              <a:ea typeface="方正字迹-陈代明行楷简体" panose="02010600010101010101" charset="-122"/>
              <a:cs typeface="方正字迹-陈代明行楷简体" panose="02010600010101010101" charset="-122"/>
            </a:endParaRPr>
          </a:p>
          <a:p>
            <a:pPr>
              <a:lnSpc>
                <a:spcPct val="120000"/>
              </a:lnSpc>
            </a:pPr>
            <a:r>
              <a:rPr lang="en-US" altLang="zh-CN"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</a:rPr>
              <a:t>5.</a:t>
            </a:r>
            <a:r>
              <a:rPr lang="zh-CN" altLang="en-US">
                <a:solidFill>
                  <a:srgbClr val="C00000"/>
                </a:solidFill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</a:rPr>
              <a:t>西下：</a:t>
            </a:r>
            <a:r>
              <a:rPr lang="zh-CN" altLang="en-US"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</a:rPr>
              <a:t>向西方地平线落下。</a:t>
            </a:r>
            <a:endParaRPr lang="zh-CN" altLang="en-US">
              <a:latin typeface="方正字迹-陈代明行楷简体" panose="02010600010101010101" charset="-122"/>
              <a:ea typeface="方正字迹-陈代明行楷简体" panose="02010600010101010101" charset="-122"/>
              <a:cs typeface="方正字迹-陈代明行楷简体" panose="02010600010101010101" charset="-122"/>
            </a:endParaRPr>
          </a:p>
          <a:p>
            <a:pPr>
              <a:lnSpc>
                <a:spcPct val="120000"/>
              </a:lnSpc>
            </a:pPr>
            <a:r>
              <a:rPr lang="en-US" altLang="zh-CN"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</a:rPr>
              <a:t>6.</a:t>
            </a:r>
            <a:r>
              <a:rPr lang="zh-CN" altLang="en-US">
                <a:solidFill>
                  <a:srgbClr val="C00000"/>
                </a:solidFill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</a:rPr>
              <a:t>几时回</a:t>
            </a:r>
            <a:r>
              <a:rPr lang="zh-CN" altLang="en-US"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</a:rPr>
              <a:t>：什么时候回来。</a:t>
            </a:r>
            <a:endParaRPr lang="zh-CN" altLang="en-US">
              <a:latin typeface="方正字迹-陈代明行楷简体" panose="02010600010101010101" charset="-122"/>
              <a:ea typeface="方正字迹-陈代明行楷简体" panose="02010600010101010101" charset="-122"/>
              <a:cs typeface="方正字迹-陈代明行楷简体" panose="02010600010101010101" charset="-122"/>
            </a:endParaRPr>
          </a:p>
          <a:p>
            <a:pPr>
              <a:lnSpc>
                <a:spcPct val="120000"/>
              </a:lnSpc>
            </a:pPr>
            <a:r>
              <a:rPr lang="en-US" altLang="zh-CN"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  <a:sym typeface="+mn-ea"/>
              </a:rPr>
              <a:t>7.</a:t>
            </a:r>
            <a:r>
              <a:rPr lang="zh-CN" altLang="en-US">
                <a:solidFill>
                  <a:srgbClr val="C00000"/>
                </a:solidFill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  <a:sym typeface="+mn-ea"/>
              </a:rPr>
              <a:t>无可奈何：</a:t>
            </a:r>
            <a:r>
              <a:rPr lang="zh-CN" altLang="en-US"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  <a:sym typeface="+mn-ea"/>
              </a:rPr>
              <a:t>不得已，没有办法。</a:t>
            </a:r>
            <a:endParaRPr lang="zh-CN" altLang="en-US">
              <a:latin typeface="方正字迹-陈代明行楷简体" panose="02010600010101010101" charset="-122"/>
              <a:ea typeface="方正字迹-陈代明行楷简体" panose="02010600010101010101" charset="-122"/>
              <a:cs typeface="方正字迹-陈代明行楷简体" panose="02010600010101010101" charset="-122"/>
            </a:endParaRPr>
          </a:p>
          <a:p>
            <a:endParaRPr lang="zh-CN" altLang="en-US">
              <a:solidFill>
                <a:srgbClr val="C00000"/>
              </a:solidFill>
              <a:latin typeface="方正字迹-陈代明行楷简体" panose="02010600010101010101" charset="-122"/>
              <a:ea typeface="方正字迹-陈代明行楷简体" panose="02010600010101010101" charset="-122"/>
              <a:cs typeface="方正字迹-陈代明行楷简体" panose="0201060001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0" name="组合 19"/>
          <p:cNvGrpSpPr/>
          <p:nvPr/>
        </p:nvGrpSpPr>
        <p:grpSpPr>
          <a:xfrm>
            <a:off x="5348" y="38977"/>
            <a:ext cx="9138653" cy="255454"/>
            <a:chOff x="7130" y="51969"/>
            <a:chExt cx="12184870" cy="340605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324" t="35406" r="12526" b="50665"/>
            <a:stretch>
              <a:fillRect/>
            </a:stretch>
          </p:blipFill>
          <p:spPr>
            <a:xfrm>
              <a:off x="7130" y="51969"/>
              <a:ext cx="12184870" cy="339923"/>
            </a:xfrm>
            <a:prstGeom prst="rect">
              <a:avLst/>
            </a:prstGeom>
          </p:spPr>
        </p:pic>
        <p:sp>
          <p:nvSpPr>
            <p:cNvPr id="22" name="矩形 21"/>
            <p:cNvSpPr/>
            <p:nvPr/>
          </p:nvSpPr>
          <p:spPr>
            <a:xfrm>
              <a:off x="12748" y="112173"/>
              <a:ext cx="12179252" cy="280401"/>
            </a:xfrm>
            <a:prstGeom prst="rect">
              <a:avLst/>
            </a:prstGeom>
            <a:blipFill dpi="0" rotWithShape="1">
              <a:blip r:embed="rId3">
                <a:alphaModFix amt="91000"/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267758" y="83871"/>
            <a:ext cx="3878277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词句注释</a:t>
            </a:r>
            <a:endParaRPr lang="zh-CN" altLang="en-US" sz="3200">
              <a:solidFill>
                <a:srgbClr val="C00000"/>
              </a:solidFill>
              <a:latin typeface="站酷小薇LOGO体" panose="02010600010101010101" pitchFamily="2" charset="-122"/>
              <a:ea typeface="站酷小薇LOGO体" panose="02010600010101010101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36600" y="1048385"/>
            <a:ext cx="7868285" cy="4078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</a:rPr>
              <a:t>8.</a:t>
            </a:r>
            <a:r>
              <a:rPr lang="zh-CN" altLang="en-US">
                <a:solidFill>
                  <a:srgbClr val="C00000"/>
                </a:solidFill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</a:rPr>
              <a:t>似曾相识：</a:t>
            </a:r>
            <a:r>
              <a:rPr lang="zh-CN" altLang="en-US"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</a:rPr>
              <a:t>好像曾经认识。形容见过的事物再度出现。后用作成语，即出自晏殊此句。</a:t>
            </a:r>
            <a:endParaRPr lang="zh-CN" altLang="en-US">
              <a:latin typeface="方正字迹-陈代明行楷简体" panose="02010600010101010101" charset="-122"/>
              <a:ea typeface="方正字迹-陈代明行楷简体" panose="02010600010101010101" charset="-122"/>
              <a:cs typeface="方正字迹-陈代明行楷简体" panose="02010600010101010101" charset="-122"/>
            </a:endParaRPr>
          </a:p>
          <a:p>
            <a:pPr>
              <a:lnSpc>
                <a:spcPct val="120000"/>
              </a:lnSpc>
            </a:pPr>
            <a:r>
              <a:rPr lang="en-US" altLang="zh-CN"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</a:rPr>
              <a:t>9.</a:t>
            </a:r>
            <a:r>
              <a:rPr lang="zh-CN" altLang="en-US">
                <a:solidFill>
                  <a:srgbClr val="C00000"/>
                </a:solidFill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</a:rPr>
              <a:t>燕归来：</a:t>
            </a:r>
            <a:r>
              <a:rPr lang="zh-CN" altLang="en-US"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</a:rPr>
              <a:t>燕子从南方飞回来。燕归来，春中常景，在有意无意之间。</a:t>
            </a:r>
            <a:endParaRPr lang="zh-CN" altLang="en-US">
              <a:latin typeface="方正字迹-陈代明行楷简体" panose="02010600010101010101" charset="-122"/>
              <a:ea typeface="方正字迹-陈代明行楷简体" panose="02010600010101010101" charset="-122"/>
              <a:cs typeface="方正字迹-陈代明行楷简体" panose="02010600010101010101" charset="-122"/>
            </a:endParaRPr>
          </a:p>
          <a:p>
            <a:pPr>
              <a:lnSpc>
                <a:spcPct val="120000"/>
              </a:lnSpc>
            </a:pPr>
            <a:r>
              <a:rPr lang="en-US" altLang="zh-CN"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</a:rPr>
              <a:t>10.</a:t>
            </a:r>
            <a:r>
              <a:rPr lang="zh-CN" altLang="en-US">
                <a:solidFill>
                  <a:srgbClr val="C00000"/>
                </a:solidFill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</a:rPr>
              <a:t>小园香径：</a:t>
            </a:r>
            <a:r>
              <a:rPr lang="zh-CN" altLang="en-US"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</a:rPr>
              <a:t>花草芳香的小径，或指落花散香的小径。因落花满径，幽香四溢，故云香径。</a:t>
            </a:r>
            <a:r>
              <a:rPr lang="zh-CN" altLang="en-US">
                <a:solidFill>
                  <a:srgbClr val="C00000"/>
                </a:solidFill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</a:rPr>
              <a:t>香径</a:t>
            </a:r>
            <a:r>
              <a:rPr lang="zh-CN" altLang="en-US"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</a:rPr>
              <a:t>，带着幽香的园中小径。</a:t>
            </a:r>
            <a:endParaRPr lang="zh-CN" altLang="en-US">
              <a:latin typeface="方正字迹-陈代明行楷简体" panose="02010600010101010101" charset="-122"/>
              <a:ea typeface="方正字迹-陈代明行楷简体" panose="02010600010101010101" charset="-122"/>
              <a:cs typeface="方正字迹-陈代明行楷简体" panose="02010600010101010101" charset="-122"/>
            </a:endParaRPr>
          </a:p>
          <a:p>
            <a:pPr>
              <a:lnSpc>
                <a:spcPct val="120000"/>
              </a:lnSpc>
            </a:pPr>
            <a:r>
              <a:rPr lang="en-US" altLang="zh-CN"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</a:rPr>
              <a:t>11.</a:t>
            </a:r>
            <a:r>
              <a:rPr lang="zh-CN" altLang="en-US">
                <a:solidFill>
                  <a:srgbClr val="C00000"/>
                </a:solidFill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</a:rPr>
              <a:t>独：</a:t>
            </a:r>
            <a:r>
              <a:rPr lang="zh-CN" altLang="en-US"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</a:rPr>
              <a:t>副词，用于谓语前，表示“独自”的意思。</a:t>
            </a:r>
            <a:endParaRPr lang="zh-CN" altLang="en-US">
              <a:latin typeface="方正字迹-陈代明行楷简体" panose="02010600010101010101" charset="-122"/>
              <a:ea typeface="方正字迹-陈代明行楷简体" panose="02010600010101010101" charset="-122"/>
              <a:cs typeface="方正字迹-陈代明行楷简体" panose="02010600010101010101" charset="-122"/>
            </a:endParaRPr>
          </a:p>
          <a:p>
            <a:pPr>
              <a:lnSpc>
                <a:spcPct val="120000"/>
              </a:lnSpc>
            </a:pPr>
            <a:r>
              <a:rPr lang="en-US" altLang="zh-CN"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</a:rPr>
              <a:t>12.</a:t>
            </a:r>
            <a:r>
              <a:rPr lang="zh-CN" altLang="en-US">
                <a:solidFill>
                  <a:srgbClr val="C00000"/>
                </a:solidFill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</a:rPr>
              <a:t>徘徊：</a:t>
            </a:r>
            <a:r>
              <a:rPr lang="zh-CN" altLang="en-US"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</a:rPr>
              <a:t>来回走。</a:t>
            </a:r>
            <a:endParaRPr lang="zh-CN" altLang="en-US">
              <a:latin typeface="方正字迹-陈代明行楷简体" panose="02010600010101010101" charset="-122"/>
              <a:ea typeface="方正字迹-陈代明行楷简体" panose="02010600010101010101" charset="-122"/>
              <a:cs typeface="方正字迹-陈代明行楷简体" panose="0201060001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37" name="Rectangle 2"/>
          <p:cNvSpPr/>
          <p:nvPr>
            <p:ph type="title" idx="4294967295"/>
          </p:nvPr>
        </p:nvSpPr>
        <p:spPr>
          <a:xfrm>
            <a:off x="388620" y="1875790"/>
            <a:ext cx="2687320" cy="857250"/>
          </a:xfrm>
          <a:prstGeom prst="rect">
            <a:avLst/>
          </a:prstGeom>
          <a:noFill/>
          <a:ln>
            <a:solidFill>
              <a:prstClr val="black"/>
            </a:solidFill>
            <a:miter lim="800000"/>
          </a:ln>
        </p:spPr>
        <p:txBody>
          <a:bodyPr vert="horz" wrap="square" lIns="68580" tIns="34290" rIns="68580" bIns="34290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lnSpc>
                <a:spcPct val="16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方正字迹-陈代明行楷简体" panose="02010600010101010101" charset="-122"/>
                <a:ea typeface="方正字迹-陈代明行楷简体" panose="02010600010101010101" charset="-122"/>
              </a:rPr>
              <a:t>一曲新词酒一杯，</a:t>
            </a:r>
            <a:br>
              <a:rPr lang="zh-CN" altLang="en-US" sz="2800" b="1">
                <a:solidFill>
                  <a:srgbClr val="FF0000"/>
                </a:solidFill>
                <a:latin typeface="方正字迹-陈代明行楷简体" panose="02010600010101010101" charset="-122"/>
                <a:ea typeface="方正字迹-陈代明行楷简体" panose="02010600010101010101" charset="-122"/>
              </a:rPr>
            </a:br>
            <a:r>
              <a:rPr lang="zh-CN" altLang="en-US" sz="2800" b="1">
                <a:solidFill>
                  <a:srgbClr val="FF0000"/>
                </a:solidFill>
                <a:latin typeface="方正字迹-陈代明行楷简体" panose="02010600010101010101" charset="-122"/>
                <a:ea typeface="方正字迹-陈代明行楷简体" panose="02010600010101010101" charset="-122"/>
              </a:rPr>
              <a:t>去年天气旧亭台。</a:t>
            </a:r>
            <a:br>
              <a:rPr lang="zh-CN" altLang="en-US" sz="2800" b="1">
                <a:solidFill>
                  <a:srgbClr val="FF0000"/>
                </a:solidFill>
                <a:latin typeface="方正字迹-陈代明行楷简体" panose="02010600010101010101" charset="-122"/>
                <a:ea typeface="方正字迹-陈代明行楷简体" panose="02010600010101010101" charset="-122"/>
              </a:rPr>
            </a:br>
            <a:r>
              <a:rPr sz="2800" b="1">
                <a:solidFill>
                  <a:srgbClr val="FF0000"/>
                </a:solidFill>
                <a:latin typeface="方正字迹-陈代明行楷简体" panose="02010600010101010101" charset="-122"/>
                <a:ea typeface="方正字迹-陈代明行楷简体" panose="02010600010101010101" charset="-122"/>
                <a:sym typeface="+mn-ea"/>
              </a:rPr>
              <a:t>夕阳西下几时回。</a:t>
            </a:r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338" name="Rectangle 3"/>
          <p:cNvSpPr/>
          <p:nvPr>
            <p:ph idx="4294967295"/>
          </p:nvPr>
        </p:nvSpPr>
        <p:spPr>
          <a:xfrm>
            <a:off x="3472815" y="1275715"/>
            <a:ext cx="5671185" cy="1569085"/>
          </a:xfrm>
          <a:prstGeom prst="rect">
            <a:avLst/>
          </a:prstGeom>
          <a:noFill/>
          <a:ln>
            <a:solidFill>
              <a:prstClr val="black"/>
            </a:solidFill>
            <a:miter lim="800000"/>
          </a:ln>
        </p:spPr>
        <p:txBody>
          <a:bodyPr vert="horz" wrap="square" lIns="68580" tIns="34290" rIns="68580" bIns="34290" anchor="t" anchorCtr="0"/>
          <a:lstStyle>
            <a:lvl1pPr marL="342900" indent="-342900" algn="l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lvl="0" indent="-342900" eaLnBrk="1" hangingPunct="1">
              <a:lnSpc>
                <a:spcPct val="130000"/>
              </a:lnSpc>
            </a:pP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听一曲以新词谱成的歌，饮一杯酒。</a:t>
            </a:r>
            <a:endParaRPr lang="zh-CN" altLang="en-US" sz="2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342900" lvl="0" indent="-342900" eaLnBrk="1" hangingPunct="1">
              <a:lnSpc>
                <a:spcPct val="130000"/>
              </a:lnSpc>
            </a:pP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去年这时节的天气、旧亭台依然存在。 </a:t>
            </a:r>
            <a:endParaRPr lang="zh-CN" altLang="en-US" sz="2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342900" lvl="0" indent="-342900" eaLnBrk="1" hangingPunct="1">
              <a:lnSpc>
                <a:spcPct val="130000"/>
              </a:lnSpc>
            </a:pPr>
            <a:r>
              <a: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但眼前的夕阳西下了，不知何时会再回来</a:t>
            </a:r>
            <a:r>
              <a:rPr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lang="zh-CN" altLang="en-US" sz="2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67758" y="83871"/>
            <a:ext cx="3878277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疏通词意</a:t>
            </a:r>
            <a:endParaRPr lang="zh-CN" altLang="en-US" sz="3200">
              <a:solidFill>
                <a:srgbClr val="C00000"/>
              </a:solidFill>
              <a:latin typeface="站酷小薇LOGO体" panose="02010600010101010101" pitchFamily="2" charset="-122"/>
              <a:ea typeface="站酷小薇LOGO体" panose="0201060001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37" name="Rectangle 2"/>
          <p:cNvSpPr/>
          <p:nvPr>
            <p:ph type="title" idx="4294967295"/>
          </p:nvPr>
        </p:nvSpPr>
        <p:spPr>
          <a:xfrm>
            <a:off x="179070" y="1875790"/>
            <a:ext cx="3170555" cy="857250"/>
          </a:xfrm>
          <a:prstGeom prst="rect">
            <a:avLst/>
          </a:prstGeom>
          <a:noFill/>
          <a:ln>
            <a:solidFill>
              <a:prstClr val="black"/>
            </a:solidFill>
            <a:miter lim="800000"/>
          </a:ln>
        </p:spPr>
        <p:txBody>
          <a:bodyPr vert="horz" wrap="square" lIns="68580" tIns="34290" rIns="68580" bIns="34290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lnSpc>
                <a:spcPct val="16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方正字迹-陈代明行楷简体" panose="02010600010101010101" charset="-122"/>
                <a:ea typeface="方正字迹-陈代明行楷简体" panose="02010600010101010101" charset="-122"/>
              </a:rPr>
              <a:t>无可奈何花落去，</a:t>
            </a:r>
            <a:br>
              <a:rPr lang="zh-CN" altLang="en-US" sz="2800" b="1">
                <a:solidFill>
                  <a:srgbClr val="FF0000"/>
                </a:solidFill>
                <a:latin typeface="方正字迹-陈代明行楷简体" panose="02010600010101010101" charset="-122"/>
                <a:ea typeface="方正字迹-陈代明行楷简体" panose="02010600010101010101" charset="-122"/>
              </a:rPr>
            </a:br>
            <a:r>
              <a:rPr lang="zh-CN" altLang="en-US" sz="2800" b="1">
                <a:solidFill>
                  <a:srgbClr val="FF0000"/>
                </a:solidFill>
                <a:latin typeface="方正字迹-陈代明行楷简体" panose="02010600010101010101" charset="-122"/>
                <a:ea typeface="方正字迹-陈代明行楷简体" panose="02010600010101010101" charset="-122"/>
              </a:rPr>
              <a:t>似曾相识燕归来。</a:t>
            </a:r>
            <a:br>
              <a:rPr lang="zh-CN" altLang="en-US" sz="2800" b="1">
                <a:solidFill>
                  <a:srgbClr val="FF0000"/>
                </a:solidFill>
                <a:latin typeface="方正字迹-陈代明行楷简体" panose="02010600010101010101" charset="-122"/>
                <a:ea typeface="方正字迹-陈代明行楷简体" panose="02010600010101010101" charset="-122"/>
              </a:rPr>
            </a:br>
            <a:r>
              <a:rPr sz="2800" b="1">
                <a:solidFill>
                  <a:srgbClr val="FF0000"/>
                </a:solidFill>
                <a:latin typeface="方正字迹-陈代明行楷简体" panose="02010600010101010101" charset="-122"/>
                <a:ea typeface="方正字迹-陈代明行楷简体" panose="02010600010101010101" charset="-122"/>
                <a:sym typeface="+mn-ea"/>
              </a:rPr>
              <a:t>小园香径独徘徊。</a:t>
            </a:r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338" name="Rectangle 3"/>
          <p:cNvSpPr/>
          <p:nvPr>
            <p:ph idx="4294967295"/>
          </p:nvPr>
        </p:nvSpPr>
        <p:spPr>
          <a:xfrm>
            <a:off x="3472815" y="1275715"/>
            <a:ext cx="5671185" cy="1569085"/>
          </a:xfrm>
          <a:prstGeom prst="rect">
            <a:avLst/>
          </a:prstGeom>
          <a:noFill/>
          <a:ln>
            <a:solidFill>
              <a:prstClr val="black"/>
            </a:solidFill>
            <a:miter lim="800000"/>
          </a:ln>
        </p:spPr>
        <p:txBody>
          <a:bodyPr vert="horz" wrap="square" lIns="68580" tIns="34290" rIns="68580" bIns="34290" anchor="t" anchorCtr="0"/>
          <a:lstStyle>
            <a:lvl1pPr marL="342900" indent="-342900" algn="l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lvl="0" indent="-342900" eaLnBrk="1" hangingPunct="1">
              <a:lnSpc>
                <a:spcPct val="130000"/>
              </a:lnSpc>
            </a:pP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无可奈何之中，春花正在凋落。</a:t>
            </a:r>
            <a:endParaRPr lang="zh-CN" altLang="en-US" sz="2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342900" lvl="0" indent="-342900" eaLnBrk="1" hangingPunct="1">
              <a:lnSpc>
                <a:spcPct val="130000"/>
              </a:lnSpc>
            </a:pP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而去年似曾见过的燕子，如今又飞回到旧巢来了。 </a:t>
            </a:r>
            <a:endParaRPr lang="zh-CN" altLang="en-US" sz="2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342900" lvl="0" indent="-342900" eaLnBrk="1" hangingPunct="1">
              <a:lnSpc>
                <a:spcPct val="130000"/>
              </a:lnSpc>
            </a:pPr>
            <a:r>
              <a: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（自己不禁）在小花园中落花遍地的小径上惆怅地徘徊起来。</a:t>
            </a:r>
            <a:br>
              <a:rPr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</a:br>
            <a:endParaRPr sz="24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67758" y="83871"/>
            <a:ext cx="3878277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疏通词意</a:t>
            </a:r>
            <a:endParaRPr lang="zh-CN" altLang="en-US" sz="3200">
              <a:solidFill>
                <a:srgbClr val="C00000"/>
              </a:solidFill>
              <a:latin typeface="站酷小薇LOGO体" panose="02010600010101010101" pitchFamily="2" charset="-122"/>
              <a:ea typeface="站酷小薇LOGO体" panose="0201060001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1" name="Oval 2"/>
          <p:cNvSpPr/>
          <p:nvPr/>
        </p:nvSpPr>
        <p:spPr>
          <a:xfrm>
            <a:off x="6229350" y="571500"/>
            <a:ext cx="1143000" cy="514350"/>
          </a:xfrm>
          <a:prstGeom prst="ellipse">
            <a:avLst/>
          </a:prstGeom>
          <a:solidFill>
            <a:schemeClr val="bg2"/>
          </a:solidFill>
          <a:ln w="19050">
            <a:solidFill>
              <a:srgbClr val="006600"/>
            </a:solidFill>
            <a:bevel/>
          </a:ln>
        </p:spPr>
        <p:txBody>
          <a:bodyPr wrap="none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zh-CN" sz="1350">
              <a:solidFill>
                <a:schemeClr val="bg1"/>
              </a:solidFill>
              <a:latin typeface="Tahoma" panose="020b0604030504040204" pitchFamily="34" charset="0"/>
            </a:endParaRPr>
          </a:p>
        </p:txBody>
      </p:sp>
      <p:sp>
        <p:nvSpPr>
          <p:cNvPr id="5122" name="Oval 3"/>
          <p:cNvSpPr/>
          <p:nvPr/>
        </p:nvSpPr>
        <p:spPr>
          <a:xfrm>
            <a:off x="2343150" y="571500"/>
            <a:ext cx="857250" cy="514350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6600"/>
            </a:solidFill>
            <a:bevel/>
          </a:ln>
        </p:spPr>
        <p:txBody>
          <a:bodyPr wrap="none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endParaRPr lang="zh-CN" altLang="en-US" sz="1350"/>
          </a:p>
        </p:txBody>
      </p:sp>
      <p:sp>
        <p:nvSpPr>
          <p:cNvPr id="5123" name="Text Box 4"/>
          <p:cNvSpPr/>
          <p:nvPr/>
        </p:nvSpPr>
        <p:spPr>
          <a:xfrm>
            <a:off x="1547813" y="519113"/>
            <a:ext cx="6048375" cy="55308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spcBef>
                <a:spcPct val="50000"/>
              </a:spcBef>
            </a:pPr>
            <a:r>
              <a:rPr lang="zh-CN" altLang="en-US" sz="3000" b="1">
                <a:latin typeface="方正字迹-陈代明行楷简体" panose="02010600010101010101" charset="-122"/>
                <a:ea typeface="方正字迹-陈代明行楷简体" panose="02010600010101010101" charset="-122"/>
              </a:rPr>
              <a:t>一曲新词酒一杯，</a:t>
            </a:r>
            <a:r>
              <a:rPr lang="zh-CN" altLang="en-US" sz="3000" b="1">
                <a:solidFill>
                  <a:srgbClr val="AE1F02"/>
                </a:solidFill>
                <a:latin typeface="方正字迹-陈代明行楷简体" panose="02010600010101010101" charset="-122"/>
                <a:ea typeface="方正字迹-陈代明行楷简体" panose="02010600010101010101" charset="-122"/>
              </a:rPr>
              <a:t>去年</a:t>
            </a:r>
            <a:r>
              <a:rPr lang="zh-CN" altLang="en-US" sz="3000" b="1">
                <a:latin typeface="方正字迹-陈代明行楷简体" panose="02010600010101010101" charset="-122"/>
                <a:ea typeface="方正字迹-陈代明行楷简体" panose="02010600010101010101" charset="-122"/>
              </a:rPr>
              <a:t>天气旧亭台</a:t>
            </a:r>
            <a:endParaRPr lang="zh-CN" altLang="en-US" sz="3000" b="1">
              <a:latin typeface="方正字迹-陈代明行楷简体" panose="02010600010101010101" charset="-122"/>
              <a:ea typeface="方正字迹-陈代明行楷简体" panose="02010600010101010101" charset="-122"/>
            </a:endParaRPr>
          </a:p>
        </p:txBody>
      </p:sp>
      <p:sp>
        <p:nvSpPr>
          <p:cNvPr id="5124" name="Text Box 5"/>
          <p:cNvSpPr/>
          <p:nvPr/>
        </p:nvSpPr>
        <p:spPr>
          <a:xfrm>
            <a:off x="1056005" y="1653540"/>
            <a:ext cx="7321550" cy="246126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spcBef>
                <a:spcPct val="50000"/>
              </a:spcBef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只身一人，新词“一曲”，清酒“一杯”，孤单冷寂，引起对</a:t>
            </a:r>
            <a:r>
              <a:rPr lang="zh-CN" altLang="en-US" sz="2800" b="1">
                <a:solidFill>
                  <a:srgbClr val="AE1F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往事的回忆。</a:t>
            </a:r>
            <a:endParaRPr lang="zh-CN" altLang="en-US" sz="2800" b="1">
              <a:solidFill>
                <a:srgbClr val="AE1F02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lvl="0" indent="0">
              <a:spcBef>
                <a:spcPct val="50000"/>
              </a:spcBef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新是唱新词，旧是喝酒唱词的环境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旧亭台，新词旧景对比，抒发了今是昨非的惆怅情思。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base">
                                        <p:cTn id="7" dur="500" fill="hold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5" name="Text Box 2"/>
          <p:cNvSpPr/>
          <p:nvPr/>
        </p:nvSpPr>
        <p:spPr>
          <a:xfrm>
            <a:off x="1709738" y="951309"/>
            <a:ext cx="5238750" cy="553085"/>
          </a:xfrm>
          <a:prstGeom prst="rect">
            <a:avLst/>
          </a:prstGeom>
          <a:noFill/>
          <a:ln>
            <a:solidFill>
              <a:schemeClr val="bg1"/>
            </a:solidFill>
            <a:round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spcBef>
                <a:spcPct val="50000"/>
              </a:spcBef>
            </a:pPr>
            <a:r>
              <a:rPr lang="zh-CN" altLang="en-US" sz="3000" b="1">
                <a:solidFill>
                  <a:srgbClr val="AE1F02"/>
                </a:solidFill>
                <a:latin typeface="方正字迹-陈代明行楷简体" panose="02010600010101010101" charset="-122"/>
                <a:ea typeface="方正字迹-陈代明行楷简体" panose="02010600010101010101" charset="-122"/>
              </a:rPr>
              <a:t>夕阳西下</a:t>
            </a:r>
            <a:r>
              <a:rPr lang="zh-CN" altLang="en-US" sz="3000" b="1">
                <a:latin typeface="方正字迹-陈代明行楷简体" panose="02010600010101010101" charset="-122"/>
                <a:ea typeface="方正字迹-陈代明行楷简体" panose="02010600010101010101" charset="-122"/>
              </a:rPr>
              <a:t>几时回？</a:t>
            </a:r>
            <a:endParaRPr lang="zh-CN" altLang="en-US" sz="3000" b="1">
              <a:latin typeface="方正字迹-陈代明行楷简体" panose="02010600010101010101" charset="-122"/>
              <a:ea typeface="方正字迹-陈代明行楷简体" panose="02010600010101010101" charset="-122"/>
            </a:endParaRPr>
          </a:p>
        </p:txBody>
      </p:sp>
      <p:sp>
        <p:nvSpPr>
          <p:cNvPr id="6146" name="Text Box 3"/>
          <p:cNvSpPr/>
          <p:nvPr/>
        </p:nvSpPr>
        <p:spPr>
          <a:xfrm>
            <a:off x="1143000" y="1762125"/>
            <a:ext cx="6807200" cy="258953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既写景，又是对心情的反映，词面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上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写的是“西下”的“夕阳”，暗示的却是整个人生。其中涵蕴着时间永恒而人生短暂的叹息。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lvl="0" indent="0"/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 additive="base">
                                        <p:cTn id="7" dur="2000" fill="hold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3" name="Text Box 2"/>
          <p:cNvSpPr/>
          <p:nvPr/>
        </p:nvSpPr>
        <p:spPr>
          <a:xfrm>
            <a:off x="1439466" y="519113"/>
            <a:ext cx="6289040" cy="55308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000" b="1">
                <a:solidFill>
                  <a:srgbClr val="006600"/>
                </a:solidFill>
                <a:latin typeface="方正字迹-陈代明行楷简体" panose="02010600010101010101" charset="-122"/>
                <a:ea typeface="方正字迹-陈代明行楷简体" panose="02010600010101010101" charset="-122"/>
              </a:rPr>
              <a:t>无可奈何</a:t>
            </a:r>
            <a:r>
              <a:rPr lang="zh-CN" altLang="en-US" sz="3000" b="1">
                <a:solidFill>
                  <a:srgbClr val="AE1F02"/>
                </a:solidFill>
                <a:latin typeface="方正字迹-陈代明行楷简体" panose="02010600010101010101" charset="-122"/>
                <a:ea typeface="方正字迹-陈代明行楷简体" panose="02010600010101010101" charset="-122"/>
              </a:rPr>
              <a:t>花落去</a:t>
            </a:r>
            <a:r>
              <a:rPr lang="zh-CN" altLang="en-US" sz="3000" b="1">
                <a:latin typeface="方正字迹-陈代明行楷简体" panose="02010600010101010101" charset="-122"/>
                <a:ea typeface="方正字迹-陈代明行楷简体" panose="02010600010101010101" charset="-122"/>
              </a:rPr>
              <a:t>，</a:t>
            </a:r>
            <a:r>
              <a:rPr lang="zh-CN" altLang="en-US" sz="3000" b="1">
                <a:solidFill>
                  <a:srgbClr val="006600"/>
                </a:solidFill>
                <a:latin typeface="方正字迹-陈代明行楷简体" panose="02010600010101010101" charset="-122"/>
                <a:ea typeface="方正字迹-陈代明行楷简体" panose="02010600010101010101" charset="-122"/>
              </a:rPr>
              <a:t>似曾相识</a:t>
            </a:r>
            <a:r>
              <a:rPr lang="zh-CN" altLang="en-US" sz="3000" b="1">
                <a:solidFill>
                  <a:srgbClr val="AE1F02"/>
                </a:solidFill>
                <a:latin typeface="方正字迹-陈代明行楷简体" panose="02010600010101010101" charset="-122"/>
                <a:ea typeface="方正字迹-陈代明行楷简体" panose="02010600010101010101" charset="-122"/>
              </a:rPr>
              <a:t>燕归来</a:t>
            </a:r>
            <a:r>
              <a:rPr lang="zh-CN" altLang="en-US" sz="3000" b="1">
                <a:latin typeface="方正字迹-陈代明行楷简体" panose="02010600010101010101" charset="-122"/>
                <a:ea typeface="方正字迹-陈代明行楷简体" panose="02010600010101010101" charset="-122"/>
              </a:rPr>
              <a:t>，</a:t>
            </a:r>
            <a:endParaRPr lang="zh-CN" altLang="en-US" sz="3000" b="1">
              <a:latin typeface="方正字迹-陈代明行楷简体" panose="02010600010101010101" charset="-122"/>
              <a:ea typeface="方正字迹-陈代明行楷简体" panose="02010600010101010101" charset="-122"/>
            </a:endParaRPr>
          </a:p>
        </p:txBody>
      </p:sp>
      <p:sp>
        <p:nvSpPr>
          <p:cNvPr id="8194" name="Text Box 3"/>
          <p:cNvSpPr/>
          <p:nvPr/>
        </p:nvSpPr>
        <p:spPr>
          <a:xfrm>
            <a:off x="647700" y="1534160"/>
            <a:ext cx="8004810" cy="286131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3000" b="1"/>
              <a:t>     </a:t>
            </a:r>
            <a:r>
              <a:rPr lang="en-US" altLang="zh-CN" sz="3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“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花落”是伤春，“似曾相识”是伤别，“去”是花落去，“来”是燕归来。再次形成对比，增加了对时光流逝的惋惜之情。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lvl="0" indent="0"/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赏析：</a:t>
            </a:r>
            <a:r>
              <a:rPr lang="zh-CN" altLang="en-US" sz="3000" b="1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通过对易逝的自然春光的描写，将自然现象与人的感受巧妙结合，抒发了青春易逝，伤别怀旧之情。</a:t>
            </a:r>
            <a:endParaRPr lang="zh-CN" altLang="en-US" sz="3000" b="1" u="sng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base">
                                        <p:cTn id="7" dur="500" fill="hold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5362" name="组合 12"/>
          <p:cNvGrpSpPr/>
          <p:nvPr/>
        </p:nvGrpSpPr>
        <p:grpSpPr>
          <a:xfrm>
            <a:off x="1063625" y="915988"/>
            <a:ext cx="877888" cy="2073275"/>
            <a:chOff x="2627784" y="501795"/>
            <a:chExt cx="878400" cy="2073002"/>
          </a:xfrm>
        </p:grpSpPr>
        <p:sp>
          <p:nvSpPr>
            <p:cNvPr id="15367" name="矩形 9"/>
            <p:cNvSpPr/>
            <p:nvPr/>
          </p:nvSpPr>
          <p:spPr>
            <a:xfrm>
              <a:off x="2627784" y="501795"/>
              <a:ext cx="878400" cy="2073002"/>
            </a:xfrm>
            <a:prstGeom prst="rect">
              <a:avLst/>
            </a:prstGeom>
            <a:solidFill>
              <a:schemeClr val="bg1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>
              <a:spAutoFit/>
            </a:bodyPr>
            <a:lstStyle/>
            <a:p>
              <a:endParaRPr lang="zh-CN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7" name="矩形 6"/>
            <p:cNvSpPr/>
            <p:nvPr/>
          </p:nvSpPr>
          <p:spPr bwMode="auto">
            <a:xfrm>
              <a:off x="2707205" y="592270"/>
              <a:ext cx="719557" cy="1892051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1225550" y="1181100"/>
            <a:ext cx="554038" cy="1611313"/>
          </a:xfrm>
          <a:prstGeom prst="rect">
            <a:avLst/>
          </a:prstGeom>
          <a:noFill/>
        </p:spPr>
        <p:txBody>
          <a:bodyPr vert="eaVert" wrap="none"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zh-CN" altLang="en-US" b="1" kern="1200" cap="none" spc="600" normalizeH="0" baseline="0" noProof="0" smtClean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词与词牌</a:t>
            </a:r>
            <a:endParaRPr kumimoji="0" lang="zh-CN" altLang="en-US" b="1" kern="1200" cap="none" spc="600" normalizeH="0" baseline="0" noProof="0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  <a:cs typeface="+mn-cs"/>
            </a:endParaRPr>
          </a:p>
        </p:txBody>
      </p:sp>
      <p:pic>
        <p:nvPicPr>
          <p:cNvPr id="15364" name="Picture 4" descr="E:\工作\图片\古风\51yuansu.com___5b5bd1e94560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941513" cy="1485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2268855" y="916305"/>
            <a:ext cx="6710045" cy="396938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 b="1" spc="600">
                <a:latin typeface="仿宋" panose="02010609060101010101" pitchFamily="49" charset="-122"/>
                <a:ea typeface="仿宋" panose="02010609060101010101" pitchFamily="49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60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</a:rPr>
              <a:t>词又称</a:t>
            </a:r>
            <a:r>
              <a:rPr kumimoji="0" lang="zh-CN" altLang="en-US" sz="2800" b="1" i="0" u="none" strike="noStrike" kern="1200" cap="none" spc="60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</a:rPr>
              <a:t>曲子词、长短句、诗余</a:t>
            </a:r>
            <a:r>
              <a:rPr kumimoji="0" lang="zh-CN" altLang="en-US" sz="2800" b="1" i="0" u="none" strike="noStrike" kern="1200" cap="none" spc="60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</a:rPr>
              <a:t>，是配合宴乐乐曲而填写的歌诗。我国文学史上向来以唐诗、宋词并举 。可见它已成为我国宋代的主要文学样式。</a:t>
            </a:r>
            <a:r>
              <a:rPr kumimoji="0" lang="zh-CN" altLang="en-US" sz="2800" b="1" i="0" u="none" strike="noStrike" kern="1200" cap="none" spc="60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</a:rPr>
              <a:t>词又叫诗余，长短句。</a:t>
            </a:r>
            <a:r>
              <a:rPr lang="zh-CN" sz="280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  <a:sym typeface="+mn-lt"/>
              </a:rPr>
              <a:t>《浣溪沙》是词牌名，即曲的谱子</a:t>
            </a:r>
            <a:r>
              <a:rPr lang="zh-CN" sz="2800" noProof="0" smtClean="0">
                <a:ln>
                  <a:noFill/>
                </a:ln>
                <a:solidFill>
                  <a:srgbClr val="663300"/>
                </a:solidFill>
                <a:effectLst/>
                <a:uLnTx/>
                <a:uFillTx/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  <a:sym typeface="+mn-lt"/>
              </a:rPr>
              <a:t>。</a:t>
            </a:r>
            <a:endParaRPr kumimoji="0" lang="zh-CN" altLang="en-US" sz="2800" b="1" i="0" u="none" strike="noStrike" kern="1200" cap="none" spc="600" normalizeH="0" baseline="0" noProof="0" smtClean="0">
              <a:ln>
                <a:noFill/>
              </a:ln>
              <a:solidFill>
                <a:srgbClr val="663300"/>
              </a:solidFill>
              <a:effectLst/>
              <a:uLnTx/>
              <a:uFillTx/>
              <a:latin typeface="方正字迹-陈代明行楷简体" panose="02010600010101010101" charset="-122"/>
              <a:ea typeface="方正字迹-陈代明行楷简体" panose="02010600010101010101" charset="-122"/>
              <a:cs typeface="方正字迹-陈代明行楷简体" panose="02010600010101010101" charset="-122"/>
              <a:sym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charRg st="0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charRg st="0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charRg st="0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18" name="Rectangle 3"/>
          <p:cNvSpPr/>
          <p:nvPr/>
        </p:nvSpPr>
        <p:spPr>
          <a:xfrm>
            <a:off x="1385888" y="1032153"/>
            <a:ext cx="309880" cy="29908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ctr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1350"/>
              <a:t>  </a:t>
            </a:r>
            <a:endParaRPr lang="zh-CN" altLang="en-US" sz="1350"/>
          </a:p>
        </p:txBody>
      </p:sp>
      <p:sp>
        <p:nvSpPr>
          <p:cNvPr id="9219" name="Rectangle 4"/>
          <p:cNvSpPr/>
          <p:nvPr/>
        </p:nvSpPr>
        <p:spPr>
          <a:xfrm>
            <a:off x="649605" y="158750"/>
            <a:ext cx="8197215" cy="4339590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</p:spPr>
        <p:txBody>
          <a:bodyPr wrap="square" anchor="ctr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l">
              <a:lnSpc>
                <a:spcPct val="100000"/>
              </a:lnSpc>
            </a:pPr>
            <a:r>
              <a:rPr sz="3200" b="1">
                <a:solidFill>
                  <a:srgbClr val="3366FF"/>
                </a:solidFill>
                <a:latin typeface="方正字迹-陈代明行楷简体" panose="02010600010101010101" charset="-122"/>
                <a:ea typeface="方正字迹-陈代明行楷简体" panose="02010600010101010101" charset="-122"/>
                <a:sym typeface="+mn-ea"/>
              </a:rPr>
              <a:t>无可奈何花落去，似曾相识燕归来</a:t>
            </a:r>
            <a:endParaRPr lang="zh-CN" altLang="en-US" sz="3200" b="1">
              <a:solidFill>
                <a:srgbClr val="3366FF"/>
              </a:solidFill>
              <a:latin typeface="方正字迹-陈代明行楷简体" panose="02010600010101010101" charset="-122"/>
              <a:ea typeface="方正字迹-陈代明行楷简体" panose="02010600010101010101" charset="-122"/>
            </a:endParaRPr>
          </a:p>
          <a:p>
            <a:pPr marL="0" lvl="0" indent="0" algn="l">
              <a:lnSpc>
                <a:spcPct val="100000"/>
              </a:lnSpc>
            </a:pPr>
            <a:endParaRPr lang="zh-CN" altLang="en-US" sz="2100" b="1"/>
          </a:p>
          <a:p>
            <a:pPr marL="0" lvl="0" indent="0" algn="l">
              <a:lnSpc>
                <a:spcPct val="120000"/>
              </a:lnSpc>
            </a:pPr>
            <a:r>
              <a:rPr sz="2100" b="1">
                <a:solidFill>
                  <a:srgbClr val="C00000"/>
                </a:solidFill>
                <a:sym typeface="+mn-ea"/>
              </a:rPr>
              <a:t>这一联写出了人们心中所有但为笔底所无的细腻感受，其中包含着看似简单实则颇为深奥的哲理。</a:t>
            </a:r>
            <a:endParaRPr sz="2100" b="1">
              <a:solidFill>
                <a:srgbClr val="C00000"/>
              </a:solidFill>
              <a:sym typeface="+mn-ea"/>
            </a:endParaRPr>
          </a:p>
          <a:p>
            <a:pPr marL="0" lvl="0" indent="0" algn="l">
              <a:lnSpc>
                <a:spcPct val="120000"/>
              </a:lnSpc>
            </a:pPr>
            <a:endParaRPr lang="zh-CN" altLang="en-US" sz="2400" b="1" u="sng"/>
          </a:p>
          <a:p>
            <a:pPr marL="0" lvl="0" indent="0" algn="l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一切必然要消逝的美好事物都无法阻止其消逝，但消逝的同时仍然有美好事物的再现，生活不会因消逝而变得一片虚无。只不过这种重现毕竟不等于美好事物的原封不动地重现，它只是“似曾相识”罢了。</a:t>
            </a:r>
            <a:b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</a:b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base">
                                        <p:cTn id="7" dur="500" fill="hold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895350" y="1213485"/>
            <a:ext cx="7707630" cy="230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indent="2381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238125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  <a:sym typeface="+mn-lt"/>
              </a:rPr>
              <a:t>1</a:t>
            </a:r>
            <a:r>
              <a:rPr kumimoji="0" lang="zh-CN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  <a:sym typeface="+mn-lt"/>
              </a:rPr>
              <a:t>、本诗的主要内容是什么</a:t>
            </a:r>
            <a:r>
              <a:rPr kumimoji="0" lang="zh-CN" altLang="zh-CN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  <a:sym typeface="+mn-lt"/>
              </a:rPr>
              <a:t>, </a:t>
            </a:r>
            <a:endParaRPr kumimoji="0" lang="zh-CN" altLang="zh-CN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方正字迹-陈代明行楷简体" panose="02010600010101010101" charset="-122"/>
              <a:ea typeface="方正字迹-陈代明行楷简体" panose="02010600010101010101" charset="-122"/>
              <a:cs typeface="方正字迹-陈代明行楷简体" panose="02010600010101010101" charset="-122"/>
              <a:sym typeface="+mn-lt"/>
            </a:endParaRPr>
          </a:p>
          <a:p>
            <a:pPr marL="0" marR="0" lvl="0" indent="238125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  <a:sym typeface="+mn-lt"/>
              </a:rPr>
              <a:t>作者对光阴流逝的怅惘和对春天消失的惋惜之情。</a:t>
            </a:r>
            <a:r>
              <a:rPr kumimoji="0" lang="zh-CN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  <a:sym typeface="+mn-lt"/>
              </a:rPr>
              <a:t> </a:t>
            </a:r>
            <a:endParaRPr kumimoji="0" lang="zh-CN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方正字迹-陈代明行楷简体" panose="02010600010101010101" charset="-122"/>
              <a:ea typeface="方正字迹-陈代明行楷简体" panose="02010600010101010101" charset="-122"/>
              <a:cs typeface="方正字迹-陈代明行楷简体" panose="02010600010101010101" charset="-122"/>
              <a:sym typeface="+mn-lt"/>
            </a:endParaRPr>
          </a:p>
          <a:p>
            <a:pPr marL="0" marR="0" lvl="0" indent="238125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  <a:sym typeface="+mn-lt"/>
              </a:rPr>
              <a:t>2</a:t>
            </a:r>
            <a:r>
              <a:rPr kumimoji="0" lang="zh-CN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  <a:sym typeface="+mn-lt"/>
              </a:rPr>
              <a:t>、上阙写了什么？下阙又写了什么？</a:t>
            </a:r>
            <a:endParaRPr kumimoji="0" lang="zh-CN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方正字迹-陈代明行楷简体" panose="02010600010101010101" charset="-122"/>
              <a:ea typeface="方正字迹-陈代明行楷简体" panose="02010600010101010101" charset="-122"/>
              <a:cs typeface="方正字迹-陈代明行楷简体" panose="02010600010101010101" charset="-122"/>
              <a:sym typeface="+mn-lt"/>
            </a:endParaRPr>
          </a:p>
          <a:p>
            <a:pPr marL="0" marR="0" lvl="0" indent="238125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  <a:sym typeface="+mn-lt"/>
              </a:rPr>
              <a:t>上阙怀旧，感伤年华易逝</a:t>
            </a:r>
            <a:r>
              <a:rPr kumimoji="0" lang="zh-CN" altLang="zh-CN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  <a:sym typeface="+mn-lt"/>
              </a:rPr>
              <a:t>;</a:t>
            </a:r>
            <a:r>
              <a:rPr kumimoji="0" lang="zh-CN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  <a:sym typeface="+mn-lt"/>
              </a:rPr>
              <a:t>下阙惜春，悼念春光难留。</a:t>
            </a:r>
            <a:r>
              <a:rPr kumimoji="0" lang="zh-CN" sz="15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  <a:sym typeface="+mn-lt"/>
              </a:rPr>
              <a:t> </a:t>
            </a:r>
            <a:endParaRPr kumimoji="0" lang="zh-CN" sz="1500" b="1" i="0" u="none" strike="noStrike" kern="1200" cap="none" spc="0" normalizeH="0" baseline="0" noProof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方正字迹-陈代明行楷简体" panose="02010600010101010101" charset="-122"/>
              <a:ea typeface="方正字迹-陈代明行楷简体" panose="02010600010101010101" charset="-122"/>
              <a:cs typeface="方正字迹-陈代明行楷简体" panose="02010600010101010101" charset="-122"/>
              <a:sym typeface="+mn-lt"/>
            </a:endParaRPr>
          </a:p>
        </p:txBody>
      </p:sp>
      <p:sp>
        <p:nvSpPr>
          <p:cNvPr id="18440" name="文本框 7"/>
          <p:cNvSpPr txBox="1">
            <a:spLocks noChangeArrowheads="1"/>
          </p:cNvSpPr>
          <p:nvPr/>
        </p:nvSpPr>
        <p:spPr bwMode="auto">
          <a:xfrm>
            <a:off x="727393" y="365205"/>
            <a:ext cx="110236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i="0" u="none" strike="noStrike" kern="1200" cap="none" spc="0" normalizeH="0" baseline="0">
                <a:solidFill>
                  <a:srgbClr val="C00000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  <a:sym typeface="+mn-lt"/>
              </a:rPr>
              <a:t>品读感悟</a:t>
            </a:r>
            <a:endParaRPr kumimoji="0" lang="zh-CN" altLang="en-US" sz="3200" i="0" u="none" strike="noStrike" kern="1200" cap="none" spc="0" normalizeH="0" baseline="0">
              <a:solidFill>
                <a:srgbClr val="C00000"/>
              </a:solidFill>
              <a:latin typeface="站酷小薇LOGO体" panose="02010600010101010101" pitchFamily="2" charset="-122"/>
              <a:ea typeface="站酷小薇LOGO体" panose="02010600010101010101" pitchFamily="2" charset="-122"/>
              <a:sym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4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74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4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4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1965960" y="1268095"/>
            <a:ext cx="6464935" cy="3408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indent="298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29845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  <a:sym typeface="+mn-lt"/>
              </a:rPr>
              <a:t>3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  <a:sym typeface="+mn-lt"/>
              </a:rPr>
              <a:t>、体会这首词中的“去年天气”“旧亭    台”“夕阳”“落花”“归燕”分别象征什么？</a:t>
            </a:r>
            <a:endParaRPr kumimoji="0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方正字迹-陈代明行楷简体" panose="02010600010101010101" charset="-122"/>
              <a:ea typeface="方正字迹-陈代明行楷简体" panose="02010600010101010101" charset="-122"/>
              <a:cs typeface="方正字迹-陈代明行楷简体" panose="02010600010101010101" charset="-122"/>
              <a:sym typeface="+mn-lt"/>
            </a:endParaRPr>
          </a:p>
          <a:p>
            <a:pPr marL="0" marR="0" lvl="0" indent="29845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  <a:sym typeface="+mn-lt"/>
              </a:rPr>
              <a:t>“去年天气”</a:t>
            </a:r>
            <a:endParaRPr kumimoji="0" lang="en-US" altLang="zh-CN" sz="2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方正字迹-陈代明行楷简体" panose="02010600010101010101" charset="-122"/>
              <a:ea typeface="方正字迹-陈代明行楷简体" panose="02010600010101010101" charset="-122"/>
              <a:cs typeface="方正字迹-陈代明行楷简体" panose="02010600010101010101" charset="-122"/>
              <a:sym typeface="+mn-lt"/>
            </a:endParaRPr>
          </a:p>
          <a:p>
            <a:pPr marL="0" marR="0" lvl="0" indent="29845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  <a:sym typeface="+mn-lt"/>
              </a:rPr>
              <a:t>“旧亭台”</a:t>
            </a:r>
            <a:endParaRPr kumimoji="0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方正字迹-陈代明行楷简体" panose="02010600010101010101" charset="-122"/>
              <a:ea typeface="方正字迹-陈代明行楷简体" panose="02010600010101010101" charset="-122"/>
              <a:cs typeface="方正字迹-陈代明行楷简体" panose="02010600010101010101" charset="-122"/>
              <a:sym typeface="+mn-lt"/>
            </a:endParaRPr>
          </a:p>
          <a:p>
            <a:pPr marL="0" marR="0" lvl="0" indent="29845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  <a:sym typeface="+mn-lt"/>
              </a:rPr>
              <a:t>“夕阳”</a:t>
            </a:r>
            <a:endParaRPr kumimoji="0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方正字迹-陈代明行楷简体" panose="02010600010101010101" charset="-122"/>
              <a:ea typeface="方正字迹-陈代明行楷简体" panose="02010600010101010101" charset="-122"/>
              <a:cs typeface="方正字迹-陈代明行楷简体" panose="02010600010101010101" charset="-122"/>
              <a:sym typeface="+mn-lt"/>
            </a:endParaRPr>
          </a:p>
          <a:p>
            <a:pPr marL="0" marR="0" lvl="0" indent="29845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  <a:sym typeface="+mn-lt"/>
              </a:rPr>
              <a:t>“落花”</a:t>
            </a:r>
            <a:endParaRPr kumimoji="0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方正字迹-陈代明行楷简体" panose="02010600010101010101" charset="-122"/>
              <a:ea typeface="方正字迹-陈代明行楷简体" panose="02010600010101010101" charset="-122"/>
              <a:cs typeface="方正字迹-陈代明行楷简体" panose="02010600010101010101" charset="-122"/>
              <a:sym typeface="+mn-lt"/>
            </a:endParaRPr>
          </a:p>
          <a:p>
            <a:pPr marL="0" marR="0" lvl="0" indent="29845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  <a:sym typeface="+mn-lt"/>
              </a:rPr>
              <a:t>“归燕”</a:t>
            </a:r>
            <a:endParaRPr kumimoji="0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方正字迹-陈代明行楷简体" panose="02010600010101010101" charset="-122"/>
              <a:ea typeface="方正字迹-陈代明行楷简体" panose="02010600010101010101" charset="-122"/>
              <a:cs typeface="方正字迹-陈代明行楷简体" panose="02010600010101010101" charset="-122"/>
              <a:sym typeface="+mn-lt"/>
            </a:endParaRPr>
          </a:p>
        </p:txBody>
      </p:sp>
      <p:sp>
        <p:nvSpPr>
          <p:cNvPr id="20488" name="文本框 7"/>
          <p:cNvSpPr txBox="1">
            <a:spLocks noChangeArrowheads="1"/>
          </p:cNvSpPr>
          <p:nvPr/>
        </p:nvSpPr>
        <p:spPr bwMode="auto">
          <a:xfrm>
            <a:off x="709613" y="465535"/>
            <a:ext cx="180848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200">
                <a:solidFill>
                  <a:srgbClr val="C00000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  <a:sym typeface="+mn-lt"/>
              </a:rPr>
              <a:t>品读感悟</a:t>
            </a:r>
            <a:endParaRPr kumimoji="0" lang="zh-CN" altLang="en-US" sz="1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465" name="矩形 8"/>
          <p:cNvSpPr>
            <a:spLocks noChangeArrowheads="1"/>
          </p:cNvSpPr>
          <p:nvPr/>
        </p:nvSpPr>
        <p:spPr bwMode="auto">
          <a:xfrm>
            <a:off x="4871720" y="2332355"/>
            <a:ext cx="2682875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lt"/>
              </a:rPr>
              <a:t>——</a:t>
            </a:r>
            <a:r>
              <a:rPr kumimoji="0" lang="zh-CN" altLang="en-US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lt"/>
              </a:rPr>
              <a:t>生命之中</a:t>
            </a:r>
            <a:endParaRPr kumimoji="0" lang="zh-CN" altLang="en-US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lt"/>
              </a:rPr>
              <a:t>看似不变的事物</a:t>
            </a:r>
            <a:endParaRPr kumimoji="0" lang="zh-CN" altLang="en-US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lt"/>
            </a:endParaRPr>
          </a:p>
        </p:txBody>
      </p:sp>
      <p:sp>
        <p:nvSpPr>
          <p:cNvPr id="19466" name="矩形 9"/>
          <p:cNvSpPr>
            <a:spLocks noChangeArrowheads="1"/>
          </p:cNvSpPr>
          <p:nvPr/>
        </p:nvSpPr>
        <p:spPr bwMode="auto">
          <a:xfrm>
            <a:off x="4789726" y="3228578"/>
            <a:ext cx="1906270" cy="321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lt"/>
              </a:rPr>
              <a:t>——时光的一去不回</a:t>
            </a:r>
            <a:endParaRPr kumimoji="0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lt"/>
            </a:endParaRPr>
          </a:p>
        </p:txBody>
      </p:sp>
      <p:sp>
        <p:nvSpPr>
          <p:cNvPr id="19467" name="矩形 10"/>
          <p:cNvSpPr>
            <a:spLocks noChangeArrowheads="1"/>
          </p:cNvSpPr>
          <p:nvPr/>
        </p:nvSpPr>
        <p:spPr bwMode="auto">
          <a:xfrm>
            <a:off x="4885690" y="3738245"/>
            <a:ext cx="2098040" cy="321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lt"/>
              </a:rPr>
              <a:t>——生活中消逝的美好</a:t>
            </a:r>
            <a:endParaRPr kumimoji="0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lt"/>
            </a:endParaRPr>
          </a:p>
        </p:txBody>
      </p:sp>
      <p:sp>
        <p:nvSpPr>
          <p:cNvPr id="19468" name="矩形 11"/>
          <p:cNvSpPr>
            <a:spLocks noChangeArrowheads="1"/>
          </p:cNvSpPr>
          <p:nvPr/>
        </p:nvSpPr>
        <p:spPr bwMode="auto">
          <a:xfrm>
            <a:off x="4790044" y="4247595"/>
            <a:ext cx="2289810" cy="321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lt"/>
              </a:rPr>
              <a:t>——似曾相识的新的美好</a:t>
            </a:r>
            <a:endParaRPr kumimoji="0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lt"/>
            </a:endParaRPr>
          </a:p>
        </p:txBody>
      </p:sp>
      <p:pic>
        <p:nvPicPr>
          <p:cNvPr id="38919" name="Picture 10" descr="http://p99.pstatp.com/large/pgc-image/1524453280866d3e2b795a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25" y="1365250"/>
            <a:ext cx="2004060" cy="34912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5" grpId="0"/>
      <p:bldP spid="19466" grpId="0"/>
      <p:bldP spid="19467" grpId="0"/>
      <p:bldP spid="1946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4753" name="Rectangle 1"/>
          <p:cNvSpPr>
            <a:spLocks noChangeArrowheads="1"/>
          </p:cNvSpPr>
          <p:nvPr/>
        </p:nvSpPr>
        <p:spPr bwMode="auto">
          <a:xfrm>
            <a:off x="921385" y="995363"/>
            <a:ext cx="7301230" cy="35998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 marL="0" marR="0" lvl="0" indent="238125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  <a:sym typeface="+mn-lt"/>
              </a:rPr>
              <a:t>4</a:t>
            </a:r>
            <a:r>
              <a:rPr kumimoji="0" lang="zh-CN" sz="2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  <a:sym typeface="+mn-lt"/>
              </a:rPr>
              <a:t>、“无可奈何花落去，似曾相识燕归来，”是名句，试简析这两句好在哪里。 </a:t>
            </a:r>
            <a:endParaRPr kumimoji="0" lang="zh-CN" sz="28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方正字迹-陈代明行楷简体" panose="02010600010101010101" charset="-122"/>
              <a:ea typeface="方正字迹-陈代明行楷简体" panose="02010600010101010101" charset="-122"/>
              <a:cs typeface="方正字迹-陈代明行楷简体" panose="02010600010101010101" charset="-122"/>
              <a:sym typeface="+mn-lt"/>
            </a:endParaRPr>
          </a:p>
          <a:p>
            <a:pPr marL="0" marR="0" lvl="0" indent="3556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lt"/>
              </a:rPr>
              <a:t>  对仗工整，音韵和谐， 情景交融，表达了作者对年华易逝的感叹和对友人的思念。蕴含了一切必然要消逝的美好事物都无法阻止，但在消逝的同时仍有美好事物会再现，生活不因为消逝而虚无。</a:t>
            </a:r>
            <a:endParaRPr kumimoji="0" lang="zh-CN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lt"/>
            </a:endParaRPr>
          </a:p>
        </p:txBody>
      </p:sp>
      <p:sp>
        <p:nvSpPr>
          <p:cNvPr id="21512" name="文本框 7"/>
          <p:cNvSpPr txBox="1">
            <a:spLocks noChangeArrowheads="1"/>
          </p:cNvSpPr>
          <p:nvPr/>
        </p:nvSpPr>
        <p:spPr bwMode="auto">
          <a:xfrm>
            <a:off x="673100" y="283210"/>
            <a:ext cx="259905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i="0" u="none" strike="noStrike" kern="1200" cap="none" spc="0" normalizeH="0" baseline="0">
                <a:solidFill>
                  <a:srgbClr val="C00000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  <a:sym typeface="+mn-lt"/>
              </a:rPr>
              <a:t>品读感悟</a:t>
            </a:r>
            <a:endParaRPr kumimoji="0" lang="zh-CN" altLang="en-US" sz="3200" i="0" u="none" strike="noStrike" kern="1200" cap="none" spc="0" normalizeH="0" baseline="0">
              <a:solidFill>
                <a:srgbClr val="C00000"/>
              </a:solidFill>
              <a:latin typeface="站酷小薇LOGO体" panose="02010600010101010101" pitchFamily="2" charset="-122"/>
              <a:ea typeface="站酷小薇LOGO体" panose="02010600010101010101" pitchFamily="2" charset="-122"/>
              <a:sym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3">
                                            <p:txEl>
                                              <p:charRg st="37" end="1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4753">
                                            <p:txEl>
                                              <p:charRg st="37" end="1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509" name="Rectangle 1"/>
          <p:cNvSpPr>
            <a:spLocks noChangeArrowheads="1"/>
          </p:cNvSpPr>
          <p:nvPr/>
        </p:nvSpPr>
        <p:spPr bwMode="auto">
          <a:xfrm>
            <a:off x="475615" y="1049020"/>
            <a:ext cx="8321675" cy="3709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indent="355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35560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  <a:sym typeface="+mn-lt"/>
              </a:rPr>
              <a:t>5</a:t>
            </a:r>
            <a:r>
              <a:rPr kumimoji="0" lang="zh-CN" sz="28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  <a:sym typeface="+mn-lt"/>
              </a:rPr>
              <a:t>、这首词在写法上有什么特点？</a:t>
            </a:r>
            <a:endParaRPr kumimoji="0" lang="zh-CN" sz="2800" b="1" i="0" u="none" strike="noStrike" kern="1200" cap="none" spc="0" normalizeH="0" baseline="0" noProof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方正字迹-陈代明行楷简体" panose="02010600010101010101" charset="-122"/>
              <a:ea typeface="方正字迹-陈代明行楷简体" panose="02010600010101010101" charset="-122"/>
              <a:cs typeface="方正字迹-陈代明行楷简体" panose="02010600010101010101" charset="-122"/>
              <a:sym typeface="+mn-lt"/>
            </a:endParaRPr>
          </a:p>
          <a:p>
            <a:pPr marL="0" marR="0" lvl="0" indent="35560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lt"/>
              </a:rPr>
              <a:t>词中作者借助曲、酒、夕阳、落花、燕子及自己的观察与感受，书写对人生的体验，对人生的思考，做到了情景理结合，浑然一体。 </a:t>
            </a:r>
            <a:endParaRPr kumimoji="0" lang="zh-CN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lt"/>
            </a:endParaRPr>
          </a:p>
          <a:p>
            <a:pPr marL="0" marR="0" lvl="0" indent="35560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lt"/>
              </a:rPr>
              <a:t>此词之所以脍炙人口，广为传诵，其根本的原因于情中有思。词中似乎于无意间描写司空见惯的现象，却有哲理的意味，启迪人们从更高层次思索宇宙人生问题。词中涉及到时间永恒而人生有限这样深广的意念，却表现得十分含蓄。 </a:t>
            </a:r>
            <a:endParaRPr kumimoji="0" lang="zh-CN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lt"/>
            </a:endParaRPr>
          </a:p>
        </p:txBody>
      </p:sp>
      <p:sp>
        <p:nvSpPr>
          <p:cNvPr id="22536" name="文本框 7"/>
          <p:cNvSpPr txBox="1">
            <a:spLocks noChangeArrowheads="1"/>
          </p:cNvSpPr>
          <p:nvPr/>
        </p:nvSpPr>
        <p:spPr bwMode="auto">
          <a:xfrm>
            <a:off x="728028" y="255350"/>
            <a:ext cx="180848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algn="l" defTabSz="914400" rtl="0" eaLnBrk="0" fontAlgn="base" latinLnBrk="0" hangingPunct="0">
              <a:lnSpc>
                <a:spcPct val="10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i="0" u="none" strike="noStrike" kern="1200" cap="none" spc="0" normalizeH="0" baseline="0">
                <a:solidFill>
                  <a:srgbClr val="C00000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  <a:sym typeface="+mn-lt"/>
              </a:rPr>
              <a:t>品读感悟</a:t>
            </a:r>
            <a:endParaRPr kumimoji="0" lang="zh-CN" altLang="en-US" sz="3200" i="0" u="none" strike="noStrike" kern="1200" cap="none" spc="0" normalizeH="0" baseline="0">
              <a:solidFill>
                <a:srgbClr val="C00000"/>
              </a:solidFill>
              <a:latin typeface="站酷小薇LOGO体" panose="02010600010101010101" pitchFamily="2" charset="-122"/>
              <a:ea typeface="站酷小薇LOGO体" panose="02010600010101010101" pitchFamily="2" charset="-122"/>
              <a:sym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5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5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15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215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33" name="Rectangle 1"/>
          <p:cNvSpPr>
            <a:spLocks noChangeArrowheads="1"/>
          </p:cNvSpPr>
          <p:nvPr/>
        </p:nvSpPr>
        <p:spPr bwMode="auto">
          <a:xfrm>
            <a:off x="698500" y="1105535"/>
            <a:ext cx="8347075" cy="2932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indent="355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35560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15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kumimoji="0" lang="en-US" altLang="zh-CN" sz="15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  </a:t>
            </a:r>
            <a:r>
              <a:rPr kumimoji="0" lang="zh-CN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  <a:sym typeface="+mn-lt"/>
              </a:rPr>
              <a:t>晏殊虽然位极人臣，但是他也无法挽回流逝的时光，只能“无可奈何”地看着岁月的脚步匆匆离去。宦海风波中，晏殊也免不了有沉浮得失。在官场平庸无聊的应酬中，敏感的诗人当然会时时痛切地感受到生命的无意义消耗。全词语言圆转流利，通俗晓畅，清丽自然，意蕴深沉，启人神智，耐人寻味。词中对宇宙人生的深思，给人以哲理性的启迪和美的艺术享受。 </a:t>
            </a:r>
            <a:endParaRPr kumimoji="0" lang="zh-CN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方正字迹-陈代明行楷简体" panose="02010600010101010101" charset="-122"/>
              <a:ea typeface="方正字迹-陈代明行楷简体" panose="02010600010101010101" charset="-122"/>
              <a:cs typeface="方正字迹-陈代明行楷简体" panose="02010600010101010101" charset="-122"/>
              <a:sym typeface="+mn-lt"/>
            </a:endParaRPr>
          </a:p>
        </p:txBody>
      </p:sp>
      <p:sp>
        <p:nvSpPr>
          <p:cNvPr id="23562" name="矩形 9"/>
          <p:cNvSpPr>
            <a:spLocks noChangeArrowheads="1"/>
          </p:cNvSpPr>
          <p:nvPr/>
        </p:nvSpPr>
        <p:spPr bwMode="auto">
          <a:xfrm>
            <a:off x="182880" y="160655"/>
            <a:ext cx="240030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355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3556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0" normalizeH="0" baseline="0">
                <a:solidFill>
                  <a:srgbClr val="C00000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  <a:sym typeface="+mn-lt"/>
              </a:rPr>
              <a:t>课堂小结</a:t>
            </a:r>
            <a:r>
              <a:rPr kumimoji="0" lang="zh-CN" altLang="en-US" sz="15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 </a:t>
            </a:r>
            <a:endParaRPr kumimoji="0" lang="zh-CN" altLang="en-US" sz="15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2268538" y="915988"/>
            <a:ext cx="5738813" cy="4429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60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收集</a:t>
            </a:r>
            <a:r>
              <a:rPr kumimoji="0" lang="zh-CN" altLang="en-US" sz="1800" b="1" i="0" u="none" strike="noStrike" kern="1200" cap="none" spc="60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整理我们小学阶段学过的词，并背诵。</a:t>
            </a:r>
            <a:endParaRPr kumimoji="0" lang="zh-CN" altLang="en-US" sz="1800" b="1" i="0" u="none" strike="noStrike" kern="1200" cap="none" spc="60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仿宋" panose="02010609060101010101" pitchFamily="49" charset="-122"/>
              <a:ea typeface="仿宋" panose="02010609060101010101" pitchFamily="49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68538" y="1501775"/>
            <a:ext cx="5665788" cy="17541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1800" b="1" i="0" u="none" strike="noStrike" kern="1200" cap="none" spc="60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《浣溪沙》</a:t>
            </a:r>
            <a:r>
              <a:rPr kumimoji="0" lang="zh-CN" altLang="zh-CN" sz="1800" b="1" i="0" u="none" strike="noStrike" kern="1200" cap="none" spc="60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这首词体现了词人对生活抱着乐观豁达的人生态度，</a:t>
            </a:r>
            <a:r>
              <a:rPr kumimoji="0" lang="zh-CN" altLang="zh-CN" sz="1800" b="1" i="0" u="none" strike="noStrike" kern="1200" cap="none" spc="60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在我们的生活中有肯定过一些挫折或者不顺心的经历，</a:t>
            </a:r>
            <a:r>
              <a:rPr kumimoji="0" lang="zh-CN" altLang="zh-CN" sz="1800" b="1" i="0" u="none" strike="noStrike" kern="1200" cap="none" spc="60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结合今天这首词，把你的感想写出来吧。</a:t>
            </a:r>
            <a:endParaRPr kumimoji="0" lang="zh-CN" altLang="en-US" sz="1800" b="1" i="0" u="none" strike="noStrike" kern="1200" cap="none" spc="60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仿宋" panose="02010609060101010101" pitchFamily="49" charset="-122"/>
              <a:ea typeface="仿宋" panose="02010609060101010101" pitchFamily="49" charset="-122"/>
              <a:cs typeface="+mn-cs"/>
            </a:endParaRPr>
          </a:p>
        </p:txBody>
      </p:sp>
      <p:grpSp>
        <p:nvGrpSpPr>
          <p:cNvPr id="32772" name="组合 12"/>
          <p:cNvGrpSpPr/>
          <p:nvPr/>
        </p:nvGrpSpPr>
        <p:grpSpPr>
          <a:xfrm>
            <a:off x="1063625" y="915988"/>
            <a:ext cx="877888" cy="2073275"/>
            <a:chOff x="2627784" y="501795"/>
            <a:chExt cx="878400" cy="2073002"/>
          </a:xfrm>
        </p:grpSpPr>
        <p:sp>
          <p:nvSpPr>
            <p:cNvPr id="32776" name="矩形 9"/>
            <p:cNvSpPr/>
            <p:nvPr/>
          </p:nvSpPr>
          <p:spPr>
            <a:xfrm>
              <a:off x="2627784" y="501795"/>
              <a:ext cx="878400" cy="2073002"/>
            </a:xfrm>
            <a:prstGeom prst="rect">
              <a:avLst/>
            </a:prstGeom>
            <a:solidFill>
              <a:schemeClr val="bg1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>
              <a:spAutoFit/>
            </a:bodyPr>
            <a:lstStyle/>
            <a:p>
              <a:endParaRPr lang="zh-CN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9" name="矩形 8"/>
            <p:cNvSpPr/>
            <p:nvPr/>
          </p:nvSpPr>
          <p:spPr bwMode="auto">
            <a:xfrm>
              <a:off x="2707205" y="592270"/>
              <a:ext cx="719557" cy="1892051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1225550" y="1181100"/>
            <a:ext cx="554038" cy="1611313"/>
          </a:xfrm>
          <a:prstGeom prst="rect">
            <a:avLst/>
          </a:prstGeom>
          <a:noFill/>
        </p:spPr>
        <p:txBody>
          <a:bodyPr vert="eaVert" wrap="none"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zh-CN" altLang="en-US" b="1" kern="1200" cap="none" spc="600" normalizeH="0" baseline="0" noProof="0" smtClean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布置作业</a:t>
            </a:r>
            <a:endParaRPr kumimoji="0" lang="zh-CN" altLang="en-US" b="1" kern="1200" cap="none" spc="600" normalizeH="0" baseline="0" noProof="0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  <a:cs typeface="+mn-cs"/>
            </a:endParaRPr>
          </a:p>
        </p:txBody>
      </p:sp>
      <p:pic>
        <p:nvPicPr>
          <p:cNvPr id="32774" name="Picture 4" descr="E:\工作\图片\古风\51yuansu.com___5b5bd1e94560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941513" cy="1485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5" name="Picture 4" descr="C:\Users\Administrator\Desktop\51yuan444su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65900" y="1168400"/>
            <a:ext cx="2578100" cy="3975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3794" name="Picture 5" descr="E:\工作\图片\背景\4.jpg"/>
          <p:cNvPicPr>
            <a:picLocks noChangeAspect="1"/>
          </p:cNvPicPr>
          <p:nvPr/>
        </p:nvPicPr>
        <p:blipFill>
          <a:blip r:embed="rId2"/>
          <a:srcRect r="3038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795" name="Picture 5" descr="C:\Users\Administrator\Desktop\33333u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0550" y="2382838"/>
            <a:ext cx="3822700" cy="2730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796" name="Picture 5" descr="C:\Users\Administrator\Desktop\51yuans1111u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52025">
            <a:off x="4400550" y="430213"/>
            <a:ext cx="3230563" cy="32273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7" name="TextBox 6"/>
          <p:cNvSpPr txBox="1"/>
          <p:nvPr/>
        </p:nvSpPr>
        <p:spPr>
          <a:xfrm>
            <a:off x="5583238" y="660400"/>
            <a:ext cx="1292225" cy="1016000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lstStyle/>
          <a:p>
            <a:r>
              <a:rPr lang="zh-CN" altLang="en-US" sz="7200">
                <a:solidFill>
                  <a:srgbClr val="C00000"/>
                </a:solidFill>
                <a:latin typeface="汉仪颜楷繁" panose="02010609000101010101" pitchFamily="49" charset="-122"/>
                <a:ea typeface="汉仪颜楷繁" panose="02010609000101010101" pitchFamily="49" charset="-122"/>
              </a:rPr>
              <a:t>浣</a:t>
            </a:r>
            <a:endParaRPr lang="zh-CN" altLang="en-US" sz="7200">
              <a:solidFill>
                <a:srgbClr val="C00000"/>
              </a:solidFill>
              <a:latin typeface="汉仪颜楷繁" panose="02010609000101010101" pitchFamily="49" charset="-122"/>
              <a:ea typeface="汉仪颜楷繁" panose="02010609000101010101" pitchFamily="49" charset="-122"/>
            </a:endParaRPr>
          </a:p>
        </p:txBody>
      </p:sp>
      <p:pic>
        <p:nvPicPr>
          <p:cNvPr id="33798" name="Picture 3" descr="C:\Users\Administrator\Desktop\111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02500" y="0"/>
            <a:ext cx="1841500" cy="3225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799" name="Picture 4" descr="C:\Users\Administrator\Desktop\51yuan444su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1168400"/>
            <a:ext cx="2578100" cy="3975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800" name="矩形 7"/>
          <p:cNvSpPr/>
          <p:nvPr/>
        </p:nvSpPr>
        <p:spPr>
          <a:xfrm>
            <a:off x="4959350" y="1574800"/>
            <a:ext cx="1292225" cy="1016000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lstStyle/>
          <a:p>
            <a:r>
              <a:rPr lang="zh-CN" altLang="en-US" sz="7200">
                <a:solidFill>
                  <a:srgbClr val="C00000"/>
                </a:solidFill>
                <a:latin typeface="汉仪颜楷繁" panose="02010609000101010101" pitchFamily="49" charset="-122"/>
                <a:ea typeface="汉仪颜楷繁" panose="02010609000101010101" pitchFamily="49" charset="-122"/>
              </a:rPr>
              <a:t>溪</a:t>
            </a:r>
            <a:endParaRPr lang="zh-CN" altLang="en-US" sz="7200">
              <a:solidFill>
                <a:srgbClr val="C00000"/>
              </a:solidFill>
              <a:latin typeface="汉仪颜楷繁" panose="02010609000101010101" pitchFamily="49" charset="-122"/>
              <a:ea typeface="汉仪颜楷繁" panose="02010609000101010101" pitchFamily="49" charset="-122"/>
            </a:endParaRPr>
          </a:p>
        </p:txBody>
      </p:sp>
      <p:sp>
        <p:nvSpPr>
          <p:cNvPr id="33801" name="矩形 15"/>
          <p:cNvSpPr/>
          <p:nvPr/>
        </p:nvSpPr>
        <p:spPr>
          <a:xfrm>
            <a:off x="5583238" y="2489200"/>
            <a:ext cx="1292225" cy="1016000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lstStyle/>
          <a:p>
            <a:r>
              <a:rPr lang="zh-CN" altLang="en-US" sz="7200">
                <a:solidFill>
                  <a:srgbClr val="C00000"/>
                </a:solidFill>
                <a:latin typeface="汉仪颜楷繁" panose="02010609000101010101" pitchFamily="49" charset="-122"/>
                <a:ea typeface="汉仪颜楷繁" panose="02010609000101010101" pitchFamily="49" charset="-122"/>
              </a:rPr>
              <a:t>沙</a:t>
            </a:r>
            <a:endParaRPr lang="zh-CN" altLang="en-US" sz="7200">
              <a:solidFill>
                <a:srgbClr val="C00000"/>
              </a:solidFill>
              <a:latin typeface="汉仪颜楷繁" panose="02010609000101010101" pitchFamily="49" charset="-122"/>
              <a:ea typeface="汉仪颜楷繁" panose="02010609000101010101" pitchFamily="49" charset="-122"/>
            </a:endParaRPr>
          </a:p>
        </p:txBody>
      </p:sp>
      <p:grpSp>
        <p:nvGrpSpPr>
          <p:cNvPr id="33802" name="组合 28"/>
          <p:cNvGrpSpPr/>
          <p:nvPr/>
        </p:nvGrpSpPr>
        <p:grpSpPr>
          <a:xfrm>
            <a:off x="4400550" y="2284413"/>
            <a:ext cx="479425" cy="881062"/>
            <a:chOff x="4400550" y="2283719"/>
            <a:chExt cx="478707" cy="880982"/>
          </a:xfrm>
        </p:grpSpPr>
        <p:pic>
          <p:nvPicPr>
            <p:cNvPr id="33806" name="Picture 15" descr="E:\工作\图片\古风\图片1 (4).png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400550" y="2283719"/>
              <a:ext cx="478707" cy="88098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3807" name="TextBox 16"/>
            <p:cNvSpPr txBox="1"/>
            <p:nvPr/>
          </p:nvSpPr>
          <p:spPr>
            <a:xfrm>
              <a:off x="4417592" y="2406558"/>
              <a:ext cx="461665" cy="635303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>
              <a:spAutoFit/>
            </a:bodyPr>
            <a:lstStyle/>
            <a:p>
              <a:pPr algn="dist"/>
              <a:r>
                <a:rPr lang="zh-CN" altLang="en-US" sz="1800" b="1">
                  <a:solidFill>
                    <a:srgbClr val="FFFFFF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苏轼</a:t>
              </a:r>
              <a:endParaRPr lang="zh-CN" altLang="en-US" sz="1800" b="1">
                <a:solidFill>
                  <a:srgbClr val="FFFFFF"/>
                </a:solidFill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</p:grpSp>
      <p:sp>
        <p:nvSpPr>
          <p:cNvPr id="51" name="矩形 50"/>
          <p:cNvSpPr/>
          <p:nvPr/>
        </p:nvSpPr>
        <p:spPr bwMode="auto">
          <a:xfrm>
            <a:off x="107950" y="127000"/>
            <a:ext cx="576263" cy="288925"/>
          </a:xfrm>
          <a:prstGeom prst="rect">
            <a:avLst/>
          </a:prstGeom>
          <a:noFill/>
          <a:ln w="12700" cap="sq" cmpd="sng" algn="ctr">
            <a:solidFill>
              <a:schemeClr val="bg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2" name="矩形 51"/>
          <p:cNvSpPr/>
          <p:nvPr/>
        </p:nvSpPr>
        <p:spPr bwMode="auto">
          <a:xfrm>
            <a:off x="8388350" y="4732338"/>
            <a:ext cx="576263" cy="287338"/>
          </a:xfrm>
          <a:prstGeom prst="rect">
            <a:avLst/>
          </a:prstGeom>
          <a:noFill/>
          <a:ln w="12700" cap="sq" cmpd="sng" algn="ctr">
            <a:solidFill>
              <a:schemeClr val="bg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" name="矩形 52"/>
          <p:cNvSpPr/>
          <p:nvPr/>
        </p:nvSpPr>
        <p:spPr bwMode="auto">
          <a:xfrm>
            <a:off x="684213" y="400050"/>
            <a:ext cx="574675" cy="287338"/>
          </a:xfrm>
          <a:prstGeom prst="rect">
            <a:avLst/>
          </a:prstGeom>
          <a:noFill/>
          <a:ln w="12700" cap="sq" cmpd="sng" algn="ctr">
            <a:solidFill>
              <a:schemeClr val="bg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3808" name="New picture"/>
          <p:cNvPicPr/>
          <p:nvPr/>
        </p:nvPicPr>
        <p:blipFill>
          <a:blip r:embed="rId8"/>
          <a:stretch>
            <a:fillRect/>
          </a:stretch>
        </p:blipFill>
        <p:spPr>
          <a:xfrm>
            <a:off x="12522200" y="11112500"/>
            <a:ext cx="342900" cy="2540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386" name="Picture 4" descr="C:\Users\Administrator\Desktop\51yuan444su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65900" y="1168400"/>
            <a:ext cx="2578100" cy="3975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682625" y="496253"/>
            <a:ext cx="6337300" cy="4351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60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</a:rPr>
              <a:t>词牌，就是词的格式的名称。</a:t>
            </a:r>
            <a:r>
              <a:rPr kumimoji="0" lang="zh-CN" altLang="en-US" sz="2800" b="1" i="0" u="none" strike="noStrike" kern="1200" cap="none" spc="60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</a:rPr>
              <a:t>词的格式和律诗的格式不同：律诗只有四种格式，而词则总共有一千多个格式（这些格式称为词谱）。人们不好把它们称为第一式、第二式等等，所以给它们起了一些名字。这些名字就是词牌。</a:t>
            </a:r>
            <a:r>
              <a:rPr kumimoji="0" lang="zh-CN" altLang="en-US" sz="2800" b="1" i="0" u="none" strike="noStrike" kern="1200" cap="none" spc="60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</a:rPr>
              <a:t>有时候，几个格式合用一个词牌，</a:t>
            </a:r>
            <a:r>
              <a:rPr kumimoji="0" lang="zh-CN" altLang="en-US" sz="2800" b="1" i="0" u="none" strike="noStrike" kern="1200" cap="none" spc="60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</a:rPr>
              <a:t>因为它们是同一个格式的若干变体；有时候，同一个格式而有几个名称，因为各家叫名不同罢了。 </a:t>
            </a:r>
            <a:endParaRPr kumimoji="0" lang="zh-CN" altLang="en-US" sz="2800" b="1" i="0" u="none" strike="noStrike" kern="1200" cap="none" spc="60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方正字迹-陈代明行楷简体" panose="02010600010101010101" charset="-122"/>
              <a:ea typeface="方正字迹-陈代明行楷简体" panose="02010600010101010101" charset="-122"/>
              <a:cs typeface="方正字迹-陈代明行楷简体" panose="02010600010101010101" charset="-122"/>
            </a:endParaRPr>
          </a:p>
        </p:txBody>
      </p:sp>
      <p:grpSp>
        <p:nvGrpSpPr>
          <p:cNvPr id="16388" name="组合 12"/>
          <p:cNvGrpSpPr/>
          <p:nvPr/>
        </p:nvGrpSpPr>
        <p:grpSpPr>
          <a:xfrm>
            <a:off x="7415213" y="915988"/>
            <a:ext cx="877887" cy="2073275"/>
            <a:chOff x="2627784" y="501795"/>
            <a:chExt cx="878400" cy="2073002"/>
          </a:xfrm>
        </p:grpSpPr>
        <p:sp>
          <p:nvSpPr>
            <p:cNvPr id="16390" name="矩形 9"/>
            <p:cNvSpPr/>
            <p:nvPr/>
          </p:nvSpPr>
          <p:spPr>
            <a:xfrm>
              <a:off x="2627784" y="501795"/>
              <a:ext cx="878400" cy="2073002"/>
            </a:xfrm>
            <a:prstGeom prst="rect">
              <a:avLst/>
            </a:prstGeom>
            <a:solidFill>
              <a:schemeClr val="bg1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>
              <a:spAutoFit/>
            </a:bodyPr>
            <a:lstStyle/>
            <a:p>
              <a:endParaRPr lang="zh-CN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11" name="矩形 10"/>
            <p:cNvSpPr/>
            <p:nvPr/>
          </p:nvSpPr>
          <p:spPr bwMode="auto">
            <a:xfrm>
              <a:off x="2707205" y="592270"/>
              <a:ext cx="719557" cy="1892051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7578725" y="1181100"/>
            <a:ext cx="552450" cy="1611313"/>
          </a:xfrm>
          <a:prstGeom prst="rect">
            <a:avLst/>
          </a:prstGeom>
          <a:noFill/>
        </p:spPr>
        <p:txBody>
          <a:bodyPr vert="eaVert" wrap="none"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zh-CN" altLang="en-US" b="1" kern="1200" cap="none" spc="600" normalizeH="0" baseline="0" noProof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词与词牌</a:t>
            </a:r>
            <a:endParaRPr kumimoji="0" lang="zh-CN" altLang="en-US" b="1" kern="1200" cap="none" spc="600" normalizeH="0" baseline="0" noProof="0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7410" name="组合 12"/>
          <p:cNvGrpSpPr/>
          <p:nvPr/>
        </p:nvGrpSpPr>
        <p:grpSpPr>
          <a:xfrm>
            <a:off x="1063625" y="915988"/>
            <a:ext cx="877888" cy="2073275"/>
            <a:chOff x="2627784" y="501795"/>
            <a:chExt cx="878400" cy="2073002"/>
          </a:xfrm>
        </p:grpSpPr>
        <p:sp>
          <p:nvSpPr>
            <p:cNvPr id="17415" name="矩形 9"/>
            <p:cNvSpPr/>
            <p:nvPr/>
          </p:nvSpPr>
          <p:spPr>
            <a:xfrm>
              <a:off x="2627784" y="501795"/>
              <a:ext cx="878400" cy="2073002"/>
            </a:xfrm>
            <a:prstGeom prst="rect">
              <a:avLst/>
            </a:prstGeom>
            <a:solidFill>
              <a:schemeClr val="bg1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>
              <a:spAutoFit/>
            </a:bodyPr>
            <a:lstStyle/>
            <a:p>
              <a:endParaRPr lang="zh-CN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 bwMode="auto">
            <a:xfrm>
              <a:off x="2707205" y="592270"/>
              <a:ext cx="719557" cy="1892051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1225550" y="1181100"/>
            <a:ext cx="554038" cy="1611313"/>
          </a:xfrm>
          <a:prstGeom prst="rect">
            <a:avLst/>
          </a:prstGeom>
          <a:noFill/>
        </p:spPr>
        <p:txBody>
          <a:bodyPr vert="eaVert" wrap="none"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zh-CN" altLang="en-US" b="1" kern="1200" cap="none" spc="600" normalizeH="0" baseline="0" noProof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词的特点</a:t>
            </a:r>
            <a:endParaRPr kumimoji="0" lang="zh-CN" altLang="en-US" b="1" kern="1200" cap="none" spc="600" normalizeH="0" baseline="0" noProof="0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  <a:cs typeface="+mn-cs"/>
            </a:endParaRPr>
          </a:p>
        </p:txBody>
      </p:sp>
      <p:pic>
        <p:nvPicPr>
          <p:cNvPr id="17412" name="Picture 4" descr="E:\工作\图片\古风\51yuansu.com___5b5bd1e94560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941513" cy="1485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2124075" y="925830"/>
            <a:ext cx="6443980" cy="3709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60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</a:rPr>
              <a:t>1</a:t>
            </a:r>
            <a:r>
              <a:rPr kumimoji="0" lang="zh-CN" altLang="en-US" sz="2800" b="1" i="0" u="none" strike="noStrike" kern="1200" cap="none" spc="60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</a:rPr>
              <a:t>、每首词都有一个表示</a:t>
            </a:r>
            <a:r>
              <a:rPr kumimoji="0" lang="zh-CN" altLang="en-US" sz="2800" b="1" i="0" u="none" strike="noStrike" kern="1200" cap="none" spc="60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</a:rPr>
              <a:t>音乐性的词调（词牌）</a:t>
            </a:r>
            <a:r>
              <a:rPr kumimoji="0" lang="zh-CN" altLang="en-US" sz="2800" b="1" i="0" u="none" strike="noStrike" kern="1200" cap="none" spc="60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</a:rPr>
              <a:t>。一般说，词调并不是词的题目，常在词调下面另加题目，或者还写上一段小序。 </a:t>
            </a:r>
            <a:endParaRPr kumimoji="0" lang="zh-CN" altLang="en-US" sz="2800" b="1" i="0" u="none" strike="noStrike" kern="1200" cap="none" spc="60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方正字迹-陈代明行楷简体" panose="02010600010101010101" charset="-122"/>
              <a:ea typeface="方正字迹-陈代明行楷简体" panose="02010600010101010101" charset="-122"/>
              <a:cs typeface="方正字迹-陈代明行楷简体" panose="02010600010101010101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60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</a:rPr>
              <a:t>2</a:t>
            </a:r>
            <a:r>
              <a:rPr kumimoji="0" lang="zh-CN" altLang="en-US" sz="2800" b="1" i="0" u="none" strike="noStrike" kern="1200" cap="none" spc="60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</a:rPr>
              <a:t>、词一般都分两段（叫做</a:t>
            </a:r>
            <a:r>
              <a:rPr kumimoji="0" lang="zh-CN" altLang="en-US" sz="2800" b="1" i="0" u="none" strike="noStrike" kern="1200" cap="none" spc="60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</a:rPr>
              <a:t>上下片或上下阕</a:t>
            </a:r>
            <a:r>
              <a:rPr kumimoji="0" lang="zh-CN" altLang="en-US" sz="2800" b="1" i="0" u="none" strike="noStrike" kern="1200" cap="none" spc="60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</a:rPr>
              <a:t>），不分段或分段较多的是极少数。 </a:t>
            </a:r>
            <a:endParaRPr kumimoji="0" lang="zh-CN" altLang="en-US" sz="2800" b="1" i="0" u="none" strike="noStrike" kern="1200" cap="none" spc="60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方正字迹-陈代明行楷简体" panose="02010600010101010101" charset="-122"/>
              <a:ea typeface="方正字迹-陈代明行楷简体" panose="02010600010101010101" charset="-122"/>
              <a:cs typeface="方正字迹-陈代明行楷简体" panose="02010600010101010101" charset="-122"/>
            </a:endParaRPr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8434" name="Picture 14" descr="E:\工作\图片\51yuan77777su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1925" y="2227263"/>
            <a:ext cx="1200150" cy="26336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5287963" y="2643188"/>
            <a:ext cx="3281363" cy="21209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1200" cap="none" spc="60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字迹-陈代明行楷简体" panose="02010600010101010101" charset="-122"/>
                <a:ea typeface="方正字迹-陈代明行楷简体" panose="02010600010101010101" charset="-122"/>
                <a:cs typeface="+mn-cs"/>
              </a:rPr>
              <a:t>词中声韵的规定特别严格，用字要分平仄，每个词调的平仄都有所规定，各不相同。</a:t>
            </a:r>
            <a:endParaRPr kumimoji="0" lang="zh-CN" altLang="en-US" b="1" i="0" u="none" strike="noStrike" kern="1200" cap="none" spc="60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方正字迹-陈代明行楷简体" panose="02010600010101010101" charset="-122"/>
              <a:ea typeface="方正字迹-陈代明行楷简体" panose="02010600010101010101" charset="-122"/>
              <a:cs typeface="+mn-cs"/>
            </a:endParaRPr>
          </a:p>
        </p:txBody>
      </p:sp>
      <p:sp>
        <p:nvSpPr>
          <p:cNvPr id="6" name="圆角矩形 5"/>
          <p:cNvSpPr/>
          <p:nvPr/>
        </p:nvSpPr>
        <p:spPr>
          <a:xfrm flipH="1">
            <a:off x="1998663" y="1995488"/>
            <a:ext cx="433388" cy="431800"/>
          </a:xfrm>
          <a:prstGeom prst="roundRect">
            <a:avLst>
              <a:gd name="adj" fmla="val 5932"/>
            </a:avLst>
          </a:prstGeom>
          <a:solidFill>
            <a:srgbClr val="C00000"/>
          </a:solidFill>
          <a:ln>
            <a:solidFill>
              <a:srgbClr val="C0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60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3</a:t>
            </a:r>
            <a:endParaRPr kumimoji="0" lang="zh-CN" altLang="en-US" sz="2400" b="1" i="0" u="none" strike="noStrike" kern="1200" cap="none" spc="60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仿宋" panose="02010609060101010101" pitchFamily="49" charset="-122"/>
              <a:ea typeface="仿宋" panose="02010609060101010101" pitchFamily="49" charset="-122"/>
              <a:cs typeface="+mn-cs"/>
            </a:endParaRPr>
          </a:p>
        </p:txBody>
      </p:sp>
      <p:sp>
        <p:nvSpPr>
          <p:cNvPr id="7" name="圆角矩形 6"/>
          <p:cNvSpPr/>
          <p:nvPr/>
        </p:nvSpPr>
        <p:spPr>
          <a:xfrm flipH="1">
            <a:off x="4356100" y="771525"/>
            <a:ext cx="431800" cy="431800"/>
          </a:xfrm>
          <a:prstGeom prst="roundRect">
            <a:avLst>
              <a:gd name="adj" fmla="val 5932"/>
            </a:avLst>
          </a:prstGeom>
          <a:solidFill>
            <a:srgbClr val="C00000"/>
          </a:solidFill>
          <a:ln>
            <a:solidFill>
              <a:srgbClr val="C0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60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4</a:t>
            </a:r>
            <a:endParaRPr kumimoji="0" lang="zh-CN" altLang="en-US" sz="2400" b="1" i="0" u="none" strike="noStrike" kern="1200" cap="none" spc="60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仿宋" panose="02010609060101010101" pitchFamily="49" charset="-122"/>
              <a:ea typeface="仿宋" panose="02010609060101010101" pitchFamily="49" charset="-122"/>
              <a:cs typeface="+mn-cs"/>
            </a:endParaRPr>
          </a:p>
        </p:txBody>
      </p:sp>
      <p:sp>
        <p:nvSpPr>
          <p:cNvPr id="8" name="圆角矩形 7"/>
          <p:cNvSpPr/>
          <p:nvPr/>
        </p:nvSpPr>
        <p:spPr>
          <a:xfrm flipH="1">
            <a:off x="6711950" y="1995488"/>
            <a:ext cx="433388" cy="431800"/>
          </a:xfrm>
          <a:prstGeom prst="roundRect">
            <a:avLst>
              <a:gd name="adj" fmla="val 5932"/>
            </a:avLst>
          </a:prstGeom>
          <a:solidFill>
            <a:srgbClr val="C00000"/>
          </a:solidFill>
          <a:ln>
            <a:solidFill>
              <a:srgbClr val="C0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60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5</a:t>
            </a:r>
            <a:endParaRPr kumimoji="0" lang="zh-CN" altLang="en-US" sz="2400" b="1" i="0" u="none" strike="noStrike" kern="1200" cap="none" spc="60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仿宋" panose="02010609060101010101" pitchFamily="49" charset="-122"/>
              <a:ea typeface="仿宋" panose="02010609060101010101" pitchFamily="49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96913" y="2643188"/>
            <a:ext cx="3036888" cy="2009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1200" cap="none" spc="60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</a:rPr>
              <a:t>一般词调的字数和句子的长短都是固定的，有一定的格式。 </a:t>
            </a:r>
            <a:endParaRPr kumimoji="0" lang="zh-CN" altLang="en-US" b="1" i="0" u="none" strike="noStrike" kern="1200" cap="none" spc="60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方正字迹-陈代明行楷简体" panose="02010600010101010101" charset="-122"/>
              <a:ea typeface="方正字迹-陈代明行楷简体" panose="02010600010101010101" charset="-122"/>
              <a:cs typeface="方正字迹-陈代明行楷简体" panose="0201060001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095625" y="1481455"/>
            <a:ext cx="3507105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1200" cap="none" spc="60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字迹-陈代明行楷简体" panose="02010600010101010101" charset="-122"/>
                <a:ea typeface="方正字迹-陈代明行楷简体" panose="02010600010101010101" charset="-122"/>
                <a:cs typeface="+mn-cs"/>
              </a:rPr>
              <a:t>词的句式参差不齐，基本上是长短句。</a:t>
            </a:r>
            <a:endParaRPr kumimoji="0" lang="zh-CN" altLang="en-US" b="1" i="0" u="none" strike="noStrike" kern="1200" cap="none" spc="60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方正字迹-陈代明行楷简体" panose="02010600010101010101" charset="-122"/>
              <a:ea typeface="方正字迹-陈代明行楷简体" panose="02010600010101010101" charset="-122"/>
              <a:cs typeface="+mn-cs"/>
            </a:endParaRPr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2080260" y="310515"/>
            <a:ext cx="6818630" cy="48298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sz="2800" b="1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  <a:sym typeface="+mn-lt"/>
              </a:rPr>
              <a:t>晏殊</a:t>
            </a:r>
            <a:r>
              <a:rPr lang="zh-CN" sz="2800" b="1" noProof="0" smtClean="0">
                <a:ln>
                  <a:noFill/>
                </a:ln>
                <a:solidFill>
                  <a:srgbClr val="663300"/>
                </a:solidFill>
                <a:effectLst/>
                <a:uLnTx/>
                <a:uFillTx/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  <a:sym typeface="+mn-lt"/>
              </a:rPr>
              <a:t>，</a:t>
            </a:r>
            <a:r>
              <a:rPr lang="zh-CN" sz="2800" b="1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  <a:sym typeface="+mn-lt"/>
              </a:rPr>
              <a:t>字同叔</a:t>
            </a:r>
            <a:r>
              <a:rPr lang="zh-CN" sz="2800" b="1" noProof="0" smtClean="0">
                <a:ln>
                  <a:noFill/>
                </a:ln>
                <a:solidFill>
                  <a:srgbClr val="663300"/>
                </a:solidFill>
                <a:effectLst/>
                <a:uLnTx/>
                <a:uFillTx/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  <a:sym typeface="+mn-lt"/>
              </a:rPr>
              <a:t>，抚州临川</a:t>
            </a:r>
            <a:r>
              <a:rPr lang="zh-CN" altLang="zh-CN" sz="2800" b="1" noProof="0" smtClean="0">
                <a:ln>
                  <a:noFill/>
                </a:ln>
                <a:solidFill>
                  <a:srgbClr val="663300"/>
                </a:solidFill>
                <a:effectLst/>
                <a:uLnTx/>
                <a:uFillTx/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  <a:sym typeface="+mn-lt"/>
              </a:rPr>
              <a:t>(</a:t>
            </a:r>
            <a:r>
              <a:rPr lang="zh-CN" sz="2800" b="1" noProof="0" smtClean="0">
                <a:ln>
                  <a:noFill/>
                </a:ln>
                <a:solidFill>
                  <a:srgbClr val="663300"/>
                </a:solidFill>
                <a:effectLst/>
                <a:uLnTx/>
                <a:uFillTx/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  <a:sym typeface="+mn-lt"/>
              </a:rPr>
              <a:t>今江西省抚州市</a:t>
            </a:r>
            <a:r>
              <a:rPr lang="zh-CN" altLang="zh-CN" sz="2800" b="1" noProof="0" smtClean="0">
                <a:ln>
                  <a:noFill/>
                </a:ln>
                <a:solidFill>
                  <a:srgbClr val="663300"/>
                </a:solidFill>
                <a:effectLst/>
                <a:uLnTx/>
                <a:uFillTx/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  <a:sym typeface="+mn-lt"/>
              </a:rPr>
              <a:t>)</a:t>
            </a:r>
            <a:r>
              <a:rPr lang="zh-CN" sz="2800" b="1" noProof="0" smtClean="0">
                <a:ln>
                  <a:noFill/>
                </a:ln>
                <a:solidFill>
                  <a:srgbClr val="663300"/>
                </a:solidFill>
                <a:effectLst/>
                <a:uLnTx/>
                <a:uFillTx/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  <a:sym typeface="+mn-lt"/>
              </a:rPr>
              <a:t>人。十三岁时，以神童召试，赐同进士出身。庆历中官至集贤殿大学士、同中书门下平章事兼枢密使，</a:t>
            </a:r>
            <a:r>
              <a:rPr lang="zh-CN" sz="2800" b="1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  <a:sym typeface="+mn-lt"/>
              </a:rPr>
              <a:t>谥“元献”</a:t>
            </a:r>
            <a:r>
              <a:rPr lang="zh-CN" sz="2800" b="1" noProof="0" smtClean="0">
                <a:ln>
                  <a:noFill/>
                </a:ln>
                <a:solidFill>
                  <a:srgbClr val="663300"/>
                </a:solidFill>
                <a:effectLst/>
                <a:uLnTx/>
                <a:uFillTx/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  <a:sym typeface="+mn-lt"/>
              </a:rPr>
              <a:t>。他是北宋前期较早的词家，与幼子</a:t>
            </a:r>
            <a:r>
              <a:rPr lang="zh-CN" sz="2800" b="1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  <a:sym typeface="+mn-lt"/>
              </a:rPr>
              <a:t>晏几道</a:t>
            </a:r>
            <a:r>
              <a:rPr lang="zh-CN" sz="2800" b="1" noProof="0" smtClean="0">
                <a:ln>
                  <a:noFill/>
                </a:ln>
                <a:solidFill>
                  <a:srgbClr val="663300"/>
                </a:solidFill>
                <a:effectLst/>
                <a:uLnTx/>
                <a:uFillTx/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  <a:sym typeface="+mn-lt"/>
              </a:rPr>
              <a:t>合称</a:t>
            </a:r>
            <a:r>
              <a:rPr lang="zh-CN" sz="2800" b="1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  <a:sym typeface="+mn-lt"/>
              </a:rPr>
              <a:t>“二晏</a:t>
            </a:r>
            <a:r>
              <a:rPr lang="zh-CN" sz="2800" b="1" noProof="0" smtClean="0">
                <a:ln>
                  <a:noFill/>
                </a:ln>
                <a:solidFill>
                  <a:srgbClr val="663300"/>
                </a:solidFill>
                <a:effectLst/>
                <a:uLnTx/>
                <a:uFillTx/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  <a:sym typeface="+mn-lt"/>
              </a:rPr>
              <a:t>”，同是</a:t>
            </a:r>
            <a:r>
              <a:rPr lang="zh-CN" sz="2800" b="1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  <a:sym typeface="+mn-lt"/>
              </a:rPr>
              <a:t>婉约词</a:t>
            </a:r>
            <a:r>
              <a:rPr lang="zh-CN" sz="2800" b="1" noProof="0" smtClean="0">
                <a:ln>
                  <a:noFill/>
                </a:ln>
                <a:solidFill>
                  <a:srgbClr val="663300"/>
                </a:solidFill>
                <a:effectLst/>
                <a:uLnTx/>
                <a:uFillTx/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  <a:sym typeface="+mn-lt"/>
              </a:rPr>
              <a:t>的代表。作品大多</a:t>
            </a:r>
            <a:r>
              <a:rPr lang="zh-CN" sz="2800" b="1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  <a:sym typeface="+mn-lt"/>
              </a:rPr>
              <a:t>反映富贵悠闲的生活</a:t>
            </a:r>
            <a:r>
              <a:rPr lang="zh-CN" sz="2800" b="1" noProof="0" smtClean="0">
                <a:ln>
                  <a:noFill/>
                </a:ln>
                <a:solidFill>
                  <a:srgbClr val="663300"/>
                </a:solidFill>
                <a:effectLst/>
                <a:uLnTx/>
                <a:uFillTx/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  <a:sym typeface="+mn-lt"/>
              </a:rPr>
              <a:t>，但他的词艺术成就较高，能以</a:t>
            </a:r>
            <a:r>
              <a:rPr lang="zh-CN" sz="2800" b="1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  <a:sym typeface="+mn-lt"/>
              </a:rPr>
              <a:t>疏淡闲雅的语言写出较深的含义</a:t>
            </a:r>
            <a:r>
              <a:rPr lang="zh-CN" sz="2800" b="1" noProof="0" smtClean="0">
                <a:ln>
                  <a:noFill/>
                </a:ln>
                <a:solidFill>
                  <a:srgbClr val="663300"/>
                </a:solidFill>
                <a:effectLst/>
                <a:uLnTx/>
                <a:uFillTx/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  <a:sym typeface="+mn-lt"/>
              </a:rPr>
              <a:t>，</a:t>
            </a:r>
            <a:r>
              <a:rPr lang="zh-CN" sz="2800" b="1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  <a:sym typeface="+mn-lt"/>
              </a:rPr>
              <a:t>音韵和谐，意境清新</a:t>
            </a:r>
            <a:r>
              <a:rPr lang="zh-CN" sz="2800" b="1" noProof="0" smtClean="0">
                <a:ln>
                  <a:noFill/>
                </a:ln>
                <a:solidFill>
                  <a:srgbClr val="663300"/>
                </a:solidFill>
                <a:effectLst/>
                <a:uLnTx/>
                <a:uFillTx/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  <a:sym typeface="+mn-lt"/>
              </a:rPr>
              <a:t>。这首词选自</a:t>
            </a:r>
            <a:r>
              <a:rPr lang="zh-CN" sz="2800" b="1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  <a:sym typeface="+mn-lt"/>
              </a:rPr>
              <a:t>《珠玉词》</a:t>
            </a:r>
            <a:r>
              <a:rPr lang="zh-CN" sz="2800" b="1" noProof="0" smtClean="0">
                <a:ln>
                  <a:noFill/>
                </a:ln>
                <a:solidFill>
                  <a:srgbClr val="663300"/>
                </a:solidFill>
                <a:effectLst/>
                <a:uLnTx/>
                <a:uFillTx/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  <a:sym typeface="+mn-lt"/>
              </a:rPr>
              <a:t>。</a:t>
            </a:r>
            <a:r>
              <a:rPr lang="zh-CN" sz="2800" b="1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  <a:sym typeface="+mn-lt"/>
              </a:rPr>
              <a:t>《浣溪沙》是词牌名，即曲的谱子</a:t>
            </a:r>
            <a:r>
              <a:rPr lang="zh-CN" sz="2800" b="1" noProof="0" smtClean="0">
                <a:ln>
                  <a:noFill/>
                </a:ln>
                <a:solidFill>
                  <a:srgbClr val="663300"/>
                </a:solidFill>
                <a:effectLst/>
                <a:uLnTx/>
                <a:uFillTx/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  <a:sym typeface="+mn-lt"/>
              </a:rPr>
              <a:t>。 </a:t>
            </a:r>
            <a:endParaRPr kumimoji="0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rgbClr val="663300"/>
              </a:solidFill>
              <a:effectLst/>
              <a:uLnTx/>
              <a:uFillTx/>
              <a:latin typeface="方正字迹-陈代明行楷简体" panose="02010600010101010101" charset="-122"/>
              <a:ea typeface="方正字迹-陈代明行楷简体" panose="02010600010101010101" charset="-122"/>
              <a:cs typeface="方正字迹-陈代明行楷简体" panose="02010600010101010101" charset="-122"/>
              <a:sym typeface="+mn-lt"/>
            </a:endParaRPr>
          </a:p>
        </p:txBody>
      </p:sp>
      <p:grpSp>
        <p:nvGrpSpPr>
          <p:cNvPr id="14339" name="组合 12"/>
          <p:cNvGrpSpPr/>
          <p:nvPr/>
        </p:nvGrpSpPr>
        <p:grpSpPr>
          <a:xfrm>
            <a:off x="1063625" y="915988"/>
            <a:ext cx="877888" cy="2073275"/>
            <a:chOff x="2627784" y="501795"/>
            <a:chExt cx="878400" cy="2073002"/>
          </a:xfrm>
        </p:grpSpPr>
        <p:sp>
          <p:nvSpPr>
            <p:cNvPr id="14343" name="矩形 9"/>
            <p:cNvSpPr/>
            <p:nvPr/>
          </p:nvSpPr>
          <p:spPr>
            <a:xfrm>
              <a:off x="2627784" y="501795"/>
              <a:ext cx="878400" cy="2073002"/>
            </a:xfrm>
            <a:prstGeom prst="rect">
              <a:avLst/>
            </a:prstGeom>
            <a:solidFill>
              <a:schemeClr val="bg1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>
              <a:spAutoFit/>
            </a:bodyPr>
            <a:lstStyle/>
            <a:p>
              <a:endParaRPr lang="zh-CN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 bwMode="auto">
            <a:xfrm>
              <a:off x="2707205" y="592270"/>
              <a:ext cx="719557" cy="1892051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1227773" y="1181100"/>
            <a:ext cx="551815" cy="1620520"/>
          </a:xfrm>
          <a:prstGeom prst="rect">
            <a:avLst/>
          </a:prstGeom>
          <a:noFill/>
        </p:spPr>
        <p:txBody>
          <a:bodyPr vert="eaVert" wrap="none">
            <a:spAutoFit/>
          </a:bodyPr>
          <a:lstStyle/>
          <a:p>
            <a:pPr marR="0" algn="l" defTabSz="914400">
              <a:buClrTx/>
              <a:buSzTx/>
              <a:buFont typeface="Arial" panose="020b0604020202020204" pitchFamily="34" charset="0"/>
              <a:defRPr/>
            </a:pPr>
            <a:r>
              <a:rPr lang="zh-CN" altLang="en-US" b="1" spc="600" noProof="0">
                <a:ln>
                  <a:noFill/>
                </a:ln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晏殊</a:t>
            </a:r>
            <a:r>
              <a:rPr kumimoji="0" lang="zh-CN" altLang="en-US" b="1" kern="1200" cap="none" spc="600" normalizeH="0" baseline="0" noProof="0" smtClean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简介</a:t>
            </a:r>
            <a:endParaRPr kumimoji="0" lang="zh-CN" altLang="en-US" b="1" kern="1200" cap="none" spc="600" normalizeH="0" baseline="0" noProof="0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0" name="组合 39"/>
          <p:cNvGrpSpPr/>
          <p:nvPr/>
        </p:nvGrpSpPr>
        <p:grpSpPr>
          <a:xfrm>
            <a:off x="5348" y="38977"/>
            <a:ext cx="9138653" cy="335178"/>
            <a:chOff x="7130" y="51969"/>
            <a:chExt cx="12184870" cy="446904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324" t="35406" r="12526" b="50665"/>
            <a:stretch>
              <a:fillRect/>
            </a:stretch>
          </p:blipFill>
          <p:spPr>
            <a:xfrm>
              <a:off x="7130" y="51969"/>
              <a:ext cx="12184870" cy="339923"/>
            </a:xfrm>
            <a:prstGeom prst="rect">
              <a:avLst/>
            </a:prstGeom>
          </p:spPr>
        </p:pic>
        <p:sp>
          <p:nvSpPr>
            <p:cNvPr id="42" name="矩形 41"/>
            <p:cNvSpPr/>
            <p:nvPr/>
          </p:nvSpPr>
          <p:spPr>
            <a:xfrm>
              <a:off x="12748" y="218472"/>
              <a:ext cx="12179252" cy="280401"/>
            </a:xfrm>
            <a:prstGeom prst="rect">
              <a:avLst/>
            </a:prstGeom>
            <a:blipFill dpi="0" rotWithShape="1">
              <a:blip r:embed="rId3">
                <a:alphaModFix amt="91000"/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9" name="MH_Other_2"/>
          <p:cNvSpPr/>
          <p:nvPr>
            <p:custDataLst>
              <p:tags r:id="rId4"/>
            </p:custDataLst>
          </p:nvPr>
        </p:nvSpPr>
        <p:spPr>
          <a:xfrm rot="5400000">
            <a:off x="-423226" y="426516"/>
            <a:ext cx="2584617" cy="1736624"/>
          </a:xfrm>
          <a:custGeom>
            <a:gdLst>
              <a:gd name="connsiteX0" fmla="*/ 0 w 3446156"/>
              <a:gd name="connsiteY0" fmla="*/ 2315498 h 2315498"/>
              <a:gd name="connsiteX1" fmla="*/ 0 w 3446156"/>
              <a:gd name="connsiteY1" fmla="*/ 1224286 h 2315498"/>
              <a:gd name="connsiteX2" fmla="*/ 1191903 w 3446156"/>
              <a:gd name="connsiteY2" fmla="*/ 0 h 2315498"/>
              <a:gd name="connsiteX3" fmla="*/ 3446156 w 3446156"/>
              <a:gd name="connsiteY3" fmla="*/ 2315498 h 231549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46156" h="2315498">
                <a:moveTo>
                  <a:pt x="0" y="2315498"/>
                </a:moveTo>
                <a:lnTo>
                  <a:pt x="0" y="1224286"/>
                </a:lnTo>
                <a:lnTo>
                  <a:pt x="1191903" y="0"/>
                </a:lnTo>
                <a:lnTo>
                  <a:pt x="3446156" y="231549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7" name="文本框 16"/>
          <p:cNvSpPr txBox="1"/>
          <p:nvPr/>
        </p:nvSpPr>
        <p:spPr>
          <a:xfrm>
            <a:off x="261878" y="491117"/>
            <a:ext cx="1009892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>
                <a:latin typeface="站酷小薇LOGO体" panose="02010600010101010101" pitchFamily="2" charset="-122"/>
                <a:ea typeface="站酷小薇LOGO体" panose="02010600010101010101" pitchFamily="2" charset="-122"/>
              </a:rPr>
              <a:t>人物生平</a:t>
            </a:r>
            <a:endParaRPr lang="zh-CN" altLang="en-US" sz="3000">
              <a:latin typeface="站酷小薇LOGO体" panose="02010600010101010101" pitchFamily="2" charset="-122"/>
              <a:ea typeface="站酷小薇LOGO体" panose="02010600010101010101" pitchFamily="2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1550670" y="374015"/>
            <a:ext cx="7317105" cy="1506506"/>
            <a:chOff x="4491807" y="1241824"/>
            <a:chExt cx="7522714" cy="1158748"/>
          </a:xfrm>
        </p:grpSpPr>
        <p:sp>
          <p:nvSpPr>
            <p:cNvPr id="19" name="文本框 18"/>
            <p:cNvSpPr txBox="1"/>
            <p:nvPr/>
          </p:nvSpPr>
          <p:spPr>
            <a:xfrm>
              <a:off x="4491807" y="1241824"/>
              <a:ext cx="1375443" cy="2832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b="1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年少德高</a:t>
              </a:r>
              <a:r>
                <a:rPr lang="zh-CN" altLang="en-US" sz="1800" b="1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：</a:t>
              </a:r>
              <a:endParaRPr lang="zh-CN" altLang="en-US" sz="1800" b="1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5782290" y="1265000"/>
              <a:ext cx="6232231" cy="1135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>
                  <a:latin typeface="方正字迹-陈代明行楷简体" panose="02010600010101010101" charset="-122"/>
                  <a:ea typeface="方正字迹-陈代明行楷简体" panose="02010600010101010101" charset="-122"/>
                  <a:cs typeface="方正字迹-陈代明行楷简体" panose="02010600010101010101" charset="-122"/>
                </a:rPr>
                <a:t>晏殊从小聪明好学，</a:t>
              </a:r>
              <a:r>
                <a:rPr lang="en-US" altLang="zh-CN" sz="1800">
                  <a:latin typeface="方正字迹-陈代明行楷简体" panose="02010600010101010101" charset="-122"/>
                  <a:ea typeface="方正字迹-陈代明行楷简体" panose="02010600010101010101" charset="-122"/>
                  <a:cs typeface="方正字迹-陈代明行楷简体" panose="02010600010101010101" charset="-122"/>
                </a:rPr>
                <a:t>5</a:t>
              </a:r>
              <a:r>
                <a:rPr lang="zh-CN" altLang="en-US" sz="1800">
                  <a:latin typeface="方正字迹-陈代明行楷简体" panose="02010600010101010101" charset="-122"/>
                  <a:ea typeface="方正字迹-陈代明行楷简体" panose="02010600010101010101" charset="-122"/>
                  <a:cs typeface="方正字迹-陈代明行楷简体" panose="02010600010101010101" charset="-122"/>
                </a:rPr>
                <a:t>岁就能创作有“神童”之称。景德元年（</a:t>
              </a:r>
              <a:r>
                <a:rPr lang="en-US" altLang="zh-CN" sz="1800">
                  <a:latin typeface="方正字迹-陈代明行楷简体" panose="02010600010101010101" charset="-122"/>
                  <a:ea typeface="方正字迹-陈代明行楷简体" panose="02010600010101010101" charset="-122"/>
                  <a:cs typeface="方正字迹-陈代明行楷简体" panose="02010600010101010101" charset="-122"/>
                </a:rPr>
                <a:t>1004</a:t>
              </a:r>
              <a:r>
                <a:rPr lang="zh-CN" altLang="en-US" sz="1800">
                  <a:latin typeface="方正字迹-陈代明行楷简体" panose="02010600010101010101" charset="-122"/>
                  <a:ea typeface="方正字迹-陈代明行楷简体" panose="02010600010101010101" charset="-122"/>
                  <a:cs typeface="方正字迹-陈代明行楷简体" panose="02010600010101010101" charset="-122"/>
                </a:rPr>
                <a:t>年），江南按抚张知白听说这件事，将他以神童的身份推荐。次年，</a:t>
              </a:r>
              <a:r>
                <a:rPr lang="en-US" altLang="zh-CN" sz="1800">
                  <a:latin typeface="方正字迹-陈代明行楷简体" panose="02010600010101010101" charset="-122"/>
                  <a:ea typeface="方正字迹-陈代明行楷简体" panose="02010600010101010101" charset="-122"/>
                  <a:cs typeface="方正字迹-陈代明行楷简体" panose="02010600010101010101" charset="-122"/>
                </a:rPr>
                <a:t>14</a:t>
              </a:r>
              <a:r>
                <a:rPr lang="zh-CN" altLang="en-US" sz="1800">
                  <a:latin typeface="方正字迹-陈代明行楷简体" panose="02010600010101010101" charset="-122"/>
                  <a:ea typeface="方正字迹-陈代明行楷简体" panose="02010600010101010101" charset="-122"/>
                  <a:cs typeface="方正字迹-陈代明行楷简体" panose="02010600010101010101" charset="-122"/>
                </a:rPr>
                <a:t>岁的晏殊和来自各地的数千名考生同时入殿参加考试，晏殊的神色毫不胆摄，用笔很快完成了答卷。受到真宗的嘉赏，赐同进士出身。</a:t>
              </a:r>
              <a:endParaRPr lang="zh-CN" altLang="en-US" sz="1800"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354965" y="2018030"/>
            <a:ext cx="11957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宦海沉浮：</a:t>
            </a:r>
            <a:endParaRPr lang="zh-CN" altLang="en-US" sz="1800" b="1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550670" y="3414395"/>
            <a:ext cx="7218045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</a:rPr>
              <a:t>天圣五年（</a:t>
            </a:r>
            <a:r>
              <a:rPr lang="en-US" altLang="zh-CN" sz="1800"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</a:rPr>
              <a:t>1027</a:t>
            </a:r>
            <a:r>
              <a:rPr lang="zh-CN" altLang="en-US" sz="1800"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</a:rPr>
              <a:t>年），以刑部侍郎贬知宣州，后改知应天府。在此期间，他极重视书院的发展，大力扶持应天府书院，力邀范仲淹到书院讲学，培养了大批人才。该书院（又称“睢阳书院”）与白鹿洞、石鼓、岳麓合称宋初四大书院。这是自五代以来，学校屡遭禁废后，由晏殊开创大办教育之先河。</a:t>
            </a:r>
            <a:endParaRPr lang="zh-CN" altLang="en-US" sz="1800">
              <a:latin typeface="方正字迹-陈代明行楷简体" panose="02010600010101010101" charset="-122"/>
              <a:ea typeface="方正字迹-陈代明行楷简体" panose="02010600010101010101" charset="-122"/>
              <a:cs typeface="方正字迹-陈代明行楷简体" panose="02010600010101010101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464945" y="2018030"/>
            <a:ext cx="7152640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800"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</a:rPr>
              <a:t>乾兴元年（</a:t>
            </a:r>
            <a:r>
              <a:rPr lang="en-US" altLang="zh-CN" sz="1800"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</a:rPr>
              <a:t>1022</a:t>
            </a:r>
            <a:r>
              <a:rPr lang="zh-CN" altLang="en-US" sz="1800"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</a:rPr>
              <a:t>年），年仅</a:t>
            </a:r>
            <a:r>
              <a:rPr lang="en-US" altLang="zh-CN" sz="1800"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</a:rPr>
              <a:t>12</a:t>
            </a:r>
            <a:r>
              <a:rPr lang="zh-CN" altLang="en-US" sz="1800"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</a:rPr>
              <a:t>岁的仁宗继位，刘太后听政。宰相丁谓、枢密使曹利用想独揽大权，朝中众官议论纷纷，束手无策。晏殊提出“垂帘听政”的建议，得到大臣们的支持。但是加之在玉清宫怒以朝笏撞折侍从的门牙，他被御史弹劾。</a:t>
            </a:r>
            <a:endParaRPr lang="zh-CN" altLang="en-US" sz="1800">
              <a:latin typeface="方正字迹-陈代明行楷简体" panose="02010600010101010101" charset="-122"/>
              <a:ea typeface="方正字迹-陈代明行楷简体" panose="02010600010101010101" charset="-122"/>
              <a:cs typeface="方正字迹-陈代明行楷简体" panose="02010600010101010101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54330" y="3414395"/>
            <a:ext cx="11963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创办教育：</a:t>
            </a:r>
            <a:endParaRPr lang="zh-CN" altLang="en-US" sz="1800" b="1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</p:spTree>
    <p:custDataLst>
      <p:tags r:id="rId5"/>
    </p:custDataLst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9" name="组合 8"/>
          <p:cNvGrpSpPr/>
          <p:nvPr/>
        </p:nvGrpSpPr>
        <p:grpSpPr>
          <a:xfrm>
            <a:off x="5348" y="38977"/>
            <a:ext cx="9138653" cy="335178"/>
            <a:chOff x="7130" y="51969"/>
            <a:chExt cx="12184870" cy="446904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324" t="35406" r="12526" b="50665"/>
            <a:stretch>
              <a:fillRect/>
            </a:stretch>
          </p:blipFill>
          <p:spPr>
            <a:xfrm>
              <a:off x="7130" y="51969"/>
              <a:ext cx="12184870" cy="339923"/>
            </a:xfrm>
            <a:prstGeom prst="rect">
              <a:avLst/>
            </a:prstGeom>
          </p:spPr>
        </p:pic>
        <p:sp>
          <p:nvSpPr>
            <p:cNvPr id="11" name="矩形 10"/>
            <p:cNvSpPr/>
            <p:nvPr/>
          </p:nvSpPr>
          <p:spPr>
            <a:xfrm>
              <a:off x="12748" y="218472"/>
              <a:ext cx="12179252" cy="280401"/>
            </a:xfrm>
            <a:prstGeom prst="rect">
              <a:avLst/>
            </a:prstGeom>
            <a:blipFill dpi="0" rotWithShape="1">
              <a:blip r:embed="rId3">
                <a:alphaModFix amt="91000"/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3074" name="MH_Other_1"/>
          <p:cNvSpPr/>
          <p:nvPr>
            <p:custDataLst>
              <p:tags r:id="rId4"/>
            </p:custDataLst>
          </p:nvPr>
        </p:nvSpPr>
        <p:spPr bwMode="auto">
          <a:xfrm>
            <a:off x="5153025" y="4364831"/>
            <a:ext cx="617935" cy="785813"/>
          </a:xfrm>
          <a:custGeom>
            <a:gdLst>
              <a:gd name="T0" fmla="*/ 219583 w 824735"/>
              <a:gd name="T1" fmla="*/ 0 h 1047774"/>
              <a:gd name="T2" fmla="*/ 823913 w 824735"/>
              <a:gd name="T3" fmla="*/ 1047750 h 1047774"/>
              <a:gd name="T4" fmla="*/ 0 w 824735"/>
              <a:gd name="T5" fmla="*/ 1047750 h 1047774"/>
              <a:gd name="T6" fmla="*/ 0 60000 65536"/>
              <a:gd name="T7" fmla="*/ 0 60000 65536"/>
              <a:gd name="T8" fmla="*/ 0 60000 65536"/>
            </a:gdLst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824734" h="1047774">
                <a:moveTo>
                  <a:pt x="219802" y="0"/>
                </a:moveTo>
                <a:lnTo>
                  <a:pt x="824735" y="1047774"/>
                </a:lnTo>
                <a:lnTo>
                  <a:pt x="0" y="1047774"/>
                </a:lnTo>
                <a:lnTo>
                  <a:pt x="219802" y="0"/>
                </a:lnTo>
                <a:close/>
              </a:path>
            </a:pathLst>
          </a:custGeom>
          <a:solidFill>
            <a:srgbClr val="A9BDBA"/>
          </a:solidFill>
          <a:ln>
            <a:noFill/>
          </a:ln>
        </p:spPr>
        <p:txBody>
          <a:bodyPr anchor="ctr"/>
          <a:lstStyle/>
          <a:p>
            <a:endParaRPr lang="zh-CN" altLang="en-US" sz="1800"/>
          </a:p>
        </p:txBody>
      </p:sp>
      <p:sp>
        <p:nvSpPr>
          <p:cNvPr id="3075" name="MH_Other_2"/>
          <p:cNvSpPr/>
          <p:nvPr>
            <p:custDataLst>
              <p:tags r:id="rId5"/>
            </p:custDataLst>
          </p:nvPr>
        </p:nvSpPr>
        <p:spPr bwMode="auto">
          <a:xfrm>
            <a:off x="4998243" y="7144"/>
            <a:ext cx="1381125" cy="1422797"/>
          </a:xfrm>
          <a:custGeom>
            <a:gdLst>
              <a:gd name="T0" fmla="*/ 0 w 1841718"/>
              <a:gd name="T1" fmla="*/ 0 h 1897003"/>
              <a:gd name="T2" fmla="*/ 1841500 w 1841718"/>
              <a:gd name="T3" fmla="*/ 0 h 1897003"/>
              <a:gd name="T4" fmla="*/ 1841500 w 1841718"/>
              <a:gd name="T5" fmla="*/ 1 h 1897003"/>
              <a:gd name="T6" fmla="*/ 1630381 w 1841718"/>
              <a:gd name="T7" fmla="*/ 1 h 1897003"/>
              <a:gd name="T8" fmla="*/ 1232477 w 1841718"/>
              <a:gd name="T9" fmla="*/ 1897063 h 189700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841718" h="1897003">
                <a:moveTo>
                  <a:pt x="0" y="0"/>
                </a:moveTo>
                <a:lnTo>
                  <a:pt x="1841718" y="0"/>
                </a:lnTo>
                <a:lnTo>
                  <a:pt x="1841718" y="1"/>
                </a:lnTo>
                <a:lnTo>
                  <a:pt x="1630574" y="1"/>
                </a:lnTo>
                <a:lnTo>
                  <a:pt x="1232623" y="189700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endParaRPr lang="zh-CN" altLang="en-US" sz="1800"/>
          </a:p>
        </p:txBody>
      </p:sp>
      <p:sp>
        <p:nvSpPr>
          <p:cNvPr id="3078" name="MH_Other_3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22699" y="988271"/>
            <a:ext cx="65485" cy="97988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30000"/>
              </a:lnSpc>
            </a:pPr>
            <a:endParaRPr lang="zh-CN" altLang="en-US" sz="180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7" name="MH_SubTitle_1"/>
          <p:cNvSpPr/>
          <p:nvPr>
            <p:custDataLst>
              <p:tags r:id="rId7"/>
            </p:custDataLst>
          </p:nvPr>
        </p:nvSpPr>
        <p:spPr>
          <a:xfrm>
            <a:off x="422991" y="1251078"/>
            <a:ext cx="1300208" cy="454367"/>
          </a:xfrm>
          <a:prstGeom prst="rect">
            <a:avLst/>
          </a:prstGeom>
        </p:spPr>
        <p:txBody>
          <a:bodyPr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b="1" kern="0">
                <a:solidFill>
                  <a:srgbClr val="6F958F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宋体" panose="02010600030101010101" pitchFamily="2" charset="-122"/>
              </a:rPr>
              <a:t>政治成就</a:t>
            </a:r>
            <a:endParaRPr lang="zh-CN" altLang="en-US" b="1">
              <a:solidFill>
                <a:srgbClr val="6F958F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313" y="51"/>
            <a:ext cx="3878277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latin typeface="站酷小薇LOGO体" panose="02010600010101010101" pitchFamily="2" charset="-122"/>
                <a:ea typeface="站酷小薇LOGO体" panose="02010600010101010101" pitchFamily="2" charset="-122"/>
              </a:rPr>
              <a:t>主要成就</a:t>
            </a:r>
            <a:endParaRPr lang="zh-CN" altLang="en-US">
              <a:latin typeface="站酷小薇LOGO体" panose="02010600010101010101" pitchFamily="2" charset="-122"/>
              <a:ea typeface="站酷小薇LOGO体" panose="0201060001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983740" y="429895"/>
            <a:ext cx="695706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</a:rPr>
              <a:t>晏殊为人刚简威猛，待人以诚，虽处富贵，但生活相当简朴，并且乐于奖掖人才，当世名士，如范仲淹、孔道辅、欧阳修等，皆出其门，又能识富弼于寒素之中，将自己的女儿嫁给他。晏殊执政时，范仲淹、韩琦、富弼皆受重用，台阁也多一时之贤，做了许多有利于国计民生的大事，为史学家艳称的“庆历新政”，实际上是由晏殊总领其事的。晏殊被罢相，范、韩、富等被贬，“庆历新政”遂宣告失败。任地方官时，他曾大办学校，培养人才，欧阳修说“自五代以来，天下学废，兴自公始”，并非虚誉。</a:t>
            </a:r>
            <a:endParaRPr lang="zh-CN" altLang="en-US" sz="1800">
              <a:latin typeface="方正字迹-陈代明行楷简体" panose="02010600010101010101" charset="-122"/>
              <a:ea typeface="方正字迹-陈代明行楷简体" panose="02010600010101010101" charset="-122"/>
              <a:cs typeface="方正字迹-陈代明行楷简体" panose="02010600010101010101" charset="-122"/>
            </a:endParaRPr>
          </a:p>
        </p:txBody>
      </p:sp>
      <p:sp>
        <p:nvSpPr>
          <p:cNvPr id="23" name="MH_Other_3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422699" y="2872179"/>
            <a:ext cx="65485" cy="97988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30000"/>
              </a:lnSpc>
            </a:pPr>
            <a:endParaRPr lang="zh-CN" altLang="en-US" sz="180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24" name="MH_SubTitle_1"/>
          <p:cNvSpPr/>
          <p:nvPr>
            <p:custDataLst>
              <p:tags r:id="rId9"/>
            </p:custDataLst>
          </p:nvPr>
        </p:nvSpPr>
        <p:spPr>
          <a:xfrm>
            <a:off x="422991" y="3658226"/>
            <a:ext cx="1300208" cy="454367"/>
          </a:xfrm>
          <a:prstGeom prst="rect">
            <a:avLst/>
          </a:prstGeom>
        </p:spPr>
        <p:txBody>
          <a:bodyPr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b="1" kern="0">
                <a:solidFill>
                  <a:srgbClr val="6F958F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宋体" panose="02010600030101010101" pitchFamily="2" charset="-122"/>
              </a:rPr>
              <a:t>文学成就</a:t>
            </a:r>
            <a:endParaRPr lang="zh-CN" altLang="en-US" b="1">
              <a:solidFill>
                <a:srgbClr val="6F958F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901825" y="2872105"/>
            <a:ext cx="724154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</a:rPr>
              <a:t>晏殊在文学上有多方面的成就和贡献。他能诗、善词，文章典丽，书法皆工，而以词最为突出，有“宰相词人”之称。他的词，吸收了南唐“花间派”和冯延巳的典雅流丽词风，开创北宋婉约词风，被称为“北宋倚声家之初祖”。他的词语言清丽，声调和谐，如其闲雅之情调、旷达之怀抱，及其写富贵而不鄙俗、写艳情而不纤佻，写景重其精神，赋于自然物以生命，能将理性之思致，融入抒情之叙写中，在伤春怨别之情绪内，表现出一种理性之反省及操持，在柔情锐感之中，透露出一种圆融旷达之理性的观照，形成了自己的特色。</a:t>
            </a:r>
            <a:endParaRPr lang="zh-CN" altLang="en-US" sz="1800">
              <a:latin typeface="方正字迹-陈代明行楷简体" panose="02010600010101010101" charset="-122"/>
              <a:ea typeface="方正字迹-陈代明行楷简体" panose="02010600010101010101" charset="-122"/>
              <a:cs typeface="方正字迹-陈代明行楷简体" panose="02010600010101010101" charset="-122"/>
            </a:endParaRPr>
          </a:p>
        </p:txBody>
      </p:sp>
    </p:spTree>
    <p:custDataLst>
      <p:tags r:id="rId10"/>
    </p:custDataLst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9458" name="Picture 4" descr="C:\Users\Administrator\Desktop\51yuan444su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65900" y="1168400"/>
            <a:ext cx="2578100" cy="3975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445770" y="342900"/>
            <a:ext cx="6393815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b="1" noProof="0" smtClean="0">
                <a:ln>
                  <a:noFill/>
                </a:ln>
                <a:effectLst/>
                <a:uLnTx/>
                <a:uFillTx/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  <a:sym typeface="+mn-lt"/>
              </a:rPr>
              <a:t> </a:t>
            </a:r>
            <a:r>
              <a:rPr lang="zh-CN" sz="2800" b="1" noProof="0" smtClean="0">
                <a:ln>
                  <a:noFill/>
                </a:ln>
                <a:effectLst/>
                <a:uLnTx/>
                <a:uFillTx/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  <a:sym typeface="+mn-lt"/>
              </a:rPr>
              <a:t>这是晏殊</a:t>
            </a:r>
            <a:r>
              <a:rPr lang="zh-CN" altLang="zh-CN" sz="2800" b="1" noProof="0" smtClean="0">
                <a:ln>
                  <a:noFill/>
                </a:ln>
                <a:effectLst/>
                <a:uLnTx/>
                <a:uFillTx/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  <a:sym typeface="+mn-lt"/>
              </a:rPr>
              <a:t>《</a:t>
            </a:r>
            <a:r>
              <a:rPr lang="zh-CN" sz="2800" b="1" noProof="0" smtClean="0">
                <a:ln>
                  <a:noFill/>
                </a:ln>
                <a:effectLst/>
                <a:uLnTx/>
                <a:uFillTx/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  <a:sym typeface="+mn-lt"/>
              </a:rPr>
              <a:t>珠玉词</a:t>
            </a:r>
            <a:r>
              <a:rPr lang="zh-CN" altLang="zh-CN" sz="2800" b="1" noProof="0" smtClean="0">
                <a:ln>
                  <a:noFill/>
                </a:ln>
                <a:effectLst/>
                <a:uLnTx/>
                <a:uFillTx/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  <a:sym typeface="+mn-lt"/>
              </a:rPr>
              <a:t>》</a:t>
            </a:r>
            <a:r>
              <a:rPr lang="zh-CN" sz="2800" b="1" noProof="0" smtClean="0">
                <a:ln>
                  <a:noFill/>
                </a:ln>
                <a:effectLst/>
                <a:uLnTx/>
                <a:uFillTx/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  <a:sym typeface="+mn-lt"/>
              </a:rPr>
              <a:t>中具有代表性的作品之一，作者一生历居显官要职，仕途平坦，但政绩平平。作品在歌酒风月、闲情逸致吟咏中，也常流露出官僚文人由精神空虚而产生的年华易逝、然后迟暮落寞的感伤。暮春时节，日落时分，物候的变化引发了词人对年华易逝的感伤</a:t>
            </a:r>
            <a:r>
              <a:rPr lang="zh-CN" altLang="en-US" sz="2800" b="1" noProof="0" smtClean="0">
                <a:ln>
                  <a:noFill/>
                </a:ln>
                <a:effectLst/>
                <a:uLnTx/>
                <a:uFillTx/>
                <a:latin typeface="方正字迹-陈代明行楷简体" panose="02010600010101010101" charset="-122"/>
                <a:ea typeface="方正字迹-陈代明行楷简体" panose="02010600010101010101" charset="-122"/>
                <a:cs typeface="方正字迹-陈代明行楷简体" panose="02010600010101010101" charset="-122"/>
                <a:sym typeface="+mn-lt"/>
              </a:rPr>
              <a:t>。</a:t>
            </a:r>
            <a:endParaRPr kumimoji="0" lang="zh-CN" sz="2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方正字迹-陈代明行楷简体" panose="02010600010101010101" charset="-122"/>
              <a:ea typeface="方正字迹-陈代明行楷简体" panose="02010600010101010101" charset="-122"/>
              <a:cs typeface="方正字迹-陈代明行楷简体" panose="02010600010101010101" charset="-122"/>
              <a:sym typeface="+mn-lt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方正字迹-陈代明行楷简体" panose="02010600010101010101" charset="-122"/>
              <a:ea typeface="方正字迹-陈代明行楷简体" panose="02010600010101010101" charset="-122"/>
              <a:cs typeface="方正字迹-陈代明行楷简体" panose="02010600010101010101" charset="-122"/>
              <a:sym typeface="+mn-lt"/>
            </a:endParaRPr>
          </a:p>
        </p:txBody>
      </p:sp>
      <p:grpSp>
        <p:nvGrpSpPr>
          <p:cNvPr id="19460" name="组合 12"/>
          <p:cNvGrpSpPr/>
          <p:nvPr/>
        </p:nvGrpSpPr>
        <p:grpSpPr>
          <a:xfrm>
            <a:off x="7415213" y="915988"/>
            <a:ext cx="877887" cy="2073275"/>
            <a:chOff x="2627784" y="501795"/>
            <a:chExt cx="878400" cy="2073002"/>
          </a:xfrm>
        </p:grpSpPr>
        <p:sp>
          <p:nvSpPr>
            <p:cNvPr id="19462" name="矩形 9"/>
            <p:cNvSpPr/>
            <p:nvPr/>
          </p:nvSpPr>
          <p:spPr>
            <a:xfrm>
              <a:off x="2627784" y="501795"/>
              <a:ext cx="878400" cy="2073002"/>
            </a:xfrm>
            <a:prstGeom prst="rect">
              <a:avLst/>
            </a:prstGeom>
            <a:solidFill>
              <a:schemeClr val="bg1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>
              <a:spAutoFit/>
            </a:bodyPr>
            <a:lstStyle/>
            <a:p>
              <a:endParaRPr lang="zh-CN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12" name="矩形 11"/>
            <p:cNvSpPr/>
            <p:nvPr/>
          </p:nvSpPr>
          <p:spPr bwMode="auto">
            <a:xfrm>
              <a:off x="2707205" y="592270"/>
              <a:ext cx="719557" cy="1892051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7578725" y="1181100"/>
            <a:ext cx="552450" cy="1611313"/>
          </a:xfrm>
          <a:prstGeom prst="rect">
            <a:avLst/>
          </a:prstGeom>
          <a:noFill/>
        </p:spPr>
        <p:txBody>
          <a:bodyPr vert="eaVert" wrap="none"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zh-CN" altLang="en-US" b="1" kern="1200" cap="none" spc="600" normalizeH="0" baseline="0" noProof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作词背景</a:t>
            </a:r>
            <a:endParaRPr kumimoji="0" lang="zh-CN" altLang="en-US" b="1" kern="1200" cap="none" spc="600" normalizeH="0" baseline="0" noProof="0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MH" val="20180612154321"/>
  <p:tag name="MH_LIBRARY" val="GRAPHIC"/>
  <p:tag name="MH_ORDER" val="2"/>
  <p:tag name="MH_TYPE" val="Other"/>
</p:tagLst>
</file>

<file path=ppt/tags/tag10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2.xml><?xml version="1.0" encoding="utf-8"?>
<p:tagLst xmlns:p="http://schemas.openxmlformats.org/presentationml/2006/main">
  <p:tag name="MH" val="20180612154321"/>
  <p:tag name="MH_CATEGORY" val="#TuWHP#"/>
  <p:tag name="MH_LAYOUT" val="SubTitleText"/>
  <p:tag name="MH_LIBRARY" val="GRAPHIC"/>
  <p:tag name="MH_NUMBER" val="4"/>
  <p:tag name="MH_TYPE" val="#NeiR#"/>
</p:tagLst>
</file>

<file path=ppt/tags/tag3.xml><?xml version="1.0" encoding="utf-8"?>
<p:tagLst xmlns:p="http://schemas.openxmlformats.org/presentationml/2006/main">
  <p:tag name="MH" val="20180612160019"/>
  <p:tag name="MH_LIBRARY" val="GRAPHIC"/>
  <p:tag name="MH_ORDER" val="1"/>
  <p:tag name="MH_TYPE" val="Other"/>
</p:tagLst>
</file>

<file path=ppt/tags/tag4.xml><?xml version="1.0" encoding="utf-8"?>
<p:tagLst xmlns:p="http://schemas.openxmlformats.org/presentationml/2006/main">
  <p:tag name="MH" val="20180612160019"/>
  <p:tag name="MH_LIBRARY" val="GRAPHIC"/>
  <p:tag name="MH_ORDER" val="2"/>
  <p:tag name="MH_TYPE" val="Other"/>
</p:tagLst>
</file>

<file path=ppt/tags/tag5.xml><?xml version="1.0" encoding="utf-8"?>
<p:tagLst xmlns:p="http://schemas.openxmlformats.org/presentationml/2006/main">
  <p:tag name="MH" val="20180612160019"/>
  <p:tag name="MH_LIBRARY" val="GRAPHIC"/>
  <p:tag name="MH_ORDER" val="3"/>
  <p:tag name="MH_TYPE" val="Other"/>
</p:tagLst>
</file>

<file path=ppt/tags/tag6.xml><?xml version="1.0" encoding="utf-8"?>
<p:tagLst xmlns:p="http://schemas.openxmlformats.org/presentationml/2006/main">
  <p:tag name="MH" val="20180612160019"/>
  <p:tag name="MH_LIBRARY" val="GRAPHIC"/>
  <p:tag name="MH_ORDER" val="1"/>
  <p:tag name="MH_TYPE" val="SubTitle"/>
</p:tagLst>
</file>

<file path=ppt/tags/tag7.xml><?xml version="1.0" encoding="utf-8"?>
<p:tagLst xmlns:p="http://schemas.openxmlformats.org/presentationml/2006/main">
  <p:tag name="MH" val="20180612160019"/>
  <p:tag name="MH_LIBRARY" val="GRAPHIC"/>
  <p:tag name="MH_ORDER" val="3"/>
  <p:tag name="MH_TYPE" val="Other"/>
</p:tagLst>
</file>

<file path=ppt/tags/tag8.xml><?xml version="1.0" encoding="utf-8"?>
<p:tagLst xmlns:p="http://schemas.openxmlformats.org/presentationml/2006/main">
  <p:tag name="MH" val="20180612160019"/>
  <p:tag name="MH_LIBRARY" val="GRAPHIC"/>
  <p:tag name="MH_ORDER" val="1"/>
  <p:tag name="MH_TYPE" val="SubTitle"/>
</p:tagLst>
</file>

<file path=ppt/tags/tag9.xml><?xml version="1.0" encoding="utf-8"?>
<p:tagLst xmlns:p="http://schemas.openxmlformats.org/presentationml/2006/main">
  <p:tag name="MH" val="20180612160019"/>
  <p:tag name="MH_CATEGORY" val="#TuWHP#"/>
  <p:tag name="MH_LAYOUT" val="SubTitleText"/>
  <p:tag name="MH_LIBRARY" val="GRAPHIC"/>
  <p:tag name="MH_NUMBER" val="2"/>
  <p:tag name="MH_TYPE" val="#NeiR#"/>
</p:tagLst>
</file>

<file path=ppt/theme/theme1.xml><?xml version="1.0" encoding="utf-8"?>
<a:theme xmlns:r="http://schemas.openxmlformats.org/officeDocument/2006/relationships" xmlns:a="http://schemas.openxmlformats.org/drawingml/2006/main" name="Strategic">
  <a:themeElements>
    <a:clrScheme name="Strategic 2">
      <a:dk1>
        <a:srgbClr val="000000"/>
      </a:dk1>
      <a:lt1>
        <a:srgbClr val="E9E2B6"/>
      </a:lt1>
      <a:dk2>
        <a:srgbClr val="996600"/>
      </a:dk2>
      <a:lt2>
        <a:srgbClr val="786950"/>
      </a:lt2>
      <a:accent1>
        <a:srgbClr val="727DE0"/>
      </a:accent1>
      <a:accent2>
        <a:srgbClr val="D54F41"/>
      </a:accent2>
      <a:accent3>
        <a:srgbClr val="F2EED7"/>
      </a:accent3>
      <a:accent4>
        <a:srgbClr val="000000"/>
      </a:accent4>
      <a:accent5>
        <a:srgbClr val="BCBFED"/>
      </a:accent5>
      <a:accent6>
        <a:srgbClr val="C1473A"/>
      </a:accent6>
      <a:hlink>
        <a:srgbClr val="003300"/>
      </a:hlink>
      <a:folHlink>
        <a:srgbClr val="339933"/>
      </a:folHlink>
    </a:clrScheme>
    <a:fontScheme name="Strategic">
      <a:majorFont>
        <a:latin typeface="Times New Roman"/>
        <a:ea typeface="宋体"/>
        <a:cs typeface="Arial"/>
      </a:majorFont>
      <a:minorFont>
        <a:latin typeface="Times New Roman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Strategic 1">
        <a:dk1>
          <a:srgbClr val="000000"/>
        </a:dk1>
        <a:lt1>
          <a:srgbClr val="EAEAEA"/>
        </a:lt1>
        <a:dk2>
          <a:srgbClr val="819E81"/>
        </a:dk2>
        <a:lt2>
          <a:srgbClr val="FFCC66"/>
        </a:lt2>
        <a:accent1>
          <a:srgbClr val="727DE0"/>
        </a:accent1>
        <a:accent2>
          <a:srgbClr val="D54F41"/>
        </a:accent2>
        <a:accent3>
          <a:srgbClr val="C1CCC1"/>
        </a:accent3>
        <a:accent4>
          <a:srgbClr val="C8C8C8"/>
        </a:accent4>
        <a:accent5>
          <a:srgbClr val="BCBFED"/>
        </a:accent5>
        <a:accent6>
          <a:srgbClr val="C1473A"/>
        </a:accent6>
        <a:hlink>
          <a:srgbClr val="003300"/>
        </a:hlink>
        <a:folHlink>
          <a:srgbClr val="66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ategic 2">
        <a:dk1>
          <a:srgbClr val="000000"/>
        </a:dk1>
        <a:lt1>
          <a:srgbClr val="E9E2B6"/>
        </a:lt1>
        <a:dk2>
          <a:srgbClr val="996600"/>
        </a:dk2>
        <a:lt2>
          <a:srgbClr val="786950"/>
        </a:lt2>
        <a:accent1>
          <a:srgbClr val="727DE0"/>
        </a:accent1>
        <a:accent2>
          <a:srgbClr val="D54F41"/>
        </a:accent2>
        <a:accent3>
          <a:srgbClr val="F2EED7"/>
        </a:accent3>
        <a:accent4>
          <a:srgbClr val="000000"/>
        </a:accent4>
        <a:accent5>
          <a:srgbClr val="BCBFED"/>
        </a:accent5>
        <a:accent6>
          <a:srgbClr val="C1473A"/>
        </a:accent6>
        <a:hlink>
          <a:srgbClr val="003300"/>
        </a:hlink>
        <a:folHlink>
          <a:srgbClr val="3399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ategic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CBCBCB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37373"/>
        </a:accent6>
        <a:hlink>
          <a:srgbClr val="5F5F5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ategic 4">
        <a:dk1>
          <a:srgbClr val="000000"/>
        </a:dk1>
        <a:lt1>
          <a:srgbClr val="EAEAEA"/>
        </a:lt1>
        <a:dk2>
          <a:srgbClr val="BC6262"/>
        </a:dk2>
        <a:lt2>
          <a:srgbClr val="FFCC66"/>
        </a:lt2>
        <a:accent1>
          <a:srgbClr val="727DE0"/>
        </a:accent1>
        <a:accent2>
          <a:srgbClr val="D54F41"/>
        </a:accent2>
        <a:accent3>
          <a:srgbClr val="DAB7B7"/>
        </a:accent3>
        <a:accent4>
          <a:srgbClr val="C8C8C8"/>
        </a:accent4>
        <a:accent5>
          <a:srgbClr val="BCBFED"/>
        </a:accent5>
        <a:accent6>
          <a:srgbClr val="C1473A"/>
        </a:accent6>
        <a:hlink>
          <a:srgbClr val="000066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ategic 5">
        <a:dk1>
          <a:srgbClr val="000000"/>
        </a:dk1>
        <a:lt1>
          <a:srgbClr val="EAEAEA"/>
        </a:lt1>
        <a:dk2>
          <a:srgbClr val="5C74A4"/>
        </a:dk2>
        <a:lt2>
          <a:srgbClr val="FFCC99"/>
        </a:lt2>
        <a:accent1>
          <a:srgbClr val="727DE0"/>
        </a:accent1>
        <a:accent2>
          <a:srgbClr val="D54F41"/>
        </a:accent2>
        <a:accent3>
          <a:srgbClr val="B5BCCF"/>
        </a:accent3>
        <a:accent4>
          <a:srgbClr val="C8C8C8"/>
        </a:accent4>
        <a:accent5>
          <a:srgbClr val="BCBFED"/>
        </a:accent5>
        <a:accent6>
          <a:srgbClr val="C1473A"/>
        </a:accent6>
        <a:hlink>
          <a:srgbClr val="FFFFCC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ategic 6">
        <a:dk1>
          <a:srgbClr val="000000"/>
        </a:dk1>
        <a:lt1>
          <a:srgbClr val="EAEAEA"/>
        </a:lt1>
        <a:dk2>
          <a:srgbClr val="996600"/>
        </a:dk2>
        <a:lt2>
          <a:srgbClr val="FFCC99"/>
        </a:lt2>
        <a:accent1>
          <a:srgbClr val="727DE0"/>
        </a:accent1>
        <a:accent2>
          <a:srgbClr val="D54F41"/>
        </a:accent2>
        <a:accent3>
          <a:srgbClr val="CAB8AA"/>
        </a:accent3>
        <a:accent4>
          <a:srgbClr val="C8C8C8"/>
        </a:accent4>
        <a:accent5>
          <a:srgbClr val="BCBFED"/>
        </a:accent5>
        <a:accent6>
          <a:srgbClr val="C1473A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">
      <a:dk1>
        <a:srgbClr val="000000"/>
      </a:dk1>
      <a:lt1>
        <a:srgbClr val="E9E2B6"/>
      </a:lt1>
      <a:dk2>
        <a:srgbClr val="996600"/>
      </a:dk2>
      <a:lt2>
        <a:srgbClr val="786950"/>
      </a:lt2>
      <a:accent1>
        <a:srgbClr val="727DE0"/>
      </a:accent1>
      <a:accent2>
        <a:srgbClr val="D54F41"/>
      </a:accent2>
      <a:accent3>
        <a:srgbClr val="F2EED7"/>
      </a:accent3>
      <a:accent4>
        <a:srgbClr val="000000"/>
      </a:accent4>
      <a:accent5>
        <a:srgbClr val="BCBFED"/>
      </a:accent5>
      <a:accent6>
        <a:srgbClr val="C1473A"/>
      </a:accent6>
      <a:hlink>
        <a:srgbClr val="003300"/>
      </a:hlink>
      <a:folHlink>
        <a:srgbClr val="339933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118</Paragraphs>
  <Slides>27</Slides>
  <Notes>7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baseType="lpstr" size="43">
      <vt:lpstr>Arial</vt:lpstr>
      <vt:lpstr>Times New Roman</vt:lpstr>
      <vt:lpstr>宋体</vt:lpstr>
      <vt:lpstr>Wingdings</vt:lpstr>
      <vt:lpstr>Calibri</vt:lpstr>
      <vt:lpstr>汉仪颜楷繁</vt:lpstr>
      <vt:lpstr>仿宋</vt:lpstr>
      <vt:lpstr>方正字迹-陈代明行楷简体</vt:lpstr>
      <vt:lpstr>站酷小薇LOGO体</vt:lpstr>
      <vt:lpstr>思源黑体 CN Normal</vt:lpstr>
      <vt:lpstr>思源黑体 CN Light</vt:lpstr>
      <vt:lpstr>微软雅黑</vt:lpstr>
      <vt:lpstr>思源黑体 CN Medium</vt:lpstr>
      <vt:lpstr>楷体</vt:lpstr>
      <vt:lpstr>Tahoma</vt:lpstr>
      <vt:lpstr>Strategic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一曲新词酒一杯，去年天气旧亭台。夕阳西下几时回。 </vt:lpstr>
      <vt:lpstr>无可奈何花落去，似曾相识燕归来。小园香径独徘徊。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2021-01-18T10:21:31.199</cp:lastPrinted>
  <dcterms:created xsi:type="dcterms:W3CDTF">2021-01-18T10:21:31Z</dcterms:created>
  <dcterms:modified xsi:type="dcterms:W3CDTF">2021-01-18T02:21:32Z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