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86" r:id="rId2"/>
    <p:sldId id="266" r:id="rId3"/>
    <p:sldId id="274" r:id="rId4"/>
    <p:sldId id="311" r:id="rId5"/>
    <p:sldId id="256" r:id="rId6"/>
    <p:sldId id="268" r:id="rId7"/>
    <p:sldId id="275" r:id="rId8"/>
    <p:sldId id="280" r:id="rId9"/>
    <p:sldId id="281" r:id="rId10"/>
    <p:sldId id="267" r:id="rId11"/>
    <p:sldId id="285" r:id="rId12"/>
    <p:sldId id="284" r:id="rId13"/>
    <p:sldId id="283" r:id="rId14"/>
    <p:sldId id="276" r:id="rId15"/>
    <p:sldId id="282" r:id="rId16"/>
    <p:sldId id="277" r:id="rId17"/>
    <p:sldId id="278" r:id="rId18"/>
    <p:sldId id="279" r:id="rId19"/>
    <p:sldId id="265" r:id="rId20"/>
    <p:sldId id="264" r:id="rId21"/>
    <p:sldId id="263" r:id="rId22"/>
    <p:sldId id="262" r:id="rId23"/>
    <p:sldId id="288" r:id="rId24"/>
    <p:sldId id="287" r:id="rId25"/>
    <p:sldId id="289" r:id="rId26"/>
    <p:sldId id="261" r:id="rId27"/>
    <p:sldId id="260" r:id="rId28"/>
    <p:sldId id="258" r:id="rId29"/>
    <p:sldId id="259" r:id="rId30"/>
    <p:sldId id="290" r:id="rId31"/>
    <p:sldId id="294" r:id="rId32"/>
    <p:sldId id="293" r:id="rId33"/>
    <p:sldId id="292" r:id="rId34"/>
    <p:sldId id="291" r:id="rId35"/>
    <p:sldId id="300" r:id="rId36"/>
    <p:sldId id="299" r:id="rId37"/>
    <p:sldId id="298" r:id="rId38"/>
    <p:sldId id="297" r:id="rId39"/>
    <p:sldId id="296" r:id="rId40"/>
    <p:sldId id="295" r:id="rId41"/>
    <p:sldId id="301" r:id="rId42"/>
    <p:sldId id="302" r:id="rId43"/>
    <p:sldId id="303" r:id="rId44"/>
    <p:sldId id="304" r:id="rId45"/>
    <p:sldId id="305" r:id="rId46"/>
    <p:sldId id="307" r:id="rId47"/>
    <p:sldId id="308" r:id="rId48"/>
    <p:sldId id="306" r:id="rId49"/>
    <p:sldId id="309" r:id="rId5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方正舒体"/>
        <a:cs typeface="方正舒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方正舒体"/>
        <a:cs typeface="方正舒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方正舒体"/>
        <a:cs typeface="方正舒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方正舒体"/>
        <a:cs typeface="方正舒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方正舒体"/>
        <a:cs typeface="方正舒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方正舒体"/>
        <a:cs typeface="方正舒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方正舒体"/>
        <a:cs typeface="方正舒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方正舒体"/>
        <a:cs typeface="方正舒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方正舒体"/>
        <a:cs typeface="方正舒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-32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1208088" y="4343400"/>
            <a:ext cx="987583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97736-16AC-42BF-A1C6-BA67DDF3E8D5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D40FC-1C56-45B5-A61F-571179336C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76296-298E-45F7-B866-85059D755DAC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27194-E309-4595-827F-8EC59CE38E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94C5-A69C-4736-871E-7A02353D0155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09E56-0D07-424F-9297-1C304D7AE2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A4049-CBB2-4904-8F62-27D48AACFD62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C1401-0876-46E1-BA24-DBC83DA701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1208088" y="4343400"/>
            <a:ext cx="987583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531BA-C8BA-4DB7-A3D6-0E765F3BFE02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2574D-16CC-4F2C-BF0B-2E88D6775D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E9E8D-663B-4E61-8D2A-9C110E0B4B26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C9211-9C87-4DB6-8078-4E0E28C45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C7D8B-0919-4D23-A72D-DA6A534DAEC1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7AFC1-8D2D-445B-AA28-2EF7892C49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5E691-9D59-4FC1-BDFE-209055BDDF2F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0B766-F006-430A-8490-648027CF2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5D25A-A661-4445-8BD1-24600605B782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4CE5B-1254-467C-80D9-23B001BA59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4051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4040188" y="0"/>
            <a:ext cx="635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465138" y="6459538"/>
            <a:ext cx="261937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A1DE248-2DCE-45B7-9164-15D93C1CE563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538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0EFA3A8-9731-45A7-8601-2033B85B73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D3E66-3FE6-4E1E-A43B-CA9501D4FA90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73B46-ADBB-4D94-9BB3-D1949CF64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12192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963" y="1846263"/>
            <a:ext cx="100584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963" y="6459538"/>
            <a:ext cx="2473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  <a:ea typeface="宋体" charset="-122"/>
              </a:defRPr>
            </a:lvl1pPr>
          </a:lstStyle>
          <a:p>
            <a:pPr>
              <a:defRPr/>
            </a:pPr>
            <a:fld id="{CCE001ED-1EB3-4847-B299-9903F1E19E6D}" type="datetimeFigureOut">
              <a:rPr lang="zh-CN" altLang="en-US"/>
              <a:pPr>
                <a:defRPr/>
              </a:pPr>
              <a:t>2017/11/16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75" y="6459538"/>
            <a:ext cx="4822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1238" y="6459538"/>
            <a:ext cx="1311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  <a:ea typeface="宋体" charset="-122"/>
              </a:defRPr>
            </a:lvl1pPr>
          </a:lstStyle>
          <a:p>
            <a:pPr>
              <a:defRPr/>
            </a:pPr>
            <a:fld id="{A817C33D-163A-4E22-B1CA-E95E876186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800" y="1738313"/>
            <a:ext cx="996632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0" r:id="rId2"/>
    <p:sldLayoutId id="2147483752" r:id="rId3"/>
    <p:sldLayoutId id="2147483749" r:id="rId4"/>
    <p:sldLayoutId id="2147483748" r:id="rId5"/>
    <p:sldLayoutId id="2147483747" r:id="rId6"/>
    <p:sldLayoutId id="2147483753" r:id="rId7"/>
    <p:sldLayoutId id="2147483754" r:id="rId8"/>
    <p:sldLayoutId id="2147483755" r:id="rId9"/>
    <p:sldLayoutId id="2147483746" r:id="rId10"/>
    <p:sldLayoutId id="2147483756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000" b="1" smtClean="0">
                <a:solidFill>
                  <a:srgbClr val="FF0000"/>
                </a:solidFill>
              </a:rPr>
              <a:t>语文专题剖析</a:t>
            </a:r>
          </a:p>
        </p:txBody>
      </p:sp>
      <p:sp>
        <p:nvSpPr>
          <p:cNvPr id="13314" name="标题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7200" b="1" smtClean="0">
                <a:solidFill>
                  <a:schemeClr val="tx1"/>
                </a:solidFill>
              </a:rPr>
              <a:t>第一部分  积累与运用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96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解题策略</a:t>
            </a:r>
            <a:r>
              <a:rPr lang="en-US" altLang="zh-CN" sz="3200" b="1" smtClean="0">
                <a:solidFill>
                  <a:srgbClr val="FF0000"/>
                </a:solidFill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</a:rPr>
              <a:t>字音</a:t>
            </a:r>
            <a:r>
              <a:rPr lang="en-US" altLang="zh-CN" sz="3200" b="1" smtClean="0">
                <a:solidFill>
                  <a:srgbClr val="FF0000"/>
                </a:solidFill>
              </a:rPr>
              <a:t>】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1</a:t>
            </a:r>
            <a:r>
              <a:rPr lang="zh-CN" altLang="en-US" sz="2800" smtClean="0">
                <a:solidFill>
                  <a:schemeClr val="tx1"/>
                </a:solidFill>
              </a:rPr>
              <a:t>、审清题目，究竟是选择正确的还是错误的，看清要求作答。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2</a:t>
            </a:r>
            <a:r>
              <a:rPr lang="zh-CN" altLang="en-US" sz="2800" smtClean="0">
                <a:solidFill>
                  <a:schemeClr val="tx1"/>
                </a:solidFill>
              </a:rPr>
              <a:t>、对于语音的辨析，要注意一些多音字在具体词语或句子中的读音，以词辨音，据义定音，切忌想当然地根据声旁去读字音。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3</a:t>
            </a:r>
            <a:r>
              <a:rPr lang="zh-CN" altLang="en-US" sz="2800" smtClean="0">
                <a:solidFill>
                  <a:schemeClr val="tx1"/>
                </a:solidFill>
              </a:rPr>
              <a:t>、依据课本“提示”和课文注音中的提示重点复习，注意积累。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</a:rPr>
              <a:t>、对拼音的拼写规则要熟悉，对易混声母、韵母要严格区分开来。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5</a:t>
            </a:r>
            <a:r>
              <a:rPr lang="zh-CN" altLang="en-US" sz="2800" smtClean="0">
                <a:solidFill>
                  <a:schemeClr val="tx1"/>
                </a:solidFill>
              </a:rPr>
              <a:t>、在具体答题时，可运用“比较选择法”“排除法”等。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真题回顾</a:t>
            </a:r>
            <a:r>
              <a:rPr lang="en-US" altLang="zh-CN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【2017】</a:t>
            </a:r>
          </a:p>
        </p:txBody>
      </p:sp>
      <p:sp>
        <p:nvSpPr>
          <p:cNvPr id="2355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、下列词语中没有错别字的一项是（    ）（</a:t>
            </a:r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分）  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A</a:t>
            </a:r>
            <a:r>
              <a:rPr lang="zh-CN" altLang="en-US" sz="3200" smtClean="0">
                <a:solidFill>
                  <a:schemeClr val="tx1"/>
                </a:solidFill>
              </a:rPr>
              <a:t>．壁垒    易拉罐    娇生惯养    独竖一帜  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B</a:t>
            </a:r>
            <a:r>
              <a:rPr lang="zh-CN" altLang="en-US" sz="3200" smtClean="0">
                <a:solidFill>
                  <a:schemeClr val="tx1"/>
                </a:solidFill>
              </a:rPr>
              <a:t>．咋舌    顶梁柱    责无旁贷    黯然失色 </a:t>
            </a: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 </a:t>
            </a:r>
            <a:r>
              <a:rPr lang="en-US" altLang="zh-CN" sz="3200" smtClean="0">
                <a:solidFill>
                  <a:schemeClr val="tx1"/>
                </a:solidFill>
              </a:rPr>
              <a:t>C</a:t>
            </a:r>
            <a:r>
              <a:rPr lang="zh-CN" altLang="en-US" sz="3200" smtClean="0">
                <a:solidFill>
                  <a:schemeClr val="tx1"/>
                </a:solidFill>
              </a:rPr>
              <a:t>．静谧    蒸溜水    花枝招展    立竿见影 </a:t>
            </a: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 </a:t>
            </a:r>
            <a:r>
              <a:rPr lang="en-US" altLang="zh-CN" sz="3200" smtClean="0">
                <a:solidFill>
                  <a:schemeClr val="tx1"/>
                </a:solidFill>
              </a:rPr>
              <a:t>D</a:t>
            </a:r>
            <a:r>
              <a:rPr lang="zh-CN" altLang="en-US" sz="3200" smtClean="0">
                <a:solidFill>
                  <a:schemeClr val="tx1"/>
                </a:solidFill>
              </a:rPr>
              <a:t>．提练    满堂彩    无动于衷    别出心裁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真题回顾</a:t>
            </a:r>
            <a:r>
              <a:rPr lang="en-US" altLang="zh-CN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【2016】</a:t>
            </a:r>
          </a:p>
        </p:txBody>
      </p:sp>
      <p:sp>
        <p:nvSpPr>
          <p:cNvPr id="2457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．下列词语中没有错别字的一项是</a:t>
            </a:r>
            <a:r>
              <a:rPr lang="en-US" altLang="zh-CN" sz="3200" smtClean="0">
                <a:solidFill>
                  <a:schemeClr val="tx1"/>
                </a:solidFill>
              </a:rPr>
              <a:t>【    】</a:t>
            </a:r>
            <a:r>
              <a:rPr lang="zh-CN" altLang="en-US" sz="3200" smtClean="0">
                <a:solidFill>
                  <a:schemeClr val="tx1"/>
                </a:solidFill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分）     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A</a:t>
            </a:r>
            <a:r>
              <a:rPr lang="zh-CN" altLang="en-US" sz="3200" smtClean="0">
                <a:solidFill>
                  <a:schemeClr val="tx1"/>
                </a:solidFill>
              </a:rPr>
              <a:t>．枢纽    荧光屏    人才辈出    通情达礼     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B</a:t>
            </a:r>
            <a:r>
              <a:rPr lang="zh-CN" altLang="en-US" sz="3200" smtClean="0">
                <a:solidFill>
                  <a:schemeClr val="tx1"/>
                </a:solidFill>
              </a:rPr>
              <a:t>．决窍    狙击手    一筹莫展    矢志不渝    </a:t>
            </a: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 </a:t>
            </a:r>
            <a:r>
              <a:rPr lang="en-US" altLang="zh-CN" sz="3200" smtClean="0">
                <a:solidFill>
                  <a:schemeClr val="tx1"/>
                </a:solidFill>
              </a:rPr>
              <a:t>C</a:t>
            </a:r>
            <a:r>
              <a:rPr lang="zh-CN" altLang="en-US" sz="3200" smtClean="0">
                <a:solidFill>
                  <a:schemeClr val="tx1"/>
                </a:solidFill>
              </a:rPr>
              <a:t>．懈怠    流水账    相辅相承    粗制滥造    </a:t>
            </a: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 </a:t>
            </a:r>
            <a:r>
              <a:rPr lang="en-US" altLang="zh-CN" sz="3200" smtClean="0">
                <a:solidFill>
                  <a:schemeClr val="tx1"/>
                </a:solidFill>
              </a:rPr>
              <a:t>D</a:t>
            </a:r>
            <a:r>
              <a:rPr lang="zh-CN" altLang="en-US" sz="3200" smtClean="0">
                <a:solidFill>
                  <a:schemeClr val="tx1"/>
                </a:solidFill>
              </a:rPr>
              <a:t>．庇护    挖墙脚    仗义执言    变本加厉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真题回顾</a:t>
            </a:r>
            <a:r>
              <a:rPr lang="en-US" altLang="zh-CN" sz="60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【2015】</a:t>
            </a:r>
          </a:p>
        </p:txBody>
      </p:sp>
      <p:sp>
        <p:nvSpPr>
          <p:cNvPr id="25602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．下列词语中没有错别字的一项是</a:t>
            </a:r>
            <a:r>
              <a:rPr lang="en-US" altLang="zh-CN" sz="3200" smtClean="0">
                <a:solidFill>
                  <a:schemeClr val="tx1"/>
                </a:solidFill>
              </a:rPr>
              <a:t>【   】</a:t>
            </a:r>
            <a:r>
              <a:rPr lang="zh-CN" altLang="en-US" sz="3200" smtClean="0">
                <a:solidFill>
                  <a:schemeClr val="tx1"/>
                </a:solidFill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分）</a:t>
            </a: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 </a:t>
            </a:r>
            <a:r>
              <a:rPr lang="en-US" altLang="zh-CN" sz="3200" smtClean="0">
                <a:solidFill>
                  <a:schemeClr val="tx1"/>
                </a:solidFill>
              </a:rPr>
              <a:t>A</a:t>
            </a:r>
            <a:r>
              <a:rPr lang="zh-CN" altLang="en-US" sz="3200" smtClean="0">
                <a:solidFill>
                  <a:schemeClr val="tx1"/>
                </a:solidFill>
              </a:rPr>
              <a:t>．恻隐   订书机   顶礼膜拜   默守成规 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B</a:t>
            </a:r>
            <a:r>
              <a:rPr lang="zh-CN" altLang="en-US" sz="3200" smtClean="0">
                <a:solidFill>
                  <a:schemeClr val="tx1"/>
                </a:solidFill>
              </a:rPr>
              <a:t>．宣泄   挡箭牌   开源节流   绵里藏针 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C</a:t>
            </a:r>
            <a:r>
              <a:rPr lang="zh-CN" altLang="en-US" sz="3200" smtClean="0">
                <a:solidFill>
                  <a:schemeClr val="tx1"/>
                </a:solidFill>
              </a:rPr>
              <a:t>．坐落   震摄力   妇孺皆知   开诚布公 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D</a:t>
            </a:r>
            <a:r>
              <a:rPr lang="zh-CN" altLang="en-US" sz="3200" smtClean="0">
                <a:solidFill>
                  <a:schemeClr val="tx1"/>
                </a:solidFill>
              </a:rPr>
              <a:t>．家俱   发祥地   轻歌曼舞   凭心而论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96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解题策略</a:t>
            </a:r>
            <a:r>
              <a:rPr lang="en-US" altLang="zh-CN" b="1" smtClean="0">
                <a:solidFill>
                  <a:srgbClr val="FF0000"/>
                </a:solidFill>
              </a:rPr>
              <a:t>【</a:t>
            </a:r>
            <a:r>
              <a:rPr lang="zh-CN" altLang="en-US" b="1" smtClean="0">
                <a:solidFill>
                  <a:srgbClr val="FF0000"/>
                </a:solidFill>
              </a:rPr>
              <a:t>字形</a:t>
            </a:r>
            <a:r>
              <a:rPr lang="en-US" altLang="zh-CN" b="1" smtClean="0">
                <a:solidFill>
                  <a:srgbClr val="FF0000"/>
                </a:solidFill>
              </a:rPr>
              <a:t>】</a:t>
            </a:r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1</a:t>
            </a:r>
            <a:r>
              <a:rPr lang="zh-CN" altLang="en-US" sz="2800" smtClean="0">
                <a:solidFill>
                  <a:schemeClr val="tx1"/>
                </a:solidFill>
              </a:rPr>
              <a:t>、对于字形的辨析同样要先审清题，看清要求。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2</a:t>
            </a:r>
            <a:r>
              <a:rPr lang="zh-CN" altLang="en-US" sz="2800" smtClean="0">
                <a:solidFill>
                  <a:schemeClr val="tx1"/>
                </a:solidFill>
              </a:rPr>
              <a:t>、要注意一些形近字、同音异形字、多音多义字，应结合具体语境判断，从偏旁部首、词义和固定搭配考虑。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3</a:t>
            </a:r>
            <a:r>
              <a:rPr lang="zh-CN" altLang="en-US" sz="2800" smtClean="0">
                <a:solidFill>
                  <a:schemeClr val="tx1"/>
                </a:solidFill>
              </a:rPr>
              <a:t>、要分清字形、分清偏旁同时要学会望文生义，分清字义从而帮助辨形。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</a:rPr>
              <a:t>、对于字形要注意平时的书写，一定要写正楷，一笔一画，做到正确规范。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z="6600" b="1" smtClean="0">
                <a:solidFill>
                  <a:schemeClr val="tx1"/>
                </a:solidFill>
              </a:rPr>
              <a:t>专题二   古诗文默写</a:t>
            </a:r>
            <a:endParaRPr lang="en-US" altLang="zh-CN" sz="6600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考点分析</a:t>
            </a:r>
          </a:p>
        </p:txBody>
      </p:sp>
      <p:sp>
        <p:nvSpPr>
          <p:cNvPr id="2867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1</a:t>
            </a:r>
            <a:r>
              <a:rPr lang="zh-CN" altLang="en-US" sz="2800" smtClean="0">
                <a:solidFill>
                  <a:schemeClr val="tx1"/>
                </a:solidFill>
              </a:rPr>
              <a:t>、认真背诵是基础；规范书写很重要；全面理解是关键。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2</a:t>
            </a:r>
            <a:r>
              <a:rPr lang="zh-CN" altLang="en-US" sz="2800" smtClean="0">
                <a:solidFill>
                  <a:schemeClr val="tx1"/>
                </a:solidFill>
              </a:rPr>
              <a:t>、中考试卷古诗文默写设计的分值是</a:t>
            </a:r>
            <a:r>
              <a:rPr lang="en-US" altLang="zh-CN" sz="2800" smtClean="0">
                <a:solidFill>
                  <a:schemeClr val="tx1"/>
                </a:solidFill>
              </a:rPr>
              <a:t>8</a:t>
            </a:r>
            <a:r>
              <a:rPr lang="zh-CN" altLang="en-US" sz="2800" smtClean="0">
                <a:solidFill>
                  <a:schemeClr val="tx1"/>
                </a:solidFill>
              </a:rPr>
              <a:t>分，约占全卷总分值的</a:t>
            </a:r>
            <a:r>
              <a:rPr lang="en-US" altLang="zh-CN" sz="2800" smtClean="0">
                <a:solidFill>
                  <a:schemeClr val="tx1"/>
                </a:solidFill>
              </a:rPr>
              <a:t>6.7℅</a:t>
            </a:r>
            <a:r>
              <a:rPr lang="zh-CN" altLang="en-US" sz="2800" smtClean="0">
                <a:solidFill>
                  <a:schemeClr val="tx1"/>
                </a:solidFill>
              </a:rPr>
              <a:t>，一般采用以填空式默写为主、其他形式</a:t>
            </a:r>
            <a:r>
              <a:rPr lang="en-US" altLang="zh-CN" sz="2800" smtClean="0">
                <a:solidFill>
                  <a:schemeClr val="tx1"/>
                </a:solidFill>
              </a:rPr>
              <a:t>(</a:t>
            </a:r>
            <a:r>
              <a:rPr lang="zh-CN" altLang="en-US" sz="2800" smtClean="0">
                <a:solidFill>
                  <a:schemeClr val="tx1"/>
                </a:solidFill>
              </a:rPr>
              <a:t>理解性默写、迁移性默写、拓展性默写</a:t>
            </a:r>
            <a:r>
              <a:rPr lang="en-US" altLang="zh-CN" sz="2800" smtClean="0">
                <a:solidFill>
                  <a:schemeClr val="tx1"/>
                </a:solidFill>
              </a:rPr>
              <a:t>)</a:t>
            </a:r>
            <a:r>
              <a:rPr lang="zh-CN" altLang="en-US" sz="2800" smtClean="0">
                <a:solidFill>
                  <a:schemeClr val="tx1"/>
                </a:solidFill>
              </a:rPr>
              <a:t>为辅的考查方式。因此，背诵复习要理解记忆，并能灵活运用，“会理解、能运用、善归纳、懂迁移”，课内外名篇佳句全不放过，努力做到：①领悟含义，特别是其中的关键字词，要真正弄懂。②圈点强记，对诗文中的易混字、易错字，注意重点把握。③规范书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真题回顾</a:t>
            </a:r>
            <a:r>
              <a:rPr lang="en-US" altLang="zh-CN" b="1" smtClean="0">
                <a:solidFill>
                  <a:schemeClr val="tx1"/>
                </a:solidFill>
              </a:rPr>
              <a:t>【2017】</a:t>
            </a:r>
          </a:p>
        </p:txBody>
      </p:sp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1096963" y="1736725"/>
            <a:ext cx="9799637" cy="4138613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、古诗文默写（</a:t>
            </a:r>
            <a:r>
              <a:rPr lang="en-US" altLang="zh-CN" sz="2400" smtClean="0">
                <a:solidFill>
                  <a:schemeClr val="tx1"/>
                </a:solidFill>
              </a:rPr>
              <a:t>8</a:t>
            </a:r>
            <a:r>
              <a:rPr lang="zh-CN" altLang="en-US" sz="2400" smtClean="0">
                <a:solidFill>
                  <a:schemeClr val="tx1"/>
                </a:solidFill>
              </a:rPr>
              <a:t>分） 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）学而不思则罔，</a:t>
            </a:r>
            <a:r>
              <a:rPr lang="en-US" altLang="zh-CN" sz="2400" smtClean="0">
                <a:solidFill>
                  <a:schemeClr val="tx1"/>
                </a:solidFill>
              </a:rPr>
              <a:t>__________ </a:t>
            </a:r>
            <a:r>
              <a:rPr lang="zh-CN" altLang="en-US" sz="2400" smtClean="0">
                <a:solidFill>
                  <a:schemeClr val="tx1"/>
                </a:solidFill>
              </a:rPr>
              <a:t>。（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论语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 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）嗟夫！</a:t>
            </a:r>
            <a:r>
              <a:rPr lang="en-US" altLang="zh-CN" sz="2400" smtClean="0">
                <a:solidFill>
                  <a:schemeClr val="tx1"/>
                </a:solidFill>
              </a:rPr>
              <a:t>__________</a:t>
            </a:r>
            <a:r>
              <a:rPr lang="zh-CN" altLang="en-US" sz="2400" smtClean="0">
                <a:solidFill>
                  <a:schemeClr val="tx1"/>
                </a:solidFill>
              </a:rPr>
              <a:t>，或异二者之为，何哉？（范仲淹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岳阳楼记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</a:t>
            </a:r>
            <a:r>
              <a:rPr lang="en-US" altLang="zh-CN" sz="2400" smtClean="0">
                <a:solidFill>
                  <a:schemeClr val="tx1"/>
                </a:solidFill>
              </a:rPr>
              <a:t>(3)</a:t>
            </a:r>
            <a:r>
              <a:rPr lang="zh-CN" altLang="en-US" sz="2400" smtClean="0">
                <a:solidFill>
                  <a:schemeClr val="tx1"/>
                </a:solidFill>
              </a:rPr>
              <a:t>马致远在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天净沙</a:t>
            </a:r>
            <a:r>
              <a:rPr lang="en-US" altLang="zh-CN" sz="2400" smtClean="0">
                <a:solidFill>
                  <a:schemeClr val="tx1"/>
                </a:solidFill>
              </a:rPr>
              <a:t>·</a:t>
            </a:r>
            <a:r>
              <a:rPr lang="zh-CN" altLang="en-US" sz="2400" smtClean="0">
                <a:solidFill>
                  <a:schemeClr val="tx1"/>
                </a:solidFill>
              </a:rPr>
              <a:t>秋思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中借景抒情，表达羁旅之思的句子是：“</a:t>
            </a:r>
            <a:r>
              <a:rPr lang="en-US" altLang="zh-CN" sz="2400" smtClean="0">
                <a:solidFill>
                  <a:schemeClr val="tx1"/>
                </a:solidFill>
              </a:rPr>
              <a:t>_________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____________ </a:t>
            </a:r>
            <a:r>
              <a:rPr lang="zh-CN" altLang="en-US" sz="2400" smtClean="0">
                <a:solidFill>
                  <a:schemeClr val="tx1"/>
                </a:solidFill>
              </a:rPr>
              <a:t>。” 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）天地英雄气，千秋尚凛然。“</a:t>
            </a:r>
            <a:r>
              <a:rPr lang="en-US" altLang="zh-CN" sz="2400" smtClean="0">
                <a:solidFill>
                  <a:schemeClr val="tx1"/>
                </a:solidFill>
              </a:rPr>
              <a:t>_________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________ ”</a:t>
            </a:r>
            <a:r>
              <a:rPr lang="zh-CN" altLang="en-US" sz="2400" smtClean="0">
                <a:solidFill>
                  <a:schemeClr val="tx1"/>
                </a:solidFill>
              </a:rPr>
              <a:t>（辛弃疾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破阵子</a:t>
            </a:r>
            <a:r>
              <a:rPr lang="en-US" altLang="zh-CN" sz="2400" smtClean="0">
                <a:solidFill>
                  <a:schemeClr val="tx1"/>
                </a:solidFill>
              </a:rPr>
              <a:t>·</a:t>
            </a:r>
            <a:r>
              <a:rPr lang="zh-CN" altLang="en-US" sz="2400" smtClean="0">
                <a:solidFill>
                  <a:schemeClr val="tx1"/>
                </a:solidFill>
              </a:rPr>
              <a:t>为陈同甫赋壮词以寄之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）勾勒出英雄驭马挽弓、冲锋陷阵的场面，“</a:t>
            </a:r>
            <a:r>
              <a:rPr lang="en-US" altLang="zh-CN" sz="2400" smtClean="0">
                <a:solidFill>
                  <a:schemeClr val="tx1"/>
                </a:solidFill>
              </a:rPr>
              <a:t>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 ”</a:t>
            </a:r>
            <a:r>
              <a:rPr lang="zh-CN" altLang="en-US" sz="2400" smtClean="0">
                <a:solidFill>
                  <a:schemeClr val="tx1"/>
                </a:solidFill>
              </a:rPr>
              <a:t>（李贺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雁门太守行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）显示出英雄仗剑杀敌、报效朝廷的气概。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真题回顾</a:t>
            </a:r>
            <a:r>
              <a:rPr lang="en-US" altLang="zh-CN" b="1" smtClean="0">
                <a:solidFill>
                  <a:schemeClr val="tx1"/>
                </a:solidFill>
              </a:rPr>
              <a:t>【2016】</a:t>
            </a:r>
          </a:p>
        </p:txBody>
      </p:sp>
      <p:sp>
        <p:nvSpPr>
          <p:cNvPr id="30722" name="Rectangle 3"/>
          <p:cNvSpPr>
            <a:spLocks noGrp="1"/>
          </p:cNvSpPr>
          <p:nvPr>
            <p:ph idx="1"/>
          </p:nvPr>
        </p:nvSpPr>
        <p:spPr>
          <a:xfrm>
            <a:off x="1004888" y="1736725"/>
            <a:ext cx="10150475" cy="4132263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．古诗文默写。（</a:t>
            </a:r>
            <a:r>
              <a:rPr lang="en-US" altLang="zh-CN" sz="2400" smtClean="0">
                <a:solidFill>
                  <a:schemeClr val="tx1"/>
                </a:solidFill>
              </a:rPr>
              <a:t>8</a:t>
            </a:r>
            <a:r>
              <a:rPr lang="zh-CN" altLang="en-US" sz="2400" smtClean="0">
                <a:solidFill>
                  <a:schemeClr val="tx1"/>
                </a:solidFill>
              </a:rPr>
              <a:t>分）    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）</a:t>
            </a:r>
            <a:r>
              <a:rPr lang="en-US" altLang="zh-CN" sz="2400" smtClean="0">
                <a:solidFill>
                  <a:schemeClr val="tx1"/>
                </a:solidFill>
              </a:rPr>
              <a:t>____________</a:t>
            </a:r>
            <a:r>
              <a:rPr lang="zh-CN" altLang="en-US" sz="2400" smtClean="0">
                <a:solidFill>
                  <a:schemeClr val="tx1"/>
                </a:solidFill>
              </a:rPr>
              <a:t>，直挂云帆济沧海。（李白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行路难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    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）峰回路转，</a:t>
            </a:r>
            <a:r>
              <a:rPr lang="en-US" altLang="zh-CN" sz="2400" smtClean="0">
                <a:solidFill>
                  <a:schemeClr val="tx1"/>
                </a:solidFill>
              </a:rPr>
              <a:t>___________</a:t>
            </a:r>
            <a:r>
              <a:rPr lang="zh-CN" altLang="en-US" sz="2400" smtClean="0">
                <a:solidFill>
                  <a:schemeClr val="tx1"/>
                </a:solidFill>
              </a:rPr>
              <a:t>，醉翁亭也。（欧阳修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醉翁亭记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    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）李商隐在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夜雨寄北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中想象与友人团聚，秉烛夜谈的句子是：“</a:t>
            </a:r>
            <a:r>
              <a:rPr lang="en-US" altLang="zh-CN" sz="2400" smtClean="0">
                <a:solidFill>
                  <a:schemeClr val="tx1"/>
                </a:solidFill>
              </a:rPr>
              <a:t>_________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_________</a:t>
            </a:r>
            <a:r>
              <a:rPr lang="zh-CN" altLang="en-US" sz="2400" smtClean="0">
                <a:solidFill>
                  <a:schemeClr val="tx1"/>
                </a:solidFill>
              </a:rPr>
              <a:t>。”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）风雅是一种生活情调，也是一种精神追求。陶渊明的“</a:t>
            </a:r>
            <a:r>
              <a:rPr lang="en-US" altLang="zh-CN" sz="2400" smtClean="0">
                <a:solidFill>
                  <a:schemeClr val="tx1"/>
                </a:solidFill>
              </a:rPr>
              <a:t>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_______”</a:t>
            </a:r>
            <a:r>
              <a:rPr lang="zh-CN" altLang="en-US" sz="2400" smtClean="0">
                <a:solidFill>
                  <a:schemeClr val="tx1"/>
                </a:solidFill>
              </a:rPr>
              <a:t>。（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饮酒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），一束花，一抹山，这种随意自然是风雅；李白的“举杯邀明月，对影成三人”，一杯酒，一轮月，这种潇洒浪漫是风雅；刘禹锡的“</a:t>
            </a:r>
            <a:r>
              <a:rPr lang="en-US" altLang="zh-CN" sz="2400" smtClean="0">
                <a:solidFill>
                  <a:schemeClr val="tx1"/>
                </a:solidFill>
              </a:rPr>
              <a:t>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 ”</a:t>
            </a:r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陋室铭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），一架琴，一卷经，这种恬静淡泊也是风雅。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en-US" altLang="zh-CN" b="1" smtClean="0">
                <a:solidFill>
                  <a:schemeClr val="tx1"/>
                </a:solidFill>
              </a:rPr>
              <a:t>【2015】</a:t>
            </a: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876300" y="1736725"/>
            <a:ext cx="10477500" cy="4291013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．古诗文默写。（</a:t>
            </a:r>
            <a:r>
              <a:rPr lang="en-US" altLang="zh-CN" sz="2400" smtClean="0">
                <a:solidFill>
                  <a:schemeClr val="tx1"/>
                </a:solidFill>
              </a:rPr>
              <a:t>8</a:t>
            </a:r>
            <a:r>
              <a:rPr lang="zh-CN" altLang="en-US" sz="2400" smtClean="0">
                <a:solidFill>
                  <a:schemeClr val="tx1"/>
                </a:solidFill>
              </a:rPr>
              <a:t>分）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）</a:t>
            </a:r>
            <a:r>
              <a:rPr lang="en-US" altLang="zh-CN" sz="2400" smtClean="0">
                <a:solidFill>
                  <a:schemeClr val="tx1"/>
                </a:solidFill>
              </a:rPr>
              <a:t>______</a:t>
            </a:r>
            <a:r>
              <a:rPr lang="zh-CN" altLang="en-US" sz="2400" smtClean="0">
                <a:solidFill>
                  <a:schemeClr val="tx1"/>
                </a:solidFill>
              </a:rPr>
              <a:t>，出则无敌国外患者，国恒亡。（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生于忧患，死于安乐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）山河破碎风飘絮，</a:t>
            </a:r>
            <a:r>
              <a:rPr lang="en-US" altLang="zh-CN" sz="2400" smtClean="0">
                <a:solidFill>
                  <a:schemeClr val="tx1"/>
                </a:solidFill>
              </a:rPr>
              <a:t>_________ </a:t>
            </a:r>
            <a:r>
              <a:rPr lang="zh-CN" altLang="en-US" sz="2400" smtClean="0">
                <a:solidFill>
                  <a:schemeClr val="tx1"/>
                </a:solidFill>
              </a:rPr>
              <a:t>。（文天祥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过零丁洋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）周敦颐在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爱莲说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中用“</a:t>
            </a:r>
            <a:r>
              <a:rPr lang="en-US" altLang="zh-CN" sz="2400" smtClean="0">
                <a:solidFill>
                  <a:schemeClr val="tx1"/>
                </a:solidFill>
              </a:rPr>
              <a:t>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________”</a:t>
            </a:r>
            <a:r>
              <a:rPr lang="zh-CN" altLang="en-US" sz="2400" smtClean="0">
                <a:solidFill>
                  <a:schemeClr val="tx1"/>
                </a:solidFill>
              </a:rPr>
              <a:t>赞美了莲花不同流合污的高洁品质。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）明月千里寄相思。“</a:t>
            </a:r>
            <a:r>
              <a:rPr lang="en-US" altLang="zh-CN" sz="2400" smtClean="0">
                <a:solidFill>
                  <a:schemeClr val="tx1"/>
                </a:solidFill>
              </a:rPr>
              <a:t>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______”</a:t>
            </a:r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闻王昌龄左迁龙标遥有此寄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），明月送去了李白对远方朋友的担忧和牵挂；“</a:t>
            </a:r>
            <a:r>
              <a:rPr lang="en-US" altLang="zh-CN" sz="2400" smtClean="0">
                <a:solidFill>
                  <a:schemeClr val="tx1"/>
                </a:solidFill>
              </a:rPr>
              <a:t>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 ”</a:t>
            </a:r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水调歌头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），明月寄托了苏轼对远方亲人的思念和祝愿。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思路要清晰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>
                <a:solidFill>
                  <a:schemeClr val="tx1"/>
                </a:solidFill>
              </a:rPr>
              <a:t>中考当中，基础知识作为中考语文当中的第一部分，主要包括字音、字形，成语俗语涵义，病句辨析，句子排序，文学常识辨析和名著理解，以及古诗词与文言文的默写，最后还有个压轴题（综合性分析）。此部分内容满分接近</a:t>
            </a:r>
            <a:r>
              <a:rPr lang="en-US" altLang="zh-CN" sz="4000" smtClean="0">
                <a:solidFill>
                  <a:schemeClr val="tx1"/>
                </a:solidFill>
              </a:rPr>
              <a:t>30</a:t>
            </a:r>
            <a:r>
              <a:rPr lang="zh-CN" altLang="en-US" sz="4000" smtClean="0">
                <a:solidFill>
                  <a:schemeClr val="tx1"/>
                </a:solidFill>
              </a:rPr>
              <a:t>分，占中考总成绩的四分之一</a:t>
            </a:r>
            <a:br>
              <a:rPr lang="zh-CN" altLang="en-US" sz="4000" smtClean="0">
                <a:solidFill>
                  <a:schemeClr val="tx1"/>
                </a:solidFill>
              </a:rPr>
            </a:br>
            <a:endParaRPr lang="zh-CN" altLang="en-US" sz="40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标题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解题策略</a:t>
            </a:r>
            <a:endParaRPr lang="en-US" altLang="zh-CN" sz="7200" b="1" smtClean="0">
              <a:solidFill>
                <a:schemeClr val="tx1"/>
              </a:solidFill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1</a:t>
            </a:r>
            <a:r>
              <a:rPr lang="zh-CN" altLang="en-US" sz="3200" smtClean="0">
                <a:solidFill>
                  <a:schemeClr val="tx1"/>
                </a:solidFill>
              </a:rPr>
              <a:t>、</a:t>
            </a:r>
            <a:r>
              <a:rPr lang="en-US" altLang="zh-CN" sz="3200" smtClean="0">
                <a:solidFill>
                  <a:schemeClr val="tx1"/>
                </a:solidFill>
              </a:rPr>
              <a:t>逐篇落实背诵默写,重点应放在</a:t>
            </a:r>
            <a:r>
              <a:rPr lang="zh-CN" altLang="en-US" sz="3200" smtClean="0">
                <a:solidFill>
                  <a:schemeClr val="tx1"/>
                </a:solidFill>
              </a:rPr>
              <a:t>古诗的背诵默写上。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、背诵默写时既注重全面又要突出重点</a:t>
            </a:r>
            <a:r>
              <a:rPr lang="en-US" altLang="zh-CN" sz="3200" smtClean="0">
                <a:solidFill>
                  <a:schemeClr val="tx1"/>
                </a:solidFill>
              </a:rPr>
              <a:t>,古文默写尤其如此</a:t>
            </a:r>
            <a:r>
              <a:rPr lang="zh-CN" altLang="en-US" sz="3200" smtClean="0">
                <a:solidFill>
                  <a:schemeClr val="tx1"/>
                </a:solidFill>
              </a:rPr>
              <a:t>。</a:t>
            </a:r>
            <a:endParaRPr lang="en-US" altLang="zh-CN" sz="320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3</a:t>
            </a:r>
            <a:r>
              <a:rPr lang="zh-CN" altLang="en-US" sz="3200" smtClean="0">
                <a:solidFill>
                  <a:schemeClr val="tx1"/>
                </a:solidFill>
              </a:rPr>
              <a:t>、古诗词默写要求整首诗词全文默写</a:t>
            </a:r>
            <a:r>
              <a:rPr lang="en-US" altLang="zh-CN" sz="3200" smtClean="0">
                <a:solidFill>
                  <a:schemeClr val="tx1"/>
                </a:solidFill>
              </a:rPr>
              <a:t>,更要突出写景、抒情、蕴涵哲理或巧用修辞的名句默写。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4</a:t>
            </a:r>
            <a:r>
              <a:rPr lang="zh-CN" altLang="en-US" sz="3200" smtClean="0">
                <a:solidFill>
                  <a:schemeClr val="tx1"/>
                </a:solidFill>
              </a:rPr>
              <a:t>、学生要在强化理解的基础上</a:t>
            </a:r>
            <a:r>
              <a:rPr lang="en-US" altLang="zh-CN" sz="3200" smtClean="0">
                <a:solidFill>
                  <a:schemeClr val="tx1"/>
                </a:solidFill>
              </a:rPr>
              <a:t>,做到书写正确,不错字、不漏字、不添字。</a:t>
            </a:r>
            <a:endParaRPr lang="zh-CN" altLang="en-US" sz="3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1146175" y="1784350"/>
            <a:ext cx="9601200" cy="297338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8800" b="1" smtClean="0">
                <a:solidFill>
                  <a:schemeClr val="tx1"/>
                </a:solidFill>
              </a:rPr>
              <a:t>专题三     句子排序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考点分析</a:t>
            </a: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句子排序是中考语文命题的一项常考内容。句子顺序是否正确，直接关系到一个人说话和写作水平。排序题看似简单，实则比较复杂，在考试中丢分率比较高。句子的排序主要考查语言运用的连贯性，考查学生们的语感水平和思维能力。</a:t>
            </a:r>
            <a:endParaRPr lang="en-US" altLang="zh-CN" sz="2400" smtClean="0">
              <a:solidFill>
                <a:schemeClr val="tx1"/>
              </a:solidFill>
            </a:endParaRP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试题主要涉及这样几个方面：</a:t>
            </a:r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、理解长句的基本结构；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、理解语段中关键句子的意思；</a:t>
            </a:r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、为上下文衔接选用恰当的句子；</a:t>
            </a:r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、用序号重新排列句子顺序使其通顺并前后衔接一致；</a:t>
            </a:r>
            <a:r>
              <a:rPr lang="en-US" altLang="zh-CN" sz="2400" smtClean="0">
                <a:solidFill>
                  <a:schemeClr val="tx1"/>
                </a:solidFill>
              </a:rPr>
              <a:t>5</a:t>
            </a:r>
            <a:r>
              <a:rPr lang="zh-CN" altLang="en-US" sz="2400" smtClean="0">
                <a:solidFill>
                  <a:schemeClr val="tx1"/>
                </a:solidFill>
              </a:rPr>
              <a:t>、在语段空白处插入与上下文相衔接的句子等。</a:t>
            </a:r>
            <a:endParaRPr lang="en-US" altLang="zh-CN" sz="2400" smtClean="0">
              <a:solidFill>
                <a:schemeClr val="tx1"/>
              </a:solidFill>
            </a:endParaRP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题型主要有两种：</a:t>
            </a:r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、选择题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、填空题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solidFill>
                  <a:schemeClr val="tx1"/>
                </a:solidFill>
              </a:rPr>
              <a:t>3</a:t>
            </a:r>
            <a:r>
              <a:rPr lang="zh-CN" altLang="en-US" b="1" smtClean="0">
                <a:solidFill>
                  <a:schemeClr val="tx1"/>
                </a:solidFill>
              </a:rPr>
              <a:t>．依次填入下面一段文字横线处的语句，衔接最恰当的一项是</a:t>
            </a:r>
            <a:r>
              <a:rPr lang="en-US" altLang="zh-CN" b="1" smtClean="0">
                <a:solidFill>
                  <a:schemeClr val="tx1"/>
                </a:solidFill>
              </a:rPr>
              <a:t>【    】</a:t>
            </a:r>
            <a:r>
              <a:rPr lang="zh-CN" altLang="en-US" b="1" smtClean="0">
                <a:solidFill>
                  <a:schemeClr val="tx1"/>
                </a:solidFill>
              </a:rPr>
              <a:t>（</a:t>
            </a:r>
            <a:r>
              <a:rPr lang="en-US" altLang="zh-CN" b="1" smtClean="0">
                <a:solidFill>
                  <a:schemeClr val="tx1"/>
                </a:solidFill>
              </a:rPr>
              <a:t>2</a:t>
            </a:r>
            <a:r>
              <a:rPr lang="zh-CN" altLang="en-US" b="1" smtClean="0">
                <a:solidFill>
                  <a:schemeClr val="tx1"/>
                </a:solidFill>
              </a:rPr>
              <a:t>分）   </a:t>
            </a:r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  在中国人眼里，人生有四件大事</a:t>
            </a:r>
            <a:r>
              <a:rPr lang="en-US" altLang="zh-CN" b="1" smtClean="0">
                <a:solidFill>
                  <a:schemeClr val="tx1"/>
                </a:solidFill>
              </a:rPr>
              <a:t>——</a:t>
            </a:r>
            <a:r>
              <a:rPr lang="zh-CN" altLang="en-US" b="1" smtClean="0">
                <a:solidFill>
                  <a:schemeClr val="tx1"/>
                </a:solidFill>
              </a:rPr>
              <a:t>衣、食、住、行。把衣放在首位，为什么？</a:t>
            </a:r>
            <a:r>
              <a:rPr lang="en-US" altLang="zh-CN" b="1" smtClean="0">
                <a:solidFill>
                  <a:schemeClr val="tx1"/>
                </a:solidFill>
              </a:rPr>
              <a:t>_____    </a:t>
            </a:r>
            <a:r>
              <a:rPr lang="zh-CN" altLang="en-US" b="1" smtClean="0">
                <a:solidFill>
                  <a:schemeClr val="tx1"/>
                </a:solidFill>
              </a:rPr>
              <a:t>。</a:t>
            </a:r>
            <a:r>
              <a:rPr lang="en-US" altLang="zh-CN" b="1" smtClean="0">
                <a:solidFill>
                  <a:schemeClr val="tx1"/>
                </a:solidFill>
              </a:rPr>
              <a:t>_____    </a:t>
            </a:r>
            <a:r>
              <a:rPr lang="zh-CN" altLang="en-US" b="1" smtClean="0">
                <a:solidFill>
                  <a:schemeClr val="tx1"/>
                </a:solidFill>
              </a:rPr>
              <a:t>，</a:t>
            </a:r>
            <a:r>
              <a:rPr lang="en-US" altLang="zh-CN" b="1" smtClean="0">
                <a:solidFill>
                  <a:schemeClr val="tx1"/>
                </a:solidFill>
              </a:rPr>
              <a:t>____    </a:t>
            </a:r>
            <a:r>
              <a:rPr lang="zh-CN" altLang="en-US" b="1" smtClean="0">
                <a:solidFill>
                  <a:schemeClr val="tx1"/>
                </a:solidFill>
              </a:rPr>
              <a:t>，</a:t>
            </a:r>
            <a:r>
              <a:rPr lang="en-US" altLang="zh-CN" b="1" smtClean="0">
                <a:solidFill>
                  <a:schemeClr val="tx1"/>
                </a:solidFill>
              </a:rPr>
              <a:t>_____    </a:t>
            </a:r>
            <a:r>
              <a:rPr lang="zh-CN" altLang="en-US" b="1" smtClean="0">
                <a:solidFill>
                  <a:schemeClr val="tx1"/>
                </a:solidFill>
              </a:rPr>
              <a:t>，</a:t>
            </a:r>
            <a:r>
              <a:rPr lang="en-US" altLang="zh-CN" b="1" smtClean="0">
                <a:solidFill>
                  <a:schemeClr val="tx1"/>
                </a:solidFill>
              </a:rPr>
              <a:t>_______    </a:t>
            </a:r>
            <a:r>
              <a:rPr lang="zh-CN" altLang="en-US" b="1" smtClean="0">
                <a:solidFill>
                  <a:schemeClr val="tx1"/>
                </a:solidFill>
              </a:rPr>
              <a:t>。    </a:t>
            </a:r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 ①古人常言“修身”“齐家”“治国”“平天下”    </a:t>
            </a:r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 ②而它的起点“修身”当然不能缺少对身体的包装行为    </a:t>
            </a:r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 ③即必须首先从外表上塑造出具有儒家风范的形象    </a:t>
            </a:r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 ④因为在礼仪之邦，衣是脸面、包装，是身份的体现    </a:t>
            </a:r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 ⑤这是士人儒生的人生信念与行为准则    </a:t>
            </a:r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 </a:t>
            </a:r>
            <a:r>
              <a:rPr lang="en-US" altLang="zh-CN" b="1" smtClean="0">
                <a:solidFill>
                  <a:schemeClr val="tx1"/>
                </a:solidFill>
              </a:rPr>
              <a:t>A</a:t>
            </a:r>
            <a:r>
              <a:rPr lang="zh-CN" altLang="en-US" b="1" smtClean="0">
                <a:solidFill>
                  <a:schemeClr val="tx1"/>
                </a:solidFill>
              </a:rPr>
              <a:t>．①②⑤④③  </a:t>
            </a:r>
            <a:r>
              <a:rPr lang="en-US" altLang="zh-CN" b="1" smtClean="0">
                <a:solidFill>
                  <a:schemeClr val="tx1"/>
                </a:solidFill>
              </a:rPr>
              <a:t>B</a:t>
            </a:r>
            <a:r>
              <a:rPr lang="zh-CN" altLang="en-US" b="1" smtClean="0">
                <a:solidFill>
                  <a:schemeClr val="tx1"/>
                </a:solidFill>
              </a:rPr>
              <a:t>．③⑤④①②  </a:t>
            </a:r>
            <a:r>
              <a:rPr lang="en-US" altLang="zh-CN" b="1" smtClean="0">
                <a:solidFill>
                  <a:schemeClr val="tx1"/>
                </a:solidFill>
              </a:rPr>
              <a:t>C</a:t>
            </a:r>
            <a:r>
              <a:rPr lang="zh-CN" altLang="en-US" b="1" smtClean="0">
                <a:solidFill>
                  <a:schemeClr val="tx1"/>
                </a:solidFill>
              </a:rPr>
              <a:t>．④①⑤②③  </a:t>
            </a:r>
            <a:r>
              <a:rPr lang="en-US" altLang="zh-CN" b="1" smtClean="0">
                <a:solidFill>
                  <a:schemeClr val="tx1"/>
                </a:solidFill>
              </a:rPr>
              <a:t>D</a:t>
            </a:r>
            <a:r>
              <a:rPr lang="zh-CN" altLang="en-US" b="1" smtClean="0">
                <a:solidFill>
                  <a:schemeClr val="tx1"/>
                </a:solidFill>
              </a:rPr>
              <a:t>．④①③②⑤</a:t>
            </a:r>
          </a:p>
        </p:txBody>
      </p:sp>
      <p:sp>
        <p:nvSpPr>
          <p:cNvPr id="24580" name="Rectangle 4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真题回顾</a:t>
            </a:r>
            <a:r>
              <a:rPr lang="en-US" altLang="zh-CN" b="1" smtClean="0">
                <a:solidFill>
                  <a:schemeClr val="tx1"/>
                </a:solidFill>
              </a:rPr>
              <a:t>【2016】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/>
          </p:cNvSpPr>
          <p:nvPr>
            <p:ph type="body" idx="1"/>
          </p:nvPr>
        </p:nvSpPr>
        <p:spPr>
          <a:xfrm>
            <a:off x="520700" y="1846263"/>
            <a:ext cx="11353800" cy="4022725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5</a:t>
            </a:r>
            <a:r>
              <a:rPr lang="zh-CN" altLang="en-US" sz="2800" smtClean="0">
                <a:solidFill>
                  <a:schemeClr val="tx1"/>
                </a:solidFill>
              </a:rPr>
              <a:t>．在下面一段文字的横线处补写恰当的语句，使整段文字语意完整、连贯。（</a:t>
            </a:r>
            <a:r>
              <a:rPr lang="en-US" altLang="zh-CN" sz="2800" smtClean="0">
                <a:solidFill>
                  <a:schemeClr val="tx1"/>
                </a:solidFill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</a:rPr>
              <a:t>分） </a:t>
            </a:r>
          </a:p>
          <a:p>
            <a:pPr eaLnBrk="1" hangingPunct="1"/>
            <a:r>
              <a:rPr lang="zh-CN" altLang="en-US" sz="2800" smtClean="0">
                <a:solidFill>
                  <a:schemeClr val="tx1"/>
                </a:solidFill>
              </a:rPr>
              <a:t>汉字经历了古文字、今文字两大发展阶段。这里讲的“古”“今”有特定含义，不能简单地理解为古代的汉字就是古文字，</a:t>
            </a:r>
            <a:r>
              <a:rPr lang="zh-CN" altLang="en-US" sz="2800" u="sng" smtClean="0">
                <a:solidFill>
                  <a:schemeClr val="tx1"/>
                </a:solidFill>
              </a:rPr>
              <a:t>     ①     </a:t>
            </a:r>
            <a:r>
              <a:rPr lang="zh-CN" altLang="en-US" sz="2800" smtClean="0">
                <a:solidFill>
                  <a:schemeClr val="tx1"/>
                </a:solidFill>
              </a:rPr>
              <a:t> 。事实上，这里的“今”是相对于汉代而言的汉代通用的字体是隶书，多数文字学者就把</a:t>
            </a:r>
            <a:r>
              <a:rPr lang="zh-CN" altLang="en-US" sz="2800" u="sng" smtClean="0">
                <a:solidFill>
                  <a:schemeClr val="tx1"/>
                </a:solidFill>
              </a:rPr>
              <a:t>    ②       </a:t>
            </a:r>
            <a:r>
              <a:rPr lang="zh-CN" altLang="en-US" sz="2800" smtClean="0">
                <a:solidFill>
                  <a:schemeClr val="tx1"/>
                </a:solidFill>
              </a:rPr>
              <a:t> ，而把晚于隶书（包括隶书）的汉字的各种形体统称为今文字。如果细分一下，古文字包括甲骨文、金文、篆书，今文字包括隶书、楷书、行书和草书。</a:t>
            </a:r>
          </a:p>
          <a:p>
            <a:pPr eaLnBrk="1" hangingPunct="1"/>
            <a:r>
              <a:rPr lang="zh-CN" altLang="en-US" sz="2800" smtClean="0">
                <a:solidFill>
                  <a:schemeClr val="tx1"/>
                </a:solidFill>
              </a:rPr>
              <a:t> ①</a:t>
            </a:r>
            <a:r>
              <a:rPr lang="en-US" altLang="zh-CN" sz="2800" smtClean="0">
                <a:solidFill>
                  <a:schemeClr val="tx1"/>
                </a:solidFill>
              </a:rPr>
              <a:t>_____________            ②______________</a:t>
            </a:r>
            <a:endParaRPr lang="zh-CN" altLang="en-US" sz="2800" smtClean="0">
              <a:solidFill>
                <a:schemeClr val="tx1"/>
              </a:solidFill>
            </a:endParaRPr>
          </a:p>
        </p:txBody>
      </p:sp>
      <p:sp>
        <p:nvSpPr>
          <p:cNvPr id="24580" name="Rectangle 4"/>
          <p:cNvSpPr>
            <a:spLocks noGrp="1"/>
          </p:cNvSpPr>
          <p:nvPr>
            <p:ph type="title"/>
          </p:nvPr>
        </p:nvSpPr>
        <p:spPr bwMode="auto">
          <a:xfrm>
            <a:off x="1096963" y="287338"/>
            <a:ext cx="10058400" cy="1220787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en-US" altLang="zh-CN" b="1" smtClean="0">
                <a:solidFill>
                  <a:schemeClr val="tx1"/>
                </a:solidFill>
              </a:rPr>
              <a:t>【2014】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/>
          </p:cNvSpPr>
          <p:nvPr>
            <p:ph type="body" idx="1"/>
          </p:nvPr>
        </p:nvSpPr>
        <p:spPr>
          <a:xfrm>
            <a:off x="539750" y="1846263"/>
            <a:ext cx="11142663" cy="4389437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．把下列带序号的句子依次填人文中横线处，使上下文语意连贯。（只填序号）（</a:t>
            </a:r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分）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      建筑不是浮在空中的，它跟一个民族的文化、理念和思维方式紧密相关。“中则正，满则覆”，</a:t>
            </a:r>
            <a:r>
              <a:rPr lang="en-US" altLang="zh-CN" sz="2400" smtClean="0">
                <a:solidFill>
                  <a:schemeClr val="tx1"/>
                </a:solidFill>
              </a:rPr>
              <a:t>_______ 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 </a:t>
            </a:r>
            <a:r>
              <a:rPr lang="zh-CN" altLang="en-US" sz="2400" smtClean="0">
                <a:solidFill>
                  <a:schemeClr val="tx1"/>
                </a:solidFill>
              </a:rPr>
              <a:t>。</a:t>
            </a:r>
            <a:r>
              <a:rPr lang="en-US" altLang="zh-CN" sz="2400" smtClean="0">
                <a:solidFill>
                  <a:schemeClr val="tx1"/>
                </a:solidFill>
              </a:rPr>
              <a:t>_______</a:t>
            </a:r>
            <a:r>
              <a:rPr lang="zh-CN" altLang="en-US" sz="2400" smtClean="0">
                <a:solidFill>
                  <a:schemeClr val="tx1"/>
                </a:solidFill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</a:rPr>
              <a:t>________</a:t>
            </a:r>
            <a:r>
              <a:rPr lang="zh-CN" altLang="en-US" sz="2400" smtClean="0">
                <a:solidFill>
                  <a:schemeClr val="tx1"/>
                </a:solidFill>
              </a:rPr>
              <a:t>。方方正正的一个房子，故意缺少一角，留出一点缺憾，意思就是不能过满，过满就走向反面了。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①它的审美趣味在于“整”和“缺”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②这是中国人的处世之道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 </a:t>
            </a:r>
            <a:r>
              <a:rPr lang="zh-CN" altLang="en-US" b="1" smtClean="0">
                <a:solidFill>
                  <a:schemeClr val="tx1"/>
                </a:solidFill>
              </a:rPr>
              <a:t>③</a:t>
            </a:r>
            <a:r>
              <a:rPr lang="zh-CN" altLang="en-US" sz="2400" smtClean="0">
                <a:solidFill>
                  <a:schemeClr val="tx1"/>
                </a:solidFill>
              </a:rPr>
              <a:t>中国建筑不过分追求完美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④同样也反映在建筑上</a:t>
            </a:r>
          </a:p>
        </p:txBody>
      </p:sp>
      <p:sp>
        <p:nvSpPr>
          <p:cNvPr id="24580" name="Rectangle 4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en-US" altLang="zh-CN" b="1" smtClean="0">
                <a:solidFill>
                  <a:schemeClr val="tx1"/>
                </a:solidFill>
              </a:rPr>
              <a:t>【2013】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解题策略</a:t>
            </a: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、句子排序题主要考察学生理解句子及运用句子组段的能力，对于句子顺序，平时在阅读中要注意典型语段句与句之间的关系，尤其是句子前后之间的衔接；对于句意理解，要结合具体的语境理解关键语句的意思。</a:t>
            </a:r>
          </a:p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、要培养学生的语感，就要多让学生读。其基本思路是：通读</a:t>
            </a:r>
            <a:r>
              <a:rPr lang="en-US" altLang="zh-CN" smtClean="0">
                <a:solidFill>
                  <a:schemeClr val="tx1"/>
                </a:solidFill>
              </a:rPr>
              <a:t>___</a:t>
            </a:r>
            <a:r>
              <a:rPr lang="zh-CN" altLang="en-US" smtClean="0">
                <a:solidFill>
                  <a:schemeClr val="tx1"/>
                </a:solidFill>
              </a:rPr>
              <a:t>试排</a:t>
            </a:r>
            <a:r>
              <a:rPr lang="en-US" altLang="zh-CN" smtClean="0">
                <a:solidFill>
                  <a:schemeClr val="tx1"/>
                </a:solidFill>
              </a:rPr>
              <a:t>___</a:t>
            </a:r>
            <a:r>
              <a:rPr lang="zh-CN" altLang="en-US" smtClean="0">
                <a:solidFill>
                  <a:schemeClr val="tx1"/>
                </a:solidFill>
              </a:rPr>
              <a:t>连读</a:t>
            </a:r>
            <a:r>
              <a:rPr lang="en-US" altLang="zh-CN" smtClean="0">
                <a:solidFill>
                  <a:schemeClr val="tx1"/>
                </a:solidFill>
              </a:rPr>
              <a:t>___</a:t>
            </a:r>
            <a:r>
              <a:rPr lang="zh-CN" altLang="en-US" smtClean="0">
                <a:solidFill>
                  <a:schemeClr val="tx1"/>
                </a:solidFill>
              </a:rPr>
              <a:t>微调。通读全题语句，试着捆绑最紧密的句子，再把小组句子连成大组句段；把连好的语段速读一遍；把不连贯的地方再略微调整。</a:t>
            </a:r>
          </a:p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3</a:t>
            </a:r>
            <a:r>
              <a:rPr lang="zh-CN" altLang="en-US" smtClean="0">
                <a:solidFill>
                  <a:schemeClr val="tx1"/>
                </a:solidFill>
              </a:rPr>
              <a:t>、“巧”辨文体。看看所给的语段是记叙文、说明文还是议论文。目前咱只说记叙文：记叙文语段顺序常常以时间、空间或事情起因、经过、结果的发展过程为顺序。</a:t>
            </a:r>
          </a:p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4</a:t>
            </a:r>
            <a:r>
              <a:rPr lang="zh-CN" altLang="en-US" smtClean="0">
                <a:solidFill>
                  <a:schemeClr val="tx1"/>
                </a:solidFill>
              </a:rPr>
              <a:t>、“巧”用排除。根据给出的语句之间的必然联系，进行确定它们的大概位置，进而逐一排除选项；还有就是依据选项进行排除，看选型的第一个句子序号，一般排除出现较少的句子的选项。当然这种方法有个局限性：四个句子的不灵；首个序号都不同的不灵；相同序号对半出现的不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en-US" sz="6600" b="1" smtClean="0">
              <a:solidFill>
                <a:schemeClr val="tx1"/>
              </a:solidFill>
            </a:endParaRPr>
          </a:p>
          <a:p>
            <a:pPr eaLnBrk="1" hangingPunct="1"/>
            <a:r>
              <a:rPr lang="zh-CN" altLang="en-US" sz="6600" b="1" smtClean="0">
                <a:solidFill>
                  <a:schemeClr val="tx1"/>
                </a:solidFill>
              </a:rPr>
              <a:t>专题四     词语理解与运用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考点分析</a:t>
            </a:r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1</a:t>
            </a:r>
            <a:r>
              <a:rPr lang="zh-CN" altLang="en-US" sz="3200" smtClean="0">
                <a:solidFill>
                  <a:schemeClr val="tx1"/>
                </a:solidFill>
              </a:rPr>
              <a:t>、依据课标要求能正确辨析词的意义及用法。能体味重要词语在具体语言环境中的意义和作用。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、中考命题重点是：体味和推敲重要词语在语言环境中的意义和作用。这就告诉我们学习掌握词语的方法，就是“词不离句”，即通过具体的语言环境理解把握词语的意义和用法。</a:t>
            </a:r>
          </a:p>
          <a:p>
            <a:pPr eaLnBrk="1" hangingPunct="1"/>
            <a:r>
              <a:rPr lang="en-US" altLang="zh-CN" sz="3200" smtClean="0">
                <a:solidFill>
                  <a:schemeClr val="tx1"/>
                </a:solidFill>
              </a:rPr>
              <a:t>3</a:t>
            </a:r>
            <a:r>
              <a:rPr lang="zh-CN" altLang="en-US" sz="3200" smtClean="0">
                <a:solidFill>
                  <a:schemeClr val="tx1"/>
                </a:solidFill>
              </a:rPr>
              <a:t>、命题题型主要有：对词语（主要是成语）运用正确与否作出判断；同义词、易混词语、关联词填空。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8000" b="1" smtClean="0">
                <a:solidFill>
                  <a:schemeClr val="tx1"/>
                </a:solidFill>
              </a:rPr>
              <a:t>真题回顾</a:t>
            </a:r>
            <a:r>
              <a:rPr lang="en-US" altLang="zh-CN" sz="3600" b="1" smtClean="0">
                <a:solidFill>
                  <a:schemeClr val="tx1"/>
                </a:solidFill>
              </a:rPr>
              <a:t>【2015】</a:t>
            </a: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306388" y="1846263"/>
            <a:ext cx="11499850" cy="4022725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3</a:t>
            </a:r>
            <a:r>
              <a:rPr lang="zh-CN" altLang="en-US" sz="2800" smtClean="0">
                <a:solidFill>
                  <a:schemeClr val="tx1"/>
                </a:solidFill>
              </a:rPr>
              <a:t>、下列各句中，加点成语使用恰当的一项是</a:t>
            </a:r>
            <a:r>
              <a:rPr lang="en-US" altLang="zh-CN" sz="2800" smtClean="0">
                <a:solidFill>
                  <a:schemeClr val="tx1"/>
                </a:solidFill>
              </a:rPr>
              <a:t>(2</a:t>
            </a:r>
            <a:r>
              <a:rPr lang="zh-CN" altLang="en-US" sz="2800" smtClean="0">
                <a:solidFill>
                  <a:schemeClr val="tx1"/>
                </a:solidFill>
              </a:rPr>
              <a:t>分） 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A</a:t>
            </a:r>
            <a:r>
              <a:rPr lang="zh-CN" altLang="en-US" sz="2800" smtClean="0">
                <a:solidFill>
                  <a:schemeClr val="tx1"/>
                </a:solidFill>
              </a:rPr>
              <a:t>、他治学严谨，勤奋敬业，对工作精益求精，</a:t>
            </a:r>
            <a:r>
              <a:rPr lang="zh-CN" altLang="en-US" sz="2800" u="sng" smtClean="0">
                <a:solidFill>
                  <a:schemeClr val="tx1"/>
                </a:solidFill>
              </a:rPr>
              <a:t>锱铢必较</a:t>
            </a:r>
            <a:r>
              <a:rPr lang="zh-CN" altLang="en-US" sz="2800" smtClean="0">
                <a:solidFill>
                  <a:schemeClr val="tx1"/>
                </a:solidFill>
              </a:rPr>
              <a:t>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B</a:t>
            </a:r>
            <a:r>
              <a:rPr lang="zh-CN" altLang="en-US" sz="2800" smtClean="0">
                <a:solidFill>
                  <a:schemeClr val="tx1"/>
                </a:solidFill>
              </a:rPr>
              <a:t>、“中国汉字听写大会”的参赛小选手，聪明伶俐，</a:t>
            </a:r>
            <a:r>
              <a:rPr lang="zh-CN" altLang="en-US" sz="2800" u="sng" smtClean="0">
                <a:solidFill>
                  <a:schemeClr val="tx1"/>
                </a:solidFill>
              </a:rPr>
              <a:t>贻笑大方</a:t>
            </a:r>
            <a:r>
              <a:rPr lang="zh-CN" altLang="en-US" sz="2800" smtClean="0">
                <a:solidFill>
                  <a:schemeClr val="tx1"/>
                </a:solidFill>
              </a:rPr>
              <a:t>，小小年纪就记得很多汉字和词语，深受观众喜爱。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C</a:t>
            </a:r>
            <a:r>
              <a:rPr lang="zh-CN" altLang="en-US" sz="2800" smtClean="0">
                <a:solidFill>
                  <a:schemeClr val="tx1"/>
                </a:solidFill>
              </a:rPr>
              <a:t>、这万般泉声，被一支看不见的指挥棒编织到一起，汇成一曲奇妙的、</a:t>
            </a:r>
            <a:r>
              <a:rPr lang="zh-CN" altLang="en-US" sz="2800" u="sng" smtClean="0">
                <a:solidFill>
                  <a:schemeClr val="tx1"/>
                </a:solidFill>
              </a:rPr>
              <a:t>栩栩如生</a:t>
            </a:r>
            <a:r>
              <a:rPr lang="zh-CN" altLang="en-US" sz="2800" smtClean="0">
                <a:solidFill>
                  <a:schemeClr val="tx1"/>
                </a:solidFill>
              </a:rPr>
              <a:t>的交响乐。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D</a:t>
            </a:r>
            <a:r>
              <a:rPr lang="zh-CN" altLang="en-US" sz="2800" smtClean="0">
                <a:solidFill>
                  <a:schemeClr val="tx1"/>
                </a:solidFill>
              </a:rPr>
              <a:t>由于他刻苦练字，锲而不舍，所以他的书法艺术才达到</a:t>
            </a:r>
            <a:r>
              <a:rPr lang="zh-CN" altLang="en-US" sz="2800" u="sng" smtClean="0">
                <a:solidFill>
                  <a:schemeClr val="tx1"/>
                </a:solidFill>
              </a:rPr>
              <a:t>炉火纯青</a:t>
            </a:r>
            <a:r>
              <a:rPr lang="zh-CN" altLang="en-US" sz="2800" smtClean="0">
                <a:solidFill>
                  <a:schemeClr val="tx1"/>
                </a:solidFill>
              </a:rPr>
              <a:t>的地步。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idx="1"/>
          </p:nvPr>
        </p:nvSpPr>
        <p:spPr>
          <a:xfrm>
            <a:off x="657225" y="1751013"/>
            <a:ext cx="10475913" cy="4584700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solidFill>
                  <a:schemeClr val="tx1"/>
                </a:solidFill>
              </a:rPr>
              <a:t>     基础知识部分有</a:t>
            </a:r>
            <a:r>
              <a:rPr lang="en-US" altLang="zh-CN" sz="3600" smtClean="0">
                <a:solidFill>
                  <a:schemeClr val="tx1"/>
                </a:solidFill>
              </a:rPr>
              <a:t>3</a:t>
            </a:r>
            <a:r>
              <a:rPr lang="zh-CN" altLang="en-US" sz="3600" smtClean="0">
                <a:solidFill>
                  <a:schemeClr val="tx1"/>
                </a:solidFill>
              </a:rPr>
              <a:t>个突出的特点，一是量比较大，要求掌握</a:t>
            </a:r>
            <a:r>
              <a:rPr lang="en-US" altLang="zh-CN" sz="3600" smtClean="0">
                <a:solidFill>
                  <a:schemeClr val="tx1"/>
                </a:solidFill>
              </a:rPr>
              <a:t>780</a:t>
            </a:r>
            <a:r>
              <a:rPr lang="zh-CN" altLang="en-US" sz="3600" smtClean="0">
                <a:solidFill>
                  <a:schemeClr val="tx1"/>
                </a:solidFill>
              </a:rPr>
              <a:t>个词语，</a:t>
            </a:r>
            <a:r>
              <a:rPr lang="en-US" altLang="zh-CN" sz="3600" smtClean="0">
                <a:solidFill>
                  <a:schemeClr val="tx1"/>
                </a:solidFill>
              </a:rPr>
              <a:t>200</a:t>
            </a:r>
            <a:r>
              <a:rPr lang="zh-CN" altLang="en-US" sz="3600" smtClean="0">
                <a:solidFill>
                  <a:schemeClr val="tx1"/>
                </a:solidFill>
              </a:rPr>
              <a:t>个成语，</a:t>
            </a:r>
            <a:r>
              <a:rPr lang="en-US" altLang="zh-CN" sz="3600" smtClean="0">
                <a:solidFill>
                  <a:schemeClr val="tx1"/>
                </a:solidFill>
              </a:rPr>
              <a:t>20</a:t>
            </a:r>
            <a:r>
              <a:rPr lang="zh-CN" altLang="en-US" sz="3600" smtClean="0">
                <a:solidFill>
                  <a:schemeClr val="tx1"/>
                </a:solidFill>
              </a:rPr>
              <a:t>个俗语，以及</a:t>
            </a:r>
            <a:r>
              <a:rPr lang="en-US" altLang="zh-CN" sz="3600" smtClean="0">
                <a:solidFill>
                  <a:schemeClr val="tx1"/>
                </a:solidFill>
              </a:rPr>
              <a:t>34</a:t>
            </a:r>
            <a:r>
              <a:rPr lang="zh-CN" altLang="en-US" sz="3600" smtClean="0">
                <a:solidFill>
                  <a:schemeClr val="tx1"/>
                </a:solidFill>
              </a:rPr>
              <a:t>篇古诗词和</a:t>
            </a:r>
            <a:r>
              <a:rPr lang="en-US" altLang="zh-CN" sz="3600" smtClean="0">
                <a:solidFill>
                  <a:schemeClr val="tx1"/>
                </a:solidFill>
              </a:rPr>
              <a:t>16</a:t>
            </a:r>
            <a:r>
              <a:rPr lang="zh-CN" altLang="en-US" sz="3600" smtClean="0">
                <a:solidFill>
                  <a:schemeClr val="tx1"/>
                </a:solidFill>
              </a:rPr>
              <a:t>篇文言文</a:t>
            </a:r>
            <a:r>
              <a:rPr lang="en-US" altLang="zh-CN" sz="3600" smtClean="0">
                <a:solidFill>
                  <a:schemeClr val="tx1"/>
                </a:solidFill>
              </a:rPr>
              <a:t>;</a:t>
            </a:r>
            <a:r>
              <a:rPr lang="zh-CN" altLang="en-US" sz="3600" smtClean="0">
                <a:solidFill>
                  <a:schemeClr val="tx1"/>
                </a:solidFill>
              </a:rPr>
              <a:t>二是中考当中的考查比较细微，重视具体字词涵义，以及不同语境当中的运用</a:t>
            </a:r>
            <a:r>
              <a:rPr lang="en-US" altLang="zh-CN" sz="3600" smtClean="0">
                <a:solidFill>
                  <a:schemeClr val="tx1"/>
                </a:solidFill>
              </a:rPr>
              <a:t>;</a:t>
            </a:r>
            <a:r>
              <a:rPr lang="zh-CN" altLang="en-US" sz="3600" smtClean="0">
                <a:solidFill>
                  <a:schemeClr val="tx1"/>
                </a:solidFill>
              </a:rPr>
              <a:t>三是此部分内容大部分需要学生进行识记。毕竟是“积累与运用”，要在平时的学习中慢慢积累，它不仅仅局限在课堂上，平时的学习阅读中都可以出现这方面的知识点。</a:t>
            </a:r>
          </a:p>
        </p:txBody>
      </p:sp>
      <p:sp>
        <p:nvSpPr>
          <p:cNvPr id="15362" name="标题 1"/>
          <p:cNvSpPr>
            <a:spLocks/>
          </p:cNvSpPr>
          <p:nvPr/>
        </p:nvSpPr>
        <p:spPr bwMode="auto">
          <a:xfrm>
            <a:off x="1096963" y="287338"/>
            <a:ext cx="10058400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85000"/>
              </a:lnSpc>
            </a:pPr>
            <a:r>
              <a:rPr lang="zh-CN" altLang="en-US" sz="7200" b="1">
                <a:latin typeface="Calibri Light"/>
                <a:ea typeface="宋体" charset="-122"/>
              </a:rPr>
              <a:t>内容要明确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Grp="1"/>
          </p:cNvSpPr>
          <p:nvPr>
            <p:ph type="body" idx="1"/>
          </p:nvPr>
        </p:nvSpPr>
        <p:spPr>
          <a:xfrm>
            <a:off x="382588" y="1846263"/>
            <a:ext cx="10772775" cy="4271962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3.</a:t>
            </a:r>
            <a:r>
              <a:rPr lang="zh-CN" altLang="en-US" sz="2400" smtClean="0">
                <a:solidFill>
                  <a:schemeClr val="tx1"/>
                </a:solidFill>
              </a:rPr>
              <a:t>依次填入下面横线处的词语，最恰当的一项是［    ］  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分）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公益与每个人 </a:t>
            </a:r>
            <a:r>
              <a:rPr lang="en-US" altLang="zh-CN" sz="2400" smtClean="0">
                <a:solidFill>
                  <a:schemeClr val="tx1"/>
                </a:solidFill>
              </a:rPr>
              <a:t>_________  </a:t>
            </a:r>
            <a:r>
              <a:rPr lang="zh-CN" altLang="en-US" sz="2400" smtClean="0">
                <a:solidFill>
                  <a:schemeClr val="tx1"/>
                </a:solidFill>
              </a:rPr>
              <a:t>。在互联网时代成长起来的“微公益”，真正实现了公益的平民化、常态化。</a:t>
            </a:r>
            <a:r>
              <a:rPr lang="en-US" altLang="zh-CN" sz="2400" smtClean="0">
                <a:solidFill>
                  <a:schemeClr val="tx1"/>
                </a:solidFill>
              </a:rPr>
              <a:t>______ </a:t>
            </a:r>
            <a:r>
              <a:rPr lang="zh-CN" altLang="en-US" sz="2400" smtClean="0">
                <a:solidFill>
                  <a:schemeClr val="tx1"/>
                </a:solidFill>
              </a:rPr>
              <a:t>你没有亿万身份，没有强大的社会影响力，</a:t>
            </a:r>
            <a:r>
              <a:rPr lang="en-US" altLang="zh-CN" sz="2400" smtClean="0">
                <a:solidFill>
                  <a:schemeClr val="tx1"/>
                </a:solidFill>
              </a:rPr>
              <a:t>_______ </a:t>
            </a:r>
            <a:r>
              <a:rPr lang="zh-CN" altLang="en-US" sz="2400" smtClean="0">
                <a:solidFill>
                  <a:schemeClr val="tx1"/>
                </a:solidFill>
              </a:rPr>
              <a:t>不妨碍你从事公益事业。捐赠一本书，提供一份午餐，甚至转发一条微博，爱心就在你我之间 </a:t>
            </a:r>
            <a:r>
              <a:rPr lang="en-US" altLang="zh-CN" sz="2400" smtClean="0">
                <a:solidFill>
                  <a:schemeClr val="tx1"/>
                </a:solidFill>
              </a:rPr>
              <a:t>________ </a:t>
            </a:r>
            <a:r>
              <a:rPr lang="zh-CN" altLang="en-US" sz="2400" smtClean="0">
                <a:solidFill>
                  <a:schemeClr val="tx1"/>
                </a:solidFill>
              </a:rPr>
              <a:t>。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</a:t>
            </a:r>
            <a:r>
              <a:rPr lang="en-US" altLang="zh-CN" sz="2400" smtClean="0">
                <a:solidFill>
                  <a:schemeClr val="tx1"/>
                </a:solidFill>
              </a:rPr>
              <a:t>A.</a:t>
            </a:r>
            <a:r>
              <a:rPr lang="zh-CN" altLang="en-US" sz="2400" smtClean="0">
                <a:solidFill>
                  <a:schemeClr val="tx1"/>
                </a:solidFill>
              </a:rPr>
              <a:t>休戚相关    因为         所以        传递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B.</a:t>
            </a:r>
            <a:r>
              <a:rPr lang="zh-CN" altLang="en-US" sz="2400" smtClean="0">
                <a:solidFill>
                  <a:schemeClr val="tx1"/>
                </a:solidFill>
              </a:rPr>
              <a:t>休戚相关    即使          也         传承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</a:t>
            </a:r>
            <a:r>
              <a:rPr lang="en-US" altLang="zh-CN" sz="2400" smtClean="0">
                <a:solidFill>
                  <a:schemeClr val="tx1"/>
                </a:solidFill>
              </a:rPr>
              <a:t>C.</a:t>
            </a:r>
            <a:r>
              <a:rPr lang="zh-CN" altLang="en-US" sz="2400" smtClean="0">
                <a:solidFill>
                  <a:schemeClr val="tx1"/>
                </a:solidFill>
              </a:rPr>
              <a:t>息息相关    即使          也         传递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</a:t>
            </a:r>
            <a:r>
              <a:rPr lang="en-US" altLang="zh-CN" sz="2400" smtClean="0">
                <a:solidFill>
                  <a:schemeClr val="tx1"/>
                </a:solidFill>
              </a:rPr>
              <a:t>D.</a:t>
            </a:r>
            <a:r>
              <a:rPr lang="zh-CN" altLang="en-US" sz="2400" smtClean="0">
                <a:solidFill>
                  <a:schemeClr val="tx1"/>
                </a:solidFill>
              </a:rPr>
              <a:t>息息相关    因为          所以       传承</a:t>
            </a:r>
          </a:p>
        </p:txBody>
      </p:sp>
      <p:sp>
        <p:nvSpPr>
          <p:cNvPr id="31745" name="标题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8000" b="1" smtClean="0">
                <a:solidFill>
                  <a:schemeClr val="tx1"/>
                </a:solidFill>
              </a:rPr>
              <a:t>真题回顾</a:t>
            </a:r>
            <a:r>
              <a:rPr lang="en-US" altLang="zh-CN" sz="3200" b="1" smtClean="0">
                <a:solidFill>
                  <a:schemeClr val="tx1"/>
                </a:solidFill>
              </a:rPr>
              <a:t>【2012】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8000" b="1" smtClean="0">
                <a:solidFill>
                  <a:schemeClr val="tx1"/>
                </a:solidFill>
              </a:rPr>
              <a:t>真题回顾</a:t>
            </a:r>
            <a:r>
              <a:rPr lang="en-US" altLang="zh-CN" smtClean="0">
                <a:solidFill>
                  <a:schemeClr val="tx1"/>
                </a:solidFill>
              </a:rPr>
              <a:t>【2011】</a:t>
            </a:r>
          </a:p>
        </p:txBody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>
          <a:xfrm>
            <a:off x="496888" y="1846263"/>
            <a:ext cx="11415712" cy="4022725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、下列各句中，加点的成语使用恰当的一项是（  ）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A</a:t>
            </a:r>
            <a:r>
              <a:rPr lang="zh-CN" altLang="en-US" sz="2400" smtClean="0">
                <a:solidFill>
                  <a:schemeClr val="tx1"/>
                </a:solidFill>
              </a:rPr>
              <a:t>、该如何处理这些垃圾</a:t>
            </a:r>
            <a:r>
              <a:rPr lang="en-US" altLang="zh-CN" sz="2400" smtClean="0">
                <a:solidFill>
                  <a:schemeClr val="tx1"/>
                </a:solidFill>
              </a:rPr>
              <a:t>?</a:t>
            </a:r>
            <a:r>
              <a:rPr lang="zh-CN" altLang="en-US" sz="2400" smtClean="0">
                <a:solidFill>
                  <a:schemeClr val="tx1"/>
                </a:solidFill>
              </a:rPr>
              <a:t>大家七嘴八舌，众说纷纭，</a:t>
            </a:r>
            <a:r>
              <a:rPr lang="zh-CN" altLang="en-US" sz="2400" u="sng" smtClean="0">
                <a:solidFill>
                  <a:schemeClr val="tx1"/>
                </a:solidFill>
              </a:rPr>
              <a:t>莫衷一是</a:t>
            </a:r>
            <a:r>
              <a:rPr lang="zh-CN" altLang="en-US" sz="2400" smtClean="0">
                <a:solidFill>
                  <a:schemeClr val="tx1"/>
                </a:solidFill>
              </a:rPr>
              <a:t>。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B</a:t>
            </a:r>
            <a:r>
              <a:rPr lang="zh-CN" altLang="en-US" sz="2400" smtClean="0">
                <a:solidFill>
                  <a:schemeClr val="tx1"/>
                </a:solidFill>
              </a:rPr>
              <a:t>、长江中下游地区正遭受着</a:t>
            </a:r>
            <a:r>
              <a:rPr lang="en-US" altLang="zh-CN" sz="2400" smtClean="0">
                <a:solidFill>
                  <a:schemeClr val="tx1"/>
                </a:solidFill>
              </a:rPr>
              <a:t>60</a:t>
            </a:r>
            <a:r>
              <a:rPr lang="zh-CN" altLang="en-US" sz="2400" smtClean="0">
                <a:solidFill>
                  <a:schemeClr val="tx1"/>
                </a:solidFill>
              </a:rPr>
              <a:t>年不遇的特大旱灾，中央领导多次亲临灾区视察，指示地方政府做好抗旱工作，确保灾区人民的生活</a:t>
            </a:r>
            <a:r>
              <a:rPr lang="zh-CN" altLang="en-US" sz="2400" u="sng" smtClean="0">
                <a:solidFill>
                  <a:schemeClr val="tx1"/>
                </a:solidFill>
              </a:rPr>
              <a:t>安居乐业</a:t>
            </a:r>
            <a:r>
              <a:rPr lang="zh-CN" altLang="en-US" sz="2400" smtClean="0">
                <a:solidFill>
                  <a:schemeClr val="tx1"/>
                </a:solidFill>
              </a:rPr>
              <a:t>。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C</a:t>
            </a:r>
            <a:r>
              <a:rPr lang="zh-CN" altLang="en-US" sz="2400" smtClean="0">
                <a:solidFill>
                  <a:schemeClr val="tx1"/>
                </a:solidFill>
              </a:rPr>
              <a:t>、气吞山河的三峡大坝在长江上</a:t>
            </a:r>
            <a:r>
              <a:rPr lang="zh-CN" altLang="en-US" sz="2400" u="sng" smtClean="0">
                <a:solidFill>
                  <a:schemeClr val="tx1"/>
                </a:solidFill>
              </a:rPr>
              <a:t>作威作福</a:t>
            </a:r>
            <a:r>
              <a:rPr lang="zh-CN" altLang="en-US" sz="2400" smtClean="0">
                <a:solidFill>
                  <a:schemeClr val="tx1"/>
                </a:solidFill>
              </a:rPr>
              <a:t>，为长江流域的防灾及工农业生产作出了重大贡献。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D</a:t>
            </a:r>
            <a:r>
              <a:rPr lang="zh-CN" altLang="en-US" sz="2400" smtClean="0">
                <a:solidFill>
                  <a:schemeClr val="tx1"/>
                </a:solidFill>
              </a:rPr>
              <a:t>、在中国共产党建党</a:t>
            </a:r>
            <a:r>
              <a:rPr lang="en-US" altLang="zh-CN" sz="2400" smtClean="0">
                <a:solidFill>
                  <a:schemeClr val="tx1"/>
                </a:solidFill>
              </a:rPr>
              <a:t>90</a:t>
            </a:r>
            <a:r>
              <a:rPr lang="zh-CN" altLang="en-US" sz="2400" smtClean="0">
                <a:solidFill>
                  <a:schemeClr val="tx1"/>
                </a:solidFill>
              </a:rPr>
              <a:t>周年之际，我们深情缅怀前辈，虽然他们早已离开人世，但他们的恩情我们一直铭记于心，</a:t>
            </a:r>
            <a:r>
              <a:rPr lang="zh-CN" altLang="en-US" sz="2400" u="sng" smtClean="0">
                <a:solidFill>
                  <a:schemeClr val="tx1"/>
                </a:solidFill>
              </a:rPr>
              <a:t>耿耿于怀</a:t>
            </a:r>
            <a:r>
              <a:rPr lang="zh-CN" altLang="en-US" sz="2400" smtClean="0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solidFill>
                  <a:schemeClr val="tx1"/>
                </a:solidFill>
              </a:rPr>
              <a:t>1</a:t>
            </a:r>
            <a:r>
              <a:rPr lang="zh-CN" altLang="en-US" sz="3600" smtClean="0">
                <a:solidFill>
                  <a:schemeClr val="tx1"/>
                </a:solidFill>
              </a:rPr>
              <a:t>、这样的考题，要特别注意审题，要遵循“词不离句”的原则，首先读懂句子，再分解到词，各个击破。如不顾句子环境，就词解词，往往出现错误。</a:t>
            </a:r>
          </a:p>
          <a:p>
            <a:pPr eaLnBrk="1" hangingPunct="1"/>
            <a:r>
              <a:rPr lang="en-US" altLang="zh-CN" sz="3600" smtClean="0">
                <a:solidFill>
                  <a:schemeClr val="tx1"/>
                </a:solidFill>
              </a:rPr>
              <a:t>2</a:t>
            </a:r>
            <a:r>
              <a:rPr lang="zh-CN" altLang="en-US" sz="3600" smtClean="0">
                <a:solidFill>
                  <a:schemeClr val="tx1"/>
                </a:solidFill>
              </a:rPr>
              <a:t>、对于成语一要了解其意思，二要从感情色彩、语体色彩、使用范围、前后搭配、比喻义、具体语境等方面思考使用的正确与否。</a:t>
            </a:r>
          </a:p>
        </p:txBody>
      </p:sp>
      <p:sp>
        <p:nvSpPr>
          <p:cNvPr id="28673" name="标题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8800" b="1" smtClean="0">
                <a:solidFill>
                  <a:schemeClr val="tx1"/>
                </a:solidFill>
              </a:rPr>
              <a:t>解题策略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b="1" smtClean="0"/>
          </a:p>
          <a:p>
            <a:pPr eaLnBrk="1" hangingPunct="1"/>
            <a:endParaRPr lang="zh-CN" altLang="en-US" b="1" smtClean="0"/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sz="6600" b="1" smtClean="0">
                <a:solidFill>
                  <a:schemeClr val="tx1"/>
                </a:solidFill>
              </a:rPr>
              <a:t>专题五     病句辨析与修改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考点分析</a:t>
            </a:r>
          </a:p>
        </p:txBody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病句主要包括</a:t>
            </a:r>
            <a:r>
              <a:rPr lang="en-US" altLang="zh-CN" sz="3200" smtClean="0">
                <a:solidFill>
                  <a:schemeClr val="tx1"/>
                </a:solidFill>
              </a:rPr>
              <a:t>6</a:t>
            </a:r>
            <a:r>
              <a:rPr lang="zh-CN" altLang="en-US" sz="3200" smtClean="0">
                <a:solidFill>
                  <a:schemeClr val="tx1"/>
                </a:solidFill>
              </a:rPr>
              <a:t>种类型：</a:t>
            </a: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语序不当、搭配不当、成分残缺或赘余、结构混乱、表意不明、不合逻辑。其中前四类是语法结构方面的问题，后两类是句意方面的问题。</a:t>
            </a: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中考对辨析病句的基本要求：能准确判定一个句子有无语病；能从语法方面指出病句类型；能从语言习惯、感情色彩等方面辨析是否得当</a:t>
            </a:r>
          </a:p>
          <a:p>
            <a:pPr eaLnBrk="1" hangingPunct="1"/>
            <a:endParaRPr lang="zh-CN" altLang="en-US" sz="3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0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>
                <a:solidFill>
                  <a:schemeClr val="tx1"/>
                </a:solidFill>
              </a:rPr>
              <a:t>（</a:t>
            </a:r>
            <a:r>
              <a:rPr lang="en-US" altLang="zh-CN" smtClean="0">
                <a:solidFill>
                  <a:schemeClr val="tx1"/>
                </a:solidFill>
              </a:rPr>
              <a:t>2004</a:t>
            </a:r>
            <a:r>
              <a:rPr lang="zh-CN" altLang="en-US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481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>
                <a:solidFill>
                  <a:schemeClr val="tx1"/>
                </a:solidFill>
              </a:rPr>
              <a:t>1.</a:t>
            </a:r>
            <a:r>
              <a:rPr lang="zh-CN" altLang="en-US" sz="2800" b="1" smtClean="0">
                <a:solidFill>
                  <a:schemeClr val="tx1"/>
                </a:solidFill>
              </a:rPr>
              <a:t>下列句中没有语病的是（       ）</a:t>
            </a:r>
          </a:p>
          <a:p>
            <a:pPr eaLnBrk="1" hangingPunct="1"/>
            <a:r>
              <a:rPr lang="en-US" altLang="zh-CN" sz="2800" b="1" smtClean="0">
                <a:solidFill>
                  <a:schemeClr val="tx1"/>
                </a:solidFill>
              </a:rPr>
              <a:t>A.</a:t>
            </a:r>
            <a:r>
              <a:rPr lang="zh-CN" altLang="en-US" sz="2800" b="1" smtClean="0">
                <a:solidFill>
                  <a:schemeClr val="tx1"/>
                </a:solidFill>
              </a:rPr>
              <a:t>通过防治“非典”的斗争，公众对滥吃野生动物的危害性有了深刻的提高。</a:t>
            </a:r>
          </a:p>
          <a:p>
            <a:pPr eaLnBrk="1" hangingPunct="1"/>
            <a:r>
              <a:rPr lang="en-US" altLang="zh-CN" sz="2800" b="1" smtClean="0">
                <a:solidFill>
                  <a:schemeClr val="tx1"/>
                </a:solidFill>
              </a:rPr>
              <a:t>B.“</a:t>
            </a:r>
            <a:r>
              <a:rPr lang="zh-CN" altLang="en-US" sz="2800" b="1" smtClean="0">
                <a:solidFill>
                  <a:schemeClr val="tx1"/>
                </a:solidFill>
              </a:rPr>
              <a:t>五</a:t>
            </a:r>
            <a:r>
              <a:rPr lang="en-US" altLang="zh-CN" sz="2800" b="1" smtClean="0">
                <a:solidFill>
                  <a:schemeClr val="tx1"/>
                </a:solidFill>
              </a:rPr>
              <a:t>·</a:t>
            </a:r>
            <a:r>
              <a:rPr lang="zh-CN" altLang="en-US" sz="2800" b="1" smtClean="0">
                <a:solidFill>
                  <a:schemeClr val="tx1"/>
                </a:solidFill>
              </a:rPr>
              <a:t>一”期间，我校全体初三学生基本全都没有休息，在家认真复习。</a:t>
            </a:r>
          </a:p>
          <a:p>
            <a:pPr eaLnBrk="1" hangingPunct="1"/>
            <a:r>
              <a:rPr lang="en-US" altLang="zh-CN" sz="2800" b="1" smtClean="0">
                <a:solidFill>
                  <a:schemeClr val="tx1"/>
                </a:solidFill>
              </a:rPr>
              <a:t>C.</a:t>
            </a:r>
            <a:r>
              <a:rPr lang="zh-CN" altLang="en-US" sz="2800" b="1" smtClean="0">
                <a:solidFill>
                  <a:schemeClr val="tx1"/>
                </a:solidFill>
              </a:rPr>
              <a:t>通过紧张的期末复习，使我们的各科成绩都有了提高。</a:t>
            </a:r>
          </a:p>
          <a:p>
            <a:pPr eaLnBrk="1" hangingPunct="1"/>
            <a:r>
              <a:rPr lang="en-US" altLang="zh-CN" sz="2800" b="1" smtClean="0">
                <a:solidFill>
                  <a:schemeClr val="tx1"/>
                </a:solidFill>
              </a:rPr>
              <a:t>D.</a:t>
            </a:r>
            <a:r>
              <a:rPr lang="zh-CN" altLang="en-US" sz="2800" b="1" smtClean="0">
                <a:solidFill>
                  <a:schemeClr val="tx1"/>
                </a:solidFill>
              </a:rPr>
              <a:t>小事形成习惯，习惯决定命运。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/>
              <a:t>（</a:t>
            </a:r>
            <a:r>
              <a:rPr lang="en-US" altLang="zh-CN" smtClean="0"/>
              <a:t>2000</a:t>
            </a:r>
            <a:r>
              <a:rPr lang="zh-CN" altLang="en-US" smtClean="0"/>
              <a:t>）</a:t>
            </a:r>
          </a:p>
        </p:txBody>
      </p:sp>
      <p:sp>
        <p:nvSpPr>
          <p:cNvPr id="491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tx1"/>
                </a:solidFill>
              </a:rPr>
              <a:t>1</a:t>
            </a:r>
            <a:r>
              <a:rPr lang="zh-CN" altLang="en-US" sz="3200" b="1" smtClean="0">
                <a:solidFill>
                  <a:schemeClr val="tx1"/>
                </a:solidFill>
              </a:rPr>
              <a:t>．下列语句没有语病的一句是（    ）</a:t>
            </a:r>
          </a:p>
          <a:p>
            <a:pPr eaLnBrk="1" hangingPunct="1"/>
            <a:r>
              <a:rPr lang="en-US" altLang="zh-CN" sz="3200" b="1" smtClean="0">
                <a:solidFill>
                  <a:schemeClr val="tx1"/>
                </a:solidFill>
              </a:rPr>
              <a:t>A</a:t>
            </a:r>
            <a:r>
              <a:rPr lang="zh-CN" altLang="en-US" sz="3200" b="1" smtClean="0">
                <a:solidFill>
                  <a:schemeClr val="tx1"/>
                </a:solidFill>
              </a:rPr>
              <a:t>．从他的发言里，给了我很大的启发。 </a:t>
            </a:r>
          </a:p>
          <a:p>
            <a:pPr eaLnBrk="1" hangingPunct="1"/>
            <a:r>
              <a:rPr lang="zh-CN" altLang="en-US" sz="3200" b="1" smtClean="0">
                <a:solidFill>
                  <a:schemeClr val="tx1"/>
                </a:solidFill>
              </a:rPr>
              <a:t> </a:t>
            </a:r>
            <a:r>
              <a:rPr lang="en-US" altLang="zh-CN" sz="3200" b="1" smtClean="0">
                <a:solidFill>
                  <a:schemeClr val="tx1"/>
                </a:solidFill>
              </a:rPr>
              <a:t>B</a:t>
            </a:r>
            <a:r>
              <a:rPr lang="zh-CN" altLang="en-US" sz="3200" b="1" smtClean="0">
                <a:solidFill>
                  <a:schemeClr val="tx1"/>
                </a:solidFill>
              </a:rPr>
              <a:t>．我们要尽可能地节省不必要的开支和浪费。</a:t>
            </a:r>
          </a:p>
          <a:p>
            <a:pPr eaLnBrk="1" hangingPunct="1"/>
            <a:r>
              <a:rPr lang="en-US" altLang="zh-CN" sz="3200" b="1" smtClean="0">
                <a:solidFill>
                  <a:schemeClr val="tx1"/>
                </a:solidFill>
              </a:rPr>
              <a:t>C</a:t>
            </a:r>
            <a:r>
              <a:rPr lang="zh-CN" altLang="en-US" sz="3200" b="1" smtClean="0">
                <a:solidFill>
                  <a:schemeClr val="tx1"/>
                </a:solidFill>
              </a:rPr>
              <a:t>．团结一致是能否搞好工作的关键。  </a:t>
            </a:r>
          </a:p>
          <a:p>
            <a:pPr eaLnBrk="1" hangingPunct="1"/>
            <a:r>
              <a:rPr lang="zh-CN" altLang="en-US" sz="3200" b="1" smtClean="0">
                <a:solidFill>
                  <a:schemeClr val="tx1"/>
                </a:solidFill>
              </a:rPr>
              <a:t> </a:t>
            </a:r>
            <a:r>
              <a:rPr lang="en-US" altLang="zh-CN" sz="3200" b="1" smtClean="0">
                <a:solidFill>
                  <a:schemeClr val="tx1"/>
                </a:solidFill>
              </a:rPr>
              <a:t>D</a:t>
            </a:r>
            <a:r>
              <a:rPr lang="zh-CN" altLang="en-US" sz="3200" b="1" smtClean="0">
                <a:solidFill>
                  <a:schemeClr val="tx1"/>
                </a:solidFill>
              </a:rPr>
              <a:t>．大家都讲究卫生，我们的健康就有保障了。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修改要领。</a:t>
            </a:r>
          </a:p>
          <a:p>
            <a:pPr eaLnBrk="1" hangingPunct="1"/>
            <a:r>
              <a:rPr lang="en-US" altLang="zh-CN" b="1" smtClean="0">
                <a:solidFill>
                  <a:schemeClr val="tx1"/>
                </a:solidFill>
              </a:rPr>
              <a:t>1</a:t>
            </a:r>
            <a:r>
              <a:rPr lang="zh-CN" altLang="en-US" b="1" smtClean="0">
                <a:solidFill>
                  <a:schemeClr val="tx1"/>
                </a:solidFill>
              </a:rPr>
              <a:t>、要审清题干。如选择题，是选“有语病”，还是选“没有语病”。</a:t>
            </a:r>
          </a:p>
          <a:p>
            <a:pPr eaLnBrk="1" hangingPunct="1"/>
            <a:r>
              <a:rPr lang="en-US" altLang="zh-CN" b="1" smtClean="0">
                <a:solidFill>
                  <a:schemeClr val="tx1"/>
                </a:solidFill>
              </a:rPr>
              <a:t>2</a:t>
            </a:r>
            <a:r>
              <a:rPr lang="zh-CN" altLang="en-US" b="1" smtClean="0">
                <a:solidFill>
                  <a:schemeClr val="tx1"/>
                </a:solidFill>
              </a:rPr>
              <a:t>、要全神贯注地通读句子，调动平时积累的正确语感，凭“感觉”判断词句是否有病。</a:t>
            </a:r>
          </a:p>
          <a:p>
            <a:pPr eaLnBrk="1" hangingPunct="1"/>
            <a:r>
              <a:rPr lang="en-US" altLang="zh-CN" b="1" smtClean="0">
                <a:solidFill>
                  <a:schemeClr val="tx1"/>
                </a:solidFill>
              </a:rPr>
              <a:t>3</a:t>
            </a:r>
            <a:r>
              <a:rPr lang="zh-CN" altLang="en-US" b="1" smtClean="0">
                <a:solidFill>
                  <a:schemeClr val="tx1"/>
                </a:solidFill>
              </a:rPr>
              <a:t>、运用平时训练总结的经验，从理性上去判断。答题时要综合、灵活地运用，提高自己查断病句第一感觉的正确率。</a:t>
            </a:r>
          </a:p>
          <a:p>
            <a:pPr eaLnBrk="1" hangingPunct="1"/>
            <a:r>
              <a:rPr lang="en-US" altLang="zh-CN" b="1" smtClean="0">
                <a:solidFill>
                  <a:schemeClr val="tx1"/>
                </a:solidFill>
              </a:rPr>
              <a:t>4</a:t>
            </a:r>
            <a:r>
              <a:rPr lang="zh-CN" altLang="en-US" b="1" smtClean="0">
                <a:solidFill>
                  <a:schemeClr val="tx1"/>
                </a:solidFill>
              </a:rPr>
              <a:t>、提取主干。运用语法分析的方法，将句子的附加成分（定语、状语、补语）去掉，提取出主干，检查主干是否有毛病；如果主干没毛病，再检查附加成分，看修饰语与中心词之间，修饰语内部是否有毛病。搭配不当，成分残缺的病句，可以用此法辨析。</a:t>
            </a:r>
          </a:p>
          <a:p>
            <a:pPr eaLnBrk="1" hangingPunct="1"/>
            <a:r>
              <a:rPr lang="en-US" altLang="zh-CN" b="1" smtClean="0">
                <a:solidFill>
                  <a:schemeClr val="tx1"/>
                </a:solidFill>
              </a:rPr>
              <a:t>5</a:t>
            </a:r>
            <a:r>
              <a:rPr lang="zh-CN" altLang="en-US" b="1" smtClean="0">
                <a:solidFill>
                  <a:schemeClr val="tx1"/>
                </a:solidFill>
              </a:rPr>
              <a:t>、逻辑分析。有的病句没有语法毛病，但不合乎情理，逻辑分析法是从概念使用、判断、推理方面考虑是否违背逻辑。语义重复，不合情理的病句，可以用此法辨析。</a:t>
            </a:r>
          </a:p>
        </p:txBody>
      </p:sp>
      <p:sp>
        <p:nvSpPr>
          <p:cNvPr id="28673" name="标题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8800" b="1" smtClean="0">
                <a:solidFill>
                  <a:schemeClr val="tx1"/>
                </a:solidFill>
              </a:rPr>
              <a:t>解题策略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chemeClr val="tx1"/>
                </a:solidFill>
              </a:rPr>
              <a:t>专题六      文学常识及名著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考点分析</a:t>
            </a:r>
          </a:p>
        </p:txBody>
      </p:sp>
      <p:sp>
        <p:nvSpPr>
          <p:cNvPr id="522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、文学常识：主要考查内容有：基本课文涉及的重要作家和作品、基本课文的内容、中外名著中重要的情节和人物、小说、散文诗歌、戏剧童话的常识。</a:t>
            </a:r>
          </a:p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、近几年的中考名著题正由简单的常识考查向细节型、评价型、思辨型的考查转变，名著阅读题正向“实实在在考”的方向发展，有可能与综合实践题融合在一起考查。考查点主要有：一是重点人物形象；二是精彩故事情节；三是评价人物形象；四是思想内容；五是表达观点和感受。</a:t>
            </a:r>
          </a:p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3</a:t>
            </a:r>
            <a:r>
              <a:rPr lang="zh-CN" altLang="en-US" smtClean="0">
                <a:solidFill>
                  <a:schemeClr val="tx1"/>
                </a:solidFill>
              </a:rPr>
              <a:t>、文学常识及名著阅读是中考语文试卷上的“常客”，课标要求每学期阅读两部名著。所以在出题上都是围绕这些课标要求进行设题，其中，对教材涉及的文化常识，对现行教材所涉及的古今中外著名作家及其作品，以及在中外文学史上占重要地位的作家作品，考得较多。 </a:t>
            </a:r>
          </a:p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4</a:t>
            </a:r>
            <a:r>
              <a:rPr lang="zh-CN" altLang="en-US" smtClean="0">
                <a:solidFill>
                  <a:schemeClr val="tx1"/>
                </a:solidFill>
              </a:rPr>
              <a:t>、考查的题型以选择题、填空题为主，少量的简述题。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心态要端正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smtClean="0">
                <a:solidFill>
                  <a:schemeClr val="tx1"/>
                </a:solidFill>
              </a:rPr>
              <a:t>        语文知识点繁多而琐碎，往往让人觉得无从下手，甚至有教了半辈子的语文老师不知道怎样教了。这就需要我们夯实基础知识，调整浮躁的心态，才会事半功倍。</a:t>
            </a:r>
          </a:p>
          <a:p>
            <a:r>
              <a:rPr lang="zh-CN" altLang="en-US" sz="2800" smtClean="0">
                <a:solidFill>
                  <a:schemeClr val="tx1"/>
                </a:solidFill>
              </a:rPr>
              <a:t>        我想说的是</a:t>
            </a:r>
            <a:r>
              <a:rPr lang="en-US" altLang="zh-CN" sz="2800" smtClean="0">
                <a:solidFill>
                  <a:schemeClr val="tx1"/>
                </a:solidFill>
              </a:rPr>
              <a:t>——</a:t>
            </a:r>
            <a:r>
              <a:rPr lang="zh-CN" altLang="en-US" sz="2800" smtClean="0">
                <a:solidFill>
                  <a:schemeClr val="tx1"/>
                </a:solidFill>
              </a:rPr>
              <a:t>得基础者，得天下。复习的重点就是基础知识的复习与巩固，基础知识离不开课本，任何知识的考察，都是建立在以课本为基础的知识考察上，这就是所谓的“万变不离其宗。</a:t>
            </a:r>
          </a:p>
          <a:p>
            <a:r>
              <a:rPr lang="zh-CN" altLang="en-US" sz="2800" smtClean="0">
                <a:solidFill>
                  <a:schemeClr val="tx1"/>
                </a:solidFill>
              </a:rPr>
              <a:t>       俗话说：“基础不牢，地动山摇”，中考语文正是如此。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>
                <a:solidFill>
                  <a:schemeClr val="tx1"/>
                </a:solidFill>
              </a:rPr>
              <a:t>（</a:t>
            </a:r>
            <a:r>
              <a:rPr lang="en-US" altLang="zh-CN" smtClean="0">
                <a:solidFill>
                  <a:schemeClr val="tx1"/>
                </a:solidFill>
              </a:rPr>
              <a:t>2017</a:t>
            </a:r>
            <a:r>
              <a:rPr lang="zh-CN" altLang="en-US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53250" name="Rectangle 3"/>
          <p:cNvSpPr>
            <a:spLocks noGrp="1"/>
          </p:cNvSpPr>
          <p:nvPr>
            <p:ph type="body" idx="1"/>
          </p:nvPr>
        </p:nvSpPr>
        <p:spPr>
          <a:xfrm>
            <a:off x="552450" y="1846263"/>
            <a:ext cx="11320463" cy="4022725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</a:rPr>
              <a:t>、名著阅读。（任选一题作答）（</a:t>
            </a:r>
            <a:r>
              <a:rPr lang="en-US" altLang="zh-CN" sz="2800" smtClean="0">
                <a:solidFill>
                  <a:schemeClr val="tx1"/>
                </a:solidFill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</a:rPr>
              <a:t>分）） </a:t>
            </a:r>
          </a:p>
          <a:p>
            <a:pPr eaLnBrk="1" hangingPunct="1"/>
            <a:r>
              <a:rPr lang="zh-CN" altLang="en-US" sz="2800" smtClean="0">
                <a:solidFill>
                  <a:schemeClr val="tx1"/>
                </a:solidFill>
              </a:rPr>
              <a:t>（</a:t>
            </a:r>
            <a:r>
              <a:rPr lang="en-US" altLang="zh-CN" sz="2800" smtClean="0">
                <a:solidFill>
                  <a:schemeClr val="tx1"/>
                </a:solidFill>
              </a:rPr>
              <a:t>1</a:t>
            </a:r>
            <a:r>
              <a:rPr lang="zh-CN" altLang="en-US" sz="2800" smtClean="0">
                <a:solidFill>
                  <a:schemeClr val="tx1"/>
                </a:solidFill>
              </a:rPr>
              <a:t>）殿宇藏魔君，仙观有灵根。请从下面两个选项中任选一个，简述在该地发生的故事。</a:t>
            </a:r>
          </a:p>
          <a:p>
            <a:pPr eaLnBrk="1" hangingPunct="1"/>
            <a:r>
              <a:rPr lang="zh-CN" altLang="en-US" sz="2800" smtClean="0">
                <a:solidFill>
                  <a:schemeClr val="tx1"/>
                </a:solidFill>
              </a:rPr>
              <a:t> ①龙虎山伏魔之殿（</a:t>
            </a:r>
            <a:r>
              <a:rPr lang="en-US" altLang="zh-CN" sz="2800" smtClean="0">
                <a:solidFill>
                  <a:schemeClr val="tx1"/>
                </a:solidFill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</a:rPr>
              <a:t>水浒</a:t>
            </a:r>
            <a:r>
              <a:rPr lang="en-US" altLang="zh-CN" sz="2800" smtClean="0">
                <a:solidFill>
                  <a:schemeClr val="tx1"/>
                </a:solidFill>
              </a:rPr>
              <a:t>》</a:t>
            </a:r>
            <a:r>
              <a:rPr lang="zh-CN" altLang="en-US" sz="2800" smtClean="0">
                <a:solidFill>
                  <a:schemeClr val="tx1"/>
                </a:solidFill>
              </a:rPr>
              <a:t>）     ②万寿山五庄观（</a:t>
            </a:r>
            <a:r>
              <a:rPr lang="en-US" altLang="zh-CN" sz="2800" smtClean="0">
                <a:solidFill>
                  <a:schemeClr val="tx1"/>
                </a:solidFill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</a:rPr>
              <a:t>西游记</a:t>
            </a:r>
            <a:r>
              <a:rPr lang="en-US" altLang="zh-CN" sz="2800" smtClean="0">
                <a:solidFill>
                  <a:schemeClr val="tx1"/>
                </a:solidFill>
              </a:rPr>
              <a:t>》</a:t>
            </a:r>
            <a:r>
              <a:rPr lang="zh-CN" altLang="en-US" sz="2800" smtClean="0">
                <a:solidFill>
                  <a:schemeClr val="tx1"/>
                </a:solidFill>
              </a:rPr>
              <a:t>） </a:t>
            </a:r>
          </a:p>
          <a:p>
            <a:pPr eaLnBrk="1" hangingPunct="1"/>
            <a:r>
              <a:rPr lang="zh-CN" altLang="en-US" sz="2800" smtClean="0">
                <a:solidFill>
                  <a:schemeClr val="tx1"/>
                </a:solidFill>
              </a:rPr>
              <a:t>（</a:t>
            </a:r>
            <a:r>
              <a:rPr lang="en-US" altLang="zh-CN" sz="2800" smtClean="0">
                <a:solidFill>
                  <a:schemeClr val="tx1"/>
                </a:solidFill>
              </a:rPr>
              <a:t>2</a:t>
            </a:r>
            <a:r>
              <a:rPr lang="zh-CN" altLang="en-US" sz="2800" smtClean="0">
                <a:solidFill>
                  <a:schemeClr val="tx1"/>
                </a:solidFill>
              </a:rPr>
              <a:t>）历险时有伙伴，困境中存温情。请从下面两个选项中任选一个，简述体现人物间的深情厚谊的故事。</a:t>
            </a:r>
          </a:p>
          <a:p>
            <a:pPr eaLnBrk="1" hangingPunct="1"/>
            <a:r>
              <a:rPr lang="zh-CN" altLang="en-US" sz="2800" smtClean="0">
                <a:solidFill>
                  <a:schemeClr val="tx1"/>
                </a:solidFill>
              </a:rPr>
              <a:t> ①格列佛与葛兰达克利赤（</a:t>
            </a:r>
            <a:r>
              <a:rPr lang="en-US" altLang="zh-CN" sz="2800" smtClean="0">
                <a:solidFill>
                  <a:schemeClr val="tx1"/>
                </a:solidFill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</a:rPr>
              <a:t>格列佛游记</a:t>
            </a:r>
            <a:r>
              <a:rPr lang="en-US" altLang="zh-CN" sz="2800" smtClean="0">
                <a:solidFill>
                  <a:schemeClr val="tx1"/>
                </a:solidFill>
              </a:rPr>
              <a:t>》</a:t>
            </a:r>
            <a:r>
              <a:rPr lang="zh-CN" altLang="en-US" sz="2800" smtClean="0">
                <a:solidFill>
                  <a:schemeClr val="tx1"/>
                </a:solidFill>
              </a:rPr>
              <a:t>）     ②阿廖沙与小茨冈（</a:t>
            </a:r>
            <a:r>
              <a:rPr lang="en-US" altLang="zh-CN" sz="2800" smtClean="0">
                <a:solidFill>
                  <a:schemeClr val="tx1"/>
                </a:solidFill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</a:rPr>
              <a:t>童年</a:t>
            </a:r>
            <a:r>
              <a:rPr lang="en-US" altLang="zh-CN" sz="2800" smtClean="0">
                <a:solidFill>
                  <a:schemeClr val="tx1"/>
                </a:solidFill>
              </a:rPr>
              <a:t>》</a:t>
            </a:r>
            <a:r>
              <a:rPr lang="zh-CN" altLang="en-US" sz="2800" smtClean="0">
                <a:solidFill>
                  <a:schemeClr val="tx1"/>
                </a:solidFill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3"/>
          <p:cNvSpPr>
            <a:spLocks noGrp="1"/>
          </p:cNvSpPr>
          <p:nvPr>
            <p:ph type="body" idx="1"/>
          </p:nvPr>
        </p:nvSpPr>
        <p:spPr>
          <a:xfrm>
            <a:off x="682625" y="1846263"/>
            <a:ext cx="10995025" cy="4022725"/>
          </a:xfrm>
        </p:spPr>
        <p:txBody>
          <a:bodyPr/>
          <a:lstStyle/>
          <a:p>
            <a:r>
              <a:rPr lang="en-US" altLang="zh-CN" sz="3200" smtClean="0">
                <a:solidFill>
                  <a:schemeClr val="tx1"/>
                </a:solidFill>
              </a:rPr>
              <a:t>5</a:t>
            </a:r>
            <a:r>
              <a:rPr lang="zh-CN" altLang="en-US" sz="3200" smtClean="0">
                <a:solidFill>
                  <a:schemeClr val="tx1"/>
                </a:solidFill>
              </a:rPr>
              <a:t>．名著阅读。（</a:t>
            </a:r>
            <a:r>
              <a:rPr lang="en-US" altLang="zh-CN" sz="3200" smtClean="0">
                <a:solidFill>
                  <a:schemeClr val="tx1"/>
                </a:solidFill>
              </a:rPr>
              <a:t>4</a:t>
            </a:r>
            <a:r>
              <a:rPr lang="zh-CN" altLang="en-US" sz="3200" smtClean="0">
                <a:solidFill>
                  <a:schemeClr val="tx1"/>
                </a:solidFill>
              </a:rPr>
              <a:t>分）</a:t>
            </a:r>
          </a:p>
          <a:p>
            <a:r>
              <a:rPr lang="zh-CN" altLang="en-US" sz="3200" smtClean="0">
                <a:solidFill>
                  <a:schemeClr val="tx1"/>
                </a:solidFill>
              </a:rPr>
              <a:t>       文学作品中的人物形象往往是丰满的，优缺点并存。请从下面人物中任选一个，结合作品中的具体情节，分析他的优点和缺点。</a:t>
            </a:r>
          </a:p>
          <a:p>
            <a:r>
              <a:rPr lang="zh-CN" altLang="en-US" sz="3200" smtClean="0">
                <a:solidFill>
                  <a:schemeClr val="tx1"/>
                </a:solidFill>
              </a:rPr>
              <a:t>    ①猪八戒（</a:t>
            </a:r>
            <a:r>
              <a:rPr lang="en-US" altLang="zh-CN" sz="3200" smtClean="0">
                <a:solidFill>
                  <a:schemeClr val="tx1"/>
                </a:solidFill>
              </a:rPr>
              <a:t>《</a:t>
            </a:r>
            <a:r>
              <a:rPr lang="zh-CN" altLang="en-US" sz="3200" smtClean="0">
                <a:solidFill>
                  <a:schemeClr val="tx1"/>
                </a:solidFill>
              </a:rPr>
              <a:t>西游记</a:t>
            </a:r>
            <a:r>
              <a:rPr lang="en-US" altLang="zh-CN" sz="3200" smtClean="0">
                <a:solidFill>
                  <a:schemeClr val="tx1"/>
                </a:solidFill>
              </a:rPr>
              <a:t>》</a:t>
            </a:r>
            <a:r>
              <a:rPr lang="zh-CN" altLang="en-US" sz="3200" smtClean="0">
                <a:solidFill>
                  <a:schemeClr val="tx1"/>
                </a:solidFill>
              </a:rPr>
              <a:t>）    ②武松（</a:t>
            </a:r>
            <a:r>
              <a:rPr lang="en-US" altLang="zh-CN" sz="3200" smtClean="0">
                <a:solidFill>
                  <a:schemeClr val="tx1"/>
                </a:solidFill>
              </a:rPr>
              <a:t>《</a:t>
            </a:r>
            <a:r>
              <a:rPr lang="zh-CN" altLang="en-US" sz="3200" smtClean="0">
                <a:solidFill>
                  <a:schemeClr val="tx1"/>
                </a:solidFill>
              </a:rPr>
              <a:t>水浒</a:t>
            </a:r>
            <a:r>
              <a:rPr lang="en-US" altLang="zh-CN" sz="3200" smtClean="0">
                <a:solidFill>
                  <a:schemeClr val="tx1"/>
                </a:solidFill>
              </a:rPr>
              <a:t>》</a:t>
            </a:r>
            <a:r>
              <a:rPr lang="zh-CN" altLang="en-US" sz="3200" smtClean="0">
                <a:solidFill>
                  <a:schemeClr val="tx1"/>
                </a:solidFill>
              </a:rPr>
              <a:t>）    ③米开朗琪罗（</a:t>
            </a:r>
            <a:r>
              <a:rPr lang="en-US" altLang="zh-CN" sz="3200" smtClean="0">
                <a:solidFill>
                  <a:schemeClr val="tx1"/>
                </a:solidFill>
              </a:rPr>
              <a:t>《</a:t>
            </a:r>
            <a:r>
              <a:rPr lang="zh-CN" altLang="en-US" sz="3200" smtClean="0">
                <a:solidFill>
                  <a:schemeClr val="tx1"/>
                </a:solidFill>
              </a:rPr>
              <a:t>名人传</a:t>
            </a:r>
            <a:r>
              <a:rPr lang="en-US" altLang="zh-CN" sz="3200" smtClean="0">
                <a:solidFill>
                  <a:schemeClr val="tx1"/>
                </a:solidFill>
              </a:rPr>
              <a:t>》</a:t>
            </a:r>
            <a:r>
              <a:rPr lang="zh-CN" altLang="en-US" sz="3200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604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>
                <a:solidFill>
                  <a:schemeClr val="tx1"/>
                </a:solidFill>
              </a:rPr>
              <a:t>（</a:t>
            </a:r>
            <a:r>
              <a:rPr lang="en-US" altLang="zh-CN" smtClean="0">
                <a:solidFill>
                  <a:schemeClr val="tx1"/>
                </a:solidFill>
              </a:rPr>
              <a:t>2016</a:t>
            </a:r>
            <a:r>
              <a:rPr lang="zh-CN" altLang="en-US" smtClean="0">
                <a:solidFill>
                  <a:schemeClr val="tx1"/>
                </a:solidFill>
              </a:rPr>
              <a:t>）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/>
          </p:cNvSpPr>
          <p:nvPr>
            <p:ph type="body" idx="1"/>
          </p:nvPr>
        </p:nvSpPr>
        <p:spPr>
          <a:xfrm>
            <a:off x="487363" y="1846263"/>
            <a:ext cx="11288712" cy="4022725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、名著阅读。（任选一题作答）（</a:t>
            </a:r>
            <a:r>
              <a:rPr lang="en-US" altLang="zh-CN" sz="2400" smtClean="0">
                <a:solidFill>
                  <a:schemeClr val="tx1"/>
                </a:solidFill>
              </a:rPr>
              <a:t>4</a:t>
            </a:r>
            <a:r>
              <a:rPr lang="zh-CN" altLang="en-US" sz="2400" smtClean="0">
                <a:solidFill>
                  <a:schemeClr val="tx1"/>
                </a:solidFill>
              </a:rPr>
              <a:t>分）</a:t>
            </a:r>
          </a:p>
          <a:p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）下面是章回小说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西游记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和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水浒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中的两个回目，请任选一个，简要叙述其主要故事情节。</a:t>
            </a:r>
          </a:p>
          <a:p>
            <a:r>
              <a:rPr lang="zh-CN" altLang="en-US" sz="2400" smtClean="0">
                <a:solidFill>
                  <a:schemeClr val="tx1"/>
                </a:solidFill>
              </a:rPr>
              <a:t> ①八卦炉中逃大圣 五行山下定心猿 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西游记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第七回） ②林教头风雪山神庙 陆虞候火烧草料场 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水浒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第十回）</a:t>
            </a:r>
          </a:p>
          <a:p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）童话可以让人从小读到老，且常读常新。请从下面两篇童话中任选一篇，结合具体情节，写出你“常读常新”的阅读感受。</a:t>
            </a:r>
          </a:p>
          <a:p>
            <a:r>
              <a:rPr lang="zh-CN" altLang="en-US" sz="2400" smtClean="0">
                <a:solidFill>
                  <a:schemeClr val="tx1"/>
                </a:solidFill>
              </a:rPr>
              <a:t> ①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夜莺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安徒生童话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   ②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渔夫和他的妻子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格林童话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604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>
                <a:solidFill>
                  <a:schemeClr val="tx1"/>
                </a:solidFill>
              </a:rPr>
              <a:t>（</a:t>
            </a:r>
            <a:r>
              <a:rPr lang="en-US" altLang="zh-CN" smtClean="0">
                <a:solidFill>
                  <a:schemeClr val="tx1"/>
                </a:solidFill>
              </a:rPr>
              <a:t>2015</a:t>
            </a:r>
            <a:r>
              <a:rPr lang="zh-CN" altLang="en-US" smtClean="0">
                <a:solidFill>
                  <a:schemeClr val="tx1"/>
                </a:solidFill>
              </a:rPr>
              <a:t>）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解题策略</a:t>
            </a:r>
          </a:p>
        </p:txBody>
      </p:sp>
      <p:sp>
        <p:nvSpPr>
          <p:cNvPr id="563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、考生一方面需要熟悉文学名著的主要故事情节，另一方面需要对人物心理和性格有充分的了解，能够概括作者的写作目的和名著的主要内容。</a:t>
            </a:r>
          </a:p>
          <a:p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、新教材的变动给老师和学生带来了挑战，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红星照耀中国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是一部新加入的名著，又加上以前对这部作品很少接触到，现在咱给学生讲也只能局限于从资料上、网上、找题、抄题、背题。这就需要咱想办法走进去，像走进</a:t>
            </a:r>
            <a:r>
              <a:rPr lang="en-US" altLang="zh-CN" sz="2400" smtClean="0">
                <a:solidFill>
                  <a:schemeClr val="tx1"/>
                </a:solidFill>
              </a:rPr>
              <a:t>《</a:t>
            </a:r>
            <a:r>
              <a:rPr lang="zh-CN" altLang="en-US" sz="2400" smtClean="0">
                <a:solidFill>
                  <a:schemeClr val="tx1"/>
                </a:solidFill>
              </a:rPr>
              <a:t>西游记</a:t>
            </a:r>
            <a:r>
              <a:rPr lang="en-US" altLang="zh-CN" sz="2400" smtClean="0">
                <a:solidFill>
                  <a:schemeClr val="tx1"/>
                </a:solidFill>
              </a:rPr>
              <a:t>》《</a:t>
            </a:r>
            <a:r>
              <a:rPr lang="zh-CN" altLang="en-US" sz="2400" smtClean="0">
                <a:solidFill>
                  <a:schemeClr val="tx1"/>
                </a:solidFill>
              </a:rPr>
              <a:t>水浒</a:t>
            </a:r>
            <a:r>
              <a:rPr lang="en-US" altLang="zh-CN" sz="2400" smtClean="0">
                <a:solidFill>
                  <a:schemeClr val="tx1"/>
                </a:solidFill>
              </a:rPr>
              <a:t>》</a:t>
            </a:r>
            <a:r>
              <a:rPr lang="zh-CN" altLang="en-US" sz="2400" smtClean="0">
                <a:solidFill>
                  <a:schemeClr val="tx1"/>
                </a:solidFill>
              </a:rPr>
              <a:t>一样了解作品。</a:t>
            </a:r>
          </a:p>
          <a:p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、文学常识的复习，要以基本篇目所涉及的古今中外重要作家、作品为主，可将众多的作家、作品按古代、现当代、外国三个方面分类整理，再列出表格，将作家姓名</a:t>
            </a:r>
            <a:r>
              <a:rPr lang="en-US" altLang="zh-CN" sz="2400" smtClean="0">
                <a:solidFill>
                  <a:schemeClr val="tx1"/>
                </a:solidFill>
              </a:rPr>
              <a:t>(</a:t>
            </a:r>
            <a:r>
              <a:rPr lang="zh-CN" altLang="en-US" sz="2400" smtClean="0">
                <a:solidFill>
                  <a:schemeClr val="tx1"/>
                </a:solidFill>
              </a:rPr>
              <a:t>字号</a:t>
            </a:r>
            <a:r>
              <a:rPr lang="en-US" altLang="zh-CN" sz="2400" smtClean="0">
                <a:solidFill>
                  <a:schemeClr val="tx1"/>
                </a:solidFill>
              </a:rPr>
              <a:t>)</a:t>
            </a:r>
            <a:r>
              <a:rPr lang="zh-CN" altLang="en-US" sz="2400" smtClean="0">
                <a:solidFill>
                  <a:schemeClr val="tx1"/>
                </a:solidFill>
              </a:rPr>
              <a:t>、朝代（国籍）、作品、出处、作家简介或作品中的主要人物、名句都网络进去，力求全面。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Grp="1"/>
          </p:cNvSpPr>
          <p:nvPr>
            <p:ph type="body" idx="1"/>
          </p:nvPr>
        </p:nvSpPr>
        <p:spPr>
          <a:xfrm>
            <a:off x="846138" y="1846263"/>
            <a:ext cx="10309225" cy="4022725"/>
          </a:xfrm>
        </p:spPr>
        <p:txBody>
          <a:bodyPr/>
          <a:lstStyle/>
          <a:p>
            <a:r>
              <a:rPr lang="zh-CN" altLang="en-US" sz="6600" b="1" smtClean="0">
                <a:solidFill>
                  <a:schemeClr val="tx1"/>
                </a:solidFill>
              </a:rPr>
              <a:t>专题七   信息提取及图表题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考点分析</a:t>
            </a:r>
          </a:p>
        </p:txBody>
      </p:sp>
      <p:sp>
        <p:nvSpPr>
          <p:cNvPr id="583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400" smtClean="0">
                <a:solidFill>
                  <a:schemeClr val="tx1"/>
                </a:solidFill>
              </a:rPr>
              <a:t>信息提取：</a:t>
            </a:r>
          </a:p>
          <a:p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、主要考查形式是：一是提供一段材料要求概括其主要内容； 二是提供一段新闻，要求写新闻的标题；三是阅读几段材料或一个故事提取一个或几个观点；四是阅读一个图表、漫画或标识得出一个结论或表达观点、感受。</a:t>
            </a:r>
          </a:p>
          <a:p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、课标要求：阅读新闻，能把握新闻的基本观点，获取主要信息。阅读材料，能领会文本的意思，得出有意义的结论。</a:t>
            </a:r>
          </a:p>
          <a:p>
            <a:r>
              <a:rPr lang="en-US" altLang="zh-CN" sz="2400" smtClean="0">
                <a:solidFill>
                  <a:schemeClr val="tx1"/>
                </a:solidFill>
              </a:rPr>
              <a:t>3</a:t>
            </a:r>
            <a:r>
              <a:rPr lang="zh-CN" altLang="en-US" sz="2400" smtClean="0">
                <a:solidFill>
                  <a:schemeClr val="tx1"/>
                </a:solidFill>
              </a:rPr>
              <a:t>、主要考查的知识点有：拟写新闻标题，概括材料的主要内容或从材料中提取主要信息。还有通过阅读表格，得出结论，并用语言描述出来。</a:t>
            </a:r>
          </a:p>
          <a:p>
            <a:endParaRPr lang="zh-CN" altLang="en-US" sz="24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>
                <a:solidFill>
                  <a:schemeClr val="tx1"/>
                </a:solidFill>
              </a:rPr>
              <a:t>（</a:t>
            </a:r>
            <a:r>
              <a:rPr lang="en-US" altLang="zh-CN" smtClean="0">
                <a:solidFill>
                  <a:schemeClr val="tx1"/>
                </a:solidFill>
              </a:rPr>
              <a:t>2017</a:t>
            </a:r>
            <a:r>
              <a:rPr lang="zh-CN" altLang="en-US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>
          <a:xfrm>
            <a:off x="725488" y="1846263"/>
            <a:ext cx="10429875" cy="4022725"/>
          </a:xfrm>
        </p:spPr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阅读下面材料，按要求答题。（共</a:t>
            </a:r>
            <a:r>
              <a:rPr lang="en-US" altLang="zh-CN" smtClean="0">
                <a:solidFill>
                  <a:schemeClr val="tx1"/>
                </a:solidFill>
              </a:rPr>
              <a:t>8</a:t>
            </a:r>
            <a:r>
              <a:rPr lang="zh-CN" altLang="en-US" smtClean="0">
                <a:solidFill>
                  <a:schemeClr val="tx1"/>
                </a:solidFill>
              </a:rPr>
              <a:t>分）</a:t>
            </a:r>
          </a:p>
          <a:p>
            <a:r>
              <a:rPr lang="zh-CN" altLang="en-US" smtClean="0">
                <a:solidFill>
                  <a:schemeClr val="tx1"/>
                </a:solidFill>
              </a:rPr>
              <a:t>材料一：  </a:t>
            </a:r>
            <a:r>
              <a:rPr lang="en-US" altLang="zh-CN" smtClean="0">
                <a:solidFill>
                  <a:schemeClr val="tx1"/>
                </a:solidFill>
              </a:rPr>
              <a:t>2016</a:t>
            </a:r>
            <a:r>
              <a:rPr lang="zh-CN" altLang="en-US" smtClean="0">
                <a:solidFill>
                  <a:schemeClr val="tx1"/>
                </a:solidFill>
              </a:rPr>
              <a:t>年</a:t>
            </a:r>
            <a:r>
              <a:rPr lang="en-US" altLang="zh-CN" smtClean="0">
                <a:solidFill>
                  <a:schemeClr val="tx1"/>
                </a:solidFill>
              </a:rPr>
              <a:t>11</a:t>
            </a:r>
            <a:r>
              <a:rPr lang="zh-CN" altLang="en-US" smtClean="0">
                <a:solidFill>
                  <a:schemeClr val="tx1"/>
                </a:solidFill>
              </a:rPr>
              <a:t>月</a:t>
            </a:r>
            <a:r>
              <a:rPr lang="en-US" altLang="zh-CN" smtClean="0">
                <a:solidFill>
                  <a:schemeClr val="tx1"/>
                </a:solidFill>
              </a:rPr>
              <a:t>30</a:t>
            </a:r>
            <a:r>
              <a:rPr lang="zh-CN" altLang="en-US" smtClean="0">
                <a:solidFill>
                  <a:schemeClr val="tx1"/>
                </a:solidFill>
              </a:rPr>
              <a:t>日，中国申报的“二十四节气”被列入联合国教科文组织人类非物质文化遗产代表作名录。“二十四节气”是中国人通过观察太阳周年运动，认知一年中时令、气候、物候等方面规律所形成的知识体系和社会实践。</a:t>
            </a:r>
          </a:p>
          <a:p>
            <a:r>
              <a:rPr lang="zh-CN" altLang="en-US" smtClean="0">
                <a:solidFill>
                  <a:schemeClr val="tx1"/>
                </a:solidFill>
              </a:rPr>
              <a:t> 材料二：</a:t>
            </a:r>
            <a:r>
              <a:rPr lang="en-US" altLang="zh-CN" smtClean="0">
                <a:solidFill>
                  <a:schemeClr val="tx1"/>
                </a:solidFill>
              </a:rPr>
              <a:t>《</a:t>
            </a:r>
            <a:r>
              <a:rPr lang="zh-CN" altLang="en-US" smtClean="0">
                <a:solidFill>
                  <a:schemeClr val="tx1"/>
                </a:solidFill>
              </a:rPr>
              <a:t>二十四节气</a:t>
            </a:r>
            <a:r>
              <a:rPr lang="en-US" altLang="zh-CN" smtClean="0">
                <a:solidFill>
                  <a:schemeClr val="tx1"/>
                </a:solidFill>
              </a:rPr>
              <a:t>》</a:t>
            </a:r>
            <a:r>
              <a:rPr lang="zh-CN" altLang="en-US" smtClean="0">
                <a:solidFill>
                  <a:schemeClr val="tx1"/>
                </a:solidFill>
              </a:rPr>
              <a:t>图。</a:t>
            </a:r>
          </a:p>
          <a:p>
            <a:r>
              <a:rPr lang="en-US" altLang="zh-CN" smtClean="0">
                <a:solidFill>
                  <a:schemeClr val="tx1"/>
                </a:solidFill>
              </a:rPr>
              <a:t> </a:t>
            </a:r>
            <a:r>
              <a:rPr lang="zh-CN" altLang="en-US" smtClean="0">
                <a:solidFill>
                  <a:schemeClr val="tx1"/>
                </a:solidFill>
              </a:rPr>
              <a:t>材料三：“二十四节气”春秋时出现，西汉时完善，使用至今。比如，人们会按“清明前后，种瓜种豆”等谚语来组织农事活动，中医养生与治病也会跟春节走，还有很多活动与节气的内涵相关，如某集团推行“惊蛰计划”，以彰显“不甘潜伏，勇于探索”的精神</a:t>
            </a:r>
          </a:p>
          <a:p>
            <a:r>
              <a:rPr lang="zh-CN" altLang="en-US" smtClean="0">
                <a:solidFill>
                  <a:schemeClr val="tx1"/>
                </a:solidFill>
              </a:rPr>
              <a:t>（一）仔细观察材料二中的</a:t>
            </a:r>
            <a:r>
              <a:rPr lang="en-US" altLang="zh-CN" smtClean="0">
                <a:solidFill>
                  <a:schemeClr val="tx1"/>
                </a:solidFill>
              </a:rPr>
              <a:t>《</a:t>
            </a:r>
            <a:r>
              <a:rPr lang="zh-CN" altLang="en-US" smtClean="0">
                <a:solidFill>
                  <a:schemeClr val="tx1"/>
                </a:solidFill>
              </a:rPr>
              <a:t>二十四节气</a:t>
            </a:r>
            <a:r>
              <a:rPr lang="en-US" altLang="zh-CN" smtClean="0">
                <a:solidFill>
                  <a:schemeClr val="tx1"/>
                </a:solidFill>
              </a:rPr>
              <a:t>》</a:t>
            </a:r>
            <a:r>
              <a:rPr lang="zh-CN" altLang="en-US" smtClean="0">
                <a:solidFill>
                  <a:schemeClr val="tx1"/>
                </a:solidFill>
              </a:rPr>
              <a:t>图，按照一定顺序介绍画面内容。（</a:t>
            </a:r>
            <a:r>
              <a:rPr lang="en-US" altLang="zh-CN" smtClean="0">
                <a:solidFill>
                  <a:schemeClr val="tx1"/>
                </a:solidFill>
              </a:rPr>
              <a:t>4</a:t>
            </a:r>
            <a:r>
              <a:rPr lang="zh-CN" altLang="en-US" smtClean="0">
                <a:solidFill>
                  <a:schemeClr val="tx1"/>
                </a:solidFill>
              </a:rPr>
              <a:t>分） </a:t>
            </a:r>
          </a:p>
          <a:p>
            <a:r>
              <a:rPr lang="zh-CN" altLang="en-US" smtClean="0">
                <a:solidFill>
                  <a:schemeClr val="tx1"/>
                </a:solidFill>
              </a:rPr>
              <a:t>（二）根据以上几则材料的内容写一段话，介绍“二十四节气”的文化意义和社会功能。（</a:t>
            </a:r>
            <a:r>
              <a:rPr lang="en-US" altLang="zh-CN" smtClean="0">
                <a:solidFill>
                  <a:schemeClr val="tx1"/>
                </a:solidFill>
              </a:rPr>
              <a:t>70</a:t>
            </a:r>
            <a:r>
              <a:rPr lang="zh-CN" altLang="en-US" smtClean="0">
                <a:solidFill>
                  <a:schemeClr val="tx1"/>
                </a:solidFill>
              </a:rPr>
              <a:t>字以内）（</a:t>
            </a:r>
            <a:r>
              <a:rPr lang="en-US" altLang="zh-CN" smtClean="0">
                <a:solidFill>
                  <a:schemeClr val="tx1"/>
                </a:solidFill>
              </a:rPr>
              <a:t>4</a:t>
            </a:r>
            <a:r>
              <a:rPr lang="zh-CN" altLang="en-US" smtClean="0">
                <a:solidFill>
                  <a:schemeClr val="tx1"/>
                </a:solidFill>
              </a:rPr>
              <a:t>分）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>
                <a:solidFill>
                  <a:schemeClr val="tx1"/>
                </a:solidFill>
              </a:rPr>
              <a:t>（</a:t>
            </a:r>
            <a:r>
              <a:rPr lang="en-US" altLang="zh-CN" smtClean="0">
                <a:solidFill>
                  <a:schemeClr val="tx1"/>
                </a:solidFill>
              </a:rPr>
              <a:t>2016</a:t>
            </a:r>
            <a:r>
              <a:rPr lang="zh-CN" altLang="en-US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604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 smtClean="0">
                <a:solidFill>
                  <a:schemeClr val="tx1"/>
                </a:solidFill>
              </a:rPr>
              <a:t>6</a:t>
            </a:r>
            <a:r>
              <a:rPr lang="zh-CN" altLang="en-US" sz="2800" smtClean="0">
                <a:solidFill>
                  <a:schemeClr val="tx1"/>
                </a:solidFill>
              </a:rPr>
              <a:t>．请给下面的新闻材料拟写标题，并简述理由。（</a:t>
            </a:r>
            <a:r>
              <a:rPr lang="en-US" altLang="zh-CN" sz="2800" smtClean="0">
                <a:solidFill>
                  <a:schemeClr val="tx1"/>
                </a:solidFill>
              </a:rPr>
              <a:t>3</a:t>
            </a:r>
            <a:r>
              <a:rPr lang="zh-CN" altLang="en-US" sz="2800" smtClean="0">
                <a:solidFill>
                  <a:schemeClr val="tx1"/>
                </a:solidFill>
              </a:rPr>
              <a:t>分）</a:t>
            </a:r>
          </a:p>
          <a:p>
            <a:r>
              <a:rPr lang="en-US" altLang="zh-CN" sz="2800" smtClean="0">
                <a:solidFill>
                  <a:schemeClr val="tx1"/>
                </a:solidFill>
              </a:rPr>
              <a:t>××</a:t>
            </a:r>
            <a:r>
              <a:rPr lang="zh-CN" altLang="en-US" sz="2800" smtClean="0">
                <a:solidFill>
                  <a:schemeClr val="tx1"/>
                </a:solidFill>
              </a:rPr>
              <a:t>网</a:t>
            </a:r>
            <a:r>
              <a:rPr lang="en-US" altLang="zh-CN" sz="2800" smtClean="0">
                <a:solidFill>
                  <a:schemeClr val="tx1"/>
                </a:solidFill>
              </a:rPr>
              <a:t>2016</a:t>
            </a:r>
            <a:r>
              <a:rPr lang="zh-CN" altLang="en-US" sz="2800" smtClean="0">
                <a:solidFill>
                  <a:schemeClr val="tx1"/>
                </a:solidFill>
              </a:rPr>
              <a:t>年</a:t>
            </a:r>
            <a:r>
              <a:rPr lang="en-US" altLang="zh-CN" sz="2800" smtClean="0">
                <a:solidFill>
                  <a:schemeClr val="tx1"/>
                </a:solidFill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</a:rPr>
              <a:t>月</a:t>
            </a:r>
            <a:r>
              <a:rPr lang="en-US" altLang="zh-CN" sz="2800" smtClean="0">
                <a:solidFill>
                  <a:schemeClr val="tx1"/>
                </a:solidFill>
              </a:rPr>
              <a:t>22</a:t>
            </a:r>
            <a:r>
              <a:rPr lang="zh-CN" altLang="en-US" sz="2800" smtClean="0">
                <a:solidFill>
                  <a:schemeClr val="tx1"/>
                </a:solidFill>
              </a:rPr>
              <a:t>日讯 </a:t>
            </a:r>
            <a:r>
              <a:rPr lang="en-US" altLang="zh-CN" sz="2800" smtClean="0">
                <a:solidFill>
                  <a:schemeClr val="tx1"/>
                </a:solidFill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</a:rPr>
              <a:t>月</a:t>
            </a:r>
            <a:r>
              <a:rPr lang="en-US" altLang="zh-CN" sz="2800" smtClean="0">
                <a:solidFill>
                  <a:schemeClr val="tx1"/>
                </a:solidFill>
              </a:rPr>
              <a:t>24</a:t>
            </a:r>
            <a:r>
              <a:rPr lang="zh-CN" altLang="en-US" sz="2800" smtClean="0">
                <a:solidFill>
                  <a:schemeClr val="tx1"/>
                </a:solidFill>
              </a:rPr>
              <a:t>日是首个中国航天日。为迎接首个航天日，航天专家在国家博物馆学术报告厅作专题报告，总结了中国载人航天、火箭发射、深空探测等方面的航天成就，强调了中国进入太空的能力目前已经达到航天大国的水平，并指出“十二五”期间，中国每年的航天发射数量稳居世界前三，尤其值得所有中国人自豪的是，近</a:t>
            </a:r>
            <a:r>
              <a:rPr lang="en-US" altLang="zh-CN" sz="2800" smtClean="0">
                <a:solidFill>
                  <a:schemeClr val="tx1"/>
                </a:solidFill>
              </a:rPr>
              <a:t>20</a:t>
            </a:r>
            <a:r>
              <a:rPr lang="zh-CN" altLang="en-US" sz="2800" smtClean="0">
                <a:solidFill>
                  <a:schemeClr val="tx1"/>
                </a:solidFill>
              </a:rPr>
              <a:t>年中国长征火箭的发射成功率居全球之最。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6600" b="1" smtClean="0">
                <a:solidFill>
                  <a:schemeClr val="tx1"/>
                </a:solidFill>
              </a:rPr>
              <a:t>真题回顾</a:t>
            </a:r>
            <a:r>
              <a:rPr lang="zh-CN" altLang="en-US" smtClean="0">
                <a:solidFill>
                  <a:schemeClr val="tx1"/>
                </a:solidFill>
              </a:rPr>
              <a:t>（</a:t>
            </a:r>
            <a:r>
              <a:rPr lang="en-US" altLang="zh-CN" smtClean="0">
                <a:solidFill>
                  <a:schemeClr val="tx1"/>
                </a:solidFill>
              </a:rPr>
              <a:t>2014</a:t>
            </a:r>
            <a:r>
              <a:rPr lang="zh-CN" altLang="en-US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</a:rPr>
              <a:t>(1)</a:t>
            </a:r>
            <a:r>
              <a:rPr lang="zh-CN" altLang="en-US" sz="2400" smtClean="0">
                <a:solidFill>
                  <a:schemeClr val="tx1"/>
                </a:solidFill>
              </a:rPr>
              <a:t>给下面新闻拟写一个标题。（不超过</a:t>
            </a:r>
            <a:r>
              <a:rPr lang="en-US" altLang="zh-CN" sz="2400" smtClean="0">
                <a:solidFill>
                  <a:schemeClr val="tx1"/>
                </a:solidFill>
              </a:rPr>
              <a:t>15</a:t>
            </a:r>
            <a:r>
              <a:rPr lang="zh-CN" altLang="en-US" sz="2400" smtClean="0">
                <a:solidFill>
                  <a:schemeClr val="tx1"/>
                </a:solidFill>
              </a:rPr>
              <a:t>字）（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分）                </a:t>
            </a:r>
          </a:p>
          <a:p>
            <a:r>
              <a:rPr lang="zh-CN" altLang="en-US" sz="2400" smtClean="0">
                <a:solidFill>
                  <a:schemeClr val="tx1"/>
                </a:solidFill>
              </a:rPr>
              <a:t>          中国青年报</a:t>
            </a:r>
            <a:r>
              <a:rPr lang="en-US" altLang="zh-CN" sz="2400" smtClean="0">
                <a:solidFill>
                  <a:schemeClr val="tx1"/>
                </a:solidFill>
              </a:rPr>
              <a:t>5</a:t>
            </a:r>
            <a:r>
              <a:rPr lang="zh-CN" altLang="en-US" sz="2400" smtClean="0">
                <a:solidFill>
                  <a:schemeClr val="tx1"/>
                </a:solidFill>
              </a:rPr>
              <a:t>月</a:t>
            </a:r>
            <a:r>
              <a:rPr lang="en-US" altLang="zh-CN" sz="2400" smtClean="0">
                <a:solidFill>
                  <a:schemeClr val="tx1"/>
                </a:solidFill>
              </a:rPr>
              <a:t>15</a:t>
            </a:r>
            <a:r>
              <a:rPr lang="zh-CN" altLang="en-US" sz="2400" smtClean="0">
                <a:solidFill>
                  <a:schemeClr val="tx1"/>
                </a:solidFill>
              </a:rPr>
              <a:t>日电为鼓励广大青少年编创、制作、传播优秀微电影作品，积极弘扬和践行社会主义核心价值观，共青团中央启动</a:t>
            </a:r>
            <a:r>
              <a:rPr lang="en-US" altLang="zh-CN" sz="2400" smtClean="0">
                <a:solidFill>
                  <a:schemeClr val="tx1"/>
                </a:solidFill>
              </a:rPr>
              <a:t>2014“</a:t>
            </a:r>
            <a:r>
              <a:rPr lang="zh-CN" altLang="en-US" sz="2400" smtClean="0">
                <a:solidFill>
                  <a:schemeClr val="tx1"/>
                </a:solidFill>
              </a:rPr>
              <a:t>向上</a:t>
            </a:r>
            <a:r>
              <a:rPr lang="en-US" altLang="zh-CN" sz="2400" smtClean="0">
                <a:solidFill>
                  <a:schemeClr val="tx1"/>
                </a:solidFill>
              </a:rPr>
              <a:t>•</a:t>
            </a:r>
            <a:r>
              <a:rPr lang="zh-CN" altLang="en-US" sz="2400" smtClean="0">
                <a:solidFill>
                  <a:schemeClr val="tx1"/>
                </a:solidFill>
              </a:rPr>
              <a:t>向善”中国青少年微电影大赛活动。大赛突出“向上</a:t>
            </a:r>
            <a:r>
              <a:rPr lang="en-US" altLang="zh-CN" sz="2400" smtClean="0">
                <a:solidFill>
                  <a:schemeClr val="tx1"/>
                </a:solidFill>
              </a:rPr>
              <a:t>•</a:t>
            </a:r>
            <a:r>
              <a:rPr lang="zh-CN" altLang="en-US" sz="2400" smtClean="0">
                <a:solidFill>
                  <a:schemeClr val="tx1"/>
                </a:solidFill>
              </a:rPr>
              <a:t>向善”的活动主题。“向上”即心系祖国、追求梦想，勤奋学习、提高本领，开拓进取、创新创业，艰苦奋斗、攻坚克难；“向善”即正直善良、诚实守信，爱岗勤勉、敬业奉献，敬老爱幼、睦亲敦邻，助人为乐、热心公益。参赛作品分为微电影成片和微电影项目书两类，获奖者将得到荣誉证书和奖金，获奖作品将推荐至中央、省市电视台和知名网络媒体进行展播。</a:t>
            </a:r>
          </a:p>
          <a:p>
            <a:r>
              <a:rPr lang="en-US" altLang="zh-CN" sz="2400" smtClean="0">
                <a:solidFill>
                  <a:schemeClr val="tx1"/>
                </a:solidFill>
              </a:rPr>
              <a:t>________________________________________________________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6000" b="1" smtClean="0">
                <a:solidFill>
                  <a:schemeClr val="tx1"/>
                </a:solidFill>
              </a:rPr>
              <a:t>解题策略</a:t>
            </a:r>
          </a:p>
        </p:txBody>
      </p:sp>
      <p:sp>
        <p:nvSpPr>
          <p:cNvPr id="624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拟写新闻标题：</a:t>
            </a:r>
          </a:p>
          <a:p>
            <a:r>
              <a:rPr lang="en-US" altLang="zh-CN" smtClean="0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、提取关键词句</a:t>
            </a:r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、规范答题格式</a:t>
            </a:r>
            <a:r>
              <a:rPr lang="en-US" altLang="zh-CN" smtClean="0">
                <a:solidFill>
                  <a:schemeClr val="tx1"/>
                </a:solidFill>
              </a:rPr>
              <a:t>【</a:t>
            </a:r>
            <a:r>
              <a:rPr lang="zh-CN" altLang="en-US" smtClean="0">
                <a:solidFill>
                  <a:schemeClr val="tx1"/>
                </a:solidFill>
              </a:rPr>
              <a:t>人（或事、物）</a:t>
            </a:r>
            <a:r>
              <a:rPr lang="en-US" altLang="zh-CN" smtClean="0">
                <a:solidFill>
                  <a:schemeClr val="tx1"/>
                </a:solidFill>
              </a:rPr>
              <a:t>+</a:t>
            </a:r>
            <a:r>
              <a:rPr lang="zh-CN" altLang="en-US" smtClean="0">
                <a:solidFill>
                  <a:schemeClr val="tx1"/>
                </a:solidFill>
              </a:rPr>
              <a:t>干什么（或怎么样）</a:t>
            </a:r>
            <a:r>
              <a:rPr lang="en-US" altLang="zh-CN" smtClean="0">
                <a:solidFill>
                  <a:schemeClr val="tx1"/>
                </a:solidFill>
              </a:rPr>
              <a:t>】3</a:t>
            </a:r>
            <a:r>
              <a:rPr lang="zh-CN" altLang="en-US" smtClean="0">
                <a:solidFill>
                  <a:schemeClr val="tx1"/>
                </a:solidFill>
              </a:rPr>
              <a:t>、注意限制条件</a:t>
            </a:r>
          </a:p>
          <a:p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、新闻导语提取法：从导语中提取关键词、句，整合成一句通顺的话。</a:t>
            </a:r>
          </a:p>
          <a:p>
            <a:r>
              <a:rPr lang="en-US" altLang="zh-CN" smtClean="0">
                <a:solidFill>
                  <a:schemeClr val="tx1"/>
                </a:solidFill>
              </a:rPr>
              <a:t>3</a:t>
            </a:r>
            <a:r>
              <a:rPr lang="zh-CN" altLang="en-US" smtClean="0">
                <a:solidFill>
                  <a:schemeClr val="tx1"/>
                </a:solidFill>
              </a:rPr>
              <a:t>、提取中心句法：一段文字的中心句，一般在开头或结尾，有时也在中间，其它句子都是从不同的侧面来支撑解释中心句的。</a:t>
            </a:r>
          </a:p>
          <a:p>
            <a:r>
              <a:rPr lang="en-US" altLang="zh-CN" smtClean="0">
                <a:solidFill>
                  <a:schemeClr val="tx1"/>
                </a:solidFill>
              </a:rPr>
              <a:t>4</a:t>
            </a:r>
            <a:r>
              <a:rPr lang="zh-CN" altLang="en-US" smtClean="0">
                <a:solidFill>
                  <a:schemeClr val="tx1"/>
                </a:solidFill>
              </a:rPr>
              <a:t>、图表题要认真观察，找出图表中所含的所有信息。读图表时应特别注意两点：一是数据变化；二是图表细节。</a:t>
            </a:r>
          </a:p>
          <a:p>
            <a:r>
              <a:rPr lang="en-US" altLang="zh-CN" smtClean="0">
                <a:solidFill>
                  <a:schemeClr val="tx1"/>
                </a:solidFill>
              </a:rPr>
              <a:t>5</a:t>
            </a:r>
            <a:r>
              <a:rPr lang="zh-CN" altLang="en-US" smtClean="0">
                <a:solidFill>
                  <a:schemeClr val="tx1"/>
                </a:solidFill>
              </a:rPr>
              <a:t>、文字表达要注意题目中的关键词，还要注意字数的限制。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z="7200" b="1" smtClean="0">
                <a:solidFill>
                  <a:schemeClr val="tx1"/>
                </a:solidFill>
              </a:rPr>
              <a:t>专题一   字音和字形</a:t>
            </a:r>
            <a:endParaRPr lang="en-US" altLang="zh-CN" sz="7200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10400" b="1" smtClean="0">
                <a:solidFill>
                  <a:schemeClr val="tx1"/>
                </a:solidFill>
              </a:rPr>
              <a:t>考点分析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根据课标与教材对字音这一考点的相关要求，河南中考语文试题主要涉及以下几个方面：辨析常见易读错字的读音；辨识形近字的读音；多音字的读音；以及同音字组词之后的读音。</a:t>
            </a:r>
            <a:endParaRPr lang="en-US" altLang="zh-CN" sz="3200" smtClean="0">
              <a:solidFill>
                <a:schemeClr val="tx1"/>
              </a:solidFill>
            </a:endParaRPr>
          </a:p>
          <a:p>
            <a:pPr eaLnBrk="1" hangingPunct="1"/>
            <a:r>
              <a:rPr lang="zh-CN" altLang="en-US" sz="3200" smtClean="0">
                <a:solidFill>
                  <a:schemeClr val="tx1"/>
                </a:solidFill>
              </a:rPr>
              <a:t>题型主要是选择题。在平时的教学中，对课文中出现的多音字、形近字要进行排查，尤其是要关注注释中常见的注音字和课后“读一读，写一写”中的易错字、常考字。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真题回顾</a:t>
            </a:r>
            <a:r>
              <a:rPr lang="en-US" altLang="zh-CN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【2017】</a:t>
            </a:r>
          </a:p>
        </p:txBody>
      </p:sp>
      <p:sp>
        <p:nvSpPr>
          <p:cNvPr id="19458" name="Rectangle 3"/>
          <p:cNvSpPr>
            <a:spLocks noGrp="1"/>
          </p:cNvSpPr>
          <p:nvPr>
            <p:ph idx="1"/>
          </p:nvPr>
        </p:nvSpPr>
        <p:spPr>
          <a:xfrm>
            <a:off x="903288" y="1866900"/>
            <a:ext cx="10407650" cy="4008438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、下列词语中加点的字，每对读音都不同的一项是（    ）（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分） 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A</a:t>
            </a:r>
            <a:r>
              <a:rPr lang="zh-CN" altLang="en-US" sz="2400" smtClean="0">
                <a:solidFill>
                  <a:schemeClr val="tx1"/>
                </a:solidFill>
              </a:rPr>
              <a:t>．踏实∕踏青    奢靡∕风靡一时    低声悄语∕悄然泪下 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B</a:t>
            </a:r>
            <a:r>
              <a:rPr lang="zh-CN" altLang="en-US" sz="2400" smtClean="0">
                <a:solidFill>
                  <a:schemeClr val="tx1"/>
                </a:solidFill>
              </a:rPr>
              <a:t>．孵化∕浮雕    鞠躬∕笑容可掬    风流倜傥∕丝绸之路 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C</a:t>
            </a:r>
            <a:r>
              <a:rPr lang="zh-CN" altLang="en-US" sz="2400" smtClean="0">
                <a:solidFill>
                  <a:schemeClr val="tx1"/>
                </a:solidFill>
              </a:rPr>
              <a:t>．角色∕角逐    推磨∕磨杵成针    烟熏火燎∕星火燎原 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D</a:t>
            </a:r>
            <a:r>
              <a:rPr lang="zh-CN" altLang="en-US" sz="2400" smtClean="0">
                <a:solidFill>
                  <a:schemeClr val="tx1"/>
                </a:solidFill>
              </a:rPr>
              <a:t>．旷野∕粗犷    剽悍∕膘肥体壮    踌躇满志∕铸就辉煌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真题回顾</a:t>
            </a:r>
            <a:r>
              <a:rPr lang="en-US" altLang="zh-CN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【2016】</a:t>
            </a:r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1058863" y="1862138"/>
            <a:ext cx="10134600" cy="3317875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．下列词语中加点的字，每对读音都不同的一项是</a:t>
            </a:r>
            <a:r>
              <a:rPr lang="en-US" altLang="zh-CN" sz="2400" smtClean="0">
                <a:solidFill>
                  <a:schemeClr val="tx1"/>
                </a:solidFill>
              </a:rPr>
              <a:t>【    】</a:t>
            </a:r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分）    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A</a:t>
            </a:r>
            <a:r>
              <a:rPr lang="zh-CN" altLang="en-US" sz="2400" smtClean="0">
                <a:solidFill>
                  <a:schemeClr val="tx1"/>
                </a:solidFill>
              </a:rPr>
              <a:t>．狼藉／慰藉    伺候／伺机而动    日薄西山／薄利多销    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B</a:t>
            </a:r>
            <a:r>
              <a:rPr lang="zh-CN" altLang="en-US" sz="2400" smtClean="0">
                <a:solidFill>
                  <a:schemeClr val="tx1"/>
                </a:solidFill>
              </a:rPr>
              <a:t>．悖论／蓬勃    催眠／摧枯拉朽    巍然屹立／迄今为止    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C</a:t>
            </a:r>
            <a:r>
              <a:rPr lang="zh-CN" altLang="en-US" sz="2400" smtClean="0">
                <a:solidFill>
                  <a:schemeClr val="tx1"/>
                </a:solidFill>
              </a:rPr>
              <a:t>．包扎／扎实    巷道／街头巷尾    哄堂大笑／一哄而起    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</a:t>
            </a:r>
            <a:r>
              <a:rPr lang="en-US" altLang="zh-CN" sz="2400" smtClean="0">
                <a:solidFill>
                  <a:schemeClr val="tx1"/>
                </a:solidFill>
              </a:rPr>
              <a:t>D</a:t>
            </a:r>
            <a:r>
              <a:rPr lang="zh-CN" altLang="en-US" sz="2400" smtClean="0">
                <a:solidFill>
                  <a:schemeClr val="tx1"/>
                </a:solidFill>
              </a:rPr>
              <a:t>．咳嗽／洗漱   晦涩／诲人不倦    负隅顽抗／无独有偶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真题回顾</a:t>
            </a:r>
            <a:r>
              <a:rPr lang="en-US" altLang="zh-CN" sz="5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【2015】</a:t>
            </a:r>
          </a:p>
        </p:txBody>
      </p:sp>
      <p:sp>
        <p:nvSpPr>
          <p:cNvPr id="21506" name="Rectangle 3"/>
          <p:cNvSpPr>
            <a:spLocks noGrp="1"/>
          </p:cNvSpPr>
          <p:nvPr>
            <p:ph idx="1"/>
          </p:nvPr>
        </p:nvSpPr>
        <p:spPr>
          <a:xfrm>
            <a:off x="792163" y="1736725"/>
            <a:ext cx="10363200" cy="3317875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</a:rPr>
              <a:t>．下列词语中加点的字，每对读音都不同的一项是</a:t>
            </a:r>
            <a:r>
              <a:rPr lang="en-US" altLang="zh-CN" sz="2400" smtClean="0">
                <a:solidFill>
                  <a:schemeClr val="tx1"/>
                </a:solidFill>
              </a:rPr>
              <a:t>【   】</a:t>
            </a:r>
            <a:r>
              <a:rPr lang="zh-CN" altLang="en-US" sz="2400" smtClean="0">
                <a:solidFill>
                  <a:schemeClr val="tx1"/>
                </a:solidFill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</a:rPr>
              <a:t>分）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A</a:t>
            </a:r>
            <a:r>
              <a:rPr lang="zh-CN" altLang="en-US" sz="2400" smtClean="0">
                <a:solidFill>
                  <a:schemeClr val="tx1"/>
                </a:solidFill>
              </a:rPr>
              <a:t>．开辟／复辟  模具／装模作样   差强人意／参差错落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B</a:t>
            </a:r>
            <a:r>
              <a:rPr lang="zh-CN" altLang="en-US" sz="2400" smtClean="0">
                <a:solidFill>
                  <a:schemeClr val="tx1"/>
                </a:solidFill>
              </a:rPr>
              <a:t>．馈赠／崩溃   针灸／脍炙人口   矫揉造作／骄兵必败</a:t>
            </a:r>
          </a:p>
          <a:p>
            <a:pPr eaLnBrk="1" hangingPunct="1"/>
            <a:r>
              <a:rPr lang="zh-CN" altLang="en-US" sz="2400" smtClean="0">
                <a:solidFill>
                  <a:schemeClr val="tx1"/>
                </a:solidFill>
              </a:rPr>
              <a:t> </a:t>
            </a:r>
            <a:r>
              <a:rPr lang="en-US" altLang="zh-CN" sz="2400" smtClean="0">
                <a:solidFill>
                  <a:schemeClr val="tx1"/>
                </a:solidFill>
              </a:rPr>
              <a:t>C</a:t>
            </a:r>
            <a:r>
              <a:rPr lang="zh-CN" altLang="en-US" sz="2400" smtClean="0">
                <a:solidFill>
                  <a:schemeClr val="tx1"/>
                </a:solidFill>
              </a:rPr>
              <a:t>．给力／供给   呼吁／长吁短叹   人才济济／扶危济困 </a:t>
            </a:r>
          </a:p>
          <a:p>
            <a:pPr eaLnBrk="1" hangingPunct="1"/>
            <a:r>
              <a:rPr lang="en-US" altLang="zh-CN" sz="2400" smtClean="0">
                <a:solidFill>
                  <a:schemeClr val="tx1"/>
                </a:solidFill>
              </a:rPr>
              <a:t>D</a:t>
            </a:r>
            <a:r>
              <a:rPr lang="zh-CN" altLang="en-US" sz="2400" smtClean="0">
                <a:solidFill>
                  <a:schemeClr val="tx1"/>
                </a:solidFill>
              </a:rPr>
              <a:t>．斗争／挣脱   淳朴／谆谆教诲   忍俊不禁／襟怀坦白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532</TotalTime>
  <Words>6557</Words>
  <Application>Microsoft Office PowerPoint</Application>
  <PresentationFormat>自定义</PresentationFormat>
  <Paragraphs>226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49</vt:i4>
      </vt:variant>
    </vt:vector>
  </HeadingPairs>
  <TitlesOfParts>
    <vt:vector size="61" baseType="lpstr">
      <vt:lpstr>Arial</vt:lpstr>
      <vt:lpstr>方正舒体</vt:lpstr>
      <vt:lpstr>Calibri Light</vt:lpstr>
      <vt:lpstr>宋体</vt:lpstr>
      <vt:lpstr>Calibri</vt:lpstr>
      <vt:lpstr>回顾</vt:lpstr>
      <vt:lpstr>回顾</vt:lpstr>
      <vt:lpstr>回顾</vt:lpstr>
      <vt:lpstr>回顾</vt:lpstr>
      <vt:lpstr>回顾</vt:lpstr>
      <vt:lpstr>回顾</vt:lpstr>
      <vt:lpstr>回顾</vt:lpstr>
      <vt:lpstr>语文专题剖析</vt:lpstr>
      <vt:lpstr>思路要清晰</vt:lpstr>
      <vt:lpstr>幻灯片 3</vt:lpstr>
      <vt:lpstr>心态要端正</vt:lpstr>
      <vt:lpstr>幻灯片 5</vt:lpstr>
      <vt:lpstr>考点分析</vt:lpstr>
      <vt:lpstr>真题回顾【2017】</vt:lpstr>
      <vt:lpstr>真题回顾【2016】</vt:lpstr>
      <vt:lpstr>真题回顾【2015】</vt:lpstr>
      <vt:lpstr>解题策略【字音】</vt:lpstr>
      <vt:lpstr>真题回顾【2017】</vt:lpstr>
      <vt:lpstr>真题回顾【2016】</vt:lpstr>
      <vt:lpstr>真题回顾【2015】</vt:lpstr>
      <vt:lpstr>解题策略【字形】</vt:lpstr>
      <vt:lpstr>幻灯片 15</vt:lpstr>
      <vt:lpstr>考点分析</vt:lpstr>
      <vt:lpstr>真题回顾【2017】</vt:lpstr>
      <vt:lpstr>真题回顾【2016】</vt:lpstr>
      <vt:lpstr>真题回顾【2015】</vt:lpstr>
      <vt:lpstr>解题策略</vt:lpstr>
      <vt:lpstr>专题三     句子排序</vt:lpstr>
      <vt:lpstr>考点分析</vt:lpstr>
      <vt:lpstr>真题回顾【2016】</vt:lpstr>
      <vt:lpstr>真题回顾【2014】</vt:lpstr>
      <vt:lpstr>真题回顾【2013】</vt:lpstr>
      <vt:lpstr>解题策略</vt:lpstr>
      <vt:lpstr>幻灯片 27</vt:lpstr>
      <vt:lpstr>考点分析</vt:lpstr>
      <vt:lpstr>真题回顾【2015】</vt:lpstr>
      <vt:lpstr>真题回顾【2012】</vt:lpstr>
      <vt:lpstr>真题回顾【2011】</vt:lpstr>
      <vt:lpstr>解题策略</vt:lpstr>
      <vt:lpstr>幻灯片 33</vt:lpstr>
      <vt:lpstr>考点分析</vt:lpstr>
      <vt:lpstr>真题回顾（2004）</vt:lpstr>
      <vt:lpstr>真题回顾（2000）</vt:lpstr>
      <vt:lpstr>解题策略</vt:lpstr>
      <vt:lpstr>幻灯片 38</vt:lpstr>
      <vt:lpstr>考点分析</vt:lpstr>
      <vt:lpstr>真题回顾（2017）</vt:lpstr>
      <vt:lpstr>真题回顾（2016）</vt:lpstr>
      <vt:lpstr>真题回顾（2015）</vt:lpstr>
      <vt:lpstr>解题策略</vt:lpstr>
      <vt:lpstr>幻灯片 44</vt:lpstr>
      <vt:lpstr>考点分析</vt:lpstr>
      <vt:lpstr>真题回顾（2017）</vt:lpstr>
      <vt:lpstr>真题回顾（2016）</vt:lpstr>
      <vt:lpstr>真题回顾（2014）</vt:lpstr>
      <vt:lpstr>解题策略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第一部分  基础知识积累与运用</dc:title>
  <dc:creator>hp</dc:creator>
  <cp:lastModifiedBy>Microsoft</cp:lastModifiedBy>
  <cp:revision>31</cp:revision>
  <dcterms:created xsi:type="dcterms:W3CDTF">2017-11-14T07:39:40Z</dcterms:created>
  <dcterms:modified xsi:type="dcterms:W3CDTF">2017-11-16T07:15:08Z</dcterms:modified>
</cp:coreProperties>
</file>