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66" r:id="rId1"/>
  </p:sldMasterIdLst>
  <p:notesMasterIdLst>
    <p:notesMasterId r:id="rId2"/>
  </p:notesMasterIdLst>
  <p:handoutMasterIdLst>
    <p:handoutMasterId r:id="rId3"/>
  </p:handoutMasterIdLst>
  <p:sldIdLst>
    <p:sldId id="293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88" r:id="rId12"/>
    <p:sldId id="259" r:id="rId13"/>
    <p:sldId id="260" r:id="rId14"/>
    <p:sldId id="261" r:id="rId15"/>
    <p:sldId id="270" r:id="rId16"/>
    <p:sldId id="262" r:id="rId17"/>
    <p:sldId id="289" r:id="rId18"/>
    <p:sldId id="276" r:id="rId19"/>
    <p:sldId id="277" r:id="rId20"/>
    <p:sldId id="278" r:id="rId21"/>
    <p:sldId id="279" r:id="rId22"/>
    <p:sldId id="281" r:id="rId23"/>
    <p:sldId id="280" r:id="rId24"/>
    <p:sldId id="282" r:id="rId25"/>
    <p:sldId id="292" r:id="rId26"/>
    <p:sldId id="290" r:id="rId27"/>
    <p:sldId id="283" r:id="rId28"/>
    <p:sldId id="257" r:id="rId29"/>
    <p:sldId id="294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40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2A5CB8CC-42B2-474F-8F5A-27AB823B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9C23A7-6AA9-492C-8A0F-E0AD0FECBE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C6D01-33CE-466A-ADCB-8E6EEFC7D58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D11B031-0921-488C-A2B5-822B0337A2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5307D57-5AA0-4C09-B0A5-8DB0094895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B3111-EF24-44D5-B5A5-650A14B3E5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718147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059038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545825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703729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731974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402322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18826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271878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960509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432648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546464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311834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4217930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9668902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6354008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0421909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343594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3350268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9557818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152867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5671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531893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103393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426104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56031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891978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762246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07781592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638F9-8C4D-4344-89E9-AC4C25AD5920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48686FC-2432-4B8B-924C-DC964754DD2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16D28D-EC97-4DA4-8FDB-806455B27A5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E3CDA7B-002B-4992-BB83-BD1DEF2A7B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62041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15764179-FF32-4EB2-8FC7-7428D10590DD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B0FAC527-CC9E-4BA8-B05D-999CFA1CCC6C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602A1A11-DFCA-4AC5-8AD1-5C426B6472EB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C29FB09-E4E2-4244-BE0A-35D43852CE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8781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934F64-5E56-4B36-A92D-E3D3535981B9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629347-464F-4F5D-A85F-6E9A68D5F655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339731-6255-4887-ACCD-057E26B926C6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9774EE4-146F-4FC0-B5A1-9C2C59B0EF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34958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119048778"/>
      </p:ext>
    </p:extLst>
  </p:cSld>
  <p:clrMapOvr>
    <a:masterClrMapping/>
  </p:clrMapOvr>
  <p:transition>
    <p:checker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D434BC-5E03-40B1-8571-AF04B5C79F9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B38961B-B4EC-468D-8455-9A392BA621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3914107513"/>
      </p:ext>
    </p:extLst>
  </p:cSld>
  <p:clrMapOvr>
    <a:masterClrMapping/>
  </p:clrMapOvr>
  <p:transition>
    <p:checke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A86ECC-BF81-4976-A6B3-EEC681EF267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080961-36D5-4E9E-A10A-D56A541D019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194E1EF-3FD0-43C6-A6B2-8DBE67D3387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749594D-8A1A-440D-80A4-96CE20866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532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257D3F-9AB7-4FB2-994D-EB26DEB27D7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D65D9A-C777-46C1-BB59-6D3ABDEF9C2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2F181B-5248-499E-A694-2FE3A367CED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1FFB05C-AC19-4B84-BF3B-F2748C835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2338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70A3CBD4-91F9-4A3F-8C25-19D30E0DE4E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813980C0-2ED7-431A-B4D5-F34B2FF059D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9BFE6E5D-CC3F-4FE5-A500-95CAFCBD93A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497BD50-53E6-4394-81A7-6961598CE5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57491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A2F7A4B8-8AA9-48FA-95D4-783E03C9BC2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016A70ED-7D49-42CC-8F82-D2470C7BEDF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5B66975-D540-4952-A956-96813FAF3BE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B181675-DEE6-472F-A301-7C0F95388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7393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8594280B-D9F5-409B-8914-F2646A72533F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E71A21D5-716C-40D4-BE6C-523B7896A7C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E314FEE7-1BA2-405D-898B-5DBFDFFA2FB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9801E2A-B7D6-4254-9C03-A48660A3B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0138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7B1E1F3E-52FF-4629-8156-CBD3D95E608D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D8924C05-9BF7-4C58-89E5-AED0E6992E4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6BE1EE06-DE76-4914-8884-AB7D75055B5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8E4F8F6-82BD-4EB6-97B7-DDAA3AFD76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25910"/>
      </p:ext>
    </p:extLst>
  </p:cSld>
  <p:clrMapOvr>
    <a:masterClrMapping/>
  </p:clrMapOvr>
  <p:transition>
    <p:checker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D13B7A76-148C-4140-8063-2F123A493F9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2CD94EF6-F4B1-45EC-8349-3CF99AC9E19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1E8AD57A-F863-4B2F-80F9-D27886F6DF2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416151E-1AB4-444A-9479-22E780082F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51752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5A99EA-0D3C-455D-BF78-2D28B2AD4C02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AD016C-0D14-4D3E-8E0D-9AFAD0EFA02E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20B85E-611C-4444-B2AB-2F6E6477C3E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880D97-5C8F-4043-8286-C6C5A0E41E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9567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34.xml" /><Relationship Id="rId15" Type="http://schemas.openxmlformats.org/officeDocument/2006/relationships/tags" Target="../tags/tag35.xml" /><Relationship Id="rId16" Type="http://schemas.openxmlformats.org/officeDocument/2006/relationships/tags" Target="../tags/tag36.xml" /><Relationship Id="rId17" Type="http://schemas.openxmlformats.org/officeDocument/2006/relationships/tags" Target="../tags/tag37.xml" /><Relationship Id="rId18" Type="http://schemas.openxmlformats.org/officeDocument/2006/relationships/tags" Target="../tags/tag38.xml" /><Relationship Id="rId19" Type="http://schemas.openxmlformats.org/officeDocument/2006/relationships/tags" Target="../tags/tag39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8787767E-B0AA-4DB0-8074-5EBC9B6F52FF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C3374325-E873-4885-A9EE-19318D91BD4E}"/>
              </a:ext>
            </a:extLst>
          </p:cNvPr>
          <p:cNvSpPr>
            <a:spLocks noGrp="1" noChangeArrowheads="1"/>
          </p:cNvSpPr>
          <p:nvPr>
            <p:ph type="body" idx="5"/>
            <p:custDataLst>
              <p:tags r:id="rId15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0F2A38-5609-4565-9129-E611CBA504B7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527DE17-B2CF-4748-BF2B-805C78F74778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893ED3-F95A-4A97-BC56-DC129259A02C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31E271CC-F29C-44A1-B657-8A8D5D6D0495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383909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ransition>
    <p:checker dir="vert"/>
  </p:transition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294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294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294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294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audio" Target="../media/audio1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10.png" /><Relationship Id="rId5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11.png" /><Relationship Id="rId5" Type="http://schemas.openxmlformats.org/officeDocument/2006/relationships/vmlDrawing" Target="../drawings/vmlDrawing2.v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12.png" /><Relationship Id="rId5" Type="http://schemas.openxmlformats.org/officeDocument/2006/relationships/vmlDrawing" Target="../drawings/vmlDrawing3.v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5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孝亲敬老，从我做起</a:t>
            </a:r>
          </a:p>
        </p:txBody>
      </p:sp>
    </p:spTree>
  </p:cSld>
  <p:clrMapOvr>
    <a:masterClrMapping/>
  </p:clrMapOvr>
  <p:transition>
    <p:checker dir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你认为什么是孝？</a:t>
            </a:r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框 4130"/>
          <p:cNvSpPr txBox="1">
            <a:spLocks noChangeArrowheads="1"/>
          </p:cNvSpPr>
          <p:nvPr/>
        </p:nvSpPr>
        <p:spPr bwMode="auto">
          <a:xfrm>
            <a:off x="142844" y="642918"/>
            <a:ext cx="8858312" cy="6924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6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66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 名人说孝</a:t>
            </a:r>
            <a:endParaRPr lang="en-US" altLang="zh-CN" sz="6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54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   </a:t>
            </a:r>
            <a:endParaRPr lang="en-US" altLang="zh-CN" sz="54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   子游问孝，子曰：“今之孝者，是谓能养。至于犬马，皆能有养。不敬，何以别乎？”</a:t>
            </a:r>
            <a:endParaRPr lang="en-US" altLang="zh-CN" sz="54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4130"/>
          <p:cNvSpPr txBox="1">
            <a:spLocks noChangeArrowheads="1"/>
          </p:cNvSpPr>
          <p:nvPr/>
        </p:nvSpPr>
        <p:spPr bwMode="auto">
          <a:xfrm>
            <a:off x="971550" y="1484313"/>
            <a:ext cx="7429500" cy="3600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最美孝星</a:t>
            </a:r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200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3555" name="图片 2" descr="Img350649078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checker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4339" name="图片 3" descr="224974ee-cec5-4736-9b1d-a00ee592078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816100"/>
            <a:ext cx="7620000" cy="50419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1500166" y="357166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拿什么来孝顺您</a:t>
            </a:r>
          </a:p>
        </p:txBody>
      </p:sp>
      <p:sp>
        <p:nvSpPr>
          <p:cNvPr id="7" name="矩形 6"/>
          <p:cNvSpPr/>
          <p:nvPr/>
        </p:nvSpPr>
        <p:spPr>
          <a:xfrm>
            <a:off x="7858148" y="2857496"/>
            <a:ext cx="1107996" cy="201593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父 亲</a:t>
            </a:r>
            <a:endParaRPr lang="zh-CN" altLang="en-US" sz="6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4130"/>
          <p:cNvSpPr txBox="1">
            <a:spLocks noChangeArrowheads="1"/>
          </p:cNvSpPr>
          <p:nvPr/>
        </p:nvSpPr>
        <p:spPr bwMode="auto">
          <a:xfrm>
            <a:off x="857250" y="142875"/>
            <a:ext cx="7812088" cy="480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algn="ctr"/>
            <a:r>
              <a:rPr lang="zh-CN" altLang="en-US" sz="5400">
                <a:latin typeface="Times New Roman" panose="02020603050405020304" pitchFamily="18" charset="0"/>
                <a:ea typeface="楷体" panose="02010609060101010101" pitchFamily="49" charset="-122"/>
              </a:rPr>
              <a:t>第三篇章</a:t>
            </a:r>
            <a:endParaRPr lang="en-US" altLang="zh-CN" sz="5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6600">
                <a:latin typeface="Times New Roman" panose="02020603050405020304" pitchFamily="18" charset="0"/>
                <a:ea typeface="楷体" panose="02010609060101010101" pitchFamily="49" charset="-122"/>
              </a:rPr>
              <a:t>调研报告</a:t>
            </a:r>
            <a:endParaRPr lang="en-US" altLang="zh-CN" sz="66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26" name="图表 2"/>
          <p:cNvGraphicFramePr>
            <a:graphicFrameLocks noChangeAspect="1"/>
          </p:cNvGraphicFramePr>
          <p:nvPr/>
        </p:nvGraphicFramePr>
        <p:xfrm>
          <a:off x="0" y="0"/>
          <a:ext cx="9102725" cy="68167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9101455" imgH="6815455" progId="Excel.Sheet.8">
                  <p:embed/>
                </p:oleObj>
              </mc:Choice>
              <mc:Fallback>
                <p:oleObj r:id="rId3" imgW="9101455" imgH="6815455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02725" cy="6816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文本框 4130"/>
          <p:cNvSpPr txBox="1">
            <a:spLocks noChangeArrowheads="1"/>
          </p:cNvSpPr>
          <p:nvPr/>
        </p:nvSpPr>
        <p:spPr bwMode="auto">
          <a:xfrm>
            <a:off x="539750" y="2636838"/>
            <a:ext cx="781208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endParaRPr lang="zh-CN" altLang="en-US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aphicFrame>
        <p:nvGraphicFramePr>
          <p:cNvPr id="2050" name="图表 3"/>
          <p:cNvGraphicFramePr>
            <a:graphicFrameLocks noChangeAspect="1"/>
          </p:cNvGraphicFramePr>
          <p:nvPr/>
        </p:nvGraphicFramePr>
        <p:xfrm>
          <a:off x="-50800" y="-50800"/>
          <a:ext cx="9245600" cy="6959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3" imgW="9241790" imgH="6955790" progId="Excel.Sheet.8">
                  <p:embed/>
                </p:oleObj>
              </mc:Choice>
              <mc:Fallback>
                <p:oleObj r:id="rId3" imgW="9241790" imgH="69557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0800" y="-50800"/>
                        <a:ext cx="9245600" cy="695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539750" y="2636838"/>
            <a:ext cx="781208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endParaRPr lang="zh-CN" altLang="en-US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aphicFrame>
        <p:nvGraphicFramePr>
          <p:cNvPr id="3074" name="图表 3"/>
          <p:cNvGraphicFramePr>
            <a:graphicFrameLocks noChangeAspect="1"/>
          </p:cNvGraphicFramePr>
          <p:nvPr/>
        </p:nvGraphicFramePr>
        <p:xfrm>
          <a:off x="-50800" y="-50800"/>
          <a:ext cx="9245600" cy="6959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9241790" imgH="6955790" progId="Excel.Sheet.8">
                  <p:embed/>
                </p:oleObj>
              </mc:Choice>
              <mc:Fallback>
                <p:oleObj r:id="rId3" imgW="9241790" imgH="695579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0800" y="-50800"/>
                        <a:ext cx="9245600" cy="695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0" y="142852"/>
            <a:ext cx="9417963" cy="6401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基本生活状况 </a:t>
            </a:r>
            <a:endParaRPr lang="en-US" altLang="zh-CN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endParaRPr lang="en-US" altLang="zh-CN" sz="36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、农村的养老、医疗等方面的压力相对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城镇更加突出，西部和贫困地区更严峻。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、每月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元养老保险；孤寡老人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元并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提供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平米住房。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、看病主要看子女有没有经济能力和是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否孝顺。有医疗救助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报销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4000"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>
                <a:solidFill>
                  <a:srgbClr val="FFFF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>
                <a:solidFill>
                  <a:srgbClr val="FFFF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FF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精神需求满足程度低。</a:t>
            </a:r>
          </a:p>
        </p:txBody>
      </p:sp>
    </p:spTree>
  </p:cSld>
  <p:clrMapOvr>
    <a:masterClrMapping/>
  </p:clrMapOvr>
  <p:transition>
    <p:checker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5363" name="图片 4" descr="20140104055155_314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3125" y="1889125"/>
            <a:ext cx="7000875" cy="49688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4" name="TextBox 7"/>
          <p:cNvSpPr txBox="1">
            <a:spLocks noChangeArrowheads="1"/>
          </p:cNvSpPr>
          <p:nvPr/>
        </p:nvSpPr>
        <p:spPr bwMode="auto">
          <a:xfrm>
            <a:off x="642938" y="500063"/>
            <a:ext cx="355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>
                <a:latin typeface="Times New Roman" panose="02020603050405020304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472" y="2357430"/>
            <a:ext cx="1107996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孝感动天</a:t>
            </a:r>
          </a:p>
        </p:txBody>
      </p:sp>
      <p:sp>
        <p:nvSpPr>
          <p:cNvPr id="10" name="矩形 9"/>
          <p:cNvSpPr/>
          <p:nvPr/>
        </p:nvSpPr>
        <p:spPr>
          <a:xfrm>
            <a:off x="214282" y="500042"/>
            <a:ext cx="9001182" cy="923330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5400" b="1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始终善良会离幸福越来越近 </a:t>
            </a:r>
            <a:endParaRPr lang="zh-CN" altLang="en-US" sz="5400" b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79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我国与世界主流国家老龄化程度对比</a:t>
            </a:r>
            <a:endParaRPr lang="zh-CN" sz="600">
              <a:latin typeface="Corbel" panose="020b0503020204020204" charset="0"/>
            </a:endParaRPr>
          </a:p>
          <a:p>
            <a:pPr algn="ctr" eaLnBrk="0" hangingPunct="0"/>
            <a:r>
              <a:rPr 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sz="18900">
              <a:solidFill>
                <a:srgbClr val="191919"/>
              </a:solidFill>
              <a:latin typeface="Corbel" panose="020b0503020204020204" charset="0"/>
            </a:endParaRPr>
          </a:p>
        </p:txBody>
      </p:sp>
      <p:pic>
        <p:nvPicPr>
          <p:cNvPr id="33796" name="Picture 2" descr="http://img.mp.itc.cn/upload/20161013/21106d66e1744d6e9c6af01fd44ab7c3_th.jpe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549400"/>
            <a:ext cx="9156700" cy="5308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797" name="矩形 4"/>
          <p:cNvSpPr>
            <a:spLocks noChangeArrowheads="1"/>
          </p:cNvSpPr>
          <p:nvPr/>
        </p:nvSpPr>
        <p:spPr bwMode="auto">
          <a:xfrm>
            <a:off x="428596" y="428604"/>
            <a:ext cx="839204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Times New Roman" panose="02020603050405020304"/>
                <a:ea typeface="楷体" panose="02010609060101010101" pitchFamily="49" charset="-122"/>
              </a:rPr>
              <a:t>我国与世界主流国家老龄化程度对比</a:t>
            </a:r>
          </a:p>
        </p:txBody>
      </p:sp>
    </p:spTree>
  </p:cSld>
  <p:clrMapOvr>
    <a:masterClrMapping/>
  </p:clrMapOvr>
  <p:transition>
    <p:checker dir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我国 </a:t>
            </a:r>
            <a:r>
              <a:rPr lang="zh-CN" alt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 </a:t>
            </a:r>
            <a:r>
              <a:rPr 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岁以上人口占比快速上升</a:t>
            </a:r>
            <a:endParaRPr lang="zh-CN" sz="600">
              <a:latin typeface="Corbel" panose="020b0503020204020204" charset="0"/>
            </a:endParaRPr>
          </a:p>
          <a:p>
            <a:pPr algn="ctr" eaLnBrk="0" hangingPunct="0"/>
            <a:r>
              <a:rPr lang="zh-CN" sz="1200">
                <a:solidFill>
                  <a:srgbClr val="19191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sz="17800">
              <a:solidFill>
                <a:srgbClr val="191919"/>
              </a:solidFill>
              <a:latin typeface="Corbel" panose="020b0503020204020204" charset="0"/>
            </a:endParaRPr>
          </a:p>
        </p:txBody>
      </p:sp>
      <p:pic>
        <p:nvPicPr>
          <p:cNvPr id="40964" name="Picture 2" descr="http://img.mp.itc.cn/upload/20161013/60df64f9b3e644d4ab21ea98a73b7723_th.jpe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857364"/>
            <a:ext cx="9111898" cy="500063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65" name="矩形 4"/>
          <p:cNvSpPr>
            <a:spLocks noChangeArrowheads="1"/>
          </p:cNvSpPr>
          <p:nvPr/>
        </p:nvSpPr>
        <p:spPr bwMode="auto">
          <a:xfrm>
            <a:off x="857224" y="571480"/>
            <a:ext cx="77091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Times New Roman" panose="02020603050405020304"/>
                <a:ea typeface="楷体" panose="02010609060101010101" pitchFamily="49" charset="-122"/>
              </a:rPr>
              <a:t>我国 </a:t>
            </a:r>
            <a:r>
              <a:rPr lang="en-US" altLang="zh-CN" sz="4000">
                <a:latin typeface="Times New Roman" panose="02020603050405020304"/>
                <a:ea typeface="楷体" panose="02010609060101010101" pitchFamily="49" charset="-122"/>
              </a:rPr>
              <a:t>60 </a:t>
            </a:r>
            <a:r>
              <a:rPr lang="zh-CN" altLang="en-US" sz="4000">
                <a:latin typeface="Times New Roman" panose="02020603050405020304"/>
                <a:ea typeface="楷体" panose="02010609060101010101" pitchFamily="49" charset="-122"/>
              </a:rPr>
              <a:t>岁以上人口占比快速上升</a:t>
            </a:r>
          </a:p>
        </p:txBody>
      </p:sp>
    </p:spTree>
  </p:cSld>
  <p:clrMapOvr>
    <a:masterClrMapping/>
  </p:clrMapOvr>
  <p:transition>
    <p:checker dir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285875" y="1714500"/>
            <a:ext cx="2381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>
              <a:latin typeface="Corbel" panose="020b0503020204020204" charset="0"/>
            </a:endParaRP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1285875" y="1714500"/>
            <a:ext cx="2381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>
              <a:latin typeface="Corbel" panose="020b0503020204020204" charset="0"/>
            </a:endParaRP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142875" y="142875"/>
            <a:ext cx="9001125" cy="683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措   施</a:t>
            </a:r>
            <a:endParaRPr lang="en-US" altLang="zh-CN" sz="6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endParaRPr lang="en-US" altLang="zh-CN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en-US" altLang="zh-CN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、宣传孝道，给予孝顺的子女荣誉、物质奖励。   </a:t>
            </a:r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en-US" altLang="zh-CN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、建立老年活动中心，包括配套服务，如理发、老年饭桌等，政府提供相应补贴。</a:t>
            </a:r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en-US" altLang="zh-CN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、实施老年人健康管理服务项目，使其享有均等化的基本公共卫生服务。</a:t>
            </a:r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en-US" altLang="zh-CN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zh-CN" altLang="en-US" sz="32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、针对生活不能自理老年人，要大力发展长期照料服务机构。</a:t>
            </a:r>
            <a:endParaRPr lang="en-US" altLang="zh-CN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  <a:p>
            <a:endParaRPr lang="zh-CN" alt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rbel" panose="020b0503020204020204" charset="0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4130"/>
          <p:cNvSpPr txBox="1">
            <a:spLocks noChangeArrowheads="1"/>
          </p:cNvSpPr>
          <p:nvPr/>
        </p:nvSpPr>
        <p:spPr bwMode="auto">
          <a:xfrm>
            <a:off x="785786" y="1428736"/>
            <a:ext cx="7812088" cy="295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5400">
                <a:latin typeface="Times New Roman" panose="02020603050405020304" pitchFamily="18" charset="0"/>
                <a:ea typeface="楷体" panose="02010609060101010101" pitchFamily="49" charset="-122"/>
              </a:rPr>
              <a:t>第四篇章</a:t>
            </a:r>
            <a:endParaRPr lang="en-US" altLang="zh-CN" sz="5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6600">
                <a:latin typeface="Times New Roman" panose="02020603050405020304" pitchFamily="18" charset="0"/>
                <a:ea typeface="楷体" panose="02010609060101010101" pitchFamily="49" charset="-122"/>
              </a:rPr>
              <a:t>做一个感恩的人</a:t>
            </a:r>
            <a:endParaRPr lang="en-US" altLang="zh-CN" sz="66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4130"/>
          <p:cNvSpPr txBox="1">
            <a:spLocks noChangeArrowheads="1"/>
          </p:cNvSpPr>
          <p:nvPr/>
        </p:nvSpPr>
        <p:spPr bwMode="auto">
          <a:xfrm>
            <a:off x="785786" y="1428736"/>
            <a:ext cx="7812088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做一个感恩的人</a:t>
            </a:r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4" name="图片 3" descr="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5936"/>
            <a:ext cx="9144000" cy="51520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034" y="357166"/>
            <a:ext cx="82509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父母  老师  社会  自然</a:t>
            </a:r>
            <a:endParaRPr lang="zh-CN" altLang="en-US" sz="6600" b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4130"/>
          <p:cNvSpPr txBox="1">
            <a:spLocks noChangeArrowheads="1"/>
          </p:cNvSpPr>
          <p:nvPr/>
        </p:nvSpPr>
        <p:spPr bwMode="auto">
          <a:xfrm>
            <a:off x="357188" y="1571625"/>
            <a:ext cx="8461375" cy="295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Times New Roman" panose="02020603050405020304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>
                <a:latin typeface="Times New Roman" panose="02020603050405020304" pitchFamily="49" charset="-122"/>
                <a:ea typeface="楷体" panose="02010609060101010101" pitchFamily="49" charset="-122"/>
              </a:rPr>
              <a:t>拓展练习</a:t>
            </a:r>
            <a:endParaRPr lang="en-US" altLang="zh-CN" sz="54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6600">
                <a:latin typeface="Times New Roman" panose="02020603050405020304" pitchFamily="49" charset="-122"/>
                <a:ea typeface="楷体" panose="02010609060101010101" pitchFamily="49" charset="-122"/>
              </a:rPr>
              <a:t>习作</a:t>
            </a:r>
            <a:r>
              <a:rPr lang="en-US" altLang="zh-CN" sz="6600">
                <a:latin typeface="Times New Roman" panose="02020603050405020304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600">
                <a:latin typeface="Times New Roman" panose="02020603050405020304" pitchFamily="18" charset="0"/>
                <a:ea typeface="楷体" panose="02010609060101010101" pitchFamily="49" charset="-122"/>
              </a:rPr>
              <a:t>孝在当下</a:t>
            </a:r>
            <a:r>
              <a:rPr lang="en-US" altLang="zh-CN" sz="6600">
                <a:latin typeface="Times New Roman" panose="02020603050405020304" pitchFamily="49" charset="-122"/>
                <a:ea typeface="楷体" panose="02010609060101010101" pitchFamily="49" charset="-122"/>
              </a:rPr>
              <a:t>》</a:t>
            </a:r>
            <a:endParaRPr lang="zh-CN" altLang="en-US" sz="66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4130"/>
          <p:cNvSpPr txBox="1">
            <a:spLocks noChangeArrowheads="1"/>
          </p:cNvSpPr>
          <p:nvPr/>
        </p:nvSpPr>
        <p:spPr bwMode="auto">
          <a:xfrm>
            <a:off x="0" y="0"/>
            <a:ext cx="9144000" cy="1067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感恩的心</a:t>
            </a:r>
          </a:p>
          <a:p>
            <a:r>
              <a:rPr lang="en-US" altLang="zh-CN" sz="4400">
                <a:latin typeface="Times New Roman" panose="02020603050405020304" pitchFamily="49" charset="-122"/>
                <a:ea typeface="楷体" panose="02010609060101010101" pitchFamily="49" charset="-122"/>
              </a:rPr>
              <a:t>        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我来自偶然像一颗尘土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有谁看出我的脆弱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我来自何方我情归何处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谁在下一刻呼唤我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天地虽宽这条路却难走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我看遍这人间坎坷辛苦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我还有多少爱我还有多少泪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要苍天知道我不认输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感恩的心感谢有你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伴我一生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让我有勇气做我自己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感恩的心感谢命运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花开花落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>
                <a:latin typeface="Times New Roman" panose="02020603050405020304" pitchFamily="49" charset="-122"/>
                <a:ea typeface="楷体" panose="02010609060101010101" pitchFamily="49" charset="-122"/>
              </a:rPr>
              <a:t>我一样会珍惜</a:t>
            </a:r>
          </a:p>
          <a:p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/>
              <a:t>谢    谢</a:t>
            </a: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80800" y="12623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1" algn="ctr"/>
            <a:r>
              <a:rPr lang="en-US" altLang="zh-CN" sz="48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6387" name="图片 3" descr="128199_161928456000_2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7215188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矩形 4"/>
          <p:cNvSpPr/>
          <p:nvPr/>
        </p:nvSpPr>
        <p:spPr>
          <a:xfrm>
            <a:off x="7715272" y="1285860"/>
            <a:ext cx="1107996" cy="412548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6000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老莱娱亲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7411" name="图片 2" descr="19544328_846373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00313" y="0"/>
            <a:ext cx="6643687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矩形 5"/>
          <p:cNvSpPr/>
          <p:nvPr/>
        </p:nvSpPr>
        <p:spPr>
          <a:xfrm>
            <a:off x="642910" y="1357298"/>
            <a:ext cx="1107996" cy="412548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6000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埋儿奉母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8435" name="图片 4" descr="5604871_201402231047160803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857375"/>
            <a:ext cx="9144000" cy="50006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矩形 5"/>
          <p:cNvSpPr/>
          <p:nvPr/>
        </p:nvSpPr>
        <p:spPr>
          <a:xfrm>
            <a:off x="3000364" y="428604"/>
            <a:ext cx="3429024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000" b="1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卧冰求鲤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9459" name="图片 4" descr="1168451_122200430110_2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928813"/>
            <a:ext cx="9144000" cy="49291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矩形 5"/>
          <p:cNvSpPr/>
          <p:nvPr/>
        </p:nvSpPr>
        <p:spPr>
          <a:xfrm>
            <a:off x="0" y="428604"/>
            <a:ext cx="92288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青少年要见义智为而不是勇为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1507" name="图片 3" descr="0312422797487f394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8100" y="0"/>
            <a:ext cx="739142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3"/>
          <p:cNvSpPr/>
          <p:nvPr/>
        </p:nvSpPr>
        <p:spPr>
          <a:xfrm>
            <a:off x="7786712" y="1285860"/>
            <a:ext cx="1107996" cy="412548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6000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涤亲溺器</a:t>
            </a:r>
            <a:endParaRPr lang="zh-CN" altLang="en-US" sz="6000" b="1" spc="20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4130"/>
          <p:cNvSpPr txBox="1">
            <a:spLocks noChangeArrowheads="1"/>
          </p:cNvSpPr>
          <p:nvPr/>
        </p:nvSpPr>
        <p:spPr bwMode="auto">
          <a:xfrm>
            <a:off x="1000125" y="2286000"/>
            <a:ext cx="74295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lvl="1"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Char char="•"/>
            </a:pPr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2531" name="图片 2" descr="U6992P1192DT201209130808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5929313" cy="68961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矩形 4"/>
          <p:cNvSpPr/>
          <p:nvPr/>
        </p:nvSpPr>
        <p:spPr>
          <a:xfrm>
            <a:off x="6572264" y="928670"/>
            <a:ext cx="2031325" cy="428578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6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取其精华 </a:t>
            </a:r>
            <a:endParaRPr lang="en-US" altLang="zh-CN" sz="6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6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去其糟粕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4130"/>
          <p:cNvSpPr txBox="1">
            <a:spLocks noChangeArrowheads="1"/>
          </p:cNvSpPr>
          <p:nvPr/>
        </p:nvSpPr>
        <p:spPr bwMode="auto">
          <a:xfrm>
            <a:off x="857250" y="142875"/>
            <a:ext cx="7812088" cy="4616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</a:p>
          <a:p>
            <a:pPr algn="ctr"/>
            <a:r>
              <a:rPr lang="zh-CN" altLang="en-US" sz="5400">
                <a:latin typeface="Times New Roman" panose="02020603050405020304" pitchFamily="18" charset="0"/>
                <a:ea typeface="楷体" panose="02010609060101010101" pitchFamily="49" charset="-122"/>
              </a:rPr>
              <a:t>第二篇章</a:t>
            </a:r>
            <a:endParaRPr lang="en-US" altLang="zh-CN" sz="5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48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6600">
                <a:latin typeface="Times New Roman" panose="02020603050405020304" pitchFamily="18" charset="0"/>
                <a:ea typeface="楷体" panose="02010609060101010101" pitchFamily="49" charset="-122"/>
              </a:rPr>
              <a:t>“孝” 之内涵</a:t>
            </a:r>
            <a:endParaRPr lang="en-US" altLang="zh-CN" sz="66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endParaRPr lang="en-US" altLang="zh-CN" sz="66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ppt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71</Paragraphs>
  <Slides>27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0">
      <vt:lpstr>Arial</vt:lpstr>
      <vt:lpstr>微软雅黑</vt:lpstr>
      <vt:lpstr>Wingdings</vt:lpstr>
      <vt:lpstr>Calibri Light</vt:lpstr>
      <vt:lpstr>Calibri</vt:lpstr>
      <vt:lpstr>等线 Light</vt:lpstr>
      <vt:lpstr>等线</vt:lpstr>
      <vt:lpstr>Times New Roman</vt:lpstr>
      <vt:lpstr>楷体</vt:lpstr>
      <vt:lpstr>隶书</vt:lpstr>
      <vt:lpstr>华文楷体</vt:lpstr>
      <vt:lpstr>Corbel</vt:lpstr>
      <vt:lpstr>ppt</vt:lpstr>
      <vt:lpstr>孝亲敬老，从我做起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2021-04-09T14:28:59.007</cp:lastPrinted>
  <dcterms:created xsi:type="dcterms:W3CDTF">2021-04-09T14:28:59Z</dcterms:created>
  <dcterms:modified xsi:type="dcterms:W3CDTF">2021-04-09T06:29:03Z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