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handoutMasterIdLst>
    <p:handoutMasterId r:id="rId82"/>
  </p:handoutMasterIdLst>
  <p:sldIdLst>
    <p:sldId id="1470" r:id="rId2"/>
    <p:sldId id="1430" r:id="rId3"/>
    <p:sldId id="1439" r:id="rId4"/>
    <p:sldId id="1432" r:id="rId5"/>
    <p:sldId id="1433" r:id="rId6"/>
    <p:sldId id="1542" r:id="rId7"/>
    <p:sldId id="1543" r:id="rId8"/>
    <p:sldId id="1545" r:id="rId9"/>
    <p:sldId id="1544" r:id="rId10"/>
    <p:sldId id="1547" r:id="rId11"/>
    <p:sldId id="1546" r:id="rId12"/>
    <p:sldId id="1437" r:id="rId13"/>
    <p:sldId id="1548" r:id="rId14"/>
    <p:sldId id="1256" r:id="rId15"/>
    <p:sldId id="1549" r:id="rId16"/>
    <p:sldId id="1333" r:id="rId17"/>
    <p:sldId id="1550" r:id="rId18"/>
    <p:sldId id="1551" r:id="rId19"/>
    <p:sldId id="1552" r:id="rId20"/>
    <p:sldId id="1553" r:id="rId21"/>
    <p:sldId id="1554" r:id="rId22"/>
    <p:sldId id="1555" r:id="rId23"/>
    <p:sldId id="1556" r:id="rId24"/>
    <p:sldId id="1440" r:id="rId25"/>
    <p:sldId id="1557" r:id="rId26"/>
    <p:sldId id="1558" r:id="rId27"/>
    <p:sldId id="1559" r:id="rId28"/>
    <p:sldId id="1519" r:id="rId29"/>
    <p:sldId id="1208" r:id="rId30"/>
    <p:sldId id="1434" r:id="rId31"/>
    <p:sldId id="1220" r:id="rId32"/>
    <p:sldId id="1560" r:id="rId33"/>
    <p:sldId id="1414" r:id="rId34"/>
    <p:sldId id="1286" r:id="rId35"/>
    <p:sldId id="1316" r:id="rId36"/>
    <p:sldId id="1489" r:id="rId37"/>
    <p:sldId id="1523" r:id="rId38"/>
    <p:sldId id="1456" r:id="rId39"/>
    <p:sldId id="1490" r:id="rId40"/>
    <p:sldId id="1561" r:id="rId41"/>
    <p:sldId id="1562" r:id="rId42"/>
    <p:sldId id="1491" r:id="rId43"/>
    <p:sldId id="1512" r:id="rId44"/>
    <p:sldId id="1563" r:id="rId45"/>
    <p:sldId id="1566" r:id="rId46"/>
    <p:sldId id="1564" r:id="rId47"/>
    <p:sldId id="1524" r:id="rId48"/>
    <p:sldId id="1565" r:id="rId49"/>
    <p:sldId id="1525" r:id="rId50"/>
    <p:sldId id="1526" r:id="rId51"/>
    <p:sldId id="1527" r:id="rId52"/>
    <p:sldId id="1567" r:id="rId53"/>
    <p:sldId id="1528" r:id="rId54"/>
    <p:sldId id="1568" r:id="rId55"/>
    <p:sldId id="1569" r:id="rId56"/>
    <p:sldId id="1529" r:id="rId57"/>
    <p:sldId id="1536" r:id="rId58"/>
    <p:sldId id="1532" r:id="rId59"/>
    <p:sldId id="1435" r:id="rId60"/>
    <p:sldId id="1570" r:id="rId61"/>
    <p:sldId id="1571" r:id="rId62"/>
    <p:sldId id="1572" r:id="rId63"/>
    <p:sldId id="1573" r:id="rId64"/>
    <p:sldId id="1580" r:id="rId65"/>
    <p:sldId id="1574" r:id="rId66"/>
    <p:sldId id="993" r:id="rId67"/>
    <p:sldId id="1516" r:id="rId68"/>
    <p:sldId id="1517" r:id="rId69"/>
    <p:sldId id="1575" r:id="rId70"/>
    <p:sldId id="1576" r:id="rId71"/>
    <p:sldId id="1577" r:id="rId72"/>
    <p:sldId id="1578" r:id="rId73"/>
    <p:sldId id="1579" r:id="rId74"/>
    <p:sldId id="1582" r:id="rId75"/>
    <p:sldId id="1300" r:id="rId76"/>
    <p:sldId id="1581" r:id="rId77"/>
    <p:sldId id="1583" r:id="rId78"/>
    <p:sldId id="1302" r:id="rId79"/>
    <p:sldId id="1508" r:id="rId80"/>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2"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4060960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3964666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8578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072503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0002033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30659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722048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139735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41974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59</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76</a:t>
            </a:fld>
            <a:endParaRPr lang="zh-CN" altLang="en-US"/>
          </a:p>
        </p:txBody>
      </p:sp>
    </p:spTree>
    <p:extLst>
      <p:ext uri="{BB962C8B-B14F-4D97-AF65-F5344CB8AC3E}">
        <p14:creationId xmlns:p14="http://schemas.microsoft.com/office/powerpoint/2010/main" val="1451915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77</a:t>
            </a:fld>
            <a:endParaRPr lang="zh-CN" altLang="en-US"/>
          </a:p>
        </p:txBody>
      </p:sp>
    </p:spTree>
    <p:extLst>
      <p:ext uri="{BB962C8B-B14F-4D97-AF65-F5344CB8AC3E}">
        <p14:creationId xmlns:p14="http://schemas.microsoft.com/office/powerpoint/2010/main" val="19388380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540844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3396166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1832888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477897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02802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16.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1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18" Type="http://schemas.openxmlformats.org/officeDocument/2006/relationships/package" Target="../embeddings/Microsoft_Word___6.docx"/><Relationship Id="rId3" Type="http://schemas.openxmlformats.org/officeDocument/2006/relationships/image" Target="../media/image10.png"/><Relationship Id="rId7" Type="http://schemas.openxmlformats.org/officeDocument/2006/relationships/oleObject" Target="../embeddings/oleObject2.bin"/><Relationship Id="rId12" Type="http://schemas.openxmlformats.org/officeDocument/2006/relationships/oleObject" Target="../embeddings/oleObject4.bin"/><Relationship Id="rId17" Type="http://schemas.openxmlformats.org/officeDocument/2006/relationships/oleObject" Target="../embeddings/oleObject6.bin"/><Relationship Id="rId2" Type="http://schemas.openxmlformats.org/officeDocument/2006/relationships/slideLayout" Target="../slideLayouts/slideLayout2.xml"/><Relationship Id="rId16" Type="http://schemas.openxmlformats.org/officeDocument/2006/relationships/slide" Target="slide4.xml"/><Relationship Id="rId1" Type="http://schemas.openxmlformats.org/officeDocument/2006/relationships/vmlDrawing" Target="../drawings/vmlDrawing1.vml"/><Relationship Id="rId6" Type="http://schemas.openxmlformats.org/officeDocument/2006/relationships/image" Target="../media/image8.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9.emf"/><Relationship Id="rId14" Type="http://schemas.openxmlformats.org/officeDocument/2006/relationships/oleObject" Target="../embeddings/oleObject5.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1.emf"/><Relationship Id="rId4" Type="http://schemas.openxmlformats.org/officeDocument/2006/relationships/package" Target="../embeddings/Microsoft_Word___7.docx"/></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2.emf"/><Relationship Id="rId4" Type="http://schemas.openxmlformats.org/officeDocument/2006/relationships/package" Target="../embeddings/Microsoft_Word___8.docx"/></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59.xml"/><Relationship Id="rId4" Type="http://schemas.openxmlformats.org/officeDocument/2006/relationships/tags" Target="../tags/tag4.xml"/><Relationship Id="rId9" Type="http://schemas.openxmlformats.org/officeDocument/2006/relationships/slide" Target="slide3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slide" Target="slide68.xml"/><Relationship Id="rId4" Type="http://schemas.openxmlformats.org/officeDocument/2006/relationships/slide" Target="slide67.xml"/></Relationships>
</file>

<file path=ppt/slides/_rels/slide6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slide" Target="slide68.xml"/><Relationship Id="rId4" Type="http://schemas.openxmlformats.org/officeDocument/2006/relationships/slide" Target="slide67.xml"/></Relationships>
</file>

<file path=ppt/slides/_rels/slide68.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slide" Target="slide68.xml"/><Relationship Id="rId4" Type="http://schemas.openxmlformats.org/officeDocument/2006/relationships/slide" Target="slide6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slide" Target="slide77.xml"/></Relationships>
</file>

<file path=ppt/slides/_rels/slide76.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slide" Target="slide78.xml"/><Relationship Id="rId4" Type="http://schemas.openxmlformats.org/officeDocument/2006/relationships/slide" Target="slide77.xml"/></Relationships>
</file>

<file path=ppt/slides/_rels/slide77.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slide" Target="slide78.xml"/><Relationship Id="rId4" Type="http://schemas.openxmlformats.org/officeDocument/2006/relationships/slide" Target="slide77.xml"/></Relationships>
</file>

<file path=ppt/slides/_rels/slide7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78.xml"/><Relationship Id="rId5" Type="http://schemas.openxmlformats.org/officeDocument/2006/relationships/slide" Target="slide77.xml"/><Relationship Id="rId4" Type="http://schemas.openxmlformats.org/officeDocument/2006/relationships/slide" Target="slide75.xml"/></Relationships>
</file>

<file path=ppt/slides/_rels/slide7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 xmlns:a16="http://schemas.microsoft.com/office/drawing/2014/main"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十</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3700" b="1" kern="100" dirty="0">
                <a:latin typeface="Times New Roman"/>
                <a:ea typeface="微软雅黑" pitchFamily="34" charset="-122"/>
              </a:rPr>
              <a:t>精细筛选，精准提炼，答好非连续性实用文本主观题</a:t>
            </a: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8759502" y="1701602"/>
            <a:ext cx="332411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复习任务群五　实用类、论述类文本阅读</a:t>
            </a:r>
          </a:p>
        </p:txBody>
      </p:sp>
      <p:sp>
        <p:nvSpPr>
          <p:cNvPr id="8" name="矩形 7">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6309" y="-6494"/>
            <a:ext cx="11757795" cy="6771060"/>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材料四：</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月，虚拟货币比特币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(BTC)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的市值迎来历史最高，截至</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1BTC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价值约合人民币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1BTC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的价格涨至约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8 000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元人民币，但短短几个月时间就翻了十多倍，这让许多人有一种恍如隔世的感觉。其实，比特币在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月创下约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7 800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元人民币这一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史上最高价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时，有极少数人认为这可能是人为操作导致。尽管比特币市值暴涨引发人为操作的质疑，但暴涨之势似乎停不下来，也因此存在巨大的隐患。</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日，日本第二大虚拟货币交易公司</a:t>
            </a:r>
            <a:r>
              <a:rPr lang="en-US" altLang="zh-CN" sz="2400" kern="100" dirty="0" err="1">
                <a:latin typeface="Times New Roman" panose="02020603050405020304" pitchFamily="18" charset="0"/>
                <a:ea typeface="楷体_GB2312" panose="02010609030101010101" pitchFamily="49" charset="-122"/>
                <a:cs typeface="Courier New" panose="02070309020205020404" pitchFamily="49" charset="0"/>
              </a:rPr>
              <a:t>Coincheck</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召开记者会，称当天凌晨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时前系统遭到黑客攻击，几乎全部虚拟货币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新经币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(NEM)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被盗，市值高达</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580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亿日元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约合人民币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亿元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。这一史上最大虚拟货币失窃事件引发巨大轰动。虽然</a:t>
            </a:r>
            <a:r>
              <a:rPr lang="en-US" altLang="zh-CN" sz="2400" kern="100" dirty="0" err="1">
                <a:latin typeface="Times New Roman" panose="02020603050405020304" pitchFamily="18" charset="0"/>
                <a:ea typeface="楷体_GB2312" panose="02010609030101010101" pitchFamily="49" charset="-122"/>
                <a:cs typeface="Courier New" panose="02070309020205020404" pitchFamily="49" charset="0"/>
              </a:rPr>
              <a:t>Coincheck</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公司表示将以日元来弥补持有者所遭受的资金损失，但《日本经济新闻》等主流媒体却提出了严厉批评，认为该公司对</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NEM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货币持有者保护不利，在防黑客措施方面很不完善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摘自《世界文化》</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年第</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期《虚拟货币：风险与可能并存》</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42767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405458"/>
            <a:ext cx="11412000" cy="1715830"/>
          </a:xfrm>
          <a:prstGeom prst="rect">
            <a:avLst/>
          </a:prstGeom>
        </p:spPr>
        <p:txBody>
          <a:bodyPr wrap="square" lIns="121898" tIns="60948" rIns="121898" bIns="60948">
            <a:spAutoFit/>
          </a:bodyPr>
          <a:lstStyle/>
          <a:p>
            <a:pPr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整体阅读</a:t>
            </a: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在对材料勾画圈点、整体阅读后概括每则材料的核心内容和四则材料的核心话题，并将结果填入下面的结构导图中。</a:t>
            </a:r>
            <a:endParaRPr lang="zh-CN" altLang="zh-CN" sz="2400" kern="100" dirty="0">
              <a:latin typeface="宋体" panose="02010600030101010101" pitchFamily="2" charset="-122"/>
              <a:cs typeface="Courier New" panose="02070309020205020404" pitchFamily="49" charset="0"/>
            </a:endParaRPr>
          </a:p>
        </p:txBody>
      </p:sp>
      <p:pic>
        <p:nvPicPr>
          <p:cNvPr id="4098" name="Picture 2" descr="Y18"/>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8582" y="2349674"/>
            <a:ext cx="5553611" cy="2055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143701" y="2061642"/>
            <a:ext cx="5856161"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核心话题：虚拟货币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材料一：虚拟货币的定义、种类及使用</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材料二：虚拟货币与电子货币的比较</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材料三：虚拟货币的局限性</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(Q</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币</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材料四：比特币市值高涨带来的风险</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97606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622225"/>
            <a:ext cx="11412000" cy="5039817"/>
          </a:xfrm>
          <a:prstGeom prst="rect">
            <a:avLst/>
          </a:prstGeom>
        </p:spPr>
        <p:txBody>
          <a:bodyPr wrap="square" lIns="121898" tIns="60948" rIns="121898" bIns="60948">
            <a:spAutoFit/>
          </a:bodyPr>
          <a:lstStyle/>
          <a:p>
            <a:pPr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在整体把握的基础上完成下列各题</a:t>
            </a: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下列对材料中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虚拟货币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概念的相关理解，正确的一项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摆脱了任何实体形态，只以虚拟的电子化方式存在的数字货币就是虚拟货币。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虚拟货币是一种计算机运算产生或者网络社区发行管理的货币，只以虚拟形式</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存</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，但在某些情况下可以用来购买现实生活当中的物品。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虚拟货币是一种没有贵重金属作为抵押的信用凭证，但它受到法定的电子货币</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发</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行</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机构监管。</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因为虚拟货币只能用服务商的商誉作为抵押，还不是统一的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网络硬通货币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所以</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它不具有价值。</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9" name="TextBox 19"/>
          <p:cNvSpPr txBox="1"/>
          <p:nvPr/>
        </p:nvSpPr>
        <p:spPr>
          <a:xfrm>
            <a:off x="292702" y="2287714"/>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71838" y="1703401"/>
            <a:ext cx="11412000" cy="280651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摆脱了任何实体形态，只以虚拟的电子化方式存在的数字货币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也可能是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电子货币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项错</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项由材料二的表格可知，虚拟货币不受法定的电子货币发行机构监管</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项因果关系倒置。由材料三可知，因为虚拟货币只能用服务商的商誉作为抵押，它不具有价值，所以目前虚拟货币还无法成为统一的</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网络硬通货币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42154454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750"/>
                                        <p:tgtEl>
                                          <p:spTgt spid="3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blinds(horizontal)">
                                      <p:cBhvr>
                                        <p:cTn id="11" dur="750"/>
                                        <p:tgtEl>
                                          <p:spTgt spid="3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animEffect transition="in" filter="blinds(horizontal)">
                                      <p:cBhvr>
                                        <p:cTn id="15" dur="75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621482"/>
            <a:ext cx="11412000" cy="503981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下列对材料相关内容的理解和推断，不正确的一项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在我们的日常生活中，虚拟货币概念已经渗透到了各个领域，在超市购物攒积分</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又</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用这些积分换购商品，这些积分就是虚拟货币。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虚拟货币一般限于在特定的虚拟社区使用，但随着使用范围的扩大和被公众了解</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其</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可接受性可能提高。</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比特币市值暴涨不排除人为操作的可能，但也说明虚拟货币越来越值钱，开始</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具</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有</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保值，甚至增值功能。</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电子货币和虚拟货币都存在风险，但在法律风险、信用风险方面，电子货币</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显然</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更加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安全。</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TextBox 19"/>
          <p:cNvSpPr txBox="1"/>
          <p:nvPr/>
        </p:nvSpPr>
        <p:spPr>
          <a:xfrm>
            <a:off x="210646" y="3386069"/>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371838" y="1875292"/>
            <a:ext cx="11412000" cy="169851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虚拟货币越来越值钱，开始具有保值，甚至增值功能</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错，比特币是虚拟货币，不管市值是否暴涨，因为没有贵金属作为抵押，所以不具有保值功能，投资上存在风险。</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20579494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544831"/>
            <a:ext cx="1141200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根据上述材料，概括出虚拟货币的发展前景和存在的风险。</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发展前景：</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存在风险：</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11" name="矩形 10"/>
          <p:cNvSpPr/>
          <p:nvPr/>
        </p:nvSpPr>
        <p:spPr>
          <a:xfrm>
            <a:off x="468534" y="2001703"/>
            <a:ext cx="10966708" cy="233907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            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已渗透到生活中的各个领域，影响越来越大；</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投资虚拟货币可能带来丰厚的回报。</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            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虚拟货币的市值可能受人为操作，投资虚拟货币存在巨大的投资风险；</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网络系统易受黑客攻击，虚拟货币存在被盗的巨大安全风险。</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1010974"/>
            <a:ext cx="11526120" cy="3930988"/>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二、阅读下面的文字，完成文后题目。</a:t>
            </a:r>
          </a:p>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材料一：</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号，中国第三代极地破冰船和科学考察船，是中国最大的极地考察船，也是中国唯一能在极地破冰前行的船只。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号耐寒，能以</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节航速连续冲破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米厚的冰层</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含</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米雪</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，是中国用于极区科学考察的唯一一艘功能齐全的破冰船。自</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1994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月首次执行南极科考和物资补给运输任务以来，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号已</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次赴南极，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次赴北极，足迹遍布五大洋，创下了中国航海史上多项新纪录。</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881508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746933"/>
            <a:ext cx="11526120" cy="4001071"/>
          </a:xfrm>
          <a:prstGeom prst="rect">
            <a:avLst/>
          </a:prstGeom>
        </p:spPr>
        <p:txBody>
          <a:bodyPr wrap="square" lIns="121898" tIns="60948" rIns="121898" bIns="60948">
            <a:spAutoFit/>
          </a:bodyPr>
          <a:lstStyle/>
          <a:p>
            <a:pPr indent="62230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号的水文资料采集室安装有可以用来探寻磷虾及其他极区水生动物的鱼探仪，可以在航行时测定海水流速、方向的多普勒海流计，以及用于测量海水温度、盐度、深度的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CTD</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等一大批先进的仪器设备。</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号装有可调式螺旋桨，航行时操作灵活，有利于破冰。船体用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E</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级钢板制作，即使在零下</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40°C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的严寒气候条件下，也不会变形。该船可运输杂货、大型重型货物及各种车辆</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带滚装仓</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、冷藏货物、贵重货物、炸药、矿物、标准集装箱以及各种油料</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摘编自潘慧文《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号极地考察船》，人民网</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2014</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6</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10</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日</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931025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977511"/>
            <a:ext cx="11526120" cy="4468507"/>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材料二：</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号实施的救援近日占据各大媒体的头条，各国媒体对中国在南极活动的报道相较几个月前更中立了。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美国媒体称。当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号去年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月开启科考之旅时，英国媒体的标题为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中国盯上南极资源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，并称专家对中国在资源丰富的南极大陆的野心表示关注。</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南极地区吸引越来越多的科研和战略关注。中国展开救援的事实表明，亚洲国家对极地地区活动的参与可以有利于该地区的所有参与者。随着更多破冰船和乘务人员参与研究和搜救的训练，至少两极地区对所有参与者而言将更安全</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36783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Y11改"/>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8351" y="1244669"/>
            <a:ext cx="11433903" cy="514525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2098" y="622225"/>
            <a:ext cx="11526120" cy="5109067"/>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在这一连串牵动人心的遇险和救援行动中，中国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号扮演了迄今当之无愧的主角。这是一艘中国科考船，肩负着前往建立中国第四个南极科考站的任务，但收到俄罗斯南极船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绍卡利斯基院士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号的受困求救信号后，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号义无反顾地前往出事海域，以其科考船的能力面对已被俄船验证的破冰难度和各种风险。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的表现其实是中国社会对自己尽国际义务所持态度的一个缩影。中国人很愿意自己的国家融入国际社会，成为负责任的成员。我们也很希望这次救援呈现的国际合作精神不仅仅在灾难中才能看到，但愿它不是政治板块之间的温情点缀，它会逐渐成为彻底改变</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世纪国际关系性质的强大增长点。</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号的极地救援》，</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dirty="0">
                <a:latin typeface="仿宋_GB2312" panose="02010609030101010101" pitchFamily="49" charset="-122"/>
                <a:ea typeface="仿宋_GB2312" panose="02010609030101010101" pitchFamily="49" charset="-122"/>
                <a:cs typeface="Times New Roman" panose="02020603050405020304" pitchFamily="18" charset="0"/>
              </a:rPr>
              <a:t>环球</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2014</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10</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日</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ea typeface="仿宋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24585998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2098" y="765498"/>
            <a:ext cx="11526120" cy="5022505"/>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材料三：</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在极地位置争先赛中属于后来者，但对南极的兴趣随着经济实力的提升而持续增长。最新的科考站将是中国在南极洲的第五个科考站，这也将超过一些先于中国进入南极的国家。能取得这样的进展，除了归功于中国持之以恒地投入巨资参与极地勘探和研究外，还得益于美、英等国因资金受限而将科研勘探回撤以让位于其他国际事务的举措。</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一项国际条约暂停了所有针对南极洲的领土诉求，事实上将南极洲划为科学保护区。中国国家海洋局极地考察办公室主任秦为稼在上月召开的极地年会上表示：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这为快速发展中国的极地基地提供了宝贵机会。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34642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2098" y="898239"/>
            <a:ext cx="11526120" cy="4485819"/>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新西兰梅西大学讲师马克</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兰藤嘉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音</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中国将是少数几个在南极洲地区拥有多个基地的国家之一。这表明，中国已经成为南极洲的主要力量。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与之相比，美国在南极洲建有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个永久性基地，阿根廷则以</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个基地位居第一位。造价昂贵的破冰船同样重要，它对于基地补给不可或缺。中国就拥有包括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号在内的数艘破冰船。威尔逊中心全球研究员布拉迪表示，对于中国而言，这不仅仅是一个战略优先事项。南极洲项目表明，共产党正在带领这个国家迈向复兴。布拉迪说：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它同时还能激发爱国心和自信心，这对于中国政府而言十分重要。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摘编自王晓翔译《外媒：中国加入极地权力游戏》，环球网</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11</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69924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2098" y="189434"/>
            <a:ext cx="11526120" cy="1785080"/>
          </a:xfrm>
          <a:prstGeom prst="rect">
            <a:avLst/>
          </a:prstGeom>
        </p:spPr>
        <p:txBody>
          <a:bodyPr wrap="square" lIns="121898" tIns="60948" rIns="121898" bIns="60948">
            <a:spAutoFit/>
          </a:bodyPr>
          <a:lstStyle/>
          <a:p>
            <a:pPr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整体阅读</a:t>
            </a: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在对材料勾画圈点、整体阅读后概括每则材料的核心内容和三则材料的核心话题，并将结果填入下面的结构导图中</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pic>
        <p:nvPicPr>
          <p:cNvPr id="5122" name="Picture 2" descr="Y19"/>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12135" y="2133650"/>
            <a:ext cx="6166142" cy="193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22098" y="4217814"/>
            <a:ext cx="7223670" cy="2308324"/>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核心话题：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号科考船</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材料一：</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号的特点、南极航行历程和功能</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号极地救援</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材料三：类似</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号南极科考项目的意义</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144631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274516" y="405458"/>
            <a:ext cx="11641381" cy="5621191"/>
          </a:xfrm>
          <a:prstGeom prst="rect">
            <a:avLst/>
          </a:prstGeom>
        </p:spPr>
        <p:txBody>
          <a:bodyPr wrap="square" lIns="121898" tIns="60948" rIns="121898" bIns="60948">
            <a:spAutoFit/>
          </a:bodyPr>
          <a:lstStyle/>
          <a:p>
            <a:pPr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在整体把握的基础上完成下列试题</a:t>
            </a: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下列对材料相关内容的理解，正确的一项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作为中国第三代极地破冰船，也是中国唯一的一艘破冰船的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号极地考察船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自首</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次科考以来，已经创下了中国航海史上多项新纪录。</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针对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号实施救援的事实，外媒以及国内媒体的态度并不相同，英国媒体</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把</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这</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件事说成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中国盯上南极资源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，而国内媒体则高度赞扬。</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在一连串救援行动中，中国以事实向世界表明，中国对极地地区活动的积极参与</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可</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以</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有利于该地区的所有参与者，并且两极地区对参与者而言也会更安全。</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外媒称，中国虽然是极地争先赛的后来者，但持续投入巨资参与极地勘探和研究</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加</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上</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美、英等国科研勘探上的回撤，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为快速发展中国的极地基地提供了宝贵机会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3</a:t>
            </a:r>
          </a:p>
        </p:txBody>
      </p:sp>
      <p:sp>
        <p:nvSpPr>
          <p:cNvPr id="12" name="TextBox 19"/>
          <p:cNvSpPr txBox="1"/>
          <p:nvPr/>
        </p:nvSpPr>
        <p:spPr>
          <a:xfrm>
            <a:off x="150358" y="3707778"/>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1191680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274516" y="1023386"/>
            <a:ext cx="11641381" cy="455506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中国唯一的一艘破冰船的</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号极地考察船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错，材料三中有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中国就拥有包括</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雪龙</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号在内的数艘破冰船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外媒以及国内媒体的态度并不相同</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国内媒体则高度赞扬</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无中生有</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持续投入巨资参与极地勘探和研究加上美、英等国科研勘探上的回撤，</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为快速发展中国的极地基地提供了宝贵机会</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错，应该是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一项国际条约暂停了所有针对南极洲的领土诉求，事实上将南极洲划为科学保护区。中国国家海洋局极地考察办公室主任秦为稼在上月召开的极地年会上表示：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这为快速发展中国的极地基地提供了宝贵机会</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10"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39799687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77248" y="838249"/>
            <a:ext cx="11412000" cy="510906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下列对材料相关内容的理解和分析，不正确的一项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号具有强大的破冰功能，可以探寻磷虾等极区水生动物，测定测量</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海水</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流速</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、方向、温度、盐度、深度等，并能为科考队提供物资补给，功能十分齐全。</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面对已被验证有很大的破冰难度和各种风险的救援俄罗斯南极船工作，中国</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科考</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号义无反顾，充分体现了中国的国际合作精神和负责任的大国态度。</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尽管很多国家在南极洲建立了基地，甚至永久性基地，但是国际条约不允许</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这些</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国家</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对南极洲拥有领土主权，所以南极洲已经正式成为科学保护区。</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随着经济实力的提升，中国对极地的探索有了快速的发展，目前已在南极建立</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了</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多</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个基地，成为南极洲的重要力量，这些进展可以激发国人的爱国心和自信心。</a:t>
            </a:r>
            <a:endParaRPr lang="zh-CN" altLang="zh-CN" sz="2400" kern="100" dirty="0">
              <a:latin typeface="宋体" panose="02010600030101010101" pitchFamily="2" charset="-122"/>
              <a:cs typeface="Courier New" panose="02070309020205020404" pitchFamily="49" charset="0"/>
            </a:endParaRPr>
          </a:p>
        </p:txBody>
      </p:sp>
      <p:sp>
        <p:nvSpPr>
          <p:cNvPr id="12" name="TextBox 19"/>
          <p:cNvSpPr txBox="1"/>
          <p:nvPr/>
        </p:nvSpPr>
        <p:spPr>
          <a:xfrm>
            <a:off x="242462" y="3602836"/>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29963393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262558" y="1980763"/>
            <a:ext cx="11526120" cy="116099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南极洲已经正式成为科学保护区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，说法过于绝对。材料三原文是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一项国际条约暂停了所有针对南极洲的领土诉求，事实上将南极洲划为科学保护区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3"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21810059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278022"/>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以上三则材料，均涉及中国科考船</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号，但各有侧重，请分别概括材料一和材料三的侧重点。</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89206" y="2555994"/>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材料一侧重介绍</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号的特点，完成科考任务的情况以及功能。</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材料三侧重介绍优先发展类似</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雪龙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号科考的项目对于中国的现实意义。</a:t>
            </a:r>
            <a:endParaRPr lang="zh-CN" altLang="zh-CN" sz="2400" kern="100" dirty="0">
              <a:latin typeface="宋体" panose="02010600030101010101" pitchFamily="2" charset="-122"/>
              <a:cs typeface="Courier New" panose="02070309020205020404" pitchFamily="49" charset="0"/>
            </a:endParaRPr>
          </a:p>
        </p:txBody>
      </p:sp>
      <p:sp>
        <p:nvSpPr>
          <p:cNvPr id="1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1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451213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697814856"/>
              </p:ext>
            </p:extLst>
          </p:nvPr>
        </p:nvGraphicFramePr>
        <p:xfrm>
          <a:off x="1198662" y="1485578"/>
          <a:ext cx="9793088" cy="4472040"/>
        </p:xfrm>
        <a:graphic>
          <a:graphicData uri="http://schemas.openxmlformats.org/drawingml/2006/table">
            <a:tbl>
              <a:tblPr/>
              <a:tblGrid>
                <a:gridCol w="1676399"/>
                <a:gridCol w="8116689"/>
              </a:tblGrid>
              <a:tr h="559005">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05">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是否能读准概括要求？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05">
                <a:tc rowSpan="3">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读文</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是否能整体把握全文？</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05">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是否能筛选信息要点，分清主次？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05">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是否能提炼要点，分类表述？</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05">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是否能结合文本，有理有据？</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05">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是否要点齐全，表达准确？</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9005">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 xmlns:a16="http://schemas.microsoft.com/office/drawing/2014/main"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2509926104"/>
              </p:ext>
            </p:extLst>
          </p:nvPr>
        </p:nvGraphicFramePr>
        <p:xfrm>
          <a:off x="8480598" y="2041546"/>
          <a:ext cx="1143000" cy="771525"/>
        </p:xfrm>
        <a:graphic>
          <a:graphicData uri="http://schemas.openxmlformats.org/presentationml/2006/ole">
            <mc:AlternateContent xmlns:mc="http://schemas.openxmlformats.org/markup-compatibility/2006">
              <mc:Choice xmlns:v="urn:schemas-microsoft-com:vml" Requires="v">
                <p:oleObj spid="_x0000_s1354"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8480598" y="2041546"/>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700877251"/>
              </p:ext>
            </p:extLst>
          </p:nvPr>
        </p:nvGraphicFramePr>
        <p:xfrm>
          <a:off x="8471470" y="2606357"/>
          <a:ext cx="1143000" cy="771525"/>
        </p:xfrm>
        <a:graphic>
          <a:graphicData uri="http://schemas.openxmlformats.org/presentationml/2006/ole">
            <mc:AlternateContent xmlns:mc="http://schemas.openxmlformats.org/markup-compatibility/2006">
              <mc:Choice xmlns:v="urn:schemas-microsoft-com:vml" Requires="v">
                <p:oleObj spid="_x0000_s1355"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8471470" y="2606357"/>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881594304"/>
              </p:ext>
            </p:extLst>
          </p:nvPr>
        </p:nvGraphicFramePr>
        <p:xfrm>
          <a:off x="9220774" y="3171906"/>
          <a:ext cx="1143000" cy="771525"/>
        </p:xfrm>
        <a:graphic>
          <a:graphicData uri="http://schemas.openxmlformats.org/presentationml/2006/ole">
            <mc:AlternateContent xmlns:mc="http://schemas.openxmlformats.org/markup-compatibility/2006">
              <mc:Choice xmlns:v="urn:schemas-microsoft-com:vml" Requires="v">
                <p:oleObj spid="_x0000_s1356"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220774" y="3171906"/>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046727140"/>
              </p:ext>
            </p:extLst>
          </p:nvPr>
        </p:nvGraphicFramePr>
        <p:xfrm>
          <a:off x="8913566" y="3737922"/>
          <a:ext cx="1143000" cy="771525"/>
        </p:xfrm>
        <a:graphic>
          <a:graphicData uri="http://schemas.openxmlformats.org/presentationml/2006/ole">
            <mc:AlternateContent xmlns:mc="http://schemas.openxmlformats.org/markup-compatibility/2006">
              <mc:Choice xmlns:v="urn:schemas-microsoft-com:vml" Requires="v">
                <p:oleObj spid="_x0000_s1357"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8913566" y="3737922"/>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161104615"/>
              </p:ext>
            </p:extLst>
          </p:nvPr>
        </p:nvGraphicFramePr>
        <p:xfrm>
          <a:off x="8912646" y="4303938"/>
          <a:ext cx="1143000" cy="771525"/>
        </p:xfrm>
        <a:graphic>
          <a:graphicData uri="http://schemas.openxmlformats.org/presentationml/2006/ole">
            <mc:AlternateContent xmlns:mc="http://schemas.openxmlformats.org/markup-compatibility/2006">
              <mc:Choice xmlns:v="urn:schemas-microsoft-com:vml" Requires="v">
                <p:oleObj spid="_x0000_s1358"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8912646" y="4303938"/>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graphicFrame>
        <p:nvGraphicFramePr>
          <p:cNvPr id="15" name="对象 14"/>
          <p:cNvGraphicFramePr>
            <a:graphicFrameLocks noChangeAspect="1"/>
          </p:cNvGraphicFramePr>
          <p:nvPr>
            <p:extLst>
              <p:ext uri="{D42A27DB-BD31-4B8C-83A1-F6EECF244321}">
                <p14:modId xmlns:p14="http://schemas.microsoft.com/office/powerpoint/2010/main" val="2526805947"/>
              </p:ext>
            </p:extLst>
          </p:nvPr>
        </p:nvGraphicFramePr>
        <p:xfrm>
          <a:off x="8780349" y="4849858"/>
          <a:ext cx="1143000" cy="771525"/>
        </p:xfrm>
        <a:graphic>
          <a:graphicData uri="http://schemas.openxmlformats.org/presentationml/2006/ole">
            <mc:AlternateContent xmlns:mc="http://schemas.openxmlformats.org/markup-compatibility/2006">
              <mc:Choice xmlns:v="urn:schemas-microsoft-com:vml" Requires="v">
                <p:oleObj spid="_x0000_s1359" name="文档" r:id="rId18" imgW="1149642" imgH="771306" progId="Word.Document.12">
                  <p:embed/>
                </p:oleObj>
              </mc:Choice>
              <mc:Fallback>
                <p:oleObj name="文档" r:id="rId18" imgW="1149642" imgH="771306" progId="Word.Document.12">
                  <p:embed/>
                  <p:pic>
                    <p:nvPicPr>
                      <p:cNvPr id="0" name=""/>
                      <p:cNvPicPr/>
                      <p:nvPr/>
                    </p:nvPicPr>
                    <p:blipFill>
                      <a:blip r:embed="rId9"/>
                      <a:stretch>
                        <a:fillRect/>
                      </a:stretch>
                    </p:blipFill>
                    <p:spPr>
                      <a:xfrm>
                        <a:off x="8780349" y="4849858"/>
                        <a:ext cx="1143000" cy="771525"/>
                      </a:xfrm>
                      <a:prstGeom prst="rect">
                        <a:avLst/>
                      </a:prstGeom>
                    </p:spPr>
                  </p:pic>
                </p:oleObj>
              </mc:Fallback>
            </mc:AlternateContent>
          </a:graphicData>
        </a:graphic>
      </p:graphicFrame>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321875" cy="2269828"/>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非连续性实用文本阅读的主观题主要考查对多则材料信息的概括与比较的能力，考生答此类题的主要问题是：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概括的要点不全；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对筛选出来的文字不会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精加工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。因此，二轮复习的任务就是围绕常考的两类主观题，以解决上述两个问题为核心，不断提高准确把握文章层次、概括内容要点的能力。</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07243951"/>
              </p:ext>
            </p:extLst>
          </p:nvPr>
        </p:nvGraphicFramePr>
        <p:xfrm>
          <a:off x="273050" y="1228030"/>
          <a:ext cx="11510963" cy="4217988"/>
        </p:xfrm>
        <a:graphic>
          <a:graphicData uri="http://schemas.openxmlformats.org/presentationml/2006/ole">
            <mc:AlternateContent xmlns:mc="http://schemas.openxmlformats.org/markup-compatibility/2006">
              <mc:Choice xmlns:v="urn:schemas-microsoft-com:vml" Requires="v">
                <p:oleObj spid="_x0000_s16409" name="文档" r:id="rId4" imgW="11511286" imgH="4217170" progId="Word.Document.12">
                  <p:embed/>
                </p:oleObj>
              </mc:Choice>
              <mc:Fallback>
                <p:oleObj name="文档" r:id="rId4" imgW="11511286" imgH="4217170" progId="Word.Document.12">
                  <p:embed/>
                  <p:pic>
                    <p:nvPicPr>
                      <p:cNvPr id="0" name=""/>
                      <p:cNvPicPr/>
                      <p:nvPr/>
                    </p:nvPicPr>
                    <p:blipFill>
                      <a:blip r:embed="rId5"/>
                      <a:stretch>
                        <a:fillRect/>
                      </a:stretch>
                    </p:blipFill>
                    <p:spPr>
                      <a:xfrm>
                        <a:off x="273050" y="1228030"/>
                        <a:ext cx="11510963" cy="4217988"/>
                      </a:xfrm>
                      <a:prstGeom prst="rect">
                        <a:avLst/>
                      </a:prstGeom>
                    </p:spPr>
                  </p:pic>
                </p:oleObj>
              </mc:Fallback>
            </mc:AlternateContent>
          </a:graphicData>
        </a:graphic>
      </p:graphicFrame>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278590217"/>
              </p:ext>
            </p:extLst>
          </p:nvPr>
        </p:nvGraphicFramePr>
        <p:xfrm>
          <a:off x="429419" y="762000"/>
          <a:ext cx="11331575" cy="5137150"/>
        </p:xfrm>
        <a:graphic>
          <a:graphicData uri="http://schemas.openxmlformats.org/presentationml/2006/ole">
            <mc:AlternateContent xmlns:mc="http://schemas.openxmlformats.org/markup-compatibility/2006">
              <mc:Choice xmlns:v="urn:schemas-microsoft-com:vml" Requires="v">
                <p:oleObj spid="_x0000_s17434" name="文档" r:id="rId4" imgW="11472414" imgH="5206587" progId="Word.Document.12">
                  <p:embed/>
                </p:oleObj>
              </mc:Choice>
              <mc:Fallback>
                <p:oleObj name="文档" r:id="rId4" imgW="11472414" imgH="5206587" progId="Word.Document.12">
                  <p:embed/>
                  <p:pic>
                    <p:nvPicPr>
                      <p:cNvPr id="0" name=""/>
                      <p:cNvPicPr/>
                      <p:nvPr/>
                    </p:nvPicPr>
                    <p:blipFill>
                      <a:blip r:embed="rId5"/>
                      <a:stretch>
                        <a:fillRect/>
                      </a:stretch>
                    </p:blipFill>
                    <p:spPr>
                      <a:xfrm>
                        <a:off x="429419" y="762000"/>
                        <a:ext cx="11331575" cy="5137150"/>
                      </a:xfrm>
                      <a:prstGeom prst="rect">
                        <a:avLst/>
                      </a:prstGeom>
                    </p:spPr>
                  </p:pic>
                </p:oleObj>
              </mc:Fallback>
            </mc:AlternateContent>
          </a:graphicData>
        </a:graphic>
      </p:graphicFrame>
    </p:spTree>
    <p:extLst>
      <p:ext uri="{BB962C8B-B14F-4D97-AF65-F5344CB8AC3E}">
        <p14:creationId xmlns:p14="http://schemas.microsoft.com/office/powerpoint/2010/main" val="30321128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542072"/>
            <a:ext cx="11412000" cy="2823826"/>
          </a:xfrm>
          <a:prstGeom prst="rect">
            <a:avLst/>
          </a:prstGeom>
        </p:spPr>
        <p:txBody>
          <a:bodyPr wrap="square" lIns="121898" tIns="60948" rIns="121898" bIns="60948">
            <a:spAutoFit/>
          </a:bodyPr>
          <a:lstStyle/>
          <a:p>
            <a:pPr indent="62230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审题关键</a:t>
            </a:r>
          </a:p>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审出答题要求，尤其是要求的具体内容。</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审出答题区间。根据题干中要求的核心词语确定阅读区间。</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注意提示性词语。如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根据上述材料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综合上述材料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，它们并不是可有可无的词语，而是加重了读文本、依文本的答题要求。</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591338"/>
            <a:ext cx="11412000" cy="6147813"/>
          </a:xfrm>
          <a:prstGeom prst="rect">
            <a:avLst/>
          </a:prstGeom>
        </p:spPr>
        <p:txBody>
          <a:bodyPr wrap="square" lIns="121898" tIns="60948" rIns="121898" bIns="60948">
            <a:spAutoFit/>
          </a:bodyPr>
          <a:lstStyle/>
          <a:p>
            <a:pPr indent="62230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前提</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整体把握</a:t>
            </a: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非连续性实用文本阅读，尤其注重考查考生筛选概括信息的能力。如果想要将信息筛选得又准又全，就不能再局限于对某一段落或某一句的理解，而应着眼于对整则材料甚至多则材料的分析。因此，越是非连续性实用文本，越应该注重整体阅读。整体阅读需要完成以下任务：</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整体感知文本，把握中心话题</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非连续性实用文本阅读的文本由新闻、报告、图表等多则材料组成。从形式上看，多则材料各自独立；然而，从内容上看，多则材料往往围绕着一个中心话题，只是表达的侧重点不同而已。因此，把握住中心话题，可以从整体上把握新闻事件，起到提纲挈领的作用。另外，在阅读文本的过程中，千万不要忽视每则选文的出处信息。选文的出处，往往暗示着选文的中心话题。</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精准读文</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02002" y="85610"/>
            <a:ext cx="11526120" cy="6634274"/>
          </a:xfrm>
          <a:prstGeom prst="rect">
            <a:avLst/>
          </a:prstGeom>
        </p:spPr>
        <p:txBody>
          <a:bodyPr wrap="square" lIns="121898" tIns="60948" rIns="121898" bIns="60948">
            <a:spAutoFit/>
          </a:bodyPr>
          <a:lstStyle/>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圈画关键语句，概括材料大意</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面对非连续性文本，不管命题者需要我们筛选出什么样的信息，我们都必须先静下心来，细读每则材料，摸清它们最基本的内容，弄清楚它们谈了什么现象或问题。如何把握各则材料的大意呢？考生应该边读边画，主要是圈画出每则材料的中心句、起始句、结论句、转折句。然后通过摘取关键词和综合句意，概括出各则材料的大意。</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依据中心话题，找出阐释角度</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句意，划分材料层次，是深度解读材料的法宝。划分好层次后，根据中心话题，思考各层的具体内容是什么，找出它们的共同点，并分析这个共同点的阐释角度是什么。当然，非连续性文本阅读的选文，一般来源比较广泛。作者在叙述或说明某个主题的过程中，往往也根据自身行业的特点，需要对材料有所选择、有所侧重，因此，考生还应找出它们的不同点并分析其阐释角度。这样，就可以避免答题角度不明的问题</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6944"/>
            <a:ext cx="11412000" cy="6771060"/>
          </a:xfrm>
          <a:prstGeom prst="rect">
            <a:avLst/>
          </a:prstGeom>
        </p:spPr>
        <p:txBody>
          <a:bodyPr wrap="square" lIns="121898" tIns="60948" rIns="121898" bIns="60948">
            <a:spAutoFit/>
          </a:bodyPr>
          <a:lstStyle/>
          <a:p>
            <a:pPr indent="62230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关键</a:t>
            </a: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圈点整合</a:t>
            </a:r>
          </a:p>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细读文本，圈点勾画材料相关内容</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根据信息的具体类型，可以自行规定几个重要的勾画符号，比如把关键词用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标出，把关键句用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____</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画出，把需要理解的词语用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圈出，把有疑问的用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标出，把重点的用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标明，把有联系的用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连接，等等。这样能体现出信息的整理方向，点明相关对象。</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依据表述特征，确定整合方式</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材料的表达方式不同，所呈现的信息的侧重点也不同，筛选方式也应有所区别。比如说明类材料，就要根据不同的说明方法分析说明对象的特点，然后用平实的语言概括出对象本身具有的特色；叙述类材料，就要根据叙述的人物、事件等，把握人物特色或事件经过；描写类材料，就要关注描写对象的特点；议论类文本，就要关注论点和论据的关系，把握论证内容的特点或作者的观点、态度等。</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197546"/>
            <a:ext cx="11412000" cy="4485819"/>
          </a:xfrm>
          <a:prstGeom prst="rect">
            <a:avLst/>
          </a:prstGeom>
        </p:spPr>
        <p:txBody>
          <a:bodyPr wrap="square" lIns="121898" tIns="60948" rIns="121898" bIns="60948">
            <a:spAutoFit/>
          </a:bodyPr>
          <a:lstStyle/>
          <a:p>
            <a:pPr indent="62230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坚持文体立场</a:t>
            </a: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实用类文本最基本的文体特征是真实性和实用性。答题要从这一文体特征出发，即本着解决问题的立场去思考，怀着探究的思维去解答，要做到言之有物，言之有据，言之成理，依据文本、生活常识或宏观事理思考、作答。</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主要题型答题要点</a:t>
            </a:r>
          </a:p>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概括要点题</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精准筛选。浙江卷这类概括题的筛选范围不是散见于全文中，而是集中在文中一两处，文字相对集中，不难找到。</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7186"/>
            <a:ext cx="11412000" cy="6701810"/>
          </a:xfrm>
          <a:prstGeom prst="rect">
            <a:avLst/>
          </a:prstGeom>
        </p:spPr>
        <p:txBody>
          <a:bodyPr wrap="square" lIns="121898" tIns="60948" rIns="121898" bIns="60948">
            <a:spAutoFit/>
          </a:bodyPr>
          <a:lstStyle/>
          <a:p>
            <a:pPr indent="62230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依据归纳概括的难易程度，用好概括方法。</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第一，直接摘录原文中的关键词句。</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第二，剪辑组合。把零散的答案文字信息按照一定的标准组合、归类。</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第三，综合。</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这是归纳概括中难度最大的一种方法，也是一种在原文中无法直接摘录，在整合时无法提取出关键词，也不能通过剪辑组合来形成答案的方法。具体说来有两种形式：</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化具体为抽象。</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当信息源比较丰富、零散，素材对于问题而言相关度不显著时，需要归纳、抽象、提炼关键词。这里的提炼不同于提取，提炼的要求更高，它需要考生借助知识积累和文本中的已知内容。如</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年浙江卷第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题关于苗绣针法和绣法特点的概括，只能是化具体为抽象</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899466"/>
            <a:ext cx="11412000" cy="5039817"/>
          </a:xfrm>
          <a:prstGeom prst="rect">
            <a:avLst/>
          </a:prstGeom>
        </p:spPr>
        <p:txBody>
          <a:bodyPr wrap="square" lIns="121898" tIns="60948" rIns="121898" bIns="60948">
            <a:spAutoFit/>
          </a:bodyPr>
          <a:lstStyle/>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反向入手，正面作答。</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碰到从反面描述话题对象时，必须从正面入手才能触及事物的本质。例如描述阅读要求时，阅读不能三心二意，不能浅尝辄止，不能只动眼不动手，更不能不动脑。这时要求你概括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阅读时应当使用哪些方法才能收获更大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，那肯定要从正面回答为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专注，精读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包括眼、手、脑一起行动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，这才算回答了问题的本质。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年浙江卷第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题的概括就涉及此法。</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表述</a:t>
            </a:r>
          </a:p>
          <a:p>
            <a:pPr indent="62230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同条信息合并，异类信息分条陈述，前者可以避免重复，后者可以避免信息遗漏。追求每条答案的句子结构和句式的一致，这可以帮助考生准确概括，优化答案</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 xmlns:a16="http://schemas.microsoft.com/office/drawing/2014/main"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 xmlns:a16="http://schemas.microsoft.com/office/drawing/2014/main"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 xmlns:a16="http://schemas.microsoft.com/office/drawing/2014/main"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01637" y="621482"/>
            <a:ext cx="11187139" cy="557650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高中生生涯教育包括学业规划、职业规划和人生规划，是学生在适当时期尽力规划个人未来生涯发展的历程。在这个过程中，学生应全面展开自我评估，客观进行生涯选择，稳妥进行人生管理，由此，可以将盲目选择对人生的不利影响降到最低。</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新高考背景下，学生应全面评估自我，对自身能力、性格、兴趣、优劣势、个性、身处环境等有清晰的认识，并在此基础上进行学业规划、生涯规划。生涯规划具有导向性，是随着学生年龄、经历、身处环境不断调整并继续发展的。任何一个阶段的规划都有助于学生清晰认识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我是谁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我想成为谁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我能成为谁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等问题。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970586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9110" y="333450"/>
            <a:ext cx="11412000" cy="6147813"/>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新高考改革下，学生学会选择是其高中阶段的重要任务，也是其人生规划初期的基本要求。学生不仅要提前清晰认识评估自我，规划高中三年的选修课程，确定高考的选考科目，更要明确认识到课程选择的意义、生涯选择的重要性、社会需要与个人发展的关系以及人生的价值和责任。</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高中生选择权的增加给予学生更多的机会和权利去思考规划未来的专业方向和职业道路，促使学生更早地思考人生，选择满意的生活方式，进而寻求个人价值和幸福。通过生涯教育，学生对自己的兴趣、优劣势和身处环境等有清晰的认识，对高中学习、大学专业、未来职业、自我需求和社会需要有正确的认知，进而进行客观地、主动地选择。基于此，学生思考评估后的选择更能强化学生的学习目标，促进学生自我管理，形成良好的生活习惯，从而有助于其终身发展和自我实现。</a:t>
            </a:r>
            <a:endParaRPr lang="zh-CN" altLang="zh-CN" sz="2400" kern="100" dirty="0">
              <a:latin typeface="宋体" panose="02010600030101010101" pitchFamily="2" charset="-122"/>
              <a:cs typeface="Courier New" panose="02070309020205020404" pitchFamily="49" charset="0"/>
            </a:endParaRPr>
          </a:p>
          <a:p>
            <a:pPr indent="6223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摘编自刘瑞颜《新高考背景下高中生生涯教育的意义及途径》</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ea typeface="仿宋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2749378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7621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根据上述材料，概括说明新高考背景下高中生生涯教育的意义。</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89206" y="2218020"/>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生涯教育有助于促进学生自我认识</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生涯教育能够帮助学生进行生涯选择</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生涯教育有助于实现学生自我管理。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21482"/>
            <a:ext cx="11412000" cy="5592982"/>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材料一：</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在重构孩子基因一事上，个体父母的自由抉择究竟会带来什么样的危害？根据经济学理论，只有当个人选择导致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负外部性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就是说，当危害带来的代价由完全没有参与交易的第三方来承担时，社会危害才会形成集成式影响。举个例子，一家公司可能通过向当地的河流倾倒有毒废料而获益，但它会影响到附近社区成员的利益，类似的效果已经在</a:t>
            </a:r>
            <a:r>
              <a:rPr lang="en-US" altLang="zh-CN" sz="2400" kern="100" dirty="0" err="1">
                <a:latin typeface="Times New Roman" panose="02020603050405020304" pitchFamily="18" charset="0"/>
                <a:ea typeface="楷体_GB2312" panose="02010609030101010101" pitchFamily="49" charset="-122"/>
                <a:cs typeface="Courier New" panose="02070309020205020404" pitchFamily="49" charset="0"/>
              </a:rPr>
              <a:t>Bt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转基因玉米上体现出来：它能够制造毒素杀死一种欧洲当地的害虫玉米螟</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，然而，</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它也会因此误杀帝王蝶。这里需要考虑的问题是，是否会出现这样的情况，即</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由生物技术</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方面的个人选择带来负外部性，因而导致整个社会受累？</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摘编自福山《我们为什么担忧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基因编辑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06574" y="839082"/>
            <a:ext cx="11412000" cy="5038984"/>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材料二：</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这种类似的基因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军备竞赛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会对下面一类人产生特定的负担，这些人，由于宗教或其他原因，不愿对孩子进行基因改造；如果周围的人都在这么做，对他们而言想要坚持放弃的决定就会愈加艰难，因为担心会阻挡孩子的前程，尽管人们在担忧未曾意想的结局和不可预见的代价，人们心中所隐藏的深层的对于生物技术的忧虑却一点儿也不是功利主义的。终极意义上，毋宁说人们担心的是，生物技术会让人类丧失人性</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正是这种根本的特质不因世事斗转星移，支撑我们成为我们、决定我们未来走向何处。更糟糕的是，生物技术改变了人性，但我们却丝毫没有意识到我们失去了多么有价值的东西。</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材料来源同上</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372503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42770" y="55466"/>
            <a:ext cx="11526120" cy="6684629"/>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材料三：</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我们以遗传技术再造自己，是为了活得更久、更健康，超过我们与生俱来的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DNA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容许的寿限。首先我们会重新安排基因来减少疾病，培养替换器官，并普遍迟滞高龄带来的众多折磨。这就会把我们带往</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世纪</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年代晚期，那时我们就能创造出分子尺度的纳米机器，编程运用来弥补我们的自然演化局限，投入应付</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DNA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始终无力处理的工作。</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旦这些进展到位，我们就不只会延缓衰老，还能逆转其进程，逐一处理每颗分子来清理、重建我们的身体。我们还会把这些机器，安顿在我们脑中现有的数十亿神经元当中，借助它们来强化我们的智慧，我们的记忆力会得以改良，我们会发令创造出崭新的虚拟经验，把人类的想象力提升到我们现有未强化的脑部连想都无法想的水平。一段</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相当短暂的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时间之后，我们就会借助逆向工程，改造人脑创造出一种威力强大无比的数码版本，于是我们也就由此发展成一种完全数码形式的物种。</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24602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57019" y="1341562"/>
            <a:ext cx="11076375" cy="2268995"/>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到时我们就会演化成另一个物种。于是我们就不再是智人，而是种智脑，也就是半数码、半生物的活物，而且将来还会凌驾于其他所有生物之上，拉开它的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DNA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和演化命运之间的差距。同时，我们也会成为一种能操控本身演化进程的生物，从而开创自然界崭新的局面</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节选自《重返人类演化现场》</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936889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170003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根据上述材料，概括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基因编辑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可能的前景和问题</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34566" y="2421682"/>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前景：预防、治疗疾病，延缓衰老，强化智慧和想象力等，甚至操控本身演化进程，由此发展或凌驾于其他生物之上的物种。</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问题：带来不可知的社会后果；不知觉地改变了人性。</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64578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5498"/>
            <a:ext cx="11412000" cy="5039817"/>
          </a:xfrm>
          <a:prstGeom prst="rect">
            <a:avLst/>
          </a:prstGeom>
        </p:spPr>
        <p:txBody>
          <a:bodyPr wrap="square" lIns="121898" tIns="60948" rIns="121898" bIns="60948">
            <a:spAutoFit/>
          </a:bodyPr>
          <a:lstStyle/>
          <a:p>
            <a:pPr indent="62230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黑体" panose="02010609060101010101" pitchFamily="49" charset="-122"/>
                <a:ea typeface="微软雅黑" panose="020B0503020204020204" pitchFamily="34" charset="-122"/>
                <a:cs typeface="Times New Roman" panose="02020603050405020304" pitchFamily="18" charset="0"/>
              </a:rPr>
              <a:t>对策措施题</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方法措施必须有针对性、可行性和合理性，内容要具体，即什么人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行为主体</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做什么事，负责什么环节，不能空洞，不能雷同，不能混淆。</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善把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转化为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措施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措施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的依据，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措施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是针对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的办法，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措施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要有的放矢，只有抓住实质性的一个个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的问题，才能有针对性地提出解决问题的方法措施。当然，有的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在文本中存在，却不能直接从文中得出，这就需要根据文本所描述的现状，由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现状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推出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，再由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推出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措施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。另外，不能忽视图表数据所反映出的问题，以及把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转化为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措施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196935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72823"/>
            <a:ext cx="11412000" cy="2893075"/>
          </a:xfrm>
          <a:prstGeom prst="rect">
            <a:avLst/>
          </a:prstGeom>
        </p:spPr>
        <p:txBody>
          <a:bodyPr wrap="square" lIns="121898" tIns="60948" rIns="121898" bIns="60948">
            <a:spAutoFit/>
          </a:bodyPr>
          <a:lstStyle/>
          <a:p>
            <a:pPr lvl="0" indent="622300" algn="just">
              <a:lnSpc>
                <a:spcPct val="150000"/>
              </a:lnSpc>
            </a:pP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从解决问题的角度看，可以依据一些规律或常理，比如，但凡涉及公共领域或公权事件，例如数据安全问题、非遗保护问题、高铁霸座问题，除了负责人、当事人、企业、民众等各自分担责任、履行自身权责外，还要依赖国家机关、各级政府、法律法规等政策。法令层面的协调部署，需要顶层设计。遇到探究题，需要探究深层原因或提出对策、建议等，这些常识是要发挥作用的。</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1631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49403"/>
            <a:ext cx="11412000" cy="336051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个国家或地区旅游业的成功，最基础的条件在于它所拥有旅游资源的数量和质量。因此那些自然景观多样、地域文化内涵丰富的国家或地区，往往更容易发展旅游业。但当前一些地区盲目粗放式开发，既提高不了经济效益，又造成了资源浪费，得不偿失。而且有限资源与市场之间迅速扩张的矛盾也使得当地压力加大，这就需要我们转变思路，寻找新的开发方式，让资源重新活起来</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54426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81522"/>
            <a:ext cx="11412000" cy="3931821"/>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多开发具有地域特色的旅游项目。马云曾说：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一个项目，一个想法如果不够独特的话，很难吸引到别人。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注意自然资源与人文资源的结合，注重旅游项目的地域组合。良好的旅游项目与地域组合也是人们旅游选择的一大标准。当然，基础设施建设对旅游业的发展也有着十分重要的推动作用。如出行方便，安全性高，住宿条件好，食品干净卫生的旅游景点往往能得到大众的青睐。因此，政府部门应加强旅游地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吃住行购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等方面的建设，真正做到为人民服务</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2300"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年中国旅游市场分析报告</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行业深度调研与发展趋势预测》</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ea typeface="仿宋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3270353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1838" y="105353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结合材料简要论述如何才能使旅游业发展更有前景</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71838" y="1773610"/>
            <a:ext cx="11187139"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重视旅游业成功的基础条件。寻找新的开发方式，增加旅游资源的数量，提高旅游资源的质量</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多开发具有地域特色的旅游项目，注意自然资源与人文资源的结合，注重旅游项目的地域组合</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加强旅游景区基础设施建设。政府部门应加强旅游地在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吃住行购</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等方面的建设。</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44195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05503"/>
            <a:ext cx="11412000" cy="4468507"/>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材料一：</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消费是最终需求，既是生产的最终目的和动力，也是人民对美好生活需要的直接体现。加快完善促进消费体制机制，增强消费对经济发展的基础性作用，有利于优化生产和消费等国民经济重大比例关系，构建符合我国长远战略利益的经济发展方式，促进经济平稳健康发展；有利于实现需求引领和供给侧结构性改革相互促进，带动经济转型升级，推动高质量发展，建设现代化经济体系；有利于保障和改善民生，实现经济社会发展互促共进，更好满足人民日益增长的美好生活需要。</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6281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46933"/>
            <a:ext cx="11412000" cy="4485819"/>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近年来，我国在扩大消费规模、提高消费水平、改善消费结构等方面取得了显著成绩，但也要看到，当前制约消费扩大和升级的体制机制障碍仍然突出。重点领域消费市场还不能有效满足城乡居民多层次多样化的消费需求，监管体制尚不适应消费新业态新模式的迅速发展，质量和标准体系仍滞后于消费提质扩容需要，信用体系和消费者权益保护机制还未能有效发挥作用，消费政策体系尚难以有效支撑居民消费能力提升和预期改善。</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摘编自《中共中央国务院关于完善促进消费体制机制，</a:t>
            </a:r>
            <a:endParaRPr lang="zh-CN" altLang="zh-CN" sz="2400" kern="100" dirty="0">
              <a:latin typeface="宋体" panose="02010600030101010101" pitchFamily="2" charset="-122"/>
              <a:ea typeface="仿宋_GB2312" panose="02010609030101010101" pitchFamily="49" charset="-122"/>
              <a:cs typeface="Courier New" panose="02070309020205020404" pitchFamily="49" charset="0"/>
            </a:endParaRPr>
          </a:p>
          <a:p>
            <a:pPr algn="r">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进一步激发居民消费潜力的若干意见》</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ea typeface="仿宋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1962276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59062" y="271490"/>
            <a:ext cx="11412000" cy="6146980"/>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材料二：</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没有一个严谨的权威来源可以考究，它是被人们约定俗成的用以描述一切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消费结构的升级变化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过程，并在经济学领域内被使用。</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亿欧智库研究发现，虽然各方对消费升级的具体界定均不相同，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消费结构改变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这一内核始终清晰。亿欧认为，消费者的消费需求拥有三个层级：生存基本的温饱类需求、以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安全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娱乐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为代表的服务型需求，以及以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认同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尊重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核心的自我实现型需求。随着购买力的发展，三类需求从底部向上依次实现。社会整体购买力的提升，会使得温饱、服务和实现三类需求按不同的比例得到满足，造成结构性变化；其次，当社会文化带动消费心理发生较大变化时，温饱型消费、服务型消费和实现性消费之间会直接发生平移转变，这两种变化，会带来消费品行业的震荡和消费品类的洗牌</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摘选自《亿欧智库：</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中国消费升级报告》</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353288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89596"/>
            <a:ext cx="11412000" cy="5576502"/>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材料三：</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消费升级大趋势下，消费者想要的不只是产品，还包括更好的消费体验。《报告》显示，随着技术革新，消费习惯变化，零售业正在以满足消费需求为核心，围绕消费新场景，通过技术连接，实现线上线下消费渠道愈发融合，最终形成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消费者数据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为核心的零售新生态。</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年新零售风起云涌，在人、货、场的重新架构中，人逐渐成为核心驱动因素，尤其是借助</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IP</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形象势能来拉动用户群体消费，已经变成越来越多零售品牌的共识。在影视剧等文化产品中做内容植入也成为越来越普遍的操作。百草味从《三生三世十里桃花》植入中推出古典寒食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团子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，《三生三世》开播完结之后，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桃花醉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大卖，都体现了商家在消费升级时代的营销创新</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91254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5498"/>
            <a:ext cx="11412000" cy="5109067"/>
          </a:xfrm>
          <a:prstGeom prst="rect">
            <a:avLst/>
          </a:prstGeom>
        </p:spPr>
        <p:txBody>
          <a:bodyPr wrap="square" lIns="121898" tIns="60948" rIns="121898" bIns="60948">
            <a:spAutoFit/>
          </a:bodyPr>
          <a:lstStyle/>
          <a:p>
            <a:pPr lvl="0" indent="62230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围绕消费场景，消费升级企业势必将消费者的消费体验作为最重要的因素进行考虑。实现线上线下渠道融合的新零售也应运而生。</a:t>
            </a:r>
            <a:endParaRPr lang="zh-CN" altLang="zh-CN" sz="2400" kern="100" dirty="0">
              <a:solidFill>
                <a:prstClr val="black"/>
              </a:solidFill>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跨界零售新物种</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盒马</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，通过商品再造、技术再造、流程再造和物流再造，把一般意义上的生鲜超市转变为移动互联时代的体验式消费中心。围绕</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餐饮体验＋生鲜超市零售＋基于门店配送</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，打造了新零售的样板间。通过算法驱动的智能物流，实现门店附近</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公里范围内，</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30</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分钟送货上门。同时商品定位新鲜、健康、时尚、精致。围绕</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大厨房</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概念，基本以食品和日用百货为主，主打</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盒马特色</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的生鲜品种也一应俱全，满足用户一日三餐基本需求。</a:t>
            </a:r>
            <a:endParaRPr lang="zh-CN" altLang="zh-CN" sz="2400" kern="100" dirty="0" smtClean="0">
              <a:latin typeface="宋体" panose="02010600030101010101" pitchFamily="2" charset="-122"/>
              <a:cs typeface="Courier New" panose="02070309020205020404" pitchFamily="49" charset="0"/>
            </a:endParaRPr>
          </a:p>
          <a:p>
            <a:pPr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2017</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中国互联网消费数据报告：消费升级改变了谁》</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986297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06574" y="1516567"/>
            <a:ext cx="11187139"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面对消费升级，政府、企业、个人都应重视，请说说各自应该怎么做。</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406574" y="2340425"/>
            <a:ext cx="11187139" cy="282760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黑体" panose="02010609060101010101" pitchFamily="49" charset="-122"/>
                <a:ea typeface="微软雅黑" panose="020B0503020204020204" pitchFamily="34" charset="-122"/>
              </a:rPr>
              <a:t>答案　</a:t>
            </a:r>
            <a:r>
              <a:rPr lang="en-US" altLang="zh-CN" sz="2400" kern="100" dirty="0">
                <a:solidFill>
                  <a:srgbClr val="C00000"/>
                </a:solidFill>
                <a:latin typeface="宋体" panose="02010600030101010101" pitchFamily="2" charset="-122"/>
                <a:ea typeface="微软雅黑" panose="020B0503020204020204" pitchFamily="34" charset="-122"/>
              </a:rPr>
              <a:t>①</a:t>
            </a:r>
            <a:r>
              <a:rPr lang="zh-CN" altLang="zh-CN" sz="2400" kern="100" dirty="0">
                <a:solidFill>
                  <a:srgbClr val="C00000"/>
                </a:solidFill>
                <a:latin typeface="Times New Roman" panose="02020603050405020304" pitchFamily="18" charset="0"/>
                <a:ea typeface="微软雅黑" panose="020B0503020204020204" pitchFamily="34" charset="-122"/>
              </a:rPr>
              <a:t>政府层面：加快完善促进消费体制机制，增强消费对经济发展的基础性作用</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②</a:t>
            </a:r>
            <a:r>
              <a:rPr lang="zh-CN" altLang="zh-CN" sz="2400" kern="100" dirty="0">
                <a:solidFill>
                  <a:srgbClr val="C00000"/>
                </a:solidFill>
                <a:latin typeface="Times New Roman" panose="02020603050405020304" pitchFamily="18" charset="0"/>
                <a:ea typeface="微软雅黑" panose="020B0503020204020204" pitchFamily="34" charset="-122"/>
              </a:rPr>
              <a:t>企业层面：尽可能商品再造、技术再造、流程再造和物流再造，做好产品升级以及服务升级</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个人层面：认识到消费在国民经济中的重要性，转变消费观念，提升消费水平。</a:t>
            </a:r>
            <a:endParaRPr lang="zh-CN" altLang="zh-CN" sz="2400" kern="100" dirty="0">
              <a:latin typeface="Times New Roman" panose="02020603050405020304" pitchFamily="18" charset="0"/>
            </a:endParaRPr>
          </a:p>
        </p:txBody>
      </p:sp>
      <p:sp>
        <p:nvSpPr>
          <p:cNvPr id="5" name="返回">
            <a:hlinkClick r:id="rId2"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544584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4516" y="65514"/>
            <a:ext cx="11641381" cy="6771060"/>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一、阅读下面的文字，完成文后题目。</a:t>
            </a:r>
          </a:p>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材料一：</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随着互联网的发展，货币存在的形式更加虚拟化，出现了摆脱任何实体形态，只以虚拟形式存在的虚拟货币，它是一种计算机运算产生或者网络社区发行管理的网络虚拟货币，可以用来购买一些虚拟的物品，比如网络游戏当中的商品、装备等。只要有人接受，也可以使用虚拟货币购买现实生活当中的物品。目前流行的电子虚拟货币主要有腾讯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Q</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币、新浪</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U</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币、网易</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POPO</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币、盛大元宝以及部分网络游戏的充值点卡，或者在线游戏的金币等。但并不是只有在线游戏和网络交易中使用的数字货币才是虚拟货币，我们日常生活中也经常使用虚拟货币的概念。例如，小孩子玩游戏时可能用小石子当货币，用小石子在游戏中充当一般等价物；飞行常客里程数、积分兑换绿邮票以及客户回馈积分；买满</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杯咖啡，第</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杯就可以免费。这些都属于虚拟货币的概念，它已经渗透到了生活中的各个领域</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摘编自李天阳著《一本书读懂互联网金融》</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38467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335122"/>
            <a:ext cx="11412000" cy="614698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一、阅读下面的文字，完成文后题目。</a:t>
            </a:r>
          </a:p>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材料一：</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教育的首要目标不是仅仅为了让学生在学校中表现出色，而是为了帮助他们在走出校园后可以生活得更好，即培养学生形成伴随一生的能力。这是提出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世纪核心素养的根本所在。这些素养的形成，需要学生在真实生活情境中学习并运用相关的知识、技能，而不仅仅是聚焦于单一的某个学科主题内容。这说明，在课程内容选取和设计时，既要有某一学科的视角，又要积累跨学科的经验，即需要开展有效的跨学科内容主题的学习。因此，结合真实生活情境、尝试选取并构建跨学科的内容主题进行课程设计，已逐渐成为各国普遍采纳的实践方式。</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摘编自刘晟、魏锐等《核心素养如何</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落地</a:t>
            </a:r>
            <a:endParaRPr lang="en-US"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endParaRPr>
          </a:p>
          <a:p>
            <a:pPr indent="266700"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来自全球的教育实践案例及启示》</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ea typeface="仿宋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2167059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503033"/>
            <a:ext cx="11526120" cy="5663065"/>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材料二：</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是科学、技术、工程和数学四门学科英文首字母的缩写。根据专家研究，</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课程重点是加强对学生四个方面的教育：一是科学素养，即运用科学知识</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如物理、化学、生物科学和地球空间科学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理解自然界并参与影响自然界的过程；二是技术素养，也就是使用、管理、理解和评价技术的能力；三是工程素养，即对技术工程设计与开发过程的理解；四是数学素养，也就是学生发现、表达、解释和解决多种情境下的数学问题的能力。从实践来看，</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教育并不是简单地将科学与工程组合起来，而是要把学生学习到的知识与机械运转过程结合，转变成一个探究世界相互联系的过程。</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课堂常常是基于真实问题的探究性学习，强调学生在复杂情境中发展解决问题的能力</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摘编自王如军《美国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教育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注重全面发展》</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p>
        </p:txBody>
      </p:sp>
    </p:spTree>
    <p:extLst>
      <p:ext uri="{BB962C8B-B14F-4D97-AF65-F5344CB8AC3E}">
        <p14:creationId xmlns:p14="http://schemas.microsoft.com/office/powerpoint/2010/main" val="4213818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46686"/>
            <a:ext cx="11412000" cy="1160999"/>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材料三：</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我国校外</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培训与艺术类培训</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比较</a:t>
            </a:r>
            <a:endParaRPr lang="zh-CN" altLang="zh-CN" sz="240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23789211"/>
              </p:ext>
            </p:extLst>
          </p:nvPr>
        </p:nvGraphicFramePr>
        <p:xfrm>
          <a:off x="766616" y="1209266"/>
          <a:ext cx="10657181" cy="5074197"/>
        </p:xfrm>
        <a:graphic>
          <a:graphicData uri="http://schemas.openxmlformats.org/drawingml/2006/table">
            <a:tbl>
              <a:tblPr/>
              <a:tblGrid>
                <a:gridCol w="781525"/>
                <a:gridCol w="1634101"/>
                <a:gridCol w="4760208"/>
                <a:gridCol w="3481347"/>
              </a:tblGrid>
              <a:tr h="482371">
                <a:tc gridSpan="2">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比较项目</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艺术类培训</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STEM</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培训</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371">
                <a:tc rowSpan="4">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需求分析</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ts val="0"/>
                        </a:spcAft>
                      </a:pP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接受程度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低</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371">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结果体现</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显性</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考级、比赛</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隐性</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作品、竞赛</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5077">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升学帮助</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大</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艺术特长生、有大量艺术院校</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小</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少数科技特长生</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371">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课后粘性</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大量练习</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很少接触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371">
                <a:tc rowSpan="4">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供给分析</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普及程度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高</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遍布全国</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低</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主要在大城市</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371">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场地要求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低</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371">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师资数量</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多</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少</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2371">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课程内容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低标准化</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非标准化</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00770" y="6177818"/>
            <a:ext cx="11412000" cy="607001"/>
          </a:xfrm>
          <a:prstGeom prst="rect">
            <a:avLst/>
          </a:prstGeom>
        </p:spPr>
        <p:txBody>
          <a:bodyPr wrap="square" lIns="121898" tIns="60948" rIns="121898" bIns="60948">
            <a:spAutoFit/>
          </a:bodyPr>
          <a:lstStyle/>
          <a:p>
            <a:pPr algn="r">
              <a:lnSpc>
                <a:spcPct val="150000"/>
              </a:lnSpc>
              <a:spcAft>
                <a:spcPts val="0"/>
              </a:spcAft>
            </a:pP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资料来源于刘扬《</a:t>
            </a: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STEM</a:t>
            </a:r>
            <a:r>
              <a:rPr lang="zh-CN" altLang="zh-CN" sz="2400" kern="100">
                <a:latin typeface="Times New Roman" panose="02020603050405020304" pitchFamily="18" charset="0"/>
                <a:ea typeface="仿宋_GB2312" panose="02010609030101010101" pitchFamily="49" charset="-122"/>
                <a:cs typeface="Times New Roman" panose="02020603050405020304" pitchFamily="18" charset="0"/>
              </a:rPr>
              <a:t>教育行业深度研究报告》</a:t>
            </a:r>
            <a:r>
              <a:rPr lang="en-US" altLang="zh-CN" sz="2400" kern="10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277758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693490"/>
            <a:ext cx="11412000" cy="5663065"/>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材料四：</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美国致力于提升</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教育已近</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年，然而美国</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教育的现状却不容乐观。正规与非正规学习中心的一项调查表明，一方面美国学生每年的在校时间十分有限，仅占他们清醒时间的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18.5%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。通过单一的学校教育来促进学生的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学习，即便学校管理者和教师均竭尽全力，其成效也不甚明显；再加上缺乏相关的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教学支持系统，更令教师感到力不从心，出现上述局面也就在所难免。构建融正规教育、非正规教育与课外教育于一体，跨部门合作的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学习生态系统便被提上议事日程。</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学习生态系统对于发挥不同环境的优点，为学生提供个性化、多样化的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学习具有无可比拟的优势。</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摘编自赵中建、龙玫《美国</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学习生态系统的构建》</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823641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348570"/>
            <a:ext cx="11412000" cy="1785080"/>
          </a:xfrm>
          <a:prstGeom prst="rect">
            <a:avLst/>
          </a:prstGeom>
        </p:spPr>
        <p:txBody>
          <a:bodyPr wrap="square" lIns="121898" tIns="60948" rIns="121898" bIns="60948">
            <a:spAutoFit/>
          </a:bodyPr>
          <a:lstStyle/>
          <a:p>
            <a:pPr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整体阅读</a:t>
            </a: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在对材料勾画圈点、整体阅读后概括每则材料的核心内容和四则材料的核心话题，并将结果填入下面的结构导图</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中。</a:t>
            </a:r>
          </a:p>
        </p:txBody>
      </p:sp>
      <p:pic>
        <p:nvPicPr>
          <p:cNvPr id="19458" name="Picture 2" descr="Y20"/>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03828" y="2419307"/>
            <a:ext cx="6782756" cy="3458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988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1838" y="1686088"/>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核心话题：</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课程</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课程产生的背景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材料二：</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课程重点是培养学生四方面素养</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材料三：我国校外</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培训与艺术类培训比较</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材料四：美国提升</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教育的现状不容乐观，需要构建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学习生态系统</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06543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linds(horizontal)">
                                      <p:cBhvr>
                                        <p:cTn id="23" dur="75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477466"/>
            <a:ext cx="11412000" cy="3447073"/>
          </a:xfrm>
          <a:prstGeom prst="rect">
            <a:avLst/>
          </a:prstGeom>
        </p:spPr>
        <p:txBody>
          <a:bodyPr wrap="square" lIns="121898" tIns="60948" rIns="121898" bIns="60948">
            <a:spAutoFit/>
          </a:bodyPr>
          <a:lstStyle/>
          <a:p>
            <a:pPr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在整体把握的基础上完成下列各题</a:t>
            </a: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下列对材料中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STEM</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的相关理解，不正确的一项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A.STEM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课程符合课程设计的总体目标：培养学生形成伴随一生的能力。</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B.STEM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课程是学习科学、技术、工程和数学四门学科知识的一个综合性过程。</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C.STEM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教育有助于学生积累跨学科学习的经验，帮助提高解决实际问题的能力。</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D.STEM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教育强调针对真实问题、复杂情境的探究性活动，注重学生素养的提升</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13" name="TextBox 19"/>
          <p:cNvSpPr txBox="1"/>
          <p:nvPr/>
        </p:nvSpPr>
        <p:spPr>
          <a:xfrm>
            <a:off x="202270" y="2630098"/>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4" name="矩形 13"/>
          <p:cNvSpPr/>
          <p:nvPr/>
        </p:nvSpPr>
        <p:spPr>
          <a:xfrm>
            <a:off x="334566" y="4229490"/>
            <a:ext cx="11412000" cy="114452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帮助提高解决实际问题的能力</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不合文意，材料二原文为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强调学生在复杂情境中发展解决问题的能力</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linds(horizontal)">
                                      <p:cBhvr>
                                        <p:cTn id="1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 y="3129922"/>
            <a:ext cx="12188826" cy="3731254"/>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3" name="矩形 2"/>
          <p:cNvSpPr/>
          <p:nvPr/>
        </p:nvSpPr>
        <p:spPr>
          <a:xfrm>
            <a:off x="334566" y="117426"/>
            <a:ext cx="11412000" cy="2823826"/>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下列对材料相关内容的理解和分析，正确的一项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A.STEM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学习很难对升学产生直接帮助是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校外培训在国内遇冷的主因。</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美国学生</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学习的成效不容乐观，主要是由于他们的在校时间十分有限。</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跨部门合作可以发挥不同环境的优点，有效推进学生的个性化多样化发展。</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中美两国在开展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教育时面临的共同问题是缺乏相关的教学支持系统。</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334566" y="3027153"/>
            <a:ext cx="11412000"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项于文无据，材料三中并无此直接表述</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主要是由于他们的在校时间十分有限</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曲解文意，材料四原文表述为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一方面美国学生每年的在校时间十分有限</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项无中生有，材料四原文为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跨部门合作的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学习生态系统便被提上议事日程。</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学习生态系统对于发挥不同环境的优点，为学生提供个性化、多样化的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STEM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学习具有无可比拟的优势</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10" name="TextBox 19"/>
          <p:cNvSpPr txBox="1"/>
          <p:nvPr/>
        </p:nvSpPr>
        <p:spPr>
          <a:xfrm>
            <a:off x="192222" y="2286133"/>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blinds(horizontal)">
                                      <p:cBhvr>
                                        <p:cTn id="17" dur="5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blinds(horizontal)">
                                      <p:cBhvr>
                                        <p:cTn id="22"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114489"/>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根据材料，概括出成功实施</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教育的条件。</a:t>
            </a:r>
            <a:endParaRPr lang="zh-CN" altLang="zh-CN" sz="2400" kern="100" dirty="0">
              <a:latin typeface="宋体" panose="02010600030101010101" pitchFamily="2" charset="-122"/>
              <a:cs typeface="Courier New" panose="02070309020205020404" pitchFamily="49" charset="0"/>
            </a:endParaRPr>
          </a:p>
        </p:txBody>
      </p:sp>
      <p:sp>
        <p:nvSpPr>
          <p:cNvPr id="9" name="矩形 8"/>
          <p:cNvSpPr/>
          <p:nvPr/>
        </p:nvSpPr>
        <p:spPr>
          <a:xfrm>
            <a:off x="389206" y="1832863"/>
            <a:ext cx="11412000" cy="289307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培养优秀的</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教学教师</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设计符合</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教学要求的课程</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加强升学录取对</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教育的支持</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加强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教育的硬件保障</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构建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STEM</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学习生态系统。</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0801" y="1271353"/>
            <a:ext cx="11187139" cy="2806513"/>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二、阅读下面的文字，完成文后题目。</a:t>
            </a:r>
          </a:p>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材料一：</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随着石油资源日渐枯竭，人们的环保意识逐渐增强，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更换汽车核心动力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再一次被提上日程，种类繁多的新能源汽车便应时而生。新能源汽车大致可分为纯电动、混合动力、燃料电池以及氢发动机等车型</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85432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539426"/>
            <a:ext cx="11412000" cy="1231082"/>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材料二：</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电子货币与虚拟货币的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区别</a:t>
            </a:r>
            <a:endParaRPr lang="zh-CN" altLang="zh-CN" sz="240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848284854"/>
              </p:ext>
            </p:extLst>
          </p:nvPr>
        </p:nvGraphicFramePr>
        <p:xfrm>
          <a:off x="622599" y="1965578"/>
          <a:ext cx="10945215" cy="3368526"/>
        </p:xfrm>
        <a:graphic>
          <a:graphicData uri="http://schemas.openxmlformats.org/drawingml/2006/table">
            <a:tbl>
              <a:tblPr/>
              <a:tblGrid>
                <a:gridCol w="1584175"/>
                <a:gridCol w="4714012"/>
                <a:gridCol w="4647028"/>
              </a:tblGrid>
              <a:tr h="312663">
                <a:tc>
                  <a:txBody>
                    <a:bodyPr/>
                    <a:lstStyle/>
                    <a:p>
                      <a:pPr algn="ctr">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货币形式</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电子货币</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虚拟货币</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5326">
                <a:tc>
                  <a:txBody>
                    <a:bodyPr/>
                    <a:lstStyle/>
                    <a:p>
                      <a:pPr algn="ctr">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计价单位</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法定货币</a:t>
                      </a:r>
                      <a:r>
                        <a:rPr lang="en-US" sz="2400" kern="100" dirty="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美元、欧元、人民币等</a:t>
                      </a:r>
                      <a:r>
                        <a:rPr lang="en-US" sz="2400" kern="100" dirty="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无法定地位的发明出的货币</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7990">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可接受性</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被发行人以外的机构接受</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一般限于特定的虚拟社区，伴随使用范围的扩大和被公众了解，可接受性可能显著提高</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663">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发行人</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依法设立的电子货币发行机构</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非金融私人公司</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756412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97330"/>
            <a:ext cx="11412000" cy="6700977"/>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近年来，新能源汽车生产和销售迎来高峰时期。对于一线城市白领阶层来说，一方面，房价、物价等问题制约了他们的用车消费，并且上牌及限号也是他们亟须考虑的因素；另一方面，年轻白领阶层对新事物的尝试和包容态度比较积极，因此大部分一线白领更倾向于购买新能源汽车作为通勤工具。对于二、三线城市工薪阶层来说，收入较一线城市低，用车的日常开支对他们来说是首要考虑因素，而新能源汽车在用车费用上相比于传统燃油车具有很大的优势，加之国家补贴和地方补贴也激发了他们对新能源汽车的热情。对于一线城市中高层管理者来说，他们已拥有了第一辆车，大多数为大中型</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SUV</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或者</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级轿车，购买新能源汽车一方面是因为其经济基础好，有能力购买价位较高的车型；另一方面也是出于对新能源汽车包含的新科技的浓厚的兴趣。另外，这类人群学历、收入、社会地位较高，所以对环境的保护意识和对家人健康的关注使他们更倾向于购买新能源汽车。</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摘编自《中国消费者报》</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11</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月</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22157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333450"/>
            <a:ext cx="11412000" cy="607834"/>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材料二：</a:t>
            </a:r>
            <a:endParaRPr lang="zh-CN" altLang="zh-CN" sz="2400" kern="100" dirty="0">
              <a:latin typeface="宋体" panose="02010600030101010101" pitchFamily="2" charset="-122"/>
              <a:cs typeface="Courier New" panose="02070309020205020404" pitchFamily="49" charset="0"/>
            </a:endParaRPr>
          </a:p>
        </p:txBody>
      </p:sp>
      <p:pic>
        <p:nvPicPr>
          <p:cNvPr id="20482" name="Picture 2" descr="Y33A"/>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8220" y="1197546"/>
            <a:ext cx="7353973" cy="284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0770" y="4248216"/>
            <a:ext cx="11412000" cy="1698518"/>
          </a:xfrm>
          <a:prstGeom prst="rect">
            <a:avLst/>
          </a:prstGeom>
        </p:spPr>
        <p:txBody>
          <a:bodyPr wrap="square" lIns="121898" tIns="60948" rIns="121898" bIns="60948">
            <a:spAutoFit/>
          </a:bodyPr>
          <a:lstStyle/>
          <a:p>
            <a:pPr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摘编自孙晓华、王昀、刘小玲《范式转换、异质性与新兴产业演化》</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赫芬达尔指数体现为整个汽车行业的竞争程度，指数越大，代表市场集中度越高，垄断程度越高。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789803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981522"/>
            <a:ext cx="11412000" cy="5038984"/>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材料三：</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年，财政部、工信部、科技部、发改委联合发布《关于调整完善新能源汽车推广应用财政补贴政策的通知》，《通知》自</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起实施，设置四个月过渡期，明确要求提高新能源技术门槛要求，包括进一步提高非快充类纯电动客车、专用车等车型的动力电池系统能量密度门槛要求，提高新能源汽车整车能耗要求，提高动力电池的环保回收利用率，提高燃料电池汽车技术门槛。补贴金额方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公里以下按照每</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公里划分档位，补贴在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万元之间；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公里档补贴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400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公里以上档补贴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万元。标准提高的同时，补贴金额总体下降。但纯电动乘用车续航里程最高档位补贴金额较过去的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万元有所提高</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443610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909514"/>
            <a:ext cx="11412000" cy="4484986"/>
          </a:xfrm>
          <a:prstGeom prst="rect">
            <a:avLst/>
          </a:prstGeom>
        </p:spPr>
        <p:txBody>
          <a:bodyPr wrap="square" lIns="121898" tIns="60948" rIns="121898" bIns="60948">
            <a:spAutoFit/>
          </a:bodyPr>
          <a:lstStyle/>
          <a:p>
            <a:pPr indent="62230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国家发展改革委、国家能源局、工业和信息化部、财政部四部委联合发布《提升新能源汽车充电保障能力行动计划》，提出要千方百计地解决老旧居民区充电桩、城市中心公共充电设施等建设难题。鼓励新能源车企、充电设施运营服务、出行服务等企业开展合作，促进充电服务专业化发展，通过众筹建桩、电力市场、大数据应用、电动汽车充</a:t>
            </a:r>
            <a:r>
              <a:rPr lang="zh-CN" altLang="zh-CN" sz="2400" kern="100" spc="-20" dirty="0">
                <a:latin typeface="Times New Roman" panose="02020603050405020304" pitchFamily="18" charset="0"/>
                <a:ea typeface="楷体_GB2312" panose="02010609030101010101" pitchFamily="49" charset="-122"/>
                <a:cs typeface="Times New Roman" panose="02020603050405020304" pitchFamily="18" charset="0"/>
              </a:rPr>
              <a:t>放电等多种方式增加运营收入。鼓励探索创新公交、出租、环卫、物流、分时租赁、网约等专用充电领域商业运营模式。鼓励充电场站与商业地产相结合的发展方式，提升充电服务水平。</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摘编自国家相关部委政策文件</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522298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167666"/>
            <a:ext cx="11412000" cy="1785080"/>
          </a:xfrm>
          <a:prstGeom prst="rect">
            <a:avLst/>
          </a:prstGeom>
        </p:spPr>
        <p:txBody>
          <a:bodyPr wrap="square" lIns="121898" tIns="60948" rIns="121898" bIns="60948">
            <a:spAutoFit/>
          </a:bodyPr>
          <a:lstStyle/>
          <a:p>
            <a:pPr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整体阅读</a:t>
            </a: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在对材料勾画圈点、整体阅读后概括每则材料的核心内容和三则材料的核心话题，并将结果填入下面的结构导图中</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pic>
        <p:nvPicPr>
          <p:cNvPr id="21506" name="Picture 2" descr="Y2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32553" y="2135330"/>
            <a:ext cx="6125306" cy="2014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48370" y="4306550"/>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核心话题：新能源汽车</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材料一：新能源汽车的种类，其生产、销售迎来高峰</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材料二：汽车产业演变</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材料三：国家对新能源汽车予以政策支持</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076457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406574" y="530419"/>
            <a:ext cx="11187139" cy="5663065"/>
          </a:xfrm>
          <a:prstGeom prst="rect">
            <a:avLst/>
          </a:prstGeom>
        </p:spPr>
        <p:txBody>
          <a:bodyPr wrap="square" lIns="121898" tIns="60948" rIns="121898" bIns="60948">
            <a:spAutoFit/>
          </a:bodyPr>
          <a:lstStyle/>
          <a:p>
            <a:pPr algn="just">
              <a:lnSpc>
                <a:spcPct val="150000"/>
              </a:lnSpc>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在整体把握的基础上完成下列各题</a:t>
            </a: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下列对材料中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新能源汽车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的相关理解，正确的一项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新能源汽车拥有新的核心动力，种类多样，因具有环保、无污染、有利于</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家人</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健康</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等特点，颇受消费者欢迎。</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新能源汽车制造价格较为低廉，在受收入、房价、物价等问题制约的不同</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城市</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部分</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人群当中，有较好的市场。</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新能源汽车国家补贴因为政策门槛提高、补贴分段对待，整体呈下降趋势，</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但</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续航</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里程最高档车型有所提高。</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spc="5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spc="50" dirty="0">
                <a:latin typeface="Times New Roman" panose="02020603050405020304" pitchFamily="18" charset="0"/>
                <a:ea typeface="微软雅黑" panose="020B0503020204020204" pitchFamily="34" charset="-122"/>
                <a:cs typeface="Times New Roman" panose="02020603050405020304" pitchFamily="18" charset="0"/>
              </a:rPr>
              <a:t>新能源汽车存在充电难问题，国家层面已积极引导充电设备发展，但</a:t>
            </a:r>
            <a:r>
              <a:rPr lang="zh-CN" altLang="zh-CN" sz="2400" kern="100" spc="50" dirty="0" smtClean="0">
                <a:latin typeface="Times New Roman" panose="02020603050405020304" pitchFamily="18" charset="0"/>
                <a:ea typeface="微软雅黑" panose="020B0503020204020204" pitchFamily="34" charset="-122"/>
                <a:cs typeface="Times New Roman" panose="02020603050405020304" pitchFamily="18" charset="0"/>
              </a:rPr>
              <a:t>进一步</a:t>
            </a:r>
            <a:endParaRPr lang="en-US" altLang="zh-CN" sz="2400" kern="100" spc="5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spc="5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发展</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仍有赖于各方面的支持和配合</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TextBox 19"/>
          <p:cNvSpPr txBox="1"/>
          <p:nvPr/>
        </p:nvSpPr>
        <p:spPr>
          <a:xfrm>
            <a:off x="278452" y="4869954"/>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557019" y="1269554"/>
            <a:ext cx="11076375" cy="225251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无污染</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于文无据，不符合实际，新能源汽车环保但有污染的可能性；</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有利于家人健康</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无中生有</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项文中并无新能源汽车制造价格低廉的说法</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项文中为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纯电动乘用车</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最高档国家补贴有所提高。</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10"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41358151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34566" y="117426"/>
            <a:ext cx="11412000" cy="503981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下列对材料相关内容的理解和分析，不正确的一项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di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当前新能源汽车普及推广还存在诸多不足，虽然近年来因多种因素有了巨大</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的</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发展</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，但是总体上新车企市场占有率较低。</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拥有新技术和新科技配置的新能源汽车进入市场，在用户用车后续消费支出</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方面</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有</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优势，但市场前景仍面临许多不定因素。</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续航问题是新能源车企的难题，各部委调整政策导向，降低电池补贴，改为</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大力</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扶植</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充电桩发展，推动产业发展。</a:t>
            </a:r>
            <a:endParaRPr lang="zh-CN" altLang="zh-CN" sz="2400" kern="100" dirty="0">
              <a:latin typeface="宋体" panose="02010600030101010101" pitchFamily="2" charset="-122"/>
              <a:cs typeface="Courier New" panose="02070309020205020404" pitchFamily="49" charset="0"/>
            </a:endParaRPr>
          </a:p>
          <a:p>
            <a:pPr algn="di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新能源车企进入市场，直接促使市场竞争更为激烈，也对传统车企造成震动</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整体</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上更好地促进了汽车产业的多维发展。</a:t>
            </a:r>
            <a:endParaRPr lang="zh-CN" altLang="zh-CN" sz="2400" kern="100" dirty="0">
              <a:latin typeface="宋体" panose="02010600030101010101" pitchFamily="2" charset="-122"/>
              <a:cs typeface="Courier New" panose="02070309020205020404" pitchFamily="49" charset="0"/>
            </a:endParaRPr>
          </a:p>
        </p:txBody>
      </p:sp>
      <p:sp>
        <p:nvSpPr>
          <p:cNvPr id="7" name="TextBox 19"/>
          <p:cNvSpPr txBox="1"/>
          <p:nvPr/>
        </p:nvSpPr>
        <p:spPr>
          <a:xfrm>
            <a:off x="202270" y="2853730"/>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4" name="矩形 3"/>
          <p:cNvSpPr/>
          <p:nvPr/>
        </p:nvSpPr>
        <p:spPr>
          <a:xfrm>
            <a:off x="334566" y="5281906"/>
            <a:ext cx="11412000" cy="114452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部分降低补贴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的目的是提高门槛，引导电池研发生产升级，促进产业提升发展。</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36222928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491953"/>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怎样才能促使新能源汽车更好地发展？结合材料分点概括。</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89206" y="2184390"/>
            <a:ext cx="11412000" cy="227361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rPr>
              <a:t>答案　</a:t>
            </a:r>
            <a:r>
              <a:rPr lang="en-US" altLang="zh-CN" sz="2400" kern="100" dirty="0">
                <a:solidFill>
                  <a:srgbClr val="C00000"/>
                </a:solidFill>
                <a:latin typeface="宋体" panose="02010600030101010101" pitchFamily="2" charset="-122"/>
                <a:ea typeface="微软雅黑" panose="020B0503020204020204" pitchFamily="34" charset="-122"/>
              </a:rPr>
              <a:t>①</a:t>
            </a:r>
            <a:r>
              <a:rPr lang="zh-CN" altLang="zh-CN" sz="2400" kern="100" dirty="0">
                <a:solidFill>
                  <a:srgbClr val="C00000"/>
                </a:solidFill>
                <a:latin typeface="Times New Roman" panose="02020603050405020304" pitchFamily="18" charset="0"/>
                <a:ea typeface="微软雅黑" panose="020B0503020204020204" pitchFamily="34" charset="-122"/>
              </a:rPr>
              <a:t>技术革新上。注重技术革新，提高续航能力</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②</a:t>
            </a:r>
            <a:r>
              <a:rPr lang="zh-CN" altLang="zh-CN" sz="2400" kern="100" dirty="0">
                <a:solidFill>
                  <a:srgbClr val="C00000"/>
                </a:solidFill>
                <a:latin typeface="Times New Roman" panose="02020603050405020304" pitchFamily="18" charset="0"/>
                <a:ea typeface="微软雅黑" panose="020B0503020204020204" pitchFamily="34" charset="-122"/>
              </a:rPr>
              <a:t>后续保障上。加快充电基础设施建设，激发消费者的购买欲望</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行业本身。增强竞争意识，争取更大的市场</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④</a:t>
            </a:r>
            <a:r>
              <a:rPr lang="zh-CN" altLang="zh-CN" sz="2400" kern="100" dirty="0">
                <a:solidFill>
                  <a:srgbClr val="C00000"/>
                </a:solidFill>
                <a:latin typeface="Times New Roman" panose="02020603050405020304" pitchFamily="18" charset="0"/>
                <a:ea typeface="微软雅黑" panose="020B0503020204020204" pitchFamily="34" charset="-122"/>
              </a:rPr>
              <a:t>企业本身。加强对消费者的研究，扩大不同需求的客户规模。</a:t>
            </a:r>
            <a:endParaRPr lang="zh-CN" altLang="zh-CN" sz="2400" kern="100" dirty="0">
              <a:latin typeface="Times New Roman" panose="02020603050405020304" pitchFamily="18" charset="0"/>
            </a:endParaRPr>
          </a:p>
        </p:txBody>
      </p:sp>
      <p:sp>
        <p:nvSpPr>
          <p:cNvPr id="12" name="返回">
            <a:hlinkClick r:id="rId3"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
        <p:nvSpPr>
          <p:cNvPr id="13" name="Rectangle 21">
            <a:hlinkClick r:id="rId4"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14" name="Rectangle 21">
            <a:hlinkClick r:id="rId5"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5" name="Rectangle 21">
            <a:hlinkClick r:id="rId6"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1078471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a16="http://schemas.microsoft.com/office/drawing/2014/main" xmlns=""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8759502" y="1701602"/>
            <a:ext cx="332411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复习任务群五　实用类、论述类文本阅读</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4272466"/>
            <a:ext cx="11412000" cy="123108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电子货币是法定货币的电子表现形式。</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摘编自李德伟、李安渝、姚前、杨贻宏等著</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互联网金融理论与实践</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481955353"/>
              </p:ext>
            </p:extLst>
          </p:nvPr>
        </p:nvGraphicFramePr>
        <p:xfrm>
          <a:off x="622599" y="1341562"/>
          <a:ext cx="10945215" cy="2743200"/>
        </p:xfrm>
        <a:graphic>
          <a:graphicData uri="http://schemas.openxmlformats.org/drawingml/2006/table">
            <a:tbl>
              <a:tblPr/>
              <a:tblGrid>
                <a:gridCol w="2116436"/>
                <a:gridCol w="4181751"/>
                <a:gridCol w="4647028"/>
              </a:tblGrid>
              <a:tr h="312663">
                <a:tc>
                  <a:txBody>
                    <a:bodyPr/>
                    <a:lstStyle/>
                    <a:p>
                      <a:pPr algn="ctr">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货币供给量</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固定</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逐渐增加，但总量设定上限</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663">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赎回可能性</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提供以面值赎回保证</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不提供保证</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663">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是否接受监管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是</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5326">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主要风险类别</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操作风险</a:t>
                      </a:r>
                      <a:r>
                        <a:rPr lang="en-US" sz="2400" kern="100" dirty="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存储电子货币系统的潜在干扰</a:t>
                      </a:r>
                      <a:r>
                        <a:rPr lang="en-US" sz="2400" kern="100" dirty="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法律风险、信用风险、流动性风险和操作风险</a:t>
                      </a:r>
                      <a:r>
                        <a:rPr lang="en-US" sz="2400" kern="100" dirty="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欺诈风险</a:t>
                      </a:r>
                      <a:r>
                        <a:rPr lang="en-US" sz="2400" kern="100" dirty="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810743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9062" y="97330"/>
            <a:ext cx="11412000" cy="6700977"/>
          </a:xfrm>
          <a:prstGeom prst="rect">
            <a:avLst/>
          </a:prstGeom>
        </p:spPr>
        <p:txBody>
          <a:bodyPr wrap="square" lIns="121898" tIns="60948" rIns="121898" bIns="60948">
            <a:spAutoFit/>
          </a:bodyPr>
          <a:lstStyle/>
          <a:p>
            <a:pPr indent="622300"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材料三：</a:t>
            </a:r>
            <a:endParaRPr lang="zh-CN" altLang="zh-CN" sz="2400" kern="100" dirty="0">
              <a:latin typeface="宋体" panose="02010600030101010101" pitchFamily="2" charset="-122"/>
              <a:cs typeface="Courier New" panose="02070309020205020404" pitchFamily="49" charset="0"/>
            </a:endParaRPr>
          </a:p>
          <a:p>
            <a:pPr indent="6223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同其他专用虚拟货币一样，</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Q</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币也存在线下的交易平台。既然存在线下交易，我们就不禁要问：</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Q</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币，你到底值几个钱？其实对</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Q</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币真实价值的质疑，也是对虚拟货币价值怀疑的一个缩影。首先，虽然从表面上来看，虚拟货币似乎具有货币的某些特征，但人们没有把它们当作真的货币来看待。货币的本质首先是流通的，其次才是一般等价物，而</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Q</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币等虚拟货币只是作为等价物的特殊商品而已。其次，货币具有保值功能，这是因为货币有贵重金属作为抵押。而虚拟货币是一种没有贵重金属作为抵押的信用凭证，它只能用服务商的商誉作为抵押，因此是不可靠的。最后，也是最重要的一点，货币不光具有价值，而且是价值尺度；而虚拟货币不具有价值，并不能充当价值尺度。因此，目前虚拟货币还无法成为统一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网络硬通货币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；即使</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Q</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币成为统一的虚拟货币，也无法脱离网络。</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摘编自文真明著《一看就懂的金融常识全图解》</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699110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10644</TotalTime>
  <Words>8459</Words>
  <Application>Microsoft Office PowerPoint</Application>
  <PresentationFormat>自定义</PresentationFormat>
  <Paragraphs>456</Paragraphs>
  <Slides>79</Slides>
  <Notes>27</Notes>
  <HiddenSlides>0</HiddenSlides>
  <MMClips>0</MMClips>
  <ScaleCrop>false</ScaleCrop>
  <HeadingPairs>
    <vt:vector size="8" baseType="variant">
      <vt:variant>
        <vt:lpstr>已用的字体</vt:lpstr>
      </vt:variant>
      <vt:variant>
        <vt:i4>20</vt:i4>
      </vt:variant>
      <vt:variant>
        <vt:lpstr>主题</vt:lpstr>
      </vt:variant>
      <vt:variant>
        <vt:i4>1</vt:i4>
      </vt:variant>
      <vt:variant>
        <vt:lpstr>嵌入 OLE 服务器</vt:lpstr>
      </vt:variant>
      <vt:variant>
        <vt:i4>1</vt:i4>
      </vt:variant>
      <vt:variant>
        <vt:lpstr>幻灯片标题</vt:lpstr>
      </vt:variant>
      <vt:variant>
        <vt:i4>79</vt:i4>
      </vt:variant>
    </vt:vector>
  </HeadingPairs>
  <TitlesOfParts>
    <vt:vector size="101" baseType="lpstr">
      <vt:lpstr>Adobe Arabic</vt:lpstr>
      <vt:lpstr>方正报宋_GBK</vt:lpstr>
      <vt:lpstr>方正博雅宋_GBK</vt:lpstr>
      <vt:lpstr>方正清刻本悦宋简体</vt:lpstr>
      <vt:lpstr>仿宋_GB2312</vt:lpstr>
      <vt:lpstr>黑体</vt:lpstr>
      <vt:lpstr>华文楷体</vt:lpstr>
      <vt:lpstr>华文细黑</vt:lpstr>
      <vt:lpstr>经典繁仿黑</vt:lpstr>
      <vt:lpstr>楷体</vt:lpstr>
      <vt:lpstr>楷体_GB2312</vt:lpstr>
      <vt:lpstr>宋体</vt:lpstr>
      <vt:lpstr>微软雅黑</vt:lpstr>
      <vt:lpstr>微软雅黑</vt:lpstr>
      <vt:lpstr>Arial</vt:lpstr>
      <vt:lpstr>Broadway</vt:lpstr>
      <vt:lpstr>Calibri</vt:lpstr>
      <vt:lpstr>Courier New</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2239</cp:revision>
  <dcterms:modified xsi:type="dcterms:W3CDTF">2019-11-01T03:44:06Z</dcterms:modified>
</cp:coreProperties>
</file>