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83" r:id="rId4"/>
    <p:sldId id="285" r:id="rId5"/>
    <p:sldId id="286" r:id="rId6"/>
    <p:sldId id="299" r:id="rId7"/>
    <p:sldId id="287" r:id="rId8"/>
    <p:sldId id="309" r:id="rId9"/>
    <p:sldId id="288" r:id="rId10"/>
    <p:sldId id="301" r:id="rId11"/>
    <p:sldId id="291" r:id="rId12"/>
    <p:sldId id="292" r:id="rId13"/>
    <p:sldId id="293" r:id="rId14"/>
    <p:sldId id="308" r:id="rId15"/>
    <p:sldId id="302" r:id="rId16"/>
    <p:sldId id="303" r:id="rId17"/>
    <p:sldId id="307" r:id="rId18"/>
    <p:sldId id="304" r:id="rId19"/>
    <p:sldId id="296" r:id="rId20"/>
    <p:sldId id="295" r:id="rId21"/>
    <p:sldId id="290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81" autoAdjust="0"/>
    <p:restoredTop sz="98883" autoAdjust="0"/>
  </p:normalViewPr>
  <p:slideViewPr>
    <p:cSldViewPr snapToGrid="0">
      <p:cViewPr>
        <p:scale>
          <a:sx n="70" d="100"/>
          <a:sy n="70" d="100"/>
        </p:scale>
        <p:origin x="-63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3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5C6B5-B335-4AF9-9882-7F789E6A98F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E08DD-6DEB-4768-8A2E-18F54C51A95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776F1-D68D-466B-B7B3-BCA63658412E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56A66-599F-4AE4-8C54-8B757D7A25AC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838C6-904E-41DA-8600-4D9B068A528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E4366-59EA-4C24-8168-8328F90016B9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92653-965B-428A-94EC-9EF7379A6C8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B0A3C-EDFE-43DA-8041-00958AD45D2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D2372-71B4-4196-A35E-F36D6E4F41A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2E6F8-041D-4EAA-8124-310EFBBCF31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34E6E-E196-49D4-B7CE-9D7349AE39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F5DF9-55DF-4572-B1FC-9FA3E65D7A0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8CAC2-D68C-48DB-93FC-5D7A4AD42D0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9EC84E-AB08-4DF4-879C-0A9B70A6E0F2}" type="slidenum">
              <a:rPr lang="en-US" altLang="zh-CN" smtClean="0">
                <a:solidFill>
                  <a:srgbClr val="000000"/>
                </a:solidFill>
              </a:rPr>
              <a:t/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dpi="0"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1" name="WordArt 5"/>
          <p:cNvSpPr>
            <a:spLocks noChangeArrowheads="1" noChangeShapeType="1" noTextEdit="1"/>
          </p:cNvSpPr>
          <p:nvPr/>
        </p:nvSpPr>
        <p:spPr bwMode="auto">
          <a:xfrm>
            <a:off x="2133600" y="1524000"/>
            <a:ext cx="72136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</a:rPr>
              <a:t>反对党八股</a:t>
            </a:r>
            <a:endParaRPr lang="zh-CN" altLang="en-US" sz="3600" b="1" kern="10" smtClean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4343" name="AutoShape 7" descr="get?name=T1aqEDBX__1RCvBVdK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06400" y="228600"/>
            <a:ext cx="11379200" cy="914400"/>
          </a:xfrm>
          <a:solidFill>
            <a:schemeClr val="accent1"/>
          </a:solidFill>
        </p:spPr>
        <p:txBody>
          <a:bodyPr/>
          <a:lstStyle/>
          <a:p>
            <a:pPr algn="l"/>
            <a:r>
              <a:rPr lang="zh-CN" altLang="en-US" sz="3200" b="1"/>
              <a:t>课文怎样论述党八股的第一条罪状？用了哪些主要的论证方法？</a:t>
            </a:r>
            <a:endParaRPr lang="zh-CN" altLang="en-US" sz="3200" b="1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11684000" cy="5562600"/>
          </a:xfrm>
        </p:spPr>
        <p:txBody>
          <a:bodyPr/>
          <a:lstStyle/>
          <a:p>
            <a:r>
              <a:rPr lang="en-US" altLang="zh-CN" sz="3600" b="1"/>
              <a:t>   </a:t>
            </a:r>
            <a:r>
              <a:rPr lang="zh-CN" altLang="en-US" b="1" smtClean="0">
                <a:solidFill>
                  <a:srgbClr val="FF0000"/>
                </a:solidFill>
              </a:rPr>
              <a:t>先</a:t>
            </a:r>
            <a:r>
              <a:rPr lang="zh-CN" altLang="en-US" b="1"/>
              <a:t>提出本段</a:t>
            </a:r>
            <a:r>
              <a:rPr lang="zh-CN" altLang="en-US" b="1" u="sng"/>
              <a:t>论点</a:t>
            </a:r>
            <a:r>
              <a:rPr lang="zh-CN" altLang="en-US" b="1"/>
              <a:t>：“党八股的第一条罪状是：空话连篇，言之无物。”</a:t>
            </a:r>
            <a:r>
              <a:rPr lang="zh-CN" altLang="en-US" b="1">
                <a:solidFill>
                  <a:srgbClr val="FF0000"/>
                </a:solidFill>
              </a:rPr>
              <a:t>接着</a:t>
            </a:r>
            <a:r>
              <a:rPr lang="zh-CN" altLang="en-US" b="1"/>
              <a:t>分析批判“空话”的两种</a:t>
            </a:r>
            <a:r>
              <a:rPr lang="zh-CN" altLang="en-US" b="1" u="sng"/>
              <a:t>表现形态</a:t>
            </a:r>
            <a:r>
              <a:rPr lang="zh-CN" altLang="en-US" b="1"/>
              <a:t>：第一是长而空。长而空的后果是“懒婆娘的裹脚，又长又臭”。其产生原因是“下决心不要群众看”。</a:t>
            </a:r>
            <a:r>
              <a:rPr lang="zh-CN" altLang="en-US" b="1">
                <a:solidFill>
                  <a:srgbClr val="FF0000"/>
                </a:solidFill>
              </a:rPr>
              <a:t>然后</a:t>
            </a:r>
            <a:r>
              <a:rPr lang="zh-CN" altLang="en-US" b="1"/>
              <a:t>以斯大林的演说为</a:t>
            </a:r>
            <a:r>
              <a:rPr lang="zh-CN" altLang="en-US" b="1" u="sng"/>
              <a:t>范例</a:t>
            </a:r>
            <a:r>
              <a:rPr lang="zh-CN" altLang="en-US" b="1"/>
              <a:t>，一褒一贬，从</a:t>
            </a:r>
            <a:r>
              <a:rPr lang="zh-CN" altLang="en-US" b="1" u="sng"/>
              <a:t>正反</a:t>
            </a:r>
            <a:r>
              <a:rPr lang="zh-CN" altLang="en-US" b="1"/>
              <a:t>两方面说明战争时期尤其需要简短和精粹的文章。第二是短而空。先</a:t>
            </a:r>
            <a:r>
              <a:rPr lang="zh-CN" altLang="en-US" b="1" u="sng"/>
              <a:t>承上启下</a:t>
            </a:r>
            <a:r>
              <a:rPr lang="zh-CN" altLang="en-US" b="1"/>
              <a:t>，辩证地指出短而空也不好，因为“我们应当禁绝一切空话”。紧</a:t>
            </a:r>
            <a:r>
              <a:rPr lang="zh-CN" altLang="en-US" b="1">
                <a:solidFill>
                  <a:srgbClr val="FF0000"/>
                </a:solidFill>
              </a:rPr>
              <a:t>接着</a:t>
            </a:r>
            <a:r>
              <a:rPr lang="zh-CN" altLang="en-US" b="1"/>
              <a:t>用长篇巨著</a:t>
            </a:r>
            <a:r>
              <a:rPr lang="en-US" altLang="zh-CN" b="1"/>
              <a:t>《</a:t>
            </a:r>
            <a:r>
              <a:rPr lang="zh-CN" altLang="en-US" b="1"/>
              <a:t>资本论</a:t>
            </a:r>
            <a:r>
              <a:rPr lang="en-US" altLang="zh-CN" b="1"/>
              <a:t>》</a:t>
            </a:r>
            <a:r>
              <a:rPr lang="zh-CN" altLang="en-US" b="1"/>
              <a:t>作为例证，并引用</a:t>
            </a:r>
            <a:r>
              <a:rPr lang="zh-CN" altLang="en-US" b="1" u="sng"/>
              <a:t>俗语</a:t>
            </a:r>
            <a:r>
              <a:rPr lang="zh-CN" altLang="en-US" b="1"/>
              <a:t>“到什么山上唱什么歌”“看菜吃饭，量体裁衣”。说明文章长短要服从内容的需要。</a:t>
            </a:r>
            <a:r>
              <a:rPr lang="zh-CN" altLang="en-US" b="1">
                <a:solidFill>
                  <a:srgbClr val="FF0000"/>
                </a:solidFill>
              </a:rPr>
              <a:t>最后</a:t>
            </a:r>
            <a:r>
              <a:rPr lang="zh-CN" altLang="en-US" b="1"/>
              <a:t>得出</a:t>
            </a:r>
            <a:r>
              <a:rPr lang="zh-CN" altLang="en-US" b="1" u="sng"/>
              <a:t>结论</a:t>
            </a:r>
            <a:r>
              <a:rPr lang="zh-CN" altLang="en-US" b="1"/>
              <a:t>：战争时期固然需要短文章，但尤其需要有内容的文章，最要反对的是言之无物的文章。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79188" y="214953"/>
            <a:ext cx="5689600" cy="563563"/>
          </a:xfrm>
        </p:spPr>
        <p:txBody>
          <a:bodyPr/>
          <a:lstStyle/>
          <a:p>
            <a:pPr algn="l"/>
            <a:r>
              <a:rPr lang="zh-CN" altLang="en-US" b="1" smtClean="0"/>
              <a:t>论证</a:t>
            </a:r>
            <a:r>
              <a:rPr lang="zh-CN" altLang="en-US" b="1"/>
              <a:t>方法</a:t>
            </a:r>
            <a:endParaRPr lang="zh-CN" altLang="en-US" b="1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1"/>
            <a:ext cx="12192000" cy="534992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这</a:t>
            </a:r>
            <a:r>
              <a:rPr lang="zh-CN" altLang="en-US" sz="4000" b="1">
                <a:latin typeface="+mn-ea"/>
              </a:rPr>
              <a:t>段文字总的论证方法是</a:t>
            </a:r>
            <a:r>
              <a:rPr lang="zh-CN" altLang="en-US" sz="4000" b="1">
                <a:solidFill>
                  <a:srgbClr val="FF0000"/>
                </a:solidFill>
                <a:latin typeface="+mn-ea"/>
              </a:rPr>
              <a:t>边破边立</a:t>
            </a:r>
            <a:r>
              <a:rPr lang="zh-CN" altLang="en-US" sz="4000" b="1">
                <a:latin typeface="+mn-ea"/>
              </a:rPr>
              <a:t>的论证方法，但在论述具体问题时，又具有各种不同的论证特点：</a:t>
            </a:r>
            <a:endParaRPr lang="zh-CN" altLang="en-US" sz="4000" b="1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①举例论证：</a:t>
            </a:r>
            <a:r>
              <a:rPr lang="zh-CN" altLang="en-US" sz="4000" b="1">
                <a:latin typeface="+mn-ea"/>
              </a:rPr>
              <a:t>斯大林的演说和</a:t>
            </a:r>
            <a:r>
              <a:rPr lang="en-US" altLang="zh-CN" sz="4000" b="1">
                <a:latin typeface="+mn-ea"/>
              </a:rPr>
              <a:t>《</a:t>
            </a:r>
            <a:r>
              <a:rPr lang="zh-CN" altLang="en-US" sz="4000" b="1">
                <a:latin typeface="+mn-ea"/>
              </a:rPr>
              <a:t>资本论</a:t>
            </a:r>
            <a:r>
              <a:rPr lang="en-US" altLang="zh-CN" sz="4000" b="1">
                <a:latin typeface="+mn-ea"/>
              </a:rPr>
              <a:t>》</a:t>
            </a:r>
            <a:r>
              <a:rPr lang="zh-CN" altLang="en-US" sz="4000" b="1" smtClean="0">
                <a:latin typeface="+mn-ea"/>
              </a:rPr>
              <a:t>。</a:t>
            </a:r>
            <a:endParaRPr lang="en-US" altLang="zh-CN" sz="4000" b="1" smtClean="0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作用：运用典型事例使论点更令人信服。</a:t>
            </a:r>
            <a:endParaRPr lang="zh-CN" altLang="en-US" sz="4000" b="1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②引用论证</a:t>
            </a:r>
            <a:r>
              <a:rPr lang="zh-CN" altLang="en-US" sz="4000" b="1">
                <a:latin typeface="+mn-ea"/>
              </a:rPr>
              <a:t>：俗语“到什么山上唱什么歌”“看菜吃饭，量体裁衣”</a:t>
            </a:r>
            <a:r>
              <a:rPr lang="zh-CN" altLang="en-US" sz="4000" b="1" smtClean="0">
                <a:latin typeface="+mn-ea"/>
              </a:rPr>
              <a:t>。</a:t>
            </a:r>
            <a:endParaRPr lang="en-US" altLang="zh-CN" sz="4000" b="1" smtClean="0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作用：引用俗语，说明文章的长短要取决于内容，灵活处理。通俗易懂，生动活泼。</a:t>
            </a:r>
            <a:endParaRPr lang="zh-CN" altLang="en-US" sz="4000" b="1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641445"/>
            <a:ext cx="10972800" cy="54847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③对比</a:t>
            </a:r>
            <a:r>
              <a:rPr lang="zh-CN" altLang="en-US" sz="4000" b="1">
                <a:latin typeface="+mn-ea"/>
              </a:rPr>
              <a:t>论证：</a:t>
            </a:r>
            <a:r>
              <a:rPr lang="en-US" altLang="zh-CN" sz="4000" b="1">
                <a:latin typeface="+mn-ea"/>
              </a:rPr>
              <a:t>《</a:t>
            </a:r>
            <a:r>
              <a:rPr lang="zh-CN" altLang="en-US" sz="4000" b="1">
                <a:latin typeface="+mn-ea"/>
              </a:rPr>
              <a:t>资本论</a:t>
            </a:r>
            <a:r>
              <a:rPr lang="en-US" altLang="zh-CN" sz="4000" b="1">
                <a:latin typeface="+mn-ea"/>
              </a:rPr>
              <a:t>》</a:t>
            </a:r>
            <a:r>
              <a:rPr lang="zh-CN" altLang="en-US" sz="4000" b="1">
                <a:latin typeface="+mn-ea"/>
              </a:rPr>
              <a:t>与有些老爷的长文章</a:t>
            </a:r>
            <a:r>
              <a:rPr lang="zh-CN" altLang="en-US" sz="4000" b="1" smtClean="0">
                <a:latin typeface="+mn-ea"/>
              </a:rPr>
              <a:t>。</a:t>
            </a:r>
            <a:endParaRPr lang="en-US" altLang="zh-CN" sz="4000" b="1" smtClean="0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作用：通过对比，肯定正确的，否定错误的，使论点更加突出，更加鲜明。</a:t>
            </a:r>
            <a:endParaRPr lang="zh-CN" altLang="en-US" sz="4000" b="1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④比喻</a:t>
            </a:r>
            <a:r>
              <a:rPr lang="zh-CN" altLang="en-US" sz="4000" b="1">
                <a:latin typeface="+mn-ea"/>
              </a:rPr>
              <a:t>论证：长而空的文章像“懒婆娘的裹脚，又长又臭”</a:t>
            </a:r>
            <a:r>
              <a:rPr lang="zh-CN" altLang="en-US" sz="4000" b="1" smtClean="0">
                <a:latin typeface="+mn-ea"/>
              </a:rPr>
              <a:t>。</a:t>
            </a:r>
            <a:endParaRPr lang="en-US" altLang="zh-CN" sz="4000" b="1" smtClean="0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000" b="1" smtClean="0">
                <a:latin typeface="+mn-ea"/>
              </a:rPr>
              <a:t>作用：生动形象的讲明八股文的丑恶面目，令人望而生厌。增强了文章的趣味性。</a:t>
            </a:r>
            <a:endParaRPr lang="en-US" altLang="zh-CN" sz="4000" b="1">
              <a:latin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+mn-ea"/>
              </a:rPr>
              <a:t>总结：层</a:t>
            </a:r>
            <a:r>
              <a:rPr lang="zh-CN" altLang="en-US" sz="4400" b="1">
                <a:solidFill>
                  <a:srgbClr val="FF0000"/>
                </a:solidFill>
                <a:latin typeface="+mn-ea"/>
              </a:rPr>
              <a:t>进式的论证结构与多种论证方法结合。</a:t>
            </a:r>
            <a:endParaRPr lang="zh-CN" altLang="en-US" sz="4400" b="1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898636" y="136477"/>
            <a:ext cx="10363200" cy="1143000"/>
          </a:xfrm>
        </p:spPr>
        <p:txBody>
          <a:bodyPr/>
          <a:lstStyle/>
          <a:p>
            <a:r>
              <a:rPr lang="zh-CN" sz="60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研读第五自然段</a:t>
            </a:r>
            <a:endParaRPr lang="zh-CN" sz="6000" b="1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4"/>
            <a:ext cx="12192000" cy="5589587"/>
          </a:xfrm>
        </p:spPr>
        <p:txBody>
          <a:bodyPr/>
          <a:lstStyle/>
          <a:p>
            <a:r>
              <a:rPr lang="zh-CN" altLang="zh-CN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、为什么要学习语言？</a:t>
            </a:r>
            <a:endParaRPr lang="zh-CN" sz="5400" b="1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、怎样学习语言？</a:t>
            </a:r>
            <a:endParaRPr lang="zh-CN" sz="54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、为何向人民群众学？</a:t>
            </a:r>
            <a:endParaRPr lang="zh-CN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、怎样向古人学？</a:t>
            </a:r>
            <a:endParaRPr lang="zh-CN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sz="5400" b="1">
                <a:latin typeface="黑体" panose="02010609060101010101" pitchFamily="49" charset="-122"/>
                <a:ea typeface="黑体" panose="02010609060101010101" pitchFamily="49" charset="-122"/>
              </a:rPr>
              <a:t>、谁应该学习语言？</a:t>
            </a:r>
            <a:endParaRPr lang="zh-CN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771" y="535675"/>
            <a:ext cx="10972800" cy="5796886"/>
          </a:xfrm>
        </p:spPr>
        <p:txBody>
          <a:bodyPr/>
          <a:lstStyle/>
          <a:p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为什么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要学 </a:t>
            </a:r>
            <a:r>
              <a:rPr lang="en-US" altLang="zh-CN" sz="4000" b="1" smtClean="0">
                <a:solidFill>
                  <a:schemeClr val="tx1"/>
                </a:solidFill>
                <a:latin typeface="+mn-ea"/>
              </a:rPr>
              <a:t>-----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语言无味，同一套文章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演说没人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喜欢，难以学好。</a:t>
            </a:r>
            <a:br>
              <a:rPr lang="zh-CN" altLang="en-US" sz="4000" b="1" smtClean="0">
                <a:latin typeface="+mn-ea"/>
              </a:rPr>
            </a:br>
            <a:r>
              <a:rPr lang="zh-CN" altLang="en-US" sz="4000" b="1">
                <a:solidFill>
                  <a:schemeClr val="tx1"/>
                </a:solidFill>
                <a:latin typeface="+mn-ea"/>
              </a:rPr>
              <a:t>怎样学 </a:t>
            </a:r>
            <a:r>
              <a:rPr lang="en-US" altLang="zh-CN" sz="4000" b="1">
                <a:solidFill>
                  <a:schemeClr val="tx1"/>
                </a:solidFill>
                <a:latin typeface="+mn-ea"/>
              </a:rPr>
              <a:t>-----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下苦功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夫。</a:t>
            </a:r>
            <a:br>
              <a:rPr lang="zh-CN" altLang="en-US" sz="4000" b="1" smtClean="0">
                <a:latin typeface="+mn-ea"/>
              </a:rPr>
            </a:br>
            <a:r>
              <a:rPr lang="zh-CN" altLang="en-US" sz="4000" b="1">
                <a:solidFill>
                  <a:schemeClr val="tx1"/>
                </a:solidFill>
                <a:latin typeface="+mn-ea"/>
              </a:rPr>
              <a:t>向谁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学 </a:t>
            </a:r>
            <a:r>
              <a:rPr lang="en-US" altLang="zh-CN" sz="4000" b="1" smtClean="0">
                <a:solidFill>
                  <a:schemeClr val="tx1"/>
                </a:solidFill>
                <a:latin typeface="+mn-ea"/>
              </a:rPr>
              <a:t>----</a:t>
            </a:r>
            <a:r>
              <a:rPr lang="en-US" altLang="zh-CN" sz="4000" b="1">
                <a:solidFill>
                  <a:schemeClr val="tx1"/>
                </a:solidFill>
                <a:latin typeface="+mn-ea"/>
              </a:rPr>
              <a:t> 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向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人民群众。因为人民的语汇是很丰富的，生动活泼的，表现实际生活的。</a:t>
            </a:r>
            <a:br>
              <a:rPr lang="zh-CN" altLang="en-US" sz="4000" b="1" smtClean="0">
                <a:latin typeface="+mn-ea"/>
              </a:rPr>
            </a:br>
            <a:r>
              <a:rPr lang="zh-CN" altLang="en-US" sz="4000" b="1">
                <a:solidFill>
                  <a:schemeClr val="tx1"/>
                </a:solidFill>
                <a:latin typeface="+mn-ea"/>
              </a:rPr>
              <a:t>   </a:t>
            </a:r>
            <a:r>
              <a:rPr lang="zh-CN" altLang="en-US" sz="4000" b="1" smtClean="0">
                <a:latin typeface="+mn-ea"/>
              </a:rPr>
              <a:t>         学习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古人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语言中有生命的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东西</a:t>
            </a:r>
            <a:br>
              <a:rPr lang="zh-CN" altLang="en-US" sz="4000" b="1" smtClean="0">
                <a:latin typeface="+mn-ea"/>
              </a:rPr>
            </a:br>
            <a:r>
              <a:rPr lang="zh-CN" altLang="en-US" sz="4000" b="1">
                <a:solidFill>
                  <a:schemeClr val="tx1"/>
                </a:solidFill>
                <a:latin typeface="+mn-ea"/>
              </a:rPr>
              <a:t>     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       外国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语言中于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我们适用的好东西</a:t>
            </a:r>
            <a:br>
              <a:rPr lang="zh-CN" altLang="en-US" sz="4000" b="1" smtClean="0">
                <a:latin typeface="+mn-ea"/>
              </a:rPr>
            </a:br>
            <a:r>
              <a:rPr lang="zh-CN" altLang="en-US" sz="4000" b="1">
                <a:solidFill>
                  <a:schemeClr val="tx1"/>
                </a:solidFill>
                <a:latin typeface="+mn-ea"/>
              </a:rPr>
              <a:t>谁来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学 </a:t>
            </a:r>
            <a:r>
              <a:rPr lang="en-US" altLang="zh-CN" sz="4000" b="1" smtClean="0">
                <a:solidFill>
                  <a:schemeClr val="tx1"/>
                </a:solidFill>
                <a:latin typeface="+mn-ea"/>
              </a:rPr>
              <a:t>-------</a:t>
            </a:r>
            <a:r>
              <a:rPr lang="en-US" altLang="zh-CN" sz="4000" b="1">
                <a:solidFill>
                  <a:schemeClr val="tx1"/>
                </a:solidFill>
                <a:latin typeface="+mn-ea"/>
              </a:rPr>
              <a:t> </a:t>
            </a:r>
            <a:r>
              <a:rPr lang="zh-CN" altLang="en-US" sz="4000" b="1">
                <a:solidFill>
                  <a:schemeClr val="tx1"/>
                </a:solidFill>
                <a:latin typeface="+mn-ea"/>
              </a:rPr>
              <a:t>都要</a:t>
            </a:r>
            <a:r>
              <a:rPr lang="zh-CN" altLang="en-US" sz="4000" b="1" smtClean="0">
                <a:solidFill>
                  <a:schemeClr val="tx1"/>
                </a:solidFill>
                <a:latin typeface="+mn-ea"/>
              </a:rPr>
              <a:t>学。</a:t>
            </a:r>
            <a:endParaRPr lang="zh-CN" altLang="en-US" b="1"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327546" y="1678674"/>
            <a:ext cx="113139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本篇文章说理切中要害，深入浅出，语言特点鲜明。</a:t>
            </a:r>
            <a:r>
              <a:rPr lang="zh-CN" altLang="zh-CN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文章中</a:t>
            </a:r>
            <a:r>
              <a:rPr lang="zh-CN" altLang="en-US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有哪些</a:t>
            </a:r>
            <a:r>
              <a:rPr lang="zh-CN" altLang="zh-CN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成语</a:t>
            </a:r>
            <a:r>
              <a:rPr lang="zh-CN" altLang="zh-CN" sz="5400" b="1">
                <a:latin typeface="华文楷体" panose="02010600040101010101" pitchFamily="2" charset="-122"/>
                <a:ea typeface="华文楷体" panose="02010600040101010101" pitchFamily="2" charset="-122"/>
              </a:rPr>
              <a:t>、俗语、文言词语及口语，</a:t>
            </a:r>
            <a:r>
              <a:rPr lang="zh-CN" altLang="zh-CN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体会</a:t>
            </a:r>
            <a:r>
              <a:rPr lang="zh-CN" altLang="en-US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其</a:t>
            </a:r>
            <a:r>
              <a:rPr lang="zh-CN" altLang="zh-CN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表达</a:t>
            </a:r>
            <a:r>
              <a:rPr lang="zh-CN" altLang="zh-CN" sz="5400" b="1">
                <a:latin typeface="华文楷体" panose="02010600040101010101" pitchFamily="2" charset="-122"/>
                <a:ea typeface="华文楷体" panose="02010600040101010101" pitchFamily="2" charset="-122"/>
              </a:rPr>
              <a:t>作用？</a:t>
            </a:r>
            <a:endParaRPr lang="en-US" altLang="zh-CN" sz="54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130" y="354842"/>
            <a:ext cx="4073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体味语言特色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9182"/>
            <a:ext cx="12192000" cy="6748818"/>
          </a:xfrm>
        </p:spPr>
        <p:txBody>
          <a:bodyPr/>
          <a:lstStyle/>
          <a:p>
            <a:r>
              <a:rPr lang="zh-CN" altLang="zh-CN" sz="4000" b="1">
                <a:latin typeface="+mn-ea"/>
              </a:rPr>
              <a:t>①成语：“装腔作势”“无的放矢”“对牛弹琴”“莫名其妙”“津津有味”“祸国殃民”；</a:t>
            </a:r>
            <a:endParaRPr lang="zh-CN" altLang="zh-CN" sz="4000" b="1">
              <a:latin typeface="+mn-ea"/>
            </a:endParaRPr>
          </a:p>
          <a:p>
            <a:r>
              <a:rPr lang="zh-CN" altLang="zh-CN" sz="4000" b="1">
                <a:latin typeface="+mn-ea"/>
              </a:rPr>
              <a:t>②俗语：懒婆娘的裹脚布、到什么山上唱什么歌、看菜吃饭、量体裁衣、生动的比喻：洗脸；</a:t>
            </a:r>
            <a:endParaRPr lang="zh-CN" altLang="zh-CN" sz="4000" b="1">
              <a:latin typeface="+mn-ea"/>
            </a:endParaRPr>
          </a:p>
          <a:p>
            <a:r>
              <a:rPr lang="zh-CN" altLang="zh-CN" sz="4000" b="1">
                <a:latin typeface="+mn-ea"/>
              </a:rPr>
              <a:t>③文言词语：臻于郅治、一言以弊之、从容避匿、视同一律、装腔作势、以毒攻毒；</a:t>
            </a:r>
            <a:br>
              <a:rPr lang="en-US" altLang="zh-CN" sz="4000" b="1">
                <a:latin typeface="+mn-ea"/>
              </a:rPr>
            </a:br>
            <a:r>
              <a:rPr lang="zh-CN" altLang="zh-CN" sz="4000" b="1">
                <a:latin typeface="+mn-ea"/>
              </a:rPr>
              <a:t>④口语：落水狗、靠科学吃饭、瘪三、不中用、扔到垃圾桶去。</a:t>
            </a:r>
            <a:br>
              <a:rPr lang="en-US" altLang="zh-CN" sz="4000" b="1">
                <a:latin typeface="+mn-ea"/>
              </a:rPr>
            </a:br>
            <a:r>
              <a:rPr lang="zh-CN" altLang="zh-CN" sz="4000" b="1" smtClean="0">
                <a:solidFill>
                  <a:srgbClr val="FF0000"/>
                </a:solidFill>
                <a:latin typeface="+mn-ea"/>
              </a:rPr>
              <a:t>作用</a:t>
            </a:r>
            <a:r>
              <a:rPr lang="zh-CN" altLang="zh-CN" sz="4000" b="1" smtClean="0">
                <a:latin typeface="+mn-ea"/>
              </a:rPr>
              <a:t>：这些词语的恰当运用和巧妙安排，使得语言既通俗易懂，又生动有趣，体现了高超的语言艺术。</a:t>
            </a:r>
            <a:endParaRPr lang="zh-CN" sz="7000" b="1">
              <a:solidFill>
                <a:srgbClr val="FF3300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12800" y="0"/>
            <a:ext cx="8839200" cy="609600"/>
          </a:xfrm>
        </p:spPr>
        <p:txBody>
          <a:bodyPr/>
          <a:lstStyle/>
          <a:p>
            <a:pPr algn="l"/>
            <a:r>
              <a:rPr lang="zh-CN" altLang="en-US" sz="4000" b="1">
                <a:solidFill>
                  <a:srgbClr val="FF0000"/>
                </a:solidFill>
              </a:rPr>
              <a:t>语言特色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1"/>
            <a:ext cx="121920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 b="1"/>
              <a:t>本文说理严谨、周密，且语言</a:t>
            </a:r>
            <a:r>
              <a:rPr lang="zh-CN" altLang="en-US" sz="3600" b="1">
                <a:solidFill>
                  <a:srgbClr val="FF0000"/>
                </a:solidFill>
              </a:rPr>
              <a:t>生动活泼</a:t>
            </a:r>
            <a:r>
              <a:rPr lang="zh-CN" altLang="en-US" sz="3600" b="1"/>
              <a:t>。请摘录相关语句，具体说明生动活泼这一特点。</a:t>
            </a:r>
            <a:endParaRPr lang="zh-CN" altLang="en-US" sz="3600" b="1"/>
          </a:p>
          <a:p>
            <a:pPr>
              <a:lnSpc>
                <a:spcPct val="90000"/>
              </a:lnSpc>
            </a:pPr>
            <a:endParaRPr lang="zh-CN" altLang="en-US" sz="1000" b="1"/>
          </a:p>
          <a:p>
            <a:pPr>
              <a:lnSpc>
                <a:spcPct val="90000"/>
              </a:lnSpc>
            </a:pPr>
            <a:r>
              <a:rPr lang="en-US" altLang="zh-CN" b="1"/>
              <a:t>1.“</a:t>
            </a:r>
            <a:r>
              <a:rPr lang="zh-CN" altLang="en-US" b="1"/>
              <a:t>到什么山上唱什么歌”“看菜吃饭，量体裁衣”比“要由内容来决定”“要从实际出发”之类的说法更通俗、更生动 。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2.“</a:t>
            </a:r>
            <a:r>
              <a:rPr lang="zh-CN" altLang="en-US" b="1"/>
              <a:t>对牛弹琴”“得胜回朝”。前者排除了原意讽刺牛的无知这一面，强调“不看对象，乱弹一气”的可笑，后者改变了赞扬替封建王朝卖命的人的原意，用以讽刺那些装腔作势而自鸣得意的人，都可以说切中肯綮而又风趣生动</a:t>
            </a:r>
            <a:endParaRPr lang="zh-CN" altLang="en-US" b="1"/>
          </a:p>
          <a:p>
            <a:pPr>
              <a:lnSpc>
                <a:spcPct val="90000"/>
              </a:lnSpc>
            </a:pPr>
            <a:r>
              <a:rPr lang="en-US" altLang="zh-CN" b="1"/>
              <a:t>3.</a:t>
            </a:r>
            <a:r>
              <a:rPr lang="zh-CN" altLang="en-US" b="1"/>
              <a:t>以“懒婆娘的裹脚”比喻“长而空”的文章之令人掩鼻，很新鲜别致令人会心。</a:t>
            </a:r>
            <a:r>
              <a:rPr lang="zh-CN" altLang="en-US" sz="2800" b="1"/>
              <a:t> 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7600" y="1274436"/>
            <a:ext cx="9855200" cy="3962400"/>
          </a:xfrm>
        </p:spPr>
        <p:txBody>
          <a:bodyPr/>
          <a:lstStyle/>
          <a:p>
            <a:r>
              <a:rPr lang="en-US" altLang="zh-CN" sz="3600" b="1"/>
              <a:t>1.</a:t>
            </a:r>
            <a:r>
              <a:rPr lang="zh-CN" altLang="en-US" sz="3600" b="1"/>
              <a:t>斯大林的</a:t>
            </a:r>
            <a:r>
              <a:rPr lang="zh-CN" altLang="en-US" sz="3600" b="1" smtClean="0"/>
              <a:t>演说</a:t>
            </a:r>
            <a:endParaRPr lang="en-US" altLang="zh-CN" sz="3600" b="1"/>
          </a:p>
          <a:p>
            <a:r>
              <a:rPr lang="en-US" altLang="zh-CN" sz="3600" b="1"/>
              <a:t>2.《</a:t>
            </a:r>
            <a:r>
              <a:rPr lang="zh-CN" altLang="en-US" sz="3600" b="1"/>
              <a:t>资本论</a:t>
            </a:r>
            <a:r>
              <a:rPr lang="en-US" altLang="zh-CN" sz="3600" b="1" smtClean="0"/>
              <a:t>》</a:t>
            </a:r>
            <a:endParaRPr lang="en-US" altLang="zh-CN" sz="3600" b="1" smtClean="0"/>
          </a:p>
          <a:p>
            <a:pPr marL="0" indent="0">
              <a:buNone/>
            </a:pPr>
            <a:r>
              <a:rPr lang="en-US" altLang="zh-CN" sz="3600" b="1" smtClean="0"/>
              <a:t>    </a:t>
            </a:r>
            <a:endParaRPr lang="en-US" altLang="zh-CN" sz="3600" b="1"/>
          </a:p>
          <a:p>
            <a:r>
              <a:rPr lang="en-US" altLang="zh-CN" sz="3600" b="1"/>
              <a:t>3.</a:t>
            </a:r>
            <a:r>
              <a:rPr lang="zh-CN" altLang="en-US" sz="3600" b="1"/>
              <a:t>延安城墙上的</a:t>
            </a:r>
            <a:r>
              <a:rPr lang="zh-CN" altLang="en-US" sz="3600" b="1" smtClean="0"/>
              <a:t>标语</a:t>
            </a:r>
            <a:endParaRPr lang="en-US" altLang="zh-CN" sz="3600" b="1"/>
          </a:p>
          <a:p>
            <a:endParaRPr lang="en-US" altLang="zh-CN" sz="3600" b="1"/>
          </a:p>
          <a:p>
            <a:r>
              <a:rPr lang="en-US" altLang="zh-CN" sz="3600" b="1"/>
              <a:t>4.</a:t>
            </a:r>
            <a:r>
              <a:rPr lang="zh-CN" altLang="en-US" sz="3600" b="1"/>
              <a:t>洗脸后</a:t>
            </a:r>
            <a:r>
              <a:rPr lang="zh-CN" altLang="en-US" sz="3600" b="1" smtClean="0"/>
              <a:t>照镜子</a:t>
            </a:r>
            <a:endParaRPr lang="en-US" altLang="zh-CN" sz="3600" b="1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972800" cy="868362"/>
          </a:xfrm>
          <a:noFill/>
        </p:spPr>
        <p:txBody>
          <a:bodyPr/>
          <a:lstStyle/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合作探究：下列论据论证什么观点</a:t>
            </a:r>
            <a:r>
              <a:rPr lang="en-US" altLang="zh-CN" sz="3600" b="1">
                <a:solidFill>
                  <a:srgbClr val="FF0000"/>
                </a:solidFill>
              </a:rPr>
              <a:t>?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897164" y="1380694"/>
            <a:ext cx="406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smtClean="0"/>
              <a:t>     文章</a:t>
            </a:r>
            <a:r>
              <a:rPr lang="zh-CN" altLang="en-US" sz="2800" b="1"/>
              <a:t>要写得短而精</a:t>
            </a:r>
            <a:endParaRPr lang="zh-CN" altLang="en-US" sz="2800" b="1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486400" y="1999238"/>
            <a:ext cx="548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smtClean="0"/>
              <a:t>   文章</a:t>
            </a:r>
            <a:r>
              <a:rPr lang="zh-CN" altLang="en-US" sz="2800" b="1"/>
              <a:t>长短要“量体裁衣”</a:t>
            </a:r>
            <a:endParaRPr lang="zh-CN" altLang="en-US" sz="2800" b="1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7060759" y="3052418"/>
            <a:ext cx="4873450" cy="104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/>
              <a:t>从反面论证写文章要看对象</a:t>
            </a:r>
            <a:r>
              <a:rPr lang="zh-CN" altLang="en-US" sz="2800" b="1" smtClean="0"/>
              <a:t>，</a:t>
            </a:r>
            <a:endParaRPr lang="en-US" altLang="zh-CN" sz="2800" b="1" smtClean="0"/>
          </a:p>
          <a:p>
            <a:pPr>
              <a:spcBef>
                <a:spcPct val="20000"/>
              </a:spcBef>
            </a:pPr>
            <a:r>
              <a:rPr lang="zh-CN" altLang="en-US" sz="2800" b="1" smtClean="0"/>
              <a:t>有</a:t>
            </a:r>
            <a:r>
              <a:rPr lang="zh-CN" altLang="en-US" sz="2800" b="1"/>
              <a:t>群众观点</a:t>
            </a:r>
            <a:endParaRPr lang="zh-CN" altLang="en-US" sz="2800" b="1"/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6634328" y="4578374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要有责任感</a:t>
            </a:r>
            <a:endParaRPr lang="zh-CN" altLang="en-US" sz="2800" b="1"/>
          </a:p>
        </p:txBody>
      </p:sp>
      <p:sp>
        <p:nvSpPr>
          <p:cNvPr id="3" name="右箭头 2"/>
          <p:cNvSpPr/>
          <p:nvPr/>
        </p:nvSpPr>
        <p:spPr>
          <a:xfrm>
            <a:off x="5279407" y="1542197"/>
            <a:ext cx="1023582" cy="2456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4403677" y="2135964"/>
            <a:ext cx="1023582" cy="2456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890525" y="3449731"/>
            <a:ext cx="1023582" cy="2456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5120184" y="4717154"/>
            <a:ext cx="1023582" cy="2456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  <p:bldP spid="286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228600"/>
            <a:ext cx="10972800" cy="6019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空话连篇，言之无物。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装腔作势，借以吓人。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无的放矢，不看对象。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语言无味，像个瘪三。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甲乙丙丁，开中药铺。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不负责任，到处害人。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流毒全党，妨害革命。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传播出去，祸国殃民。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/>
          </a:p>
          <a:p>
            <a:pPr>
              <a:buFontTx/>
              <a:buNone/>
            </a:pPr>
            <a:endParaRPr lang="en-US" altLang="zh-CN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791200" y="152400"/>
            <a:ext cx="284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内容空洞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791200" y="762001"/>
            <a:ext cx="28448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动机不纯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791200" y="1371600"/>
            <a:ext cx="294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目的不明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791200" y="2057400"/>
            <a:ext cx="2438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缺少文采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791200" y="2667000"/>
            <a:ext cx="3048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形式主义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689600" y="3200400"/>
            <a:ext cx="355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责任心不足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5892800" y="4038600"/>
            <a:ext cx="294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危害后果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77" name="AutoShape 13"/>
          <p:cNvSpPr/>
          <p:nvPr/>
        </p:nvSpPr>
        <p:spPr bwMode="auto">
          <a:xfrm>
            <a:off x="8128000" y="228600"/>
            <a:ext cx="304800" cy="1600200"/>
          </a:xfrm>
          <a:prstGeom prst="righ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8" name="AutoShape 14"/>
          <p:cNvSpPr/>
          <p:nvPr/>
        </p:nvSpPr>
        <p:spPr bwMode="auto">
          <a:xfrm>
            <a:off x="8229600" y="2133600"/>
            <a:ext cx="203200" cy="990600"/>
          </a:xfrm>
          <a:prstGeom prst="rightBracket">
            <a:avLst>
              <a:gd name="adj" fmla="val 54167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AutoShape 15"/>
          <p:cNvSpPr/>
          <p:nvPr/>
        </p:nvSpPr>
        <p:spPr bwMode="auto">
          <a:xfrm>
            <a:off x="8331200" y="3886200"/>
            <a:ext cx="101600" cy="914400"/>
          </a:xfrm>
          <a:prstGeom prst="rightBracket">
            <a:avLst>
              <a:gd name="adj" fmla="val 10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8534400" y="762000"/>
            <a:ext cx="2540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思想内容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8534400" y="2286001"/>
            <a:ext cx="243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文章形式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10566400" y="3200401"/>
            <a:ext cx="1625600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根源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10566400" y="4114801"/>
            <a:ext cx="1625600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危害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84" name="AutoShape 20"/>
          <p:cNvSpPr/>
          <p:nvPr/>
        </p:nvSpPr>
        <p:spPr bwMode="auto">
          <a:xfrm>
            <a:off x="5689600" y="3886200"/>
            <a:ext cx="203200" cy="838200"/>
          </a:xfrm>
          <a:prstGeom prst="rightBracket">
            <a:avLst>
              <a:gd name="adj" fmla="val 45833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5" name="AutoShape 21"/>
          <p:cNvSpPr/>
          <p:nvPr/>
        </p:nvSpPr>
        <p:spPr bwMode="auto">
          <a:xfrm>
            <a:off x="10668000" y="838200"/>
            <a:ext cx="203200" cy="1752600"/>
          </a:xfrm>
          <a:prstGeom prst="rightBracket">
            <a:avLst>
              <a:gd name="adj" fmla="val 95833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11074401" y="990601"/>
            <a:ext cx="596638" cy="10772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表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 sz="3200" b="1">
                <a:solidFill>
                  <a:srgbClr val="FF0000"/>
                </a:solidFill>
              </a:rPr>
              <a:t>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>
            <a:off x="8737600" y="3505200"/>
            <a:ext cx="162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>
            <a:off x="8737600" y="4267200"/>
            <a:ext cx="172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 flipH="1">
            <a:off x="11480800" y="22860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 flipH="1">
            <a:off x="11480800" y="3733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508001" y="5257801"/>
            <a:ext cx="82798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由表及里，由浅入深，符合人们认识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事物的规律，具有严密的逻辑性。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1129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731500" y="11912600"/>
            <a:ext cx="304800" cy="4191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/>
      <p:bldP spid="11280" grpId="1"/>
      <p:bldP spid="11281" grpId="0"/>
      <p:bldP spid="11281" grpId="1"/>
      <p:bldP spid="11282" grpId="0"/>
      <p:bldP spid="11283" grpId="0"/>
      <p:bldP spid="11286" grpId="0"/>
      <p:bldP spid="112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学习目标</a:t>
            </a:r>
            <a:endParaRPr lang="zh-CN" altLang="en-US" b="1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</a:rPr>
              <a:t>1</a:t>
            </a:r>
            <a:r>
              <a:rPr lang="zh-CN" altLang="zh-CN" sz="3600" b="1">
                <a:solidFill>
                  <a:schemeClr val="tx1"/>
                </a:solidFill>
              </a:rPr>
              <a:t>、掌握“对牛弹琴”“檄文”“接洽”“流毒”等词的意义。</a:t>
            </a:r>
            <a:r>
              <a:rPr lang="zh-CN" altLang="zh-CN" sz="3600" b="1" smtClean="0">
                <a:effectLst/>
              </a:rPr>
              <a:t> </a:t>
            </a:r>
            <a:r>
              <a:rPr lang="en-US" altLang="zh-CN" sz="3600" b="1">
                <a:solidFill>
                  <a:schemeClr val="tx1"/>
                </a:solidFill>
              </a:rPr>
              <a:t> </a:t>
            </a:r>
            <a:endParaRPr lang="zh-CN" altLang="zh-CN" sz="36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</a:rPr>
              <a:t>2</a:t>
            </a:r>
            <a:r>
              <a:rPr lang="zh-CN" altLang="zh-CN" sz="3600" b="1">
                <a:solidFill>
                  <a:schemeClr val="tx1"/>
                </a:solidFill>
              </a:rPr>
              <a:t>、分析理解“摆情况—论危害—挖根源—提办法”的论述思路与“分项列举，边破边立”的论证方法。</a:t>
            </a:r>
            <a:r>
              <a:rPr lang="zh-CN" altLang="zh-CN" sz="3600" b="1" smtClean="0">
                <a:effectLst/>
              </a:rPr>
              <a:t> </a:t>
            </a:r>
            <a:r>
              <a:rPr lang="en-US" altLang="zh-CN" sz="3600" b="1">
                <a:solidFill>
                  <a:schemeClr val="tx1"/>
                </a:solidFill>
              </a:rPr>
              <a:t> </a:t>
            </a:r>
            <a:endParaRPr lang="zh-CN" altLang="zh-CN" sz="3600" b="1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</a:rPr>
              <a:t>3</a:t>
            </a:r>
            <a:r>
              <a:rPr lang="zh-CN" altLang="zh-CN" sz="3600" b="1">
                <a:solidFill>
                  <a:schemeClr val="tx1"/>
                </a:solidFill>
              </a:rPr>
              <a:t>、揣摩本文运用成语、俗语、引例、设喻使语言生动形象的方法。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0"/>
            <a:ext cx="10972800" cy="1143000"/>
          </a:xfrm>
        </p:spPr>
        <p:txBody>
          <a:bodyPr/>
          <a:lstStyle/>
          <a:p>
            <a:pPr algn="l"/>
            <a:r>
              <a:rPr lang="zh-CN" altLang="en-US" b="1" smtClean="0"/>
              <a:t>作者简介</a:t>
            </a:r>
            <a:endParaRPr lang="zh-CN" altLang="en-US" b="1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11684000" cy="5486400"/>
          </a:xfrm>
        </p:spPr>
        <p:txBody>
          <a:bodyPr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zh-CN" altLang="en-US" sz="3600" b="1" smtClean="0"/>
              <a:t>毛泽东（</a:t>
            </a:r>
            <a:r>
              <a:rPr lang="en-US" altLang="zh-CN" sz="3600" b="1" smtClean="0"/>
              <a:t>1893-1976)</a:t>
            </a:r>
            <a:r>
              <a:rPr lang="zh-CN" altLang="en-US" sz="3600" b="1" smtClean="0"/>
              <a:t>，字润之，湖南湘潭人，中国无产阶级革命家、政治家、思想家、军事家、文学家、书法家、中国共产党和中国人民解放军的主要缔造者和领导人，中华人民共和国的开国领袖。毛泽东一生创作了许多文学作品，在诗词创作上堪称巨擘，代表作品有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卜算子</a:t>
            </a:r>
            <a:r>
              <a:rPr lang="en-US" altLang="zh-CN" sz="3600" b="1" smtClean="0"/>
              <a:t>•</a:t>
            </a:r>
            <a:r>
              <a:rPr lang="zh-CN" altLang="en-US" sz="3600" b="1" smtClean="0"/>
              <a:t>咏梅</a:t>
            </a:r>
            <a:r>
              <a:rPr lang="en-US" altLang="zh-CN" sz="3600" b="1" smtClean="0"/>
              <a:t>》《</a:t>
            </a:r>
            <a:r>
              <a:rPr lang="zh-CN" altLang="en-US" sz="3600" b="1" smtClean="0"/>
              <a:t>沁园春</a:t>
            </a:r>
            <a:r>
              <a:rPr lang="en-US" altLang="zh-CN" sz="3600" b="1" smtClean="0"/>
              <a:t>•</a:t>
            </a:r>
            <a:r>
              <a:rPr lang="zh-CN" altLang="en-US" sz="3600" b="1" smtClean="0"/>
              <a:t>雪</a:t>
            </a:r>
            <a:r>
              <a:rPr lang="en-US" altLang="zh-CN" sz="3600" b="1" smtClean="0"/>
              <a:t>》《</a:t>
            </a:r>
            <a:r>
              <a:rPr lang="zh-CN" altLang="en-US" sz="3600" b="1" smtClean="0"/>
              <a:t>采桑子</a:t>
            </a:r>
            <a:r>
              <a:rPr lang="en-US" altLang="zh-CN" sz="3600" b="1" smtClean="0"/>
              <a:t>•</a:t>
            </a:r>
            <a:r>
              <a:rPr lang="zh-CN" altLang="en-US" sz="3600" b="1" smtClean="0"/>
              <a:t>重阳</a:t>
            </a:r>
            <a:r>
              <a:rPr lang="en-US" altLang="zh-CN" sz="3600" b="1" smtClean="0"/>
              <a:t>》《</a:t>
            </a:r>
            <a:r>
              <a:rPr lang="zh-CN" altLang="en-US" sz="3600" b="1" smtClean="0"/>
              <a:t>七律</a:t>
            </a:r>
            <a:r>
              <a:rPr lang="en-US" altLang="zh-CN" sz="3600" b="1" smtClean="0"/>
              <a:t>•</a:t>
            </a:r>
            <a:r>
              <a:rPr lang="zh-CN" altLang="en-US" sz="3600" b="1" smtClean="0"/>
              <a:t>长征</a:t>
            </a:r>
            <a:r>
              <a:rPr lang="en-US" altLang="zh-CN" sz="3600" b="1" smtClean="0"/>
              <a:t>》《</a:t>
            </a:r>
            <a:r>
              <a:rPr lang="zh-CN" altLang="en-US" sz="3600" b="1" smtClean="0"/>
              <a:t>水调歌头</a:t>
            </a:r>
            <a:r>
              <a:rPr lang="en-US" altLang="zh-CN" sz="3600" b="1" smtClean="0"/>
              <a:t>•</a:t>
            </a:r>
            <a:r>
              <a:rPr lang="zh-CN" altLang="en-US" sz="3600" b="1" smtClean="0"/>
              <a:t>游泳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等。他的诗词里包含着他咏叹景物的艺术、军事指挥的艺术、治国领导的艺术和人际交往的艺术，是中华民族一笔巨大的精神财富。</a:t>
            </a:r>
            <a:br>
              <a:rPr lang="zh-CN" altLang="en-US" sz="3600" b="1">
                <a:latin typeface="GulimChe" pitchFamily="49" charset="-127"/>
                <a:ea typeface="GulimChe" pitchFamily="49" charset="-127"/>
              </a:rPr>
            </a:br>
            <a:endParaRPr lang="zh-CN" altLang="en-US" sz="3600" b="1"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5365" name="AutoShape 5" descr="get?name=T1aqEDBX__1RCvBVdK"/>
          <p:cNvSpPr>
            <a:spLocks noChangeAspect="1" noChangeArrowheads="1"/>
          </p:cNvSpPr>
          <p:nvPr/>
        </p:nvSpPr>
        <p:spPr bwMode="auto">
          <a:xfrm>
            <a:off x="207433" y="46038"/>
            <a:ext cx="406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0"/>
            <a:ext cx="10972800" cy="1143000"/>
          </a:xfrm>
        </p:spPr>
        <p:txBody>
          <a:bodyPr/>
          <a:lstStyle/>
          <a:p>
            <a:pPr algn="l"/>
            <a:r>
              <a:rPr lang="zh-CN" altLang="en-US" b="1"/>
              <a:t>背景简介</a:t>
            </a:r>
            <a:endParaRPr lang="zh-CN" altLang="en-US" b="1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11684000" cy="5486400"/>
          </a:xfrm>
        </p:spPr>
        <p:txBody>
          <a:bodyPr/>
          <a:lstStyle/>
          <a:p>
            <a:pPr>
              <a:spcBef>
                <a:spcPct val="5000"/>
              </a:spcBef>
              <a:spcAft>
                <a:spcPct val="5000"/>
              </a:spcAft>
            </a:pPr>
            <a:r>
              <a:rPr lang="en-US" altLang="zh-CN" sz="3600" b="1" smtClean="0">
                <a:latin typeface="+mn-ea"/>
              </a:rPr>
              <a:t>《</a:t>
            </a:r>
            <a:r>
              <a:rPr lang="zh-CN" altLang="en-US" sz="3600" b="1">
                <a:latin typeface="+mn-ea"/>
              </a:rPr>
              <a:t>反对党八股</a:t>
            </a:r>
            <a:r>
              <a:rPr lang="en-US" altLang="zh-CN" sz="3600" b="1">
                <a:latin typeface="+mn-ea"/>
              </a:rPr>
              <a:t>》</a:t>
            </a:r>
            <a:r>
              <a:rPr lang="zh-CN" altLang="en-US" sz="3600" b="1">
                <a:latin typeface="+mn-ea"/>
              </a:rPr>
              <a:t>是毛泽东同志于</a:t>
            </a:r>
            <a:r>
              <a:rPr lang="en-US" altLang="zh-CN" sz="3600" b="1">
                <a:latin typeface="+mn-ea"/>
              </a:rPr>
              <a:t>1942.2.8</a:t>
            </a:r>
            <a:r>
              <a:rPr lang="zh-CN" altLang="en-US" sz="3600" b="1">
                <a:latin typeface="+mn-ea"/>
              </a:rPr>
              <a:t>在延安干部会议上的讲演。毛泽东同志的这篇讲演和</a:t>
            </a:r>
            <a:r>
              <a:rPr lang="en-US" altLang="zh-CN" sz="3600" b="1">
                <a:latin typeface="+mn-ea"/>
              </a:rPr>
              <a:t>《</a:t>
            </a:r>
            <a:r>
              <a:rPr lang="zh-CN" altLang="en-US" sz="3600" b="1">
                <a:latin typeface="+mn-ea"/>
              </a:rPr>
              <a:t>改造我们的学习</a:t>
            </a:r>
            <a:r>
              <a:rPr lang="en-US" altLang="zh-CN" sz="3600" b="1">
                <a:latin typeface="+mn-ea"/>
              </a:rPr>
              <a:t>》</a:t>
            </a:r>
            <a:r>
              <a:rPr lang="zh-CN" altLang="en-US" sz="3600" b="1">
                <a:latin typeface="+mn-ea"/>
              </a:rPr>
              <a:t>、</a:t>
            </a:r>
            <a:r>
              <a:rPr lang="en-US" altLang="zh-CN" sz="3600" b="1">
                <a:latin typeface="+mn-ea"/>
              </a:rPr>
              <a:t>《</a:t>
            </a:r>
            <a:r>
              <a:rPr lang="zh-CN" altLang="en-US" sz="3600" b="1">
                <a:latin typeface="+mn-ea"/>
              </a:rPr>
              <a:t>整顿党的作风</a:t>
            </a:r>
            <a:r>
              <a:rPr lang="en-US" altLang="zh-CN" sz="3600" b="1">
                <a:latin typeface="+mn-ea"/>
              </a:rPr>
              <a:t>》</a:t>
            </a:r>
            <a:r>
              <a:rPr lang="zh-CN" altLang="en-US" sz="3600" b="1">
                <a:latin typeface="+mn-ea"/>
              </a:rPr>
              <a:t>，是整风运动的基本著作，是我党思想建设的重要文献。</a:t>
            </a:r>
            <a:br>
              <a:rPr lang="zh-CN" altLang="en-US" sz="3600" b="1">
                <a:latin typeface="+mn-ea"/>
              </a:rPr>
            </a:br>
            <a:r>
              <a:rPr lang="zh-CN" altLang="en-US" sz="3600" b="1">
                <a:latin typeface="+mn-ea"/>
              </a:rPr>
              <a:t>    这篇文章着重谈的是关于改进</a:t>
            </a:r>
            <a:r>
              <a:rPr lang="zh-CN" altLang="en-US" sz="3600" b="1" smtClean="0">
                <a:latin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文</a:t>
            </a:r>
            <a:r>
              <a:rPr lang="zh-CN" altLang="en-US" sz="3600" b="1" smtClean="0">
                <a:solidFill>
                  <a:srgbClr val="FF0000"/>
                </a:solidFill>
                <a:latin typeface="+mn-ea"/>
              </a:rPr>
              <a:t>风</a:t>
            </a:r>
            <a:r>
              <a:rPr lang="zh-CN" altLang="en-US" sz="3600" b="1" smtClean="0">
                <a:latin typeface="+mn-ea"/>
              </a:rPr>
              <a:t>”</a:t>
            </a:r>
            <a:r>
              <a:rPr lang="zh-CN" altLang="en-US" sz="3600" b="1">
                <a:latin typeface="+mn-ea"/>
              </a:rPr>
              <a:t>的问题。它深刻地</a:t>
            </a:r>
            <a:r>
              <a:rPr lang="zh-CN" altLang="en-US" sz="3600" b="1">
                <a:solidFill>
                  <a:srgbClr val="FF0000"/>
                </a:solidFill>
                <a:latin typeface="+mn-ea"/>
              </a:rPr>
              <a:t>论述了党八股产生的历史根源和阶级根源，阐明了反对党八股的重要意义，并具体指出党八股的八大罪状及其危害性，最后提出马克思列宁主义新文风的要求，指明了今后努力的方向。</a:t>
            </a:r>
            <a:r>
              <a:rPr lang="zh-CN" altLang="en-US" sz="3600" b="1">
                <a:latin typeface="+mn-ea"/>
              </a:rPr>
              <a:t>本文节选的是</a:t>
            </a:r>
            <a:r>
              <a:rPr lang="en-US" altLang="zh-CN" sz="3600" b="1">
                <a:latin typeface="+mn-ea"/>
              </a:rPr>
              <a:t>《</a:t>
            </a:r>
            <a:r>
              <a:rPr lang="zh-CN" altLang="en-US" sz="3600" b="1">
                <a:latin typeface="+mn-ea"/>
              </a:rPr>
              <a:t>反对党八股</a:t>
            </a:r>
            <a:r>
              <a:rPr lang="en-US" altLang="zh-CN" sz="3600" b="1">
                <a:latin typeface="+mn-ea"/>
              </a:rPr>
              <a:t>》</a:t>
            </a:r>
            <a:r>
              <a:rPr lang="zh-CN" altLang="en-US" sz="3600" b="1">
                <a:latin typeface="+mn-ea"/>
              </a:rPr>
              <a:t>中</a:t>
            </a:r>
            <a:r>
              <a:rPr lang="en-US" altLang="zh-CN" sz="3600" b="1">
                <a:latin typeface="+mn-ea"/>
              </a:rPr>
              <a:t>9─18 </a:t>
            </a:r>
            <a:r>
              <a:rPr lang="zh-CN" altLang="en-US" sz="3600" b="1">
                <a:latin typeface="+mn-ea"/>
              </a:rPr>
              <a:t>节。</a:t>
            </a:r>
            <a:br>
              <a:rPr lang="zh-CN" altLang="en-US" sz="3600" b="1">
                <a:latin typeface="+mn-ea"/>
              </a:rPr>
            </a:br>
            <a:br>
              <a:rPr lang="zh-CN" altLang="en-US" sz="3600" b="1">
                <a:latin typeface="+mn-ea"/>
              </a:rPr>
            </a:br>
            <a:endParaRPr lang="zh-CN" altLang="en-US" sz="3600" b="1">
              <a:latin typeface="+mn-ea"/>
            </a:endParaRPr>
          </a:p>
        </p:txBody>
      </p:sp>
      <p:sp>
        <p:nvSpPr>
          <p:cNvPr id="15365" name="AutoShape 5" descr="get?name=T1aqEDBX__1RCvBVdK"/>
          <p:cNvSpPr>
            <a:spLocks noChangeAspect="1" noChangeArrowheads="1"/>
          </p:cNvSpPr>
          <p:nvPr/>
        </p:nvSpPr>
        <p:spPr bwMode="auto">
          <a:xfrm>
            <a:off x="207433" y="46038"/>
            <a:ext cx="406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06400" y="310655"/>
            <a:ext cx="11379200" cy="5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4000" b="1"/>
              <a:t>解题</a:t>
            </a:r>
            <a:endParaRPr lang="zh-CN" altLang="en-US" sz="4000" b="1"/>
          </a:p>
          <a:p>
            <a:pPr algn="ctr"/>
            <a:endParaRPr lang="zh-CN" altLang="en-US" sz="1000" b="1"/>
          </a:p>
          <a:p>
            <a:r>
              <a:rPr lang="zh-CN" altLang="en-US" sz="3600"/>
              <a:t>       </a:t>
            </a:r>
            <a:r>
              <a:rPr lang="zh-CN" altLang="en-US" sz="3600" b="1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八股</a:t>
            </a:r>
            <a:r>
              <a:rPr lang="zh-CN" altLang="en-US" sz="3600" b="1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，即八股文，也称</a:t>
            </a:r>
            <a:r>
              <a:rPr lang="zh-CN" altLang="en-US" sz="3600" b="1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八比</a:t>
            </a:r>
            <a:r>
              <a:rPr lang="zh-CN" altLang="en-US" sz="3600" b="1"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，原为中国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明清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两代封建皇朝考试制度规定的一种特殊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文体。每篇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文章都由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破题、承题、起讲、入手、起股、中股、后股、束股八部分构成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其中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四股各要求有两股文字相对偶。这种文章的每一段落都要死守固定的格式，连字数都有限制，考生只能按照题目的字数敷衍成文；在内容上只许为圣贤立言，不许作者自由发挥。所以，实际上它是一种没有内容，专讲形式的文字游戏是封建统治者愚弄和奴化知识分子的一种手段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-104633" y="1164134"/>
            <a:ext cx="122966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+mn-ea"/>
              </a:rPr>
              <a:t> </a:t>
            </a:r>
            <a:r>
              <a:rPr lang="en-US" altLang="zh-CN" sz="2800" b="1" smtClean="0">
                <a:latin typeface="+mn-ea"/>
              </a:rPr>
              <a:t>(</a:t>
            </a:r>
            <a:r>
              <a:rPr lang="en-US" altLang="zh-CN" sz="2800" b="1">
                <a:latin typeface="+mn-ea"/>
              </a:rPr>
              <a:t>1) </a:t>
            </a:r>
            <a:r>
              <a:rPr lang="zh-CN" altLang="zh-CN" sz="2800" b="1" smtClean="0">
                <a:latin typeface="+mn-ea"/>
              </a:rPr>
              <a:t>接洽</a:t>
            </a:r>
            <a:r>
              <a:rPr lang="zh-CN" altLang="zh-CN" sz="2800" b="1">
                <a:latin typeface="+mn-ea"/>
              </a:rPr>
              <a:t>：指跟人商量彼此有关的事务，以求得协议。</a:t>
            </a:r>
            <a:r>
              <a:rPr lang="en-US" altLang="zh-CN" sz="2800" b="1">
                <a:latin typeface="+mn-ea"/>
              </a:rPr>
              <a:t>   </a:t>
            </a:r>
            <a:endParaRPr lang="zh-CN" altLang="zh-CN" sz="2800" b="1">
              <a:latin typeface="+mn-ea"/>
            </a:endParaRPr>
          </a:p>
          <a:p>
            <a:r>
              <a:rPr lang="en-US" altLang="zh-CN" sz="2800" b="1" smtClean="0">
                <a:latin typeface="+mn-ea"/>
              </a:rPr>
              <a:t>     </a:t>
            </a:r>
            <a:r>
              <a:rPr lang="zh-CN" altLang="zh-CN" sz="2800" b="1" smtClean="0">
                <a:latin typeface="+mn-ea"/>
              </a:rPr>
              <a:t>接触</a:t>
            </a:r>
            <a:r>
              <a:rPr lang="zh-CN" altLang="zh-CN" sz="2800" b="1">
                <a:latin typeface="+mn-ea"/>
              </a:rPr>
              <a:t>：指①挨上，碰着；②（人与人）接近并发生交往或冲突。</a:t>
            </a:r>
            <a:r>
              <a:rPr lang="en-US" altLang="zh-CN" sz="2800" b="1">
                <a:latin typeface="+mn-ea"/>
              </a:rPr>
              <a:t>                                    </a:t>
            </a:r>
            <a:endParaRPr lang="zh-CN" altLang="zh-CN" sz="2800" b="1">
              <a:latin typeface="+mn-ea"/>
            </a:endParaRPr>
          </a:p>
          <a:p>
            <a:r>
              <a:rPr lang="zh-CN" altLang="en-US" sz="2800" b="1" smtClean="0">
                <a:latin typeface="+mn-ea"/>
              </a:rPr>
              <a:t>（</a:t>
            </a:r>
            <a:r>
              <a:rPr lang="en-US" altLang="zh-CN" sz="2800" b="1" smtClean="0">
                <a:latin typeface="+mn-ea"/>
              </a:rPr>
              <a:t>2</a:t>
            </a:r>
            <a:r>
              <a:rPr lang="zh-CN" altLang="en-US" sz="2800" b="1" smtClean="0">
                <a:latin typeface="+mn-ea"/>
              </a:rPr>
              <a:t>）</a:t>
            </a:r>
            <a:r>
              <a:rPr lang="zh-CN" altLang="zh-CN" sz="2800" b="1" smtClean="0">
                <a:latin typeface="+mn-ea"/>
              </a:rPr>
              <a:t>精炼</a:t>
            </a:r>
            <a:r>
              <a:rPr lang="zh-CN" altLang="zh-CN" sz="2800" b="1">
                <a:latin typeface="+mn-ea"/>
              </a:rPr>
              <a:t>：侧重于“少”，指文章或讲话没有多余词句。</a:t>
            </a:r>
            <a:endParaRPr lang="zh-CN" altLang="zh-CN" sz="2800" b="1">
              <a:latin typeface="+mn-ea"/>
            </a:endParaRPr>
          </a:p>
          <a:p>
            <a:r>
              <a:rPr lang="en-US" altLang="zh-CN" sz="2800" b="1" smtClean="0">
                <a:latin typeface="+mn-ea"/>
              </a:rPr>
              <a:t>     </a:t>
            </a:r>
            <a:r>
              <a:rPr lang="zh-CN" altLang="zh-CN" sz="2800" b="1" smtClean="0">
                <a:latin typeface="+mn-ea"/>
              </a:rPr>
              <a:t>精粹</a:t>
            </a:r>
            <a:r>
              <a:rPr lang="zh-CN" altLang="zh-CN" sz="2800" b="1">
                <a:latin typeface="+mn-ea"/>
              </a:rPr>
              <a:t>：侧重于“好”，纯而不杂。“精粹”还可作名词，相当于“精华”</a:t>
            </a:r>
            <a:r>
              <a:rPr lang="zh-CN" altLang="zh-CN" sz="2800" b="1" smtClean="0">
                <a:latin typeface="+mn-ea"/>
              </a:rPr>
              <a:t>。</a:t>
            </a:r>
            <a:r>
              <a:rPr lang="zh-CN" altLang="en-US" sz="2800" b="1" smtClean="0">
                <a:latin typeface="+mn-ea"/>
              </a:rPr>
              <a:t>（</a:t>
            </a:r>
            <a:r>
              <a:rPr lang="zh-CN" altLang="zh-CN" sz="2800" b="1" smtClean="0">
                <a:solidFill>
                  <a:srgbClr val="FF0000"/>
                </a:solidFill>
                <a:latin typeface="+mn-ea"/>
              </a:rPr>
              <a:t>二者</a:t>
            </a:r>
            <a:r>
              <a:rPr lang="zh-CN" altLang="zh-CN" sz="2800" b="1">
                <a:solidFill>
                  <a:srgbClr val="FF0000"/>
                </a:solidFill>
                <a:latin typeface="+mn-ea"/>
              </a:rPr>
              <a:t>都是形容词，都有“既少又好”的意思</a:t>
            </a:r>
            <a:r>
              <a:rPr lang="zh-CN" altLang="zh-CN" sz="2800" b="1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sz="2800" b="1" smtClean="0">
                <a:latin typeface="+mn-ea"/>
              </a:rPr>
              <a:t>）</a:t>
            </a:r>
            <a:endParaRPr lang="zh-CN" altLang="zh-CN" sz="2800" b="1">
              <a:latin typeface="+mn-ea"/>
            </a:endParaRPr>
          </a:p>
          <a:p>
            <a:r>
              <a:rPr lang="zh-CN" altLang="zh-CN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3</a:t>
            </a:r>
            <a:r>
              <a:rPr lang="zh-CN" altLang="zh-CN" sz="2800" b="1">
                <a:latin typeface="+mn-ea"/>
              </a:rPr>
              <a:t>）对牛弹琴：是指讥笑听话的人不懂对方说得是什么。用以讥笑说话的人不看对象。</a:t>
            </a:r>
            <a:endParaRPr lang="zh-CN" altLang="zh-CN" sz="2800" b="1">
              <a:latin typeface="+mn-ea"/>
            </a:endParaRPr>
          </a:p>
          <a:p>
            <a:r>
              <a:rPr lang="zh-CN" altLang="zh-CN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4</a:t>
            </a:r>
            <a:r>
              <a:rPr lang="zh-CN" altLang="zh-CN" sz="2800" b="1">
                <a:latin typeface="+mn-ea"/>
              </a:rPr>
              <a:t>）檄文：古代用于晓谕、征召、声讨等的文书，特指声讨敌人或叛逆者的文书。</a:t>
            </a:r>
            <a:endParaRPr lang="zh-CN" altLang="zh-CN" sz="2800" b="1">
              <a:latin typeface="+mn-ea"/>
            </a:endParaRPr>
          </a:p>
          <a:p>
            <a:r>
              <a:rPr lang="zh-CN" altLang="zh-CN" sz="2800" b="1">
                <a:latin typeface="+mn-ea"/>
              </a:rPr>
              <a:t>（</a:t>
            </a:r>
            <a:r>
              <a:rPr lang="en-US" altLang="zh-CN" sz="2800" b="1">
                <a:latin typeface="+mn-ea"/>
              </a:rPr>
              <a:t>5</a:t>
            </a:r>
            <a:r>
              <a:rPr lang="zh-CN" altLang="zh-CN" sz="2800" b="1">
                <a:latin typeface="+mn-ea"/>
              </a:rPr>
              <a:t>）流毒：指流传的毒害。</a:t>
            </a:r>
            <a:r>
              <a:rPr lang="en-US" altLang="zh-CN" sz="2800" b="1">
                <a:latin typeface="+mn-ea"/>
              </a:rPr>
              <a:t>(1.</a:t>
            </a:r>
            <a:r>
              <a:rPr lang="zh-CN" altLang="zh-CN" sz="2800" b="1">
                <a:latin typeface="+mn-ea"/>
              </a:rPr>
              <a:t>毒害流传：～四方。～无穷。</a:t>
            </a:r>
            <a:r>
              <a:rPr lang="en-US" altLang="zh-CN" sz="2800" b="1">
                <a:latin typeface="+mn-ea"/>
              </a:rPr>
              <a:t>2.</a:t>
            </a:r>
            <a:r>
              <a:rPr lang="zh-CN" altLang="zh-CN" sz="2800" b="1">
                <a:latin typeface="+mn-ea"/>
              </a:rPr>
              <a:t>流传的毒害：肃清～。封建礼教的～，千百年来不知戕害了多少青年男女。</a:t>
            </a:r>
            <a:r>
              <a:rPr lang="en-US" altLang="zh-CN" sz="2800" b="1">
                <a:latin typeface="+mn-ea"/>
              </a:rPr>
              <a:t>)</a:t>
            </a:r>
            <a:endParaRPr lang="zh-CN" altLang="zh-CN" sz="2800" b="1">
              <a:latin typeface="+mn-ea"/>
            </a:endParaRPr>
          </a:p>
          <a:p>
            <a:endParaRPr lang="zh-CN" altLang="en-US" sz="2800" b="1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842" y="191069"/>
            <a:ext cx="84752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词语积累</a:t>
            </a:r>
            <a:endParaRPr lang="zh-CN" altLang="zh-CN" sz="4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363200" cy="944562"/>
          </a:xfrm>
        </p:spPr>
        <p:txBody>
          <a:bodyPr/>
          <a:lstStyle/>
          <a:p>
            <a:pPr algn="l"/>
            <a:r>
              <a:rPr lang="zh-CN" altLang="en-US" sz="4800" b="1" smtClean="0"/>
              <a:t>梳理本文基本结构：</a:t>
            </a:r>
            <a:endParaRPr lang="zh-CN" altLang="en-US" sz="4800" b="1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1219201"/>
            <a:ext cx="11582400" cy="4525963"/>
          </a:xfrm>
        </p:spPr>
        <p:txBody>
          <a:bodyPr/>
          <a:lstStyle/>
          <a:p>
            <a:r>
              <a:rPr lang="en-US" altLang="zh-CN" sz="3600"/>
              <a:t>(1)</a:t>
            </a:r>
            <a:r>
              <a:rPr lang="zh-CN" altLang="en-US" sz="3600" b="1"/>
              <a:t>引论部分（提出问题）：</a:t>
            </a:r>
            <a:endParaRPr lang="zh-CN" altLang="en-US" sz="3600" b="1"/>
          </a:p>
          <a:p>
            <a:r>
              <a:rPr lang="zh-CN" altLang="en-US" sz="3600" b="1">
                <a:solidFill>
                  <a:schemeClr val="hlink"/>
                </a:solidFill>
              </a:rPr>
              <a:t>第</a:t>
            </a:r>
            <a:r>
              <a:rPr lang="en-US" altLang="zh-CN" sz="3600" b="1">
                <a:solidFill>
                  <a:schemeClr val="hlink"/>
                </a:solidFill>
              </a:rPr>
              <a:t>1</a:t>
            </a:r>
            <a:r>
              <a:rPr lang="zh-CN" altLang="en-US" sz="3600" b="1">
                <a:solidFill>
                  <a:schemeClr val="hlink"/>
                </a:solidFill>
              </a:rPr>
              <a:t>段，指出党八股有八大罪状</a:t>
            </a:r>
            <a:r>
              <a:rPr lang="zh-CN" altLang="en-US" sz="3600"/>
              <a:t> </a:t>
            </a:r>
            <a:endParaRPr lang="zh-CN" altLang="en-US" sz="3600"/>
          </a:p>
          <a:p>
            <a:r>
              <a:rPr lang="en-US" altLang="zh-CN" sz="3600"/>
              <a:t>(2)</a:t>
            </a:r>
            <a:r>
              <a:rPr lang="zh-CN" altLang="en-US" sz="3600" b="1"/>
              <a:t>本论部分（分析问题）：</a:t>
            </a:r>
            <a:endParaRPr lang="zh-CN" altLang="en-US" sz="3600" b="1"/>
          </a:p>
          <a:p>
            <a:r>
              <a:rPr lang="zh-CN" altLang="en-US" sz="3600">
                <a:solidFill>
                  <a:schemeClr val="hlink"/>
                </a:solidFill>
              </a:rPr>
              <a:t>第</a:t>
            </a:r>
            <a:r>
              <a:rPr lang="en-US" altLang="zh-CN" sz="3600" smtClean="0">
                <a:solidFill>
                  <a:schemeClr val="hlink"/>
                </a:solidFill>
              </a:rPr>
              <a:t>2—9</a:t>
            </a:r>
            <a:r>
              <a:rPr lang="zh-CN" altLang="en-US" sz="3600">
                <a:solidFill>
                  <a:schemeClr val="hlink"/>
                </a:solidFill>
              </a:rPr>
              <a:t>段，列举党八股八大罪状，论证其危害和纠正的方法 </a:t>
            </a:r>
            <a:endParaRPr lang="zh-CN" altLang="en-US" sz="3600">
              <a:solidFill>
                <a:schemeClr val="hlink"/>
              </a:solidFill>
            </a:endParaRPr>
          </a:p>
          <a:p>
            <a:r>
              <a:rPr lang="en-US" altLang="zh-CN" sz="3600"/>
              <a:t>(3)</a:t>
            </a:r>
            <a:r>
              <a:rPr lang="zh-CN" altLang="en-US" sz="3600" b="1"/>
              <a:t>结论部分</a:t>
            </a:r>
            <a:r>
              <a:rPr lang="zh-CN" altLang="en-US" sz="3600" b="1" smtClean="0"/>
              <a:t>（解决问题）</a:t>
            </a:r>
            <a:r>
              <a:rPr lang="zh-CN" altLang="en-US" sz="3600" b="1"/>
              <a:t>：</a:t>
            </a:r>
            <a:endParaRPr lang="zh-CN" altLang="en-US" sz="3600" b="1"/>
          </a:p>
          <a:p>
            <a:r>
              <a:rPr lang="zh-CN" altLang="en-US" sz="3600">
                <a:solidFill>
                  <a:schemeClr val="hlink"/>
                </a:solidFill>
              </a:rPr>
              <a:t>第</a:t>
            </a:r>
            <a:r>
              <a:rPr lang="en-US" altLang="zh-CN" sz="3600">
                <a:solidFill>
                  <a:schemeClr val="hlink"/>
                </a:solidFill>
              </a:rPr>
              <a:t>10</a:t>
            </a:r>
            <a:r>
              <a:rPr lang="zh-CN" altLang="en-US" sz="3600">
                <a:solidFill>
                  <a:schemeClr val="hlink"/>
                </a:solidFill>
              </a:rPr>
              <a:t>段，必须抛弃党八股，采取生动活泼新鲜有力的马克思列宁主义的文风。 </a:t>
            </a:r>
            <a:endParaRPr lang="zh-CN" altLang="en-US" sz="3600">
              <a:solidFill>
                <a:schemeClr val="hlink"/>
              </a:solidFill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482377" y="3769012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采用并列的结构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9181" y="122831"/>
          <a:ext cx="12082818" cy="681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7349"/>
                <a:gridCol w="2417349"/>
                <a:gridCol w="2416040"/>
                <a:gridCol w="2416040"/>
                <a:gridCol w="2416040"/>
              </a:tblGrid>
              <a:tr h="344691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罪状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表现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危害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根源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</a:rPr>
                        <a:t>解决方法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空话连篇，言之无物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像懒婆娘的裹脚布又长又臭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散布坏影响造成坏习惯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下决心不要群众看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把文章写短写精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装腔作势，借以吓人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生怕人家驳装样子恐吓辱骂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妨害真理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剥削阶级流氓无产者惯用的手段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讲科学讲真理实事求是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无的放矢，不看对象</a:t>
                      </a:r>
                      <a:r>
                        <a:rPr lang="en-US" sz="20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故意写人们看不懂的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起不到作用见不到成效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不要老百姓看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effectLst/>
                        </a:rPr>
                        <a:t> </a:t>
                      </a:r>
                      <a:r>
                        <a:rPr lang="zh-CN" sz="2000" b="1" kern="100">
                          <a:effectLst/>
                        </a:rPr>
                        <a:t>研究分析宣传对象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语言无味，像个瘪三</a:t>
                      </a:r>
                      <a:r>
                        <a:rPr lang="en-US" sz="20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没几句生动的话学生腔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文章没人看</a:t>
                      </a:r>
                      <a:r>
                        <a:rPr lang="en-US" sz="20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effectLst/>
                        </a:rPr>
                        <a:t> </a:t>
                      </a:r>
                      <a:r>
                        <a:rPr lang="zh-CN" sz="2000" b="1" kern="100">
                          <a:effectLst/>
                        </a:rPr>
                        <a:t>没和人民群众接触过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学习语言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甲已丙丁，开中药铺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000" b="1" kern="100">
                          <a:effectLst/>
                        </a:rPr>
                        <a:t> </a:t>
                      </a:r>
                      <a:r>
                        <a:rPr lang="zh-CN" sz="2000" b="1" kern="100">
                          <a:effectLst/>
                        </a:rPr>
                        <a:t>不动脑筋罗列现象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使人作概念游戏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形式主义的方法</a:t>
                      </a:r>
                      <a:r>
                        <a:rPr lang="en-US" sz="20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提出分析解决问题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不负责任，到处害人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不研究不准备不修改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下笔千言离题万里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责任心不强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加强责任心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流毒全党，妨害革命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</a:tr>
              <a:tr h="798810"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zh-CN" sz="2000" b="1" kern="100">
                          <a:effectLst/>
                        </a:rPr>
                        <a:t>传播出去祸国殃民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54537" marR="54537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</a:rPr>
                        <a:t> </a:t>
                      </a:r>
                      <a:endParaRPr lang="zh-CN" sz="2000" b="1" kern="100">
                        <a:effectLst/>
                        <a:latin typeface="Calibri"/>
                        <a:ea typeface="宋体" pitchFamily="2" charset="-122"/>
                        <a:cs typeface="Times New Roman"/>
                      </a:endParaRPr>
                    </a:p>
                  </a:txBody>
                  <a:tcPr marL="54537" marR="54537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0" y="228600"/>
            <a:ext cx="10972800" cy="6019800"/>
          </a:xfrm>
        </p:spPr>
        <p:txBody>
          <a:bodyPr/>
          <a:lstStyle/>
          <a:p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>
                <a:latin typeface="楷体_GB2312" pitchFamily="49" charset="-122"/>
                <a:ea typeface="楷体_GB2312" pitchFamily="49" charset="-122"/>
              </a:rPr>
              <a:t>反对          提倡</a:t>
            </a:r>
            <a:endParaRPr lang="zh-CN" altLang="en-US" sz="44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9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一空话连篇，言之无物。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二装腔作势，借以吓人。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三无的放矢，不看对象。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四语言无味，像个瘪三。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五甲乙丙丁，开中药铺。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六不负责任，到处害人。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七流毒全党，妨害革命。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八传播出去，祸国殃民。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endParaRPr lang="en-US" altLang="zh-CN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299200" y="1295400"/>
            <a:ext cx="45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内容充实，言之有物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299200" y="1905000"/>
            <a:ext cx="44704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实事求是，宣传真理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6299200" y="2362200"/>
            <a:ext cx="487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有的放矢，尊重对象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6400800" y="289560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语言丰富，生动活泼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299200" y="3429000"/>
            <a:ext cx="436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善于分析，解决问题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6299200" y="3962400"/>
            <a:ext cx="436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责任心强，有益于人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6096000" y="4495800"/>
            <a:ext cx="538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影响全党，有益革命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299201" y="5105400"/>
            <a:ext cx="46947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传播出去，利国利民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98543" y="5691112"/>
            <a:ext cx="3960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先破    后立</a:t>
            </a:r>
            <a:endParaRPr lang="zh-CN" altLang="en-US" sz="54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109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1">
      <vt:lpstr>Arial</vt:lpstr>
      <vt:lpstr>等线 Light</vt:lpstr>
      <vt:lpstr>等线</vt:lpstr>
      <vt:lpstr>宋体</vt:lpstr>
      <vt:lpstr>Calibri Light</vt:lpstr>
      <vt:lpstr>Calibri</vt:lpstr>
      <vt:lpstr>GulimChe</vt:lpstr>
      <vt:lpstr>楷体_GB2312</vt:lpstr>
      <vt:lpstr>华文楷体</vt:lpstr>
      <vt:lpstr>Times New Roman</vt:lpstr>
      <vt:lpstr>黑体</vt:lpstr>
      <vt:lpstr>Office 主题​​</vt:lpstr>
      <vt:lpstr>PowerPoint Presentation</vt:lpstr>
      <vt:lpstr>学习目标</vt:lpstr>
      <vt:lpstr>作者简介</vt:lpstr>
      <vt:lpstr>背景简介</vt:lpstr>
      <vt:lpstr>PowerPoint Presentation</vt:lpstr>
      <vt:lpstr>PowerPoint Presentation</vt:lpstr>
      <vt:lpstr>梳理本文基本结构：</vt:lpstr>
      <vt:lpstr>PowerPoint Presentation</vt:lpstr>
      <vt:lpstr>PowerPoint Presentation</vt:lpstr>
      <vt:lpstr>课文怎样论述党八股的第一条罪状？用了哪些主要的论证方法？</vt:lpstr>
      <vt:lpstr>论证方法</vt:lpstr>
      <vt:lpstr>PowerPoint Presentation</vt:lpstr>
      <vt:lpstr>研读第五自然段</vt:lpstr>
      <vt:lpstr>PowerPoint Presentation</vt:lpstr>
      <vt:lpstr>PowerPoint Presentation</vt:lpstr>
      <vt:lpstr>PowerPoint Presentation</vt:lpstr>
      <vt:lpstr>语言特色</vt:lpstr>
      <vt:lpstr>合作探究：下列论据论证什么观点?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sunny</dc:creator>
  <dc:description>www.51pptmoban.com</dc:description>
  <cp:keywords>51PPT模板网</cp:keywords>
  <cp:lastModifiedBy>木樨</cp:lastModifiedBy>
  <cp:revision>35</cp:revision>
  <dcterms:created xsi:type="dcterms:W3CDTF">2017-04-25T12:04:00Z</dcterms:created>
  <dcterms:modified xsi:type="dcterms:W3CDTF">2020-09-15T01:21:33Z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