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1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92" r:id="rId2"/>
    <p:sldId id="315" r:id="rId3"/>
    <p:sldId id="258" r:id="rId4"/>
    <p:sldId id="296" r:id="rId5"/>
    <p:sldId id="257" r:id="rId6"/>
    <p:sldId id="294" r:id="rId7"/>
    <p:sldId id="264" r:id="rId8"/>
    <p:sldId id="291" r:id="rId9"/>
    <p:sldId id="295" r:id="rId10"/>
    <p:sldId id="318" r:id="rId11"/>
    <p:sldId id="319" r:id="rId12"/>
    <p:sldId id="317" r:id="rId13"/>
    <p:sldId id="320" r:id="rId14"/>
    <p:sldId id="321" r:id="rId15"/>
    <p:sldId id="322" r:id="rId16"/>
    <p:sldId id="290" r:id="rId17"/>
    <p:sldId id="323" r:id="rId18"/>
    <p:sldId id="324" r:id="rId19"/>
    <p:sldId id="331" r:id="rId20"/>
    <p:sldId id="325" r:id="rId21"/>
    <p:sldId id="326" r:id="rId22"/>
    <p:sldId id="327" r:id="rId23"/>
    <p:sldId id="328" r:id="rId24"/>
    <p:sldId id="329" r:id="rId25"/>
    <p:sldId id="330" r:id="rId26"/>
    <p:sldId id="269" r:id="rId27"/>
    <p:sldId id="265" r:id="rId28"/>
    <p:sldId id="298" r:id="rId29"/>
    <p:sldId id="297" r:id="rId30"/>
    <p:sldId id="299" r:id="rId31"/>
    <p:sldId id="332" r:id="rId32"/>
    <p:sldId id="262" r:id="rId33"/>
    <p:sldId id="300" r:id="rId34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6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84" y="-354"/>
      </p:cViewPr>
      <p:guideLst>
        <p:guide orient="horz" pos="166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1" d="100"/>
        <a:sy n="121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9936A364-F56D-418B-92EA-B8A9C286C719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621F41D1-EB0D-4857-8E93-8C1C831E6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16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453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0138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0138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4626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9637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578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6667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41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4252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4683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468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4063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8918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845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9116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089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4041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0287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9637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3868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013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"/>
          <p:cNvGrpSpPr/>
          <p:nvPr userDrawn="1"/>
        </p:nvGrpSpPr>
        <p:grpSpPr>
          <a:xfrm>
            <a:off x="253769" y="-19938"/>
            <a:ext cx="674786" cy="646331"/>
            <a:chOff x="2506532" y="465192"/>
            <a:chExt cx="675190" cy="646231"/>
          </a:xfrm>
        </p:grpSpPr>
        <p:sp>
          <p:nvSpPr>
            <p:cNvPr id="4" name="文本框 2"/>
            <p:cNvSpPr txBox="1">
              <a:spLocks noChangeArrowheads="1"/>
            </p:cNvSpPr>
            <p:nvPr/>
          </p:nvSpPr>
          <p:spPr bwMode="auto">
            <a:xfrm>
              <a:off x="2506532" y="465192"/>
              <a:ext cx="236653" cy="646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 smtClean="0">
                  <a:solidFill>
                    <a:srgbClr val="005292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5</a:t>
              </a:r>
              <a:endParaRPr lang="zh-CN" altLang="en-US" sz="3600">
                <a:solidFill>
                  <a:srgbClr val="005292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2722573" y="599954"/>
              <a:ext cx="459149" cy="459075"/>
            </a:xfrm>
            <a:prstGeom prst="line">
              <a:avLst/>
            </a:prstGeom>
            <a:ln w="28575">
              <a:solidFill>
                <a:srgbClr val="005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 userDrawn="1"/>
        </p:nvSpPr>
        <p:spPr>
          <a:xfrm>
            <a:off x="1" y="572146"/>
            <a:ext cx="9138050" cy="34281"/>
          </a:xfrm>
          <a:prstGeom prst="rect">
            <a:avLst/>
          </a:prstGeom>
          <a:solidFill>
            <a:srgbClr val="005292"/>
          </a:solidFill>
          <a:ln>
            <a:solidFill>
              <a:srgbClr val="005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1" tIns="45705" rIns="91411" bIns="45705"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824AF190-E6C3-4F71-9AD4-820770AEF1A8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jpe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7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8957" y="206330"/>
            <a:ext cx="3724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300" smtClean="0">
                <a:latin typeface="黑体" pitchFamily="49" charset="-122"/>
                <a:ea typeface="黑体" pitchFamily="49" charset="-122"/>
              </a:rPr>
              <a:t>一把菜刀走天下的中国厨师</a:t>
            </a:r>
            <a:endParaRPr lang="zh-CN" altLang="en-US" sz="2000" b="1" spc="30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4586431" y="276107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 descr="v2-23733b42c56a662886c3e187ef24557e_720w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952" y="646176"/>
            <a:ext cx="3957001" cy="2862643"/>
          </a:xfrm>
          <a:prstGeom prst="rect">
            <a:avLst/>
          </a:prstGeom>
        </p:spPr>
      </p:pic>
      <p:pic>
        <p:nvPicPr>
          <p:cNvPr id="18" name="图片 17" descr="src=http___img11.360buyimg.com_n1_jfs_t598_119_411911977_115208_4491e766_54658528N7541bcad.jpg&amp;refer=http___img11.360buyim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8316" y="791718"/>
            <a:ext cx="3441700" cy="264642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270514" y="3536549"/>
            <a:ext cx="16530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西餐刀具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031489" y="3567029"/>
            <a:ext cx="16530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中餐刀具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1369729"/>
            <a:ext cx="3262068" cy="2550326"/>
            <a:chOff x="891471" y="1719625"/>
            <a:chExt cx="4349424" cy="3400435"/>
          </a:xfrm>
        </p:grpSpPr>
        <p:sp>
          <p:nvSpPr>
            <p:cNvPr id="2" name="椭圆 1"/>
            <p:cNvSpPr/>
            <p:nvPr/>
          </p:nvSpPr>
          <p:spPr>
            <a:xfrm>
              <a:off x="1532467" y="1719625"/>
              <a:ext cx="3067432" cy="30674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7937" y="2980803"/>
              <a:ext cx="3067432" cy="213925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1471" y="3401490"/>
              <a:ext cx="1350276" cy="47157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2843" y="2097355"/>
              <a:ext cx="1448052" cy="505719"/>
            </a:xfrm>
            <a:prstGeom prst="rect">
              <a:avLst/>
            </a:prstGeom>
          </p:spPr>
        </p:pic>
      </p:grpSp>
      <p:grpSp>
        <p:nvGrpSpPr>
          <p:cNvPr id="4" name="组合 21"/>
          <p:cNvGrpSpPr/>
          <p:nvPr/>
        </p:nvGrpSpPr>
        <p:grpSpPr>
          <a:xfrm>
            <a:off x="3714557" y="80267"/>
            <a:ext cx="1812925" cy="517462"/>
            <a:chOff x="4952742" y="107022"/>
            <a:chExt cx="2417233" cy="689949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26" name="TextBox 25"/>
          <p:cNvSpPr txBox="1"/>
          <p:nvPr/>
        </p:nvSpPr>
        <p:spPr>
          <a:xfrm>
            <a:off x="8265537" y="228019"/>
            <a:ext cx="646331" cy="2608406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3300" smtClean="0">
                <a:latin typeface="TypeLand 康熙字典體試用版" pitchFamily="50" charset="-120"/>
                <a:ea typeface="TypeLand 康熙字典體試用版" pitchFamily="50" charset="-120"/>
              </a:rPr>
              <a:t>欣赏解牛之美</a:t>
            </a:r>
            <a:endParaRPr lang="zh-CN" altLang="en-US" sz="330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2769632" y="802481"/>
            <a:ext cx="2870597" cy="4345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784635"/>
                </a:solidFill>
                <a:latin typeface="Adobe 仿宋 Std R" pitchFamily="18" charset="-122"/>
                <a:ea typeface="Adobe 仿宋 Std R" pitchFamily="18" charset="-122"/>
              </a:rPr>
              <a:t>手、肩、足、膝</a:t>
            </a: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774895" y="802481"/>
            <a:ext cx="2041922" cy="4345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青鸟华光简隶变" pitchFamily="2" charset="-122"/>
                <a:ea typeface="青鸟华光简隶变" pitchFamily="2" charset="-122"/>
              </a:rPr>
              <a:t>和谐并用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2769632" y="1396603"/>
            <a:ext cx="3252788" cy="4345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784635"/>
                </a:solidFill>
                <a:latin typeface="Adobe 仿宋 Std R" pitchFamily="18" charset="-122"/>
                <a:ea typeface="Adobe 仿宋 Std R" pitchFamily="18" charset="-122"/>
              </a:rPr>
              <a:t>触、倚、履、踦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6774895" y="1396604"/>
            <a:ext cx="2424113" cy="4345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青鸟华光简隶变" pitchFamily="2" charset="-122"/>
                <a:ea typeface="青鸟华光简隶变" pitchFamily="2" charset="-122"/>
              </a:rPr>
              <a:t>流畅自然</a:t>
            </a:r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2769632" y="1965722"/>
            <a:ext cx="2551509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784635"/>
                </a:solidFill>
                <a:latin typeface="Adobe 仿宋 Std R" pitchFamily="18" charset="-122"/>
                <a:ea typeface="Adobe 仿宋 Std R" pitchFamily="18" charset="-122"/>
              </a:rPr>
              <a:t>砉然</a:t>
            </a:r>
            <a:r>
              <a:rPr lang="zh-CN" altLang="en-US" sz="2400" b="1" smtClean="0">
                <a:solidFill>
                  <a:srgbClr val="784635"/>
                </a:solidFill>
                <a:latin typeface="Adobe 仿宋 Std R" pitchFamily="18" charset="-122"/>
                <a:ea typeface="Adobe 仿宋 Std R" pitchFamily="18" charset="-122"/>
              </a:rPr>
              <a:t>、</a:t>
            </a:r>
            <a:r>
              <a:rPr lang="zh-CN" altLang="zh-CN" sz="2400" b="1" smtClean="0">
                <a:solidFill>
                  <a:srgbClr val="784635"/>
                </a:solidFill>
                <a:latin typeface="Adobe 仿宋 Std R" pitchFamily="18" charset="-122"/>
                <a:ea typeface="Adobe 仿宋 Std R" pitchFamily="18" charset="-122"/>
              </a:rPr>
              <a:t>騞</a:t>
            </a:r>
            <a:r>
              <a:rPr lang="zh-CN" altLang="en-US" sz="2400" b="1" smtClean="0">
                <a:solidFill>
                  <a:srgbClr val="784635"/>
                </a:solidFill>
                <a:latin typeface="Adobe 仿宋 Std R" pitchFamily="18" charset="-122"/>
                <a:ea typeface="Adobe 仿宋 Std R" pitchFamily="18" charset="-122"/>
              </a:rPr>
              <a:t>然</a:t>
            </a:r>
            <a:endParaRPr lang="zh-CN" altLang="en-US" sz="2400" b="1">
              <a:solidFill>
                <a:srgbClr val="784635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6774895" y="1965723"/>
            <a:ext cx="1863328" cy="4345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latin typeface="青鸟华光简隶变" pitchFamily="2" charset="-122"/>
                <a:ea typeface="青鸟华光简隶变" pitchFamily="2" charset="-122"/>
              </a:rPr>
              <a:t>莫不中音</a:t>
            </a:r>
          </a:p>
        </p:txBody>
      </p:sp>
      <p:sp>
        <p:nvSpPr>
          <p:cNvPr id="33" name="Text Box 9"/>
          <p:cNvSpPr txBox="1">
            <a:spLocks noChangeArrowheads="1"/>
          </p:cNvSpPr>
          <p:nvPr/>
        </p:nvSpPr>
        <p:spPr bwMode="auto">
          <a:xfrm>
            <a:off x="4200588" y="2674382"/>
            <a:ext cx="3531745" cy="1084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300" b="1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合于</a:t>
            </a:r>
            <a:r>
              <a:rPr lang="zh-CN" altLang="zh-CN" sz="3300" b="1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300" b="1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桑林</a:t>
            </a:r>
            <a:r>
              <a:rPr lang="zh-CN" altLang="zh-CN" sz="3300" b="1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3300" b="1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之舞</a:t>
            </a:r>
          </a:p>
          <a:p>
            <a:r>
              <a:rPr lang="zh-CN" altLang="en-US" sz="3300" b="1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乃中</a:t>
            </a:r>
            <a:r>
              <a:rPr lang="zh-CN" altLang="zh-CN" sz="3300" b="1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300" b="1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经首</a:t>
            </a:r>
            <a:r>
              <a:rPr lang="zh-CN" altLang="zh-CN" sz="3300" b="1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3300" b="1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之会</a:t>
            </a:r>
          </a:p>
        </p:txBody>
      </p:sp>
      <p:sp>
        <p:nvSpPr>
          <p:cNvPr id="34" name="AutoShape 10"/>
          <p:cNvSpPr>
            <a:spLocks noChangeArrowheads="1"/>
          </p:cNvSpPr>
          <p:nvPr/>
        </p:nvSpPr>
        <p:spPr bwMode="auto">
          <a:xfrm>
            <a:off x="5671900" y="958454"/>
            <a:ext cx="764381" cy="53578"/>
          </a:xfrm>
          <a:prstGeom prst="rightArrow">
            <a:avLst>
              <a:gd name="adj1" fmla="val 50000"/>
              <a:gd name="adj2" fmla="val 3019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35" name="AutoShape 11"/>
          <p:cNvSpPr>
            <a:spLocks noChangeArrowheads="1"/>
          </p:cNvSpPr>
          <p:nvPr/>
        </p:nvSpPr>
        <p:spPr bwMode="auto">
          <a:xfrm>
            <a:off x="5671900" y="1552575"/>
            <a:ext cx="764381" cy="53579"/>
          </a:xfrm>
          <a:prstGeom prst="rightArrow">
            <a:avLst>
              <a:gd name="adj1" fmla="val 50000"/>
              <a:gd name="adj2" fmla="val 30191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36" name="AutoShape 12"/>
          <p:cNvSpPr>
            <a:spLocks noChangeArrowheads="1"/>
          </p:cNvSpPr>
          <p:nvPr/>
        </p:nvSpPr>
        <p:spPr bwMode="auto">
          <a:xfrm>
            <a:off x="5673091" y="2146698"/>
            <a:ext cx="764381" cy="53578"/>
          </a:xfrm>
          <a:prstGeom prst="rightArrow">
            <a:avLst>
              <a:gd name="adj1" fmla="val 50000"/>
              <a:gd name="adj2" fmla="val 3019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37" name="Text Box 16"/>
          <p:cNvSpPr txBox="1">
            <a:spLocks noChangeArrowheads="1"/>
          </p:cNvSpPr>
          <p:nvPr/>
        </p:nvSpPr>
        <p:spPr bwMode="auto">
          <a:xfrm>
            <a:off x="1777127" y="4171950"/>
            <a:ext cx="7156847" cy="807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   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这一系列的动作</a:t>
            </a:r>
            <a:r>
              <a:rPr lang="zh-CN" alt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连贯流畅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，</a:t>
            </a:r>
            <a:r>
              <a:rPr lang="zh-CN" alt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一气呵成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，反映了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庖丁技艺的高超与动作的娴熟。</a:t>
            </a:r>
          </a:p>
        </p:txBody>
      </p:sp>
    </p:spTree>
    <p:extLst>
      <p:ext uri="{BB962C8B-B14F-4D97-AF65-F5344CB8AC3E}">
        <p14:creationId xmlns:p14="http://schemas.microsoft.com/office/powerpoint/2010/main" val="22328527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  <p:cond evt="onBegin" delay="0">
                          <p:tn val="52"/>
                        </p:cond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  <p:cond evt="onBegin" delay="0">
                          <p:tn val="57"/>
                        </p:cond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  <p:cond evt="onBegin" delay="0">
                          <p:tn val="66"/>
                        </p:cond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 animBg="1"/>
      <p:bldP spid="35" grpId="0" animBg="1"/>
      <p:bldP spid="36" grpId="0" animBg="1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"/>
          <p:cNvGrpSpPr/>
          <p:nvPr/>
        </p:nvGrpSpPr>
        <p:grpSpPr>
          <a:xfrm>
            <a:off x="3714557" y="80266"/>
            <a:ext cx="1812925" cy="821506"/>
            <a:chOff x="4952742" y="107022"/>
            <a:chExt cx="2417233" cy="1095341"/>
          </a:xfrm>
        </p:grpSpPr>
        <p:sp>
          <p:nvSpPr>
            <p:cNvPr id="11" name="文本框 10"/>
            <p:cNvSpPr txBox="1"/>
            <p:nvPr/>
          </p:nvSpPr>
          <p:spPr>
            <a:xfrm>
              <a:off x="5078849" y="525255"/>
              <a:ext cx="2144177" cy="67710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7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思考回答</a:t>
              </a:r>
              <a:endParaRPr lang="zh-CN" altLang="en-US" sz="2700" b="1">
                <a:solidFill>
                  <a:schemeClr val="tx1">
                    <a:lumMod val="50000"/>
                    <a:lumOff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58" y="1651605"/>
            <a:ext cx="1462593" cy="21944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101" y="1640174"/>
            <a:ext cx="1463006" cy="2194406"/>
          </a:xfrm>
          <a:prstGeom prst="rect">
            <a:avLst/>
          </a:prstGeom>
        </p:spPr>
      </p:pic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895476" y="1440419"/>
            <a:ext cx="2927985" cy="10387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100" b="1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这</a:t>
            </a:r>
            <a:r>
              <a:rPr lang="zh-CN" altLang="en-US" sz="21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段描写庖丁解牛技术的高超，自</a:t>
            </a:r>
            <a:r>
              <a:rPr lang="zh-CN" altLang="en-US" sz="2100" b="1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然就引出了什么话题？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757601" y="2777490"/>
            <a:ext cx="4523184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青鸟华光简隶变" pitchFamily="2" charset="-122"/>
                <a:ea typeface="青鸟华光简隶变" pitchFamily="2" charset="-122"/>
              </a:rPr>
              <a:t>（技</a:t>
            </a:r>
            <a:r>
              <a:rPr lang="zh-CN" altLang="en-US" sz="2400" b="1" u="sng">
                <a:effectLst>
                  <a:outerShdw blurRad="38100" dist="38100" dir="2700000" algn="tl">
                    <a:srgbClr val="C0C0C0"/>
                  </a:outerShdw>
                </a:effectLst>
                <a:latin typeface="青鸟华光简隶变" pitchFamily="2" charset="-122"/>
                <a:ea typeface="青鸟华光简隶变" pitchFamily="2" charset="-122"/>
              </a:rPr>
              <a:t>盖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青鸟华光简隶变" pitchFamily="2" charset="-122"/>
                <a:ea typeface="青鸟华光简隶变" pitchFamily="2" charset="-122"/>
              </a:rPr>
              <a:t>至此乎）</a:t>
            </a:r>
          </a:p>
        </p:txBody>
      </p:sp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6302692" y="1440418"/>
            <a:ext cx="2841308" cy="85725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1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  <a:cs typeface="+mn-cs"/>
              </a:rPr>
              <a:t>体会：文惠君话语的双重含义。 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6309123" y="2297907"/>
            <a:ext cx="864394" cy="15465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提问：</a:t>
            </a:r>
          </a:p>
          <a:p>
            <a:pPr>
              <a:spcBef>
                <a:spcPct val="50000"/>
              </a:spcBef>
            </a:pPr>
            <a:endParaRPr lang="zh-CN" altLang="zh-CN" sz="2400" b="1">
              <a:solidFill>
                <a:srgbClr val="FF0000"/>
              </a:solidFill>
              <a:latin typeface="青鸟华光简隶变" pitchFamily="2" charset="-122"/>
              <a:ea typeface="青鸟华光简隶变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赞</a:t>
            </a:r>
            <a:r>
              <a:rPr lang="zh-CN" altLang="en-US" sz="24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叹：</a:t>
            </a: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7022323" y="2240596"/>
            <a:ext cx="2121677" cy="23314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青鸟华光简隶变" pitchFamily="2" charset="-122"/>
                <a:ea typeface="青鸟华光简隶变" pitchFamily="2" charset="-122"/>
              </a:rPr>
              <a:t>借文惠君的提问过渡到下文。</a:t>
            </a:r>
          </a:p>
          <a:p>
            <a:pPr>
              <a:defRPr/>
            </a:pPr>
            <a:endParaRPr lang="en-US" altLang="zh-CN" sz="2100" b="1" smtClean="0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青鸟华光简隶变" pitchFamily="2" charset="-122"/>
              <a:ea typeface="青鸟华光简隶变" pitchFamily="2" charset="-122"/>
            </a:endParaRPr>
          </a:p>
          <a:p>
            <a:pPr>
              <a:defRPr/>
            </a:pPr>
            <a:endParaRPr lang="en-US" altLang="zh-CN" sz="2100" b="1" smtClean="0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青鸟华光简隶变" pitchFamily="2" charset="-122"/>
              <a:ea typeface="青鸟华光简隶变" pitchFamily="2" charset="-122"/>
            </a:endParaRPr>
          </a:p>
          <a:p>
            <a:pPr>
              <a:defRPr/>
            </a:pPr>
            <a:r>
              <a:rPr lang="zh-CN" altLang="en-US" sz="2100" b="1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青鸟华光简隶变" pitchFamily="2" charset="-122"/>
                <a:ea typeface="青鸟华光简隶变" pitchFamily="2" charset="-122"/>
              </a:rPr>
              <a:t>通</a:t>
            </a:r>
            <a:r>
              <a:rPr lang="zh-CN" altLang="en-US" sz="21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青鸟华光简隶变" pitchFamily="2" charset="-122"/>
                <a:ea typeface="青鸟华光简隶变" pitchFamily="2" charset="-122"/>
              </a:rPr>
              <a:t>过文惠君的赞叹，展现了庖丁技艺的高超。</a:t>
            </a:r>
          </a:p>
        </p:txBody>
      </p:sp>
    </p:spTree>
    <p:extLst>
      <p:ext uri="{BB962C8B-B14F-4D97-AF65-F5344CB8AC3E}">
        <p14:creationId xmlns:p14="http://schemas.microsoft.com/office/powerpoint/2010/main" val="13281216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3" name="直接连接符 172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椭圆 173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spc="300" smtClean="0">
                <a:latin typeface="黑体" pitchFamily="49" charset="-122"/>
                <a:ea typeface="黑体" pitchFamily="49" charset="-122"/>
              </a:rPr>
              <a:t>学习文言</a:t>
            </a:r>
          </a:p>
        </p:txBody>
      </p:sp>
      <p:cxnSp>
        <p:nvCxnSpPr>
          <p:cNvPr id="176" name="直接连接符 175"/>
          <p:cNvCxnSpPr/>
          <p:nvPr/>
        </p:nvCxnSpPr>
        <p:spPr>
          <a:xfrm flipH="1">
            <a:off x="2470518" y="308377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矩形 131"/>
          <p:cNvSpPr/>
          <p:nvPr/>
        </p:nvSpPr>
        <p:spPr>
          <a:xfrm>
            <a:off x="396240" y="734860"/>
            <a:ext cx="85283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Adobe 仿宋 Std R" pitchFamily="18" charset="-122"/>
                <a:ea typeface="Adobe 仿宋 Std R" pitchFamily="18" charset="-122"/>
              </a:rPr>
              <a:t>        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庖丁释刀对曰：“臣之所好者，道也</a:t>
            </a:r>
            <a:r>
              <a:rPr lang="zh-CN" altLang="en-US" sz="2800" b="1" baseline="30000" smtClean="0">
                <a:latin typeface="腾祥铁山楷书繁"/>
                <a:ea typeface="腾祥铁山楷书繁"/>
              </a:rPr>
              <a:t>①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；进乎</a:t>
            </a:r>
            <a:r>
              <a:rPr lang="zh-CN" altLang="en-US" sz="2800" b="1" baseline="30000" smtClean="0">
                <a:latin typeface="腾祥铁山楷书繁"/>
                <a:ea typeface="腾祥铁山楷书繁"/>
              </a:rPr>
              <a:t>②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技矣。始臣之解牛之时，所见无非牛者；三年之后，未尝见全牛也。方今之时，臣以神遇而不以目视，官知止而神欲行。依乎</a:t>
            </a:r>
            <a:r>
              <a:rPr lang="zh-CN" altLang="en-US" sz="2800" b="1" baseline="30000" smtClean="0">
                <a:latin typeface="腾祥铁山楷书繁"/>
                <a:ea typeface="腾祥铁山楷书繁"/>
              </a:rPr>
              <a:t>③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天理</a:t>
            </a:r>
            <a:r>
              <a:rPr lang="zh-CN" altLang="en-US" sz="2800" b="1" baseline="30000" smtClean="0">
                <a:latin typeface="腾祥铁山楷书繁"/>
                <a:ea typeface="腾祥铁山楷书繁"/>
              </a:rPr>
              <a:t>④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，批大郤</a:t>
            </a:r>
            <a:r>
              <a:rPr lang="zh-CN" altLang="en-US" sz="2800" b="1" baseline="30000" smtClean="0">
                <a:latin typeface="腾祥铁山楷书繁"/>
                <a:ea typeface="腾祥铁山楷书繁"/>
              </a:rPr>
              <a:t>⑤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，导大窾，因其固然</a:t>
            </a:r>
            <a:r>
              <a:rPr lang="zh-CN" altLang="en-US" sz="2800" b="1" baseline="30000" smtClean="0">
                <a:latin typeface="腾祥铁山楷书繁"/>
                <a:ea typeface="腾祥铁山楷书繁"/>
              </a:rPr>
              <a:t>⑥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，技经肯綮之未尝</a:t>
            </a:r>
            <a:r>
              <a:rPr lang="zh-CN" altLang="en-US" sz="2800" b="1" baseline="30000" smtClean="0">
                <a:latin typeface="腾祥铁山楷书繁"/>
                <a:ea typeface="腾祥铁山楷书繁"/>
              </a:rPr>
              <a:t>⑦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，而况大軱乎！</a:t>
            </a:r>
            <a:endParaRPr lang="zh-CN" altLang="en-US" sz="2800" b="1"/>
          </a:p>
        </p:txBody>
      </p:sp>
      <p:sp>
        <p:nvSpPr>
          <p:cNvPr id="14" name="TextBox 13"/>
          <p:cNvSpPr txBox="1"/>
          <p:nvPr/>
        </p:nvSpPr>
        <p:spPr>
          <a:xfrm>
            <a:off x="238057" y="2971800"/>
            <a:ext cx="1540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1.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判断句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8057" y="3543300"/>
            <a:ext cx="29770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2.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介词，引入对象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8057" y="4114800"/>
            <a:ext cx="11817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3.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同上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10402" y="2971800"/>
            <a:ext cx="18998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4.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古今异义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10402" y="3543300"/>
            <a:ext cx="2618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5.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通假字，通隙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10402" y="4114800"/>
            <a:ext cx="18998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6.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古今异义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53200" y="2971800"/>
            <a:ext cx="18998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7.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宾语前置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3" name="直接连接符 172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椭圆 173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spc="300" smtClean="0">
                <a:latin typeface="黑体" pitchFamily="49" charset="-122"/>
                <a:ea typeface="黑体" pitchFamily="49" charset="-122"/>
              </a:rPr>
              <a:t>学习文言</a:t>
            </a:r>
          </a:p>
        </p:txBody>
      </p:sp>
      <p:cxnSp>
        <p:nvCxnSpPr>
          <p:cNvPr id="176" name="直接连接符 175"/>
          <p:cNvCxnSpPr/>
          <p:nvPr/>
        </p:nvCxnSpPr>
        <p:spPr>
          <a:xfrm flipH="1">
            <a:off x="2470518" y="308377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矩形 131"/>
          <p:cNvSpPr/>
          <p:nvPr/>
        </p:nvSpPr>
        <p:spPr>
          <a:xfrm>
            <a:off x="396240" y="734860"/>
            <a:ext cx="85283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良庖岁</a:t>
            </a:r>
            <a:r>
              <a:rPr lang="zh-CN" altLang="en-US" sz="2800" baseline="30000" smtClean="0">
                <a:latin typeface="腾祥铁山楷书繁"/>
                <a:ea typeface="腾祥铁山楷书繁"/>
              </a:rPr>
              <a:t>①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更刀，割也；族庖月</a:t>
            </a:r>
            <a:r>
              <a:rPr lang="zh-CN" altLang="en-US" sz="2800" baseline="30000" smtClean="0">
                <a:latin typeface="腾祥铁山楷书繁"/>
                <a:ea typeface="腾祥铁山楷书繁"/>
              </a:rPr>
              <a:t>②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更刀，折也。今臣之刀十九年矣，所解数千牛矣，而刀刃若新发于</a:t>
            </a:r>
            <a:r>
              <a:rPr lang="zh-CN" altLang="en-US" sz="2800" baseline="30000" smtClean="0">
                <a:latin typeface="腾祥铁山楷书繁"/>
                <a:ea typeface="腾祥铁山楷书繁"/>
              </a:rPr>
              <a:t>③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硎。彼节者有间，而刀刃者无厚；以无厚入有间，恢恢乎</a:t>
            </a:r>
            <a:r>
              <a:rPr lang="zh-CN" altLang="en-US" sz="2800" baseline="30000" smtClean="0">
                <a:latin typeface="腾祥铁山楷书繁"/>
                <a:ea typeface="腾祥铁山楷书繁"/>
              </a:rPr>
              <a:t>④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其于</a:t>
            </a:r>
            <a:r>
              <a:rPr lang="zh-CN" altLang="en-US" sz="2800" baseline="30000" smtClean="0">
                <a:latin typeface="腾祥铁山楷书繁"/>
                <a:ea typeface="腾祥铁山楷书繁"/>
              </a:rPr>
              <a:t>⑤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游刃必有余地矣！是以</a:t>
            </a:r>
            <a:r>
              <a:rPr lang="zh-CN" altLang="en-US" sz="2800" baseline="30000" smtClean="0">
                <a:latin typeface="腾祥铁山楷书繁"/>
                <a:ea typeface="腾祥铁山楷书繁"/>
              </a:rPr>
              <a:t>⑥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十九年而刀刃若新发于硎</a:t>
            </a:r>
            <a:r>
              <a:rPr lang="zh-CN" altLang="en-US" sz="2800" baseline="30000" smtClean="0">
                <a:latin typeface="腾祥铁山楷书繁"/>
                <a:ea typeface="腾祥铁山楷书繁"/>
              </a:rPr>
              <a:t>⑦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。</a:t>
            </a:r>
            <a:endParaRPr lang="zh-CN" altLang="en-US" sz="2800" b="1" smtClean="0">
              <a:latin typeface="Adobe 仿宋 Std R" pitchFamily="18" charset="-122"/>
              <a:ea typeface="Adobe 仿宋 Std R" pitchFamily="18" charset="-122"/>
            </a:endParaRPr>
          </a:p>
          <a:p>
            <a:endParaRPr lang="zh-CN" altLang="en-US" sz="2800" b="1"/>
          </a:p>
        </p:txBody>
      </p:sp>
      <p:sp>
        <p:nvSpPr>
          <p:cNvPr id="21" name="TextBox 20"/>
          <p:cNvSpPr txBox="1"/>
          <p:nvPr/>
        </p:nvSpPr>
        <p:spPr>
          <a:xfrm>
            <a:off x="182177" y="2921000"/>
            <a:ext cx="1540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1.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名作状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2177" y="3486150"/>
            <a:ext cx="1540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2.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名作状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2177" y="4051300"/>
            <a:ext cx="18998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3.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介词，从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05997" y="2921000"/>
            <a:ext cx="1540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4.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表强调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05997" y="3486150"/>
            <a:ext cx="22589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5.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介词，对于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05997" y="4051300"/>
            <a:ext cx="29770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6.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宾语前置，以是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93569" y="2921000"/>
            <a:ext cx="18998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7.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状语后置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H="1">
            <a:off x="704090" y="94128"/>
            <a:ext cx="0" cy="207713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0971" y="0"/>
            <a:ext cx="507831" cy="1332416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400" b="1" smtClean="0">
                <a:solidFill>
                  <a:srgbClr val="784635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思考探索</a:t>
            </a:r>
            <a:endParaRPr lang="zh-CN" altLang="en-US" sz="2400" b="1">
              <a:solidFill>
                <a:srgbClr val="784635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526604"/>
            <a:ext cx="704090" cy="644654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 flipH="1">
            <a:off x="5474043" y="1"/>
            <a:ext cx="3669957" cy="5145983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801052" y="0"/>
            <a:ext cx="7691438" cy="85725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2400" smtClean="0">
                <a:solidFill>
                  <a:srgbClr val="002060"/>
                </a:solidFill>
                <a:latin typeface="青鸟华光简隶变" pitchFamily="2" charset="-122"/>
                <a:ea typeface="青鸟华光简隶变" pitchFamily="2" charset="-122"/>
              </a:rPr>
              <a:t>庖丁练就如此技术的过程，实则上是追求什么的过程？ </a:t>
            </a:r>
          </a:p>
        </p:txBody>
      </p:sp>
      <p:sp>
        <p:nvSpPr>
          <p:cNvPr id="9" name="矩形 8"/>
          <p:cNvSpPr/>
          <p:nvPr/>
        </p:nvSpPr>
        <p:spPr>
          <a:xfrm>
            <a:off x="3224884" y="730181"/>
            <a:ext cx="2292935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400" smtClean="0">
                <a:latin typeface="TypeLand 康熙字典體試用版" pitchFamily="50" charset="-120"/>
                <a:ea typeface="TypeLand 康熙字典體試用版" pitchFamily="50" charset="-120"/>
              </a:rPr>
              <a:t>道</a:t>
            </a:r>
            <a:r>
              <a:rPr lang="zh-CN" altLang="en-US" sz="2400" smtClean="0">
                <a:solidFill>
                  <a:srgbClr val="FF000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 </a:t>
            </a:r>
            <a:r>
              <a:rPr lang="en-US" altLang="zh-CN" sz="2400" smtClean="0">
                <a:solidFill>
                  <a:srgbClr val="FF000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— </a:t>
            </a:r>
            <a:r>
              <a:rPr lang="zh-CN" altLang="en-US" sz="2400" smtClean="0">
                <a:solidFill>
                  <a:srgbClr val="FF000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自然规律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835342" y="1131570"/>
            <a:ext cx="7691438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400" smtClean="0">
                <a:solidFill>
                  <a:srgbClr val="002060"/>
                </a:solidFill>
                <a:latin typeface="青鸟华光简隶变" pitchFamily="2" charset="-122"/>
                <a:ea typeface="青鸟华光简隶变" pitchFamily="2" charset="-122"/>
                <a:cs typeface="+mj-cs"/>
              </a:rPr>
              <a:t>这个过程是如何体现的？ </a:t>
            </a:r>
          </a:p>
        </p:txBody>
      </p:sp>
      <p:sp>
        <p:nvSpPr>
          <p:cNvPr id="15" name="AutoShape 2"/>
          <p:cNvSpPr/>
          <p:nvPr/>
        </p:nvSpPr>
        <p:spPr bwMode="auto">
          <a:xfrm>
            <a:off x="1357789" y="2249566"/>
            <a:ext cx="108347" cy="1566863"/>
          </a:xfrm>
          <a:prstGeom prst="leftBrace">
            <a:avLst>
              <a:gd name="adj1" fmla="val 120512"/>
              <a:gd name="adj2" fmla="val 50000"/>
            </a:avLst>
          </a:prstGeom>
          <a:noFill/>
          <a:ln w="28575">
            <a:solidFill>
              <a:srgbClr val="660066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1736408" y="1918573"/>
            <a:ext cx="1215717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>
                <a:latin typeface="汉仪全唐诗简" pitchFamily="18" charset="-122"/>
                <a:ea typeface="汉仪全唐诗简" pitchFamily="18" charset="-122"/>
              </a:rPr>
              <a:t>始臣之</a:t>
            </a:r>
            <a:r>
              <a:rPr lang="zh-CN" altLang="en-US" sz="2100" b="1" smtClean="0">
                <a:latin typeface="汉仪全唐诗简" pitchFamily="18" charset="-122"/>
                <a:ea typeface="汉仪全唐诗简" pitchFamily="18" charset="-122"/>
              </a:rPr>
              <a:t>解</a:t>
            </a:r>
            <a:endParaRPr lang="en-US" altLang="zh-CN" sz="2100" b="1" smtClean="0"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100" b="1" smtClean="0">
                <a:latin typeface="汉仪全唐诗简" pitchFamily="18" charset="-122"/>
                <a:ea typeface="汉仪全唐诗简" pitchFamily="18" charset="-122"/>
              </a:rPr>
              <a:t>牛</a:t>
            </a:r>
            <a:r>
              <a:rPr lang="zh-CN" altLang="en-US" sz="2100" b="1">
                <a:latin typeface="汉仪全唐诗简" pitchFamily="18" charset="-122"/>
                <a:ea typeface="汉仪全唐诗简" pitchFamily="18" charset="-122"/>
              </a:rPr>
              <a:t>之时</a:t>
            </a:r>
            <a:r>
              <a:rPr lang="zh-CN" altLang="en-US" sz="2100" b="1">
                <a:solidFill>
                  <a:srgbClr val="660066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410426" y="2032873"/>
            <a:ext cx="1728788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>
                <a:latin typeface="汉仪全唐诗简" pitchFamily="18" charset="-122"/>
                <a:ea typeface="汉仪全唐诗简" pitchFamily="18" charset="-122"/>
              </a:rPr>
              <a:t>所见全牛</a:t>
            </a: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1736408" y="2626519"/>
            <a:ext cx="1485022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>
                <a:solidFill>
                  <a:schemeClr val="accent2"/>
                </a:solidFill>
                <a:latin typeface="汉仪全唐诗简" pitchFamily="18" charset="-122"/>
                <a:ea typeface="汉仪全唐诗简" pitchFamily="18" charset="-122"/>
              </a:rPr>
              <a:t>三年之后：</a:t>
            </a: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3410427" y="2626519"/>
            <a:ext cx="2051447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>
                <a:solidFill>
                  <a:schemeClr val="accent2"/>
                </a:solidFill>
                <a:latin typeface="汉仪全唐诗简" pitchFamily="18" charset="-122"/>
                <a:ea typeface="汉仪全唐诗简" pitchFamily="18" charset="-122"/>
              </a:rPr>
              <a:t>未曾见全牛</a:t>
            </a: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736408" y="3152060"/>
            <a:ext cx="1485022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>
                <a:solidFill>
                  <a:srgbClr val="008000"/>
                </a:solidFill>
                <a:latin typeface="汉仪全唐诗简" pitchFamily="18" charset="-122"/>
                <a:ea typeface="汉仪全唐诗简" pitchFamily="18" charset="-122"/>
              </a:rPr>
              <a:t>方今之时：</a:t>
            </a: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3410427" y="3152061"/>
            <a:ext cx="3293269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>
                <a:solidFill>
                  <a:srgbClr val="008000"/>
                </a:solidFill>
                <a:latin typeface="汉仪全唐诗简" pitchFamily="18" charset="-122"/>
                <a:ea typeface="汉仪全唐诗简" pitchFamily="18" charset="-122"/>
              </a:rPr>
              <a:t>以神遇而不以目视，</a:t>
            </a:r>
          </a:p>
          <a:p>
            <a:r>
              <a:rPr lang="zh-CN" altLang="en-US" sz="2100" b="1">
                <a:solidFill>
                  <a:srgbClr val="008000"/>
                </a:solidFill>
                <a:latin typeface="汉仪全唐诗简" pitchFamily="18" charset="-122"/>
                <a:ea typeface="汉仪全唐诗简" pitchFamily="18" charset="-122"/>
              </a:rPr>
              <a:t>依乎天理</a:t>
            </a:r>
            <a:r>
              <a:rPr lang="zh-CN" altLang="zh-CN" sz="2100" b="1">
                <a:solidFill>
                  <a:srgbClr val="008000"/>
                </a:solidFill>
                <a:latin typeface="汉仪全唐诗简" pitchFamily="18" charset="-122"/>
                <a:ea typeface="汉仪全唐诗简" pitchFamily="18" charset="-122"/>
              </a:rPr>
              <a:t>,</a:t>
            </a:r>
            <a:r>
              <a:rPr lang="zh-CN" altLang="en-US" sz="2100" b="1">
                <a:solidFill>
                  <a:srgbClr val="008000"/>
                </a:solidFill>
                <a:latin typeface="汉仪全唐诗简" pitchFamily="18" charset="-122"/>
                <a:ea typeface="汉仪全唐诗简" pitchFamily="18" charset="-122"/>
              </a:rPr>
              <a:t>因其固然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6272689" y="2032873"/>
            <a:ext cx="1889522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>
                <a:latin typeface="华文新魏" pitchFamily="2" charset="-122"/>
                <a:ea typeface="华文新魏" pitchFamily="2" charset="-122"/>
              </a:rPr>
              <a:t>不懂规律</a:t>
            </a: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6272689" y="2626519"/>
            <a:ext cx="183594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认识规律</a:t>
            </a: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6272689" y="3152060"/>
            <a:ext cx="194429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运用规律</a:t>
            </a: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705893" y="2411492"/>
            <a:ext cx="507831" cy="17275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68580" tIns="34290" rIns="68580" bIns="34290">
            <a:spAutoFit/>
          </a:bodyPr>
          <a:lstStyle/>
          <a:p>
            <a:r>
              <a:rPr lang="zh-CN" altLang="en-US" sz="2400" b="1">
                <a:latin typeface="TypeLand 康熙字典體試用版" pitchFamily="50" charset="-120"/>
                <a:ea typeface="TypeLand 康熙字典體試用版" pitchFamily="50" charset="-120"/>
              </a:rPr>
              <a:t>三个阶段</a:t>
            </a:r>
          </a:p>
        </p:txBody>
      </p: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613173" y="4567237"/>
            <a:ext cx="7511653" cy="576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r>
              <a:rPr lang="zh-CN" altLang="en-US" sz="3300" b="1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       积累锻炼经过一个成长过程</a:t>
            </a:r>
          </a:p>
        </p:txBody>
      </p:sp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2126933" y="4067652"/>
            <a:ext cx="1512094" cy="4345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具体形象</a:t>
            </a:r>
          </a:p>
        </p:txBody>
      </p:sp>
      <p:sp>
        <p:nvSpPr>
          <p:cNvPr id="29" name="AutoShape 17"/>
          <p:cNvSpPr>
            <a:spLocks noChangeArrowheads="1"/>
          </p:cNvSpPr>
          <p:nvPr/>
        </p:nvSpPr>
        <p:spPr bwMode="auto">
          <a:xfrm>
            <a:off x="3754755" y="3884057"/>
            <a:ext cx="864394" cy="64770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62 w 21600"/>
              <a:gd name="T13" fmla="*/ 5400 h 21600"/>
              <a:gd name="T14" fmla="*/ 18893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rgbClr val="760000"/>
              </a:gs>
            </a:gsLst>
            <a:lin ang="0" scaled="1"/>
          </a:gradFill>
          <a:ln w="9525" cmpd="sng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30" name="Text Box 18"/>
          <p:cNvSpPr txBox="1">
            <a:spLocks noChangeArrowheads="1"/>
          </p:cNvSpPr>
          <p:nvPr/>
        </p:nvSpPr>
        <p:spPr bwMode="auto">
          <a:xfrm>
            <a:off x="4873466" y="4021216"/>
            <a:ext cx="1620441" cy="4810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7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深刻道理</a:t>
            </a:r>
          </a:p>
        </p:txBody>
      </p:sp>
    </p:spTree>
    <p:extLst>
      <p:ext uri="{BB962C8B-B14F-4D97-AF65-F5344CB8AC3E}">
        <p14:creationId xmlns:p14="http://schemas.microsoft.com/office/powerpoint/2010/main" val="26978857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7" grpId="0"/>
      <p:bldP spid="9" grpId="0"/>
      <p:bldP spid="13" grpId="0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 animBg="1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43853" y="1215446"/>
            <a:ext cx="3906457" cy="11023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族庖月更刀</a:t>
            </a:r>
            <a:endParaRPr lang="en-US" altLang="zh-CN" sz="2700" b="1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156" y="1418060"/>
            <a:ext cx="1298405" cy="77904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43853" y="2451865"/>
            <a:ext cx="3906457" cy="11023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r"/>
            <a:r>
              <a:rPr lang="zh-CN" altLang="en-US" sz="27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良庖岁更刀</a:t>
            </a:r>
            <a:endParaRPr lang="en-US" altLang="zh-CN" sz="2700" b="1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01" y="2786776"/>
            <a:ext cx="965087" cy="88361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43853" y="3688285"/>
            <a:ext cx="3906457" cy="11023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今臣之刀十九年矣</a:t>
            </a:r>
            <a:endParaRPr lang="en-US" altLang="zh-CN" sz="2700" b="1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143" y="3863564"/>
            <a:ext cx="1097053" cy="892815"/>
          </a:xfrm>
          <a:prstGeom prst="rect">
            <a:avLst/>
          </a:prstGeom>
        </p:spPr>
      </p:pic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343852" y="164545"/>
            <a:ext cx="7291388" cy="85725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2400" b="1" smtClean="0">
                <a:solidFill>
                  <a:srgbClr val="002060"/>
                </a:solidFill>
                <a:latin typeface="青鸟华光简隶变" pitchFamily="2" charset="-122"/>
                <a:ea typeface="青鸟华光简隶变" pitchFamily="2" charset="-122"/>
              </a:rPr>
              <a:t>追求道的庖丁与其他厨师相比，有什么不一样？ 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5223510" y="1988865"/>
            <a:ext cx="3451860" cy="19159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zh-CN" sz="24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腾祥铁山楷书繁" pitchFamily="2" charset="-122"/>
                <a:ea typeface="腾祥铁山楷书繁" pitchFamily="2" charset="-122"/>
              </a:rPr>
              <a:t>    </a:t>
            </a:r>
            <a:r>
              <a:rPr lang="zh-CN" altLang="en-US" sz="2400" b="1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腾祥铁山楷书繁" pitchFamily="2" charset="-122"/>
                <a:ea typeface="腾祥铁山楷书繁" pitchFamily="2" charset="-122"/>
              </a:rPr>
              <a:t>庖</a:t>
            </a:r>
            <a:r>
              <a:rPr lang="zh-CN" altLang="en-US" sz="24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腾祥铁山楷书繁" pitchFamily="2" charset="-122"/>
                <a:ea typeface="腾祥铁山楷书繁" pitchFamily="2" charset="-122"/>
              </a:rPr>
              <a:t>丁解牛给我们的启示：认识和掌握事物规律</a:t>
            </a:r>
            <a:r>
              <a:rPr lang="zh-CN" altLang="en-US" sz="2400" b="1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腾祥铁山楷书繁" pitchFamily="2" charset="-122"/>
                <a:ea typeface="腾祥铁山楷书繁" pitchFamily="2" charset="-122"/>
              </a:rPr>
              <a:t>，</a:t>
            </a:r>
            <a:r>
              <a:rPr lang="en-US" altLang="zh-CN" sz="2400" b="1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腾祥铁山楷书繁" pitchFamily="2" charset="-122"/>
                <a:ea typeface="腾祥铁山楷书繁" pitchFamily="2" charset="-122"/>
              </a:rPr>
              <a:t>  </a:t>
            </a:r>
            <a:r>
              <a:rPr lang="zh-CN" altLang="en-US" sz="2400" b="1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腾祥铁山楷书繁" pitchFamily="2" charset="-122"/>
                <a:ea typeface="腾祥铁山楷书繁" pitchFamily="2" charset="-122"/>
              </a:rPr>
              <a:t>反</a:t>
            </a:r>
            <a:r>
              <a:rPr lang="zh-CN" altLang="en-US" sz="24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腾祥铁山楷书繁" pitchFamily="2" charset="-122"/>
                <a:ea typeface="腾祥铁山楷书繁" pitchFamily="2" charset="-122"/>
              </a:rPr>
              <a:t>复实践、积累经验，才可以做到“游刃有余”、“踌躇满志”。</a:t>
            </a:r>
            <a:r>
              <a:rPr lang="zh-CN" b="1">
                <a:latin typeface="腾祥铁山楷书繁" pitchFamily="2" charset="-122"/>
                <a:ea typeface="腾祥铁山楷书繁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89747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直接连接符 27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08957" y="157562"/>
            <a:ext cx="1370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spc="300" smtClean="0">
                <a:latin typeface="黑体" pitchFamily="49" charset="-122"/>
                <a:ea typeface="黑体" pitchFamily="49" charset="-122"/>
              </a:rPr>
              <a:t>学习文言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2521766" y="298217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335280" y="734860"/>
            <a:ext cx="85404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Adobe 仿宋 Std R" pitchFamily="18" charset="-122"/>
                <a:ea typeface="Adobe 仿宋 Std R" pitchFamily="18" charset="-122"/>
              </a:rPr>
              <a:t>      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虽然</a:t>
            </a:r>
            <a:r>
              <a:rPr lang="zh-CN" altLang="en-US" sz="2800" baseline="30000" smtClean="0">
                <a:latin typeface="腾祥铁山楷书繁"/>
                <a:ea typeface="腾祥铁山楷书繁"/>
              </a:rPr>
              <a:t>①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，每至于</a:t>
            </a:r>
            <a:r>
              <a:rPr lang="zh-CN" altLang="en-US" sz="2800" baseline="30000" smtClean="0">
                <a:latin typeface="腾祥铁山楷书繁"/>
                <a:ea typeface="腾祥铁山楷书繁"/>
              </a:rPr>
              <a:t>②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族，吾见其难为</a:t>
            </a:r>
            <a:r>
              <a:rPr lang="zh-CN" altLang="en-US" sz="2800" baseline="30000" smtClean="0">
                <a:latin typeface="腾祥铁山楷书繁"/>
                <a:ea typeface="腾祥铁山楷书繁"/>
              </a:rPr>
              <a:t>③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，怵然为戒，视为</a:t>
            </a:r>
            <a:r>
              <a:rPr lang="zh-CN" altLang="en-US" sz="2800" baseline="30000" smtClean="0">
                <a:latin typeface="腾祥铁山楷书繁"/>
                <a:ea typeface="腾祥铁山楷书繁"/>
              </a:rPr>
              <a:t>④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止，行为</a:t>
            </a:r>
            <a:r>
              <a:rPr lang="zh-CN" altLang="en-US" sz="2800" baseline="30000" smtClean="0">
                <a:latin typeface="腾祥铁山楷书繁"/>
                <a:ea typeface="腾祥铁山楷书繁"/>
              </a:rPr>
              <a:t>⑤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迟。动刀甚微，謋然已解，如土委地。提刀而立，为</a:t>
            </a:r>
            <a:r>
              <a:rPr lang="zh-CN" altLang="en-US" sz="2800" baseline="30000" smtClean="0">
                <a:latin typeface="腾祥铁山楷书繁"/>
                <a:ea typeface="腾祥铁山楷书繁"/>
              </a:rPr>
              <a:t>⑥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之四顾，为</a:t>
            </a:r>
            <a:r>
              <a:rPr lang="zh-CN" altLang="en-US" sz="2800" baseline="30000" smtClean="0">
                <a:latin typeface="腾祥铁山楷书繁"/>
                <a:ea typeface="腾祥铁山楷书繁"/>
              </a:rPr>
              <a:t>⑦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之踌躇满志；善</a:t>
            </a:r>
            <a:r>
              <a:rPr lang="zh-CN" altLang="en-US" sz="2800" baseline="30000" smtClean="0">
                <a:latin typeface="腾祥铁山楷书繁"/>
                <a:ea typeface="腾祥铁山楷书繁"/>
              </a:rPr>
              <a:t>⑧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刀而藏之。”</a:t>
            </a:r>
            <a:endParaRPr lang="en-US" altLang="zh-CN" sz="2800" b="1" smtClean="0">
              <a:latin typeface="Adobe 仿宋 Std R" pitchFamily="18" charset="-122"/>
              <a:ea typeface="Adobe 仿宋 Std R" pitchFamily="18" charset="-122"/>
            </a:endParaRPr>
          </a:p>
          <a:p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 </a:t>
            </a:r>
            <a:r>
              <a:rPr lang="en-US" altLang="zh-CN" sz="2800" b="1" smtClean="0">
                <a:latin typeface="Adobe 仿宋 Std R" pitchFamily="18" charset="-122"/>
                <a:ea typeface="Adobe 仿宋 Std R" pitchFamily="18" charset="-122"/>
              </a:rPr>
              <a:t>     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文惠君曰：“善哉！吾闻庖丁之言，得养生焉。”</a:t>
            </a:r>
            <a:endParaRPr lang="zh-CN" altLang="en-US" sz="2800" b="1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0" y="3162300"/>
            <a:ext cx="18998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1.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古今异义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011680" y="3162300"/>
            <a:ext cx="18998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2.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古今异义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567623" y="3162300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3.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解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629343" y="3162300"/>
            <a:ext cx="1808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4.5 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表因为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828280" y="3162300"/>
            <a:ext cx="11817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6.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因为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0" y="3787140"/>
            <a:ext cx="11817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7.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对于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026920" y="3787140"/>
            <a:ext cx="51315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8.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通假字，通“缮”修治，拭擦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"/>
          <p:cNvGrpSpPr/>
          <p:nvPr/>
        </p:nvGrpSpPr>
        <p:grpSpPr>
          <a:xfrm>
            <a:off x="3706266" y="80266"/>
            <a:ext cx="1821215" cy="798646"/>
            <a:chOff x="4941689" y="107022"/>
            <a:chExt cx="2428286" cy="1064861"/>
          </a:xfrm>
        </p:grpSpPr>
        <p:sp>
          <p:nvSpPr>
            <p:cNvPr id="5" name="文本框 4"/>
            <p:cNvSpPr txBox="1"/>
            <p:nvPr/>
          </p:nvSpPr>
          <p:spPr>
            <a:xfrm>
              <a:off x="4941689" y="494775"/>
              <a:ext cx="2144177" cy="67710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7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思考回答</a:t>
              </a:r>
              <a:endParaRPr lang="zh-CN" altLang="en-US" sz="2700" b="1">
                <a:solidFill>
                  <a:schemeClr val="tx1">
                    <a:lumMod val="50000"/>
                    <a:lumOff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4" name="组合 2"/>
          <p:cNvGrpSpPr/>
          <p:nvPr/>
        </p:nvGrpSpPr>
        <p:grpSpPr>
          <a:xfrm>
            <a:off x="1169083" y="1360539"/>
            <a:ext cx="6684434" cy="2975487"/>
            <a:chOff x="1558777" y="1814052"/>
            <a:chExt cx="8912578" cy="3967316"/>
          </a:xfrm>
        </p:grpSpPr>
        <p:sp>
          <p:nvSpPr>
            <p:cNvPr id="9" name="矩形 8"/>
            <p:cNvSpPr/>
            <p:nvPr/>
          </p:nvSpPr>
          <p:spPr>
            <a:xfrm>
              <a:off x="4203778" y="1814052"/>
              <a:ext cx="6267577" cy="39673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8777" y="1814052"/>
              <a:ext cx="2645001" cy="3967316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91420" y="3020144"/>
            <a:ext cx="2125326" cy="1360734"/>
          </a:xfrm>
          <a:prstGeom prst="rect">
            <a:avLst/>
          </a:prstGeom>
        </p:spPr>
      </p:pic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572452" y="630127"/>
            <a:ext cx="7291388" cy="85725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2400" b="1" smtClean="0">
                <a:solidFill>
                  <a:srgbClr val="002060"/>
                </a:solidFill>
                <a:latin typeface="青鸟华光简隶变" pitchFamily="2" charset="-122"/>
                <a:ea typeface="青鸟华光简隶变" pitchFamily="2" charset="-122"/>
              </a:rPr>
              <a:t>    即使技艺高超如庖丁，每当解牛时，会不会因自身技艺高超而大意？</a:t>
            </a:r>
          </a:p>
        </p:txBody>
      </p:sp>
      <p:sp>
        <p:nvSpPr>
          <p:cNvPr id="11" name="矩形 10"/>
          <p:cNvSpPr/>
          <p:nvPr/>
        </p:nvSpPr>
        <p:spPr>
          <a:xfrm>
            <a:off x="3234690" y="1723586"/>
            <a:ext cx="4572000" cy="131574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r>
              <a:rPr lang="zh-CN" altLang="en-US" sz="2700" smtClean="0">
                <a:latin typeface="汉仪全唐诗简" pitchFamily="18" charset="-122"/>
                <a:ea typeface="汉仪全唐诗简" pitchFamily="18" charset="-122"/>
              </a:rPr>
              <a:t>虽然，每至于族，吾见其难为，怵然为戒，视为止，行为迟。动刀甚微</a:t>
            </a:r>
            <a:endParaRPr lang="zh-CN" altLang="en-US" sz="2700"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2" name="副标题 2"/>
          <p:cNvSpPr txBox="1"/>
          <p:nvPr/>
        </p:nvSpPr>
        <p:spPr>
          <a:xfrm>
            <a:off x="3474244" y="3154680"/>
            <a:ext cx="5669756" cy="131445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marL="171450" indent="-171450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3600" smtClean="0">
                <a:solidFill>
                  <a:srgbClr val="FF0000"/>
                </a:solidFill>
                <a:latin typeface="青鸟华光简魏体" pitchFamily="2" charset="-122"/>
                <a:ea typeface="青鸟华光简魏体" pitchFamily="2" charset="-122"/>
              </a:rPr>
              <a:t>谨慎小心</a:t>
            </a:r>
          </a:p>
        </p:txBody>
      </p:sp>
    </p:spTree>
    <p:extLst>
      <p:ext uri="{BB962C8B-B14F-4D97-AF65-F5344CB8AC3E}">
        <p14:creationId xmlns:p14="http://schemas.microsoft.com/office/powerpoint/2010/main" val="38836034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3714557" y="80266"/>
            <a:ext cx="1812925" cy="798423"/>
            <a:chOff x="4952742" y="107022"/>
            <a:chExt cx="2417233" cy="1064563"/>
          </a:xfrm>
        </p:grpSpPr>
        <p:sp>
          <p:nvSpPr>
            <p:cNvPr id="5" name="文本框 4"/>
            <p:cNvSpPr txBox="1"/>
            <p:nvPr/>
          </p:nvSpPr>
          <p:spPr>
            <a:xfrm>
              <a:off x="5216009" y="556032"/>
              <a:ext cx="1930442" cy="61555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4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思考回答</a:t>
              </a:r>
              <a:endParaRPr lang="zh-CN" altLang="en-US" sz="2400" b="1">
                <a:solidFill>
                  <a:schemeClr val="tx1">
                    <a:lumMod val="50000"/>
                    <a:lumOff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44098"/>
            <a:ext cx="9144000" cy="2699402"/>
          </a:xfrm>
          <a:prstGeom prst="rect">
            <a:avLst/>
          </a:prstGeom>
        </p:spPr>
      </p:pic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297180" y="971550"/>
            <a:ext cx="8606790" cy="99441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 marL="171450" indent="-171450" defTabSz="685800">
              <a:lnSpc>
                <a:spcPct val="120000"/>
              </a:lnSpc>
              <a:spcBef>
                <a:spcPts val="750"/>
              </a:spcBef>
              <a:defRPr/>
            </a:pPr>
            <a:r>
              <a:rPr lang="en-US" altLang="zh-CN" sz="2400" b="1" smtClean="0">
                <a:latin typeface="青鸟华光简隶变" pitchFamily="2" charset="-122"/>
                <a:ea typeface="青鸟华光简隶变" pitchFamily="2" charset="-122"/>
              </a:rPr>
              <a:t>     </a:t>
            </a:r>
            <a:r>
              <a:rPr lang="zh-CN" altLang="zh-CN" sz="2400" b="1" smtClean="0">
                <a:latin typeface="青鸟华光简隶变" pitchFamily="2" charset="-122"/>
                <a:ea typeface="青鸟华光简隶变" pitchFamily="2" charset="-122"/>
              </a:rPr>
              <a:t>文惠君听庖丁介绍后，说自己懂得了“养生之道”</a:t>
            </a:r>
            <a:r>
              <a:rPr lang="zh-CN" altLang="en-US" sz="2400" b="1" smtClean="0">
                <a:latin typeface="青鸟华光简隶变" pitchFamily="2" charset="-122"/>
                <a:ea typeface="青鸟华光简隶变" pitchFamily="2" charset="-122"/>
              </a:rPr>
              <a:t>。庖丁的“</a:t>
            </a:r>
            <a:r>
              <a:rPr lang="zh-CN" altLang="en-US" sz="24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解牛之道</a:t>
            </a:r>
            <a:r>
              <a:rPr lang="zh-CN" altLang="en-US" sz="2400" b="1" smtClean="0">
                <a:latin typeface="青鸟华光简隶变" pitchFamily="2" charset="-122"/>
                <a:ea typeface="青鸟华光简隶变" pitchFamily="2" charset="-122"/>
              </a:rPr>
              <a:t>”和文惠君感悟到的“</a:t>
            </a:r>
            <a:r>
              <a:rPr lang="zh-CN" altLang="en-US" sz="2400" b="1" smtClean="0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养生之道</a:t>
            </a:r>
            <a:r>
              <a:rPr lang="zh-CN" altLang="en-US" sz="2400" b="1" smtClean="0">
                <a:latin typeface="青鸟华光简隶变" pitchFamily="2" charset="-122"/>
                <a:ea typeface="青鸟华光简隶变" pitchFamily="2" charset="-122"/>
              </a:rPr>
              <a:t>”有</a:t>
            </a:r>
            <a:r>
              <a:rPr lang="zh-CN" altLang="zh-CN" sz="2400" b="1" smtClean="0">
                <a:latin typeface="青鸟华光简隶变" pitchFamily="2" charset="-122"/>
                <a:ea typeface="青鸟华光简隶变" pitchFamily="2" charset="-122"/>
              </a:rPr>
              <a:t>什么联系？</a:t>
            </a:r>
            <a:endParaRPr lang="zh-CN" altLang="en-US" sz="2400" b="1" smtClean="0">
              <a:latin typeface="青鸟华光简隶变" pitchFamily="2" charset="-122"/>
              <a:ea typeface="青鸟华光简隶变" pitchFamily="2" charset="-122"/>
            </a:endParaRPr>
          </a:p>
          <a:p>
            <a:pPr marL="171450" indent="-171450" defTabSz="685800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/>
            </a:pPr>
            <a:endParaRPr lang="en-US" altLang="zh-CN" sz="2400" b="1" smtClean="0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708660" y="2148840"/>
            <a:ext cx="7280910" cy="348615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marL="171450" indent="-171450" defTabSz="685800">
              <a:lnSpc>
                <a:spcPct val="16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100" smtClean="0"/>
              <a:t>　　</a:t>
            </a:r>
            <a:r>
              <a:rPr lang="zh-CN" altLang="en-US" sz="21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庖丁的“解牛之道”</a:t>
            </a:r>
            <a:r>
              <a:rPr lang="en-US" altLang="zh-CN" sz="21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: </a:t>
            </a:r>
            <a:r>
              <a:rPr lang="zh-CN" altLang="en-US" sz="21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完全顺着牛天然的骨节肌理，在空隙处下刀，绝不勉强硬砍。</a:t>
            </a:r>
          </a:p>
          <a:p>
            <a:pPr marL="171450" indent="-171450" defTabSz="685800">
              <a:lnSpc>
                <a:spcPct val="16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1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　　文惠君感悟到的“养生之道”</a:t>
            </a:r>
            <a:r>
              <a:rPr lang="en-US" altLang="zh-CN" sz="21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:</a:t>
            </a:r>
            <a:r>
              <a:rPr lang="zh-CN" altLang="en-US" sz="21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养生应顺应自然，不要硬碰困难，避免身心受到损害。</a:t>
            </a:r>
          </a:p>
          <a:p>
            <a:pPr marL="171450" indent="-171450" defTabSz="685800">
              <a:lnSpc>
                <a:spcPct val="16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100" smtClean="0">
                <a:solidFill>
                  <a:srgbClr val="FF0000"/>
                </a:solidFill>
              </a:rPr>
              <a:t>　                                                  　</a:t>
            </a:r>
            <a:r>
              <a:rPr lang="zh-CN" altLang="en-US" sz="2700" b="1" smtClean="0">
                <a:solidFill>
                  <a:srgbClr val="FF0000"/>
                </a:solidFill>
                <a:latin typeface="青鸟华光简魏体" pitchFamily="2" charset="-122"/>
                <a:ea typeface="青鸟华光简魏体" pitchFamily="2" charset="-122"/>
              </a:rPr>
              <a:t>相似之处：顺应自然</a:t>
            </a:r>
            <a:r>
              <a:rPr lang="zh-CN" altLang="en-US" sz="2700" b="1" smtClean="0">
                <a:latin typeface="青鸟华光简魏体" pitchFamily="2" charset="-122"/>
                <a:ea typeface="青鸟华光简魏体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0700744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4828355" y="2064727"/>
            <a:ext cx="18133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spc="300" smtClean="0">
                <a:latin typeface="TypeLand 康熙字典體試用版" pitchFamily="50" charset="-120"/>
                <a:ea typeface="TypeLand 康熙字典體試用版" pitchFamily="50" charset="-120"/>
                <a:sym typeface="+mn-ea"/>
              </a:rPr>
              <a:t>深入探究</a:t>
            </a:r>
          </a:p>
        </p:txBody>
      </p:sp>
      <p:grpSp>
        <p:nvGrpSpPr>
          <p:cNvPr id="2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solidFill>
            <a:schemeClr val="tx2">
              <a:lumMod val="50000"/>
            </a:schemeClr>
          </a:solidFill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0030101010101" charset="-122"/>
                <a:ea typeface="黑体" panose="02010600030101010101" charset="-122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492443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4800" smtClean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</a:rPr>
                <a:t>3</a:t>
              </a:r>
            </a:p>
          </p:txBody>
        </p:sp>
      </p:grpSp>
      <p:cxnSp>
        <p:nvCxnSpPr>
          <p:cNvPr id="38" name="直接连接符 37"/>
          <p:cNvCxnSpPr/>
          <p:nvPr/>
        </p:nvCxnSpPr>
        <p:spPr>
          <a:xfrm flipH="1"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A_文本框 49"/>
          <p:cNvSpPr txBox="1"/>
          <p:nvPr>
            <p:custDataLst>
              <p:tags r:id="rId1"/>
            </p:custDataLst>
          </p:nvPr>
        </p:nvSpPr>
        <p:spPr>
          <a:xfrm>
            <a:off x="5307984" y="186773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庄子</a:t>
            </a:r>
            <a:endParaRPr sz="320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53" name="PA_直接连接符 52"/>
          <p:cNvCxnSpPr/>
          <p:nvPr>
            <p:custDataLst>
              <p:tags r:id="rId2"/>
            </p:custDataLst>
          </p:nvPr>
        </p:nvCxnSpPr>
        <p:spPr>
          <a:xfrm>
            <a:off x="1488988" y="2605614"/>
            <a:ext cx="6166021" cy="0"/>
          </a:xfrm>
          <a:prstGeom prst="line">
            <a:avLst/>
          </a:prstGeom>
          <a:ln w="9525">
            <a:solidFill>
              <a:schemeClr val="tx2">
                <a:lumMod val="50000"/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PA_文本框 56"/>
          <p:cNvSpPr txBox="1"/>
          <p:nvPr>
            <p:custDataLst>
              <p:tags r:id="rId3"/>
            </p:custDataLst>
          </p:nvPr>
        </p:nvSpPr>
        <p:spPr>
          <a:xfrm>
            <a:off x="2976609" y="908917"/>
            <a:ext cx="31152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solidFill>
                  <a:schemeClr val="accent1">
                    <a:lumMod val="75000"/>
                  </a:schemeClr>
                </a:solidFill>
                <a:latin typeface="腾祥铁山楷书繁" pitchFamily="2" charset="-122"/>
                <a:ea typeface="腾祥铁山楷书繁" pitchFamily="2" charset="-122"/>
              </a:rPr>
              <a:t>庖丁解牛</a:t>
            </a:r>
            <a:endParaRPr lang="en-US" altLang="zh-CN" sz="5400" b="1" smtClean="0">
              <a:solidFill>
                <a:schemeClr val="accent1">
                  <a:lumMod val="75000"/>
                </a:schemeClr>
              </a:solidFill>
              <a:latin typeface="腾祥铁山楷书繁" pitchFamily="2" charset="-122"/>
              <a:ea typeface="腾祥铁山楷书繁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8925"/>
            <a:ext cx="9144000" cy="2708340"/>
          </a:xfrm>
          <a:prstGeom prst="rect">
            <a:avLst/>
          </a:prstGeom>
        </p:spPr>
      </p:pic>
      <p:grpSp>
        <p:nvGrpSpPr>
          <p:cNvPr id="2" name="组合 10"/>
          <p:cNvGrpSpPr/>
          <p:nvPr/>
        </p:nvGrpSpPr>
        <p:grpSpPr>
          <a:xfrm>
            <a:off x="3706266" y="80266"/>
            <a:ext cx="1821215" cy="798646"/>
            <a:chOff x="4941689" y="107022"/>
            <a:chExt cx="2428286" cy="1064861"/>
          </a:xfrm>
        </p:grpSpPr>
        <p:sp>
          <p:nvSpPr>
            <p:cNvPr id="12" name="文本框 4"/>
            <p:cNvSpPr txBox="1"/>
            <p:nvPr/>
          </p:nvSpPr>
          <p:spPr>
            <a:xfrm>
              <a:off x="4941689" y="494775"/>
              <a:ext cx="2144177" cy="67710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7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思考回答</a:t>
              </a:r>
              <a:endParaRPr lang="zh-CN" altLang="en-US" sz="2700" b="1">
                <a:solidFill>
                  <a:schemeClr val="tx1">
                    <a:lumMod val="50000"/>
                    <a:lumOff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572452" y="678895"/>
            <a:ext cx="7291388" cy="85725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2400" b="1" smtClean="0">
                <a:solidFill>
                  <a:srgbClr val="002060"/>
                </a:solidFill>
                <a:latin typeface="青鸟华光简隶变" pitchFamily="2" charset="-122"/>
                <a:ea typeface="青鸟华光简隶变" pitchFamily="2" charset="-122"/>
              </a:rPr>
              <a:t>    如何理解庄子的“养生之道” ？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476013" y="2685336"/>
            <a:ext cx="7425928" cy="9002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zh-CN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        </a:t>
            </a: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用</a:t>
            </a:r>
            <a:r>
              <a:rPr lang="zh-CN" altLang="zh-CN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____</a:t>
            </a:r>
            <a:r>
              <a:rPr lang="en-US" altLang="zh-CN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 </a:t>
            </a: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的复杂结构来比喻</a:t>
            </a:r>
            <a:r>
              <a:rPr lang="zh-CN" altLang="zh-CN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_____</a:t>
            </a: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，用</a:t>
            </a:r>
            <a:r>
              <a:rPr lang="zh-CN" altLang="zh-CN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___</a:t>
            </a: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来比喻</a:t>
            </a:r>
            <a:r>
              <a:rPr lang="zh-CN" altLang="zh-CN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___</a:t>
            </a:r>
            <a:r>
              <a:rPr lang="zh-CN" altLang="en-US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。</a:t>
            </a:r>
            <a:endParaRPr lang="zh-CN" altLang="en-US" sz="27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474107" y="3691890"/>
            <a:ext cx="7656909" cy="854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zh-CN" sz="2700" b="1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       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rPr>
              <a:t>在错综复杂的现实社会中，要像庖丁解牛一样，</a:t>
            </a:r>
            <a:r>
              <a:rPr lang="zh-CN" altLang="en-US" sz="2400" b="1">
                <a:solidFill>
                  <a:srgbClr val="0000CC"/>
                </a:solidFill>
                <a:latin typeface="汉仪全唐诗简" pitchFamily="18" charset="-122"/>
                <a:ea typeface="汉仪全唐诗简" pitchFamily="18" charset="-122"/>
              </a:rPr>
              <a:t>避开矛盾，</a:t>
            </a:r>
            <a:r>
              <a:rPr lang="zh-CN" altLang="en-US" sz="2400" b="1">
                <a:latin typeface="汉仪全唐诗简" pitchFamily="18" charset="-122"/>
                <a:ea typeface="汉仪全唐诗简" pitchFamily="18" charset="-122"/>
              </a:rPr>
              <a:t>做到顺应自然，才能</a:t>
            </a:r>
            <a:r>
              <a:rPr lang="zh-CN" altLang="en-US" sz="2400" b="1">
                <a:solidFill>
                  <a:srgbClr val="0033CC"/>
                </a:solidFill>
                <a:latin typeface="汉仪全唐诗简" pitchFamily="18" charset="-122"/>
                <a:ea typeface="汉仪全唐诗简" pitchFamily="18" charset="-122"/>
              </a:rPr>
              <a:t>保身、全生、养亲、尽年 </a:t>
            </a:r>
            <a:r>
              <a:rPr lang="zh-CN" altLang="en-US" sz="2400" b="1" smtClean="0">
                <a:solidFill>
                  <a:srgbClr val="0033CC"/>
                </a:solidFill>
                <a:latin typeface="汉仪全唐诗简" pitchFamily="18" charset="-122"/>
                <a:ea typeface="汉仪全唐诗简" pitchFamily="18" charset="-122"/>
              </a:rPr>
              <a:t>。</a:t>
            </a:r>
            <a:endParaRPr lang="zh-CN" altLang="zh-CN" sz="2400" b="1">
              <a:solidFill>
                <a:srgbClr val="0033CC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1463516" y="2569845"/>
            <a:ext cx="987029" cy="484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牛体</a:t>
            </a: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5073254" y="2617946"/>
            <a:ext cx="1535906" cy="481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社会</a:t>
            </a: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6642498" y="2611993"/>
            <a:ext cx="510778" cy="481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刀</a:t>
            </a: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904161" y="3044190"/>
            <a:ext cx="539353" cy="481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人</a:t>
            </a:r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>
          <a:xfrm>
            <a:off x="388620" y="1485900"/>
            <a:ext cx="7852410" cy="13716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marL="171450" indent="-171450" defTabSz="685800">
              <a:spcBef>
                <a:spcPts val="75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100" b="1" smtClean="0">
                <a:latin typeface="汉仪全唐诗简" pitchFamily="18" charset="-122"/>
                <a:ea typeface="汉仪全唐诗简" pitchFamily="18" charset="-122"/>
              </a:rPr>
              <a:t>　　庄子善于讲寓言故事，在感性的形象和有趣的故事中，让读者自己去体会其中的深意。在本文中，庄子的本意是要用这个故事来说明养生的道理。</a:t>
            </a:r>
          </a:p>
        </p:txBody>
      </p:sp>
    </p:spTree>
    <p:extLst>
      <p:ext uri="{BB962C8B-B14F-4D97-AF65-F5344CB8AC3E}">
        <p14:creationId xmlns:p14="http://schemas.microsoft.com/office/powerpoint/2010/main" val="33294047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  <p:cond evt="onBegin" delay="0">
                          <p:tn val="45"/>
                        </p:cond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18984" y="1659193"/>
            <a:ext cx="6116894" cy="2112707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34" y="2037274"/>
            <a:ext cx="3134847" cy="201290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234" y="2286026"/>
            <a:ext cx="2609985" cy="1515397"/>
          </a:xfrm>
          <a:prstGeom prst="rect">
            <a:avLst/>
          </a:prstGeom>
        </p:spPr>
      </p:pic>
      <p:grpSp>
        <p:nvGrpSpPr>
          <p:cNvPr id="2" name="组合 11"/>
          <p:cNvGrpSpPr/>
          <p:nvPr/>
        </p:nvGrpSpPr>
        <p:grpSpPr>
          <a:xfrm>
            <a:off x="3706266" y="80266"/>
            <a:ext cx="1821215" cy="798646"/>
            <a:chOff x="4941689" y="107022"/>
            <a:chExt cx="2428286" cy="1064861"/>
          </a:xfrm>
        </p:grpSpPr>
        <p:sp>
          <p:nvSpPr>
            <p:cNvPr id="14" name="文本框 4"/>
            <p:cNvSpPr txBox="1"/>
            <p:nvPr/>
          </p:nvSpPr>
          <p:spPr>
            <a:xfrm>
              <a:off x="4941689" y="494775"/>
              <a:ext cx="2144177" cy="67710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7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思考回答</a:t>
              </a:r>
              <a:endParaRPr lang="zh-CN" altLang="en-US" sz="2700" b="1">
                <a:solidFill>
                  <a:schemeClr val="tx1">
                    <a:lumMod val="50000"/>
                    <a:lumOff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572452" y="678895"/>
            <a:ext cx="8240078" cy="85725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2400" b="1" smtClean="0">
                <a:solidFill>
                  <a:srgbClr val="002060"/>
                </a:solidFill>
                <a:latin typeface="青鸟华光简隶变" pitchFamily="2" charset="-122"/>
                <a:ea typeface="青鸟华光简隶变" pitchFamily="2" charset="-122"/>
              </a:rPr>
              <a:t>    庄子面对的是何种错综复杂的社会？为何这样提出？</a:t>
            </a:r>
          </a:p>
        </p:txBody>
      </p:sp>
      <p:sp>
        <p:nvSpPr>
          <p:cNvPr id="19" name="矩形 18"/>
          <p:cNvSpPr/>
          <p:nvPr/>
        </p:nvSpPr>
        <p:spPr>
          <a:xfrm>
            <a:off x="4270516" y="1779732"/>
            <a:ext cx="2203167" cy="196207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1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腾祥铁山楷书繁" pitchFamily="2" charset="-122"/>
                <a:ea typeface="腾祥铁山楷书繁" pitchFamily="2" charset="-122"/>
              </a:rPr>
              <a:t>春秋战国</a:t>
            </a:r>
            <a:endParaRPr lang="en-US" altLang="zh-CN" sz="4100" b="1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腾祥铁山楷书繁" pitchFamily="2" charset="-122"/>
              <a:ea typeface="腾祥铁山楷书繁" pitchFamily="2" charset="-122"/>
            </a:endParaRPr>
          </a:p>
          <a:p>
            <a:pPr algn="ctr"/>
            <a:r>
              <a:rPr lang="zh-CN" altLang="en-US" sz="41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腾祥铁山楷书繁" pitchFamily="2" charset="-122"/>
                <a:ea typeface="腾祥铁山楷书繁" pitchFamily="2" charset="-122"/>
              </a:rPr>
              <a:t>纷争不断</a:t>
            </a:r>
            <a:endParaRPr lang="en-US" altLang="zh-CN" sz="4100" b="1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腾祥铁山楷书繁" pitchFamily="2" charset="-122"/>
              <a:ea typeface="腾祥铁山楷书繁" pitchFamily="2" charset="-122"/>
            </a:endParaRPr>
          </a:p>
          <a:p>
            <a:pPr algn="ctr"/>
            <a:r>
              <a:rPr lang="zh-CN" altLang="en-US" sz="41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腾祥铁山楷书繁" pitchFamily="2" charset="-122"/>
                <a:ea typeface="腾祥铁山楷书繁" pitchFamily="2" charset="-122"/>
              </a:rPr>
              <a:t>战乱频繁</a:t>
            </a:r>
            <a:endParaRPr lang="zh-CN" altLang="en-US" sz="4100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腾祥铁山楷书繁" pitchFamily="2" charset="-122"/>
              <a:ea typeface="腾祥铁山楷书繁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48527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589" y="1538791"/>
            <a:ext cx="2929796" cy="2121429"/>
          </a:xfrm>
          <a:prstGeom prst="rect">
            <a:avLst/>
          </a:prstGeom>
        </p:spPr>
      </p:pic>
      <p:grpSp>
        <p:nvGrpSpPr>
          <p:cNvPr id="2" name="组合 8"/>
          <p:cNvGrpSpPr/>
          <p:nvPr/>
        </p:nvGrpSpPr>
        <p:grpSpPr>
          <a:xfrm>
            <a:off x="3706266" y="80266"/>
            <a:ext cx="1821215" cy="798646"/>
            <a:chOff x="4941689" y="107022"/>
            <a:chExt cx="2428286" cy="1064861"/>
          </a:xfrm>
        </p:grpSpPr>
        <p:sp>
          <p:nvSpPr>
            <p:cNvPr id="10" name="文本框 4"/>
            <p:cNvSpPr txBox="1"/>
            <p:nvPr/>
          </p:nvSpPr>
          <p:spPr>
            <a:xfrm>
              <a:off x="4941689" y="494775"/>
              <a:ext cx="2144177" cy="67710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7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思考回答</a:t>
              </a:r>
              <a:endParaRPr lang="zh-CN" altLang="en-US" sz="2700" b="1">
                <a:solidFill>
                  <a:schemeClr val="tx1">
                    <a:lumMod val="50000"/>
                    <a:lumOff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-962655" y="4286250"/>
            <a:ext cx="7291388" cy="85725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zh-CN" altLang="en-US" sz="2400" b="1" smtClean="0">
                <a:solidFill>
                  <a:srgbClr val="002060"/>
                </a:solidFill>
                <a:latin typeface="青鸟华光简隶变" pitchFamily="2" charset="-122"/>
                <a:ea typeface="青鸟华光简隶变" pitchFamily="2" charset="-122"/>
              </a:rPr>
              <a:t>一个社会，两种态度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0" y="914400"/>
            <a:ext cx="3291840" cy="280035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 marL="171450" indent="-171450" defTabSz="685800">
              <a:spcBef>
                <a:spcPts val="75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100" b="1" smtClean="0">
                <a:latin typeface="汉仪全唐诗简" pitchFamily="18" charset="-122"/>
                <a:ea typeface="汉仪全唐诗简" pitchFamily="18" charset="-122"/>
              </a:rPr>
              <a:t>儒家的回应：</a:t>
            </a:r>
          </a:p>
          <a:p>
            <a:pPr marL="171450" indent="-171450" defTabSz="685800">
              <a:spcBef>
                <a:spcPts val="75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100" b="1" smtClean="0">
                <a:latin typeface="汉仪全唐诗简" pitchFamily="18" charset="-122"/>
                <a:ea typeface="汉仪全唐诗简" pitchFamily="18" charset="-122"/>
              </a:rPr>
              <a:t>　　儒家热衷于重建</a:t>
            </a:r>
            <a:r>
              <a:rPr lang="zh-CN" altLang="en-US" sz="21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社会</a:t>
            </a:r>
            <a:r>
              <a:rPr lang="zh-CN" altLang="en-US" sz="2100" b="1" smtClean="0">
                <a:latin typeface="汉仪全唐诗简" pitchFamily="18" charset="-122"/>
                <a:ea typeface="汉仪全唐诗简" pitchFamily="18" charset="-122"/>
              </a:rPr>
              <a:t>秩序，企图以道德礼制重整人心，克制当时人们泛滥的私欲。所以孔子不断教人去追求仁义，成为君子，目的皆是</a:t>
            </a:r>
            <a:r>
              <a:rPr lang="zh-CN" altLang="en-US" sz="21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希望重现一个和谐的理想社会</a:t>
            </a:r>
            <a:r>
              <a:rPr lang="zh-CN" altLang="en-US" sz="2100" b="1" smtClean="0">
                <a:latin typeface="汉仪全唐诗简" pitchFamily="18" charset="-122"/>
                <a:ea typeface="汉仪全唐诗简" pitchFamily="18" charset="-122"/>
              </a:rPr>
              <a:t>。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5749290" y="914400"/>
            <a:ext cx="3246120" cy="400050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 marL="171450" indent="-171450" defTabSz="685800">
              <a:lnSpc>
                <a:spcPct val="13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100" b="1" smtClean="0">
                <a:latin typeface="汉仪全唐诗简" pitchFamily="18" charset="-122"/>
                <a:ea typeface="汉仪全唐诗简" pitchFamily="18" charset="-122"/>
              </a:rPr>
              <a:t>道家的回应：</a:t>
            </a:r>
          </a:p>
          <a:p>
            <a:pPr marL="171450" indent="-171450" defTabSz="685800">
              <a:spcBef>
                <a:spcPts val="75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100" b="1" smtClean="0">
                <a:latin typeface="汉仪全唐诗简" pitchFamily="18" charset="-122"/>
                <a:ea typeface="汉仪全唐诗简" pitchFamily="18" charset="-122"/>
              </a:rPr>
              <a:t>　　道家所关心的，却是</a:t>
            </a:r>
            <a:r>
              <a:rPr lang="zh-CN" altLang="en-US" sz="21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人</a:t>
            </a:r>
            <a:r>
              <a:rPr lang="zh-CN" altLang="en-US" sz="2100" b="1" smtClean="0">
                <a:latin typeface="汉仪全唐诗简" pitchFamily="18" charset="-122"/>
                <a:ea typeface="汉仪全唐诗简" pitchFamily="18" charset="-122"/>
              </a:rPr>
              <a:t>处于乱世之下如何立身处世而自保。道家主张既然万事万物皆摆脱不了自然规律而变化，所以人也必须遵照自然规律而生活。道家的终极关怀是</a:t>
            </a:r>
            <a:r>
              <a:rPr lang="zh-CN" altLang="en-US" sz="2100" b="1" smtClean="0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于乱世中找寻个人的自我救赎，自保全生的方法</a:t>
            </a:r>
            <a:r>
              <a:rPr lang="zh-CN" altLang="en-US" sz="2100" b="1" smtClean="0">
                <a:latin typeface="汉仪全唐诗简" pitchFamily="18" charset="-122"/>
                <a:ea typeface="汉仪全唐诗简" pitchFamily="18" charset="-122"/>
              </a:rPr>
              <a:t>，具有强烈的个人主义色彩。</a:t>
            </a:r>
          </a:p>
        </p:txBody>
      </p:sp>
    </p:spTree>
    <p:extLst>
      <p:ext uri="{BB962C8B-B14F-4D97-AF65-F5344CB8AC3E}">
        <p14:creationId xmlns:p14="http://schemas.microsoft.com/office/powerpoint/2010/main" val="18504414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3694837" y="80266"/>
            <a:ext cx="1832645" cy="821506"/>
            <a:chOff x="4926449" y="107022"/>
            <a:chExt cx="2443526" cy="10953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525255"/>
              <a:ext cx="2144177" cy="67710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7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两者区别</a:t>
              </a:r>
              <a:endParaRPr lang="zh-CN" altLang="en-US" sz="2700" b="1">
                <a:solidFill>
                  <a:schemeClr val="tx1">
                    <a:lumMod val="50000"/>
                    <a:lumOff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3" name="组合 13"/>
          <p:cNvGrpSpPr/>
          <p:nvPr/>
        </p:nvGrpSpPr>
        <p:grpSpPr>
          <a:xfrm>
            <a:off x="729192" y="1757987"/>
            <a:ext cx="2692065" cy="1726324"/>
            <a:chOff x="972256" y="2343982"/>
            <a:chExt cx="3589420" cy="2301765"/>
          </a:xfrm>
        </p:grpSpPr>
        <p:sp>
          <p:nvSpPr>
            <p:cNvPr id="8" name="椭圆 7"/>
            <p:cNvSpPr/>
            <p:nvPr/>
          </p:nvSpPr>
          <p:spPr>
            <a:xfrm>
              <a:off x="2049009" y="2343982"/>
              <a:ext cx="2301765" cy="230176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72256" y="2387724"/>
              <a:ext cx="3589420" cy="2258023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497" y="2361885"/>
            <a:ext cx="3826504" cy="2781616"/>
          </a:xfrm>
          <a:prstGeom prst="rect">
            <a:avLst/>
          </a:prstGeom>
        </p:spPr>
      </p:pic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3154680" y="1405890"/>
            <a:ext cx="5829300" cy="3086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marL="171450" indent="-171450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3000" smtClean="0">
                <a:ea typeface="华文新魏" pitchFamily="2" charset="-122"/>
              </a:rPr>
              <a:t>儒家所重的是</a:t>
            </a:r>
            <a:r>
              <a:rPr lang="zh-CN" altLang="en-US" sz="3000" smtClean="0">
                <a:solidFill>
                  <a:srgbClr val="FF0000"/>
                </a:solidFill>
                <a:ea typeface="华文新魏" pitchFamily="2" charset="-122"/>
              </a:rPr>
              <a:t>群体社会</a:t>
            </a:r>
            <a:r>
              <a:rPr lang="zh-CN" altLang="en-US" sz="3000" smtClean="0">
                <a:ea typeface="华文新魏" pitchFamily="2" charset="-122"/>
              </a:rPr>
              <a:t>。</a:t>
            </a:r>
          </a:p>
          <a:p>
            <a:pPr marL="171450" indent="-171450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/>
            </a:pPr>
            <a:endParaRPr lang="zh-CN" altLang="en-US" sz="3000" smtClean="0">
              <a:ea typeface="华文新魏" pitchFamily="2" charset="-122"/>
            </a:endParaRPr>
          </a:p>
          <a:p>
            <a:pPr marL="171450" indent="-171450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3000" smtClean="0">
                <a:ea typeface="华文新魏" pitchFamily="2" charset="-122"/>
              </a:rPr>
              <a:t>道家所关怀的是</a:t>
            </a:r>
            <a:r>
              <a:rPr lang="zh-CN" altLang="en-US" sz="3000" smtClean="0">
                <a:solidFill>
                  <a:srgbClr val="FF0000"/>
                </a:solidFill>
                <a:ea typeface="华文新魏" pitchFamily="2" charset="-122"/>
              </a:rPr>
              <a:t>个人</a:t>
            </a:r>
            <a:r>
              <a:rPr lang="zh-CN" altLang="en-US" sz="3000" smtClean="0">
                <a:ea typeface="华文新魏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1831466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3714557" y="80266"/>
            <a:ext cx="1812925" cy="798423"/>
            <a:chOff x="4952742" y="107022"/>
            <a:chExt cx="2417233" cy="1064563"/>
          </a:xfrm>
        </p:grpSpPr>
        <p:sp>
          <p:nvSpPr>
            <p:cNvPr id="5" name="文本框 4"/>
            <p:cNvSpPr txBox="1"/>
            <p:nvPr/>
          </p:nvSpPr>
          <p:spPr>
            <a:xfrm>
              <a:off x="5094089" y="556032"/>
              <a:ext cx="1930442" cy="61555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4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养生总论</a:t>
              </a:r>
              <a:endParaRPr lang="zh-CN" altLang="en-US" sz="2400" b="1">
                <a:solidFill>
                  <a:schemeClr val="tx1">
                    <a:lumMod val="50000"/>
                    <a:lumOff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246" y="3682055"/>
            <a:ext cx="2054236" cy="1136810"/>
          </a:xfrm>
          <a:prstGeom prst="rect">
            <a:avLst/>
          </a:prstGeom>
        </p:spPr>
      </p:pic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891540" y="971550"/>
            <a:ext cx="7178040" cy="33147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marL="171450" indent="-171450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100" smtClean="0">
                <a:latin typeface="汉仪全唐诗简" pitchFamily="18" charset="-122"/>
                <a:ea typeface="汉仪全唐诗简" pitchFamily="18" charset="-122"/>
              </a:rPr>
              <a:t>　　</a:t>
            </a:r>
            <a:r>
              <a:rPr lang="zh-CN" altLang="en-US" sz="2100" b="1" smtClean="0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“吾生也有涯，而知也无涯。以有涯随无涯，殆已！已而为知者，殆而已矣！为善无近名，为恶无近刑，缘督以为经，可以保身，可以全生，可以养亲，可以尽年。”</a:t>
            </a:r>
          </a:p>
          <a:p>
            <a:pPr marL="171450" indent="-171450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100" smtClean="0">
                <a:latin typeface="汉仪全唐诗简" pitchFamily="18" charset="-122"/>
                <a:ea typeface="汉仪全唐诗简" pitchFamily="18" charset="-122"/>
              </a:rPr>
              <a:t>　　</a:t>
            </a:r>
            <a:r>
              <a:rPr lang="zh-CN" altLang="en-US" sz="2100" b="1" smtClean="0">
                <a:solidFill>
                  <a:srgbClr val="002060"/>
                </a:solidFill>
                <a:latin typeface="汉仪全唐诗简" pitchFamily="18" charset="-122"/>
                <a:ea typeface="汉仪全唐诗简" pitchFamily="18" charset="-122"/>
              </a:rPr>
              <a:t>我们的生命是有限度的，而知识是没有限度的，以有限的生命去追求无限的知识，就会疲惫不堪了。那么，追求知识的人们，只能（弄得自己）疲惫不堪罢了。做好事不要追求名声，做坏事不要遭到刑罚。顺其自然之理以为常法，就可以保护生命，保全天性，可以养护身体，可以享尽天年。 </a:t>
            </a:r>
          </a:p>
        </p:txBody>
      </p:sp>
    </p:spTree>
    <p:extLst>
      <p:ext uri="{BB962C8B-B14F-4D97-AF65-F5344CB8AC3E}">
        <p14:creationId xmlns:p14="http://schemas.microsoft.com/office/powerpoint/2010/main" val="2750309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8925"/>
            <a:ext cx="9144000" cy="2708340"/>
          </a:xfrm>
          <a:prstGeom prst="rect">
            <a:avLst/>
          </a:prstGeom>
        </p:spPr>
      </p:pic>
      <p:grpSp>
        <p:nvGrpSpPr>
          <p:cNvPr id="2" name="组合 10"/>
          <p:cNvGrpSpPr/>
          <p:nvPr/>
        </p:nvGrpSpPr>
        <p:grpSpPr>
          <a:xfrm>
            <a:off x="3706266" y="80266"/>
            <a:ext cx="1821215" cy="798646"/>
            <a:chOff x="4941689" y="107022"/>
            <a:chExt cx="2428286" cy="1064861"/>
          </a:xfrm>
        </p:grpSpPr>
        <p:sp>
          <p:nvSpPr>
            <p:cNvPr id="12" name="文本框 4"/>
            <p:cNvSpPr txBox="1"/>
            <p:nvPr/>
          </p:nvSpPr>
          <p:spPr>
            <a:xfrm>
              <a:off x="4941689" y="494775"/>
              <a:ext cx="2144177" cy="67710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7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扩展思考</a:t>
              </a:r>
              <a:endParaRPr lang="zh-CN" altLang="en-US" sz="2700" b="1">
                <a:solidFill>
                  <a:schemeClr val="tx1">
                    <a:lumMod val="50000"/>
                    <a:lumOff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17" name="矩形 16"/>
          <p:cNvSpPr/>
          <p:nvPr/>
        </p:nvSpPr>
        <p:spPr>
          <a:xfrm>
            <a:off x="388620" y="900626"/>
            <a:ext cx="7383780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1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青鸟华光简隶变" pitchFamily="2" charset="-122"/>
                <a:ea typeface="青鸟华光简隶变" pitchFamily="2" charset="-122"/>
              </a:rPr>
              <a:t>有人认为庄子的养生之道是一种消极的人生哲学，你怎么看？</a:t>
            </a:r>
            <a:endParaRPr lang="zh-CN" altLang="en-US" sz="2100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457200" y="1543051"/>
            <a:ext cx="7418070" cy="33932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latin typeface="汉仪全唐诗简" pitchFamily="18" charset="-122"/>
                <a:ea typeface="汉仪全唐诗简" pitchFamily="18" charset="-122"/>
              </a:rPr>
              <a:t>    </a:t>
            </a:r>
            <a:r>
              <a:rPr lang="zh-CN" altLang="en-US" sz="2400" b="1">
                <a:latin typeface="汉仪全唐诗简" pitchFamily="18" charset="-122"/>
                <a:ea typeface="汉仪全唐诗简" pitchFamily="18" charset="-122"/>
              </a:rPr>
              <a:t>它</a:t>
            </a:r>
            <a:r>
              <a:rPr lang="zh-CN" altLang="en-US" sz="2400" b="1">
                <a:solidFill>
                  <a:srgbClr val="0000CC"/>
                </a:solidFill>
                <a:latin typeface="汉仪全唐诗简" pitchFamily="18" charset="-122"/>
                <a:ea typeface="汉仪全唐诗简" pitchFamily="18" charset="-122"/>
              </a:rPr>
              <a:t>在一定意义上陶冶、培育和丰富了人的精神世界</a:t>
            </a:r>
            <a:r>
              <a:rPr lang="zh-CN" altLang="en-US" sz="2400" b="1">
                <a:latin typeface="汉仪全唐诗简" pitchFamily="18" charset="-122"/>
                <a:ea typeface="汉仪全唐诗简" pitchFamily="18" charset="-122"/>
              </a:rPr>
              <a:t>。它可</a:t>
            </a:r>
            <a:r>
              <a:rPr lang="zh-CN" altLang="en-US" sz="2400" b="1">
                <a:solidFill>
                  <a:srgbClr val="0000CC"/>
                </a:solidFill>
                <a:latin typeface="汉仪全唐诗简" pitchFamily="18" charset="-122"/>
                <a:ea typeface="汉仪全唐诗简" pitchFamily="18" charset="-122"/>
              </a:rPr>
              <a:t>教人们忘怀得失，摆脱利害</a:t>
            </a:r>
            <a:r>
              <a:rPr lang="zh-CN" altLang="en-US" sz="2400" b="1">
                <a:latin typeface="汉仪全唐诗简" pitchFamily="18" charset="-122"/>
                <a:ea typeface="汉仪全唐诗简" pitchFamily="18" charset="-122"/>
              </a:rPr>
              <a:t>。超脱种种庸俗无聊的现实计较和生活束缚，或高举远慕，或怡然自适，与活泼流动，盎然生意的大自然融为一片，从中</a:t>
            </a:r>
            <a:r>
              <a:rPr lang="zh-CN" altLang="en-US" sz="2400" b="1">
                <a:solidFill>
                  <a:srgbClr val="0000CC"/>
                </a:solidFill>
                <a:latin typeface="汉仪全唐诗简" pitchFamily="18" charset="-122"/>
                <a:ea typeface="汉仪全唐诗简" pitchFamily="18" charset="-122"/>
              </a:rPr>
              <a:t>获得生活的力量和生命的意趣</a:t>
            </a:r>
            <a:r>
              <a:rPr lang="zh-CN" altLang="en-US" sz="2400" b="1">
                <a:latin typeface="汉仪全唐诗简" pitchFamily="18" charset="-122"/>
                <a:ea typeface="汉仪全唐诗简" pitchFamily="18" charset="-122"/>
              </a:rPr>
              <a:t>，从而</a:t>
            </a:r>
            <a:r>
              <a:rPr lang="zh-CN" altLang="en-US" sz="2400" b="1">
                <a:solidFill>
                  <a:srgbClr val="0000CC"/>
                </a:solidFill>
                <a:latin typeface="汉仪全唐诗简" pitchFamily="18" charset="-122"/>
                <a:ea typeface="汉仪全唐诗简" pitchFamily="18" charset="-122"/>
              </a:rPr>
              <a:t>抚慰人们心灵的创伤和生活的苦难</a:t>
            </a:r>
            <a:r>
              <a:rPr lang="zh-CN" altLang="en-US" sz="2400" b="1">
                <a:latin typeface="汉仪全唐诗简" pitchFamily="18" charset="-122"/>
                <a:ea typeface="汉仪全唐诗简" pitchFamily="18" charset="-122"/>
              </a:rPr>
              <a:t>，这也正是中国历代士大夫知识分子在巨大的失败和不幸之后，并没有真正毁灭，而更多的是</a:t>
            </a:r>
            <a:r>
              <a:rPr lang="zh-CN" altLang="en-US" sz="2400" b="1">
                <a:solidFill>
                  <a:srgbClr val="0000CC"/>
                </a:solidFill>
                <a:latin typeface="汉仪全唐诗简" pitchFamily="18" charset="-122"/>
                <a:ea typeface="汉仪全唐诗简" pitchFamily="18" charset="-122"/>
              </a:rPr>
              <a:t>保存生命，坚持节操却隐逸循世以山水自娱，洁身自好</a:t>
            </a:r>
            <a:r>
              <a:rPr lang="zh-CN" altLang="en-US" sz="2400" b="1">
                <a:latin typeface="汉仪全唐诗简" pitchFamily="18" charset="-122"/>
                <a:ea typeface="汉仪全唐诗简" pitchFamily="18" charset="-122"/>
              </a:rPr>
              <a:t>的道理。</a:t>
            </a:r>
          </a:p>
        </p:txBody>
      </p:sp>
    </p:spTree>
    <p:extLst>
      <p:ext uri="{BB962C8B-B14F-4D97-AF65-F5344CB8AC3E}">
        <p14:creationId xmlns:p14="http://schemas.microsoft.com/office/powerpoint/2010/main" val="33294047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4881695" y="2144926"/>
            <a:ext cx="16017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spc="300" smtClean="0">
                <a:latin typeface="TypeLand 康熙字典體試用版" pitchFamily="50" charset="-120"/>
                <a:ea typeface="TypeLand 康熙字典體試用版" pitchFamily="50" charset="-120"/>
              </a:rPr>
              <a:t>文言知识</a:t>
            </a:r>
            <a:endParaRPr lang="zh-CN" altLang="en-US" sz="2400" b="1" spc="30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solidFill>
            <a:schemeClr val="tx2">
              <a:lumMod val="50000"/>
            </a:schemeClr>
          </a:solidFill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389850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480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80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H="1"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spc="30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通假字</a:t>
            </a:r>
            <a:endParaRPr lang="zh-CN" altLang="en-US" sz="2000" b="1" spc="30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498191" y="27544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 hidden="1"/>
          <p:cNvSpPr txBox="1"/>
          <p:nvPr/>
        </p:nvSpPr>
        <p:spPr>
          <a:xfrm>
            <a:off x="786349" y="95066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_M" panose="02010600010101010101" pitchFamily="2" charset="2"/>
              </a:rPr>
              <a:t>发现问题</a:t>
            </a:r>
            <a:r>
              <a:rPr lang="zh-CN" altLang="en-US" sz="1200"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_M" panose="02010600010101010101" pitchFamily="2" charset="2"/>
              </a:rPr>
              <a:t>是解决问题的先决条件，但仅仅满足有提出问题是不够的，提出问题的目的是为了有效</a:t>
            </a:r>
            <a:r>
              <a:rPr lang="zh-CN" altLang="en-US" sz="120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_M" panose="02010600010101010101" pitchFamily="2" charset="2"/>
              </a:rPr>
              <a:t>解决问题</a:t>
            </a:r>
            <a:r>
              <a:rPr lang="zh-CN" altLang="en-US" sz="1200"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_M" panose="02010600010101010101" pitchFamily="2" charset="2"/>
              </a:rPr>
              <a:t>。</a:t>
            </a:r>
            <a:r>
              <a:rPr lang="zh-CN" altLang="en-US" sz="120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_M" panose="02010600010101010101" pitchFamily="2" charset="2"/>
              </a:rPr>
              <a:t>人</a:t>
            </a:r>
            <a:endParaRPr lang="en-US" altLang="zh-CN" sz="1200" smtClean="0"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  <a:p>
            <a:r>
              <a:rPr lang="zh-CN" altLang="en-US" sz="120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_M" panose="02010600010101010101" pitchFamily="2" charset="2"/>
              </a:rPr>
              <a:t>生就</a:t>
            </a:r>
            <a:r>
              <a:rPr lang="zh-CN" altLang="en-US" sz="1200"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_M" panose="02010600010101010101" pitchFamily="2" charset="2"/>
              </a:rPr>
              <a:t>是解决一系列问题的过程。个体克服生活、学习、实践中新的矛盾时的复杂心理活动</a:t>
            </a:r>
            <a:r>
              <a:rPr lang="zh-CN" altLang="en-US" sz="120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_M" panose="02010600010101010101" pitchFamily="2" charset="2"/>
              </a:rPr>
              <a:t>，其中</a:t>
            </a:r>
            <a:r>
              <a:rPr lang="zh-CN" altLang="en-US" sz="1200"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_M" panose="02010600010101010101" pitchFamily="2" charset="2"/>
              </a:rPr>
              <a:t>主要是思维</a:t>
            </a:r>
            <a:r>
              <a:rPr lang="zh-CN" altLang="en-US" sz="120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_M" panose="02010600010101010101" pitchFamily="2" charset="2"/>
              </a:rPr>
              <a:t>活</a:t>
            </a:r>
            <a:endParaRPr lang="en-US" altLang="zh-CN" sz="1200" smtClean="0"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  <a:p>
            <a:r>
              <a:rPr lang="zh-CN" altLang="en-US" sz="120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_M" panose="02010600010101010101" pitchFamily="2" charset="2"/>
              </a:rPr>
              <a:t>动</a:t>
            </a:r>
            <a:r>
              <a:rPr lang="zh-CN" altLang="en-US" sz="1200"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_M" panose="02010600010101010101" pitchFamily="2" charset="2"/>
              </a:rPr>
              <a:t>。教育心理学着重研究学生学习知识、应用知识中的问题解决。</a:t>
            </a:r>
            <a:endParaRPr lang="en-US" altLang="zh-CN" sz="1200" smtClean="0"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79120" y="849922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砉然向然</a:t>
            </a:r>
            <a:b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技盖至此乎</a:t>
            </a:r>
            <a:b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技经肯綮之未尝</a:t>
            </a:r>
            <a:endParaRPr lang="en-US" altLang="zh-CN" sz="2800" smtClean="0"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善刀而藏之</a:t>
            </a:r>
            <a:endParaRPr lang="zh-CN" altLang="en-US" sz="2800"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547872" y="849922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（向，通响）</a:t>
            </a:r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（盖，通盍）</a:t>
            </a:r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（技，通枝）</a:t>
            </a:r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（善，通缮）</a:t>
            </a:r>
            <a:endParaRPr lang="zh-CN" altLang="en-US" sz="2800" b="1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spc="30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一词多义</a:t>
            </a:r>
            <a:endParaRPr lang="zh-CN" altLang="en-US" sz="2000" b="1" spc="30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2552029" y="300184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457200" y="787992"/>
            <a:ext cx="57485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族 </a:t>
            </a:r>
            <a:b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（</a:t>
            </a:r>
            <a:r>
              <a:rPr lang="en-US" altLang="zh-CN" sz="2800" smtClean="0">
                <a:latin typeface="汉仪全唐诗简" pitchFamily="18" charset="-122"/>
                <a:ea typeface="汉仪全唐诗简" pitchFamily="18" charset="-122"/>
              </a:rPr>
              <a:t>1</a:t>
            </a:r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）族庖月更刀</a:t>
            </a:r>
            <a:b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（</a:t>
            </a:r>
            <a:r>
              <a:rPr lang="en-US" altLang="zh-CN" sz="2800" smtClean="0">
                <a:latin typeface="汉仪全唐诗简" pitchFamily="18" charset="-122"/>
                <a:ea typeface="汉仪全唐诗简" pitchFamily="18" charset="-122"/>
              </a:rPr>
              <a:t>2</a:t>
            </a:r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）每至于族</a:t>
            </a:r>
          </a:p>
          <a:p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为 </a:t>
            </a:r>
            <a:b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（</a:t>
            </a:r>
            <a:r>
              <a:rPr lang="en-US" altLang="zh-CN" sz="2800" smtClean="0">
                <a:latin typeface="汉仪全唐诗简" pitchFamily="18" charset="-122"/>
                <a:ea typeface="汉仪全唐诗简" pitchFamily="18" charset="-122"/>
              </a:rPr>
              <a:t>1</a:t>
            </a:r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）庖丁为文惠君解牛</a:t>
            </a:r>
            <a:b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（</a:t>
            </a:r>
            <a:r>
              <a:rPr lang="en-US" altLang="zh-CN" sz="2800" smtClean="0">
                <a:latin typeface="汉仪全唐诗简" pitchFamily="18" charset="-122"/>
                <a:ea typeface="汉仪全唐诗简" pitchFamily="18" charset="-122"/>
              </a:rPr>
              <a:t>2</a:t>
            </a:r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）吾见其难为，怵然为戒</a:t>
            </a:r>
            <a:endParaRPr lang="zh-CN" altLang="en-US" sz="2800"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888992" y="787992"/>
            <a:ext cx="372160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/>
            </a:r>
            <a:b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（众，一般的）</a:t>
            </a:r>
            <a:endParaRPr lang="en-US" altLang="zh-CN" sz="2800" b="1" smtClean="0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（丛聚、集结之处）</a:t>
            </a:r>
          </a:p>
          <a:p>
            <a:endParaRPr lang="en-US" altLang="zh-CN" sz="2800" b="1" smtClean="0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（介词，替）</a:t>
            </a:r>
            <a:endParaRPr lang="en-US" altLang="zh-CN" sz="2800" b="1" smtClean="0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 （两处都是动词，分别译为解、作为） 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直接连接符 64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椭圆 65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spc="30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一词多义</a:t>
            </a:r>
            <a:endParaRPr lang="zh-CN" altLang="en-US" sz="2000" b="1" spc="30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 flipH="1">
            <a:off x="2475829" y="300184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0" y="680710"/>
            <a:ext cx="89062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汉仪全唐诗简" pitchFamily="18" charset="-122"/>
                <a:ea typeface="汉仪全唐诗简" pitchFamily="18" charset="-122"/>
              </a:rPr>
              <a:t>然 （</a:t>
            </a:r>
            <a:r>
              <a:rPr lang="en-US" altLang="zh-CN" sz="2800" b="1" smtClean="0">
                <a:latin typeface="汉仪全唐诗简" pitchFamily="18" charset="-122"/>
                <a:ea typeface="汉仪全唐诗简" pitchFamily="18" charset="-122"/>
              </a:rPr>
              <a:t>1</a:t>
            </a:r>
            <a:r>
              <a:rPr lang="zh-CN" altLang="en-US" sz="2800" b="1" smtClean="0">
                <a:latin typeface="汉仪全唐诗简" pitchFamily="18" charset="-122"/>
                <a:ea typeface="汉仪全唐诗简" pitchFamily="18" charset="-122"/>
              </a:rPr>
              <a:t>）砉然向然 </a:t>
            </a:r>
            <a:r>
              <a:rPr lang="en-US" altLang="zh-CN" sz="2800" b="1" smtClean="0">
                <a:latin typeface="汉仪全唐诗简" pitchFamily="18" charset="-122"/>
                <a:ea typeface="汉仪全唐诗简" pitchFamily="18" charset="-122"/>
              </a:rPr>
              <a:t>/ </a:t>
            </a:r>
            <a:r>
              <a:rPr lang="zh-CN" altLang="en-US" sz="2800" b="1" smtClean="0">
                <a:latin typeface="汉仪全唐诗简" pitchFamily="18" charset="-122"/>
                <a:ea typeface="汉仪全唐诗简" pitchFamily="18" charset="-122"/>
              </a:rPr>
              <a:t>因其固然 </a:t>
            </a:r>
            <a:r>
              <a:rPr lang="en-US" altLang="zh-CN" sz="2800" b="1" smtClean="0">
                <a:latin typeface="汉仪全唐诗简" pitchFamily="18" charset="-122"/>
                <a:ea typeface="汉仪全唐诗简" pitchFamily="18" charset="-122"/>
              </a:rPr>
              <a:t>/ </a:t>
            </a:r>
            <a:r>
              <a:rPr lang="zh-CN" altLang="en-US" sz="2800" b="1" smtClean="0">
                <a:latin typeface="汉仪全唐诗简" pitchFamily="18" charset="-122"/>
                <a:ea typeface="汉仪全唐诗简" pitchFamily="18" charset="-122"/>
              </a:rPr>
              <a:t>怵然为戒</a:t>
            </a:r>
            <a:endParaRPr lang="en-US" altLang="zh-CN" sz="2800" b="1" smtClean="0"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latin typeface="汉仪全唐诗简" pitchFamily="18" charset="-122"/>
                <a:ea typeface="汉仪全唐诗简" pitchFamily="18" charset="-122"/>
              </a:rPr>
              <a:t/>
            </a:r>
            <a:br>
              <a:rPr lang="zh-CN" altLang="en-US" sz="2800" b="1" smtClean="0"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b="1" smtClean="0">
                <a:latin typeface="汉仪全唐诗简" pitchFamily="18" charset="-122"/>
                <a:ea typeface="汉仪全唐诗简" pitchFamily="18" charset="-122"/>
              </a:rPr>
              <a:t>（</a:t>
            </a:r>
            <a:r>
              <a:rPr lang="en-US" altLang="zh-CN" sz="2800" b="1" smtClean="0">
                <a:latin typeface="汉仪全唐诗简" pitchFamily="18" charset="-122"/>
                <a:ea typeface="汉仪全唐诗简" pitchFamily="18" charset="-122"/>
              </a:rPr>
              <a:t>2</a:t>
            </a:r>
            <a:r>
              <a:rPr lang="zh-CN" altLang="en-US" sz="2800" b="1" smtClean="0">
                <a:latin typeface="汉仪全唐诗简" pitchFamily="18" charset="-122"/>
                <a:ea typeface="汉仪全唐诗简" pitchFamily="18" charset="-122"/>
              </a:rPr>
              <a:t>）虽然，每至于族</a:t>
            </a:r>
          </a:p>
          <a:p>
            <a:r>
              <a:rPr lang="zh-CN" altLang="en-US" sz="2800" b="1" smtClean="0">
                <a:latin typeface="汉仪全唐诗简" pitchFamily="18" charset="-122"/>
                <a:ea typeface="汉仪全唐诗简" pitchFamily="18" charset="-122"/>
              </a:rPr>
              <a:t>乎 </a:t>
            </a:r>
            <a:br>
              <a:rPr lang="zh-CN" altLang="en-US" sz="2800" b="1" smtClean="0"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b="1" smtClean="0">
                <a:latin typeface="汉仪全唐诗简" pitchFamily="18" charset="-122"/>
                <a:ea typeface="汉仪全唐诗简" pitchFamily="18" charset="-122"/>
              </a:rPr>
              <a:t>（</a:t>
            </a:r>
            <a:r>
              <a:rPr lang="en-US" altLang="zh-CN" sz="2800" b="1" smtClean="0">
                <a:latin typeface="汉仪全唐诗简" pitchFamily="18" charset="-122"/>
                <a:ea typeface="汉仪全唐诗简" pitchFamily="18" charset="-122"/>
              </a:rPr>
              <a:t>1</a:t>
            </a:r>
            <a:r>
              <a:rPr lang="zh-CN" altLang="en-US" sz="2800" b="1" smtClean="0">
                <a:latin typeface="汉仪全唐诗简" pitchFamily="18" charset="-122"/>
                <a:ea typeface="汉仪全唐诗简" pitchFamily="18" charset="-122"/>
              </a:rPr>
              <a:t>）技盖至此乎</a:t>
            </a:r>
            <a:br>
              <a:rPr lang="zh-CN" altLang="en-US" sz="2800" b="1" smtClean="0"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b="1" smtClean="0">
                <a:latin typeface="汉仪全唐诗简" pitchFamily="18" charset="-122"/>
                <a:ea typeface="汉仪全唐诗简" pitchFamily="18" charset="-122"/>
              </a:rPr>
              <a:t>（</a:t>
            </a:r>
            <a:r>
              <a:rPr lang="en-US" altLang="zh-CN" sz="2800" b="1" smtClean="0">
                <a:latin typeface="汉仪全唐诗简" pitchFamily="18" charset="-122"/>
                <a:ea typeface="汉仪全唐诗简" pitchFamily="18" charset="-122"/>
              </a:rPr>
              <a:t>2</a:t>
            </a:r>
            <a:r>
              <a:rPr lang="zh-CN" altLang="en-US" sz="2800" b="1" smtClean="0">
                <a:latin typeface="汉仪全唐诗简" pitchFamily="18" charset="-122"/>
                <a:ea typeface="汉仪全唐诗简" pitchFamily="18" charset="-122"/>
              </a:rPr>
              <a:t>）依乎天理</a:t>
            </a:r>
            <a:br>
              <a:rPr lang="zh-CN" altLang="en-US" sz="2800" b="1" smtClean="0"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b="1" smtClean="0">
                <a:latin typeface="汉仪全唐诗简" pitchFamily="18" charset="-122"/>
                <a:ea typeface="汉仪全唐诗简" pitchFamily="18" charset="-122"/>
              </a:rPr>
              <a:t>（</a:t>
            </a:r>
            <a:r>
              <a:rPr lang="en-US" altLang="zh-CN" sz="2800" b="1" smtClean="0">
                <a:latin typeface="汉仪全唐诗简" pitchFamily="18" charset="-122"/>
                <a:ea typeface="汉仪全唐诗简" pitchFamily="18" charset="-122"/>
              </a:rPr>
              <a:t>3</a:t>
            </a:r>
            <a:r>
              <a:rPr lang="zh-CN" altLang="en-US" sz="2800" b="1" smtClean="0">
                <a:latin typeface="汉仪全唐诗简" pitchFamily="18" charset="-122"/>
                <a:ea typeface="汉仪全唐诗简" pitchFamily="18" charset="-122"/>
              </a:rPr>
              <a:t>） 而况大軱乎</a:t>
            </a:r>
            <a:endParaRPr lang="en-US" altLang="zh-CN" sz="2800" b="1" smtClean="0"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latin typeface="汉仪全唐诗简" pitchFamily="18" charset="-122"/>
                <a:ea typeface="汉仪全唐诗简" pitchFamily="18" charset="-122"/>
              </a:rPr>
              <a:t>（</a:t>
            </a:r>
            <a:r>
              <a:rPr lang="en-US" altLang="zh-CN" sz="2800" b="1" smtClean="0">
                <a:latin typeface="汉仪全唐诗简" pitchFamily="18" charset="-122"/>
                <a:ea typeface="汉仪全唐诗简" pitchFamily="18" charset="-122"/>
              </a:rPr>
              <a:t>4</a:t>
            </a:r>
            <a:r>
              <a:rPr lang="zh-CN" altLang="en-US" sz="2800" b="1" smtClean="0">
                <a:latin typeface="汉仪全唐诗简" pitchFamily="18" charset="-122"/>
                <a:ea typeface="汉仪全唐诗简" pitchFamily="18" charset="-122"/>
              </a:rPr>
              <a:t>）恢恢乎其于游刃必有余地矣</a:t>
            </a:r>
            <a:endParaRPr lang="zh-CN" altLang="en-US" sz="2800" b="1"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19328" y="1089142"/>
            <a:ext cx="890625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（助词，形容词或副词词尾，表状态）</a:t>
            </a:r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            （代词，这样） </a:t>
            </a:r>
          </a:p>
          <a:p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       （疑问语气助词，相当于“呢”）</a:t>
            </a:r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      （介词，相当于“于”）</a:t>
            </a:r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           （反问语气助词，相当于“呢”）</a:t>
            </a:r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                    （形容词词尾） </a:t>
            </a:r>
            <a:endParaRPr lang="zh-CN" altLang="en-US" sz="2800" b="1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4828355" y="2162071"/>
            <a:ext cx="16017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spc="300" smtClean="0">
                <a:latin typeface="TypeLand 康熙字典體試用版" pitchFamily="50" charset="-120"/>
                <a:ea typeface="TypeLand 康熙字典體試用版" pitchFamily="50" charset="-120"/>
              </a:rPr>
              <a:t>相关知识</a:t>
            </a:r>
            <a:endParaRPr lang="zh-CN" altLang="en-US" sz="2400" b="1" spc="30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solidFill>
            <a:schemeClr val="tx2">
              <a:lumMod val="50000"/>
            </a:schemeClr>
          </a:solidFill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480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80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H="1"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直接连接符 54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spc="30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古今异义</a:t>
            </a:r>
            <a:endParaRPr lang="zh-CN" altLang="en-US" sz="2000" b="1" spc="30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H="1">
            <a:off x="2465034" y="300184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330200" y="759202"/>
            <a:ext cx="6252765" cy="1160463"/>
            <a:chOff x="559515" y="5486400"/>
            <a:chExt cx="6252765" cy="1160463"/>
          </a:xfrm>
        </p:grpSpPr>
        <p:sp>
          <p:nvSpPr>
            <p:cNvPr id="67" name="Text Box 4"/>
            <p:cNvSpPr txBox="1">
              <a:spLocks noChangeArrowheads="1"/>
            </p:cNvSpPr>
            <p:nvPr/>
          </p:nvSpPr>
          <p:spPr bwMode="auto">
            <a:xfrm>
              <a:off x="559515" y="5638800"/>
              <a:ext cx="615553" cy="85215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 wrap="none">
              <a:spAutoFit/>
            </a:bodyPr>
            <a:lstStyle/>
            <a:p>
              <a:r>
                <a:rPr lang="zh-CN" altLang="en-US" sz="28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青鸟华光简隶变" pitchFamily="2" charset="-122"/>
                  <a:ea typeface="青鸟华光简隶变" pitchFamily="2" charset="-122"/>
                </a:rPr>
                <a:t>天理</a:t>
              </a:r>
            </a:p>
          </p:txBody>
        </p:sp>
        <p:sp>
          <p:nvSpPr>
            <p:cNvPr id="68" name="AutoShape 8"/>
            <p:cNvSpPr/>
            <p:nvPr/>
          </p:nvSpPr>
          <p:spPr bwMode="auto">
            <a:xfrm>
              <a:off x="1249680" y="5715000"/>
              <a:ext cx="71438" cy="720725"/>
            </a:xfrm>
            <a:prstGeom prst="leftBrace">
              <a:avLst>
                <a:gd name="adj1" fmla="val 84073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 sz="2800">
                <a:latin typeface="青鸟华光简隶变" pitchFamily="2" charset="-122"/>
                <a:ea typeface="青鸟华光简隶变" pitchFamily="2" charset="-122"/>
              </a:endParaRPr>
            </a:p>
          </p:txBody>
        </p:sp>
        <p:sp>
          <p:nvSpPr>
            <p:cNvPr id="69" name="Text Box 12"/>
            <p:cNvSpPr txBox="1">
              <a:spLocks noChangeArrowheads="1"/>
            </p:cNvSpPr>
            <p:nvPr/>
          </p:nvSpPr>
          <p:spPr bwMode="auto">
            <a:xfrm>
              <a:off x="1478280" y="5486400"/>
              <a:ext cx="5334000" cy="116046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青鸟华光简隶变" pitchFamily="2" charset="-122"/>
                  <a:ea typeface="青鸟华光简隶变" pitchFamily="2" charset="-122"/>
                </a:rPr>
                <a:t>古：天然结构　</a:t>
              </a:r>
              <a:r>
                <a:rPr lang="zh-CN" altLang="en-US" sz="2800" b="1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青鸟华光简隶变" pitchFamily="2" charset="-122"/>
                  <a:ea typeface="青鸟华光简隶变" pitchFamily="2" charset="-122"/>
                </a:rPr>
                <a:t>　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800" b="1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青鸟华光简隶变" pitchFamily="2" charset="-122"/>
                  <a:ea typeface="青鸟华光简隶变" pitchFamily="2" charset="-122"/>
                </a:rPr>
                <a:t>今：常指天然的道理</a:t>
              </a:r>
              <a:endPara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青鸟华光简隶变" pitchFamily="2" charset="-122"/>
                <a:ea typeface="青鸟华光简隶变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80416" y="2085331"/>
            <a:ext cx="8324810" cy="1569660"/>
            <a:chOff x="209590" y="1981200"/>
            <a:chExt cx="8324810" cy="1569660"/>
          </a:xfrm>
        </p:grpSpPr>
        <p:sp>
          <p:nvSpPr>
            <p:cNvPr id="71" name="Text Box 5"/>
            <p:cNvSpPr txBox="1">
              <a:spLocks noChangeArrowheads="1"/>
            </p:cNvSpPr>
            <p:nvPr/>
          </p:nvSpPr>
          <p:spPr bwMode="auto">
            <a:xfrm>
              <a:off x="209590" y="2438400"/>
              <a:ext cx="553998" cy="86360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青鸟华光简隶变" pitchFamily="2" charset="-122"/>
                  <a:ea typeface="青鸟华光简隶变" pitchFamily="2" charset="-122"/>
                </a:rPr>
                <a:t>固然</a:t>
              </a:r>
            </a:p>
          </p:txBody>
        </p:sp>
        <p:sp>
          <p:nvSpPr>
            <p:cNvPr id="72" name="AutoShape 9"/>
            <p:cNvSpPr/>
            <p:nvPr/>
          </p:nvSpPr>
          <p:spPr bwMode="auto">
            <a:xfrm>
              <a:off x="762000" y="2133600"/>
              <a:ext cx="300038" cy="1371600"/>
            </a:xfrm>
            <a:prstGeom prst="leftBrace">
              <a:avLst>
                <a:gd name="adj1" fmla="val 38095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青鸟华光简隶变" pitchFamily="2" charset="-122"/>
                <a:ea typeface="青鸟华光简隶变" pitchFamily="2" charset="-122"/>
              </a:endParaRPr>
            </a:p>
          </p:txBody>
        </p:sp>
        <p:sp>
          <p:nvSpPr>
            <p:cNvPr id="73" name="Text Box 13"/>
            <p:cNvSpPr txBox="1">
              <a:spLocks noChangeArrowheads="1"/>
            </p:cNvSpPr>
            <p:nvPr/>
          </p:nvSpPr>
          <p:spPr bwMode="auto">
            <a:xfrm>
              <a:off x="1219200" y="1981200"/>
              <a:ext cx="7315200" cy="156966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青鸟华光简隶变" pitchFamily="2" charset="-122"/>
                  <a:ea typeface="青鸟华光简隶变" pitchFamily="2" charset="-122"/>
                </a:rPr>
                <a:t>古：本来的样子　　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青鸟华光简隶变" pitchFamily="2" charset="-122"/>
                  <a:ea typeface="青鸟华光简隶变" pitchFamily="2" charset="-122"/>
                </a:rPr>
                <a:t>今：</a:t>
              </a:r>
              <a:r>
                <a:rPr lang="en-US" altLang="zh-CN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青鸟华光简隶变" pitchFamily="2" charset="-122"/>
                  <a:ea typeface="青鸟华光简隶变" pitchFamily="2" charset="-122"/>
                </a:rPr>
                <a:t>a.</a:t>
              </a: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青鸟华光简隶变" pitchFamily="2" charset="-122"/>
                  <a:ea typeface="青鸟华光简隶变" pitchFamily="2" charset="-122"/>
                </a:rPr>
                <a:t>表示承认某一个事实，引起下文转折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青鸟华光简隶变" pitchFamily="2" charset="-122"/>
                  <a:ea typeface="青鸟华光简隶变" pitchFamily="2" charset="-122"/>
                </a:rPr>
                <a:t>    </a:t>
              </a:r>
              <a:r>
                <a:rPr lang="en-US" altLang="zh-CN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青鸟华光简隶变" pitchFamily="2" charset="-122"/>
                  <a:ea typeface="青鸟华光简隶变" pitchFamily="2" charset="-122"/>
                </a:rPr>
                <a:t>b.</a:t>
              </a: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青鸟华光简隶变" pitchFamily="2" charset="-122"/>
                  <a:ea typeface="青鸟华光简隶变" pitchFamily="2" charset="-122"/>
                </a:rPr>
                <a:t>表示承认甲事实，也不否认乙事实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直接连接符 54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spc="30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古今异义</a:t>
            </a:r>
            <a:endParaRPr lang="zh-CN" altLang="en-US" sz="2000" b="1" spc="30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H="1">
            <a:off x="2465034" y="300184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500674" y="853440"/>
            <a:ext cx="7943810" cy="1304925"/>
            <a:chOff x="285790" y="3657600"/>
            <a:chExt cx="7943810" cy="1304925"/>
          </a:xfrm>
        </p:grpSpPr>
        <p:sp>
          <p:nvSpPr>
            <p:cNvPr id="15" name="Text Box 6"/>
            <p:cNvSpPr txBox="1">
              <a:spLocks noChangeArrowheads="1"/>
            </p:cNvSpPr>
            <p:nvPr/>
          </p:nvSpPr>
          <p:spPr bwMode="auto">
            <a:xfrm>
              <a:off x="285790" y="3810000"/>
              <a:ext cx="553998" cy="11525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汉仪全唐诗简" pitchFamily="18" charset="-122"/>
                  <a:ea typeface="汉仪全唐诗简" pitchFamily="18" charset="-122"/>
                </a:rPr>
                <a:t>虽然</a:t>
              </a:r>
            </a:p>
          </p:txBody>
        </p:sp>
        <p:sp>
          <p:nvSpPr>
            <p:cNvPr id="16" name="AutoShape 10"/>
            <p:cNvSpPr/>
            <p:nvPr/>
          </p:nvSpPr>
          <p:spPr bwMode="auto">
            <a:xfrm>
              <a:off x="914400" y="3657600"/>
              <a:ext cx="223838" cy="1143000"/>
            </a:xfrm>
            <a:prstGeom prst="leftBrace">
              <a:avLst>
                <a:gd name="adj1" fmla="val 42553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汉仪全唐诗简" pitchFamily="18" charset="-122"/>
                <a:ea typeface="汉仪全唐诗简" pitchFamily="18" charset="-122"/>
              </a:endParaRPr>
            </a:p>
          </p:txBody>
        </p:sp>
        <p:sp>
          <p:nvSpPr>
            <p:cNvPr id="17" name="Text Box 14"/>
            <p:cNvSpPr txBox="1">
              <a:spLocks noChangeArrowheads="1"/>
            </p:cNvSpPr>
            <p:nvPr/>
          </p:nvSpPr>
          <p:spPr bwMode="auto">
            <a:xfrm>
              <a:off x="1371600" y="3733800"/>
              <a:ext cx="6858000" cy="101566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汉仪全唐诗简" pitchFamily="18" charset="-122"/>
                  <a:ea typeface="汉仪全唐诗简" pitchFamily="18" charset="-122"/>
                </a:rPr>
                <a:t>古：虽然如此，尽管那样　　</a:t>
              </a: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汉仪全唐诗简" pitchFamily="18" charset="-122"/>
                  <a:ea typeface="汉仪全唐诗简" pitchFamily="18" charset="-122"/>
                </a:rPr>
                <a:t>今：常用作表示转折关系的连词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4626" y="2333308"/>
            <a:ext cx="7653742" cy="1438275"/>
            <a:chOff x="285790" y="5056188"/>
            <a:chExt cx="8629610" cy="1438275"/>
          </a:xfrm>
        </p:grpSpPr>
        <p:sp>
          <p:nvSpPr>
            <p:cNvPr id="19" name="Text Box 7"/>
            <p:cNvSpPr txBox="1">
              <a:spLocks noChangeArrowheads="1"/>
            </p:cNvSpPr>
            <p:nvPr/>
          </p:nvSpPr>
          <p:spPr bwMode="auto">
            <a:xfrm>
              <a:off x="285790" y="5486400"/>
              <a:ext cx="553998" cy="100806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汉仪全唐诗简" pitchFamily="18" charset="-122"/>
                  <a:ea typeface="汉仪全唐诗简" pitchFamily="18" charset="-122"/>
                </a:rPr>
                <a:t>至于</a:t>
              </a:r>
            </a:p>
          </p:txBody>
        </p:sp>
        <p:sp>
          <p:nvSpPr>
            <p:cNvPr id="20" name="AutoShape 11"/>
            <p:cNvSpPr/>
            <p:nvPr/>
          </p:nvSpPr>
          <p:spPr bwMode="auto">
            <a:xfrm>
              <a:off x="914400" y="5105400"/>
              <a:ext cx="223838" cy="1371600"/>
            </a:xfrm>
            <a:prstGeom prst="leftBrace">
              <a:avLst>
                <a:gd name="adj1" fmla="val 51064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>
                <a:latin typeface="汉仪全唐诗简" pitchFamily="18" charset="-122"/>
                <a:ea typeface="汉仪全唐诗简" pitchFamily="18" charset="-122"/>
              </a:endParaRPr>
            </a:p>
          </p:txBody>
        </p:sp>
        <p:sp>
          <p:nvSpPr>
            <p:cNvPr id="21" name="Text Box 15"/>
            <p:cNvSpPr txBox="1">
              <a:spLocks noChangeArrowheads="1"/>
            </p:cNvSpPr>
            <p:nvPr/>
          </p:nvSpPr>
          <p:spPr bwMode="auto">
            <a:xfrm>
              <a:off x="1295400" y="5056188"/>
              <a:ext cx="7620000" cy="138499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汉仪全唐诗简" pitchFamily="18" charset="-122"/>
                  <a:ea typeface="汉仪全唐诗简" pitchFamily="18" charset="-122"/>
                </a:rPr>
                <a:t>古：动词“至”和介词“于”连用，相当于“到了　</a:t>
              </a:r>
              <a:endPara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汉仪全唐诗简" pitchFamily="18" charset="-122"/>
                <a:ea typeface="汉仪全唐诗简" pitchFamily="18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汉仪全唐诗简" pitchFamily="18" charset="-122"/>
                  <a:ea typeface="汉仪全唐诗简" pitchFamily="18" charset="-122"/>
                </a:rPr>
                <a:t>今：</a:t>
              </a:r>
              <a:r>
                <a:rPr lang="en-US" altLang="zh-CN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汉仪全唐诗简" pitchFamily="18" charset="-122"/>
                  <a:ea typeface="汉仪全唐诗简" pitchFamily="18" charset="-122"/>
                </a:rPr>
                <a:t>a.</a:t>
              </a: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汉仪全唐诗简" pitchFamily="18" charset="-122"/>
                  <a:ea typeface="汉仪全唐诗简" pitchFamily="18" charset="-122"/>
                </a:rPr>
                <a:t>达到某种程</a:t>
              </a:r>
              <a:r>
                <a:rPr lang="zh-CN" altLang="en-US" sz="2400" b="1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汉仪全唐诗简" pitchFamily="18" charset="-122"/>
                  <a:ea typeface="汉仪全唐诗简" pitchFamily="18" charset="-122"/>
                </a:rPr>
                <a:t>度  </a:t>
              </a:r>
              <a:r>
                <a:rPr lang="en-US" altLang="zh-CN" sz="2400" b="1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汉仪全唐诗简" pitchFamily="18" charset="-122"/>
                  <a:ea typeface="汉仪全唐诗简" pitchFamily="18" charset="-122"/>
                </a:rPr>
                <a:t>b</a:t>
              </a:r>
              <a:r>
                <a:rPr lang="en-US" altLang="zh-CN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汉仪全唐诗简" pitchFamily="18" charset="-122"/>
                  <a:ea typeface="汉仪全唐诗简" pitchFamily="18" charset="-122"/>
                </a:rPr>
                <a:t>.</a:t>
              </a: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汉仪全唐诗简" pitchFamily="18" charset="-122"/>
                  <a:ea typeface="汉仪全唐诗简" pitchFamily="18" charset="-122"/>
                </a:rPr>
                <a:t>另提一事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spc="30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词类活用</a:t>
            </a:r>
            <a:endParaRPr lang="zh-CN" altLang="en-US" sz="2000" b="1" spc="30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455718" y="274814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518160" y="915269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以无厚入有间</a:t>
            </a:r>
            <a:endParaRPr lang="en-US" altLang="zh-CN" sz="2800" smtClean="0"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良庖岁更刀</a:t>
            </a:r>
            <a:endParaRPr lang="en-US" altLang="zh-CN" sz="2800" smtClean="0"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族庖月更刀</a:t>
            </a:r>
            <a:endParaRPr lang="zh-CN" altLang="en-US" sz="2800"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133344" y="915269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（厚，形容词名用，厚度）</a:t>
            </a:r>
            <a:endParaRPr lang="en-US" altLang="zh-CN" sz="280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（岁，名词作状语，每年）</a:t>
            </a:r>
            <a:endParaRPr lang="en-US" altLang="zh-CN" sz="280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（月，名词作状语，每月）</a:t>
            </a:r>
            <a:endParaRPr lang="zh-CN" altLang="en-US" sz="280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椭圆 6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spc="30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特殊句式</a:t>
            </a:r>
            <a:endParaRPr lang="zh-CN" altLang="en-US" sz="2000" spc="30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 flipH="1">
            <a:off x="2552238" y="274814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169164" y="582019"/>
            <a:ext cx="65872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技经肯綮之未尝 </a:t>
            </a:r>
            <a:b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是以十九年而刀刃若新发于硎</a:t>
            </a:r>
            <a:b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合于</a:t>
            </a:r>
            <a:r>
              <a:rPr lang="en-US" altLang="zh-CN" sz="2800" smtClean="0"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桑林</a:t>
            </a:r>
            <a:r>
              <a:rPr lang="en-US" altLang="zh-CN" sz="2800" smtClean="0"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之舞</a:t>
            </a:r>
            <a:b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如土委（于）地 </a:t>
            </a:r>
            <a:b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怵然为（之）戒，视为（之）止，行为（之）迟</a:t>
            </a:r>
            <a:b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良庖岁更刀，割也；族庖月更刀，折也。</a:t>
            </a:r>
            <a:endParaRPr lang="en-US" altLang="zh-CN" sz="2800" smtClean="0"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smtClean="0">
                <a:latin typeface="汉仪全唐诗简" pitchFamily="18" charset="-122"/>
                <a:ea typeface="汉仪全唐诗简" pitchFamily="18" charset="-122"/>
              </a:rPr>
              <a:t>臣所好者道也。</a:t>
            </a:r>
          </a:p>
        </p:txBody>
      </p:sp>
      <p:sp>
        <p:nvSpPr>
          <p:cNvPr id="69" name="矩形 68"/>
          <p:cNvSpPr/>
          <p:nvPr/>
        </p:nvSpPr>
        <p:spPr>
          <a:xfrm>
            <a:off x="4597400" y="582019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（未尝技经肯綮，宾语前置）</a:t>
            </a:r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 （于硎新发，状语后置）</a:t>
            </a:r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 （于</a:t>
            </a:r>
            <a:r>
              <a:rPr lang="en-US" altLang="zh-CN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舞合，状语后置）</a:t>
            </a:r>
          </a:p>
          <a:p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      </a:t>
            </a:r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省略句</a:t>
            </a:r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     （“也”表判断）</a:t>
            </a:r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 （“</a:t>
            </a:r>
            <a:r>
              <a:rPr lang="en-US" altLang="zh-CN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者</a:t>
            </a:r>
            <a:r>
              <a:rPr lang="en-US" altLang="zh-CN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也”表判断）</a:t>
            </a:r>
            <a:endParaRPr lang="zh-CN" altLang="en-US" sz="2800" b="1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8" name="直接连接符 107"/>
          <p:cNvCxnSpPr/>
          <p:nvPr/>
        </p:nvCxnSpPr>
        <p:spPr>
          <a:xfrm>
            <a:off x="515257" y="575662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椭圆 108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908957" y="0"/>
            <a:ext cx="979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spc="300" smtClean="0">
                <a:latin typeface="黑体" pitchFamily="49" charset="-122"/>
                <a:ea typeface="黑体" pitchFamily="49" charset="-122"/>
              </a:rPr>
              <a:t>庄子</a:t>
            </a:r>
            <a:endParaRPr lang="zh-CN" altLang="en-US" sz="2800" spc="30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 flipH="1">
            <a:off x="2006261" y="275284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图片 50" descr="u=2350619506,2149271563&amp;fm=26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84" y="2674823"/>
            <a:ext cx="1975104" cy="2468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2" name="文本框 6"/>
          <p:cNvSpPr txBox="1"/>
          <p:nvPr/>
        </p:nvSpPr>
        <p:spPr>
          <a:xfrm>
            <a:off x="2378710" y="2897187"/>
            <a:ext cx="6667500" cy="2246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latin typeface="青鸟华光简隶变" pitchFamily="2" charset="-122"/>
                <a:ea typeface="青鸟华光简隶变" pitchFamily="2" charset="-122"/>
              </a:rPr>
              <a:t>庄子的主要思想是  </a:t>
            </a:r>
            <a:r>
              <a:rPr lang="zh-CN" altLang="en-US" sz="2800" b="1" u="sng">
                <a:latin typeface="青鸟华光简隶变" pitchFamily="2" charset="-122"/>
                <a:ea typeface="青鸟华光简隶变" pitchFamily="2" charset="-122"/>
              </a:rPr>
              <a:t>                </a:t>
            </a:r>
            <a:r>
              <a:rPr lang="zh-CN" altLang="en-US" sz="2800" b="1">
                <a:latin typeface="青鸟华光简隶变" pitchFamily="2" charset="-122"/>
                <a:ea typeface="青鸟华光简隶变" pitchFamily="2" charset="-122"/>
              </a:rPr>
              <a:t>。在政治上，他主张</a:t>
            </a:r>
            <a:r>
              <a:rPr lang="zh-CN" altLang="en-US" sz="2800" b="1">
                <a:solidFill>
                  <a:srgbClr val="0000CC"/>
                </a:solidFill>
                <a:latin typeface="青鸟华光简隶变" pitchFamily="2" charset="-122"/>
                <a:ea typeface="青鸟华光简隶变" pitchFamily="2" charset="-122"/>
              </a:rPr>
              <a:t>无为而治</a:t>
            </a:r>
            <a:r>
              <a:rPr lang="zh-CN" altLang="en-US" sz="2800" b="1">
                <a:latin typeface="青鸟华光简隶变" pitchFamily="2" charset="-122"/>
                <a:ea typeface="青鸟华光简隶变" pitchFamily="2" charset="-122"/>
              </a:rPr>
              <a:t>。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青鸟华光简隶变" pitchFamily="2" charset="-122"/>
                <a:ea typeface="青鸟华光简隶变" pitchFamily="2" charset="-122"/>
              </a:rPr>
              <a:t>为了现实的束缚和苦闷，他还倡导精神超脱，主张彻底屏除世俗名利地位之心，入于精神自由的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青鸟华光简隶变" pitchFamily="2" charset="-122"/>
                <a:ea typeface="青鸟华光简隶变" pitchFamily="2" charset="-122"/>
              </a:rPr>
              <a:t>“逍遥”之境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青鸟华光简隶变" pitchFamily="2" charset="-122"/>
                <a:ea typeface="青鸟华光简隶变" pitchFamily="2" charset="-122"/>
              </a:rPr>
              <a:t>。</a:t>
            </a:r>
          </a:p>
        </p:txBody>
      </p:sp>
      <p:sp>
        <p:nvSpPr>
          <p:cNvPr id="53" name="文本框 7"/>
          <p:cNvSpPr txBox="1"/>
          <p:nvPr/>
        </p:nvSpPr>
        <p:spPr>
          <a:xfrm>
            <a:off x="362902" y="627380"/>
            <a:ext cx="8781098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>
                <a:solidFill>
                  <a:srgbClr val="0000CC"/>
                </a:solidFill>
                <a:latin typeface="青鸟华光简隶变" pitchFamily="2" charset="-122"/>
                <a:ea typeface="青鸟华光简隶变" pitchFamily="2" charset="-122"/>
              </a:rPr>
              <a:t>庄子</a:t>
            </a:r>
            <a:r>
              <a:rPr lang="zh-CN" altLang="en-US" sz="2400" b="1">
                <a:solidFill>
                  <a:srgbClr val="0000CC"/>
                </a:solidFill>
                <a:latin typeface="青鸟华光简隶变" pitchFamily="2" charset="-122"/>
                <a:ea typeface="青鸟华光简隶变" pitchFamily="2" charset="-122"/>
              </a:rPr>
              <a:t>（约前</a:t>
            </a:r>
            <a:r>
              <a:rPr lang="en-US" altLang="zh-CN" sz="2400" b="1">
                <a:solidFill>
                  <a:srgbClr val="0000CC"/>
                </a:solidFill>
                <a:latin typeface="青鸟华光简隶变" pitchFamily="2" charset="-122"/>
                <a:ea typeface="青鸟华光简隶变" pitchFamily="2" charset="-122"/>
              </a:rPr>
              <a:t>369~</a:t>
            </a:r>
            <a:r>
              <a:rPr lang="zh-CN" altLang="en-US" sz="2400" b="1">
                <a:solidFill>
                  <a:srgbClr val="0000CC"/>
                </a:solidFill>
                <a:latin typeface="青鸟华光简隶变" pitchFamily="2" charset="-122"/>
                <a:ea typeface="青鸟华光简隶变" pitchFamily="2" charset="-122"/>
              </a:rPr>
              <a:t>前</a:t>
            </a:r>
            <a:r>
              <a:rPr lang="en-US" altLang="zh-CN" sz="2400" b="1">
                <a:solidFill>
                  <a:srgbClr val="0000CC"/>
                </a:solidFill>
                <a:latin typeface="青鸟华光简隶变" pitchFamily="2" charset="-122"/>
                <a:ea typeface="青鸟华光简隶变" pitchFamily="2" charset="-122"/>
              </a:rPr>
              <a:t>286</a:t>
            </a:r>
            <a:r>
              <a:rPr lang="zh-CN" altLang="en-US" sz="2400" b="1">
                <a:solidFill>
                  <a:srgbClr val="0000CC"/>
                </a:solidFill>
                <a:latin typeface="青鸟华光简隶变" pitchFamily="2" charset="-122"/>
                <a:ea typeface="青鸟华光简隶变" pitchFamily="2" charset="-122"/>
              </a:rPr>
              <a:t>）</a:t>
            </a:r>
            <a:r>
              <a:rPr lang="zh-CN" altLang="en-US" sz="2400" b="1">
                <a:latin typeface="青鸟华光简隶变" pitchFamily="2" charset="-122"/>
                <a:ea typeface="青鸟华光简隶变" pitchFamily="2" charset="-122"/>
              </a:rPr>
              <a:t>，名</a:t>
            </a:r>
            <a:r>
              <a:rPr lang="zh-CN" altLang="en-US" sz="2400" b="1" u="sng">
                <a:latin typeface="青鸟华光简隶变" pitchFamily="2" charset="-122"/>
                <a:ea typeface="青鸟华光简隶变" pitchFamily="2" charset="-122"/>
              </a:rPr>
              <a:t>     </a:t>
            </a:r>
            <a:r>
              <a:rPr lang="zh-CN" altLang="en-US" sz="2400" b="1">
                <a:latin typeface="青鸟华光简隶变" pitchFamily="2" charset="-122"/>
                <a:ea typeface="青鸟华光简隶变" pitchFamily="2" charset="-122"/>
              </a:rPr>
              <a:t>，</a:t>
            </a:r>
            <a:r>
              <a:rPr lang="zh-CN" altLang="en-US" sz="2400" b="1" u="sng">
                <a:latin typeface="青鸟华光简隶变" pitchFamily="2" charset="-122"/>
                <a:ea typeface="青鸟华光简隶变" pitchFamily="2" charset="-122"/>
              </a:rPr>
              <a:t>      </a:t>
            </a:r>
            <a:r>
              <a:rPr lang="zh-CN" altLang="en-US" sz="2400" b="1">
                <a:latin typeface="青鸟华光简隶变" pitchFamily="2" charset="-122"/>
                <a:ea typeface="青鸟华光简隶变" pitchFamily="2" charset="-122"/>
              </a:rPr>
              <a:t> 时期</a:t>
            </a:r>
            <a:r>
              <a:rPr lang="zh-CN" altLang="en-US" sz="2400" b="1" u="sng">
                <a:latin typeface="青鸟华光简隶变" pitchFamily="2" charset="-122"/>
                <a:ea typeface="青鸟华光简隶变" pitchFamily="2" charset="-122"/>
              </a:rPr>
              <a:t>         </a:t>
            </a:r>
            <a:r>
              <a:rPr lang="zh-CN" altLang="en-US" sz="2400" b="1" smtClean="0">
                <a:latin typeface="青鸟华光简隶变" pitchFamily="2" charset="-122"/>
                <a:ea typeface="青鸟华光简隶变" pitchFamily="2" charset="-122"/>
              </a:rPr>
              <a:t>人</a:t>
            </a:r>
            <a:r>
              <a:rPr lang="zh-CN" altLang="en-US" sz="2400" b="1">
                <a:latin typeface="青鸟华光简隶变" pitchFamily="2" charset="-122"/>
                <a:ea typeface="青鸟华光简隶变" pitchFamily="2" charset="-122"/>
              </a:rPr>
              <a:t>，著名的</a:t>
            </a:r>
            <a:r>
              <a:rPr lang="zh-CN" altLang="en-US" sz="2400" b="1" u="sng">
                <a:latin typeface="青鸟华光简隶变" pitchFamily="2" charset="-122"/>
                <a:ea typeface="青鸟华光简隶变" pitchFamily="2" charset="-122"/>
              </a:rPr>
              <a:t>                 </a:t>
            </a:r>
            <a:r>
              <a:rPr lang="zh-CN" altLang="en-US" sz="2400" b="1">
                <a:latin typeface="青鸟华光简隶变" pitchFamily="2" charset="-122"/>
                <a:ea typeface="青鸟华光简隶变" pitchFamily="2" charset="-122"/>
              </a:rPr>
              <a:t>，</a:t>
            </a:r>
            <a:r>
              <a:rPr lang="zh-CN" altLang="en-US" sz="2400" b="1" u="sng">
                <a:latin typeface="青鸟华光简隶变" pitchFamily="2" charset="-122"/>
                <a:ea typeface="青鸟华光简隶变" pitchFamily="2" charset="-122"/>
              </a:rPr>
              <a:t>          </a:t>
            </a:r>
            <a:r>
              <a:rPr lang="zh-CN" altLang="en-US" sz="2400" b="1" u="sng" smtClean="0">
                <a:latin typeface="青鸟华光简隶变" pitchFamily="2" charset="-122"/>
                <a:ea typeface="青鸟华光简隶变" pitchFamily="2" charset="-122"/>
              </a:rPr>
              <a:t>  </a:t>
            </a:r>
            <a:r>
              <a:rPr lang="zh-CN" altLang="en-US" sz="2400" b="1" smtClean="0">
                <a:latin typeface="青鸟华光简隶变" pitchFamily="2" charset="-122"/>
                <a:ea typeface="青鸟华光简隶变" pitchFamily="2" charset="-122"/>
              </a:rPr>
              <a:t> 的</a:t>
            </a:r>
            <a:r>
              <a:rPr lang="zh-CN" altLang="en-US" sz="2400" b="1">
                <a:latin typeface="青鸟华光简隶变" pitchFamily="2" charset="-122"/>
                <a:ea typeface="青鸟华光简隶变" pitchFamily="2" charset="-122"/>
              </a:rPr>
              <a:t>重要代表，与老子并称为 </a:t>
            </a:r>
            <a:r>
              <a:rPr lang="zh-CN" altLang="en-US" sz="2400" b="1" u="sng">
                <a:latin typeface="青鸟华光简隶变" pitchFamily="2" charset="-122"/>
                <a:ea typeface="青鸟华光简隶变" pitchFamily="2" charset="-122"/>
              </a:rPr>
              <a:t>             </a:t>
            </a:r>
            <a:r>
              <a:rPr lang="zh-CN" altLang="en-US" sz="2400" b="1">
                <a:latin typeface="Arial"/>
                <a:ea typeface="+mn-ea"/>
              </a:rPr>
              <a:t>。</a:t>
            </a:r>
            <a:endParaRPr kumimoji="1" lang="zh-CN" altLang="en-US" sz="2400" b="1">
              <a:latin typeface="楷体" pitchFamily="49" charset="-122"/>
              <a:ea typeface="楷体" pitchFamily="49" charset="-122"/>
              <a:cs typeface="+mn-ea"/>
              <a:sym typeface="+mn-lt"/>
            </a:endParaRPr>
          </a:p>
        </p:txBody>
      </p:sp>
      <p:sp>
        <p:nvSpPr>
          <p:cNvPr id="54" name="Text Box 4"/>
          <p:cNvSpPr txBox="1">
            <a:spLocks noChangeArrowheads="1"/>
          </p:cNvSpPr>
          <p:nvPr/>
        </p:nvSpPr>
        <p:spPr bwMode="auto">
          <a:xfrm>
            <a:off x="4584700" y="940498"/>
            <a:ext cx="5984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周</a:t>
            </a:r>
          </a:p>
        </p:txBody>
      </p:sp>
      <p:sp>
        <p:nvSpPr>
          <p:cNvPr id="55" name="Text Box 5"/>
          <p:cNvSpPr txBox="1">
            <a:spLocks noChangeArrowheads="1"/>
          </p:cNvSpPr>
          <p:nvPr/>
        </p:nvSpPr>
        <p:spPr bwMode="auto">
          <a:xfrm>
            <a:off x="5514975" y="940498"/>
            <a:ext cx="10636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战国</a:t>
            </a:r>
          </a:p>
        </p:txBody>
      </p:sp>
      <p:sp>
        <p:nvSpPr>
          <p:cNvPr id="56" name="Text Box 6"/>
          <p:cNvSpPr txBox="1">
            <a:spLocks noChangeArrowheads="1"/>
          </p:cNvSpPr>
          <p:nvPr/>
        </p:nvSpPr>
        <p:spPr bwMode="auto">
          <a:xfrm>
            <a:off x="7221220" y="903922"/>
            <a:ext cx="159543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宋国蒙  </a:t>
            </a:r>
          </a:p>
        </p:txBody>
      </p:sp>
      <p:sp>
        <p:nvSpPr>
          <p:cNvPr id="58" name="Text Box 7"/>
          <p:cNvSpPr txBox="1">
            <a:spLocks noChangeArrowheads="1"/>
          </p:cNvSpPr>
          <p:nvPr/>
        </p:nvSpPr>
        <p:spPr bwMode="auto">
          <a:xfrm>
            <a:off x="4542790" y="1524952"/>
            <a:ext cx="172243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道家学派</a:t>
            </a:r>
          </a:p>
        </p:txBody>
      </p:sp>
      <p:sp>
        <p:nvSpPr>
          <p:cNvPr id="62" name="Text Box 8"/>
          <p:cNvSpPr txBox="1">
            <a:spLocks noChangeArrowheads="1"/>
          </p:cNvSpPr>
          <p:nvPr/>
        </p:nvSpPr>
        <p:spPr bwMode="auto">
          <a:xfrm>
            <a:off x="1674495" y="2073592"/>
            <a:ext cx="164623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“老庄</a:t>
            </a:r>
            <a:r>
              <a:rPr lang="en-US" altLang="zh-CN" sz="2800" b="1">
                <a:solidFill>
                  <a:srgbClr val="FF000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”</a:t>
            </a:r>
          </a:p>
        </p:txBody>
      </p:sp>
      <p:sp>
        <p:nvSpPr>
          <p:cNvPr id="63" name="Text Box 10"/>
          <p:cNvSpPr txBox="1">
            <a:spLocks noChangeArrowheads="1"/>
          </p:cNvSpPr>
          <p:nvPr/>
        </p:nvSpPr>
        <p:spPr bwMode="auto">
          <a:xfrm>
            <a:off x="1375410" y="1494472"/>
            <a:ext cx="29908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思想家、文学家</a:t>
            </a:r>
          </a:p>
        </p:txBody>
      </p:sp>
      <p:sp>
        <p:nvSpPr>
          <p:cNvPr id="64" name="Text Box 9"/>
          <p:cNvSpPr txBox="1">
            <a:spLocks noChangeArrowheads="1"/>
          </p:cNvSpPr>
          <p:nvPr/>
        </p:nvSpPr>
        <p:spPr bwMode="auto">
          <a:xfrm>
            <a:off x="6009323" y="2897187"/>
            <a:ext cx="190023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清静无为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  <p:cond evt="onBegin" delay="0">
                          <p:tn val="45"/>
                        </p:cond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  <p:bldP spid="56" grpId="0"/>
      <p:bldP spid="58" grpId="0"/>
      <p:bldP spid="62" grpId="0"/>
      <p:bldP spid="63" grpId="0"/>
      <p:bldP spid="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08957" y="96602"/>
            <a:ext cx="979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pc="300" smtClean="0">
                <a:latin typeface="黑体" panose="02010600030101010101" charset="-122"/>
                <a:ea typeface="黑体" panose="02010600030101010101" charset="-122"/>
              </a:rPr>
              <a:t>解题</a:t>
            </a: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026111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hidden="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91084" y="-1050904"/>
            <a:ext cx="8810625" cy="4924425"/>
          </a:xfrm>
          <a:prstGeom prst="rect">
            <a:avLst/>
          </a:prstGeom>
        </p:spPr>
      </p:pic>
      <p:sp>
        <p:nvSpPr>
          <p:cNvPr id="49" name="Text Box 3"/>
          <p:cNvSpPr txBox="1">
            <a:spLocks noChangeArrowheads="1"/>
          </p:cNvSpPr>
          <p:nvPr/>
        </p:nvSpPr>
        <p:spPr bwMode="auto">
          <a:xfrm>
            <a:off x="478536" y="667322"/>
            <a:ext cx="7897368" cy="40934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002060"/>
                </a:solidFill>
                <a:latin typeface="汉仪全唐诗简" pitchFamily="18" charset="-122"/>
                <a:ea typeface="汉仪全唐诗简" pitchFamily="18" charset="-122"/>
              </a:rPr>
              <a:t>庖</a:t>
            </a:r>
            <a:r>
              <a:rPr lang="zh-CN" sz="4000" b="1">
                <a:latin typeface="汉仪全唐诗简" pitchFamily="18" charset="-122"/>
                <a:ea typeface="汉仪全唐诗简" pitchFamily="18" charset="-122"/>
              </a:rPr>
              <a:t>：厨师。</a:t>
            </a:r>
          </a:p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002060"/>
                </a:solidFill>
                <a:latin typeface="汉仪全唐诗简" pitchFamily="18" charset="-122"/>
                <a:ea typeface="汉仪全唐诗简" pitchFamily="18" charset="-122"/>
              </a:rPr>
              <a:t>丁</a:t>
            </a:r>
            <a:r>
              <a:rPr lang="zh-CN" sz="4000" b="1">
                <a:latin typeface="汉仪全唐诗简" pitchFamily="18" charset="-122"/>
                <a:ea typeface="汉仪全唐诗简" pitchFamily="18" charset="-122"/>
              </a:rPr>
              <a:t>：厨师的名字。</a:t>
            </a:r>
          </a:p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002060"/>
                </a:solidFill>
                <a:latin typeface="汉仪全唐诗简" pitchFamily="18" charset="-122"/>
                <a:ea typeface="汉仪全唐诗简" pitchFamily="18" charset="-122"/>
              </a:rPr>
              <a:t>解牛</a:t>
            </a:r>
            <a:r>
              <a:rPr lang="zh-CN" sz="4000" b="1">
                <a:latin typeface="汉仪全唐诗简" pitchFamily="18" charset="-122"/>
                <a:ea typeface="汉仪全唐诗简" pitchFamily="18" charset="-122"/>
              </a:rPr>
              <a:t>：剖开、分割。分解牛的肢体。</a:t>
            </a:r>
          </a:p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002060"/>
                </a:solidFill>
                <a:latin typeface="汉仪全唐诗简" pitchFamily="18" charset="-122"/>
                <a:ea typeface="汉仪全唐诗简" pitchFamily="18" charset="-122"/>
              </a:rPr>
              <a:t>庖丁解牛</a:t>
            </a:r>
            <a:r>
              <a:rPr lang="zh-CN" sz="4000" b="1">
                <a:latin typeface="汉仪全唐诗简" pitchFamily="18" charset="-122"/>
                <a:ea typeface="汉仪全唐诗简" pitchFamily="18" charset="-122"/>
              </a:rPr>
              <a:t>：一个叫丁的厨师分解牛的肢体。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08957" y="96602"/>
            <a:ext cx="979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spc="300" smtClean="0">
                <a:latin typeface="黑体" pitchFamily="49" charset="-122"/>
                <a:ea typeface="黑体" pitchFamily="49" charset="-122"/>
              </a:rPr>
              <a:t>正音</a:t>
            </a:r>
          </a:p>
        </p:txBody>
      </p:sp>
      <p:cxnSp>
        <p:nvCxnSpPr>
          <p:cNvPr id="53" name="直接连接符 52"/>
          <p:cNvCxnSpPr/>
          <p:nvPr/>
        </p:nvCxnSpPr>
        <p:spPr>
          <a:xfrm flipH="1">
            <a:off x="2242481" y="275284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 Box 17"/>
          <p:cNvSpPr txBox="1">
            <a:spLocks noChangeArrowheads="1"/>
          </p:cNvSpPr>
          <p:nvPr/>
        </p:nvSpPr>
        <p:spPr bwMode="auto">
          <a:xfrm>
            <a:off x="465773" y="665607"/>
            <a:ext cx="8141779" cy="31516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Adobe 仿宋 Std R" pitchFamily="18" charset="-122"/>
                <a:ea typeface="Adobe 仿宋 Std R" pitchFamily="18" charset="-122"/>
              </a:rPr>
              <a:t>所</a:t>
            </a:r>
            <a:r>
              <a:rPr lang="zh-CN" altLang="en-US" sz="2800" b="1" smtClean="0">
                <a:latin typeface="Adobe 仿宋 Std R" pitchFamily="18" charset="-122"/>
                <a:ea typeface="Adobe 仿宋 Std R" pitchFamily="18" charset="-122"/>
              </a:rPr>
              <a:t>倚  </a:t>
            </a:r>
            <a:r>
              <a:rPr lang="zh-CN" altLang="en-US" sz="2800" b="1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yǐ</a:t>
            </a:r>
            <a:r>
              <a:rPr lang="zh-CN" altLang="en-US" sz="2800" b="1" smtClean="0">
                <a:latin typeface="Adobe 仿宋 Std R" pitchFamily="18" charset="-122"/>
                <a:ea typeface="Adobe 仿宋 Std R" pitchFamily="18" charset="-122"/>
              </a:rPr>
              <a:t>      </a:t>
            </a:r>
            <a:r>
              <a:rPr lang="zh-CN" altLang="en-US" sz="2800" b="1">
                <a:latin typeface="Adobe 仿宋 Std R" pitchFamily="18" charset="-122"/>
                <a:ea typeface="Adobe 仿宋 Std R" pitchFamily="18" charset="-122"/>
              </a:rPr>
              <a:t>所履</a:t>
            </a:r>
            <a:r>
              <a:rPr lang="zh-CN" altLang="en-US" sz="2800" b="1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lǚ </a:t>
            </a:r>
            <a:r>
              <a:rPr lang="zh-CN" altLang="en-US" sz="2800" b="1">
                <a:latin typeface="Adobe 仿宋 Std R" pitchFamily="18" charset="-122"/>
                <a:ea typeface="Adobe 仿宋 Std R" pitchFamily="18" charset="-122"/>
              </a:rPr>
              <a:t>       所</a:t>
            </a:r>
            <a:r>
              <a:rPr lang="zh-CN" altLang="en-US" sz="2800" b="1" smtClean="0">
                <a:latin typeface="Adobe 仿宋 Std R" pitchFamily="18" charset="-122"/>
                <a:ea typeface="Adobe 仿宋 Std R" pitchFamily="18" charset="-122"/>
              </a:rPr>
              <a:t>踦  </a:t>
            </a:r>
            <a:r>
              <a:rPr lang="zh-CN" altLang="en-US" sz="2800" b="1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yǐ </a:t>
            </a:r>
            <a:r>
              <a:rPr lang="zh-CN" altLang="en-US" sz="2800" b="1" smtClean="0">
                <a:latin typeface="Adobe 仿宋 Std R" pitchFamily="18" charset="-122"/>
                <a:ea typeface="Adobe 仿宋 Std R" pitchFamily="18" charset="-122"/>
              </a:rPr>
              <a:t>     砉</a:t>
            </a:r>
            <a:r>
              <a:rPr lang="zh-CN" altLang="en-US" sz="2800" b="1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xū</a:t>
            </a:r>
            <a:r>
              <a:rPr lang="zh-CN" altLang="en-US" sz="2800" b="1">
                <a:latin typeface="Adobe 仿宋 Std R" pitchFamily="18" charset="-122"/>
                <a:ea typeface="Adobe 仿宋 Std R" pitchFamily="18" charset="-122"/>
              </a:rPr>
              <a:t>然       騞</a:t>
            </a:r>
            <a:r>
              <a:rPr lang="zh-CN" altLang="en-US" sz="2800" b="1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hu</a:t>
            </a:r>
            <a:r>
              <a:rPr lang="en-US" altLang="zh-CN" sz="2800" b="1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ō</a:t>
            </a:r>
            <a:r>
              <a:rPr lang="zh-CN" altLang="en-US" sz="2800" b="1" smtClean="0">
                <a:latin typeface="Adobe 仿宋 Std R" pitchFamily="18" charset="-122"/>
                <a:ea typeface="Adobe 仿宋 Std R" pitchFamily="18" charset="-122"/>
              </a:rPr>
              <a:t>然     批</a:t>
            </a:r>
            <a:r>
              <a:rPr lang="zh-CN" altLang="en-US" sz="2800" b="1">
                <a:latin typeface="Adobe 仿宋 Std R" pitchFamily="18" charset="-122"/>
                <a:ea typeface="Adobe 仿宋 Std R" pitchFamily="18" charset="-122"/>
              </a:rPr>
              <a:t>大郤</a:t>
            </a:r>
            <a:r>
              <a:rPr lang="zh-CN" altLang="en-US" sz="2800" b="1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xì</a:t>
            </a:r>
            <a:r>
              <a:rPr lang="zh-CN" altLang="en-US" sz="2800" b="1">
                <a:latin typeface="Adobe 仿宋 Std R" pitchFamily="18" charset="-122"/>
                <a:ea typeface="Adobe 仿宋 Std R" pitchFamily="18" charset="-122"/>
              </a:rPr>
              <a:t>    </a:t>
            </a:r>
            <a:endParaRPr lang="en-US" altLang="zh-CN" sz="2800" b="1" smtClean="0">
              <a:latin typeface="Adobe 仿宋 Std R" pitchFamily="18" charset="-122"/>
              <a:ea typeface="Adobe 仿宋 Std R" pitchFamily="18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smtClean="0">
                <a:latin typeface="Adobe 仿宋 Std R" pitchFamily="18" charset="-122"/>
                <a:ea typeface="Adobe 仿宋 Std R" pitchFamily="18" charset="-122"/>
              </a:rPr>
              <a:t>导大窾</a:t>
            </a:r>
            <a:r>
              <a:rPr lang="zh-CN" altLang="en-US" sz="2800" b="1" smtClean="0">
                <a:solidFill>
                  <a:srgbClr val="FF5050"/>
                </a:solidFill>
                <a:latin typeface="Adobe 仿宋 Std R" pitchFamily="18" charset="-122"/>
                <a:ea typeface="Adobe 仿宋 Std R" pitchFamily="18" charset="-122"/>
              </a:rPr>
              <a:t>kuǎn</a:t>
            </a:r>
            <a:r>
              <a:rPr lang="zh-CN" altLang="en-US" sz="2800" b="1" smtClean="0">
                <a:latin typeface="Adobe 仿宋 Std R" pitchFamily="18" charset="-122"/>
                <a:ea typeface="Adobe 仿宋 Std R" pitchFamily="18" charset="-122"/>
              </a:rPr>
              <a:t>      肯綮</a:t>
            </a:r>
            <a:r>
              <a:rPr lang="zh-CN" altLang="en-US" sz="2800" b="1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 </a:t>
            </a:r>
            <a:r>
              <a:rPr lang="en-US" altLang="zh-CN" sz="2800" b="1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qìng   </a:t>
            </a:r>
            <a:r>
              <a:rPr lang="zh-CN" altLang="en-US" sz="2800" b="1" smtClean="0">
                <a:latin typeface="Adobe 仿宋 Std R" pitchFamily="18" charset="-122"/>
                <a:ea typeface="Adobe 仿宋 Std R" pitchFamily="18" charset="-122"/>
              </a:rPr>
              <a:t>大軱</a:t>
            </a:r>
            <a:r>
              <a:rPr lang="zh-CN" altLang="en-US" sz="2800" b="1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gū</a:t>
            </a:r>
            <a:r>
              <a:rPr lang="zh-CN" altLang="en-US" sz="2800" b="1" smtClean="0">
                <a:latin typeface="Adobe 仿宋 Std R" pitchFamily="18" charset="-122"/>
                <a:ea typeface="Adobe 仿宋 Std R" pitchFamily="18" charset="-122"/>
              </a:rPr>
              <a:t> </a:t>
            </a:r>
            <a:endParaRPr lang="en-US" altLang="zh-CN" sz="2800" b="1" smtClean="0">
              <a:latin typeface="Adobe 仿宋 Std R" pitchFamily="18" charset="-122"/>
              <a:ea typeface="Adobe 仿宋 Std R" pitchFamily="18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b="1" smtClean="0">
                <a:latin typeface="Adobe 仿宋 Std R" pitchFamily="18" charset="-122"/>
                <a:ea typeface="Adobe 仿宋 Std R" pitchFamily="18" charset="-122"/>
              </a:rPr>
              <a:t> </a:t>
            </a:r>
            <a:r>
              <a:rPr lang="zh-CN" altLang="en-US" sz="2800" b="1" smtClean="0">
                <a:latin typeface="Adobe 仿宋 Std R" pitchFamily="18" charset="-122"/>
                <a:ea typeface="Adobe 仿宋 Std R" pitchFamily="18" charset="-122"/>
              </a:rPr>
              <a:t>族</a:t>
            </a:r>
            <a:r>
              <a:rPr lang="zh-CN" altLang="en-US" sz="2800" b="1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zū    </a:t>
            </a:r>
            <a:r>
              <a:rPr lang="zh-CN" altLang="en-US" sz="2800" b="1" smtClean="0">
                <a:latin typeface="Adobe 仿宋 Std R" pitchFamily="18" charset="-122"/>
                <a:ea typeface="Adobe 仿宋 Std R" pitchFamily="18" charset="-122"/>
              </a:rPr>
              <a:t>庖</a:t>
            </a:r>
            <a:r>
              <a:rPr lang="zh-CN" altLang="en-US" sz="2800" b="1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páo</a:t>
            </a:r>
            <a:r>
              <a:rPr lang="zh-CN" altLang="en-US" sz="2800" b="1">
                <a:latin typeface="Adobe 仿宋 Std R" pitchFamily="18" charset="-122"/>
                <a:ea typeface="Adobe 仿宋 Std R" pitchFamily="18" charset="-122"/>
              </a:rPr>
              <a:t> </a:t>
            </a:r>
            <a:r>
              <a:rPr lang="zh-CN" altLang="en-US" sz="2800" b="1" smtClean="0">
                <a:latin typeface="Adobe 仿宋 Std R" pitchFamily="18" charset="-122"/>
                <a:ea typeface="Adobe 仿宋 Std R" pitchFamily="18" charset="-122"/>
              </a:rPr>
              <a:t>    </a:t>
            </a:r>
            <a:r>
              <a:rPr lang="zh-CN" altLang="en-US" sz="2800" b="1">
                <a:latin typeface="Adobe 仿宋 Std R" pitchFamily="18" charset="-122"/>
                <a:ea typeface="Adobe 仿宋 Std R" pitchFamily="18" charset="-122"/>
              </a:rPr>
              <a:t>硎</a:t>
            </a:r>
            <a:r>
              <a:rPr lang="zh-CN" altLang="en-US" sz="2800" b="1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xíng</a:t>
            </a:r>
            <a:r>
              <a:rPr lang="zh-CN" altLang="en-US" sz="2800" b="1">
                <a:latin typeface="Adobe 仿宋 Std R" pitchFamily="18" charset="-122"/>
                <a:ea typeface="Adobe 仿宋 Std R" pitchFamily="18" charset="-122"/>
              </a:rPr>
              <a:t>   </a:t>
            </a:r>
            <a:r>
              <a:rPr lang="zh-CN" altLang="en-US" sz="2800" b="1" smtClean="0">
                <a:latin typeface="Adobe 仿宋 Std R" pitchFamily="18" charset="-122"/>
                <a:ea typeface="Adobe 仿宋 Std R" pitchFamily="18" charset="-122"/>
              </a:rPr>
              <a:t> </a:t>
            </a:r>
            <a:r>
              <a:rPr lang="zh-CN" altLang="en-US" sz="2800" b="1">
                <a:latin typeface="Adobe 仿宋 Std R" pitchFamily="18" charset="-122"/>
                <a:ea typeface="Adobe 仿宋 Std R" pitchFamily="18" charset="-122"/>
              </a:rPr>
              <a:t>謋</a:t>
            </a:r>
            <a:r>
              <a:rPr lang="zh-CN" altLang="en-US" sz="2800" b="1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huò</a:t>
            </a:r>
            <a:r>
              <a:rPr lang="zh-CN" altLang="en-US" sz="2800" b="1">
                <a:latin typeface="Adobe 仿宋 Std R" pitchFamily="18" charset="-122"/>
                <a:ea typeface="Adobe 仿宋 Std R" pitchFamily="18" charset="-122"/>
              </a:rPr>
              <a:t>然 </a:t>
            </a:r>
            <a:endParaRPr lang="en-US" altLang="zh-CN" sz="2800" b="1" smtClean="0">
              <a:latin typeface="Adobe 仿宋 Std R" pitchFamily="18" charset="-122"/>
              <a:ea typeface="Adobe 仿宋 Std R" pitchFamily="18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smtClean="0">
                <a:latin typeface="Adobe 仿宋 Std R" pitchFamily="18" charset="-122"/>
                <a:ea typeface="Adobe 仿宋 Std R" pitchFamily="18" charset="-122"/>
              </a:rPr>
              <a:t>踌</a:t>
            </a:r>
            <a:r>
              <a:rPr lang="zh-CN" altLang="en-US" sz="2800" b="1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chóu</a:t>
            </a:r>
            <a:r>
              <a:rPr lang="zh-CN" altLang="en-US" sz="2800" b="1">
                <a:latin typeface="Adobe 仿宋 Std R" pitchFamily="18" charset="-122"/>
                <a:ea typeface="Adobe 仿宋 Std R" pitchFamily="18" charset="-122"/>
              </a:rPr>
              <a:t>躇</a:t>
            </a:r>
            <a:r>
              <a:rPr lang="zh-CN" altLang="en-US" sz="2800" b="1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chú</a:t>
            </a:r>
            <a:r>
              <a:rPr lang="zh-CN" altLang="en-US" sz="2800" b="1">
                <a:latin typeface="Adobe 仿宋 Std R" pitchFamily="18" charset="-122"/>
                <a:ea typeface="Adobe 仿宋 Std R" pitchFamily="18" charset="-122"/>
              </a:rPr>
              <a:t>满志      怵</a:t>
            </a:r>
            <a:r>
              <a:rPr lang="zh-CN" altLang="en-US" sz="2800" b="1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chù</a:t>
            </a:r>
            <a:r>
              <a:rPr lang="zh-CN" altLang="en-US" sz="2800" b="1">
                <a:latin typeface="Adobe 仿宋 Std R" pitchFamily="18" charset="-122"/>
                <a:ea typeface="Adobe 仿宋 Std R" pitchFamily="18" charset="-122"/>
              </a:rPr>
              <a:t>然</a:t>
            </a:r>
            <a:endParaRPr lang="zh-CN" altLang="en-US" sz="2800">
              <a:latin typeface="Adobe 仿宋 Std R" pitchFamily="18" charset="-122"/>
              <a:ea typeface="Adobe 仿宋 Std R" pitchFamily="18" charset="-122"/>
            </a:endParaRPr>
          </a:p>
          <a:p>
            <a:pPr>
              <a:spcBef>
                <a:spcPct val="50000"/>
              </a:spcBef>
            </a:pPr>
            <a:endParaRPr lang="zh-CN" altLang="en-US" sz="280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66" name="Text Box 18"/>
          <p:cNvSpPr txBox="1">
            <a:spLocks noChangeArrowheads="1"/>
          </p:cNvSpPr>
          <p:nvPr/>
        </p:nvSpPr>
        <p:spPr bwMode="auto">
          <a:xfrm>
            <a:off x="568373" y="3141049"/>
            <a:ext cx="8141779" cy="16866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sz="2800" b="1">
                <a:latin typeface="Adobe 仿宋 Std R" pitchFamily="18" charset="-122"/>
                <a:ea typeface="Adobe 仿宋 Std R" pitchFamily="18" charset="-122"/>
              </a:rPr>
              <a:t>中</a:t>
            </a:r>
            <a:r>
              <a:rPr lang="zh-CN" altLang="zh-CN" sz="2800" b="1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zhòng</a:t>
            </a:r>
            <a:r>
              <a:rPr lang="zh-CN" sz="2800" b="1">
                <a:latin typeface="Adobe 仿宋 Std R" pitchFamily="18" charset="-122"/>
                <a:ea typeface="Adobe 仿宋 Std R" pitchFamily="18" charset="-122"/>
              </a:rPr>
              <a:t>音 更</a:t>
            </a:r>
            <a:r>
              <a:rPr lang="zh-CN" altLang="zh-CN" sz="2800" b="1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gēng</a:t>
            </a:r>
            <a:r>
              <a:rPr lang="zh-CN" sz="2800" b="1">
                <a:latin typeface="Adobe 仿宋 Std R" pitchFamily="18" charset="-122"/>
                <a:ea typeface="Adobe 仿宋 Std R" pitchFamily="18" charset="-122"/>
              </a:rPr>
              <a:t>刀  </a:t>
            </a:r>
            <a:r>
              <a:rPr lang="en-US" altLang="zh-CN" sz="2800" b="1" smtClean="0">
                <a:latin typeface="Adobe 仿宋 Std R" pitchFamily="18" charset="-122"/>
                <a:ea typeface="Adobe 仿宋 Std R" pitchFamily="18" charset="-122"/>
              </a:rPr>
              <a:t>  </a:t>
            </a:r>
            <a:r>
              <a:rPr lang="zh-CN" sz="2800" b="1" smtClean="0">
                <a:latin typeface="Adobe 仿宋 Std R" pitchFamily="18" charset="-122"/>
                <a:ea typeface="Adobe 仿宋 Std R" pitchFamily="18" charset="-122"/>
              </a:rPr>
              <a:t>间</a:t>
            </a:r>
            <a:r>
              <a:rPr lang="zh-CN" altLang="zh-CN" sz="2800" b="1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jiàn</a:t>
            </a:r>
            <a:r>
              <a:rPr lang="zh-CN" altLang="zh-CN" sz="2800" b="1">
                <a:latin typeface="Adobe 仿宋 Std R" pitchFamily="18" charset="-122"/>
                <a:ea typeface="Adobe 仿宋 Std R" pitchFamily="18" charset="-122"/>
              </a:rPr>
              <a:t>      </a:t>
            </a:r>
            <a:endParaRPr lang="en-US" altLang="zh-CN" sz="2800" b="1" smtClean="0">
              <a:latin typeface="Adobe 仿宋 Std R" pitchFamily="18" charset="-122"/>
              <a:ea typeface="Adobe 仿宋 Std R" pitchFamily="18" charset="-122"/>
            </a:endParaRPr>
          </a:p>
          <a:p>
            <a:pPr>
              <a:spcBef>
                <a:spcPct val="20000"/>
              </a:spcBef>
            </a:pPr>
            <a:r>
              <a:rPr lang="zh-CN" sz="2800" b="1" smtClean="0">
                <a:latin typeface="Adobe 仿宋 Std R" pitchFamily="18" charset="-122"/>
                <a:ea typeface="Adobe 仿宋 Std R" pitchFamily="18" charset="-122"/>
              </a:rPr>
              <a:t>难</a:t>
            </a:r>
            <a:r>
              <a:rPr lang="zh-CN" sz="2800" b="1">
                <a:latin typeface="Adobe 仿宋 Std R" pitchFamily="18" charset="-122"/>
                <a:ea typeface="Adobe 仿宋 Std R" pitchFamily="18" charset="-122"/>
              </a:rPr>
              <a:t>为</a:t>
            </a:r>
            <a:r>
              <a:rPr lang="zh-CN" altLang="zh-CN" sz="2800" b="1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wéi</a:t>
            </a:r>
            <a:r>
              <a:rPr lang="zh-CN" altLang="zh-CN" sz="2800" b="1">
                <a:latin typeface="Adobe 仿宋 Std R" pitchFamily="18" charset="-122"/>
                <a:ea typeface="Adobe 仿宋 Std R" pitchFamily="18" charset="-122"/>
              </a:rPr>
              <a:t> </a:t>
            </a:r>
            <a:r>
              <a:rPr lang="en-US" altLang="zh-CN" sz="2800" b="1" smtClean="0">
                <a:latin typeface="Adobe 仿宋 Std R" pitchFamily="18" charset="-122"/>
                <a:ea typeface="Adobe 仿宋 Std R" pitchFamily="18" charset="-122"/>
              </a:rPr>
              <a:t>    </a:t>
            </a:r>
            <a:r>
              <a:rPr lang="zh-CN" sz="2800" b="1" smtClean="0">
                <a:latin typeface="Adobe 仿宋 Std R" pitchFamily="18" charset="-122"/>
                <a:ea typeface="Adobe 仿宋 Std R" pitchFamily="18" charset="-122"/>
              </a:rPr>
              <a:t>藏</a:t>
            </a:r>
            <a:r>
              <a:rPr lang="zh-CN" altLang="zh-CN" sz="2800" b="1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cáng</a:t>
            </a:r>
          </a:p>
          <a:p>
            <a:pPr>
              <a:spcBef>
                <a:spcPct val="50000"/>
              </a:spcBef>
            </a:pPr>
            <a:endParaRPr lang="zh-CN" altLang="zh-CN" sz="280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4828355" y="2064727"/>
            <a:ext cx="18133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spc="300" smtClean="0">
                <a:latin typeface="TypeLand 康熙字典體試用版" pitchFamily="50" charset="-120"/>
                <a:ea typeface="TypeLand 康熙字典體試用版" pitchFamily="50" charset="-120"/>
                <a:sym typeface="+mn-ea"/>
              </a:rPr>
              <a:t>疏通全文</a:t>
            </a:r>
            <a:endParaRPr lang="en-US" altLang="zh-CN" sz="2800" b="1" spc="300" smtClean="0">
              <a:latin typeface="TypeLand 康熙字典體試用版" pitchFamily="50" charset="-120"/>
              <a:ea typeface="TypeLand 康熙字典體試用版" pitchFamily="50" charset="-120"/>
              <a:sym typeface="+mn-ea"/>
            </a:endParaRPr>
          </a:p>
          <a:p>
            <a:pPr algn="l"/>
            <a:r>
              <a:rPr lang="zh-CN" altLang="en-US" sz="2800" b="1" spc="300" smtClean="0">
                <a:latin typeface="TypeLand 康熙字典體試用版" pitchFamily="50" charset="-120"/>
                <a:ea typeface="TypeLand 康熙字典體試用版" pitchFamily="50" charset="-120"/>
                <a:sym typeface="+mn-ea"/>
              </a:rPr>
              <a:t>学习文言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solidFill>
            <a:schemeClr val="tx2">
              <a:lumMod val="50000"/>
            </a:schemeClr>
          </a:solidFill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0030101010101" charset="-122"/>
                <a:ea typeface="黑体" panose="02010600030101010101" charset="-122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4800" smtClean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</a:rPr>
                <a:t>2</a:t>
              </a:r>
            </a:p>
          </p:txBody>
        </p:sp>
      </p:grpSp>
      <p:cxnSp>
        <p:nvCxnSpPr>
          <p:cNvPr id="38" name="直接连接符 37"/>
          <p:cNvCxnSpPr/>
          <p:nvPr/>
        </p:nvCxnSpPr>
        <p:spPr>
          <a:xfrm flipH="1"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4" name="直接连接符 16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椭圆 16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spc="30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朗读全文</a:t>
            </a:r>
          </a:p>
        </p:txBody>
      </p:sp>
      <p:cxnSp>
        <p:nvCxnSpPr>
          <p:cNvPr id="167" name="直接连接符 166"/>
          <p:cNvCxnSpPr/>
          <p:nvPr/>
        </p:nvCxnSpPr>
        <p:spPr>
          <a:xfrm flipH="1">
            <a:off x="2496334" y="308377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Rectangle 3"/>
          <p:cNvSpPr>
            <a:spLocks noChangeArrowheads="1"/>
          </p:cNvSpPr>
          <p:nvPr/>
        </p:nvSpPr>
        <p:spPr bwMode="auto">
          <a:xfrm>
            <a:off x="0" y="752012"/>
            <a:ext cx="914400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zh-CN" sz="2000" b="1">
                <a:latin typeface="Adobe 仿宋 Std R" pitchFamily="18" charset="-122"/>
                <a:ea typeface="Adobe 仿宋 Std R" pitchFamily="18" charset="-122"/>
              </a:rPr>
              <a:t>    </a:t>
            </a:r>
            <a:r>
              <a:rPr lang="en-US" altLang="zh-CN" sz="2000" b="1" smtClean="0">
                <a:latin typeface="Adobe 仿宋 Std R" pitchFamily="18" charset="-122"/>
                <a:ea typeface="Adobe 仿宋 Std R" pitchFamily="18" charset="-122"/>
              </a:rPr>
              <a:t>    </a:t>
            </a:r>
            <a:r>
              <a:rPr lang="zh-CN" sz="2000" b="1" smtClean="0">
                <a:latin typeface="Adobe 仿宋 Std R" pitchFamily="18" charset="-122"/>
                <a:ea typeface="Adobe 仿宋 Std R" pitchFamily="18" charset="-122"/>
              </a:rPr>
              <a:t>庖</a:t>
            </a:r>
            <a:r>
              <a:rPr lang="zh-CN" sz="2000" b="1">
                <a:latin typeface="Adobe 仿宋 Std R" pitchFamily="18" charset="-122"/>
                <a:ea typeface="Adobe 仿宋 Std R" pitchFamily="18" charset="-122"/>
              </a:rPr>
              <a:t>丁为文惠君解牛。手之所触，肩之所倚，足之所履，膝之所踦，砉然向然，奏刀騞然，莫不中音：合于</a:t>
            </a:r>
            <a:r>
              <a:rPr lang="zh-CN" altLang="zh-CN" sz="2000" b="1">
                <a:latin typeface="Adobe 仿宋 Std R" pitchFamily="18" charset="-122"/>
                <a:ea typeface="Adobe 仿宋 Std R" pitchFamily="18" charset="-122"/>
              </a:rPr>
              <a:t>《</a:t>
            </a:r>
            <a:r>
              <a:rPr lang="zh-CN" sz="2000" b="1">
                <a:latin typeface="Adobe 仿宋 Std R" pitchFamily="18" charset="-122"/>
                <a:ea typeface="Adobe 仿宋 Std R" pitchFamily="18" charset="-122"/>
              </a:rPr>
              <a:t>桑林</a:t>
            </a:r>
            <a:r>
              <a:rPr lang="zh-CN" altLang="zh-CN" sz="2000" b="1">
                <a:latin typeface="Adobe 仿宋 Std R" pitchFamily="18" charset="-122"/>
                <a:ea typeface="Adobe 仿宋 Std R" pitchFamily="18" charset="-122"/>
              </a:rPr>
              <a:t>》</a:t>
            </a:r>
            <a:r>
              <a:rPr lang="zh-CN" sz="2000" b="1">
                <a:latin typeface="Adobe 仿宋 Std R" pitchFamily="18" charset="-122"/>
                <a:ea typeface="Adobe 仿宋 Std R" pitchFamily="18" charset="-122"/>
              </a:rPr>
              <a:t>之舞，乃中</a:t>
            </a:r>
            <a:r>
              <a:rPr lang="zh-CN" altLang="zh-CN" sz="2000" b="1">
                <a:latin typeface="Adobe 仿宋 Std R" pitchFamily="18" charset="-122"/>
                <a:ea typeface="Adobe 仿宋 Std R" pitchFamily="18" charset="-122"/>
              </a:rPr>
              <a:t>《</a:t>
            </a:r>
            <a:r>
              <a:rPr lang="zh-CN" sz="2000" b="1">
                <a:latin typeface="Adobe 仿宋 Std R" pitchFamily="18" charset="-122"/>
                <a:ea typeface="Adobe 仿宋 Std R" pitchFamily="18" charset="-122"/>
              </a:rPr>
              <a:t>经首</a:t>
            </a:r>
            <a:r>
              <a:rPr lang="zh-CN" altLang="zh-CN" sz="2000" b="1">
                <a:latin typeface="Adobe 仿宋 Std R" pitchFamily="18" charset="-122"/>
                <a:ea typeface="Adobe 仿宋 Std R" pitchFamily="18" charset="-122"/>
              </a:rPr>
              <a:t>》</a:t>
            </a:r>
            <a:r>
              <a:rPr lang="zh-CN" sz="2000" b="1">
                <a:latin typeface="Adobe 仿宋 Std R" pitchFamily="18" charset="-122"/>
                <a:ea typeface="Adobe 仿宋 Std R" pitchFamily="18" charset="-122"/>
              </a:rPr>
              <a:t>之会。</a:t>
            </a:r>
          </a:p>
          <a:p>
            <a:r>
              <a:rPr lang="zh-CN" sz="2000" b="1">
                <a:latin typeface="Adobe 仿宋 Std R" pitchFamily="18" charset="-122"/>
                <a:ea typeface="Adobe 仿宋 Std R" pitchFamily="18" charset="-122"/>
              </a:rPr>
              <a:t>    </a:t>
            </a:r>
            <a:r>
              <a:rPr lang="en-US" altLang="zh-CN" sz="2000" b="1" smtClean="0">
                <a:latin typeface="Adobe 仿宋 Std R" pitchFamily="18" charset="-122"/>
                <a:ea typeface="Adobe 仿宋 Std R" pitchFamily="18" charset="-122"/>
              </a:rPr>
              <a:t>    </a:t>
            </a:r>
            <a:r>
              <a:rPr lang="zh-CN" sz="2000" b="1" smtClean="0">
                <a:latin typeface="Adobe 仿宋 Std R" pitchFamily="18" charset="-122"/>
                <a:ea typeface="Adobe 仿宋 Std R" pitchFamily="18" charset="-122"/>
              </a:rPr>
              <a:t>文</a:t>
            </a:r>
            <a:r>
              <a:rPr lang="zh-CN" sz="2000" b="1">
                <a:latin typeface="Adobe 仿宋 Std R" pitchFamily="18" charset="-122"/>
                <a:ea typeface="Adobe 仿宋 Std R" pitchFamily="18" charset="-122"/>
              </a:rPr>
              <a:t>惠君曰：“嘻，善哉！技盖至此乎？” </a:t>
            </a:r>
          </a:p>
          <a:p>
            <a:r>
              <a:rPr lang="en-US" altLang="zh-CN" sz="2000" b="1" smtClean="0">
                <a:latin typeface="Adobe 仿宋 Std R" pitchFamily="18" charset="-122"/>
                <a:ea typeface="Adobe 仿宋 Std R" pitchFamily="18" charset="-122"/>
              </a:rPr>
              <a:t>        </a:t>
            </a:r>
            <a:r>
              <a:rPr lang="zh-CN" sz="2000" b="1" smtClean="0">
                <a:latin typeface="Adobe 仿宋 Std R" pitchFamily="18" charset="-122"/>
                <a:ea typeface="Adobe 仿宋 Std R" pitchFamily="18" charset="-122"/>
              </a:rPr>
              <a:t>庖</a:t>
            </a:r>
            <a:r>
              <a:rPr lang="zh-CN" sz="2000" b="1">
                <a:latin typeface="Adobe 仿宋 Std R" pitchFamily="18" charset="-122"/>
                <a:ea typeface="Adobe 仿宋 Std R" pitchFamily="18" charset="-122"/>
              </a:rPr>
              <a:t>丁释刀对曰：“臣之所好者，道也；进乎技矣。始臣之解牛之时，所见无非牛者；三年之后，未尝见全牛也。方今之时，臣以神遇而不以目视，官知止而神欲行。依乎天理，批大郤，导大窾，因其固然，技经肯綮之未尝，而况大軱乎！良庖岁更刀，割也；族庖月更刀，折也。今臣之刀十九年矣，所解数千牛矣，而刀刃若新发于硎。彼节者有间，而刀刃者无厚；以无厚入有间，恢恢乎其于游刃必有余地矣！是以十九年而刀刃若新发于硎。虽然，每至于族，吾见其难为，怵然为戒，视为止，行为迟。动刀甚微，謋然已解，如土委地。提刀而立，为之四顾，为之踌躇满志；善刀而藏之。”</a:t>
            </a:r>
          </a:p>
          <a:p>
            <a:r>
              <a:rPr lang="zh-CN" sz="2000" b="1">
                <a:latin typeface="Adobe 仿宋 Std R" pitchFamily="18" charset="-122"/>
                <a:ea typeface="Adobe 仿宋 Std R" pitchFamily="18" charset="-122"/>
              </a:rPr>
              <a:t>    文惠君曰：“善哉！吾闻庖丁之言，得养生焉。”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3" name="直接连接符 172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椭圆 173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spc="300" smtClean="0">
                <a:latin typeface="黑体" pitchFamily="49" charset="-122"/>
                <a:ea typeface="黑体" pitchFamily="49" charset="-122"/>
              </a:rPr>
              <a:t>学习文言</a:t>
            </a:r>
          </a:p>
        </p:txBody>
      </p:sp>
      <p:cxnSp>
        <p:nvCxnSpPr>
          <p:cNvPr id="176" name="直接连接符 175"/>
          <p:cNvCxnSpPr/>
          <p:nvPr/>
        </p:nvCxnSpPr>
        <p:spPr>
          <a:xfrm flipH="1">
            <a:off x="2470518" y="308377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矩形 131"/>
          <p:cNvSpPr/>
          <p:nvPr/>
        </p:nvSpPr>
        <p:spPr>
          <a:xfrm>
            <a:off x="396240" y="734860"/>
            <a:ext cx="85283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Adobe 仿宋 Std R" pitchFamily="18" charset="-122"/>
                <a:ea typeface="Adobe 仿宋 Std R" pitchFamily="18" charset="-122"/>
              </a:rPr>
              <a:t>       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庖丁为</a:t>
            </a:r>
            <a:r>
              <a:rPr lang="zh-CN" altLang="en-US" sz="2800" b="1" baseline="30000" smtClean="0">
                <a:latin typeface="腾祥铁山楷书繁"/>
                <a:ea typeface="腾祥铁山楷书繁"/>
              </a:rPr>
              <a:t>①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文惠君解牛。手之</a:t>
            </a:r>
            <a:r>
              <a:rPr lang="zh-CN" altLang="en-US" sz="2800" b="1" baseline="30000" smtClean="0">
                <a:latin typeface="腾祥铁山楷书繁"/>
                <a:ea typeface="腾祥铁山楷书繁"/>
              </a:rPr>
              <a:t>②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所触，肩之所倚，足之所履，膝之所踦</a:t>
            </a:r>
            <a:r>
              <a:rPr lang="zh-CN" altLang="en-US" sz="2800" b="1" baseline="30000" smtClean="0">
                <a:latin typeface="腾祥铁山楷书繁"/>
                <a:ea typeface="腾祥铁山楷书繁"/>
              </a:rPr>
              <a:t>③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，砉然</a:t>
            </a:r>
            <a:r>
              <a:rPr lang="zh-CN" altLang="en-US" sz="2800" b="1" baseline="30000" smtClean="0">
                <a:latin typeface="腾祥铁山楷书繁"/>
                <a:ea typeface="腾祥铁山楷书繁"/>
              </a:rPr>
              <a:t>④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向然，奏刀騞然，莫不中音：合于</a:t>
            </a:r>
            <a:r>
              <a:rPr lang="zh-CN" altLang="en-US" sz="2800" b="1" baseline="30000" smtClean="0">
                <a:latin typeface="腾祥铁山楷书繁"/>
                <a:ea typeface="腾祥铁山楷书繁"/>
              </a:rPr>
              <a:t>⑤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《桑林》之舞，乃中《经首》之会。</a:t>
            </a:r>
          </a:p>
          <a:p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    </a:t>
            </a:r>
            <a:r>
              <a:rPr lang="en-US" altLang="zh-CN" sz="2800" b="1" smtClean="0">
                <a:latin typeface="Adobe 仿宋 Std R" pitchFamily="18" charset="-122"/>
                <a:ea typeface="Adobe 仿宋 Std R" pitchFamily="18" charset="-122"/>
              </a:rPr>
              <a:t>    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文惠君曰：“嘻，善哉！技盖</a:t>
            </a:r>
            <a:r>
              <a:rPr lang="zh-CN" altLang="en-US" sz="2800" b="1" baseline="30000" smtClean="0">
                <a:latin typeface="腾祥铁山楷书繁"/>
                <a:ea typeface="腾祥铁山楷书繁"/>
              </a:rPr>
              <a:t>⑥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至此乎</a:t>
            </a:r>
            <a:r>
              <a:rPr lang="zh-CN" altLang="en-US" sz="2800" b="1" baseline="30000" smtClean="0">
                <a:latin typeface="腾祥铁山楷书繁"/>
                <a:ea typeface="腾祥铁山楷书繁"/>
              </a:rPr>
              <a:t>⑦</a:t>
            </a:r>
            <a:r>
              <a:rPr lang="zh-CN" altLang="zh-CN" sz="2800" b="1" smtClean="0">
                <a:latin typeface="Adobe 仿宋 Std R" pitchFamily="18" charset="-122"/>
                <a:ea typeface="Adobe 仿宋 Std R" pitchFamily="18" charset="-122"/>
              </a:rPr>
              <a:t>？” </a:t>
            </a:r>
            <a:endParaRPr lang="zh-CN" altLang="en-US" sz="2800" b="1"/>
          </a:p>
        </p:txBody>
      </p:sp>
      <p:sp>
        <p:nvSpPr>
          <p:cNvPr id="133" name="TextBox 132"/>
          <p:cNvSpPr txBox="1"/>
          <p:nvPr/>
        </p:nvSpPr>
        <p:spPr>
          <a:xfrm>
            <a:off x="359977" y="2616200"/>
            <a:ext cx="19768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1.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介词 ，替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2371657" y="2616200"/>
            <a:ext cx="29770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2.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主谓之间，取独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5339080" y="2616200"/>
            <a:ext cx="18998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3.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所字结构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7335520" y="2616200"/>
            <a:ext cx="1540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4.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象声词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393700" y="3175000"/>
            <a:ext cx="3873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5.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介词 ，引出对象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3661977" y="3175000"/>
            <a:ext cx="33361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6.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通假字，通“盍”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7137400" y="3175000"/>
            <a:ext cx="1540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7.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表疑问</a:t>
            </a:r>
            <a:endParaRPr lang="zh-CN" altLang="en-US" sz="2800" b="1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3" grpId="0"/>
      <p:bldP spid="139" grpId="0"/>
      <p:bldP spid="140" grpId="0"/>
      <p:bldP spid="146" grpId="0"/>
      <p:bldP spid="147" grpId="0"/>
      <p:bldP spid="153" grpId="0"/>
      <p:bldP spid="15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第一PPT，www.1ppt.com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1904</Words>
  <Application>Microsoft Office PowerPoint</Application>
  <PresentationFormat>全屏显示(16:9)</PresentationFormat>
  <Paragraphs>247</Paragraphs>
  <Slides>33</Slides>
  <Notes>21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第一PPT，www.1ppt.com​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体会：文惠君话语的双重含义。 </vt:lpstr>
      <vt:lpstr>PowerPoint 演示文稿</vt:lpstr>
      <vt:lpstr>PowerPoint 演示文稿</vt:lpstr>
      <vt:lpstr>庖丁练就如此技术的过程，实则上是追求什么的过程？ </vt:lpstr>
      <vt:lpstr>追求道的庖丁与其他厨师相比，有什么不一样？ </vt:lpstr>
      <vt:lpstr>PowerPoint 演示文稿</vt:lpstr>
      <vt:lpstr>    即使技艺高超如庖丁，每当解牛时，会不会因自身技艺高超而大意？</vt:lpstr>
      <vt:lpstr>PowerPoint 演示文稿</vt:lpstr>
      <vt:lpstr>PowerPoint 演示文稿</vt:lpstr>
      <vt:lpstr>    如何理解庄子的“养生之道” ？</vt:lpstr>
      <vt:lpstr>    庄子面对的是何种错综复杂的社会？为何这样提出？</vt:lpstr>
      <vt:lpstr>一个社会，两种态度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hj</cp:lastModifiedBy>
  <cp:revision>2</cp:revision>
  <cp:lastPrinted>2021-02-19T14:37:33Z</cp:lastPrinted>
  <dcterms:created xsi:type="dcterms:W3CDTF">2021-02-19T14:37:33Z</dcterms:created>
  <dcterms:modified xsi:type="dcterms:W3CDTF">2021-02-20T05:39:15Z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