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60" r:id="rId2"/>
    <p:sldId id="261" r:id="rId3"/>
    <p:sldId id="494" r:id="rId4"/>
    <p:sldId id="533" r:id="rId5"/>
    <p:sldId id="534" r:id="rId6"/>
    <p:sldId id="535" r:id="rId7"/>
    <p:sldId id="725" r:id="rId8"/>
    <p:sldId id="537" r:id="rId9"/>
    <p:sldId id="538" r:id="rId10"/>
    <p:sldId id="539" r:id="rId11"/>
    <p:sldId id="540" r:id="rId12"/>
    <p:sldId id="259" r:id="rId1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6" autoAdjust="0"/>
    <p:restoredTop sz="94660"/>
  </p:normalViewPr>
  <p:slideViewPr>
    <p:cSldViewPr snapToObjects="1">
      <p:cViewPr varScale="1">
        <p:scale>
          <a:sx n="75" d="100"/>
          <a:sy n="75" d="100"/>
        </p:scale>
        <p:origin x="62" y="2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6409F865-C3F0-4F44-8FD0-E8B5E0456C7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8520089-6F73-4027-89D3-539563C5C70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06FCB93-5CEC-47DA-B493-517B1FC03337}" type="datetimeFigureOut">
              <a:rPr lang="zh-CN" altLang="en-US"/>
              <a:pPr>
                <a:defRPr/>
              </a:pPr>
              <a:t>2019/9/14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41DD4D6-F5D1-4B97-9042-36D82501268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6DD6DE3-0019-4023-9402-A7D39CF7914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F7E1C7B-F3E1-408D-81B8-114092A3DF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0">
            <a:extLst>
              <a:ext uri="{FF2B5EF4-FFF2-40B4-BE49-F238E27FC236}">
                <a16:creationId xmlns:a16="http://schemas.microsoft.com/office/drawing/2014/main" id="{377197B6-43AC-4B9B-B445-B912636C1F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5377" flipH="1" flipV="1">
            <a:off x="-1112838" y="-349250"/>
            <a:ext cx="4527551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1">
            <a:extLst>
              <a:ext uri="{FF2B5EF4-FFF2-40B4-BE49-F238E27FC236}">
                <a16:creationId xmlns:a16="http://schemas.microsoft.com/office/drawing/2014/main" id="{0D3317C2-7B42-4026-AC0F-48657F0950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585734" flipH="1" flipV="1">
            <a:off x="10698956" y="5374482"/>
            <a:ext cx="1487487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6">
            <a:extLst>
              <a:ext uri="{FF2B5EF4-FFF2-40B4-BE49-F238E27FC236}">
                <a16:creationId xmlns:a16="http://schemas.microsoft.com/office/drawing/2014/main" id="{9D2BDAC9-C2D4-45C7-A942-DCD2621221B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88" y="5872163"/>
            <a:ext cx="1020445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38309" y="3910927"/>
            <a:ext cx="9031515" cy="808237"/>
          </a:xfrm>
        </p:spPr>
        <p:txBody>
          <a:bodyPr>
            <a:normAutofit/>
          </a:bodyPr>
          <a:lstStyle>
            <a:lvl1pPr marL="0" indent="0" algn="ctr">
              <a:buNone/>
              <a:defRPr sz="4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2141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0">
            <a:extLst>
              <a:ext uri="{FF2B5EF4-FFF2-40B4-BE49-F238E27FC236}">
                <a16:creationId xmlns:a16="http://schemas.microsoft.com/office/drawing/2014/main" id="{2566F025-963F-4DEE-BFFF-629448953B32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14300" y="1908175"/>
            <a:ext cx="3027363" cy="2905125"/>
            <a:chOff x="71850" y="1261711"/>
            <a:chExt cx="3026493" cy="2905010"/>
          </a:xfrm>
        </p:grpSpPr>
        <p:grpSp>
          <p:nvGrpSpPr>
            <p:cNvPr id="5" name="Group 1">
              <a:extLst>
                <a:ext uri="{FF2B5EF4-FFF2-40B4-BE49-F238E27FC236}">
                  <a16:creationId xmlns:a16="http://schemas.microsoft.com/office/drawing/2014/main" id="{0D1E26E8-EC52-425B-B858-D39709A05ED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29104" y="1261711"/>
              <a:ext cx="2969239" cy="2905010"/>
              <a:chOff x="-949635" y="0"/>
              <a:chExt cx="7009631" cy="6858000"/>
            </a:xfrm>
          </p:grpSpPr>
          <p:sp>
            <p:nvSpPr>
              <p:cNvPr id="11" name="Diamond 3">
                <a:extLst>
                  <a:ext uri="{FF2B5EF4-FFF2-40B4-BE49-F238E27FC236}">
                    <a16:creationId xmlns:a16="http://schemas.microsoft.com/office/drawing/2014/main" id="{537ED72A-3BFB-4E88-902C-9830A60463C7}"/>
                  </a:ext>
                </a:extLst>
              </p:cNvPr>
              <p:cNvSpPr/>
              <p:nvPr/>
            </p:nvSpPr>
            <p:spPr bwMode="auto">
              <a:xfrm>
                <a:off x="-949918" y="0"/>
                <a:ext cx="7009914" cy="6858000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  <a:alpha val="3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latin typeface="+mn-lt"/>
                  <a:ea typeface="+mn-ea"/>
                </a:endParaRPr>
              </a:p>
            </p:txBody>
          </p:sp>
          <p:sp>
            <p:nvSpPr>
              <p:cNvPr id="12" name="Diamond 4">
                <a:extLst>
                  <a:ext uri="{FF2B5EF4-FFF2-40B4-BE49-F238E27FC236}">
                    <a16:creationId xmlns:a16="http://schemas.microsoft.com/office/drawing/2014/main" id="{6789A1AE-02D4-4821-88E2-6C677F724ECF}"/>
                  </a:ext>
                </a:extLst>
              </p:cNvPr>
              <p:cNvSpPr/>
              <p:nvPr/>
            </p:nvSpPr>
            <p:spPr bwMode="auto">
              <a:xfrm>
                <a:off x="-178116" y="652072"/>
                <a:ext cx="5649892" cy="5527624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latin typeface="+mn-lt"/>
                  <a:ea typeface="+mn-ea"/>
                </a:endParaRPr>
              </a:p>
            </p:txBody>
          </p:sp>
        </p:grpSp>
        <p:grpSp>
          <p:nvGrpSpPr>
            <p:cNvPr id="6" name="Group 2">
              <a:extLst>
                <a:ext uri="{FF2B5EF4-FFF2-40B4-BE49-F238E27FC236}">
                  <a16:creationId xmlns:a16="http://schemas.microsoft.com/office/drawing/2014/main" id="{C24999CA-1442-47C2-B6BE-6FB2E598ABE1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71850" y="1824845"/>
              <a:ext cx="1778742" cy="1778742"/>
              <a:chOff x="990600" y="2044717"/>
              <a:chExt cx="2768566" cy="2768566"/>
            </a:xfrm>
          </p:grpSpPr>
          <p:sp>
            <p:nvSpPr>
              <p:cNvPr id="7" name="Diamond 5">
                <a:extLst>
                  <a:ext uri="{FF2B5EF4-FFF2-40B4-BE49-F238E27FC236}">
                    <a16:creationId xmlns:a16="http://schemas.microsoft.com/office/drawing/2014/main" id="{8EC71D07-9400-4D74-8332-B35D7B87BD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600" y="2045350"/>
                <a:ext cx="2769087" cy="2767302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508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zh-CN" altLang="zh-CN"/>
              </a:p>
            </p:txBody>
          </p:sp>
          <p:grpSp>
            <p:nvGrpSpPr>
              <p:cNvPr id="8" name="Group 9">
                <a:extLst>
                  <a:ext uri="{FF2B5EF4-FFF2-40B4-BE49-F238E27FC236}">
                    <a16:creationId xmlns:a16="http://schemas.microsoft.com/office/drawing/2014/main" id="{2431B9A9-D3E1-49D4-A8A7-0716CB78C98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9100" y="2771847"/>
                <a:ext cx="1800200" cy="992584"/>
                <a:chOff x="2345143" y="2365645"/>
                <a:chExt cx="1800200" cy="992584"/>
              </a:xfrm>
            </p:grpSpPr>
            <p:sp>
              <p:nvSpPr>
                <p:cNvPr id="9" name="TextBox 7">
                  <a:extLst>
                    <a:ext uri="{FF2B5EF4-FFF2-40B4-BE49-F238E27FC236}">
                      <a16:creationId xmlns:a16="http://schemas.microsoft.com/office/drawing/2014/main" id="{E04EA343-0EDC-413D-A883-1BFB1EF5452B}"/>
                    </a:ext>
                  </a:extLst>
                </p:cNvPr>
                <p:cNvSpPr txBox="1"/>
                <p:nvPr/>
              </p:nvSpPr>
              <p:spPr>
                <a:xfrm>
                  <a:off x="2346338" y="2365566"/>
                  <a:ext cx="1798300" cy="677001"/>
                </a:xfrm>
                <a:prstGeom prst="rect">
                  <a:avLst/>
                </a:prstGeom>
                <a:noFill/>
              </p:spPr>
              <p:txBody>
                <a:bodyPr lIns="0" tIns="0" rIns="0" bIns="0">
                  <a:normAutofit fontScale="77500" lnSpcReduction="20000"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4400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目录</a:t>
                  </a:r>
                </a:p>
              </p:txBody>
            </p:sp>
            <p:sp>
              <p:nvSpPr>
                <p:cNvPr id="10" name="TextBox 8">
                  <a:extLst>
                    <a:ext uri="{FF2B5EF4-FFF2-40B4-BE49-F238E27FC236}">
                      <a16:creationId xmlns:a16="http://schemas.microsoft.com/office/drawing/2014/main" id="{CE7C375B-B1B0-40C3-9152-E4EA0AEE2CFA}"/>
                    </a:ext>
                  </a:extLst>
                </p:cNvPr>
                <p:cNvSpPr txBox="1"/>
                <p:nvPr/>
              </p:nvSpPr>
              <p:spPr>
                <a:xfrm>
                  <a:off x="2346338" y="3143869"/>
                  <a:ext cx="1798300" cy="214961"/>
                </a:xfrm>
                <a:prstGeom prst="rect">
                  <a:avLst/>
                </a:prstGeom>
                <a:noFill/>
              </p:spPr>
              <p:txBody>
                <a:bodyPr lIns="0" tIns="0" rIns="0" bIns="0">
                  <a:normAutofit fontScale="77500" lnSpcReduction="20000"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>
                      <a:solidFill>
                        <a:schemeClr val="bg1"/>
                      </a:solidFill>
                      <a:latin typeface="+mn-lt"/>
                      <a:ea typeface="+mn-ea"/>
                    </a:rPr>
                    <a:t>CONTENTS</a:t>
                  </a:r>
                </a:p>
              </p:txBody>
            </p:sp>
          </p:grpSp>
        </p:grpSp>
      </p:grpSp>
      <p:sp>
        <p:nvSpPr>
          <p:cNvPr id="13" name="动作按钮: 后退或前一项 1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D71E7F02-DE04-42E9-87CF-AA9B9C1C53B6}"/>
              </a:ext>
            </a:extLst>
          </p:cNvPr>
          <p:cNvSpPr/>
          <p:nvPr userDrawn="1"/>
        </p:nvSpPr>
        <p:spPr>
          <a:xfrm>
            <a:off x="10990263" y="6513513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动作按钮: 前进或下一项 1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D87F1FB-9946-4F29-9363-1F1BB3CD7085}"/>
              </a:ext>
            </a:extLst>
          </p:cNvPr>
          <p:cNvSpPr/>
          <p:nvPr userDrawn="1"/>
        </p:nvSpPr>
        <p:spPr>
          <a:xfrm>
            <a:off x="11353800" y="6526213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动作按钮: 结束 21">
            <a:hlinkClick r:id="" action="ppaction://hlinkshowjump?jump=endshow" highlightClick="1"/>
            <a:extLst>
              <a:ext uri="{FF2B5EF4-FFF2-40B4-BE49-F238E27FC236}">
                <a16:creationId xmlns:a16="http://schemas.microsoft.com/office/drawing/2014/main" id="{55C1DB86-4BA7-4F78-B478-CDE6C94294AD}"/>
              </a:ext>
            </a:extLst>
          </p:cNvPr>
          <p:cNvSpPr/>
          <p:nvPr userDrawn="1"/>
        </p:nvSpPr>
        <p:spPr>
          <a:xfrm>
            <a:off x="11707813" y="6515100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BAA3CE9-1631-4CA6-800D-8E29987A9231}"/>
              </a:ext>
            </a:extLst>
          </p:cNvPr>
          <p:cNvCxnSpPr/>
          <p:nvPr userDrawn="1"/>
        </p:nvCxnSpPr>
        <p:spPr>
          <a:xfrm>
            <a:off x="2808288" y="1104900"/>
            <a:ext cx="9153525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07854" y="317359"/>
            <a:ext cx="9144000" cy="761855"/>
          </a:xfrm>
        </p:spPr>
        <p:txBody>
          <a:bodyPr anchor="b">
            <a:normAutofit/>
          </a:bodyPr>
          <a:lstStyle>
            <a:lvl1pPr algn="ctr">
              <a:defRPr sz="32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07854" y="1147313"/>
            <a:ext cx="9144000" cy="532249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2073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8B75C28-77BB-49B7-9CC5-B9828AC8AD72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822325" y="1262063"/>
            <a:ext cx="2968625" cy="2905125"/>
            <a:chOff x="-949635" y="0"/>
            <a:chExt cx="7009631" cy="6858000"/>
          </a:xfrm>
        </p:grpSpPr>
        <p:sp>
          <p:nvSpPr>
            <p:cNvPr id="3" name="Diamond 3">
              <a:extLst>
                <a:ext uri="{FF2B5EF4-FFF2-40B4-BE49-F238E27FC236}">
                  <a16:creationId xmlns:a16="http://schemas.microsoft.com/office/drawing/2014/main" id="{562EE160-982F-43DC-B033-CFA69FE51741}"/>
                </a:ext>
              </a:extLst>
            </p:cNvPr>
            <p:cNvSpPr/>
            <p:nvPr/>
          </p:nvSpPr>
          <p:spPr bwMode="auto">
            <a:xfrm>
              <a:off x="-949635" y="0"/>
              <a:ext cx="7009631" cy="6858000"/>
            </a:xfrm>
            <a:prstGeom prst="diamond">
              <a:avLst/>
            </a:prstGeom>
            <a:solidFill>
              <a:schemeClr val="tx2">
                <a:lumMod val="20000"/>
                <a:lumOff val="80000"/>
                <a:alpha val="3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4" name="Diamond 4">
              <a:extLst>
                <a:ext uri="{FF2B5EF4-FFF2-40B4-BE49-F238E27FC236}">
                  <a16:creationId xmlns:a16="http://schemas.microsoft.com/office/drawing/2014/main" id="{9967E3F3-812A-4785-9AE6-B747836719C8}"/>
                </a:ext>
              </a:extLst>
            </p:cNvPr>
            <p:cNvSpPr/>
            <p:nvPr/>
          </p:nvSpPr>
          <p:spPr bwMode="auto">
            <a:xfrm>
              <a:off x="-177451" y="652072"/>
              <a:ext cx="5648939" cy="5527622"/>
            </a:xfrm>
            <a:prstGeom prst="diamond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</p:grpSp>
      <p:grpSp>
        <p:nvGrpSpPr>
          <p:cNvPr id="5" name="Group 2">
            <a:extLst>
              <a:ext uri="{FF2B5EF4-FFF2-40B4-BE49-F238E27FC236}">
                <a16:creationId xmlns:a16="http://schemas.microsoft.com/office/drawing/2014/main" id="{3F8E07DF-7FD1-4D16-8515-A3F8588E3312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65175" y="1825625"/>
            <a:ext cx="1778000" cy="1778000"/>
            <a:chOff x="990600" y="2044717"/>
            <a:chExt cx="2768566" cy="2768566"/>
          </a:xfrm>
        </p:grpSpPr>
        <p:sp>
          <p:nvSpPr>
            <p:cNvPr id="6" name="Diamond 5">
              <a:extLst>
                <a:ext uri="{FF2B5EF4-FFF2-40B4-BE49-F238E27FC236}">
                  <a16:creationId xmlns:a16="http://schemas.microsoft.com/office/drawing/2014/main" id="{83E06FDE-6FAC-4C4D-BACD-8BD7101117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2044717"/>
              <a:ext cx="2768566" cy="2768566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zh-CN"/>
            </a:p>
          </p:txBody>
        </p:sp>
        <p:grpSp>
          <p:nvGrpSpPr>
            <p:cNvPr id="7" name="Group 9">
              <a:extLst>
                <a:ext uri="{FF2B5EF4-FFF2-40B4-BE49-F238E27FC236}">
                  <a16:creationId xmlns:a16="http://schemas.microsoft.com/office/drawing/2014/main" id="{8373DE14-7EE6-44D6-8DA0-57F642FC17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29100" y="2771847"/>
              <a:ext cx="1800200" cy="992584"/>
              <a:chOff x="2345143" y="2365645"/>
              <a:chExt cx="1800200" cy="992584"/>
            </a:xfrm>
          </p:grpSpPr>
          <p:sp>
            <p:nvSpPr>
              <p:cNvPr id="8" name="TextBox 16">
                <a:extLst>
                  <a:ext uri="{FF2B5EF4-FFF2-40B4-BE49-F238E27FC236}">
                    <a16:creationId xmlns:a16="http://schemas.microsoft.com/office/drawing/2014/main" id="{58289E9B-DFAA-4ADC-984F-3985EACB13B1}"/>
                  </a:ext>
                </a:extLst>
              </p:cNvPr>
              <p:cNvSpPr txBox="1"/>
              <p:nvPr/>
            </p:nvSpPr>
            <p:spPr>
              <a:xfrm>
                <a:off x="2344176" y="2365264"/>
                <a:ext cx="1802039" cy="677310"/>
              </a:xfrm>
              <a:prstGeom prst="rect">
                <a:avLst/>
              </a:prstGeom>
              <a:noFill/>
            </p:spPr>
            <p:txBody>
              <a:bodyPr lIns="0" tIns="0" rIns="0" bIns="0">
                <a:normAutofit fontScale="77500" lnSpcReduction="20000"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400" dirty="0">
                    <a:solidFill>
                      <a:schemeClr val="bg1"/>
                    </a:solidFill>
                    <a:latin typeface="+mn-lt"/>
                    <a:ea typeface="+mn-ea"/>
                  </a:rPr>
                  <a:t>目录</a:t>
                </a:r>
              </a:p>
            </p:txBody>
          </p:sp>
          <p:sp>
            <p:nvSpPr>
              <p:cNvPr id="9" name="TextBox 17">
                <a:extLst>
                  <a:ext uri="{FF2B5EF4-FFF2-40B4-BE49-F238E27FC236}">
                    <a16:creationId xmlns:a16="http://schemas.microsoft.com/office/drawing/2014/main" id="{CDC968C5-47FF-43EA-891D-D8FD5BD84236}"/>
                  </a:ext>
                </a:extLst>
              </p:cNvPr>
              <p:cNvSpPr txBox="1"/>
              <p:nvPr/>
            </p:nvSpPr>
            <p:spPr>
              <a:xfrm>
                <a:off x="2344176" y="3143924"/>
                <a:ext cx="1802039" cy="215058"/>
              </a:xfrm>
              <a:prstGeom prst="rect">
                <a:avLst/>
              </a:prstGeom>
              <a:noFill/>
            </p:spPr>
            <p:txBody>
              <a:bodyPr lIns="0" tIns="0" rIns="0" bIns="0">
                <a:normAutofit fontScale="77500" lnSpcReduction="20000"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>
                    <a:solidFill>
                      <a:schemeClr val="bg1"/>
                    </a:solidFill>
                    <a:latin typeface="+mn-lt"/>
                    <a:ea typeface="+mn-ea"/>
                  </a:rPr>
                  <a:t>CONTENTS</a:t>
                </a:r>
              </a:p>
            </p:txBody>
          </p:sp>
        </p:grpSp>
      </p:grpSp>
      <p:sp>
        <p:nvSpPr>
          <p:cNvPr id="10" name="Diamond 11">
            <a:extLst>
              <a:ext uri="{FF2B5EF4-FFF2-40B4-BE49-F238E27FC236}">
                <a16:creationId xmlns:a16="http://schemas.microsoft.com/office/drawing/2014/main" id="{D1F3DB5D-35B9-4368-8975-1F672202CF69}"/>
              </a:ext>
            </a:extLst>
          </p:cNvPr>
          <p:cNvSpPr/>
          <p:nvPr userDrawn="1"/>
        </p:nvSpPr>
        <p:spPr bwMode="auto">
          <a:xfrm>
            <a:off x="1879600" y="950913"/>
            <a:ext cx="739775" cy="739775"/>
          </a:xfrm>
          <a:prstGeom prst="diamond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wrap="none" anchor="ctr" anchorCtr="1">
            <a:normAutofit fontScale="92500" lnSpcReduction="2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  <a:ea typeface="+mn-ea"/>
              </a:rPr>
              <a:t>01</a:t>
            </a:r>
          </a:p>
        </p:txBody>
      </p:sp>
      <p:sp>
        <p:nvSpPr>
          <p:cNvPr id="11" name="Diamond 12">
            <a:extLst>
              <a:ext uri="{FF2B5EF4-FFF2-40B4-BE49-F238E27FC236}">
                <a16:creationId xmlns:a16="http://schemas.microsoft.com/office/drawing/2014/main" id="{B0D9C49B-EC8C-4B32-982C-D60EEDA6FC44}"/>
              </a:ext>
            </a:extLst>
          </p:cNvPr>
          <p:cNvSpPr/>
          <p:nvPr userDrawn="1"/>
        </p:nvSpPr>
        <p:spPr bwMode="auto">
          <a:xfrm>
            <a:off x="2706688" y="1762125"/>
            <a:ext cx="739775" cy="739775"/>
          </a:xfrm>
          <a:prstGeom prst="diamond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wrap="none" anchor="ctr" anchorCtr="1">
            <a:normAutofit fontScale="92500" lnSpcReduction="2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  <a:ea typeface="+mn-ea"/>
              </a:rPr>
              <a:t>02</a:t>
            </a:r>
          </a:p>
        </p:txBody>
      </p:sp>
      <p:sp>
        <p:nvSpPr>
          <p:cNvPr id="12" name="Diamond 13">
            <a:extLst>
              <a:ext uri="{FF2B5EF4-FFF2-40B4-BE49-F238E27FC236}">
                <a16:creationId xmlns:a16="http://schemas.microsoft.com/office/drawing/2014/main" id="{6B383008-3A26-4563-9772-BA7E246ADAE2}"/>
              </a:ext>
            </a:extLst>
          </p:cNvPr>
          <p:cNvSpPr/>
          <p:nvPr userDrawn="1"/>
        </p:nvSpPr>
        <p:spPr bwMode="auto">
          <a:xfrm>
            <a:off x="2706688" y="2908300"/>
            <a:ext cx="739775" cy="739775"/>
          </a:xfrm>
          <a:prstGeom prst="diamond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wrap="none" anchor="ctr" anchorCtr="1">
            <a:normAutofit fontScale="92500" lnSpcReduction="2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  <a:ea typeface="+mn-ea"/>
              </a:rPr>
              <a:t>03</a:t>
            </a:r>
          </a:p>
        </p:txBody>
      </p:sp>
      <p:sp>
        <p:nvSpPr>
          <p:cNvPr id="13" name="Diamond 14">
            <a:extLst>
              <a:ext uri="{FF2B5EF4-FFF2-40B4-BE49-F238E27FC236}">
                <a16:creationId xmlns:a16="http://schemas.microsoft.com/office/drawing/2014/main" id="{49B6D366-3638-47E6-9519-38B5A60F85D0}"/>
              </a:ext>
            </a:extLst>
          </p:cNvPr>
          <p:cNvSpPr/>
          <p:nvPr userDrawn="1"/>
        </p:nvSpPr>
        <p:spPr bwMode="auto">
          <a:xfrm>
            <a:off x="1879600" y="3768725"/>
            <a:ext cx="739775" cy="739775"/>
          </a:xfrm>
          <a:prstGeom prst="diamond">
            <a:avLst/>
          </a:prstGeom>
          <a:solidFill>
            <a:schemeClr val="accent5"/>
          </a:solidFill>
          <a:ln w="19050">
            <a:noFill/>
            <a:round/>
          </a:ln>
        </p:spPr>
        <p:txBody>
          <a:bodyPr wrap="none" anchor="ctr" anchorCtr="1">
            <a:normAutofit fontScale="92500" lnSpcReduction="2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  <a:ea typeface="+mn-ea"/>
              </a:rPr>
              <a:t>04</a:t>
            </a:r>
          </a:p>
        </p:txBody>
      </p:sp>
      <p:grpSp>
        <p:nvGrpSpPr>
          <p:cNvPr id="14" name="Group 21">
            <a:extLst>
              <a:ext uri="{FF2B5EF4-FFF2-40B4-BE49-F238E27FC236}">
                <a16:creationId xmlns:a16="http://schemas.microsoft.com/office/drawing/2014/main" id="{3C62BAD4-8D59-4731-824A-CA10171F17B4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2619375" y="1135063"/>
            <a:ext cx="2544763" cy="361950"/>
            <a:chOff x="3943834" y="704409"/>
            <a:chExt cx="3962574" cy="563232"/>
          </a:xfrm>
        </p:grpSpPr>
        <p:sp>
          <p:nvSpPr>
            <p:cNvPr id="15" name="TextBox 23">
              <a:extLst>
                <a:ext uri="{FF2B5EF4-FFF2-40B4-BE49-F238E27FC236}">
                  <a16:creationId xmlns:a16="http://schemas.microsoft.com/office/drawing/2014/main" id="{2DF02886-87EF-4782-813A-864ABA0E7DB9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091"/>
            </a:xfrm>
            <a:prstGeom prst="rect">
              <a:avLst/>
            </a:prstGeom>
            <a:noFill/>
          </p:spPr>
          <p:txBody>
            <a:bodyPr wrap="none" lIns="360000" tIns="0" rIns="0" bIns="0" anchor="b">
              <a:normAutofit fontScale="77500" lnSpcReduction="200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  <a:latin typeface="+mn-lt"/>
                  <a:ea typeface="+mn-ea"/>
                </a:rPr>
                <a:t>标题文本预设</a:t>
              </a:r>
            </a:p>
          </p:txBody>
        </p:sp>
        <p:sp>
          <p:nvSpPr>
            <p:cNvPr id="16" name="TextBox 24">
              <a:extLst>
                <a:ext uri="{FF2B5EF4-FFF2-40B4-BE49-F238E27FC236}">
                  <a16:creationId xmlns:a16="http://schemas.microsoft.com/office/drawing/2014/main" id="{19B375C5-97E0-49EA-82AC-7D40B72800BE}"/>
                </a:ext>
              </a:extLst>
            </p:cNvPr>
            <p:cNvSpPr txBox="1"/>
            <p:nvPr/>
          </p:nvSpPr>
          <p:spPr>
            <a:xfrm>
              <a:off x="3943834" y="946500"/>
              <a:ext cx="3962574" cy="321141"/>
            </a:xfrm>
            <a:prstGeom prst="rect">
              <a:avLst/>
            </a:prstGeom>
          </p:spPr>
          <p:txBody>
            <a:bodyPr lIns="360000" tIns="0" rIns="0" bIns="0" anchor="ctr">
              <a:normAutofit fontScale="70000" lnSpcReduction="20000"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7" name="Group 22">
            <a:extLst>
              <a:ext uri="{FF2B5EF4-FFF2-40B4-BE49-F238E27FC236}">
                <a16:creationId xmlns:a16="http://schemas.microsoft.com/office/drawing/2014/main" id="{CC5F0F52-4F95-4609-9C54-CDA21762A26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3446463" y="1930400"/>
            <a:ext cx="2546350" cy="361950"/>
            <a:chOff x="3943834" y="704409"/>
            <a:chExt cx="3962574" cy="563232"/>
          </a:xfrm>
        </p:grpSpPr>
        <p:sp>
          <p:nvSpPr>
            <p:cNvPr id="18" name="TextBox 23">
              <a:extLst>
                <a:ext uri="{FF2B5EF4-FFF2-40B4-BE49-F238E27FC236}">
                  <a16:creationId xmlns:a16="http://schemas.microsoft.com/office/drawing/2014/main" id="{FC7BF142-9F51-4DFC-A23B-12502C35FCF9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091"/>
            </a:xfrm>
            <a:prstGeom prst="rect">
              <a:avLst/>
            </a:prstGeom>
            <a:noFill/>
          </p:spPr>
          <p:txBody>
            <a:bodyPr wrap="none" lIns="360000" tIns="0" rIns="0" bIns="0" anchor="b">
              <a:normAutofit fontScale="77500" lnSpcReduction="200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</a:rPr>
                <a:t>标题文本预设</a:t>
              </a:r>
            </a:p>
          </p:txBody>
        </p:sp>
        <p:sp>
          <p:nvSpPr>
            <p:cNvPr id="19" name="TextBox 24">
              <a:extLst>
                <a:ext uri="{FF2B5EF4-FFF2-40B4-BE49-F238E27FC236}">
                  <a16:creationId xmlns:a16="http://schemas.microsoft.com/office/drawing/2014/main" id="{D400CA84-80E0-4D94-BAE1-F784390E08BB}"/>
                </a:ext>
              </a:extLst>
            </p:cNvPr>
            <p:cNvSpPr txBox="1"/>
            <p:nvPr/>
          </p:nvSpPr>
          <p:spPr>
            <a:xfrm>
              <a:off x="3943834" y="946500"/>
              <a:ext cx="3962574" cy="321141"/>
            </a:xfrm>
            <a:prstGeom prst="rect">
              <a:avLst/>
            </a:prstGeom>
          </p:spPr>
          <p:txBody>
            <a:bodyPr lIns="360000" tIns="0" rIns="0" bIns="0" anchor="ctr">
              <a:normAutofit fontScale="70000" lnSpcReduction="20000"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0" name="Group 25">
            <a:extLst>
              <a:ext uri="{FF2B5EF4-FFF2-40B4-BE49-F238E27FC236}">
                <a16:creationId xmlns:a16="http://schemas.microsoft.com/office/drawing/2014/main" id="{F2C69F4C-82AA-4303-8A8D-A40B3D1C24C8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3446463" y="3149600"/>
            <a:ext cx="2546350" cy="361950"/>
            <a:chOff x="3943834" y="704409"/>
            <a:chExt cx="3962574" cy="563232"/>
          </a:xfrm>
        </p:grpSpPr>
        <p:sp>
          <p:nvSpPr>
            <p:cNvPr id="21" name="TextBox 26">
              <a:extLst>
                <a:ext uri="{FF2B5EF4-FFF2-40B4-BE49-F238E27FC236}">
                  <a16:creationId xmlns:a16="http://schemas.microsoft.com/office/drawing/2014/main" id="{822D8B5F-3082-47BC-936C-8F7C3D09CF7F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091"/>
            </a:xfrm>
            <a:prstGeom prst="rect">
              <a:avLst/>
            </a:prstGeom>
            <a:noFill/>
          </p:spPr>
          <p:txBody>
            <a:bodyPr wrap="none" lIns="360000" tIns="0" rIns="0" bIns="0" anchor="b">
              <a:normAutofit fontScale="77500" lnSpcReduction="200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</a:rPr>
                <a:t>标题文本预设</a:t>
              </a:r>
            </a:p>
          </p:txBody>
        </p:sp>
        <p:sp>
          <p:nvSpPr>
            <p:cNvPr id="22" name="TextBox 27">
              <a:extLst>
                <a:ext uri="{FF2B5EF4-FFF2-40B4-BE49-F238E27FC236}">
                  <a16:creationId xmlns:a16="http://schemas.microsoft.com/office/drawing/2014/main" id="{6C64E65D-F25E-4A1E-890F-2E8890E5026C}"/>
                </a:ext>
              </a:extLst>
            </p:cNvPr>
            <p:cNvSpPr txBox="1"/>
            <p:nvPr/>
          </p:nvSpPr>
          <p:spPr>
            <a:xfrm>
              <a:off x="3943834" y="946500"/>
              <a:ext cx="3962574" cy="321141"/>
            </a:xfrm>
            <a:prstGeom prst="rect">
              <a:avLst/>
            </a:prstGeom>
          </p:spPr>
          <p:txBody>
            <a:bodyPr lIns="360000" tIns="0" rIns="0" bIns="0" anchor="ctr">
              <a:normAutofit fontScale="70000" lnSpcReduction="20000"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3" name="Group 28">
            <a:extLst>
              <a:ext uri="{FF2B5EF4-FFF2-40B4-BE49-F238E27FC236}">
                <a16:creationId xmlns:a16="http://schemas.microsoft.com/office/drawing/2014/main" id="{0A31C9C7-2672-40FD-8917-F6A56BB322D4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2619375" y="4024313"/>
            <a:ext cx="2544763" cy="361950"/>
            <a:chOff x="3943834" y="704409"/>
            <a:chExt cx="3962574" cy="563232"/>
          </a:xfrm>
        </p:grpSpPr>
        <p:sp>
          <p:nvSpPr>
            <p:cNvPr id="24" name="TextBox 29">
              <a:extLst>
                <a:ext uri="{FF2B5EF4-FFF2-40B4-BE49-F238E27FC236}">
                  <a16:creationId xmlns:a16="http://schemas.microsoft.com/office/drawing/2014/main" id="{45AB5009-2967-4D8A-BE21-CCDB3B45A580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091"/>
            </a:xfrm>
            <a:prstGeom prst="rect">
              <a:avLst/>
            </a:prstGeom>
            <a:noFill/>
          </p:spPr>
          <p:txBody>
            <a:bodyPr wrap="none" lIns="360000" tIns="0" rIns="0" bIns="0" anchor="b">
              <a:normAutofit fontScale="77500" lnSpcReduction="200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</a:rPr>
                <a:t>标题文本预设</a:t>
              </a:r>
            </a:p>
          </p:txBody>
        </p:sp>
        <p:sp>
          <p:nvSpPr>
            <p:cNvPr id="25" name="TextBox 30">
              <a:extLst>
                <a:ext uri="{FF2B5EF4-FFF2-40B4-BE49-F238E27FC236}">
                  <a16:creationId xmlns:a16="http://schemas.microsoft.com/office/drawing/2014/main" id="{EC4A5F50-21F1-4A30-8F11-2593F4B16DC8}"/>
                </a:ext>
              </a:extLst>
            </p:cNvPr>
            <p:cNvSpPr txBox="1"/>
            <p:nvPr/>
          </p:nvSpPr>
          <p:spPr>
            <a:xfrm>
              <a:off x="3943834" y="946500"/>
              <a:ext cx="3962574" cy="321141"/>
            </a:xfrm>
            <a:prstGeom prst="rect">
              <a:avLst/>
            </a:prstGeom>
          </p:spPr>
          <p:txBody>
            <a:bodyPr lIns="360000" tIns="0" rIns="0" bIns="0" anchor="ctr">
              <a:normAutofit fontScale="70000" lnSpcReduction="20000"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26" name="动作按钮: 后退或前一项 25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89480A0D-E36A-4627-B9F3-42DBA85D9E98}"/>
              </a:ext>
            </a:extLst>
          </p:cNvPr>
          <p:cNvSpPr/>
          <p:nvPr userDrawn="1"/>
        </p:nvSpPr>
        <p:spPr>
          <a:xfrm>
            <a:off x="11042650" y="6513513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动作按钮: 前进或下一项 2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378CE1F9-B6D6-4E74-88DD-2AF67CEB7E88}"/>
              </a:ext>
            </a:extLst>
          </p:cNvPr>
          <p:cNvSpPr/>
          <p:nvPr userDrawn="1"/>
        </p:nvSpPr>
        <p:spPr>
          <a:xfrm>
            <a:off x="11406188" y="6526213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动作按钮: 结束 36">
            <a:hlinkClick r:id="" action="ppaction://hlinkshowjump?jump=endshow" highlightClick="1"/>
            <a:extLst>
              <a:ext uri="{FF2B5EF4-FFF2-40B4-BE49-F238E27FC236}">
                <a16:creationId xmlns:a16="http://schemas.microsoft.com/office/drawing/2014/main" id="{D6C9571D-16EC-4152-B2F4-855C816DAC19}"/>
              </a:ext>
            </a:extLst>
          </p:cNvPr>
          <p:cNvSpPr/>
          <p:nvPr userDrawn="1"/>
        </p:nvSpPr>
        <p:spPr>
          <a:xfrm>
            <a:off x="11760200" y="6515100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62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动作按钮: 自定义 10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733D3013-133B-4C44-880D-781AC675548B}"/>
              </a:ext>
            </a:extLst>
          </p:cNvPr>
          <p:cNvSpPr/>
          <p:nvPr userDrawn="1"/>
        </p:nvSpPr>
        <p:spPr>
          <a:xfrm>
            <a:off x="752475" y="5360988"/>
            <a:ext cx="1706563" cy="368300"/>
          </a:xfrm>
          <a:prstGeom prst="actionButtonBlank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动作按钮: 后退或前一项 3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58DF521C-7065-457D-B79D-F31111633C83}"/>
              </a:ext>
            </a:extLst>
          </p:cNvPr>
          <p:cNvSpPr/>
          <p:nvPr userDrawn="1"/>
        </p:nvSpPr>
        <p:spPr>
          <a:xfrm>
            <a:off x="11042650" y="6513513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动作按钮: 前进或下一项 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245180A9-FA4B-49DF-99A6-8DE4078F7C82}"/>
              </a:ext>
            </a:extLst>
          </p:cNvPr>
          <p:cNvSpPr/>
          <p:nvPr userDrawn="1"/>
        </p:nvSpPr>
        <p:spPr>
          <a:xfrm>
            <a:off x="11406188" y="6526213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动作按钮: 结束 13">
            <a:hlinkClick r:id="" action="ppaction://hlinkshowjump?jump=endshow" highlightClick="1"/>
            <a:extLst>
              <a:ext uri="{FF2B5EF4-FFF2-40B4-BE49-F238E27FC236}">
                <a16:creationId xmlns:a16="http://schemas.microsoft.com/office/drawing/2014/main" id="{AD24BFA7-1BDC-4328-A874-74C199F86AEB}"/>
              </a:ext>
            </a:extLst>
          </p:cNvPr>
          <p:cNvSpPr/>
          <p:nvPr userDrawn="1"/>
        </p:nvSpPr>
        <p:spPr>
          <a:xfrm>
            <a:off x="11760200" y="6515100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74FC31E-7976-4181-B07B-D2DB052AEE3C}"/>
              </a:ext>
            </a:extLst>
          </p:cNvPr>
          <p:cNvCxnSpPr/>
          <p:nvPr userDrawn="1"/>
        </p:nvCxnSpPr>
        <p:spPr>
          <a:xfrm>
            <a:off x="139700" y="6292850"/>
            <a:ext cx="118745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FB928C1-3E6C-4EC5-BCD0-34875BFA0E2A}"/>
              </a:ext>
            </a:extLst>
          </p:cNvPr>
          <p:cNvCxnSpPr/>
          <p:nvPr userDrawn="1"/>
        </p:nvCxnSpPr>
        <p:spPr>
          <a:xfrm>
            <a:off x="139700" y="792163"/>
            <a:ext cx="118745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564550D-B18C-4C05-912F-E2683D6104F8}"/>
              </a:ext>
            </a:extLst>
          </p:cNvPr>
          <p:cNvCxnSpPr/>
          <p:nvPr userDrawn="1"/>
        </p:nvCxnSpPr>
        <p:spPr>
          <a:xfrm>
            <a:off x="3130550" y="1222375"/>
            <a:ext cx="0" cy="4640263"/>
          </a:xfrm>
          <a:prstGeom prst="line">
            <a:avLst/>
          </a:prstGeom>
          <a:ln>
            <a:solidFill>
              <a:srgbClr val="00B05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20">
            <a:extLst>
              <a:ext uri="{FF2B5EF4-FFF2-40B4-BE49-F238E27FC236}">
                <a16:creationId xmlns:a16="http://schemas.microsoft.com/office/drawing/2014/main" id="{895E2DED-D295-400D-8484-E1994BEF6271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07950" y="2106613"/>
            <a:ext cx="3027363" cy="2905125"/>
            <a:chOff x="755951" y="2210607"/>
            <a:chExt cx="3026493" cy="2905010"/>
          </a:xfrm>
        </p:grpSpPr>
        <p:grpSp>
          <p:nvGrpSpPr>
            <p:cNvPr id="11" name="Group 1">
              <a:extLst>
                <a:ext uri="{FF2B5EF4-FFF2-40B4-BE49-F238E27FC236}">
                  <a16:creationId xmlns:a16="http://schemas.microsoft.com/office/drawing/2014/main" id="{BB722092-CD02-4FF7-952A-59F170A386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3205" y="2210607"/>
              <a:ext cx="2969239" cy="2905010"/>
              <a:chOff x="-949635" y="0"/>
              <a:chExt cx="7009631" cy="6858000"/>
            </a:xfrm>
          </p:grpSpPr>
          <p:sp>
            <p:nvSpPr>
              <p:cNvPr id="17" name="Diamond 3">
                <a:extLst>
                  <a:ext uri="{FF2B5EF4-FFF2-40B4-BE49-F238E27FC236}">
                    <a16:creationId xmlns:a16="http://schemas.microsoft.com/office/drawing/2014/main" id="{585D690A-8A84-4AB9-80AC-90758CABD26B}"/>
                  </a:ext>
                </a:extLst>
              </p:cNvPr>
              <p:cNvSpPr/>
              <p:nvPr/>
            </p:nvSpPr>
            <p:spPr bwMode="auto">
              <a:xfrm>
                <a:off x="-949918" y="0"/>
                <a:ext cx="7009914" cy="6858000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  <a:alpha val="3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latin typeface="+mn-lt"/>
                  <a:ea typeface="+mn-ea"/>
                </a:endParaRPr>
              </a:p>
            </p:txBody>
          </p:sp>
          <p:sp>
            <p:nvSpPr>
              <p:cNvPr id="18" name="Diamond 4">
                <a:extLst>
                  <a:ext uri="{FF2B5EF4-FFF2-40B4-BE49-F238E27FC236}">
                    <a16:creationId xmlns:a16="http://schemas.microsoft.com/office/drawing/2014/main" id="{4D977120-0809-450A-8E66-5B2C416E8747}"/>
                  </a:ext>
                </a:extLst>
              </p:cNvPr>
              <p:cNvSpPr/>
              <p:nvPr/>
            </p:nvSpPr>
            <p:spPr bwMode="auto">
              <a:xfrm>
                <a:off x="-178116" y="652072"/>
                <a:ext cx="5649892" cy="5527622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latin typeface="+mn-lt"/>
                  <a:ea typeface="+mn-ea"/>
                </a:endParaRPr>
              </a:p>
            </p:txBody>
          </p:sp>
        </p:grpSp>
        <p:grpSp>
          <p:nvGrpSpPr>
            <p:cNvPr id="12" name="Group 2">
              <a:extLst>
                <a:ext uri="{FF2B5EF4-FFF2-40B4-BE49-F238E27FC236}">
                  <a16:creationId xmlns:a16="http://schemas.microsoft.com/office/drawing/2014/main" id="{508E466C-8F06-42DD-B5BF-722D4F2036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5951" y="2773741"/>
              <a:ext cx="1778742" cy="1778742"/>
              <a:chOff x="990600" y="2044717"/>
              <a:chExt cx="2768566" cy="2768566"/>
            </a:xfrm>
          </p:grpSpPr>
          <p:sp>
            <p:nvSpPr>
              <p:cNvPr id="13" name="Diamond 5">
                <a:extLst>
                  <a:ext uri="{FF2B5EF4-FFF2-40B4-BE49-F238E27FC236}">
                    <a16:creationId xmlns:a16="http://schemas.microsoft.com/office/drawing/2014/main" id="{77AC0654-90A1-4253-9FC2-CEA8A6CB7C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600" y="2045349"/>
                <a:ext cx="2769087" cy="2767302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508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zh-CN" altLang="zh-CN"/>
              </a:p>
            </p:txBody>
          </p:sp>
          <p:grpSp>
            <p:nvGrpSpPr>
              <p:cNvPr id="14" name="Group 9">
                <a:extLst>
                  <a:ext uri="{FF2B5EF4-FFF2-40B4-BE49-F238E27FC236}">
                    <a16:creationId xmlns:a16="http://schemas.microsoft.com/office/drawing/2014/main" id="{83802680-FCFB-4BF2-8309-149A6D300F5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9100" y="2771847"/>
                <a:ext cx="1800200" cy="992584"/>
                <a:chOff x="2345143" y="2365645"/>
                <a:chExt cx="1800200" cy="992584"/>
              </a:xfrm>
            </p:grpSpPr>
            <p:sp>
              <p:nvSpPr>
                <p:cNvPr id="15" name="TextBox 7">
                  <a:extLst>
                    <a:ext uri="{FF2B5EF4-FFF2-40B4-BE49-F238E27FC236}">
                      <a16:creationId xmlns:a16="http://schemas.microsoft.com/office/drawing/2014/main" id="{80E4303F-F171-4ED0-9CC9-123D2624DFA2}"/>
                    </a:ext>
                  </a:extLst>
                </p:cNvPr>
                <p:cNvSpPr txBox="1"/>
                <p:nvPr/>
              </p:nvSpPr>
              <p:spPr>
                <a:xfrm>
                  <a:off x="2346338" y="2365564"/>
                  <a:ext cx="1798300" cy="677001"/>
                </a:xfrm>
                <a:prstGeom prst="rect">
                  <a:avLst/>
                </a:prstGeom>
                <a:noFill/>
              </p:spPr>
              <p:txBody>
                <a:bodyPr lIns="0" tIns="0" rIns="0" bIns="0">
                  <a:normAutofit fontScale="77500" lnSpcReduction="20000"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4400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目录</a:t>
                  </a:r>
                </a:p>
              </p:txBody>
            </p:sp>
            <p:sp>
              <p:nvSpPr>
                <p:cNvPr id="16" name="TextBox 8">
                  <a:extLst>
                    <a:ext uri="{FF2B5EF4-FFF2-40B4-BE49-F238E27FC236}">
                      <a16:creationId xmlns:a16="http://schemas.microsoft.com/office/drawing/2014/main" id="{1F5C83B4-0A90-412F-BB0C-5A0CA95DFD3D}"/>
                    </a:ext>
                  </a:extLst>
                </p:cNvPr>
                <p:cNvSpPr txBox="1"/>
                <p:nvPr/>
              </p:nvSpPr>
              <p:spPr>
                <a:xfrm>
                  <a:off x="2346338" y="3143869"/>
                  <a:ext cx="1798300" cy="214959"/>
                </a:xfrm>
                <a:prstGeom prst="rect">
                  <a:avLst/>
                </a:prstGeom>
                <a:noFill/>
              </p:spPr>
              <p:txBody>
                <a:bodyPr lIns="0" tIns="0" rIns="0" bIns="0">
                  <a:normAutofit fontScale="77500" lnSpcReduction="20000"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CONTENTS</a:t>
                  </a: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222" y="80457"/>
            <a:ext cx="11905977" cy="644166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灯片编号占位符 4">
            <a:extLst>
              <a:ext uri="{FF2B5EF4-FFF2-40B4-BE49-F238E27FC236}">
                <a16:creationId xmlns:a16="http://schemas.microsoft.com/office/drawing/2014/main" id="{EE0E857E-C403-48ED-85FC-D99AB8EB1E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88950" y="6430963"/>
            <a:ext cx="3730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176E2-2F3D-41B2-BBAA-E017BA6A0A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636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动作按钮: 后退或前一项 3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805B278E-0B8C-4412-BECC-1E9DE56583A3}"/>
              </a:ext>
            </a:extLst>
          </p:cNvPr>
          <p:cNvSpPr/>
          <p:nvPr userDrawn="1"/>
        </p:nvSpPr>
        <p:spPr>
          <a:xfrm>
            <a:off x="11042650" y="6513513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动作按钮: 前进或下一项 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1B556201-3448-4930-BA1F-5E04DBA809E4}"/>
              </a:ext>
            </a:extLst>
          </p:cNvPr>
          <p:cNvSpPr/>
          <p:nvPr userDrawn="1"/>
        </p:nvSpPr>
        <p:spPr>
          <a:xfrm>
            <a:off x="11406188" y="6526213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动作按钮: 结束 12">
            <a:hlinkClick r:id="" action="ppaction://hlinkshowjump?jump=endshow" highlightClick="1"/>
            <a:extLst>
              <a:ext uri="{FF2B5EF4-FFF2-40B4-BE49-F238E27FC236}">
                <a16:creationId xmlns:a16="http://schemas.microsoft.com/office/drawing/2014/main" id="{803AAC39-4E83-46F8-8BA5-152A13F4F206}"/>
              </a:ext>
            </a:extLst>
          </p:cNvPr>
          <p:cNvSpPr/>
          <p:nvPr userDrawn="1"/>
        </p:nvSpPr>
        <p:spPr>
          <a:xfrm>
            <a:off x="11760200" y="6515100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A2C8631-F93A-4746-A768-946B82756294}"/>
              </a:ext>
            </a:extLst>
          </p:cNvPr>
          <p:cNvCxnSpPr/>
          <p:nvPr userDrawn="1"/>
        </p:nvCxnSpPr>
        <p:spPr>
          <a:xfrm>
            <a:off x="241300" y="406400"/>
            <a:ext cx="11701463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燕尾形 15">
            <a:hlinkClick r:id="rId2" action="ppaction://hlinksldjump"/>
            <a:extLst>
              <a:ext uri="{FF2B5EF4-FFF2-40B4-BE49-F238E27FC236}">
                <a16:creationId xmlns:a16="http://schemas.microsoft.com/office/drawing/2014/main" id="{A17563DE-98B5-48CD-ADCD-60183DE4B0FC}"/>
              </a:ext>
            </a:extLst>
          </p:cNvPr>
          <p:cNvSpPr/>
          <p:nvPr userDrawn="1"/>
        </p:nvSpPr>
        <p:spPr>
          <a:xfrm>
            <a:off x="6456363" y="6505575"/>
            <a:ext cx="2084387" cy="35242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eaLnBrk="1" hangingPunct="1"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燕尾形 16">
            <a:hlinkClick r:id="rId3" action="ppaction://hlinksldjump"/>
            <a:extLst>
              <a:ext uri="{FF2B5EF4-FFF2-40B4-BE49-F238E27FC236}">
                <a16:creationId xmlns:a16="http://schemas.microsoft.com/office/drawing/2014/main" id="{D12283A2-C3A9-46C3-AD36-575801073438}"/>
              </a:ext>
            </a:extLst>
          </p:cNvPr>
          <p:cNvSpPr/>
          <p:nvPr userDrawn="1"/>
        </p:nvSpPr>
        <p:spPr>
          <a:xfrm>
            <a:off x="8731250" y="6505575"/>
            <a:ext cx="2084388" cy="35242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eaLnBrk="1" hangingPunct="1"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互动探究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41540" y="534838"/>
            <a:ext cx="11701077" cy="591199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9719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>
            <a:extLst>
              <a:ext uri="{FF2B5EF4-FFF2-40B4-BE49-F238E27FC236}">
                <a16:creationId xmlns:a16="http://schemas.microsoft.com/office/drawing/2014/main" id="{4E360721-D7E6-4BE4-8B1C-E0ED5F5F25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88" y="5872163"/>
            <a:ext cx="1020445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1">
            <a:extLst>
              <a:ext uri="{FF2B5EF4-FFF2-40B4-BE49-F238E27FC236}">
                <a16:creationId xmlns:a16="http://schemas.microsoft.com/office/drawing/2014/main" id="{5AB41511-EC42-4F97-BD45-6678D19C3D4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4402" flipH="1" flipV="1">
            <a:off x="7824788" y="3403600"/>
            <a:ext cx="4000500" cy="360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A0250B18-4333-4B88-ACA4-C48A952BC616}"/>
              </a:ext>
            </a:extLst>
          </p:cNvPr>
          <p:cNvSpPr/>
          <p:nvPr userDrawn="1"/>
        </p:nvSpPr>
        <p:spPr>
          <a:xfrm>
            <a:off x="0" y="2489200"/>
            <a:ext cx="121920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>
                <a:solidFill>
                  <a:srgbClr val="778495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微软雅黑" panose="020B0503020204020204" pitchFamily="34" charset="-122"/>
              </a:rPr>
              <a:t>本节内容结束</a:t>
            </a:r>
          </a:p>
        </p:txBody>
      </p:sp>
    </p:spTree>
    <p:extLst>
      <p:ext uri="{BB962C8B-B14F-4D97-AF65-F5344CB8AC3E}">
        <p14:creationId xmlns:p14="http://schemas.microsoft.com/office/powerpoint/2010/main" val="203405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3E3076FA-B3A5-49A4-B1DE-73838B1DCD3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155A2B3F-09C7-48C7-97EF-12A37A1B9E2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72397B-6E4B-4E0B-99A3-1F883C4E3E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A3EC9BC-26F4-478E-B300-F08F4C3630D4}" type="datetimeFigureOut">
              <a:rPr lang="zh-CN" altLang="en-US"/>
              <a:pPr>
                <a:defRPr/>
              </a:pPr>
              <a:t>2019/9/14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81585E4-42B5-4709-AC80-1662F2B749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B89C45E-AB79-4CBE-B7A8-8978273DA7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E49B37C-18DA-4188-B0E4-E8812DCCD1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31" name="图片 6">
            <a:extLst>
              <a:ext uri="{FF2B5EF4-FFF2-40B4-BE49-F238E27FC236}">
                <a16:creationId xmlns:a16="http://schemas.microsoft.com/office/drawing/2014/main" id="{0B9363DA-3F18-4F6C-B5AF-DEA4F18441D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文本框 7">
            <a:extLst>
              <a:ext uri="{FF2B5EF4-FFF2-40B4-BE49-F238E27FC236}">
                <a16:creationId xmlns:a16="http://schemas.microsoft.com/office/drawing/2014/main" id="{5AEE6A53-7BE2-43C0-99E0-8A07F3E84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3388" y="6500813"/>
            <a:ext cx="4270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EEBC316C-D223-42DD-B72A-3FFCE7B22285}" type="slidenum">
              <a:rPr lang="zh-CN" alt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algn="ctr" eaLnBrk="1" hangingPunct="1">
                <a:defRPr/>
              </a:pPr>
              <a:t>‹#›</a:t>
            </a:fld>
            <a:endParaRPr lang="zh-CN" alt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E0A47A6-E684-43F5-B84D-C546FF46E593}"/>
              </a:ext>
            </a:extLst>
          </p:cNvPr>
          <p:cNvSpPr/>
          <p:nvPr userDrawn="1"/>
        </p:nvSpPr>
        <p:spPr>
          <a:xfrm>
            <a:off x="0" y="6280150"/>
            <a:ext cx="458788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DEB804A-74DC-46BB-856C-8B34C4859BB0}"/>
              </a:ext>
            </a:extLst>
          </p:cNvPr>
          <p:cNvSpPr/>
          <p:nvPr userDrawn="1"/>
        </p:nvSpPr>
        <p:spPr>
          <a:xfrm>
            <a:off x="835025" y="6280150"/>
            <a:ext cx="458788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79122" y="3478974"/>
            <a:ext cx="5743880" cy="1217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40000"/>
              </a:lnSpc>
              <a:spcBef>
                <a:spcPts val="1700"/>
              </a:spcBef>
              <a:spcAft>
                <a:spcPts val="165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3600" b="1" kern="2200">
                <a:latin typeface="Times New Roman"/>
                <a:ea typeface="方正小标宋_GBK"/>
              </a:rPr>
              <a:t>第一节　记录家乡的人和物</a:t>
            </a:r>
            <a:endParaRPr lang="zh-CN" altLang="zh-CN" sz="2800" b="1" kern="2200">
              <a:effectLst/>
              <a:latin typeface="Times New Roman"/>
              <a:ea typeface="方正小标宋_GBK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495540" y="1674641"/>
            <a:ext cx="7600963" cy="1071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4800" b="1" kern="100" dirty="0">
                <a:latin typeface="宋体"/>
                <a:ea typeface="方正细圆_GBK"/>
                <a:cs typeface="Times New Roman"/>
              </a:rPr>
              <a:t>第四单元　家乡文化生活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210037" y="2711242"/>
            <a:ext cx="6574595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ea typeface="楷体_GB2312"/>
                <a:cs typeface="Times New Roman"/>
              </a:rPr>
              <a:t>学习任务群：当代文化参与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78" y="623071"/>
            <a:ext cx="2190262" cy="2041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6709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539259"/>
            <a:ext cx="11647294" cy="5886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12140" algn="just">
              <a:lnSpc>
                <a:spcPts val="38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任务三　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根据考察或者访谈内容，写一篇家乡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志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，内容可以参考如下几点：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ts val="38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宋体"/>
                <a:cs typeface="Times New Roman"/>
              </a:rPr>
              <a:t>①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家乡的历史名人和遗迹。</a:t>
            </a:r>
            <a:r>
              <a:rPr lang="en-US" altLang="zh-CN" sz="2400" b="1" kern="100" dirty="0">
                <a:latin typeface="宋体"/>
                <a:cs typeface="Times New Roman"/>
              </a:rPr>
              <a:t>②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家乡的著名建筑及其特点与由来。</a:t>
            </a:r>
            <a:r>
              <a:rPr lang="en-US" altLang="zh-CN" sz="2400" b="1" kern="100" dirty="0">
                <a:latin typeface="宋体"/>
                <a:cs typeface="Times New Roman"/>
              </a:rPr>
              <a:t>③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家乡某些地名的由来。</a:t>
            </a:r>
            <a:r>
              <a:rPr lang="en-US" altLang="zh-CN" sz="2400" b="1" kern="100" dirty="0">
                <a:latin typeface="宋体"/>
                <a:cs typeface="Times New Roman"/>
              </a:rPr>
              <a:t>④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家乡的饮食文化、服饰文化特点。</a:t>
            </a:r>
            <a:r>
              <a:rPr lang="en-US" altLang="zh-CN" sz="2400" b="1" kern="100" dirty="0">
                <a:latin typeface="宋体"/>
                <a:cs typeface="Times New Roman"/>
              </a:rPr>
              <a:t>⑤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家乡的民间艺人及其传统工艺。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ts val="38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黑体"/>
                <a:cs typeface="Courier New"/>
              </a:rPr>
              <a:t>[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黑体"/>
                <a:cs typeface="Times New Roman"/>
              </a:rPr>
              <a:t>示例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黑体"/>
                <a:cs typeface="Courier New"/>
              </a:rPr>
              <a:t>]</a:t>
            </a:r>
            <a:endParaRPr lang="zh-CN" altLang="zh-CN" sz="1050" kern="100" dirty="0">
              <a:solidFill>
                <a:srgbClr val="FF0000"/>
              </a:solidFill>
              <a:latin typeface="宋体"/>
              <a:cs typeface="Courier New"/>
            </a:endParaRPr>
          </a:p>
          <a:p>
            <a:pPr algn="ctr">
              <a:lnSpc>
                <a:spcPts val="38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黑体"/>
                <a:cs typeface="Times New Roman"/>
              </a:rPr>
              <a:t>苏州地方名人志</a:t>
            </a:r>
            <a:endParaRPr lang="zh-CN" altLang="zh-CN" sz="1050" kern="100" dirty="0">
              <a:solidFill>
                <a:srgbClr val="FF0000"/>
              </a:solidFill>
              <a:latin typeface="宋体"/>
              <a:cs typeface="Courier New"/>
            </a:endParaRPr>
          </a:p>
          <a:p>
            <a:pPr indent="612140" algn="just">
              <a:lnSpc>
                <a:spcPts val="38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苏州自古以来文化昌盛，人文荟萃。隋唐开科取士以来，自唐至清的近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Courier New"/>
              </a:rPr>
              <a:t>1 300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年间，科举仕进的，苏州辖区共出文状元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Courier New"/>
              </a:rPr>
              <a:t>45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名，占全国的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Courier New"/>
              </a:rPr>
              <a:t>7.6%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，其中，唐代有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Courier New"/>
              </a:rPr>
              <a:t>7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名，宋代有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Courier New"/>
              </a:rPr>
              <a:t>4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名，明代为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Courier New"/>
              </a:rPr>
              <a:t>8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名，清代为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Courier New"/>
              </a:rPr>
              <a:t>26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名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Courier New"/>
              </a:rPr>
              <a:t>(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占清代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Courier New"/>
              </a:rPr>
              <a:t>114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科状元的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Courier New"/>
              </a:rPr>
              <a:t>22.8%)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，明代苏州府有进士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Courier New"/>
              </a:rPr>
              <a:t>437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名，清代则有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Courier New"/>
              </a:rPr>
              <a:t>600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名。至于封疆大吏、征战良将、地方官员、社会名流，有贡献于社稷的苏州人，或外地人有功苏地而为后人推崇的，清道光年间沧浪亭所立名贤祠，初建即列名贤像赞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Courier New"/>
              </a:rPr>
              <a:t>570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名，后又续增名贤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Courier New"/>
              </a:rPr>
              <a:t>600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余名。名贤祠几经兴废，民国三十年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Courier New"/>
              </a:rPr>
              <a:t>(1941)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重修后，尚存名贤像赞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Courier New"/>
              </a:rPr>
              <a:t>594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名。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5542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427445"/>
            <a:ext cx="11647294" cy="6093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12140" algn="just">
              <a:lnSpc>
                <a:spcPts val="36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商末</a:t>
            </a:r>
            <a:endParaRPr lang="zh-CN" altLang="zh-CN" sz="1050" kern="100" dirty="0">
              <a:solidFill>
                <a:srgbClr val="FF0000"/>
              </a:solidFill>
              <a:latin typeface="宋体"/>
              <a:cs typeface="Courier New"/>
            </a:endParaRPr>
          </a:p>
          <a:p>
            <a:pPr indent="612140" algn="just">
              <a:lnSpc>
                <a:spcPts val="36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泰伯、仲雍南奔吴地，教民农耕，三以天下让，号为至德，堪称吴地文化的开化之祖。</a:t>
            </a:r>
            <a:endParaRPr lang="zh-CN" altLang="zh-CN" sz="1050" kern="100" dirty="0">
              <a:solidFill>
                <a:srgbClr val="FF0000"/>
              </a:solidFill>
              <a:latin typeface="宋体"/>
              <a:cs typeface="Courier New"/>
            </a:endParaRPr>
          </a:p>
          <a:p>
            <a:pPr indent="612140" algn="just">
              <a:lnSpc>
                <a:spcPts val="36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春秋时期</a:t>
            </a:r>
            <a:endParaRPr lang="zh-CN" altLang="zh-CN" sz="1050" kern="100" dirty="0">
              <a:solidFill>
                <a:srgbClr val="FF0000"/>
              </a:solidFill>
              <a:latin typeface="宋体"/>
              <a:cs typeface="Courier New"/>
            </a:endParaRPr>
          </a:p>
          <a:p>
            <a:pPr indent="612140" algn="just">
              <a:lnSpc>
                <a:spcPts val="36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言偃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Courier New"/>
              </a:rPr>
              <a:t>(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前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Courier New"/>
              </a:rPr>
              <a:t>506—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前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Courier New"/>
              </a:rPr>
              <a:t>443)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，字子游，是孔子三千弟子中唯一的南方人，也是将北方儒家文化传播吴地的第一人，世称</a:t>
            </a:r>
            <a:r>
              <a:rPr lang="en-US" altLang="zh-CN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南方夫子</a:t>
            </a:r>
            <a:r>
              <a:rPr lang="en-US" altLang="zh-CN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。</a:t>
            </a:r>
            <a:endParaRPr lang="zh-CN" altLang="zh-CN" sz="1050" kern="100" dirty="0">
              <a:solidFill>
                <a:srgbClr val="FF0000"/>
              </a:solidFill>
              <a:latin typeface="宋体"/>
              <a:cs typeface="Courier New"/>
            </a:endParaRPr>
          </a:p>
          <a:p>
            <a:pPr indent="612140" algn="just">
              <a:lnSpc>
                <a:spcPts val="36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孙武，齐景公时齐国贵族，因齐国内乱而奔吴。著就《兵法》十三篇，帮助吴王阖闾南服越国，西破强楚，争霸中原，号称</a:t>
            </a:r>
            <a:r>
              <a:rPr lang="en-US" altLang="zh-CN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兵圣</a:t>
            </a:r>
            <a:r>
              <a:rPr lang="en-US" altLang="zh-CN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。</a:t>
            </a:r>
            <a:endParaRPr lang="zh-CN" altLang="zh-CN" sz="1050" kern="100" dirty="0">
              <a:solidFill>
                <a:srgbClr val="FF0000"/>
              </a:solidFill>
              <a:latin typeface="宋体"/>
              <a:cs typeface="Courier New"/>
            </a:endParaRPr>
          </a:p>
          <a:p>
            <a:pPr indent="612140" algn="just">
              <a:lnSpc>
                <a:spcPts val="36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三国</a:t>
            </a:r>
            <a:endParaRPr lang="zh-CN" altLang="zh-CN" sz="1050" kern="100" dirty="0">
              <a:solidFill>
                <a:srgbClr val="FF0000"/>
              </a:solidFill>
              <a:latin typeface="宋体"/>
              <a:cs typeface="Courier New"/>
            </a:endParaRPr>
          </a:p>
          <a:p>
            <a:pPr indent="612140" algn="just">
              <a:lnSpc>
                <a:spcPts val="36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陆绩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Courier New"/>
              </a:rPr>
              <a:t>(187—219)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，字公纪，天文学家。一生成就除了著天文专著《浑天图》外，</a:t>
            </a:r>
            <a:r>
              <a:rPr lang="en-US" altLang="zh-CN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二十四孝</a:t>
            </a:r>
            <a:r>
              <a:rPr lang="en-US" altLang="zh-CN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故事中</a:t>
            </a:r>
            <a:r>
              <a:rPr lang="en-US" altLang="zh-CN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怀橘遗亲</a:t>
            </a:r>
            <a:r>
              <a:rPr lang="en-US" altLang="zh-CN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，为官卸任</a:t>
            </a:r>
            <a:r>
              <a:rPr lang="en-US" altLang="zh-CN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载石表廉</a:t>
            </a:r>
            <a:r>
              <a:rPr lang="zh-CN" altLang="zh-CN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，即廉石的故事，都堪为后人楷模。</a:t>
            </a:r>
            <a:endParaRPr lang="zh-CN" altLang="zh-CN" sz="1050" kern="100" dirty="0">
              <a:solidFill>
                <a:srgbClr val="FF0000"/>
              </a:solidFill>
              <a:latin typeface="宋体"/>
              <a:cs typeface="Courier New"/>
            </a:endParaRPr>
          </a:p>
          <a:p>
            <a:pPr indent="612140">
              <a:lnSpc>
                <a:spcPts val="3600"/>
              </a:lnSpc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……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82637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637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26537" y="908678"/>
            <a:ext cx="11647294" cy="443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【相关知识】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学会访谈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ea typeface="黑体"/>
                <a:cs typeface="Courier New"/>
              </a:rPr>
              <a:t>(</a:t>
            </a: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一</a:t>
            </a:r>
            <a:r>
              <a:rPr lang="en-US" altLang="zh-CN" sz="2400" b="1" kern="100" dirty="0">
                <a:latin typeface="Times New Roman"/>
                <a:ea typeface="黑体"/>
                <a:cs typeface="Courier New"/>
              </a:rPr>
              <a:t>)</a:t>
            </a: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访谈过程应注意的问题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ea typeface="黑体"/>
                <a:cs typeface="Courier New"/>
              </a:rPr>
              <a:t>1</a:t>
            </a:r>
            <a:r>
              <a:rPr lang="en-US" altLang="zh-CN" sz="2400" b="1" kern="100" dirty="0">
                <a:latin typeface="Times New Roman"/>
                <a:cs typeface="Courier New"/>
              </a:rPr>
              <a:t>.</a:t>
            </a: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访谈前的准备工作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访谈前最好做一个访谈问卷，充分熟悉访谈问卷的内容，同时对访谈问卷所涉及的知识、背景材料都应当有充分的准备，带齐进行访谈需要的有关材料，准备好一切可用的记录工具，选择合适的访谈时间、地点；尽可能了解访谈对象，访谈前尽可能收集有关被访者的材料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675755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4503" y="390643"/>
            <a:ext cx="11647294" cy="6099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ea typeface="黑体"/>
                <a:cs typeface="Courier New"/>
              </a:rPr>
              <a:t>2</a:t>
            </a:r>
            <a:r>
              <a:rPr lang="en-US" altLang="zh-CN" sz="2400" b="1" kern="100" dirty="0">
                <a:latin typeface="Times New Roman"/>
                <a:cs typeface="Courier New"/>
              </a:rPr>
              <a:t>.</a:t>
            </a: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接近访谈对象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首先对访谈对象的称呼要准确，体现尊重的原则；自我介绍，介绍自己的身份，或找被访谈者的领导或其他人做引荐。要求访问者要热情有礼貌，不失约，要有必要的寒暄、真挚的感谢。简单介绍访谈的相关事宜，并设法营造友好氛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ea typeface="黑体"/>
                <a:cs typeface="Courier New"/>
              </a:rPr>
              <a:t>3</a:t>
            </a:r>
            <a:r>
              <a:rPr lang="en-US" altLang="zh-CN" sz="2400" b="1" kern="100" dirty="0">
                <a:latin typeface="Times New Roman"/>
                <a:cs typeface="Courier New"/>
              </a:rPr>
              <a:t>.</a:t>
            </a: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进行访谈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要把握住方向及主体，能避免的题外话尽量避免。必须抓紧一切时间和机会随时记录。如果事先向被访问者说明，则名正言顺，用录音或照相当面记录；如果没有事先说明，则应事后抓紧时间追记。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ea typeface="黑体"/>
                <a:cs typeface="Courier New"/>
              </a:rPr>
              <a:t>4</a:t>
            </a:r>
            <a:r>
              <a:rPr lang="en-US" altLang="zh-CN" sz="2400" b="1" kern="100" dirty="0">
                <a:latin typeface="Times New Roman"/>
                <a:cs typeface="Courier New"/>
              </a:rPr>
              <a:t>.</a:t>
            </a: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访谈结束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要用直接或者比较委婉的预期表示访谈将要结束，最重要的是要表示感谢，并为后续的联系做好交代。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1801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55354" y="706621"/>
            <a:ext cx="11881405" cy="5545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ea typeface="黑体"/>
                <a:cs typeface="Courier New"/>
              </a:rPr>
              <a:t>(</a:t>
            </a: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二</a:t>
            </a:r>
            <a:r>
              <a:rPr lang="en-US" altLang="zh-CN" sz="2400" b="1" kern="100" dirty="0">
                <a:latin typeface="Times New Roman"/>
                <a:ea typeface="黑体"/>
                <a:cs typeface="Courier New"/>
              </a:rPr>
              <a:t>)</a:t>
            </a: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访谈提问时的注意事项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ea typeface="黑体"/>
                <a:cs typeface="Courier New"/>
              </a:rPr>
              <a:t>1</a:t>
            </a:r>
            <a:r>
              <a:rPr lang="en-US" altLang="zh-CN" sz="2400" b="1" kern="100" dirty="0">
                <a:latin typeface="Times New Roman"/>
                <a:cs typeface="Courier New"/>
              </a:rPr>
              <a:t>.</a:t>
            </a: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营造合适的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气氛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建立相对融洽的气氛，让被访者受访时感受到此次的访谈是平等的、可信任的、安全的，发言不会给自己带来伤害。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ea typeface="黑体"/>
                <a:cs typeface="Courier New"/>
              </a:rPr>
              <a:t>2</a:t>
            </a:r>
            <a:r>
              <a:rPr lang="en-US" altLang="zh-CN" sz="2400" b="1" kern="100" dirty="0">
                <a:latin typeface="Times New Roman"/>
                <a:cs typeface="Courier New"/>
              </a:rPr>
              <a:t>.</a:t>
            </a: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访谈过程中主持人的注意事项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宋体"/>
                <a:cs typeface="Times New Roman"/>
              </a:rPr>
              <a:t>①</a:t>
            </a:r>
            <a:r>
              <a:rPr lang="zh-CN" altLang="zh-CN" sz="2400" b="1" kern="100" dirty="0">
                <a:latin typeface="Times New Roman"/>
                <a:cs typeface="Times New Roman"/>
              </a:rPr>
              <a:t>不要只按访谈提纲的顺序进行提问，适时根据被访者的问题来调整访谈提纲顺序。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宋体"/>
                <a:cs typeface="Times New Roman"/>
              </a:rPr>
              <a:t>②</a:t>
            </a:r>
            <a:r>
              <a:rPr lang="zh-CN" altLang="zh-CN" sz="2400" b="1" kern="100" dirty="0">
                <a:latin typeface="Times New Roman"/>
                <a:cs typeface="Times New Roman"/>
              </a:rPr>
              <a:t>不要批判被访者的观点、想法和意见。同时，也不要诱导被访者。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宋体"/>
                <a:cs typeface="Times New Roman"/>
              </a:rPr>
              <a:t>③</a:t>
            </a:r>
            <a:r>
              <a:rPr lang="zh-CN" altLang="zh-CN" sz="2400" b="1" kern="100" dirty="0">
                <a:latin typeface="Times New Roman"/>
                <a:cs typeface="Times New Roman"/>
              </a:rPr>
              <a:t>不要代替被访者说话，或抢先发表观点。</a:t>
            </a:r>
            <a:r>
              <a:rPr lang="en-US" altLang="zh-CN" sz="2400" b="1" kern="100" dirty="0">
                <a:latin typeface="Times New Roman"/>
                <a:cs typeface="Courier New"/>
              </a:rPr>
              <a:t>(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即使你知道被访者会怎么回答</a:t>
            </a:r>
            <a:r>
              <a:rPr lang="en-US" altLang="zh-CN" sz="2400" b="1" kern="100" dirty="0">
                <a:latin typeface="Times New Roman"/>
                <a:cs typeface="Courier New"/>
              </a:rPr>
              <a:t>/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怎么做</a:t>
            </a:r>
            <a:r>
              <a:rPr lang="en-US" altLang="zh-CN" sz="2400" b="1" kern="100" dirty="0">
                <a:latin typeface="Times New Roman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宋体"/>
                <a:cs typeface="Times New Roman"/>
              </a:rPr>
              <a:t>④</a:t>
            </a:r>
            <a:r>
              <a:rPr lang="zh-CN" altLang="zh-CN" sz="2400" b="1" kern="100" dirty="0">
                <a:latin typeface="Times New Roman"/>
                <a:cs typeface="Times New Roman"/>
              </a:rPr>
              <a:t>不要打断被访者，尽量在被访者描述完一件事情后，再进行提问，可以适当地记录被访者的回答内容。如果被访者在讨论与主题无关的内容，可打断。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25815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777548"/>
            <a:ext cx="11647294" cy="4991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宋体"/>
                <a:cs typeface="Times New Roman"/>
              </a:rPr>
              <a:t>⑤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注意倾听和观察，并适时地做回应。注意被访者的表情、用词、语气、动作、停顿等</a:t>
            </a:r>
            <a:r>
              <a:rPr lang="en-US" altLang="zh-CN" sz="2400" b="1" kern="100" dirty="0">
                <a:latin typeface="Times New Roman"/>
                <a:cs typeface="Courier New"/>
              </a:rPr>
              <a:t>(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往往需要通过这些来判断被访者的态度</a:t>
            </a:r>
            <a:r>
              <a:rPr lang="en-US" altLang="zh-CN" sz="2400" b="1" kern="100" dirty="0">
                <a:latin typeface="Times New Roman"/>
                <a:cs typeface="Courier New"/>
              </a:rPr>
              <a:t>)</a:t>
            </a:r>
            <a:r>
              <a:rPr lang="zh-CN" altLang="zh-CN" sz="2400" b="1" kern="100" dirty="0">
                <a:latin typeface="Times New Roman"/>
                <a:cs typeface="Times New Roman"/>
              </a:rPr>
              <a:t>，适当通过肢体语言互动</a:t>
            </a:r>
            <a:r>
              <a:rPr lang="en-US" altLang="zh-CN" sz="2400" b="1" kern="100" dirty="0">
                <a:latin typeface="Times New Roman"/>
                <a:cs typeface="Courier New"/>
              </a:rPr>
              <a:t>(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如对视的目光交流、微笑、点头等</a:t>
            </a:r>
            <a:r>
              <a:rPr lang="en-US" altLang="zh-CN" sz="2400" b="1" kern="100" dirty="0">
                <a:latin typeface="Times New Roman"/>
                <a:cs typeface="Courier New"/>
              </a:rPr>
              <a:t>)</a:t>
            </a:r>
            <a:r>
              <a:rPr lang="zh-CN" altLang="zh-CN" sz="2400" b="1" kern="100" dirty="0">
                <a:latin typeface="Times New Roman"/>
                <a:cs typeface="Times New Roman"/>
              </a:rPr>
              <a:t>，或者简答的语气词回应</a:t>
            </a:r>
            <a:r>
              <a:rPr lang="en-US" altLang="zh-CN" sz="2400" b="1" kern="100" dirty="0">
                <a:latin typeface="Times New Roman"/>
                <a:cs typeface="Courier New"/>
              </a:rPr>
              <a:t>(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如嗯、真的、是这样等</a:t>
            </a:r>
            <a:r>
              <a:rPr lang="en-US" altLang="zh-CN" sz="2400" b="1" kern="100" dirty="0">
                <a:latin typeface="Times New Roman"/>
                <a:cs typeface="Courier New"/>
              </a:rPr>
              <a:t>)</a:t>
            </a:r>
            <a:r>
              <a:rPr lang="zh-CN" altLang="zh-CN" sz="2400" b="1" kern="100" dirty="0">
                <a:latin typeface="Times New Roman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宋体"/>
                <a:cs typeface="Times New Roman"/>
              </a:rPr>
              <a:t>⑥</a:t>
            </a:r>
            <a:r>
              <a:rPr lang="zh-CN" altLang="zh-CN" sz="2400" b="1" kern="100" dirty="0">
                <a:latin typeface="Times New Roman"/>
                <a:cs typeface="Times New Roman"/>
              </a:rPr>
              <a:t>不要出现专业名词，无法避免一定会出现时，需要加上说明和解释。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宋体"/>
                <a:cs typeface="Times New Roman"/>
              </a:rPr>
              <a:t>⑦</a:t>
            </a:r>
            <a:r>
              <a:rPr lang="zh-CN" altLang="zh-CN" sz="2400" b="1" kern="100" dirty="0">
                <a:latin typeface="Times New Roman"/>
                <a:cs typeface="Times New Roman"/>
              </a:rPr>
              <a:t>不要用是否题，多问为什么</a:t>
            </a:r>
            <a:r>
              <a:rPr lang="en-US" altLang="zh-CN" sz="2400" b="1" kern="100" dirty="0">
                <a:latin typeface="Times New Roman"/>
                <a:cs typeface="Courier New"/>
              </a:rPr>
              <a:t>(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即使你知道被访者会怎么做</a:t>
            </a:r>
            <a:r>
              <a:rPr lang="en-US" altLang="zh-CN" sz="2400" b="1" kern="100" dirty="0">
                <a:latin typeface="Times New Roman"/>
                <a:cs typeface="Courier New"/>
              </a:rPr>
              <a:t>)</a:t>
            </a:r>
            <a:r>
              <a:rPr lang="zh-CN" altLang="zh-CN" sz="2400" b="1" kern="100" dirty="0">
                <a:latin typeface="Times New Roman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宋体"/>
                <a:cs typeface="Times New Roman"/>
              </a:rPr>
              <a:t>⑧</a:t>
            </a:r>
            <a:r>
              <a:rPr lang="zh-CN" altLang="zh-CN" sz="2400" b="1" kern="100" dirty="0">
                <a:latin typeface="Times New Roman"/>
                <a:cs typeface="Times New Roman"/>
              </a:rPr>
              <a:t>一次问一个问题，不要一连串的问题。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宋体"/>
                <a:cs typeface="Times New Roman"/>
              </a:rPr>
              <a:t>⑨</a:t>
            </a:r>
            <a:r>
              <a:rPr lang="zh-CN" altLang="zh-CN" sz="2400" b="1" kern="100" dirty="0">
                <a:latin typeface="Times New Roman"/>
                <a:cs typeface="Times New Roman"/>
              </a:rPr>
              <a:t>适当追问，避免穷追猛打。追问问题或行为背后的原因和想法，与核心目的不相关的问题，不要再追问。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宋体"/>
                <a:cs typeface="Times New Roman"/>
              </a:rPr>
              <a:t>⑩</a:t>
            </a:r>
            <a:r>
              <a:rPr lang="zh-CN" altLang="zh-CN" sz="2400" b="1" kern="100" dirty="0">
                <a:latin typeface="Times New Roman"/>
                <a:cs typeface="Times New Roman"/>
              </a:rPr>
              <a:t>让被访者讲故事，而不仅仅只是在回答问题。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67764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389644"/>
            <a:ext cx="11647294" cy="6099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写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志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的要求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志是方志的简称，又叫地方志。一般地称志为记，认为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志者记也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，为记载一个地方自然与社会的各个方面情况的典籍，誉称为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一方之全史</a:t>
            </a:r>
            <a:r>
              <a:rPr lang="en-US" altLang="zh-CN" sz="2400" b="1" kern="100" dirty="0">
                <a:latin typeface="宋体"/>
                <a:cs typeface="Times New Roman"/>
              </a:rPr>
              <a:t>”“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地方百科全书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志的文体要求使用语体文，记述体。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记述体是文章体裁的一种。把事物的特点，事情的发展、变化过程和人物的经历，如实地记录下来，表述出来，这就是记述。记述文体有六个必要的因素，即：人物、事件、时间、地点、原因和结果。在记述文体中，作者必须直接或间接地交代清楚这六个问题。否则就不能圆满地达到记载和叙述人物、事件的目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志书对是非、功过、得失、褒贬、盛衰、成败、经验、教训等要寓于记述之中，让事实说话，不须妄加评论，叫作</a:t>
            </a:r>
            <a:r>
              <a:rPr lang="zh-CN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述而不论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。在编修时要指导思想明确，立场、观点鲜明。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89809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1293346"/>
            <a:ext cx="11647294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【任务设计】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任务一　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围绕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记录家乡的人和物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这一主题，对家乡长辈做一个访谈，请拟写出访谈提纲。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访谈提纲：</a:t>
            </a:r>
            <a:r>
              <a:rPr lang="en-US" altLang="zh-CN" sz="2400" b="1" kern="100" dirty="0">
                <a:latin typeface="Times New Roman"/>
                <a:cs typeface="Courier New"/>
              </a:rPr>
              <a:t>______________________________________________________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9442" y="3575395"/>
            <a:ext cx="11647294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黑体"/>
                <a:cs typeface="Courier New"/>
              </a:rPr>
              <a:t>[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黑体"/>
                <a:cs typeface="Times New Roman"/>
              </a:rPr>
              <a:t>提示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黑体"/>
                <a:cs typeface="Courier New"/>
              </a:rPr>
              <a:t>]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仿宋_GB2312"/>
                <a:cs typeface="Courier New"/>
              </a:rPr>
              <a:t> 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仿宋_GB2312"/>
                <a:cs typeface="Times New Roman"/>
              </a:rPr>
              <a:t>要有采访目的、采访时间、采访地点、采访对象、采访问题等要素。重点是预设采访问题，采访问题要围绕</a:t>
            </a:r>
            <a:r>
              <a:rPr lang="en-US" altLang="zh-CN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仿宋_GB2312"/>
                <a:cs typeface="Times New Roman"/>
              </a:rPr>
              <a:t>记录家乡的人和物</a:t>
            </a:r>
            <a:r>
              <a:rPr lang="en-US" altLang="zh-CN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仿宋_GB2312"/>
                <a:cs typeface="Times New Roman"/>
              </a:rPr>
              <a:t>这个主题展开。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1045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764871"/>
            <a:ext cx="11647294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任务二　</a:t>
            </a:r>
            <a:r>
              <a:rPr lang="zh-CN" altLang="zh-CN" sz="2400" b="1" kern="100" dirty="0">
                <a:latin typeface="Times New Roman"/>
                <a:cs typeface="Times New Roman"/>
              </a:rPr>
              <a:t>自制调查表格，比较家乡近些年的变化，了解家乡的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昨天和今天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214133"/>
              </p:ext>
            </p:extLst>
          </p:nvPr>
        </p:nvGraphicFramePr>
        <p:xfrm>
          <a:off x="695310" y="1582236"/>
          <a:ext cx="10801379" cy="4389120"/>
        </p:xfrm>
        <a:graphic>
          <a:graphicData uri="http://schemas.openxmlformats.org/drawingml/2006/table">
            <a:tbl>
              <a:tblPr firstRow="1" firstCol="1" bandRow="1"/>
              <a:tblGrid>
                <a:gridCol w="1734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408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260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17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比较点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家乡的昨天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家乡的今天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7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交通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土路为主，狭窄，难以通车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水泥路、柏油路，宽敞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34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住房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基本都住平房，生活设施和公共基础设施简单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社区高楼，室内装潢考究、设施齐全、美观舒适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文化素质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初中学历为主，大学生凤毛麟角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高中学历为主，近一半考入大学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43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穿着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一衣多季，穿着不合时宜；布鞋、胶鞋为主。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/>
                          <a:cs typeface="Times New Roman"/>
                        </a:rPr>
                        <a:t>一季多衣，而且非常注重讲究服装面料、款式和品牌；各式皮鞋、波鞋</a:t>
                      </a:r>
                      <a:endParaRPr lang="zh-CN" sz="24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0783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518600"/>
              </p:ext>
            </p:extLst>
          </p:nvPr>
        </p:nvGraphicFramePr>
        <p:xfrm>
          <a:off x="515287" y="930712"/>
          <a:ext cx="11161426" cy="4937760"/>
        </p:xfrm>
        <a:graphic>
          <a:graphicData uri="http://schemas.openxmlformats.org/drawingml/2006/table">
            <a:tbl>
              <a:tblPr firstRow="1" firstCol="1" bandRow="1"/>
              <a:tblGrid>
                <a:gridCol w="1792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58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232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34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/>
                          <a:cs typeface="Times New Roman"/>
                        </a:rPr>
                        <a:t>文化娱乐</a:t>
                      </a:r>
                      <a:endParaRPr lang="zh-CN" sz="24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无娱乐场所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办起了自己的歌舞团，并且，去年也建好了一个室内的娱乐中心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34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医疗卫生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简陋的卫生所，医生水平低，医疗设施简单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卫生所增多，解决了居民看病难的问题，医疗设施也相对齐全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43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家电使用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冰箱、洗衣机、空调等高档家用电器已是奢侈品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冰箱、洗衣机、空调等高档家用电器正成为家乡居民生活要素的重要内容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60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食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>
                          <a:effectLst/>
                          <a:latin typeface="Times New Roman"/>
                          <a:cs typeface="Times New Roman"/>
                        </a:rPr>
                        <a:t>能填饱肚子就算富裕人家，基本是在过节或是集市日才能吃到肉，不注重食品的安全</a:t>
                      </a:r>
                      <a:endParaRPr lang="zh-CN" sz="24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400" b="1" kern="100" dirty="0">
                          <a:effectLst/>
                          <a:latin typeface="Times New Roman"/>
                          <a:cs typeface="Times New Roman"/>
                        </a:rPr>
                        <a:t>每日必吃健康、营养的食品，每天都能吃到肉，冰箱里基本都会有备好的肉菜，注重食品的安全</a:t>
                      </a:r>
                      <a:endParaRPr lang="zh-CN" sz="24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5109" marR="151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4633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</TotalTime>
  <Words>1297</Words>
  <Application>Microsoft Office PowerPoint</Application>
  <PresentationFormat>宽屏</PresentationFormat>
  <Paragraphs>78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Calibri</vt:lpstr>
      <vt:lpstr>宋体</vt:lpstr>
      <vt:lpstr>Arial</vt:lpstr>
      <vt:lpstr>Calibri Light</vt:lpstr>
      <vt:lpstr>等线</vt:lpstr>
      <vt:lpstr>Times New Roman</vt:lpstr>
      <vt:lpstr>Impact</vt:lpstr>
      <vt:lpstr>微软雅黑</vt:lpstr>
      <vt:lpstr>华文中宋</vt:lpstr>
      <vt:lpstr>Cambria</vt:lpstr>
      <vt:lpstr>方正黑体_GBK</vt:lpstr>
      <vt:lpstr>黑体</vt:lpstr>
      <vt:lpstr>Courier New</vt:lpstr>
      <vt:lpstr>楷体_GB2312</vt:lpstr>
      <vt:lpstr>仿宋_GB2312</vt:lpstr>
      <vt:lpstr>方正书宋_GBK</vt:lpstr>
      <vt:lpstr>Cambria Math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AutoBVT</dc:creator>
  <cp:lastModifiedBy> </cp:lastModifiedBy>
  <cp:revision>115</cp:revision>
  <dcterms:created xsi:type="dcterms:W3CDTF">2018-01-02T04:06:00Z</dcterms:created>
  <dcterms:modified xsi:type="dcterms:W3CDTF">2019-09-14T06:11:30Z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