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59" d="100"/>
          <a:sy n="59" d="100"/>
        </p:scale>
        <p:origin x="-102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83534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57944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00484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07633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9802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43022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9642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83283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29043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41004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6099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94688-3F99-48F3-98BE-A07E2A8B50F6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BA7C2-A485-471E-97F7-3466E6031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56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smtClean="0"/>
              <a:t>2022</a:t>
            </a:r>
            <a:r>
              <a:rPr lang="zh-CN" altLang="en-US" sz="4400" smtClean="0"/>
              <a:t>初中</a:t>
            </a:r>
            <a:r>
              <a:rPr lang="zh-CN" altLang="en-US" sz="4400" dirty="0" smtClean="0"/>
              <a:t>语文中考一轮复习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smtClean="0"/>
          </a:p>
          <a:p>
            <a:r>
              <a:rPr lang="en-US" altLang="zh-CN" smtClean="0"/>
              <a:t>[</a:t>
            </a:r>
            <a:r>
              <a:rPr lang="zh-CN" altLang="en-US" smtClean="0"/>
              <a:t>记叙文阅读</a:t>
            </a:r>
            <a:r>
              <a:rPr lang="en-US" altLang="zh-CN" smtClean="0"/>
              <a:t>]</a:t>
            </a:r>
            <a:r>
              <a:rPr lang="zh-CN" altLang="en-US" smtClean="0"/>
              <a:t>把握全文结构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00218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smtClean="0"/>
              <a:t>文章围绕刺绣，“我”和母亲之间发生了哪些事情？请结合文章②━⑦段的内容概括。（</a:t>
            </a:r>
            <a:r>
              <a:rPr lang="en-US" altLang="zh-CN" sz="2800" smtClean="0"/>
              <a:t>3</a:t>
            </a:r>
            <a:r>
              <a:rPr lang="zh-CN" altLang="en-US" sz="2800" smtClean="0"/>
              <a:t>分）</a:t>
            </a:r>
            <a:endParaRPr lang="zh-CN" altLang="en-US" sz="28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557555"/>
              </p:ext>
            </p:extLst>
          </p:nvPr>
        </p:nvGraphicFramePr>
        <p:xfrm>
          <a:off x="1766956" y="1520976"/>
          <a:ext cx="9152835" cy="1269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2896042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  <a:gridCol w="1669774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591939697"/>
                    </a:ext>
                  </a:extLst>
                </a:gridCol>
                <a:gridCol w="925885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163991352"/>
                    </a:ext>
                  </a:extLst>
                </a:gridCol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630188695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人生阶段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小时候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稍微大一点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结了婚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后来去谋生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  <a:tr h="629741">
                <a:tc>
                  <a:txBody>
                    <a:bodyPr/>
                    <a:lstStyle/>
                    <a:p>
                      <a:r>
                        <a:rPr lang="zh-CN" altLang="en-US" smtClean="0"/>
                        <a:t>主要事件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“我”常见母亲忙活刺绣，绣品装点我们的生活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473466677"/>
                  </a:ext>
                </a:extLst>
              </a:tr>
            </a:tbl>
          </a:graphicData>
        </a:graphic>
      </p:graphicFrame>
      <p:sp>
        <p:nvSpPr>
          <p:cNvPr id="6" name="标题 1"/>
          <p:cNvSpPr txBox="1"/>
          <p:nvPr/>
        </p:nvSpPr>
        <p:spPr>
          <a:xfrm>
            <a:off x="838200" y="2846539"/>
            <a:ext cx="10515600" cy="532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smtClean="0"/>
              <a:t>有提示语的概括题</a:t>
            </a:r>
            <a:endParaRPr lang="zh-CN" altLang="en-US" sz="28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8294" y="3435046"/>
            <a:ext cx="6591354" cy="936126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838200" y="4371172"/>
            <a:ext cx="10515600" cy="532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smtClean="0"/>
              <a:t>    </a:t>
            </a:r>
            <a:r>
              <a:rPr lang="zh-CN" altLang="en-US" sz="2800" smtClean="0">
                <a:solidFill>
                  <a:srgbClr val="C00000"/>
                </a:solidFill>
              </a:rPr>
              <a:t>审人物、线索、范围   </a:t>
            </a:r>
            <a:r>
              <a:rPr lang="zh-CN" altLang="en-US" sz="2800" smtClean="0">
                <a:solidFill>
                  <a:srgbClr val="0070C0"/>
                </a:solidFill>
              </a:rPr>
              <a:t>具体位置     </a:t>
            </a:r>
            <a:r>
              <a:rPr lang="zh-CN" altLang="en-US" sz="2800" smtClean="0">
                <a:solidFill>
                  <a:schemeClr val="accent4">
                    <a:lumMod val="75000"/>
                  </a:schemeClr>
                </a:solidFill>
              </a:rPr>
              <a:t>概括内容    </a:t>
            </a:r>
            <a:r>
              <a:rPr lang="zh-CN" altLang="en-US" sz="2800" smtClean="0">
                <a:solidFill>
                  <a:srgbClr val="00B050"/>
                </a:solidFill>
              </a:rPr>
              <a:t>字数、格式</a:t>
            </a:r>
            <a:endParaRPr lang="zh-CN" altLang="en-US" sz="2800">
              <a:solidFill>
                <a:srgbClr val="00B05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078" y="5242524"/>
            <a:ext cx="8073134" cy="59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8843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41" y="2072630"/>
            <a:ext cx="2180952" cy="1838095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954941"/>
              </p:ext>
            </p:extLst>
          </p:nvPr>
        </p:nvGraphicFramePr>
        <p:xfrm>
          <a:off x="2734365" y="633080"/>
          <a:ext cx="9152835" cy="1544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2617746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591939697"/>
                    </a:ext>
                  </a:extLst>
                </a:gridCol>
                <a:gridCol w="993913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163991352"/>
                    </a:ext>
                  </a:extLst>
                </a:gridCol>
                <a:gridCol w="1577009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630188695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人生阶段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小时候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稍微大一点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结了婚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后来去谋生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  <a:tr h="629741">
                <a:tc>
                  <a:txBody>
                    <a:bodyPr/>
                    <a:lstStyle/>
                    <a:p>
                      <a:r>
                        <a:rPr lang="zh-CN" altLang="en-US" smtClean="0"/>
                        <a:t>主要事件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“我”常见母亲忙活刺绣，绣品装点我们的生活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母亲让“我”学刺绣，“我”很笨拙，母亲并不勉强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473466677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734365" y="2413339"/>
            <a:ext cx="9152835" cy="2328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latin typeface="仿宋" panose="02010609060101010101" pitchFamily="49" charset="-122"/>
                <a:ea typeface="仿宋" panose="02010609060101010101" pitchFamily="49" charset="-122"/>
              </a:rPr>
              <a:t>②刺绣又称女红，是闺阁中的女孩子需要掌握的一项技能。唐代罗隐有诗曰：“一片丝罗轻似水，洞房西室女工劳。”讲述的是古代女子用纤纤玉指做手工刺绣的场景。可惜到了我这一代，我并没有继承母亲的刺绣手艺。小时候，只记得母亲的银针一穿一拉地在毛衣上，鞋面上忙活，不久，美丽的图案就成型了。那些刺绣出来的小动物，小花朵，点缀着我们的枯燥的生活。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34365" y="4977980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/>
              <a:t>我常见母亲忙活刺绣，绣品装点我们的生活</a:t>
            </a:r>
            <a:endParaRPr lang="zh-CN" altLang="en-US" sz="2400" b="1"/>
          </a:p>
        </p:txBody>
      </p:sp>
      <p:sp>
        <p:nvSpPr>
          <p:cNvPr id="8" name="矩形 7"/>
          <p:cNvSpPr/>
          <p:nvPr/>
        </p:nvSpPr>
        <p:spPr>
          <a:xfrm>
            <a:off x="2734365" y="567576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和刺绣有关的事件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50575" y="566634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0070C0"/>
                </a:solidFill>
              </a:rPr>
              <a:t>结果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96882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41" y="2072630"/>
            <a:ext cx="2180952" cy="1838095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734365" y="633080"/>
          <a:ext cx="9152835" cy="1544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2617746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591939697"/>
                    </a:ext>
                  </a:extLst>
                </a:gridCol>
                <a:gridCol w="993913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163991352"/>
                    </a:ext>
                  </a:extLst>
                </a:gridCol>
                <a:gridCol w="1577009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630188695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人生阶段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小时候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稍微大一点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结了婚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后来去谋生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  <a:tr h="629741">
                <a:tc>
                  <a:txBody>
                    <a:bodyPr/>
                    <a:lstStyle/>
                    <a:p>
                      <a:r>
                        <a:rPr lang="zh-CN" altLang="en-US" smtClean="0"/>
                        <a:t>主要事件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“我”常见母亲忙活刺绣，绣品装点我们的生活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>
                          <a:solidFill>
                            <a:srgbClr val="FF0000"/>
                          </a:solidFill>
                        </a:rPr>
                        <a:t>母亲让“我”学刺绣，“我”很笨拙，母亲并不勉强</a:t>
                      </a: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473466677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734364" y="2072630"/>
            <a:ext cx="9152835" cy="4042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③我稍微大一点，母亲就说，女孩子要学习女红，一个不会针线的女孩子是要被人笑话的。可愚笨的我并没有遗传母亲的心灵手巧。我捏起银针笨拙地如同握着一个大棒槌，不是让银针刺破了手，就是针脚歪歪扭扭。我自我解嘲，宁可写几篇字，也不握这银针，我就不是握银针的料</a:t>
            </a:r>
            <a:r>
              <a:rPr lang="zh-CN" altLang="en-US" sz="2000" smtClean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000" smtClean="0"/>
              <a:t>④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母亲也不勉强我，银针在穿梭，流年在变幻</a:t>
            </a:r>
            <a:r>
              <a:rPr lang="zh-CN" altLang="en-US" sz="2000" smtClean="0"/>
              <a:t>。</a:t>
            </a:r>
          </a:p>
          <a:p>
            <a:pPr marL="228600" lvl="0" indent="-228600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34225" y="255092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母亲让“我”学刺绣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82034" y="316996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“我”很笨拙（学不会）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16991" y="4840350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母亲并不勉强“我”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00974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41" y="2072630"/>
            <a:ext cx="2180952" cy="1838095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919595"/>
              </p:ext>
            </p:extLst>
          </p:nvPr>
        </p:nvGraphicFramePr>
        <p:xfrm>
          <a:off x="2734365" y="633080"/>
          <a:ext cx="9152835" cy="1361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2061155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  <a:gridCol w="2305878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591939697"/>
                    </a:ext>
                  </a:extLst>
                </a:gridCol>
                <a:gridCol w="1378226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163991352"/>
                    </a:ext>
                  </a:extLst>
                </a:gridCol>
                <a:gridCol w="1577009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630188695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人生阶段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小时候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稍微大一点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结了婚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后来去谋生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  <a:tr h="629741">
                <a:tc>
                  <a:txBody>
                    <a:bodyPr/>
                    <a:lstStyle/>
                    <a:p>
                      <a:r>
                        <a:rPr lang="zh-CN" altLang="en-US" smtClean="0"/>
                        <a:t>主要事件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“我”常见母亲忙活刺绣，绣品装点我们的生活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母亲让“我”学刺绣，“我”很笨拙，母亲并不勉强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年迈的母亲依然天天在刺绣，令“我不解”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473466677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734364" y="2311169"/>
            <a:ext cx="9152835" cy="2443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mtClean="0">
                <a:latin typeface="仿宋" panose="02010609060101010101" pitchFamily="49" charset="-122"/>
                <a:ea typeface="仿宋" panose="02010609060101010101" pitchFamily="49" charset="-122"/>
              </a:rPr>
              <a:t>⑤结了婚，每次回母亲家，总看到母亲在捏着银针刺绣，母亲老了，戴着老花镜执着地绣出一花一叶。我常常对母亲发牢骚，闲着没事出去遛遛弯，天天和这些针线较什么劲</a:t>
            </a:r>
            <a:r>
              <a:rPr lang="en-US" altLang="zh-CN" sz="2000" smtClean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2000" smtClean="0">
                <a:latin typeface="仿宋" panose="02010609060101010101" pitchFamily="49" charset="-122"/>
                <a:ea typeface="仿宋" panose="02010609060101010101" pitchFamily="49" charset="-122"/>
              </a:rPr>
              <a:t>享享清福多好</a:t>
            </a:r>
            <a:r>
              <a:rPr lang="en-US" altLang="zh-CN" sz="2000" smtClean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2000" smtClean="0">
                <a:latin typeface="仿宋" panose="02010609060101010101" pitchFamily="49" charset="-122"/>
                <a:ea typeface="仿宋" panose="02010609060101010101" pitchFamily="49" charset="-122"/>
              </a:rPr>
              <a:t>母亲说，你不懂。我就有点恼火，现在，谁还穿自己做的衣服</a:t>
            </a:r>
            <a:r>
              <a:rPr lang="en-US" altLang="zh-CN" sz="2000" smtClean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2000" smtClean="0">
                <a:latin typeface="仿宋" panose="02010609060101010101" pitchFamily="49" charset="-122"/>
                <a:ea typeface="仿宋" panose="02010609060101010101" pitchFamily="49" charset="-122"/>
              </a:rPr>
              <a:t>商场什么样的衣服没有</a:t>
            </a:r>
            <a:r>
              <a:rPr lang="en-US" altLang="zh-CN" sz="2000" smtClean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2000" smtClean="0">
                <a:latin typeface="仿宋" panose="02010609060101010101" pitchFamily="49" charset="-122"/>
                <a:ea typeface="仿宋" panose="02010609060101010101" pitchFamily="49" charset="-122"/>
              </a:rPr>
              <a:t>母亲头都没抬，继续她的刺绣时光。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34104" y="276084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年迈的母亲依然天天刺绣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96782" y="461027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“我”不理解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79681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41" y="2072630"/>
            <a:ext cx="2180952" cy="1838095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41611"/>
              </p:ext>
            </p:extLst>
          </p:nvPr>
        </p:nvGraphicFramePr>
        <p:xfrm>
          <a:off x="2734365" y="633080"/>
          <a:ext cx="9152835" cy="1361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2061155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  <a:gridCol w="2305878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591939697"/>
                    </a:ext>
                  </a:extLst>
                </a:gridCol>
                <a:gridCol w="1378226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163991352"/>
                    </a:ext>
                  </a:extLst>
                </a:gridCol>
                <a:gridCol w="1577009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630188695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人生阶段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小时候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稍微大一点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结了婚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后来去谋生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  <a:tr h="629741">
                <a:tc>
                  <a:txBody>
                    <a:bodyPr/>
                    <a:lstStyle/>
                    <a:p>
                      <a:r>
                        <a:rPr lang="zh-CN" altLang="en-US" smtClean="0"/>
                        <a:t>主要事件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“我”常见母亲忙活刺绣，绣品装点我们的生活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母亲让“我”学刺绣，“我”很笨拙，母亲并不勉强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年迈的母亲依然天天在刺绣，令“我不解”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smtClean="0"/>
                        <a:t>母亲送“我”刺绣鞋垫，“我”理解了母亲</a:t>
                      </a:r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473466677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734364" y="2311169"/>
            <a:ext cx="9152835" cy="2958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⑥后来，我去外地谋生，母亲默默地递给我一摞做工精美的鞋垫，母亲说，丫头，遇到闹心的事就做做女工，忙活着，烦心事就没影了。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⑦我接过那一摞鞋垫，一双双看下去，有一双鞋垫赫然绣着四个字“一路平安”，还有一双鞋垫绣着“万事如意”，忽然感觉鼻尖酸酸的，母亲把她对我的祝福绣在一针一线中，伴我走过万水千山。我忽然理解了母亲，那些做工精美的绣品，是母亲用心在歌唱，这是母亲的一个爱好，母亲从没有什么豪言壮语，但是，她把内心深处对生活的理解，通过千变万化的刺绣表达出来，一针一线里，母亲绣出的是一寸一寸深沉的光阴。</a:t>
            </a:r>
          </a:p>
        </p:txBody>
      </p:sp>
      <p:sp>
        <p:nvSpPr>
          <p:cNvPr id="10" name="矩形 9"/>
          <p:cNvSpPr/>
          <p:nvPr/>
        </p:nvSpPr>
        <p:spPr>
          <a:xfrm>
            <a:off x="7601374" y="276084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母亲送“我”刺绣鞋垫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32481" y="526979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“我”理解了母亲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03463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smtClean="0"/>
              <a:t>4.</a:t>
            </a:r>
            <a:r>
              <a:rPr lang="zh-CN" altLang="en-US" sz="3600" smtClean="0"/>
              <a:t>下面对文章的理解分析，不正确的两项是（   ）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0235" y="182562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A.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第②段中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引用唐代罗隐的诗句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只是为了突出母亲刺绣技艺的</a:t>
            </a:r>
          </a:p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灵动高超。</a:t>
            </a:r>
          </a:p>
          <a:p>
            <a:pPr marL="0" indent="0">
              <a:buNone/>
            </a:pP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B.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第⑦段中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,“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我”看着母亲送的一摞鞋垫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感受到母亲对去外地</a:t>
            </a:r>
          </a:p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谋生的“我”的祝福。</a:t>
            </a:r>
          </a:p>
          <a:p>
            <a:pPr marL="0" indent="0">
              <a:buNone/>
            </a:pP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C.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第⑧段中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母亲的绣品在“我”心中生了根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表明作者开始拿起</a:t>
            </a:r>
          </a:p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银针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静坐一角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绣出画卷。</a:t>
            </a:r>
          </a:p>
          <a:p>
            <a:pPr marL="0" indent="0">
              <a:buNone/>
            </a:pP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D.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随着时间的流逝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,“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我”领悟到刺绣是母家的爱好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那些精美的</a:t>
            </a:r>
          </a:p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绣品是母亲用心在歌唱。</a:t>
            </a:r>
          </a:p>
          <a:p>
            <a:pPr marL="0" indent="0">
              <a:buNone/>
            </a:pP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E.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本文作者拾取变幻流年中的点点滴滴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于叙述中流露真情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在抒</a:t>
            </a:r>
          </a:p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情议论中揭示生活的哲理。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0398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smtClean="0"/>
              <a:t>4.</a:t>
            </a:r>
            <a:r>
              <a:rPr lang="zh-CN" altLang="en-US" sz="3600" smtClean="0"/>
              <a:t>下面对文章的理解分析，不正确的两项是（</a:t>
            </a:r>
            <a:r>
              <a:rPr lang="en-US" altLang="zh-CN" sz="3600" smtClean="0">
                <a:solidFill>
                  <a:srgbClr val="FF0000"/>
                </a:solidFill>
              </a:rPr>
              <a:t>A C</a:t>
            </a:r>
            <a:r>
              <a:rPr lang="zh-CN" altLang="en-US" sz="3600" smtClean="0">
                <a:solidFill>
                  <a:srgbClr val="FF0000"/>
                </a:solidFill>
              </a:rPr>
              <a:t> </a:t>
            </a:r>
            <a:r>
              <a:rPr lang="zh-CN" altLang="en-US" sz="3600" smtClean="0"/>
              <a:t>）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0235" y="182562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A.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第②段中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引用唐代罗隐的诗句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只是为了突出母亲刺绣技艺的</a:t>
            </a:r>
          </a:p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灵动高超。</a:t>
            </a:r>
          </a:p>
          <a:p>
            <a:pPr marL="0" indent="0">
              <a:buNone/>
            </a:pP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B.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第⑦段中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,“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我”看着母亲送的一摞鞋垫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感受到母亲对去外地</a:t>
            </a:r>
          </a:p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谋生的“我”的祝福。</a:t>
            </a:r>
          </a:p>
          <a:p>
            <a:pPr marL="0" indent="0">
              <a:buNone/>
            </a:pP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C.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第⑧段中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母亲的绣品在“我”心中生了根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表明作者开始拿起</a:t>
            </a:r>
          </a:p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银针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静坐一角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绣出画卷。</a:t>
            </a:r>
          </a:p>
          <a:p>
            <a:pPr marL="0" indent="0">
              <a:buNone/>
            </a:pP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D.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随着时间的流逝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,“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我”领悟到刺绣是母家的爱好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那些精美的</a:t>
            </a:r>
          </a:p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绣品是母亲用心在歌唱。</a:t>
            </a:r>
          </a:p>
          <a:p>
            <a:pPr marL="0" indent="0">
              <a:buNone/>
            </a:pP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E.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本文作者拾取变幻流年中的点点滴滴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于叙述中流露真情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在抒</a:t>
            </a:r>
          </a:p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情议论中揭示生活的哲理。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06559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smtClean="0"/>
              <a:t>4.</a:t>
            </a:r>
            <a:r>
              <a:rPr lang="zh-CN" altLang="en-US" sz="2800" smtClean="0"/>
              <a:t>下面对文章的理解分析，不正确的两项是（   ）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75669"/>
          </a:xfrm>
        </p:spPr>
        <p:txBody>
          <a:bodyPr/>
          <a:lstStyle/>
          <a:p>
            <a:pPr marL="0" indent="0">
              <a:buNone/>
            </a:pP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A.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第②段中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引用唐代罗隐的诗句</a:t>
            </a:r>
            <a:r>
              <a:rPr lang="en-US" altLang="zh-CN" smtClean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只是为了突出母亲刺绣技艺的</a:t>
            </a:r>
          </a:p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灵动高超。</a:t>
            </a: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508" y="3496532"/>
            <a:ext cx="4161905" cy="504762"/>
          </a:xfrm>
          <a:prstGeom prst="rect">
            <a:avLst/>
          </a:prstGeom>
        </p:spPr>
      </p:pic>
      <p:sp>
        <p:nvSpPr>
          <p:cNvPr id="5" name="内容占位符 2"/>
          <p:cNvSpPr txBox="1"/>
          <p:nvPr/>
        </p:nvSpPr>
        <p:spPr>
          <a:xfrm>
            <a:off x="2786270" y="5079896"/>
            <a:ext cx="10515600" cy="2175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李老师上课唱歌，只是因为她唱的好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85049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457739" y="707327"/>
            <a:ext cx="8680267" cy="3364419"/>
            <a:chOff x="1457739" y="707327"/>
            <a:chExt cx="8680267" cy="336441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9435" y="707327"/>
              <a:ext cx="8428571" cy="3190476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457739" y="3806702"/>
              <a:ext cx="1736035" cy="2650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1553817" y="4562077"/>
            <a:ext cx="2408582" cy="52675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妈妈做的鞋垫</a:t>
            </a:r>
          </a:p>
        </p:txBody>
      </p:sp>
      <p:sp>
        <p:nvSpPr>
          <p:cNvPr id="9" name="内容占位符 2"/>
          <p:cNvSpPr txBox="1"/>
          <p:nvPr/>
        </p:nvSpPr>
        <p:spPr>
          <a:xfrm>
            <a:off x="4548809" y="4562077"/>
            <a:ext cx="2408582" cy="526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奶奶做的棉被</a:t>
            </a:r>
            <a:endParaRPr lang="zh-CN" altLang="en-US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内容占位符 2"/>
          <p:cNvSpPr txBox="1"/>
          <p:nvPr/>
        </p:nvSpPr>
        <p:spPr>
          <a:xfrm>
            <a:off x="7729424" y="4562077"/>
            <a:ext cx="2408582" cy="526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姥姥做的棉裤</a:t>
            </a:r>
            <a:endParaRPr lang="zh-CN" altLang="en-US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134136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smtClean="0"/>
              <a:t>文章围绕刺绣，“我”和母亲之间发生了哪些事情？请结合文章②━⑦段的内容概括。（</a:t>
            </a:r>
            <a:r>
              <a:rPr lang="en-US" altLang="zh-CN" sz="2800" smtClean="0"/>
              <a:t>3</a:t>
            </a:r>
            <a:r>
              <a:rPr lang="zh-CN" altLang="en-US" sz="2800" smtClean="0"/>
              <a:t>分）</a:t>
            </a:r>
            <a:endParaRPr lang="zh-CN" altLang="en-US" sz="28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66956" y="1520976"/>
          <a:ext cx="9152835" cy="1269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2896042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  <a:gridCol w="1669774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591939697"/>
                    </a:ext>
                  </a:extLst>
                </a:gridCol>
                <a:gridCol w="925885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163991352"/>
                    </a:ext>
                  </a:extLst>
                </a:gridCol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630188695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人生阶段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小时候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稍微大一点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结了婚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</a:rPr>
                        <a:t>后来去谋生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  <a:tr h="629741">
                <a:tc>
                  <a:txBody>
                    <a:bodyPr/>
                    <a:lstStyle/>
                    <a:p>
                      <a:r>
                        <a:rPr lang="zh-CN" altLang="en-US" smtClean="0"/>
                        <a:t>主要事件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“我”常见母亲忙活刺绣，绣品装点我们的生活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473466677"/>
                  </a:ext>
                </a:extLst>
              </a:tr>
            </a:tbl>
          </a:graphicData>
        </a:graphic>
      </p:graphicFrame>
      <p:sp>
        <p:nvSpPr>
          <p:cNvPr id="9" name="标题 1"/>
          <p:cNvSpPr txBox="1"/>
          <p:nvPr/>
        </p:nvSpPr>
        <p:spPr>
          <a:xfrm>
            <a:off x="1408043" y="3095073"/>
            <a:ext cx="10677939" cy="25636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</a:rPr>
              <a:t>（</a:t>
            </a:r>
            <a:r>
              <a:rPr lang="en-US" altLang="zh-CN" sz="28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）母亲让“我”学刺绣，“我”很笨拙，母亲并不勉强。</a:t>
            </a:r>
            <a:endParaRPr lang="en-US" altLang="zh-CN" sz="28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）年迈的母亲依然天天在刺绣，令“我”不解。</a:t>
            </a:r>
            <a:endParaRPr lang="en-US" altLang="zh-CN" sz="280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）母亲送“我”刺绣鞋垫，“我”理解了母亲。</a:t>
            </a:r>
            <a:endParaRPr lang="zh-CN" altLang="en-US" sz="28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105689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考情分析</a:t>
            </a: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89991" y="1457740"/>
            <a:ext cx="9445487" cy="4456040"/>
            <a:chOff x="838200" y="1563757"/>
            <a:chExt cx="9445487" cy="445604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200" y="3323426"/>
              <a:ext cx="3142857" cy="47619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5512904" y="1563757"/>
              <a:ext cx="4770783" cy="7686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mtClean="0">
                  <a:solidFill>
                    <a:schemeClr val="bg2">
                      <a:lumMod val="10000"/>
                    </a:schemeClr>
                  </a:solidFill>
                </a:rPr>
                <a:t>概括题：链式、表格、简答</a:t>
              </a:r>
              <a:endParaRPr lang="zh-CN" altLang="en-US"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512904" y="2792895"/>
              <a:ext cx="4770783" cy="7686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mtClean="0">
                  <a:solidFill>
                    <a:schemeClr val="bg2">
                      <a:lumMod val="10000"/>
                    </a:schemeClr>
                  </a:solidFill>
                </a:rPr>
                <a:t>赏析题：词、句、段、语言</a:t>
              </a:r>
              <a:r>
                <a:rPr lang="en-US" altLang="zh-CN" sz="2400" smtClean="0">
                  <a:solidFill>
                    <a:schemeClr val="bg2">
                      <a:lumMod val="10000"/>
                    </a:schemeClr>
                  </a:solidFill>
                </a:rPr>
                <a:t>……</a:t>
              </a:r>
              <a:endParaRPr lang="zh-CN" altLang="en-US"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512904" y="4022033"/>
              <a:ext cx="4770783" cy="7686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mtClean="0">
                  <a:solidFill>
                    <a:schemeClr val="bg2">
                      <a:lumMod val="10000"/>
                    </a:schemeClr>
                  </a:solidFill>
                </a:rPr>
                <a:t>含义题：语、句、标题</a:t>
              </a:r>
              <a:r>
                <a:rPr lang="en-US" altLang="zh-CN" sz="2400" smtClean="0">
                  <a:solidFill>
                    <a:schemeClr val="bg2">
                      <a:lumMod val="10000"/>
                    </a:schemeClr>
                  </a:solidFill>
                </a:rPr>
                <a:t>……</a:t>
              </a:r>
              <a:endParaRPr lang="zh-CN" altLang="en-US"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512904" y="5251171"/>
              <a:ext cx="4770783" cy="7686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mtClean="0">
                  <a:solidFill>
                    <a:schemeClr val="bg2">
                      <a:lumMod val="10000"/>
                    </a:schemeClr>
                  </a:solidFill>
                </a:rPr>
                <a:t>作用题：段落、环境描写、标题</a:t>
              </a:r>
              <a:r>
                <a:rPr lang="en-US" altLang="zh-CN" sz="2400" smtClean="0">
                  <a:solidFill>
                    <a:schemeClr val="bg2">
                      <a:lumMod val="10000"/>
                    </a:schemeClr>
                  </a:solidFill>
                </a:rPr>
                <a:t>……</a:t>
              </a:r>
              <a:endParaRPr lang="zh-CN" altLang="en-US" sz="2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4442791" y="1778659"/>
              <a:ext cx="848139" cy="4041913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484190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访梅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/>
              <a:t>小时候，对于我们这些孩子，冬天实在单调，到处是一片白。游戏也懒得去做，生活一下子变得索然无味。正难熬着，奶奶说，舅爷要来家了。我们十分高兴，盼望着他早点到。</a:t>
            </a:r>
          </a:p>
          <a:p>
            <a:r>
              <a:rPr lang="zh-CN" altLang="en-US"/>
              <a:t>舅爷是个画家，听奶奶说，他的名气老大，在国外办过画展。但我们翻看他的画集，却并不佩服他，他的画简单极了，每幅画都懒得去画满，往往就是那么几块几笔水墨，那蚂蚱，似乎并不就是蚂蚱，那小鱼，似乎并不就是小。我们当时就嗤地</a:t>
            </a:r>
            <a:r>
              <a:rPr lang="zh-CN" altLang="en-US" b="1"/>
              <a:t>笑</a:t>
            </a:r>
            <a:r>
              <a:rPr lang="zh-CN" altLang="en-US"/>
              <a:t>了，觉得跟我们的画差不多呢。于是乎，我们就不敬而远之了，随便着和他对话，缠他讲城市的故事，日子也觉得有些生气。一天，他提出要出外作画去，大雪天里，天地一片儿白，有什么可画的呢</a:t>
            </a:r>
            <a:r>
              <a:rPr lang="en-US" altLang="zh-CN"/>
              <a:t>?</a:t>
            </a:r>
            <a:r>
              <a:rPr lang="zh-CN" altLang="en-US"/>
              <a:t>我们很有儿分（    ），更有了几分好奇，便闹嚷嚷地跟他了去。</a:t>
            </a:r>
          </a:p>
          <a:p>
            <a:pPr marL="0" indent="0">
              <a:buNone/>
            </a:pP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05137076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访梅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/>
              <a:t>山包上雪很厚，什么凹的凸的地也没有了；树上，也没有一片叶子。这里有什么可画的呢</a:t>
            </a:r>
            <a:r>
              <a:rPr lang="en-US" altLang="zh-CN"/>
              <a:t>?</a:t>
            </a:r>
            <a:r>
              <a:rPr lang="zh-CN" altLang="en-US" u="sng"/>
              <a:t>舅爷拣着一块石头坐下，眯缝了那双眼睛，左看看，右看看，看远又看近</a:t>
            </a:r>
            <a:r>
              <a:rPr lang="zh-CN" altLang="en-US"/>
              <a:t>。足足半个时辰，才拿出画夹开始画起来了。我们一眼一眼看，看着看着，果然天地单调，画面更单调。</a:t>
            </a:r>
          </a:p>
          <a:p>
            <a:r>
              <a:rPr lang="zh-CN" altLang="en-US"/>
              <a:t>“单调极了，”我们说，“我们给你寻些能画的色彩吧。”</a:t>
            </a:r>
          </a:p>
          <a:p>
            <a:r>
              <a:rPr lang="zh-CN" altLang="en-US"/>
              <a:t>“找些什么色彩呢</a:t>
            </a:r>
            <a:r>
              <a:rPr lang="en-US" altLang="zh-CN"/>
              <a:t>?"</a:t>
            </a:r>
          </a:p>
          <a:p>
            <a:r>
              <a:rPr lang="en-US" altLang="zh-CN"/>
              <a:t>“</a:t>
            </a:r>
            <a:r>
              <a:rPr lang="zh-CN" altLang="en-US"/>
              <a:t>譬如梅花，那花是多么红呢</a:t>
            </a:r>
            <a:r>
              <a:rPr lang="en-US" altLang="zh-CN"/>
              <a:t>!”</a:t>
            </a:r>
          </a:p>
          <a:p>
            <a:r>
              <a:rPr lang="en-US" altLang="zh-CN"/>
              <a:t>“</a:t>
            </a:r>
            <a:r>
              <a:rPr lang="zh-CN" altLang="en-US"/>
              <a:t>去吧，舅爷等着你们寻来最美的东西。”舅爷笑了，叮咛我们小心去寻。</a:t>
            </a:r>
          </a:p>
          <a:p>
            <a:pPr marL="0" indent="0">
              <a:buNone/>
            </a:pP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20735298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访梅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我们跑去了，先是到了东边，那是一漫斜坡，稀稀地站着几株柿树，如今光裸裸的，没有一颗红艳艳的果子，铁似的枝条衬在雪里，似乎在作着沉思。再往远去，也是一片灰白。</a:t>
            </a:r>
          </a:p>
          <a:p>
            <a:r>
              <a:rPr lang="zh-CN" altLang="en-US"/>
              <a:t>我们又跑到山包西边，心想这儿一定是会有梅的，因为长着许多树。但是，我们细细地在找了，并没有什么梅的，甚至连别的什么颜色的东西也没有。</a:t>
            </a:r>
            <a:r>
              <a:rPr lang="zh-CN" altLang="en-US" u="sng"/>
              <a:t>我们一下子都瘫在雪窝里</a:t>
            </a:r>
            <a:r>
              <a:rPr lang="zh-CN" altLang="en-US"/>
              <a:t>，觉得这冬天里，实在是没有什么可画的色彩了，一时之间，又觉得舅爷可笑：连色彩都没有，还谈得上什么美吗</a:t>
            </a:r>
            <a:r>
              <a:rPr lang="en-US" altLang="zh-CN"/>
              <a:t>?</a:t>
            </a:r>
            <a:r>
              <a:rPr lang="zh-CN" altLang="en-US"/>
              <a:t>真后悔不该这么跑了山包的几面坡，更后悔跟着舅爷到这里来呢。</a:t>
            </a:r>
          </a:p>
          <a:p>
            <a:pPr marL="0" indent="0">
              <a:buNone/>
            </a:pP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88820563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访梅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/>
              <a:t>我们转回到舅爷那儿，十分（    ），他竟已画了四张画，看见了我们，说；“孩子，寻到了吗</a:t>
            </a:r>
            <a:r>
              <a:rPr lang="en-US" altLang="zh-CN"/>
              <a:t>?”</a:t>
            </a:r>
          </a:p>
          <a:p>
            <a:r>
              <a:rPr lang="en-US" altLang="zh-CN"/>
              <a:t>“</a:t>
            </a:r>
            <a:r>
              <a:rPr lang="zh-CN" altLang="en-US"/>
              <a:t>什么也没寻到，只是白的。”</a:t>
            </a:r>
          </a:p>
          <a:p>
            <a:r>
              <a:rPr lang="zh-CN" altLang="en-US"/>
              <a:t>“好了，找到了。”</a:t>
            </a:r>
          </a:p>
          <a:p>
            <a:r>
              <a:rPr lang="zh-CN" altLang="en-US"/>
              <a:t>“白的有什么意思</a:t>
            </a:r>
            <a:r>
              <a:rPr lang="en-US" altLang="zh-CN"/>
              <a:t>?”</a:t>
            </a:r>
          </a:p>
          <a:p>
            <a:r>
              <a:rPr lang="en-US" altLang="zh-CN"/>
              <a:t>“</a:t>
            </a:r>
            <a:r>
              <a:rPr lang="zh-CN" altLang="en-US"/>
              <a:t>你们想想，天是什么，天是云，云是什么，云是蒸气，蒸气是什么，蒸气是水，水是什么，水是白的。天上地下，哪一样不是白色的呢？白色是最美的色彩呢！”</a:t>
            </a:r>
          </a:p>
          <a:p>
            <a:r>
              <a:rPr lang="zh-CN" altLang="en-US"/>
              <a:t>“那么说，”我们一时（     ）了，“什么东西里，什么时候难道都有美吗</a:t>
            </a:r>
            <a:r>
              <a:rPr lang="en-US" altLang="zh-CN"/>
              <a:t>?”</a:t>
            </a:r>
          </a:p>
          <a:p>
            <a:pPr marL="0" indent="0">
              <a:buNone/>
            </a:pP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73527235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/>
              <a:t>访梅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“对了，孩子！美是到处都有的，但美却常常被人疏忽了。你们总是寻那大红大绿，可红得多了，使你烦躁，绿得多了，使你沉郁，黄得多了，使你感伤，只有这白色是无极的，是丰富的，似乎就无极得无有，丰富得荒凉了呢。”</a:t>
            </a:r>
          </a:p>
          <a:p>
            <a:r>
              <a:rPr lang="zh-CN" altLang="en-US"/>
              <a:t>我们都哑然</a:t>
            </a:r>
            <a:r>
              <a:rPr lang="zh-CN" altLang="en-US" b="1"/>
              <a:t>笑</a:t>
            </a:r>
            <a:r>
              <a:rPr lang="zh-CN" altLang="en-US"/>
              <a:t>了，虽然听得并不甚明白，但毕竟惭愧起来，而且自那以后，愈来愈加深了理解，深深地后悔辜负了多少个冬天，使多少个美好的东西毫无意义地无知地消磨过去了。</a:t>
            </a:r>
          </a:p>
          <a:p>
            <a:pPr algn="r"/>
            <a:r>
              <a:rPr lang="zh-CN" altLang="en-US"/>
              <a:t>（选自</a:t>
            </a:r>
            <a:r>
              <a:rPr lang="en-US" altLang="zh-CN"/>
              <a:t>《</a:t>
            </a:r>
            <a:r>
              <a:rPr lang="zh-CN" altLang="en-US"/>
              <a:t>贾平凹散文精选</a:t>
            </a:r>
            <a:r>
              <a:rPr lang="en-US" altLang="zh-CN"/>
              <a:t>》</a:t>
            </a:r>
            <a:r>
              <a:rPr lang="zh-CN" altLang="en-US"/>
              <a:t>，有删改）</a:t>
            </a:r>
          </a:p>
          <a:p>
            <a:pPr marL="0" indent="0">
              <a:buNone/>
            </a:pP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82727812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/>
              <a:t>请依据文章内容，在下面横线上填写合适的语句。（</a:t>
            </a:r>
            <a:r>
              <a:rPr lang="en-US" altLang="zh-CN" sz="3200" smtClean="0"/>
              <a:t>4</a:t>
            </a:r>
            <a:r>
              <a:rPr lang="zh-CN" altLang="en-US" sz="3200" smtClean="0"/>
              <a:t>分）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听说舅父来家，我们高兴地盼望</a:t>
            </a:r>
            <a:endParaRPr lang="en-US" altLang="zh-CN" smtClean="0"/>
          </a:p>
          <a:p>
            <a:r>
              <a:rPr lang="zh-CN" altLang="zh-CN" smtClean="0"/>
              <a:t>→</a:t>
            </a:r>
            <a:r>
              <a:rPr lang="en-US" altLang="zh-CN" smtClean="0"/>
              <a:t>__________________________________________</a:t>
            </a:r>
          </a:p>
          <a:p>
            <a:r>
              <a:rPr lang="zh-CN" altLang="zh-CN" smtClean="0"/>
              <a:t>→</a:t>
            </a:r>
            <a:r>
              <a:rPr lang="zh-CN" altLang="en-US" smtClean="0"/>
              <a:t>跟随舅父并看他作画，我们觉得画作单调</a:t>
            </a:r>
            <a:endParaRPr lang="en-US" altLang="zh-CN" smtClean="0"/>
          </a:p>
          <a:p>
            <a:r>
              <a:rPr lang="zh-CN" altLang="zh-CN" smtClean="0"/>
              <a:t>→</a:t>
            </a:r>
            <a:r>
              <a:rPr lang="en-US" altLang="zh-CN" smtClean="0"/>
              <a:t>__________________________________________</a:t>
            </a:r>
          </a:p>
          <a:p>
            <a:r>
              <a:rPr lang="zh-CN" altLang="zh-CN" smtClean="0"/>
              <a:t>→</a:t>
            </a:r>
            <a:r>
              <a:rPr lang="zh-CN" altLang="en-US" smtClean="0"/>
              <a:t>听舅父讲白色是最美的色彩后，我们惭愧起来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34917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4400" y="654689"/>
            <a:ext cx="10717696" cy="5576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/>
              <a:t>小时候，对于我们这些孩子，冬天实在单调，到处是一片白。游戏也懒得去做，生活一下子变得索然无味。正难熬着，奶奶说，舅爷要来家了。我们十分高兴，盼望着他早点到。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/>
              <a:t>舅爷是个画家，听奶奶说，他的名气老大，在国外办过画展。但我们翻看他的画集，却并不佩服他，他的画简单极了，每幅画都懒得去画满，往往就是那么几块几笔水墨，那蚂蚱，似乎并不就是蚂蚱，那小鱼，似乎并不就是小。我们当时就嗤地</a:t>
            </a:r>
            <a:r>
              <a:rPr lang="zh-CN" altLang="en-US" sz="2400" b="1" smtClean="0"/>
              <a:t>笑</a:t>
            </a:r>
            <a:r>
              <a:rPr lang="zh-CN" altLang="en-US" sz="2400" smtClean="0"/>
              <a:t>了，觉得跟我们的画差不多呢。于是乎，我们就不敬而远之了，随便着和他对话，缠他讲城市的故事，日子也觉得有些生气。一天，他提出要出外作画去，大雪天里，天地一片儿白，有什么可画的呢</a:t>
            </a:r>
            <a:r>
              <a:rPr lang="en-US" altLang="zh-CN" sz="2400" smtClean="0"/>
              <a:t>?</a:t>
            </a:r>
            <a:r>
              <a:rPr lang="zh-CN" altLang="en-US" sz="2400" smtClean="0"/>
              <a:t>我们很有儿分（    ），更有了几分好奇，便闹嚷嚷地跟他了去。</a:t>
            </a:r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409" y="1936082"/>
            <a:ext cx="3152381" cy="361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5981" y="5897370"/>
            <a:ext cx="3523809" cy="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33500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57739" y="1630298"/>
            <a:ext cx="9621078" cy="3258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/>
              <a:t>山包上雪很厚，什么凹的凸的地也没有了；树上，也没有一片叶子。这里有什么可画的呢</a:t>
            </a:r>
            <a:r>
              <a:rPr lang="en-US" altLang="zh-CN" sz="2800" smtClean="0"/>
              <a:t>?</a:t>
            </a:r>
            <a:r>
              <a:rPr lang="zh-CN" altLang="en-US" sz="2800" smtClean="0"/>
              <a:t>舅爷拣着一块石头坐下，眯缝了那双眼睛，左看看，右看看，看远又看近。足足半个时辰，才拿出画夹开始画起来了。我们一眼一眼看，看着看着，果然天地单调，画面更单调。</a:t>
            </a:r>
            <a:endParaRPr lang="zh-CN" altLang="en-US" sz="28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388" y="4537642"/>
            <a:ext cx="3971429" cy="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909102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阅读接下来的段落，思考“听舅爷讲白色是最美的色彩后，我们惭愧起来”出现在哪些段落？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833" y="546728"/>
            <a:ext cx="7962342" cy="9623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64974" y="2713456"/>
            <a:ext cx="97270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circleNumDbPlain" startAt="4"/>
            </a:pPr>
            <a:r>
              <a:rPr lang="zh-CN" altLang="en-US" smtClean="0"/>
              <a:t>“单调极了，”我们说，“我们给你寻些能画的色彩吧。”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 startAt="4"/>
            </a:pPr>
            <a:r>
              <a:rPr lang="zh-CN" altLang="en-US" smtClean="0"/>
              <a:t>“找些什么色彩呢</a:t>
            </a:r>
            <a:r>
              <a:rPr lang="en-US" altLang="zh-CN" smtClean="0"/>
              <a:t>?"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 startAt="4"/>
            </a:pPr>
            <a:r>
              <a:rPr lang="en-US" altLang="zh-CN" smtClean="0"/>
              <a:t>“</a:t>
            </a:r>
            <a:r>
              <a:rPr lang="zh-CN" altLang="en-US" smtClean="0"/>
              <a:t>譬如梅花，那花是多么红呢</a:t>
            </a:r>
            <a:r>
              <a:rPr lang="en-US" altLang="zh-CN" smtClean="0"/>
              <a:t>!”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 startAt="4"/>
            </a:pPr>
            <a:r>
              <a:rPr lang="en-US" altLang="zh-CN" smtClean="0"/>
              <a:t>“</a:t>
            </a:r>
            <a:r>
              <a:rPr lang="zh-CN" altLang="en-US" smtClean="0"/>
              <a:t>去吧，舅爷等着你们寻来最美的东西。”舅爷笑了，叮咛我们小心去寻。</a:t>
            </a:r>
            <a:endParaRPr lang="en-US" altLang="zh-CN" smtClean="0"/>
          </a:p>
          <a:p>
            <a:pPr marL="342900" indent="-342900">
              <a:lnSpc>
                <a:spcPct val="150000"/>
              </a:lnSpc>
              <a:buFont typeface="+mj-ea"/>
              <a:buAutoNum type="circleNumDbPlain" startAt="4"/>
            </a:pPr>
            <a:r>
              <a:rPr lang="zh-CN" altLang="en-US" smtClean="0"/>
              <a:t>我们跑去了，先是到了东边，那是一漫斜坡，稀稀地站着几株柿树，如今光裸裸的，没有一颗红艳艳的果子，铁似的枝条衬在雪里，似乎在作着沉思。再往远去，也是一片灰白。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61042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995991" cy="1325563"/>
          </a:xfrm>
        </p:spPr>
        <p:txBody>
          <a:bodyPr>
            <a:normAutofit/>
          </a:bodyPr>
          <a:lstStyle/>
          <a:p>
            <a:r>
              <a:rPr lang="zh-CN" altLang="en-US" sz="2400" b="1" smtClean="0"/>
              <a:t>阅读接下来的段落，思考“听舅爷讲白色是最美的色彩后，我们惭愧起来”出现在哪些段落？</a:t>
            </a:r>
            <a:endParaRPr lang="zh-CN" altLang="en-US" sz="24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ea"/>
              <a:buAutoNum type="circleNumDbPlain" startAt="9"/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我们又跑到山包西边，心想这儿一定是会有梅的，因为长着许多树。但是，我们细细地在找了，并没有什么梅的，甚至连别的什么颜色的东西也没有。我们一下子都瘫在雪窝里，觉得这冬天里，实在是没有什么可画的色彩了，一时之间，又觉得舅爷可笑：连色彩都没有，还谈得上什么美吗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真后悔不该这么跑了山包的几面坡，更后悔跟着舅爷到这里来呢。</a:t>
            </a:r>
          </a:p>
          <a:p>
            <a:pPr marL="514350" indent="-514350">
              <a:buFont typeface="+mj-ea"/>
              <a:buAutoNum type="circleNumDbPlain" startAt="9"/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我们转回到舅爷那儿，十分（    ），他竟已画了四张画，看见了我们，说；“孩子，寻到了吗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?”</a:t>
            </a:r>
          </a:p>
          <a:p>
            <a:pPr marL="514350" indent="-514350">
              <a:buFont typeface="+mj-ea"/>
              <a:buAutoNum type="circleNumDbPlain" startAt="9"/>
            </a:pP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什么也没寻到，只是白的。”</a:t>
            </a:r>
          </a:p>
          <a:p>
            <a:pPr marL="514350" indent="-514350">
              <a:buFont typeface="+mj-ea"/>
              <a:buAutoNum type="circleNumDbPlain" startAt="9"/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“好了，找到了。”</a:t>
            </a:r>
          </a:p>
          <a:p>
            <a:pPr marL="514350" indent="-514350">
              <a:buFont typeface="+mj-ea"/>
              <a:buAutoNum type="circleNumDbPlain" startAt="9"/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“白的有什么意思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?”</a:t>
            </a:r>
          </a:p>
          <a:p>
            <a:pPr marL="514350" indent="-514350">
              <a:buFont typeface="+mj-ea"/>
              <a:buAutoNum type="circleNumDbPlain" startAt="9"/>
            </a:pP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你们想想，天是什么，天是云，云是什么，云是蒸气，蒸气是什么，蒸气是水，水是什么，水是白的。天上地下，哪一样不是白色的呢？白色是最美的色彩呢！”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79003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题型一：概括题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980553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995991" cy="1325563"/>
          </a:xfrm>
        </p:spPr>
        <p:txBody>
          <a:bodyPr>
            <a:normAutofit/>
          </a:bodyPr>
          <a:lstStyle/>
          <a:p>
            <a:r>
              <a:rPr lang="zh-CN" altLang="en-US" sz="2400" b="1" smtClean="0"/>
              <a:t>阅读接下来的段落，思考“听舅爷讲白色是最美的色彩后，我们惭愧起来”出现在哪些段落？</a:t>
            </a:r>
            <a:endParaRPr lang="zh-CN" altLang="en-US" sz="24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ea"/>
              <a:buAutoNum type="circleNumDbPlain" startAt="15"/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“那么说，”我们</a:t>
            </a:r>
            <a:r>
              <a:rPr lang="zh-CN" altLang="en-US" smtClean="0">
                <a:latin typeface="仿宋" panose="02010609060101010101" pitchFamily="49" charset="-122"/>
                <a:ea typeface="仿宋" panose="02010609060101010101" pitchFamily="49" charset="-122"/>
              </a:rPr>
              <a:t>一时狐疑了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，“什么东西里，什么时候难道都有美吗</a:t>
            </a: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?”</a:t>
            </a:r>
          </a:p>
          <a:p>
            <a:pPr marL="514350" indent="-514350">
              <a:buFont typeface="+mj-ea"/>
              <a:buAutoNum type="circleNumDbPlain" startAt="15"/>
            </a:pPr>
            <a:r>
              <a:rPr lang="en-US" altLang="zh-CN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对了，孩子！美是到处都有的，但美却常常被人疏忽了。你们总是寻那大红大绿，可红得多了，使你烦躁，绿得多了，使你沉郁，黄得多了，使你感伤，只有这白色是无极的，是丰富的，似乎就无极得无有，丰富得荒凉了呢。”</a:t>
            </a:r>
          </a:p>
          <a:p>
            <a:pPr marL="514350" indent="-514350">
              <a:buFont typeface="+mj-ea"/>
              <a:buAutoNum type="circleNumDbPlain" startAt="15"/>
            </a:pP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我们都哑然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笑</a:t>
            </a:r>
            <a:r>
              <a:rPr lang="zh-CN" altLang="en-US">
                <a:latin typeface="仿宋" panose="02010609060101010101" pitchFamily="49" charset="-122"/>
                <a:ea typeface="仿宋" panose="02010609060101010101" pitchFamily="49" charset="-122"/>
              </a:rPr>
              <a:t>了，虽然听得并不甚明白，但毕竟惭愧起来，而且自那以后，愈来愈加深了理解，深深地后悔辜负了多少个冬天，使多少个美好的东西毫无意义地无知地消磨过去了。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64385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阅读接下来的段落，思考“听舅爷讲白色是最美的色彩后，我们惭愧起来”出现在哪些段落？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833" y="546728"/>
            <a:ext cx="7962342" cy="9623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64974" y="2713456"/>
            <a:ext cx="97270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circleNumDbPlain" startAt="4"/>
            </a:pPr>
            <a:r>
              <a:rPr lang="zh-CN" altLang="en-US" smtClean="0"/>
              <a:t>“单调极了，”我们说，“我们给你寻些能画的色彩吧。”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 startAt="4"/>
            </a:pPr>
            <a:r>
              <a:rPr lang="zh-CN" altLang="en-US" smtClean="0"/>
              <a:t>“找些什么色彩呢</a:t>
            </a:r>
            <a:r>
              <a:rPr lang="en-US" altLang="zh-CN" smtClean="0"/>
              <a:t>?"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 startAt="4"/>
            </a:pPr>
            <a:r>
              <a:rPr lang="en-US" altLang="zh-CN" smtClean="0"/>
              <a:t>“</a:t>
            </a:r>
            <a:r>
              <a:rPr lang="zh-CN" altLang="en-US" smtClean="0"/>
              <a:t>譬如梅花，那花是多么红呢</a:t>
            </a:r>
            <a:r>
              <a:rPr lang="en-US" altLang="zh-CN" smtClean="0"/>
              <a:t>!”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 startAt="4"/>
            </a:pPr>
            <a:r>
              <a:rPr lang="en-US" altLang="zh-CN" smtClean="0"/>
              <a:t>“</a:t>
            </a:r>
            <a:r>
              <a:rPr lang="zh-CN" altLang="en-US" smtClean="0"/>
              <a:t>去吧，舅爷等着你们寻来最美的东西。”舅爷笑了，叮咛我们小心去寻。</a:t>
            </a:r>
            <a:endParaRPr lang="en-US" altLang="zh-CN" smtClean="0"/>
          </a:p>
          <a:p>
            <a:pPr marL="342900" indent="-342900">
              <a:lnSpc>
                <a:spcPct val="150000"/>
              </a:lnSpc>
              <a:buFont typeface="+mj-ea"/>
              <a:buAutoNum type="circleNumDbPlain" startAt="4"/>
            </a:pPr>
            <a:r>
              <a:rPr lang="zh-CN" altLang="en-US" smtClean="0"/>
              <a:t>我们跑去了，先是到了东边，那是一漫斜坡，稀稀地站着几株柿树，如今光裸裸的，没有一颗红艳艳的果子，铁似的枝条衬在雪里，似乎在作着沉思。再往远去，也是一片灰白。</a:t>
            </a:r>
          </a:p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9531" y="4001294"/>
            <a:ext cx="2552381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69000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/>
              <a:t>请依据文章内容，在下面横线上填写合适的语句。（</a:t>
            </a:r>
            <a:r>
              <a:rPr lang="en-US" altLang="zh-CN" sz="3200" smtClean="0"/>
              <a:t>4</a:t>
            </a:r>
            <a:r>
              <a:rPr lang="zh-CN" altLang="en-US" sz="3200" smtClean="0"/>
              <a:t>分）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听说舅父来家，我们高兴地盼望</a:t>
            </a:r>
            <a:endParaRPr lang="en-US" altLang="zh-CN" smtClean="0"/>
          </a:p>
          <a:p>
            <a:r>
              <a:rPr lang="zh-CN" altLang="zh-CN" smtClean="0"/>
              <a:t>→</a:t>
            </a:r>
            <a:r>
              <a:rPr lang="en-US" altLang="zh-CN" smtClean="0"/>
              <a:t>__________________________________________</a:t>
            </a:r>
          </a:p>
          <a:p>
            <a:r>
              <a:rPr lang="zh-CN" altLang="zh-CN" smtClean="0"/>
              <a:t>→</a:t>
            </a:r>
            <a:r>
              <a:rPr lang="zh-CN" altLang="en-US" smtClean="0"/>
              <a:t>跟随舅父并看他作画，我们觉得画作单调</a:t>
            </a:r>
            <a:endParaRPr lang="en-US" altLang="zh-CN" smtClean="0"/>
          </a:p>
          <a:p>
            <a:r>
              <a:rPr lang="zh-CN" altLang="zh-CN" smtClean="0"/>
              <a:t>→</a:t>
            </a:r>
            <a:r>
              <a:rPr lang="en-US" altLang="zh-CN" smtClean="0"/>
              <a:t>__________________________________________</a:t>
            </a:r>
          </a:p>
          <a:p>
            <a:r>
              <a:rPr lang="zh-CN" altLang="zh-CN" smtClean="0"/>
              <a:t>→</a:t>
            </a:r>
            <a:r>
              <a:rPr lang="zh-CN" altLang="en-US" smtClean="0"/>
              <a:t>听舅父讲白色是最美的色彩后，我们惭愧起来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7140" y="223716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翻看舅爷的画集，并不佩服他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7140" y="3171931"/>
            <a:ext cx="85411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帮助舅爷寻找最美的东西 </a:t>
            </a:r>
            <a:r>
              <a:rPr lang="zh-CN" altLang="en-US" sz="2800" smtClean="0">
                <a:solidFill>
                  <a:schemeClr val="accent1">
                    <a:lumMod val="75000"/>
                  </a:schemeClr>
                </a:solidFill>
              </a:rPr>
              <a:t>（没有找到我们有些后悔）</a:t>
            </a:r>
            <a:endParaRPr lang="zh-CN" altLang="en-US" sz="280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99800" y="10795000"/>
            <a:ext cx="3683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36479924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概括题考查形式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①简答式：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 smtClean="0"/>
              <a:t>  </a:t>
            </a:r>
            <a:r>
              <a:rPr lang="zh-CN" altLang="en-US" smtClean="0"/>
              <a:t>作者说“在我的记忆深处，父亲有些绝活儿”，父亲有哪些绝活？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 smtClean="0"/>
              <a:t>  </a:t>
            </a:r>
            <a:r>
              <a:rPr lang="zh-CN" altLang="en-US" smtClean="0"/>
              <a:t>请结合文章内容分条概括。（</a:t>
            </a:r>
            <a:r>
              <a:rPr lang="en-US" altLang="zh-CN" smtClean="0"/>
              <a:t>3</a:t>
            </a:r>
            <a:r>
              <a:rPr lang="zh-CN" altLang="en-US" smtClean="0"/>
              <a:t>分）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 smtClean="0"/>
              <a:t> ②</a:t>
            </a:r>
            <a:r>
              <a:rPr lang="zh-CN" altLang="en-US" smtClean="0"/>
              <a:t>链式：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 smtClean="0"/>
              <a:t>   </a:t>
            </a:r>
            <a:r>
              <a:rPr lang="zh-CN" altLang="en-US" smtClean="0"/>
              <a:t>凌晨拾荒，捡养弃婴→ ①</a:t>
            </a:r>
            <a:r>
              <a:rPr lang="en-US" altLang="zh-CN" smtClean="0"/>
              <a:t>___________</a:t>
            </a:r>
            <a:r>
              <a:rPr lang="zh-CN" altLang="en-US" smtClean="0"/>
              <a:t> →为救弃婴，倾其所有→     无助之中，八方相助→子辈相求，决然离去→</a:t>
            </a:r>
            <a:r>
              <a:rPr lang="en-US" altLang="zh-CN" smtClean="0"/>
              <a:t> ②_________</a:t>
            </a:r>
            <a:r>
              <a:rPr lang="zh-CN" altLang="en-US" smtClean="0"/>
              <a:t>（</a:t>
            </a:r>
            <a:r>
              <a:rPr lang="en-US" altLang="zh-CN" smtClean="0"/>
              <a:t>4</a:t>
            </a:r>
            <a:r>
              <a:rPr lang="zh-CN" altLang="en-US" smtClean="0"/>
              <a:t>分）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 smtClean="0"/>
              <a:t>  ③</a:t>
            </a:r>
            <a:r>
              <a:rPr lang="zh-CN" altLang="en-US" smtClean="0"/>
              <a:t>表格式：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2085"/>
              </p:ext>
            </p:extLst>
          </p:nvPr>
        </p:nvGraphicFramePr>
        <p:xfrm>
          <a:off x="1753704" y="5218333"/>
          <a:ext cx="9152835" cy="1269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38072264"/>
                    </a:ext>
                  </a:extLst>
                </a:gridCol>
                <a:gridCol w="2896042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26951053"/>
                    </a:ext>
                  </a:extLst>
                </a:gridCol>
                <a:gridCol w="1669774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591939697"/>
                    </a:ext>
                  </a:extLst>
                </a:gridCol>
                <a:gridCol w="925885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163991352"/>
                    </a:ext>
                  </a:extLst>
                </a:gridCol>
                <a:gridCol w="183056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630188695"/>
                    </a:ext>
                  </a:extLst>
                </a:gridCol>
              </a:tblGrid>
              <a:tr h="6297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人生阶段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小时候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稍微大一点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结了婚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mtClean="0"/>
                        <a:t>后来去谋生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26362069"/>
                  </a:ext>
                </a:extLst>
              </a:tr>
              <a:tr h="629741">
                <a:tc>
                  <a:txBody>
                    <a:bodyPr/>
                    <a:lstStyle/>
                    <a:p>
                      <a:r>
                        <a:rPr lang="zh-CN" altLang="en-US" smtClean="0"/>
                        <a:t>主要事件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“我”常见母亲忙活刺绣，绣品装点我们的生活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4734666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28953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母亲的刺绣时光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①母亲是一个心灵手巧的人，一针一线，在她灵巧的手里，会变化出生动形象的图。母亲不懂什么叫刺绣艺术，她只知道忙完了家务，捏起银针在变化无穷的案绣工里诠释着勤劳。</a:t>
            </a:r>
          </a:p>
          <a:p>
            <a:r>
              <a:rPr lang="zh-CN" altLang="en-US"/>
              <a:t>②刺绣又称</a:t>
            </a:r>
            <a:r>
              <a:rPr lang="zh-CN" altLang="en-US" smtClean="0"/>
              <a:t>女红，</a:t>
            </a:r>
            <a:r>
              <a:rPr lang="zh-CN" altLang="en-US"/>
              <a:t>是闺阁中的女孩子需要掌握的一项技能。唐代罗隐有诗曰：“一片丝罗轻似水，洞房西室女工劳。”讲述的是古代女子用纤纤玉指做手工刺绣的场景。可惜到了我这一代，我并没有继承母亲的刺绣手艺。小时候，只记得母亲的银针一穿一拉地在毛衣上，鞋面上忙活，不久，美丽的图案就成型了。那些刺绣出来的小动物，小花朵，点缀着我们的枯燥的生活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40675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母亲的刺绣时光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③我稍微大一点，母亲就说，女孩子要学习女红，一个不会针线的女孩子是要被人笑话的。可愚笨的我并没有遗传母亲的心灵手巧。我捏起银针笨拙地如同握着一个大棒槌，不是让银针刺破了手，就是针脚歪歪扭扭。我自我解嘲，宁可写几篇字，也不握这银针，我就不是握银针的料。</a:t>
            </a:r>
          </a:p>
          <a:p>
            <a:r>
              <a:rPr lang="zh-CN" altLang="en-US"/>
              <a:t>④母亲也不勉强我，银针在穿梭，流年在变幻。</a:t>
            </a:r>
          </a:p>
        </p:txBody>
      </p:sp>
    </p:spTree>
    <p:extLst>
      <p:ext uri="{BB962C8B-B14F-4D97-AF65-F5344CB8AC3E}">
        <p14:creationId xmlns:p14="http://schemas.microsoft.com/office/powerpoint/2010/main" val="285770738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母亲的刺绣时光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⑤结了婚，每次回母亲家，总看到母亲在捏着银针刺绣，母亲老了，戴着老花镜执着地绣出一花一叶。我常常对母亲发牢骚，闲着没事出去遛遛弯，天天和这些针线较什么劲</a:t>
            </a:r>
            <a:r>
              <a:rPr lang="en-US" altLang="zh-CN"/>
              <a:t>?</a:t>
            </a:r>
            <a:r>
              <a:rPr lang="zh-CN" altLang="en-US"/>
              <a:t>享享清福多好</a:t>
            </a:r>
            <a:r>
              <a:rPr lang="en-US" altLang="zh-CN"/>
              <a:t>?</a:t>
            </a:r>
            <a:r>
              <a:rPr lang="zh-CN" altLang="en-US"/>
              <a:t>母亲说，你不懂。我就有点恼火，现在，谁还穿自己做的衣服</a:t>
            </a:r>
            <a:r>
              <a:rPr lang="en-US" altLang="zh-CN"/>
              <a:t>?</a:t>
            </a:r>
            <a:r>
              <a:rPr lang="zh-CN" altLang="en-US"/>
              <a:t>商场什么样的衣服没有</a:t>
            </a:r>
            <a:r>
              <a:rPr lang="en-US" altLang="zh-CN"/>
              <a:t>?</a:t>
            </a:r>
            <a:r>
              <a:rPr lang="zh-CN" altLang="en-US"/>
              <a:t>母亲头都没抬，继续她的刺绣时光。</a:t>
            </a:r>
          </a:p>
          <a:p>
            <a:r>
              <a:rPr lang="zh-CN" altLang="en-US"/>
              <a:t>⑥后来，我去外地谋生，母亲默默地递给我一摞做工精美的鞋垫，母亲说，丫头，遇到闹心的事就做做女工，忙活着，烦心事就没影了。</a:t>
            </a:r>
          </a:p>
        </p:txBody>
      </p:sp>
    </p:spTree>
    <p:extLst>
      <p:ext uri="{BB962C8B-B14F-4D97-AF65-F5344CB8AC3E}">
        <p14:creationId xmlns:p14="http://schemas.microsoft.com/office/powerpoint/2010/main" val="91734633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母亲的刺绣时光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⑦我接过那一摞鞋垫，一双双看下去，有一双鞋垫赫然绣着四个字“一路平安”，还有一双鞋垫绣着“万事如意”，忽然感觉鼻尖酸酸的，母亲把她对我的祝福绣在一针一线中，伴我走过万水千山。我忽然理解了母亲，那些做工精美的绣品，是母亲用心在歌唱，这是母亲的一个爱好，母亲从没有什么豪言壮语，但是，她把内心深处对生活的理解，通过千变万化的刺绣表达出来，一针一线里，母亲绣出的是一寸一寸深沉的光阴。</a:t>
            </a:r>
          </a:p>
        </p:txBody>
      </p:sp>
    </p:spTree>
    <p:extLst>
      <p:ext uri="{BB962C8B-B14F-4D97-AF65-F5344CB8AC3E}">
        <p14:creationId xmlns:p14="http://schemas.microsoft.com/office/powerpoint/2010/main" val="334863658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母亲的刺绣时光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87086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zh-CN" altLang="en-US"/>
              <a:t>⑧远离家乡的日子，磕磕碰碰，母亲的绣品却在我心中生了根。终于，我拿起了笔，拾掇起荒废了很多年的文字。白天，看人，体味世事变迁</a:t>
            </a:r>
            <a:r>
              <a:rPr lang="en-US" altLang="zh-CN"/>
              <a:t>;</a:t>
            </a:r>
            <a:r>
              <a:rPr lang="zh-CN" altLang="en-US"/>
              <a:t>晚上，看书，浸润油墨书香。有了爱好，生活在平淡如水中浸润了精致，活色生香起来，即便是面对惊涛骇浪，也如母亲一样在勤劳里沉淀成沉稳。虽然，我到如今也不会像母亲一样静坐一隅，在花花绿绿的针线里绣出种种鲜活，可我却以笔代银针，以墨代丝线，一笔一划里写出或柔美或磅礴的画卷。我又何尝不是在刺绣自己的时光呢</a:t>
            </a:r>
            <a:r>
              <a:rPr lang="en-US" altLang="zh-CN"/>
              <a:t>?</a:t>
            </a:r>
          </a:p>
          <a:p>
            <a:r>
              <a:rPr lang="en-US" altLang="zh-CN"/>
              <a:t>⑨</a:t>
            </a:r>
            <a:r>
              <a:rPr lang="zh-CN" altLang="en-US"/>
              <a:t>刺绣时光，是两代人的精神的相融，勤劳里，我们的内心柔软，眼界辽阔。风风雨雨中，有爱好相伴，生活就有了小欢喜，这足以磨炼我的意志，即便是身处困境中，也能心如磐石，攫取到欢乐的浪花。</a:t>
            </a:r>
          </a:p>
        </p:txBody>
      </p:sp>
    </p:spTree>
    <p:extLst>
      <p:ext uri="{BB962C8B-B14F-4D97-AF65-F5344CB8AC3E}">
        <p14:creationId xmlns:p14="http://schemas.microsoft.com/office/powerpoint/2010/main" val="18382393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3935</Words>
  <Application>Microsoft Office PowerPoint</Application>
  <PresentationFormat>自定义</PresentationFormat>
  <Paragraphs>201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主题​​</vt:lpstr>
      <vt:lpstr>2022初中语文中考一轮复习</vt:lpstr>
      <vt:lpstr>考情分析</vt:lpstr>
      <vt:lpstr>题型一：概括题</vt:lpstr>
      <vt:lpstr>概括题考查形式</vt:lpstr>
      <vt:lpstr>母亲的刺绣时光</vt:lpstr>
      <vt:lpstr>母亲的刺绣时光</vt:lpstr>
      <vt:lpstr>母亲的刺绣时光</vt:lpstr>
      <vt:lpstr>母亲的刺绣时光</vt:lpstr>
      <vt:lpstr>母亲的刺绣时光</vt:lpstr>
      <vt:lpstr>文章围绕刺绣，“我”和母亲之间发生了哪些事情？请结合文章②━⑦段的内容概括。（3分）</vt:lpstr>
      <vt:lpstr>PowerPoint 演示文稿</vt:lpstr>
      <vt:lpstr>PowerPoint 演示文稿</vt:lpstr>
      <vt:lpstr>PowerPoint 演示文稿</vt:lpstr>
      <vt:lpstr>PowerPoint 演示文稿</vt:lpstr>
      <vt:lpstr>4.下面对文章的理解分析，不正确的两项是（   ）</vt:lpstr>
      <vt:lpstr>4.下面对文章的理解分析，不正确的两项是（A C ）</vt:lpstr>
      <vt:lpstr>4.下面对文章的理解分析，不正确的两项是（   ）</vt:lpstr>
      <vt:lpstr>PowerPoint 演示文稿</vt:lpstr>
      <vt:lpstr>文章围绕刺绣，“我”和母亲之间发生了哪些事情？请结合文章②━⑦段的内容概括。（3分）</vt:lpstr>
      <vt:lpstr>访梅</vt:lpstr>
      <vt:lpstr>访梅</vt:lpstr>
      <vt:lpstr>访梅</vt:lpstr>
      <vt:lpstr>访梅</vt:lpstr>
      <vt:lpstr>访梅</vt:lpstr>
      <vt:lpstr>请依据文章内容，在下面横线上填写合适的语句。（4分）</vt:lpstr>
      <vt:lpstr>PowerPoint 演示文稿</vt:lpstr>
      <vt:lpstr>PowerPoint 演示文稿</vt:lpstr>
      <vt:lpstr>PowerPoint 演示文稿</vt:lpstr>
      <vt:lpstr>阅读接下来的段落，思考“听舅爷讲白色是最美的色彩后，我们惭愧起来”出现在哪些段落？</vt:lpstr>
      <vt:lpstr>阅读接下来的段落，思考“听舅爷讲白色是最美的色彩后，我们惭愧起来”出现在哪些段落？</vt:lpstr>
      <vt:lpstr>PowerPoint 演示文稿</vt:lpstr>
      <vt:lpstr>请依据文章内容，在下面横线上填写合适的语句。（4分）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2022初中语文中考一轮复习</dc:title>
  <dc:creator>rbm.xkw.com</dc:creator>
  <cp:lastModifiedBy>hj</cp:lastModifiedBy>
  <cp:revision>2</cp:revision>
  <cp:lastPrinted>2021-10-21T10:16:57Z</cp:lastPrinted>
  <dcterms:created xsi:type="dcterms:W3CDTF">2021-10-21T10:16:57Z</dcterms:created>
  <dcterms:modified xsi:type="dcterms:W3CDTF">2021-12-10T01:16:01Z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