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3" r:id="rId7"/>
    <p:sldId id="262" r:id="rId8"/>
    <p:sldId id="261" r:id="rId9"/>
    <p:sldId id="266" r:id="rId10"/>
    <p:sldId id="265" r:id="rId11"/>
    <p:sldId id="264" r:id="rId12"/>
    <p:sldId id="270" r:id="rId13"/>
    <p:sldId id="269" r:id="rId14"/>
    <p:sldId id="268" r:id="rId15"/>
    <p:sldId id="267" r:id="rId16"/>
    <p:sldId id="272" r:id="rId17"/>
    <p:sldId id="271" r:id="rId18"/>
    <p:sldId id="274" r:id="rId19"/>
    <p:sldId id="276" r:id="rId20"/>
    <p:sldId id="273" r:id="rId21"/>
    <p:sldId id="275" r:id="rId22"/>
    <p:sldId id="277"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4" d="100"/>
          <a:sy n="84" d="100"/>
        </p:scale>
        <p:origin x="-1554" y="6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8C11628-3561-44BC-B1E0-2F5CC73D9F12}" type="datetimeFigureOut">
              <a:rPr lang="zh-CN" altLang="en-US" smtClean="0"/>
              <a:pPr/>
              <a:t>2016/11/25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FCB9E5-12C8-4A58-AA86-64B31B2DB845}"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8C11628-3561-44BC-B1E0-2F5CC73D9F12}" type="datetimeFigureOut">
              <a:rPr lang="zh-CN" altLang="en-US" smtClean="0"/>
              <a:pPr/>
              <a:t>2016/11/25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FCB9E5-12C8-4A58-AA86-64B31B2DB84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8C11628-3561-44BC-B1E0-2F5CC73D9F12}" type="datetimeFigureOut">
              <a:rPr lang="zh-CN" altLang="en-US" smtClean="0"/>
              <a:pPr/>
              <a:t>2016/11/25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FCB9E5-12C8-4A58-AA86-64B31B2DB845}"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8C11628-3561-44BC-B1E0-2F5CC73D9F12}" type="datetimeFigureOut">
              <a:rPr lang="zh-CN" altLang="en-US" smtClean="0"/>
              <a:pPr/>
              <a:t>2016/11/25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FCB9E5-12C8-4A58-AA86-64B31B2DB845}"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8C11628-3561-44BC-B1E0-2F5CC73D9F12}" type="datetimeFigureOut">
              <a:rPr lang="zh-CN" altLang="en-US" smtClean="0"/>
              <a:pPr/>
              <a:t>2016/11/25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FCB9E5-12C8-4A58-AA86-64B31B2DB845}"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8C11628-3561-44BC-B1E0-2F5CC73D9F12}" type="datetimeFigureOut">
              <a:rPr lang="zh-CN" altLang="en-US" smtClean="0"/>
              <a:pPr/>
              <a:t>2016/11/25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1FCB9E5-12C8-4A58-AA86-64B31B2DB845}"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8C11628-3561-44BC-B1E0-2F5CC73D9F12}" type="datetimeFigureOut">
              <a:rPr lang="zh-CN" altLang="en-US" smtClean="0"/>
              <a:pPr/>
              <a:t>2016/11/25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1FCB9E5-12C8-4A58-AA86-64B31B2DB84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8C11628-3561-44BC-B1E0-2F5CC73D9F12}" type="datetimeFigureOut">
              <a:rPr lang="zh-CN" altLang="en-US" smtClean="0"/>
              <a:pPr/>
              <a:t>2016/11/25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1FCB9E5-12C8-4A58-AA86-64B31B2DB84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8C11628-3561-44BC-B1E0-2F5CC73D9F12}" type="datetimeFigureOut">
              <a:rPr lang="zh-CN" altLang="en-US" smtClean="0"/>
              <a:pPr/>
              <a:t>2016/11/25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1FCB9E5-12C8-4A58-AA86-64B31B2DB84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8C11628-3561-44BC-B1E0-2F5CC73D9F12}" type="datetimeFigureOut">
              <a:rPr lang="zh-CN" altLang="en-US" smtClean="0"/>
              <a:pPr/>
              <a:t>2016/11/25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1FCB9E5-12C8-4A58-AA86-64B31B2DB84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8C11628-3561-44BC-B1E0-2F5CC73D9F12}" type="datetimeFigureOut">
              <a:rPr lang="zh-CN" altLang="en-US" smtClean="0"/>
              <a:pPr/>
              <a:t>2016/11/25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1FCB9E5-12C8-4A58-AA86-64B31B2DB845}"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C11628-3561-44BC-B1E0-2F5CC73D9F12}" type="datetimeFigureOut">
              <a:rPr lang="zh-CN" altLang="en-US" smtClean="0"/>
              <a:pPr/>
              <a:t>2016/11/25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FCB9E5-12C8-4A58-AA86-64B31B2DB84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b="1">
                <a:solidFill>
                  <a:srgbClr val="FF0000"/>
                </a:solidFill>
                <a:latin typeface="黑体" pitchFamily="49" charset="-122"/>
                <a:ea typeface="黑体" pitchFamily="49" charset="-122"/>
              </a:rPr>
              <a:t>解说词的写</a:t>
            </a:r>
            <a:r>
              <a:rPr lang="zh-CN" altLang="en-US" b="1" smtClean="0">
                <a:solidFill>
                  <a:srgbClr val="FF0000"/>
                </a:solidFill>
                <a:latin typeface="黑体" pitchFamily="49" charset="-122"/>
                <a:ea typeface="黑体" pitchFamily="49" charset="-122"/>
              </a:rPr>
              <a:t>法</a:t>
            </a:r>
            <a:endParaRPr lang="zh-CN" altLang="en-US" b="1">
              <a:solidFill>
                <a:srgbClr val="FF0000"/>
              </a:solidFill>
              <a:latin typeface="黑体" pitchFamily="49" charset="-122"/>
              <a:ea typeface="黑体"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如何拟写图片解说词 - guochungenwzdszx - 鹰击长空　海凭鱼跃"/>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34" y="785794"/>
            <a:ext cx="8229600" cy="5054617"/>
          </a:xfrm>
        </p:spPr>
        <p:txBody>
          <a:bodyPr>
            <a:normAutofit fontScale="92500" lnSpcReduction="20000"/>
          </a:bodyPr>
          <a:lstStyle/>
          <a:p>
            <a:r>
              <a:rPr lang="en-US" altLang="zh-CN" b="1">
                <a:latin typeface="黑体" pitchFamily="49" charset="-122"/>
                <a:ea typeface="黑体" pitchFamily="49" charset="-122"/>
              </a:rPr>
              <a:t>〔</a:t>
            </a:r>
            <a:r>
              <a:rPr lang="zh-CN" altLang="en-US" b="1">
                <a:latin typeface="黑体" pitchFamily="49" charset="-122"/>
                <a:ea typeface="黑体" pitchFamily="49" charset="-122"/>
              </a:rPr>
              <a:t>解析</a:t>
            </a:r>
            <a:r>
              <a:rPr lang="en-US" altLang="zh-CN" b="1">
                <a:latin typeface="黑体" pitchFamily="49" charset="-122"/>
                <a:ea typeface="黑体" pitchFamily="49" charset="-122"/>
              </a:rPr>
              <a:t>〕</a:t>
            </a:r>
            <a:r>
              <a:rPr lang="zh-CN" altLang="en-US" b="1">
                <a:latin typeface="黑体" pitchFamily="49" charset="-122"/>
                <a:ea typeface="黑体" pitchFamily="49" charset="-122"/>
              </a:rPr>
              <a:t>这道题对所写解说词有明确要求：一是用打比方或作比较的说明方法，二是介绍中华鲟的形体特点。撰写的解说词符合这两个要求即可，当然也必须符合这两个要求。通过看图，发挥我们的想像，可知道这是一条体形巨大的中华鲟，其它的鱼儿在它身旁成了一只只小鸟儿似的。这只中华鲟是在大海的深处，体形象一架直升飞机，像是在蔚蓝的天空中平稳飞行。当然，还可以有别的想像</a:t>
            </a:r>
            <a:r>
              <a:rPr lang="zh-CN" altLang="en-US" b="1" smtClean="0">
                <a:latin typeface="黑体" pitchFamily="49" charset="-122"/>
                <a:ea typeface="黑体" pitchFamily="49" charset="-122"/>
              </a:rPr>
              <a:t>。</a:t>
            </a:r>
            <a:endParaRPr lang="en-US" altLang="zh-CN" b="1" smtClean="0">
              <a:latin typeface="黑体" pitchFamily="49" charset="-122"/>
              <a:ea typeface="黑体" pitchFamily="49" charset="-122"/>
            </a:endParaRPr>
          </a:p>
          <a:p>
            <a:r>
              <a:rPr lang="en-US" altLang="zh-CN" b="1">
                <a:latin typeface="黑体" pitchFamily="49" charset="-122"/>
                <a:ea typeface="黑体" pitchFamily="49" charset="-122"/>
              </a:rPr>
              <a:t> </a:t>
            </a:r>
            <a:r>
              <a:rPr lang="en-US" altLang="zh-CN" b="1" smtClean="0">
                <a:latin typeface="黑体" pitchFamily="49" charset="-122"/>
                <a:ea typeface="黑体" pitchFamily="49" charset="-122"/>
              </a:rPr>
              <a:t>    </a:t>
            </a:r>
            <a:r>
              <a:rPr lang="zh-CN" altLang="en-US" b="1" smtClean="0">
                <a:latin typeface="黑体" pitchFamily="49" charset="-122"/>
                <a:ea typeface="黑体" pitchFamily="49" charset="-122"/>
              </a:rPr>
              <a:t>根</a:t>
            </a:r>
            <a:r>
              <a:rPr lang="zh-CN" altLang="en-US" b="1">
                <a:latin typeface="黑体" pitchFamily="49" charset="-122"/>
                <a:ea typeface="黑体" pitchFamily="49" charset="-122"/>
              </a:rPr>
              <a:t>据这样的想像，可以形成答案：</a:t>
            </a:r>
            <a:r>
              <a:rPr lang="zh-CN" altLang="en-US" b="1">
                <a:solidFill>
                  <a:srgbClr val="FF0000"/>
                </a:solidFill>
                <a:latin typeface="黑体" pitchFamily="49" charset="-122"/>
                <a:ea typeface="黑体" pitchFamily="49" charset="-122"/>
              </a:rPr>
              <a:t>①中华鲟像一架巨型直升机在蔚蓝的天空徐徐飞行。②中华鲟旁边的五彩斑斓的小鱼儿就像一只只活泼的小鸟。</a:t>
            </a:r>
          </a:p>
          <a:p>
            <a:endParaRPr lang="zh-CN" altLang="en-US" b="1">
              <a:latin typeface="黑体" pitchFamily="49" charset="-122"/>
              <a:ea typeface="黑体" pitchFamily="49"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25470"/>
          </a:xfrm>
        </p:spPr>
        <p:txBody>
          <a:bodyPr>
            <a:normAutofit fontScale="90000"/>
          </a:bodyPr>
          <a:lstStyle/>
          <a:p>
            <a:pPr algn="l"/>
            <a:r>
              <a:rPr lang="zh-CN" altLang="en-US" b="1">
                <a:solidFill>
                  <a:srgbClr val="FF0000"/>
                </a:solidFill>
                <a:latin typeface="黑体" pitchFamily="49" charset="-122"/>
                <a:ea typeface="黑体" pitchFamily="49" charset="-122"/>
              </a:rPr>
              <a:t>二、平实解</a:t>
            </a:r>
            <a:r>
              <a:rPr lang="zh-CN" altLang="en-US" b="1" smtClean="0">
                <a:solidFill>
                  <a:srgbClr val="FF0000"/>
                </a:solidFill>
                <a:latin typeface="黑体" pitchFamily="49" charset="-122"/>
                <a:ea typeface="黑体" pitchFamily="49" charset="-122"/>
              </a:rPr>
              <a:t>说</a:t>
            </a:r>
            <a:endParaRPr lang="zh-CN" altLang="en-US" b="1">
              <a:solidFill>
                <a:srgbClr val="FF0000"/>
              </a:solidFill>
              <a:latin typeface="黑体" pitchFamily="49" charset="-122"/>
              <a:ea typeface="黑体" pitchFamily="49" charset="-122"/>
            </a:endParaRPr>
          </a:p>
        </p:txBody>
      </p:sp>
      <p:sp>
        <p:nvSpPr>
          <p:cNvPr id="3" name="内容占位符 2"/>
          <p:cNvSpPr>
            <a:spLocks noGrp="1"/>
          </p:cNvSpPr>
          <p:nvPr>
            <p:ph idx="1"/>
          </p:nvPr>
        </p:nvSpPr>
        <p:spPr>
          <a:xfrm>
            <a:off x="428596" y="1071546"/>
            <a:ext cx="8229600" cy="3186122"/>
          </a:xfrm>
        </p:spPr>
        <p:txBody>
          <a:bodyPr/>
          <a:lstStyle/>
          <a:p>
            <a:r>
              <a:rPr lang="zh-CN" altLang="en-US" b="1">
                <a:latin typeface="黑体" pitchFamily="49" charset="-122"/>
                <a:ea typeface="黑体" pitchFamily="49" charset="-122"/>
              </a:rPr>
              <a:t>平实解说就纯粹使用说明的表达方式，朴实简明的解说图片内容。</a:t>
            </a:r>
          </a:p>
          <a:p>
            <a:r>
              <a:rPr lang="en-US" altLang="zh-CN" b="1">
                <a:latin typeface="黑体" pitchFamily="49" charset="-122"/>
                <a:ea typeface="黑体" pitchFamily="49" charset="-122"/>
              </a:rPr>
              <a:t>【</a:t>
            </a:r>
            <a:r>
              <a:rPr lang="zh-CN" altLang="en-US" b="1">
                <a:latin typeface="黑体" pitchFamily="49" charset="-122"/>
                <a:ea typeface="黑体" pitchFamily="49" charset="-122"/>
              </a:rPr>
              <a:t>示例</a:t>
            </a:r>
            <a:r>
              <a:rPr lang="en-US" altLang="zh-CN" b="1" smtClean="0">
                <a:latin typeface="黑体" pitchFamily="49" charset="-122"/>
                <a:ea typeface="黑体" pitchFamily="49" charset="-122"/>
              </a:rPr>
              <a:t>】</a:t>
            </a:r>
            <a:r>
              <a:rPr lang="zh-CN" altLang="en-US" b="1" smtClean="0">
                <a:latin typeface="黑体" pitchFamily="49" charset="-122"/>
                <a:ea typeface="黑体" pitchFamily="49" charset="-122"/>
              </a:rPr>
              <a:t>下</a:t>
            </a:r>
            <a:r>
              <a:rPr lang="zh-CN" altLang="en-US" b="1">
                <a:latin typeface="黑体" pitchFamily="49" charset="-122"/>
                <a:ea typeface="黑体" pitchFamily="49" charset="-122"/>
              </a:rPr>
              <a:t>图是为合格桶装饮用水加贴的“质量安全标志”。请仔细观察后，写一段说明文字。（注：质量安全的英文书写为“</a:t>
            </a:r>
            <a:r>
              <a:rPr lang="en-US" b="1">
                <a:latin typeface="黑体" pitchFamily="49" charset="-122"/>
                <a:ea typeface="黑体" pitchFamily="49" charset="-122"/>
              </a:rPr>
              <a:t>Quality Safety</a:t>
            </a:r>
            <a:r>
              <a:rPr lang="zh-CN" altLang="en-US" b="1">
                <a:latin typeface="黑体" pitchFamily="49" charset="-122"/>
                <a:ea typeface="黑体" pitchFamily="49" charset="-122"/>
              </a:rPr>
              <a:t>”）</a:t>
            </a:r>
          </a:p>
        </p:txBody>
      </p:sp>
      <p:pic>
        <p:nvPicPr>
          <p:cNvPr id="2050" name="Picture 2" descr="如何拟写图片解说词 - guochungenwzdszx - 鹰击长空　海凭鱼跃"/>
          <p:cNvPicPr>
            <a:picLocks noChangeAspect="1" noChangeArrowheads="1"/>
          </p:cNvPicPr>
          <p:nvPr/>
        </p:nvPicPr>
        <p:blipFill>
          <a:blip r:embed="rId2"/>
          <a:srcRect/>
          <a:stretch>
            <a:fillRect/>
          </a:stretch>
        </p:blipFill>
        <p:spPr bwMode="auto">
          <a:xfrm>
            <a:off x="6357950" y="4214818"/>
            <a:ext cx="2143140" cy="2443171"/>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14356"/>
            <a:ext cx="8229600" cy="5411807"/>
          </a:xfrm>
        </p:spPr>
        <p:txBody>
          <a:bodyPr>
            <a:normAutofit fontScale="85000" lnSpcReduction="20000"/>
          </a:bodyPr>
          <a:lstStyle/>
          <a:p>
            <a:r>
              <a:rPr lang="en-US" altLang="zh-CN" b="1">
                <a:latin typeface="黑体" pitchFamily="49" charset="-122"/>
                <a:ea typeface="黑体" pitchFamily="49" charset="-122"/>
              </a:rPr>
              <a:t>〔</a:t>
            </a:r>
            <a:r>
              <a:rPr lang="zh-CN" altLang="en-US" b="1">
                <a:latin typeface="黑体" pitchFamily="49" charset="-122"/>
                <a:ea typeface="黑体" pitchFamily="49" charset="-122"/>
              </a:rPr>
              <a:t>解析</a:t>
            </a:r>
            <a:r>
              <a:rPr lang="en-US" altLang="zh-CN" b="1">
                <a:latin typeface="黑体" pitchFamily="49" charset="-122"/>
                <a:ea typeface="黑体" pitchFamily="49" charset="-122"/>
              </a:rPr>
              <a:t>〕</a:t>
            </a:r>
            <a:r>
              <a:rPr lang="zh-CN" altLang="en-US" b="1">
                <a:latin typeface="黑体" pitchFamily="49" charset="-122"/>
                <a:ea typeface="黑体" pitchFamily="49" charset="-122"/>
              </a:rPr>
              <a:t>这道题对所写解说词要求比较宽泛，只要求是一段说明性文字，我们可依图而说而写，不必过多考虑其它。要做这样的题目，首先我们要掌握图基本结构方式，主要有四种类型：上下结构、左右结构、前后结构、混合结构；由此也派生出其它结构，“上下结构”可派生出“上中下结构”，“左右结构”可派生出“左中右结构”，“前后结构”可派生出“前中后结构”等。这幅图显然是一个混合结构，首先图分下两部分，上部分为“</a:t>
            </a:r>
            <a:r>
              <a:rPr lang="en-US" b="1">
                <a:latin typeface="黑体" pitchFamily="49" charset="-122"/>
                <a:ea typeface="黑体" pitchFamily="49" charset="-122"/>
              </a:rPr>
              <a:t>S</a:t>
            </a:r>
            <a:r>
              <a:rPr lang="zh-CN" altLang="en-US" b="1">
                <a:latin typeface="黑体" pitchFamily="49" charset="-122"/>
                <a:ea typeface="黑体" pitchFamily="49" charset="-122"/>
              </a:rPr>
              <a:t>”和“</a:t>
            </a:r>
            <a:r>
              <a:rPr lang="en-US" b="1">
                <a:latin typeface="黑体" pitchFamily="49" charset="-122"/>
                <a:ea typeface="黑体" pitchFamily="49" charset="-122"/>
              </a:rPr>
              <a:t>Q</a:t>
            </a:r>
            <a:r>
              <a:rPr lang="zh-CN" altLang="en-US" b="1">
                <a:latin typeface="黑体" pitchFamily="49" charset="-122"/>
                <a:ea typeface="黑体" pitchFamily="49" charset="-122"/>
              </a:rPr>
              <a:t>”叠加，下部为“质量安全”四字，“</a:t>
            </a:r>
            <a:r>
              <a:rPr lang="en-US" b="1">
                <a:latin typeface="黑体" pitchFamily="49" charset="-122"/>
                <a:ea typeface="黑体" pitchFamily="49" charset="-122"/>
              </a:rPr>
              <a:t>S</a:t>
            </a:r>
            <a:r>
              <a:rPr lang="zh-CN" altLang="en-US" b="1">
                <a:latin typeface="黑体" pitchFamily="49" charset="-122"/>
                <a:ea typeface="黑体" pitchFamily="49" charset="-122"/>
              </a:rPr>
              <a:t>”和“</a:t>
            </a:r>
            <a:r>
              <a:rPr lang="en-US" b="1">
                <a:latin typeface="黑体" pitchFamily="49" charset="-122"/>
                <a:ea typeface="黑体" pitchFamily="49" charset="-122"/>
              </a:rPr>
              <a:t>Q</a:t>
            </a:r>
            <a:r>
              <a:rPr lang="zh-CN" altLang="en-US" b="1">
                <a:latin typeface="黑体" pitchFamily="49" charset="-122"/>
                <a:ea typeface="黑体" pitchFamily="49" charset="-122"/>
              </a:rPr>
              <a:t>”是前后结构</a:t>
            </a:r>
            <a:r>
              <a:rPr lang="zh-CN" altLang="en-US" b="1" smtClean="0">
                <a:latin typeface="黑体" pitchFamily="49" charset="-122"/>
                <a:ea typeface="黑体" pitchFamily="49" charset="-122"/>
              </a:rPr>
              <a:t>。</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根</a:t>
            </a:r>
            <a:r>
              <a:rPr lang="zh-CN" altLang="en-US" b="1">
                <a:latin typeface="黑体" pitchFamily="49" charset="-122"/>
                <a:ea typeface="黑体" pitchFamily="49" charset="-122"/>
              </a:rPr>
              <a:t>据这样的分析，我们可以这样答题：</a:t>
            </a:r>
            <a:r>
              <a:rPr lang="zh-CN" altLang="en-US" b="1">
                <a:solidFill>
                  <a:srgbClr val="FF0000"/>
                </a:solidFill>
                <a:latin typeface="黑体" pitchFamily="49" charset="-122"/>
                <a:ea typeface="黑体" pitchFamily="49" charset="-122"/>
              </a:rPr>
              <a:t>质量安全标志由上下两部分组成，标志的主体部分是大写重叠的英文字母“</a:t>
            </a:r>
            <a:r>
              <a:rPr lang="en-US" b="1">
                <a:solidFill>
                  <a:srgbClr val="FF0000"/>
                </a:solidFill>
                <a:latin typeface="黑体" pitchFamily="49" charset="-122"/>
                <a:ea typeface="黑体" pitchFamily="49" charset="-122"/>
              </a:rPr>
              <a:t>QS</a:t>
            </a:r>
            <a:r>
              <a:rPr lang="zh-CN" altLang="en-US" b="1">
                <a:solidFill>
                  <a:srgbClr val="FF0000"/>
                </a:solidFill>
                <a:latin typeface="黑体" pitchFamily="49" charset="-122"/>
                <a:ea typeface="黑体" pitchFamily="49" charset="-122"/>
              </a:rPr>
              <a:t>”，标志的下方是中文字样“质量安全”，其中</a:t>
            </a:r>
            <a:r>
              <a:rPr lang="en-US" b="1">
                <a:solidFill>
                  <a:srgbClr val="FF0000"/>
                </a:solidFill>
                <a:latin typeface="黑体" pitchFamily="49" charset="-122"/>
                <a:ea typeface="黑体" pitchFamily="49" charset="-122"/>
              </a:rPr>
              <a:t>QS</a:t>
            </a:r>
            <a:r>
              <a:rPr lang="zh-CN" altLang="en-US" b="1">
                <a:solidFill>
                  <a:srgbClr val="FF0000"/>
                </a:solidFill>
                <a:latin typeface="黑体" pitchFamily="49" charset="-122"/>
                <a:ea typeface="黑体" pitchFamily="49" charset="-122"/>
              </a:rPr>
              <a:t>是英文“</a:t>
            </a:r>
            <a:r>
              <a:rPr lang="en-US" b="1">
                <a:solidFill>
                  <a:srgbClr val="FF0000"/>
                </a:solidFill>
                <a:latin typeface="黑体" pitchFamily="49" charset="-122"/>
                <a:ea typeface="黑体" pitchFamily="49" charset="-122"/>
              </a:rPr>
              <a:t>Quality Safety</a:t>
            </a:r>
            <a:r>
              <a:rPr lang="zh-CN" altLang="en-US" b="1">
                <a:solidFill>
                  <a:srgbClr val="FF0000"/>
                </a:solidFill>
                <a:latin typeface="黑体" pitchFamily="49" charset="-122"/>
                <a:ea typeface="黑体" pitchFamily="49" charset="-122"/>
              </a:rPr>
              <a:t>”的缩写。</a:t>
            </a:r>
          </a:p>
          <a:p>
            <a:endParaRPr lang="zh-CN" altLang="en-US" b="1">
              <a:latin typeface="黑体" pitchFamily="49" charset="-122"/>
              <a:ea typeface="黑体" pitchFamily="49"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600" b="1">
                <a:solidFill>
                  <a:srgbClr val="FF0000"/>
                </a:solidFill>
                <a:latin typeface="黑体" pitchFamily="49" charset="-122"/>
                <a:ea typeface="黑体" pitchFamily="49" charset="-122"/>
              </a:rPr>
              <a:t>三、寓意解</a:t>
            </a:r>
            <a:r>
              <a:rPr lang="zh-CN" altLang="en-US" sz="3600" b="1" smtClean="0">
                <a:solidFill>
                  <a:srgbClr val="FF0000"/>
                </a:solidFill>
                <a:latin typeface="黑体" pitchFamily="49" charset="-122"/>
                <a:ea typeface="黑体" pitchFamily="49" charset="-122"/>
              </a:rPr>
              <a:t>说</a:t>
            </a:r>
            <a:endParaRPr lang="zh-CN" altLang="en-US" sz="3600" b="1">
              <a:solidFill>
                <a:srgbClr val="FF0000"/>
              </a:solidFill>
              <a:latin typeface="黑体" pitchFamily="49" charset="-122"/>
              <a:ea typeface="黑体" pitchFamily="49" charset="-122"/>
            </a:endParaRPr>
          </a:p>
        </p:txBody>
      </p:sp>
      <p:sp>
        <p:nvSpPr>
          <p:cNvPr id="3" name="内容占位符 2"/>
          <p:cNvSpPr>
            <a:spLocks noGrp="1"/>
          </p:cNvSpPr>
          <p:nvPr>
            <p:ph idx="1"/>
          </p:nvPr>
        </p:nvSpPr>
        <p:spPr>
          <a:xfrm>
            <a:off x="457200" y="1600201"/>
            <a:ext cx="8229600" cy="3114684"/>
          </a:xfrm>
        </p:spPr>
        <p:txBody>
          <a:bodyPr>
            <a:normAutofit lnSpcReduction="10000"/>
          </a:bodyPr>
          <a:lstStyle/>
          <a:p>
            <a:r>
              <a:rPr lang="zh-CN" altLang="en-US" b="1">
                <a:latin typeface="黑体" pitchFamily="49" charset="-122"/>
                <a:ea typeface="黑体" pitchFamily="49" charset="-122"/>
              </a:rPr>
              <a:t>寓意解说就是用直白的语言解释图片寄托和蕴含的深意。</a:t>
            </a:r>
          </a:p>
          <a:p>
            <a:r>
              <a:rPr lang="en-US" altLang="zh-CN" b="1">
                <a:latin typeface="黑体" pitchFamily="49" charset="-122"/>
                <a:ea typeface="黑体" pitchFamily="49" charset="-122"/>
              </a:rPr>
              <a:t>【</a:t>
            </a:r>
            <a:r>
              <a:rPr lang="zh-CN" altLang="en-US" b="1">
                <a:latin typeface="黑体" pitchFamily="49" charset="-122"/>
                <a:ea typeface="黑体" pitchFamily="49" charset="-122"/>
              </a:rPr>
              <a:t>示例</a:t>
            </a:r>
            <a:r>
              <a:rPr lang="en-US" altLang="zh-CN" b="1" smtClean="0">
                <a:latin typeface="黑体" pitchFamily="49" charset="-122"/>
                <a:ea typeface="黑体" pitchFamily="49" charset="-122"/>
              </a:rPr>
              <a:t>】</a:t>
            </a:r>
            <a:r>
              <a:rPr lang="zh-CN" altLang="en-US" b="1" smtClean="0">
                <a:latin typeface="黑体" pitchFamily="49" charset="-122"/>
                <a:ea typeface="黑体" pitchFamily="49" charset="-122"/>
              </a:rPr>
              <a:t>今</a:t>
            </a:r>
            <a:r>
              <a:rPr lang="zh-CN" altLang="en-US" b="1">
                <a:latin typeface="黑体" pitchFamily="49" charset="-122"/>
                <a:ea typeface="黑体" pitchFamily="49" charset="-122"/>
              </a:rPr>
              <a:t>年是农历牛年，下图是中国邮政发行的贺岁生肖邮票</a:t>
            </a:r>
            <a:r>
              <a:rPr lang="en-US" altLang="zh-CN" b="1">
                <a:latin typeface="黑体" pitchFamily="49" charset="-122"/>
                <a:ea typeface="黑体" pitchFamily="49" charset="-122"/>
              </a:rPr>
              <a:t>——</a:t>
            </a:r>
            <a:r>
              <a:rPr lang="zh-CN" altLang="en-US" b="1">
                <a:latin typeface="黑体" pitchFamily="49" charset="-122"/>
                <a:ea typeface="黑体" pitchFamily="49" charset="-122"/>
              </a:rPr>
              <a:t>欢奔的火牛。请仔细观察，介绍画面中牛的特征，写出邮票的寓意。</a:t>
            </a:r>
          </a:p>
          <a:p>
            <a:endParaRPr lang="zh-CN" altLang="en-US" b="1">
              <a:latin typeface="黑体" pitchFamily="49" charset="-122"/>
              <a:ea typeface="黑体" pitchFamily="49" charset="-122"/>
            </a:endParaRPr>
          </a:p>
        </p:txBody>
      </p:sp>
      <p:pic>
        <p:nvPicPr>
          <p:cNvPr id="3074" name="Picture 2" descr="如何拟写图片解说词 - guochungenwzdszx - 鹰击长空　海凭鱼跃"/>
          <p:cNvPicPr>
            <a:picLocks noChangeAspect="1" noChangeArrowheads="1"/>
          </p:cNvPicPr>
          <p:nvPr/>
        </p:nvPicPr>
        <p:blipFill>
          <a:blip r:embed="rId2"/>
          <a:srcRect/>
          <a:stretch>
            <a:fillRect/>
          </a:stretch>
        </p:blipFill>
        <p:spPr bwMode="auto">
          <a:xfrm>
            <a:off x="6000760" y="4429132"/>
            <a:ext cx="2247906" cy="2286016"/>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34" y="1000108"/>
            <a:ext cx="8229600" cy="4929222"/>
          </a:xfrm>
        </p:spPr>
        <p:txBody>
          <a:bodyPr>
            <a:normAutofit fontScale="92500" lnSpcReduction="20000"/>
          </a:bodyPr>
          <a:lstStyle/>
          <a:p>
            <a:r>
              <a:rPr lang="en-US" altLang="zh-CN" b="1">
                <a:latin typeface="黑体" pitchFamily="49" charset="-122"/>
                <a:ea typeface="黑体" pitchFamily="49" charset="-122"/>
              </a:rPr>
              <a:t>〔</a:t>
            </a:r>
            <a:r>
              <a:rPr lang="zh-CN" altLang="en-US" b="1">
                <a:latin typeface="黑体" pitchFamily="49" charset="-122"/>
                <a:ea typeface="黑体" pitchFamily="49" charset="-122"/>
              </a:rPr>
              <a:t>解析</a:t>
            </a:r>
            <a:r>
              <a:rPr lang="en-US" altLang="zh-CN" b="1">
                <a:latin typeface="黑体" pitchFamily="49" charset="-122"/>
                <a:ea typeface="黑体" pitchFamily="49" charset="-122"/>
              </a:rPr>
              <a:t>〕</a:t>
            </a:r>
            <a:r>
              <a:rPr lang="zh-CN" altLang="en-US" b="1">
                <a:latin typeface="黑体" pitchFamily="49" charset="-122"/>
                <a:ea typeface="黑体" pitchFamily="49" charset="-122"/>
              </a:rPr>
              <a:t>这道题有两问，一问是介绍牛的特征，二问写出寓意，答好第一问为答好第二问奠定了基础。牛的特征可以是外貌特征，也可以是精神特征，根据“要写出寓意”这点要求，我们要着眼于精神特征。做这道题可分三步，一观察牛的外形；二根据外形，结合平时积累的“牛”的知识，深究牛的精神特征；三是由牛的精神特征推导出图的寓意</a:t>
            </a:r>
            <a:r>
              <a:rPr lang="zh-CN" altLang="en-US" b="1" smtClean="0">
                <a:latin typeface="黑体" pitchFamily="49" charset="-122"/>
                <a:ea typeface="黑体" pitchFamily="49" charset="-122"/>
              </a:rPr>
              <a:t>。</a:t>
            </a:r>
            <a:endParaRPr lang="en-US" altLang="zh-CN" b="1" smtClean="0">
              <a:latin typeface="黑体" pitchFamily="49" charset="-122"/>
              <a:ea typeface="黑体" pitchFamily="49" charset="-122"/>
            </a:endParaRPr>
          </a:p>
          <a:p>
            <a:r>
              <a:rPr lang="en-US" altLang="zh-CN"/>
              <a:t> </a:t>
            </a:r>
            <a:r>
              <a:rPr lang="en-US" altLang="zh-CN" smtClean="0"/>
              <a:t>        </a:t>
            </a:r>
            <a:r>
              <a:rPr lang="zh-CN" altLang="en-US" b="1" smtClean="0">
                <a:solidFill>
                  <a:srgbClr val="FF0000"/>
                </a:solidFill>
                <a:latin typeface="黑体" pitchFamily="49" charset="-122"/>
                <a:ea typeface="黑体" pitchFamily="49" charset="-122"/>
              </a:rPr>
              <a:t>画</a:t>
            </a:r>
            <a:r>
              <a:rPr lang="zh-CN" altLang="en-US" b="1">
                <a:solidFill>
                  <a:srgbClr val="FF0000"/>
                </a:solidFill>
                <a:latin typeface="黑体" pitchFamily="49" charset="-122"/>
                <a:ea typeface="黑体" pitchFamily="49" charset="-122"/>
              </a:rPr>
              <a:t>面中的牛强健有力、双目圆睁、四蹄奔腾、尾巴高竖，表现出奋力向前的视觉效果。这枚邮票寄托着人们对牛年生活红火、事业兴旺的美好期望。</a:t>
            </a:r>
          </a:p>
          <a:p>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5720" y="214290"/>
            <a:ext cx="8229600" cy="654032"/>
          </a:xfrm>
        </p:spPr>
        <p:txBody>
          <a:bodyPr>
            <a:normAutofit/>
          </a:bodyPr>
          <a:lstStyle/>
          <a:p>
            <a:pPr algn="l"/>
            <a:r>
              <a:rPr lang="zh-CN" altLang="en-US" sz="3600" b="1">
                <a:solidFill>
                  <a:srgbClr val="FF0000"/>
                </a:solidFill>
                <a:latin typeface="黑体" pitchFamily="49" charset="-122"/>
                <a:ea typeface="黑体" pitchFamily="49" charset="-122"/>
              </a:rPr>
              <a:t>四、综合解说</a:t>
            </a:r>
          </a:p>
        </p:txBody>
      </p:sp>
      <p:sp>
        <p:nvSpPr>
          <p:cNvPr id="3" name="内容占位符 2"/>
          <p:cNvSpPr>
            <a:spLocks noGrp="1"/>
          </p:cNvSpPr>
          <p:nvPr>
            <p:ph idx="1"/>
          </p:nvPr>
        </p:nvSpPr>
        <p:spPr>
          <a:xfrm>
            <a:off x="357158" y="928670"/>
            <a:ext cx="8229600" cy="4525963"/>
          </a:xfrm>
        </p:spPr>
        <p:txBody>
          <a:bodyPr/>
          <a:lstStyle/>
          <a:p>
            <a:r>
              <a:rPr lang="zh-CN" altLang="en-US" b="1">
                <a:latin typeface="黑体" pitchFamily="49" charset="-122"/>
                <a:ea typeface="黑体" pitchFamily="49" charset="-122"/>
              </a:rPr>
              <a:t>综合解说就是同时运用平实解说、形象解说和寓意解中的两种或三种解说，解释画面内容。</a:t>
            </a:r>
          </a:p>
          <a:p>
            <a:r>
              <a:rPr lang="en-US" altLang="zh-CN" b="1">
                <a:latin typeface="黑体" pitchFamily="49" charset="-122"/>
                <a:ea typeface="黑体" pitchFamily="49" charset="-122"/>
              </a:rPr>
              <a:t>【</a:t>
            </a:r>
            <a:r>
              <a:rPr lang="zh-CN" altLang="en-US" b="1">
                <a:latin typeface="黑体" pitchFamily="49" charset="-122"/>
                <a:ea typeface="黑体" pitchFamily="49" charset="-122"/>
              </a:rPr>
              <a:t>示例</a:t>
            </a:r>
            <a:r>
              <a:rPr lang="en-US" altLang="zh-CN" b="1" smtClean="0">
                <a:latin typeface="黑体" pitchFamily="49" charset="-122"/>
                <a:ea typeface="黑体" pitchFamily="49" charset="-122"/>
              </a:rPr>
              <a:t>】</a:t>
            </a:r>
            <a:r>
              <a:rPr lang="zh-CN" altLang="en-US" b="1" smtClean="0">
                <a:latin typeface="黑体" pitchFamily="49" charset="-122"/>
                <a:ea typeface="黑体" pitchFamily="49" charset="-122"/>
              </a:rPr>
              <a:t>下</a:t>
            </a:r>
            <a:r>
              <a:rPr lang="zh-CN" altLang="en-US" b="1">
                <a:latin typeface="黑体" pitchFamily="49" charset="-122"/>
                <a:ea typeface="黑体" pitchFamily="49" charset="-122"/>
              </a:rPr>
              <a:t>面图片中的雕塑名为“打结的手枪”，矗立在联合国总部花园内，是卢森堡</a:t>
            </a:r>
            <a:r>
              <a:rPr lang="en-US" b="1">
                <a:latin typeface="黑体" pitchFamily="49" charset="-122"/>
                <a:ea typeface="黑体" pitchFamily="49" charset="-122"/>
              </a:rPr>
              <a:t>1988</a:t>
            </a:r>
            <a:r>
              <a:rPr lang="zh-CN" altLang="en-US" b="1">
                <a:latin typeface="黑体" pitchFamily="49" charset="-122"/>
                <a:ea typeface="黑体" pitchFamily="49" charset="-122"/>
              </a:rPr>
              <a:t>年赠送给联合国的。请用精彩的语言向全班同学介绍这座雕塑，体现你对这座雕塑的理解。</a:t>
            </a:r>
          </a:p>
          <a:p>
            <a:endParaRPr lang="zh-CN" altLang="en-US" b="1">
              <a:latin typeface="黑体" pitchFamily="49" charset="-122"/>
              <a:ea typeface="黑体" pitchFamily="49" charset="-122"/>
            </a:endParaRPr>
          </a:p>
        </p:txBody>
      </p:sp>
      <p:pic>
        <p:nvPicPr>
          <p:cNvPr id="4098" name="Picture 2" descr="如何拟写图片解说词 - guochungenwzdszx - 鹰击长空　海凭鱼跃"/>
          <p:cNvPicPr>
            <a:picLocks noChangeAspect="1" noChangeArrowheads="1"/>
          </p:cNvPicPr>
          <p:nvPr/>
        </p:nvPicPr>
        <p:blipFill>
          <a:blip r:embed="rId2"/>
          <a:srcRect/>
          <a:stretch>
            <a:fillRect/>
          </a:stretch>
        </p:blipFill>
        <p:spPr bwMode="auto">
          <a:xfrm>
            <a:off x="5715008" y="4572008"/>
            <a:ext cx="2786082" cy="2143116"/>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28670"/>
            <a:ext cx="8229600" cy="5197493"/>
          </a:xfrm>
        </p:spPr>
        <p:txBody>
          <a:bodyPr>
            <a:normAutofit fontScale="92500" lnSpcReduction="10000"/>
          </a:bodyPr>
          <a:lstStyle/>
          <a:p>
            <a:r>
              <a:rPr lang="en-US" altLang="zh-CN" b="1">
                <a:latin typeface="黑体" pitchFamily="49" charset="-122"/>
                <a:ea typeface="黑体" pitchFamily="49" charset="-122"/>
              </a:rPr>
              <a:t>〔</a:t>
            </a:r>
            <a:r>
              <a:rPr lang="zh-CN" altLang="en-US" b="1">
                <a:latin typeface="黑体" pitchFamily="49" charset="-122"/>
                <a:ea typeface="黑体" pitchFamily="49" charset="-122"/>
              </a:rPr>
              <a:t>解析</a:t>
            </a:r>
            <a:r>
              <a:rPr lang="en-US" altLang="zh-CN" b="1">
                <a:latin typeface="黑体" pitchFamily="49" charset="-122"/>
                <a:ea typeface="黑体" pitchFamily="49" charset="-122"/>
              </a:rPr>
              <a:t>〕</a:t>
            </a:r>
            <a:r>
              <a:rPr lang="zh-CN" altLang="en-US" b="1">
                <a:latin typeface="黑体" pitchFamily="49" charset="-122"/>
                <a:ea typeface="黑体" pitchFamily="49" charset="-122"/>
              </a:rPr>
              <a:t>这道题要求很宽泛，只要求向全班同学介绍“打结的手枪”。当然可以平实地说明手枪的外形、位置等内容，也可以形象地描写手枪，更应该突出手枪的寓意。根据“精彩”“雕塑”等提示，在介绍“打结的手枪”时，应该综合运用以上三种解说方法</a:t>
            </a:r>
            <a:r>
              <a:rPr lang="zh-CN" altLang="en-US" b="1" smtClean="0">
                <a:latin typeface="黑体" pitchFamily="49" charset="-122"/>
                <a:ea typeface="黑体" pitchFamily="49" charset="-122"/>
              </a:rPr>
              <a:t>。</a:t>
            </a:r>
            <a:endParaRPr lang="en-US" altLang="zh-CN" b="1" smtClean="0">
              <a:latin typeface="黑体" pitchFamily="49" charset="-122"/>
              <a:ea typeface="黑体" pitchFamily="49" charset="-122"/>
            </a:endParaRPr>
          </a:p>
          <a:p>
            <a:r>
              <a:rPr lang="en-US" altLang="zh-CN" b="1">
                <a:solidFill>
                  <a:srgbClr val="FF0000"/>
                </a:solidFill>
                <a:latin typeface="黑体" pitchFamily="49" charset="-122"/>
                <a:ea typeface="黑体" pitchFamily="49" charset="-122"/>
              </a:rPr>
              <a:t> </a:t>
            </a:r>
            <a:r>
              <a:rPr lang="en-US" altLang="zh-CN" b="1" smtClean="0">
                <a:solidFill>
                  <a:srgbClr val="FF0000"/>
                </a:solidFill>
                <a:latin typeface="黑体" pitchFamily="49" charset="-122"/>
                <a:ea typeface="黑体" pitchFamily="49" charset="-122"/>
              </a:rPr>
              <a:t>   </a:t>
            </a:r>
            <a:r>
              <a:rPr lang="zh-CN" altLang="en-US" b="1" smtClean="0">
                <a:solidFill>
                  <a:srgbClr val="FF0000"/>
                </a:solidFill>
                <a:latin typeface="黑体" pitchFamily="49" charset="-122"/>
                <a:ea typeface="黑体" pitchFamily="49" charset="-122"/>
              </a:rPr>
              <a:t>从</a:t>
            </a:r>
            <a:r>
              <a:rPr lang="zh-CN" altLang="en-US" b="1">
                <a:solidFill>
                  <a:srgbClr val="FF0000"/>
                </a:solidFill>
                <a:latin typeface="黑体" pitchFamily="49" charset="-122"/>
                <a:ea typeface="黑体" pitchFamily="49" charset="-122"/>
              </a:rPr>
              <a:t>图片可看出，这个“打结的手枪”的雕塑是一只左轮手枪，手枪由青铜雕刻而成，黑黑黝黝的，微微地发出亮光，手枪端口处被卷成“</a:t>
            </a:r>
            <a:r>
              <a:rPr lang="en-US" b="1">
                <a:solidFill>
                  <a:srgbClr val="FF0000"/>
                </a:solidFill>
                <a:latin typeface="黑体" pitchFamily="49" charset="-122"/>
                <a:ea typeface="黑体" pitchFamily="49" charset="-122"/>
              </a:rPr>
              <a:t>8</a:t>
            </a:r>
            <a:r>
              <a:rPr lang="zh-CN" altLang="en-US" b="1">
                <a:solidFill>
                  <a:srgbClr val="FF0000"/>
                </a:solidFill>
                <a:latin typeface="黑体" pitchFamily="49" charset="-122"/>
                <a:ea typeface="黑体" pitchFamily="49" charset="-122"/>
              </a:rPr>
              <a:t>”字形，打上一个结。这是卢森堡赠给联合国的，其象征含义就是制止战争、禁止杀戮。</a:t>
            </a:r>
          </a:p>
          <a:p>
            <a:endParaRPr lang="zh-CN" altLang="en-US" b="1">
              <a:latin typeface="黑体" pitchFamily="49" charset="-122"/>
              <a:ea typeface="黑体" pitchFamily="49"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2857496"/>
            <a:ext cx="8229600" cy="1143000"/>
          </a:xfrm>
        </p:spPr>
        <p:txBody>
          <a:bodyPr>
            <a:normAutofit/>
          </a:bodyPr>
          <a:lstStyle/>
          <a:p>
            <a:r>
              <a:rPr lang="en-US" altLang="zh-CN" b="1">
                <a:solidFill>
                  <a:srgbClr val="FF0000"/>
                </a:solidFill>
                <a:latin typeface="黑体" pitchFamily="49" charset="-122"/>
                <a:ea typeface="黑体" pitchFamily="49" charset="-122"/>
              </a:rPr>
              <a:t>【</a:t>
            </a:r>
            <a:r>
              <a:rPr lang="zh-CN" altLang="en-US" b="1">
                <a:solidFill>
                  <a:srgbClr val="FF0000"/>
                </a:solidFill>
                <a:latin typeface="黑体" pitchFamily="49" charset="-122"/>
                <a:ea typeface="黑体" pitchFamily="49" charset="-122"/>
              </a:rPr>
              <a:t>强化训练</a:t>
            </a:r>
            <a:r>
              <a:rPr lang="en-US" altLang="zh-CN" b="1" smtClean="0">
                <a:solidFill>
                  <a:srgbClr val="FF0000"/>
                </a:solidFill>
                <a:latin typeface="黑体" pitchFamily="49" charset="-122"/>
                <a:ea typeface="黑体" pitchFamily="49" charset="-122"/>
              </a:rPr>
              <a:t>】</a:t>
            </a:r>
            <a:endParaRPr lang="zh-CN" altLang="en-US" b="1">
              <a:solidFill>
                <a:srgbClr val="FF0000"/>
              </a:solidFill>
              <a:latin typeface="黑体" pitchFamily="49" charset="-122"/>
              <a:ea typeface="黑体" pitchFamily="49"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1071546"/>
            <a:ext cx="8229600" cy="828668"/>
          </a:xfrm>
        </p:spPr>
        <p:txBody>
          <a:bodyPr/>
          <a:lstStyle/>
          <a:p>
            <a:r>
              <a:rPr lang="en-US" b="1">
                <a:latin typeface="黑体" pitchFamily="49" charset="-122"/>
                <a:ea typeface="黑体" pitchFamily="49" charset="-122"/>
              </a:rPr>
              <a:t>1</a:t>
            </a:r>
            <a:r>
              <a:rPr lang="zh-CN" altLang="en-US" b="1">
                <a:latin typeface="黑体" pitchFamily="49" charset="-122"/>
                <a:ea typeface="黑体" pitchFamily="49" charset="-122"/>
              </a:rPr>
              <a:t>、李响同学搜集到下面一组图，请你解说。</a:t>
            </a:r>
          </a:p>
          <a:p>
            <a:pPr>
              <a:buNone/>
            </a:pPr>
            <a:endParaRPr lang="zh-CN" altLang="en-US" b="1">
              <a:latin typeface="黑体" pitchFamily="49" charset="-122"/>
              <a:ea typeface="黑体" pitchFamily="49" charset="-122"/>
            </a:endParaRPr>
          </a:p>
        </p:txBody>
      </p:sp>
      <p:pic>
        <p:nvPicPr>
          <p:cNvPr id="5122" name="Picture 2" descr="如何拟写图片解说词 - guochungenwzdszx - 鹰击长空　海凭鱼跃"/>
          <p:cNvPicPr>
            <a:picLocks noChangeAspect="1" noChangeArrowheads="1"/>
          </p:cNvPicPr>
          <p:nvPr/>
        </p:nvPicPr>
        <p:blipFill>
          <a:blip r:embed="rId2"/>
          <a:srcRect/>
          <a:stretch>
            <a:fillRect/>
          </a:stretch>
        </p:blipFill>
        <p:spPr bwMode="auto">
          <a:xfrm>
            <a:off x="1000100" y="2000240"/>
            <a:ext cx="7358114" cy="2286016"/>
          </a:xfrm>
          <a:prstGeom prst="rect">
            <a:avLst/>
          </a:prstGeom>
          <a:noFill/>
          <a:ln w="9525">
            <a:noFill/>
            <a:miter lim="800000"/>
            <a:headEnd/>
            <a:tailEnd/>
          </a:ln>
        </p:spPr>
      </p:pic>
      <p:sp>
        <p:nvSpPr>
          <p:cNvPr id="5" name="TextBox 4"/>
          <p:cNvSpPr txBox="1"/>
          <p:nvPr/>
        </p:nvSpPr>
        <p:spPr>
          <a:xfrm>
            <a:off x="500034" y="4572008"/>
            <a:ext cx="8480207" cy="523220"/>
          </a:xfrm>
          <a:prstGeom prst="rect">
            <a:avLst/>
          </a:prstGeom>
          <a:noFill/>
        </p:spPr>
        <p:txBody>
          <a:bodyPr wrap="none" rtlCol="0">
            <a:spAutoFit/>
          </a:bodyPr>
          <a:lstStyle/>
          <a:p>
            <a:r>
              <a:rPr lang="zh-CN" altLang="en-US" sz="2800" b="1">
                <a:latin typeface="黑体" pitchFamily="49" charset="-122"/>
                <a:ea typeface="黑体" pitchFamily="49" charset="-122"/>
              </a:rPr>
              <a:t>根据组图，简要说明国民日常使用交通工具的变化</a:t>
            </a:r>
            <a:r>
              <a:rPr lang="zh-CN" altLang="en-US" sz="2800" b="1" smtClean="0">
                <a:latin typeface="黑体" pitchFamily="49" charset="-122"/>
                <a:ea typeface="黑体" pitchFamily="49" charset="-122"/>
              </a:rPr>
              <a:t>。</a:t>
            </a:r>
            <a:endParaRPr lang="zh-CN" altLang="en-US" sz="2800" b="1">
              <a:latin typeface="黑体" pitchFamily="49" charset="-122"/>
              <a:ea typeface="黑体"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34" y="1000108"/>
            <a:ext cx="8229600" cy="4525963"/>
          </a:xfrm>
        </p:spPr>
        <p:txBody>
          <a:bodyPr/>
          <a:lstStyle/>
          <a:p>
            <a:pPr latinLnBrk="1"/>
            <a:r>
              <a:rPr lang="zh-CN" altLang="en-US" b="1">
                <a:latin typeface="黑体" pitchFamily="49" charset="-122"/>
                <a:ea typeface="黑体" pitchFamily="49" charset="-122"/>
              </a:rPr>
              <a:t>一、解说词的概念</a:t>
            </a:r>
          </a:p>
          <a:p>
            <a:pPr latinLnBrk="1"/>
            <a:r>
              <a:rPr lang="zh-CN" altLang="en-US" b="1" smtClean="0">
                <a:latin typeface="黑体" pitchFamily="49" charset="-122"/>
                <a:ea typeface="黑体" pitchFamily="49" charset="-122"/>
              </a:rPr>
              <a:t>    解</a:t>
            </a:r>
            <a:r>
              <a:rPr lang="zh-CN" altLang="en-US" b="1">
                <a:latin typeface="黑体" pitchFamily="49" charset="-122"/>
                <a:ea typeface="黑体" pitchFamily="49" charset="-122"/>
              </a:rPr>
              <a:t>说词是对事物、人物进行讲解、说明、介绍的一种说明性文体。</a:t>
            </a:r>
          </a:p>
          <a:p>
            <a:pPr latinLnBrk="1"/>
            <a:r>
              <a:rPr lang="zh-CN" altLang="en-US" b="1">
                <a:latin typeface="黑体" pitchFamily="49" charset="-122"/>
                <a:ea typeface="黑体" pitchFamily="49" charset="-122"/>
              </a:rPr>
              <a:t>二、解说词的种类</a:t>
            </a:r>
          </a:p>
          <a:p>
            <a:pPr latinLnBrk="1"/>
            <a:r>
              <a:rPr lang="zh-CN" altLang="en-US" b="1" smtClean="0">
                <a:latin typeface="黑体" pitchFamily="49" charset="-122"/>
                <a:ea typeface="黑体" pitchFamily="49" charset="-122"/>
              </a:rPr>
              <a:t>    解</a:t>
            </a:r>
            <a:r>
              <a:rPr lang="zh-CN" altLang="en-US" b="1">
                <a:latin typeface="黑体" pitchFamily="49" charset="-122"/>
                <a:ea typeface="黑体" pitchFamily="49" charset="-122"/>
              </a:rPr>
              <a:t>说词是配合实物或照片、画面的说明。从内容上分有：产品展销解说词、文物古迹解说词、摄影图片解说词、影视剧解说词等。</a:t>
            </a:r>
          </a:p>
          <a:p>
            <a:endParaRPr lang="zh-CN" altLang="en-US" b="1">
              <a:latin typeface="黑体" pitchFamily="49" charset="-122"/>
              <a:ea typeface="黑体"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142852"/>
            <a:ext cx="8715436" cy="1714512"/>
          </a:xfrm>
        </p:spPr>
        <p:txBody>
          <a:bodyPr>
            <a:noAutofit/>
          </a:bodyPr>
          <a:lstStyle/>
          <a:p>
            <a:pPr algn="l"/>
            <a:r>
              <a:rPr lang="en-US" sz="2400" b="1">
                <a:latin typeface="黑体" pitchFamily="49" charset="-122"/>
                <a:ea typeface="黑体" pitchFamily="49" charset="-122"/>
              </a:rPr>
              <a:t>2</a:t>
            </a:r>
            <a:r>
              <a:rPr lang="zh-CN" altLang="en-US" sz="2400" b="1">
                <a:latin typeface="黑体" pitchFamily="49" charset="-122"/>
                <a:ea typeface="黑体" pitchFamily="49" charset="-122"/>
              </a:rPr>
              <a:t>、读图，不仅能迅速直观坷获取信息，而且那些意蕴丰富、赏心悦目的画面往往能发人深思，令人遐想。请从下面图中任选一幅，认真观察，并调动自己的生活积累，放飞思绪，写出你从中读出的丰富内容。</a:t>
            </a:r>
            <a:br>
              <a:rPr lang="zh-CN" altLang="en-US" sz="2400" b="1">
                <a:latin typeface="黑体" pitchFamily="49" charset="-122"/>
                <a:ea typeface="黑体" pitchFamily="49" charset="-122"/>
              </a:rPr>
            </a:br>
            <a:endParaRPr lang="zh-CN" altLang="en-US" sz="2400" b="1">
              <a:latin typeface="黑体" pitchFamily="49" charset="-122"/>
              <a:ea typeface="黑体" pitchFamily="49" charset="-122"/>
            </a:endParaRPr>
          </a:p>
        </p:txBody>
      </p:sp>
      <p:pic>
        <p:nvPicPr>
          <p:cNvPr id="6146" name="Picture 2" descr="如何拟写图片解说词 - guochungenwzdszx - 鹰击长空　海凭鱼跃"/>
          <p:cNvPicPr>
            <a:picLocks noChangeAspect="1" noChangeArrowheads="1"/>
          </p:cNvPicPr>
          <p:nvPr/>
        </p:nvPicPr>
        <p:blipFill>
          <a:blip r:embed="rId2"/>
          <a:srcRect/>
          <a:stretch>
            <a:fillRect/>
          </a:stretch>
        </p:blipFill>
        <p:spPr bwMode="auto">
          <a:xfrm>
            <a:off x="428596" y="1714488"/>
            <a:ext cx="8572560" cy="4429156"/>
          </a:xfrm>
          <a:prstGeom prst="rect">
            <a:avLst/>
          </a:prstGeom>
          <a:noFill/>
          <a:ln w="9525">
            <a:noFill/>
            <a:miter lim="800000"/>
            <a:headEnd/>
            <a:tailEnd/>
          </a:ln>
        </p:spPr>
      </p:pic>
      <p:sp>
        <p:nvSpPr>
          <p:cNvPr id="6147" name="Rectangle 3"/>
          <p:cNvSpPr>
            <a:spLocks noChangeArrowheads="1"/>
          </p:cNvSpPr>
          <p:nvPr/>
        </p:nvSpPr>
        <p:spPr bwMode="auto">
          <a:xfrm>
            <a:off x="642910" y="6286520"/>
            <a:ext cx="8143932"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ctr"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smtClean="0">
                <a:ln>
                  <a:noFill/>
                </a:ln>
                <a:solidFill>
                  <a:srgbClr val="000000"/>
                </a:solidFill>
                <a:effectLst/>
                <a:latin typeface="楷体" pitchFamily="49" charset="-122"/>
                <a:ea typeface="楷体" pitchFamily="49" charset="-122"/>
                <a:cs typeface="Times New Roman" pitchFamily="18" charset="0"/>
              </a:rPr>
              <a:t>图为社会主义新农村的民族节日。</a:t>
            </a:r>
            <a:r>
              <a:rPr kumimoji="0" lang="en-US" sz="2000" b="1" i="0" u="none" strike="noStrike" cap="none" normalizeH="0" baseline="0" smtClean="0">
                <a:ln>
                  <a:noFill/>
                </a:ln>
                <a:solidFill>
                  <a:srgbClr val="000000"/>
                </a:solidFill>
                <a:effectLst/>
                <a:latin typeface="Times New Roman" pitchFamily="18" charset="0"/>
                <a:ea typeface="楷体" pitchFamily="49" charset="-122"/>
                <a:cs typeface="Times New Roman" pitchFamily="18" charset="0"/>
              </a:rPr>
              <a:t>(</a:t>
            </a:r>
            <a:r>
              <a:rPr kumimoji="0" lang="zh-CN" altLang="en-US" sz="2000" b="1" i="0" u="none" strike="noStrike" cap="none" normalizeH="0" baseline="0" smtClean="0">
                <a:ln>
                  <a:noFill/>
                </a:ln>
                <a:solidFill>
                  <a:srgbClr val="000000"/>
                </a:solidFill>
                <a:effectLst/>
                <a:latin typeface="楷体" pitchFamily="49" charset="-122"/>
                <a:ea typeface="楷体" pitchFamily="49" charset="-122"/>
                <a:cs typeface="Times New Roman" pitchFamily="18" charset="0"/>
              </a:rPr>
              <a:t>图</a:t>
            </a:r>
            <a:r>
              <a:rPr kumimoji="0" lang="zh-CN" altLang="en-US" sz="2000" b="1" i="0" u="none" strike="noStrike" cap="none" normalizeH="0" baseline="0" smtClean="0">
                <a:ln>
                  <a:noFill/>
                </a:ln>
                <a:solidFill>
                  <a:srgbClr val="000000"/>
                </a:solidFill>
                <a:effectLst/>
                <a:latin typeface="楷体" pitchFamily="49" charset="-122"/>
                <a:ea typeface="宋体" pitchFamily="2" charset="-122"/>
                <a:cs typeface="Arial" pitchFamily="34" charset="0"/>
              </a:rPr>
              <a:t>一</a:t>
            </a:r>
            <a:r>
              <a:rPr kumimoji="0" lang="en-US" sz="2000" b="1" i="0" u="none" strike="noStrike" cap="none" normalizeH="0" baseline="0" smtClean="0">
                <a:ln>
                  <a:noFill/>
                </a:ln>
                <a:solidFill>
                  <a:srgbClr val="000000"/>
                </a:solidFill>
                <a:effectLst/>
                <a:latin typeface="Times New Roman" pitchFamily="18" charset="0"/>
                <a:ea typeface="楷体" pitchFamily="49" charset="-122"/>
                <a:cs typeface="Times New Roman" pitchFamily="18" charset="0"/>
              </a:rPr>
              <a:t>)</a:t>
            </a:r>
            <a:endParaRPr kumimoji="0" lang="en-US" sz="20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 descr="如何拟写图片解说词 - guochungenwzdszx - 鹰击长空　海凭鱼跃"/>
          <p:cNvPicPr>
            <a:picLocks noChangeAspect="1" noChangeArrowheads="1"/>
          </p:cNvPicPr>
          <p:nvPr/>
        </p:nvPicPr>
        <p:blipFill>
          <a:blip r:embed="rId2"/>
          <a:srcRect/>
          <a:stretch>
            <a:fillRect/>
          </a:stretch>
        </p:blipFill>
        <p:spPr bwMode="auto">
          <a:xfrm>
            <a:off x="0" y="0"/>
            <a:ext cx="9144000" cy="5715016"/>
          </a:xfrm>
          <a:prstGeom prst="rect">
            <a:avLst/>
          </a:prstGeom>
          <a:noFill/>
          <a:ln w="9525">
            <a:noFill/>
            <a:miter lim="800000"/>
            <a:headEnd/>
            <a:tailEnd/>
          </a:ln>
        </p:spPr>
      </p:pic>
      <p:sp>
        <p:nvSpPr>
          <p:cNvPr id="5" name="TextBox 4"/>
          <p:cNvSpPr txBox="1"/>
          <p:nvPr/>
        </p:nvSpPr>
        <p:spPr>
          <a:xfrm>
            <a:off x="1857356" y="5857892"/>
            <a:ext cx="5357850" cy="707886"/>
          </a:xfrm>
          <a:prstGeom prst="rect">
            <a:avLst/>
          </a:prstGeom>
          <a:noFill/>
        </p:spPr>
        <p:txBody>
          <a:bodyPr wrap="square" rtlCol="0">
            <a:spAutoFit/>
          </a:bodyPr>
          <a:lstStyle/>
          <a:p>
            <a:r>
              <a:rPr lang="zh-CN" altLang="en-US" sz="2000" b="1">
                <a:latin typeface="黑体" pitchFamily="49" charset="-122"/>
                <a:ea typeface="黑体" pitchFamily="49" charset="-122"/>
              </a:rPr>
              <a:t>图为贵州某处美丽的自然案观。</a:t>
            </a:r>
            <a:r>
              <a:rPr lang="en-US" sz="2000" b="1">
                <a:latin typeface="黑体" pitchFamily="49" charset="-122"/>
                <a:ea typeface="黑体" pitchFamily="49" charset="-122"/>
              </a:rPr>
              <a:t>(</a:t>
            </a:r>
            <a:r>
              <a:rPr lang="zh-CN" altLang="en-US" sz="2000" b="1">
                <a:latin typeface="黑体" pitchFamily="49" charset="-122"/>
                <a:ea typeface="黑体" pitchFamily="49" charset="-122"/>
              </a:rPr>
              <a:t>图二</a:t>
            </a:r>
            <a:r>
              <a:rPr lang="en-US" sz="2000" b="1">
                <a:latin typeface="黑体" pitchFamily="49" charset="-122"/>
                <a:ea typeface="黑体" pitchFamily="49" charset="-122"/>
              </a:rPr>
              <a:t>)</a:t>
            </a:r>
            <a:endParaRPr lang="zh-CN" altLang="en-US" sz="2000" b="1">
              <a:latin typeface="黑体" pitchFamily="49" charset="-122"/>
              <a:ea typeface="黑体" pitchFamily="49" charset="-122"/>
            </a:endParaRPr>
          </a:p>
          <a:p>
            <a:endParaRPr lang="zh-CN" altLang="en-US" sz="2000" b="1">
              <a:latin typeface="黑体" pitchFamily="49" charset="-122"/>
              <a:ea typeface="黑体" pitchFamily="49"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44" y="142852"/>
            <a:ext cx="8858312" cy="6572296"/>
          </a:xfrm>
        </p:spPr>
        <p:txBody>
          <a:bodyPr>
            <a:normAutofit fontScale="77500" lnSpcReduction="20000"/>
          </a:bodyPr>
          <a:lstStyle/>
          <a:p>
            <a:r>
              <a:rPr lang="zh-CN" altLang="en-US" b="1">
                <a:latin typeface="黑体" pitchFamily="49" charset="-122"/>
                <a:ea typeface="黑体" pitchFamily="49" charset="-122"/>
              </a:rPr>
              <a:t>附：参考答案</a:t>
            </a:r>
          </a:p>
          <a:p>
            <a:r>
              <a:rPr lang="en-US" b="1">
                <a:latin typeface="黑体" pitchFamily="49" charset="-122"/>
                <a:ea typeface="黑体" pitchFamily="49" charset="-122"/>
              </a:rPr>
              <a:t>1</a:t>
            </a:r>
            <a:r>
              <a:rPr lang="zh-CN" altLang="en-US" b="1">
                <a:latin typeface="黑体" pitchFamily="49" charset="-122"/>
                <a:ea typeface="黑体" pitchFamily="49" charset="-122"/>
              </a:rPr>
              <a:t>、国民日常交通工具</a:t>
            </a:r>
            <a:r>
              <a:rPr lang="en-US" b="1">
                <a:latin typeface="黑体" pitchFamily="49" charset="-122"/>
                <a:ea typeface="黑体" pitchFamily="49" charset="-122"/>
              </a:rPr>
              <a:t>1979</a:t>
            </a:r>
            <a:r>
              <a:rPr lang="zh-CN" altLang="en-US" b="1">
                <a:latin typeface="黑体" pitchFamily="49" charset="-122"/>
                <a:ea typeface="黑体" pitchFamily="49" charset="-122"/>
              </a:rPr>
              <a:t>年主要是自行车，到</a:t>
            </a:r>
            <a:r>
              <a:rPr lang="en-US" b="1">
                <a:latin typeface="黑体" pitchFamily="49" charset="-122"/>
                <a:ea typeface="黑体" pitchFamily="49" charset="-122"/>
              </a:rPr>
              <a:t>2009</a:t>
            </a:r>
            <a:r>
              <a:rPr lang="zh-CN" altLang="en-US" b="1">
                <a:latin typeface="黑体" pitchFamily="49" charset="-122"/>
                <a:ea typeface="黑体" pitchFamily="49" charset="-122"/>
              </a:rPr>
              <a:t>年小汽车越来越多，</a:t>
            </a:r>
            <a:r>
              <a:rPr lang="en-US" b="1">
                <a:latin typeface="黑体" pitchFamily="49" charset="-122"/>
                <a:ea typeface="黑体" pitchFamily="49" charset="-122"/>
              </a:rPr>
              <a:t>2019</a:t>
            </a:r>
            <a:r>
              <a:rPr lang="zh-CN" altLang="en-US" b="1">
                <a:latin typeface="黑体" pitchFamily="49" charset="-122"/>
                <a:ea typeface="黑体" pitchFamily="49" charset="-122"/>
              </a:rPr>
              <a:t>年自行车将成为新宠。</a:t>
            </a:r>
          </a:p>
          <a:p>
            <a:r>
              <a:rPr lang="en-US" b="1">
                <a:latin typeface="黑体" pitchFamily="49" charset="-122"/>
                <a:ea typeface="黑体" pitchFamily="49" charset="-122"/>
              </a:rPr>
              <a:t>2</a:t>
            </a:r>
            <a:r>
              <a:rPr lang="zh-CN" altLang="en-US" b="1">
                <a:latin typeface="黑体" pitchFamily="49" charset="-122"/>
                <a:ea typeface="黑体" pitchFamily="49" charset="-122"/>
              </a:rPr>
              <a:t>、图</a:t>
            </a:r>
            <a:r>
              <a:rPr lang="en-US" b="1">
                <a:latin typeface="黑体" pitchFamily="49" charset="-122"/>
                <a:ea typeface="黑体" pitchFamily="49" charset="-122"/>
              </a:rPr>
              <a:t>(</a:t>
            </a:r>
            <a:r>
              <a:rPr lang="zh-CN" altLang="en-US" b="1">
                <a:latin typeface="黑体" pitchFamily="49" charset="-122"/>
                <a:ea typeface="黑体" pitchFamily="49" charset="-122"/>
              </a:rPr>
              <a:t>一</a:t>
            </a:r>
            <a:r>
              <a:rPr lang="en-US" b="1">
                <a:latin typeface="黑体" pitchFamily="49" charset="-122"/>
                <a:ea typeface="黑体" pitchFamily="49" charset="-122"/>
              </a:rPr>
              <a:t>)</a:t>
            </a:r>
            <a:r>
              <a:rPr lang="zh-CN" altLang="en-US" b="1">
                <a:latin typeface="黑体" pitchFamily="49" charset="-122"/>
                <a:ea typeface="黑体" pitchFamily="49" charset="-122"/>
              </a:rPr>
              <a:t>：①这是一幅男女共欢、老少同乐、和美融洽的少数民族节日欢庆图。②他们随着芦笙优美的旋律载歌载舞，蕴涵了浓郁而别致的民族风情文化；表现了他们对现实幸福生活的赞美，对未来理想的憧憬。③读出了在太平盛世下，社会主义新农村日新月异的发展变化和少数民族兄弟在物质与精神方面的新生活、新面貌。④读出了党的“惠农”政策和民族政策，带来了人民的幸福，促进了民族的团结，构建了社会的和谐</a:t>
            </a:r>
            <a:r>
              <a:rPr lang="zh-CN" altLang="en-US" b="1" smtClean="0">
                <a:latin typeface="黑体" pitchFamily="49" charset="-122"/>
                <a:ea typeface="黑体" pitchFamily="49" charset="-122"/>
              </a:rPr>
              <a:t>。</a:t>
            </a:r>
            <a:endParaRPr lang="en-US" altLang="zh-CN" b="1" smtClean="0">
              <a:latin typeface="黑体" pitchFamily="49" charset="-122"/>
              <a:ea typeface="黑体" pitchFamily="49" charset="-122"/>
            </a:endParaRPr>
          </a:p>
          <a:p>
            <a:r>
              <a:rPr lang="zh-CN" altLang="en-US" b="1" smtClean="0">
                <a:latin typeface="黑体" pitchFamily="49" charset="-122"/>
                <a:ea typeface="黑体" pitchFamily="49" charset="-122"/>
              </a:rPr>
              <a:t>图</a:t>
            </a:r>
            <a:r>
              <a:rPr lang="en-US" b="1">
                <a:latin typeface="黑体" pitchFamily="49" charset="-122"/>
                <a:ea typeface="黑体" pitchFamily="49" charset="-122"/>
              </a:rPr>
              <a:t>(</a:t>
            </a:r>
            <a:r>
              <a:rPr lang="zh-CN" altLang="en-US" b="1">
                <a:latin typeface="黑体" pitchFamily="49" charset="-122"/>
                <a:ea typeface="黑体" pitchFamily="49" charset="-122"/>
              </a:rPr>
              <a:t>二</a:t>
            </a:r>
            <a:r>
              <a:rPr lang="en-US" b="1">
                <a:latin typeface="黑体" pitchFamily="49" charset="-122"/>
                <a:ea typeface="黑体" pitchFamily="49" charset="-122"/>
              </a:rPr>
              <a:t>)</a:t>
            </a:r>
            <a:r>
              <a:rPr lang="zh-CN" altLang="en-US" b="1">
                <a:latin typeface="黑体" pitchFamily="49" charset="-122"/>
                <a:ea typeface="黑体" pitchFamily="49" charset="-122"/>
              </a:rPr>
              <a:t>：①读出了水的清悠、植被的丰茂，山的巍峨、洞的灵异，真如鬼斧神工，天造地设，组成了一幅自然和谐，令人心驰神往的山水画卷。②感受到青山绿水问流淌出来的宁静与闲适、清幽与淡泊，极富诗情画意。③似乎也感受到了微微的山风、清新的水气、山石树木的倒影带给人的清凉惬意。④还感受到了保护生态平衡，留住青山绿水，营造良好的居住环境，是每一个贵州人民的责任和义务。</a:t>
            </a:r>
            <a:r>
              <a:rPr lang="en-US" b="1">
                <a:latin typeface="黑体" pitchFamily="49" charset="-122"/>
                <a:ea typeface="黑体" pitchFamily="49" charset="-122"/>
              </a:rPr>
              <a:t>(</a:t>
            </a:r>
            <a:r>
              <a:rPr lang="zh-CN" altLang="en-US" b="1">
                <a:latin typeface="黑体" pitchFamily="49" charset="-122"/>
                <a:ea typeface="黑体" pitchFamily="49" charset="-122"/>
              </a:rPr>
              <a:t>答案只要有所感悟，合乎情理，任意答出以上一项内容，语言表述有一定的文采即可</a:t>
            </a:r>
            <a:r>
              <a:rPr lang="en-US" b="1">
                <a:latin typeface="黑体" pitchFamily="49" charset="-122"/>
                <a:ea typeface="黑体" pitchFamily="49" charset="-122"/>
              </a:rPr>
              <a:t>)</a:t>
            </a:r>
            <a:endParaRPr lang="zh-CN" altLang="en-US" b="1">
              <a:latin typeface="黑体" pitchFamily="49" charset="-122"/>
              <a:ea typeface="黑体" pitchFamily="49" charset="-122"/>
            </a:endParaRPr>
          </a:p>
          <a:p>
            <a:endParaRPr lang="zh-CN" altLang="en-US" b="1">
              <a:latin typeface="黑体" pitchFamily="49" charset="-122"/>
              <a:ea typeface="黑体"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5720" y="142852"/>
            <a:ext cx="8229600" cy="714380"/>
          </a:xfrm>
        </p:spPr>
        <p:txBody>
          <a:bodyPr>
            <a:normAutofit/>
          </a:bodyPr>
          <a:lstStyle/>
          <a:p>
            <a:pPr algn="l"/>
            <a:r>
              <a:rPr lang="zh-CN" altLang="en-US" sz="3600" b="1">
                <a:solidFill>
                  <a:srgbClr val="FF0000"/>
                </a:solidFill>
                <a:latin typeface="黑体" pitchFamily="49" charset="-122"/>
                <a:ea typeface="黑体" pitchFamily="49" charset="-122"/>
              </a:rPr>
              <a:t>三、解说词的特</a:t>
            </a:r>
            <a:r>
              <a:rPr lang="zh-CN" altLang="en-US" sz="3600" b="1" smtClean="0">
                <a:solidFill>
                  <a:srgbClr val="FF0000"/>
                </a:solidFill>
                <a:latin typeface="黑体" pitchFamily="49" charset="-122"/>
                <a:ea typeface="黑体" pitchFamily="49" charset="-122"/>
              </a:rPr>
              <a:t>点</a:t>
            </a:r>
            <a:endParaRPr lang="zh-CN" altLang="en-US" sz="3600" b="1">
              <a:solidFill>
                <a:srgbClr val="FF0000"/>
              </a:solidFill>
              <a:latin typeface="黑体" pitchFamily="49" charset="-122"/>
              <a:ea typeface="黑体" pitchFamily="49" charset="-122"/>
            </a:endParaRPr>
          </a:p>
        </p:txBody>
      </p:sp>
      <p:sp>
        <p:nvSpPr>
          <p:cNvPr id="3" name="内容占位符 2"/>
          <p:cNvSpPr>
            <a:spLocks noGrp="1"/>
          </p:cNvSpPr>
          <p:nvPr>
            <p:ph idx="1"/>
          </p:nvPr>
        </p:nvSpPr>
        <p:spPr/>
        <p:txBody>
          <a:bodyPr>
            <a:normAutofit fontScale="92500" lnSpcReduction="20000"/>
          </a:bodyPr>
          <a:lstStyle/>
          <a:p>
            <a:pPr latinLnBrk="1"/>
            <a:r>
              <a:rPr lang="en-US" b="1">
                <a:latin typeface="黑体" pitchFamily="49" charset="-122"/>
                <a:ea typeface="黑体" pitchFamily="49" charset="-122"/>
              </a:rPr>
              <a:t>1.</a:t>
            </a:r>
            <a:r>
              <a:rPr lang="zh-CN" altLang="en-US" b="1">
                <a:latin typeface="黑体" pitchFamily="49" charset="-122"/>
                <a:ea typeface="黑体" pitchFamily="49" charset="-122"/>
              </a:rPr>
              <a:t>阐释性</a:t>
            </a:r>
          </a:p>
          <a:p>
            <a:pPr latinLnBrk="1"/>
            <a:r>
              <a:rPr lang="zh-CN" altLang="en-US" b="1" smtClean="0">
                <a:latin typeface="黑体" pitchFamily="49" charset="-122"/>
                <a:ea typeface="黑体" pitchFamily="49" charset="-122"/>
              </a:rPr>
              <a:t>    解</a:t>
            </a:r>
            <a:r>
              <a:rPr lang="zh-CN" altLang="en-US" b="1">
                <a:latin typeface="黑体" pitchFamily="49" charset="-122"/>
                <a:ea typeface="黑体" pitchFamily="49" charset="-122"/>
              </a:rPr>
              <a:t>说词是一种充分运用记叙、议论、抒情和描写等表达方式的解释和说明。</a:t>
            </a:r>
          </a:p>
          <a:p>
            <a:pPr latinLnBrk="1"/>
            <a:r>
              <a:rPr lang="en-US" b="1">
                <a:latin typeface="黑体" pitchFamily="49" charset="-122"/>
                <a:ea typeface="黑体" pitchFamily="49" charset="-122"/>
              </a:rPr>
              <a:t>2.</a:t>
            </a:r>
            <a:r>
              <a:rPr lang="zh-CN" altLang="en-US" b="1">
                <a:latin typeface="黑体" pitchFamily="49" charset="-122"/>
                <a:ea typeface="黑体" pitchFamily="49" charset="-122"/>
              </a:rPr>
              <a:t>感染性</a:t>
            </a:r>
          </a:p>
          <a:p>
            <a:pPr latinLnBrk="1"/>
            <a:r>
              <a:rPr lang="zh-CN" altLang="en-US" b="1" smtClean="0">
                <a:latin typeface="黑体" pitchFamily="49" charset="-122"/>
                <a:ea typeface="黑体" pitchFamily="49" charset="-122"/>
              </a:rPr>
              <a:t>    解</a:t>
            </a:r>
            <a:r>
              <a:rPr lang="zh-CN" altLang="en-US" b="1">
                <a:latin typeface="黑体" pitchFamily="49" charset="-122"/>
                <a:ea typeface="黑体" pitchFamily="49" charset="-122"/>
              </a:rPr>
              <a:t>说词是一种主观与客观相结合的解说，它可以用平实的语言，也可以用文学的语言，准确之外，力求做到具体、形象。</a:t>
            </a:r>
          </a:p>
          <a:p>
            <a:pPr latinLnBrk="1">
              <a:buNone/>
            </a:pPr>
            <a:r>
              <a:rPr lang="en-US" b="1" smtClean="0">
                <a:latin typeface="黑体" pitchFamily="49" charset="-122"/>
                <a:ea typeface="黑体" pitchFamily="49" charset="-122"/>
              </a:rPr>
              <a:t>   3</a:t>
            </a:r>
            <a:r>
              <a:rPr lang="en-US" b="1">
                <a:latin typeface="黑体" pitchFamily="49" charset="-122"/>
                <a:ea typeface="黑体" pitchFamily="49" charset="-122"/>
              </a:rPr>
              <a:t>.</a:t>
            </a:r>
            <a:r>
              <a:rPr lang="zh-CN" altLang="en-US" b="1">
                <a:latin typeface="黑体" pitchFamily="49" charset="-122"/>
                <a:ea typeface="黑体" pitchFamily="49" charset="-122"/>
              </a:rPr>
              <a:t>依附性</a:t>
            </a:r>
          </a:p>
          <a:p>
            <a:pPr latinLnBrk="1"/>
            <a:r>
              <a:rPr lang="zh-CN" altLang="en-US" b="1" smtClean="0">
                <a:latin typeface="黑体" pitchFamily="49" charset="-122"/>
                <a:ea typeface="黑体" pitchFamily="49" charset="-122"/>
              </a:rPr>
              <a:t>    解</a:t>
            </a:r>
            <a:r>
              <a:rPr lang="zh-CN" altLang="en-US" b="1">
                <a:latin typeface="黑体" pitchFamily="49" charset="-122"/>
                <a:ea typeface="黑体" pitchFamily="49" charset="-122"/>
              </a:rPr>
              <a:t>说词与被解说的事物紧密联系在一起，没有被解说的事物，解说词便不存在。</a:t>
            </a:r>
          </a:p>
          <a:p>
            <a:endParaRPr lang="zh-CN" altLang="en-US" b="1">
              <a:latin typeface="黑体" pitchFamily="49" charset="-122"/>
              <a:ea typeface="黑体"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54032"/>
          </a:xfrm>
        </p:spPr>
        <p:txBody>
          <a:bodyPr>
            <a:normAutofit/>
          </a:bodyPr>
          <a:lstStyle/>
          <a:p>
            <a:pPr algn="l"/>
            <a:r>
              <a:rPr lang="zh-CN" altLang="en-US" sz="3600" b="1">
                <a:solidFill>
                  <a:srgbClr val="FF0000"/>
                </a:solidFill>
                <a:latin typeface="黑体" pitchFamily="49" charset="-122"/>
                <a:ea typeface="黑体" pitchFamily="49" charset="-122"/>
              </a:rPr>
              <a:t>四、解说词的写</a:t>
            </a:r>
            <a:r>
              <a:rPr lang="zh-CN" altLang="en-US" sz="3600" b="1" smtClean="0">
                <a:solidFill>
                  <a:srgbClr val="FF0000"/>
                </a:solidFill>
                <a:latin typeface="黑体" pitchFamily="49" charset="-122"/>
                <a:ea typeface="黑体" pitchFamily="49" charset="-122"/>
              </a:rPr>
              <a:t>法</a:t>
            </a:r>
            <a:endParaRPr lang="zh-CN" altLang="en-US" sz="3600" b="1">
              <a:solidFill>
                <a:srgbClr val="FF0000"/>
              </a:solidFill>
              <a:latin typeface="黑体" pitchFamily="49" charset="-122"/>
              <a:ea typeface="黑体" pitchFamily="49" charset="-122"/>
            </a:endParaRPr>
          </a:p>
        </p:txBody>
      </p:sp>
      <p:sp>
        <p:nvSpPr>
          <p:cNvPr id="3" name="内容占位符 2"/>
          <p:cNvSpPr>
            <a:spLocks noGrp="1"/>
          </p:cNvSpPr>
          <p:nvPr>
            <p:ph idx="1"/>
          </p:nvPr>
        </p:nvSpPr>
        <p:spPr>
          <a:xfrm>
            <a:off x="0" y="1000108"/>
            <a:ext cx="9144000" cy="5857892"/>
          </a:xfrm>
        </p:spPr>
        <p:txBody>
          <a:bodyPr>
            <a:noAutofit/>
          </a:bodyPr>
          <a:lstStyle/>
          <a:p>
            <a:pPr latinLnBrk="1"/>
            <a:r>
              <a:rPr lang="zh-CN" altLang="en-US" sz="2400" b="1" smtClean="0">
                <a:latin typeface="黑体" pitchFamily="49" charset="-122"/>
                <a:ea typeface="黑体" pitchFamily="49" charset="-122"/>
              </a:rPr>
              <a:t>    解</a:t>
            </a:r>
            <a:r>
              <a:rPr lang="zh-CN" altLang="en-US" sz="2400" b="1">
                <a:latin typeface="黑体" pitchFamily="49" charset="-122"/>
                <a:ea typeface="黑体" pitchFamily="49" charset="-122"/>
              </a:rPr>
              <a:t>说词因被解说的事物不同而千差万别。大体上有三种形式。</a:t>
            </a:r>
          </a:p>
          <a:p>
            <a:pPr latinLnBrk="1"/>
            <a:r>
              <a:rPr lang="en-US" sz="2400" b="1">
                <a:latin typeface="黑体" pitchFamily="49" charset="-122"/>
                <a:ea typeface="黑体" pitchFamily="49" charset="-122"/>
              </a:rPr>
              <a:t>1.</a:t>
            </a:r>
            <a:r>
              <a:rPr lang="zh-CN" altLang="en-US" sz="2400" b="1">
                <a:latin typeface="黑体" pitchFamily="49" charset="-122"/>
                <a:ea typeface="黑体" pitchFamily="49" charset="-122"/>
              </a:rPr>
              <a:t>穿插式。即穿插在电影、电视剧的剧情进展中，三言两语，简要介绍有关人物和事件，使观众更透彻地理解剧情。</a:t>
            </a:r>
          </a:p>
          <a:p>
            <a:pPr latinLnBrk="1"/>
            <a:r>
              <a:rPr lang="en-US" sz="2400" b="1">
                <a:latin typeface="黑体" pitchFamily="49" charset="-122"/>
                <a:ea typeface="黑体" pitchFamily="49" charset="-122"/>
              </a:rPr>
              <a:t>2.</a:t>
            </a:r>
            <a:r>
              <a:rPr lang="zh-CN" altLang="en-US" sz="2400" b="1">
                <a:latin typeface="黑体" pitchFamily="49" charset="-122"/>
                <a:ea typeface="黑体" pitchFamily="49" charset="-122"/>
              </a:rPr>
              <a:t>特写式。即就某个实物或画面作介绍，文物古迹解说词、专题展览解说词、摄影图片解说词等均属此类。它要求重点突出地介绍有关知识，给观众以视觉上的补充。</a:t>
            </a:r>
          </a:p>
          <a:p>
            <a:pPr latinLnBrk="1"/>
            <a:r>
              <a:rPr lang="en-US" sz="2400" b="1">
                <a:latin typeface="黑体" pitchFamily="49" charset="-122"/>
                <a:ea typeface="黑体" pitchFamily="49" charset="-122"/>
              </a:rPr>
              <a:t>3.</a:t>
            </a:r>
            <a:r>
              <a:rPr lang="zh-CN" altLang="en-US" sz="2400" b="1">
                <a:latin typeface="黑体" pitchFamily="49" charset="-122"/>
                <a:ea typeface="黑体" pitchFamily="49" charset="-122"/>
              </a:rPr>
              <a:t>文章式。即用文章的形式来介绍被解说的对象。连环画解说词、记实性的电影、电视剧的解说词均属此类。它既是一篇完整的文章，同时又要紧扣被解说的对象，因物或因事而行文。</a:t>
            </a:r>
          </a:p>
          <a:p>
            <a:pPr latinLnBrk="1"/>
            <a:r>
              <a:rPr lang="zh-CN" altLang="en-US" sz="2400" b="1">
                <a:latin typeface="黑体" pitchFamily="49" charset="-122"/>
                <a:ea typeface="黑体" pitchFamily="49" charset="-122"/>
              </a:rPr>
              <a:t>不论是哪一种形式的解说词，都要求扣住所要解说的对象的特点，用通俗简洁的语言，把实物或图像的内容介绍给观众。解说词只有配合紧密，才能使观众获得更深刻的认识</a:t>
            </a:r>
            <a:r>
              <a:rPr lang="zh-CN" altLang="en-US" sz="2400" b="1" smtClean="0">
                <a:latin typeface="黑体" pitchFamily="49" charset="-122"/>
                <a:ea typeface="黑体" pitchFamily="49" charset="-122"/>
              </a:rPr>
              <a:t>。</a:t>
            </a:r>
            <a:endParaRPr lang="zh-CN" altLang="en-US" sz="2400" b="1">
              <a:latin typeface="黑体" pitchFamily="49" charset="-122"/>
              <a:ea typeface="黑体"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96908"/>
          </a:xfrm>
        </p:spPr>
        <p:txBody>
          <a:bodyPr>
            <a:normAutofit/>
          </a:bodyPr>
          <a:lstStyle/>
          <a:p>
            <a:pPr algn="l"/>
            <a:r>
              <a:rPr lang="zh-CN" altLang="en-US" sz="3600" b="1">
                <a:solidFill>
                  <a:srgbClr val="FF0000"/>
                </a:solidFill>
                <a:latin typeface="黑体" pitchFamily="49" charset="-122"/>
                <a:ea typeface="黑体" pitchFamily="49" charset="-122"/>
              </a:rPr>
              <a:t>五、解说词的写作要</a:t>
            </a:r>
            <a:r>
              <a:rPr lang="zh-CN" altLang="en-US" sz="3600" b="1" smtClean="0">
                <a:solidFill>
                  <a:srgbClr val="FF0000"/>
                </a:solidFill>
                <a:latin typeface="黑体" pitchFamily="49" charset="-122"/>
                <a:ea typeface="黑体" pitchFamily="49" charset="-122"/>
              </a:rPr>
              <a:t>求</a:t>
            </a:r>
            <a:endParaRPr lang="zh-CN" altLang="en-US" sz="3600" b="1">
              <a:solidFill>
                <a:srgbClr val="FF0000"/>
              </a:solidFill>
              <a:latin typeface="黑体" pitchFamily="49" charset="-122"/>
              <a:ea typeface="黑体" pitchFamily="49" charset="-122"/>
            </a:endParaRPr>
          </a:p>
        </p:txBody>
      </p:sp>
      <p:sp>
        <p:nvSpPr>
          <p:cNvPr id="3" name="内容占位符 2"/>
          <p:cNvSpPr>
            <a:spLocks noGrp="1"/>
          </p:cNvSpPr>
          <p:nvPr>
            <p:ph idx="1"/>
          </p:nvPr>
        </p:nvSpPr>
        <p:spPr/>
        <p:txBody>
          <a:bodyPr/>
          <a:lstStyle/>
          <a:p>
            <a:pPr latinLnBrk="1"/>
            <a:r>
              <a:rPr lang="en-US" b="1">
                <a:latin typeface="黑体" pitchFamily="49" charset="-122"/>
                <a:ea typeface="黑体" pitchFamily="49" charset="-122"/>
              </a:rPr>
              <a:t>1.</a:t>
            </a:r>
            <a:r>
              <a:rPr lang="zh-CN" altLang="en-US" b="1">
                <a:latin typeface="黑体" pitchFamily="49" charset="-122"/>
                <a:ea typeface="黑体" pitchFamily="49" charset="-122"/>
              </a:rPr>
              <a:t>要深入浅出，条理清楚。只有这样，才能便于理解和记忆。</a:t>
            </a:r>
          </a:p>
          <a:p>
            <a:pPr latinLnBrk="1"/>
            <a:r>
              <a:rPr lang="en-US" b="1">
                <a:latin typeface="黑体" pitchFamily="49" charset="-122"/>
                <a:ea typeface="黑体" pitchFamily="49" charset="-122"/>
              </a:rPr>
              <a:t>2.</a:t>
            </a:r>
            <a:r>
              <a:rPr lang="zh-CN" altLang="en-US" b="1">
                <a:latin typeface="黑体" pitchFamily="49" charset="-122"/>
                <a:ea typeface="黑体" pitchFamily="49" charset="-122"/>
              </a:rPr>
              <a:t>必须有一定的文学修养，并且把握人们的视听规律，使解说词具有感染力</a:t>
            </a:r>
            <a:r>
              <a:rPr lang="zh-CN" altLang="en-US" b="1" smtClean="0">
                <a:latin typeface="黑体" pitchFamily="49" charset="-122"/>
                <a:ea typeface="黑体" pitchFamily="49" charset="-122"/>
              </a:rPr>
              <a:t>。</a:t>
            </a:r>
            <a:endParaRPr lang="zh-CN" altLang="en-US" b="1">
              <a:latin typeface="黑体" pitchFamily="49" charset="-122"/>
              <a:ea typeface="黑体" pitchFamily="49"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8"/>
            <a:ext cx="8643998" cy="6429420"/>
          </a:xfrm>
        </p:spPr>
        <p:txBody>
          <a:bodyPr>
            <a:normAutofit fontScale="70000" lnSpcReduction="20000"/>
          </a:bodyPr>
          <a:lstStyle/>
          <a:p>
            <a:pPr latinLnBrk="1"/>
            <a:r>
              <a:rPr lang="zh-CN" altLang="en-US" b="1" smtClean="0">
                <a:latin typeface="黑体" pitchFamily="49" charset="-122"/>
                <a:ea typeface="黑体" pitchFamily="49" charset="-122"/>
              </a:rPr>
              <a:t>              </a:t>
            </a:r>
            <a:r>
              <a:rPr lang="zh-CN" altLang="en-US" b="1" smtClean="0">
                <a:latin typeface="黑体" pitchFamily="49" charset="-122"/>
                <a:ea typeface="黑体" pitchFamily="49" charset="-122"/>
              </a:rPr>
              <a:t>锦</a:t>
            </a:r>
            <a:r>
              <a:rPr lang="zh-CN" altLang="en-US" b="1">
                <a:latin typeface="黑体" pitchFamily="49" charset="-122"/>
                <a:ea typeface="黑体" pitchFamily="49" charset="-122"/>
              </a:rPr>
              <a:t>绣江南鱼米</a:t>
            </a:r>
            <a:r>
              <a:rPr lang="zh-CN" altLang="en-US" b="1" smtClean="0">
                <a:latin typeface="黑体" pitchFamily="49" charset="-122"/>
                <a:ea typeface="黑体" pitchFamily="49" charset="-122"/>
              </a:rPr>
              <a:t>乡</a:t>
            </a:r>
            <a:r>
              <a:rPr lang="en-US" altLang="zh-CN" b="1" smtClean="0">
                <a:latin typeface="黑体" pitchFamily="49" charset="-122"/>
                <a:ea typeface="黑体" pitchFamily="49" charset="-122"/>
              </a:rPr>
              <a:t>------</a:t>
            </a:r>
            <a:r>
              <a:rPr lang="zh-CN" altLang="en-US" b="1" smtClean="0">
                <a:latin typeface="黑体" pitchFamily="49" charset="-122"/>
                <a:ea typeface="黑体" pitchFamily="49" charset="-122"/>
              </a:rPr>
              <a:t>无</a:t>
            </a:r>
            <a:r>
              <a:rPr lang="zh-CN" altLang="en-US" b="1">
                <a:latin typeface="黑体" pitchFamily="49" charset="-122"/>
                <a:ea typeface="黑体" pitchFamily="49" charset="-122"/>
              </a:rPr>
              <a:t>锡</a:t>
            </a:r>
          </a:p>
          <a:p>
            <a:pPr latinLnBrk="1"/>
            <a:r>
              <a:rPr lang="zh-CN" altLang="en-US" b="1" smtClean="0">
                <a:latin typeface="黑体" pitchFamily="49" charset="-122"/>
                <a:ea typeface="黑体" pitchFamily="49" charset="-122"/>
              </a:rPr>
              <a:t>    无</a:t>
            </a:r>
            <a:r>
              <a:rPr lang="zh-CN" altLang="en-US" b="1">
                <a:latin typeface="黑体" pitchFamily="49" charset="-122"/>
                <a:ea typeface="黑体" pitchFamily="49" charset="-122"/>
              </a:rPr>
              <a:t>锡，地处长江三角洲中心地带，南临太湖，京杭大运河绕境而过。</a:t>
            </a:r>
            <a:r>
              <a:rPr lang="en-US" b="1">
                <a:latin typeface="黑体" pitchFamily="49" charset="-122"/>
                <a:ea typeface="黑体" pitchFamily="49" charset="-122"/>
              </a:rPr>
              <a:t>“</a:t>
            </a:r>
            <a:r>
              <a:rPr lang="zh-CN" altLang="en-US" b="1">
                <a:latin typeface="黑体" pitchFamily="49" charset="-122"/>
                <a:ea typeface="黑体" pitchFamily="49" charset="-122"/>
              </a:rPr>
              <a:t>有锡兵，天下争</a:t>
            </a:r>
            <a:r>
              <a:rPr lang="en-US" b="1">
                <a:latin typeface="黑体" pitchFamily="49" charset="-122"/>
                <a:ea typeface="黑体" pitchFamily="49" charset="-122"/>
              </a:rPr>
              <a:t>;</a:t>
            </a:r>
            <a:r>
              <a:rPr lang="zh-CN" altLang="en-US" b="1">
                <a:latin typeface="黑体" pitchFamily="49" charset="-122"/>
                <a:ea typeface="黑体" pitchFamily="49" charset="-122"/>
              </a:rPr>
              <a:t>无锡宁，天下清。</a:t>
            </a:r>
            <a:r>
              <a:rPr lang="en-US" b="1">
                <a:latin typeface="黑体" pitchFamily="49" charset="-122"/>
                <a:ea typeface="黑体" pitchFamily="49" charset="-122"/>
              </a:rPr>
              <a:t>”</a:t>
            </a:r>
            <a:r>
              <a:rPr lang="zh-CN" altLang="en-US" b="1">
                <a:latin typeface="黑体" pitchFamily="49" charset="-122"/>
                <a:ea typeface="黑体" pitchFamily="49" charset="-122"/>
              </a:rPr>
              <a:t>它从汉初因锡山锡铅枯竭而取名</a:t>
            </a:r>
            <a:r>
              <a:rPr lang="en-US" b="1">
                <a:latin typeface="黑体" pitchFamily="49" charset="-122"/>
                <a:ea typeface="黑体" pitchFamily="49" charset="-122"/>
              </a:rPr>
              <a:t>“</a:t>
            </a:r>
            <a:r>
              <a:rPr lang="zh-CN" altLang="en-US" b="1">
                <a:latin typeface="黑体" pitchFamily="49" charset="-122"/>
                <a:ea typeface="黑体" pitchFamily="49" charset="-122"/>
              </a:rPr>
              <a:t>无锡</a:t>
            </a:r>
            <a:r>
              <a:rPr lang="en-US" b="1">
                <a:latin typeface="黑体" pitchFamily="49" charset="-122"/>
                <a:ea typeface="黑体" pitchFamily="49" charset="-122"/>
              </a:rPr>
              <a:t>”</a:t>
            </a:r>
            <a:r>
              <a:rPr lang="zh-CN" altLang="en-US" b="1">
                <a:latin typeface="黑体" pitchFamily="49" charset="-122"/>
                <a:ea typeface="黑体" pitchFamily="49" charset="-122"/>
              </a:rPr>
              <a:t>作县名，至今已有两千多年了。这里，气候温和，土地肥沃，物产丰富，素称</a:t>
            </a:r>
            <a:r>
              <a:rPr lang="en-US" b="1">
                <a:latin typeface="黑体" pitchFamily="49" charset="-122"/>
                <a:ea typeface="黑体" pitchFamily="49" charset="-122"/>
              </a:rPr>
              <a:t>“</a:t>
            </a:r>
            <a:r>
              <a:rPr lang="zh-CN" altLang="en-US" b="1">
                <a:latin typeface="黑体" pitchFamily="49" charset="-122"/>
                <a:ea typeface="黑体" pitchFamily="49" charset="-122"/>
              </a:rPr>
              <a:t>鱼米之乡</a:t>
            </a:r>
            <a:r>
              <a:rPr lang="en-US" b="1">
                <a:latin typeface="黑体" pitchFamily="49" charset="-122"/>
                <a:ea typeface="黑体" pitchFamily="49" charset="-122"/>
              </a:rPr>
              <a:t>”</a:t>
            </a:r>
            <a:r>
              <a:rPr lang="zh-CN" altLang="en-US" b="1">
                <a:latin typeface="黑体" pitchFamily="49" charset="-122"/>
                <a:ea typeface="黑体" pitchFamily="49" charset="-122"/>
              </a:rPr>
              <a:t>。</a:t>
            </a:r>
            <a:r>
              <a:rPr lang="en-US" b="1">
                <a:latin typeface="黑体" pitchFamily="49" charset="-122"/>
                <a:ea typeface="黑体" pitchFamily="49" charset="-122"/>
              </a:rPr>
              <a:t>16</a:t>
            </a:r>
            <a:r>
              <a:rPr lang="zh-CN" altLang="en-US" b="1">
                <a:latin typeface="黑体" pitchFamily="49" charset="-122"/>
                <a:ea typeface="黑体" pitchFamily="49" charset="-122"/>
              </a:rPr>
              <a:t>世纪前后，被称为</a:t>
            </a:r>
            <a:r>
              <a:rPr lang="en-US" b="1">
                <a:latin typeface="黑体" pitchFamily="49" charset="-122"/>
                <a:ea typeface="黑体" pitchFamily="49" charset="-122"/>
              </a:rPr>
              <a:t>“</a:t>
            </a:r>
            <a:r>
              <a:rPr lang="zh-CN" altLang="en-US" b="1">
                <a:latin typeface="黑体" pitchFamily="49" charset="-122"/>
                <a:ea typeface="黑体" pitchFamily="49" charset="-122"/>
              </a:rPr>
              <a:t>布码头</a:t>
            </a:r>
            <a:r>
              <a:rPr lang="en-US" b="1">
                <a:latin typeface="黑体" pitchFamily="49" charset="-122"/>
                <a:ea typeface="黑体" pitchFamily="49" charset="-122"/>
              </a:rPr>
              <a:t>”</a:t>
            </a:r>
            <a:r>
              <a:rPr lang="zh-CN" altLang="en-US" b="1">
                <a:latin typeface="黑体" pitchFamily="49" charset="-122"/>
                <a:ea typeface="黑体" pitchFamily="49" charset="-122"/>
              </a:rPr>
              <a:t>，与长江沿岸汉口的</a:t>
            </a:r>
          </a:p>
          <a:p>
            <a:pPr latinLnBrk="1"/>
            <a:r>
              <a:rPr lang="en-US" b="1" smtClean="0">
                <a:latin typeface="黑体" pitchFamily="49" charset="-122"/>
                <a:ea typeface="黑体" pitchFamily="49" charset="-122"/>
              </a:rPr>
              <a:t>    “</a:t>
            </a:r>
            <a:r>
              <a:rPr lang="zh-CN" altLang="en-US" b="1">
                <a:latin typeface="黑体" pitchFamily="49" charset="-122"/>
                <a:ea typeface="黑体" pitchFamily="49" charset="-122"/>
              </a:rPr>
              <a:t>船码头</a:t>
            </a:r>
            <a:r>
              <a:rPr lang="en-US" b="1">
                <a:latin typeface="黑体" pitchFamily="49" charset="-122"/>
                <a:ea typeface="黑体" pitchFamily="49" charset="-122"/>
              </a:rPr>
              <a:t>”</a:t>
            </a:r>
            <a:r>
              <a:rPr lang="zh-CN" altLang="en-US" b="1">
                <a:latin typeface="黑体" pitchFamily="49" charset="-122"/>
                <a:ea typeface="黑体" pitchFamily="49" charset="-122"/>
              </a:rPr>
              <a:t>，以及镇江的</a:t>
            </a:r>
            <a:r>
              <a:rPr lang="en-US" b="1">
                <a:latin typeface="黑体" pitchFamily="49" charset="-122"/>
                <a:ea typeface="黑体" pitchFamily="49" charset="-122"/>
              </a:rPr>
              <a:t>“</a:t>
            </a:r>
            <a:r>
              <a:rPr lang="zh-CN" altLang="en-US" b="1">
                <a:latin typeface="黑体" pitchFamily="49" charset="-122"/>
                <a:ea typeface="黑体" pitchFamily="49" charset="-122"/>
              </a:rPr>
              <a:t>银码头</a:t>
            </a:r>
            <a:r>
              <a:rPr lang="en-US" b="1">
                <a:latin typeface="黑体" pitchFamily="49" charset="-122"/>
                <a:ea typeface="黑体" pitchFamily="49" charset="-122"/>
              </a:rPr>
              <a:t>”</a:t>
            </a:r>
            <a:r>
              <a:rPr lang="zh-CN" altLang="en-US" b="1">
                <a:latin typeface="黑体" pitchFamily="49" charset="-122"/>
                <a:ea typeface="黑体" pitchFamily="49" charset="-122"/>
              </a:rPr>
              <a:t>齐名。</a:t>
            </a:r>
            <a:r>
              <a:rPr lang="en-US" b="1">
                <a:latin typeface="黑体" pitchFamily="49" charset="-122"/>
                <a:ea typeface="黑体" pitchFamily="49" charset="-122"/>
              </a:rPr>
              <a:t>19</a:t>
            </a:r>
            <a:r>
              <a:rPr lang="zh-CN" altLang="en-US" b="1">
                <a:latin typeface="黑体" pitchFamily="49" charset="-122"/>
                <a:ea typeface="黑体" pitchFamily="49" charset="-122"/>
              </a:rPr>
              <a:t>世纪中期，成为全国四大米市之一。</a:t>
            </a:r>
            <a:r>
              <a:rPr lang="en-US" b="1">
                <a:latin typeface="黑体" pitchFamily="49" charset="-122"/>
                <a:ea typeface="黑体" pitchFamily="49" charset="-122"/>
              </a:rPr>
              <a:t>20</a:t>
            </a:r>
            <a:r>
              <a:rPr lang="zh-CN" altLang="en-US" b="1">
                <a:latin typeface="黑体" pitchFamily="49" charset="-122"/>
                <a:ea typeface="黑体" pitchFamily="49" charset="-122"/>
              </a:rPr>
              <a:t>世纪以来，随着民族工商业的兴起，位于沪宁铁路中段的无锡，人称</a:t>
            </a:r>
            <a:r>
              <a:rPr lang="en-US" b="1">
                <a:latin typeface="黑体" pitchFamily="49" charset="-122"/>
                <a:ea typeface="黑体" pitchFamily="49" charset="-122"/>
              </a:rPr>
              <a:t>“</a:t>
            </a:r>
            <a:r>
              <a:rPr lang="zh-CN" altLang="en-US" b="1">
                <a:latin typeface="黑体" pitchFamily="49" charset="-122"/>
                <a:ea typeface="黑体" pitchFamily="49" charset="-122"/>
              </a:rPr>
              <a:t>小上海</a:t>
            </a:r>
            <a:r>
              <a:rPr lang="en-US" b="1">
                <a:latin typeface="黑体" pitchFamily="49" charset="-122"/>
                <a:ea typeface="黑体" pitchFamily="49" charset="-122"/>
              </a:rPr>
              <a:t>”</a:t>
            </a:r>
            <a:r>
              <a:rPr lang="zh-CN" altLang="en-US" b="1">
                <a:latin typeface="黑体" pitchFamily="49" charset="-122"/>
                <a:ea typeface="黑体" pitchFamily="49" charset="-122"/>
              </a:rPr>
              <a:t>，成为重要商埠，今天的无锡已经成为以轻工、纺织、电子、冶金、机械等行业为主的发达的中等工业城市。</a:t>
            </a:r>
          </a:p>
          <a:p>
            <a:pPr latinLnBrk="1"/>
            <a:r>
              <a:rPr lang="zh-CN" altLang="en-US" b="1" smtClean="0">
                <a:latin typeface="黑体" pitchFamily="49" charset="-122"/>
                <a:ea typeface="黑体" pitchFamily="49" charset="-122"/>
              </a:rPr>
              <a:t>    茫</a:t>
            </a:r>
            <a:r>
              <a:rPr lang="zh-CN" altLang="en-US" b="1">
                <a:latin typeface="黑体" pitchFamily="49" charset="-122"/>
                <a:ea typeface="黑体" pitchFamily="49" charset="-122"/>
              </a:rPr>
              <a:t>茫三万三千顷太湖为无锡增添了绮丽秀色和无穷魅力。于</a:t>
            </a:r>
            <a:r>
              <a:rPr lang="en-US" b="1">
                <a:latin typeface="黑体" pitchFamily="49" charset="-122"/>
                <a:ea typeface="黑体" pitchFamily="49" charset="-122"/>
              </a:rPr>
              <a:t>“</a:t>
            </a:r>
            <a:r>
              <a:rPr lang="zh-CN" altLang="en-US" b="1">
                <a:latin typeface="黑体" pitchFamily="49" charset="-122"/>
                <a:ea typeface="黑体" pitchFamily="49" charset="-122"/>
              </a:rPr>
              <a:t>太湖佳绝处</a:t>
            </a:r>
            <a:r>
              <a:rPr lang="en-US" b="1">
                <a:latin typeface="黑体" pitchFamily="49" charset="-122"/>
                <a:ea typeface="黑体" pitchFamily="49" charset="-122"/>
              </a:rPr>
              <a:t>”</a:t>
            </a:r>
            <a:r>
              <a:rPr lang="zh-CN" altLang="en-US" b="1">
                <a:latin typeface="黑体" pitchFamily="49" charset="-122"/>
                <a:ea typeface="黑体" pitchFamily="49" charset="-122"/>
              </a:rPr>
              <a:t>的奄头诸，饱览湖光山色，令人心胸顿开</a:t>
            </a:r>
            <a:r>
              <a:rPr lang="en-US" b="1">
                <a:latin typeface="黑体" pitchFamily="49" charset="-122"/>
                <a:ea typeface="黑体" pitchFamily="49" charset="-122"/>
              </a:rPr>
              <a:t>;</a:t>
            </a:r>
            <a:r>
              <a:rPr lang="zh-CN" altLang="en-US" b="1">
                <a:latin typeface="黑体" pitchFamily="49" charset="-122"/>
                <a:ea typeface="黑体" pitchFamily="49" charset="-122"/>
              </a:rPr>
              <a:t>登鹿顶山舒天阁，眺望湖中三山，仿佛身临仙境。寄畅园、梅园、杜鸽园、吟苑，显示江南园林之精稚。泰伯墓、惠山寺、第二泉、东林书院，令你发怀古之幽情。无锡的风光，具山水之胜，共湖海之美，兼人工之巧，深得</a:t>
            </a:r>
            <a:r>
              <a:rPr lang="en-US" b="1">
                <a:latin typeface="黑体" pitchFamily="49" charset="-122"/>
                <a:ea typeface="黑体" pitchFamily="49" charset="-122"/>
              </a:rPr>
              <a:t>旅游</a:t>
            </a:r>
            <a:r>
              <a:rPr lang="zh-CN" altLang="en-US" b="1">
                <a:latin typeface="黑体" pitchFamily="49" charset="-122"/>
                <a:ea typeface="黑体" pitchFamily="49" charset="-122"/>
              </a:rPr>
              <a:t>者的喜</a:t>
            </a:r>
            <a:r>
              <a:rPr lang="en-US" b="1">
                <a:latin typeface="黑体" pitchFamily="49" charset="-122"/>
                <a:ea typeface="黑体" pitchFamily="49" charset="-122"/>
              </a:rPr>
              <a:t>爱</a:t>
            </a:r>
            <a:r>
              <a:rPr lang="zh-CN" altLang="en-US" b="1">
                <a:latin typeface="黑体" pitchFamily="49" charset="-122"/>
                <a:ea typeface="黑体" pitchFamily="49" charset="-122"/>
              </a:rPr>
              <a:t>，更是疗养胜地。</a:t>
            </a:r>
          </a:p>
          <a:p>
            <a:pPr latinLnBrk="1"/>
            <a:r>
              <a:rPr lang="zh-CN" altLang="en-US" b="1" smtClean="0">
                <a:latin typeface="黑体" pitchFamily="49" charset="-122"/>
                <a:ea typeface="黑体" pitchFamily="49" charset="-122"/>
              </a:rPr>
              <a:t>    无</a:t>
            </a:r>
            <a:r>
              <a:rPr lang="zh-CN" altLang="en-US" b="1">
                <a:latin typeface="黑体" pitchFamily="49" charset="-122"/>
                <a:ea typeface="黑体" pitchFamily="49" charset="-122"/>
              </a:rPr>
              <a:t>锡特产传统工艺品惠山泥人以及太湖银鱼、蚕桑、丝绸久负盛名，无锡肉骨头、油面筋和水蜜桃都是中外扬名的风味食品。随着改革开放和旅游事业的发展，无锡一一这颗太湖名珠将发出更加绚烂的光彩。</a:t>
            </a:r>
          </a:p>
          <a:p>
            <a:endParaRPr lang="zh-CN" altLang="en-US" b="1">
              <a:latin typeface="黑体" pitchFamily="49" charset="-122"/>
              <a:ea typeface="黑体"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1142984"/>
            <a:ext cx="8229600" cy="4525963"/>
          </a:xfrm>
        </p:spPr>
        <p:txBody>
          <a:bodyPr>
            <a:normAutofit fontScale="92500" lnSpcReduction="10000"/>
          </a:bodyPr>
          <a:lstStyle/>
          <a:p>
            <a:r>
              <a:rPr lang="zh-CN" altLang="en-US" b="1" smtClean="0">
                <a:latin typeface="黑体" pitchFamily="49" charset="-122"/>
                <a:ea typeface="黑体" pitchFamily="49" charset="-122"/>
              </a:rPr>
              <a:t>             运</a:t>
            </a:r>
            <a:r>
              <a:rPr lang="zh-CN" altLang="en-US" b="1">
                <a:latin typeface="黑体" pitchFamily="49" charset="-122"/>
                <a:ea typeface="黑体" pitchFamily="49" charset="-122"/>
              </a:rPr>
              <a:t>动会入场式解说</a:t>
            </a:r>
            <a:r>
              <a:rPr lang="zh-CN" altLang="en-US" b="1" smtClean="0">
                <a:latin typeface="黑体" pitchFamily="49" charset="-122"/>
                <a:ea typeface="黑体" pitchFamily="49" charset="-122"/>
              </a:rPr>
              <a:t>词</a:t>
            </a:r>
            <a:endParaRPr lang="zh-CN" altLang="en-US" b="1">
              <a:latin typeface="黑体" pitchFamily="49" charset="-122"/>
              <a:ea typeface="黑体" pitchFamily="49" charset="-122"/>
            </a:endParaRPr>
          </a:p>
          <a:p>
            <a:r>
              <a:rPr lang="en-US" b="1">
                <a:latin typeface="黑体" pitchFamily="49" charset="-122"/>
                <a:ea typeface="黑体" pitchFamily="49" charset="-122"/>
              </a:rPr>
              <a:t/>
            </a:r>
            <a:br>
              <a:rPr lang="en-US" b="1">
                <a:latin typeface="黑体" pitchFamily="49" charset="-122"/>
                <a:ea typeface="黑体" pitchFamily="49" charset="-122"/>
              </a:rPr>
            </a:br>
            <a:r>
              <a:rPr lang="en-US" b="1">
                <a:latin typeface="黑体" pitchFamily="49" charset="-122"/>
                <a:ea typeface="黑体" pitchFamily="49" charset="-122"/>
              </a:rPr>
              <a:t>    </a:t>
            </a:r>
            <a:r>
              <a:rPr lang="zh-CN" altLang="en-US" b="1">
                <a:latin typeface="黑体" pitchFamily="49" charset="-122"/>
                <a:ea typeface="黑体" pitchFamily="49" charset="-122"/>
              </a:rPr>
              <a:t>恰同学少年，风华正茂；逞飒爽英姿，一代天骄。看，现在迈着整齐的步伐，正昂首阔步向主席台走来的，是我们</a:t>
            </a:r>
            <a:r>
              <a:rPr lang="en-US" b="1">
                <a:latin typeface="黑体" pitchFamily="49" charset="-122"/>
                <a:ea typeface="黑体" pitchFamily="49" charset="-122"/>
              </a:rPr>
              <a:t>_____</a:t>
            </a:r>
            <a:r>
              <a:rPr lang="zh-CN" altLang="en-US" b="1">
                <a:latin typeface="黑体" pitchFamily="49" charset="-122"/>
                <a:ea typeface="黑体" pitchFamily="49" charset="-122"/>
              </a:rPr>
              <a:t>班的同学们。这是一个热情如火，团结向上的集体。他们不但学习优秀，工作积极，参加各类文体活动也从不甘落后。今天，他们本着友谊第一，比赛第二的宗旨，个个精神抖擞，想在百米赛场上与各路英雄一争高下。</a:t>
            </a:r>
            <a:r>
              <a:rPr lang="en-US" b="1">
                <a:latin typeface="黑体" pitchFamily="49" charset="-122"/>
                <a:ea typeface="黑体" pitchFamily="49" charset="-122"/>
              </a:rPr>
              <a:t>____</a:t>
            </a:r>
            <a:r>
              <a:rPr lang="zh-CN" altLang="en-US" b="1">
                <a:latin typeface="黑体" pitchFamily="49" charset="-122"/>
                <a:ea typeface="黑体" pitchFamily="49" charset="-122"/>
              </a:rPr>
              <a:t>班</a:t>
            </a:r>
            <a:r>
              <a:rPr lang="en-US" b="1">
                <a:latin typeface="黑体" pitchFamily="49" charset="-122"/>
                <a:ea typeface="黑体" pitchFamily="49" charset="-122"/>
              </a:rPr>
              <a:t>,</a:t>
            </a:r>
            <a:r>
              <a:rPr lang="zh-CN" altLang="en-US" b="1">
                <a:latin typeface="黑体" pitchFamily="49" charset="-122"/>
                <a:ea typeface="黑体" pitchFamily="49" charset="-122"/>
              </a:rPr>
              <a:t>祝你们好运！</a:t>
            </a:r>
          </a:p>
          <a:p>
            <a:endParaRPr lang="zh-CN" altLang="en-US" b="1">
              <a:latin typeface="黑体" pitchFamily="49" charset="-122"/>
              <a:ea typeface="黑体" pitchFamily="49"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solidFill>
                  <a:srgbClr val="FF0000"/>
                </a:solidFill>
                <a:latin typeface="黑体" pitchFamily="49" charset="-122"/>
                <a:ea typeface="黑体" pitchFamily="49" charset="-122"/>
              </a:rPr>
              <a:t>图片解说词</a:t>
            </a:r>
          </a:p>
        </p:txBody>
      </p:sp>
      <p:sp>
        <p:nvSpPr>
          <p:cNvPr id="3" name="内容占位符 2"/>
          <p:cNvSpPr>
            <a:spLocks noGrp="1"/>
          </p:cNvSpPr>
          <p:nvPr>
            <p:ph idx="1"/>
          </p:nvPr>
        </p:nvSpPr>
        <p:spPr/>
        <p:txBody>
          <a:bodyPr>
            <a:normAutofit lnSpcReduction="10000"/>
          </a:bodyPr>
          <a:lstStyle/>
          <a:p>
            <a:pPr>
              <a:buNone/>
            </a:pPr>
            <a:r>
              <a:rPr lang="zh-CN" altLang="en-US" b="1" smtClean="0">
                <a:latin typeface="黑体" pitchFamily="49" charset="-122"/>
                <a:ea typeface="黑体" pitchFamily="49" charset="-122"/>
              </a:rPr>
              <a:t>      我</a:t>
            </a:r>
            <a:r>
              <a:rPr lang="zh-CN" altLang="en-US" b="1">
                <a:latin typeface="黑体" pitchFamily="49" charset="-122"/>
                <a:ea typeface="黑体" pitchFamily="49" charset="-122"/>
              </a:rPr>
              <a:t>们看电视、电影，如果没有声音，没有解说，一定索然无味；看图片，如果没有文字说明，一定费神劳力。因此，在电视、电影中常有同期声或者旁白，在图片旁也常配有解释性文字，其旁白和解释性文字就是解说词。其实，中考写解说词试题也经常出现，大凡看图说画，其实质都是写解说词。那么如何拟写图片解说词呢？主要方法有，一是平实解说，二是形象解说，三是寓意解说，四是综合解说。</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285728"/>
            <a:ext cx="8229600" cy="1143008"/>
          </a:xfrm>
        </p:spPr>
        <p:txBody>
          <a:bodyPr>
            <a:normAutofit fontScale="90000"/>
          </a:bodyPr>
          <a:lstStyle/>
          <a:p>
            <a:pPr algn="l"/>
            <a:r>
              <a:rPr lang="zh-CN" altLang="en-US" b="1" smtClean="0">
                <a:solidFill>
                  <a:srgbClr val="FF0000"/>
                </a:solidFill>
                <a:latin typeface="黑体" pitchFamily="49" charset="-122"/>
                <a:ea typeface="黑体" pitchFamily="49" charset="-122"/>
              </a:rPr>
              <a:t>一、形象解说</a:t>
            </a:r>
            <a:br>
              <a:rPr lang="zh-CN" altLang="en-US" b="1" smtClean="0">
                <a:solidFill>
                  <a:srgbClr val="FF0000"/>
                </a:solidFill>
                <a:latin typeface="黑体" pitchFamily="49" charset="-122"/>
                <a:ea typeface="黑体" pitchFamily="49" charset="-122"/>
              </a:rPr>
            </a:br>
            <a:endParaRPr lang="zh-CN" altLang="en-US" b="1">
              <a:solidFill>
                <a:srgbClr val="FF0000"/>
              </a:solidFill>
              <a:latin typeface="黑体" pitchFamily="49" charset="-122"/>
              <a:ea typeface="黑体" pitchFamily="49" charset="-122"/>
            </a:endParaRPr>
          </a:p>
        </p:txBody>
      </p:sp>
      <p:sp>
        <p:nvSpPr>
          <p:cNvPr id="3" name="内容占位符 2"/>
          <p:cNvSpPr>
            <a:spLocks noGrp="1"/>
          </p:cNvSpPr>
          <p:nvPr>
            <p:ph idx="1"/>
          </p:nvPr>
        </p:nvSpPr>
        <p:spPr/>
        <p:txBody>
          <a:bodyPr>
            <a:normAutofit/>
          </a:bodyPr>
          <a:lstStyle/>
          <a:p>
            <a:r>
              <a:rPr lang="zh-CN" altLang="en-US" b="1" smtClean="0">
                <a:latin typeface="黑体" pitchFamily="49" charset="-122"/>
                <a:ea typeface="黑体" pitchFamily="49" charset="-122"/>
              </a:rPr>
              <a:t>形</a:t>
            </a:r>
            <a:r>
              <a:rPr lang="zh-CN" altLang="en-US" b="1">
                <a:latin typeface="黑体" pitchFamily="49" charset="-122"/>
                <a:ea typeface="黑体" pitchFamily="49" charset="-122"/>
              </a:rPr>
              <a:t>象解说就是使用文学的笔法，运用记叙、描写、抒情等表达方式，借用比喻、拟人、排比等修辞方法，生动形象具体可感地解说画面内容。</a:t>
            </a:r>
          </a:p>
          <a:p>
            <a:r>
              <a:rPr lang="en-US" altLang="zh-CN" b="1">
                <a:latin typeface="黑体" pitchFamily="49" charset="-122"/>
                <a:ea typeface="黑体" pitchFamily="49" charset="-122"/>
              </a:rPr>
              <a:t>【</a:t>
            </a:r>
            <a:r>
              <a:rPr lang="zh-CN" altLang="en-US" b="1">
                <a:latin typeface="黑体" pitchFamily="49" charset="-122"/>
                <a:ea typeface="黑体" pitchFamily="49" charset="-122"/>
              </a:rPr>
              <a:t>示例</a:t>
            </a:r>
            <a:r>
              <a:rPr lang="en-US" altLang="zh-CN" b="1" smtClean="0">
                <a:latin typeface="黑体" pitchFamily="49" charset="-122"/>
                <a:ea typeface="黑体" pitchFamily="49" charset="-122"/>
              </a:rPr>
              <a:t>】</a:t>
            </a:r>
            <a:r>
              <a:rPr lang="zh-CN" altLang="en-US" b="1" smtClean="0">
                <a:latin typeface="黑体" pitchFamily="49" charset="-122"/>
                <a:ea typeface="黑体" pitchFamily="49" charset="-122"/>
              </a:rPr>
              <a:t>仔</a:t>
            </a:r>
            <a:r>
              <a:rPr lang="zh-CN" altLang="en-US" b="1">
                <a:latin typeface="黑体" pitchFamily="49" charset="-122"/>
                <a:ea typeface="黑体" pitchFamily="49" charset="-122"/>
              </a:rPr>
              <a:t>细观察下面中华鲟的图片，用打比方或作比较的说明方法介绍一下中华鲟的形体特点。（</a:t>
            </a:r>
            <a:r>
              <a:rPr lang="en-US" b="1">
                <a:latin typeface="黑体" pitchFamily="49" charset="-122"/>
                <a:ea typeface="黑体" pitchFamily="49" charset="-122"/>
              </a:rPr>
              <a:t>20</a:t>
            </a:r>
            <a:r>
              <a:rPr lang="zh-CN" altLang="en-US" b="1">
                <a:latin typeface="黑体" pitchFamily="49" charset="-122"/>
                <a:ea typeface="黑体" pitchFamily="49" charset="-122"/>
              </a:rPr>
              <a:t>字左右）</a:t>
            </a:r>
          </a:p>
          <a:p>
            <a:endParaRPr lang="zh-CN" altLang="en-US" b="1">
              <a:latin typeface="黑体" pitchFamily="49" charset="-122"/>
              <a:ea typeface="黑体" pitchFamily="49"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TotalTime>
  <Words>3399</Words>
  <PresentationFormat>全屏显示(4:3)</PresentationFormat>
  <Paragraphs>60</Paragraphs>
  <Slides>22</Slides>
  <Notes>0</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解说词的写法</vt:lpstr>
      <vt:lpstr>幻灯片 2</vt:lpstr>
      <vt:lpstr>三、解说词的特点</vt:lpstr>
      <vt:lpstr>四、解说词的写法</vt:lpstr>
      <vt:lpstr>五、解说词的写作要求</vt:lpstr>
      <vt:lpstr>幻灯片 6</vt:lpstr>
      <vt:lpstr>幻灯片 7</vt:lpstr>
      <vt:lpstr>图片解说词</vt:lpstr>
      <vt:lpstr>一、形象解说 </vt:lpstr>
      <vt:lpstr>幻灯片 10</vt:lpstr>
      <vt:lpstr>幻灯片 11</vt:lpstr>
      <vt:lpstr>二、平实解说</vt:lpstr>
      <vt:lpstr>幻灯片 13</vt:lpstr>
      <vt:lpstr>三、寓意解说</vt:lpstr>
      <vt:lpstr>幻灯片 15</vt:lpstr>
      <vt:lpstr>四、综合解说</vt:lpstr>
      <vt:lpstr>幻灯片 17</vt:lpstr>
      <vt:lpstr>【强化训练】</vt:lpstr>
      <vt:lpstr>幻灯片 19</vt:lpstr>
      <vt:lpstr>2、读图，不仅能迅速直观坷获取信息，而且那些意蕴丰富、赏心悦目的画面往往能发人深思，令人遐想。请从下面图中任选一幅，认真观察，并调动自己的生活积累，放飞思绪，写出你从中读出的丰富内容。 </vt:lpstr>
      <vt:lpstr>幻灯片 21</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2016-11-25T02:02:05Z</dcterms:created>
  <dcterms:modified xsi:type="dcterms:W3CDTF">2016-11-25T02:29:25Z</dcterms:modified>
</cp:coreProperties>
</file>