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Lst>
  <p:notesMasterIdLst>
    <p:notesMasterId r:id="rId4"/>
  </p:notesMasterIdLst>
  <p:sldIdLst>
    <p:sldId id="716" r:id="rId5"/>
    <p:sldId id="780" r:id="rId6"/>
    <p:sldId id="752" r:id="rId7"/>
    <p:sldId id="753" r:id="rId8"/>
    <p:sldId id="755" r:id="rId9"/>
    <p:sldId id="767" r:id="rId10"/>
    <p:sldId id="812" r:id="rId11"/>
    <p:sldId id="754" r:id="rId12"/>
    <p:sldId id="757" r:id="rId13"/>
    <p:sldId id="829" r:id="rId14"/>
    <p:sldId id="832" r:id="rId15"/>
    <p:sldId id="763" r:id="rId16"/>
    <p:sldId id="771" r:id="rId17"/>
    <p:sldId id="804" r:id="rId18"/>
    <p:sldId id="775" r:id="rId19"/>
    <p:sldId id="774" r:id="rId20"/>
    <p:sldId id="831" r:id="rId21"/>
    <p:sldId id="778" r:id="rId22"/>
    <p:sldId id="828" r:id="rId23"/>
    <p:sldId id="826"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82" d="100"/>
          <a:sy n="82" d="100"/>
        </p:scale>
        <p:origin x="-82" y="-154"/>
      </p:cViewPr>
      <p:guideLst>
        <p:guide orient="horz" pos="2177"/>
        <p:guide pos="3849"/>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tags" Target="tags/tag1.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Master" Target="slideMasters/slideMaster2.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5_两栏内容">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幻灯片">
    <p:spTree>
      <p:nvGrpSpPr>
        <p:cNvPr id="1" name=""/>
        <p:cNvGrpSpPr/>
        <p:nvPr/>
      </p:nvGrpSpPr>
      <p:grpSpPr>
        <a:xfrm>
          <a:off x="0" y="0"/>
          <a:ext cx="0" cy="0"/>
        </a:xfrm>
      </p:grpSpPr>
      <p:grpSp>
        <p:nvGrpSpPr>
          <p:cNvPr id="2" name="组合 8"/>
          <p:cNvGrpSpPr/>
          <p:nvPr userDrawn="1"/>
        </p:nvGrpSpPr>
        <p:grpSpPr>
          <a:xfrm>
            <a:off x="814917" y="914400"/>
            <a:ext cx="10562167" cy="59267"/>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609600" y="1600201"/>
            <a:ext cx="10972800" cy="4525963"/>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5"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97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93368" y="1535113"/>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1" y="273049"/>
            <a:ext cx="4011084" cy="1162051"/>
          </a:xfrm>
          <a:prstGeom prst="rect">
            <a:avLst/>
          </a:prstGeom>
        </p:spPr>
        <p:txBody>
          <a:bodyPr anchor="b"/>
          <a:lstStyle>
            <a:lvl1pPr algn="l">
              <a:defRPr sz="2665"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766733" y="273051"/>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5"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7"/>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06375"/>
            <a:ext cx="2743200" cy="4387851"/>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206375"/>
            <a:ext cx="8026400" cy="4387851"/>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
            </a:fld>
            <a:endParaRPr lang="zh-CN" altLang="en-US" strike="noStrike" noProof="1"/>
          </a:p>
        </p:txBody>
      </p:sp>
    </p:spTree>
  </p:cSld>
  <p:clrMapOvr>
    <a:masterClrMapping/>
  </p:clrMapOvr>
  <p:transition spd="slow">
    <p:pull/>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标题和内容">
    <p:spTree>
      <p:nvGrpSpPr>
        <p:cNvPr id="1" name=""/>
        <p:cNvGrpSpPr/>
        <p:nvPr/>
      </p:nvGrpSpPr>
      <p:grpSpPr>
        <a:xfrm>
          <a:off x="0" y="0"/>
          <a:ext cx="0" cy="0"/>
        </a:xfrm>
      </p:grpSpPr>
      <p:cxnSp>
        <p:nvCxnSpPr>
          <p:cNvPr id="2" name="直接连接符 1"/>
          <p:cNvCxnSpPr/>
          <p:nvPr/>
        </p:nvCxnSpPr>
        <p:spPr>
          <a:xfrm>
            <a:off x="687917" y="831851"/>
            <a:ext cx="4256617" cy="63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247467" y="838200"/>
            <a:ext cx="435398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2_标题和内容">
    <p:spTree>
      <p:nvGrpSpPr>
        <p:cNvPr id="1" name=""/>
        <p:cNvGrpSpPr/>
        <p:nvPr/>
      </p:nvGrpSpPr>
      <p:grpSpPr>
        <a:xfrm>
          <a:off x="0" y="0"/>
          <a:ext cx="0" cy="0"/>
        </a:xfrm>
      </p:grpSpPr>
    </p:spTree>
  </p:cSld>
  <p:clrMapOvr>
    <a:masterClrMapping/>
  </p:clrMapOvr>
  <p:transition spd="slow">
    <p:pull/>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2_标题幻灯片">
    <p:spTree>
      <p:nvGrpSpPr>
        <p:cNvPr id="1" name=""/>
        <p:cNvGrpSpPr/>
        <p:nvPr/>
      </p:nvGrpSpPr>
      <p:grpSpPr>
        <a:xfrm>
          <a:off x="0" y="0"/>
          <a:ext cx="0" cy="0"/>
        </a:xfrm>
      </p:grpSpPr>
      <p:sp>
        <p:nvSpPr>
          <p:cNvPr id="2" name="矩形 1"/>
          <p:cNvSpPr/>
          <p:nvPr/>
        </p:nvSpPr>
        <p:spPr>
          <a:xfrm>
            <a:off x="0" y="0"/>
            <a:ext cx="12192000" cy="933451"/>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pic>
        <p:nvPicPr>
          <p:cNvPr id="15363" name="图片 2"/>
          <p:cNvPicPr>
            <a:picLocks noChangeAspect="1"/>
          </p:cNvPicPr>
          <p:nvPr userDrawn="1"/>
        </p:nvPicPr>
        <p:blipFill>
          <a:blip r:embed="rId1"/>
          <a:stretch>
            <a:fillRect/>
          </a:stretch>
        </p:blipFill>
        <p:spPr>
          <a:xfrm>
            <a:off x="239184" y="-27516"/>
            <a:ext cx="2273300" cy="960967"/>
          </a:xfrm>
          <a:prstGeom prst="rect">
            <a:avLst/>
          </a:prstGeom>
          <a:noFill/>
          <a:ln w="9525">
            <a:noFill/>
          </a:ln>
        </p:spPr>
      </p:pic>
    </p:spTree>
  </p:cSld>
  <p:clrMapOvr>
    <a:masterClrMapping/>
  </p:clrMapOvr>
  <p:transition spd="slow">
    <p:pull/>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p:cSld name="自定义版式">
    <p:spTree>
      <p:nvGrpSpPr>
        <p:cNvPr id="1" name=""/>
        <p:cNvGrpSpPr/>
        <p:nvPr/>
      </p:nvGrpSpPr>
      <p:grpSpPr>
        <a:xfrm>
          <a:off x="0" y="0"/>
          <a:ext cx="0" cy="0"/>
        </a:xfrm>
      </p:grpSpPr>
      <p:sp>
        <p:nvSpPr>
          <p:cNvPr id="2" name="标题 1"/>
          <p:cNvSpPr>
            <a:spLocks noGrp="1"/>
          </p:cNvSpPr>
          <p:nvPr>
            <p:ph type="title"/>
          </p:nvPr>
        </p:nvSpPr>
        <p:spPr>
          <a:xfrm>
            <a:off x="609600" y="274320"/>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Tree>
  </p:cSld>
  <p:clrMapOvr>
    <a:masterClrMapping/>
  </p:clrMapOvr>
  <p:transition spd="slow">
    <p:pull/>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标题和内容">
    <p:spTree>
      <p:nvGrpSpPr>
        <p:cNvPr id="1" name=""/>
        <p:cNvGrpSpPr/>
        <p:nvPr/>
      </p:nvGrpSpPr>
      <p:grpSpPr>
        <a:xfrm>
          <a:off x="0" y="0"/>
          <a:ext cx="0" cy="0"/>
        </a:xfrm>
      </p:grpSpPr>
    </p:spTree>
  </p:cSld>
  <p:clrMapOvr>
    <a:masterClrMapping/>
  </p:clrMapOvr>
  <p:transition spd="slow">
    <p:pull/>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4_标题和内容">
    <p:spTree>
      <p:nvGrpSpPr>
        <p:cNvPr id="1" name=""/>
        <p:cNvGrpSpPr/>
        <p:nvPr/>
      </p:nvGrpSpPr>
      <p:grpSpPr>
        <a:xfrm>
          <a:off x="0" y="0"/>
          <a:ext cx="0" cy="0"/>
        </a:xfrm>
      </p:grpSpPr>
    </p:spTree>
  </p:cSld>
  <p:clrMapOvr>
    <a:masterClrMapping/>
  </p:clrMapOvr>
  <p:transition spd="slow">
    <p:pull/>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5_标题和内容">
    <p:spTree>
      <p:nvGrpSpPr>
        <p:cNvPr id="1" name=""/>
        <p:cNvGrpSpPr/>
        <p:nvPr/>
      </p:nvGrpSpPr>
      <p:grpSpPr>
        <a:xfrm>
          <a:off x="0" y="0"/>
          <a:ext cx="0" cy="0"/>
        </a:xfrm>
      </p:grpSpPr>
    </p:spTree>
  </p:cSld>
  <p:clrMapOvr>
    <a:masterClrMapping/>
  </p:clrMapOvr>
  <p:transition spd="slow">
    <p:pull/>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6_标题和内容">
    <p:spTree>
      <p:nvGrpSpPr>
        <p:cNvPr id="1" name=""/>
        <p:cNvGrpSpPr/>
        <p:nvPr/>
      </p:nvGrpSpPr>
      <p:grpSpPr>
        <a:xfrm>
          <a:off x="0" y="0"/>
          <a:ext cx="0" cy="0"/>
        </a:xfrm>
      </p:grpSpPr>
    </p:spTree>
  </p:cSld>
  <p:clrMapOvr>
    <a:masterClrMapping/>
  </p:clrMapOvr>
  <p:transition spd="slow">
    <p:pull/>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7_标题和内容">
    <p:spTree>
      <p:nvGrpSpPr>
        <p:cNvPr id="1" name=""/>
        <p:cNvGrpSpPr/>
        <p:nvPr/>
      </p:nvGrpSpPr>
      <p:grpSpPr>
        <a:xfrm>
          <a:off x="0" y="0"/>
          <a:ext cx="0" cy="0"/>
        </a:xfrm>
      </p:grpSpPr>
    </p:spTree>
  </p:cSld>
  <p:clrMapOvr>
    <a:masterClrMapping/>
  </p:clrMapOvr>
  <p:transition spd="slow">
    <p:pull/>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两栏内容">
    <p:spTree>
      <p:nvGrpSpPr>
        <p:cNvPr id="1" name=""/>
        <p:cNvGrpSpPr/>
        <p:nvPr/>
      </p:nvGrpSpPr>
      <p:grpSpPr>
        <a:xfrm>
          <a:off x="0" y="0"/>
          <a:ext cx="0" cy="0"/>
        </a:xfrm>
      </p:grpSpPr>
    </p:spTree>
  </p:cSld>
  <p:clrMapOvr>
    <a:masterClrMapping/>
  </p:clrMapOvr>
  <p:transition spd="slow">
    <p:pull/>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nvGrpSpPr>
      <p:grpSpPr>
        <a:xfrm>
          <a:off x="0" y="0"/>
          <a:ext cx="0" cy="0"/>
        </a:xfrm>
      </p:grpSpPr>
      <p:sp>
        <p:nvSpPr>
          <p:cNvPr id="2" name="内容占位符 1"/>
          <p:cNvSpPr>
            <a:spLocks noGrp="1"/>
          </p:cNvSpPr>
          <p:nvPr>
            <p:ph/>
          </p:nvPr>
        </p:nvSpPr>
        <p:spPr>
          <a:xfrm>
            <a:off x="402167" y="685800"/>
            <a:ext cx="11391900" cy="518160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AndMedia" preserve="1">
  <p:cSld name="标题，文本与媒体剪辑">
    <p:spTree>
      <p:nvGrpSpPr>
        <p:cNvPr id="1" name=""/>
        <p:cNvGrpSpPr/>
        <p:nvPr/>
      </p:nvGrpSpPr>
      <p:grpSpPr>
        <a:xfrm>
          <a:off x="0" y="0"/>
          <a:ext cx="0" cy="0"/>
        </a:xfrm>
      </p:grpSpPr>
      <p:sp>
        <p:nvSpPr>
          <p:cNvPr id="2" name="标题 1"/>
          <p:cNvSpPr>
            <a:spLocks noGrp="1"/>
          </p:cNvSpPr>
          <p:nvPr>
            <p:ph type="title"/>
          </p:nvPr>
        </p:nvSpPr>
        <p:spPr>
          <a:xfrm>
            <a:off x="398504" y="228600"/>
            <a:ext cx="11386736"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9"/>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媒体占位符 3"/>
          <p:cNvSpPr>
            <a:spLocks noGrp="1"/>
          </p:cNvSpPr>
          <p:nvPr>
            <p:ph type="media" sz="half" idx="2"/>
          </p:nvPr>
        </p:nvSpPr>
        <p:spPr>
          <a:xfrm>
            <a:off x="6172200" y="1825625"/>
            <a:ext cx="5181600" cy="4351339"/>
          </a:xfrm>
        </p:spPr>
        <p:txBody>
          <a:bodyPr/>
          <a:lstStyle/>
          <a:p>
            <a:pPr fontAlgn="base"/>
            <a:endParaRPr lang="zh-CN" altLang="en-US" strike="noStrike" noProof="1"/>
          </a:p>
        </p:txBody>
      </p:sp>
      <p:sp>
        <p:nvSpPr>
          <p:cNvPr id="5" name="日期占位符 4"/>
          <p:cNvSpPr>
            <a:spLocks noGrp="1"/>
          </p:cNvSpPr>
          <p:nvPr>
            <p:ph type="dt" sz="half" idx="10"/>
          </p:nvPr>
        </p:nvSpPr>
        <p:spPr>
          <a:xfrm>
            <a:off x="397933" y="6246284"/>
            <a:ext cx="3052233" cy="476251"/>
          </a:xfrm>
        </p:spPr>
        <p:txBody>
          <a:bodyPr/>
          <a:lstStyle/>
          <a:p>
            <a:pPr lvl="0" fontAlgn="base"/>
            <a:endParaRPr lang="en-US" strike="noStrike" noProof="1">
              <a:latin typeface="Arial" panose="020b0604020202020204" pitchFamily="34" charset="0"/>
            </a:endParaRPr>
          </a:p>
        </p:txBody>
      </p:sp>
      <p:sp>
        <p:nvSpPr>
          <p:cNvPr id="6" name="页脚占位符 5"/>
          <p:cNvSpPr>
            <a:spLocks noGrp="1"/>
          </p:cNvSpPr>
          <p:nvPr>
            <p:ph type="ftr" sz="quarter" idx="11"/>
          </p:nvPr>
        </p:nvSpPr>
        <p:spPr>
          <a:xfrm>
            <a:off x="4161367" y="6246284"/>
            <a:ext cx="3860800" cy="476251"/>
          </a:xfrm>
        </p:spPr>
        <p:txBody>
          <a:bodyPr/>
          <a:lstStyle/>
          <a:p>
            <a:pPr lvl="0" fontAlgn="base"/>
            <a:endParaRPr 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8733367" y="6246284"/>
            <a:ext cx="3052233" cy="476251"/>
          </a:xfrm>
        </p:spPr>
        <p:txBody>
          <a:bodyPr/>
          <a:lstStyle/>
          <a:p>
            <a:pPr lvl="0" fontAlgn="base"/>
            <a:fld id="{9A0DB2DC-4C9A-4742-B13C-FB6460FD3503}" type="slidenum">
              <a:rPr lang="en-US" strike="noStrike" noProof="1">
                <a:latin typeface="Arial" panose="020b0604020202020204" pitchFamily="34" charset="0"/>
                <a:ea typeface="宋体" panose="02010600030101010101" pitchFamily="2" charset="-122"/>
                <a:cs typeface="+mn-cs"/>
              </a:rPr>
              <a:t/>
            </a:fld>
            <a:endParaRPr lang="en-US" strike="noStrike" noProof="1">
              <a:latin typeface="Arial" panose="020b0604020202020204" pitchFamily="34" charset="0"/>
            </a:endParaRPr>
          </a:p>
        </p:txBody>
      </p:sp>
    </p:spTree>
  </p:cSld>
  <p:clrMapOvr>
    <a:masterClrMapping/>
  </p:clrMapOvr>
  <p:transition spd="slow">
    <p:pull/>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a:xfrm>
            <a:off x="402167" y="609600"/>
            <a:ext cx="11387667" cy="947739"/>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719667" y="1905000"/>
            <a:ext cx="5274733" cy="419417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97600" y="1905000"/>
            <a:ext cx="5274733" cy="419417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页脚占位符 4"/>
          <p:cNvSpPr>
            <a:spLocks noGrp="1"/>
          </p:cNvSpPr>
          <p:nvPr>
            <p:ph type="ftr" sz="quarter" idx="10"/>
          </p:nvPr>
        </p:nvSpPr>
        <p:spPr>
          <a:xfrm>
            <a:off x="0" y="6381751"/>
            <a:ext cx="6479117" cy="476251"/>
          </a:xfrm>
        </p:spPr>
        <p:txBody>
          <a:bodyPr/>
          <a:lstStyle/>
          <a:p>
            <a:pPr lvl="0" fontAlgn="base"/>
            <a:r>
              <a:rPr lang="zh-CN" altLang="en-US" strike="noStrike" noProof="1">
                <a:latin typeface="隶书" panose="02010509060101010101" pitchFamily="49" charset="-122"/>
                <a:ea typeface="隶书" panose="02010509060101010101" pitchFamily="49" charset="-122"/>
                <a:cs typeface="+mn-cs"/>
              </a:rPr>
              <a:t>天长地久有时尽，此恨绵绵无绝期</a:t>
            </a:r>
            <a:endParaRPr lang="zh-CN" altLang="en-US" strike="noStrike" noProof="1"/>
          </a:p>
        </p:txBody>
      </p:sp>
    </p:spTree>
  </p:cSld>
  <p:clrMapOvr>
    <a:masterClrMapping/>
  </p:clrMapOvr>
  <p:transition spd="slow">
    <p:pull/>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D5CCDD7-6885-4367-AECD-7CCB9CA7710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slideLayout" Target="../slideLayouts/slideLayout28.xml" /><Relationship Id="rId17" Type="http://schemas.openxmlformats.org/officeDocument/2006/relationships/slideLayout" Target="../slideLayouts/slideLayout29.xml" /><Relationship Id="rId18" Type="http://schemas.openxmlformats.org/officeDocument/2006/relationships/slideLayout" Target="../slideLayouts/slideLayout30.xml" /><Relationship Id="rId19" Type="http://schemas.openxmlformats.org/officeDocument/2006/relationships/slideLayout" Target="../slideLayouts/slideLayout31.xml" /><Relationship Id="rId2" Type="http://schemas.openxmlformats.org/officeDocument/2006/relationships/slideLayout" Target="../slideLayouts/slideLayout14.xml" /><Relationship Id="rId20" Type="http://schemas.openxmlformats.org/officeDocument/2006/relationships/slideLayout" Target="../slideLayouts/slideLayout32.xml" /><Relationship Id="rId21" Type="http://schemas.openxmlformats.org/officeDocument/2006/relationships/slideLayout" Target="../slideLayouts/slideLayout33.xml" /><Relationship Id="rId22" Type="http://schemas.openxmlformats.org/officeDocument/2006/relationships/slideLayout" Target="../slideLayouts/slideLayout34.xml" /><Relationship Id="rId23" Type="http://schemas.openxmlformats.org/officeDocument/2006/relationships/slideLayout" Target="../slideLayouts/slideLayout35.xml" /><Relationship Id="rId24" Type="http://schemas.openxmlformats.org/officeDocument/2006/relationships/slideLayout" Target="../slideLayouts/slideLayout36.xml" /><Relationship Id="rId25"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5CCDD7-6885-4367-AECD-7CCB9CA7710E}" type="datetimeFigureOut">
              <a:rPr lang="zh-CN" altLang="en-US" smtClean="0"/>
              <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761D37-E941-45DC-825E-E4C1BBB38F85}"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Lst>
  <p:transition spd="slow">
    <p:pull/>
  </p:transition>
  <p:timing/>
  <p:txStyles>
    <p:title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a:ea typeface="宋体" panose="02010600030101010101" pitchFamily="2" charset="-122"/>
        </a:defRPr>
      </a:lvl5pPr>
      <a:lvl6pPr marL="457200" algn="ctr" rtl="0" fontAlgn="base">
        <a:spcBef>
          <a:spcPct val="0"/>
        </a:spcBef>
        <a:spcAft>
          <a:spcPct val="0"/>
        </a:spcAft>
        <a:defRPr sz="4400">
          <a:solidFill>
            <a:schemeClr val="tx1"/>
          </a:solidFill>
          <a:latin typeface="Calibri"/>
          <a:ea typeface="宋体" panose="02010600030101010101" pitchFamily="2" charset="-122"/>
        </a:defRPr>
      </a:lvl6pPr>
      <a:lvl7pPr marL="914400" algn="ctr" rtl="0" fontAlgn="base">
        <a:spcBef>
          <a:spcPct val="0"/>
        </a:spcBef>
        <a:spcAft>
          <a:spcPct val="0"/>
        </a:spcAft>
        <a:defRPr sz="4400">
          <a:solidFill>
            <a:schemeClr val="tx1"/>
          </a:solidFill>
          <a:latin typeface="Calibri"/>
          <a:ea typeface="宋体" panose="02010600030101010101" pitchFamily="2" charset="-122"/>
        </a:defRPr>
      </a:lvl7pPr>
      <a:lvl8pPr marL="1371600" algn="ctr" rtl="0" fontAlgn="base">
        <a:spcBef>
          <a:spcPct val="0"/>
        </a:spcBef>
        <a:spcAft>
          <a:spcPct val="0"/>
        </a:spcAft>
        <a:defRPr sz="4400">
          <a:solidFill>
            <a:schemeClr val="tx1"/>
          </a:solidFill>
          <a:latin typeface="Calibri"/>
          <a:ea typeface="宋体" panose="02010600030101010101" pitchFamily="2" charset="-122"/>
        </a:defRPr>
      </a:lvl8pPr>
      <a:lvl9pPr marL="1828800" algn="ctr" rtl="0" fontAlgn="base">
        <a:spcBef>
          <a:spcPct val="0"/>
        </a:spcBef>
        <a:spcAft>
          <a:spcPct val="0"/>
        </a:spcAft>
        <a:defRPr sz="4400">
          <a:solidFill>
            <a:schemeClr val="tx1"/>
          </a:solidFill>
          <a:latin typeface="Calibri"/>
          <a:ea typeface="宋体" panose="02010600030101010101" pitchFamily="2" charset="-122"/>
        </a:defRPr>
      </a:lvl9pPr>
    </p:titleStyle>
    <p:body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8.png" /><Relationship Id="rId4"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7993066" y="4166553"/>
            <a:ext cx="184731" cy="1107996"/>
          </a:xfrm>
          <a:prstGeom prst="rect">
            <a:avLst/>
          </a:prstGeom>
          <a:noFill/>
          <a:ln w="9525">
            <a:noFill/>
          </a:ln>
        </p:spPr>
        <p:txBody>
          <a:bodyPr wrap="none" anchor="t">
            <a:spAutoFit/>
          </a:bodyPr>
          <a:lstStyle/>
          <a:p>
            <a:endParaRPr lang="zh-CN" altLang="en-US" sz="6600" b="1">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141516" y="2182773"/>
            <a:ext cx="12050484" cy="1569660"/>
          </a:xfrm>
          <a:prstGeom prst="rect">
            <a:avLst/>
          </a:prstGeom>
          <a:noFill/>
        </p:spPr>
        <p:txBody>
          <a:bodyPr wrap="square" rtlCol="0">
            <a:spAutoFit/>
          </a:bodyPr>
          <a:lstStyle/>
          <a:p>
            <a:pPr algn="ctr"/>
            <a:r>
              <a:rPr lang="zh-CN" altLang="en-US" sz="9600" b="1">
                <a:ln w="19050" cap="flat" cmpd="sng">
                  <a:solidFill>
                    <a:srgbClr val="FF0000"/>
                  </a:solidFill>
                  <a:prstDash val="solid"/>
                  <a:round/>
                  <a:headEnd type="none" w="med" len="med"/>
                  <a:tailEnd type="none" w="med" len="med"/>
                </a:ln>
                <a:solidFill>
                  <a:srgbClr val="FF0000"/>
                </a:solidFill>
                <a:effectLst>
                  <a:outerShdw dist="35921" dir="2699999" algn="ctr" rotWithShape="0">
                    <a:srgbClr val="990000"/>
                  </a:outerShdw>
                </a:effectLst>
                <a:latin typeface="Agency FB" panose="020b0503020202020204" pitchFamily="34" charset="0"/>
                <a:ea typeface="楷体" panose="02010609060101010101" pitchFamily="49" charset="-122"/>
              </a:rPr>
              <a:t>采用合理的论证方法</a:t>
            </a:r>
            <a:endParaRPr lang="zh-CN" altLang="en-US" sz="9600" b="1">
              <a:ln w="19050" cap="flat" cmpd="sng">
                <a:solidFill>
                  <a:srgbClr val="FF0000"/>
                </a:solidFill>
                <a:prstDash val="solid"/>
                <a:round/>
                <a:headEnd type="none" w="med" len="med"/>
                <a:tailEnd type="none" w="med" len="med"/>
              </a:ln>
              <a:solidFill>
                <a:srgbClr val="FF0000"/>
              </a:solidFill>
              <a:effectLst>
                <a:outerShdw dist="35921" dir="2699999" algn="ctr" rotWithShape="0">
                  <a:srgbClr val="990000"/>
                </a:outerShdw>
              </a:effectLst>
              <a:latin typeface="Agency FB" panose="020b0503020202020204" pitchFamily="34" charset="0"/>
              <a:ea typeface="楷体" panose="02010609060101010101"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343150" y="896620"/>
            <a:ext cx="7505700" cy="4523105"/>
          </a:xfrm>
          <a:prstGeom prst="rect">
            <a:avLst/>
          </a:prstGeom>
          <a:noFill/>
        </p:spPr>
        <p:txBody>
          <a:bodyPr wrap="square" rtlCol="0">
            <a:spAutoFit/>
          </a:bodyPr>
          <a:lstStyle/>
          <a:p>
            <a:pPr algn="l">
              <a:buClrTx/>
              <a:buSzTx/>
              <a:buFontTx/>
            </a:pPr>
            <a:r>
              <a:rPr lang="en-US" altLang="zh-CN" sz="3200" b="1">
                <a:latin typeface="黑体" panose="02010609060101010101" pitchFamily="49" charset="-122"/>
                <a:ea typeface="黑体" panose="02010609060101010101" pitchFamily="49" charset="-122"/>
                <a:sym typeface="+mn-ea"/>
              </a:rPr>
              <a:t>1</a:t>
            </a:r>
            <a:r>
              <a:rPr lang="zh-CN" altLang="en-US" sz="3200" b="1">
                <a:latin typeface="黑体" panose="02010609060101010101" pitchFamily="49" charset="-122"/>
                <a:ea typeface="黑体" panose="02010609060101010101" pitchFamily="49" charset="-122"/>
                <a:sym typeface="+mn-ea"/>
              </a:rPr>
              <a:t>、细节决定成败</a:t>
            </a:r>
            <a:endParaRPr lang="zh-CN" altLang="en-US" sz="3200" b="1">
              <a:latin typeface="黑体" panose="02010609060101010101" pitchFamily="49" charset="-122"/>
              <a:ea typeface="黑体" panose="02010609060101010101" pitchFamily="49" charset="-122"/>
              <a:sym typeface="+mn-ea"/>
            </a:endParaRPr>
          </a:p>
          <a:p>
            <a:pPr algn="l">
              <a:buClrTx/>
              <a:buSzTx/>
              <a:buFontTx/>
            </a:pPr>
            <a:r>
              <a:rPr lang="zh-CN" altLang="en-US" sz="3200" b="1">
                <a:solidFill>
                  <a:srgbClr val="1D41D5"/>
                </a:solidFill>
                <a:latin typeface="楷体" panose="02010609060101010101" pitchFamily="49" charset="-122"/>
                <a:ea typeface="楷体" panose="02010609060101010101" pitchFamily="49" charset="-122"/>
                <a:sym typeface="+mn-ea"/>
              </a:rPr>
              <a:t>观点成立隐含的条件：</a:t>
            </a:r>
            <a:endParaRPr lang="zh-CN" altLang="en-US" sz="3200" b="1">
              <a:solidFill>
                <a:srgbClr val="1D41D5"/>
              </a:solidFill>
              <a:latin typeface="楷体" panose="02010609060101010101" pitchFamily="49" charset="-122"/>
              <a:ea typeface="楷体" panose="02010609060101010101" pitchFamily="49" charset="-122"/>
              <a:sym typeface="+mn-ea"/>
            </a:endParaRPr>
          </a:p>
          <a:p>
            <a:pPr marL="1800225" algn="l">
              <a:buClrTx/>
              <a:buSzTx/>
              <a:buFontTx/>
            </a:pPr>
            <a:r>
              <a:rPr lang="zh-CN" altLang="en-US" sz="3200" b="1">
                <a:latin typeface="楷体" panose="02010609060101010101" pitchFamily="49" charset="-122"/>
                <a:ea typeface="楷体" panose="02010609060101010101" pitchFamily="49" charset="-122"/>
                <a:sym typeface="+mn-ea"/>
              </a:rPr>
              <a:t>战略决策（大局）是正确的。</a:t>
            </a:r>
            <a:endParaRPr lang="zh-CN" altLang="en-US" sz="3200" b="1">
              <a:latin typeface="楷体" panose="02010609060101010101" pitchFamily="49" charset="-122"/>
              <a:ea typeface="楷体" panose="02010609060101010101" pitchFamily="49" charset="-122"/>
              <a:sym typeface="+mn-ea"/>
            </a:endParaRPr>
          </a:p>
          <a:p>
            <a:pPr marL="1800225" algn="l">
              <a:buClrTx/>
              <a:buSzTx/>
              <a:buFontTx/>
            </a:pPr>
            <a:endParaRPr lang="zh-CN" altLang="en-US" sz="3200" b="1">
              <a:latin typeface="楷体" panose="02010609060101010101" pitchFamily="49" charset="-122"/>
              <a:ea typeface="楷体" panose="02010609060101010101" pitchFamily="49" charset="-122"/>
              <a:sym typeface="+mn-ea"/>
            </a:endParaRPr>
          </a:p>
          <a:p>
            <a:pPr algn="l"/>
            <a:r>
              <a:rPr lang="en-US" altLang="zh-CN" sz="3200" b="1">
                <a:latin typeface="黑体" panose="02010609060101010101" pitchFamily="49" charset="-122"/>
                <a:ea typeface="黑体" panose="02010609060101010101" pitchFamily="49" charset="-122"/>
              </a:rPr>
              <a:t>2</a:t>
            </a:r>
            <a:r>
              <a:rPr lang="zh-CN" altLang="en-US" sz="3200" b="1">
                <a:latin typeface="黑体" panose="02010609060101010101" pitchFamily="49" charset="-122"/>
                <a:ea typeface="黑体" panose="02010609060101010101" pitchFamily="49" charset="-122"/>
              </a:rPr>
              <a:t>、读书让人高贵。</a:t>
            </a:r>
            <a:endParaRPr lang="zh-CN" altLang="en-US" sz="3200" b="1">
              <a:latin typeface="黑体" panose="02010609060101010101" pitchFamily="49" charset="-122"/>
              <a:ea typeface="黑体" panose="02010609060101010101" pitchFamily="49" charset="-122"/>
            </a:endParaRPr>
          </a:p>
          <a:p>
            <a:pPr algn="l"/>
            <a:r>
              <a:rPr lang="zh-CN" altLang="en-US" sz="3200" b="1">
                <a:solidFill>
                  <a:srgbClr val="1D41D5"/>
                </a:solidFill>
                <a:latin typeface="楷体" panose="02010609060101010101" pitchFamily="49" charset="-122"/>
                <a:ea typeface="楷体" panose="02010609060101010101" pitchFamily="49" charset="-122"/>
              </a:rPr>
              <a:t>观点成立隐含的条件：</a:t>
            </a:r>
            <a:endParaRPr lang="zh-CN" altLang="en-US" sz="3200" b="1">
              <a:solidFill>
                <a:srgbClr val="1D41D5"/>
              </a:solidFill>
              <a:latin typeface="楷体" panose="02010609060101010101" pitchFamily="49" charset="-122"/>
              <a:ea typeface="楷体" panose="02010609060101010101" pitchFamily="49" charset="-122"/>
            </a:endParaRPr>
          </a:p>
          <a:p>
            <a:pPr marL="1800225" algn="l" fontAlgn="auto"/>
            <a:r>
              <a:rPr lang="zh-CN" altLang="en-US" sz="3200" b="1">
                <a:latin typeface="楷体" panose="02010609060101010101" pitchFamily="49" charset="-122"/>
                <a:ea typeface="楷体" panose="02010609060101010101" pitchFamily="49" charset="-122"/>
              </a:rPr>
              <a:t>读的是什么书</a:t>
            </a:r>
            <a:endParaRPr lang="zh-CN" altLang="en-US" sz="3200" b="1">
              <a:latin typeface="楷体" panose="02010609060101010101" pitchFamily="49" charset="-122"/>
              <a:ea typeface="楷体" panose="02010609060101010101" pitchFamily="49" charset="-122"/>
            </a:endParaRPr>
          </a:p>
          <a:p>
            <a:pPr marL="1800225" algn="l" fontAlgn="auto"/>
            <a:r>
              <a:rPr lang="zh-CN" altLang="en-US" sz="3200" b="1">
                <a:latin typeface="楷体" panose="02010609060101010101" pitchFamily="49" charset="-122"/>
                <a:ea typeface="楷体" panose="02010609060101010101" pitchFamily="49" charset="-122"/>
              </a:rPr>
              <a:t>怎么读的</a:t>
            </a:r>
            <a:endParaRPr lang="zh-CN" altLang="en-US" sz="3200" b="1">
              <a:latin typeface="楷体" panose="02010609060101010101" pitchFamily="49" charset="-122"/>
              <a:ea typeface="楷体" panose="02010609060101010101" pitchFamily="49" charset="-122"/>
            </a:endParaRPr>
          </a:p>
          <a:p>
            <a:pPr marL="1800225" algn="l" fontAlgn="auto"/>
            <a:r>
              <a:rPr lang="zh-CN" altLang="en-US" sz="3200" b="1">
                <a:latin typeface="楷体" panose="02010609060101010101" pitchFamily="49" charset="-122"/>
                <a:ea typeface="楷体" panose="02010609060101010101" pitchFamily="49" charset="-122"/>
              </a:rPr>
              <a:t>读书人的素质如何</a:t>
            </a:r>
            <a:endParaRPr lang="zh-CN" altLang="en-US" sz="3200" b="1">
              <a:latin typeface="黑体" panose="02010609060101010101" pitchFamily="49" charset="-122"/>
              <a:ea typeface="黑体" panose="02010609060101010101" pitchFamily="49" charset="-122"/>
            </a:endParaRPr>
          </a:p>
        </p:txBody>
      </p:sp>
      <p:sp>
        <p:nvSpPr>
          <p:cNvPr id="5" name="文本框 4"/>
          <p:cNvSpPr txBox="1"/>
          <p:nvPr/>
        </p:nvSpPr>
        <p:spPr>
          <a:xfrm>
            <a:off x="1216660" y="106680"/>
            <a:ext cx="3509645" cy="645160"/>
          </a:xfrm>
          <a:prstGeom prst="rect">
            <a:avLst/>
          </a:prstGeom>
          <a:noFill/>
        </p:spPr>
        <p:txBody>
          <a:bodyPr wrap="square" rtlCol="0">
            <a:spAutoFit/>
          </a:bodyPr>
          <a:lstStyle/>
          <a:p>
            <a:pPr algn="l"/>
            <a:r>
              <a:rPr lang="zh-CN" altLang="en-US" sz="3600" b="1">
                <a:latin typeface="黑体" panose="02010609060101010101" pitchFamily="49" charset="-122"/>
                <a:ea typeface="黑体" panose="02010609060101010101" pitchFamily="49" charset="-122"/>
              </a:rPr>
              <a:t>例</a:t>
            </a:r>
            <a:endParaRPr lang="zh-CN" altLang="en-US" sz="36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blinds(horizontal)">
                                      <p:cBhvr>
                                        <p:cTn id="12" dur="500"/>
                                        <p:tgtEl>
                                          <p:spTgt spid="4">
                                            <p:txEl>
                                              <p:pRg st="6" end="6"/>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animEffect transition="in" filter="blinds(horizontal)">
                                      <p:cBhvr>
                                        <p:cTn id="15" dur="500"/>
                                        <p:tgtEl>
                                          <p:spTgt spid="4">
                                            <p:txEl>
                                              <p:pRg st="7" end="7"/>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8" end="8"/>
                                            </p:txEl>
                                          </p:spTgt>
                                        </p:tgtEl>
                                        <p:attrNameLst>
                                          <p:attrName>style.visibility</p:attrName>
                                        </p:attrNameLst>
                                      </p:cBhvr>
                                      <p:to>
                                        <p:strVal val="visible"/>
                                      </p:to>
                                    </p:set>
                                    <p:animEffect transition="in" filter="blinds(horizontal)">
                                      <p:cBhvr>
                                        <p:cTn id="18"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850900" y="732790"/>
            <a:ext cx="8946515" cy="2861310"/>
          </a:xfrm>
          <a:prstGeom prst="rect">
            <a:avLst/>
          </a:prstGeom>
          <a:noFill/>
        </p:spPr>
        <p:txBody>
          <a:bodyPr wrap="square" rtlCol="0">
            <a:spAutoFit/>
          </a:bodyPr>
          <a:lstStyle/>
          <a:p>
            <a:pPr algn="l"/>
            <a:r>
              <a:rPr lang="en-US" altLang="zh-CN" sz="3600" b="1">
                <a:latin typeface="黑体" panose="02010609060101010101" pitchFamily="49" charset="-122"/>
                <a:ea typeface="黑体" panose="02010609060101010101" pitchFamily="49" charset="-122"/>
              </a:rPr>
              <a:t>2.</a:t>
            </a:r>
            <a:r>
              <a:rPr lang="zh-CN" altLang="en-US" sz="3600" b="1">
                <a:latin typeface="黑体" panose="02010609060101010101" pitchFamily="49" charset="-122"/>
                <a:ea typeface="黑体" panose="02010609060101010101" pitchFamily="49" charset="-122"/>
              </a:rPr>
              <a:t>直接论证和间接论证</a:t>
            </a:r>
            <a:endParaRPr lang="zh-CN" altLang="en-US" sz="3600" b="1">
              <a:latin typeface="黑体" panose="02010609060101010101" pitchFamily="49" charset="-122"/>
              <a:ea typeface="黑体" panose="02010609060101010101" pitchFamily="49" charset="-122"/>
            </a:endParaRPr>
          </a:p>
          <a:p>
            <a:pPr algn="l"/>
            <a:endParaRPr lang="zh-CN" altLang="en-US" sz="3600" b="1">
              <a:latin typeface="黑体" panose="02010609060101010101" pitchFamily="49" charset="-122"/>
              <a:ea typeface="黑体" panose="02010609060101010101" pitchFamily="49" charset="-122"/>
            </a:endParaRPr>
          </a:p>
          <a:p>
            <a:pPr algn="l"/>
            <a:endParaRPr lang="zh-CN" altLang="en-US" sz="3600" b="1">
              <a:latin typeface="黑体" panose="02010609060101010101" pitchFamily="49" charset="-122"/>
              <a:ea typeface="黑体" panose="02010609060101010101" pitchFamily="49" charset="-122"/>
            </a:endParaRPr>
          </a:p>
          <a:p>
            <a:pPr algn="l"/>
            <a:endParaRPr lang="zh-CN" altLang="en-US" sz="3600" b="1">
              <a:latin typeface="黑体" panose="02010609060101010101" pitchFamily="49" charset="-122"/>
              <a:ea typeface="黑体" panose="02010609060101010101" pitchFamily="49" charset="-122"/>
            </a:endParaRPr>
          </a:p>
          <a:p>
            <a:pPr algn="l"/>
            <a:r>
              <a:rPr lang="zh-CN" altLang="en-US" sz="3600" b="1">
                <a:latin typeface="黑体" panose="02010609060101010101" pitchFamily="49" charset="-122"/>
                <a:ea typeface="黑体" panose="02010609060101010101" pitchFamily="49" charset="-122"/>
              </a:rPr>
              <a:t>间接论证</a:t>
            </a:r>
            <a:endParaRPr lang="en-US" altLang="zh-CN" sz="3600" b="1">
              <a:latin typeface="黑体" panose="02010609060101010101" pitchFamily="49" charset="-122"/>
              <a:ea typeface="黑体" panose="02010609060101010101" pitchFamily="49" charset="-122"/>
            </a:endParaRPr>
          </a:p>
        </p:txBody>
      </p:sp>
      <p:sp>
        <p:nvSpPr>
          <p:cNvPr id="5" name="左大括号 4"/>
          <p:cNvSpPr/>
          <p:nvPr/>
        </p:nvSpPr>
        <p:spPr>
          <a:xfrm>
            <a:off x="2983865" y="1595755"/>
            <a:ext cx="375285" cy="33661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3571875" y="1419225"/>
            <a:ext cx="8559165" cy="4523105"/>
          </a:xfrm>
          <a:prstGeom prst="rect">
            <a:avLst/>
          </a:prstGeom>
          <a:noFill/>
        </p:spPr>
        <p:txBody>
          <a:bodyPr wrap="square" rtlCol="0">
            <a:spAutoFit/>
          </a:bodyPr>
          <a:lstStyle/>
          <a:p>
            <a:pPr marL="742950" indent="-742950" algn="l">
              <a:buClrTx/>
              <a:buSzTx/>
              <a:buFontTx/>
              <a:buAutoNum type="arabicPeriod"/>
            </a:pPr>
            <a:r>
              <a:rPr lang="zh-CN" altLang="en-US" sz="3200" b="1">
                <a:solidFill>
                  <a:srgbClr val="FF0000"/>
                </a:solidFill>
                <a:latin typeface="黑体" panose="02010609060101010101" pitchFamily="49" charset="-122"/>
                <a:ea typeface="黑体" panose="02010609060101010101" pitchFamily="49" charset="-122"/>
              </a:rPr>
              <a:t>排除法。</a:t>
            </a:r>
            <a:r>
              <a:rPr lang="zh-CN" altLang="en-US" sz="3200" b="1">
                <a:latin typeface="楷体" panose="02010609060101010101" pitchFamily="49" charset="-122"/>
                <a:ea typeface="楷体" panose="02010609060101010101" pitchFamily="49" charset="-122"/>
              </a:rPr>
              <a:t>罗列可能出现的所有情况，排除其他，剩下的就是正确的。</a:t>
            </a:r>
            <a:r>
              <a:rPr lang="zh-CN" altLang="en-US" sz="3200" b="1">
                <a:solidFill>
                  <a:srgbClr val="00B050"/>
                </a:solidFill>
                <a:latin typeface="楷体" panose="02010609060101010101" pitchFamily="49" charset="-122"/>
                <a:ea typeface="楷体" panose="02010609060101010101" pitchFamily="49" charset="-122"/>
              </a:rPr>
              <a:t>（《拿来主义》）</a:t>
            </a:r>
            <a:endParaRPr lang="zh-CN" altLang="en-US" sz="3200" b="1">
              <a:solidFill>
                <a:srgbClr val="00B050"/>
              </a:solidFill>
              <a:latin typeface="楷体" panose="02010609060101010101" pitchFamily="49" charset="-122"/>
              <a:ea typeface="楷体" panose="02010609060101010101" pitchFamily="49" charset="-122"/>
            </a:endParaRPr>
          </a:p>
          <a:p>
            <a:pPr marL="742950" indent="-742950" algn="l">
              <a:buAutoNum type="arabicPeriod"/>
            </a:pPr>
            <a:r>
              <a:rPr lang="zh-CN" altLang="en-US" sz="3200" b="1">
                <a:solidFill>
                  <a:srgbClr val="FF0000"/>
                </a:solidFill>
                <a:latin typeface="黑体" panose="02010609060101010101" pitchFamily="49" charset="-122"/>
                <a:ea typeface="黑体" panose="02010609060101010101" pitchFamily="49" charset="-122"/>
              </a:rPr>
              <a:t>反证法。</a:t>
            </a:r>
            <a:r>
              <a:rPr lang="zh-CN" altLang="en-US" sz="3200" b="1">
                <a:latin typeface="楷体" panose="02010609060101010101" pitchFamily="49" charset="-122"/>
                <a:ea typeface="楷体" panose="02010609060101010101" pitchFamily="49" charset="-122"/>
              </a:rPr>
              <a:t>假设与他矛盾的观点是对的，通过证明推出这个观点是错的。于是本观点正确。</a:t>
            </a:r>
            <a:r>
              <a:rPr lang="zh-CN" altLang="en-US" sz="3200" b="1">
                <a:solidFill>
                  <a:srgbClr val="00B050"/>
                </a:solidFill>
                <a:latin typeface="楷体" panose="02010609060101010101" pitchFamily="49" charset="-122"/>
                <a:ea typeface="楷体" panose="02010609060101010101" pitchFamily="49" charset="-122"/>
              </a:rPr>
              <a:t>【</a:t>
            </a:r>
            <a:r>
              <a:rPr lang="en-US" altLang="zh-CN" sz="3200" b="1">
                <a:solidFill>
                  <a:srgbClr val="00B050"/>
                </a:solidFill>
                <a:latin typeface="楷体" panose="02010609060101010101" pitchFamily="49" charset="-122"/>
                <a:ea typeface="楷体" panose="02010609060101010101" pitchFamily="49" charset="-122"/>
              </a:rPr>
              <a:t>p76 </a:t>
            </a:r>
            <a:r>
              <a:rPr lang="zh-CN" altLang="en-US" sz="3200" b="1">
                <a:solidFill>
                  <a:srgbClr val="00B050"/>
                </a:solidFill>
                <a:latin typeface="楷体" panose="02010609060101010101" pitchFamily="49" charset="-122"/>
                <a:ea typeface="楷体" panose="02010609060101010101" pitchFamily="49" charset="-122"/>
              </a:rPr>
              <a:t>即时小练</a:t>
            </a:r>
            <a:r>
              <a:rPr lang="en-US" altLang="zh-CN" sz="3200" b="1">
                <a:solidFill>
                  <a:srgbClr val="00B050"/>
                </a:solidFill>
                <a:latin typeface="楷体" panose="02010609060101010101" pitchFamily="49" charset="-122"/>
                <a:ea typeface="楷体" panose="02010609060101010101" pitchFamily="49" charset="-122"/>
              </a:rPr>
              <a:t>2</a:t>
            </a:r>
            <a:r>
              <a:rPr lang="zh-CN" altLang="en-US" sz="3200" b="1">
                <a:solidFill>
                  <a:srgbClr val="00B050"/>
                </a:solidFill>
                <a:latin typeface="楷体" panose="02010609060101010101" pitchFamily="49" charset="-122"/>
                <a:ea typeface="楷体" panose="02010609060101010101" pitchFamily="49" charset="-122"/>
              </a:rPr>
              <a:t>】</a:t>
            </a:r>
            <a:endParaRPr lang="zh-CN" altLang="en-US" sz="3200" b="1">
              <a:solidFill>
                <a:srgbClr val="00B050"/>
              </a:solidFill>
              <a:latin typeface="楷体" panose="02010609060101010101" pitchFamily="49" charset="-122"/>
              <a:ea typeface="楷体" panose="02010609060101010101" pitchFamily="49" charset="-122"/>
            </a:endParaRPr>
          </a:p>
          <a:p>
            <a:pPr marL="742950" indent="-742950" algn="l">
              <a:buAutoNum type="arabicPeriod"/>
            </a:pPr>
            <a:r>
              <a:rPr lang="zh-CN" altLang="en-US" sz="3200" b="1">
                <a:solidFill>
                  <a:srgbClr val="FF0000"/>
                </a:solidFill>
                <a:latin typeface="黑体" panose="02010609060101010101" pitchFamily="49" charset="-122"/>
                <a:ea typeface="黑体" panose="02010609060101010101" pitchFamily="49" charset="-122"/>
              </a:rPr>
              <a:t>归谬法。</a:t>
            </a:r>
            <a:r>
              <a:rPr lang="zh-CN" altLang="en-US" sz="3200" b="1">
                <a:latin typeface="楷体" panose="02010609060101010101" pitchFamily="49" charset="-122"/>
                <a:ea typeface="楷体" panose="02010609060101010101" pitchFamily="49" charset="-122"/>
              </a:rPr>
              <a:t>先假设这一观点正确，推出明显的错误矛盾，从而证明本观点错误。</a:t>
            </a:r>
            <a:r>
              <a:rPr lang="zh-CN" altLang="en-US" sz="3200" b="1">
                <a:solidFill>
                  <a:srgbClr val="00B050"/>
                </a:solidFill>
                <a:latin typeface="楷体" panose="02010609060101010101" pitchFamily="49" charset="-122"/>
                <a:ea typeface="楷体" panose="02010609060101010101" pitchFamily="49" charset="-122"/>
              </a:rPr>
              <a:t>（《君子慎独》）</a:t>
            </a:r>
            <a:endParaRPr lang="zh-CN" altLang="en-US" sz="3200" b="1">
              <a:solidFill>
                <a:srgbClr val="00B05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l"/>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在论证中引入“虚拟论敌”</a:t>
            </a:r>
            <a:endParaRPr lang="zh-CN" altLang="en-US" b="1">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538480" y="1478280"/>
            <a:ext cx="10972800" cy="4525963"/>
          </a:xfrm>
        </p:spPr>
        <p:txBody>
          <a:bodyPr>
            <a:noAutofit/>
          </a:bodyPr>
          <a:lstStyle/>
          <a:p>
            <a:pPr marL="0" lvl="0" indent="0" algn="just" defTabSz="1218565">
              <a:lnSpc>
                <a:spcPct val="150000"/>
              </a:lnSpc>
              <a:spcBef>
                <a:spcPct val="0"/>
              </a:spcBef>
              <a:buNone/>
            </a:pP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在证明某个观点时，可以想象存在一个</a:t>
            </a:r>
            <a:r>
              <a:rPr lang="zh-CN" altLang="zh-CN" b="1" kern="100">
                <a:solidFill>
                  <a:srgbClr val="FF0000"/>
                </a:solidFill>
                <a:latin typeface="华文中宋" panose="02010600040101010101" pitchFamily="2" charset="-122"/>
                <a:ea typeface="华文中宋" panose="02010600040101010101" pitchFamily="2" charset="-122"/>
                <a:cs typeface="Times New Roman" panose="02020603050405020304" pitchFamily="18" charset="0"/>
              </a:rPr>
              <a:t>驳论者</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，不妨称其为</a:t>
            </a: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虚拟论敌</a:t>
            </a: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。这个</a:t>
            </a: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论敌</a:t>
            </a:r>
            <a:r>
              <a:rPr lang="en-US"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可能会对我们的</a:t>
            </a:r>
            <a:r>
              <a:rPr lang="zh-CN" altLang="zh-CN" b="1" kern="100">
                <a:solidFill>
                  <a:srgbClr val="FF0000"/>
                </a:solidFill>
                <a:latin typeface="华文中宋" panose="02010600040101010101" pitchFamily="2" charset="-122"/>
                <a:ea typeface="华文中宋" panose="02010600040101010101" pitchFamily="2" charset="-122"/>
                <a:cs typeface="Times New Roman" panose="02020603050405020304" pitchFamily="18" charset="0"/>
              </a:rPr>
              <a:t>论点</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举出反例或从论点推出错误，也可能会质疑</a:t>
            </a:r>
            <a:r>
              <a:rPr lang="zh-CN" altLang="zh-CN" b="1" kern="100">
                <a:solidFill>
                  <a:srgbClr val="FF0000"/>
                </a:solidFill>
                <a:latin typeface="华文中宋" panose="02010600040101010101" pitchFamily="2" charset="-122"/>
                <a:ea typeface="华文中宋" panose="02010600040101010101" pitchFamily="2" charset="-122"/>
                <a:cs typeface="Times New Roman" panose="02020603050405020304" pitchFamily="18" charset="0"/>
              </a:rPr>
              <a:t>论据</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及隐含前提的可靠性，抑或指出</a:t>
            </a:r>
            <a:r>
              <a:rPr lang="zh-CN" altLang="zh-CN" b="1" kern="100">
                <a:solidFill>
                  <a:srgbClr val="FF0000"/>
                </a:solidFill>
                <a:latin typeface="华文中宋" panose="02010600040101010101" pitchFamily="2" charset="-122"/>
                <a:ea typeface="华文中宋" panose="02010600040101010101" pitchFamily="2" charset="-122"/>
                <a:cs typeface="Times New Roman" panose="02020603050405020304" pitchFamily="18" charset="0"/>
              </a:rPr>
              <a:t>论证</a:t>
            </a:r>
            <a:r>
              <a:rPr lang="zh-CN" altLang="zh-CN" b="1" kern="100">
                <a:solidFill>
                  <a:prstClr val="black"/>
                </a:solidFill>
                <a:latin typeface="华文中宋" panose="02010600040101010101" pitchFamily="2" charset="-122"/>
                <a:ea typeface="华文中宋" panose="02010600040101010101" pitchFamily="2" charset="-122"/>
                <a:cs typeface="Times New Roman" panose="02020603050405020304" pitchFamily="18" charset="0"/>
              </a:rPr>
              <a:t>中存在的逻辑问题。面对这些可能受到的攻击，我们再进一步考虑采取怎样的措施能使自己的论证免于或抵御这些攻击。</a:t>
            </a:r>
            <a:endParaRPr lang="zh-CN" altLang="zh-CN" b="1" kern="100">
              <a:solidFill>
                <a:prstClr val="black"/>
              </a:solidFill>
              <a:latin typeface="华文中宋" panose="02010600040101010101" pitchFamily="2" charset="-122"/>
              <a:ea typeface="华文中宋" panose="02010600040101010101" pitchFamily="2" charset="-122"/>
              <a:cs typeface="Courier New" panose="02070309020205020404" pitchFamily="49" charset="0"/>
            </a:endParaRPr>
          </a:p>
          <a:p>
            <a:endParaRPr lang="zh-CN" altLang="zh-CN" b="1" kern="100">
              <a:solidFill>
                <a:prstClr val="black"/>
              </a:solidFill>
              <a:latin typeface="华文中宋" panose="02010600040101010101" pitchFamily="2" charset="-122"/>
              <a:ea typeface="华文中宋" panose="0201060004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t>虚拟</a:t>
            </a:r>
            <a:r>
              <a:rPr lang="zh-CN" altLang="en-US" b="1" smtClean="0"/>
              <a:t>论敌</a:t>
            </a:r>
            <a:endParaRPr lang="zh-CN" altLang="en-US" b="1"/>
          </a:p>
        </p:txBody>
      </p:sp>
      <p:sp>
        <p:nvSpPr>
          <p:cNvPr id="4" name="文本框 3"/>
          <p:cNvSpPr txBox="1"/>
          <p:nvPr/>
        </p:nvSpPr>
        <p:spPr>
          <a:xfrm>
            <a:off x="3747254" y="1270223"/>
            <a:ext cx="1255058" cy="646331"/>
          </a:xfrm>
          <a:prstGeom prst="rect">
            <a:avLst/>
          </a:prstGeom>
          <a:noFill/>
        </p:spPr>
        <p:txBody>
          <a:bodyPr wrap="square" rtlCol="0">
            <a:spAutoFit/>
          </a:bodyPr>
          <a:lstStyle/>
          <a:p>
            <a:r>
              <a:rPr lang="zh-CN" altLang="en-US" sz="3600" b="1">
                <a:latin typeface="黑体" panose="02010609060101010101" pitchFamily="49" charset="-122"/>
                <a:ea typeface="黑体" panose="02010609060101010101" pitchFamily="49" charset="-122"/>
              </a:rPr>
              <a:t>依据</a:t>
            </a:r>
            <a:endParaRPr lang="zh-CN" altLang="en-US" sz="3600" b="1">
              <a:latin typeface="黑体" panose="02010609060101010101" pitchFamily="49" charset="-122"/>
              <a:ea typeface="黑体" panose="02010609060101010101" pitchFamily="49" charset="-122"/>
            </a:endParaRPr>
          </a:p>
        </p:txBody>
      </p:sp>
      <p:cxnSp>
        <p:nvCxnSpPr>
          <p:cNvPr id="6" name="直接箭头连接符 5"/>
          <p:cNvCxnSpPr/>
          <p:nvPr/>
        </p:nvCxnSpPr>
        <p:spPr>
          <a:xfrm>
            <a:off x="5002312" y="1629248"/>
            <a:ext cx="1577788"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 name="文本框 6"/>
          <p:cNvSpPr txBox="1"/>
          <p:nvPr/>
        </p:nvSpPr>
        <p:spPr>
          <a:xfrm>
            <a:off x="6660778" y="1270223"/>
            <a:ext cx="1604682" cy="646331"/>
          </a:xfrm>
          <a:prstGeom prst="rect">
            <a:avLst/>
          </a:prstGeom>
          <a:noFill/>
        </p:spPr>
        <p:txBody>
          <a:bodyPr wrap="square" rtlCol="0">
            <a:spAutoFit/>
          </a:bodyPr>
          <a:lstStyle/>
          <a:p>
            <a:r>
              <a:rPr lang="zh-CN" altLang="en-US" sz="3600" b="1">
                <a:latin typeface="黑体" panose="02010609060101010101" pitchFamily="49" charset="-122"/>
                <a:ea typeface="黑体" panose="02010609060101010101" pitchFamily="49" charset="-122"/>
              </a:rPr>
              <a:t>结论</a:t>
            </a:r>
            <a:endParaRPr lang="zh-CN" altLang="en-US" sz="3600" b="1">
              <a:latin typeface="黑体" panose="02010609060101010101" pitchFamily="49" charset="-122"/>
              <a:ea typeface="黑体" panose="02010609060101010101" pitchFamily="49" charset="-122"/>
            </a:endParaRPr>
          </a:p>
        </p:txBody>
      </p:sp>
      <p:sp>
        <p:nvSpPr>
          <p:cNvPr id="20" name="文本框 19"/>
          <p:cNvSpPr txBox="1"/>
          <p:nvPr/>
        </p:nvSpPr>
        <p:spPr>
          <a:xfrm>
            <a:off x="365760" y="1270223"/>
            <a:ext cx="2773680" cy="646331"/>
          </a:xfrm>
          <a:prstGeom prst="rect">
            <a:avLst/>
          </a:prstGeom>
          <a:noFill/>
        </p:spPr>
        <p:txBody>
          <a:bodyPr wrap="square" rtlCol="0">
            <a:spAutoFit/>
          </a:bodyPr>
          <a:lstStyle/>
          <a:p>
            <a:pPr algn="l"/>
            <a:r>
              <a:rPr lang="zh-CN" altLang="en-US" sz="3600" b="1">
                <a:latin typeface="黑体" panose="02010609060101010101" pitchFamily="49" charset="-122"/>
                <a:ea typeface="黑体" panose="02010609060101010101" pitchFamily="49" charset="-122"/>
              </a:rPr>
              <a:t>一般论证：</a:t>
            </a:r>
            <a:endParaRPr lang="zh-CN" altLang="en-US" sz="3600" b="1">
              <a:latin typeface="黑体" panose="02010609060101010101" pitchFamily="49" charset="-122"/>
              <a:ea typeface="黑体" panose="02010609060101010101" pitchFamily="49" charset="-122"/>
            </a:endParaRPr>
          </a:p>
        </p:txBody>
      </p:sp>
      <p:sp>
        <p:nvSpPr>
          <p:cNvPr id="3" name="文本框 2"/>
          <p:cNvSpPr txBox="1"/>
          <p:nvPr/>
        </p:nvSpPr>
        <p:spPr>
          <a:xfrm>
            <a:off x="609600" y="2108200"/>
            <a:ext cx="11217910" cy="3415030"/>
          </a:xfrm>
          <a:prstGeom prst="rect">
            <a:avLst/>
          </a:prstGeom>
          <a:noFill/>
        </p:spPr>
        <p:txBody>
          <a:bodyPr wrap="square" rtlCol="0" anchor="t">
            <a:spAutoFit/>
          </a:bodyPr>
          <a:lstStyle/>
          <a:p>
            <a:pPr algn="just">
              <a:lnSpc>
                <a:spcPct val="100000"/>
              </a:lnSpc>
              <a:spcAft>
                <a:spcPct val="0"/>
              </a:spcAft>
            </a:pPr>
            <a:r>
              <a:rPr lang="zh-CN" altLang="zh-CN" sz="3600" b="1" kern="100" smtClean="0">
                <a:latin typeface="黑体" panose="02010609060101010101" pitchFamily="49" charset="-122"/>
                <a:ea typeface="黑体" panose="02010609060101010101" pitchFamily="49" charset="-122"/>
                <a:cs typeface="Times New Roman" panose="02020603050405020304" pitchFamily="18" charset="0"/>
                <a:sym typeface="+mn-ea"/>
              </a:rPr>
              <a:t>以</a:t>
            </a:r>
            <a:r>
              <a:rPr lang="en-US" altLang="zh-CN" sz="3600" b="1" kern="10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600" b="1" kern="100">
                <a:latin typeface="黑体" panose="02010609060101010101" pitchFamily="49" charset="-122"/>
                <a:ea typeface="黑体" panose="02010609060101010101" pitchFamily="49" charset="-122"/>
                <a:cs typeface="Times New Roman" panose="02020603050405020304" pitchFamily="18" charset="0"/>
                <a:sym typeface="+mn-ea"/>
              </a:rPr>
              <a:t>兼听则明</a:t>
            </a:r>
            <a:r>
              <a:rPr lang="en-US" altLang="zh-CN" sz="3600" b="1" kern="10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600" b="1" kern="100">
                <a:latin typeface="黑体" panose="02010609060101010101" pitchFamily="49" charset="-122"/>
                <a:ea typeface="黑体" panose="02010609060101010101" pitchFamily="49" charset="-122"/>
                <a:cs typeface="Times New Roman" panose="02020603050405020304" pitchFamily="18" charset="0"/>
                <a:sym typeface="+mn-ea"/>
              </a:rPr>
              <a:t>为论题写一篇议论文，写作者可能一下子想到齐王和邹忌、李世民和魏征等大量事例，于是有了这样一个提纲：</a:t>
            </a:r>
            <a:endParaRPr lang="zh-CN" altLang="zh-CN" sz="3600" b="1" kern="100">
              <a:latin typeface="黑体" panose="02010609060101010101" pitchFamily="49" charset="-122"/>
              <a:ea typeface="黑体" panose="02010609060101010101" pitchFamily="49" charset="-122"/>
              <a:cs typeface="Courier New" panose="02070309020205020404" pitchFamily="49" charset="0"/>
            </a:endParaRPr>
          </a:p>
          <a:p>
            <a:pPr algn="just">
              <a:lnSpc>
                <a:spcPct val="100000"/>
              </a:lnSpc>
              <a:spcAft>
                <a:spcPct val="0"/>
              </a:spcAft>
            </a:pPr>
            <a:r>
              <a:rPr lang="zh-CN" altLang="zh-CN" sz="3600" b="1" kern="1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论点：</a:t>
            </a:r>
            <a:r>
              <a:rPr lang="zh-CN" altLang="zh-CN" sz="3600" b="1" kern="100">
                <a:latin typeface="楷体" panose="02010609060101010101" pitchFamily="49" charset="-122"/>
                <a:ea typeface="楷体" panose="02010609060101010101" pitchFamily="49" charset="-122"/>
                <a:cs typeface="楷体" panose="02010609060101010101" pitchFamily="49" charset="-122"/>
                <a:sym typeface="+mn-ea"/>
              </a:rPr>
              <a:t>兼听则明。</a:t>
            </a:r>
            <a:endParaRPr lang="zh-CN" altLang="zh-CN" sz="3600" b="1" kern="100">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spcAft>
                <a:spcPct val="0"/>
              </a:spcAft>
            </a:pPr>
            <a:r>
              <a:rPr lang="zh-CN" altLang="zh-CN" sz="3600" b="1" kern="1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正面的例子：</a:t>
            </a:r>
            <a:r>
              <a:rPr lang="en-US" altLang="zh-CN" sz="36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kern="100">
                <a:latin typeface="楷体" panose="02010609060101010101" pitchFamily="49" charset="-122"/>
                <a:ea typeface="楷体" panose="02010609060101010101" pitchFamily="49" charset="-122"/>
                <a:cs typeface="楷体" panose="02010609060101010101" pitchFamily="49" charset="-122"/>
                <a:sym typeface="+mn-ea"/>
              </a:rPr>
              <a:t>齐王纳谏</a:t>
            </a:r>
            <a:r>
              <a:rPr lang="en-US" altLang="zh-CN" sz="36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kern="100">
                <a:latin typeface="楷体" panose="02010609060101010101" pitchFamily="49" charset="-122"/>
                <a:ea typeface="楷体" panose="02010609060101010101" pitchFamily="49" charset="-122"/>
                <a:cs typeface="楷体" panose="02010609060101010101" pitchFamily="49" charset="-122"/>
                <a:sym typeface="+mn-ea"/>
              </a:rPr>
              <a:t>等。</a:t>
            </a:r>
            <a:endParaRPr lang="zh-CN" altLang="zh-CN" sz="3600" b="1" kern="100">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spcAft>
                <a:spcPct val="0"/>
              </a:spcAft>
            </a:pPr>
            <a:r>
              <a:rPr lang="zh-CN" altLang="zh-CN" sz="3600" b="1" kern="1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反面的例子：</a:t>
            </a:r>
            <a:r>
              <a:rPr lang="en-US" altLang="zh-CN" sz="36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kern="100">
                <a:latin typeface="楷体" panose="02010609060101010101" pitchFamily="49" charset="-122"/>
                <a:ea typeface="楷体" panose="02010609060101010101" pitchFamily="49" charset="-122"/>
                <a:cs typeface="楷体" panose="02010609060101010101" pitchFamily="49" charset="-122"/>
                <a:sym typeface="+mn-ea"/>
              </a:rPr>
              <a:t>晁盖丧命</a:t>
            </a:r>
            <a:r>
              <a:rPr lang="en-US" altLang="zh-CN" sz="36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600" b="1" kern="100">
                <a:latin typeface="楷体" panose="02010609060101010101" pitchFamily="49" charset="-122"/>
                <a:ea typeface="楷体" panose="02010609060101010101" pitchFamily="49" charset="-122"/>
                <a:cs typeface="楷体" panose="02010609060101010101" pitchFamily="49" charset="-122"/>
                <a:sym typeface="+mn-ea"/>
              </a:rPr>
              <a:t>等</a:t>
            </a:r>
            <a:r>
              <a:rPr lang="zh-CN" altLang="zh-CN" sz="3600" b="1" kern="100" smtClean="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690245" y="3920490"/>
            <a:ext cx="11151870" cy="2245360"/>
          </a:xfrm>
          <a:prstGeom prst="rect">
            <a:avLst/>
          </a:prstGeom>
          <a:noFill/>
          <a:ln w="9525">
            <a:noFill/>
          </a:ln>
        </p:spPr>
        <p:txBody>
          <a:bodyPr wrap="square">
            <a:spAutoFit/>
          </a:bodyPr>
          <a:lstStyle/>
          <a:p>
            <a:pPr indent="0"/>
            <a:r>
              <a:rPr 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审题——“黄金三问”</a:t>
            </a:r>
            <a:r>
              <a:rPr 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1. </a:t>
            </a:r>
            <a:r>
              <a:rPr 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这个说法能成立吗？（停下思考，学会质疑）</a:t>
            </a:r>
            <a:r>
              <a:rPr 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2. </a:t>
            </a:r>
            <a:r>
              <a:rPr 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有没有相反或例外的情况？（追求合理与完善思维，不是为了标新立异）</a:t>
            </a:r>
            <a:r>
              <a:rPr 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3. </a:t>
            </a:r>
            <a:r>
              <a:rPr 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如果成立，需要什么条件？（合理化，使逻辑严谨，表达准确）</a:t>
            </a:r>
            <a:r>
              <a:rPr 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
</a:t>
            </a:r>
            <a:endPar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431800" y="2428240"/>
            <a:ext cx="11515725" cy="138366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pPr algn="l"/>
            <a:r>
              <a:rPr lang="zh-CN" altLang="en-US" sz="2800" b="1">
                <a:latin typeface="黑体" panose="02010609060101010101" pitchFamily="49" charset="-122"/>
                <a:ea typeface="黑体" panose="02010609060101010101" pitchFamily="49" charset="-122"/>
              </a:rPr>
              <a:t>六国破灭，非兵不利 ，战不善，弊在赂秦。赂秦而力亏，破灭之道也。</a:t>
            </a:r>
            <a:r>
              <a:rPr lang="zh-CN" altLang="en-US" sz="2800" b="1">
                <a:solidFill>
                  <a:srgbClr val="FF0000"/>
                </a:solidFill>
                <a:highlight>
                  <a:srgbClr val="FFFF00"/>
                </a:highlight>
                <a:latin typeface="黑体" panose="02010609060101010101" pitchFamily="49" charset="-122"/>
                <a:ea typeface="黑体" panose="02010609060101010101" pitchFamily="49" charset="-122"/>
              </a:rPr>
              <a:t>或曰</a:t>
            </a:r>
            <a:r>
              <a:rPr lang="zh-CN" altLang="en-US" sz="2800" b="1">
                <a:latin typeface="黑体" panose="02010609060101010101" pitchFamily="49" charset="-122"/>
                <a:ea typeface="黑体" panose="02010609060101010101" pitchFamily="49" charset="-122"/>
              </a:rPr>
              <a:t>：六国互丧，率赂秦耶？曰：不赂者以赂者丧，盖失强援，不能独完。故曰：弊在赂秦也。</a:t>
            </a:r>
            <a:endParaRPr lang="zh-CN" altLang="en-US" sz="2800" b="1">
              <a:latin typeface="黑体" panose="02010609060101010101" pitchFamily="49" charset="-122"/>
              <a:ea typeface="黑体" panose="02010609060101010101" pitchFamily="49" charset="-122"/>
            </a:endParaRPr>
          </a:p>
        </p:txBody>
      </p:sp>
      <p:sp>
        <p:nvSpPr>
          <p:cNvPr id="8" name="文本框 7"/>
          <p:cNvSpPr txBox="1"/>
          <p:nvPr/>
        </p:nvSpPr>
        <p:spPr>
          <a:xfrm>
            <a:off x="3937234" y="154351"/>
            <a:ext cx="1255058" cy="646331"/>
          </a:xfrm>
          <a:prstGeom prst="rect">
            <a:avLst/>
          </a:prstGeom>
          <a:solidFill>
            <a:schemeClr val="accent3"/>
          </a:solidFill>
        </p:spPr>
        <p:txBody>
          <a:bodyPr wrap="square" rtlCol="0">
            <a:spAutoFit/>
          </a:bodyPr>
          <a:lstStyle/>
          <a:p>
            <a:r>
              <a:rPr lang="zh-CN" altLang="en-US" sz="3600" b="1">
                <a:latin typeface="黑体" panose="02010609060101010101" pitchFamily="49" charset="-122"/>
                <a:ea typeface="黑体" panose="02010609060101010101" pitchFamily="49" charset="-122"/>
              </a:rPr>
              <a:t>依据</a:t>
            </a:r>
            <a:endParaRPr lang="zh-CN" altLang="en-US" sz="3600" b="1">
              <a:latin typeface="黑体" panose="02010609060101010101" pitchFamily="49" charset="-122"/>
              <a:ea typeface="黑体" panose="02010609060101010101" pitchFamily="49" charset="-122"/>
            </a:endParaRPr>
          </a:p>
        </p:txBody>
      </p:sp>
      <p:cxnSp>
        <p:nvCxnSpPr>
          <p:cNvPr id="9" name="直接箭头连接符 8"/>
          <p:cNvCxnSpPr/>
          <p:nvPr/>
        </p:nvCxnSpPr>
        <p:spPr>
          <a:xfrm>
            <a:off x="5290893" y="526228"/>
            <a:ext cx="44375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9844965" y="167202"/>
            <a:ext cx="1169459" cy="646331"/>
          </a:xfrm>
          <a:prstGeom prst="rect">
            <a:avLst/>
          </a:prstGeom>
          <a:solidFill>
            <a:schemeClr val="accent3"/>
          </a:solidFill>
        </p:spPr>
        <p:txBody>
          <a:bodyPr wrap="square" rtlCol="0">
            <a:spAutoFit/>
          </a:bodyPr>
          <a:lstStyle/>
          <a:p>
            <a:r>
              <a:rPr lang="zh-CN" altLang="en-US" sz="3600" b="1">
                <a:latin typeface="黑体" panose="02010609060101010101" pitchFamily="49" charset="-122"/>
                <a:ea typeface="黑体" panose="02010609060101010101" pitchFamily="49" charset="-122"/>
              </a:rPr>
              <a:t>结论</a:t>
            </a:r>
            <a:endParaRPr lang="zh-CN" altLang="en-US" sz="3600" b="1">
              <a:latin typeface="黑体" panose="02010609060101010101" pitchFamily="49" charset="-122"/>
              <a:ea typeface="黑体" panose="02010609060101010101" pitchFamily="49" charset="-122"/>
            </a:endParaRPr>
          </a:p>
        </p:txBody>
      </p:sp>
      <p:sp>
        <p:nvSpPr>
          <p:cNvPr id="16" name="文本框 15"/>
          <p:cNvSpPr txBox="1"/>
          <p:nvPr/>
        </p:nvSpPr>
        <p:spPr>
          <a:xfrm>
            <a:off x="7256207" y="167202"/>
            <a:ext cx="1170039" cy="646331"/>
          </a:xfrm>
          <a:prstGeom prst="rect">
            <a:avLst/>
          </a:prstGeom>
          <a:solidFill>
            <a:schemeClr val="accent1"/>
          </a:solidFill>
        </p:spPr>
        <p:txBody>
          <a:bodyPr wrap="square" rtlCol="0">
            <a:spAutoFit/>
          </a:bodyPr>
          <a:lstStyle/>
          <a:p>
            <a:pPr algn="l"/>
            <a:r>
              <a:rPr lang="zh-CN" altLang="en-US" sz="3600" b="1">
                <a:latin typeface="黑体" panose="02010609060101010101" pitchFamily="49" charset="-122"/>
                <a:ea typeface="黑体" panose="02010609060101010101" pitchFamily="49" charset="-122"/>
              </a:rPr>
              <a:t>限定</a:t>
            </a:r>
            <a:endParaRPr lang="zh-CN" altLang="en-US" sz="3600" b="1">
              <a:latin typeface="黑体" panose="02010609060101010101" pitchFamily="49" charset="-122"/>
              <a:ea typeface="黑体" panose="02010609060101010101" pitchFamily="49" charset="-122"/>
            </a:endParaRPr>
          </a:p>
        </p:txBody>
      </p:sp>
      <p:sp>
        <p:nvSpPr>
          <p:cNvPr id="17" name="文本框 16"/>
          <p:cNvSpPr txBox="1"/>
          <p:nvPr/>
        </p:nvSpPr>
        <p:spPr>
          <a:xfrm>
            <a:off x="7256207" y="1681369"/>
            <a:ext cx="1170039" cy="646331"/>
          </a:xfrm>
          <a:prstGeom prst="rect">
            <a:avLst/>
          </a:prstGeom>
          <a:solidFill>
            <a:schemeClr val="accent1"/>
          </a:solidFill>
        </p:spPr>
        <p:txBody>
          <a:bodyPr wrap="square" rtlCol="0">
            <a:spAutoFit/>
          </a:bodyPr>
          <a:lstStyle/>
          <a:p>
            <a:pPr algn="l"/>
            <a:r>
              <a:rPr lang="zh-CN" altLang="en-US" sz="3600" b="1">
                <a:latin typeface="黑体" panose="02010609060101010101" pitchFamily="49" charset="-122"/>
                <a:ea typeface="黑体" panose="02010609060101010101" pitchFamily="49" charset="-122"/>
              </a:rPr>
              <a:t>反驳</a:t>
            </a:r>
            <a:endParaRPr lang="zh-CN" altLang="en-US" sz="3600" b="1">
              <a:latin typeface="黑体" panose="02010609060101010101" pitchFamily="49" charset="-122"/>
              <a:ea typeface="黑体" panose="02010609060101010101" pitchFamily="49" charset="-122"/>
            </a:endParaRPr>
          </a:p>
        </p:txBody>
      </p:sp>
      <p:cxnSp>
        <p:nvCxnSpPr>
          <p:cNvPr id="19" name="直接箭头连接符 18"/>
          <p:cNvCxnSpPr>
            <a:endCxn id="16" idx="2"/>
          </p:cNvCxnSpPr>
          <p:nvPr/>
        </p:nvCxnSpPr>
        <p:spPr>
          <a:xfrm flipV="1">
            <a:off x="7841861" y="813533"/>
            <a:ext cx="1" cy="7673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1" name="文本框 20"/>
          <p:cNvSpPr txBox="1"/>
          <p:nvPr/>
        </p:nvSpPr>
        <p:spPr>
          <a:xfrm>
            <a:off x="536024" y="154350"/>
            <a:ext cx="3041465" cy="646331"/>
          </a:xfrm>
          <a:prstGeom prst="rect">
            <a:avLst/>
          </a:prstGeom>
          <a:noFill/>
        </p:spPr>
        <p:txBody>
          <a:bodyPr wrap="square" rtlCol="0">
            <a:spAutoFit/>
          </a:bodyPr>
          <a:lstStyle/>
          <a:p>
            <a:pPr algn="l"/>
            <a:r>
              <a:rPr lang="zh-CN" altLang="en-US" sz="3600" b="1">
                <a:latin typeface="黑体" panose="02010609060101010101" pitchFamily="49" charset="-122"/>
                <a:ea typeface="黑体" panose="02010609060101010101" pitchFamily="49" charset="-122"/>
              </a:rPr>
              <a:t>引入虚拟论证：</a:t>
            </a:r>
            <a:endParaRPr lang="zh-CN" altLang="en-US" sz="36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linds(horizontal)">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751" y="118061"/>
            <a:ext cx="11324493" cy="5836017"/>
          </a:xfrm>
        </p:spPr>
        <p:txBody>
          <a:bodyPr>
            <a:normAutofit/>
          </a:bodyPr>
          <a:lstStyle/>
          <a:p>
            <a:pPr algn="just">
              <a:lnSpc>
                <a:spcPct val="150000"/>
              </a:lnSpc>
            </a:pPr>
            <a:r>
              <a:rPr lang="zh-CN" altLang="zh-CN" b="1" kern="100">
                <a:latin typeface="黑体" panose="02010609060101010101" pitchFamily="49" charset="-122"/>
                <a:ea typeface="黑体" panose="02010609060101010101" pitchFamily="49" charset="-122"/>
                <a:cs typeface="Times New Roman" panose="02020603050405020304" pitchFamily="18" charset="0"/>
              </a:rPr>
              <a:t>现在，试引入</a:t>
            </a:r>
            <a:r>
              <a:rPr lang="en-US" altLang="zh-CN" b="1" kern="100">
                <a:latin typeface="黑体" panose="02010609060101010101" pitchFamily="49" charset="-122"/>
                <a:ea typeface="黑体" panose="02010609060101010101" pitchFamily="49" charset="-122"/>
                <a:cs typeface="Times New Roman" panose="02020603050405020304" pitchFamily="18" charset="0"/>
              </a:rPr>
              <a:t>“</a:t>
            </a:r>
            <a:r>
              <a:rPr lang="zh-CN" altLang="zh-CN" b="1" kern="100">
                <a:latin typeface="黑体" panose="02010609060101010101" pitchFamily="49" charset="-122"/>
                <a:ea typeface="黑体" panose="02010609060101010101" pitchFamily="49" charset="-122"/>
                <a:cs typeface="Times New Roman" panose="02020603050405020304" pitchFamily="18" charset="0"/>
              </a:rPr>
              <a:t>虚拟论敌</a:t>
            </a:r>
            <a:r>
              <a:rPr lang="en-US" altLang="zh-CN" b="1" kern="100">
                <a:latin typeface="黑体" panose="02010609060101010101" pitchFamily="49" charset="-122"/>
                <a:ea typeface="黑体" panose="02010609060101010101" pitchFamily="49" charset="-122"/>
                <a:cs typeface="Times New Roman" panose="02020603050405020304" pitchFamily="18" charset="0"/>
              </a:rPr>
              <a:t>”</a:t>
            </a:r>
            <a:r>
              <a:rPr lang="zh-CN" altLang="zh-CN" b="1" kern="100">
                <a:latin typeface="黑体" panose="02010609060101010101" pitchFamily="49" charset="-122"/>
                <a:ea typeface="黑体" panose="02010609060101010101" pitchFamily="49" charset="-122"/>
                <a:cs typeface="Times New Roman" panose="02020603050405020304" pitchFamily="18" charset="0"/>
              </a:rPr>
              <a:t>，想一想：这个</a:t>
            </a:r>
            <a:r>
              <a:rPr lang="en-US" altLang="zh-CN" b="1" kern="100">
                <a:latin typeface="黑体" panose="02010609060101010101" pitchFamily="49" charset="-122"/>
                <a:ea typeface="黑体" panose="02010609060101010101" pitchFamily="49" charset="-122"/>
                <a:cs typeface="Times New Roman" panose="02020603050405020304" pitchFamily="18" charset="0"/>
              </a:rPr>
              <a:t>“</a:t>
            </a:r>
            <a:r>
              <a:rPr lang="zh-CN" altLang="zh-CN" b="1" kern="100">
                <a:latin typeface="黑体" panose="02010609060101010101" pitchFamily="49" charset="-122"/>
                <a:ea typeface="黑体" panose="02010609060101010101" pitchFamily="49" charset="-122"/>
                <a:cs typeface="Times New Roman" panose="02020603050405020304" pitchFamily="18" charset="0"/>
              </a:rPr>
              <a:t>论敌</a:t>
            </a:r>
            <a:r>
              <a:rPr lang="en-US" altLang="zh-CN" b="1" kern="100">
                <a:latin typeface="黑体" panose="02010609060101010101" pitchFamily="49" charset="-122"/>
                <a:ea typeface="黑体" panose="02010609060101010101" pitchFamily="49" charset="-122"/>
                <a:cs typeface="Times New Roman" panose="02020603050405020304" pitchFamily="18" charset="0"/>
              </a:rPr>
              <a:t>”</a:t>
            </a:r>
            <a:r>
              <a:rPr lang="zh-CN" altLang="zh-CN" b="1" kern="100">
                <a:latin typeface="黑体" panose="02010609060101010101" pitchFamily="49" charset="-122"/>
                <a:ea typeface="黑体" panose="02010609060101010101" pitchFamily="49" charset="-122"/>
                <a:cs typeface="Times New Roman" panose="02020603050405020304" pitchFamily="18" charset="0"/>
              </a:rPr>
              <a:t>会从哪些方面攻击现有的论证呢？</a:t>
            </a:r>
            <a:endParaRPr lang="zh-CN" altLang="zh-CN" b="1" kern="100">
              <a:latin typeface="黑体" panose="02010609060101010101" pitchFamily="49" charset="-122"/>
              <a:ea typeface="黑体" panose="02010609060101010101" pitchFamily="49" charset="-122"/>
              <a:cs typeface="Times New Roman" panose="02020603050405020304" pitchFamily="18" charset="0"/>
            </a:endParaRPr>
          </a:p>
          <a:p>
            <a:pPr algn="just">
              <a:lnSpc>
                <a:spcPct val="150000"/>
              </a:lnSpc>
            </a:pPr>
            <a:endParaRPr lang="zh-CN" altLang="zh-CN" sz="1200" b="1" kern="100">
              <a:latin typeface="黑体" panose="02010609060101010101" pitchFamily="49" charset="-122"/>
              <a:ea typeface="黑体" panose="02010609060101010101" pitchFamily="49" charset="-122"/>
              <a:cs typeface="Courier New" panose="02070309020205020404" pitchFamily="49" charset="0"/>
            </a:endParaRPr>
          </a:p>
          <a:p>
            <a:pPr algn="just">
              <a:lnSpc>
                <a:spcPct val="100000"/>
              </a:lnSpc>
              <a:spcAft>
                <a:spcPct val="0"/>
              </a:spcAft>
            </a:pP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①“</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兼听</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就一定</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明</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吗</a:t>
            </a:r>
            <a:r>
              <a:rPr lang="zh-CN" altLang="zh-CN" b="1" kern="10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kern="10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（针对观点）</a:t>
            </a:r>
            <a:endParaRPr lang="en-US" altLang="zh-CN" b="1" kern="100" smtClean="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spcAft>
                <a:spcPct val="0"/>
              </a:spcAft>
            </a:pPr>
            <a:r>
              <a:rPr lang="en-US" altLang="zh-CN" b="1" kern="100" smtClean="0">
                <a:latin typeface="楷体" panose="02010609060101010101" pitchFamily="49" charset="-122"/>
                <a:ea typeface="楷体" panose="02010609060101010101" pitchFamily="49" charset="-122"/>
                <a:cs typeface="楷体" panose="02010609060101010101" pitchFamily="49" charset="-122"/>
                <a:sym typeface="+mn-ea"/>
              </a:rPr>
              <a:t>②</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三人成虎</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父子骑驴</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的故事里的主人公恰恰是</a:t>
            </a:r>
            <a:r>
              <a:rPr lang="zh-CN" altLang="zh-CN" b="1" kern="100">
                <a:highlight>
                  <a:srgbClr val="FFFF00"/>
                </a:highlight>
                <a:latin typeface="楷体" panose="02010609060101010101" pitchFamily="49" charset="-122"/>
                <a:ea typeface="楷体" panose="02010609060101010101" pitchFamily="49" charset="-122"/>
                <a:cs typeface="楷体" panose="02010609060101010101" pitchFamily="49" charset="-122"/>
                <a:sym typeface="+mn-ea"/>
              </a:rPr>
              <a:t>听得越多越糊涂啊</a:t>
            </a:r>
            <a:r>
              <a:rPr lang="en-US" altLang="zh-CN" b="1" kern="100" smtClean="0">
                <a:highlight>
                  <a:srgbClr val="FFFF00"/>
                </a:highlight>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kern="10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（针对论据）</a:t>
            </a:r>
            <a:endParaRPr lang="zh-CN" altLang="zh-CN" b="1" kern="10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spcAft>
                <a:spcPct val="0"/>
              </a:spcAft>
            </a:pPr>
            <a:r>
              <a:rPr lang="en-US" altLang="zh-CN" b="1" kern="100" smtClean="0">
                <a:latin typeface="楷体" panose="02010609060101010101" pitchFamily="49" charset="-122"/>
                <a:ea typeface="楷体" panose="02010609060101010101" pitchFamily="49" charset="-122"/>
                <a:cs typeface="楷体" panose="02010609060101010101" pitchFamily="49" charset="-122"/>
                <a:sym typeface="+mn-ea"/>
              </a:rPr>
              <a:t>③</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齐王听了</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宫妇左右</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朝廷之臣</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四境之内</a:t>
            </a:r>
            <a:r>
              <a:rPr lang="en-US" alt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的声音</a:t>
            </a:r>
            <a:r>
              <a:rPr lang="zh-CN"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b="1" kern="100">
                <a:highlight>
                  <a:srgbClr val="FFFF00"/>
                </a:highlight>
                <a:latin typeface="楷体" panose="02010609060101010101" pitchFamily="49" charset="-122"/>
                <a:ea typeface="楷体" panose="02010609060101010101" pitchFamily="49" charset="-122"/>
                <a:cs typeface="楷体" panose="02010609060101010101" pitchFamily="49" charset="-122"/>
                <a:sym typeface="+mn-ea"/>
              </a:rPr>
              <a:t>但李世民有时听魏征一个人的就够了</a:t>
            </a:r>
            <a:r>
              <a:rPr lang="zh-CN" altLang="zh-CN" b="1" kern="100">
                <a:latin typeface="楷体" panose="02010609060101010101" pitchFamily="49" charset="-122"/>
                <a:ea typeface="楷体" panose="02010609060101010101" pitchFamily="49" charset="-122"/>
                <a:cs typeface="楷体" panose="02010609060101010101" pitchFamily="49" charset="-122"/>
                <a:sym typeface="+mn-ea"/>
              </a:rPr>
              <a:t>。究竟达到什么程度才算兼听</a:t>
            </a:r>
            <a:r>
              <a:rPr lang="zh-CN" altLang="zh-CN" b="1" kern="10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kern="10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（针对论据）</a:t>
            </a:r>
            <a:endParaRPr lang="zh-CN" altLang="zh-CN" b="1" kern="10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gn="just">
              <a:lnSpc>
                <a:spcPct val="150000"/>
              </a:lnSpc>
              <a:spcAft>
                <a:spcPct val="0"/>
              </a:spcAft>
            </a:pPr>
            <a:endParaRPr lang="zh-CN" altLang="en-US">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91210" y="1857375"/>
            <a:ext cx="1767205" cy="1893570"/>
          </a:xfrm>
          <a:prstGeom prst="rect">
            <a:avLst/>
          </a:prstGeom>
          <a:solidFill>
            <a:schemeClr val="accent6">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smtClean="0">
                <a:solidFill>
                  <a:schemeClr val="tx1"/>
                </a:solidFill>
              </a:rPr>
              <a:t>齐王纳谏</a:t>
            </a:r>
            <a:endParaRPr lang="zh-CN" altLang="en-US" sz="2800" b="1" smtClean="0">
              <a:solidFill>
                <a:schemeClr val="tx1"/>
              </a:solidFill>
            </a:endParaRPr>
          </a:p>
          <a:p>
            <a:pPr algn="ctr"/>
            <a:endParaRPr lang="en-US" altLang="zh-CN" sz="2800" b="1" smtClean="0">
              <a:solidFill>
                <a:schemeClr val="tx1"/>
              </a:solidFill>
            </a:endParaRPr>
          </a:p>
          <a:p>
            <a:pPr algn="ctr"/>
            <a:r>
              <a:rPr lang="zh-CN" altLang="en-US" sz="2800" b="1">
                <a:solidFill>
                  <a:schemeClr val="tx1"/>
                </a:solidFill>
              </a:rPr>
              <a:t>晁</a:t>
            </a:r>
            <a:r>
              <a:rPr lang="zh-CN" altLang="en-US" sz="2800" b="1" smtClean="0">
                <a:solidFill>
                  <a:schemeClr val="tx1"/>
                </a:solidFill>
              </a:rPr>
              <a:t>盖丧命</a:t>
            </a:r>
            <a:endParaRPr lang="zh-CN" altLang="en-US" sz="2800" b="1">
              <a:solidFill>
                <a:schemeClr val="tx1"/>
              </a:solidFill>
            </a:endParaRPr>
          </a:p>
        </p:txBody>
      </p:sp>
      <p:cxnSp>
        <p:nvCxnSpPr>
          <p:cNvPr id="6" name="直接箭头连接符 5"/>
          <p:cNvCxnSpPr>
            <a:stCxn id="4" idx="3"/>
          </p:cNvCxnSpPr>
          <p:nvPr/>
        </p:nvCxnSpPr>
        <p:spPr>
          <a:xfrm>
            <a:off x="2558120" y="2804045"/>
            <a:ext cx="7300289" cy="20883"/>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10" name="矩形 9"/>
          <p:cNvSpPr/>
          <p:nvPr/>
        </p:nvSpPr>
        <p:spPr>
          <a:xfrm>
            <a:off x="7329939" y="1429202"/>
            <a:ext cx="2050966" cy="1064929"/>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a:solidFill>
                  <a:schemeClr val="tx1"/>
                </a:solidFill>
              </a:rPr>
              <a:t>“听”不能代替“断”</a:t>
            </a:r>
            <a:endParaRPr lang="zh-CN" altLang="en-US" sz="2800" b="1">
              <a:solidFill>
                <a:schemeClr val="tx1"/>
              </a:solidFill>
            </a:endParaRPr>
          </a:p>
        </p:txBody>
      </p:sp>
      <p:sp>
        <p:nvSpPr>
          <p:cNvPr id="15" name="矩形 14"/>
          <p:cNvSpPr/>
          <p:nvPr/>
        </p:nvSpPr>
        <p:spPr>
          <a:xfrm>
            <a:off x="7439378" y="3312286"/>
            <a:ext cx="1832091" cy="511502"/>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smtClean="0">
                <a:solidFill>
                  <a:schemeClr val="tx1"/>
                </a:solidFill>
              </a:rPr>
              <a:t>父子骑驴</a:t>
            </a:r>
            <a:endParaRPr lang="zh-CN" altLang="en-US" sz="2800" b="1">
              <a:solidFill>
                <a:schemeClr val="tx1"/>
              </a:solidFill>
            </a:endParaRPr>
          </a:p>
        </p:txBody>
      </p:sp>
      <p:sp>
        <p:nvSpPr>
          <p:cNvPr id="18" name="矩形 17"/>
          <p:cNvSpPr/>
          <p:nvPr/>
        </p:nvSpPr>
        <p:spPr>
          <a:xfrm>
            <a:off x="3634540" y="3995696"/>
            <a:ext cx="2440099" cy="947534"/>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a:solidFill>
                  <a:schemeClr val="tx1"/>
                </a:solidFill>
              </a:rPr>
              <a:t>齐王</a:t>
            </a:r>
            <a:r>
              <a:rPr lang="zh-CN" altLang="en-US" sz="2800" b="1" smtClean="0">
                <a:solidFill>
                  <a:schemeClr val="tx1"/>
                </a:solidFill>
              </a:rPr>
              <a:t>听面刺、进谏、谤讥</a:t>
            </a:r>
            <a:endParaRPr lang="zh-CN" altLang="en-US" sz="2800" b="1">
              <a:solidFill>
                <a:schemeClr val="tx1"/>
              </a:solidFill>
            </a:endParaRPr>
          </a:p>
        </p:txBody>
      </p:sp>
      <p:cxnSp>
        <p:nvCxnSpPr>
          <p:cNvPr id="20" name="直接箭头连接符 19"/>
          <p:cNvCxnSpPr/>
          <p:nvPr/>
        </p:nvCxnSpPr>
        <p:spPr>
          <a:xfrm flipH="1" flipV="1">
            <a:off x="4854590" y="2477621"/>
            <a:ext cx="0" cy="717945"/>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26" name="矩形 25"/>
          <p:cNvSpPr/>
          <p:nvPr/>
        </p:nvSpPr>
        <p:spPr>
          <a:xfrm>
            <a:off x="7234624" y="3995696"/>
            <a:ext cx="2440099" cy="981077"/>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a:solidFill>
                  <a:schemeClr val="tx1"/>
                </a:solidFill>
              </a:rPr>
              <a:t>李世民有时只听魏征</a:t>
            </a:r>
            <a:endParaRPr lang="zh-CN" altLang="en-US" sz="2800" b="1">
              <a:solidFill>
                <a:schemeClr val="tx1"/>
              </a:solidFill>
            </a:endParaRPr>
          </a:p>
        </p:txBody>
      </p:sp>
      <p:cxnSp>
        <p:nvCxnSpPr>
          <p:cNvPr id="35" name="直接箭头连接符 34"/>
          <p:cNvCxnSpPr>
            <a:endCxn id="10" idx="2"/>
          </p:cNvCxnSpPr>
          <p:nvPr/>
        </p:nvCxnSpPr>
        <p:spPr>
          <a:xfrm flipH="1" flipV="1">
            <a:off x="8355422" y="2494131"/>
            <a:ext cx="2" cy="793163"/>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38" name="矩形 37"/>
          <p:cNvSpPr/>
          <p:nvPr/>
        </p:nvSpPr>
        <p:spPr>
          <a:xfrm>
            <a:off x="10001284" y="2458734"/>
            <a:ext cx="1767254" cy="712178"/>
          </a:xfrm>
          <a:prstGeom prst="rect">
            <a:avLst/>
          </a:prstGeom>
          <a:solidFill>
            <a:schemeClr val="accent6">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800" b="1" smtClean="0">
                <a:solidFill>
                  <a:schemeClr val="tx1"/>
                </a:solidFill>
              </a:rPr>
              <a:t>兼听则明</a:t>
            </a:r>
            <a:endParaRPr lang="zh-CN" altLang="en-US" sz="2800" b="1">
              <a:solidFill>
                <a:schemeClr val="tx1"/>
              </a:solidFill>
            </a:endParaRPr>
          </a:p>
        </p:txBody>
      </p:sp>
      <p:sp>
        <p:nvSpPr>
          <p:cNvPr id="39" name="矩形 38"/>
          <p:cNvSpPr/>
          <p:nvPr/>
        </p:nvSpPr>
        <p:spPr>
          <a:xfrm>
            <a:off x="3634540" y="1434732"/>
            <a:ext cx="2440099" cy="1064929"/>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smtClean="0">
                <a:solidFill>
                  <a:schemeClr val="tx1"/>
                </a:solidFill>
              </a:rPr>
              <a:t>“听” 在“</a:t>
            </a:r>
            <a:r>
              <a:rPr lang="zh-CN" altLang="en-US" sz="2800" b="1">
                <a:solidFill>
                  <a:schemeClr val="tx1"/>
                </a:solidFill>
              </a:rPr>
              <a:t>多</a:t>
            </a:r>
            <a:r>
              <a:rPr lang="zh-CN" altLang="en-US" sz="2800" b="1" smtClean="0">
                <a:solidFill>
                  <a:schemeClr val="tx1"/>
                </a:solidFill>
              </a:rPr>
              <a:t>” 更在“异”</a:t>
            </a:r>
            <a:endParaRPr lang="zh-CN" altLang="en-US" sz="2800" b="1">
              <a:solidFill>
                <a:schemeClr val="tx1"/>
              </a:solidFill>
            </a:endParaRPr>
          </a:p>
        </p:txBody>
      </p:sp>
      <p:sp>
        <p:nvSpPr>
          <p:cNvPr id="48" name="矩形 47"/>
          <p:cNvSpPr/>
          <p:nvPr/>
        </p:nvSpPr>
        <p:spPr>
          <a:xfrm>
            <a:off x="3938544" y="3195567"/>
            <a:ext cx="1832091" cy="611710"/>
          </a:xfrm>
          <a:prstGeom prst="rect">
            <a:avLst/>
          </a:prstGeom>
          <a:solidFill>
            <a:schemeClr val="accent1">
              <a:lumMod val="40000"/>
              <a:lumOff val="6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smtClean="0">
                <a:solidFill>
                  <a:schemeClr val="tx1"/>
                </a:solidFill>
              </a:rPr>
              <a:t>三人成虎</a:t>
            </a:r>
            <a:endParaRPr lang="zh-CN" altLang="en-US" sz="2800" b="1">
              <a:solidFill>
                <a:schemeClr val="tx1"/>
              </a:solidFill>
            </a:endParaRPr>
          </a:p>
        </p:txBody>
      </p:sp>
      <p:sp>
        <p:nvSpPr>
          <p:cNvPr id="52" name="矩形 51"/>
          <p:cNvSpPr/>
          <p:nvPr/>
        </p:nvSpPr>
        <p:spPr>
          <a:xfrm>
            <a:off x="2254250" y="443865"/>
            <a:ext cx="3820160" cy="611505"/>
          </a:xfrm>
          <a:prstGeom prst="rect">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3600" b="1" smtClean="0">
                <a:solidFill>
                  <a:schemeClr val="bg1"/>
                </a:solidFill>
                <a:latin typeface="微软雅黑" panose="020b0503020204020204" charset="-122"/>
                <a:ea typeface="微软雅黑" panose="020b0503020204020204" charset="-122"/>
              </a:rPr>
              <a:t>拓宽视野，包容</a:t>
            </a:r>
            <a:endParaRPr lang="zh-CN" altLang="en-US" sz="3600" b="1" smtClean="0">
              <a:solidFill>
                <a:schemeClr val="bg1"/>
              </a:solidFill>
              <a:latin typeface="微软雅黑" panose="020b0503020204020204" charset="-122"/>
              <a:ea typeface="微软雅黑" panose="020b0503020204020204" charset="-122"/>
            </a:endParaRPr>
          </a:p>
        </p:txBody>
      </p:sp>
      <p:sp>
        <p:nvSpPr>
          <p:cNvPr id="54" name="矩形 53"/>
          <p:cNvSpPr/>
          <p:nvPr/>
        </p:nvSpPr>
        <p:spPr>
          <a:xfrm>
            <a:off x="6852920" y="443865"/>
            <a:ext cx="3627120" cy="611505"/>
          </a:xfrm>
          <a:prstGeom prst="rect">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buClrTx/>
              <a:buSzTx/>
              <a:buFontTx/>
            </a:pPr>
            <a:r>
              <a:rPr lang="zh-CN" altLang="en-US" sz="3600" b="1" smtClean="0">
                <a:solidFill>
                  <a:schemeClr val="bg1"/>
                </a:solidFill>
                <a:latin typeface="微软雅黑" panose="020b0503020204020204" charset="-122"/>
                <a:ea typeface="微软雅黑" panose="020b0503020204020204" charset="-122"/>
              </a:rPr>
              <a:t>独立思考，善断</a:t>
            </a:r>
            <a:endParaRPr lang="zh-CN" altLang="en-US" sz="3600" b="1" smtClean="0">
              <a:solidFill>
                <a:schemeClr val="bg1"/>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500"/>
                                        <p:tgtEl>
                                          <p:spTgt spid="52"/>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0" presetClass="entr" presetSubtype="0" fill="hold" nodeType="click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5" grpId="0"/>
      <p:bldP spid="18" grpId="0"/>
      <p:bldP spid="26" grpId="0"/>
      <p:bldP spid="38" grpId="0"/>
      <p:bldP spid="39" grpId="0"/>
      <p:bldP spid="48" grpId="0"/>
      <p:bldP spid="52" grpId="0"/>
      <p:bldP spid="5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176020" y="765810"/>
            <a:ext cx="10873740" cy="3415030"/>
          </a:xfrm>
          <a:prstGeom prst="rect">
            <a:avLst/>
          </a:prstGeom>
          <a:noFill/>
        </p:spPr>
        <p:txBody>
          <a:bodyPr wrap="square" rtlCol="0">
            <a:spAutoFit/>
          </a:bodyPr>
          <a:lstStyle/>
          <a:p>
            <a:pPr algn="l"/>
            <a:r>
              <a:rPr lang="zh-CN" altLang="en-US" sz="3600" b="1">
                <a:latin typeface="黑体" panose="02010609060101010101" pitchFamily="49" charset="-122"/>
                <a:ea typeface="黑体" panose="02010609060101010101" pitchFamily="49" charset="-122"/>
              </a:rPr>
              <a:t>请让孩子输在起跑线上</a:t>
            </a:r>
            <a:endParaRPr lang="zh-CN" altLang="en-US" sz="3600" b="1">
              <a:latin typeface="黑体" panose="02010609060101010101" pitchFamily="49" charset="-122"/>
              <a:ea typeface="黑体" panose="02010609060101010101" pitchFamily="49" charset="-122"/>
            </a:endParaRPr>
          </a:p>
          <a:p>
            <a:pPr algn="l"/>
            <a:endParaRPr lang="zh-CN" altLang="en-US" sz="3600" b="1">
              <a:latin typeface="黑体" panose="02010609060101010101" pitchFamily="49" charset="-122"/>
              <a:ea typeface="黑体" panose="02010609060101010101" pitchFamily="49" charset="-122"/>
            </a:endParaRPr>
          </a:p>
          <a:p>
            <a:pPr algn="l"/>
            <a:r>
              <a:rPr lang="zh-CN" altLang="en-US" sz="3600" b="1">
                <a:solidFill>
                  <a:srgbClr val="1D41D5"/>
                </a:solidFill>
                <a:latin typeface="黑体" panose="02010609060101010101" pitchFamily="49" charset="-122"/>
                <a:ea typeface="黑体" panose="02010609060101010101" pitchFamily="49" charset="-122"/>
              </a:rPr>
              <a:t>反驳</a:t>
            </a:r>
            <a:r>
              <a:rPr lang="en-US" altLang="zh-CN" sz="3600" b="1">
                <a:solidFill>
                  <a:srgbClr val="1D41D5"/>
                </a:solidFill>
                <a:latin typeface="黑体" panose="02010609060101010101" pitchFamily="49" charset="-122"/>
                <a:ea typeface="黑体" panose="02010609060101010101" pitchFamily="49" charset="-122"/>
              </a:rPr>
              <a:t>——“</a:t>
            </a:r>
            <a:r>
              <a:rPr lang="zh-CN" altLang="en-US" sz="3600" b="1">
                <a:solidFill>
                  <a:srgbClr val="1D41D5"/>
                </a:solidFill>
                <a:latin typeface="黑体" panose="02010609060101010101" pitchFamily="49" charset="-122"/>
                <a:ea typeface="黑体" panose="02010609060101010101" pitchFamily="49" charset="-122"/>
              </a:rPr>
              <a:t>假设论敌</a:t>
            </a:r>
            <a:r>
              <a:rPr lang="en-US" altLang="zh-CN" sz="3600" b="1">
                <a:solidFill>
                  <a:srgbClr val="1D41D5"/>
                </a:solidFill>
                <a:latin typeface="黑体" panose="02010609060101010101" pitchFamily="49" charset="-122"/>
                <a:ea typeface="黑体" panose="02010609060101010101" pitchFamily="49" charset="-122"/>
              </a:rPr>
              <a:t>”</a:t>
            </a:r>
            <a:r>
              <a:rPr lang="zh-CN" altLang="en-US" sz="3600" b="1">
                <a:solidFill>
                  <a:srgbClr val="1D41D5"/>
                </a:solidFill>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别让孩子输在</a:t>
            </a:r>
            <a:r>
              <a:rPr lang="zh-CN" altLang="en-US" sz="3600" b="1">
                <a:highlight>
                  <a:srgbClr val="FFFF00"/>
                </a:highlight>
                <a:latin typeface="黑体" panose="02010609060101010101" pitchFamily="49" charset="-122"/>
                <a:ea typeface="黑体" panose="02010609060101010101" pitchFamily="49" charset="-122"/>
              </a:rPr>
              <a:t>起跑线</a:t>
            </a:r>
            <a:r>
              <a:rPr lang="zh-CN" altLang="en-US" sz="3600" b="1">
                <a:latin typeface="黑体" panose="02010609060101010101" pitchFamily="49" charset="-122"/>
                <a:ea typeface="黑体" panose="02010609060101010101" pitchFamily="49" charset="-122"/>
              </a:rPr>
              <a:t>上</a:t>
            </a:r>
            <a:endParaRPr lang="zh-CN" altLang="en-US" sz="3600" b="1">
              <a:latin typeface="黑体" panose="02010609060101010101" pitchFamily="49" charset="-122"/>
              <a:ea typeface="黑体" panose="02010609060101010101" pitchFamily="49" charset="-122"/>
            </a:endParaRPr>
          </a:p>
          <a:p>
            <a:pPr algn="l"/>
            <a:r>
              <a:rPr lang="zh-CN" altLang="en-US" sz="3600" b="1">
                <a:solidFill>
                  <a:srgbClr val="1D41D5"/>
                </a:solidFill>
                <a:latin typeface="黑体" panose="02010609060101010101" pitchFamily="49" charset="-122"/>
                <a:ea typeface="黑体" panose="02010609060101010101" pitchFamily="49" charset="-122"/>
                <a:sym typeface="+mn-ea"/>
              </a:rPr>
              <a:t>隐含条件</a:t>
            </a:r>
            <a:r>
              <a:rPr lang="en-US" altLang="zh-CN" sz="3600" b="1">
                <a:solidFill>
                  <a:srgbClr val="1D41D5"/>
                </a:solidFill>
                <a:latin typeface="黑体" panose="02010609060101010101" pitchFamily="49" charset="-122"/>
                <a:ea typeface="黑体" panose="02010609060101010101" pitchFamily="49" charset="-122"/>
                <a:sym typeface="+mn-ea"/>
              </a:rPr>
              <a:t>——</a:t>
            </a:r>
            <a:r>
              <a:rPr lang="zh-CN" altLang="en-US" sz="3600" b="1">
                <a:solidFill>
                  <a:srgbClr val="1D41D5"/>
                </a:solidFill>
                <a:latin typeface="黑体" panose="02010609060101010101" pitchFamily="49" charset="-122"/>
                <a:ea typeface="黑体" panose="02010609060101010101" pitchFamily="49" charset="-122"/>
              </a:rPr>
              <a:t>起跑线</a:t>
            </a:r>
            <a:r>
              <a:rPr lang="zh-CN" altLang="en-US" sz="3600" b="1">
                <a:solidFill>
                  <a:srgbClr val="1D41D5"/>
                </a:solidFill>
                <a:latin typeface="黑体" panose="02010609060101010101" pitchFamily="49" charset="-122"/>
                <a:ea typeface="黑体" panose="02010609060101010101" pitchFamily="49" charset="-122"/>
                <a:sym typeface="+mn-ea"/>
              </a:rPr>
              <a:t>：</a:t>
            </a:r>
            <a:r>
              <a:rPr lang="zh-CN" altLang="en-US" sz="3600" b="1">
                <a:latin typeface="黑体" panose="02010609060101010101" pitchFamily="49" charset="-122"/>
                <a:ea typeface="黑体" panose="02010609060101010101" pitchFamily="49" charset="-122"/>
              </a:rPr>
              <a:t>短跑。</a:t>
            </a:r>
            <a:endParaRPr lang="zh-CN" altLang="en-US" sz="3600" b="1">
              <a:latin typeface="黑体" panose="02010609060101010101" pitchFamily="49" charset="-122"/>
              <a:ea typeface="黑体" panose="02010609060101010101" pitchFamily="49" charset="-122"/>
            </a:endParaRPr>
          </a:p>
          <a:p>
            <a:pPr algn="l"/>
            <a:r>
              <a:rPr lang="en-US" altLang="zh-CN" sz="3600" b="1">
                <a:latin typeface="黑体" panose="02010609060101010101" pitchFamily="49" charset="-122"/>
                <a:ea typeface="黑体" panose="02010609060101010101" pitchFamily="49" charset="-122"/>
              </a:rPr>
              <a:t>                    </a:t>
            </a:r>
            <a:r>
              <a:rPr lang="zh-CN" altLang="en-US" sz="3600" b="1">
                <a:latin typeface="黑体" panose="02010609060101010101" pitchFamily="49" charset="-122"/>
                <a:ea typeface="黑体" panose="02010609060101010101" pitchFamily="49" charset="-122"/>
              </a:rPr>
              <a:t>人生不是短跑，人生是长跑。</a:t>
            </a:r>
            <a:endParaRPr lang="zh-CN" altLang="en-US" sz="3600" b="1">
              <a:latin typeface="黑体" panose="02010609060101010101" pitchFamily="49" charset="-122"/>
              <a:ea typeface="黑体" panose="02010609060101010101" pitchFamily="49" charset="-122"/>
            </a:endParaRPr>
          </a:p>
          <a:p>
            <a:pPr algn="l"/>
            <a:endParaRPr lang="zh-CN" altLang="en-US" sz="36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24460" y="102235"/>
            <a:ext cx="12000865" cy="6522085"/>
          </a:xfrm>
          <a:prstGeom prst="rect">
            <a:avLst/>
          </a:prstGeom>
        </p:spPr>
        <p:txBody>
          <a:bodyPr wrap="square" lIns="121898" tIns="60948" rIns="121898" bIns="60948">
            <a:spAutoFit/>
          </a:bodyPr>
          <a:lstStyle/>
          <a:p>
            <a:pPr algn="just">
              <a:lnSpc>
                <a:spcPct val="100000"/>
              </a:lnSpc>
              <a:spcAft>
                <a:spcPct val="0"/>
              </a:spcAft>
            </a:pPr>
            <a:r>
              <a:rPr lang="en-US" altLang="zh-CN" sz="3200" b="1"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①</a:t>
            </a:r>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提出论点：</a:t>
            </a:r>
            <a:r>
              <a:rPr lang="zh-CN" altLang="zh-CN" sz="3200" b="1" kern="100">
                <a:latin typeface="黑体" panose="02010609060101010101" pitchFamily="49" charset="-122"/>
                <a:ea typeface="黑体" panose="02010609060101010101" pitchFamily="49" charset="-122"/>
                <a:cs typeface="Times New Roman" panose="02020603050405020304" pitchFamily="18" charset="0"/>
              </a:rPr>
              <a:t>兼听则明。</a:t>
            </a:r>
            <a:endParaRPr lang="zh-CN" altLang="zh-CN" sz="3200" b="1" kern="100">
              <a:latin typeface="黑体" panose="02010609060101010101" pitchFamily="49" charset="-122"/>
              <a:ea typeface="黑体" panose="02010609060101010101" pitchFamily="49" charset="-122"/>
              <a:cs typeface="Courier New" panose="02070309020205020404" pitchFamily="49" charset="0"/>
            </a:endParaRPr>
          </a:p>
          <a:p>
            <a:pPr algn="just">
              <a:lnSpc>
                <a:spcPct val="100000"/>
              </a:lnSpc>
              <a:spcAft>
                <a:spcPct val="0"/>
              </a:spcAft>
            </a:pPr>
            <a:r>
              <a:rPr lang="en-US"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②</a:t>
            </a:r>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阐述论点：</a:t>
            </a:r>
            <a:endParaRPr lang="zh-CN" altLang="zh-CN" sz="3200" b="1"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a:p>
            <a:pPr algn="just">
              <a:lnSpc>
                <a:spcPct val="100000"/>
              </a:lnSpc>
              <a:spcAft>
                <a:spcPct val="0"/>
              </a:spcAft>
            </a:pPr>
            <a:r>
              <a:rPr lang="en-US" altLang="zh-CN" sz="3200" b="1" kern="100">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altLang="zh-CN" sz="3200" b="1" kern="100">
                <a:highlight>
                  <a:srgbClr val="FFFF00"/>
                </a:highlight>
                <a:latin typeface="楷体" panose="02010609060101010101" pitchFamily="49" charset="-122"/>
                <a:ea typeface="楷体" panose="02010609060101010101" pitchFamily="49" charset="-122"/>
                <a:cs typeface="楷体" panose="02010609060101010101" pitchFamily="49" charset="-122"/>
              </a:rPr>
              <a:t>兼</a:t>
            </a:r>
            <a:r>
              <a:rPr lang="en-US" altLang="zh-CN" sz="3200" b="1" kern="100">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altLang="zh-CN" sz="3200" b="1" kern="100">
                <a:highlight>
                  <a:srgbClr val="FFFF00"/>
                </a:highlight>
                <a:latin typeface="楷体" panose="02010609060101010101" pitchFamily="49" charset="-122"/>
                <a:ea typeface="楷体" panose="02010609060101010101" pitchFamily="49" charset="-122"/>
                <a:cs typeface="楷体" panose="02010609060101010101" pitchFamily="49" charset="-122"/>
              </a:rPr>
              <a:t>的目的</a:t>
            </a:r>
            <a:r>
              <a:rPr lang="zh-CN" altLang="zh-CN" sz="3200" b="1" kern="100">
                <a:latin typeface="楷体" panose="02010609060101010101" pitchFamily="49" charset="-122"/>
                <a:ea typeface="楷体" panose="02010609060101010101" pitchFamily="49" charset="-122"/>
                <a:cs typeface="楷体" panose="02010609060101010101" pitchFamily="49" charset="-122"/>
              </a:rPr>
              <a:t>：拓宽视野，打开思路。</a:t>
            </a:r>
            <a:endParaRPr lang="zh-CN" altLang="zh-CN" sz="3200" b="1" kern="100">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pPr>
            <a:r>
              <a:rPr lang="en-US" altLang="zh-CN" sz="3200" b="1" kern="100">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altLang="zh-CN" sz="3200" b="1" kern="100">
                <a:highlight>
                  <a:srgbClr val="FFFF00"/>
                </a:highlight>
                <a:latin typeface="楷体" panose="02010609060101010101" pitchFamily="49" charset="-122"/>
                <a:ea typeface="楷体" panose="02010609060101010101" pitchFamily="49" charset="-122"/>
                <a:cs typeface="楷体" panose="02010609060101010101" pitchFamily="49" charset="-122"/>
              </a:rPr>
              <a:t>兼</a:t>
            </a:r>
            <a:r>
              <a:rPr lang="en-US" altLang="zh-CN" sz="3200" b="1" kern="100">
                <a:highlight>
                  <a:srgbClr val="FFFF00"/>
                </a:highlight>
                <a:latin typeface="楷体" panose="02010609060101010101" pitchFamily="49" charset="-122"/>
                <a:ea typeface="楷体" panose="02010609060101010101" pitchFamily="49" charset="-122"/>
                <a:cs typeface="楷体" panose="02010609060101010101" pitchFamily="49" charset="-122"/>
              </a:rPr>
              <a:t>”</a:t>
            </a:r>
            <a:r>
              <a:rPr lang="zh-CN" altLang="zh-CN" sz="3200" b="1" kern="100">
                <a:highlight>
                  <a:srgbClr val="FFFF00"/>
                </a:highlight>
                <a:latin typeface="楷体" panose="02010609060101010101" pitchFamily="49" charset="-122"/>
                <a:ea typeface="楷体" panose="02010609060101010101" pitchFamily="49" charset="-122"/>
                <a:cs typeface="楷体" panose="02010609060101010101" pitchFamily="49" charset="-122"/>
              </a:rPr>
              <a:t>的核心</a:t>
            </a:r>
            <a:r>
              <a:rPr lang="zh-CN" altLang="zh-CN" sz="3200" b="1" kern="100">
                <a:latin typeface="楷体" panose="02010609060101010101" pitchFamily="49" charset="-122"/>
                <a:ea typeface="楷体" panose="02010609060101010101" pitchFamily="49" charset="-122"/>
                <a:cs typeface="楷体" panose="02010609060101010101" pitchFamily="49" charset="-122"/>
              </a:rPr>
              <a:t>：在</a:t>
            </a:r>
            <a:r>
              <a:rPr lang="en-US" altLang="zh-CN" sz="3200" b="1" kern="100">
                <a:latin typeface="楷体" panose="02010609060101010101" pitchFamily="49" charset="-122"/>
                <a:ea typeface="楷体" panose="02010609060101010101" pitchFamily="49" charset="-122"/>
                <a:cs typeface="楷体" panose="02010609060101010101" pitchFamily="49" charset="-122"/>
              </a:rPr>
              <a:t>“</a:t>
            </a:r>
            <a:r>
              <a:rPr lang="zh-CN" altLang="zh-CN" sz="3200" b="1" kern="100">
                <a:latin typeface="楷体" panose="02010609060101010101" pitchFamily="49" charset="-122"/>
                <a:ea typeface="楷体" panose="02010609060101010101" pitchFamily="49" charset="-122"/>
                <a:cs typeface="楷体" panose="02010609060101010101" pitchFamily="49" charset="-122"/>
              </a:rPr>
              <a:t>多</a:t>
            </a:r>
            <a:r>
              <a:rPr lang="en-US" altLang="zh-CN" sz="3200" b="1" kern="100">
                <a:latin typeface="楷体" panose="02010609060101010101" pitchFamily="49" charset="-122"/>
                <a:ea typeface="楷体" panose="02010609060101010101" pitchFamily="49" charset="-122"/>
                <a:cs typeface="楷体" panose="02010609060101010101" pitchFamily="49" charset="-122"/>
              </a:rPr>
              <a:t>”</a:t>
            </a:r>
            <a:r>
              <a:rPr lang="zh-CN" altLang="zh-CN" sz="3200" b="1" kern="100">
                <a:latin typeface="楷体" panose="02010609060101010101" pitchFamily="49" charset="-122"/>
                <a:ea typeface="楷体" panose="02010609060101010101" pitchFamily="49" charset="-122"/>
                <a:cs typeface="楷体" panose="02010609060101010101" pitchFamily="49" charset="-122"/>
              </a:rPr>
              <a:t>，更在</a:t>
            </a:r>
            <a:r>
              <a:rPr lang="en-US" altLang="zh-CN" sz="3200" b="1" kern="100">
                <a:latin typeface="楷体" panose="02010609060101010101" pitchFamily="49" charset="-122"/>
                <a:ea typeface="楷体" panose="02010609060101010101" pitchFamily="49" charset="-122"/>
                <a:cs typeface="楷体" panose="02010609060101010101" pitchFamily="49" charset="-122"/>
              </a:rPr>
              <a:t>“</a:t>
            </a:r>
            <a:r>
              <a:rPr lang="zh-CN" altLang="zh-CN" sz="3200" b="1" kern="100">
                <a:latin typeface="楷体" panose="02010609060101010101" pitchFamily="49" charset="-122"/>
                <a:ea typeface="楷体" panose="02010609060101010101" pitchFamily="49" charset="-122"/>
                <a:cs typeface="楷体" panose="02010609060101010101" pitchFamily="49" charset="-122"/>
              </a:rPr>
              <a:t>异</a:t>
            </a:r>
            <a:r>
              <a:rPr lang="en-US" altLang="zh-CN" sz="3200" b="1" kern="100">
                <a:latin typeface="楷体" panose="02010609060101010101" pitchFamily="49" charset="-122"/>
                <a:ea typeface="楷体" panose="02010609060101010101" pitchFamily="49" charset="-122"/>
                <a:cs typeface="楷体" panose="02010609060101010101" pitchFamily="49" charset="-122"/>
              </a:rPr>
              <a:t>”</a:t>
            </a:r>
            <a:r>
              <a:rPr lang="zh-CN" altLang="zh-CN" sz="3200" b="1" kern="100" smtClean="0">
                <a:latin typeface="楷体" panose="02010609060101010101" pitchFamily="49" charset="-122"/>
                <a:ea typeface="楷体" panose="02010609060101010101" pitchFamily="49" charset="-122"/>
                <a:cs typeface="楷体" panose="02010609060101010101" pitchFamily="49" charset="-122"/>
              </a:rPr>
              <a:t>。</a:t>
            </a:r>
            <a:endParaRPr lang="en-US" altLang="zh-CN" sz="3200" b="1" kern="100" smtClean="0">
              <a:latin typeface="黑体" panose="02010609060101010101" pitchFamily="49" charset="-122"/>
              <a:ea typeface="黑体" panose="02010609060101010101" pitchFamily="49" charset="-122"/>
              <a:cs typeface="Times New Roman" panose="02020603050405020304" pitchFamily="18" charset="0"/>
            </a:endParaRPr>
          </a:p>
          <a:p>
            <a:pPr algn="just">
              <a:lnSpc>
                <a:spcPct val="100000"/>
              </a:lnSpc>
            </a:pPr>
            <a:r>
              <a:rPr lang="en-US" altLang="zh-CN" sz="3200" b="1"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③</a:t>
            </a:r>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举例分析：</a:t>
            </a:r>
            <a:endParaRPr lang="zh-CN" altLang="zh-CN" sz="3200" b="1"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a:p>
            <a:pPr algn="just">
              <a:lnSpc>
                <a:spcPct val="100000"/>
              </a:lnSpc>
            </a:pPr>
            <a:r>
              <a:rPr lang="zh-CN" altLang="zh-CN" sz="3200" b="1" kern="100">
                <a:solidFill>
                  <a:prstClr val="black"/>
                </a:solidFill>
                <a:highlight>
                  <a:srgbClr val="FFFF00"/>
                </a:highlight>
                <a:latin typeface="楷体" panose="02010609060101010101" pitchFamily="49" charset="-122"/>
                <a:ea typeface="楷体" panose="02010609060101010101" pitchFamily="49" charset="-122"/>
                <a:cs typeface="楷体" panose="02010609060101010101" pitchFamily="49" charset="-122"/>
              </a:rPr>
              <a:t>正：</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齐王纳谏</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等，分析齐王</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兼听</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的表现，重点突出</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刺</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谏</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谤议</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endPar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algn="just">
              <a:lnSpc>
                <a:spcPct val="100000"/>
              </a:lnSpc>
            </a:pPr>
            <a:r>
              <a:rPr lang="zh-CN" altLang="zh-CN" sz="3200" b="1" kern="100">
                <a:solidFill>
                  <a:prstClr val="black"/>
                </a:solidFill>
                <a:highlight>
                  <a:srgbClr val="FFFF00"/>
                </a:highlight>
                <a:latin typeface="楷体" panose="02010609060101010101" pitchFamily="49" charset="-122"/>
                <a:ea typeface="楷体" panose="02010609060101010101" pitchFamily="49" charset="-122"/>
                <a:cs typeface="楷体" panose="02010609060101010101" pitchFamily="49" charset="-122"/>
              </a:rPr>
              <a:t>反：</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晁盖丧命</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等，分析不</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明</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的根本原因是不能</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兼听</a:t>
            </a:r>
            <a:r>
              <a:rPr lang="en-US"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zh-CN" sz="3200" b="1" kern="100">
                <a:solidFill>
                  <a:prstClr val="black"/>
                </a:solidFill>
                <a:latin typeface="楷体" panose="02010609060101010101" pitchFamily="49" charset="-122"/>
                <a:ea typeface="楷体" panose="02010609060101010101" pitchFamily="49" charset="-122"/>
                <a:cs typeface="楷体" panose="02010609060101010101" pitchFamily="49" charset="-122"/>
              </a:rPr>
              <a:t>，尽量排除他因</a:t>
            </a:r>
            <a:r>
              <a:rPr lang="zh-CN" altLang="zh-CN" sz="3200" b="1" kern="100" smtClean="0">
                <a:solidFill>
                  <a:prstClr val="black"/>
                </a:solidFill>
                <a:latin typeface="楷体" panose="02010609060101010101" pitchFamily="49" charset="-122"/>
                <a:ea typeface="楷体" panose="02010609060101010101" pitchFamily="49" charset="-122"/>
                <a:cs typeface="楷体" panose="02010609060101010101" pitchFamily="49" charset="-122"/>
              </a:rPr>
              <a:t>。</a:t>
            </a:r>
            <a:endParaRPr lang="zh-CN" altLang="zh-CN" sz="3200" b="1" kern="100" smtClean="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a:p>
            <a:pPr algn="just">
              <a:lnSpc>
                <a:spcPct val="100000"/>
              </a:lnSpc>
            </a:pPr>
            <a:r>
              <a:rPr lang="en-US"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④</a:t>
            </a:r>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进行限定</a:t>
            </a:r>
            <a:r>
              <a:rPr lang="en-US" altLang="zh-CN" sz="3200" b="1" kern="100">
                <a:solidFill>
                  <a:prstClr val="black"/>
                </a:solidFill>
                <a:latin typeface="黑体" panose="02010609060101010101" pitchFamily="49" charset="-122"/>
                <a:ea typeface="黑体" panose="02010609060101010101" pitchFamily="49" charset="-122"/>
                <a:cs typeface="Courier New" panose="02070309020205020404" pitchFamily="49"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同时阐述如何兼听</a:t>
            </a:r>
            <a:r>
              <a:rPr lang="en-US" altLang="zh-CN" sz="3200" b="1" kern="100">
                <a:solidFill>
                  <a:prstClr val="black"/>
                </a:solidFill>
                <a:latin typeface="黑体" panose="02010609060101010101" pitchFamily="49" charset="-122"/>
                <a:ea typeface="黑体" panose="02010609060101010101" pitchFamily="49" charset="-122"/>
                <a:cs typeface="Courier New" panose="02070309020205020404" pitchFamily="49"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endParaRPr lang="zh-CN" altLang="zh-CN" sz="3200" b="1" kern="100">
              <a:solidFill>
                <a:prstClr val="black"/>
              </a:solidFill>
              <a:latin typeface="黑体" panose="02010609060101010101" pitchFamily="49" charset="-122"/>
              <a:ea typeface="黑体" panose="02010609060101010101" pitchFamily="49" charset="-122"/>
              <a:cs typeface="Courier New" panose="02070309020205020404" pitchFamily="49" charset="0"/>
            </a:endParaRPr>
          </a:p>
          <a:p>
            <a:pPr algn="just">
              <a:lnSpc>
                <a:spcPct val="100000"/>
              </a:lnSpc>
            </a:pP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主动引入反例</a:t>
            </a:r>
            <a:r>
              <a:rPr lang="en-US"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父子骑驴</a:t>
            </a:r>
            <a:r>
              <a:rPr lang="en-US"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等，指出</a:t>
            </a:r>
            <a:r>
              <a:rPr lang="en-US"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听</a:t>
            </a:r>
            <a:r>
              <a:rPr lang="en-US"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不能代替</a:t>
            </a:r>
            <a:r>
              <a:rPr lang="en-US"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断</a:t>
            </a:r>
            <a:r>
              <a:rPr lang="en-US"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endParaRPr lang="zh-CN" altLang="zh-CN" sz="3200" b="1" kern="100">
              <a:solidFill>
                <a:prstClr val="black"/>
              </a:solidFill>
              <a:latin typeface="黑体" panose="02010609060101010101" pitchFamily="49" charset="-122"/>
              <a:ea typeface="黑体" panose="02010609060101010101" pitchFamily="49" charset="-122"/>
              <a:cs typeface="Courier New" panose="02070309020205020404" pitchFamily="49" charset="0"/>
            </a:endParaRPr>
          </a:p>
          <a:p>
            <a:pPr algn="just">
              <a:lnSpc>
                <a:spcPct val="100000"/>
              </a:lnSpc>
            </a:pP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进一步分析：</a:t>
            </a:r>
            <a:r>
              <a:rPr lang="en-US"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兼听则明</a:t>
            </a:r>
            <a:r>
              <a:rPr lang="en-US"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的前提是听者包容与善断。</a:t>
            </a:r>
            <a:endParaRPr lang="en-US" altLang="zh-CN" sz="3200" b="1" kern="10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a:p>
            <a:pPr algn="just">
              <a:lnSpc>
                <a:spcPct val="100000"/>
              </a:lnSpc>
              <a:spcAft>
                <a:spcPct val="0"/>
              </a:spcAft>
            </a:pPr>
            <a:r>
              <a:rPr lang="en-US" altLang="zh-CN" sz="3200" b="1" kern="10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latin typeface="黑体" panose="02010609060101010101" pitchFamily="49" charset="-122"/>
                <a:ea typeface="黑体" panose="02010609060101010101" pitchFamily="49" charset="-122"/>
                <a:cs typeface="Times New Roman" panose="02020603050405020304" pitchFamily="18" charset="0"/>
                <a:sym typeface="+mn-ea"/>
              </a:rPr>
              <a:t>兼听</a:t>
            </a:r>
            <a:r>
              <a:rPr lang="en-US" altLang="zh-CN" sz="3200" b="1" kern="10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3200" b="1" kern="100">
                <a:latin typeface="黑体" panose="02010609060101010101" pitchFamily="49" charset="-122"/>
                <a:ea typeface="黑体" panose="02010609060101010101" pitchFamily="49" charset="-122"/>
                <a:cs typeface="Times New Roman" panose="02020603050405020304" pitchFamily="18" charset="0"/>
                <a:sym typeface="+mn-ea"/>
              </a:rPr>
              <a:t>的原则是独立思考、为我所用</a:t>
            </a:r>
            <a:r>
              <a:rPr lang="zh-CN" altLang="zh-CN" sz="3200" b="1" kern="100" smtClean="0">
                <a:latin typeface="黑体" panose="02010609060101010101" pitchFamily="49" charset="-122"/>
                <a:ea typeface="黑体" panose="02010609060101010101" pitchFamily="49" charset="-122"/>
                <a:cs typeface="Times New Roman" panose="02020603050405020304" pitchFamily="18" charset="0"/>
                <a:sym typeface="+mn-ea"/>
              </a:rPr>
              <a:t>。</a:t>
            </a:r>
            <a:endParaRPr lang="zh-CN" altLang="zh-CN" sz="3200" b="1" kern="100" smtClean="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05130" y="471805"/>
            <a:ext cx="11623040" cy="4399915"/>
          </a:xfrm>
          <a:prstGeom prst="rect">
            <a:avLst/>
          </a:prstGeom>
          <a:noFill/>
        </p:spPr>
        <p:txBody>
          <a:bodyPr wrap="square" rtlCol="0">
            <a:spAutoFit/>
          </a:bodyPr>
          <a:lstStyle/>
          <a:p>
            <a:pPr algn="l"/>
            <a:r>
              <a:rPr lang="zh-CN" altLang="en-US" sz="2800" b="1">
                <a:latin typeface="黑体" panose="02010609060101010101" pitchFamily="49" charset="-122"/>
                <a:ea typeface="黑体" panose="02010609060101010101" pitchFamily="49" charset="-122"/>
              </a:rPr>
              <a:t>例：林冲是个</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懦夫</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妻子张氏遭高衙内当街调戏。</a:t>
            </a:r>
            <a:endParaRPr lang="zh-CN" altLang="en-US" sz="2800" b="1">
              <a:latin typeface="黑体" panose="02010609060101010101" pitchFamily="49" charset="-122"/>
              <a:ea typeface="黑体" panose="02010609060101010101" pitchFamily="49" charset="-122"/>
            </a:endParaRPr>
          </a:p>
          <a:p>
            <a:pPr algn="l"/>
            <a:r>
              <a:rPr lang="en-US" altLang="zh-CN" sz="2800" b="1">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（观点）</a:t>
            </a:r>
            <a:r>
              <a:rPr lang="en-US" altLang="zh-CN" sz="2800" b="1">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（论据）</a:t>
            </a:r>
            <a:endParaRPr lang="zh-CN" altLang="en-US" sz="2800" b="1">
              <a:latin typeface="黑体" panose="02010609060101010101" pitchFamily="49" charset="-122"/>
              <a:ea typeface="黑体" panose="02010609060101010101" pitchFamily="49" charset="-122"/>
            </a:endParaRPr>
          </a:p>
          <a:p>
            <a:pPr algn="l"/>
            <a:endParaRPr lang="zh-CN" altLang="en-US" sz="2800" b="1">
              <a:latin typeface="黑体" panose="02010609060101010101" pitchFamily="49" charset="-122"/>
              <a:ea typeface="黑体" panose="02010609060101010101" pitchFamily="49" charset="-122"/>
            </a:endParaRPr>
          </a:p>
          <a:p>
            <a:pPr algn="l"/>
            <a:r>
              <a:rPr lang="zh-CN" altLang="en-US" sz="2800" b="1">
                <a:latin typeface="黑体" panose="02010609060101010101" pitchFamily="49" charset="-122"/>
                <a:ea typeface="黑体" panose="02010609060101010101" pitchFamily="49" charset="-122"/>
                <a:sym typeface="+mn-ea"/>
              </a:rPr>
              <a:t>直接论证：懦夫</a:t>
            </a:r>
            <a:r>
              <a:rPr lang="en-US" altLang="zh-CN" sz="2800" b="1">
                <a:latin typeface="黑体" panose="02010609060101010101" pitchFamily="49" charset="-122"/>
                <a:ea typeface="黑体" panose="02010609060101010101" pitchFamily="49" charset="-122"/>
                <a:sym typeface="+mn-ea"/>
              </a:rPr>
              <a:t>——</a:t>
            </a:r>
            <a:r>
              <a:rPr lang="zh-CN" altLang="en-US" sz="2800" b="1">
                <a:latin typeface="黑体" panose="02010609060101010101" pitchFamily="49" charset="-122"/>
                <a:ea typeface="黑体" panose="02010609060101010101" pitchFamily="49" charset="-122"/>
                <a:sym typeface="+mn-ea"/>
              </a:rPr>
              <a:t>自己受到压迫时不敢反抗。（该出手时就出手）</a:t>
            </a:r>
            <a:endParaRPr lang="zh-CN" altLang="en-US" sz="2800" b="1">
              <a:latin typeface="黑体" panose="02010609060101010101" pitchFamily="49" charset="-122"/>
              <a:ea typeface="黑体" panose="02010609060101010101" pitchFamily="49" charset="-122"/>
              <a:sym typeface="+mn-ea"/>
            </a:endParaRPr>
          </a:p>
          <a:p>
            <a:pPr algn="l"/>
            <a:r>
              <a:rPr lang="zh-CN" altLang="en-US" sz="2800" b="1">
                <a:solidFill>
                  <a:srgbClr val="FF0000"/>
                </a:solidFill>
                <a:latin typeface="黑体" panose="02010609060101010101" pitchFamily="49" charset="-122"/>
                <a:ea typeface="黑体" panose="02010609060101010101" pitchFamily="49" charset="-122"/>
              </a:rPr>
              <a:t>林冲真的是不敢，软弱吗？</a:t>
            </a:r>
            <a:endParaRPr lang="zh-CN" altLang="en-US" sz="2800" b="1">
              <a:latin typeface="黑体" panose="02010609060101010101" pitchFamily="49" charset="-122"/>
              <a:ea typeface="黑体" panose="02010609060101010101" pitchFamily="49" charset="-122"/>
            </a:endParaRPr>
          </a:p>
          <a:p>
            <a:pPr algn="l"/>
            <a:r>
              <a:rPr lang="zh-CN" altLang="en-US" sz="2800" b="1">
                <a:solidFill>
                  <a:srgbClr val="FF0000"/>
                </a:solidFill>
                <a:latin typeface="黑体" panose="02010609060101010101" pitchFamily="49" charset="-122"/>
                <a:ea typeface="黑体" panose="02010609060101010101" pitchFamily="49" charset="-122"/>
              </a:rPr>
              <a:t>韩信胯下之辱为何不说懦弱？</a:t>
            </a:r>
            <a:endParaRPr lang="zh-CN" altLang="en-US" sz="2800" b="1">
              <a:solidFill>
                <a:srgbClr val="FF0000"/>
              </a:solidFill>
              <a:latin typeface="黑体" panose="02010609060101010101" pitchFamily="49" charset="-122"/>
              <a:ea typeface="黑体" panose="02010609060101010101" pitchFamily="49" charset="-122"/>
            </a:endParaRPr>
          </a:p>
          <a:p>
            <a:pPr algn="l"/>
            <a:r>
              <a:rPr lang="zh-CN" altLang="en-US" sz="2800" b="1">
                <a:latin typeface="黑体" panose="02010609060101010101" pitchFamily="49" charset="-122"/>
                <a:ea typeface="黑体" panose="02010609060101010101" pitchFamily="49" charset="-122"/>
                <a:sym typeface="+mn-ea"/>
              </a:rPr>
              <a:t>八十万禁军教头，生活优裕，受高俅器重</a:t>
            </a:r>
            <a:r>
              <a:rPr lang="en-US" altLang="zh-CN" sz="2800" b="1">
                <a:highlight>
                  <a:srgbClr val="FFFF00"/>
                </a:highlight>
                <a:latin typeface="黑体" panose="02010609060101010101" pitchFamily="49" charset="-122"/>
                <a:ea typeface="黑体" panose="02010609060101010101" pitchFamily="49" charset="-122"/>
                <a:sym typeface="+mn-ea"/>
              </a:rPr>
              <a:t>——</a:t>
            </a:r>
            <a:r>
              <a:rPr lang="zh-CN" altLang="en-US" sz="2800" b="1">
                <a:highlight>
                  <a:srgbClr val="FFFF00"/>
                </a:highlight>
                <a:latin typeface="黑体" panose="02010609060101010101" pitchFamily="49" charset="-122"/>
                <a:ea typeface="黑体" panose="02010609060101010101" pitchFamily="49" charset="-122"/>
                <a:sym typeface="+mn-ea"/>
              </a:rPr>
              <a:t>希望安稳，继续正常的生活</a:t>
            </a:r>
            <a:endParaRPr lang="zh-CN" altLang="en-US" sz="2800" b="1">
              <a:highlight>
                <a:srgbClr val="FFFF00"/>
              </a:highlight>
              <a:latin typeface="黑体" panose="02010609060101010101" pitchFamily="49" charset="-122"/>
              <a:ea typeface="黑体" panose="02010609060101010101" pitchFamily="49" charset="-122"/>
            </a:endParaRPr>
          </a:p>
          <a:p>
            <a:pPr algn="l"/>
            <a:endParaRPr lang="zh-CN" altLang="en-US" sz="2800" b="1">
              <a:latin typeface="黑体" panose="02010609060101010101" pitchFamily="49" charset="-122"/>
              <a:ea typeface="黑体" panose="02010609060101010101" pitchFamily="49" charset="-122"/>
            </a:endParaRPr>
          </a:p>
          <a:p>
            <a:pPr algn="l"/>
            <a:r>
              <a:rPr lang="zh-CN" altLang="en-US" sz="2800" b="1">
                <a:solidFill>
                  <a:srgbClr val="1D41D5"/>
                </a:solidFill>
                <a:latin typeface="黑体" panose="02010609060101010101" pitchFamily="49" charset="-122"/>
                <a:ea typeface="黑体" panose="02010609060101010101" pitchFamily="49" charset="-122"/>
              </a:rPr>
              <a:t>林冲对黑恶势力缺乏认知，是幼稚。</a:t>
            </a:r>
            <a:endParaRPr lang="zh-CN" altLang="en-US" sz="2800" b="1">
              <a:solidFill>
                <a:srgbClr val="1D41D5"/>
              </a:solidFill>
              <a:latin typeface="黑体" panose="02010609060101010101" pitchFamily="49" charset="-122"/>
              <a:ea typeface="黑体" panose="02010609060101010101" pitchFamily="49" charset="-122"/>
            </a:endParaRPr>
          </a:p>
          <a:p>
            <a:pPr algn="l"/>
            <a:r>
              <a:rPr lang="zh-CN" altLang="en-US" sz="2800" b="1">
                <a:solidFill>
                  <a:srgbClr val="1D41D5"/>
                </a:solidFill>
                <a:latin typeface="黑体" panose="02010609060101010101" pitchFamily="49" charset="-122"/>
                <a:ea typeface="黑体" panose="02010609060101010101" pitchFamily="49" charset="-122"/>
              </a:rPr>
              <a:t>林冲是随遇而安，隐忍。</a:t>
            </a:r>
            <a:endParaRPr lang="zh-CN" altLang="en-US" sz="2800" b="1">
              <a:solidFill>
                <a:srgbClr val="1D41D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blinds(horizontal)">
                                      <p:cBhvr>
                                        <p:cTn id="10" dur="500"/>
                                        <p:tgtEl>
                                          <p:spTgt spid="4">
                                            <p:txEl>
                                              <p:pRg st="5" end="5"/>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animEffect transition="in" filter="blinds(horizontal)">
                                      <p:cBhvr>
                                        <p:cTn id="15" dur="500"/>
                                        <p:tgtEl>
                                          <p:spTgt spid="4">
                                            <p:txEl>
                                              <p:pRg st="6" end="6"/>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pRg st="8" end="8"/>
                                            </p:txEl>
                                          </p:spTgt>
                                        </p:tgtEl>
                                        <p:attrNameLst>
                                          <p:attrName>style.visibility</p:attrName>
                                        </p:attrNameLst>
                                      </p:cBhvr>
                                      <p:to>
                                        <p:strVal val="visible"/>
                                      </p:to>
                                    </p:set>
                                    <p:animEffect transition="in" filter="blinds(horizontal)">
                                      <p:cBhvr>
                                        <p:cTn id="20" dur="500"/>
                                        <p:tgtEl>
                                          <p:spTgt spid="4">
                                            <p:txEl>
                                              <p:pRg st="8" end="8"/>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animEffect transition="in" filter="blinds(horizontal)">
                                      <p:cBhvr>
                                        <p:cTn id="23"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800" b="1" smtClean="0"/>
              <a:t>学习目标</a:t>
            </a:r>
            <a:endParaRPr lang="zh-CN" altLang="en-US" sz="4800" b="1"/>
          </a:p>
        </p:txBody>
      </p:sp>
      <p:sp>
        <p:nvSpPr>
          <p:cNvPr id="3" name="内容占位符 2"/>
          <p:cNvSpPr>
            <a:spLocks noGrp="1"/>
          </p:cNvSpPr>
          <p:nvPr>
            <p:ph idx="1"/>
          </p:nvPr>
        </p:nvSpPr>
        <p:spPr>
          <a:xfrm>
            <a:off x="609600" y="1600200"/>
            <a:ext cx="10972800" cy="2680970"/>
          </a:xfrm>
        </p:spPr>
        <p:txBody>
          <a:bodyPr>
            <a:normAutofit lnSpcReduction="10000"/>
          </a:bodyPr>
          <a:lstStyle/>
          <a:p>
            <a:pPr marL="0" indent="0">
              <a:buNone/>
            </a:pPr>
            <a:r>
              <a:rPr lang="zh-CN" altLang="en-US" sz="4000" smtClean="0">
                <a:latin typeface="黑体" panose="02010609060101010101" pitchFamily="49" charset="-122"/>
                <a:ea typeface="黑体" panose="02010609060101010101" pitchFamily="49" charset="-122"/>
              </a:rPr>
              <a:t>一、认识</a:t>
            </a:r>
            <a:r>
              <a:rPr lang="zh-CN" altLang="zh-CN" sz="4000" kern="100">
                <a:latin typeface="黑体" panose="02010609060101010101" pitchFamily="49" charset="-122"/>
                <a:ea typeface="黑体" panose="02010609060101010101" pitchFamily="49" charset="-122"/>
                <a:cs typeface="Times New Roman" panose="02020603050405020304" pitchFamily="18" charset="0"/>
              </a:rPr>
              <a:t>合理的论证</a:t>
            </a:r>
            <a:r>
              <a:rPr lang="zh-CN" altLang="zh-CN" sz="4000" kern="100" smtClean="0">
                <a:latin typeface="黑体" panose="02010609060101010101" pitchFamily="49" charset="-122"/>
                <a:ea typeface="黑体" panose="02010609060101010101" pitchFamily="49" charset="-122"/>
                <a:cs typeface="Times New Roman" panose="02020603050405020304" pitchFamily="18" charset="0"/>
              </a:rPr>
              <a:t>方法，能识别论证的</a:t>
            </a:r>
            <a:r>
              <a:rPr lang="en-US" altLang="zh-CN" sz="4000" kern="1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4000" kern="100" smtClean="0">
                <a:latin typeface="黑体" panose="02010609060101010101" pitchFamily="49" charset="-122"/>
                <a:ea typeface="黑体" panose="02010609060101010101" pitchFamily="49" charset="-122"/>
                <a:cs typeface="Times New Roman" panose="02020603050405020304" pitchFamily="18" charset="0"/>
              </a:rPr>
              <a:t>隐含前提</a:t>
            </a:r>
            <a:r>
              <a:rPr lang="en-US" altLang="zh-CN" sz="4000" kern="1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4000" kern="10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4000" kern="100" smtClean="0">
              <a:latin typeface="黑体" panose="02010609060101010101" pitchFamily="49" charset="-122"/>
              <a:ea typeface="黑体" panose="02010609060101010101" pitchFamily="49" charset="-122"/>
              <a:cs typeface="Times New Roman" panose="02020603050405020304" pitchFamily="18" charset="0"/>
            </a:endParaRPr>
          </a:p>
          <a:p>
            <a:pPr marL="0" indent="0">
              <a:buNone/>
            </a:pPr>
            <a:endParaRPr lang="en-US" altLang="zh-CN" sz="4000" kern="100" smtClean="0">
              <a:latin typeface="黑体" panose="02010609060101010101" pitchFamily="49" charset="-122"/>
              <a:ea typeface="黑体" panose="02010609060101010101" pitchFamily="49" charset="-122"/>
              <a:cs typeface="Times New Roman" panose="02020603050405020304" pitchFamily="18" charset="0"/>
            </a:endParaRPr>
          </a:p>
          <a:p>
            <a:pPr marL="0" indent="0">
              <a:buNone/>
            </a:pPr>
            <a:r>
              <a:rPr lang="zh-CN" altLang="en-US" sz="4000" kern="100" smtClean="0">
                <a:latin typeface="黑体" panose="02010609060101010101" pitchFamily="49" charset="-122"/>
                <a:ea typeface="黑体" panose="02010609060101010101" pitchFamily="49" charset="-122"/>
                <a:cs typeface="Times New Roman" panose="02020603050405020304" pitchFamily="18" charset="0"/>
              </a:rPr>
              <a:t>二、</a:t>
            </a:r>
            <a:r>
              <a:rPr lang="zh-CN" altLang="en-US" sz="4000" kern="100">
                <a:latin typeface="黑体" panose="02010609060101010101" pitchFamily="49" charset="-122"/>
                <a:ea typeface="黑体" panose="02010609060101010101" pitchFamily="49" charset="-122"/>
                <a:cs typeface="Times New Roman" panose="02020603050405020304" pitchFamily="18" charset="0"/>
              </a:rPr>
              <a:t>尝试</a:t>
            </a:r>
            <a:r>
              <a:rPr lang="zh-CN" altLang="en-US" sz="4000" kern="100" smtClean="0">
                <a:latin typeface="黑体" panose="02010609060101010101" pitchFamily="49" charset="-122"/>
                <a:ea typeface="黑体" panose="02010609060101010101" pitchFamily="49" charset="-122"/>
                <a:cs typeface="Times New Roman" panose="02020603050405020304" pitchFamily="18" charset="0"/>
              </a:rPr>
              <a:t>运用“虚拟论敌”的方法完善论证。</a:t>
            </a:r>
            <a:endParaRPr lang="zh-CN" altLang="en-US" sz="4000">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biLevel thresh="50000"/>
          </a:blip>
          <a:stretch>
            <a:fillRect/>
          </a:stretch>
        </p:blipFill>
        <p:spPr>
          <a:xfrm rot="16200000">
            <a:off x="3591560" y="-3082290"/>
            <a:ext cx="5009515" cy="11948795"/>
          </a:xfrm>
          <a:prstGeom prst="rect">
            <a:avLst/>
          </a:prstGeom>
          <a:solidFill>
            <a:schemeClr val="bg1"/>
          </a:solidFill>
        </p:spPr>
      </p:pic>
      <p:sp>
        <p:nvSpPr>
          <p:cNvPr id="7" name="矩形 6"/>
          <p:cNvSpPr/>
          <p:nvPr/>
        </p:nvSpPr>
        <p:spPr>
          <a:xfrm>
            <a:off x="3366770" y="1816100"/>
            <a:ext cx="2302510" cy="983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66770" y="3484880"/>
            <a:ext cx="2302510" cy="983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66770" y="4732655"/>
            <a:ext cx="2302510" cy="53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874385" y="1546860"/>
            <a:ext cx="3072765" cy="1570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874385" y="3576320"/>
            <a:ext cx="3072765" cy="983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75020" y="4732655"/>
            <a:ext cx="2933700" cy="538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255125" y="1816100"/>
            <a:ext cx="2302510" cy="983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255125" y="3576320"/>
            <a:ext cx="2382520" cy="983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255125" y="4780915"/>
            <a:ext cx="2302510" cy="53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New picture"/>
          <p:cNvPicPr/>
          <p:nvPr/>
        </p:nvPicPr>
        <p:blipFill>
          <a:blip r:embed="rId4"/>
          <a:stretch>
            <a:fillRect/>
          </a:stretch>
        </p:blipFill>
        <p:spPr>
          <a:xfrm>
            <a:off x="11925300" y="121285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grpId="0" nodeType="clickEffect">
                                  <p:stCondLst>
                                    <p:cond delay="0"/>
                                  </p:stCondLst>
                                  <p:childTnLst>
                                    <p:anim calcmode="lin" valueType="num">
                                      <p:cBhvr additive="base">
                                        <p:cTn id="24" dur="500"/>
                                        <p:tgtEl>
                                          <p:spTgt spid="8"/>
                                        </p:tgtEl>
                                        <p:attrNameLst>
                                          <p:attrName>ppt_x</p:attrName>
                                        </p:attrNameLst>
                                      </p:cBhvr>
                                      <p:tavLst>
                                        <p:tav tm="0">
                                          <p:val>
                                            <p:strVal val="ppt_x"/>
                                          </p:val>
                                        </p:tav>
                                        <p:tav tm="100000">
                                          <p:val>
                                            <p:strVal val="ppt_x"/>
                                          </p:val>
                                        </p:tav>
                                      </p:tavLst>
                                    </p:anim>
                                    <p:anim calcmode="lin" valueType="num">
                                      <p:cBhvr additive="base">
                                        <p:cTn id="25" dur="500"/>
                                        <p:tgtEl>
                                          <p:spTgt spid="8"/>
                                        </p:tgtEl>
                                        <p:attrNameLst>
                                          <p:attrName>ppt_y</p:attrName>
                                        </p:attrNameLst>
                                      </p:cBhvr>
                                      <p:tavLst>
                                        <p:tav tm="0">
                                          <p:val>
                                            <p:strVal val="ppt_y"/>
                                          </p:val>
                                        </p:tav>
                                        <p:tav tm="100000">
                                          <p:val>
                                            <p:strVal val="1+ppt_h/2"/>
                                          </p:val>
                                        </p:tav>
                                      </p:tavLst>
                                    </p:anim>
                                    <p:set>
                                      <p:cBhvr>
                                        <p:cTn id="26" dur="1" fill="hold">
                                          <p:stCondLst>
                                            <p:cond delay="499"/>
                                          </p:stCondLst>
                                        </p:cTn>
                                        <p:tgtEl>
                                          <p:spTgt spid="8"/>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xit" presetSubtype="4" fill="hold" grpId="0" nodeType="clickEffect">
                                  <p:stCondLst>
                                    <p:cond delay="0"/>
                                  </p:stCondLst>
                                  <p:childTnLst>
                                    <p:anim calcmode="lin" valueType="num">
                                      <p:cBhvr additive="base">
                                        <p:cTn id="30" dur="500"/>
                                        <p:tgtEl>
                                          <p:spTgt spid="3"/>
                                        </p:tgtEl>
                                        <p:attrNameLst>
                                          <p:attrName>ppt_x</p:attrName>
                                        </p:attrNameLst>
                                      </p:cBhvr>
                                      <p:tavLst>
                                        <p:tav tm="0">
                                          <p:val>
                                            <p:strVal val="ppt_x"/>
                                          </p:val>
                                        </p:tav>
                                        <p:tav tm="100000">
                                          <p:val>
                                            <p:strVal val="ppt_x"/>
                                          </p:val>
                                        </p:tav>
                                      </p:tavLst>
                                    </p:anim>
                                    <p:anim calcmode="lin" valueType="num">
                                      <p:cBhvr additive="base">
                                        <p:cTn id="31" dur="500"/>
                                        <p:tgtEl>
                                          <p:spTgt spid="3"/>
                                        </p:tgtEl>
                                        <p:attrNameLst>
                                          <p:attrName>ppt_y</p:attrName>
                                        </p:attrNameLst>
                                      </p:cBhvr>
                                      <p:tavLst>
                                        <p:tav tm="0">
                                          <p:val>
                                            <p:strVal val="ppt_y"/>
                                          </p:val>
                                        </p:tav>
                                        <p:tav tm="100000">
                                          <p:val>
                                            <p:strVal val="1+ppt_h/2"/>
                                          </p:val>
                                        </p:tav>
                                      </p:tavLst>
                                    </p:anim>
                                    <p:set>
                                      <p:cBhvr>
                                        <p:cTn id="32" dur="1" fill="hold">
                                          <p:stCondLst>
                                            <p:cond delay="499"/>
                                          </p:stCondLst>
                                        </p:cTn>
                                        <p:tgtEl>
                                          <p:spTgt spid="3"/>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xit" presetSubtype="4" fill="hold" grpId="0" nodeType="clickEffect">
                                  <p:stCondLst>
                                    <p:cond delay="0"/>
                                  </p:stCondLst>
                                  <p:childTnLst>
                                    <p:anim calcmode="lin" valueType="num">
                                      <p:cBhvr additive="base">
                                        <p:cTn id="36" dur="500"/>
                                        <p:tgtEl>
                                          <p:spTgt spid="10"/>
                                        </p:tgtEl>
                                        <p:attrNameLst>
                                          <p:attrName>ppt_x</p:attrName>
                                        </p:attrNameLst>
                                      </p:cBhvr>
                                      <p:tavLst>
                                        <p:tav tm="0">
                                          <p:val>
                                            <p:strVal val="ppt_x"/>
                                          </p:val>
                                        </p:tav>
                                        <p:tav tm="100000">
                                          <p:val>
                                            <p:strVal val="ppt_x"/>
                                          </p:val>
                                        </p:tav>
                                      </p:tavLst>
                                    </p:anim>
                                    <p:anim calcmode="lin" valueType="num">
                                      <p:cBhvr additive="base">
                                        <p:cTn id="37" dur="500"/>
                                        <p:tgtEl>
                                          <p:spTgt spid="10"/>
                                        </p:tgtEl>
                                        <p:attrNameLst>
                                          <p:attrName>ppt_y</p:attrName>
                                        </p:attrNameLst>
                                      </p:cBhvr>
                                      <p:tavLst>
                                        <p:tav tm="0">
                                          <p:val>
                                            <p:strVal val="ppt_y"/>
                                          </p:val>
                                        </p:tav>
                                        <p:tav tm="100000">
                                          <p:val>
                                            <p:strVal val="1+ppt_h/2"/>
                                          </p:val>
                                        </p:tav>
                                      </p:tavLst>
                                    </p:anim>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xit" presetSubtype="4" fill="hold" grpId="0" nodeType="clickEffect">
                                  <p:stCondLst>
                                    <p:cond delay="0"/>
                                  </p:stCondLst>
                                  <p:childTnLst>
                                    <p:anim calcmode="lin" valueType="num">
                                      <p:cBhvr additive="base">
                                        <p:cTn id="42" dur="500"/>
                                        <p:tgtEl>
                                          <p:spTgt spid="9"/>
                                        </p:tgtEl>
                                        <p:attrNameLst>
                                          <p:attrName>ppt_x</p:attrName>
                                        </p:attrNameLst>
                                      </p:cBhvr>
                                      <p:tavLst>
                                        <p:tav tm="0">
                                          <p:val>
                                            <p:strVal val="ppt_x"/>
                                          </p:val>
                                        </p:tav>
                                        <p:tav tm="100000">
                                          <p:val>
                                            <p:strVal val="ppt_x"/>
                                          </p:val>
                                        </p:tav>
                                      </p:tavLst>
                                    </p:anim>
                                    <p:anim calcmode="lin" valueType="num">
                                      <p:cBhvr additive="base">
                                        <p:cTn id="43" dur="500"/>
                                        <p:tgtEl>
                                          <p:spTgt spid="9"/>
                                        </p:tgtEl>
                                        <p:attrNameLst>
                                          <p:attrName>ppt_y</p:attrName>
                                        </p:attrNameLst>
                                      </p:cBhvr>
                                      <p:tavLst>
                                        <p:tav tm="0">
                                          <p:val>
                                            <p:strVal val="ppt_y"/>
                                          </p:val>
                                        </p:tav>
                                        <p:tav tm="100000">
                                          <p:val>
                                            <p:strVal val="1+ppt_h/2"/>
                                          </p:val>
                                        </p:tav>
                                      </p:tavLst>
                                    </p:anim>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xit" presetSubtype="4" fill="hold" grpId="0" nodeType="clickEffect">
                                  <p:stCondLst>
                                    <p:cond delay="0"/>
                                  </p:stCondLst>
                                  <p:childTnLst>
                                    <p:anim calcmode="lin" valueType="num">
                                      <p:cBhvr additive="base">
                                        <p:cTn id="48" dur="500"/>
                                        <p:tgtEl>
                                          <p:spTgt spid="5"/>
                                        </p:tgtEl>
                                        <p:attrNameLst>
                                          <p:attrName>ppt_x</p:attrName>
                                        </p:attrNameLst>
                                      </p:cBhvr>
                                      <p:tavLst>
                                        <p:tav tm="0">
                                          <p:val>
                                            <p:strVal val="ppt_x"/>
                                          </p:val>
                                        </p:tav>
                                        <p:tav tm="100000">
                                          <p:val>
                                            <p:strVal val="ppt_x"/>
                                          </p:val>
                                        </p:tav>
                                      </p:tavLst>
                                    </p:anim>
                                    <p:anim calcmode="lin" valueType="num">
                                      <p:cBhvr additive="base">
                                        <p:cTn id="49" dur="500"/>
                                        <p:tgtEl>
                                          <p:spTgt spid="5"/>
                                        </p:tgtEl>
                                        <p:attrNameLst>
                                          <p:attrName>ppt_y</p:attrName>
                                        </p:attrNameLst>
                                      </p:cBhvr>
                                      <p:tavLst>
                                        <p:tav tm="0">
                                          <p:val>
                                            <p:strVal val="ppt_y"/>
                                          </p:val>
                                        </p:tav>
                                        <p:tav tm="100000">
                                          <p:val>
                                            <p:strVal val="1+ppt_h/2"/>
                                          </p:val>
                                        </p:tav>
                                      </p:tavLst>
                                    </p:anim>
                                    <p:set>
                                      <p:cBhvr>
                                        <p:cTn id="50" dur="1" fill="hold">
                                          <p:stCondLst>
                                            <p:cond delay="499"/>
                                          </p:stCondLst>
                                        </p:cTn>
                                        <p:tgtEl>
                                          <p:spTgt spid="5"/>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xit" presetSubtype="4" fill="hold" grpId="0" nodeType="clickEffect">
                                  <p:stCondLst>
                                    <p:cond delay="0"/>
                                  </p:stCondLst>
                                  <p:childTnLst>
                                    <p:anim calcmode="lin" valueType="num">
                                      <p:cBhvr additive="base">
                                        <p:cTn id="54" dur="500"/>
                                        <p:tgtEl>
                                          <p:spTgt spid="11"/>
                                        </p:tgtEl>
                                        <p:attrNameLst>
                                          <p:attrName>ppt_x</p:attrName>
                                        </p:attrNameLst>
                                      </p:cBhvr>
                                      <p:tavLst>
                                        <p:tav tm="0">
                                          <p:val>
                                            <p:strVal val="ppt_x"/>
                                          </p:val>
                                        </p:tav>
                                        <p:tav tm="100000">
                                          <p:val>
                                            <p:strVal val="ppt_x"/>
                                          </p:val>
                                        </p:tav>
                                      </p:tavLst>
                                    </p:anim>
                                    <p:anim calcmode="lin" valueType="num">
                                      <p:cBhvr additive="base">
                                        <p:cTn id="55" dur="500"/>
                                        <p:tgtEl>
                                          <p:spTgt spid="11"/>
                                        </p:tgtEl>
                                        <p:attrNameLst>
                                          <p:attrName>ppt_y</p:attrName>
                                        </p:attrNameLst>
                                      </p:cBhvr>
                                      <p:tavLst>
                                        <p:tav tm="0">
                                          <p:val>
                                            <p:strVal val="ppt_y"/>
                                          </p:val>
                                        </p:tav>
                                        <p:tav tm="100000">
                                          <p:val>
                                            <p:strVal val="1+ppt_h/2"/>
                                          </p:val>
                                        </p:tav>
                                      </p:tavLst>
                                    </p:anim>
                                    <p:set>
                                      <p:cBhvr>
                                        <p:cTn id="5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 grpId="0"/>
      <p:bldP spid="3" grpId="0"/>
      <p:bldP spid="5" grpId="0"/>
      <p:bldP spid="6" grpId="0"/>
      <p:bldP spid="10" grpId="0"/>
      <p:bldP spid="11"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83577" y="1072663"/>
            <a:ext cx="10972800" cy="1661745"/>
          </a:xfrm>
        </p:spPr>
        <p:txBody>
          <a:bodyPr/>
          <a:lstStyle/>
          <a:p>
            <a:pPr algn="just">
              <a:lnSpc>
                <a:spcPct val="150000"/>
              </a:lnSpc>
              <a:spcAft>
                <a:spcPct val="0"/>
              </a:spcAft>
            </a:pPr>
            <a:r>
              <a:rPr lang="zh-CN" altLang="zh-CN" b="1" kern="100" smtClean="0">
                <a:latin typeface="黑体" panose="02010609060101010101" pitchFamily="49" charset="-122"/>
                <a:ea typeface="黑体" panose="02010609060101010101" pitchFamily="49" charset="-122"/>
                <a:cs typeface="Times New Roman" panose="02020603050405020304" pitchFamily="18" charset="0"/>
              </a:rPr>
              <a:t>论证</a:t>
            </a:r>
            <a:r>
              <a:rPr lang="zh-CN" altLang="zh-CN" b="1" kern="100">
                <a:latin typeface="黑体" panose="02010609060101010101" pitchFamily="49" charset="-122"/>
                <a:ea typeface="黑体" panose="02010609060101010101" pitchFamily="49" charset="-122"/>
                <a:cs typeface="Times New Roman" panose="02020603050405020304" pitchFamily="18" charset="0"/>
              </a:rPr>
              <a:t>，就是用某些论据去支持或反驳某个观点。支持和反驳都属于论证。论证要素和推理要素具有一一对应的关系</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kern="100">
              <a:latin typeface="宋体" panose="02010600030101010101" pitchFamily="2" charset="-122"/>
              <a:ea typeface="宋体" panose="02010600030101010101" pitchFamily="2" charset="-122"/>
              <a:cs typeface="Courier New" panose="02070309020205020404" pitchFamily="49" charset="0"/>
            </a:endParaRPr>
          </a:p>
        </p:txBody>
      </p:sp>
      <p:sp>
        <p:nvSpPr>
          <p:cNvPr id="4" name="TextBox 3"/>
          <p:cNvSpPr txBox="1"/>
          <p:nvPr/>
        </p:nvSpPr>
        <p:spPr>
          <a:xfrm>
            <a:off x="901212" y="3195551"/>
            <a:ext cx="567104" cy="1569660"/>
          </a:xfrm>
          <a:prstGeom prst="rect">
            <a:avLst/>
          </a:prstGeom>
          <a:solidFill>
            <a:srgbClr val="FFFF00"/>
          </a:solidFill>
        </p:spPr>
        <p:txBody>
          <a:bodyPr wrap="square" rtlCol="0">
            <a:spAutoFit/>
          </a:bodyPr>
          <a:lstStyle/>
          <a:p>
            <a:r>
              <a:rPr lang="zh-CN" altLang="en-US" sz="3200" b="1" kern="100">
                <a:latin typeface="黑体" panose="02010609060101010101" pitchFamily="49" charset="-122"/>
                <a:ea typeface="黑体" panose="02010609060101010101" pitchFamily="49" charset="-122"/>
                <a:cs typeface="Times New Roman" panose="02020603050405020304" pitchFamily="18" charset="0"/>
              </a:rPr>
              <a:t>论          证</a:t>
            </a:r>
            <a:endParaRPr lang="zh-CN" altLang="en-US" sz="3200" b="1"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6" name="左大括号 7171"/>
          <p:cNvSpPr/>
          <p:nvPr/>
        </p:nvSpPr>
        <p:spPr bwMode="auto">
          <a:xfrm>
            <a:off x="1573457" y="3021888"/>
            <a:ext cx="325437" cy="1854994"/>
          </a:xfrm>
          <a:prstGeom prst="leftBrace">
            <a:avLst>
              <a:gd name="adj1" fmla="val 66345"/>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en-US" sz="2100" b="1" u="sng">
              <a:latin typeface="幼圆" panose="02010509060101010101" pitchFamily="49" charset="-122"/>
              <a:ea typeface="黑体" panose="02010609060101010101" pitchFamily="49" charset="-122"/>
            </a:endParaRPr>
          </a:p>
        </p:txBody>
      </p:sp>
      <p:sp>
        <p:nvSpPr>
          <p:cNvPr id="7" name="矩形 7172"/>
          <p:cNvSpPr>
            <a:spLocks noChangeArrowheads="1"/>
          </p:cNvSpPr>
          <p:nvPr/>
        </p:nvSpPr>
        <p:spPr bwMode="auto">
          <a:xfrm>
            <a:off x="2060819" y="2959539"/>
            <a:ext cx="3563938" cy="595312"/>
          </a:xfrm>
          <a:prstGeom prst="rect">
            <a:avLst/>
          </a:prstGeom>
          <a:solidFill>
            <a:schemeClr val="accent1"/>
          </a:solidFill>
          <a:ln w="9525">
            <a:solidFill>
              <a:schemeClr val="tx1"/>
            </a:solidFill>
            <a:miter lim="800000"/>
          </a:ln>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latin typeface="黑体" panose="02010609060101010101" pitchFamily="49" charset="-122"/>
                <a:ea typeface="黑体" panose="02010609060101010101" pitchFamily="49" charset="-122"/>
              </a:rPr>
              <a:t>论   点</a:t>
            </a:r>
            <a:endParaRPr lang="zh-CN" altLang="en-US" sz="3000" b="1">
              <a:latin typeface="黑体" panose="02010609060101010101" pitchFamily="49" charset="-122"/>
              <a:ea typeface="黑体" panose="02010609060101010101" pitchFamily="49" charset="-122"/>
            </a:endParaRPr>
          </a:p>
        </p:txBody>
      </p:sp>
      <p:sp>
        <p:nvSpPr>
          <p:cNvPr id="8" name="矩形 7173"/>
          <p:cNvSpPr>
            <a:spLocks noChangeArrowheads="1"/>
          </p:cNvSpPr>
          <p:nvPr/>
        </p:nvSpPr>
        <p:spPr bwMode="auto">
          <a:xfrm>
            <a:off x="2060819" y="3669588"/>
            <a:ext cx="3563938" cy="539750"/>
          </a:xfrm>
          <a:prstGeom prst="rect">
            <a:avLst/>
          </a:prstGeom>
          <a:solidFill>
            <a:schemeClr val="accent1"/>
          </a:solidFill>
          <a:ln w="9525">
            <a:solidFill>
              <a:schemeClr val="tx1"/>
            </a:solidFill>
            <a:miter lim="800000"/>
          </a:ln>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latin typeface="黑体" panose="02010609060101010101" pitchFamily="49" charset="-122"/>
                <a:ea typeface="黑体" panose="02010609060101010101" pitchFamily="49" charset="-122"/>
              </a:rPr>
              <a:t>论证形式</a:t>
            </a:r>
            <a:endParaRPr lang="zh-CN" altLang="en-US" sz="3000" b="1">
              <a:latin typeface="黑体" panose="02010609060101010101" pitchFamily="49" charset="-122"/>
              <a:ea typeface="黑体" panose="02010609060101010101" pitchFamily="49" charset="-122"/>
            </a:endParaRPr>
          </a:p>
        </p:txBody>
      </p:sp>
      <p:sp>
        <p:nvSpPr>
          <p:cNvPr id="9" name="矩形 7174"/>
          <p:cNvSpPr>
            <a:spLocks noChangeArrowheads="1"/>
          </p:cNvSpPr>
          <p:nvPr/>
        </p:nvSpPr>
        <p:spPr bwMode="auto">
          <a:xfrm>
            <a:off x="2060818" y="4425238"/>
            <a:ext cx="3509963" cy="541338"/>
          </a:xfrm>
          <a:prstGeom prst="rect">
            <a:avLst/>
          </a:prstGeom>
          <a:solidFill>
            <a:schemeClr val="accent1"/>
          </a:solidFill>
          <a:ln w="9525">
            <a:solidFill>
              <a:schemeClr val="tx1"/>
            </a:solidFill>
            <a:miter lim="800000"/>
          </a:ln>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latin typeface="黑体" panose="02010609060101010101" pitchFamily="49" charset="-122"/>
                <a:ea typeface="黑体" panose="02010609060101010101" pitchFamily="49" charset="-122"/>
              </a:rPr>
              <a:t>论   据</a:t>
            </a:r>
            <a:endParaRPr lang="zh-CN" altLang="en-US" sz="3000" b="1">
              <a:latin typeface="黑体" panose="02010609060101010101" pitchFamily="49" charset="-122"/>
              <a:ea typeface="黑体" panose="02010609060101010101" pitchFamily="49" charset="-122"/>
            </a:endParaRPr>
          </a:p>
        </p:txBody>
      </p:sp>
      <p:sp>
        <p:nvSpPr>
          <p:cNvPr id="11" name="TextBox 10"/>
          <p:cNvSpPr txBox="1"/>
          <p:nvPr/>
        </p:nvSpPr>
        <p:spPr>
          <a:xfrm>
            <a:off x="11297263" y="3125832"/>
            <a:ext cx="567104" cy="1569660"/>
          </a:xfrm>
          <a:prstGeom prst="rect">
            <a:avLst/>
          </a:prstGeom>
          <a:solidFill>
            <a:srgbClr val="FFFF00"/>
          </a:solidFill>
        </p:spPr>
        <p:txBody>
          <a:bodyPr wrap="square" rtlCol="0">
            <a:spAutoFit/>
          </a:bodyPr>
          <a:lstStyle/>
          <a:p>
            <a:r>
              <a:rPr lang="zh-CN" altLang="en-US" sz="3200" b="1" kern="100">
                <a:latin typeface="黑体" panose="02010609060101010101" pitchFamily="49" charset="-122"/>
                <a:ea typeface="黑体" panose="02010609060101010101" pitchFamily="49" charset="-122"/>
                <a:cs typeface="Times New Roman" panose="02020603050405020304" pitchFamily="18" charset="0"/>
              </a:rPr>
              <a:t>推   理</a:t>
            </a:r>
            <a:endParaRPr lang="zh-CN" altLang="en-US" sz="3200" b="1"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12" name="左大括号 7171"/>
          <p:cNvSpPr/>
          <p:nvPr/>
        </p:nvSpPr>
        <p:spPr bwMode="auto">
          <a:xfrm rot="10800000">
            <a:off x="10529155" y="2989344"/>
            <a:ext cx="325437" cy="1763713"/>
          </a:xfrm>
          <a:prstGeom prst="leftBrace">
            <a:avLst>
              <a:gd name="adj1" fmla="val 66345"/>
              <a:gd name="adj2" fmla="val 50022"/>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en-US" sz="2100" b="1" u="sng">
              <a:latin typeface="幼圆" panose="02010509060101010101" pitchFamily="49" charset="-122"/>
              <a:ea typeface="黑体" panose="02010609060101010101" pitchFamily="49" charset="-122"/>
            </a:endParaRPr>
          </a:p>
        </p:txBody>
      </p:sp>
      <p:sp>
        <p:nvSpPr>
          <p:cNvPr id="13" name="矩形 7172"/>
          <p:cNvSpPr>
            <a:spLocks noChangeArrowheads="1"/>
          </p:cNvSpPr>
          <p:nvPr/>
        </p:nvSpPr>
        <p:spPr bwMode="auto">
          <a:xfrm>
            <a:off x="6571517" y="4371422"/>
            <a:ext cx="3563938" cy="595312"/>
          </a:xfrm>
          <a:prstGeom prst="rect">
            <a:avLst/>
          </a:prstGeom>
          <a:solidFill>
            <a:schemeClr val="accent1"/>
          </a:solidFill>
          <a:ln w="9525">
            <a:solidFill>
              <a:schemeClr val="tx1"/>
            </a:solidFill>
            <a:miter lim="800000"/>
          </a:ln>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latin typeface="黑体" panose="02010609060101010101" pitchFamily="49" charset="-122"/>
                <a:ea typeface="黑体" panose="02010609060101010101" pitchFamily="49" charset="-122"/>
              </a:rPr>
              <a:t>前   提 </a:t>
            </a:r>
            <a:endParaRPr lang="zh-CN" altLang="en-US" sz="3000" b="1">
              <a:latin typeface="黑体" panose="02010609060101010101" pitchFamily="49" charset="-122"/>
              <a:ea typeface="黑体" panose="02010609060101010101" pitchFamily="49" charset="-122"/>
            </a:endParaRPr>
          </a:p>
        </p:txBody>
      </p:sp>
      <p:sp>
        <p:nvSpPr>
          <p:cNvPr id="14" name="矩形 7173"/>
          <p:cNvSpPr>
            <a:spLocks noChangeArrowheads="1"/>
          </p:cNvSpPr>
          <p:nvPr/>
        </p:nvSpPr>
        <p:spPr bwMode="auto">
          <a:xfrm>
            <a:off x="6520717" y="3637044"/>
            <a:ext cx="3563938" cy="539750"/>
          </a:xfrm>
          <a:prstGeom prst="rect">
            <a:avLst/>
          </a:prstGeom>
          <a:solidFill>
            <a:schemeClr val="accent1"/>
          </a:solidFill>
          <a:ln w="9525">
            <a:solidFill>
              <a:schemeClr val="tx1"/>
            </a:solidFill>
            <a:miter lim="800000"/>
          </a:ln>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latin typeface="黑体" panose="02010609060101010101" pitchFamily="49" charset="-122"/>
                <a:ea typeface="黑体" panose="02010609060101010101" pitchFamily="49" charset="-122"/>
              </a:rPr>
              <a:t>推论形式</a:t>
            </a:r>
            <a:endParaRPr lang="zh-CN" altLang="en-US" sz="3000" b="1">
              <a:latin typeface="黑体" panose="02010609060101010101" pitchFamily="49" charset="-122"/>
              <a:ea typeface="黑体" panose="02010609060101010101" pitchFamily="49" charset="-122"/>
            </a:endParaRPr>
          </a:p>
        </p:txBody>
      </p:sp>
      <p:sp>
        <p:nvSpPr>
          <p:cNvPr id="15" name="矩形 7174"/>
          <p:cNvSpPr>
            <a:spLocks noChangeArrowheads="1"/>
          </p:cNvSpPr>
          <p:nvPr/>
        </p:nvSpPr>
        <p:spPr bwMode="auto">
          <a:xfrm>
            <a:off x="6551197" y="2938544"/>
            <a:ext cx="3509963" cy="541338"/>
          </a:xfrm>
          <a:prstGeom prst="rect">
            <a:avLst/>
          </a:prstGeom>
          <a:solidFill>
            <a:schemeClr val="accent1"/>
          </a:solidFill>
          <a:ln w="9525">
            <a:solidFill>
              <a:schemeClr val="tx1"/>
            </a:solidFill>
            <a:miter lim="800000"/>
          </a:ln>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latin typeface="黑体" panose="02010609060101010101" pitchFamily="49" charset="-122"/>
                <a:ea typeface="黑体" panose="02010609060101010101" pitchFamily="49" charset="-122"/>
              </a:rPr>
              <a:t>结   论</a:t>
            </a:r>
            <a:endParaRPr lang="zh-CN" altLang="en-US" sz="3000" b="1">
              <a:latin typeface="黑体" panose="02010609060101010101" pitchFamily="49" charset="-122"/>
              <a:ea typeface="黑体" panose="02010609060101010101" pitchFamily="49" charset="-122"/>
            </a:endParaRPr>
          </a:p>
        </p:txBody>
      </p:sp>
      <p:sp>
        <p:nvSpPr>
          <p:cNvPr id="17" name="矩形 16"/>
          <p:cNvSpPr/>
          <p:nvPr/>
        </p:nvSpPr>
        <p:spPr>
          <a:xfrm>
            <a:off x="483575" y="5522036"/>
            <a:ext cx="11447585" cy="584775"/>
          </a:xfrm>
          <a:prstGeom prst="rect">
            <a:avLst/>
          </a:prstGeom>
        </p:spPr>
        <p:txBody>
          <a:bodyPr wrap="square">
            <a:spAutoFit/>
          </a:bodyPr>
          <a:lstStyle/>
          <a:p>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论点</a:t>
            </a:r>
            <a:r>
              <a:rPr lang="zh-CN" altLang="zh-CN" sz="3200" b="1" kern="100">
                <a:latin typeface="黑体" panose="02010609060101010101" pitchFamily="49" charset="-122"/>
                <a:ea typeface="黑体" panose="02010609060101010101" pitchFamily="49" charset="-122"/>
                <a:cs typeface="Times New Roman" panose="02020603050405020304" pitchFamily="18" charset="0"/>
              </a:rPr>
              <a:t>对应推理的</a:t>
            </a:r>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结论</a:t>
            </a:r>
            <a:r>
              <a:rPr lang="zh-CN" altLang="zh-CN" sz="3200" b="1" kern="100">
                <a:latin typeface="黑体" panose="02010609060101010101" pitchFamily="49" charset="-122"/>
                <a:ea typeface="黑体" panose="02010609060101010101" pitchFamily="49" charset="-122"/>
                <a:cs typeface="Times New Roman" panose="02020603050405020304" pitchFamily="18" charset="0"/>
              </a:rPr>
              <a:t>，</a:t>
            </a:r>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论据</a:t>
            </a:r>
            <a:r>
              <a:rPr lang="zh-CN" altLang="zh-CN" sz="3200" b="1" kern="100">
                <a:latin typeface="黑体" panose="02010609060101010101" pitchFamily="49" charset="-122"/>
                <a:ea typeface="黑体" panose="02010609060101010101" pitchFamily="49" charset="-122"/>
                <a:cs typeface="Times New Roman" panose="02020603050405020304" pitchFamily="18" charset="0"/>
              </a:rPr>
              <a:t>对应</a:t>
            </a:r>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前提</a:t>
            </a:r>
            <a:r>
              <a:rPr lang="zh-CN" altLang="zh-CN" sz="3200" b="1" kern="100">
                <a:latin typeface="黑体" panose="02010609060101010101" pitchFamily="49" charset="-122"/>
                <a:ea typeface="黑体" panose="02010609060101010101" pitchFamily="49" charset="-122"/>
                <a:cs typeface="Times New Roman" panose="02020603050405020304" pitchFamily="18" charset="0"/>
              </a:rPr>
              <a:t>，</a:t>
            </a:r>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论证形式</a:t>
            </a:r>
            <a:r>
              <a:rPr lang="zh-CN" altLang="zh-CN" sz="3200" b="1" kern="100">
                <a:latin typeface="黑体" panose="02010609060101010101" pitchFamily="49" charset="-122"/>
                <a:ea typeface="黑体" panose="02010609060101010101" pitchFamily="49" charset="-122"/>
                <a:cs typeface="Times New Roman" panose="02020603050405020304" pitchFamily="18" charset="0"/>
              </a:rPr>
              <a:t>对应</a:t>
            </a:r>
            <a:r>
              <a:rPr lang="zh-CN" altLang="zh-CN"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推理形式</a:t>
            </a:r>
            <a:endParaRPr lang="zh-CN" altLang="en-US" sz="3200" b="1" kern="10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5" name="标题 4"/>
          <p:cNvSpPr>
            <a:spLocks noGrp="1"/>
          </p:cNvSpPr>
          <p:nvPr>
            <p:ph type="title"/>
          </p:nvPr>
        </p:nvSpPr>
        <p:spPr/>
        <p:txBody>
          <a:bodyPr>
            <a:normAutofit fontScale="90000"/>
          </a:bodyPr>
          <a:lstStyle/>
          <a:p>
            <a:r>
              <a:rPr lang="zh-CN" altLang="en-US" b="1">
                <a:latin typeface="黑体" panose="02010609060101010101" pitchFamily="49" charset="-122"/>
                <a:ea typeface="黑体" panose="02010609060101010101" pitchFamily="49" charset="-122"/>
              </a:rPr>
              <a:t>一、论证</a:t>
            </a:r>
            <a:r>
              <a:rPr lang="zh-CN" altLang="en-US" b="1" smtClean="0">
                <a:latin typeface="黑体" panose="02010609060101010101" pitchFamily="49" charset="-122"/>
                <a:ea typeface="黑体" panose="02010609060101010101" pitchFamily="49" charset="-122"/>
              </a:rPr>
              <a:t>完整</a:t>
            </a:r>
            <a:br>
              <a:rPr lang="en-US" altLang="zh-CN" b="1" smtClean="0">
                <a:latin typeface="黑体" panose="02010609060101010101" pitchFamily="49" charset="-122"/>
                <a:ea typeface="黑体" panose="02010609060101010101" pitchFamily="49" charset="-122"/>
              </a:rPr>
            </a:b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1" grpId="0"/>
      <p:bldP spid="12" grpId="0"/>
      <p:bldP spid="13" grpId="0"/>
      <p:bldP spid="14" grpId="0"/>
      <p:bldP spid="15" grpId="0"/>
      <p:bldP spid="1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103188"/>
            <a:ext cx="10972800" cy="1143000"/>
          </a:xfrm>
        </p:spPr>
        <p:txBody>
          <a:bodyPr/>
          <a:lstStyle/>
          <a:p>
            <a:r>
              <a:rPr lang="zh-CN" altLang="en-US">
                <a:latin typeface="黑体" panose="02010609060101010101" pitchFamily="49" charset="-122"/>
                <a:ea typeface="黑体" panose="02010609060101010101" pitchFamily="49" charset="-122"/>
              </a:rPr>
              <a:t>看下面的例子，找找当中论证是否存在问题</a:t>
            </a:r>
            <a:endParaRPr lang="zh-CN" altLang="en-US">
              <a:latin typeface="黑体" panose="02010609060101010101" pitchFamily="49" charset="-122"/>
              <a:ea typeface="黑体" panose="02010609060101010101" pitchFamily="49" charset="-122"/>
            </a:endParaRPr>
          </a:p>
        </p:txBody>
      </p:sp>
      <p:pic>
        <p:nvPicPr>
          <p:cNvPr id="2050" name="Picture 2" descr="C:\Users\Administrator\Documents\Tencent Files\2081954625\FileRecv\Screenshot_20210922_180137.jpg"/>
          <p:cNvPicPr>
            <a:picLocks noChangeAspect="1" noChangeArrowheads="1"/>
          </p:cNvPicPr>
          <p:nvPr/>
        </p:nvPicPr>
        <p:blipFill>
          <a:blip r:embed="rId2">
            <a:lum bright="18000"/>
            <a:extLst>
              <a:ext uri="{28A0092B-C50C-407E-A947-70E740481C1C}">
                <a14:useLocalDpi xmlns:a14="http://schemas.microsoft.com/office/drawing/2010/main" val="0"/>
              </a:ext>
            </a:extLst>
          </a:blip>
          <a:srcRect l="3011"/>
          <a:stretch>
            <a:fillRect/>
          </a:stretch>
        </p:blipFill>
        <p:spPr bwMode="auto">
          <a:xfrm>
            <a:off x="620395" y="1127760"/>
            <a:ext cx="8489950" cy="189611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istrator\Documents\Tencent Files\2081954625\FileRecv\Screenshot_20210922_180100.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600" y="3872865"/>
            <a:ext cx="8792210" cy="1643380"/>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4060" y="3133725"/>
            <a:ext cx="9895205" cy="645160"/>
          </a:xfrm>
          <a:prstGeom prst="rect">
            <a:avLst/>
          </a:prstGeom>
          <a:noFill/>
        </p:spPr>
        <p:txBody>
          <a:bodyPr wrap="square" rtlCol="0">
            <a:spAutoFit/>
          </a:bodyPr>
          <a:lstStyle/>
          <a:p>
            <a:pPr algn="l"/>
            <a:r>
              <a:rPr lang="zh-CN" altLang="en-US" sz="3600" b="1">
                <a:solidFill>
                  <a:srgbClr val="FF0000"/>
                </a:solidFill>
                <a:latin typeface="黑体" panose="02010609060101010101" pitchFamily="49" charset="-122"/>
                <a:ea typeface="黑体" panose="02010609060101010101" pitchFamily="49" charset="-122"/>
              </a:rPr>
              <a:t>英雄无处不在</a:t>
            </a:r>
            <a:r>
              <a:rPr lang="en-US" altLang="zh-CN" sz="3600" b="1">
                <a:solidFill>
                  <a:srgbClr val="FF0000"/>
                </a:solidFill>
                <a:latin typeface="黑体" panose="02010609060101010101" pitchFamily="49" charset="-122"/>
                <a:ea typeface="黑体" panose="02010609060101010101" pitchFamily="49" charset="-122"/>
              </a:rPr>
              <a:t>——</a:t>
            </a:r>
            <a:r>
              <a:rPr lang="zh-CN" altLang="en-US" sz="3600" b="1">
                <a:solidFill>
                  <a:srgbClr val="FF0000"/>
                </a:solidFill>
                <a:latin typeface="黑体" panose="02010609060101010101" pitchFamily="49" charset="-122"/>
                <a:ea typeface="黑体" panose="02010609060101010101" pitchFamily="49" charset="-122"/>
              </a:rPr>
              <a:t>英雄是</a:t>
            </a:r>
            <a:r>
              <a:rPr lang="en-US" altLang="zh-CN" sz="3600" b="1">
                <a:solidFill>
                  <a:srgbClr val="FF0000"/>
                </a:solidFill>
                <a:latin typeface="黑体" panose="02010609060101010101" pitchFamily="49" charset="-122"/>
                <a:ea typeface="黑体" panose="02010609060101010101" pitchFamily="49" charset="-122"/>
              </a:rPr>
              <a:t>……    </a:t>
            </a:r>
            <a:r>
              <a:rPr lang="zh-CN" altLang="en-US" sz="3600" b="1">
                <a:solidFill>
                  <a:srgbClr val="1D41D5"/>
                </a:solidFill>
                <a:latin typeface="黑体" panose="02010609060101010101" pitchFamily="49" charset="-122"/>
                <a:ea typeface="黑体" panose="02010609060101010101" pitchFamily="49" charset="-122"/>
              </a:rPr>
              <a:t>【偷换论题】</a:t>
            </a:r>
            <a:endParaRPr lang="zh-CN" altLang="en-US" sz="3600" b="1">
              <a:solidFill>
                <a:srgbClr val="1D41D5"/>
              </a:solidFill>
              <a:latin typeface="黑体" panose="02010609060101010101" pitchFamily="49" charset="-122"/>
              <a:ea typeface="黑体" panose="02010609060101010101" pitchFamily="49" charset="-122"/>
            </a:endParaRPr>
          </a:p>
        </p:txBody>
      </p:sp>
      <p:sp>
        <p:nvSpPr>
          <p:cNvPr id="7" name="文本框 6"/>
          <p:cNvSpPr txBox="1"/>
          <p:nvPr/>
        </p:nvSpPr>
        <p:spPr>
          <a:xfrm>
            <a:off x="710565" y="5610225"/>
            <a:ext cx="9986010" cy="645160"/>
          </a:xfrm>
          <a:prstGeom prst="rect">
            <a:avLst/>
          </a:prstGeom>
          <a:noFill/>
        </p:spPr>
        <p:txBody>
          <a:bodyPr wrap="square" rtlCol="0">
            <a:spAutoFit/>
          </a:bodyPr>
          <a:lstStyle/>
          <a:p>
            <a:pPr algn="l"/>
            <a:r>
              <a:rPr lang="zh-CN" altLang="en-US" sz="3600" b="1">
                <a:solidFill>
                  <a:srgbClr val="FF0000"/>
                </a:solidFill>
                <a:latin typeface="黑体" panose="02010609060101010101" pitchFamily="49" charset="-122"/>
                <a:ea typeface="黑体" panose="02010609060101010101" pitchFamily="49" charset="-122"/>
              </a:rPr>
              <a:t>英雄是</a:t>
            </a:r>
            <a:r>
              <a:rPr lang="en-US" altLang="zh-CN" sz="3600" b="1">
                <a:solidFill>
                  <a:srgbClr val="FF0000"/>
                </a:solidFill>
                <a:latin typeface="黑体" panose="02010609060101010101" pitchFamily="49" charset="-122"/>
                <a:ea typeface="黑体" panose="02010609060101010101" pitchFamily="49" charset="-122"/>
              </a:rPr>
              <a:t>…</a:t>
            </a:r>
            <a:r>
              <a:rPr lang="zh-CN" altLang="en-US" sz="3600" b="1">
                <a:solidFill>
                  <a:srgbClr val="FF0000"/>
                </a:solidFill>
                <a:latin typeface="黑体" panose="02010609060101010101" pitchFamily="49" charset="-122"/>
                <a:ea typeface="黑体" panose="02010609060101010101" pitchFamily="49" charset="-122"/>
              </a:rPr>
              <a:t>象征。</a:t>
            </a:r>
            <a:r>
              <a:rPr lang="en-US" altLang="zh-CN" sz="3600" b="1">
                <a:solidFill>
                  <a:srgbClr val="FF0000"/>
                </a:solidFill>
                <a:latin typeface="黑体" panose="02010609060101010101" pitchFamily="49" charset="-122"/>
                <a:ea typeface="黑体" panose="02010609060101010101" pitchFamily="49" charset="-122"/>
              </a:rPr>
              <a:t> </a:t>
            </a:r>
            <a:r>
              <a:rPr lang="en-US" altLang="zh-CN" sz="3600" b="1">
                <a:latin typeface="黑体" panose="02010609060101010101" pitchFamily="49" charset="-122"/>
                <a:ea typeface="黑体" panose="02010609060101010101" pitchFamily="49" charset="-122"/>
              </a:rPr>
              <a:t>               </a:t>
            </a:r>
            <a:r>
              <a:rPr lang="zh-CN" altLang="en-US" sz="3600" b="1">
                <a:solidFill>
                  <a:srgbClr val="1D41D5"/>
                </a:solidFill>
                <a:latin typeface="黑体" panose="02010609060101010101" pitchFamily="49" charset="-122"/>
                <a:ea typeface="黑体" panose="02010609060101010101" pitchFamily="49" charset="-122"/>
              </a:rPr>
              <a:t>【偷换概念】</a:t>
            </a:r>
            <a:endParaRPr lang="zh-CN" altLang="en-US" sz="3600" b="1">
              <a:solidFill>
                <a:srgbClr val="1D41D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705610" y="37465"/>
            <a:ext cx="8781415" cy="537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本框 2"/>
          <p:cNvSpPr txBox="1"/>
          <p:nvPr/>
        </p:nvSpPr>
        <p:spPr>
          <a:xfrm>
            <a:off x="264160" y="5451475"/>
            <a:ext cx="11389995" cy="1076325"/>
          </a:xfrm>
          <a:prstGeom prst="rect">
            <a:avLst/>
          </a:prstGeom>
          <a:noFill/>
        </p:spPr>
        <p:txBody>
          <a:bodyPr wrap="square" rtlCol="0">
            <a:spAutoFit/>
          </a:bodyPr>
          <a:lstStyle/>
          <a:p>
            <a:pPr algn="l"/>
            <a:r>
              <a:rPr lang="zh-CN" altLang="en-US" sz="3200" b="1">
                <a:solidFill>
                  <a:srgbClr val="FF0000"/>
                </a:solidFill>
                <a:latin typeface="黑体" panose="02010609060101010101" pitchFamily="49" charset="-122"/>
                <a:ea typeface="黑体" panose="02010609060101010101" pitchFamily="49" charset="-122"/>
              </a:rPr>
              <a:t>今日之责任在少年</a:t>
            </a:r>
            <a:r>
              <a:rPr lang="en-US" altLang="zh-CN" sz="3200" b="1">
                <a:solidFill>
                  <a:srgbClr val="FF0000"/>
                </a:solidFill>
                <a:latin typeface="黑体" panose="02010609060101010101" pitchFamily="49" charset="-122"/>
                <a:ea typeface="黑体" panose="02010609060101010101" pitchFamily="49" charset="-122"/>
              </a:rPr>
              <a:t>—“</a:t>
            </a:r>
            <a:r>
              <a:rPr lang="zh-CN" altLang="en-US" sz="3200" b="1">
                <a:solidFill>
                  <a:srgbClr val="FF0000"/>
                </a:solidFill>
                <a:latin typeface="黑体" panose="02010609060101010101" pitchFamily="49" charset="-122"/>
                <a:ea typeface="黑体" panose="02010609060101010101" pitchFamily="49" charset="-122"/>
              </a:rPr>
              <a:t>口径</a:t>
            </a:r>
            <a:r>
              <a:rPr lang="en-US" altLang="zh-CN" sz="3200" b="1">
                <a:solidFill>
                  <a:srgbClr val="FF0000"/>
                </a:solidFill>
                <a:latin typeface="黑体" panose="02010609060101010101" pitchFamily="49" charset="-122"/>
                <a:ea typeface="黑体" panose="02010609060101010101" pitchFamily="49" charset="-122"/>
              </a:rPr>
              <a:t>”</a:t>
            </a:r>
            <a:r>
              <a:rPr lang="zh-CN" altLang="en-US" sz="3200" b="1">
                <a:solidFill>
                  <a:srgbClr val="FF0000"/>
                </a:solidFill>
                <a:latin typeface="黑体" panose="02010609060101010101" pitchFamily="49" charset="-122"/>
                <a:ea typeface="黑体" panose="02010609060101010101" pitchFamily="49" charset="-122"/>
              </a:rPr>
              <a:t>即正义</a:t>
            </a:r>
            <a:r>
              <a:rPr lang="zh-CN" altLang="en-US" sz="2400" b="1">
                <a:solidFill>
                  <a:srgbClr val="FF0000"/>
                </a:solidFill>
                <a:latin typeface="黑体" panose="02010609060101010101" pitchFamily="49" charset="-122"/>
                <a:ea typeface="黑体" panose="02010609060101010101" pitchFamily="49" charset="-122"/>
              </a:rPr>
              <a:t>（要自我强大）</a:t>
            </a:r>
            <a:r>
              <a:rPr lang="en-US" altLang="zh-CN" sz="3200" b="1">
                <a:solidFill>
                  <a:srgbClr val="FF0000"/>
                </a:solidFill>
                <a:latin typeface="黑体" panose="02010609060101010101" pitchFamily="49" charset="-122"/>
                <a:ea typeface="黑体" panose="02010609060101010101" pitchFamily="49" charset="-122"/>
              </a:rPr>
              <a:t>—</a:t>
            </a:r>
            <a:r>
              <a:rPr lang="zh-CN" altLang="en-US" sz="3200" b="1">
                <a:solidFill>
                  <a:srgbClr val="FF0000"/>
                </a:solidFill>
                <a:latin typeface="黑体" panose="02010609060101010101" pitchFamily="49" charset="-122"/>
                <a:ea typeface="黑体" panose="02010609060101010101" pitchFamily="49" charset="-122"/>
              </a:rPr>
              <a:t>盲目追星</a:t>
            </a:r>
            <a:endParaRPr lang="zh-CN" altLang="en-US" sz="3200" b="1">
              <a:solidFill>
                <a:srgbClr val="FF0000"/>
              </a:solidFill>
              <a:latin typeface="黑体" panose="02010609060101010101" pitchFamily="49" charset="-122"/>
              <a:ea typeface="黑体" panose="02010609060101010101" pitchFamily="49" charset="-122"/>
            </a:endParaRPr>
          </a:p>
          <a:p>
            <a:pPr algn="l"/>
            <a:r>
              <a:rPr lang="en-US" altLang="zh-CN" sz="3200" b="1">
                <a:solidFill>
                  <a:srgbClr val="FF0000"/>
                </a:solidFill>
                <a:latin typeface="黑体" panose="02010609060101010101" pitchFamily="49" charset="-122"/>
                <a:ea typeface="黑体" panose="02010609060101010101" pitchFamily="49" charset="-122"/>
              </a:rPr>
              <a:t>                   </a:t>
            </a:r>
            <a:r>
              <a:rPr lang="zh-CN" altLang="en-US" sz="3200" b="1">
                <a:solidFill>
                  <a:srgbClr val="1D41D5"/>
                </a:solidFill>
                <a:latin typeface="黑体" panose="02010609060101010101" pitchFamily="49" charset="-122"/>
                <a:ea typeface="黑体" panose="02010609060101010101" pitchFamily="49" charset="-122"/>
              </a:rPr>
              <a:t>【偷换论题】</a:t>
            </a:r>
            <a:endParaRPr lang="zh-CN" altLang="en-US" sz="3200" b="1">
              <a:solidFill>
                <a:srgbClr val="1D41D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l="12901" t="11788" r="19878"/>
          <a:stretch>
            <a:fillRect/>
          </a:stretch>
        </p:blipFill>
        <p:spPr bwMode="auto">
          <a:xfrm>
            <a:off x="1418590" y="240665"/>
            <a:ext cx="9171940" cy="4552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本框 3"/>
          <p:cNvSpPr txBox="1"/>
          <p:nvPr/>
        </p:nvSpPr>
        <p:spPr>
          <a:xfrm>
            <a:off x="1087120" y="4965700"/>
            <a:ext cx="10565130" cy="645160"/>
          </a:xfrm>
          <a:prstGeom prst="rect">
            <a:avLst/>
          </a:prstGeom>
          <a:noFill/>
        </p:spPr>
        <p:txBody>
          <a:bodyPr wrap="square" rtlCol="0">
            <a:spAutoFit/>
          </a:bodyPr>
          <a:lstStyle/>
          <a:p>
            <a:pPr algn="l"/>
            <a:r>
              <a:rPr lang="zh-CN" altLang="en-US" sz="3600" b="1">
                <a:solidFill>
                  <a:srgbClr val="FF0000"/>
                </a:solidFill>
                <a:latin typeface="黑体" panose="02010609060101010101" pitchFamily="49" charset="-122"/>
                <a:ea typeface="黑体" panose="02010609060101010101" pitchFamily="49" charset="-122"/>
              </a:rPr>
              <a:t>抗日战争</a:t>
            </a:r>
            <a:r>
              <a:rPr lang="en-US" altLang="zh-CN" sz="3600" b="1">
                <a:solidFill>
                  <a:srgbClr val="FF0000"/>
                </a:solidFill>
                <a:latin typeface="黑体" panose="02010609060101010101" pitchFamily="49" charset="-122"/>
                <a:ea typeface="黑体" panose="02010609060101010101" pitchFamily="49" charset="-122"/>
              </a:rPr>
              <a:t>—</a:t>
            </a:r>
            <a:r>
              <a:rPr lang="zh-CN" altLang="en-US" sz="3600" b="1">
                <a:solidFill>
                  <a:srgbClr val="FF0000"/>
                </a:solidFill>
                <a:latin typeface="黑体" panose="02010609060101010101" pitchFamily="49" charset="-122"/>
                <a:ea typeface="黑体" panose="02010609060101010101" pitchFamily="49" charset="-122"/>
              </a:rPr>
              <a:t>邱少云、戚继光</a:t>
            </a:r>
            <a:r>
              <a:rPr lang="en-US" altLang="zh-CN" sz="3600" b="1">
                <a:solidFill>
                  <a:srgbClr val="FF0000"/>
                </a:solidFill>
                <a:latin typeface="黑体" panose="02010609060101010101" pitchFamily="49" charset="-122"/>
                <a:ea typeface="黑体" panose="02010609060101010101" pitchFamily="49" charset="-122"/>
              </a:rPr>
              <a:t>     </a:t>
            </a:r>
            <a:r>
              <a:rPr lang="zh-CN" altLang="en-US" sz="3600" b="1">
                <a:solidFill>
                  <a:srgbClr val="1D41D5"/>
                </a:solidFill>
                <a:latin typeface="黑体" panose="02010609060101010101" pitchFamily="49" charset="-122"/>
                <a:ea typeface="黑体" panose="02010609060101010101" pitchFamily="49" charset="-122"/>
              </a:rPr>
              <a:t>【论点论据不同一】</a:t>
            </a:r>
            <a:endParaRPr lang="zh-CN" altLang="en-US" sz="3600" b="1">
              <a:solidFill>
                <a:srgbClr val="1D41D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L4LL1]V)W32VB`SM38CPZPF"/>
          <p:cNvPicPr>
            <a:picLocks noChangeAspect="1"/>
          </p:cNvPicPr>
          <p:nvPr/>
        </p:nvPicPr>
        <p:blipFill>
          <a:blip r:embed="rId2"/>
          <a:srcRect b="22168"/>
          <a:stretch>
            <a:fillRect/>
          </a:stretch>
        </p:blipFill>
        <p:spPr>
          <a:xfrm>
            <a:off x="214630" y="393065"/>
            <a:ext cx="7862570" cy="6028055"/>
          </a:xfrm>
          <a:prstGeom prst="rect">
            <a:avLst/>
          </a:prstGeom>
        </p:spPr>
      </p:pic>
      <p:sp>
        <p:nvSpPr>
          <p:cNvPr id="5" name="文本框 4"/>
          <p:cNvSpPr txBox="1"/>
          <p:nvPr/>
        </p:nvSpPr>
        <p:spPr>
          <a:xfrm>
            <a:off x="8154035" y="464185"/>
            <a:ext cx="3864610" cy="4338320"/>
          </a:xfrm>
          <a:prstGeom prst="rect">
            <a:avLst/>
          </a:prstGeom>
          <a:noFill/>
        </p:spPr>
        <p:txBody>
          <a:bodyPr wrap="square" rtlCol="0">
            <a:spAutoFit/>
          </a:bodyPr>
          <a:lstStyle/>
          <a:p>
            <a:pPr algn="l"/>
            <a:r>
              <a:rPr lang="zh-CN" altLang="en-US" sz="3600" b="1">
                <a:latin typeface="黑体" panose="02010609060101010101" pitchFamily="49" charset="-122"/>
                <a:ea typeface="黑体" panose="02010609060101010101" pitchFamily="49" charset="-122"/>
              </a:rPr>
              <a:t>根本就没有所谓的</a:t>
            </a:r>
            <a:r>
              <a:rPr lang="en-US" altLang="zh-CN" sz="3600" b="1">
                <a:solidFill>
                  <a:srgbClr val="FF0000"/>
                </a:solidFill>
                <a:latin typeface="黑体" panose="02010609060101010101" pitchFamily="49" charset="-122"/>
                <a:ea typeface="黑体" panose="02010609060101010101" pitchFamily="49" charset="-122"/>
              </a:rPr>
              <a:t>“</a:t>
            </a:r>
            <a:r>
              <a:rPr lang="zh-CN" altLang="en-US" sz="3600" b="1">
                <a:solidFill>
                  <a:srgbClr val="FF0000"/>
                </a:solidFill>
                <a:latin typeface="黑体" panose="02010609060101010101" pitchFamily="49" charset="-122"/>
                <a:ea typeface="黑体" panose="02010609060101010101" pitchFamily="49" charset="-122"/>
              </a:rPr>
              <a:t>时势</a:t>
            </a:r>
            <a:r>
              <a:rPr lang="en-US" altLang="zh-CN" sz="3600" b="1">
                <a:solidFill>
                  <a:srgbClr val="FF0000"/>
                </a:solidFill>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之说</a:t>
            </a:r>
            <a:endParaRPr lang="zh-CN" altLang="en-US" sz="3600" b="1">
              <a:latin typeface="黑体" panose="02010609060101010101" pitchFamily="49" charset="-122"/>
              <a:ea typeface="黑体" panose="02010609060101010101" pitchFamily="49" charset="-122"/>
            </a:endParaRPr>
          </a:p>
          <a:p>
            <a:pPr algn="l"/>
            <a:r>
              <a:rPr lang="zh-CN" altLang="en-US" sz="2400" b="1">
                <a:solidFill>
                  <a:srgbClr val="FF0000"/>
                </a:solidFill>
                <a:latin typeface="楷体" panose="02010609060101010101" pitchFamily="49" charset="-122"/>
                <a:ea typeface="楷体" panose="02010609060101010101" pitchFamily="49" charset="-122"/>
              </a:rPr>
              <a:t>（时代的形式、潮流）</a:t>
            </a:r>
            <a:endParaRPr lang="zh-CN" altLang="en-US" sz="2400" b="1">
              <a:solidFill>
                <a:srgbClr val="1D41D5"/>
              </a:solidFill>
              <a:latin typeface="楷体" panose="02010609060101010101" pitchFamily="49" charset="-122"/>
              <a:ea typeface="楷体" panose="02010609060101010101" pitchFamily="49" charset="-122"/>
            </a:endParaRPr>
          </a:p>
          <a:p>
            <a:pPr algn="l"/>
            <a:endParaRPr lang="zh-CN" altLang="en-US" sz="3600" b="1">
              <a:latin typeface="黑体" panose="02010609060101010101" pitchFamily="49" charset="-122"/>
              <a:ea typeface="黑体" panose="02010609060101010101" pitchFamily="49" charset="-122"/>
            </a:endParaRPr>
          </a:p>
          <a:p>
            <a:pPr algn="l"/>
            <a:r>
              <a:rPr lang="zh-CN" altLang="en-US" sz="3600" b="1">
                <a:latin typeface="黑体" panose="02010609060101010101" pitchFamily="49" charset="-122"/>
                <a:ea typeface="黑体" panose="02010609060101010101" pitchFamily="49" charset="-122"/>
              </a:rPr>
              <a:t>只是</a:t>
            </a:r>
            <a:r>
              <a:rPr lang="zh-CN" altLang="en-US" sz="3600" b="1">
                <a:solidFill>
                  <a:srgbClr val="FF0000"/>
                </a:solidFill>
                <a:latin typeface="黑体" panose="02010609060101010101" pitchFamily="49" charset="-122"/>
                <a:ea typeface="黑体" panose="02010609060101010101" pitchFamily="49" charset="-122"/>
              </a:rPr>
              <a:t>响应时代</a:t>
            </a:r>
            <a:r>
              <a:rPr lang="zh-CN" altLang="en-US" sz="3600" b="1">
                <a:latin typeface="黑体" panose="02010609060101010101" pitchFamily="49" charset="-122"/>
                <a:ea typeface="黑体" panose="02010609060101010101" pitchFamily="49" charset="-122"/>
              </a:rPr>
              <a:t>的需求</a:t>
            </a:r>
            <a:endParaRPr lang="zh-CN" altLang="en-US" sz="3600" b="1">
              <a:latin typeface="黑体" panose="02010609060101010101" pitchFamily="49" charset="-122"/>
              <a:ea typeface="黑体" panose="02010609060101010101" pitchFamily="49" charset="-122"/>
            </a:endParaRPr>
          </a:p>
          <a:p>
            <a:pPr algn="l"/>
            <a:endParaRPr lang="zh-CN" altLang="en-US" sz="3600" b="1">
              <a:latin typeface="黑体" panose="02010609060101010101" pitchFamily="49" charset="-122"/>
              <a:ea typeface="黑体" panose="02010609060101010101" pitchFamily="49" charset="-122"/>
            </a:endParaRPr>
          </a:p>
          <a:p>
            <a:pPr algn="l"/>
            <a:r>
              <a:rPr lang="zh-CN" altLang="en-US" sz="3600" b="1">
                <a:solidFill>
                  <a:srgbClr val="1D41D5"/>
                </a:solidFill>
                <a:latin typeface="黑体" panose="02010609060101010101" pitchFamily="49" charset="-122"/>
                <a:ea typeface="黑体" panose="02010609060101010101" pitchFamily="49" charset="-122"/>
              </a:rPr>
              <a:t>矛盾，不能同真</a:t>
            </a:r>
            <a:endParaRPr lang="zh-CN" altLang="en-US" sz="3600" b="1">
              <a:solidFill>
                <a:srgbClr val="1D41D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blinds(horizontal)">
                                      <p:cBhvr>
                                        <p:cTn id="13" dur="500"/>
                                        <p:tgtEl>
                                          <p:spTgt spid="5">
                                            <p:txEl>
                                              <p:pRg st="3" end="3"/>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5" end="5"/>
                                            </p:txEl>
                                          </p:spTgt>
                                        </p:tgtEl>
                                        <p:attrNameLst>
                                          <p:attrName>style.visibility</p:attrName>
                                        </p:attrNameLst>
                                      </p:cBhvr>
                                      <p:to>
                                        <p:strVal val="visible"/>
                                      </p:to>
                                    </p:set>
                                    <p:animEffect transition="in" filter="blinds(horizontal)">
                                      <p:cBhvr>
                                        <p:cTn id="18"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latin typeface="华文中宋" panose="02010600040101010101" pitchFamily="2" charset="-122"/>
                <a:ea typeface="华文中宋" panose="02010600040101010101" pitchFamily="2" charset="-122"/>
              </a:rPr>
              <a:t>一篇合理的议论文需要满足的要求</a:t>
            </a:r>
            <a:endParaRPr lang="zh-CN" altLang="en-US" b="1">
              <a:latin typeface="华文中宋" panose="02010600040101010101" pitchFamily="2" charset="-122"/>
              <a:ea typeface="华文中宋" panose="02010600040101010101" pitchFamily="2" charset="-122"/>
            </a:endParaRPr>
          </a:p>
        </p:txBody>
      </p:sp>
      <p:sp>
        <p:nvSpPr>
          <p:cNvPr id="3" name="内容占位符 2"/>
          <p:cNvSpPr>
            <a:spLocks noGrp="1"/>
          </p:cNvSpPr>
          <p:nvPr>
            <p:ph idx="1"/>
          </p:nvPr>
        </p:nvSpPr>
        <p:spPr>
          <a:xfrm>
            <a:off x="609600" y="1301115"/>
            <a:ext cx="11347450" cy="4526280"/>
          </a:xfrm>
        </p:spPr>
        <p:txBody>
          <a:bodyPr/>
          <a:lstStyle/>
          <a:p>
            <a:pPr marL="0" indent="0">
              <a:buNone/>
            </a:pPr>
            <a:endParaRPr lang="en-US" altLang="zh-CN"/>
          </a:p>
          <a:p>
            <a:r>
              <a:rPr lang="zh-CN" altLang="en-US" sz="3600" b="1">
                <a:highlight>
                  <a:srgbClr val="FFFF00"/>
                </a:highlight>
                <a:latin typeface="黑体" panose="02010609060101010101" pitchFamily="49" charset="-122"/>
                <a:ea typeface="黑体" panose="02010609060101010101" pitchFamily="49" charset="-122"/>
              </a:rPr>
              <a:t>论点：</a:t>
            </a:r>
            <a:r>
              <a:rPr lang="zh-CN" altLang="en-US" sz="3600" b="1">
                <a:solidFill>
                  <a:srgbClr val="FF0000"/>
                </a:solidFill>
                <a:latin typeface="黑体" panose="02010609060101010101" pitchFamily="49" charset="-122"/>
                <a:ea typeface="黑体" panose="02010609060101010101" pitchFamily="49" charset="-122"/>
              </a:rPr>
              <a:t>概念</a:t>
            </a:r>
            <a:r>
              <a:rPr lang="zh-CN" altLang="en-US" sz="3600" b="1">
                <a:latin typeface="黑体" panose="02010609060101010101" pitchFamily="49" charset="-122"/>
                <a:ea typeface="黑体" panose="02010609060101010101" pitchFamily="49" charset="-122"/>
              </a:rPr>
              <a:t>准确，</a:t>
            </a:r>
            <a:r>
              <a:rPr lang="zh-CN" altLang="en-US" sz="3600" b="1">
                <a:solidFill>
                  <a:srgbClr val="FF0000"/>
                </a:solidFill>
                <a:latin typeface="黑体" panose="02010609060101010101" pitchFamily="49" charset="-122"/>
                <a:ea typeface="黑体" panose="02010609060101010101" pitchFamily="49" charset="-122"/>
              </a:rPr>
              <a:t>内涵</a:t>
            </a:r>
            <a:r>
              <a:rPr lang="zh-CN" altLang="en-US" sz="3600" b="1">
                <a:latin typeface="黑体" panose="02010609060101010101" pitchFamily="49" charset="-122"/>
                <a:ea typeface="黑体" panose="02010609060101010101" pitchFamily="49" charset="-122"/>
              </a:rPr>
              <a:t>和</a:t>
            </a:r>
            <a:r>
              <a:rPr lang="zh-CN" altLang="en-US" sz="3600" b="1">
                <a:solidFill>
                  <a:srgbClr val="FF0000"/>
                </a:solidFill>
                <a:latin typeface="黑体" panose="02010609060101010101" pitchFamily="49" charset="-122"/>
                <a:ea typeface="黑体" panose="02010609060101010101" pitchFamily="49" charset="-122"/>
              </a:rPr>
              <a:t>外延</a:t>
            </a:r>
            <a:r>
              <a:rPr lang="zh-CN" altLang="en-US" sz="3600" b="1">
                <a:latin typeface="黑体" panose="02010609060101010101" pitchFamily="49" charset="-122"/>
                <a:ea typeface="黑体" panose="02010609060101010101" pitchFamily="49" charset="-122"/>
              </a:rPr>
              <a:t>清晰，在同一语境下前</a:t>
            </a:r>
            <a:r>
              <a:rPr lang="en-US" altLang="zh-CN" sz="3600" b="1">
                <a:latin typeface="黑体" panose="02010609060101010101" pitchFamily="49" charset="-122"/>
                <a:ea typeface="黑体" panose="02010609060101010101" pitchFamily="49" charset="-122"/>
              </a:rPr>
              <a:t>   </a:t>
            </a:r>
            <a:r>
              <a:rPr lang="zh-CN" altLang="en-US" sz="3600" b="1">
                <a:latin typeface="黑体" panose="02010609060101010101" pitchFamily="49" charset="-122"/>
                <a:ea typeface="黑体" panose="02010609060101010101" pitchFamily="49" charset="-122"/>
              </a:rPr>
              <a:t>后</a:t>
            </a:r>
            <a:r>
              <a:rPr lang="zh-CN" altLang="en-US" sz="3600" b="1">
                <a:solidFill>
                  <a:srgbClr val="FF0000"/>
                </a:solidFill>
                <a:latin typeface="黑体" panose="02010609060101010101" pitchFamily="49" charset="-122"/>
                <a:ea typeface="黑体" panose="02010609060101010101" pitchFamily="49" charset="-122"/>
              </a:rPr>
              <a:t>统一</a:t>
            </a:r>
            <a:r>
              <a:rPr lang="zh-CN" altLang="en-US" sz="3600" b="1">
                <a:latin typeface="黑体" panose="02010609060101010101" pitchFamily="49" charset="-122"/>
                <a:ea typeface="黑体" panose="02010609060101010101" pitchFamily="49" charset="-122"/>
              </a:rPr>
              <a:t>。</a:t>
            </a:r>
            <a:endParaRPr lang="en-US" altLang="zh-CN" sz="3600" b="1">
              <a:latin typeface="黑体" panose="02010609060101010101" pitchFamily="49" charset="-122"/>
              <a:ea typeface="黑体" panose="02010609060101010101" pitchFamily="49" charset="-122"/>
            </a:endParaRPr>
          </a:p>
          <a:p>
            <a:r>
              <a:rPr lang="zh-CN" altLang="en-US" sz="3600" b="1">
                <a:highlight>
                  <a:srgbClr val="FFFF00"/>
                </a:highlight>
                <a:latin typeface="黑体" panose="02010609060101010101" pitchFamily="49" charset="-122"/>
                <a:ea typeface="黑体" panose="02010609060101010101" pitchFamily="49" charset="-122"/>
              </a:rPr>
              <a:t>论据：</a:t>
            </a:r>
            <a:r>
              <a:rPr lang="zh-CN" altLang="en-US" sz="3600" b="1">
                <a:latin typeface="黑体" panose="02010609060101010101" pitchFamily="49" charset="-122"/>
                <a:ea typeface="黑体" panose="02010609060101010101" pitchFamily="49" charset="-122"/>
              </a:rPr>
              <a:t>论据</a:t>
            </a:r>
            <a:r>
              <a:rPr lang="zh-CN" altLang="en-US" sz="3600" b="1">
                <a:solidFill>
                  <a:srgbClr val="FF0000"/>
                </a:solidFill>
                <a:latin typeface="黑体" panose="02010609060101010101" pitchFamily="49" charset="-122"/>
                <a:ea typeface="黑体" panose="02010609060101010101" pitchFamily="49" charset="-122"/>
              </a:rPr>
              <a:t>真实</a:t>
            </a:r>
            <a:r>
              <a:rPr lang="zh-CN" altLang="en-US" sz="3600" b="1">
                <a:latin typeface="黑体" panose="02010609060101010101" pitchFamily="49" charset="-122"/>
                <a:ea typeface="黑体" panose="02010609060101010101" pitchFamily="49" charset="-122"/>
              </a:rPr>
              <a:t>，论据的阐释</a:t>
            </a:r>
            <a:r>
              <a:rPr lang="zh-CN" altLang="en-US" sz="3600" b="1">
                <a:solidFill>
                  <a:srgbClr val="FF0000"/>
                </a:solidFill>
                <a:latin typeface="黑体" panose="02010609060101010101" pitchFamily="49" charset="-122"/>
                <a:ea typeface="黑体" panose="02010609060101010101" pitchFamily="49" charset="-122"/>
              </a:rPr>
              <a:t>合理</a:t>
            </a:r>
            <a:r>
              <a:rPr lang="zh-CN" altLang="en-US" sz="3600" b="1">
                <a:latin typeface="黑体" panose="02010609060101010101" pitchFamily="49" charset="-122"/>
                <a:ea typeface="黑体" panose="02010609060101010101" pitchFamily="49" charset="-122"/>
              </a:rPr>
              <a:t>。</a:t>
            </a:r>
            <a:endParaRPr lang="en-US" altLang="zh-CN" sz="3600" b="1">
              <a:latin typeface="黑体" panose="02010609060101010101" pitchFamily="49" charset="-122"/>
              <a:ea typeface="黑体" panose="02010609060101010101" pitchFamily="49" charset="-122"/>
            </a:endParaRPr>
          </a:p>
          <a:p>
            <a:r>
              <a:rPr lang="zh-CN" altLang="en-US" sz="3600" b="1" u="sng">
                <a:solidFill>
                  <a:srgbClr val="FF0000"/>
                </a:solidFill>
                <a:highlight>
                  <a:srgbClr val="FFFF00"/>
                </a:highlight>
                <a:latin typeface="黑体" panose="02010609060101010101" pitchFamily="49" charset="-122"/>
                <a:ea typeface="黑体" panose="02010609060101010101" pitchFamily="49" charset="-122"/>
              </a:rPr>
              <a:t>论证</a:t>
            </a:r>
            <a:r>
              <a:rPr lang="zh-CN" altLang="en-US" sz="3600" b="1">
                <a:highlight>
                  <a:srgbClr val="FFFF00"/>
                </a:highlight>
                <a:latin typeface="黑体" panose="02010609060101010101" pitchFamily="49" charset="-122"/>
                <a:ea typeface="黑体" panose="02010609060101010101" pitchFamily="49" charset="-122"/>
              </a:rPr>
              <a:t>：</a:t>
            </a:r>
            <a:r>
              <a:rPr lang="en-US" altLang="zh-CN" sz="3600" b="1">
                <a:latin typeface="黑体" panose="02010609060101010101" pitchFamily="49" charset="-122"/>
                <a:ea typeface="黑体" panose="02010609060101010101" pitchFamily="49" charset="-122"/>
              </a:rPr>
              <a:t>1</a:t>
            </a:r>
            <a:r>
              <a:rPr lang="zh-CN" altLang="en-US" sz="3600" b="1">
                <a:latin typeface="黑体" panose="02010609060101010101" pitchFamily="49" charset="-122"/>
                <a:ea typeface="黑体" panose="02010609060101010101" pitchFamily="49" charset="-122"/>
              </a:rPr>
              <a:t>、演绎推理，要求前提为真，推断严谨。</a:t>
            </a:r>
            <a:endParaRPr lang="en-US" altLang="zh-CN" sz="3600" b="1">
              <a:latin typeface="黑体" panose="02010609060101010101" pitchFamily="49" charset="-122"/>
              <a:ea typeface="黑体" panose="02010609060101010101" pitchFamily="49" charset="-122"/>
            </a:endParaRPr>
          </a:p>
          <a:p>
            <a:pPr marL="0" indent="0">
              <a:buNone/>
            </a:pPr>
            <a:r>
              <a:rPr lang="en-US" altLang="zh-CN" sz="3600" b="1">
                <a:latin typeface="黑体" panose="02010609060101010101" pitchFamily="49" charset="-122"/>
                <a:ea typeface="黑体" panose="02010609060101010101" pitchFamily="49" charset="-122"/>
              </a:rPr>
              <a:t>       2</a:t>
            </a:r>
            <a:r>
              <a:rPr lang="zh-CN" altLang="en-US" sz="3600" b="1">
                <a:latin typeface="黑体" panose="02010609060101010101" pitchFamily="49" charset="-122"/>
                <a:ea typeface="黑体" panose="02010609060101010101" pitchFamily="49" charset="-122"/>
              </a:rPr>
              <a:t>、归纳推理，实体数量足够，有紧密的相关性。</a:t>
            </a:r>
            <a:endParaRPr lang="zh-CN" altLang="en-US" sz="36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21505" y="0"/>
            <a:ext cx="10972800" cy="1143000"/>
          </a:xfrm>
        </p:spPr>
        <p:txBody>
          <a:bodyPr/>
          <a:lstStyle/>
          <a:p>
            <a:pPr algn="l">
              <a:lnSpc>
                <a:spcPct val="150000"/>
              </a:lnSpc>
              <a:spcAft>
                <a:spcPct val="0"/>
              </a:spcAf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二、</a:t>
            </a:r>
            <a:r>
              <a:rPr lang="en-US" altLang="zh-CN" b="1" kern="100">
                <a:latin typeface="Times New Roman" panose="02020603050405020304" pitchFamily="18" charset="0"/>
                <a:ea typeface="方正中等线简体" panose="03000509000000000000" pitchFamily="65" charset="-122"/>
                <a:cs typeface="Times New Roman" panose="02020603050405020304" pitchFamily="18" charset="0"/>
              </a:rPr>
              <a:t>1.</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论证的隐含前提</a:t>
            </a:r>
            <a:endParaRPr lang="zh-CN" altLang="zh-CN" b="1" kern="100">
              <a:latin typeface="宋体" panose="02010600030101010101" pitchFamily="2" charset="-122"/>
              <a:ea typeface="宋体" panose="02010600030101010101" pitchFamily="2" charset="-122"/>
              <a:cs typeface="Courier New" panose="02070309020205020404" pitchFamily="49" charset="0"/>
            </a:endParaRPr>
          </a:p>
        </p:txBody>
      </p:sp>
      <p:sp>
        <p:nvSpPr>
          <p:cNvPr id="3" name="内容占位符 2"/>
          <p:cNvSpPr>
            <a:spLocks noGrp="1"/>
          </p:cNvSpPr>
          <p:nvPr>
            <p:ph idx="1"/>
          </p:nvPr>
        </p:nvSpPr>
        <p:spPr>
          <a:xfrm>
            <a:off x="608965" y="1084580"/>
            <a:ext cx="11409045" cy="4526280"/>
          </a:xfrm>
        </p:spPr>
        <p:txBody>
          <a:bodyPr/>
          <a:lstStyle/>
          <a:p>
            <a:r>
              <a:rPr lang="zh-CN" altLang="zh-CN" kern="100">
                <a:latin typeface="黑体" panose="02010609060101010101" pitchFamily="49" charset="-122"/>
                <a:ea typeface="黑体" panose="02010609060101010101" pitchFamily="49" charset="-122"/>
                <a:cs typeface="Times New Roman" panose="02020603050405020304" pitchFamily="18" charset="0"/>
              </a:rPr>
              <a:t>在一个论证中，说出来的论据只是</a:t>
            </a:r>
            <a:r>
              <a:rPr lang="zh-CN" altLang="zh-CN"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一部分</a:t>
            </a:r>
            <a:r>
              <a:rPr lang="zh-CN" altLang="zh-CN" kern="100">
                <a:latin typeface="黑体" panose="02010609060101010101" pitchFamily="49" charset="-122"/>
                <a:ea typeface="黑体" panose="02010609060101010101" pitchFamily="49" charset="-122"/>
                <a:cs typeface="Times New Roman" panose="02020603050405020304" pitchFamily="18" charset="0"/>
              </a:rPr>
              <a:t>，那些没有说出来的论据就是</a:t>
            </a:r>
            <a:r>
              <a:rPr lang="zh-CN" altLang="zh-CN"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隐含前提</a:t>
            </a:r>
            <a:r>
              <a:rPr lang="zh-CN" altLang="zh-CN" kern="100">
                <a:latin typeface="黑体" panose="02010609060101010101" pitchFamily="49" charset="-122"/>
                <a:ea typeface="黑体" panose="02010609060101010101" pitchFamily="49" charset="-122"/>
                <a:cs typeface="Times New Roman" panose="02020603050405020304" pitchFamily="18" charset="0"/>
              </a:rPr>
              <a:t>。而且在论据或隐含前提的背后，还有一些支持这些论据或隐含前提的没有说出来的假设，这些假设称作隐含假设。</a:t>
            </a:r>
            <a:endParaRPr lang="zh-CN" altLang="zh-CN" kern="100">
              <a:latin typeface="黑体" panose="02010609060101010101" pitchFamily="49" charset="-122"/>
              <a:ea typeface="黑体" panose="02010609060101010101" pitchFamily="49" charset="-122"/>
              <a:cs typeface="Courier New" panose="02070309020205020404" pitchFamily="49" charset="0"/>
            </a:endParaRPr>
          </a:p>
          <a:p>
            <a:endParaRPr lang="zh-CN" altLang="en-US">
              <a:latin typeface="黑体" panose="02010609060101010101" pitchFamily="49" charset="-122"/>
              <a:ea typeface="黑体" panose="02010609060101010101" pitchFamily="49" charset="-122"/>
            </a:endParaRPr>
          </a:p>
        </p:txBody>
      </p:sp>
      <p:pic>
        <p:nvPicPr>
          <p:cNvPr id="4" name="Picture 2" descr="S27"/>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39290" y="2856230"/>
            <a:ext cx="9062720" cy="329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sz="3600" b="1" dirty="0">
            <a:latin typeface="黑体" panose="02010609060101010101" pitchFamily="49" charset="-122"/>
            <a:ea typeface="黑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101</Paragraphs>
  <Slides>20</Slides>
  <Notes>1</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20</vt:i4>
      </vt:variant>
    </vt:vector>
  </HeadingPairs>
  <TitlesOfParts>
    <vt:vector baseType="lpstr" size="35">
      <vt:lpstr>Arial</vt:lpstr>
      <vt:lpstr>Calibri</vt:lpstr>
      <vt:lpstr>宋体</vt:lpstr>
      <vt:lpstr>隶书</vt:lpstr>
      <vt:lpstr>Calibri Light</vt:lpstr>
      <vt:lpstr>楷体</vt:lpstr>
      <vt:lpstr>Agency FB</vt:lpstr>
      <vt:lpstr>黑体</vt:lpstr>
      <vt:lpstr>Times New Roman</vt:lpstr>
      <vt:lpstr>方正中等线简体</vt:lpstr>
      <vt:lpstr>Courier New</vt:lpstr>
      <vt:lpstr>幼圆</vt:lpstr>
      <vt:lpstr>华文中宋</vt:lpstr>
      <vt:lpstr>微软雅黑</vt:lpstr>
      <vt:lpstr>自定义设计方案</vt:lpstr>
      <vt:lpstr>PowerPoint Presentation</vt:lpstr>
      <vt:lpstr>学习目标</vt:lpstr>
      <vt:lpstr>一、论证完整</vt:lpstr>
      <vt:lpstr>看下面的例子，找找当中论证是否存在问题</vt:lpstr>
      <vt:lpstr>PowerPoint Presentation</vt:lpstr>
      <vt:lpstr>PowerPoint Presentation</vt:lpstr>
      <vt:lpstr>PowerPoint Presentation</vt:lpstr>
      <vt:lpstr>一篇合理的议论文需要满足的要求</vt:lpstr>
      <vt:lpstr>二、1.论证的隐含前提</vt:lpstr>
      <vt:lpstr>PowerPoint Presentation</vt:lpstr>
      <vt:lpstr>PowerPoint Presentation</vt:lpstr>
      <vt:lpstr>3.在论证中引入“虚拟论敌”</vt:lpstr>
      <vt:lpstr>虚拟论敌</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2021-10-15T23:26:05.413</cp:lastPrinted>
  <dcterms:created xsi:type="dcterms:W3CDTF">2021-10-15T23:26:05Z</dcterms:created>
  <dcterms:modified xsi:type="dcterms:W3CDTF">2021-10-15T15:26:06Z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