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sldIdLst>
    <p:sldId id="256" r:id="rId4"/>
    <p:sldId id="258" r:id="rId5"/>
    <p:sldId id="257" r:id="rId6"/>
    <p:sldId id="285" r:id="rId7"/>
    <p:sldId id="259" r:id="rId8"/>
    <p:sldId id="260" r:id="rId9"/>
    <p:sldId id="296" r:id="rId10"/>
    <p:sldId id="297" r:id="rId11"/>
    <p:sldId id="299" r:id="rId12"/>
    <p:sldId id="324" r:id="rId13"/>
    <p:sldId id="286" r:id="rId14"/>
  </p:sldIdLst>
  <p:sldSz cx="12192000" cy="6858000"/>
  <p:notesSz cx="6858000" cy="9144000"/>
  <p:embeddedFontLs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等线" panose="02010600030101010101" pitchFamily="2" charset="-122"/>
      <p:regular r:id="rId19"/>
      <p:bold r:id="rId20"/>
    </p:embeddedFont>
    <p:embeddedFont>
      <p:font typeface="方正铁筋隶书简体" panose="02010600030101010101" charset="-122"/>
      <p:regular r:id="rId21"/>
    </p:embeddedFont>
    <p:embeddedFont>
      <p:font typeface="等线 Light" panose="02010600030101010101" pitchFamily="2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55">
          <p15:clr>
            <a:srgbClr val="A4A3A4"/>
          </p15:clr>
        </p15:guide>
        <p15:guide id="2" orient="horz" pos="3638">
          <p15:clr>
            <a:srgbClr val="A4A3A4"/>
          </p15:clr>
        </p15:guide>
        <p15:guide id="3" pos="1819">
          <p15:clr>
            <a:srgbClr val="A4A3A4"/>
          </p15:clr>
        </p15:guide>
        <p15:guide id="4" pos="7028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1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88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84" y="174"/>
      </p:cViewPr>
      <p:guideLst>
        <p:guide orient="horz" pos="655"/>
        <p:guide orient="horz" pos="3638"/>
        <p:guide pos="1819"/>
        <p:guide pos="70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tags" Target="tags/tag8.xml" /><Relationship Id="rId16" Type="http://schemas.openxmlformats.org/officeDocument/2006/relationships/font" Target="fonts/font1.fntdata" /><Relationship Id="rId17" Type="http://schemas.openxmlformats.org/officeDocument/2006/relationships/font" Target="fonts/font2.fntdata" /><Relationship Id="rId18" Type="http://schemas.openxmlformats.org/officeDocument/2006/relationships/font" Target="fonts/font3.fntdata" /><Relationship Id="rId19" Type="http://schemas.openxmlformats.org/officeDocument/2006/relationships/font" Target="fonts/font4.fntdata" /><Relationship Id="rId2" Type="http://schemas.openxmlformats.org/officeDocument/2006/relationships/slideMaster" Target="slideMasters/slideMaster1.xml" /><Relationship Id="rId20" Type="http://schemas.openxmlformats.org/officeDocument/2006/relationships/font" Target="fonts/font5.fntdata" /><Relationship Id="rId21" Type="http://schemas.openxmlformats.org/officeDocument/2006/relationships/font" Target="fonts/font6.fntdata" /><Relationship Id="rId22" Type="http://schemas.openxmlformats.org/officeDocument/2006/relationships/font" Target="fonts/font7.fntdata" /><Relationship Id="rId23" Type="http://schemas.openxmlformats.org/officeDocument/2006/relationships/font" Target="fonts/font8.fntdata" /><Relationship Id="rId24" Type="http://schemas.openxmlformats.org/officeDocument/2006/relationships/font" Target="fonts/font9.fntdata" /><Relationship Id="rId25" Type="http://schemas.openxmlformats.org/officeDocument/2006/relationships/font" Target="fonts/font10.fntdata" /><Relationship Id="rId26" Type="http://schemas.openxmlformats.org/officeDocument/2006/relationships/font" Target="fonts/font11.fntdata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notesMaster" Target="notesMasters/notes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omments/comment1.xml><?xml version="1.0" encoding="utf-8"?>
<p:cmLst xmlns:a="http://schemas.openxmlformats.org/drawingml/2006/main" xmlns:p="http://schemas.openxmlformats.org/presentationml/2006/main">
  <p:cm authorId="1" dt="2020-12-08T09:38:10.6030000" idx="1">
    <p:pos x="7032" y="1134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001B-7F02-42E2-80AF-E3F8CED5CAB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DF07A-4366-4C8D-9F0C-BAE3E6E07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536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351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98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8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79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26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10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175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436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51060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60"/>
            <a:ext cx="12192000" cy="68567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60"/>
            <a:ext cx="12194241" cy="68567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069654" y="5419264"/>
            <a:ext cx="8402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感谢您下载第一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提供的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素材、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课件。请勿复制、传播、销售，否则将承担法律责任！</a:t>
            </a: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microsoft.com/office/2007/relationships/hdphoto" Target="../media/image5.wdp" /><Relationship Id="rId6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1.png" /><Relationship Id="rId4" Type="http://schemas.openxmlformats.org/officeDocument/2006/relationships/image" Target="../media/image6.png" /><Relationship Id="rId5" Type="http://schemas.openxmlformats.org/officeDocument/2006/relationships/tags" Target="../tags/tag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microsoft.com/office/2007/relationships/hdphoto" Target="../media/image7.wdp" /><Relationship Id="rId5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Relationship Id="rId5" Type="http://schemas.microsoft.com/office/2007/relationships/hdphoto" Target="../media/image9.wdp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png" /><Relationship Id="rId4" Type="http://schemas.openxmlformats.org/officeDocument/2006/relationships/image" Target="../media/image6.png" /><Relationship Id="rId5" Type="http://schemas.openxmlformats.org/officeDocument/2006/relationships/tags" Target="../tags/tag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Relationship Id="rId3" Type="http://schemas.openxmlformats.org/officeDocument/2006/relationships/comments" Target="../comments/comment1.xml" /><Relationship Id="rId4" Type="http://schemas.openxmlformats.org/officeDocument/2006/relationships/image" Target="../media/image11.png" /><Relationship Id="rId5" Type="http://schemas.openxmlformats.org/officeDocument/2006/relationships/image" Target="../media/image6.png" /><Relationship Id="rId6" Type="http://schemas.openxmlformats.org/officeDocument/2006/relationships/tags" Target="../tags/tag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1.png" /><Relationship Id="rId4" Type="http://schemas.openxmlformats.org/officeDocument/2006/relationships/image" Target="../media/image6.png" /><Relationship Id="rId5" Type="http://schemas.openxmlformats.org/officeDocument/2006/relationships/tags" Target="../tags/tag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1.png" /><Relationship Id="rId4" Type="http://schemas.openxmlformats.org/officeDocument/2006/relationships/image" Target="../media/image6.png" /><Relationship Id="rId5" Type="http://schemas.openxmlformats.org/officeDocument/2006/relationships/tags" Target="../tags/tag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rot="5400000" flipH="1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909556" y="268931"/>
            <a:ext cx="439928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小说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331856" y="2810407"/>
            <a:ext cx="1554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>
                <a:solidFill>
                  <a:srgbClr val="303B4A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专题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388633" y="2083650"/>
            <a:ext cx="4256419" cy="6857999"/>
          </a:xfrm>
          <a:custGeom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2436669" y="4068171"/>
            <a:ext cx="366329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>
                <a:solidFill>
                  <a:srgbClr val="222A35"/>
                </a:solidFill>
                <a:latin typeface="楷体" panose="02010609060101010101" charset="-122"/>
                <a:ea typeface="楷体" panose="02010609060101010101" charset="-122"/>
              </a:rPr>
              <a:t>高三第一轮复习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4545" y="399415"/>
            <a:ext cx="6143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梳理概括情节内容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6110" y="1343660"/>
            <a:ext cx="1207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答题角度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31365" y="921385"/>
            <a:ext cx="4188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、梳理概括情节类题答题角度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828800" y="1381125"/>
          <a:ext cx="9309100" cy="5062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7845"/>
                <a:gridCol w="7501255"/>
              </a:tblGrid>
              <a:tr h="126555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抓线索</a:t>
                      </a:r>
                      <a:r>
                        <a:rPr lang="en-US" altLang="zh-CN">
                          <a:solidFill>
                            <a:srgbClr val="FFFFFF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按线索串联的人事梳理</a:t>
                      </a:r>
                    </a:p>
                  </a:txBody>
                  <a:tcPr>
                    <a:lnL w="19050" cap="rnd">
                      <a:solidFill>
                        <a:srgbClr val="8F9887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F9887"/>
                      </a:solidFill>
                      <a:prstDash val="solid"/>
                    </a:lnT>
                    <a:lnB w="19050">
                      <a:solidFill>
                        <a:srgbClr val="8F9887"/>
                      </a:solidFill>
                      <a:prstDash val="solid"/>
                    </a:lnB>
                    <a:solidFill>
                      <a:srgbClr val="8F9887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小说阅读，抓住线索是把握故事情节发展的关键。</a:t>
                      </a:r>
                    </a:p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如小说《项链》：根据事物线索来梳理，小说的线索是项链，女主人公借项链</a:t>
                      </a:r>
                      <a:r>
                        <a:rPr lang="en-US" altLang="zh-CN">
                          <a:solidFill>
                            <a:srgbClr val="FFFFFF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丢项链</a:t>
                      </a:r>
                      <a:r>
                        <a:rPr lang="en-US" altLang="zh-CN">
                          <a:solidFill>
                            <a:srgbClr val="FFFFFF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赔项链</a:t>
                      </a:r>
                      <a:r>
                        <a:rPr lang="en-US" altLang="zh-CN">
                          <a:solidFill>
                            <a:srgbClr val="FFFFFF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还债务</a:t>
                      </a:r>
                      <a:r>
                        <a:rPr lang="en-US" altLang="zh-CN">
                          <a:solidFill>
                            <a:srgbClr val="FFFFFF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假项链，都与</a:t>
                      </a:r>
                      <a:r>
                        <a:rPr lang="en-US" altLang="zh-CN">
                          <a:solidFill>
                            <a:srgbClr val="FFFFFF"/>
                          </a:solidFill>
                        </a:rPr>
                        <a:t>“</a:t>
                      </a: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项链</a:t>
                      </a:r>
                      <a:r>
                        <a:rPr lang="en-US" altLang="zh-CN">
                          <a:solidFill>
                            <a:srgbClr val="FFFFFF"/>
                          </a:solidFill>
                        </a:rPr>
                        <a:t>”</a:t>
                      </a:r>
                      <a:r>
                        <a:rPr lang="zh-CN" altLang="en-US">
                          <a:solidFill>
                            <a:srgbClr val="FFFFFF"/>
                          </a:solidFill>
                        </a:rPr>
                        <a:t>有关。</a:t>
                      </a:r>
                    </a:p>
                  </a:txBody>
                  <a:tcPr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8F9887"/>
                      </a:solidFill>
                      <a:prstDash val="solid"/>
                    </a:lnR>
                    <a:lnT w="19050" cap="rnd">
                      <a:solidFill>
                        <a:srgbClr val="8F9887"/>
                      </a:solidFill>
                      <a:prstDash val="solid"/>
                    </a:lnT>
                    <a:lnB w="19050">
                      <a:solidFill>
                        <a:srgbClr val="8F9887"/>
                      </a:solidFill>
                      <a:prstDash val="solid"/>
                    </a:lnB>
                    <a:solidFill>
                      <a:srgbClr val="8F9887"/>
                    </a:solidFill>
                  </a:tcPr>
                </a:tc>
              </a:tr>
              <a:tr h="126555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抓过程</a:t>
                      </a:r>
                      <a:r>
                        <a:rPr lang="en-US" altLang="zh-CN">
                          <a:solidFill>
                            <a:srgbClr val="404040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按事件的发展顺序梳理</a:t>
                      </a:r>
                    </a:p>
                  </a:txBody>
                  <a:tcPr>
                    <a:lnL w="19050" cap="rnd">
                      <a:solidFill>
                        <a:srgbClr val="8F9887"/>
                      </a:solidFill>
                      <a:prstDash val="solid"/>
                    </a:lnL>
                    <a:lnR w="3175">
                      <a:solidFill>
                        <a:srgbClr val="8F9887"/>
                      </a:solidFill>
                      <a:prstDash val="dot"/>
                    </a:lnR>
                    <a:lnT w="19050">
                      <a:solidFill>
                        <a:srgbClr val="8F9887"/>
                      </a:solidFill>
                      <a:prstDash val="solid"/>
                    </a:lnT>
                    <a:lnB w="3175">
                      <a:solidFill>
                        <a:srgbClr val="8F9887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小说事件的发展基本模式为开端、发展、高潮、结局，把握事件的这些关键点以梳理情节。但要注意，具体作品中，出于作者的构思，有时并不按照事件发生的自然顺序来写。</a:t>
                      </a:r>
                    </a:p>
                  </a:txBody>
                  <a:tcPr>
                    <a:lnL w="3175">
                      <a:solidFill>
                        <a:srgbClr val="8F9887"/>
                      </a:solidFill>
                      <a:prstDash val="dot"/>
                    </a:lnL>
                    <a:lnR w="19050" cap="rnd">
                      <a:solidFill>
                        <a:srgbClr val="8F9887"/>
                      </a:solidFill>
                      <a:prstDash val="solid"/>
                    </a:lnR>
                    <a:lnT w="19050">
                      <a:solidFill>
                        <a:srgbClr val="8F9887"/>
                      </a:solidFill>
                      <a:prstDash val="solid"/>
                    </a:lnT>
                    <a:lnB w="3175">
                      <a:solidFill>
                        <a:srgbClr val="8F9887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126555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抓人物</a:t>
                      </a:r>
                      <a:r>
                        <a:rPr lang="en-US" altLang="zh-CN">
                          <a:solidFill>
                            <a:srgbClr val="404040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按照主人公情感变化梳理。</a:t>
                      </a:r>
                    </a:p>
                  </a:txBody>
                  <a:tcPr>
                    <a:lnL w="19050" cap="rnd">
                      <a:solidFill>
                        <a:srgbClr val="8F9887"/>
                      </a:solidFill>
                      <a:prstDash val="solid"/>
                    </a:lnL>
                    <a:lnR w="3175">
                      <a:solidFill>
                        <a:srgbClr val="8F9887"/>
                      </a:solidFill>
                      <a:prstDash val="dot"/>
                    </a:lnR>
                    <a:lnT w="3175">
                      <a:solidFill>
                        <a:srgbClr val="8F9887"/>
                      </a:solidFill>
                      <a:prstDash val="dot"/>
                    </a:lnT>
                    <a:lnB w="3175">
                      <a:solidFill>
                        <a:srgbClr val="8F9887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在事件发展的不同阶段，人物的心理情感会有所变化，把握人物心理描写的相关信息，按照人物情感变化即可梳理出情节脉络。</a:t>
                      </a:r>
                    </a:p>
                  </a:txBody>
                  <a:tcPr>
                    <a:lnL w="3175">
                      <a:solidFill>
                        <a:srgbClr val="8F9887"/>
                      </a:solidFill>
                      <a:prstDash val="dot"/>
                    </a:lnL>
                    <a:lnR w="19050" cap="rnd">
                      <a:solidFill>
                        <a:srgbClr val="8F9887"/>
                      </a:solidFill>
                      <a:prstDash val="solid"/>
                    </a:lnR>
                    <a:lnT w="3175">
                      <a:solidFill>
                        <a:srgbClr val="8F9887"/>
                      </a:solidFill>
                      <a:prstDash val="dot"/>
                    </a:lnT>
                    <a:lnB w="3175">
                      <a:solidFill>
                        <a:srgbClr val="8F9887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126555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抓空间</a:t>
                      </a:r>
                      <a:r>
                        <a:rPr lang="en-US" altLang="zh-CN">
                          <a:solidFill>
                            <a:srgbClr val="404040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按场所的转换进行梳理</a:t>
                      </a:r>
                    </a:p>
                  </a:txBody>
                  <a:tcPr>
                    <a:lnL w="19050" cap="rnd">
                      <a:solidFill>
                        <a:srgbClr val="8F9887"/>
                      </a:solidFill>
                      <a:prstDash val="solid"/>
                    </a:lnL>
                    <a:lnR w="3175">
                      <a:solidFill>
                        <a:srgbClr val="8F9887"/>
                      </a:solidFill>
                      <a:prstDash val="dot"/>
                    </a:lnR>
                    <a:lnT w="3175">
                      <a:solidFill>
                        <a:srgbClr val="8F9887"/>
                      </a:solidFill>
                      <a:prstDash val="dot"/>
                    </a:lnT>
                    <a:lnB w="19050" cap="rnd">
                      <a:solidFill>
                        <a:srgbClr val="8F98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小说中故事的发展是在一定的时间和空间里进行的，场所的不同会有不同的情节。抓住场所的变换即可梳理出情节。如《林教头风雪山神庙》一文中，按照林冲活动的场所概括情节：</a:t>
                      </a: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酒店</a:t>
                      </a: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遇故交</a:t>
                      </a:r>
                      <a:r>
                        <a:rPr lang="en-US" altLang="zh-CN">
                          <a:solidFill>
                            <a:srgbClr val="404040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市场</a:t>
                      </a: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买刀寻敌</a:t>
                      </a:r>
                      <a:r>
                        <a:rPr lang="en-US" altLang="zh-CN">
                          <a:solidFill>
                            <a:srgbClr val="404040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看管</a:t>
                      </a: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草料场</a:t>
                      </a:r>
                      <a:r>
                        <a:rPr lang="en-US" altLang="zh-CN">
                          <a:solidFill>
                            <a:srgbClr val="404040"/>
                          </a:solidFill>
                        </a:rPr>
                        <a:t>——</a:t>
                      </a: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风雪夜</a:t>
                      </a: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山神庙</a:t>
                      </a:r>
                      <a:r>
                        <a:rPr lang="zh-CN" altLang="en-US">
                          <a:solidFill>
                            <a:srgbClr val="404040"/>
                          </a:solidFill>
                        </a:rPr>
                        <a:t>复仇</a:t>
                      </a:r>
                    </a:p>
                  </a:txBody>
                  <a:tcPr>
                    <a:lnL w="3175">
                      <a:solidFill>
                        <a:srgbClr val="8F9887"/>
                      </a:solidFill>
                      <a:prstDash val="dot"/>
                    </a:lnL>
                    <a:lnR w="19050" cap="rnd">
                      <a:solidFill>
                        <a:srgbClr val="8F9887"/>
                      </a:solidFill>
                      <a:prstDash val="solid"/>
                    </a:lnR>
                    <a:lnT w="3175">
                      <a:solidFill>
                        <a:srgbClr val="8F9887"/>
                      </a:solidFill>
                      <a:prstDash val="dot"/>
                    </a:lnT>
                    <a:lnB w="19050" cap="rnd">
                      <a:solidFill>
                        <a:srgbClr val="8F98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626110" y="1343660"/>
            <a:ext cx="1207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课堂小结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125980" y="358775"/>
          <a:ext cx="564769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035"/>
                <a:gridCol w="4859655"/>
              </a:tblGrid>
              <a:tr h="504825">
                <a:tc rowSpan="3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/>
                        <a:t>小说情节考题类型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梳理概括小说情节内容</a:t>
                      </a:r>
                    </a:p>
                  </a:txBody>
                  <a:tcPr/>
                </a:tc>
              </a:tr>
              <a:tr h="43561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分析概括情节结构特点</a:t>
                      </a:r>
                    </a:p>
                  </a:txBody>
                  <a:tcPr/>
                </a:tc>
              </a:tr>
              <a:tr h="796925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分析情节内容作用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410585" y="2569845"/>
          <a:ext cx="3642995" cy="3380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8490"/>
                <a:gridCol w="863600"/>
                <a:gridCol w="2160905"/>
              </a:tblGrid>
              <a:tr h="1137285">
                <a:tc rowSpan="3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/>
                        <a:t>梳理概括小说情节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内容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必备知识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小说情节的基本模式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小说的线索类型与情节结构安排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289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考查类型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明考型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暗考型</a:t>
                      </a:r>
                    </a:p>
                  </a:txBody>
                  <a:tcPr/>
                </a:tc>
              </a:tr>
              <a:tr h="118872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答题角度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抓线索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抓过程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抓人物</a:t>
                      </a:r>
                    </a:p>
                    <a:p>
                      <a:pPr>
                        <a:buNone/>
                      </a:pPr>
                      <a:r>
                        <a:rPr lang="zh-CN" altLang="en-US"/>
                        <a:t>抓场所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2255500" y="11861800"/>
            <a:ext cx="457200" cy="4191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242665" y="210998"/>
            <a:ext cx="1402080" cy="8299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>
                <a:effectLst/>
                <a:latin typeface="楷体" panose="02010609060101010101" charset="-122"/>
                <a:ea typeface="楷体" panose="02010609060101010101" charset="-122"/>
              </a:rPr>
              <a:t>前言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1337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7315" y="4111296"/>
            <a:ext cx="512582" cy="208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1521460"/>
            <a:ext cx="9478010" cy="3542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2800" spc="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spc="600">
                <a:latin typeface="楷体" panose="02010609060101010101" charset="-122"/>
                <a:ea typeface="楷体" panose="02010609060101010101" charset="-122"/>
              </a:rPr>
              <a:t>   小说是通过</a:t>
            </a:r>
            <a:r>
              <a:rPr lang="zh-CN" altLang="en-US" sz="4000" b="1" spc="600">
                <a:latin typeface="楷体" panose="02010609060101010101" charset="-122"/>
                <a:ea typeface="楷体" panose="02010609060101010101" charset="-122"/>
              </a:rPr>
              <a:t>细致的人物刻画</a:t>
            </a:r>
            <a:r>
              <a:rPr lang="zh-CN" altLang="en-US" sz="2800" b="1" spc="60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4000" b="1" spc="600">
                <a:latin typeface="楷体" panose="02010609060101010101" charset="-122"/>
                <a:ea typeface="楷体" panose="02010609060101010101" charset="-122"/>
              </a:rPr>
              <a:t>完整的故事情节、具体的环境描写</a:t>
            </a:r>
            <a:r>
              <a:rPr lang="zh-CN" altLang="en-US" sz="2800" b="1" spc="600">
                <a:latin typeface="楷体" panose="02010609060101010101" charset="-122"/>
                <a:ea typeface="楷体" panose="02010609060101010101" charset="-122"/>
              </a:rPr>
              <a:t>来</a:t>
            </a:r>
            <a:r>
              <a:rPr lang="zh-CN" altLang="en-US" sz="4000" b="1" spc="600">
                <a:latin typeface="楷体" panose="02010609060101010101" charset="-122"/>
                <a:ea typeface="楷体" panose="02010609060101010101" charset="-122"/>
              </a:rPr>
              <a:t>反映社会生活</a:t>
            </a:r>
            <a:r>
              <a:rPr lang="zh-CN" altLang="en-US" sz="2800" spc="600">
                <a:latin typeface="楷体" panose="02010609060101010101" charset="-122"/>
                <a:ea typeface="楷体" panose="02010609060101010101" charset="-122"/>
              </a:rPr>
              <a:t>的文学体裁。要细致地描写人物，就要必须要充分地展开故事情节；在展开情节时，必然要对环境进行具体的描写。因此，作为小说的三要素，三者是密切联系相辅相成的。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文本框 29"/>
          <p:cNvSpPr txBox="1"/>
          <p:nvPr/>
        </p:nvSpPr>
        <p:spPr>
          <a:xfrm>
            <a:off x="242665" y="210998"/>
            <a:ext cx="1402080" cy="8299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>
                <a:effectLst/>
                <a:latin typeface="楷体" panose="02010609060101010101" charset="-122"/>
                <a:ea typeface="楷体" panose="02010609060101010101" charset="-122"/>
              </a:rPr>
              <a:t>目录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923521" y="2876770"/>
            <a:ext cx="551815" cy="1116000"/>
            <a:chOff x="2923521" y="2876770"/>
            <a:chExt cx="551815" cy="1116000"/>
          </a:xfrm>
        </p:grpSpPr>
        <p:sp>
          <p:nvSpPr>
            <p:cNvPr id="6" name="文本框 5"/>
            <p:cNvSpPr txBox="1"/>
            <p:nvPr/>
          </p:nvSpPr>
          <p:spPr>
            <a:xfrm>
              <a:off x="2923521" y="2909993"/>
              <a:ext cx="551815" cy="10058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情  节</a:t>
              </a: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81461" y="2876770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7" name="矩形 6"/>
          <p:cNvSpPr/>
          <p:nvPr/>
        </p:nvSpPr>
        <p:spPr>
          <a:xfrm>
            <a:off x="293034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152648" y="2870523"/>
            <a:ext cx="551815" cy="1116000"/>
            <a:chOff x="2923521" y="2840043"/>
            <a:chExt cx="551815" cy="1116000"/>
          </a:xfrm>
        </p:grpSpPr>
        <p:sp>
          <p:nvSpPr>
            <p:cNvPr id="33" name="文本框 32"/>
            <p:cNvSpPr txBox="1"/>
            <p:nvPr/>
          </p:nvSpPr>
          <p:spPr>
            <a:xfrm>
              <a:off x="2923521" y="2909993"/>
              <a:ext cx="551815" cy="10058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  物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72120" y="2840043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5" name="矩形 34"/>
          <p:cNvSpPr/>
          <p:nvPr/>
        </p:nvSpPr>
        <p:spPr>
          <a:xfrm>
            <a:off x="415058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贰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328926" y="2886159"/>
            <a:ext cx="551883" cy="1124924"/>
            <a:chOff x="3505181" y="1834599"/>
            <a:chExt cx="551883" cy="1124924"/>
          </a:xfrm>
        </p:grpSpPr>
        <p:sp>
          <p:nvSpPr>
            <p:cNvPr id="37" name="文本框 36"/>
            <p:cNvSpPr txBox="1"/>
            <p:nvPr/>
          </p:nvSpPr>
          <p:spPr>
            <a:xfrm>
              <a:off x="3505181" y="1953683"/>
              <a:ext cx="551815" cy="10058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环  境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564021" y="183459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9" name="矩形 38"/>
          <p:cNvSpPr/>
          <p:nvPr/>
        </p:nvSpPr>
        <p:spPr>
          <a:xfrm>
            <a:off x="533638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叁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548528" y="2870919"/>
            <a:ext cx="552388" cy="1116000"/>
            <a:chOff x="2923521" y="2876634"/>
            <a:chExt cx="552388" cy="1116000"/>
          </a:xfrm>
        </p:grpSpPr>
        <p:sp>
          <p:nvSpPr>
            <p:cNvPr id="41" name="文本框 40"/>
            <p:cNvSpPr txBox="1"/>
            <p:nvPr/>
          </p:nvSpPr>
          <p:spPr>
            <a:xfrm>
              <a:off x="2923521" y="2909993"/>
              <a:ext cx="551815" cy="10058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主  旨</a:t>
              </a: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82866" y="2876634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43" name="矩形 42"/>
          <p:cNvSpPr/>
          <p:nvPr/>
        </p:nvSpPr>
        <p:spPr>
          <a:xfrm>
            <a:off x="655662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肆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3124602" y="-313359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文本框 29"/>
          <p:cNvSpPr txBox="1"/>
          <p:nvPr/>
        </p:nvSpPr>
        <p:spPr>
          <a:xfrm>
            <a:off x="242665" y="210998"/>
            <a:ext cx="1402080" cy="8299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>
                <a:effectLst/>
                <a:latin typeface="楷体" panose="02010609060101010101" charset="-122"/>
                <a:ea typeface="楷体" panose="02010609060101010101" charset="-122"/>
              </a:rPr>
              <a:t>导语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31010" y="1406525"/>
            <a:ext cx="798195" cy="3383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/>
              <a:t>小说整体阅读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2319020" y="1712595"/>
            <a:ext cx="335280" cy="255905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6410" y="1040765"/>
            <a:ext cx="3937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情节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78785" y="2331085"/>
            <a:ext cx="4883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人物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78785" y="3955415"/>
            <a:ext cx="4121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环境</a:t>
            </a:r>
          </a:p>
        </p:txBody>
      </p:sp>
      <p:sp>
        <p:nvSpPr>
          <p:cNvPr id="7" name="右弧形箭头 6"/>
          <p:cNvSpPr/>
          <p:nvPr/>
        </p:nvSpPr>
        <p:spPr>
          <a:xfrm>
            <a:off x="3880485" y="1536700"/>
            <a:ext cx="1370965" cy="3122295"/>
          </a:xfrm>
          <a:prstGeom prst="curvedLeftArrow">
            <a:avLst/>
          </a:prstGeom>
          <a:solidFill>
            <a:schemeClr val="tx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上弧形箭头 8"/>
          <p:cNvSpPr/>
          <p:nvPr/>
        </p:nvSpPr>
        <p:spPr>
          <a:xfrm rot="16500000">
            <a:off x="2199005" y="2108200"/>
            <a:ext cx="1157605" cy="39751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左弧形箭头 9"/>
          <p:cNvSpPr/>
          <p:nvPr/>
        </p:nvSpPr>
        <p:spPr>
          <a:xfrm>
            <a:off x="2576830" y="3073400"/>
            <a:ext cx="401955" cy="119824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下弧形箭头 10"/>
          <p:cNvSpPr/>
          <p:nvPr/>
        </p:nvSpPr>
        <p:spPr>
          <a:xfrm rot="16200000">
            <a:off x="3018155" y="3352800"/>
            <a:ext cx="1370965" cy="467995"/>
          </a:xfrm>
          <a:prstGeom prst="curved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下弧形箭头 11"/>
          <p:cNvSpPr/>
          <p:nvPr/>
        </p:nvSpPr>
        <p:spPr>
          <a:xfrm rot="16200000">
            <a:off x="3018155" y="2068195"/>
            <a:ext cx="1370965" cy="467995"/>
          </a:xfrm>
          <a:prstGeom prst="curved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左弧形箭头 12"/>
          <p:cNvSpPr/>
          <p:nvPr/>
        </p:nvSpPr>
        <p:spPr>
          <a:xfrm>
            <a:off x="0" y="1795780"/>
            <a:ext cx="1737360" cy="1546225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43015" y="1415415"/>
            <a:ext cx="63246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圈点勾画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2"/>
      <p:bldP spid="10" grpId="4"/>
      <p:bldP spid="11" grpId="6"/>
      <p:bldP spid="12" grpId="8"/>
      <p:bldP spid="13" grpId="10"/>
      <p:bldP spid="14" grpId="1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矩形 30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650" y="2130425"/>
            <a:ext cx="3841454" cy="3638550"/>
          </a:xfrm>
          <a:custGeom>
            <a:gdLst>
              <a:gd name="connsiteX0" fmla="*/ 1208378 w 3841454"/>
              <a:gd name="connsiteY0" fmla="*/ 0 h 3638550"/>
              <a:gd name="connsiteX1" fmla="*/ 1527990 w 3841454"/>
              <a:gd name="connsiteY1" fmla="*/ 0 h 3638550"/>
              <a:gd name="connsiteX2" fmla="*/ 1527990 w 3841454"/>
              <a:gd name="connsiteY2" fmla="*/ 615538 h 3638550"/>
              <a:gd name="connsiteX3" fmla="*/ 2299843 w 3841454"/>
              <a:gd name="connsiteY3" fmla="*/ 615538 h 3638550"/>
              <a:gd name="connsiteX4" fmla="*/ 2299843 w 3841454"/>
              <a:gd name="connsiteY4" fmla="*/ 0 h 3638550"/>
              <a:gd name="connsiteX5" fmla="*/ 2640842 w 3841454"/>
              <a:gd name="connsiteY5" fmla="*/ 0 h 3638550"/>
              <a:gd name="connsiteX6" fmla="*/ 2683778 w 3841454"/>
              <a:gd name="connsiteY6" fmla="*/ 16642 h 3638550"/>
              <a:gd name="connsiteX7" fmla="*/ 3812871 w 3841454"/>
              <a:gd name="connsiteY7" fmla="*/ 1399687 h 3638550"/>
              <a:gd name="connsiteX8" fmla="*/ 3841454 w 3841454"/>
              <a:gd name="connsiteY8" fmla="*/ 1586974 h 3638550"/>
              <a:gd name="connsiteX9" fmla="*/ 3841454 w 3841454"/>
              <a:gd name="connsiteY9" fmla="*/ 1988712 h 3638550"/>
              <a:gd name="connsiteX10" fmla="*/ 3812871 w 3841454"/>
              <a:gd name="connsiteY10" fmla="*/ 2175999 h 3638550"/>
              <a:gd name="connsiteX11" fmla="*/ 2588223 w 3841454"/>
              <a:gd name="connsiteY11" fmla="*/ 3596974 h 3638550"/>
              <a:gd name="connsiteX12" fmla="*/ 2457367 w 3841454"/>
              <a:gd name="connsiteY12" fmla="*/ 3638550 h 3638550"/>
              <a:gd name="connsiteX13" fmla="*/ 1397199 w 3841454"/>
              <a:gd name="connsiteY13" fmla="*/ 3638550 h 3638550"/>
              <a:gd name="connsiteX14" fmla="*/ 1353267 w 3841454"/>
              <a:gd name="connsiteY14" fmla="*/ 3627254 h 3638550"/>
              <a:gd name="connsiteX15" fmla="*/ 0 w 3841454"/>
              <a:gd name="connsiteY15" fmla="*/ 1787843 h 3638550"/>
              <a:gd name="connsiteX16" fmla="*/ 1070021 w 3841454"/>
              <a:gd name="connsiteY16" fmla="*/ 62034 h 36385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41454" h="3638550">
                <a:moveTo>
                  <a:pt x="1208378" y="0"/>
                </a:moveTo>
                <a:lnTo>
                  <a:pt x="1527990" y="0"/>
                </a:lnTo>
                <a:lnTo>
                  <a:pt x="1527990" y="615538"/>
                </a:lnTo>
                <a:lnTo>
                  <a:pt x="2299843" y="615538"/>
                </a:lnTo>
                <a:lnTo>
                  <a:pt x="2299843" y="0"/>
                </a:lnTo>
                <a:lnTo>
                  <a:pt x="2640842" y="0"/>
                </a:lnTo>
                <a:lnTo>
                  <a:pt x="2683778" y="16642"/>
                </a:lnTo>
                <a:cubicBezTo>
                  <a:pt x="3255796" y="261690"/>
                  <a:pt x="3685192" y="775737"/>
                  <a:pt x="3812871" y="1399687"/>
                </a:cubicBezTo>
                <a:lnTo>
                  <a:pt x="3841454" y="1586974"/>
                </a:lnTo>
                <a:lnTo>
                  <a:pt x="3841454" y="1988712"/>
                </a:lnTo>
                <a:lnTo>
                  <a:pt x="3812871" y="2175999"/>
                </a:lnTo>
                <a:cubicBezTo>
                  <a:pt x="3678176" y="2834234"/>
                  <a:pt x="3207699" y="3370154"/>
                  <a:pt x="2588223" y="3596974"/>
                </a:cubicBezTo>
                <a:lnTo>
                  <a:pt x="2457367" y="3638550"/>
                </a:lnTo>
                <a:lnTo>
                  <a:pt x="1397199" y="3638550"/>
                </a:lnTo>
                <a:lnTo>
                  <a:pt x="1353267" y="3627254"/>
                </a:lnTo>
                <a:cubicBezTo>
                  <a:pt x="569253" y="3383400"/>
                  <a:pt x="0" y="2652100"/>
                  <a:pt x="0" y="1787843"/>
                </a:cubicBezTo>
                <a:cubicBezTo>
                  <a:pt x="0" y="1031619"/>
                  <a:pt x="435835" y="377189"/>
                  <a:pt x="1070021" y="62034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532337" y="1462689"/>
            <a:ext cx="613410" cy="1158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情  节</a:t>
            </a:r>
          </a:p>
        </p:txBody>
      </p:sp>
      <p:sp>
        <p:nvSpPr>
          <p:cNvPr id="10" name="矩形 9"/>
          <p:cNvSpPr/>
          <p:nvPr/>
        </p:nvSpPr>
        <p:spPr>
          <a:xfrm>
            <a:off x="4546798" y="1341198"/>
            <a:ext cx="585056" cy="1342518"/>
          </a:xfrm>
          <a:prstGeom prst="rect">
            <a:avLst/>
          </a:prstGeom>
          <a:noFill/>
          <a:ln w="25400">
            <a:solidFill>
              <a:srgbClr val="3B27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>
            <a:off x="2887650" y="2041937"/>
            <a:ext cx="3888000" cy="3850438"/>
          </a:xfrm>
          <a:custGeom>
            <a:gdLst>
              <a:gd name="connsiteX0" fmla="*/ 2323116 w 3888000"/>
              <a:gd name="connsiteY0" fmla="*/ 0 h 3850438"/>
              <a:gd name="connsiteX1" fmla="*/ 2335784 w 3888000"/>
              <a:gd name="connsiteY1" fmla="*/ 1933 h 3850438"/>
              <a:gd name="connsiteX2" fmla="*/ 3888000 w 3888000"/>
              <a:gd name="connsiteY2" fmla="*/ 1906438 h 3850438"/>
              <a:gd name="connsiteX3" fmla="*/ 1944000 w 3888000"/>
              <a:gd name="connsiteY3" fmla="*/ 3850438 h 3850438"/>
              <a:gd name="connsiteX4" fmla="*/ 0 w 3888000"/>
              <a:gd name="connsiteY4" fmla="*/ 1906438 h 3850438"/>
              <a:gd name="connsiteX5" fmla="*/ 1365914 w 3888000"/>
              <a:gd name="connsiteY5" fmla="*/ 49837 h 3850438"/>
              <a:gd name="connsiteX6" fmla="*/ 1551263 w 3888000"/>
              <a:gd name="connsiteY6" fmla="*/ 2178 h 3850438"/>
              <a:gd name="connsiteX7" fmla="*/ 1551263 w 3888000"/>
              <a:gd name="connsiteY7" fmla="*/ 287203 h 3850438"/>
              <a:gd name="connsiteX8" fmla="*/ 1448083 w 3888000"/>
              <a:gd name="connsiteY8" fmla="*/ 313734 h 3850438"/>
              <a:gd name="connsiteX9" fmla="*/ 276320 w 3888000"/>
              <a:gd name="connsiteY9" fmla="*/ 1906438 h 3850438"/>
              <a:gd name="connsiteX10" fmla="*/ 1944000 w 3888000"/>
              <a:gd name="connsiteY10" fmla="*/ 3574118 h 3850438"/>
              <a:gd name="connsiteX11" fmla="*/ 3611680 w 3888000"/>
              <a:gd name="connsiteY11" fmla="*/ 1906438 h 3850438"/>
              <a:gd name="connsiteX12" fmla="*/ 2439917 w 3888000"/>
              <a:gd name="connsiteY12" fmla="*/ 313734 h 3850438"/>
              <a:gd name="connsiteX13" fmla="*/ 2323116 w 3888000"/>
              <a:gd name="connsiteY13" fmla="*/ 283701 h 38504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88000" h="3850438">
                <a:moveTo>
                  <a:pt x="2323116" y="0"/>
                </a:moveTo>
                <a:lnTo>
                  <a:pt x="2335784" y="1933"/>
                </a:lnTo>
                <a:cubicBezTo>
                  <a:pt x="3221632" y="183204"/>
                  <a:pt x="3888000" y="967001"/>
                  <a:pt x="3888000" y="1906438"/>
                </a:cubicBezTo>
                <a:cubicBezTo>
                  <a:pt x="3888000" y="2980080"/>
                  <a:pt x="3017642" y="3850438"/>
                  <a:pt x="1944000" y="3850438"/>
                </a:cubicBezTo>
                <a:cubicBezTo>
                  <a:pt x="870358" y="3850438"/>
                  <a:pt x="0" y="2980080"/>
                  <a:pt x="0" y="1906438"/>
                </a:cubicBezTo>
                <a:cubicBezTo>
                  <a:pt x="0" y="1034104"/>
                  <a:pt x="574573" y="295969"/>
                  <a:pt x="1365914" y="49837"/>
                </a:cubicBezTo>
                <a:lnTo>
                  <a:pt x="1551263" y="2178"/>
                </a:lnTo>
                <a:lnTo>
                  <a:pt x="1551263" y="287203"/>
                </a:lnTo>
                <a:lnTo>
                  <a:pt x="1448083" y="313734"/>
                </a:lnTo>
                <a:cubicBezTo>
                  <a:pt x="769223" y="524881"/>
                  <a:pt x="276320" y="1158098"/>
                  <a:pt x="276320" y="1906438"/>
                </a:cubicBezTo>
                <a:cubicBezTo>
                  <a:pt x="276320" y="2827472"/>
                  <a:pt x="1022966" y="3574118"/>
                  <a:pt x="1944000" y="3574118"/>
                </a:cubicBezTo>
                <a:cubicBezTo>
                  <a:pt x="2865034" y="3574118"/>
                  <a:pt x="3611680" y="2827472"/>
                  <a:pt x="3611680" y="1906438"/>
                </a:cubicBezTo>
                <a:cubicBezTo>
                  <a:pt x="3611680" y="1158098"/>
                  <a:pt x="3118777" y="524881"/>
                  <a:pt x="2439917" y="313734"/>
                </a:cubicBezTo>
                <a:lnTo>
                  <a:pt x="2323116" y="283701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654040" y="1894205"/>
            <a:ext cx="1495425" cy="2012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37120" y="887730"/>
            <a:ext cx="3373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概括梳理情节内容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60285" y="1857375"/>
            <a:ext cx="3076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分析概括情节结构特点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37120" y="3244850"/>
            <a:ext cx="3191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分析情节的作用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88660" y="1462405"/>
            <a:ext cx="1226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考题类型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/>
      <p:bldP spid="4" grpId="4"/>
      <p:bldP spid="5" grpId="6"/>
      <p:bldP spid="6" grpId="8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4545" y="399415"/>
            <a:ext cx="6143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梳理概括情节内容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6110" y="1343660"/>
            <a:ext cx="1207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必备知识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02790" y="1343660"/>
            <a:ext cx="4188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、小说情节的基本模式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624455" y="2014855"/>
          <a:ext cx="8416925" cy="3421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520"/>
                <a:gridCol w="7177405"/>
              </a:tblGrid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开端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作品反映的矛盾冲突的开始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noFill/>
                  </a:tcPr>
                </a:tc>
              </a:tr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发展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作品中矛盾冲突从展开到激化的演变过程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noFill/>
                  </a:tcPr>
                </a:tc>
              </a:tr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高潮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决定矛盾各方命运的主要矛盾即将解决的关键时刻；是矛盾冲突发展到顶点，人物思想斗争最紧张、最激烈、最尖锐的阶段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noFill/>
                  </a:tcPr>
                </a:tc>
              </a:tr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结局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矛盾得到解决，人物性格的发展已经完成，事件有了最后的结果，主题思想得到充分展现，是情节发展的必然结果。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4545" y="399415"/>
            <a:ext cx="6143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梳理概括情节内容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6110" y="1343660"/>
            <a:ext cx="1207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必备知识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02790" y="1343660"/>
            <a:ext cx="4667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、小说情节的结构要素和作用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线索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614930" y="1784985"/>
          <a:ext cx="8533130" cy="4568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8780"/>
                <a:gridCol w="6864350"/>
              </a:tblGrid>
              <a:tr h="150431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FFFFFF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线索的定义</a:t>
                      </a:r>
                    </a:p>
                  </a:txBody>
                  <a:tcPr>
                    <a:lnL w="19050" cap="rnd">
                      <a:solidFill>
                        <a:srgbClr val="03A9F5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03A9F5"/>
                      </a:solidFill>
                      <a:prstDash val="solid"/>
                    </a:lnT>
                    <a:lnB w="19050">
                      <a:solidFill>
                        <a:srgbClr val="03A9F5"/>
                      </a:solidFill>
                      <a:prstDash val="solid"/>
                    </a:lnB>
                    <a:solidFill>
                      <a:srgbClr val="03A9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FFFFFF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线索是贯串整个作品情节发展的脉络，它可以是小说中的某个人物、某个事物，也可以是作者的情感、小说中的事件，还可以是故事中的空间、时间。</a:t>
                      </a:r>
                    </a:p>
                  </a:txBody>
                  <a:tcPr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03A9F5"/>
                      </a:solidFill>
                      <a:prstDash val="solid"/>
                    </a:lnR>
                    <a:lnT w="19050" cap="rnd">
                      <a:solidFill>
                        <a:srgbClr val="03A9F5"/>
                      </a:solidFill>
                      <a:prstDash val="solid"/>
                    </a:lnT>
                    <a:lnB w="19050">
                      <a:solidFill>
                        <a:srgbClr val="03A9F5"/>
                      </a:solidFill>
                      <a:prstDash val="solid"/>
                    </a:lnB>
                    <a:solidFill>
                      <a:srgbClr val="03A9F5"/>
                    </a:solidFill>
                  </a:tcPr>
                </a:tc>
              </a:tr>
              <a:tr h="62611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线索的作用</a:t>
                      </a:r>
                    </a:p>
                  </a:txBody>
                  <a:tcPr>
                    <a:lnL w="19050" cap="rnd">
                      <a:solidFill>
                        <a:srgbClr val="03A9F5"/>
                      </a:solidFill>
                      <a:prstDash val="solid"/>
                    </a:lnL>
                    <a:lnR w="3175">
                      <a:solidFill>
                        <a:srgbClr val="03A9F5"/>
                      </a:solidFill>
                      <a:prstDash val="dot"/>
                    </a:lnR>
                    <a:lnT w="19050">
                      <a:solidFill>
                        <a:srgbClr val="03A9F5"/>
                      </a:solidFill>
                      <a:prstDash val="solid"/>
                    </a:lnT>
                    <a:lnB w="3175">
                      <a:solidFill>
                        <a:srgbClr val="03A9F5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使小说结构清晰，情节集中；通过线索巧妙安排结构、揭示主题</a:t>
                      </a:r>
                    </a:p>
                  </a:txBody>
                  <a:tcPr>
                    <a:lnL w="3175">
                      <a:solidFill>
                        <a:srgbClr val="03A9F5"/>
                      </a:solidFill>
                      <a:prstDash val="dot"/>
                    </a:lnL>
                    <a:lnR w="19050" cap="rnd">
                      <a:solidFill>
                        <a:srgbClr val="03A9F5"/>
                      </a:solidFill>
                      <a:prstDash val="solid"/>
                    </a:lnR>
                    <a:lnT w="19050">
                      <a:solidFill>
                        <a:srgbClr val="03A9F5"/>
                      </a:solidFill>
                      <a:prstDash val="solid"/>
                    </a:lnT>
                    <a:lnB w="3175">
                      <a:solidFill>
                        <a:srgbClr val="03A9F5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1052195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线索的类别</a:t>
                      </a:r>
                    </a:p>
                  </a:txBody>
                  <a:tcPr>
                    <a:lnL w="19050" cap="rnd">
                      <a:solidFill>
                        <a:srgbClr val="03A9F5"/>
                      </a:solidFill>
                      <a:prstDash val="solid"/>
                    </a:lnL>
                    <a:lnR w="3175">
                      <a:solidFill>
                        <a:srgbClr val="03A9F5"/>
                      </a:solidFill>
                      <a:prstDash val="dot"/>
                    </a:lnR>
                    <a:lnT w="3175">
                      <a:solidFill>
                        <a:srgbClr val="03A9F5"/>
                      </a:solidFill>
                      <a:prstDash val="dot"/>
                    </a:lnT>
                    <a:lnB w="19050" cap="rnd">
                      <a:solidFill>
                        <a:srgbClr val="03A9F5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明线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——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由人物活动或事件发展所直接呈现出来的线索。作用：使所叙述的人物故事容易集中突出。</a:t>
                      </a:r>
                    </a:p>
                  </a:txBody>
                  <a:tcPr>
                    <a:lnL w="3175">
                      <a:solidFill>
                        <a:srgbClr val="03A9F5"/>
                      </a:solidFill>
                      <a:prstDash val="dot"/>
                    </a:lnL>
                    <a:lnR w="19050" cap="rnd">
                      <a:solidFill>
                        <a:srgbClr val="03A9F5"/>
                      </a:solidFill>
                      <a:prstDash val="solid"/>
                    </a:lnR>
                    <a:lnT w="3175">
                      <a:solidFill>
                        <a:srgbClr val="03A9F5"/>
                      </a:solidFill>
                      <a:prstDash val="dot"/>
                    </a:lnT>
                    <a:lnB w="3175">
                      <a:solidFill>
                        <a:srgbClr val="03A9F5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1151255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9050" cap="rnd">
                      <a:solidFill>
                        <a:srgbClr val="03A9F5"/>
                      </a:solidFill>
                      <a:prstDash val="solid"/>
                    </a:lnL>
                    <a:lnR w="3175">
                      <a:solidFill>
                        <a:srgbClr val="03A9F5"/>
                      </a:solidFill>
                      <a:prstDash val="dot"/>
                    </a:lnR>
                    <a:lnT w="3175">
                      <a:solidFill>
                        <a:srgbClr val="03A9F5"/>
                      </a:solidFill>
                      <a:prstDash val="dot"/>
                    </a:lnT>
                    <a:lnB w="19050" cap="rnd">
                      <a:solidFill>
                        <a:srgbClr val="03A9F5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暗线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——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未直接描绘的人物活动或由事件间接呈现出来的线索。作用：在更深层面上揭示出当时社会的各种矛盾或斗争的焦点，使故事情节安排更加巧妙，使小说矛盾和主题更加突出。</a:t>
                      </a:r>
                    </a:p>
                  </a:txBody>
                  <a:tcPr>
                    <a:lnL w="3175">
                      <a:solidFill>
                        <a:srgbClr val="03A9F5"/>
                      </a:solidFill>
                      <a:prstDash val="dot"/>
                    </a:lnL>
                    <a:lnR w="19050" cap="rnd">
                      <a:solidFill>
                        <a:srgbClr val="03A9F5"/>
                      </a:solidFill>
                      <a:prstDash val="solid"/>
                    </a:lnR>
                    <a:lnT w="3175">
                      <a:solidFill>
                        <a:srgbClr val="03A9F5"/>
                      </a:solidFill>
                      <a:prstDash val="dot"/>
                    </a:lnT>
                    <a:lnB w="19050" cap="rnd">
                      <a:solidFill>
                        <a:srgbClr val="03A9F5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4545" y="399415"/>
            <a:ext cx="6143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梳理概括情节内容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6110" y="1343660"/>
            <a:ext cx="1207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必备知识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02790" y="1343660"/>
            <a:ext cx="624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、小说情节的结构要素及作用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情节结构安排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605405" y="1784350"/>
          <a:ext cx="8416925" cy="5033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520"/>
                <a:gridCol w="7177405"/>
              </a:tblGrid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摇摆式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即一波三折。小说情节的运行并不呈现为一条直线，作家不会让人物选择捷径一口气跑到底，总会在某处放慢速度甚至停下来做点什么，然后再回到轨道，这就出现了情节的摇摆。情节的摇摆往往赋予小说更为摄人心魄的魅力。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noFill/>
                  </a:tcPr>
                </a:tc>
              </a:tr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欧亨利式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在结尾出其不意地揭示真相，而这个真相通常都出乎人的意料，回扣前面的情节后发现一切又都在情理之中，从而增加小说情节的生动性。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noFill/>
                  </a:tcPr>
                </a:tc>
              </a:tr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延迟式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作者竭力给故事、人物、心理的紧张设置障碍，又不使读者觉得希望完全破灭，在这种捉迷藏式的游戏中，一环扣一环，实现小说的结构张力。如《外国小说欣赏》中的《牲畜林》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noFill/>
                  </a:tcPr>
                </a:tc>
              </a:tr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横断面式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将时空浓缩到一个小小的点，在精巧的结构中展开漫长的时间和立体的无限空间。如《外国小说欣赏》中的《半张纸》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855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646464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意识流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它打破了时间这一恒常的维度，让人物的意识在超时空的空间里任意往来。如《外国小说欣赏》中的《墙上的斑点》</a:t>
                      </a:r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4545" y="399415"/>
            <a:ext cx="6143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梳理概括情节内容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6110" y="1343660"/>
            <a:ext cx="1207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考题类型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31365" y="921385"/>
            <a:ext cx="4188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、梳理概括情节类题考查类型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289175" y="1356360"/>
          <a:ext cx="8532495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855"/>
                <a:gridCol w="1675130"/>
                <a:gridCol w="5604510"/>
              </a:tblGrid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FF6238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考查类型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FF6238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审题判定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FF6238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示例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802640"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FF6238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明考型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题干中有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情节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、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脉络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、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过程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或者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概括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”“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梳理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等字样。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2013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重庆卷）请围绕主人公贝尔蒂梳理文章的基本情节。《枪口下的人格》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8100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2011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安徽卷）请用简明的语言梳理这篇小说的脉络。《巴尔塔萨的一个奇特下午》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81000">
                <a:tc rowSpan="4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FF6238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暗考型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对照明考型自己总结暗考型的特点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2015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安徽卷）请用简洁的文字写出小说中小格对达子的态度变化过程。《蓑衣》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8100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2015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湖南卷）综观全文，从情节的发展分析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我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的心理变化。《童年随之而去》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8100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2017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江苏卷）结合情节，简要分析小说中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我的朋友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是生活状态。《一个圣诞节的回忆》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8100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2018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全国卷</a:t>
                      </a: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）请简要分析文中先行者的心理变化过程。《徽纪元》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TABLE_BEAUTIFY" val="smartTable{9b803ba4-202a-4340-aed8-5d8fb5ec7d70}"/>
  <p:tag name="TABLE_COLORIDX" val="l"/>
  <p:tag name="TABLE_EMPHASIZE_COLOR" val="6579300"/>
  <p:tag name="TABLE_ENDDRAG_ORIGIN_RECT" val="662*269"/>
  <p:tag name="TABLE_ENDDRAG_RECT" val="206*158*662*269"/>
  <p:tag name="TABLE_ONEKEY_SKIN_IDX" val="0"/>
  <p:tag name="TABLE_RECT" val="216.45*158.65*671.9*120"/>
  <p:tag name="TABLE_SKINIDX" val="-1"/>
</p:tagLst>
</file>

<file path=ppt/tags/tag2.xml><?xml version="1.0" encoding="utf-8"?>
<p:tagLst xmlns:p="http://schemas.openxmlformats.org/presentationml/2006/main">
  <p:tag name="KSO_WM_UNIT_TABLE_BEAUTIFY" val="smartTable{ba9dfeba-891e-4df4-a7a2-63a4c8862400}"/>
  <p:tag name="TABLE_COLOR_RGB" val="0x000000*0xFFFFFF*0x212121*0xFFFFFF*0x03A9F5*0x00BCD5*0x009788*0x4CB050*0x8CC34B*0xCDDC39"/>
  <p:tag name="TABLE_COLORIDX" val="2"/>
  <p:tag name="TABLE_EMPHASIZE_COLOR" val="240117"/>
  <p:tag name="TABLE_SKINIDX" val="0"/>
</p:tagLst>
</file>

<file path=ppt/tags/tag3.xml><?xml version="1.0" encoding="utf-8"?>
<p:tagLst xmlns:p="http://schemas.openxmlformats.org/presentationml/2006/main">
  <p:tag name="KSO_WM_UNIT_TABLE_BEAUTIFY" val="smartTable{9b803ba4-202a-4340-aed8-5d8fb5ec7d70}"/>
  <p:tag name="TABLE_COLORIDX" val="l"/>
  <p:tag name="TABLE_EMPHASIZE_COLOR" val="6579300"/>
  <p:tag name="TABLE_ENDDRAG_ORIGIN_RECT" val="662*269"/>
  <p:tag name="TABLE_ENDDRAG_RECT" val="206*158*662*269"/>
  <p:tag name="TABLE_ONEKEY_SKIN_IDX" val="0"/>
  <p:tag name="TABLE_RECT" val="216.45*158.65*671.9*120"/>
  <p:tag name="TABLE_SKINIDX" val="-1"/>
</p:tagLst>
</file>

<file path=ppt/tags/tag4.xml><?xml version="1.0" encoding="utf-8"?>
<p:tagLst xmlns:p="http://schemas.openxmlformats.org/presentationml/2006/main">
  <p:tag name="KSO_WM_UNIT_TABLE_BEAUTIFY" val="smartTable{8bb8ff2e-72af-4d1a-b29e-3c599d82bc8c}"/>
  <p:tag name="TABLE_COLOR_RGB" val="0x000000*0xFFFFFF*0x212121*0xFFFFFF*0xFF6238*0xFFD147*0xFFB57D*0xFF7A51*0xFFD791*0xFF8C6D"/>
  <p:tag name="TABLE_COLORIDX" val="3"/>
  <p:tag name="TABLE_EMPHASIZE_COLOR" val="16736824"/>
  <p:tag name="TABLE_SKINIDX" val="2"/>
</p:tagLst>
</file>

<file path=ppt/tags/tag5.xml><?xml version="1.0" encoding="utf-8"?>
<p:tagLst xmlns:p="http://schemas.openxmlformats.org/presentationml/2006/main">
  <p:tag name="KSO_WM_UNIT_TABLE_BEAUTIFY" val="smartTable{4e5ff90b-3172-4776-98c5-03cfbf4bb913}"/>
  <p:tag name="TABLE_COLOR_RGB" val="0x000000*0xFFFFFF*0x212121*0xFFFFFF*0x8F9887*0xB5BE87*0xB8BACF*0xB7C8D2*0xC3AFB0*0xEFB2C1"/>
  <p:tag name="TABLE_COLORIDX" val="6"/>
  <p:tag name="TABLE_EMPHASIZE_COLOR" val="9410695"/>
  <p:tag name="TABLE_ENDDRAG_ORIGIN_RECT" val="733*398"/>
  <p:tag name="TABLE_ENDDRAG_RECT" val="144*108*733*398"/>
  <p:tag name="TABLE_SKINIDX" val="0"/>
</p:tagLst>
</file>

<file path=ppt/tags/tag6.xml><?xml version="1.0" encoding="utf-8"?>
<p:tagLst xmlns:p="http://schemas.openxmlformats.org/presentationml/2006/main">
  <p:tag name="KSO_WM_UNIT_TABLE_BEAUTIFY" val="smartTable{b7285a0f-b925-4237-a165-7434a968d219}"/>
  <p:tag name="TABLE_ENDDRAG_ORIGIN_RECT" val="444*127"/>
  <p:tag name="TABLE_ENDDRAG_RECT" val="167*28*444*127"/>
</p:tagLst>
</file>

<file path=ppt/tags/tag7.xml><?xml version="1.0" encoding="utf-8"?>
<p:tagLst xmlns:p="http://schemas.openxmlformats.org/presentationml/2006/main">
  <p:tag name="KSO_WM_UNIT_TABLE_BEAUTIFY" val="smartTable{51a7215a-fd11-4d42-ab25-db1c6712607d}"/>
  <p:tag name="TABLE_ENDDRAG_ORIGIN_RECT" val="286*216"/>
  <p:tag name="TABLE_ENDDRAG_RECT" val="206*170*286*216"/>
</p:tagLst>
</file>

<file path=ppt/tags/tag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48</Paragraphs>
  <Slides>11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21">
      <vt:lpstr>Arial</vt:lpstr>
      <vt:lpstr>等线 Light</vt:lpstr>
      <vt:lpstr>等线</vt:lpstr>
      <vt:lpstr>微软雅黑</vt:lpstr>
      <vt:lpstr>Calibri Light</vt:lpstr>
      <vt:lpstr>Calibri</vt:lpstr>
      <vt:lpstr>楷体</vt:lpstr>
      <vt:lpstr>钟齐段宁行书</vt:lpstr>
      <vt:lpstr>方正铁筋隶书简体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2020-12-09T14:58:04.552</cp:lastPrinted>
  <dcterms:created xsi:type="dcterms:W3CDTF">2020-12-09T14:58:04Z</dcterms:created>
  <dcterms:modified xsi:type="dcterms:W3CDTF">2021-01-03T04:21:18Z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