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4"/>
  </p:notesMasterIdLst>
  <p:sldIdLst>
    <p:sldId id="264" r:id="rId3"/>
    <p:sldId id="341" r:id="rId4"/>
    <p:sldId id="342" r:id="rId5"/>
    <p:sldId id="326" r:id="rId6"/>
    <p:sldId id="327" r:id="rId7"/>
    <p:sldId id="282" r:id="rId8"/>
    <p:sldId id="343" r:id="rId9"/>
    <p:sldId id="283" r:id="rId10"/>
    <p:sldId id="328" r:id="rId11"/>
    <p:sldId id="310" r:id="rId12"/>
    <p:sldId id="334" r:id="rId13"/>
    <p:sldId id="335" r:id="rId14"/>
    <p:sldId id="344" r:id="rId15"/>
    <p:sldId id="336" r:id="rId16"/>
    <p:sldId id="337" r:id="rId17"/>
    <p:sldId id="329" r:id="rId18"/>
    <p:sldId id="338" r:id="rId19"/>
    <p:sldId id="339" r:id="rId20"/>
    <p:sldId id="340" r:id="rId21"/>
    <p:sldId id="294" r:id="rId22"/>
    <p:sldId id="296"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A71A55"/>
    <a:srgbClr val="D8B66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0" d="100"/>
          <a:sy n="90" d="100"/>
        </p:scale>
        <p:origin x="-480"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7" Type="http://schemas.openxmlformats.org/officeDocument/2006/relationships/tableStyles" Target="tableStyles.xml"/><Relationship Id="rId26" Type="http://schemas.openxmlformats.org/officeDocument/2006/relationships/viewProps" Target="viewProps.xml"/><Relationship Id="rId25" Type="http://schemas.openxmlformats.org/officeDocument/2006/relationships/presProps" Target="presProps.xml"/><Relationship Id="rId24" Type="http://schemas.openxmlformats.org/officeDocument/2006/relationships/notesMaster" Target="notesMasters/notesMaster1.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F8274A4B-E43E-4B1A-BD72-C9679B52211A}" type="datetimeFigureOut">
              <a:rPr lang="zh-CN" altLang="en-US"/>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eaLnBrk="1" hangingPunct="1">
              <a:defRPr sz="1200">
                <a:latin typeface="Calibri" panose="020F0502020204030204" pitchFamily="34" charset="0"/>
                <a:ea typeface="宋体" panose="02010600030101010101" pitchFamily="2" charset="-122"/>
              </a:defRPr>
            </a:lvl1pPr>
          </a:lstStyle>
          <a:p>
            <a:pPr>
              <a:defRPr/>
            </a:pPr>
            <a:fld id="{BB97C5DC-804D-4AFC-82F9-975A8157542E}" type="slidenum">
              <a:rPr lang="zh-CN" altLang="en-US"/>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28650" y="365125"/>
            <a:ext cx="7886700" cy="58118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29150" y="1825625"/>
            <a:ext cx="38862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365125"/>
            <a:ext cx="5800725"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5"/>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0"/>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2371725" y="2803525"/>
            <a:ext cx="647700" cy="647700"/>
          </a:xfrm>
          <a:prstGeom prst="ellipse">
            <a:avLst/>
          </a:prstGeom>
          <a:solidFill>
            <a:srgbClr val="D8B66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17410" name="标题 2"/>
          <p:cNvSpPr>
            <a:spLocks noGrp="1"/>
          </p:cNvSpPr>
          <p:nvPr>
            <p:ph type="title"/>
          </p:nvPr>
        </p:nvSpPr>
        <p:spPr bwMode="auto">
          <a:xfrm>
            <a:off x="2381250" y="2514600"/>
            <a:ext cx="6551613" cy="1223963"/>
          </a:xfrm>
          <a:noFill/>
          <a:ln>
            <a:miter lim="800000"/>
          </a:ln>
        </p:spPr>
        <p:txBody>
          <a:bodyPr vert="horz" wrap="square" lIns="91440" tIns="45720" rIns="91440" bIns="45720" numCol="1" anchorCtr="0" compatLnSpc="1"/>
          <a:lstStyle/>
          <a:p>
            <a:pPr eaLnBrk="1" hangingPunct="1"/>
            <a:r>
              <a:rPr lang="en-US" altLang="zh-CN" smtClean="0">
                <a:solidFill>
                  <a:srgbClr val="A71A55"/>
                </a:solidFill>
              </a:rPr>
              <a:t>15  </a:t>
            </a:r>
            <a:r>
              <a:rPr lang="zh-CN" altLang="en-US" smtClean="0"/>
              <a:t>我一生中的重要选择</a:t>
            </a:r>
            <a:endParaRPr lang="zh-CN" altLang="en-US" smtClean="0"/>
          </a:p>
        </p:txBody>
      </p:sp>
    </p:spTree>
  </p:cSld>
  <p:clrMapOvr>
    <a:masterClrMapping/>
  </p:clrMapOvr>
  <p:transition spd="med">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矩形 2"/>
          <p:cNvSpPr>
            <a:spLocks noChangeArrowheads="1"/>
          </p:cNvSpPr>
          <p:nvPr/>
        </p:nvSpPr>
        <p:spPr bwMode="auto">
          <a:xfrm>
            <a:off x="323850" y="3860800"/>
            <a:ext cx="8137525" cy="1563688"/>
          </a:xfrm>
          <a:prstGeom prst="rect">
            <a:avLst/>
          </a:prstGeom>
          <a:noFill/>
          <a:ln w="9525">
            <a:solidFill>
              <a:srgbClr val="0000FF"/>
            </a:solidFill>
            <a:miter lim="800000"/>
          </a:ln>
        </p:spPr>
        <p:txBody>
          <a:bodyPr>
            <a:spAutoFit/>
          </a:bodyPr>
          <a:lstStyle/>
          <a:p>
            <a:pPr algn="just"/>
            <a:r>
              <a:rPr lang="zh-CN" altLang="en-US" sz="3200" b="1">
                <a:solidFill>
                  <a:srgbClr val="FF0000"/>
                </a:solidFill>
                <a:latin typeface="Times New Roman" panose="02020603050405020304" pitchFamily="18" charset="0"/>
              </a:rPr>
              <a:t>原因或条件：是历史规律。 影响或结果：倡导老师不要剥夺学生的劳动成果，为学生创造成长的平台。</a:t>
            </a:r>
            <a:endParaRPr lang="zh-CN" altLang="zh-CN" sz="3200" b="1">
              <a:solidFill>
                <a:srgbClr val="FF0000"/>
              </a:solidFill>
              <a:latin typeface="Times New Roman" panose="02020603050405020304" pitchFamily="18" charset="0"/>
            </a:endParaRPr>
          </a:p>
        </p:txBody>
      </p:sp>
      <p:sp>
        <p:nvSpPr>
          <p:cNvPr id="25602" name="矩形 3"/>
          <p:cNvSpPr>
            <a:spLocks noChangeArrowheads="1"/>
          </p:cNvSpPr>
          <p:nvPr/>
        </p:nvSpPr>
        <p:spPr bwMode="auto">
          <a:xfrm>
            <a:off x="395288" y="1700213"/>
            <a:ext cx="8280400" cy="1739900"/>
          </a:xfrm>
          <a:prstGeom prst="rect">
            <a:avLst/>
          </a:prstGeom>
          <a:noFill/>
          <a:ln w="9525">
            <a:noFill/>
            <a:miter lim="800000"/>
          </a:ln>
        </p:spPr>
        <p:txBody>
          <a:bodyPr>
            <a:spAutoFit/>
          </a:bodyPr>
          <a:lstStyle/>
          <a:p>
            <a:pPr algn="just"/>
            <a:r>
              <a:rPr lang="zh-CN" altLang="en-US" sz="3600" b="1">
                <a:latin typeface="Times New Roman" panose="02020603050405020304" pitchFamily="18" charset="0"/>
              </a:rPr>
              <a:t>作者当时进行人生第六次重大抉择的原因（或条件）是什么？最终产生了怎样的影响（或结果）？</a:t>
            </a:r>
            <a:endParaRPr lang="zh-CN" altLang="zh-CN" sz="3600" b="1">
              <a:latin typeface="Times New Roman" panose="02020603050405020304" pitchFamily="18" charset="0"/>
            </a:endParaRPr>
          </a:p>
        </p:txBody>
      </p:sp>
      <p:sp>
        <p:nvSpPr>
          <p:cNvPr id="25605" name="WordArt 5"/>
          <p:cNvSpPr>
            <a:spLocks noChangeArrowheads="1" noChangeShapeType="1" noTextEdit="1"/>
          </p:cNvSpPr>
          <p:nvPr/>
        </p:nvSpPr>
        <p:spPr bwMode="auto">
          <a:xfrm>
            <a:off x="2771775" y="549275"/>
            <a:ext cx="4200525" cy="863600"/>
          </a:xfrm>
          <a:prstGeom prst="rect">
            <a:avLst/>
          </a:prstGeom>
        </p:spPr>
        <p:txBody>
          <a:bodyPr wrap="none" fromWordArt="1">
            <a:prstTxWarp prst="textDeflate">
              <a:avLst>
                <a:gd name="adj" fmla="val 18565"/>
              </a:avLst>
            </a:prstTxWarp>
          </a:bodyPr>
          <a:lstStyle/>
          <a:p>
            <a:pPr algn="ctr"/>
            <a:r>
              <a:rPr lang="zh-CN" altLang="en-US" sz="3600" b="1" kern="10">
                <a:ln w="9525">
                  <a:solidFill>
                    <a:srgbClr val="000000"/>
                  </a:solidFill>
                  <a:round/>
                </a:ln>
                <a:solidFill>
                  <a:srgbClr val="000000"/>
                </a:solidFill>
                <a:latin typeface="宋体" panose="02010600030101010101" pitchFamily="2" charset="-122"/>
                <a:ea typeface="宋体" panose="02010600030101010101" pitchFamily="2" charset="-122"/>
              </a:rPr>
              <a:t>研读品味，合作探究</a:t>
            </a:r>
            <a:endParaRPr lang="zh-CN" altLang="en-US" sz="3600" b="1"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601"/>
                                        </p:tgtEl>
                                        <p:attrNameLst>
                                          <p:attrName>style.visibility</p:attrName>
                                        </p:attrNameLst>
                                      </p:cBhvr>
                                      <p:to>
                                        <p:strVal val="visible"/>
                                      </p:to>
                                    </p:set>
                                    <p:anim calcmode="lin" valueType="num">
                                      <p:cBhvr additive="base">
                                        <p:cTn id="7" dur="500" fill="hold"/>
                                        <p:tgtEl>
                                          <p:spTgt spid="25601"/>
                                        </p:tgtEl>
                                        <p:attrNameLst>
                                          <p:attrName>ppt_x</p:attrName>
                                        </p:attrNameLst>
                                      </p:cBhvr>
                                      <p:tavLst>
                                        <p:tav tm="0">
                                          <p:val>
                                            <p:strVal val="#ppt_x"/>
                                          </p:val>
                                        </p:tav>
                                        <p:tav tm="100000">
                                          <p:val>
                                            <p:strVal val="#ppt_x"/>
                                          </p:val>
                                        </p:tav>
                                      </p:tavLst>
                                    </p:anim>
                                    <p:anim calcmode="lin" valueType="num">
                                      <p:cBhvr additive="base">
                                        <p:cTn id="8" dur="500" fill="hold"/>
                                        <p:tgtEl>
                                          <p:spTgt spid="2560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矩形 2"/>
          <p:cNvSpPr>
            <a:spLocks noChangeArrowheads="1"/>
          </p:cNvSpPr>
          <p:nvPr/>
        </p:nvSpPr>
        <p:spPr bwMode="auto">
          <a:xfrm>
            <a:off x="755650" y="3284538"/>
            <a:ext cx="7632700" cy="1563687"/>
          </a:xfrm>
          <a:prstGeom prst="rect">
            <a:avLst/>
          </a:prstGeom>
          <a:noFill/>
          <a:ln w="9525">
            <a:solidFill>
              <a:srgbClr val="0000FF"/>
            </a:solidFill>
            <a:miter lim="800000"/>
          </a:ln>
        </p:spPr>
        <p:txBody>
          <a:bodyPr>
            <a:spAutoFit/>
          </a:bodyPr>
          <a:lstStyle/>
          <a:p>
            <a:pPr algn="just"/>
            <a:r>
              <a:rPr lang="zh-CN" altLang="en-US" sz="3200" b="1">
                <a:solidFill>
                  <a:srgbClr val="FF0000"/>
                </a:solidFill>
                <a:latin typeface="Times New Roman" panose="02020603050405020304" pitchFamily="18" charset="0"/>
              </a:rPr>
              <a:t>因为年轻人有闯劲，能勇于从事重要的岗位或积极冲向市场的前沿这样能更好的创造一切条件，让年轻人能够做出成果。</a:t>
            </a:r>
            <a:endParaRPr lang="zh-CN" altLang="zh-CN" sz="3200" b="1">
              <a:solidFill>
                <a:srgbClr val="FF0000"/>
              </a:solidFill>
              <a:latin typeface="Times New Roman" panose="02020603050405020304" pitchFamily="18" charset="0"/>
            </a:endParaRPr>
          </a:p>
        </p:txBody>
      </p:sp>
      <p:sp>
        <p:nvSpPr>
          <p:cNvPr id="26626" name="矩形 3"/>
          <p:cNvSpPr>
            <a:spLocks noChangeArrowheads="1"/>
          </p:cNvSpPr>
          <p:nvPr/>
        </p:nvSpPr>
        <p:spPr bwMode="auto">
          <a:xfrm>
            <a:off x="395288" y="692150"/>
            <a:ext cx="8569325" cy="2289175"/>
          </a:xfrm>
          <a:prstGeom prst="rect">
            <a:avLst/>
          </a:prstGeom>
          <a:noFill/>
          <a:ln w="9525">
            <a:noFill/>
            <a:miter lim="800000"/>
          </a:ln>
        </p:spPr>
        <p:txBody>
          <a:bodyPr>
            <a:spAutoFit/>
          </a:bodyPr>
          <a:lstStyle/>
          <a:p>
            <a:pPr algn="just"/>
            <a:r>
              <a:rPr lang="zh-CN" altLang="en-US" sz="3600" b="1">
                <a:latin typeface="Times New Roman" panose="02020603050405020304" pitchFamily="18" charset="0"/>
              </a:rPr>
              <a:t>文中说“扶植年轻人我觉得是一种历史的潮流，当然我们要创造条件，就是把他们推到需求刺激的风口浪尖上。说说你对这句话的理解。</a:t>
            </a:r>
            <a:endParaRPr lang="zh-CN" altLang="zh-CN" sz="36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6625"/>
                                        </p:tgtEl>
                                        <p:attrNameLst>
                                          <p:attrName>style.visibility</p:attrName>
                                        </p:attrNameLst>
                                      </p:cBhvr>
                                      <p:to>
                                        <p:strVal val="visible"/>
                                      </p:to>
                                    </p:set>
                                    <p:anim calcmode="lin" valueType="num">
                                      <p:cBhvr additive="base">
                                        <p:cTn id="7" dur="500" fill="hold"/>
                                        <p:tgtEl>
                                          <p:spTgt spid="26625"/>
                                        </p:tgtEl>
                                        <p:attrNameLst>
                                          <p:attrName>ppt_x</p:attrName>
                                        </p:attrNameLst>
                                      </p:cBhvr>
                                      <p:tavLst>
                                        <p:tav tm="0">
                                          <p:val>
                                            <p:strVal val="#ppt_x"/>
                                          </p:val>
                                        </p:tav>
                                        <p:tav tm="100000">
                                          <p:val>
                                            <p:strVal val="#ppt_x"/>
                                          </p:val>
                                        </p:tav>
                                      </p:tavLst>
                                    </p:anim>
                                    <p:anim calcmode="lin" valueType="num">
                                      <p:cBhvr additive="base">
                                        <p:cTn id="8" dur="500" fill="hold"/>
                                        <p:tgtEl>
                                          <p:spTgt spid="2662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矩形 2"/>
          <p:cNvSpPr>
            <a:spLocks noChangeArrowheads="1"/>
          </p:cNvSpPr>
          <p:nvPr/>
        </p:nvSpPr>
        <p:spPr bwMode="auto">
          <a:xfrm>
            <a:off x="468313" y="2060575"/>
            <a:ext cx="8424862" cy="3944938"/>
          </a:xfrm>
          <a:prstGeom prst="rect">
            <a:avLst/>
          </a:prstGeom>
          <a:noFill/>
          <a:ln w="9525">
            <a:solidFill>
              <a:srgbClr val="0000FF"/>
            </a:solidFill>
            <a:miter lim="800000"/>
          </a:ln>
        </p:spPr>
        <p:txBody>
          <a:bodyPr>
            <a:spAutoFit/>
          </a:bodyPr>
          <a:lstStyle/>
          <a:p>
            <a:pPr algn="just"/>
            <a:r>
              <a:rPr lang="zh-CN" altLang="en-US" sz="2800" b="1">
                <a:solidFill>
                  <a:srgbClr val="FF0000"/>
                </a:solidFill>
                <a:latin typeface="Times New Roman" panose="02020603050405020304" pitchFamily="18" charset="0"/>
              </a:rPr>
              <a:t> </a:t>
            </a:r>
            <a:r>
              <a:rPr lang="zh-CN" altLang="en-US" sz="2800" b="1">
                <a:solidFill>
                  <a:schemeClr val="tx2"/>
                </a:solidFill>
                <a:latin typeface="Times New Roman" panose="02020603050405020304" pitchFamily="18" charset="0"/>
              </a:rPr>
              <a:t>我要赏析的句子是：所以我知道自己是一个下午四、五点钟的太阳；各位呢，上午八、九点钟的太阳，这是本科生；硕士生呢，九、十点钟的太阳；博士生呢，十点、十一点钟，如日中天的太阳。那么，一个快落山的太阳跟大家讲的，更多的是自己一生奋斗过来的体会。</a:t>
            </a:r>
            <a:endParaRPr lang="zh-CN" altLang="en-US" sz="2800" b="1">
              <a:solidFill>
                <a:schemeClr val="tx2"/>
              </a:solidFill>
              <a:latin typeface="Times New Roman" panose="02020603050405020304" pitchFamily="18" charset="0"/>
            </a:endParaRPr>
          </a:p>
          <a:p>
            <a:pPr algn="just"/>
            <a:r>
              <a:rPr lang="zh-CN" altLang="en-US" sz="2800" b="1">
                <a:solidFill>
                  <a:srgbClr val="FF0000"/>
                </a:solidFill>
                <a:latin typeface="Times New Roman" panose="02020603050405020304" pitchFamily="18" charset="0"/>
              </a:rPr>
              <a:t>我的赏析：这段话用不同阶段时期的太阳来比喻不同学位和不同身份的人的精气神特点，贴切形象，通俗易懂。</a:t>
            </a:r>
            <a:endParaRPr lang="zh-CN" altLang="en-US" sz="2800" b="1">
              <a:solidFill>
                <a:srgbClr val="FF0000"/>
              </a:solidFill>
              <a:latin typeface="Times New Roman" panose="02020603050405020304" pitchFamily="18" charset="0"/>
            </a:endParaRPr>
          </a:p>
        </p:txBody>
      </p:sp>
      <p:sp>
        <p:nvSpPr>
          <p:cNvPr id="27650" name="矩形 3"/>
          <p:cNvSpPr>
            <a:spLocks noChangeArrowheads="1"/>
          </p:cNvSpPr>
          <p:nvPr/>
        </p:nvSpPr>
        <p:spPr bwMode="auto">
          <a:xfrm>
            <a:off x="468313" y="692150"/>
            <a:ext cx="8496300" cy="1190625"/>
          </a:xfrm>
          <a:prstGeom prst="rect">
            <a:avLst/>
          </a:prstGeom>
          <a:noFill/>
          <a:ln w="9525">
            <a:noFill/>
            <a:miter lim="800000"/>
          </a:ln>
        </p:spPr>
        <p:txBody>
          <a:bodyPr>
            <a:spAutoFit/>
          </a:bodyPr>
          <a:lstStyle/>
          <a:p>
            <a:pPr algn="just"/>
            <a:r>
              <a:rPr lang="zh-CN" altLang="en-US" sz="3600" b="1">
                <a:latin typeface="Times New Roman" panose="02020603050405020304" pitchFamily="18" charset="0"/>
              </a:rPr>
              <a:t>本文语言通俗幽默，真挚感人。请速读课文，标画相关语句加以赏析。</a:t>
            </a:r>
            <a:endParaRPr lang="zh-CN" altLang="zh-CN" sz="36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7649"/>
                                        </p:tgtEl>
                                        <p:attrNameLst>
                                          <p:attrName>style.visibility</p:attrName>
                                        </p:attrNameLst>
                                      </p:cBhvr>
                                      <p:to>
                                        <p:strVal val="visible"/>
                                      </p:to>
                                    </p:set>
                                    <p:anim calcmode="lin" valueType="num">
                                      <p:cBhvr additive="base">
                                        <p:cTn id="7" dur="500" fill="hold"/>
                                        <p:tgtEl>
                                          <p:spTgt spid="27649"/>
                                        </p:tgtEl>
                                        <p:attrNameLst>
                                          <p:attrName>ppt_x</p:attrName>
                                        </p:attrNameLst>
                                      </p:cBhvr>
                                      <p:tavLst>
                                        <p:tav tm="0">
                                          <p:val>
                                            <p:strVal val="#ppt_x"/>
                                          </p:val>
                                        </p:tav>
                                        <p:tav tm="100000">
                                          <p:val>
                                            <p:strVal val="#ppt_x"/>
                                          </p:val>
                                        </p:tav>
                                      </p:tavLst>
                                    </p:anim>
                                    <p:anim calcmode="lin" valueType="num">
                                      <p:cBhvr additive="base">
                                        <p:cTn id="8" dur="500" fill="hold"/>
                                        <p:tgtEl>
                                          <p:spTgt spid="2764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4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650" y="692150"/>
            <a:ext cx="7632700" cy="1554163"/>
          </a:xfrm>
          <a:prstGeom prst="rect">
            <a:avLst/>
          </a:prstGeom>
        </p:spPr>
        <p:txBody>
          <a:bodyPr>
            <a:spAutoFit/>
          </a:bodyPr>
          <a:lstStyle/>
          <a:p>
            <a:pPr algn="just"/>
            <a:r>
              <a:rPr lang="zh-CN" altLang="en-US" sz="3200" b="1">
                <a:latin typeface="Times New Roman" panose="02020603050405020304" pitchFamily="18" charset="0"/>
              </a:rPr>
              <a:t>我要赏析的句子是：明明是一个过去时态，大家误以为是一个现在时态，甚至于以为是能主导将来方向的一个将来时态。</a:t>
            </a:r>
            <a:endParaRPr lang="zh-CN" altLang="en-US" sz="3200" b="1">
              <a:latin typeface="Times New Roman" panose="02020603050405020304" pitchFamily="18" charset="0"/>
            </a:endParaRPr>
          </a:p>
        </p:txBody>
      </p:sp>
      <p:sp>
        <p:nvSpPr>
          <p:cNvPr id="40963" name="矩形 2"/>
          <p:cNvSpPr>
            <a:spLocks noChangeArrowheads="1"/>
          </p:cNvSpPr>
          <p:nvPr/>
        </p:nvSpPr>
        <p:spPr bwMode="auto">
          <a:xfrm>
            <a:off x="755650" y="2852738"/>
            <a:ext cx="7632700" cy="2538412"/>
          </a:xfrm>
          <a:prstGeom prst="rect">
            <a:avLst/>
          </a:prstGeom>
          <a:noFill/>
          <a:ln w="9525">
            <a:solidFill>
              <a:srgbClr val="0000FF"/>
            </a:solidFill>
            <a:miter lim="800000"/>
          </a:ln>
        </p:spPr>
        <p:txBody>
          <a:bodyPr>
            <a:spAutoFit/>
          </a:bodyPr>
          <a:lstStyle/>
          <a:p>
            <a:pPr algn="just"/>
            <a:r>
              <a:rPr lang="zh-CN" altLang="en-US" sz="3200" b="1">
                <a:solidFill>
                  <a:srgbClr val="FF0000"/>
                </a:solidFill>
              </a:rPr>
              <a:t>我的赏析：“过去时态”意思是淘汰、落伍了的老朽，“现在时态”的意思是正当红的核心人物，“将来时态”的意思是决策者、领军人物。面对大学生听众，比喻恰当，语言幽默，通俗易懂。</a:t>
            </a:r>
            <a:endParaRPr lang="zh-CN" altLang="en-US" sz="32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0963"/>
                                        </p:tgtEl>
                                        <p:attrNameLst>
                                          <p:attrName>style.visibility</p:attrName>
                                        </p:attrNameLst>
                                      </p:cBhvr>
                                      <p:to>
                                        <p:strVal val="visible"/>
                                      </p:to>
                                    </p:set>
                                    <p:anim calcmode="lin" valueType="num">
                                      <p:cBhvr additive="base">
                                        <p:cTn id="13" dur="500" fill="hold"/>
                                        <p:tgtEl>
                                          <p:spTgt spid="40963"/>
                                        </p:tgtEl>
                                        <p:attrNameLst>
                                          <p:attrName>ppt_x</p:attrName>
                                        </p:attrNameLst>
                                      </p:cBhvr>
                                      <p:tavLst>
                                        <p:tav tm="0">
                                          <p:val>
                                            <p:strVal val="#ppt_x"/>
                                          </p:val>
                                        </p:tav>
                                        <p:tav tm="100000">
                                          <p:val>
                                            <p:strVal val="#ppt_x"/>
                                          </p:val>
                                        </p:tav>
                                      </p:tavLst>
                                    </p:anim>
                                    <p:anim calcmode="lin" valueType="num">
                                      <p:cBhvr additive="base">
                                        <p:cTn id="14" dur="500" fill="hold"/>
                                        <p:tgtEl>
                                          <p:spTgt spid="4096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0963"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55650" y="692150"/>
            <a:ext cx="7632700" cy="1554163"/>
          </a:xfrm>
          <a:prstGeom prst="rect">
            <a:avLst/>
          </a:prstGeom>
        </p:spPr>
        <p:txBody>
          <a:bodyPr>
            <a:spAutoFit/>
          </a:bodyPr>
          <a:lstStyle/>
          <a:p>
            <a:r>
              <a:rPr lang="zh-CN" altLang="en-US" sz="3200" b="1">
                <a:solidFill>
                  <a:schemeClr val="tx2"/>
                </a:solidFill>
              </a:rPr>
              <a:t>我要赏析的句子是：当然我们要创造条件，就是把他们推到需求刺激的风口浪尖上。</a:t>
            </a:r>
            <a:endParaRPr lang="zh-CN" altLang="en-US" sz="3200" b="1">
              <a:solidFill>
                <a:schemeClr val="tx2"/>
              </a:solidFill>
            </a:endParaRPr>
          </a:p>
        </p:txBody>
      </p:sp>
      <p:sp>
        <p:nvSpPr>
          <p:cNvPr id="28674" name="矩形 2"/>
          <p:cNvSpPr>
            <a:spLocks noChangeArrowheads="1"/>
          </p:cNvSpPr>
          <p:nvPr/>
        </p:nvSpPr>
        <p:spPr bwMode="auto">
          <a:xfrm>
            <a:off x="755650" y="3141663"/>
            <a:ext cx="7632700" cy="1563687"/>
          </a:xfrm>
          <a:prstGeom prst="rect">
            <a:avLst/>
          </a:prstGeom>
          <a:noFill/>
          <a:ln w="9525">
            <a:solidFill>
              <a:srgbClr val="0000FF"/>
            </a:solidFill>
            <a:miter lim="800000"/>
          </a:ln>
        </p:spPr>
        <p:txBody>
          <a:bodyPr>
            <a:spAutoFit/>
          </a:bodyPr>
          <a:lstStyle/>
          <a:p>
            <a:pPr algn="just"/>
            <a:r>
              <a:rPr lang="zh-CN" altLang="en-US" sz="3200" b="1">
                <a:solidFill>
                  <a:srgbClr val="FF0000"/>
                </a:solidFill>
                <a:latin typeface="Times New Roman" panose="02020603050405020304" pitchFamily="18" charset="0"/>
              </a:rPr>
              <a:t>我的赏析：“风口浪尖”在这里比喻重要的岗位或市场的前沿。运用比喻，使语言表达生动形象。</a:t>
            </a:r>
            <a:endParaRPr lang="zh-CN" altLang="en-US" sz="32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8674"/>
                                        </p:tgtEl>
                                        <p:attrNameLst>
                                          <p:attrName>style.visibility</p:attrName>
                                        </p:attrNameLst>
                                      </p:cBhvr>
                                      <p:to>
                                        <p:strVal val="visible"/>
                                      </p:to>
                                    </p:set>
                                    <p:anim calcmode="lin" valueType="num">
                                      <p:cBhvr additive="base">
                                        <p:cTn id="13" dur="500" fill="hold"/>
                                        <p:tgtEl>
                                          <p:spTgt spid="28674"/>
                                        </p:tgtEl>
                                        <p:attrNameLst>
                                          <p:attrName>ppt_x</p:attrName>
                                        </p:attrNameLst>
                                      </p:cBhvr>
                                      <p:tavLst>
                                        <p:tav tm="0">
                                          <p:val>
                                            <p:strVal val="#ppt_x"/>
                                          </p:val>
                                        </p:tav>
                                        <p:tav tm="100000">
                                          <p:val>
                                            <p:strVal val="#ppt_x"/>
                                          </p:val>
                                        </p:tav>
                                      </p:tavLst>
                                    </p:anim>
                                    <p:anim calcmode="lin" valueType="num">
                                      <p:cBhvr additive="base">
                                        <p:cTn id="14" dur="500" fill="hold"/>
                                        <p:tgtEl>
                                          <p:spTgt spid="286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867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矩形 2"/>
          <p:cNvSpPr>
            <a:spLocks noChangeArrowheads="1"/>
          </p:cNvSpPr>
          <p:nvPr/>
        </p:nvSpPr>
        <p:spPr bwMode="auto">
          <a:xfrm>
            <a:off x="611188" y="1916113"/>
            <a:ext cx="7632700" cy="2538412"/>
          </a:xfrm>
          <a:prstGeom prst="rect">
            <a:avLst/>
          </a:prstGeom>
          <a:noFill/>
          <a:ln w="9525">
            <a:solidFill>
              <a:srgbClr val="0000FF"/>
            </a:solidFill>
            <a:miter lim="800000"/>
          </a:ln>
        </p:spPr>
        <p:txBody>
          <a:bodyPr>
            <a:spAutoFit/>
          </a:bodyPr>
          <a:lstStyle/>
          <a:p>
            <a:pPr algn="just"/>
            <a:r>
              <a:rPr lang="zh-CN" altLang="en-US" sz="3200" b="1">
                <a:solidFill>
                  <a:srgbClr val="FF0000"/>
                </a:solidFill>
                <a:latin typeface="Times New Roman" panose="02020603050405020304" pitchFamily="18" charset="0"/>
              </a:rPr>
              <a:t>课文按时间顺序，有详有略地介绍，深入浅出，即是讲的专业，所谈的问题又带有普遍性，文章的字里行间流露出作者的自信、执着，流露出他的自强奋进、开拓进取，以及他甘做人梯，扶植新秀的崇高。</a:t>
            </a:r>
            <a:endParaRPr lang="zh-CN" altLang="zh-CN" sz="3200" b="1">
              <a:solidFill>
                <a:srgbClr val="FF0000"/>
              </a:solidFill>
              <a:latin typeface="Times New Roman" panose="02020603050405020304" pitchFamily="18" charset="0"/>
            </a:endParaRPr>
          </a:p>
        </p:txBody>
      </p:sp>
      <p:sp>
        <p:nvSpPr>
          <p:cNvPr id="29698" name="矩形 3"/>
          <p:cNvSpPr>
            <a:spLocks noChangeArrowheads="1"/>
          </p:cNvSpPr>
          <p:nvPr/>
        </p:nvSpPr>
        <p:spPr bwMode="auto">
          <a:xfrm>
            <a:off x="468313" y="692150"/>
            <a:ext cx="8675687" cy="641350"/>
          </a:xfrm>
          <a:prstGeom prst="rect">
            <a:avLst/>
          </a:prstGeom>
          <a:noFill/>
          <a:ln w="9525">
            <a:noFill/>
            <a:miter lim="800000"/>
          </a:ln>
        </p:spPr>
        <p:txBody>
          <a:bodyPr>
            <a:spAutoFit/>
          </a:bodyPr>
          <a:lstStyle/>
          <a:p>
            <a:pPr algn="just"/>
            <a:r>
              <a:rPr lang="zh-CN" altLang="en-US" sz="3600" b="1">
                <a:latin typeface="Times New Roman" panose="02020603050405020304" pitchFamily="18" charset="0"/>
              </a:rPr>
              <a:t>请用简洁的语言概括本文所表达的主旨。</a:t>
            </a:r>
            <a:r>
              <a:rPr lang="zh-CN" altLang="en-US" sz="2800" b="1">
                <a:latin typeface="Times New Roman" panose="02020603050405020304" pitchFamily="18" charset="0"/>
              </a:rPr>
              <a:t> </a:t>
            </a:r>
            <a:endParaRPr lang="zh-CN" altLang="zh-CN" sz="2800" b="1">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9697"/>
                                        </p:tgtEl>
                                        <p:attrNameLst>
                                          <p:attrName>style.visibility</p:attrName>
                                        </p:attrNameLst>
                                      </p:cBhvr>
                                      <p:to>
                                        <p:strVal val="visible"/>
                                      </p:to>
                                    </p:set>
                                    <p:anim calcmode="lin" valueType="num">
                                      <p:cBhvr additive="base">
                                        <p:cTn id="7" dur="500" fill="hold"/>
                                        <p:tgtEl>
                                          <p:spTgt spid="29697"/>
                                        </p:tgtEl>
                                        <p:attrNameLst>
                                          <p:attrName>ppt_x</p:attrName>
                                        </p:attrNameLst>
                                      </p:cBhvr>
                                      <p:tavLst>
                                        <p:tav tm="0">
                                          <p:val>
                                            <p:strVal val="#ppt_x"/>
                                          </p:val>
                                        </p:tav>
                                        <p:tav tm="100000">
                                          <p:val>
                                            <p:strVal val="#ppt_x"/>
                                          </p:val>
                                        </p:tav>
                                      </p:tavLst>
                                    </p:anim>
                                    <p:anim calcmode="lin" valueType="num">
                                      <p:cBhvr additive="base">
                                        <p:cTn id="8" dur="500" fill="hold"/>
                                        <p:tgtEl>
                                          <p:spTgt spid="296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2"/>
          <p:cNvSpPr>
            <a:spLocks noChangeArrowheads="1"/>
          </p:cNvSpPr>
          <p:nvPr/>
        </p:nvSpPr>
        <p:spPr bwMode="auto">
          <a:xfrm>
            <a:off x="107950" y="1412875"/>
            <a:ext cx="9036050" cy="1068388"/>
          </a:xfrm>
          <a:prstGeom prst="rect">
            <a:avLst/>
          </a:prstGeom>
          <a:noFill/>
          <a:ln w="9525">
            <a:noFill/>
            <a:miter lim="800000"/>
          </a:ln>
        </p:spPr>
        <p:txBody>
          <a:bodyPr>
            <a:spAutoFit/>
          </a:bodyPr>
          <a:lstStyle/>
          <a:p>
            <a:pPr algn="just" eaLnBrk="0" hangingPunct="0"/>
            <a:r>
              <a:rPr lang="zh-CN" altLang="en-US" sz="3600" b="1">
                <a:latin typeface="宋体" panose="02010600030101010101" pitchFamily="2" charset="-122"/>
              </a:rPr>
              <a:t>王选对人生的重要抉择留给我们什么启示？</a:t>
            </a:r>
            <a:br>
              <a:rPr lang="en-US" altLang="zh-CN" sz="2800" b="1">
                <a:latin typeface="宋体" panose="02010600030101010101" pitchFamily="2" charset="-122"/>
              </a:rPr>
            </a:br>
            <a:endParaRPr lang="zh-CN" altLang="en-US" sz="2800" b="1">
              <a:latin typeface="宋体" panose="02010600030101010101" pitchFamily="2" charset="-122"/>
            </a:endParaRPr>
          </a:p>
        </p:txBody>
      </p:sp>
      <p:sp>
        <p:nvSpPr>
          <p:cNvPr id="30723" name="矩形 3"/>
          <p:cNvSpPr>
            <a:spLocks noChangeArrowheads="1"/>
          </p:cNvSpPr>
          <p:nvPr/>
        </p:nvSpPr>
        <p:spPr bwMode="auto">
          <a:xfrm>
            <a:off x="250825" y="2349500"/>
            <a:ext cx="8604250" cy="3513138"/>
          </a:xfrm>
          <a:prstGeom prst="rect">
            <a:avLst/>
          </a:prstGeom>
          <a:noFill/>
          <a:ln w="9525">
            <a:solidFill>
              <a:srgbClr val="0000FF"/>
            </a:solidFill>
            <a:miter lim="800000"/>
          </a:ln>
        </p:spPr>
        <p:txBody>
          <a:bodyPr>
            <a:spAutoFit/>
          </a:bodyPr>
          <a:lstStyle/>
          <a:p>
            <a:pPr algn="just"/>
            <a:r>
              <a:rPr lang="zh-CN" altLang="zh-CN" b="1"/>
              <a:t>★</a:t>
            </a:r>
            <a:r>
              <a:rPr lang="zh-CN" altLang="en-US" sz="3200" b="1">
                <a:solidFill>
                  <a:srgbClr val="FF0000"/>
                </a:solidFill>
                <a:latin typeface="Times New Roman" panose="02020603050405020304" pitchFamily="18" charset="0"/>
              </a:rPr>
              <a:t>人一生的成就和发展是掌握在自己手中的。</a:t>
            </a:r>
            <a:endParaRPr lang="en-US" altLang="zh-CN" sz="3200" b="1">
              <a:solidFill>
                <a:srgbClr val="FF0000"/>
              </a:solidFill>
              <a:latin typeface="Times New Roman" panose="02020603050405020304" pitchFamily="18" charset="0"/>
            </a:endParaRPr>
          </a:p>
          <a:p>
            <a:pPr algn="just"/>
            <a:r>
              <a:rPr lang="zh-CN" altLang="zh-CN" b="1"/>
              <a:t>★</a:t>
            </a:r>
            <a:r>
              <a:rPr lang="zh-CN" altLang="en-US" sz="3200" b="1">
                <a:solidFill>
                  <a:srgbClr val="FF0000"/>
                </a:solidFill>
                <a:latin typeface="Times New Roman" panose="02020603050405020304" pitchFamily="18" charset="0"/>
              </a:rPr>
              <a:t>一个人的成功要靠智力，要靠勤奋努力，更要靠持之以恒的追求。</a:t>
            </a:r>
            <a:endParaRPr lang="en-US" altLang="zh-CN" sz="3200" b="1">
              <a:solidFill>
                <a:srgbClr val="FF0000"/>
              </a:solidFill>
              <a:latin typeface="Times New Roman" panose="02020603050405020304" pitchFamily="18" charset="0"/>
            </a:endParaRPr>
          </a:p>
          <a:p>
            <a:pPr algn="just"/>
            <a:r>
              <a:rPr lang="zh-CN" altLang="zh-CN" b="1"/>
              <a:t>★</a:t>
            </a:r>
            <a:r>
              <a:rPr lang="zh-CN" altLang="en-US" sz="3200" b="1">
                <a:solidFill>
                  <a:srgbClr val="FF0000"/>
                </a:solidFill>
                <a:latin typeface="Times New Roman" panose="02020603050405020304" pitchFamily="18" charset="0"/>
              </a:rPr>
              <a:t>人生路上，只有勤于思考，善于辨别，洞察秋毫，把握机遇，才有正确的抉择。</a:t>
            </a:r>
            <a:endParaRPr lang="en-US" altLang="zh-CN" sz="3200" b="1">
              <a:solidFill>
                <a:srgbClr val="FF0000"/>
              </a:solidFill>
              <a:latin typeface="Times New Roman" panose="02020603050405020304" pitchFamily="18" charset="0"/>
            </a:endParaRPr>
          </a:p>
          <a:p>
            <a:pPr algn="just"/>
            <a:r>
              <a:rPr lang="zh-CN" altLang="zh-CN" b="1"/>
              <a:t>★</a:t>
            </a:r>
            <a:r>
              <a:rPr lang="zh-CN" altLang="en-US" sz="3200" b="1">
                <a:solidFill>
                  <a:srgbClr val="FF0000"/>
                </a:solidFill>
                <a:latin typeface="Times New Roman" panose="02020603050405020304" pitchFamily="18" charset="0"/>
              </a:rPr>
              <a:t>优秀的习惯是成就事业的基石。</a:t>
            </a:r>
            <a:endParaRPr lang="en-US" altLang="zh-CN" sz="3200" b="1">
              <a:solidFill>
                <a:srgbClr val="FF0000"/>
              </a:solidFill>
              <a:latin typeface="Times New Roman" panose="02020603050405020304" pitchFamily="18" charset="0"/>
            </a:endParaRPr>
          </a:p>
          <a:p>
            <a:pPr algn="just"/>
            <a:r>
              <a:rPr lang="zh-CN" altLang="zh-CN" b="1"/>
              <a:t>★</a:t>
            </a:r>
            <a:r>
              <a:rPr lang="zh-CN" altLang="en-US" sz="3200" b="1">
                <a:solidFill>
                  <a:srgbClr val="FF0000"/>
                </a:solidFill>
                <a:latin typeface="Times New Roman" panose="02020603050405020304" pitchFamily="18" charset="0"/>
              </a:rPr>
              <a:t>天上不会掉馅饼，只有付出才有收获。</a:t>
            </a:r>
            <a:endParaRPr lang="zh-CN" altLang="zh-CN" sz="3200" b="1">
              <a:solidFill>
                <a:srgbClr val="FF0000"/>
              </a:solidFill>
              <a:latin typeface="Times New Roman" panose="02020603050405020304" pitchFamily="18" charset="0"/>
            </a:endParaRPr>
          </a:p>
        </p:txBody>
      </p:sp>
      <p:sp>
        <p:nvSpPr>
          <p:cNvPr id="30725" name="WordArt 5"/>
          <p:cNvSpPr>
            <a:spLocks noChangeArrowheads="1" noChangeShapeType="1" noTextEdit="1"/>
          </p:cNvSpPr>
          <p:nvPr/>
        </p:nvSpPr>
        <p:spPr bwMode="auto">
          <a:xfrm>
            <a:off x="2484438" y="476250"/>
            <a:ext cx="4200525" cy="936625"/>
          </a:xfrm>
          <a:prstGeom prst="rect">
            <a:avLst/>
          </a:prstGeom>
        </p:spPr>
        <p:txBody>
          <a:bodyPr wrap="none" fromWordArt="1">
            <a:prstTxWarp prst="textDeflate">
              <a:avLst>
                <a:gd name="adj" fmla="val 28778"/>
              </a:avLst>
            </a:prstTxWarp>
          </a:bodyPr>
          <a:lstStyle/>
          <a:p>
            <a:pPr algn="ctr"/>
            <a:r>
              <a:rPr lang="zh-CN" altLang="en-US" sz="3600" b="1" kern="10">
                <a:ln w="9525">
                  <a:solidFill>
                    <a:srgbClr val="000000"/>
                  </a:solidFill>
                  <a:round/>
                </a:ln>
                <a:solidFill>
                  <a:srgbClr val="000000"/>
                </a:solidFill>
                <a:latin typeface="宋体" panose="02010600030101010101" pitchFamily="2" charset="-122"/>
                <a:ea typeface="宋体" panose="02010600030101010101" pitchFamily="2" charset="-122"/>
              </a:rPr>
              <a:t>链接生活，拓展延伸</a:t>
            </a:r>
            <a:endParaRPr lang="zh-CN" altLang="en-US" sz="3600" b="1"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additive="base">
                                        <p:cTn id="7" dur="500" fill="hold"/>
                                        <p:tgtEl>
                                          <p:spTgt spid="30723"/>
                                        </p:tgtEl>
                                        <p:attrNameLst>
                                          <p:attrName>ppt_x</p:attrName>
                                        </p:attrNameLst>
                                      </p:cBhvr>
                                      <p:tavLst>
                                        <p:tav tm="0">
                                          <p:val>
                                            <p:strVal val="#ppt_x"/>
                                          </p:val>
                                        </p:tav>
                                        <p:tav tm="100000">
                                          <p:val>
                                            <p:strVal val="#ppt_x"/>
                                          </p:val>
                                        </p:tav>
                                      </p:tavLst>
                                    </p:anim>
                                    <p:anim calcmode="lin" valueType="num">
                                      <p:cBhvr additive="base">
                                        <p:cTn id="8"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矩形 1"/>
          <p:cNvSpPr>
            <a:spLocks noChangeArrowheads="1"/>
          </p:cNvSpPr>
          <p:nvPr/>
        </p:nvSpPr>
        <p:spPr bwMode="auto">
          <a:xfrm>
            <a:off x="179388" y="476250"/>
            <a:ext cx="8785225" cy="6080125"/>
          </a:xfrm>
          <a:prstGeom prst="rect">
            <a:avLst/>
          </a:prstGeom>
          <a:noFill/>
          <a:ln w="9525">
            <a:solidFill>
              <a:srgbClr val="0000FF"/>
            </a:solidFill>
            <a:miter lim="800000"/>
          </a:ln>
        </p:spPr>
        <p:txBody>
          <a:bodyPr>
            <a:spAutoFit/>
          </a:bodyPr>
          <a:lstStyle/>
          <a:p>
            <a:pPr algn="just"/>
            <a:r>
              <a:rPr lang="zh-CN" altLang="zh-CN" b="1"/>
              <a:t>★</a:t>
            </a:r>
            <a:r>
              <a:rPr lang="zh-CN" altLang="en-US" sz="2800" b="1">
                <a:solidFill>
                  <a:srgbClr val="FF0000"/>
                </a:solidFill>
                <a:latin typeface="Times New Roman" panose="02020603050405020304" pitchFamily="18" charset="0"/>
              </a:rPr>
              <a:t>前瞻高远，胸怀宽大，甘愿人梯，发展事业，才能成就人生事业的升华和发展。</a:t>
            </a:r>
            <a:endParaRPr lang="zh-CN" altLang="en-US" sz="2800" b="1">
              <a:solidFill>
                <a:srgbClr val="FF0000"/>
              </a:solidFill>
              <a:latin typeface="Times New Roman" panose="02020603050405020304" pitchFamily="18" charset="0"/>
            </a:endParaRPr>
          </a:p>
          <a:p>
            <a:pPr algn="just"/>
            <a:endParaRPr lang="en-US" altLang="zh-CN" sz="2800" b="1">
              <a:solidFill>
                <a:srgbClr val="FF0000"/>
              </a:solidFill>
              <a:latin typeface="Times New Roman" panose="02020603050405020304" pitchFamily="18" charset="0"/>
            </a:endParaRPr>
          </a:p>
          <a:p>
            <a:pPr algn="just"/>
            <a:r>
              <a:rPr lang="zh-CN" altLang="zh-CN" b="1"/>
              <a:t>★</a:t>
            </a:r>
            <a:r>
              <a:rPr lang="zh-CN" altLang="en-US" sz="2800" b="1">
                <a:solidFill>
                  <a:srgbClr val="FF0000"/>
                </a:solidFill>
                <a:latin typeface="Times New Roman" panose="02020603050405020304" pitchFamily="18" charset="0"/>
              </a:rPr>
              <a:t>思想敏锐，洞察秋毫，把握时机，及时决策，事业得以开辟新领域，人生事业空间才有更大的扩展。</a:t>
            </a:r>
            <a:endParaRPr lang="zh-CN" altLang="en-US" sz="2800" b="1">
              <a:solidFill>
                <a:srgbClr val="FF0000"/>
              </a:solidFill>
              <a:latin typeface="Times New Roman" panose="02020603050405020304" pitchFamily="18" charset="0"/>
            </a:endParaRPr>
          </a:p>
          <a:p>
            <a:pPr algn="just"/>
            <a:endParaRPr lang="en-US" altLang="zh-CN" sz="2800" b="1">
              <a:solidFill>
                <a:srgbClr val="FF0000"/>
              </a:solidFill>
              <a:latin typeface="Times New Roman" panose="02020603050405020304" pitchFamily="18" charset="0"/>
            </a:endParaRPr>
          </a:p>
          <a:p>
            <a:pPr algn="just"/>
            <a:r>
              <a:rPr lang="zh-CN" altLang="zh-CN" b="1"/>
              <a:t>★</a:t>
            </a:r>
            <a:r>
              <a:rPr lang="zh-CN" altLang="en-US" sz="2800" b="1">
                <a:solidFill>
                  <a:srgbClr val="FF0000"/>
                </a:solidFill>
                <a:latin typeface="Times New Roman" panose="02020603050405020304" pitchFamily="18" charset="0"/>
              </a:rPr>
              <a:t>从立志、发展到成功，这个过程浸透着勤劳和汗水，智慧和抉择。</a:t>
            </a:r>
            <a:endParaRPr lang="zh-CN" altLang="en-US" sz="2800" b="1">
              <a:solidFill>
                <a:srgbClr val="FF0000"/>
              </a:solidFill>
              <a:latin typeface="Times New Roman" panose="02020603050405020304" pitchFamily="18" charset="0"/>
            </a:endParaRPr>
          </a:p>
          <a:p>
            <a:pPr algn="just"/>
            <a:endParaRPr lang="en-US" altLang="zh-CN" sz="2800" b="1">
              <a:solidFill>
                <a:srgbClr val="FF0000"/>
              </a:solidFill>
              <a:latin typeface="Times New Roman" panose="02020603050405020304" pitchFamily="18" charset="0"/>
            </a:endParaRPr>
          </a:p>
          <a:p>
            <a:pPr algn="just"/>
            <a:r>
              <a:rPr lang="zh-CN" altLang="zh-CN" b="1"/>
              <a:t>★</a:t>
            </a:r>
            <a:r>
              <a:rPr lang="zh-CN" altLang="en-US" sz="2800" b="1">
                <a:solidFill>
                  <a:srgbClr val="FF0000"/>
                </a:solidFill>
                <a:latin typeface="Times New Roman" panose="02020603050405020304" pitchFamily="18" charset="0"/>
              </a:rPr>
              <a:t>不断学习，勤奋努力，积极开拓，持之以恒，善于抉择，果断决策的人，才有可能成为一个成功的人。</a:t>
            </a:r>
            <a:endParaRPr lang="zh-CN" altLang="en-US" sz="2800" b="1">
              <a:solidFill>
                <a:srgbClr val="FF0000"/>
              </a:solidFill>
              <a:latin typeface="Times New Roman" panose="02020603050405020304" pitchFamily="18" charset="0"/>
            </a:endParaRPr>
          </a:p>
          <a:p>
            <a:pPr algn="just"/>
            <a:endParaRPr lang="en-US" altLang="zh-CN" sz="2800" b="1">
              <a:solidFill>
                <a:srgbClr val="FF0000"/>
              </a:solidFill>
              <a:latin typeface="Times New Roman" panose="02020603050405020304" pitchFamily="18" charset="0"/>
            </a:endParaRPr>
          </a:p>
          <a:p>
            <a:pPr algn="just"/>
            <a:r>
              <a:rPr lang="zh-CN" altLang="zh-CN" b="1"/>
              <a:t>★</a:t>
            </a:r>
            <a:r>
              <a:rPr lang="zh-CN" altLang="en-US" sz="2800" b="1">
                <a:solidFill>
                  <a:srgbClr val="FF0000"/>
                </a:solidFill>
                <a:latin typeface="Times New Roman" panose="02020603050405020304" pitchFamily="18" charset="0"/>
              </a:rPr>
              <a:t>要像王选那样热爱自己的国家，孜孜以求，不断进取，勇于攀登科学高峰，才能成就辉煌的人生。</a:t>
            </a:r>
            <a:endParaRPr lang="zh-CN" altLang="zh-CN" sz="28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1745"/>
                                        </p:tgtEl>
                                        <p:attrNameLst>
                                          <p:attrName>style.visibility</p:attrName>
                                        </p:attrNameLst>
                                      </p:cBhvr>
                                      <p:to>
                                        <p:strVal val="visible"/>
                                      </p:to>
                                    </p:set>
                                    <p:anim calcmode="lin" valueType="num">
                                      <p:cBhvr additive="base">
                                        <p:cTn id="7" dur="500" fill="hold"/>
                                        <p:tgtEl>
                                          <p:spTgt spid="31745"/>
                                        </p:tgtEl>
                                        <p:attrNameLst>
                                          <p:attrName>ppt_x</p:attrName>
                                        </p:attrNameLst>
                                      </p:cBhvr>
                                      <p:tavLst>
                                        <p:tav tm="0">
                                          <p:val>
                                            <p:strVal val="#ppt_x"/>
                                          </p:val>
                                        </p:tav>
                                        <p:tav tm="100000">
                                          <p:val>
                                            <p:strVal val="#ppt_x"/>
                                          </p:val>
                                        </p:tav>
                                      </p:tavLst>
                                    </p:anim>
                                    <p:anim calcmode="lin" valueType="num">
                                      <p:cBhvr additive="base">
                                        <p:cTn id="8" dur="500" fill="hold"/>
                                        <p:tgtEl>
                                          <p:spTgt spid="317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84213" y="1125538"/>
            <a:ext cx="7561262" cy="4486275"/>
          </a:xfrm>
          <a:prstGeom prst="rect">
            <a:avLst/>
          </a:prstGeom>
        </p:spPr>
        <p:txBody>
          <a:bodyPr>
            <a:spAutoFit/>
          </a:bodyPr>
          <a:lstStyle/>
          <a:p>
            <a:pPr algn="just" eaLnBrk="0" hangingPunct="0"/>
            <a:r>
              <a:rPr lang="zh-CN" altLang="en-US" sz="3600" b="1">
                <a:latin typeface="Times New Roman" panose="02020603050405020304" pitchFamily="18" charset="0"/>
              </a:rPr>
              <a:t>         </a:t>
            </a:r>
            <a:r>
              <a:rPr lang="zh-CN" altLang="zh-CN" sz="3600" b="1">
                <a:latin typeface="Times New Roman" panose="02020603050405020304" pitchFamily="18" charset="0"/>
              </a:rPr>
              <a:t>本文记叙了王选的第六次重要的人生抉择，透过这次抉择，我们可以清晰地看到他的崇高品质：爱国是他忘我工作的感情基石；善于把握机遇，勇于创造机遇是他事业成功的关键；勤奋好学、刻苦钻研的精神，耐得住寂寞的心境，尤其是他正确的人生观、价值观、名利观。</a:t>
            </a:r>
            <a:endParaRPr lang="zh-CN" altLang="zh-CN" sz="3600" b="1">
              <a:latin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矩形 1"/>
          <p:cNvSpPr>
            <a:spLocks noChangeArrowheads="1"/>
          </p:cNvSpPr>
          <p:nvPr/>
        </p:nvSpPr>
        <p:spPr bwMode="auto">
          <a:xfrm>
            <a:off x="179388" y="765175"/>
            <a:ext cx="4679950" cy="5453063"/>
          </a:xfrm>
          <a:prstGeom prst="rect">
            <a:avLst/>
          </a:prstGeom>
          <a:noFill/>
          <a:ln w="9525">
            <a:noFill/>
            <a:miter lim="800000"/>
          </a:ln>
        </p:spPr>
        <p:txBody>
          <a:bodyPr>
            <a:spAutoFit/>
          </a:bodyPr>
          <a:lstStyle/>
          <a:p>
            <a:pPr algn="just" eaLnBrk="0" hangingPunct="0"/>
            <a:r>
              <a:rPr lang="zh-CN" altLang="en-US" sz="3200" b="1">
                <a:latin typeface="Times New Roman" panose="02020603050405020304" pitchFamily="18" charset="0"/>
              </a:rPr>
              <a:t>        </a:t>
            </a:r>
            <a:r>
              <a:rPr lang="zh-CN" altLang="zh-CN" sz="3200" b="1">
                <a:latin typeface="Times New Roman" panose="02020603050405020304" pitchFamily="18" charset="0"/>
              </a:rPr>
              <a:t>这节课，我们了解了王选一生中经历的第六次重大选择。感受到其人生抉择的智慧。了解王选的重大贡献，被王选先生专注于科研、无私奉献的精神所感动。人生路上，我们也会遇到一个又一个重要的选择，希望同学们谨慎决断，走向人生的辉煌！</a:t>
            </a:r>
            <a:endParaRPr lang="zh-CN" altLang="zh-CN" sz="3200" b="1">
              <a:latin typeface="Times New Roman" panose="02020603050405020304" pitchFamily="18" charset="0"/>
            </a:endParaRPr>
          </a:p>
        </p:txBody>
      </p:sp>
      <p:pic>
        <p:nvPicPr>
          <p:cNvPr id="33794" name="图片 2"/>
          <p:cNvPicPr>
            <a:picLocks noChangeAspect="1"/>
          </p:cNvPicPr>
          <p:nvPr/>
        </p:nvPicPr>
        <p:blipFill>
          <a:blip r:embed="rId1"/>
          <a:srcRect/>
          <a:stretch>
            <a:fillRect/>
          </a:stretch>
        </p:blipFill>
        <p:spPr bwMode="auto">
          <a:xfrm>
            <a:off x="5219700" y="1524000"/>
            <a:ext cx="3352800" cy="428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文本框 2"/>
          <p:cNvSpPr txBox="1">
            <a:spLocks noChangeArrowheads="1"/>
          </p:cNvSpPr>
          <p:nvPr/>
        </p:nvSpPr>
        <p:spPr bwMode="auto">
          <a:xfrm>
            <a:off x="250825" y="2349500"/>
            <a:ext cx="8569325" cy="1190625"/>
          </a:xfrm>
          <a:prstGeom prst="rect">
            <a:avLst/>
          </a:prstGeom>
          <a:noFill/>
          <a:ln w="9525">
            <a:noFill/>
            <a:miter lim="800000"/>
          </a:ln>
        </p:spPr>
        <p:txBody>
          <a:bodyPr>
            <a:spAutoFit/>
          </a:bodyPr>
          <a:lstStyle/>
          <a:p>
            <a:pPr eaLnBrk="0" hangingPunct="0"/>
            <a:r>
              <a:rPr lang="zh-CN" altLang="en-US" sz="3600" b="1"/>
              <a:t>        同学们，你所了解的对我国建设做出过重大贡献的集团有哪些？</a:t>
            </a:r>
            <a:endParaRPr lang="zh-CN" altLang="en-US" sz="3600" b="1"/>
          </a:p>
        </p:txBody>
      </p:sp>
      <p:sp>
        <p:nvSpPr>
          <p:cNvPr id="18437" name="WordArt 5"/>
          <p:cNvSpPr>
            <a:spLocks noChangeArrowheads="1" noChangeShapeType="1" noTextEdit="1"/>
          </p:cNvSpPr>
          <p:nvPr/>
        </p:nvSpPr>
        <p:spPr bwMode="auto">
          <a:xfrm>
            <a:off x="2700338" y="836613"/>
            <a:ext cx="4200525" cy="792162"/>
          </a:xfrm>
          <a:prstGeom prst="rect">
            <a:avLst/>
          </a:prstGeom>
        </p:spPr>
        <p:txBody>
          <a:bodyPr wrap="none" fromWordArt="1">
            <a:prstTxWarp prst="textDeflate">
              <a:avLst>
                <a:gd name="adj" fmla="val 17620"/>
              </a:avLst>
            </a:prstTxWarp>
          </a:bodyPr>
          <a:lstStyle/>
          <a:p>
            <a:pPr algn="ctr"/>
            <a:r>
              <a:rPr lang="zh-CN" altLang="en-US" sz="3600" b="1" kern="10">
                <a:ln w="9525">
                  <a:solidFill>
                    <a:srgbClr val="000000"/>
                  </a:solidFill>
                  <a:round/>
                </a:ln>
                <a:solidFill>
                  <a:srgbClr val="000000"/>
                </a:solidFill>
                <a:latin typeface="宋体" panose="02010600030101010101" pitchFamily="2" charset="-122"/>
                <a:ea typeface="宋体" panose="02010600030101010101" pitchFamily="2" charset="-122"/>
              </a:rPr>
              <a:t>谈话激趣，导入新课</a:t>
            </a:r>
            <a:endParaRPr lang="zh-CN" altLang="en-US" sz="3600" b="1"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2"/>
          <p:cNvSpPr>
            <a:spLocks noChangeArrowheads="1"/>
          </p:cNvSpPr>
          <p:nvPr/>
        </p:nvSpPr>
        <p:spPr bwMode="auto">
          <a:xfrm>
            <a:off x="827088" y="2492375"/>
            <a:ext cx="7848600" cy="2838450"/>
          </a:xfrm>
          <a:prstGeom prst="rect">
            <a:avLst/>
          </a:prstGeom>
          <a:noFill/>
          <a:ln w="9525">
            <a:noFill/>
            <a:miter lim="800000"/>
          </a:ln>
        </p:spPr>
        <p:txBody>
          <a:bodyPr>
            <a:spAutoFit/>
          </a:bodyPr>
          <a:lstStyle/>
          <a:p>
            <a:pPr algn="ctr"/>
            <a:r>
              <a:rPr lang="en-US" altLang="zh-CN" sz="3600" b="1">
                <a:latin typeface="宋体" panose="02010600030101010101" pitchFamily="2" charset="-122"/>
                <a:cs typeface="Times New Roman" panose="02020603050405020304" pitchFamily="18" charset="0"/>
              </a:rPr>
              <a:t>1.</a:t>
            </a:r>
            <a:r>
              <a:rPr lang="zh-CN" altLang="en-US" sz="3600" b="1">
                <a:latin typeface="宋体" panose="02010600030101010101" pitchFamily="2" charset="-122"/>
                <a:cs typeface="Times New Roman" panose="02020603050405020304" pitchFamily="18" charset="0"/>
              </a:rPr>
              <a:t>积累本课“读读写写”中的生字词。 </a:t>
            </a:r>
            <a:endParaRPr lang="zh-CN" altLang="en-US" sz="3600" b="1">
              <a:latin typeface="宋体" panose="02010600030101010101" pitchFamily="2" charset="-122"/>
              <a:cs typeface="Times New Roman" panose="02020603050405020304" pitchFamily="18" charset="0"/>
            </a:endParaRPr>
          </a:p>
          <a:p>
            <a:pPr algn="ctr"/>
            <a:endParaRPr lang="en-US" altLang="zh-CN" sz="3600" b="1">
              <a:latin typeface="宋体" panose="02010600030101010101" pitchFamily="2" charset="-122"/>
              <a:cs typeface="Times New Roman" panose="02020603050405020304" pitchFamily="18" charset="0"/>
            </a:endParaRPr>
          </a:p>
          <a:p>
            <a:r>
              <a:rPr lang="en-US" altLang="zh-CN" sz="3600" b="1">
                <a:latin typeface="宋体" panose="02010600030101010101" pitchFamily="2" charset="-122"/>
                <a:cs typeface="Times New Roman" panose="02020603050405020304" pitchFamily="18" charset="0"/>
              </a:rPr>
              <a:t>2.</a:t>
            </a:r>
            <a:r>
              <a:rPr lang="zh-CN" altLang="en-US" sz="3600" b="1">
                <a:latin typeface="宋体" panose="02010600030101010101" pitchFamily="2" charset="-122"/>
                <a:cs typeface="Times New Roman" panose="02020603050405020304" pitchFamily="18" charset="0"/>
              </a:rPr>
              <a:t>网上查找王选相关资料，进一步体会其人格魅力。</a:t>
            </a:r>
            <a:endParaRPr lang="zh-CN" altLang="en-US" sz="3600" b="1">
              <a:latin typeface="宋体" panose="02010600030101010101" pitchFamily="2" charset="-122"/>
              <a:cs typeface="Times New Roman" panose="02020603050405020304" pitchFamily="18" charset="0"/>
            </a:endParaRPr>
          </a:p>
          <a:p>
            <a:pPr algn="ctr"/>
            <a:endParaRPr lang="zh-CN" altLang="en-US" sz="3600" b="1">
              <a:latin typeface="宋体" panose="02010600030101010101" pitchFamily="2" charset="-122"/>
            </a:endParaRPr>
          </a:p>
        </p:txBody>
      </p:sp>
      <p:sp>
        <p:nvSpPr>
          <p:cNvPr id="34820" name="WordArt 4"/>
          <p:cNvSpPr>
            <a:spLocks noChangeArrowheads="1" noChangeShapeType="1" noTextEdit="1"/>
          </p:cNvSpPr>
          <p:nvPr/>
        </p:nvSpPr>
        <p:spPr bwMode="auto">
          <a:xfrm>
            <a:off x="3132138" y="620713"/>
            <a:ext cx="2232025" cy="1219200"/>
          </a:xfrm>
          <a:prstGeom prst="rect">
            <a:avLst/>
          </a:prstGeom>
        </p:spPr>
        <p:txBody>
          <a:bodyPr wrap="none" fromWordArt="1">
            <a:prstTxWarp prst="textDeflate">
              <a:avLst>
                <a:gd name="adj" fmla="val 13153"/>
              </a:avLst>
            </a:prstTxWarp>
          </a:bodyPr>
          <a:lstStyle/>
          <a:p>
            <a:pPr algn="ctr"/>
            <a:r>
              <a:rPr lang="zh-CN" altLang="en-US" sz="3600" b="1" kern="10">
                <a:ln w="9525">
                  <a:solidFill>
                    <a:srgbClr val="000000"/>
                  </a:solidFill>
                  <a:round/>
                </a:ln>
                <a:solidFill>
                  <a:srgbClr val="000000"/>
                </a:solidFill>
                <a:latin typeface="宋体" panose="02010600030101010101" pitchFamily="2" charset="-122"/>
                <a:ea typeface="宋体" panose="02010600030101010101" pitchFamily="2" charset="-122"/>
              </a:rPr>
              <a:t>作业布置</a:t>
            </a:r>
            <a:endParaRPr lang="zh-CN" altLang="en-US" sz="3600" b="1"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文本框 1"/>
          <p:cNvSpPr txBox="1">
            <a:spLocks noChangeArrowheads="1"/>
          </p:cNvSpPr>
          <p:nvPr/>
        </p:nvSpPr>
        <p:spPr bwMode="auto">
          <a:xfrm>
            <a:off x="2555875" y="836613"/>
            <a:ext cx="5329238" cy="1190625"/>
          </a:xfrm>
          <a:prstGeom prst="rect">
            <a:avLst/>
          </a:prstGeom>
          <a:noFill/>
          <a:ln w="9525">
            <a:noFill/>
            <a:miter lim="800000"/>
          </a:ln>
        </p:spPr>
        <p:txBody>
          <a:bodyPr>
            <a:spAutoFit/>
          </a:bodyPr>
          <a:lstStyle/>
          <a:p>
            <a:pPr algn="ctr"/>
            <a:r>
              <a:rPr lang="zh-CN" altLang="en-US" sz="3600" b="1">
                <a:latin typeface="宋体" panose="02010600030101010101" pitchFamily="2" charset="-122"/>
              </a:rPr>
              <a:t>我一生中的重要抉择</a:t>
            </a:r>
            <a:endParaRPr lang="zh-CN" altLang="en-US" sz="3600" b="1">
              <a:latin typeface="宋体" panose="02010600030101010101" pitchFamily="2" charset="-122"/>
            </a:endParaRPr>
          </a:p>
          <a:p>
            <a:pPr algn="ctr"/>
            <a:r>
              <a:rPr lang="zh-CN" altLang="en-US" sz="3600" b="1">
                <a:latin typeface="宋体" panose="02010600030101010101" pitchFamily="2" charset="-122"/>
              </a:rPr>
              <a:t>王选</a:t>
            </a:r>
            <a:endParaRPr lang="zh-CN" altLang="en-US" sz="3600" b="1">
              <a:latin typeface="宋体" panose="02010600030101010101" pitchFamily="2" charset="-122"/>
            </a:endParaRPr>
          </a:p>
        </p:txBody>
      </p:sp>
      <p:sp>
        <p:nvSpPr>
          <p:cNvPr id="11" name="矩形 10"/>
          <p:cNvSpPr/>
          <p:nvPr/>
        </p:nvSpPr>
        <p:spPr>
          <a:xfrm>
            <a:off x="0" y="3068638"/>
            <a:ext cx="2224088" cy="579437"/>
          </a:xfrm>
          <a:prstGeom prst="rect">
            <a:avLst/>
          </a:prstGeom>
        </p:spPr>
        <p:txBody>
          <a:bodyPr wrap="none">
            <a:spAutoFit/>
          </a:bodyPr>
          <a:lstStyle/>
          <a:p>
            <a:pPr eaLnBrk="0" hangingPunct="0"/>
            <a:r>
              <a:rPr lang="zh-CN" altLang="en-US" sz="3200" b="1">
                <a:latin typeface="Times New Roman" panose="02020603050405020304" pitchFamily="18" charset="0"/>
                <a:cs typeface="Times New Roman" panose="02020603050405020304" pitchFamily="18" charset="0"/>
              </a:rPr>
              <a:t>扶植年轻人</a:t>
            </a:r>
            <a:endParaRPr lang="zh-CN" altLang="en-US" sz="3200"/>
          </a:p>
        </p:txBody>
      </p:sp>
      <p:sp>
        <p:nvSpPr>
          <p:cNvPr id="12" name="左大括号 11"/>
          <p:cNvSpPr/>
          <p:nvPr/>
        </p:nvSpPr>
        <p:spPr>
          <a:xfrm>
            <a:off x="2051050" y="2924175"/>
            <a:ext cx="360363" cy="865188"/>
          </a:xfrm>
          <a:prstGeom prst="leftBrace">
            <a:avLst/>
          </a:prstGeom>
        </p:spPr>
        <p:style>
          <a:lnRef idx="2">
            <a:schemeClr val="dk1"/>
          </a:lnRef>
          <a:fillRef idx="0">
            <a:schemeClr val="dk1"/>
          </a:fillRef>
          <a:effectRef idx="1">
            <a:schemeClr val="dk1"/>
          </a:effectRef>
          <a:fontRef idx="minor">
            <a:schemeClr val="tx1"/>
          </a:fontRef>
        </p:style>
        <p:txBody>
          <a:bodyPr anchor="ctr"/>
          <a:lstStyle/>
          <a:p>
            <a:pPr algn="ctr" eaLnBrk="0" hangingPunct="0">
              <a:defRPr/>
            </a:pPr>
            <a:endParaRPr lang="zh-CN" altLang="en-US"/>
          </a:p>
        </p:txBody>
      </p:sp>
      <p:sp>
        <p:nvSpPr>
          <p:cNvPr id="35844" name="矩形 12"/>
          <p:cNvSpPr>
            <a:spLocks noChangeArrowheads="1"/>
          </p:cNvSpPr>
          <p:nvPr/>
        </p:nvSpPr>
        <p:spPr bwMode="auto">
          <a:xfrm>
            <a:off x="7235825" y="2349500"/>
            <a:ext cx="1908175" cy="1554163"/>
          </a:xfrm>
          <a:prstGeom prst="rect">
            <a:avLst/>
          </a:prstGeom>
          <a:noFill/>
          <a:ln w="9525">
            <a:noFill/>
            <a:miter lim="800000"/>
          </a:ln>
        </p:spPr>
        <p:txBody>
          <a:bodyPr>
            <a:spAutoFit/>
          </a:bodyPr>
          <a:lstStyle/>
          <a:p>
            <a:pPr eaLnBrk="0" hangingPunct="0"/>
            <a:r>
              <a:rPr lang="zh-CN" altLang="en-US" sz="3200" b="1">
                <a:latin typeface="Times New Roman" panose="02020603050405020304" pitchFamily="18" charset="0"/>
                <a:cs typeface="Times New Roman" panose="02020603050405020304" pitchFamily="18" charset="0"/>
              </a:rPr>
              <a:t>胸怀宽大</a:t>
            </a:r>
            <a:endParaRPr lang="en-US" altLang="zh-CN" sz="3200" b="1">
              <a:latin typeface="Times New Roman" panose="02020603050405020304" pitchFamily="18" charset="0"/>
              <a:cs typeface="Times New Roman" panose="02020603050405020304" pitchFamily="18" charset="0"/>
            </a:endParaRPr>
          </a:p>
          <a:p>
            <a:pPr eaLnBrk="0" hangingPunct="0"/>
            <a:r>
              <a:rPr lang="zh-CN" altLang="en-US" sz="3200" b="1">
                <a:latin typeface="Times New Roman" panose="02020603050405020304" pitchFamily="18" charset="0"/>
                <a:cs typeface="Times New Roman" panose="02020603050405020304" pitchFamily="18" charset="0"/>
              </a:rPr>
              <a:t>甘愿人梯  </a:t>
            </a:r>
            <a:endParaRPr lang="en-US" altLang="zh-CN" sz="3200" b="1">
              <a:latin typeface="Times New Roman" panose="02020603050405020304" pitchFamily="18" charset="0"/>
              <a:cs typeface="Times New Roman" panose="02020603050405020304" pitchFamily="18" charset="0"/>
            </a:endParaRPr>
          </a:p>
          <a:p>
            <a:pPr eaLnBrk="0" hangingPunct="0"/>
            <a:r>
              <a:rPr lang="zh-CN" altLang="en-US" sz="3200" b="1">
                <a:latin typeface="Times New Roman" panose="02020603050405020304" pitchFamily="18" charset="0"/>
                <a:cs typeface="Times New Roman" panose="02020603050405020304" pitchFamily="18" charset="0"/>
              </a:rPr>
              <a:t>成就事业</a:t>
            </a:r>
            <a:endParaRPr lang="zh-CN" altLang="en-US" sz="3200"/>
          </a:p>
        </p:txBody>
      </p:sp>
      <p:sp>
        <p:nvSpPr>
          <p:cNvPr id="17" name="矩形 16"/>
          <p:cNvSpPr/>
          <p:nvPr/>
        </p:nvSpPr>
        <p:spPr>
          <a:xfrm>
            <a:off x="2268538" y="2708275"/>
            <a:ext cx="5080000" cy="1554163"/>
          </a:xfrm>
          <a:prstGeom prst="rect">
            <a:avLst/>
          </a:prstGeom>
        </p:spPr>
        <p:txBody>
          <a:bodyPr wrap="none">
            <a:spAutoFit/>
          </a:bodyPr>
          <a:lstStyle/>
          <a:p>
            <a:pPr eaLnBrk="0" hangingPunct="0"/>
            <a:r>
              <a:rPr lang="zh-CN" altLang="en-US" sz="3200" b="1">
                <a:latin typeface="Times New Roman" panose="02020603050405020304" pitchFamily="18" charset="0"/>
                <a:cs typeface="Times New Roman" panose="02020603050405020304" pitchFamily="18" charset="0"/>
              </a:rPr>
              <a:t>顺应历史规律</a:t>
            </a:r>
            <a:endParaRPr lang="en-US" altLang="zh-CN" sz="3200" b="1">
              <a:latin typeface="Times New Roman" panose="02020603050405020304" pitchFamily="18" charset="0"/>
              <a:cs typeface="Times New Roman" panose="02020603050405020304" pitchFamily="18" charset="0"/>
            </a:endParaRPr>
          </a:p>
          <a:p>
            <a:pPr eaLnBrk="0" hangingPunct="0"/>
            <a:endParaRPr lang="en-US" altLang="zh-CN" sz="3200" b="1"/>
          </a:p>
          <a:p>
            <a:pPr eaLnBrk="0" hangingPunct="0"/>
            <a:r>
              <a:rPr lang="zh-CN" altLang="en-US" sz="3200" b="1"/>
              <a:t>倡导为学生创造成长的平台</a:t>
            </a:r>
            <a:endParaRPr lang="zh-CN" altLang="en-US" sz="32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文本框 1"/>
          <p:cNvSpPr txBox="1">
            <a:spLocks noChangeArrowheads="1"/>
          </p:cNvSpPr>
          <p:nvPr/>
        </p:nvSpPr>
        <p:spPr bwMode="auto">
          <a:xfrm>
            <a:off x="971550" y="4292600"/>
            <a:ext cx="6985000" cy="641350"/>
          </a:xfrm>
          <a:prstGeom prst="rect">
            <a:avLst/>
          </a:prstGeom>
          <a:noFill/>
          <a:ln w="9525">
            <a:noFill/>
            <a:miter lim="800000"/>
          </a:ln>
        </p:spPr>
        <p:txBody>
          <a:bodyPr>
            <a:spAutoFit/>
          </a:bodyPr>
          <a:lstStyle/>
          <a:p>
            <a:pPr eaLnBrk="0" hangingPunct="0"/>
            <a:r>
              <a:rPr lang="zh-CN" altLang="en-US" sz="3600" b="1"/>
              <a:t>你知道王选吗？</a:t>
            </a:r>
            <a:endParaRPr lang="zh-CN" altLang="en-US" sz="3600" b="1"/>
          </a:p>
        </p:txBody>
      </p:sp>
      <p:sp>
        <p:nvSpPr>
          <p:cNvPr id="19458" name="矩形 2"/>
          <p:cNvSpPr>
            <a:spLocks noChangeArrowheads="1"/>
          </p:cNvSpPr>
          <p:nvPr/>
        </p:nvSpPr>
        <p:spPr bwMode="auto">
          <a:xfrm>
            <a:off x="900113" y="1700213"/>
            <a:ext cx="7345362" cy="2051050"/>
          </a:xfrm>
          <a:prstGeom prst="rect">
            <a:avLst/>
          </a:prstGeom>
          <a:noFill/>
          <a:ln w="9525">
            <a:solidFill>
              <a:srgbClr val="0000FF"/>
            </a:solidFill>
            <a:miter lim="800000"/>
          </a:ln>
        </p:spPr>
        <p:txBody>
          <a:bodyPr>
            <a:spAutoFit/>
          </a:bodyPr>
          <a:lstStyle/>
          <a:p>
            <a:pPr algn="just"/>
            <a:r>
              <a:rPr lang="zh-CN" altLang="en-US" sz="3200" b="1">
                <a:solidFill>
                  <a:srgbClr val="FF0000"/>
                </a:solidFill>
                <a:latin typeface="Times New Roman" panose="02020603050405020304" pitchFamily="18" charset="0"/>
              </a:rPr>
              <a:t>北大方正集团由北京大学</a:t>
            </a:r>
            <a:r>
              <a:rPr lang="en-US" altLang="zh-CN" sz="3200" b="1">
                <a:solidFill>
                  <a:srgbClr val="FF0000"/>
                </a:solidFill>
                <a:latin typeface="Times New Roman" panose="02020603050405020304" pitchFamily="18" charset="0"/>
              </a:rPr>
              <a:t>1986</a:t>
            </a:r>
            <a:r>
              <a:rPr lang="zh-CN" altLang="en-US" sz="3200" b="1">
                <a:solidFill>
                  <a:srgbClr val="FF0000"/>
                </a:solidFill>
                <a:latin typeface="Times New Roman" panose="02020603050405020304" pitchFamily="18" charset="0"/>
              </a:rPr>
              <a:t>年投资创办。二十年来，坚持持续不断地技术创新，在中国</a:t>
            </a:r>
            <a:r>
              <a:rPr lang="en-US" altLang="zh-CN" sz="3200" b="1">
                <a:solidFill>
                  <a:srgbClr val="FF0000"/>
                </a:solidFill>
                <a:latin typeface="Times New Roman" panose="02020603050405020304" pitchFamily="18" charset="0"/>
              </a:rPr>
              <a:t>IT</a:t>
            </a:r>
            <a:r>
              <a:rPr lang="zh-CN" altLang="en-US" sz="3200" b="1">
                <a:solidFill>
                  <a:srgbClr val="FF0000"/>
                </a:solidFill>
                <a:latin typeface="Times New Roman" panose="02020603050405020304" pitchFamily="18" charset="0"/>
              </a:rPr>
              <a:t>产业发展进程中占据着重要的地位。</a:t>
            </a:r>
            <a:r>
              <a:rPr lang="en-US" altLang="zh-CN" sz="3200" b="1">
                <a:solidFill>
                  <a:srgbClr val="FF0000"/>
                </a:solidFill>
                <a:latin typeface="Times New Roman" panose="02020603050405020304" pitchFamily="18" charset="0"/>
              </a:rPr>
              <a:t>2007</a:t>
            </a:r>
            <a:r>
              <a:rPr lang="zh-CN" altLang="en-US" sz="3200" b="1">
                <a:solidFill>
                  <a:srgbClr val="FF0000"/>
                </a:solidFill>
                <a:latin typeface="Times New Roman" panose="02020603050405020304" pitchFamily="18" charset="0"/>
              </a:rPr>
              <a:t>年集团总收入达</a:t>
            </a:r>
            <a:r>
              <a:rPr lang="en-US" altLang="zh-CN" sz="3200" b="1">
                <a:solidFill>
                  <a:srgbClr val="FF0000"/>
                </a:solidFill>
                <a:latin typeface="Times New Roman" panose="02020603050405020304" pitchFamily="18" charset="0"/>
              </a:rPr>
              <a:t>400</a:t>
            </a:r>
            <a:r>
              <a:rPr lang="zh-CN" altLang="en-US" sz="3200" b="1">
                <a:solidFill>
                  <a:srgbClr val="FF0000"/>
                </a:solidFill>
                <a:latin typeface="Times New Roman" panose="02020603050405020304" pitchFamily="18" charset="0"/>
              </a:rPr>
              <a:t>亿。</a:t>
            </a:r>
            <a:endParaRPr lang="zh-CN" altLang="zh-CN" sz="3200" b="1">
              <a:solidFill>
                <a:srgbClr val="FF0000"/>
              </a:solidFill>
              <a:latin typeface="Times New Roman" panose="02020603050405020304" pitchFamily="18" charset="0"/>
            </a:endParaRPr>
          </a:p>
        </p:txBody>
      </p:sp>
      <p:sp>
        <p:nvSpPr>
          <p:cNvPr id="19459" name="文本框 3"/>
          <p:cNvSpPr txBox="1">
            <a:spLocks noChangeArrowheads="1"/>
          </p:cNvSpPr>
          <p:nvPr/>
        </p:nvSpPr>
        <p:spPr bwMode="auto">
          <a:xfrm>
            <a:off x="1042988" y="765175"/>
            <a:ext cx="6985000" cy="641350"/>
          </a:xfrm>
          <a:prstGeom prst="rect">
            <a:avLst/>
          </a:prstGeom>
          <a:noFill/>
          <a:ln w="9525">
            <a:noFill/>
            <a:miter lim="800000"/>
          </a:ln>
        </p:spPr>
        <p:txBody>
          <a:bodyPr>
            <a:spAutoFit/>
          </a:bodyPr>
          <a:lstStyle/>
          <a:p>
            <a:pPr eaLnBrk="0" hangingPunct="0"/>
            <a:r>
              <a:rPr lang="zh-CN" altLang="en-US" sz="3600" b="1"/>
              <a:t>北大方正集团是做什么的？</a:t>
            </a:r>
            <a:endParaRPr lang="zh-CN" altLang="en-US" sz="3600" b="1"/>
          </a:p>
        </p:txBody>
      </p:sp>
      <p:pic>
        <p:nvPicPr>
          <p:cNvPr id="19461" name="图片 1"/>
          <p:cNvPicPr>
            <a:picLocks noChangeAspect="1"/>
          </p:cNvPicPr>
          <p:nvPr/>
        </p:nvPicPr>
        <p:blipFill>
          <a:blip r:embed="rId1"/>
          <a:srcRect/>
          <a:stretch>
            <a:fillRect/>
          </a:stretch>
        </p:blipFill>
        <p:spPr bwMode="auto">
          <a:xfrm>
            <a:off x="5580063" y="3933825"/>
            <a:ext cx="2592387" cy="23749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additive="base">
                                        <p:cTn id="7" dur="500" fill="hold"/>
                                        <p:tgtEl>
                                          <p:spTgt spid="19458"/>
                                        </p:tgtEl>
                                        <p:attrNameLst>
                                          <p:attrName>ppt_x</p:attrName>
                                        </p:attrNameLst>
                                      </p:cBhvr>
                                      <p:tavLst>
                                        <p:tav tm="0">
                                          <p:val>
                                            <p:strVal val="#ppt_x"/>
                                          </p:val>
                                        </p:tav>
                                        <p:tav tm="100000">
                                          <p:val>
                                            <p:strVal val="#ppt_x"/>
                                          </p:val>
                                        </p:tav>
                                      </p:tavLst>
                                    </p:anim>
                                    <p:anim calcmode="lin" valueType="num">
                                      <p:cBhvr additive="base">
                                        <p:cTn id="8" dur="500" fill="hold"/>
                                        <p:tgtEl>
                                          <p:spTgt spid="19458"/>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nodeType="clickEffect">
                                  <p:stCondLst>
                                    <p:cond delay="0"/>
                                  </p:stCondLst>
                                  <p:childTnLst>
                                    <p:set>
                                      <p:cBhvr>
                                        <p:cTn id="12" dur="1" fill="hold">
                                          <p:stCondLst>
                                            <p:cond delay="0"/>
                                          </p:stCondLst>
                                        </p:cTn>
                                        <p:tgtEl>
                                          <p:spTgt spid="19461"/>
                                        </p:tgtEl>
                                        <p:attrNameLst>
                                          <p:attrName>style.visibility</p:attrName>
                                        </p:attrNameLst>
                                      </p:cBhvr>
                                      <p:to>
                                        <p:strVal val="visible"/>
                                      </p:to>
                                    </p:set>
                                    <p:animEffect transition="in" filter="blinds(horizontal)">
                                      <p:cBhvr>
                                        <p:cTn id="13" dur="500"/>
                                        <p:tgtEl>
                                          <p:spTgt spid="194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文本框 1"/>
          <p:cNvSpPr txBox="1">
            <a:spLocks noChangeArrowheads="1"/>
          </p:cNvSpPr>
          <p:nvPr/>
        </p:nvSpPr>
        <p:spPr bwMode="auto">
          <a:xfrm>
            <a:off x="395288" y="981075"/>
            <a:ext cx="8424862" cy="4487863"/>
          </a:xfrm>
          <a:prstGeom prst="rect">
            <a:avLst/>
          </a:prstGeom>
          <a:noFill/>
          <a:ln w="9525">
            <a:solidFill>
              <a:srgbClr val="0000FF"/>
            </a:solidFill>
            <a:miter lim="800000"/>
          </a:ln>
        </p:spPr>
        <p:txBody>
          <a:bodyPr>
            <a:spAutoFit/>
          </a:bodyPr>
          <a:lstStyle/>
          <a:p>
            <a:r>
              <a:rPr lang="zh-CN" altLang="en-US" sz="3200" b="1"/>
              <a:t>王选</a:t>
            </a:r>
            <a:r>
              <a:rPr lang="en-US" altLang="zh-CN" sz="3200" b="1"/>
              <a:t>(1937-2006)</a:t>
            </a:r>
            <a:r>
              <a:rPr lang="zh-CN" altLang="en-US" sz="3200" b="1"/>
              <a:t>，江苏无锡人，曾任中国科学院院士，中国工程院院士，第三世界科学院院士。是</a:t>
            </a:r>
            <a:r>
              <a:rPr lang="zh-CN" altLang="en-US" sz="3200" b="1">
                <a:solidFill>
                  <a:srgbClr val="FF3300"/>
                </a:solidFill>
              </a:rPr>
              <a:t>汉字激光照排系统的创始人</a:t>
            </a:r>
            <a:r>
              <a:rPr lang="zh-CN" altLang="en-US" sz="3200" b="1"/>
              <a:t>，他所领导的科研集体研制出的汉字激光照排系统为新闻、出版全过程的计算机化奠定了基础，被誉为“</a:t>
            </a:r>
            <a:r>
              <a:rPr lang="zh-CN" altLang="en-US" sz="3200" b="1">
                <a:solidFill>
                  <a:srgbClr val="FF3300"/>
                </a:solidFill>
              </a:rPr>
              <a:t>汉字印刷术的第二次发明</a:t>
            </a:r>
            <a:r>
              <a:rPr lang="zh-CN" altLang="en-US" sz="3200" b="1"/>
              <a:t>”。被誉为“</a:t>
            </a:r>
            <a:r>
              <a:rPr lang="zh-CN" altLang="en-US" sz="3200" b="1">
                <a:solidFill>
                  <a:srgbClr val="FF3300"/>
                </a:solidFill>
              </a:rPr>
              <a:t>当代的毕昇</a:t>
            </a:r>
            <a:r>
              <a:rPr lang="zh-CN" altLang="en-US" sz="3200" b="1"/>
              <a:t>”“</a:t>
            </a:r>
            <a:r>
              <a:rPr lang="zh-CN" altLang="en-US" sz="3200" b="1">
                <a:solidFill>
                  <a:srgbClr val="FF3300"/>
                </a:solidFill>
              </a:rPr>
              <a:t>汉字激光照排之父</a:t>
            </a:r>
            <a:r>
              <a:rPr lang="zh-CN" altLang="en-US" sz="3200" b="1"/>
              <a:t>”“</a:t>
            </a:r>
            <a:r>
              <a:rPr lang="zh-CN" altLang="en-US" sz="3200" b="1">
                <a:solidFill>
                  <a:srgbClr val="FF3300"/>
                </a:solidFill>
              </a:rPr>
              <a:t>中国现代汉字印刷革命的奠基人</a:t>
            </a:r>
            <a:r>
              <a:rPr lang="zh-CN" altLang="en-US" sz="3200" b="1"/>
              <a:t>”“</a:t>
            </a:r>
            <a:r>
              <a:rPr lang="zh-CN" altLang="en-US" sz="3200" b="1">
                <a:solidFill>
                  <a:srgbClr val="FF3300"/>
                </a:solidFill>
              </a:rPr>
              <a:t>中国迎接知识经济挑战的先驱</a:t>
            </a:r>
            <a:r>
              <a:rPr lang="zh-CN" altLang="en-US" sz="3200" b="1"/>
              <a:t>”。</a:t>
            </a:r>
            <a:r>
              <a:rPr lang="en-US" altLang="zh-CN" sz="3200" b="1"/>
              <a:t>2002</a:t>
            </a:r>
            <a:r>
              <a:rPr lang="zh-CN" altLang="en-US" sz="3200" b="1"/>
              <a:t>年获得国家最高科学技术奖。</a:t>
            </a:r>
            <a:endParaRPr lang="zh-CN" altLang="en-US" sz="3200" b="1"/>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文本框 2"/>
          <p:cNvSpPr txBox="1">
            <a:spLocks noChangeArrowheads="1"/>
          </p:cNvSpPr>
          <p:nvPr/>
        </p:nvSpPr>
        <p:spPr bwMode="auto">
          <a:xfrm>
            <a:off x="250825" y="692150"/>
            <a:ext cx="8497888" cy="641350"/>
          </a:xfrm>
          <a:prstGeom prst="rect">
            <a:avLst/>
          </a:prstGeom>
          <a:noFill/>
          <a:ln w="9525">
            <a:noFill/>
            <a:miter lim="800000"/>
          </a:ln>
        </p:spPr>
        <p:txBody>
          <a:bodyPr>
            <a:spAutoFit/>
          </a:bodyPr>
          <a:lstStyle/>
          <a:p>
            <a:r>
              <a:rPr lang="zh-CN" altLang="en-US" sz="3600" b="1"/>
              <a:t>本文是王选何时何地做的一次演讲？</a:t>
            </a:r>
            <a:endParaRPr lang="zh-CN" altLang="en-US" sz="3600" b="1"/>
          </a:p>
        </p:txBody>
      </p:sp>
      <p:sp>
        <p:nvSpPr>
          <p:cNvPr id="21506" name="矩形 3"/>
          <p:cNvSpPr>
            <a:spLocks noChangeArrowheads="1"/>
          </p:cNvSpPr>
          <p:nvPr/>
        </p:nvSpPr>
        <p:spPr bwMode="auto">
          <a:xfrm>
            <a:off x="250825" y="2133600"/>
            <a:ext cx="8424863" cy="2051050"/>
          </a:xfrm>
          <a:prstGeom prst="rect">
            <a:avLst/>
          </a:prstGeom>
          <a:noFill/>
          <a:ln w="9525">
            <a:solidFill>
              <a:srgbClr val="0000FF"/>
            </a:solidFill>
            <a:miter lim="800000"/>
          </a:ln>
        </p:spPr>
        <p:txBody>
          <a:bodyPr>
            <a:spAutoFit/>
          </a:bodyPr>
          <a:lstStyle/>
          <a:p>
            <a:pPr algn="just"/>
            <a:r>
              <a:rPr lang="zh-CN" altLang="en-US" sz="3200" b="1">
                <a:solidFill>
                  <a:srgbClr val="FF0000"/>
                </a:solidFill>
                <a:latin typeface="Times New Roman" panose="02020603050405020304" pitchFamily="18" charset="0"/>
              </a:rPr>
              <a:t>        本文是</a:t>
            </a:r>
            <a:r>
              <a:rPr lang="en-US" altLang="zh-CN" sz="3200" b="1">
                <a:solidFill>
                  <a:srgbClr val="FF0000"/>
                </a:solidFill>
                <a:latin typeface="Times New Roman" panose="02020603050405020304" pitchFamily="18" charset="0"/>
              </a:rPr>
              <a:t>1998</a:t>
            </a:r>
            <a:r>
              <a:rPr lang="zh-CN" altLang="en-US" sz="3200" b="1">
                <a:solidFill>
                  <a:srgbClr val="FF0000"/>
                </a:solidFill>
                <a:latin typeface="Times New Roman" panose="02020603050405020304" pitchFamily="18" charset="0"/>
              </a:rPr>
              <a:t>年</a:t>
            </a:r>
            <a:r>
              <a:rPr lang="en-US" altLang="zh-CN" sz="3200" b="1">
                <a:solidFill>
                  <a:srgbClr val="FF0000"/>
                </a:solidFill>
                <a:latin typeface="Times New Roman" panose="02020603050405020304" pitchFamily="18" charset="0"/>
              </a:rPr>
              <a:t>10</a:t>
            </a:r>
            <a:r>
              <a:rPr lang="zh-CN" altLang="en-US" sz="3200" b="1">
                <a:solidFill>
                  <a:srgbClr val="FF0000"/>
                </a:solidFill>
                <a:latin typeface="Times New Roman" panose="02020603050405020304" pitchFamily="18" charset="0"/>
              </a:rPr>
              <a:t>月王选在北京大学的一篇演讲稿。每个人的一生中都可能面临很多抉择，王选的一生中有过多次重要抉择，每次都把他的人生推向一个新的台阶。</a:t>
            </a:r>
            <a:endParaRPr lang="zh-CN" altLang="zh-CN" sz="32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 calcmode="lin" valueType="num">
                                      <p:cBhvr additive="base">
                                        <p:cTn id="7" dur="500" fill="hold"/>
                                        <p:tgtEl>
                                          <p:spTgt spid="21506"/>
                                        </p:tgtEl>
                                        <p:attrNameLst>
                                          <p:attrName>ppt_x</p:attrName>
                                        </p:attrNameLst>
                                      </p:cBhvr>
                                      <p:tavLst>
                                        <p:tav tm="0">
                                          <p:val>
                                            <p:strVal val="#ppt_x"/>
                                          </p:val>
                                        </p:tav>
                                        <p:tav tm="100000">
                                          <p:val>
                                            <p:strVal val="#ppt_x"/>
                                          </p:val>
                                        </p:tav>
                                      </p:tavLst>
                                    </p:anim>
                                    <p:anim calcmode="lin" valueType="num">
                                      <p:cBhvr additive="base">
                                        <p:cTn id="8" dur="500" fill="hold"/>
                                        <p:tgtEl>
                                          <p:spTgt spid="2150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9750" y="2636838"/>
            <a:ext cx="8064500" cy="1384300"/>
          </a:xfrm>
          <a:prstGeom prst="rect">
            <a:avLst/>
          </a:prstGeom>
          <a:noFill/>
        </p:spPr>
        <p:txBody>
          <a:bodyPr>
            <a:spAutoFit/>
          </a:bodyPr>
          <a:lstStyle/>
          <a:p>
            <a:pPr algn="just" eaLnBrk="0" hangingPunct="0">
              <a:spcAft>
                <a:spcPts val="0"/>
              </a:spcAft>
              <a:defRPr/>
            </a:pPr>
            <a:r>
              <a:rPr lang="zh-CN" altLang="zh-CN" sz="2800" b="1" kern="100">
                <a:solidFill>
                  <a:srgbClr val="FF0000"/>
                </a:solidFill>
                <a:latin typeface="+mj-ea"/>
                <a:ea typeface="+mj-ea"/>
                <a:cs typeface="宋体" panose="02010600030101010101" pitchFamily="2" charset="-122"/>
              </a:rPr>
              <a:t>抉</a:t>
            </a:r>
            <a:r>
              <a:rPr lang="zh-CN" altLang="zh-CN" sz="2800" b="1" kern="100">
                <a:latin typeface="+mj-ea"/>
                <a:ea typeface="+mj-ea"/>
                <a:cs typeface="宋体" panose="02010600030101010101" pitchFamily="2" charset="-122"/>
              </a:rPr>
              <a:t>择（</a:t>
            </a:r>
            <a:r>
              <a:rPr lang="en-US" altLang="zh-CN" sz="2800" b="1" kern="100">
                <a:latin typeface="+mj-ea"/>
                <a:ea typeface="+mj-ea"/>
                <a:cs typeface="宋体" panose="02010600030101010101" pitchFamily="2" charset="-122"/>
              </a:rPr>
              <a:t>  </a:t>
            </a:r>
            <a:r>
              <a:rPr lang="zh-CN" altLang="zh-CN" sz="2800" b="1" kern="100">
                <a:latin typeface="+mj-ea"/>
                <a:ea typeface="+mj-ea"/>
                <a:cs typeface="宋体" panose="02010600030101010101" pitchFamily="2" charset="-122"/>
              </a:rPr>
              <a:t>）</a:t>
            </a:r>
            <a:r>
              <a:rPr lang="en-US" altLang="zh-CN" sz="2800" b="1" kern="100">
                <a:latin typeface="+mj-ea"/>
                <a:ea typeface="+mj-ea"/>
              </a:rPr>
              <a:t>  </a:t>
            </a:r>
            <a:r>
              <a:rPr lang="zh-CN" altLang="zh-CN" sz="2800" b="1" kern="100">
                <a:solidFill>
                  <a:srgbClr val="FF0000"/>
                </a:solidFill>
                <a:latin typeface="+mj-ea"/>
                <a:ea typeface="+mj-ea"/>
                <a:cs typeface="宋体" panose="02010600030101010101" pitchFamily="2" charset="-122"/>
              </a:rPr>
              <a:t>崭</a:t>
            </a:r>
            <a:r>
              <a:rPr lang="zh-CN" altLang="zh-CN" sz="2800" b="1" kern="100">
                <a:latin typeface="+mj-ea"/>
                <a:ea typeface="+mj-ea"/>
                <a:cs typeface="宋体" panose="02010600030101010101" pitchFamily="2" charset="-122"/>
              </a:rPr>
              <a:t>新（</a:t>
            </a:r>
            <a:r>
              <a:rPr lang="en-US" altLang="zh-CN" sz="2800" b="1" kern="100">
                <a:latin typeface="+mj-ea"/>
                <a:ea typeface="+mj-ea"/>
                <a:cs typeface="宋体" panose="02010600030101010101" pitchFamily="2" charset="-122"/>
              </a:rPr>
              <a:t>    </a:t>
            </a:r>
            <a:r>
              <a:rPr lang="zh-CN" altLang="zh-CN" sz="2800" b="1" kern="100">
                <a:latin typeface="+mj-ea"/>
                <a:ea typeface="+mj-ea"/>
                <a:cs typeface="宋体" panose="02010600030101010101" pitchFamily="2" charset="-122"/>
              </a:rPr>
              <a:t>）</a:t>
            </a:r>
            <a:r>
              <a:rPr lang="zh-CN" altLang="zh-CN" sz="2800" b="1" kern="100">
                <a:latin typeface="+mj-ea"/>
                <a:ea typeface="+mj-ea"/>
              </a:rPr>
              <a:t> </a:t>
            </a:r>
            <a:r>
              <a:rPr lang="zh-CN" altLang="zh-CN" sz="2800" b="1" kern="100">
                <a:solidFill>
                  <a:srgbClr val="FF0000"/>
                </a:solidFill>
                <a:latin typeface="+mj-ea"/>
                <a:ea typeface="+mj-ea"/>
                <a:cs typeface="宋体" panose="02010600030101010101" pitchFamily="2" charset="-122"/>
              </a:rPr>
              <a:t>堕</a:t>
            </a:r>
            <a:r>
              <a:rPr lang="zh-CN" altLang="zh-CN" sz="2800" b="1" kern="100">
                <a:latin typeface="+mj-ea"/>
                <a:ea typeface="+mj-ea"/>
                <a:cs typeface="宋体" panose="02010600030101010101" pitchFamily="2" charset="-122"/>
              </a:rPr>
              <a:t>落（</a:t>
            </a:r>
            <a:r>
              <a:rPr lang="en-US" altLang="zh-CN" sz="2800" b="1" kern="100">
                <a:latin typeface="+mj-ea"/>
                <a:ea typeface="+mj-ea"/>
                <a:cs typeface="宋体" panose="02010600030101010101" pitchFamily="2" charset="-122"/>
              </a:rPr>
              <a:t>   </a:t>
            </a:r>
            <a:r>
              <a:rPr lang="zh-CN" altLang="zh-CN" sz="2800" b="1" kern="100">
                <a:latin typeface="+mj-ea"/>
                <a:ea typeface="+mj-ea"/>
                <a:cs typeface="宋体" panose="02010600030101010101" pitchFamily="2" charset="-122"/>
              </a:rPr>
              <a:t>）</a:t>
            </a:r>
            <a:r>
              <a:rPr lang="en-US" altLang="zh-CN" sz="2800" b="1" kern="100">
                <a:latin typeface="+mj-ea"/>
                <a:ea typeface="+mj-ea"/>
              </a:rPr>
              <a:t>  </a:t>
            </a:r>
            <a:endParaRPr lang="en-US" altLang="zh-CN" sz="2800" b="1" kern="100">
              <a:latin typeface="+mj-ea"/>
              <a:ea typeface="+mj-ea"/>
            </a:endParaRPr>
          </a:p>
          <a:p>
            <a:pPr algn="just" eaLnBrk="0" hangingPunct="0">
              <a:spcAft>
                <a:spcPts val="0"/>
              </a:spcAft>
              <a:defRPr/>
            </a:pPr>
            <a:endParaRPr lang="en-US" altLang="zh-CN" sz="2800" b="1" kern="100">
              <a:latin typeface="+mj-ea"/>
              <a:ea typeface="+mj-ea"/>
              <a:cs typeface="宋体" panose="02010600030101010101" pitchFamily="2" charset="-122"/>
            </a:endParaRPr>
          </a:p>
          <a:p>
            <a:pPr algn="just" eaLnBrk="0" hangingPunct="0">
              <a:spcAft>
                <a:spcPts val="0"/>
              </a:spcAft>
              <a:defRPr/>
            </a:pPr>
            <a:r>
              <a:rPr lang="zh-CN" altLang="zh-CN" sz="2800" b="1" kern="100">
                <a:solidFill>
                  <a:srgbClr val="FF0000"/>
                </a:solidFill>
                <a:latin typeface="+mj-ea"/>
                <a:ea typeface="+mj-ea"/>
                <a:cs typeface="宋体" panose="02010600030101010101" pitchFamily="2" charset="-122"/>
              </a:rPr>
              <a:t>膏</a:t>
            </a:r>
            <a:r>
              <a:rPr lang="zh-CN" altLang="zh-CN" sz="2800" b="1" kern="100">
                <a:latin typeface="+mj-ea"/>
                <a:ea typeface="+mj-ea"/>
                <a:cs typeface="宋体" panose="02010600030101010101" pitchFamily="2" charset="-122"/>
              </a:rPr>
              <a:t>药（</a:t>
            </a:r>
            <a:r>
              <a:rPr lang="en-US" altLang="zh-CN" sz="2800" b="1" kern="100">
                <a:latin typeface="+mj-ea"/>
                <a:ea typeface="+mj-ea"/>
                <a:cs typeface="宋体" panose="02010600030101010101" pitchFamily="2" charset="-122"/>
              </a:rPr>
              <a:t>   </a:t>
            </a:r>
            <a:r>
              <a:rPr lang="zh-CN" altLang="zh-CN" sz="2800" b="1" kern="100">
                <a:latin typeface="+mj-ea"/>
                <a:ea typeface="+mj-ea"/>
                <a:cs typeface="宋体" panose="02010600030101010101" pitchFamily="2" charset="-122"/>
              </a:rPr>
              <a:t>）</a:t>
            </a:r>
            <a:r>
              <a:rPr lang="zh-CN" altLang="zh-CN" sz="2800" b="1" kern="100">
                <a:latin typeface="+mj-ea"/>
                <a:ea typeface="+mj-ea"/>
              </a:rPr>
              <a:t> </a:t>
            </a:r>
            <a:r>
              <a:rPr lang="zh-CN" altLang="zh-CN" sz="2800" b="1" kern="100">
                <a:solidFill>
                  <a:srgbClr val="FF0000"/>
                </a:solidFill>
                <a:latin typeface="+mj-ea"/>
                <a:ea typeface="+mj-ea"/>
                <a:cs typeface="宋体" panose="02010600030101010101" pitchFamily="2" charset="-122"/>
              </a:rPr>
              <a:t>强</a:t>
            </a:r>
            <a:r>
              <a:rPr lang="zh-CN" altLang="zh-CN" sz="2800" b="1" kern="100">
                <a:latin typeface="+mj-ea"/>
                <a:ea typeface="+mj-ea"/>
                <a:cs typeface="宋体" panose="02010600030101010101" pitchFamily="2" charset="-122"/>
              </a:rPr>
              <a:t>词夺理（</a:t>
            </a:r>
            <a:r>
              <a:rPr lang="en-US" altLang="zh-CN" sz="2800" b="1" kern="100">
                <a:latin typeface="+mj-ea"/>
                <a:ea typeface="+mj-ea"/>
                <a:cs typeface="宋体" panose="02010600030101010101" pitchFamily="2" charset="-122"/>
              </a:rPr>
              <a:t>    </a:t>
            </a:r>
            <a:r>
              <a:rPr lang="zh-CN" altLang="zh-CN" sz="2800" b="1" kern="100">
                <a:latin typeface="+mj-ea"/>
                <a:ea typeface="+mj-ea"/>
                <a:cs typeface="宋体" panose="02010600030101010101" pitchFamily="2" charset="-122"/>
              </a:rPr>
              <a:t>）</a:t>
            </a:r>
            <a:r>
              <a:rPr lang="zh-CN" altLang="zh-CN" sz="2800" b="1" kern="100">
                <a:latin typeface="+mj-ea"/>
                <a:ea typeface="+mj-ea"/>
              </a:rPr>
              <a:t> </a:t>
            </a:r>
            <a:r>
              <a:rPr lang="zh-CN" altLang="zh-CN" sz="2800" b="1" kern="100">
                <a:latin typeface="+mj-ea"/>
                <a:ea typeface="+mj-ea"/>
                <a:cs typeface="宋体" panose="02010600030101010101" pitchFamily="2" charset="-122"/>
              </a:rPr>
              <a:t>不修边</a:t>
            </a:r>
            <a:r>
              <a:rPr lang="zh-CN" altLang="zh-CN" sz="2800" b="1" kern="100">
                <a:solidFill>
                  <a:srgbClr val="FF0000"/>
                </a:solidFill>
                <a:latin typeface="+mj-ea"/>
                <a:ea typeface="+mj-ea"/>
                <a:cs typeface="宋体" panose="02010600030101010101" pitchFamily="2" charset="-122"/>
              </a:rPr>
              <a:t>幅</a:t>
            </a:r>
            <a:r>
              <a:rPr lang="zh-CN" altLang="zh-CN" sz="2800" b="1" kern="100">
                <a:latin typeface="+mj-ea"/>
                <a:ea typeface="+mj-ea"/>
                <a:cs typeface="宋体" panose="02010600030101010101" pitchFamily="2" charset="-122"/>
              </a:rPr>
              <a:t>（</a:t>
            </a:r>
            <a:r>
              <a:rPr lang="en-US" altLang="zh-CN" sz="2800" b="1" kern="100">
                <a:latin typeface="+mj-ea"/>
                <a:ea typeface="+mj-ea"/>
                <a:cs typeface="宋体" panose="02010600030101010101" pitchFamily="2" charset="-122"/>
              </a:rPr>
              <a:t>  </a:t>
            </a:r>
            <a:r>
              <a:rPr lang="zh-CN" altLang="zh-CN" sz="2800" b="1" kern="100">
                <a:latin typeface="+mj-ea"/>
                <a:ea typeface="+mj-ea"/>
                <a:cs typeface="宋体" panose="02010600030101010101" pitchFamily="2" charset="-122"/>
              </a:rPr>
              <a:t>）</a:t>
            </a:r>
            <a:endParaRPr lang="zh-CN" altLang="zh-CN" sz="2800" b="1" kern="100">
              <a:latin typeface="+mj-ea"/>
              <a:ea typeface="+mj-ea"/>
            </a:endParaRPr>
          </a:p>
        </p:txBody>
      </p:sp>
      <p:sp>
        <p:nvSpPr>
          <p:cNvPr id="22530" name="文本框 4"/>
          <p:cNvSpPr txBox="1">
            <a:spLocks noChangeArrowheads="1"/>
          </p:cNvSpPr>
          <p:nvPr/>
        </p:nvSpPr>
        <p:spPr bwMode="auto">
          <a:xfrm>
            <a:off x="971550" y="1628775"/>
            <a:ext cx="6985000" cy="519113"/>
          </a:xfrm>
          <a:prstGeom prst="rect">
            <a:avLst/>
          </a:prstGeom>
          <a:noFill/>
          <a:ln w="9525">
            <a:noFill/>
            <a:miter lim="800000"/>
          </a:ln>
        </p:spPr>
        <p:txBody>
          <a:bodyPr>
            <a:spAutoFit/>
          </a:bodyPr>
          <a:lstStyle/>
          <a:p>
            <a:pPr eaLnBrk="0" hangingPunct="0"/>
            <a:r>
              <a:rPr lang="en-US" altLang="zh-CN" sz="2800" b="1"/>
              <a:t>1.</a:t>
            </a:r>
            <a:r>
              <a:rPr lang="zh-CN" altLang="en-US" sz="2800" b="1"/>
              <a:t> 读生字</a:t>
            </a:r>
            <a:r>
              <a:rPr lang="en-US" altLang="zh-CN" sz="2800" b="1"/>
              <a:t>——</a:t>
            </a:r>
            <a:r>
              <a:rPr lang="zh-CN" altLang="en-US" sz="2800" b="1"/>
              <a:t>给下列加点的字注音。</a:t>
            </a:r>
            <a:endParaRPr lang="zh-CN" altLang="en-US" sz="2800" b="1"/>
          </a:p>
        </p:txBody>
      </p:sp>
      <p:sp>
        <p:nvSpPr>
          <p:cNvPr id="7" name="文本框 6"/>
          <p:cNvSpPr txBox="1">
            <a:spLocks noChangeArrowheads="1"/>
          </p:cNvSpPr>
          <p:nvPr/>
        </p:nvSpPr>
        <p:spPr bwMode="auto">
          <a:xfrm>
            <a:off x="1547813" y="2636838"/>
            <a:ext cx="936625" cy="523875"/>
          </a:xfrm>
          <a:prstGeom prst="rect">
            <a:avLst/>
          </a:prstGeom>
          <a:noFill/>
          <a:ln w="9525">
            <a:noFill/>
            <a:miter lim="800000"/>
          </a:ln>
        </p:spPr>
        <p:txBody>
          <a:bodyPr>
            <a:spAutoFit/>
          </a:bodyPr>
          <a:lstStyle/>
          <a:p>
            <a:pPr eaLnBrk="0" hangingPunct="0"/>
            <a:r>
              <a:rPr lang="en-US" altLang="zh-CN" sz="2800">
                <a:solidFill>
                  <a:srgbClr val="FF0000"/>
                </a:solidFill>
              </a:rPr>
              <a:t>ju</a:t>
            </a:r>
            <a:r>
              <a:rPr lang="zh-CN" altLang="zh-CN" sz="2800">
                <a:solidFill>
                  <a:srgbClr val="FF0000"/>
                </a:solidFill>
              </a:rPr>
              <a:t>é</a:t>
            </a:r>
            <a:endParaRPr lang="zh-CN" altLang="en-US" sz="2800">
              <a:solidFill>
                <a:srgbClr val="FF0000"/>
              </a:solidFill>
            </a:endParaRPr>
          </a:p>
        </p:txBody>
      </p:sp>
      <p:sp>
        <p:nvSpPr>
          <p:cNvPr id="8" name="文本框 7"/>
          <p:cNvSpPr txBox="1">
            <a:spLocks noChangeArrowheads="1"/>
          </p:cNvSpPr>
          <p:nvPr/>
        </p:nvSpPr>
        <p:spPr bwMode="auto">
          <a:xfrm>
            <a:off x="3776663" y="2632075"/>
            <a:ext cx="1230312" cy="523875"/>
          </a:xfrm>
          <a:prstGeom prst="rect">
            <a:avLst/>
          </a:prstGeom>
          <a:noFill/>
          <a:ln w="9525">
            <a:noFill/>
            <a:miter lim="800000"/>
          </a:ln>
        </p:spPr>
        <p:txBody>
          <a:bodyPr>
            <a:spAutoFit/>
          </a:bodyPr>
          <a:lstStyle/>
          <a:p>
            <a:pPr eaLnBrk="0" hangingPunct="0"/>
            <a:r>
              <a:rPr lang="en-US" altLang="zh-CN" sz="2800">
                <a:solidFill>
                  <a:srgbClr val="FF0000"/>
                </a:solidFill>
              </a:rPr>
              <a:t>zhăn</a:t>
            </a:r>
            <a:endParaRPr lang="zh-CN" altLang="en-US" sz="2800">
              <a:solidFill>
                <a:srgbClr val="FF0000"/>
              </a:solidFill>
            </a:endParaRPr>
          </a:p>
        </p:txBody>
      </p:sp>
      <p:sp>
        <p:nvSpPr>
          <p:cNvPr id="9" name="文本框 8"/>
          <p:cNvSpPr txBox="1">
            <a:spLocks noChangeArrowheads="1"/>
          </p:cNvSpPr>
          <p:nvPr/>
        </p:nvSpPr>
        <p:spPr bwMode="auto">
          <a:xfrm>
            <a:off x="6011863" y="2632075"/>
            <a:ext cx="936625" cy="523875"/>
          </a:xfrm>
          <a:prstGeom prst="rect">
            <a:avLst/>
          </a:prstGeom>
          <a:noFill/>
          <a:ln w="9525">
            <a:noFill/>
            <a:miter lim="800000"/>
          </a:ln>
        </p:spPr>
        <p:txBody>
          <a:bodyPr>
            <a:spAutoFit/>
          </a:bodyPr>
          <a:lstStyle/>
          <a:p>
            <a:pPr eaLnBrk="0" hangingPunct="0"/>
            <a:r>
              <a:rPr lang="en-US" altLang="zh-CN" sz="2800">
                <a:solidFill>
                  <a:srgbClr val="FF0000"/>
                </a:solidFill>
              </a:rPr>
              <a:t>duò</a:t>
            </a:r>
            <a:endParaRPr lang="zh-CN" altLang="en-US" sz="2800">
              <a:solidFill>
                <a:srgbClr val="FF0000"/>
              </a:solidFill>
            </a:endParaRPr>
          </a:p>
        </p:txBody>
      </p:sp>
      <p:sp>
        <p:nvSpPr>
          <p:cNvPr id="10" name="文本框 9"/>
          <p:cNvSpPr txBox="1">
            <a:spLocks noChangeArrowheads="1"/>
          </p:cNvSpPr>
          <p:nvPr/>
        </p:nvSpPr>
        <p:spPr bwMode="auto">
          <a:xfrm>
            <a:off x="1627188" y="3476625"/>
            <a:ext cx="936625" cy="523875"/>
          </a:xfrm>
          <a:prstGeom prst="rect">
            <a:avLst/>
          </a:prstGeom>
          <a:noFill/>
          <a:ln w="9525">
            <a:noFill/>
            <a:miter lim="800000"/>
          </a:ln>
        </p:spPr>
        <p:txBody>
          <a:bodyPr>
            <a:spAutoFit/>
          </a:bodyPr>
          <a:lstStyle/>
          <a:p>
            <a:pPr eaLnBrk="0" hangingPunct="0"/>
            <a:r>
              <a:rPr lang="en-US" altLang="zh-CN" sz="2800">
                <a:solidFill>
                  <a:srgbClr val="FF0000"/>
                </a:solidFill>
              </a:rPr>
              <a:t>gāo</a:t>
            </a:r>
            <a:endParaRPr lang="zh-CN" altLang="en-US" sz="2800">
              <a:solidFill>
                <a:srgbClr val="FF0000"/>
              </a:solidFill>
            </a:endParaRPr>
          </a:p>
        </p:txBody>
      </p:sp>
      <p:sp>
        <p:nvSpPr>
          <p:cNvPr id="11" name="文本框 10"/>
          <p:cNvSpPr txBox="1">
            <a:spLocks noChangeArrowheads="1"/>
          </p:cNvSpPr>
          <p:nvPr/>
        </p:nvSpPr>
        <p:spPr bwMode="auto">
          <a:xfrm>
            <a:off x="4402138" y="3465513"/>
            <a:ext cx="1181100" cy="522287"/>
          </a:xfrm>
          <a:prstGeom prst="rect">
            <a:avLst/>
          </a:prstGeom>
          <a:noFill/>
          <a:ln w="9525">
            <a:noFill/>
            <a:miter lim="800000"/>
          </a:ln>
        </p:spPr>
        <p:txBody>
          <a:bodyPr>
            <a:spAutoFit/>
          </a:bodyPr>
          <a:lstStyle/>
          <a:p>
            <a:pPr eaLnBrk="0" hangingPunct="0"/>
            <a:r>
              <a:rPr lang="en-US" altLang="zh-CN" sz="2800">
                <a:solidFill>
                  <a:srgbClr val="FF0000"/>
                </a:solidFill>
              </a:rPr>
              <a:t>qiăng</a:t>
            </a:r>
            <a:endParaRPr lang="zh-CN" altLang="en-US" sz="2800">
              <a:solidFill>
                <a:srgbClr val="FF0000"/>
              </a:solidFill>
            </a:endParaRPr>
          </a:p>
        </p:txBody>
      </p:sp>
      <p:sp>
        <p:nvSpPr>
          <p:cNvPr id="12" name="文本框 11"/>
          <p:cNvSpPr txBox="1">
            <a:spLocks noChangeArrowheads="1"/>
          </p:cNvSpPr>
          <p:nvPr/>
        </p:nvSpPr>
        <p:spPr bwMode="auto">
          <a:xfrm>
            <a:off x="7593013" y="3498850"/>
            <a:ext cx="727075" cy="522288"/>
          </a:xfrm>
          <a:prstGeom prst="rect">
            <a:avLst/>
          </a:prstGeom>
          <a:noFill/>
          <a:ln w="9525">
            <a:noFill/>
            <a:miter lim="800000"/>
          </a:ln>
        </p:spPr>
        <p:txBody>
          <a:bodyPr>
            <a:spAutoFit/>
          </a:bodyPr>
          <a:lstStyle/>
          <a:p>
            <a:pPr eaLnBrk="0" hangingPunct="0"/>
            <a:r>
              <a:rPr lang="en-US" altLang="zh-CN" sz="2800">
                <a:solidFill>
                  <a:srgbClr val="FF0000"/>
                </a:solidFill>
              </a:rPr>
              <a:t>fú</a:t>
            </a:r>
            <a:endParaRPr lang="zh-CN" altLang="en-US" sz="2800">
              <a:solidFill>
                <a:srgbClr val="FF0000"/>
              </a:solidFill>
            </a:endParaRPr>
          </a:p>
        </p:txBody>
      </p:sp>
      <p:sp>
        <p:nvSpPr>
          <p:cNvPr id="22539" name="WordArt 11"/>
          <p:cNvSpPr>
            <a:spLocks noChangeArrowheads="1" noChangeShapeType="1" noTextEdit="1"/>
          </p:cNvSpPr>
          <p:nvPr/>
        </p:nvSpPr>
        <p:spPr bwMode="auto">
          <a:xfrm>
            <a:off x="2843213" y="476250"/>
            <a:ext cx="4200525" cy="792163"/>
          </a:xfrm>
          <a:prstGeom prst="rect">
            <a:avLst/>
          </a:prstGeom>
        </p:spPr>
        <p:txBody>
          <a:bodyPr wrap="none" fromWordArt="1">
            <a:prstTxWarp prst="textDeflate">
              <a:avLst>
                <a:gd name="adj" fmla="val 12111"/>
              </a:avLst>
            </a:prstTxWarp>
          </a:bodyPr>
          <a:lstStyle/>
          <a:p>
            <a:pPr algn="ctr"/>
            <a:r>
              <a:rPr lang="zh-CN" altLang="en-US" sz="3600" b="1" kern="10">
                <a:ln w="9525">
                  <a:solidFill>
                    <a:srgbClr val="000000"/>
                  </a:solidFill>
                  <a:round/>
                </a:ln>
                <a:solidFill>
                  <a:srgbClr val="000000"/>
                </a:solidFill>
                <a:latin typeface="宋体" panose="02010600030101010101" pitchFamily="2" charset="-122"/>
                <a:ea typeface="宋体" panose="02010600030101010101" pitchFamily="2" charset="-122"/>
              </a:rPr>
              <a:t>初读课文，整体感知</a:t>
            </a:r>
            <a:endParaRPr lang="zh-CN" altLang="en-US" sz="3600" b="1" kern="10">
              <a:ln w="9525">
                <a:solidFill>
                  <a:srgbClr val="000000"/>
                </a:solidFill>
                <a:round/>
              </a:ln>
              <a:solidFill>
                <a:srgbClr val="000000"/>
              </a:solidFill>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ppt_x"/>
                                          </p:val>
                                        </p:tav>
                                        <p:tav tm="100000">
                                          <p:val>
                                            <p:strVal val="#ppt_x"/>
                                          </p:val>
                                        </p:tav>
                                      </p:tavLst>
                                    </p:anim>
                                    <p:anim calcmode="lin" valueType="num">
                                      <p:cBhvr additive="base">
                                        <p:cTn id="3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188" y="1381125"/>
            <a:ext cx="7705725" cy="4362450"/>
          </a:xfrm>
          <a:prstGeom prst="rect">
            <a:avLst/>
          </a:prstGeom>
        </p:spPr>
        <p:txBody>
          <a:bodyPr>
            <a:spAutoFit/>
          </a:bodyPr>
          <a:lstStyle/>
          <a:p>
            <a:pPr algn="just"/>
            <a:r>
              <a:rPr lang="zh-CN" altLang="en-US" sz="2800" b="1">
                <a:latin typeface="Times New Roman" panose="02020603050405020304" pitchFamily="18" charset="0"/>
              </a:rPr>
              <a:t>（            ）： 好像太阳正在天顶。比喻事物正发展到十分兴盛的阶段。</a:t>
            </a:r>
            <a:endParaRPr lang="zh-CN" altLang="en-US" sz="2800" b="1">
              <a:latin typeface="Times New Roman" panose="02020603050405020304" pitchFamily="18" charset="0"/>
            </a:endParaRPr>
          </a:p>
          <a:p>
            <a:pPr algn="just"/>
            <a:endParaRPr lang="zh-CN" altLang="en-US" sz="2800" b="1">
              <a:latin typeface="Times New Roman" panose="02020603050405020304" pitchFamily="18" charset="0"/>
            </a:endParaRPr>
          </a:p>
          <a:p>
            <a:pPr algn="just"/>
            <a:r>
              <a:rPr lang="zh-CN" altLang="en-US" sz="2800" b="1">
                <a:latin typeface="Times New Roman" panose="02020603050405020304" pitchFamily="18" charset="0"/>
              </a:rPr>
              <a:t>（            ）：形容一样东西或人等越多越好。 </a:t>
            </a:r>
            <a:endParaRPr lang="zh-CN" altLang="en-US" sz="2800" b="1">
              <a:latin typeface="Times New Roman" panose="02020603050405020304" pitchFamily="18" charset="0"/>
            </a:endParaRPr>
          </a:p>
          <a:p>
            <a:pPr algn="just"/>
            <a:endParaRPr lang="zh-CN" altLang="en-US" sz="2800" b="1">
              <a:latin typeface="Times New Roman" panose="02020603050405020304" pitchFamily="18" charset="0"/>
            </a:endParaRPr>
          </a:p>
          <a:p>
            <a:pPr algn="just"/>
            <a:r>
              <a:rPr lang="zh-CN" altLang="en-US" sz="2800" b="1">
                <a:latin typeface="Times New Roman" panose="02020603050405020304" pitchFamily="18" charset="0"/>
              </a:rPr>
              <a:t>（         ）：指玩弄两面派手法，表面上遵从，暗地里违背。</a:t>
            </a:r>
            <a:endParaRPr lang="zh-CN" altLang="en-US" sz="2800" b="1">
              <a:latin typeface="Times New Roman" panose="02020603050405020304" pitchFamily="18" charset="0"/>
            </a:endParaRPr>
          </a:p>
          <a:p>
            <a:pPr algn="just"/>
            <a:endParaRPr lang="zh-CN" altLang="en-US" sz="2800" b="1">
              <a:latin typeface="Times New Roman" panose="02020603050405020304" pitchFamily="18" charset="0"/>
            </a:endParaRPr>
          </a:p>
          <a:p>
            <a:pPr algn="just"/>
            <a:r>
              <a:rPr lang="zh-CN" altLang="en-US" sz="2800" b="1">
                <a:latin typeface="Times New Roman" panose="02020603050405020304" pitchFamily="18" charset="0"/>
              </a:rPr>
              <a:t>（         ）：假借名义，进行蒙骗欺诈。撞骗，寻机骗人。</a:t>
            </a:r>
            <a:endParaRPr lang="zh-CN" altLang="en-US" sz="2800" b="1">
              <a:latin typeface="Times New Roman" panose="02020603050405020304" pitchFamily="18" charset="0"/>
            </a:endParaRPr>
          </a:p>
        </p:txBody>
      </p:sp>
      <p:sp>
        <p:nvSpPr>
          <p:cNvPr id="39939" name="文本框 3"/>
          <p:cNvSpPr txBox="1">
            <a:spLocks noChangeArrowheads="1"/>
          </p:cNvSpPr>
          <p:nvPr/>
        </p:nvSpPr>
        <p:spPr bwMode="auto">
          <a:xfrm>
            <a:off x="142875" y="620713"/>
            <a:ext cx="9001125" cy="519112"/>
          </a:xfrm>
          <a:prstGeom prst="rect">
            <a:avLst/>
          </a:prstGeom>
          <a:noFill/>
          <a:ln w="9525">
            <a:noFill/>
            <a:miter lim="800000"/>
          </a:ln>
        </p:spPr>
        <p:txBody>
          <a:bodyPr>
            <a:spAutoFit/>
          </a:bodyPr>
          <a:lstStyle/>
          <a:p>
            <a:pPr eaLnBrk="0" hangingPunct="0"/>
            <a:r>
              <a:rPr lang="en-US" altLang="zh-CN" sz="2800" b="1"/>
              <a:t>2.</a:t>
            </a:r>
            <a:r>
              <a:rPr lang="zh-CN" altLang="en-US" sz="2800" b="1"/>
              <a:t>成语积累</a:t>
            </a:r>
            <a:r>
              <a:rPr lang="en-US" altLang="zh-CN" sz="2800" b="1"/>
              <a:t>——</a:t>
            </a:r>
            <a:r>
              <a:rPr lang="zh-CN" altLang="en-US" sz="2800" b="1"/>
              <a:t>根据所给解释，写出对应的成语。</a:t>
            </a:r>
            <a:endParaRPr lang="zh-CN" altLang="en-US" sz="2800" b="1"/>
          </a:p>
        </p:txBody>
      </p:sp>
      <p:sp>
        <p:nvSpPr>
          <p:cNvPr id="5" name="文本框 4"/>
          <p:cNvSpPr txBox="1">
            <a:spLocks noChangeArrowheads="1"/>
          </p:cNvSpPr>
          <p:nvPr/>
        </p:nvSpPr>
        <p:spPr bwMode="auto">
          <a:xfrm>
            <a:off x="1042988" y="1406525"/>
            <a:ext cx="2016125" cy="461963"/>
          </a:xfrm>
          <a:prstGeom prst="rect">
            <a:avLst/>
          </a:prstGeom>
          <a:noFill/>
          <a:ln w="9525">
            <a:noFill/>
            <a:miter lim="800000"/>
          </a:ln>
        </p:spPr>
        <p:txBody>
          <a:bodyPr>
            <a:spAutoFit/>
          </a:bodyPr>
          <a:lstStyle/>
          <a:p>
            <a:pPr eaLnBrk="0" hangingPunct="0"/>
            <a:r>
              <a:rPr lang="zh-CN" altLang="en-US" sz="2400" b="1">
                <a:solidFill>
                  <a:srgbClr val="FF0000"/>
                </a:solidFill>
              </a:rPr>
              <a:t>如日中天</a:t>
            </a:r>
            <a:endParaRPr lang="zh-CN" altLang="en-US" sz="2400" b="1">
              <a:solidFill>
                <a:srgbClr val="FF0000"/>
              </a:solidFill>
            </a:endParaRPr>
          </a:p>
        </p:txBody>
      </p:sp>
      <p:sp>
        <p:nvSpPr>
          <p:cNvPr id="6" name="文本框 5"/>
          <p:cNvSpPr txBox="1">
            <a:spLocks noChangeArrowheads="1"/>
          </p:cNvSpPr>
          <p:nvPr/>
        </p:nvSpPr>
        <p:spPr bwMode="auto">
          <a:xfrm>
            <a:off x="900113" y="2708275"/>
            <a:ext cx="2016125" cy="457200"/>
          </a:xfrm>
          <a:prstGeom prst="rect">
            <a:avLst/>
          </a:prstGeom>
          <a:noFill/>
          <a:ln w="9525">
            <a:noFill/>
            <a:miter lim="800000"/>
          </a:ln>
        </p:spPr>
        <p:txBody>
          <a:bodyPr>
            <a:spAutoFit/>
          </a:bodyPr>
          <a:lstStyle/>
          <a:p>
            <a:pPr eaLnBrk="0" hangingPunct="0"/>
            <a:r>
              <a:rPr lang="zh-CN" altLang="en-US" sz="2400" b="1">
                <a:solidFill>
                  <a:srgbClr val="FF0000"/>
                </a:solidFill>
              </a:rPr>
              <a:t>多多益善</a:t>
            </a:r>
            <a:endParaRPr lang="zh-CN" altLang="en-US" sz="2400" b="1">
              <a:solidFill>
                <a:srgbClr val="FF0000"/>
              </a:solidFill>
            </a:endParaRPr>
          </a:p>
        </p:txBody>
      </p:sp>
      <p:sp>
        <p:nvSpPr>
          <p:cNvPr id="7" name="文本框 6"/>
          <p:cNvSpPr txBox="1">
            <a:spLocks noChangeArrowheads="1"/>
          </p:cNvSpPr>
          <p:nvPr/>
        </p:nvSpPr>
        <p:spPr bwMode="auto">
          <a:xfrm>
            <a:off x="900113" y="3573463"/>
            <a:ext cx="2016125" cy="457200"/>
          </a:xfrm>
          <a:prstGeom prst="rect">
            <a:avLst/>
          </a:prstGeom>
          <a:noFill/>
          <a:ln w="9525">
            <a:noFill/>
            <a:miter lim="800000"/>
          </a:ln>
        </p:spPr>
        <p:txBody>
          <a:bodyPr>
            <a:spAutoFit/>
          </a:bodyPr>
          <a:lstStyle/>
          <a:p>
            <a:pPr eaLnBrk="0" hangingPunct="0"/>
            <a:r>
              <a:rPr lang="zh-CN" altLang="en-US" sz="2400" b="1">
                <a:solidFill>
                  <a:srgbClr val="FF0000"/>
                </a:solidFill>
              </a:rPr>
              <a:t>阳奉阴违</a:t>
            </a:r>
            <a:endParaRPr lang="zh-CN" altLang="en-US" sz="2400" b="1">
              <a:solidFill>
                <a:srgbClr val="FF0000"/>
              </a:solidFill>
            </a:endParaRPr>
          </a:p>
        </p:txBody>
      </p:sp>
      <p:sp>
        <p:nvSpPr>
          <p:cNvPr id="8" name="文本框 7"/>
          <p:cNvSpPr txBox="1">
            <a:spLocks noChangeArrowheads="1"/>
          </p:cNvSpPr>
          <p:nvPr/>
        </p:nvSpPr>
        <p:spPr bwMode="auto">
          <a:xfrm>
            <a:off x="900113" y="4797425"/>
            <a:ext cx="2016125" cy="457200"/>
          </a:xfrm>
          <a:prstGeom prst="rect">
            <a:avLst/>
          </a:prstGeom>
          <a:noFill/>
          <a:ln w="9525">
            <a:noFill/>
            <a:miter lim="800000"/>
          </a:ln>
        </p:spPr>
        <p:txBody>
          <a:bodyPr>
            <a:spAutoFit/>
          </a:bodyPr>
          <a:lstStyle/>
          <a:p>
            <a:pPr eaLnBrk="0" hangingPunct="0"/>
            <a:r>
              <a:rPr lang="zh-CN" altLang="en-US" sz="2400" b="1">
                <a:solidFill>
                  <a:srgbClr val="FF0000"/>
                </a:solidFill>
              </a:rPr>
              <a:t>招摇撞骗</a:t>
            </a:r>
            <a:endParaRPr lang="zh-CN" altLang="en-US" sz="2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611188" y="1381125"/>
            <a:ext cx="7705725" cy="3508375"/>
          </a:xfrm>
          <a:prstGeom prst="rect">
            <a:avLst/>
          </a:prstGeom>
        </p:spPr>
        <p:txBody>
          <a:bodyPr>
            <a:spAutoFit/>
          </a:bodyPr>
          <a:lstStyle/>
          <a:p>
            <a:pPr algn="just"/>
            <a:r>
              <a:rPr lang="zh-CN" altLang="en-US" sz="2800" b="1">
                <a:latin typeface="Times New Roman" panose="02020603050405020304" pitchFamily="18" charset="0"/>
              </a:rPr>
              <a:t>（             ）：比喻激烈尖锐的社会斗争前哨。</a:t>
            </a:r>
            <a:endParaRPr lang="zh-CN" altLang="en-US" sz="2800" b="1">
              <a:latin typeface="Times New Roman" panose="02020603050405020304" pitchFamily="18" charset="0"/>
            </a:endParaRPr>
          </a:p>
          <a:p>
            <a:pPr algn="just"/>
            <a:endParaRPr lang="zh-CN" altLang="en-US" sz="2800" b="1">
              <a:latin typeface="Times New Roman" panose="02020603050405020304" pitchFamily="18" charset="0"/>
            </a:endParaRPr>
          </a:p>
          <a:p>
            <a:pPr algn="just"/>
            <a:r>
              <a:rPr lang="zh-CN" altLang="en-US" sz="2800" b="1">
                <a:latin typeface="Times New Roman" panose="02020603050405020304" pitchFamily="18" charset="0"/>
              </a:rPr>
              <a:t>（            ）：指无理强辩，明明没理硬说有理。</a:t>
            </a:r>
            <a:endParaRPr lang="zh-CN" altLang="en-US" sz="2800" b="1">
              <a:latin typeface="Times New Roman" panose="02020603050405020304" pitchFamily="18" charset="0"/>
            </a:endParaRPr>
          </a:p>
          <a:p>
            <a:pPr algn="just"/>
            <a:r>
              <a:rPr lang="zh-CN" altLang="en-US" sz="2800" b="1">
                <a:latin typeface="Times New Roman" panose="02020603050405020304" pitchFamily="18" charset="0"/>
              </a:rPr>
              <a:t> </a:t>
            </a:r>
            <a:endParaRPr lang="zh-CN" altLang="en-US" sz="2800" b="1">
              <a:latin typeface="Times New Roman" panose="02020603050405020304" pitchFamily="18" charset="0"/>
            </a:endParaRPr>
          </a:p>
          <a:p>
            <a:pPr algn="just"/>
            <a:r>
              <a:rPr lang="zh-CN" altLang="en-US" sz="2800" b="1">
                <a:latin typeface="Times New Roman" panose="02020603050405020304" pitchFamily="18" charset="0"/>
              </a:rPr>
              <a:t>（         ）：指态度谦逊温和，没有架子，使人容易接近。</a:t>
            </a:r>
            <a:endParaRPr lang="zh-CN" altLang="en-US" sz="2800" b="1">
              <a:latin typeface="Times New Roman" panose="02020603050405020304" pitchFamily="18" charset="0"/>
            </a:endParaRPr>
          </a:p>
          <a:p>
            <a:pPr algn="just"/>
            <a:endParaRPr lang="zh-CN" altLang="en-US" sz="2800" b="1">
              <a:latin typeface="Times New Roman" panose="02020603050405020304" pitchFamily="18" charset="0"/>
            </a:endParaRPr>
          </a:p>
          <a:p>
            <a:pPr algn="just"/>
            <a:r>
              <a:rPr lang="zh-CN" altLang="en-US" sz="2800" b="1">
                <a:latin typeface="Times New Roman" panose="02020603050405020304" pitchFamily="18" charset="0"/>
              </a:rPr>
              <a:t>（            ）：形容不注意衣着或容貌的整洁。 </a:t>
            </a:r>
            <a:endParaRPr lang="zh-CN" altLang="en-US" sz="2800" b="1">
              <a:latin typeface="Times New Roman" panose="02020603050405020304" pitchFamily="18" charset="0"/>
            </a:endParaRPr>
          </a:p>
        </p:txBody>
      </p:sp>
      <p:sp>
        <p:nvSpPr>
          <p:cNvPr id="23554" name="文本框 3"/>
          <p:cNvSpPr txBox="1">
            <a:spLocks noChangeArrowheads="1"/>
          </p:cNvSpPr>
          <p:nvPr/>
        </p:nvSpPr>
        <p:spPr bwMode="auto">
          <a:xfrm>
            <a:off x="142875" y="549275"/>
            <a:ext cx="9001125" cy="519113"/>
          </a:xfrm>
          <a:prstGeom prst="rect">
            <a:avLst/>
          </a:prstGeom>
          <a:noFill/>
          <a:ln w="9525">
            <a:noFill/>
            <a:miter lim="800000"/>
          </a:ln>
        </p:spPr>
        <p:txBody>
          <a:bodyPr>
            <a:spAutoFit/>
          </a:bodyPr>
          <a:lstStyle/>
          <a:p>
            <a:pPr eaLnBrk="0" hangingPunct="0"/>
            <a:r>
              <a:rPr lang="en-US" altLang="zh-CN" sz="2800" b="1"/>
              <a:t>2.</a:t>
            </a:r>
            <a:r>
              <a:rPr lang="zh-CN" altLang="en-US" sz="2800" b="1"/>
              <a:t>成语积累</a:t>
            </a:r>
            <a:r>
              <a:rPr lang="en-US" altLang="zh-CN" sz="2800" b="1"/>
              <a:t>——</a:t>
            </a:r>
            <a:r>
              <a:rPr lang="zh-CN" altLang="en-US" sz="2800" b="1"/>
              <a:t>根据所给解释，写出对应的成语。</a:t>
            </a:r>
            <a:endParaRPr lang="zh-CN" altLang="en-US" sz="2800" b="1"/>
          </a:p>
        </p:txBody>
      </p:sp>
      <p:sp>
        <p:nvSpPr>
          <p:cNvPr id="9" name="文本框 8"/>
          <p:cNvSpPr txBox="1">
            <a:spLocks noChangeArrowheads="1"/>
          </p:cNvSpPr>
          <p:nvPr/>
        </p:nvSpPr>
        <p:spPr bwMode="auto">
          <a:xfrm>
            <a:off x="827088" y="1412875"/>
            <a:ext cx="2016125" cy="457200"/>
          </a:xfrm>
          <a:prstGeom prst="rect">
            <a:avLst/>
          </a:prstGeom>
          <a:noFill/>
          <a:ln w="9525">
            <a:noFill/>
            <a:miter lim="800000"/>
          </a:ln>
        </p:spPr>
        <p:txBody>
          <a:bodyPr>
            <a:spAutoFit/>
          </a:bodyPr>
          <a:lstStyle/>
          <a:p>
            <a:pPr eaLnBrk="0" hangingPunct="0"/>
            <a:r>
              <a:rPr lang="zh-CN" altLang="en-US" sz="2400" b="1">
                <a:solidFill>
                  <a:srgbClr val="FF0000"/>
                </a:solidFill>
              </a:rPr>
              <a:t>风口浪尖</a:t>
            </a:r>
            <a:endParaRPr lang="zh-CN" altLang="en-US" sz="2400" b="1">
              <a:solidFill>
                <a:srgbClr val="FF0000"/>
              </a:solidFill>
            </a:endParaRPr>
          </a:p>
        </p:txBody>
      </p:sp>
      <p:sp>
        <p:nvSpPr>
          <p:cNvPr id="10" name="文本框 9"/>
          <p:cNvSpPr txBox="1">
            <a:spLocks noChangeArrowheads="1"/>
          </p:cNvSpPr>
          <p:nvPr/>
        </p:nvSpPr>
        <p:spPr bwMode="auto">
          <a:xfrm>
            <a:off x="900113" y="2205038"/>
            <a:ext cx="2016125" cy="457200"/>
          </a:xfrm>
          <a:prstGeom prst="rect">
            <a:avLst/>
          </a:prstGeom>
          <a:noFill/>
          <a:ln w="9525">
            <a:noFill/>
            <a:miter lim="800000"/>
          </a:ln>
        </p:spPr>
        <p:txBody>
          <a:bodyPr>
            <a:spAutoFit/>
          </a:bodyPr>
          <a:lstStyle/>
          <a:p>
            <a:pPr eaLnBrk="0" hangingPunct="0"/>
            <a:r>
              <a:rPr lang="zh-CN" altLang="en-US" sz="2400" b="1">
                <a:solidFill>
                  <a:srgbClr val="FF0000"/>
                </a:solidFill>
              </a:rPr>
              <a:t>强词夺理</a:t>
            </a:r>
            <a:endParaRPr lang="zh-CN" altLang="en-US" sz="2400" b="1">
              <a:solidFill>
                <a:srgbClr val="FF0000"/>
              </a:solidFill>
            </a:endParaRPr>
          </a:p>
        </p:txBody>
      </p:sp>
      <p:sp>
        <p:nvSpPr>
          <p:cNvPr id="11" name="文本框 10"/>
          <p:cNvSpPr txBox="1">
            <a:spLocks noChangeArrowheads="1"/>
          </p:cNvSpPr>
          <p:nvPr/>
        </p:nvSpPr>
        <p:spPr bwMode="auto">
          <a:xfrm>
            <a:off x="900113" y="3068638"/>
            <a:ext cx="2016125" cy="457200"/>
          </a:xfrm>
          <a:prstGeom prst="rect">
            <a:avLst/>
          </a:prstGeom>
          <a:noFill/>
          <a:ln w="9525">
            <a:noFill/>
            <a:miter lim="800000"/>
          </a:ln>
        </p:spPr>
        <p:txBody>
          <a:bodyPr>
            <a:spAutoFit/>
          </a:bodyPr>
          <a:lstStyle/>
          <a:p>
            <a:pPr eaLnBrk="0" hangingPunct="0"/>
            <a:r>
              <a:rPr lang="zh-CN" altLang="en-US" sz="2400" b="1">
                <a:solidFill>
                  <a:srgbClr val="FF0000"/>
                </a:solidFill>
              </a:rPr>
              <a:t>平易近人</a:t>
            </a:r>
            <a:endParaRPr lang="zh-CN" altLang="en-US" sz="2400" b="1">
              <a:solidFill>
                <a:srgbClr val="FF0000"/>
              </a:solidFill>
            </a:endParaRPr>
          </a:p>
        </p:txBody>
      </p:sp>
      <p:sp>
        <p:nvSpPr>
          <p:cNvPr id="12" name="文本框 11"/>
          <p:cNvSpPr txBox="1">
            <a:spLocks noChangeArrowheads="1"/>
          </p:cNvSpPr>
          <p:nvPr/>
        </p:nvSpPr>
        <p:spPr bwMode="auto">
          <a:xfrm>
            <a:off x="900113" y="4365625"/>
            <a:ext cx="2016125" cy="457200"/>
          </a:xfrm>
          <a:prstGeom prst="rect">
            <a:avLst/>
          </a:prstGeom>
          <a:noFill/>
          <a:ln w="9525">
            <a:noFill/>
            <a:miter lim="800000"/>
          </a:ln>
        </p:spPr>
        <p:txBody>
          <a:bodyPr>
            <a:spAutoFit/>
          </a:bodyPr>
          <a:lstStyle/>
          <a:p>
            <a:pPr eaLnBrk="0" hangingPunct="0"/>
            <a:r>
              <a:rPr lang="zh-CN" altLang="en-US" sz="2400" b="1">
                <a:solidFill>
                  <a:srgbClr val="FF0000"/>
                </a:solidFill>
              </a:rPr>
              <a:t>不修边幅</a:t>
            </a:r>
            <a:endParaRPr lang="zh-CN" altLang="en-US" sz="2400" b="1">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additive="base">
                                        <p:cTn id="25" dur="500" fill="hold"/>
                                        <p:tgtEl>
                                          <p:spTgt spid="12"/>
                                        </p:tgtEl>
                                        <p:attrNameLst>
                                          <p:attrName>ppt_x</p:attrName>
                                        </p:attrNameLst>
                                      </p:cBhvr>
                                      <p:tavLst>
                                        <p:tav tm="0">
                                          <p:val>
                                            <p:strVal val="#ppt_x"/>
                                          </p:val>
                                        </p:tav>
                                        <p:tav tm="100000">
                                          <p:val>
                                            <p:strVal val="#ppt_x"/>
                                          </p:val>
                                        </p:tav>
                                      </p:tavLst>
                                    </p:anim>
                                    <p:anim calcmode="lin" valueType="num">
                                      <p:cBhvr additive="base">
                                        <p:cTn id="2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矩形 3"/>
          <p:cNvSpPr>
            <a:spLocks noChangeArrowheads="1"/>
          </p:cNvSpPr>
          <p:nvPr/>
        </p:nvSpPr>
        <p:spPr bwMode="auto">
          <a:xfrm>
            <a:off x="250825" y="908050"/>
            <a:ext cx="8424863" cy="641350"/>
          </a:xfrm>
          <a:prstGeom prst="rect">
            <a:avLst/>
          </a:prstGeom>
          <a:noFill/>
          <a:ln w="9525">
            <a:noFill/>
            <a:miter lim="800000"/>
          </a:ln>
        </p:spPr>
        <p:txBody>
          <a:bodyPr>
            <a:spAutoFit/>
          </a:bodyPr>
          <a:lstStyle/>
          <a:p>
            <a:pPr algn="just"/>
            <a:r>
              <a:rPr lang="zh-CN" altLang="en-US" sz="3600" b="1">
                <a:latin typeface="Times New Roman" panose="02020603050405020304" pitchFamily="18" charset="0"/>
              </a:rPr>
              <a:t>文章主要写了作者的哪一次重要选择？</a:t>
            </a:r>
            <a:endParaRPr lang="zh-CN" altLang="zh-CN" sz="3600" b="1">
              <a:latin typeface="Times New Roman" panose="02020603050405020304" pitchFamily="18" charset="0"/>
            </a:endParaRPr>
          </a:p>
        </p:txBody>
      </p:sp>
      <p:sp>
        <p:nvSpPr>
          <p:cNvPr id="8" name="矩形 7"/>
          <p:cNvSpPr/>
          <p:nvPr/>
        </p:nvSpPr>
        <p:spPr>
          <a:xfrm>
            <a:off x="539750" y="2924175"/>
            <a:ext cx="7632700" cy="579438"/>
          </a:xfrm>
          <a:prstGeom prst="rect">
            <a:avLst/>
          </a:prstGeom>
        </p:spPr>
        <p:txBody>
          <a:bodyPr>
            <a:spAutoFit/>
          </a:bodyPr>
          <a:lstStyle/>
          <a:p>
            <a:pPr algn="just"/>
            <a:r>
              <a:rPr lang="zh-CN" altLang="en-US" sz="3200" b="1">
                <a:solidFill>
                  <a:srgbClr val="FF0000"/>
                </a:solidFill>
                <a:latin typeface="Times New Roman" panose="02020603050405020304" pitchFamily="18" charset="0"/>
              </a:rPr>
              <a:t>第六次重要选择，大力扶植年轻人。</a:t>
            </a:r>
            <a:endParaRPr lang="zh-CN" altLang="zh-CN" sz="3200" b="1">
              <a:solidFill>
                <a:srgbClr val="FF0000"/>
              </a:solidFill>
              <a:latin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优秀教案模板(课时)低版本</Template>
  <TotalTime>0</TotalTime>
  <Words>2337</Words>
  <Application>WPS 演示</Application>
  <PresentationFormat>全屏显示(4:3)</PresentationFormat>
  <Paragraphs>149</Paragraphs>
  <Slides>21</Slides>
  <Notes>0</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21</vt:i4>
      </vt:variant>
    </vt:vector>
  </HeadingPairs>
  <TitlesOfParts>
    <vt:vector size="33" baseType="lpstr">
      <vt:lpstr>Arial</vt:lpstr>
      <vt:lpstr>宋体</vt:lpstr>
      <vt:lpstr>Wingdings</vt:lpstr>
      <vt:lpstr>Calibri</vt:lpstr>
      <vt:lpstr>黑体</vt:lpstr>
      <vt:lpstr>微软雅黑</vt:lpstr>
      <vt:lpstr>Times New Roman</vt:lpstr>
      <vt:lpstr>Century Gothic</vt:lpstr>
      <vt:lpstr>Arial Unicode MS</vt:lpstr>
      <vt:lpstr>Calibri Light</vt:lpstr>
      <vt:lpstr>MingLiU</vt:lpstr>
      <vt:lpstr>自定义设计方案</vt:lpstr>
      <vt:lpstr>15  我一生中的重要选择</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Lenovo (Beijing) Limited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   散 步</dc:title>
  <dc:creator>Lenovo User</dc:creator>
  <cp:lastModifiedBy>编辑资料 李倩倩</cp:lastModifiedBy>
  <cp:revision>43</cp:revision>
  <dcterms:created xsi:type="dcterms:W3CDTF">2014-04-05T06:19:00Z</dcterms:created>
  <dcterms:modified xsi:type="dcterms:W3CDTF">2018-04-17T01:50:08Z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2052-10.1.0.7224</vt:lpwstr>
  </property>
</Properties>
</file>