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56" r:id="rId4"/>
    <p:sldId id="313" r:id="rId5"/>
    <p:sldId id="310" r:id="rId6"/>
    <p:sldId id="312" r:id="rId7"/>
    <p:sldId id="316" r:id="rId8"/>
    <p:sldId id="317" r:id="rId9"/>
    <p:sldId id="258" r:id="rId10"/>
    <p:sldId id="260" r:id="rId11"/>
    <p:sldId id="396" r:id="rId13"/>
    <p:sldId id="346" r:id="rId14"/>
    <p:sldId id="347" r:id="rId15"/>
    <p:sldId id="348" r:id="rId16"/>
    <p:sldId id="349" r:id="rId17"/>
    <p:sldId id="350" r:id="rId18"/>
    <p:sldId id="351" r:id="rId19"/>
    <p:sldId id="353" r:id="rId20"/>
    <p:sldId id="352" r:id="rId21"/>
    <p:sldId id="354" r:id="rId22"/>
    <p:sldId id="261" r:id="rId23"/>
    <p:sldId id="262" r:id="rId24"/>
    <p:sldId id="272" r:id="rId25"/>
    <p:sldId id="273" r:id="rId26"/>
    <p:sldId id="327" r:id="rId27"/>
    <p:sldId id="373" r:id="rId28"/>
    <p:sldId id="372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277" r:id="rId38"/>
    <p:sldId id="382" r:id="rId39"/>
    <p:sldId id="383" r:id="rId40"/>
    <p:sldId id="384" r:id="rId41"/>
    <p:sldId id="385" r:id="rId42"/>
    <p:sldId id="386" r:id="rId43"/>
    <p:sldId id="387" r:id="rId44"/>
    <p:sldId id="388" r:id="rId45"/>
    <p:sldId id="390" r:id="rId46"/>
    <p:sldId id="389" r:id="rId47"/>
    <p:sldId id="391" r:id="rId48"/>
    <p:sldId id="392" r:id="rId49"/>
    <p:sldId id="394" r:id="rId50"/>
    <p:sldId id="395" r:id="rId51"/>
    <p:sldId id="393" r:id="rId52"/>
    <p:sldId id="283" r:id="rId53"/>
    <p:sldId id="285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9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AEBEF1"/>
    <a:srgbClr val="ECB2E5"/>
    <a:srgbClr val="FDF731"/>
    <a:srgbClr val="D9E7D8"/>
    <a:srgbClr val="DAE7D5"/>
    <a:srgbClr val="FFFFFF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0"/>
        <p:guide pos="29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表演前(1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4)：写表演前的准备，腰鼓尚未敲响，后生们正在积蓄激情、等待爆发。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(应满怀期待之情，读得沉稳些，语速适中而不乏力量)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表演时(5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27)：写安塞腰鼓的舞姿和鼓声是生命和力量的赞歌。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(整体要读得激越昂扬、刚健有力，饱含赞美之情，语速较快且有节奏感)</a:t>
            </a:r>
            <a:endParaRPr lang="zh-CN" altLang="en-US" sz="28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表演后(28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30)：写腰鼓表演突然结束时人们的心理感受，即心灵仍沉浸在表演的热烈激情之中，还没有回过神来，场面上一片寂静。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(要读出若有所思的情绪，语速稍慢，轻声)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表演前(1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4)：写表演前的准备，腰鼓尚未敲响，后生们正在积蓄激情、等待爆发。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(应满怀期待之情，读得沉稳些，语速适中而不乏力量)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表演时(5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27)：写安塞腰鼓的舞姿和鼓声是生命和力量的赞歌。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(整体要读得激越昂扬、刚健有力，饱含赞美之情，语速较快且有节奏感)</a:t>
            </a:r>
            <a:endParaRPr lang="zh-CN" altLang="en-US" sz="28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表演后(28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30)：写腰鼓表演突然结束时人们的心理感受，即心灵仍沉浸在表演的热烈激情之中，还没有回过神来，场面上一片寂静。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(要读出若有所思的情绪，语速稍慢，轻声)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075"/>
          <p:cNvSpPr txBox="1"/>
          <p:nvPr/>
        </p:nvSpPr>
        <p:spPr>
          <a:xfrm>
            <a:off x="150495" y="54356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71918783312&amp;di=9218ecdb48eb671b6e1bab8f01c583a4&amp;imgtype=0&amp;src=http%3A%2F%2Fwww.1810516.com%2Fueditor%2Fphp%2Fupload%2Fimage%2F20180422%2F152437113212576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178" y="1438910"/>
            <a:ext cx="447833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s://timgsa.baidu.com/timg?image&amp;quality=80&amp;size=b9999_10000&amp;sec=1571918851090&amp;di=1d851706251b7887fb5f61dd2c8b494f&amp;imgtype=0&amp;src=http%3A%2F%2Fp5.qhmsg.com%2Ft0108b9fabdd9a2ca5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4728" y="2446973"/>
            <a:ext cx="49276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1460" y="2178050"/>
            <a:ext cx="865060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壮阔、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豪放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火烈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的安塞腰鼓；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粗犷、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、动力十足的安塞腰鼓；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宣泄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生命力量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的安塞腰鼓。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910590"/>
            <a:ext cx="86499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看视频，直观感受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安塞腰鼓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气壮山河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的场面美，用贴切的词语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概括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所观所感。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460" y="4380230"/>
            <a:ext cx="8650605" cy="1370965"/>
          </a:xfrm>
          <a:prstGeom prst="rect">
            <a:avLst/>
          </a:prstGeom>
          <a:noFill/>
          <a:ln w="31750" cmpd="thinThick">
            <a:solidFill>
              <a:srgbClr val="FF0000"/>
            </a:solidFill>
          </a:ln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安塞腰鼓有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热烈的舞姿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巨大的力量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沉重的鼓声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深厚的土壤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2570" y="144780"/>
            <a:ext cx="869569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跳读课文，勾画文中反复出现的语句，明确写作顺序，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划分文章层次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，分组朗读，读出节奏和感情。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361" name="Text Box 2"/>
          <p:cNvSpPr txBox="1"/>
          <p:nvPr/>
        </p:nvSpPr>
        <p:spPr>
          <a:xfrm>
            <a:off x="436880" y="2956560"/>
            <a:ext cx="606425" cy="19297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81636" tIns="40818" rIns="81636" bIns="40818" anchor="t" anchorCtr="0">
            <a:no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2" name="Text Box 3"/>
          <p:cNvSpPr txBox="1"/>
          <p:nvPr/>
        </p:nvSpPr>
        <p:spPr>
          <a:xfrm>
            <a:off x="1421130" y="2361565"/>
            <a:ext cx="777938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表演前（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）：（ 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）的腰鼓 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1421130" y="3623945"/>
            <a:ext cx="728980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表演中（     ）：（ 　 ）的腰鼓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368" name="Text Box 9"/>
          <p:cNvSpPr txBox="1"/>
          <p:nvPr/>
        </p:nvSpPr>
        <p:spPr>
          <a:xfrm>
            <a:off x="1469390" y="4886325"/>
            <a:ext cx="729043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表演后（     ）：（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）的腰鼓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5309235" y="2361565"/>
            <a:ext cx="152273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5311140" y="3623945"/>
            <a:ext cx="152146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5357495" y="4864735"/>
            <a:ext cx="152336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寂静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7230" y="2361565"/>
            <a:ext cx="82105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1-4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57220" y="3623945"/>
            <a:ext cx="98107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5-27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31185" y="4886325"/>
            <a:ext cx="164084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28-30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091565" y="2553335"/>
            <a:ext cx="329565" cy="2697480"/>
          </a:xfrm>
          <a:prstGeom prst="leftBrace">
            <a:avLst>
              <a:gd name="adj1" fmla="val 40891"/>
              <a:gd name="adj2" fmla="val 50009"/>
            </a:avLst>
          </a:prstGeom>
          <a:ln>
            <a:solidFill>
              <a:srgbClr val="92D050"/>
            </a:solidFill>
          </a:ln>
        </p:spPr>
        <p:style>
          <a:lnRef idx="3">
            <a:sysClr val="windowText" lastClr="000000"/>
          </a:lnRef>
          <a:fillRef idx="0">
            <a:sysClr val="windowText" lastClr="000000"/>
          </a:fillRef>
          <a:effectRef idx="2">
            <a:sysClr val="windowText" lastClr="000000"/>
          </a:effectRef>
          <a:fontRef idx="minor">
            <a:sysClr val="windowText" lastClr="000000"/>
          </a:fontRef>
        </p:style>
        <p:txBody>
          <a:bodyPr lIns="81636" tIns="40818" rIns="81636" bIns="40818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  <p:bldP spid="13325" grpId="0"/>
      <p:bldP spid="1332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18923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834390"/>
            <a:ext cx="90227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认真思考：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好一个安塞腰鼓！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反复出现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55" y="1910715"/>
            <a:ext cx="8985885" cy="2481580"/>
          </a:xfrm>
          <a:prstGeom prst="rect">
            <a:avLst/>
          </a:prstGeom>
          <a:solidFill>
            <a:srgbClr val="FFCC66">
              <a:alpha val="50000"/>
            </a:srgbClr>
          </a:solidFill>
        </p:spPr>
        <p:txBody>
          <a:bodyPr wrap="square" rtlCol="0">
            <a:noAutofit/>
          </a:bodyPr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好一个安塞腰鼓！（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好一个安塞腰鼓！（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好一个黄土高原！好一个安塞腰鼓！（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好一个痛快了山河、蓬勃了想象力的安塞腰鼓！（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55" y="4518025"/>
            <a:ext cx="8985885" cy="2131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内容上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：这是文中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感情最炽烈、音调最高亢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的句子。反复出现，使文章形成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回环往复的气势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，突出了安塞腰鼓震撼人心的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力量美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，也使作者的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赞美之情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不断深化。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结构上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：使文章的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结构清晰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层次分明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好一个安塞腰鼓，好在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)_____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的句式叙述（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有感情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地展示）。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860" y="629285"/>
            <a:ext cx="8488045" cy="4578985"/>
          </a:xfrm>
          <a:prstGeom prst="rect">
            <a:avLst/>
          </a:prstGeom>
          <a:noFill/>
          <a:ln w="28575" cmpd="thinThick">
            <a:solidFill>
              <a:schemeClr val="accent4"/>
            </a:solidFill>
            <a:prstDash val="dashDot"/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示例一：好一个安塞腰鼓，好在有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宏伟的场面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。你看，百十个斜背响鼓的后生，如百十块被强震不断击起的石头，狂舞在你的面前。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骤雨一样，是急促的鼓点；旋风一样，是飞扬的流苏；乱蛙一样，是蹦跳的脚步；火花一样，是闪射的瞳仁；斗虎一样，是强健的风姿。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860" y="629285"/>
            <a:ext cx="8488045" cy="3180080"/>
          </a:xfrm>
          <a:prstGeom prst="rect">
            <a:avLst/>
          </a:prstGeom>
          <a:noFill/>
          <a:ln w="28575" cmpd="thinThick">
            <a:solidFill>
              <a:schemeClr val="accent4"/>
            </a:solidFill>
            <a:prstDash val="dashDot"/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示例二：好一个安塞腰鼓，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好在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雄壮的鼓声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。你听，百十个腰鼓发出的沉重响声，碰撞在遗落了一切冗杂的观众的心上，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观众的心也蓦然变成牛皮鼓面了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860" y="629285"/>
            <a:ext cx="8488045" cy="3080385"/>
          </a:xfrm>
          <a:prstGeom prst="rect">
            <a:avLst/>
          </a:prstGeom>
          <a:noFill/>
          <a:ln w="28575" cmpd="thinThick">
            <a:solidFill>
              <a:schemeClr val="accent4"/>
            </a:solidFill>
            <a:prstDash val="dashDot"/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示例三：好一个安塞腰鼓，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好在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茂腾腾的击鼓后生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。你看，后生们的胳膊、腿、全身，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有力地搏击着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疾速地搏击着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大起大落地搏击着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860" y="629285"/>
            <a:ext cx="8488045" cy="3761105"/>
          </a:xfrm>
          <a:prstGeom prst="rect">
            <a:avLst/>
          </a:prstGeom>
          <a:noFill/>
          <a:ln w="28575" cmpd="thinThick">
            <a:solidFill>
              <a:schemeClr val="accent4"/>
            </a:solidFill>
            <a:prstDash val="dashDot"/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示例四：好一个安塞腰鼓，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好在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奇丽的舞姿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。你看，每一个舞姿都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充满了力量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。每一个舞姿都呼呼作响。每一个舞姿都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是光和影的匆匆变幻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。每一个舞姿都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使人颤栗在浓烈的艺术享受中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，使人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叹为观止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84455" y="2187575"/>
            <a:ext cx="606425" cy="19297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81636" tIns="40818" rIns="81636" bIns="40818" anchor="t" anchorCtr="0">
            <a:no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2" name="Text Box 3"/>
          <p:cNvSpPr txBox="1"/>
          <p:nvPr/>
        </p:nvSpPr>
        <p:spPr>
          <a:xfrm>
            <a:off x="848995" y="1362075"/>
            <a:ext cx="777938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表演前（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）：（ 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）的腰鼓 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848995" y="2624455"/>
            <a:ext cx="3246755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表演中（     ）：（ 　 ）的腰鼓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4506595" y="2113280"/>
            <a:ext cx="389953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5-13：宏伟的场面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5769610" y="2624455"/>
            <a:ext cx="378269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雄壮的（   　 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5757545" y="3197860"/>
            <a:ext cx="333184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击鼓的（ 　　 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5769610" y="3771265"/>
            <a:ext cx="382778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pitchFamily="2" charset="2"/>
              </a:rPr>
              <a:t>奇丽的（      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5368" name="Text Box 9"/>
          <p:cNvSpPr txBox="1"/>
          <p:nvPr/>
        </p:nvSpPr>
        <p:spPr>
          <a:xfrm>
            <a:off x="848995" y="4508500"/>
            <a:ext cx="729043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表演后（     ）：（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）的腰鼓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4737100" y="1362075"/>
            <a:ext cx="152273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1288415" y="3117215"/>
            <a:ext cx="152146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7607300" y="2631440"/>
            <a:ext cx="151638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响声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7644130" y="3197860"/>
            <a:ext cx="147955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4737100" y="4486910"/>
            <a:ext cx="152336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寂静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7643495" y="3771265"/>
            <a:ext cx="148018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舞姿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65095" y="1362075"/>
            <a:ext cx="82105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1-4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85085" y="2624455"/>
            <a:ext cx="981075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5-27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0790" y="4508500"/>
            <a:ext cx="164084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28-30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135120" y="2425065"/>
            <a:ext cx="287655" cy="1598295"/>
          </a:xfrm>
          <a:prstGeom prst="leftBrace">
            <a:avLst>
              <a:gd name="adj1" fmla="val 40891"/>
              <a:gd name="adj2" fmla="val 50000"/>
            </a:avLst>
          </a:prstGeom>
          <a:ln>
            <a:solidFill>
              <a:srgbClr val="92D050"/>
            </a:solidFill>
          </a:ln>
        </p:spPr>
        <p:style>
          <a:lnRef idx="3">
            <a:sysClr val="windowText" lastClr="000000"/>
          </a:lnRef>
          <a:fillRef idx="0">
            <a:sysClr val="windowText" lastClr="000000"/>
          </a:fillRef>
          <a:effectRef idx="2">
            <a:sysClr val="windowText" lastClr="000000"/>
          </a:effectRef>
          <a:fontRef idx="minor">
            <a:sysClr val="windowText" lastClr="000000"/>
          </a:fontRef>
        </p:style>
        <p:txBody>
          <a:bodyPr lIns="81636" tIns="40818" rIns="81636" bIns="40818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94835" y="2624455"/>
            <a:ext cx="121412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14-17：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94835" y="3197860"/>
            <a:ext cx="157988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18-22：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94835" y="3771265"/>
            <a:ext cx="1579880" cy="5734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23-27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pitchFamily="2" charset="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55320" y="1640205"/>
            <a:ext cx="241935" cy="3178175"/>
          </a:xfrm>
          <a:prstGeom prst="leftBrace">
            <a:avLst>
              <a:gd name="adj1" fmla="val 40891"/>
              <a:gd name="adj2" fmla="val 50009"/>
            </a:avLst>
          </a:prstGeom>
          <a:ln>
            <a:solidFill>
              <a:srgbClr val="92D050"/>
            </a:solidFill>
          </a:ln>
        </p:spPr>
        <p:style>
          <a:lnRef idx="3">
            <a:sysClr val="windowText" lastClr="000000"/>
          </a:lnRef>
          <a:fillRef idx="0">
            <a:sysClr val="windowText" lastClr="000000"/>
          </a:fillRef>
          <a:effectRef idx="2">
            <a:sysClr val="windowText" lastClr="000000"/>
          </a:effectRef>
          <a:fontRef idx="minor">
            <a:sysClr val="windowText" lastClr="000000"/>
          </a:fontRef>
        </p:style>
        <p:txBody>
          <a:bodyPr lIns="81636" tIns="40818" rIns="81636" bIns="40818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/>
      <p:bldP spid="13327" grpId="0"/>
      <p:bldP spid="133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文章的感情基调激昂、高亢，语言汪洋恣肆、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气势磅礴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描写了表演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、表演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、表演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的情景，从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宏伟的场面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雄壮的鼓声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击鼓的后生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奇丽的舞姿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四个方面赞美了安塞腰鼓。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关键语句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反复出现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的作用从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两方面考虑：结构上使文章的结构清晰，层次分明；内容上使文章形成回环往复的气势，突出了事物的特点，深化作者的情感。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5065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安塞腰鼓号称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天下第一鼓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发源于距延安四十公里处的安塞，是产生于北方黄土高原的一种民间艺术，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充满原始和浓郁的乡土气息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。它是黄土高原的产物，其粗犷、雄浑的风格与当地的自然环境、地理风貌、民风民情浑然一体。安塞腰鼓表演可由几人或上千人一同进行，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磅礴的气势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精湛的表现力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令人陶醉，被称为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天下第一鼓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1996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年，安塞被国家文化部命名为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中国腰鼓之乡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5242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电17.EPS" descr="id:214749567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1115060"/>
            <a:ext cx="8982710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2055"/>
          <p:cNvSpPr txBox="1"/>
          <p:nvPr/>
        </p:nvSpPr>
        <p:spPr>
          <a:xfrm>
            <a:off x="251460" y="264382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251143" y="342900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8365" y="187833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251460" y="3662045"/>
            <a:ext cx="88595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领会作者语言的精巧及多种修辞手法和表达方式相结合的写作手法。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思考、探究此文的深层意蕴和作者情感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053"/>
          <p:cNvSpPr txBox="1"/>
          <p:nvPr/>
        </p:nvSpPr>
        <p:spPr>
          <a:xfrm>
            <a:off x="2158365" y="971550"/>
            <a:ext cx="4829175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33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有感情的朗读课文并赏析重点词句。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【提示】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等角度入手。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紧贴在他们身体一侧的腰鼓，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呆呆地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，似乎从来不曾响过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730" y="2491740"/>
            <a:ext cx="8613140" cy="1675130"/>
          </a:xfrm>
          <a:prstGeom prst="rect">
            <a:avLst/>
          </a:prstGeom>
          <a:noFill/>
          <a:ln w="22225" cmpd="thinThick">
            <a:solidFill>
              <a:srgbClr val="00B05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呆呆地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用得好，好在它用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拟人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手法形象地写出了安静时安塞腰鼓的状态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4" grpId="0" bldLvl="0" animBg="1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095" y="1134110"/>
            <a:ext cx="861377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茂腾腾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的后生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咝溜溜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的南风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730" y="2491740"/>
            <a:ext cx="8613140" cy="1675130"/>
          </a:xfrm>
          <a:prstGeom prst="rect">
            <a:avLst/>
          </a:prstGeom>
          <a:noFill/>
          <a:ln w="22225" cmpd="thinThick">
            <a:solidFill>
              <a:srgbClr val="00B05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茂腾腾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咝溜溜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用得好，好在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叠词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的运用使语言亲切富有韵味。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4" grpId="0" bldLvl="0" animBg="1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228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这腰鼓，使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冰冷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的空气立即变得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燥热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了，使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恬静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的阳光立即变得飞溅了，使困倦的世界立即变得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亢奋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了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365" y="3193415"/>
            <a:ext cx="8613140" cy="1675130"/>
          </a:xfrm>
          <a:prstGeom prst="rect">
            <a:avLst/>
          </a:prstGeom>
          <a:noFill/>
          <a:ln w="22225" cmpd="thinThick">
            <a:solidFill>
              <a:srgbClr val="00B05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句中的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反义词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用得好，好在它们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对比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强烈，更能突出安塞腰鼓的特点。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4" grpId="0" bldLvl="0" animBg="1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588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四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百十个腰鼓发出的沉重响声，碰撞在四野长着酸枣树的山崖上，山崖蓦然变成牛皮鼓面了，只听见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隆隆，隆隆，隆隆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百十个腰鼓发出的沉重响声，碰撞在遗落了一切冗杂的观众的心上，观众的心也蓦然变成牛皮鼓面了，也是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隆隆，隆隆，隆隆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的豪壮的抒情，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的严峻的思索，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的犁尖翻起的杂着草根的土浪，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隆隆隆隆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的阵痛的发生和排解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……</a:t>
            </a:r>
            <a:r>
              <a:rPr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1155" y="1177290"/>
            <a:ext cx="8441055" cy="4527550"/>
          </a:xfrm>
          <a:prstGeom prst="rect">
            <a:avLst/>
          </a:prstGeom>
          <a:noFill/>
          <a:ln w="22225" cmpd="thinThick">
            <a:solidFill>
              <a:srgbClr val="00B05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这几段中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隆隆隆隆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既是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拟声词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又是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叠词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。反复使用、生动形象又强烈地表现出安塞腰鼓声响的特点，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气吞河山的场面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震撼人心的力量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。让读者产生联想，有身临其境的效果。增强语言的韵律感，读起来朗朗上口，富有音乐美。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523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愈捶愈烈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形体成了沉重而又纷飞的思绪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愈捶愈烈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！思绪中不存任何隐秘！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愈捶愈烈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！痛苦和欢乐，生活和梦幻，摆脱和追求，都在这舞姿和鼓点中，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交织！旋转！凝聚！奔突！辐射！翻飞！升华！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人，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成了茫茫一片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；声，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成了茫茫一片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……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句式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3365" y="819785"/>
            <a:ext cx="8613140" cy="5217795"/>
          </a:xfrm>
          <a:prstGeom prst="rect">
            <a:avLst/>
          </a:prstGeom>
          <a:noFill/>
          <a:ln w="22225" cmpd="thinThick">
            <a:solidFill>
              <a:srgbClr val="C0000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愈捶愈烈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短句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形体成了沉重而又纷飞的思绪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长句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，这一段中，句式丰富多样，短句和长句搭配，使整段句子错落有致，富有变化，读起来朗朗上口。本段又交错运用了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排比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反复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两种修辞手法，使文章语句铿锵，气势强劲，将安塞腰鼓所表现出的力与美推到极致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句式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37528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899604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刘成章，当代诗人、散文家、陕西省作家协会副主席、中国作家协会会员，已出版六种散文集，其中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散文集《羊想云彩》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首届鲁迅文学奖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《安塞腰鼓》是《羊想云彩》中的一篇。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385" y="4129405"/>
            <a:ext cx="1864360" cy="25380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4096385"/>
            <a:ext cx="4947920" cy="2588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597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一捶起来就发狠了，忘情了，没命了！百十个斜背响鼓的后生，如百十块被强震不断击起的石头，狂舞在你的面前。骤雨一样，是急促的鼓点；旋风一样，是飞扬的流苏；乱蛙一样，是蹦跳的脚步；火花一样，是闪射的瞳仁；斗虎一样，是强健的风姿。黄土高原上，爆出一场多么壮阔、多么豪放、多么火烈的舞蹈哇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安塞腰鼓！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修辞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3365" y="819785"/>
            <a:ext cx="8613140" cy="3746500"/>
          </a:xfrm>
          <a:prstGeom prst="rect">
            <a:avLst/>
          </a:prstGeom>
          <a:noFill/>
          <a:ln w="22225" cmpd="thinThick">
            <a:solidFill>
              <a:srgbClr val="7030A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骤雨一样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强健的风姿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综合运用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排比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反复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，形象具体地写出了打腰鼓时的声响、阵势、风姿，舞蹈场面的壮美。突出了安塞腰鼓壮阔、豪放、火烈的特点。读来节奏分明、铿锵有力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修辞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302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使人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想起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：落日照大旗，马鸣风萧萧！使人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想起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：千里的雷声万里的闪！使人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想起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：晦暗了又明晰、明晰了又晦暗、尔后最终永远明晰了的大彻大悟！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365" y="4205605"/>
            <a:ext cx="8613140" cy="1675130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可以使人产生丰富的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联想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想象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增加文章的内涵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4" grpId="0" bldLvl="0" animBg="1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0"/>
            <a:ext cx="101155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52730" y="692150"/>
            <a:ext cx="861377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耳畔是一声渺远的鸡啼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365" y="1962150"/>
            <a:ext cx="7469505" cy="858520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动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写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更加突出了鼓声止后的寂静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252730" y="3283585"/>
            <a:ext cx="861377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822F">
                    <a:lumMod val="20000"/>
                    <a:lumOff val="80000"/>
                  </a:srgbClr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示例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前四段的</a:t>
            </a:r>
            <a:r>
              <a:rPr lang="en-US" altLang="zh-CN" sz="32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描写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5430" y="3426460"/>
            <a:ext cx="939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静态</a:t>
            </a:r>
            <a:endParaRPr lang="zh-CN" altLang="en-US" sz="28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730" y="4332605"/>
            <a:ext cx="8613140" cy="1675130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为文章后面写安塞腰鼓宏伟热烈的场面做铺垫，使文章静中有动，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动静结合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，充满画面美。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4" grpId="0" bldLvl="0" animBg="1"/>
      <p:bldP spid="4" grpId="1"/>
      <p:bldP spid="3" grpId="0"/>
      <p:bldP spid="6" grpId="0" bldLvl="0" animBg="1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281940"/>
            <a:ext cx="7103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92710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此文用了大量的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，有句内部、句与句、段与段之间的排比，这种手法在文中有何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60" y="2263140"/>
            <a:ext cx="9021445" cy="4315460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txBody>
          <a:bodyPr wrap="square" rtlCol="0" anchor="t">
            <a:noAutofit/>
          </a:bodyPr>
          <a:p>
            <a:pPr marR="0" lvl="0" indent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句内部的排比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“一锤起来就发狠了，忘情了，没命了！”“是挣脱了、冲破了、撞开了的那么一股劲！”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indent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句与句之间的排比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“狂舞在你的面前，骤雨一样，是急促的鼓点；旋风一样，是飞扬的流苏；乱蛙一样，是蹦跳的脚步；火花一样，是闪射的瞳仁；斗虎一样，是强健的风姿。”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indent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段与段之间的排比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使人想起：落日照大旗，马鸣风萧萧！使人想起：千里的雷声万里的闪！使人想起： 晦暗了又明晰、明晰了又晦暗、尔后最终永远明晰了的大彻大悟！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500" y="664210"/>
            <a:ext cx="9021445" cy="1929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lvl="0" indent="0" algn="l" defTabSz="914400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句内部的排比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“一锤起来就发狠了，忘情了，没命了！”“是挣脱了、冲破了、撞开了的那么一股劲！”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00" y="2820670"/>
            <a:ext cx="9020810" cy="2344420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这里写出了安塞腰鼓表演时的力量，句中三个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之间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强度层层递增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语气越来越强烈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如同排山倒海让人透不过气来。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 bldLvl="0" animBg="1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7820" y="561975"/>
            <a:ext cx="8280400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2.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句与句之间的排比</a:t>
            </a:r>
            <a:r>
              <a:rPr lang="zh-CN" altLang="en-US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“狂舞在你的面前，骤雨一样，是急促的鼓点；旋风一样，是飞扬的流苏；乱蛙一样，是蹦跳的脚步；火花一样，是闪射的瞳仁；斗虎一样，是强健的风姿。”</a:t>
            </a:r>
            <a:endParaRPr lang="zh-CN" altLang="en-US" sz="3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20" y="3744595"/>
            <a:ext cx="8279765" cy="2344420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句与句之间的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排比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，写出了安塞腰鼓表演开始时壮阔的场景。排比中每句又都含有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句式整齐。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7820" y="561975"/>
            <a:ext cx="8280400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en-US" altLang="zh-CN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段与段之间的排比</a:t>
            </a:r>
            <a:r>
              <a:rPr lang="zh-CN" altLang="en-US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使人想起：落日照大旗，马鸣风萧萧！使人想起：千里的雷声万里的闪！使人想起： 晦暗了又明晰、明晰了又晦暗、尔后最终永远明晰了的大彻大悟！</a:t>
            </a:r>
            <a:endParaRPr lang="zh-CN" altLang="en-US" sz="3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20" y="3744595"/>
            <a:ext cx="8279765" cy="1680845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这些排比句使文章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气势恢宏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语气连贯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节奏明快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能表达出强烈的思想感情。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5100" y="-15240"/>
            <a:ext cx="884301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en-US" altLang="zh-CN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段与段之间的排比</a:t>
            </a:r>
            <a:r>
              <a:rPr lang="zh-CN" altLang="en-US" sz="3200" b="1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愈捶愈烈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形体成了沉重而又纷飞的思绪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!”“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愈捶愈烈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思绪中不存任何隐秘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!”“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愈捶愈烈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痛苦和欢乐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生活和梦幻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摆脱和追求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都在这舞姿和鼓点中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交织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凝聚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奔突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辐射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翻飞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升华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成了茫茫一片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声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成了茫茫一片</a:t>
            </a:r>
            <a:r>
              <a:rPr lang="en-US" altLang="zh-CN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……”</a:t>
            </a:r>
            <a:endParaRPr lang="en-US" altLang="zh-CN" sz="3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100" y="3651885"/>
            <a:ext cx="8843010" cy="2996565"/>
          </a:xfrm>
          <a:prstGeom prst="rect">
            <a:avLst/>
          </a:prstGeom>
          <a:noFill/>
          <a:ln w="22225" cmpd="thinThick">
            <a:solidFill>
              <a:srgbClr val="0070C0"/>
            </a:solidFill>
            <a:prstDash val="lgDashDot"/>
          </a:ln>
        </p:spPr>
        <p:txBody>
          <a:bodyPr wrap="square" lIns="68580" tIns="34290" rIns="68580" bIns="34290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这几段话写出了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安塞腰鼓表演的热烈场面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。三个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愈捶愈烈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层层推进，表明安塞腰鼓的表演达到了高潮，随着鼓点的此伏彼起，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人们的思想也在腾飞。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7535" y="2670810"/>
            <a:ext cx="8063865" cy="3784600"/>
          </a:xfrm>
          <a:prstGeom prst="rect">
            <a:avLst/>
          </a:prstGeom>
          <a:noFill/>
          <a:ln w="28575" cmpd="thinThick">
            <a:solidFill>
              <a:srgbClr val="ECB2E5"/>
            </a:solidFill>
            <a:prstDash val="dash"/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层层递进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，增强语言气势，形成排山倒海的气势，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有如江河一泻千里。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大量的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，较好地渲染了安塞腰鼓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表演场面的磅礴气势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，充分地表达出作者对安塞腰鼓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强烈的赞美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597535" y="363855"/>
            <a:ext cx="8063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此文用了大量的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，有句内部、句与句、段与段之间的排比，这种手法在文中有何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50655" cy="551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本文选自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1986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日《人民日报》。略有改动。</a:t>
            </a:r>
            <a:endParaRPr lang="zh-CN" altLang="en-US" sz="29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94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从小生长在黄土高原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的刘成章影响相当大，当他远离家乡后，脑际里常回闪着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那气吞山河的恢宏气势，耳畔回旋的是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爆发的鼓点。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年代，刘成章面对祖国在</a:t>
            </a:r>
            <a:r>
              <a:rPr lang="zh-CN" altLang="en-US" sz="294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改革开放中体现出的蒸蒸日上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的情况，心中抑制不住内心的激动，他决定用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这种特定的意象来传达他</a:t>
            </a:r>
            <a:r>
              <a:rPr lang="zh-CN" altLang="en-US" sz="294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对生活、对时代的感受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，传达他</a:t>
            </a:r>
            <a:r>
              <a:rPr lang="zh-CN" altLang="en-US" sz="294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对生命的理解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。于是，他用洒脱的文笔、淋漓的激情挥洒出了《安塞腰鼓》这篇激扬生命的浪漫散文。</a:t>
            </a:r>
            <a:endParaRPr lang="zh-CN" altLang="en-US" sz="29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33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结合下列关键语句，挖掘安塞腰鼓的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它使你惊异于那农民衣着包裹着的躯体，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那消化着红豆角角老南瓜的躯体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，居然可以释放出那么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奇伟磅礴的能量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羁绊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闭塞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。是挣脱了、冲破了、撞开了的那么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一股劲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多水的江南是易碎的玻璃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，在那儿，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打不得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这样的腰鼓。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3040" y="226695"/>
            <a:ext cx="876998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它使你惊异于那农民衣着包裹着的躯体，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那消化着红豆角角老南瓜的躯体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，居然可以释放出那么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奇伟磅礴的能量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040" y="2131695"/>
            <a:ext cx="8769985" cy="4225290"/>
          </a:xfrm>
          <a:prstGeom prst="rect">
            <a:avLst/>
          </a:prstGeom>
          <a:noFill/>
          <a:ln w="28575" cmpd="dbl">
            <a:solidFill>
              <a:srgbClr val="AEBEF1"/>
            </a:solidFill>
            <a:prstDash val="lgDashDotDot"/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消化着红豆角角老南瓜的躯体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这些后生过着平凡的生活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。因为他们是一群元气淋漓的后生，是一群自然、原始、健康，没有受到现代文明半点儿污染，不带任何杂质，未加人工雕饰的生命。这样的生命是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强盛的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活跃的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，所以这些后生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可以释放出奇伟磅礴的能量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作者赞美了这样一群富有活力、像高粱一样朴实的后生。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3040" y="529590"/>
            <a:ext cx="876998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束缚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羁绊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，容不得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闭塞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。是挣脱了、冲破了、撞开了的那么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一股劲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190" y="2131695"/>
            <a:ext cx="8950960" cy="3044190"/>
          </a:xfrm>
          <a:prstGeom prst="rect">
            <a:avLst/>
          </a:prstGeom>
          <a:noFill/>
          <a:ln w="28575" cmpd="dbl">
            <a:solidFill>
              <a:srgbClr val="AEBEF1"/>
            </a:solidFill>
            <a:prstDash val="lgDashDotDot"/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束缚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羁绊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闭塞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贫瘠的土地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封闭的生活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匮乏的物质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这股劲具体指安塞人要打破身上层层坚硬的外壳，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不畏磨难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奋发向上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追求美好幸福生活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的愿望。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3040" y="702945"/>
            <a:ext cx="876998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多水的江南是易碎的玻璃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，在那儿，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打不得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这样的腰鼓。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040" y="2131695"/>
            <a:ext cx="8769985" cy="2453640"/>
          </a:xfrm>
          <a:prstGeom prst="rect">
            <a:avLst/>
          </a:prstGeom>
          <a:noFill/>
          <a:ln w="28575" cmpd="dbl">
            <a:solidFill>
              <a:srgbClr val="AEBEF1"/>
            </a:solidFill>
            <a:prstDash val="lgDashDotDot"/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江南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更多表现出的是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柔美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的风格，而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需要的是能够承载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粗犷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原始生命力量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的厚土，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所以多水的江南打不得这样的腰鼓。这句话表达了作者对黄土高原的赞美之情。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33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链接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本文写于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1986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年，改革开放的春风已经吹遍了祖国的大江南北，曾经贫困、闭塞、贫瘠的黄土高原即将挣脱、冲破、撞开这一切的困境。作者用深情的笔触书写黄土高原的精神符号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安塞腰鼓，他把自己的欣喜、希望都寄寓在《安塞腰鼓》的文字之下，因此他笔下的安塞腰鼓才独具魅力。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33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指导及检测四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作者描绘这样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的安塞腰鼓想表达什么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提出自己的见解。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0495" y="2275205"/>
            <a:ext cx="8829040" cy="2306955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安塞腰鼓好，好在安塞腰鼓这种艺术形式充满了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磅礴的力量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生命的激荡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，给人浓烈的艺术享受。表达作者对安塞腰鼓的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喜爱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0495" y="797560"/>
            <a:ext cx="8829040" cy="5262245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安塞腰鼓好，好在打腰鼓的后生们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元气淋漓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朴实而富有活力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，充满了阳刚之美，更寄托了安塞人被贫困压抑，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想冲破一切束缚、羁绊的强烈渴望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。表达了作者对安塞人的赞美之情。人就应该这样痛快淋漓地生活、表现。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遗落了一切冗杂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，打破身上层层坚硬的外壳，而不计较功名利禄，不患得患失，不苍白憔悴。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0495" y="1905635"/>
            <a:ext cx="8829040" cy="3046095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安塞腰鼓好，好在有一片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粗犷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充满力量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的黄土高原承载着这种艺术形式。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一方水土养一方人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，一方水土养一种艺术形式。表达了作者对黄土高原的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赞美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此文多用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，铿锵有力，具有节奏感；运用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、层层递进，具有层次感；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善用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，形象生动，具有画面感。作者借安塞腰鼓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歌颂生命中奔腾的力量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，表达了黄土高原上人们要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冲破束缚过上幸福生活的渴望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，赞颂了击鼓后生的阳刚之美，表达了对安塞腰鼓和黄土高原的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51181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1755" y="1233170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给下列红色字标注读音。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>
            <a:off x="257810" y="1831340"/>
            <a:ext cx="8762365" cy="326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indent="0" fontAlgn="auto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恬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晦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暗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羁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绊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冗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杂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蓦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然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灼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亢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奋 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辐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淋漓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缚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闭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塞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戛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然而止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89776" y="1755348"/>
            <a:ext cx="8172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2030730" y="1755140"/>
            <a:ext cx="854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huì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28770" y="1742440"/>
            <a:ext cx="6286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jī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2" name="微信公众号：初中语文匠"/>
          <p:cNvSpPr/>
          <p:nvPr/>
        </p:nvSpPr>
        <p:spPr>
          <a:xfrm>
            <a:off x="5673570" y="1755088"/>
            <a:ext cx="9963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rǒng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05442" y="1755247"/>
            <a:ext cx="747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mò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6627" y="2911213"/>
            <a:ext cx="10642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zhuó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2015119" y="2911366"/>
            <a:ext cx="10433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k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ng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3982984" y="2911366"/>
            <a:ext cx="5219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fú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5773049" y="2911366"/>
            <a:ext cx="6121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lín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6385189" y="2911366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lí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7896489" y="2911366"/>
            <a:ext cx="5219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fù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1071" y="4067654"/>
            <a:ext cx="6121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sè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15019" y="4068081"/>
            <a:ext cx="5683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ji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2" grpId="0"/>
      <p:bldP spid="2" grpId="1"/>
      <p:bldP spid="9" grpId="0"/>
      <p:bldP spid="9" grpId="1"/>
      <p:bldP spid="12" grpId="0"/>
      <p:bldP spid="12" grpId="1"/>
      <p:bldP spid="13" grpId="0"/>
      <p:bldP spid="13" grpId="1"/>
      <p:bldP spid="24" grpId="0"/>
      <p:bldP spid="24" grpId="1"/>
      <p:bldP spid="17" grpId="0"/>
      <p:bldP spid="17" grpId="1"/>
      <p:bldP spid="3" grpId="0"/>
      <p:bldP spid="3" grpId="1"/>
      <p:bldP spid="4" grpId="0"/>
      <p:bldP spid="4" grpId="1"/>
      <p:bldP spid="8" grpId="0"/>
      <p:bldP spid="8" grpId="1"/>
      <p:bldP spid="25" grpId="0"/>
      <p:bldP spid="25" grpId="1"/>
      <p:bldP spid="26" grpId="0"/>
      <p:bldP spid="26" grpId="1"/>
      <p:bldP spid="10" grpId="0"/>
      <p:bldP spid="10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7084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板书2-4.EPS" descr="id:214749578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1016000"/>
            <a:ext cx="8978900" cy="5306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24701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1755" y="934085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根据释义明确词语。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1701800" y="148971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极度兴奋。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55" y="1497330"/>
            <a:ext cx="1630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亢奋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142" y="2081522"/>
            <a:ext cx="14544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【晦暗】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967" y="2665722"/>
            <a:ext cx="14544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【羁绊】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42" y="3278497"/>
            <a:ext cx="14544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【蓦然】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777" y="3854442"/>
            <a:ext cx="14544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【恬静】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412" y="4424672"/>
            <a:ext cx="14544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【冗杂】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755" y="4911725"/>
            <a:ext cx="2267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【惊心动魄】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32" name="微信公众号：初中语文匠"/>
          <p:cNvSpPr txBox="1"/>
          <p:nvPr/>
        </p:nvSpPr>
        <p:spPr>
          <a:xfrm>
            <a:off x="1701800" y="208153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昏暗。这里是迷惘、糊涂的意思。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33" name="微信公众号：初中语文匠"/>
          <p:cNvSpPr txBox="1"/>
          <p:nvPr/>
        </p:nvSpPr>
        <p:spPr>
          <a:xfrm>
            <a:off x="1701800" y="264287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缠住不能脱身，束缚。羁，约束。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34" name="微信公众号：初中语文匠"/>
          <p:cNvSpPr txBox="1"/>
          <p:nvPr/>
        </p:nvSpPr>
        <p:spPr>
          <a:xfrm>
            <a:off x="1701800" y="327914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突然，猛然。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35" name="微信公众号：初中语文匠"/>
          <p:cNvSpPr txBox="1"/>
          <p:nvPr/>
        </p:nvSpPr>
        <p:spPr>
          <a:xfrm>
            <a:off x="1701800" y="383413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安静。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lvl="0">
              <a:spcBef>
                <a:spcPts val="600"/>
              </a:spcBef>
            </a:pP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36" name="微信公众号：初中语文匠"/>
          <p:cNvSpPr txBox="1"/>
          <p:nvPr/>
        </p:nvSpPr>
        <p:spPr>
          <a:xfrm>
            <a:off x="1701800" y="4409440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繁杂。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  <a:sym typeface="微软雅黑" panose="020B0503020204020204" charset="-122"/>
            </a:endParaRPr>
          </a:p>
        </p:txBody>
      </p:sp>
      <p:sp>
        <p:nvSpPr>
          <p:cNvPr id="37" name="微信公众号：初中语文匠"/>
          <p:cNvSpPr txBox="1"/>
          <p:nvPr/>
        </p:nvSpPr>
        <p:spPr>
          <a:xfrm>
            <a:off x="2522220" y="5015865"/>
            <a:ext cx="722884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>
              <a:spcBef>
                <a:spcPts val="6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微软雅黑" panose="020B0503020204020204" charset="-122"/>
              </a:rPr>
              <a:t>形容使人感受很深，震动很大。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62313" y="5468872"/>
            <a:ext cx="8039735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Bef>
                <a:spcPts val="6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【叹为观止】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【戛然而止】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22220" y="5468620"/>
            <a:ext cx="6270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+mn-ea"/>
              </a:rPr>
              <a:t>赞美看到的事物好到了极点。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2220" y="6017260"/>
            <a:ext cx="4572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+mn-ea"/>
              </a:rPr>
              <a:t>声音突然中止。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4" grpId="1"/>
      <p:bldP spid="12" grpId="1"/>
      <p:bldP spid="13" grpId="1"/>
      <p:bldP spid="14" grpId="1"/>
      <p:bldP spid="21" grpId="1"/>
      <p:bldP spid="30" grpId="1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5" grpId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2053"/>
          <p:cNvSpPr txBox="1"/>
          <p:nvPr/>
        </p:nvSpPr>
        <p:spPr>
          <a:xfrm>
            <a:off x="2158365" y="632460"/>
            <a:ext cx="4829175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en-US" altLang="zh-CN" sz="4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*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2055"/>
          <p:cNvSpPr txBox="1"/>
          <p:nvPr/>
        </p:nvSpPr>
        <p:spPr>
          <a:xfrm>
            <a:off x="251460" y="247491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325438" y="3273425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277110" y="1524635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21285" y="3430270"/>
            <a:ext cx="9022715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感受文章汪洋恣肆、气势磅礴的语言特点。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借助关键语句厘清文章的写作顺序和层次，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通过朗读再次感受文章的语言特点和节奏变化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理解反复的手法的作用，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加深对内容的理解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看视频，直观感受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气壮山河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的场面美，用贴切的词语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所观所感。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听读课文。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标注难读易错字音。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明确文章的感情基调，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体会朗读的节奏和重音。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跳读课文，勾画文中反复出现的语句，明确写作顺序，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划分文章层次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，分组朗读，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读出节奏和感情。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安塞腰鼓朗读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2955" y="561340"/>
            <a:ext cx="7578090" cy="573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AS_UNIQUEID" val="4"/>
  <p:tag name="KSO_WM_BEAUTIFY_FLAG" val=""/>
</p:tagLst>
</file>

<file path=ppt/tags/tag65.xml><?xml version="1.0" encoding="utf-8"?>
<p:tagLst xmlns:p="http://schemas.openxmlformats.org/presentationml/2006/main">
  <p:tag name="AS_UNIQUEID" val="4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5701</Words>
  <Application>WPS 演示</Application>
  <PresentationFormat>宽屏</PresentationFormat>
  <Paragraphs>370</Paragraphs>
  <Slides>50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2" baseType="lpstr">
      <vt:lpstr>Arial</vt:lpstr>
      <vt:lpstr>宋体</vt:lpstr>
      <vt:lpstr>Wingdings</vt:lpstr>
      <vt:lpstr>Wingdings</vt:lpstr>
      <vt:lpstr>黑体</vt:lpstr>
      <vt:lpstr>微软雅黑</vt:lpstr>
      <vt:lpstr>华文新魏</vt:lpstr>
      <vt:lpstr>Arial Unicode MS</vt:lpstr>
      <vt:lpstr>Calibri</vt:lpstr>
      <vt:lpstr>楷体</vt:lpstr>
      <vt:lpstr>WPS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170</cp:revision>
  <dcterms:created xsi:type="dcterms:W3CDTF">2019-06-19T02:08:00Z</dcterms:created>
  <dcterms:modified xsi:type="dcterms:W3CDTF">2025-01-08T03:55:46Z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0355435A9D7F48CDAA2B6977AD0CFDDA_13</vt:lpwstr>
  </property>
</Properties>
</file>