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wdp" ContentType="image/vnd.ms-photo"/>
  <Default Extension="gif" ContentType="image/gi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77" r:id="rId3"/>
    <p:sldId id="296" r:id="rId4"/>
    <p:sldId id="281" r:id="rId5"/>
    <p:sldId id="282" r:id="rId6"/>
    <p:sldId id="283" r:id="rId7"/>
    <p:sldId id="284" r:id="rId8"/>
    <p:sldId id="299" r:id="rId9"/>
    <p:sldId id="301" r:id="rId10"/>
    <p:sldId id="287" r:id="rId11"/>
    <p:sldId id="302" r:id="rId12"/>
    <p:sldId id="288" r:id="rId13"/>
    <p:sldId id="298" r:id="rId14"/>
    <p:sldId id="303" r:id="rId15"/>
    <p:sldId id="290" r:id="rId16"/>
    <p:sldId id="291" r:id="rId17"/>
    <p:sldId id="292" r:id="rId18"/>
    <p:sldId id="304" r:id="rId19"/>
    <p:sldId id="263" r:id="rId20"/>
    <p:sldId id="265" r:id="rId21"/>
    <p:sldId id="267" r:id="rId22"/>
    <p:sldId id="315" r:id="rId23"/>
    <p:sldId id="305" r:id="rId24"/>
    <p:sldId id="306" r:id="rId25"/>
    <p:sldId id="307" r:id="rId26"/>
    <p:sldId id="308" r:id="rId27"/>
    <p:sldId id="313" r:id="rId28"/>
    <p:sldId id="311" r:id="rId29"/>
    <p:sldId id="314" r:id="rId30"/>
    <p:sldId id="270" r:id="rId31"/>
    <p:sldId id="271" r:id="rId32"/>
    <p:sldId id="274" r:id="rId33"/>
    <p:sldId id="316" r:id="rId34"/>
    <p:sldId id="317" r:id="rId35"/>
    <p:sldId id="318" r:id="rId36"/>
    <p:sldId id="319" r:id="rId37"/>
    <p:sldId id="320" r:id="rId38"/>
    <p:sldId id="321" r:id="rId39"/>
    <p:sldId id="322" r:id="rId40"/>
    <p:sldId id="323" r:id="rId41"/>
  </p:sldIdLst>
  <p:sldSz cx="9144000" cy="6858000" type="screen4x3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tags" Target="tags/tag1.xml" /><Relationship Id="rId43" Type="http://schemas.openxmlformats.org/officeDocument/2006/relationships/presProps" Target="presProps.xml" /><Relationship Id="rId44" Type="http://schemas.openxmlformats.org/officeDocument/2006/relationships/viewProps" Target="viewProps.xml" /><Relationship Id="rId45" Type="http://schemas.openxmlformats.org/officeDocument/2006/relationships/theme" Target="theme/theme1.xml" /><Relationship Id="rId46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B6651C-0C7E-44CC-BD64-7197CBB63A31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10E741-CC16-486C-8867-4849954526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6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2" name="备注占位符 2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1024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6666137-3A5B-4D69-A59C-A70DF00B8429}" type="slidenum">
              <a:rPr lang="zh-CN" altLang="en-US"/>
              <a:t>8</a:t>
            </a:fld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9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gif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Relationship Id="rId3" Type="http://schemas.openxmlformats.org/officeDocument/2006/relationships/image" Target="../media/image12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microsoft.com/office/2007/relationships/hdphoto" Target="../media/hdphoto1.wdp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microsoft.com/office/2007/relationships/hdphoto" Target="../media/hdphoto1.wdp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microsoft.com/office/2007/relationships/hdphoto" Target="../media/hdphoto1.wdp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microsoft.com/office/2007/relationships/hdphoto" Target="../media/hdphoto1.wdp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microsoft.com/office/2007/relationships/hdphoto" Target="../media/hdphoto1.wdp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microsoft.com/office/2007/relationships/hdphoto" Target="../media/hdphoto1.wdp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microsoft.com/office/2007/relationships/hdphoto" Target="../media/hdphoto1.wdp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microsoft.com/office/2007/relationships/hdphoto" Target="../media/hdphoto1.wdp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microsoft.com/office/2007/relationships/hdphoto" Target="../media/hdphoto1.wdp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microsoft.com/office/2007/relationships/hdphoto" Target="../media/hdphoto1.wdp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Relationship Id="rId3" Type="http://schemas.openxmlformats.org/officeDocument/2006/relationships/image" Target="../media/image1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microsoft.com/office/2007/relationships/hdphoto" Target="../media/hdphoto1.wdp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7.png" /><Relationship Id="rId3" Type="http://schemas.openxmlformats.org/officeDocument/2006/relationships/image" Target="../media/image18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microsoft.com/office/2007/relationships/hdphoto" Target="../media/hdphoto1.wdp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.jpeg" /><Relationship Id="rId3" Type="http://schemas.microsoft.com/office/2007/relationships/hdphoto" Target="../media/hdphoto1.wdp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9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0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microsoft.com/office/2007/relationships/hdphoto" Target="../media/hdphoto1.wdp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microsoft.com/office/2007/relationships/hdphoto" Target="../media/hdphoto1.wdp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microsoft.com/office/2007/relationships/hdphoto" Target="../media/hdphoto1.wdp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microsoft.com/office/2007/relationships/hdphoto" Target="../media/hdphoto1.wdp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microsoft.com/office/2007/relationships/hdphoto" Target="../media/hdphoto1.wdp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microsoft.com/office/2007/relationships/hdphoto" Target="../media/hdphoto1.wdp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10" name="Picture 2" descr="https://timgsa.baidu.com/timg?image&amp;quality=80&amp;size=b9999_10000&amp;sec=1603705290719&amp;di=f2660c0f56f35eb93a227a56806346a8&amp;imgtype=0&amp;src=http%3A%2F%2Fpics3.baidu.com%2Ffeed%2F3812b31bb051f8195e752b5802e674eb2e73e72d.jpeg%3Ftoken%3D2b3abe811d43fffe0e9fcd958508dca5%26s%3D291AA15F5F014EC00E7C14C60300E0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994" y="0"/>
            <a:ext cx="90725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1379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矩形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85963" y="249238"/>
            <a:ext cx="4675187" cy="166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051720" y="1558925"/>
            <a:ext cx="48006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zh-CN" altLang="en-US" sz="3600" noProof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请同学们再次朗诵全诗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900113" y="2333625"/>
            <a:ext cx="8064500" cy="341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zh-CN" sz="2400" b="1">
                <a:solidFill>
                  <a:srgbClr val="0106FD"/>
                </a:solidFill>
                <a:latin typeface="宋体" pitchFamily="2" charset="-122"/>
              </a:rPr>
              <a:t>首章开篇两句要读出</a:t>
            </a: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</a:rPr>
              <a:t>赴约时的兴奋得意之情</a:t>
            </a:r>
            <a:r>
              <a:rPr lang="zh-CN" altLang="zh-CN" sz="2400" b="1">
                <a:solidFill>
                  <a:srgbClr val="0106FD"/>
                </a:solidFill>
                <a:latin typeface="宋体" pitchFamily="2" charset="-122"/>
              </a:rPr>
              <a:t>，“爱而不见，搔首踟蹰”应读出男子等</a:t>
            </a: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</a:rPr>
              <a:t>待不来的焦急苦恼之情</a:t>
            </a:r>
            <a:r>
              <a:rPr lang="zh-CN" altLang="zh-CN" sz="2400" b="1">
                <a:solidFill>
                  <a:srgbClr val="0106FD"/>
                </a:solidFill>
                <a:latin typeface="宋体" pitchFamily="2" charset="-122"/>
              </a:rPr>
              <a:t>。</a:t>
            </a:r>
            <a:endParaRPr lang="en-US" altLang="zh-CN" sz="2400" b="1">
              <a:solidFill>
                <a:srgbClr val="0106FD"/>
              </a:solidFill>
              <a:latin typeface="宋体" pitchFamily="2" charset="-122"/>
            </a:endParaRPr>
          </a:p>
          <a:p>
            <a:pPr eaLnBrk="0" hangingPunct="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zh-CN" sz="2400" b="1">
                <a:solidFill>
                  <a:srgbClr val="0106FD"/>
                </a:solidFill>
                <a:latin typeface="宋体" pitchFamily="2" charset="-122"/>
              </a:rPr>
              <a:t>次章前面两句要读出收到女子赠物的高兴之情，后两句则应表达出</a:t>
            </a: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</a:rPr>
              <a:t>对心爱之人的赞美之情。</a:t>
            </a:r>
            <a:endParaRPr lang="en-US" altLang="zh-CN" sz="2400" b="1">
              <a:solidFill>
                <a:srgbClr val="0106FD"/>
              </a:solidFill>
              <a:latin typeface="宋体" pitchFamily="2" charset="-122"/>
            </a:endParaRPr>
          </a:p>
          <a:p>
            <a:pPr eaLnBrk="0" hangingPunct="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zh-CN" sz="2400" b="1">
                <a:solidFill>
                  <a:srgbClr val="0106FD"/>
                </a:solidFill>
                <a:latin typeface="宋体" pitchFamily="2" charset="-122"/>
              </a:rPr>
              <a:t>第三章“洵美且异”要表现出对“荑草”</a:t>
            </a: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</a:rPr>
              <a:t>的喜爱之情，</a:t>
            </a:r>
            <a:r>
              <a:rPr lang="zh-CN" altLang="zh-CN" sz="2400" b="1">
                <a:solidFill>
                  <a:srgbClr val="0106FD"/>
                </a:solidFill>
                <a:latin typeface="宋体" pitchFamily="2" charset="-122"/>
              </a:rPr>
              <a:t>末句“美人之贻”则应当读出</a:t>
            </a: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</a:rPr>
              <a:t>得意兴奋之情。</a:t>
            </a:r>
          </a:p>
        </p:txBody>
      </p:sp>
    </p:spTree>
    <p:extLst>
      <p:ext uri="{BB962C8B-B14F-4D97-AF65-F5344CB8AC3E}">
        <p14:creationId xmlns:p14="http://schemas.microsoft.com/office/powerpoint/2010/main" val="177136608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68" y="1549584"/>
            <a:ext cx="3212728" cy="4037930"/>
          </a:xfrm>
          <a:prstGeom prst="rect">
            <a:avLst/>
          </a:prstGeom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467122" y="1671186"/>
            <a:ext cx="7561262" cy="4278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静女其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姝</a:t>
            </a:r>
            <a:r>
              <a:rPr kumimoji="1" lang="zh-CN" altLang="en-US" sz="3200" b="1">
                <a:latin typeface="Times New Roman" pitchFamily="18" charset="0"/>
              </a:rPr>
              <a:t>，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俟</a:t>
            </a:r>
            <a:r>
              <a:rPr kumimoji="1" lang="zh-CN" altLang="en-US" sz="3200" b="1">
                <a:latin typeface="Times New Roman" pitchFamily="18" charset="0"/>
              </a:rPr>
              <a:t>我于城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隅</a:t>
            </a:r>
            <a:r>
              <a:rPr kumimoji="1" lang="zh-CN" altLang="en-US" sz="3200" b="1">
                <a:latin typeface="Times New Roman" pitchFamily="18" charset="0"/>
              </a:rPr>
              <a:t>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爱</a:t>
            </a:r>
            <a:r>
              <a:rPr kumimoji="1" lang="zh-CN" altLang="en-US" sz="3200" b="1">
                <a:latin typeface="Times New Roman" pitchFamily="18" charset="0"/>
              </a:rPr>
              <a:t>而不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见</a:t>
            </a:r>
            <a:r>
              <a:rPr kumimoji="1" lang="zh-CN" altLang="en-US" sz="3200" b="1">
                <a:latin typeface="Times New Roman" pitchFamily="18" charset="0"/>
              </a:rPr>
              <a:t>， 搔首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踟蹰</a:t>
            </a:r>
            <a:r>
              <a:rPr kumimoji="1" lang="zh-CN" altLang="en-US" sz="3200" b="1">
                <a:latin typeface="Times New Roman" pitchFamily="18" charset="0"/>
              </a:rPr>
              <a:t>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静女其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娈</a:t>
            </a:r>
            <a:r>
              <a:rPr kumimoji="1" lang="zh-CN" altLang="en-US" sz="3200" b="1">
                <a:latin typeface="Times New Roman" pitchFamily="18" charset="0"/>
              </a:rPr>
              <a:t>，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贻</a:t>
            </a:r>
            <a:r>
              <a:rPr kumimoji="1" lang="zh-CN" altLang="en-US" sz="3200" b="1">
                <a:latin typeface="Times New Roman" pitchFamily="18" charset="0"/>
              </a:rPr>
              <a:t>我彤管。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彤管有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炜</a:t>
            </a:r>
            <a:r>
              <a:rPr kumimoji="1" lang="zh-CN" altLang="en-US" sz="3200" b="1">
                <a:latin typeface="Times New Roman" pitchFamily="18" charset="0"/>
              </a:rPr>
              <a:t>，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说怿女</a:t>
            </a:r>
            <a:r>
              <a:rPr kumimoji="1" lang="zh-CN" altLang="en-US" sz="3200" b="1">
                <a:latin typeface="Times New Roman" pitchFamily="18" charset="0"/>
              </a:rPr>
              <a:t>美。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自牧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归荑</a:t>
            </a:r>
            <a:r>
              <a:rPr kumimoji="1" lang="zh-CN" altLang="en-US" sz="3200" b="1">
                <a:latin typeface="Times New Roman" pitchFamily="18" charset="0"/>
              </a:rPr>
              <a:t>，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洵</a:t>
            </a:r>
            <a:r>
              <a:rPr kumimoji="1" lang="zh-CN" altLang="en-US" sz="3200" b="1">
                <a:latin typeface="Times New Roman" pitchFamily="18" charset="0"/>
              </a:rPr>
              <a:t>美且异</a:t>
            </a:r>
            <a:r>
              <a:rPr kumimoji="1" lang="en-US" altLang="zh-CN" sz="3200" b="1">
                <a:latin typeface="Times New Roman" pitchFamily="18" charset="0"/>
              </a:rPr>
              <a:t>.</a:t>
            </a:r>
          </a:p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 </a:t>
            </a:r>
            <a:r>
              <a:rPr kumimoji="1" lang="zh-CN" altLang="en-US" sz="3200" b="1">
                <a:latin typeface="Times New Roman" pitchFamily="18" charset="0"/>
              </a:rPr>
              <a:t>匪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女</a:t>
            </a:r>
            <a:r>
              <a:rPr kumimoji="1" lang="zh-CN" altLang="en-US" sz="3200" b="1">
                <a:latin typeface="Times New Roman" pitchFamily="18" charset="0"/>
              </a:rPr>
              <a:t>之为美，美人之贻。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468313" y="221739"/>
            <a:ext cx="547211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隶书" pitchFamily="2" charset="-122"/>
              </a:rPr>
              <a:t>邶风</a:t>
            </a:r>
            <a:r>
              <a:rPr lang="en-US" altLang="zh-CN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隶书" pitchFamily="2" charset="-122"/>
              </a:rPr>
              <a:t>﹒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隶书" pitchFamily="2" charset="-122"/>
              </a:rPr>
              <a:t>静女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1547813" y="1359585"/>
            <a:ext cx="1152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err="1">
                <a:solidFill>
                  <a:srgbClr val="0000FF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shū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2700338" y="1359585"/>
            <a:ext cx="3834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sì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4139952" y="1340768"/>
            <a:ext cx="4956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0000FF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yú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1585765" y="2132856"/>
            <a:ext cx="71846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0000FF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xiàn</a:t>
            </a: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3347864" y="2132856"/>
            <a:ext cx="158417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err="1">
                <a:solidFill>
                  <a:srgbClr val="0000FF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c</a:t>
            </a:r>
            <a:r>
              <a:rPr lang="en-US" altLang="zh-CN" sz="2400" b="1" err="1" smtClean="0">
                <a:solidFill>
                  <a:srgbClr val="0000FF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hí chú</a:t>
            </a:r>
            <a:endParaRPr lang="en-US" altLang="zh-CN" sz="2400" b="1">
              <a:solidFill>
                <a:srgbClr val="0000FF"/>
              </a:solidFill>
              <a:latin typeface="Calibri" pitchFamily="34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1566529" y="2852936"/>
            <a:ext cx="74251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0000FF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luán</a:t>
            </a: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2627784" y="2852936"/>
            <a:ext cx="40588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0000FF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yí</a:t>
            </a: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1637631" y="3573016"/>
            <a:ext cx="64229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0000FF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wěi</a:t>
            </a: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2483768" y="3573016"/>
            <a:ext cx="122413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err="1">
                <a:solidFill>
                  <a:srgbClr val="0000FF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y</a:t>
            </a:r>
            <a:r>
              <a:rPr lang="en-US" altLang="zh-CN" sz="2400" b="1" err="1" smtClean="0">
                <a:solidFill>
                  <a:srgbClr val="0000FF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uè yì</a:t>
            </a:r>
            <a:endParaRPr lang="en-US" altLang="zh-CN" sz="2400" b="1">
              <a:solidFill>
                <a:srgbClr val="0000FF"/>
              </a:solidFill>
              <a:latin typeface="Calibri" pitchFamily="34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1331913" y="4312260"/>
            <a:ext cx="82048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0000FF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kuì tí</a:t>
            </a: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2555875" y="4312260"/>
            <a:ext cx="6559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0000FF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xún</a:t>
            </a:r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3851275" y="3573016"/>
            <a:ext cx="45878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0000FF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rǔ</a:t>
            </a:r>
          </a:p>
        </p:txBody>
      </p:sp>
      <p:sp>
        <p:nvSpPr>
          <p:cNvPr id="33809" name="Text Box 17"/>
          <p:cNvSpPr txBox="1">
            <a:spLocks noChangeArrowheads="1"/>
          </p:cNvSpPr>
          <p:nvPr/>
        </p:nvSpPr>
        <p:spPr bwMode="auto">
          <a:xfrm>
            <a:off x="1042988" y="5104348"/>
            <a:ext cx="8794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err="1">
                <a:solidFill>
                  <a:srgbClr val="0000FF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rǔ</a:t>
            </a:r>
          </a:p>
        </p:txBody>
      </p:sp>
      <p:sp>
        <p:nvSpPr>
          <p:cNvPr id="2" name="AutoShape 2" descr="https://timgsa.baidu.com/timg?image&amp;quality=80&amp;size=b9999_10000&amp;sec=1603733322087&amp;di=dca7de958b1c2f5dba086028f2599b68&amp;imgtype=0&amp;src=http%3A%2F%2Fimg.xinxic.com%2Fimg%2Fa5f4fd821438c560.jpg"/>
          <p:cNvSpPr>
            <a:spLocks noChangeAspect="1" noChangeArrowheads="1"/>
          </p:cNvSpPr>
          <p:nvPr/>
        </p:nvSpPr>
        <p:spPr bwMode="auto">
          <a:xfrm>
            <a:off x="63500" y="-136525"/>
            <a:ext cx="2895600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AutoShape 4" descr="https://timgsa.baidu.com/timg?image&amp;quality=80&amp;size=b9999_10000&amp;sec=1603733322087&amp;di=dca7de958b1c2f5dba086028f2599b68&amp;imgtype=0&amp;src=http%3A%2F%2Fimg.xinxic.com%2Fimg%2Fa5f4fd821438c560.jpg"/>
          <p:cNvSpPr>
            <a:spLocks noChangeAspect="1" noChangeArrowheads="1"/>
          </p:cNvSpPr>
          <p:nvPr/>
        </p:nvSpPr>
        <p:spPr bwMode="auto">
          <a:xfrm>
            <a:off x="215900" y="15875"/>
            <a:ext cx="2895600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6" descr="https://timgsa.baidu.com/timg?image&amp;quality=80&amp;size=b9999_10000&amp;sec=1603733322087&amp;di=dca7de958b1c2f5dba086028f2599b68&amp;imgtype=0&amp;src=http%3A%2F%2Fimg.xinxic.com%2Fimg%2Fa5f4fd821438c560.jpg"/>
          <p:cNvSpPr>
            <a:spLocks noChangeAspect="1" noChangeArrowheads="1"/>
          </p:cNvSpPr>
          <p:nvPr/>
        </p:nvSpPr>
        <p:spPr bwMode="auto">
          <a:xfrm>
            <a:off x="368300" y="168275"/>
            <a:ext cx="2895600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59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https://timgsa.baidu.com/timg?image&amp;quality=80&amp;size=b9999_10000&amp;sec=1603733954538&amp;di=3344e2f2261a2de03fb0cac25b7254b2&amp;imgtype=0&amp;src=http%3A%2F%2F5b0988e595225.cdn.sohucs.com%2Fq_70%2Cc_zoom%2Cw_640%2Fimages%2F20191231%2Fce97e1509f69446a99c27405367aeb1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1511"/>
            <a:ext cx="9144000" cy="6786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323528" y="1341438"/>
            <a:ext cx="8496944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>
                <a:latin typeface="Times New Roman" pitchFamily="18" charset="0"/>
              </a:rPr>
              <a:t>     </a:t>
            </a:r>
            <a:r>
              <a:rPr kumimoji="1" lang="zh-CN" altLang="en-US" sz="3600" b="1" smtClean="0">
                <a:latin typeface="Times New Roman" pitchFamily="18" charset="0"/>
              </a:rPr>
              <a:t>解题</a:t>
            </a:r>
            <a:r>
              <a:rPr kumimoji="1" lang="zh-CN" altLang="en-US" sz="3600" b="1">
                <a:latin typeface="Times New Roman" pitchFamily="18" charset="0"/>
              </a:rPr>
              <a:t>：邶，周代诸侯国名，在今河南汤阴东南。 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      </a:t>
            </a:r>
            <a:r>
              <a:rPr kumimoji="1" lang="zh-CN" altLang="en-US" sz="3600" b="1" smtClean="0">
                <a:latin typeface="Times New Roman" pitchFamily="18" charset="0"/>
              </a:rPr>
              <a:t>静</a:t>
            </a:r>
            <a:r>
              <a:rPr kumimoji="1" lang="zh-CN" altLang="en-US" sz="3600" b="1">
                <a:latin typeface="Times New Roman" pitchFamily="18" charset="0"/>
              </a:rPr>
              <a:t>女，闲雅的女子。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诗经中的诗歌常以第一章开头的两个字做全篇的题目。</a:t>
            </a:r>
            <a:r>
              <a:rPr kumimoji="1" lang="zh-CN" altLang="en-US" sz="3600">
                <a:latin typeface="Times New Roman" pitchFamily="18" charset="0"/>
              </a:rPr>
              <a:t>                                        </a:t>
            </a: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1295400" y="4800600"/>
            <a:ext cx="7543800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en-US" altLang="zh-CN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kumimoji="1" lang="en-US" altLang="zh-CN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725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  <p:bldP spid="6963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Picture 2" descr="https://timgsa.baidu.com/timg?image&amp;quality=80&amp;size=b9999_10000&amp;sec=1603734089029&amp;di=b836cfed03f447ac512d9796b0d9f571&amp;imgtype=0&amp;src=http%3A%2F%2F12486363.s21i.faiusr.com%2F2%2FABUIABACGAAg0oPN0AUokKOqNTCABTiAB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79512" y="692696"/>
            <a:ext cx="8801100" cy="53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  <a:t>静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  <a:t>女</a:t>
            </a: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  <a:t>静女其姝，俟我于城隅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  <a:t>。</a:t>
            </a:r>
            <a:endParaRPr lang="en-US" altLang="zh-CN" sz="32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  <a:t>爱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  <a:t>而不见，搔首踟蹰。</a:t>
            </a: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  <a:t>静女其娈，贻我彤管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  <a:t>。</a:t>
            </a:r>
            <a:endParaRPr lang="en-US" altLang="zh-CN" sz="32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  <a:t>彤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  <a:t>管有炜，说怿女美。</a:t>
            </a: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  <a:t>自牧归荑，洵美且异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  <a:t>。</a:t>
            </a:r>
            <a:endParaRPr lang="en-US" altLang="zh-CN" sz="32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  <a:t>匪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  <a:t>女之为美，美人之贻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  <a:t>。</a:t>
            </a:r>
            <a:endParaRPr lang="zh-CN" altLang="en-US" sz="1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28801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/>
              <a:t>静女</a:t>
            </a: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3600" b="1" u="sng"/>
              <a:t>静女</a:t>
            </a:r>
            <a:r>
              <a:rPr lang="zh-CN" altLang="en-US" sz="3600" b="1" u="sng">
                <a:solidFill>
                  <a:srgbClr val="0000FF"/>
                </a:solidFill>
              </a:rPr>
              <a:t>其       </a:t>
            </a:r>
            <a:r>
              <a:rPr lang="zh-CN" altLang="en-US" sz="3600" b="1" u="sng">
                <a:solidFill>
                  <a:srgbClr val="FF0000"/>
                </a:solidFill>
              </a:rPr>
              <a:t>姝</a:t>
            </a:r>
            <a:r>
              <a:rPr lang="zh-CN" altLang="en-US" sz="3600" b="1" u="sng"/>
              <a:t>，  </a:t>
            </a:r>
            <a:r>
              <a:rPr lang="zh-CN" altLang="en-US" sz="3600" b="1" u="sng">
                <a:solidFill>
                  <a:srgbClr val="0000FF"/>
                </a:solidFill>
              </a:rPr>
              <a:t>   </a:t>
            </a:r>
            <a:r>
              <a:rPr lang="zh-CN" altLang="en-US" sz="3600" b="1" u="sng">
                <a:solidFill>
                  <a:srgbClr val="FF0000"/>
                </a:solidFill>
              </a:rPr>
              <a:t>俟</a:t>
            </a:r>
            <a:r>
              <a:rPr lang="zh-CN" altLang="en-US" sz="3600" b="1" u="sng"/>
              <a:t>我于</a:t>
            </a:r>
            <a:r>
              <a:rPr lang="zh-CN" altLang="en-US" sz="3600" b="1" u="sng">
                <a:solidFill>
                  <a:srgbClr val="800080"/>
                </a:solidFill>
              </a:rPr>
              <a:t>城隅</a:t>
            </a:r>
            <a:r>
              <a:rPr lang="zh-CN" altLang="en-US" sz="3600" b="1" u="sng">
                <a:solidFill>
                  <a:srgbClr val="0000FF"/>
                </a:solidFill>
              </a:rPr>
              <a:t>。</a:t>
            </a:r>
          </a:p>
          <a:p>
            <a:pPr>
              <a:buFont typeface="Wingdings" pitchFamily="2" charset="2"/>
              <a:buNone/>
            </a:pPr>
            <a:r>
              <a:rPr lang="zh-CN" altLang="en-US" b="1"/>
              <a:t>                </a:t>
            </a:r>
          </a:p>
          <a:p>
            <a:endParaRPr lang="zh-CN" altLang="en-US" b="1"/>
          </a:p>
          <a:p>
            <a:endParaRPr lang="zh-CN" altLang="en-US" b="1"/>
          </a:p>
          <a:p>
            <a:r>
              <a:rPr lang="zh-CN" altLang="en-US" b="1" u="sng">
                <a:solidFill>
                  <a:srgbClr val="800080"/>
                </a:solidFill>
              </a:rPr>
              <a:t>      </a:t>
            </a:r>
            <a:r>
              <a:rPr lang="zh-CN" altLang="en-US" sz="3600" b="1" u="sng">
                <a:solidFill>
                  <a:srgbClr val="800080"/>
                </a:solidFill>
              </a:rPr>
              <a:t>爱</a:t>
            </a:r>
            <a:r>
              <a:rPr lang="zh-CN" altLang="en-US" sz="3600" b="1" u="sng">
                <a:solidFill>
                  <a:srgbClr val="0000FF"/>
                </a:solidFill>
              </a:rPr>
              <a:t>        </a:t>
            </a:r>
            <a:r>
              <a:rPr lang="zh-CN" altLang="en-US" sz="3600" b="1"/>
              <a:t>而</a:t>
            </a:r>
            <a:r>
              <a:rPr lang="zh-CN" altLang="en-US" sz="3600" b="1" u="sng">
                <a:solidFill>
                  <a:srgbClr val="0000FF"/>
                </a:solidFill>
              </a:rPr>
              <a:t>不     </a:t>
            </a:r>
            <a:r>
              <a:rPr lang="zh-CN" altLang="en-US" sz="3600" b="1" u="sng">
                <a:solidFill>
                  <a:srgbClr val="FF0000"/>
                </a:solidFill>
              </a:rPr>
              <a:t>见</a:t>
            </a:r>
            <a:r>
              <a:rPr lang="zh-CN" altLang="en-US" sz="3600" b="1"/>
              <a:t>，搔首</a:t>
            </a:r>
            <a:r>
              <a:rPr lang="zh-CN" altLang="en-US" sz="3600" b="1" u="sng"/>
              <a:t>        </a:t>
            </a:r>
            <a:r>
              <a:rPr lang="zh-CN" altLang="en-US" sz="3600" b="1" u="sng">
                <a:solidFill>
                  <a:srgbClr val="0000FF"/>
                </a:solidFill>
              </a:rPr>
              <a:t>踟蹰</a:t>
            </a:r>
            <a:r>
              <a:rPr lang="zh-CN" altLang="en-US" sz="3600" b="1"/>
              <a:t>。</a:t>
            </a:r>
          </a:p>
        </p:txBody>
      </p:sp>
      <p:sp>
        <p:nvSpPr>
          <p:cNvPr id="15364" name="WordArt 4"/>
          <p:cNvSpPr>
            <a:spLocks noChangeArrowheads="1" noChangeShapeType="1" noTextEdit="1"/>
          </p:cNvSpPr>
          <p:nvPr/>
        </p:nvSpPr>
        <p:spPr bwMode="auto">
          <a:xfrm>
            <a:off x="2555875" y="2276475"/>
            <a:ext cx="933450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美丽</a:t>
            </a:r>
          </a:p>
        </p:txBody>
      </p:sp>
      <p:sp>
        <p:nvSpPr>
          <p:cNvPr id="15365" name="WordArt 5"/>
          <p:cNvSpPr>
            <a:spLocks noChangeArrowheads="1" noChangeShapeType="1" noTextEdit="1"/>
          </p:cNvSpPr>
          <p:nvPr/>
        </p:nvSpPr>
        <p:spPr bwMode="auto">
          <a:xfrm>
            <a:off x="4140200" y="2205038"/>
            <a:ext cx="933450" cy="7191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等待</a:t>
            </a:r>
          </a:p>
        </p:txBody>
      </p:sp>
      <p:sp>
        <p:nvSpPr>
          <p:cNvPr id="15366" name="WordArt 6"/>
          <p:cNvSpPr>
            <a:spLocks noChangeArrowheads="1" noChangeShapeType="1" noTextEdit="1"/>
          </p:cNvSpPr>
          <p:nvPr/>
        </p:nvSpPr>
        <p:spPr bwMode="auto">
          <a:xfrm>
            <a:off x="5651500" y="2276475"/>
            <a:ext cx="2333625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solidFill>
                  <a:srgbClr val="993366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华文中宋"/>
                <a:ea typeface="华文中宋"/>
              </a:rPr>
              <a:t>城上的</a:t>
            </a:r>
            <a:r>
              <a:rPr lang="zh-CN" altLang="en-US" sz="3600" b="1" kern="10" smtClean="0">
                <a:solidFill>
                  <a:srgbClr val="993366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华文中宋"/>
                <a:ea typeface="华文中宋"/>
              </a:rPr>
              <a:t>角落</a:t>
            </a:r>
            <a:endParaRPr lang="zh-CN" altLang="en-US" sz="3600" b="1" kern="10">
              <a:solidFill>
                <a:srgbClr val="993366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华文中宋"/>
              <a:ea typeface="华文中宋"/>
            </a:endParaRPr>
          </a:p>
        </p:txBody>
      </p:sp>
      <p:sp>
        <p:nvSpPr>
          <p:cNvPr id="15367" name="WordArt 7"/>
          <p:cNvSpPr>
            <a:spLocks noChangeArrowheads="1" noChangeShapeType="1" noTextEdit="1"/>
          </p:cNvSpPr>
          <p:nvPr/>
        </p:nvSpPr>
        <p:spPr bwMode="auto">
          <a:xfrm>
            <a:off x="539750" y="5084763"/>
            <a:ext cx="2016125" cy="504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solidFill>
                  <a:srgbClr val="80008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“薆”，隐藏。</a:t>
            </a:r>
          </a:p>
        </p:txBody>
      </p:sp>
      <p:sp>
        <p:nvSpPr>
          <p:cNvPr id="15369" name="WordArt 9"/>
          <p:cNvSpPr>
            <a:spLocks noChangeArrowheads="1" noChangeShapeType="1" noTextEdit="1"/>
          </p:cNvSpPr>
          <p:nvPr/>
        </p:nvSpPr>
        <p:spPr bwMode="auto">
          <a:xfrm>
            <a:off x="5876925" y="4652963"/>
            <a:ext cx="3267075" cy="1047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solidFill>
                  <a:srgbClr val="333399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华文中宋"/>
                <a:ea typeface="华文中宋"/>
              </a:rPr>
              <a:t>心里犹豫，</a:t>
            </a:r>
          </a:p>
          <a:p>
            <a:pPr algn="ctr"/>
            <a:r>
              <a:rPr lang="zh-CN" altLang="en-US" sz="3600" b="1" kern="10" smtClean="0">
                <a:solidFill>
                  <a:srgbClr val="333399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华文中宋"/>
                <a:ea typeface="华文中宋"/>
              </a:rPr>
              <a:t>徘徊不前的</a:t>
            </a:r>
            <a:r>
              <a:rPr lang="zh-CN" altLang="en-US" sz="3600" b="1" kern="10">
                <a:solidFill>
                  <a:srgbClr val="333399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华文中宋"/>
                <a:ea typeface="华文中宋"/>
              </a:rPr>
              <a:t>样子</a:t>
            </a:r>
          </a:p>
        </p:txBody>
      </p:sp>
      <p:sp>
        <p:nvSpPr>
          <p:cNvPr id="15370" name="WordArt 10"/>
          <p:cNvSpPr>
            <a:spLocks noChangeArrowheads="1" noChangeShapeType="1" noTextEdit="1"/>
          </p:cNvSpPr>
          <p:nvPr/>
        </p:nvSpPr>
        <p:spPr bwMode="auto">
          <a:xfrm>
            <a:off x="4067175" y="4724400"/>
            <a:ext cx="1400175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“现”</a:t>
            </a:r>
          </a:p>
        </p:txBody>
      </p:sp>
    </p:spTree>
    <p:extLst>
      <p:ext uri="{BB962C8B-B14F-4D97-AF65-F5344CB8AC3E}">
        <p14:creationId xmlns:p14="http://schemas.microsoft.com/office/powerpoint/2010/main" val="4047145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  <p:cond evt="onBegin" delay="0">
                          <p:tn val="66"/>
                        </p:cond>
                      </p:stCondLst>
                      <p:childTnLst>
                        <p:par>
                          <p:cTn id="6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  <p:cond evt="onBegin" delay="0">
                          <p:tn val="73"/>
                        </p:cond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3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1"/>
      <p:bldP spid="15366" grpId="2"/>
      <p:bldP spid="15367" grpId="3"/>
      <p:bldP spid="15369" grpId="4"/>
      <p:bldP spid="15370" grpId="5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980728"/>
            <a:ext cx="8229600" cy="4525963"/>
          </a:xfrm>
        </p:spPr>
        <p:txBody>
          <a:bodyPr/>
          <a:lstStyle/>
          <a:p>
            <a:r>
              <a:rPr lang="zh-CN" altLang="en-US" sz="4000" b="1"/>
              <a:t>静女其</a:t>
            </a:r>
            <a:r>
              <a:rPr lang="zh-CN" altLang="en-US" sz="4000" b="1" u="sng"/>
              <a:t> </a:t>
            </a:r>
            <a:r>
              <a:rPr lang="zh-CN" altLang="en-US" sz="4000" b="1" u="sng">
                <a:solidFill>
                  <a:srgbClr val="FF0000"/>
                </a:solidFill>
              </a:rPr>
              <a:t>   娈</a:t>
            </a:r>
            <a:r>
              <a:rPr lang="zh-CN" altLang="en-US" sz="4000" b="1"/>
              <a:t>，   </a:t>
            </a:r>
            <a:r>
              <a:rPr lang="zh-CN" altLang="en-US" sz="4000" b="1" u="sng">
                <a:solidFill>
                  <a:srgbClr val="FF0000"/>
                </a:solidFill>
              </a:rPr>
              <a:t>贻   </a:t>
            </a:r>
            <a:r>
              <a:rPr lang="zh-CN" altLang="en-US" sz="4000" b="1" smtClean="0"/>
              <a:t>我   </a:t>
            </a:r>
            <a:r>
              <a:rPr lang="zh-CN" altLang="en-US" sz="4000" b="1" u="sng">
                <a:solidFill>
                  <a:srgbClr val="0000FF"/>
                </a:solidFill>
              </a:rPr>
              <a:t>彤管</a:t>
            </a:r>
            <a:r>
              <a:rPr lang="zh-CN" altLang="en-US" sz="4000" b="1"/>
              <a:t>。</a:t>
            </a:r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 sz="3600" b="1"/>
              <a:t>彤管有</a:t>
            </a:r>
            <a:r>
              <a:rPr lang="zh-CN" altLang="en-US" sz="3600" b="1" u="sng"/>
              <a:t>    </a:t>
            </a:r>
            <a:r>
              <a:rPr lang="zh-CN" altLang="en-US" sz="3600" b="1" u="sng" smtClean="0">
                <a:solidFill>
                  <a:srgbClr val="800080"/>
                </a:solidFill>
              </a:rPr>
              <a:t>炜</a:t>
            </a:r>
            <a:r>
              <a:rPr lang="zh-CN" altLang="en-US" sz="3600" b="1"/>
              <a:t>，     </a:t>
            </a:r>
            <a:r>
              <a:rPr lang="zh-CN" altLang="en-US" sz="3600" b="1" u="sng">
                <a:solidFill>
                  <a:srgbClr val="0000FF"/>
                </a:solidFill>
              </a:rPr>
              <a:t>说   怿     </a:t>
            </a:r>
            <a:r>
              <a:rPr lang="zh-CN" altLang="en-US" sz="3600" b="1" u="sng" smtClean="0">
                <a:solidFill>
                  <a:srgbClr val="FF0000"/>
                </a:solidFill>
              </a:rPr>
              <a:t>女</a:t>
            </a:r>
            <a:r>
              <a:rPr lang="zh-CN" altLang="en-US" sz="3600" b="1"/>
              <a:t>美。</a:t>
            </a:r>
          </a:p>
        </p:txBody>
      </p:sp>
      <p:sp>
        <p:nvSpPr>
          <p:cNvPr id="34820" name="WordArt 4"/>
          <p:cNvSpPr>
            <a:spLocks noChangeArrowheads="1" noChangeShapeType="1" noTextEdit="1"/>
          </p:cNvSpPr>
          <p:nvPr/>
        </p:nvSpPr>
        <p:spPr bwMode="auto">
          <a:xfrm>
            <a:off x="2339975" y="1747664"/>
            <a:ext cx="914400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美好</a:t>
            </a:r>
          </a:p>
        </p:txBody>
      </p:sp>
      <p:sp>
        <p:nvSpPr>
          <p:cNvPr id="34821" name="WordArt 5"/>
          <p:cNvSpPr>
            <a:spLocks noChangeArrowheads="1" noChangeShapeType="1" noTextEdit="1"/>
          </p:cNvSpPr>
          <p:nvPr/>
        </p:nvSpPr>
        <p:spPr bwMode="auto">
          <a:xfrm>
            <a:off x="4142606" y="1819672"/>
            <a:ext cx="933450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赠送</a:t>
            </a:r>
          </a:p>
        </p:txBody>
      </p:sp>
      <p:sp>
        <p:nvSpPr>
          <p:cNvPr id="34822" name="WordArt 6"/>
          <p:cNvSpPr>
            <a:spLocks noChangeArrowheads="1" noChangeShapeType="1" noTextEdit="1"/>
          </p:cNvSpPr>
          <p:nvPr/>
        </p:nvSpPr>
        <p:spPr bwMode="auto">
          <a:xfrm>
            <a:off x="1475656" y="3765029"/>
            <a:ext cx="2089150" cy="3603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b="1" kern="10" smtClean="0">
                <a:solidFill>
                  <a:srgbClr val="80008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色红而光亮</a:t>
            </a:r>
            <a:endParaRPr lang="zh-CN" altLang="en-US" sz="4000" b="1" kern="10">
              <a:solidFill>
                <a:srgbClr val="80008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隶书"/>
              <a:ea typeface="隶书"/>
            </a:endParaRPr>
          </a:p>
        </p:txBody>
      </p:sp>
      <p:sp>
        <p:nvSpPr>
          <p:cNvPr id="34823" name="WordArt 7"/>
          <p:cNvSpPr>
            <a:spLocks noChangeArrowheads="1" noChangeShapeType="1" noTextEdit="1"/>
          </p:cNvSpPr>
          <p:nvPr/>
        </p:nvSpPr>
        <p:spPr bwMode="auto">
          <a:xfrm>
            <a:off x="4140672" y="3765029"/>
            <a:ext cx="1439862" cy="504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solidFill>
                  <a:schemeClr val="hlink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“悦”，喜爱</a:t>
            </a:r>
          </a:p>
        </p:txBody>
      </p:sp>
      <p:sp>
        <p:nvSpPr>
          <p:cNvPr id="34824" name="WordArt 8"/>
          <p:cNvSpPr>
            <a:spLocks noChangeArrowheads="1" noChangeShapeType="1" noTextEdit="1"/>
          </p:cNvSpPr>
          <p:nvPr/>
        </p:nvSpPr>
        <p:spPr bwMode="auto">
          <a:xfrm>
            <a:off x="5796136" y="3717032"/>
            <a:ext cx="1400175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“汝”</a:t>
            </a:r>
          </a:p>
        </p:txBody>
      </p:sp>
      <p:pic>
        <p:nvPicPr>
          <p:cNvPr id="9" name="图片 14339" descr="hudiel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205562" y="4077072"/>
            <a:ext cx="1974950" cy="2755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8329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3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1" grpId="1"/>
      <p:bldP spid="34822" grpId="2"/>
      <p:bldP spid="34823" grpId="3"/>
      <p:bldP spid="34824" grpId="4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4000" b="1"/>
              <a:t>自</a:t>
            </a:r>
            <a:r>
              <a:rPr lang="zh-CN" altLang="en-US" sz="4000" b="1" u="sng"/>
              <a:t>   </a:t>
            </a:r>
            <a:r>
              <a:rPr lang="zh-CN" altLang="en-US" sz="4000" b="1" u="sng">
                <a:solidFill>
                  <a:srgbClr val="FF0000"/>
                </a:solidFill>
              </a:rPr>
              <a:t>牧      </a:t>
            </a:r>
            <a:r>
              <a:rPr lang="zh-CN" altLang="en-US" sz="4000" b="1" u="sng">
                <a:solidFill>
                  <a:srgbClr val="800080"/>
                </a:solidFill>
              </a:rPr>
              <a:t>归 </a:t>
            </a:r>
            <a:r>
              <a:rPr lang="zh-CN" altLang="en-US" sz="4000" b="1" u="sng">
                <a:solidFill>
                  <a:srgbClr val="0000FF"/>
                </a:solidFill>
              </a:rPr>
              <a:t>      </a:t>
            </a:r>
            <a:r>
              <a:rPr lang="zh-CN" altLang="en-US" sz="4000" b="1" u="sng"/>
              <a:t>荑</a:t>
            </a:r>
            <a:r>
              <a:rPr lang="zh-CN" altLang="en-US" sz="4000" b="1"/>
              <a:t>，  </a:t>
            </a:r>
            <a:r>
              <a:rPr lang="zh-CN" altLang="en-US" sz="4000" b="1" u="sng">
                <a:solidFill>
                  <a:srgbClr val="FF0000"/>
                </a:solidFill>
              </a:rPr>
              <a:t>洵</a:t>
            </a:r>
            <a:r>
              <a:rPr lang="zh-CN" altLang="en-US" sz="4000" b="1"/>
              <a:t>美且异</a:t>
            </a:r>
            <a:r>
              <a:rPr lang="zh-CN" altLang="en-US" sz="4000"/>
              <a:t>。</a:t>
            </a:r>
          </a:p>
          <a:p>
            <a:endParaRPr lang="zh-CN" altLang="en-US"/>
          </a:p>
          <a:p>
            <a:endParaRPr lang="zh-CN" altLang="en-US"/>
          </a:p>
          <a:p>
            <a:pPr>
              <a:buFont typeface="Wingdings" pitchFamily="2" charset="2"/>
              <a:buNone/>
            </a:pPr>
            <a:r>
              <a:rPr lang="zh-CN" altLang="en-US" sz="4000" b="1" u="sng">
                <a:solidFill>
                  <a:srgbClr val="FF0000"/>
                </a:solidFill>
              </a:rPr>
              <a:t>匪</a:t>
            </a:r>
            <a:r>
              <a:rPr lang="zh-CN" altLang="en-US" sz="4000" b="1" u="sng">
                <a:solidFill>
                  <a:srgbClr val="663300"/>
                </a:solidFill>
              </a:rPr>
              <a:t> </a:t>
            </a:r>
            <a:r>
              <a:rPr lang="zh-CN" altLang="en-US" sz="4000" b="1"/>
              <a:t>女之为美，美人之</a:t>
            </a:r>
            <a:r>
              <a:rPr lang="zh-CN" altLang="en-US" sz="4000" b="1">
                <a:solidFill>
                  <a:srgbClr val="800080"/>
                </a:solidFill>
              </a:rPr>
              <a:t>贻</a:t>
            </a:r>
            <a:r>
              <a:rPr lang="zh-CN" altLang="en-US"/>
              <a:t>。</a:t>
            </a:r>
          </a:p>
        </p:txBody>
      </p:sp>
      <p:sp>
        <p:nvSpPr>
          <p:cNvPr id="35844" name="WordArt 4"/>
          <p:cNvSpPr>
            <a:spLocks noChangeArrowheads="1" noChangeShapeType="1" noTextEdit="1"/>
          </p:cNvSpPr>
          <p:nvPr/>
        </p:nvSpPr>
        <p:spPr bwMode="auto">
          <a:xfrm>
            <a:off x="468313" y="2636838"/>
            <a:ext cx="1943100" cy="3603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mtClean="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城邑的远郊</a:t>
            </a:r>
            <a:endParaRPr lang="zh-CN" altLang="en-US" sz="3600" b="1" kern="10"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35845" name="WordArt 5"/>
          <p:cNvSpPr>
            <a:spLocks noChangeArrowheads="1" noChangeShapeType="1" noTextEdit="1"/>
          </p:cNvSpPr>
          <p:nvPr/>
        </p:nvSpPr>
        <p:spPr bwMode="auto">
          <a:xfrm>
            <a:off x="2555875" y="2205038"/>
            <a:ext cx="2800350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solidFill>
                  <a:srgbClr val="80008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“馈”，赠送</a:t>
            </a:r>
          </a:p>
        </p:txBody>
      </p:sp>
      <p:sp>
        <p:nvSpPr>
          <p:cNvPr id="35846" name="WordArt 6"/>
          <p:cNvSpPr>
            <a:spLocks noChangeArrowheads="1" noChangeShapeType="1" noTextEdit="1"/>
          </p:cNvSpPr>
          <p:nvPr/>
        </p:nvSpPr>
        <p:spPr bwMode="auto">
          <a:xfrm>
            <a:off x="6227763" y="2492375"/>
            <a:ext cx="933450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的确</a:t>
            </a:r>
          </a:p>
        </p:txBody>
      </p:sp>
      <p:sp>
        <p:nvSpPr>
          <p:cNvPr id="35847" name="WordArt 7"/>
          <p:cNvSpPr>
            <a:spLocks noChangeArrowheads="1" noChangeShapeType="1" noTextEdit="1"/>
          </p:cNvSpPr>
          <p:nvPr/>
        </p:nvSpPr>
        <p:spPr bwMode="auto">
          <a:xfrm>
            <a:off x="684213" y="4292600"/>
            <a:ext cx="1400175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solidFill>
                  <a:srgbClr val="80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“非”</a:t>
            </a:r>
          </a:p>
        </p:txBody>
      </p:sp>
      <p:pic>
        <p:nvPicPr>
          <p:cNvPr id="2050" name="Picture 2" descr="https://ss0.bdstatic.com/70cFvHSh_Q1YnxGkpoWK1HF6hhy/it/u=556579988,4029150740&amp;fm=26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7763" y="4749800"/>
            <a:ext cx="2880741" cy="2064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WordArt 7"/>
          <p:cNvSpPr>
            <a:spLocks noChangeArrowheads="1" noChangeShapeType="1" noTextEdit="1"/>
          </p:cNvSpPr>
          <p:nvPr/>
        </p:nvSpPr>
        <p:spPr bwMode="auto">
          <a:xfrm>
            <a:off x="4828009" y="4293096"/>
            <a:ext cx="1866479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mtClean="0">
                <a:solidFill>
                  <a:srgbClr val="80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赠送</a:t>
            </a:r>
            <a:endParaRPr lang="zh-CN" altLang="en-US" sz="3600" b="1" kern="10">
              <a:solidFill>
                <a:srgbClr val="80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宋体"/>
              <a:ea typeface="宋体"/>
            </a:endParaRPr>
          </a:p>
        </p:txBody>
      </p:sp>
      <p:pic>
        <p:nvPicPr>
          <p:cNvPr id="3584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998200" y="10299700"/>
            <a:ext cx="3556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321957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5" grpId="1"/>
      <p:bldP spid="35846" grpId="2"/>
      <p:bldP spid="35847" grpId="3"/>
      <p:bldP spid="8" grpId="4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https://ss2.bdstatic.com/70cFvnSh_Q1YnxGkpoWK1HF6hhy/it/u=1576039589,2635248681&amp;fm=26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98" y="-1"/>
            <a:ext cx="9118802" cy="686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39552" y="1099234"/>
            <a:ext cx="8136904" cy="4850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4838"/>
              </a:lnSpc>
              <a:spcBef>
                <a:spcPts val="700"/>
              </a:spcBef>
            </a:pPr>
            <a:r>
              <a:rPr lang="zh-CN" altLang="en-US" sz="3200" b="1" smtClean="0">
                <a:latin typeface="幼圆" pitchFamily="49" charset="-122"/>
                <a:ea typeface="幼圆" pitchFamily="49" charset="-122"/>
                <a:sym typeface="宋体" pitchFamily="2" charset="-122"/>
              </a:rPr>
              <a:t>爱</a:t>
            </a:r>
            <a:r>
              <a:rPr lang="zh-CN" altLang="en-US" sz="3200" b="1">
                <a:latin typeface="幼圆" pitchFamily="49" charset="-122"/>
                <a:ea typeface="幼圆" pitchFamily="49" charset="-122"/>
                <a:sym typeface="宋体" pitchFamily="2" charset="-122"/>
              </a:rPr>
              <a:t>：通</a:t>
            </a:r>
            <a:r>
              <a:rPr lang="zh-CN" altLang="en-US" sz="3200" b="1" smtClean="0">
                <a:latin typeface="幼圆" pitchFamily="49" charset="-122"/>
                <a:ea typeface="幼圆" pitchFamily="49" charset="-122"/>
                <a:sym typeface="宋体" pitchFamily="2" charset="-122"/>
              </a:rPr>
              <a:t>“</a:t>
            </a:r>
            <a:r>
              <a:rPr lang="zh-CN" altLang="en-US" sz="3200" b="1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  <a:sym typeface="宋体" pitchFamily="2" charset="-122"/>
              </a:rPr>
              <a:t>薆</a:t>
            </a:r>
            <a:r>
              <a:rPr lang="zh-CN" altLang="en-US" sz="3200" b="1" smtClean="0">
                <a:latin typeface="幼圆" pitchFamily="49" charset="-122"/>
                <a:ea typeface="幼圆" pitchFamily="49" charset="-122"/>
                <a:sym typeface="宋体" pitchFamily="2" charset="-122"/>
              </a:rPr>
              <a:t>”</a:t>
            </a:r>
            <a:r>
              <a:rPr lang="zh-CN" altLang="en-US" sz="3200" b="1">
                <a:latin typeface="幼圆" pitchFamily="49" charset="-122"/>
                <a:ea typeface="幼圆" pitchFamily="49" charset="-122"/>
                <a:sym typeface="宋体" pitchFamily="2" charset="-122"/>
              </a:rPr>
              <a:t>，隐藏，遮掩。</a:t>
            </a:r>
            <a:r>
              <a:rPr lang="en-US" altLang="zh-CN" sz="3200" b="1">
                <a:latin typeface="幼圆" pitchFamily="49" charset="-122"/>
                <a:ea typeface="幼圆" pitchFamily="49" charset="-122"/>
                <a:sym typeface="宋体" pitchFamily="2" charset="-122"/>
              </a:rPr>
              <a:t>(</a:t>
            </a:r>
            <a:r>
              <a:rPr lang="zh-CN" altLang="en-US" sz="3200" b="1">
                <a:latin typeface="幼圆" pitchFamily="49" charset="-122"/>
                <a:ea typeface="幼圆" pitchFamily="49" charset="-122"/>
                <a:sym typeface="宋体" pitchFamily="2" charset="-122"/>
              </a:rPr>
              <a:t>薆，草木茂盛的样子</a:t>
            </a:r>
            <a:r>
              <a:rPr lang="en-US" altLang="zh-CN" sz="3200" b="1">
                <a:latin typeface="幼圆" pitchFamily="49" charset="-122"/>
                <a:ea typeface="幼圆" pitchFamily="49" charset="-122"/>
                <a:sym typeface="宋体" pitchFamily="2" charset="-122"/>
              </a:rPr>
              <a:t>)</a:t>
            </a:r>
            <a:endParaRPr lang="en-US" altLang="zh-CN" sz="3200" b="1">
              <a:latin typeface="幼圆" pitchFamily="49" charset="-122"/>
              <a:ea typeface="幼圆" pitchFamily="49" charset="-122"/>
            </a:endParaRPr>
          </a:p>
          <a:p>
            <a:pPr>
              <a:lnSpc>
                <a:spcPts val="4838"/>
              </a:lnSpc>
              <a:spcBef>
                <a:spcPts val="700"/>
              </a:spcBef>
            </a:pPr>
            <a:r>
              <a:rPr lang="zh-CN" altLang="en-US" sz="3200" b="1">
                <a:latin typeface="幼圆" pitchFamily="49" charset="-122"/>
                <a:ea typeface="幼圆" pitchFamily="49" charset="-122"/>
                <a:sym typeface="宋体" pitchFamily="2" charset="-122"/>
              </a:rPr>
              <a:t>见：通“</a:t>
            </a:r>
            <a:r>
              <a:rPr lang="zh-CN" altLang="en-US" sz="3200" b="1">
                <a:solidFill>
                  <a:srgbClr val="FF0000"/>
                </a:solidFill>
                <a:latin typeface="幼圆" pitchFamily="49" charset="-122"/>
                <a:ea typeface="幼圆" pitchFamily="49" charset="-122"/>
                <a:sym typeface="宋体" pitchFamily="2" charset="-122"/>
              </a:rPr>
              <a:t>现</a:t>
            </a:r>
            <a:r>
              <a:rPr lang="zh-CN" altLang="en-US" sz="3200" b="1">
                <a:latin typeface="幼圆" pitchFamily="49" charset="-122"/>
                <a:ea typeface="幼圆" pitchFamily="49" charset="-122"/>
                <a:sym typeface="宋体" pitchFamily="2" charset="-122"/>
              </a:rPr>
              <a:t>”，出现。</a:t>
            </a:r>
            <a:endParaRPr lang="zh-CN" altLang="en-US" sz="3200" b="1">
              <a:latin typeface="幼圆" pitchFamily="49" charset="-122"/>
              <a:ea typeface="幼圆" pitchFamily="49" charset="-122"/>
            </a:endParaRPr>
          </a:p>
          <a:p>
            <a:pPr>
              <a:lnSpc>
                <a:spcPts val="4838"/>
              </a:lnSpc>
              <a:spcBef>
                <a:spcPts val="700"/>
              </a:spcBef>
            </a:pPr>
            <a:r>
              <a:rPr lang="zh-CN" altLang="en-US" sz="3200" b="1">
                <a:latin typeface="幼圆" pitchFamily="49" charset="-122"/>
                <a:ea typeface="幼圆" pitchFamily="49" charset="-122"/>
                <a:sym typeface="宋体" pitchFamily="2" charset="-122"/>
              </a:rPr>
              <a:t>说：通“</a:t>
            </a:r>
            <a:r>
              <a:rPr lang="zh-CN" altLang="en-US" sz="3200" b="1">
                <a:solidFill>
                  <a:srgbClr val="FF0000"/>
                </a:solidFill>
                <a:latin typeface="幼圆" pitchFamily="49" charset="-122"/>
                <a:ea typeface="幼圆" pitchFamily="49" charset="-122"/>
                <a:sym typeface="宋体" pitchFamily="2" charset="-122"/>
              </a:rPr>
              <a:t>悦</a:t>
            </a:r>
            <a:r>
              <a:rPr lang="zh-CN" altLang="en-US" sz="3200" b="1">
                <a:latin typeface="幼圆" pitchFamily="49" charset="-122"/>
                <a:ea typeface="幼圆" pitchFamily="49" charset="-122"/>
                <a:sym typeface="宋体" pitchFamily="2" charset="-122"/>
              </a:rPr>
              <a:t>”，喜爱。</a:t>
            </a:r>
            <a:r>
              <a:rPr lang="en-US" altLang="zh-CN" sz="3200" b="1">
                <a:latin typeface="幼圆" pitchFamily="49" charset="-122"/>
                <a:ea typeface="幼圆" pitchFamily="49" charset="-122"/>
                <a:sym typeface="宋体" pitchFamily="2" charset="-122"/>
              </a:rPr>
              <a:t>(</a:t>
            </a:r>
            <a:r>
              <a:rPr lang="zh-CN" altLang="en-US" sz="3200" b="1">
                <a:latin typeface="幼圆" pitchFamily="49" charset="-122"/>
                <a:ea typeface="幼圆" pitchFamily="49" charset="-122"/>
                <a:sym typeface="宋体" pitchFamily="2" charset="-122"/>
              </a:rPr>
              <a:t>怿，欢喜</a:t>
            </a:r>
            <a:r>
              <a:rPr lang="en-US" altLang="zh-CN" sz="3200" b="1">
                <a:latin typeface="幼圆" pitchFamily="49" charset="-122"/>
                <a:ea typeface="幼圆" pitchFamily="49" charset="-122"/>
                <a:sym typeface="宋体" pitchFamily="2" charset="-122"/>
              </a:rPr>
              <a:t>)</a:t>
            </a:r>
            <a:endParaRPr lang="en-US" altLang="zh-CN" sz="3200" b="1">
              <a:latin typeface="幼圆" pitchFamily="49" charset="-122"/>
              <a:ea typeface="幼圆" pitchFamily="49" charset="-122"/>
            </a:endParaRPr>
          </a:p>
          <a:p>
            <a:pPr>
              <a:lnSpc>
                <a:spcPts val="4838"/>
              </a:lnSpc>
              <a:spcBef>
                <a:spcPts val="700"/>
              </a:spcBef>
            </a:pPr>
            <a:r>
              <a:rPr lang="zh-CN" altLang="en-US" sz="3200" b="1">
                <a:latin typeface="幼圆" pitchFamily="49" charset="-122"/>
                <a:ea typeface="幼圆" pitchFamily="49" charset="-122"/>
                <a:sym typeface="宋体" pitchFamily="2" charset="-122"/>
              </a:rPr>
              <a:t>女：通“</a:t>
            </a:r>
            <a:r>
              <a:rPr lang="zh-CN" altLang="en-US" sz="3200" b="1">
                <a:solidFill>
                  <a:srgbClr val="FF0000"/>
                </a:solidFill>
                <a:latin typeface="幼圆" pitchFamily="49" charset="-122"/>
                <a:ea typeface="幼圆" pitchFamily="49" charset="-122"/>
                <a:sym typeface="宋体" pitchFamily="2" charset="-122"/>
              </a:rPr>
              <a:t>汝</a:t>
            </a:r>
            <a:r>
              <a:rPr lang="zh-CN" altLang="en-US" sz="3200" b="1">
                <a:latin typeface="幼圆" pitchFamily="49" charset="-122"/>
                <a:ea typeface="幼圆" pitchFamily="49" charset="-122"/>
                <a:sym typeface="宋体" pitchFamily="2" charset="-122"/>
              </a:rPr>
              <a:t>”，你。</a:t>
            </a:r>
            <a:endParaRPr lang="zh-CN" altLang="en-US" sz="3200" b="1">
              <a:latin typeface="幼圆" pitchFamily="49" charset="-122"/>
              <a:ea typeface="幼圆" pitchFamily="49" charset="-122"/>
            </a:endParaRPr>
          </a:p>
          <a:p>
            <a:pPr>
              <a:lnSpc>
                <a:spcPts val="4838"/>
              </a:lnSpc>
              <a:spcBef>
                <a:spcPts val="700"/>
              </a:spcBef>
            </a:pPr>
            <a:r>
              <a:rPr lang="zh-CN" altLang="en-US" sz="3200" b="1">
                <a:latin typeface="幼圆" pitchFamily="49" charset="-122"/>
                <a:ea typeface="幼圆" pitchFamily="49" charset="-122"/>
                <a:sym typeface="宋体" pitchFamily="2" charset="-122"/>
              </a:rPr>
              <a:t>归：通“</a:t>
            </a:r>
            <a:r>
              <a:rPr lang="zh-CN" altLang="en-US" sz="3200" b="1">
                <a:solidFill>
                  <a:srgbClr val="FF0000"/>
                </a:solidFill>
                <a:latin typeface="幼圆" pitchFamily="49" charset="-122"/>
                <a:ea typeface="幼圆" pitchFamily="49" charset="-122"/>
                <a:sym typeface="宋体" pitchFamily="2" charset="-122"/>
              </a:rPr>
              <a:t>馈</a:t>
            </a:r>
            <a:r>
              <a:rPr lang="zh-CN" altLang="en-US" sz="3200" b="1">
                <a:latin typeface="幼圆" pitchFamily="49" charset="-122"/>
                <a:ea typeface="幼圆" pitchFamily="49" charset="-122"/>
                <a:sym typeface="宋体" pitchFamily="2" charset="-122"/>
              </a:rPr>
              <a:t>”，赠送。</a:t>
            </a:r>
            <a:endParaRPr lang="zh-CN" altLang="en-US" sz="3200" b="1">
              <a:latin typeface="幼圆" pitchFamily="49" charset="-122"/>
              <a:ea typeface="幼圆" pitchFamily="49" charset="-122"/>
            </a:endParaRPr>
          </a:p>
          <a:p>
            <a:pPr>
              <a:lnSpc>
                <a:spcPts val="4838"/>
              </a:lnSpc>
              <a:spcBef>
                <a:spcPts val="700"/>
              </a:spcBef>
            </a:pPr>
            <a:r>
              <a:rPr lang="zh-CN" altLang="en-US" sz="3200" b="1">
                <a:latin typeface="幼圆" pitchFamily="49" charset="-122"/>
                <a:ea typeface="幼圆" pitchFamily="49" charset="-122"/>
                <a:sym typeface="宋体" pitchFamily="2" charset="-122"/>
              </a:rPr>
              <a:t>匪：通“</a:t>
            </a:r>
            <a:r>
              <a:rPr lang="zh-CN" altLang="en-US" sz="3200" b="1">
                <a:solidFill>
                  <a:srgbClr val="FF0000"/>
                </a:solidFill>
                <a:latin typeface="幼圆" pitchFamily="49" charset="-122"/>
                <a:ea typeface="幼圆" pitchFamily="49" charset="-122"/>
                <a:sym typeface="宋体" pitchFamily="2" charset="-122"/>
              </a:rPr>
              <a:t>非</a:t>
            </a:r>
            <a:r>
              <a:rPr lang="zh-CN" altLang="en-US" sz="3200" b="1">
                <a:latin typeface="幼圆" pitchFamily="49" charset="-122"/>
                <a:ea typeface="幼圆" pitchFamily="49" charset="-122"/>
                <a:sym typeface="宋体" pitchFamily="2" charset="-122"/>
              </a:rPr>
              <a:t>”</a:t>
            </a:r>
            <a:r>
              <a:rPr lang="zh-CN" altLang="en-US" sz="3200" b="1" smtClean="0">
                <a:latin typeface="幼圆" pitchFamily="49" charset="-122"/>
                <a:ea typeface="幼圆" pitchFamily="49" charset="-122"/>
                <a:sym typeface="宋体" pitchFamily="2" charset="-122"/>
              </a:rPr>
              <a:t>，</a:t>
            </a:r>
            <a:r>
              <a:rPr lang="zh-CN" altLang="en-US" sz="3200" b="1">
                <a:latin typeface="幼圆" pitchFamily="49" charset="-122"/>
                <a:ea typeface="幼圆" pitchFamily="49" charset="-122"/>
                <a:sym typeface="宋体" pitchFamily="2" charset="-122"/>
              </a:rPr>
              <a:t>不</a:t>
            </a:r>
            <a:r>
              <a:rPr lang="zh-CN" altLang="en-US" sz="3200" b="1" smtClean="0">
                <a:latin typeface="幼圆" pitchFamily="49" charset="-122"/>
                <a:ea typeface="幼圆" pitchFamily="49" charset="-122"/>
                <a:sym typeface="宋体" pitchFamily="2" charset="-122"/>
              </a:rPr>
              <a:t>是</a:t>
            </a:r>
            <a:r>
              <a:rPr lang="zh-CN" altLang="en-US" sz="3200" b="1">
                <a:latin typeface="幼圆" pitchFamily="49" charset="-122"/>
                <a:ea typeface="幼圆" pitchFamily="49" charset="-122"/>
                <a:sym typeface="宋体" pitchFamily="2" charset="-122"/>
              </a:rPr>
              <a:t>。</a:t>
            </a:r>
            <a:endParaRPr lang="zh-CN" altLang="en-US" sz="3200"/>
          </a:p>
        </p:txBody>
      </p:sp>
      <p:sp>
        <p:nvSpPr>
          <p:cNvPr id="3" name="TextBox 2"/>
          <p:cNvSpPr txBox="1"/>
          <p:nvPr/>
        </p:nvSpPr>
        <p:spPr>
          <a:xfrm>
            <a:off x="899592" y="188640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总结通假字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64709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Picture 2" descr="https://timgsa.baidu.com/timg?image&amp;quality=80&amp;size=b9999_10000&amp;sec=1603734227460&amp;di=8a7539e195a16c06402c09da91a0c214&amp;imgtype=0&amp;src=http%3A%2F%2Fpics5.baidu.com%2Ffeed%2Fd8f9d72a6059252d57bea4cbdd455a3c59b5b9be.jpeg%3Ftoken%3D4c868ba8640094fb46375445020f010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8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4" name="Rectangle 4"/>
          <p:cNvSpPr>
            <a:spLocks noRot="1" noChangeArrowheads="1"/>
          </p:cNvSpPr>
          <p:nvPr/>
        </p:nvSpPr>
        <p:spPr bwMode="auto">
          <a:xfrm>
            <a:off x="179512" y="349250"/>
            <a:ext cx="8856984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ts val="4338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静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女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其姝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俟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我于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城隅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。                                          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爱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而不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见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搔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首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踟蹰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。</a:t>
            </a:r>
          </a:p>
          <a:p>
            <a:pPr>
              <a:lnSpc>
                <a:spcPts val="4338"/>
              </a:lnSpc>
            </a:pPr>
            <a:endParaRPr lang="zh-CN" altLang="en-US" sz="3200" b="1">
              <a:solidFill>
                <a:srgbClr val="000000"/>
              </a:solidFill>
              <a:latin typeface="宋体" pitchFamily="2" charset="-122"/>
            </a:endParaRPr>
          </a:p>
          <a:p>
            <a:pPr>
              <a:lnSpc>
                <a:spcPts val="4338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静：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娴静，文雅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。       </a:t>
            </a:r>
            <a:r>
              <a:rPr lang="zh-CN" altLang="en-US" sz="3200" b="1" smtClean="0">
                <a:solidFill>
                  <a:srgbClr val="000000"/>
                </a:solidFill>
                <a:latin typeface="宋体" pitchFamily="2" charset="-122"/>
              </a:rPr>
              <a:t> 爱：</a:t>
            </a: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</a:rPr>
              <a:t>同“薆”，隐藏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。</a:t>
            </a:r>
            <a:endParaRPr lang="zh-CN" altLang="en-US" sz="3200" b="1">
              <a:solidFill>
                <a:srgbClr val="000000"/>
              </a:solidFill>
              <a:latin typeface="宋体" pitchFamily="2" charset="-122"/>
            </a:endParaRPr>
          </a:p>
          <a:p>
            <a:pPr>
              <a:lnSpc>
                <a:spcPts val="4338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其：</a:t>
            </a: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多么</a:t>
            </a:r>
            <a:r>
              <a:rPr lang="zh-CN" altLang="en-US" sz="3200" b="1" smtClean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（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形容词词头</a:t>
            </a:r>
            <a:r>
              <a:rPr lang="zh-CN" altLang="en-US" sz="3200" b="1" smtClean="0">
                <a:solidFill>
                  <a:srgbClr val="000000"/>
                </a:solidFill>
                <a:latin typeface="宋体" pitchFamily="2" charset="-122"/>
              </a:rPr>
              <a:t>）。 见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同</a:t>
            </a: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现</a:t>
            </a: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”</a:t>
            </a: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</a:rPr>
              <a:t>出现。</a:t>
            </a:r>
            <a:endParaRPr lang="zh-CN" altLang="en-US" sz="3200" b="1">
              <a:solidFill>
                <a:srgbClr val="000000"/>
              </a:solidFill>
              <a:latin typeface="宋体" pitchFamily="2" charset="-122"/>
            </a:endParaRPr>
          </a:p>
          <a:p>
            <a:pPr>
              <a:lnSpc>
                <a:spcPts val="4338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姝：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美丽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。                  搔：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挠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。</a:t>
            </a:r>
          </a:p>
          <a:p>
            <a:pPr>
              <a:lnSpc>
                <a:spcPts val="4338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俟：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等候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。                  踯躅：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徘徊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。</a:t>
            </a:r>
          </a:p>
          <a:p>
            <a:pPr>
              <a:lnSpc>
                <a:spcPts val="4338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城隅：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城上的角楼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。</a:t>
            </a:r>
          </a:p>
        </p:txBody>
      </p:sp>
      <p:sp>
        <p:nvSpPr>
          <p:cNvPr id="154629" name="Text Box 5"/>
          <p:cNvSpPr txBox="1">
            <a:spLocks noChangeArrowheads="1"/>
          </p:cNvSpPr>
          <p:nvPr/>
        </p:nvSpPr>
        <p:spPr bwMode="auto">
          <a:xfrm>
            <a:off x="520700" y="5149850"/>
            <a:ext cx="7756525" cy="138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106FD"/>
                </a:solidFill>
                <a:latin typeface="宋体" pitchFamily="2" charset="-122"/>
              </a:rPr>
              <a:t>翻译：文雅姑娘真美丽，约我到这城头来。故意躲藏逗人找，惹我挠头又徘徊。</a:t>
            </a:r>
          </a:p>
        </p:txBody>
      </p:sp>
    </p:spTree>
    <p:extLst>
      <p:ext uri="{BB962C8B-B14F-4D97-AF65-F5344CB8AC3E}">
        <p14:creationId xmlns:p14="http://schemas.microsoft.com/office/powerpoint/2010/main" val="22389889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Picture 2" descr="https://timgsa.baidu.com/timg?image&amp;quality=80&amp;size=b9999_10000&amp;sec=1603734227460&amp;di=8a7539e195a16c06402c09da91a0c214&amp;imgtype=0&amp;src=http%3A%2F%2Fpics5.baidu.com%2Ffeed%2Fd8f9d72a6059252d57bea4cbdd455a3c59b5b9be.jpeg%3Ftoken%3D4c868ba8640094fb46375445020f010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8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2" name="Rectangle 3"/>
          <p:cNvSpPr>
            <a:spLocks noRot="1" noChangeArrowheads="1"/>
          </p:cNvSpPr>
          <p:nvPr/>
        </p:nvSpPr>
        <p:spPr bwMode="auto">
          <a:xfrm>
            <a:off x="323850" y="404813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000">
                <a:solidFill>
                  <a:schemeClr val="tx2"/>
                </a:solidFill>
              </a:rPr>
              <a:t> </a:t>
            </a:r>
            <a:br>
              <a:rPr lang="en-US" altLang="zh-CN" sz="4000">
                <a:solidFill>
                  <a:schemeClr val="tx2"/>
                </a:solidFill>
              </a:rPr>
            </a:br>
          </a:p>
        </p:txBody>
      </p:sp>
      <p:sp>
        <p:nvSpPr>
          <p:cNvPr id="12292" name="Rectangle 4"/>
          <p:cNvSpPr>
            <a:spLocks noRot="1" noChangeArrowheads="1"/>
          </p:cNvSpPr>
          <p:nvPr/>
        </p:nvSpPr>
        <p:spPr bwMode="auto">
          <a:xfrm>
            <a:off x="554038" y="254000"/>
            <a:ext cx="8035925" cy="454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ts val="4838"/>
              </a:lnSpc>
            </a:pPr>
            <a:r>
              <a:rPr lang="zh-CN" altLang="en-US" sz="2800" b="1">
                <a:solidFill>
                  <a:srgbClr val="000000"/>
                </a:solidFill>
                <a:ea typeface="幼圆" pitchFamily="49" charset="-122"/>
              </a:rPr>
              <a:t>静女其</a:t>
            </a:r>
            <a:r>
              <a:rPr lang="zh-CN" altLang="en-US" sz="2800" b="1">
                <a:solidFill>
                  <a:srgbClr val="FF0000"/>
                </a:solidFill>
                <a:ea typeface="幼圆" pitchFamily="49" charset="-122"/>
              </a:rPr>
              <a:t>娈</a:t>
            </a:r>
            <a:r>
              <a:rPr lang="zh-CN" altLang="en-US" sz="2800" b="1">
                <a:solidFill>
                  <a:srgbClr val="000000"/>
                </a:solidFill>
                <a:ea typeface="幼圆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ea typeface="幼圆" pitchFamily="49" charset="-122"/>
              </a:rPr>
              <a:t>贻</a:t>
            </a:r>
            <a:r>
              <a:rPr lang="zh-CN" altLang="en-US" sz="2800" b="1">
                <a:solidFill>
                  <a:srgbClr val="000000"/>
                </a:solidFill>
                <a:ea typeface="幼圆" pitchFamily="49" charset="-122"/>
              </a:rPr>
              <a:t>我</a:t>
            </a:r>
            <a:r>
              <a:rPr lang="zh-CN" altLang="en-US" sz="2800" b="1">
                <a:solidFill>
                  <a:srgbClr val="FF0000"/>
                </a:solidFill>
                <a:ea typeface="幼圆" pitchFamily="49" charset="-122"/>
              </a:rPr>
              <a:t>彤管</a:t>
            </a:r>
            <a:r>
              <a:rPr lang="zh-CN" altLang="en-US" sz="2800" b="1">
                <a:solidFill>
                  <a:srgbClr val="000000"/>
                </a:solidFill>
                <a:ea typeface="幼圆" pitchFamily="49" charset="-122"/>
              </a:rPr>
              <a:t>。                        </a:t>
            </a:r>
          </a:p>
          <a:p>
            <a:pPr>
              <a:lnSpc>
                <a:spcPts val="4838"/>
              </a:lnSpc>
            </a:pPr>
            <a:r>
              <a:rPr lang="zh-CN" altLang="en-US" sz="2800" b="1">
                <a:solidFill>
                  <a:srgbClr val="000000"/>
                </a:solidFill>
                <a:ea typeface="幼圆" pitchFamily="49" charset="-122"/>
              </a:rPr>
              <a:t>彤管</a:t>
            </a:r>
            <a:r>
              <a:rPr lang="zh-CN" altLang="en-US" sz="2800" b="1">
                <a:solidFill>
                  <a:srgbClr val="FF0000"/>
                </a:solidFill>
                <a:ea typeface="幼圆" pitchFamily="49" charset="-122"/>
              </a:rPr>
              <a:t>有炜</a:t>
            </a:r>
            <a:r>
              <a:rPr lang="zh-CN" altLang="en-US" sz="2800" b="1">
                <a:solidFill>
                  <a:srgbClr val="000000"/>
                </a:solidFill>
                <a:ea typeface="幼圆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ea typeface="幼圆" pitchFamily="49" charset="-122"/>
              </a:rPr>
              <a:t>说怿女</a:t>
            </a:r>
            <a:r>
              <a:rPr lang="zh-CN" altLang="en-US" sz="2800" b="1">
                <a:solidFill>
                  <a:srgbClr val="000000"/>
                </a:solidFill>
                <a:ea typeface="幼圆" pitchFamily="49" charset="-122"/>
              </a:rPr>
              <a:t>美。</a:t>
            </a:r>
          </a:p>
          <a:p>
            <a:pPr>
              <a:lnSpc>
                <a:spcPts val="4838"/>
              </a:lnSpc>
            </a:pPr>
            <a:endParaRPr lang="zh-CN" altLang="en-US" sz="2800" b="1">
              <a:ea typeface="幼圆" pitchFamily="49" charset="-122"/>
            </a:endParaRPr>
          </a:p>
          <a:p>
            <a:pPr>
              <a:lnSpc>
                <a:spcPts val="4838"/>
              </a:lnSpc>
            </a:pPr>
            <a:r>
              <a:rPr lang="zh-CN" altLang="en-US" sz="2800" b="1">
                <a:solidFill>
                  <a:srgbClr val="000000"/>
                </a:solidFill>
              </a:rPr>
              <a:t>娈：</a:t>
            </a:r>
            <a:r>
              <a:rPr lang="zh-CN" altLang="en-US" sz="2800" b="1">
                <a:solidFill>
                  <a:srgbClr val="FF0000"/>
                </a:solidFill>
              </a:rPr>
              <a:t>美好。</a:t>
            </a:r>
            <a:r>
              <a:rPr lang="zh-CN" altLang="en-US" sz="2800" b="1">
                <a:solidFill>
                  <a:srgbClr val="000000"/>
                </a:solidFill>
              </a:rPr>
              <a:t>                     </a:t>
            </a:r>
            <a:r>
              <a:rPr lang="zh-CN" altLang="en-US" sz="2800" b="1" smtClean="0">
                <a:solidFill>
                  <a:srgbClr val="000000"/>
                </a:solidFill>
              </a:rPr>
              <a:t> 贻</a:t>
            </a:r>
            <a:r>
              <a:rPr lang="zh-CN" altLang="en-US" sz="2800" b="1">
                <a:solidFill>
                  <a:srgbClr val="000000"/>
                </a:solidFill>
              </a:rPr>
              <a:t>：</a:t>
            </a:r>
            <a:r>
              <a:rPr lang="zh-CN" altLang="en-US" sz="2800" b="1">
                <a:solidFill>
                  <a:srgbClr val="FF0000"/>
                </a:solidFill>
              </a:rPr>
              <a:t>赠送。</a:t>
            </a:r>
            <a:endParaRPr lang="zh-CN" altLang="en-US" sz="2800" b="1">
              <a:solidFill>
                <a:srgbClr val="000000"/>
              </a:solidFill>
            </a:endParaRPr>
          </a:p>
          <a:p>
            <a:pPr>
              <a:lnSpc>
                <a:spcPts val="4838"/>
              </a:lnSpc>
            </a:pPr>
            <a:r>
              <a:rPr lang="zh-CN" altLang="en-US" sz="2800" b="1">
                <a:solidFill>
                  <a:srgbClr val="000000"/>
                </a:solidFill>
              </a:rPr>
              <a:t>彤管：</a:t>
            </a:r>
            <a:r>
              <a:rPr lang="zh-CN" altLang="en-US" sz="2800" b="1">
                <a:solidFill>
                  <a:srgbClr val="FF0000"/>
                </a:solidFill>
              </a:rPr>
              <a:t>红色</a:t>
            </a:r>
            <a:r>
              <a:rPr lang="zh-CN" altLang="en-US" sz="2800" b="1" smtClean="0">
                <a:solidFill>
                  <a:srgbClr val="FF0000"/>
                </a:solidFill>
              </a:rPr>
              <a:t>的</a:t>
            </a:r>
            <a:r>
              <a:rPr lang="zh-CN" altLang="en-US" sz="2800" b="1">
                <a:solidFill>
                  <a:srgbClr val="FF0000"/>
                </a:solidFill>
              </a:rPr>
              <a:t>管状物</a:t>
            </a:r>
            <a:r>
              <a:rPr lang="zh-CN" altLang="en-US" sz="2800" b="1" smtClean="0">
                <a:solidFill>
                  <a:srgbClr val="FF0000"/>
                </a:solidFill>
              </a:rPr>
              <a:t>。</a:t>
            </a:r>
            <a:r>
              <a:rPr lang="zh-CN" altLang="en-US" sz="2800" b="1" smtClean="0">
                <a:solidFill>
                  <a:srgbClr val="000000"/>
                </a:solidFill>
              </a:rPr>
              <a:t>         </a:t>
            </a:r>
            <a:r>
              <a:rPr lang="zh-CN" altLang="en-US" sz="2800" b="1">
                <a:solidFill>
                  <a:srgbClr val="000000"/>
                </a:solidFill>
              </a:rPr>
              <a:t>有：</a:t>
            </a:r>
            <a:r>
              <a:rPr lang="zh-CN" altLang="en-US" sz="2800" b="1">
                <a:solidFill>
                  <a:srgbClr val="FF0000"/>
                </a:solidFill>
              </a:rPr>
              <a:t>形容词词头。  </a:t>
            </a:r>
            <a:r>
              <a:rPr lang="zh-CN" altLang="en-US" sz="2800" b="1">
                <a:solidFill>
                  <a:srgbClr val="000000"/>
                </a:solidFill>
              </a:rPr>
              <a:t>   </a:t>
            </a:r>
          </a:p>
          <a:p>
            <a:pPr>
              <a:lnSpc>
                <a:spcPts val="4838"/>
              </a:lnSpc>
            </a:pPr>
            <a:r>
              <a:rPr lang="zh-CN" altLang="en-US" sz="2800" b="1">
                <a:solidFill>
                  <a:srgbClr val="000000"/>
                </a:solidFill>
              </a:rPr>
              <a:t>炜：</a:t>
            </a:r>
            <a:r>
              <a:rPr lang="zh-CN" altLang="en-US" sz="2800" b="1">
                <a:solidFill>
                  <a:srgbClr val="FF0000"/>
                </a:solidFill>
              </a:rPr>
              <a:t>鲜明有光。</a:t>
            </a:r>
            <a:r>
              <a:rPr lang="zh-CN" altLang="en-US" sz="2800" b="1">
                <a:solidFill>
                  <a:srgbClr val="000000"/>
                </a:solidFill>
              </a:rPr>
              <a:t>   说</a:t>
            </a:r>
            <a:r>
              <a:rPr lang="zh-CN" altLang="en-US" sz="2800" b="1" smtClean="0">
                <a:solidFill>
                  <a:srgbClr val="000000"/>
                </a:solidFill>
              </a:rPr>
              <a:t>：</a:t>
            </a:r>
            <a:r>
              <a:rPr lang="en-US" altLang="zh-CN" sz="2800" b="1" err="1">
                <a:solidFill>
                  <a:srgbClr val="FF0000"/>
                </a:solidFill>
              </a:rPr>
              <a:t>y</a:t>
            </a:r>
            <a:r>
              <a:rPr lang="en-US" altLang="zh-CN" sz="2800" b="1" err="1" smtClean="0">
                <a:solidFill>
                  <a:srgbClr val="FF0000"/>
                </a:solidFill>
              </a:rPr>
              <a:t>uè</a:t>
            </a:r>
            <a:r>
              <a:rPr lang="zh-CN" altLang="en-US" sz="2800" b="1">
                <a:solidFill>
                  <a:srgbClr val="FF0000"/>
                </a:solidFill>
              </a:rPr>
              <a:t>，</a:t>
            </a:r>
            <a:r>
              <a:rPr lang="zh-CN" altLang="en-US" sz="2800" b="1" smtClean="0">
                <a:solidFill>
                  <a:srgbClr val="FF0000"/>
                </a:solidFill>
              </a:rPr>
              <a:t>同“悦”、</a:t>
            </a:r>
            <a:r>
              <a:rPr lang="zh-CN" altLang="en-US" sz="2800" b="1">
                <a:solidFill>
                  <a:srgbClr val="FF0000"/>
                </a:solidFill>
              </a:rPr>
              <a:t>喜爱。</a:t>
            </a:r>
            <a:r>
              <a:rPr lang="zh-CN" altLang="en-US" sz="2800" b="1">
                <a:solidFill>
                  <a:srgbClr val="000000"/>
                </a:solidFill>
              </a:rPr>
              <a:t>      </a:t>
            </a:r>
            <a:endParaRPr lang="en-US" altLang="zh-CN" sz="2800" b="1" smtClean="0">
              <a:solidFill>
                <a:srgbClr val="000000"/>
              </a:solidFill>
            </a:endParaRPr>
          </a:p>
          <a:p>
            <a:pPr>
              <a:lnSpc>
                <a:spcPts val="4838"/>
              </a:lnSpc>
            </a:pPr>
            <a:r>
              <a:rPr lang="zh-CN" altLang="en-US" sz="2800" b="1" smtClean="0">
                <a:solidFill>
                  <a:srgbClr val="000000"/>
                </a:solidFill>
              </a:rPr>
              <a:t>怿</a:t>
            </a:r>
            <a:r>
              <a:rPr lang="zh-CN" altLang="en-US" sz="2800" b="1">
                <a:solidFill>
                  <a:srgbClr val="000000"/>
                </a:solidFill>
              </a:rPr>
              <a:t>：</a:t>
            </a:r>
            <a:r>
              <a:rPr lang="zh-CN" altLang="en-US" sz="2800" b="1">
                <a:solidFill>
                  <a:srgbClr val="FF0000"/>
                </a:solidFill>
              </a:rPr>
              <a:t>喜爱。          </a:t>
            </a:r>
            <a:r>
              <a:rPr lang="zh-CN" altLang="en-US" sz="2800" b="1">
                <a:solidFill>
                  <a:srgbClr val="000000"/>
                </a:solidFill>
              </a:rPr>
              <a:t>女：通“</a:t>
            </a:r>
            <a:r>
              <a:rPr lang="zh-CN" altLang="en-US" sz="2800" b="1">
                <a:solidFill>
                  <a:srgbClr val="FF0000"/>
                </a:solidFill>
              </a:rPr>
              <a:t>汝</a:t>
            </a:r>
            <a:r>
              <a:rPr lang="zh-CN" altLang="en-US" sz="2800" b="1">
                <a:solidFill>
                  <a:srgbClr val="000000"/>
                </a:solidFill>
              </a:rPr>
              <a:t>”、</a:t>
            </a:r>
            <a:r>
              <a:rPr lang="zh-CN" altLang="en-US" sz="2800" b="1" smtClean="0">
                <a:solidFill>
                  <a:srgbClr val="000000"/>
                </a:solidFill>
              </a:rPr>
              <a:t>你</a:t>
            </a:r>
            <a:r>
              <a:rPr lang="zh-CN" altLang="en-US" sz="2800" b="1">
                <a:solidFill>
                  <a:srgbClr val="000000"/>
                </a:solidFill>
              </a:rPr>
              <a:t>，</a:t>
            </a:r>
            <a:r>
              <a:rPr lang="zh-CN" altLang="en-US" sz="2800" b="1" smtClean="0">
                <a:solidFill>
                  <a:srgbClr val="000000"/>
                </a:solidFill>
              </a:rPr>
              <a:t>指</a:t>
            </a:r>
            <a:r>
              <a:rPr lang="zh-CN" altLang="en-US" sz="2800" b="1">
                <a:solidFill>
                  <a:srgbClr val="000000"/>
                </a:solidFill>
              </a:rPr>
              <a:t>”彤管”</a:t>
            </a:r>
            <a:endParaRPr lang="zh-CN" altLang="en-US" sz="3200"/>
          </a:p>
        </p:txBody>
      </p:sp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666750" y="4889500"/>
            <a:ext cx="80359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翻译：文雅姑娘真好看，送我一支小彤管。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彤管红红闪亮光，让人越看越喜欢。</a:t>
            </a:r>
          </a:p>
        </p:txBody>
      </p:sp>
    </p:spTree>
    <p:extLst>
      <p:ext uri="{BB962C8B-B14F-4D97-AF65-F5344CB8AC3E}">
        <p14:creationId xmlns:p14="http://schemas.microsoft.com/office/powerpoint/2010/main" val="42901643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400" name="文本框 59399"/>
          <p:cNvSpPr txBox="1">
            <a:spLocks noChangeArrowheads="1"/>
          </p:cNvSpPr>
          <p:nvPr/>
        </p:nvSpPr>
        <p:spPr bwMode="auto">
          <a:xfrm>
            <a:off x="609600" y="1027584"/>
            <a:ext cx="563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smtClean="0"/>
              <a:t>1</a:t>
            </a:r>
            <a:r>
              <a:rPr lang="en-US" altLang="zh-CN" sz="2400" b="1"/>
              <a:t>.</a:t>
            </a:r>
            <a:r>
              <a:rPr lang="zh-CN" altLang="en-US" sz="2400" b="1" smtClean="0"/>
              <a:t>我国</a:t>
            </a:r>
            <a:r>
              <a:rPr lang="zh-CN" altLang="en-US" sz="2400" b="1"/>
              <a:t>第一部诗歌总集的名称是什么？</a:t>
            </a:r>
          </a:p>
        </p:txBody>
      </p:sp>
      <p:sp>
        <p:nvSpPr>
          <p:cNvPr id="59401" name="文本框 59400"/>
          <p:cNvSpPr txBox="1">
            <a:spLocks noChangeArrowheads="1"/>
          </p:cNvSpPr>
          <p:nvPr/>
        </p:nvSpPr>
        <p:spPr bwMode="auto">
          <a:xfrm>
            <a:off x="609600" y="1692275"/>
            <a:ext cx="6705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smtClean="0"/>
              <a:t>2.</a:t>
            </a:r>
            <a:r>
              <a:rPr lang="zh-CN" altLang="en-US" sz="2400" b="1" smtClean="0"/>
              <a:t>诗经</a:t>
            </a:r>
            <a:r>
              <a:rPr lang="zh-CN" altLang="en-US" sz="2400" b="1"/>
              <a:t>收录的是从什么时期到什么时期的诗歌？</a:t>
            </a:r>
          </a:p>
        </p:txBody>
      </p:sp>
      <p:sp>
        <p:nvSpPr>
          <p:cNvPr id="59402" name="文本框 59401"/>
          <p:cNvSpPr txBox="1">
            <a:spLocks noChangeArrowheads="1"/>
          </p:cNvSpPr>
          <p:nvPr/>
        </p:nvSpPr>
        <p:spPr bwMode="auto">
          <a:xfrm>
            <a:off x="609600" y="2379663"/>
            <a:ext cx="50419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smtClean="0"/>
              <a:t>3.</a:t>
            </a:r>
            <a:r>
              <a:rPr lang="zh-CN" altLang="en-US" sz="2400" b="1" smtClean="0"/>
              <a:t>一共</a:t>
            </a:r>
            <a:r>
              <a:rPr lang="zh-CN" altLang="en-US" sz="2400" b="1"/>
              <a:t>收录了多少篇诗歌？</a:t>
            </a:r>
          </a:p>
        </p:txBody>
      </p:sp>
      <p:sp>
        <p:nvSpPr>
          <p:cNvPr id="59405" name="文本框 59404"/>
          <p:cNvSpPr txBox="1">
            <a:spLocks noChangeArrowheads="1"/>
          </p:cNvSpPr>
          <p:nvPr/>
        </p:nvSpPr>
        <p:spPr bwMode="auto">
          <a:xfrm>
            <a:off x="609600" y="3054350"/>
            <a:ext cx="2768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smtClean="0"/>
              <a:t>4.</a:t>
            </a:r>
            <a:r>
              <a:rPr lang="zh-CN" altLang="en-US" sz="2400" b="1" smtClean="0"/>
              <a:t>诗经</a:t>
            </a:r>
            <a:r>
              <a:rPr lang="zh-CN" altLang="en-US" sz="2400" b="1"/>
              <a:t>又名什么？</a:t>
            </a:r>
          </a:p>
        </p:txBody>
      </p:sp>
      <p:sp>
        <p:nvSpPr>
          <p:cNvPr id="59408" name="文本框 59407"/>
          <p:cNvSpPr txBox="1">
            <a:spLocks noChangeArrowheads="1"/>
          </p:cNvSpPr>
          <p:nvPr/>
        </p:nvSpPr>
        <p:spPr bwMode="auto">
          <a:xfrm>
            <a:off x="609600" y="3733800"/>
            <a:ext cx="65166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smtClean="0"/>
              <a:t>5.</a:t>
            </a:r>
            <a:r>
              <a:rPr lang="zh-CN" altLang="en-US" sz="2400" b="1" smtClean="0"/>
              <a:t>诗经</a:t>
            </a:r>
            <a:r>
              <a:rPr lang="zh-CN" altLang="en-US" sz="2400" b="1"/>
              <a:t>的表现手法有哪些？</a:t>
            </a:r>
          </a:p>
        </p:txBody>
      </p:sp>
      <p:sp>
        <p:nvSpPr>
          <p:cNvPr id="59422" name="文本框 59421"/>
          <p:cNvSpPr txBox="1">
            <a:spLocks noChangeArrowheads="1"/>
          </p:cNvSpPr>
          <p:nvPr/>
        </p:nvSpPr>
        <p:spPr bwMode="auto">
          <a:xfrm>
            <a:off x="592138" y="4425950"/>
            <a:ext cx="40909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smtClean="0"/>
              <a:t>6.</a:t>
            </a:r>
            <a:r>
              <a:rPr lang="zh-CN" altLang="en-US" sz="2400" b="1" smtClean="0"/>
              <a:t>诗经</a:t>
            </a:r>
            <a:r>
              <a:rPr lang="zh-CN" altLang="en-US" sz="2400" b="1"/>
              <a:t>的组成部分有哪些？</a:t>
            </a:r>
          </a:p>
        </p:txBody>
      </p:sp>
      <p:sp>
        <p:nvSpPr>
          <p:cNvPr id="59425" name="文本框 59424"/>
          <p:cNvSpPr txBox="1">
            <a:spLocks noChangeArrowheads="1"/>
          </p:cNvSpPr>
          <p:nvPr/>
        </p:nvSpPr>
        <p:spPr bwMode="auto">
          <a:xfrm>
            <a:off x="6483350" y="1027584"/>
            <a:ext cx="1752600" cy="457200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u="sng">
                <a:solidFill>
                  <a:srgbClr val="FF0000"/>
                </a:solidFill>
              </a:rPr>
              <a:t>《</a:t>
            </a:r>
            <a:r>
              <a:rPr lang="zh-CN" altLang="en-US" sz="2400" b="1" u="sng">
                <a:solidFill>
                  <a:srgbClr val="FF0000"/>
                </a:solidFill>
              </a:rPr>
              <a:t>诗经</a:t>
            </a:r>
            <a:r>
              <a:rPr lang="en-US" altLang="zh-CN" sz="2400" b="1" u="sng">
                <a:solidFill>
                  <a:srgbClr val="FF0000"/>
                </a:solidFill>
              </a:rPr>
              <a:t>》</a:t>
            </a:r>
          </a:p>
        </p:txBody>
      </p:sp>
      <p:sp>
        <p:nvSpPr>
          <p:cNvPr id="59426" name="文本框 59425"/>
          <p:cNvSpPr txBox="1">
            <a:spLocks noChangeArrowheads="1"/>
          </p:cNvSpPr>
          <p:nvPr/>
        </p:nvSpPr>
        <p:spPr bwMode="auto">
          <a:xfrm>
            <a:off x="7203504" y="1556792"/>
            <a:ext cx="1905000" cy="822325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u="sng">
                <a:solidFill>
                  <a:srgbClr val="FF0000"/>
                </a:solidFill>
              </a:rPr>
              <a:t>西周初年到春秋中叶</a:t>
            </a:r>
          </a:p>
        </p:txBody>
      </p:sp>
      <p:sp>
        <p:nvSpPr>
          <p:cNvPr id="59427" name="文本框 59426"/>
          <p:cNvSpPr txBox="1">
            <a:spLocks noChangeArrowheads="1"/>
          </p:cNvSpPr>
          <p:nvPr/>
        </p:nvSpPr>
        <p:spPr bwMode="auto">
          <a:xfrm>
            <a:off x="4743450" y="2376488"/>
            <a:ext cx="917575" cy="460375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u="sng">
                <a:solidFill>
                  <a:srgbClr val="FF0000"/>
                </a:solidFill>
              </a:rPr>
              <a:t>305</a:t>
            </a:r>
          </a:p>
        </p:txBody>
      </p:sp>
      <p:sp>
        <p:nvSpPr>
          <p:cNvPr id="59428" name="文本框 59427"/>
          <p:cNvSpPr txBox="1">
            <a:spLocks noChangeArrowheads="1"/>
          </p:cNvSpPr>
          <p:nvPr/>
        </p:nvSpPr>
        <p:spPr bwMode="auto">
          <a:xfrm>
            <a:off x="3511550" y="3057525"/>
            <a:ext cx="2971800" cy="457200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u="sng">
                <a:solidFill>
                  <a:srgbClr val="FF0000"/>
                </a:solidFill>
              </a:rPr>
              <a:t>《</a:t>
            </a:r>
            <a:r>
              <a:rPr lang="zh-CN" altLang="en-US" sz="2400" b="1" u="sng">
                <a:solidFill>
                  <a:srgbClr val="FF0000"/>
                </a:solidFill>
              </a:rPr>
              <a:t>诗</a:t>
            </a:r>
            <a:r>
              <a:rPr lang="en-US" altLang="zh-CN" sz="2400" b="1" u="sng">
                <a:solidFill>
                  <a:srgbClr val="FF0000"/>
                </a:solidFill>
              </a:rPr>
              <a:t>》</a:t>
            </a:r>
            <a:r>
              <a:rPr lang="zh-CN" altLang="en-US" sz="2400" b="1" u="sng">
                <a:solidFill>
                  <a:srgbClr val="FF0000"/>
                </a:solidFill>
              </a:rPr>
              <a:t>或</a:t>
            </a:r>
            <a:r>
              <a:rPr lang="en-US" altLang="zh-CN" sz="2400" b="1" u="sng">
                <a:solidFill>
                  <a:srgbClr val="FF0000"/>
                </a:solidFill>
              </a:rPr>
              <a:t>《</a:t>
            </a:r>
            <a:r>
              <a:rPr lang="zh-CN" altLang="en-US" sz="2400" b="1" u="sng">
                <a:solidFill>
                  <a:srgbClr val="FF0000"/>
                </a:solidFill>
              </a:rPr>
              <a:t>诗三百</a:t>
            </a:r>
            <a:r>
              <a:rPr lang="en-US" altLang="zh-CN" sz="2400" b="1" u="sng">
                <a:solidFill>
                  <a:srgbClr val="FF0000"/>
                </a:solidFill>
              </a:rPr>
              <a:t>》</a:t>
            </a:r>
          </a:p>
        </p:txBody>
      </p:sp>
      <p:sp>
        <p:nvSpPr>
          <p:cNvPr id="59429" name="文本框 59428"/>
          <p:cNvSpPr txBox="1">
            <a:spLocks noChangeArrowheads="1"/>
          </p:cNvSpPr>
          <p:nvPr/>
        </p:nvSpPr>
        <p:spPr bwMode="auto">
          <a:xfrm>
            <a:off x="4743450" y="3733800"/>
            <a:ext cx="1739900" cy="460375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u="sng">
                <a:solidFill>
                  <a:srgbClr val="FF0000"/>
                </a:solidFill>
              </a:rPr>
              <a:t>赋、比、兴</a:t>
            </a:r>
          </a:p>
        </p:txBody>
      </p:sp>
      <p:sp>
        <p:nvSpPr>
          <p:cNvPr id="59430" name="文本框 59429"/>
          <p:cNvSpPr txBox="1">
            <a:spLocks noChangeArrowheads="1"/>
          </p:cNvSpPr>
          <p:nvPr/>
        </p:nvSpPr>
        <p:spPr bwMode="auto">
          <a:xfrm>
            <a:off x="4743450" y="4425950"/>
            <a:ext cx="1816100" cy="460375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u="sng">
                <a:solidFill>
                  <a:srgbClr val="FF0000"/>
                </a:solidFill>
              </a:rPr>
              <a:t>风、雅、颂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28638" y="217488"/>
            <a:ext cx="2171154" cy="584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3200" b="1" smtClean="0">
                <a:solidFill>
                  <a:srgbClr val="000000"/>
                </a:solidFill>
              </a:rPr>
              <a:t>检查预习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pic>
        <p:nvPicPr>
          <p:cNvPr id="18" name="图片 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84168" y="5000129"/>
            <a:ext cx="3025651" cy="183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87641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9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9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9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9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9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9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9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9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0" grpId="0"/>
      <p:bldP spid="59400" grpId="1"/>
      <p:bldP spid="59400" grpId="2"/>
      <p:bldP spid="59400" grpId="3"/>
      <p:bldP spid="59400" grpId="4"/>
      <p:bldP spid="59400" grpId="5"/>
      <p:bldP spid="59400" grpId="6"/>
      <p:bldP spid="59400" grpId="7"/>
      <p:bldP spid="59400" grpId="8"/>
      <p:bldP spid="59400" grpId="9"/>
      <p:bldP spid="59401" grpId="10"/>
      <p:bldP spid="59402" grpId="11"/>
      <p:bldP spid="59405" grpId="12"/>
      <p:bldP spid="59408" grpId="13"/>
      <p:bldP spid="59422" grpId="14"/>
      <p:bldP spid="59425" grpId="15"/>
      <p:bldP spid="59426" grpId="16"/>
      <p:bldP spid="59427" grpId="17"/>
      <p:bldP spid="59428" grpId="18"/>
      <p:bldP spid="59429" grpId="19"/>
      <p:bldP spid="59430" grpId="20"/>
      <p:bldP spid="2" grpId="2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Picture 2" descr="https://timgsa.baidu.com/timg?image&amp;quality=80&amp;size=b9999_10000&amp;sec=1603734227460&amp;di=8a7539e195a16c06402c09da91a0c214&amp;imgtype=0&amp;src=http%3A%2F%2Fpics5.baidu.com%2Ffeed%2Fd8f9d72a6059252d57bea4cbdd455a3c59b5b9be.jpeg%3Ftoken%3D4c868ba8640094fb46375445020f010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8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0" name="Rectangle 3"/>
          <p:cNvSpPr>
            <a:spLocks noRot="1" noChangeArrowheads="1"/>
          </p:cNvSpPr>
          <p:nvPr/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000">
                <a:solidFill>
                  <a:schemeClr val="tx2"/>
                </a:solidFill>
              </a:rPr>
              <a:t> </a:t>
            </a:r>
            <a:br>
              <a:rPr lang="en-US" altLang="zh-CN" sz="4000">
                <a:solidFill>
                  <a:schemeClr val="tx2"/>
                </a:solidFill>
              </a:rPr>
            </a:br>
          </a:p>
        </p:txBody>
      </p:sp>
      <p:sp>
        <p:nvSpPr>
          <p:cNvPr id="14340" name="Rectangle 4"/>
          <p:cNvSpPr>
            <a:spLocks noRot="1" noChangeArrowheads="1"/>
          </p:cNvSpPr>
          <p:nvPr/>
        </p:nvSpPr>
        <p:spPr bwMode="auto">
          <a:xfrm>
            <a:off x="1042988" y="332656"/>
            <a:ext cx="5418137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000000"/>
                </a:solidFill>
                <a:ea typeface="幼圆" pitchFamily="49" charset="-122"/>
              </a:rPr>
              <a:t>自牧</a:t>
            </a:r>
            <a:r>
              <a:rPr lang="zh-CN" altLang="en-US" sz="3200" b="1">
                <a:solidFill>
                  <a:srgbClr val="FF0000"/>
                </a:solidFill>
                <a:ea typeface="幼圆" pitchFamily="49" charset="-122"/>
              </a:rPr>
              <a:t>归荑</a:t>
            </a:r>
            <a:r>
              <a:rPr lang="zh-CN" altLang="en-US" sz="3200" b="1">
                <a:solidFill>
                  <a:srgbClr val="000000"/>
                </a:solidFill>
                <a:ea typeface="幼圆" pitchFamily="49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ea typeface="幼圆" pitchFamily="49" charset="-122"/>
              </a:rPr>
              <a:t>洵</a:t>
            </a:r>
            <a:r>
              <a:rPr lang="zh-CN" altLang="en-US" sz="3200" b="1">
                <a:solidFill>
                  <a:srgbClr val="000000"/>
                </a:solidFill>
                <a:ea typeface="幼圆" pitchFamily="49" charset="-122"/>
              </a:rPr>
              <a:t>美且异。                        </a:t>
            </a: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ea typeface="幼圆" pitchFamily="49" charset="-122"/>
              </a:rPr>
              <a:t>匪</a:t>
            </a:r>
            <a:r>
              <a:rPr lang="zh-CN" altLang="en-US" sz="3200" b="1">
                <a:solidFill>
                  <a:srgbClr val="000000"/>
                </a:solidFill>
                <a:ea typeface="幼圆" pitchFamily="49" charset="-122"/>
              </a:rPr>
              <a:t>女之为美，美人之贻。</a:t>
            </a:r>
          </a:p>
          <a:p>
            <a:pPr>
              <a:spcBef>
                <a:spcPct val="20000"/>
              </a:spcBef>
            </a:pPr>
            <a:endParaRPr lang="zh-CN" altLang="en-US" sz="3200" b="1">
              <a:solidFill>
                <a:srgbClr val="000000"/>
              </a:solidFill>
              <a:ea typeface="幼圆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归：通“</a:t>
            </a:r>
            <a:r>
              <a:rPr lang="zh-CN" altLang="en-US" sz="3200" b="1">
                <a:solidFill>
                  <a:srgbClr val="FF0000"/>
                </a:solidFill>
              </a:rPr>
              <a:t>馈</a:t>
            </a:r>
            <a:r>
              <a:rPr lang="zh-CN" altLang="en-US" sz="3200" b="1">
                <a:solidFill>
                  <a:srgbClr val="000000"/>
                </a:solidFill>
              </a:rPr>
              <a:t>”，</a:t>
            </a:r>
            <a:r>
              <a:rPr lang="zh-CN" altLang="en-US" sz="3200" b="1">
                <a:solidFill>
                  <a:srgbClr val="FF0000"/>
                </a:solidFill>
              </a:rPr>
              <a:t>赠送</a:t>
            </a:r>
            <a:r>
              <a:rPr lang="zh-CN" altLang="en-US" sz="3200" b="1">
                <a:solidFill>
                  <a:srgbClr val="000000"/>
                </a:solidFill>
              </a:rPr>
              <a:t>。      </a:t>
            </a: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荑：初生的茅草。</a:t>
            </a: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洵：</a:t>
            </a:r>
            <a:r>
              <a:rPr lang="zh-CN" altLang="en-US" sz="3200" b="1">
                <a:solidFill>
                  <a:srgbClr val="FF0000"/>
                </a:solidFill>
              </a:rPr>
              <a:t>确实</a:t>
            </a:r>
            <a:r>
              <a:rPr lang="zh-CN" altLang="en-US" sz="3200" b="1">
                <a:solidFill>
                  <a:srgbClr val="000000"/>
                </a:solidFill>
              </a:rPr>
              <a:t>。</a:t>
            </a: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匪：通“</a:t>
            </a:r>
            <a:r>
              <a:rPr lang="zh-CN" altLang="en-US" sz="3200" b="1">
                <a:solidFill>
                  <a:srgbClr val="FF0000"/>
                </a:solidFill>
              </a:rPr>
              <a:t>非</a:t>
            </a:r>
            <a:r>
              <a:rPr lang="zh-CN" altLang="en-US" sz="3200" b="1">
                <a:solidFill>
                  <a:srgbClr val="000000"/>
                </a:solidFill>
              </a:rPr>
              <a:t>”。</a:t>
            </a:r>
          </a:p>
          <a:p>
            <a:pPr>
              <a:spcBef>
                <a:spcPct val="20000"/>
              </a:spcBef>
            </a:pPr>
            <a:endParaRPr lang="zh-CN" altLang="en-US" sz="3200"/>
          </a:p>
        </p:txBody>
      </p:sp>
      <p:sp>
        <p:nvSpPr>
          <p:cNvPr id="158725" name="Text Box 5"/>
          <p:cNvSpPr txBox="1">
            <a:spLocks noChangeArrowheads="1"/>
          </p:cNvSpPr>
          <p:nvPr/>
        </p:nvSpPr>
        <p:spPr bwMode="auto">
          <a:xfrm>
            <a:off x="696913" y="4843463"/>
            <a:ext cx="814546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翻译：</a:t>
            </a:r>
            <a:r>
              <a:rPr lang="zh-CN" altLang="en-US" sz="3200" b="1">
                <a:solidFill>
                  <a:srgbClr val="FF0066"/>
                </a:solidFill>
                <a:latin typeface="宋体" pitchFamily="2" charset="-122"/>
              </a:rPr>
              <a:t>牧场归来送我荑草，荑草美得真出奇。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66"/>
                </a:solidFill>
                <a:latin typeface="宋体" pitchFamily="2" charset="-122"/>
              </a:rPr>
              <a:t>不是荑草真的美，美人送我含爱意。</a:t>
            </a:r>
          </a:p>
        </p:txBody>
      </p:sp>
    </p:spTree>
    <p:extLst>
      <p:ext uri="{BB962C8B-B14F-4D97-AF65-F5344CB8AC3E}">
        <p14:creationId xmlns:p14="http://schemas.microsoft.com/office/powerpoint/2010/main" val="24797285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233738" y="371475"/>
            <a:ext cx="5529262" cy="6115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900" b="1">
                <a:solidFill>
                  <a:srgbClr val="4D4D4D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en-US" altLang="zh-CN" sz="2900" b="1">
                <a:solidFill>
                  <a:srgbClr val="4D4D4D"/>
                </a:solidFill>
                <a:latin typeface="宋体" pitchFamily="2" charset="-122"/>
              </a:rPr>
              <a:t>  </a:t>
            </a:r>
            <a:r>
              <a:rPr lang="zh-CN" altLang="zh-CN" sz="2900" b="1">
                <a:solidFill>
                  <a:srgbClr val="1552D1"/>
                </a:solidFill>
                <a:latin typeface="宋体" pitchFamily="2" charset="-122"/>
              </a:rPr>
              <a:t>文雅的姑娘真美丽，约好在城</a:t>
            </a:r>
            <a:r>
              <a:rPr lang="zh-CN" altLang="en-US" sz="2900" b="1">
                <a:solidFill>
                  <a:srgbClr val="1552D1"/>
                </a:solidFill>
                <a:latin typeface="宋体" pitchFamily="2" charset="-122"/>
              </a:rPr>
              <a:t>墙</a:t>
            </a:r>
            <a:r>
              <a:rPr lang="zh-CN" altLang="zh-CN" sz="2900" b="1">
                <a:solidFill>
                  <a:srgbClr val="1552D1"/>
                </a:solidFill>
                <a:latin typeface="宋体" pitchFamily="2" charset="-122"/>
              </a:rPr>
              <a:t>的角落里等我。却故意躲藏起来，惹我挠头又徘徊。美丽姑娘真漂亮，送我一支彤管。彤管红红的发出闪闪的亮光，喜爱你的美丽。姑娘从郊外采来茅荑相赠送，确实又美丽又出奇。不是荑草真的美，（而是）因为它是姑娘送给我的，显得它美丽。</a:t>
            </a:r>
          </a:p>
        </p:txBody>
      </p:sp>
      <p:pic>
        <p:nvPicPr>
          <p:cNvPr id="32770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496" y="900286"/>
            <a:ext cx="3034407" cy="504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496" y="116632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我来说诗意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9437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Picture 2" descr="https://timgsa.baidu.com/timg?image&amp;quality=80&amp;size=b9999_10000&amp;sec=1603734227460&amp;di=8a7539e195a16c06402c09da91a0c214&amp;imgtype=0&amp;src=http%3A%2F%2Fpics5.baidu.com%2Ffeed%2Fd8f9d72a6059252d57bea4cbdd455a3c59b5b9be.jpeg%3Ftoken%3D4c868ba8640094fb46375445020f010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8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2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整体感知</a:t>
            </a:r>
          </a:p>
        </p:txBody>
      </p:sp>
      <p:sp>
        <p:nvSpPr>
          <p:cNvPr id="9421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40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诗歌主要写了什么？</a:t>
            </a:r>
          </a:p>
          <a:p>
            <a:r>
              <a:rPr lang="zh-CN" altLang="en-US" sz="3600" b="1">
                <a:solidFill>
                  <a:srgbClr val="CC0099"/>
                </a:solidFill>
                <a:ea typeface="黑体" pitchFamily="49" charset="-122"/>
              </a:rPr>
              <a:t>以第一人称“我”（男青年）的口吻描写了与恋人约会的情景，描绘了“我”见到恋人前后的不同心情。</a:t>
            </a:r>
          </a:p>
          <a:p>
            <a:endParaRPr lang="en-US" altLang="zh-CN" sz="4000" b="1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060907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2" descr="https://timgsa.baidu.com/timg?image&amp;quality=80&amp;size=b9999_10000&amp;sec=1603734227460&amp;di=8a7539e195a16c06402c09da91a0c214&amp;imgtype=0&amp;src=http%3A%2F%2Fpics5.baidu.com%2Ffeed%2Fd8f9d72a6059252d57bea4cbdd455a3c59b5b9be.jpeg%3Ftoken%3D4c868ba8640094fb46375445020f010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8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8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260648"/>
            <a:ext cx="8435280" cy="5576888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静女其姝，俟我于城隅。爱而不见，搔首踟蹰。 </a:t>
            </a:r>
          </a:p>
          <a:p>
            <a:endParaRPr lang="zh-CN" altLang="en-US" sz="2800">
              <a:latin typeface="黑体" pitchFamily="49" charset="-122"/>
              <a:ea typeface="黑体" pitchFamily="49" charset="-122"/>
            </a:endParaRPr>
          </a:p>
          <a:p>
            <a:pPr>
              <a:buFontTx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这一章主要描写什么？    </a:t>
            </a:r>
          </a:p>
          <a:p>
            <a:pPr>
              <a:buFontTx/>
              <a:buNone/>
            </a:pPr>
            <a:r>
              <a:rPr lang="zh-CN" altLang="en-US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男女恋人约会的场景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   </a:t>
            </a:r>
          </a:p>
          <a:p>
            <a:pPr>
              <a:buFontTx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哪些字词交待地点人物？  </a:t>
            </a:r>
          </a:p>
          <a:p>
            <a:pPr>
              <a:buFontTx/>
              <a:buNone/>
            </a:pPr>
            <a:r>
              <a:rPr lang="zh-CN" altLang="en-US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静女其姝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，俟我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于城隅</a:t>
            </a:r>
            <a:r>
              <a:rPr lang="zh-CN" altLang="en-US" sz="28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（城墙上的角楼） </a:t>
            </a:r>
          </a:p>
          <a:p>
            <a:pPr>
              <a:buFontTx/>
              <a:buNone/>
            </a:pP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“爱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而不见，搔首踟蹰</a:t>
            </a:r>
            <a:r>
              <a:rPr lang="zh-CN" altLang="en-US" sz="2800">
                <a:latin typeface="Arial"/>
                <a:ea typeface="黑体" pitchFamily="49" charset="-122"/>
              </a:rPr>
              <a:t>”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刻画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出男女主人公怎样的形象？ </a:t>
            </a:r>
          </a:p>
          <a:p>
            <a:pPr>
              <a:buFontTx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少女天真活泼、调皮可爱的情态 </a:t>
            </a: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28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的憨厚、真诚以及未见恋人的焦灼、忧虑的心情 </a:t>
            </a:r>
          </a:p>
          <a:p>
            <a:endParaRPr lang="en-US" altLang="zh-CN" sz="2800"/>
          </a:p>
        </p:txBody>
      </p:sp>
    </p:spTree>
    <p:extLst>
      <p:ext uri="{BB962C8B-B14F-4D97-AF65-F5344CB8AC3E}">
        <p14:creationId xmlns:p14="http://schemas.microsoft.com/office/powerpoint/2010/main" val="41757742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7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78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78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8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8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Picture 2" descr="https://timgsa.baidu.com/timg?image&amp;quality=80&amp;size=b9999_10000&amp;sec=1603734227460&amp;di=8a7539e195a16c06402c09da91a0c214&amp;imgtype=0&amp;src=http%3A%2F%2Fpics5.baidu.com%2Ffeed%2Fd8f9d72a6059252d57bea4cbdd455a3c59b5b9be.jpeg%3Ftoken%3D4c868ba8640094fb46375445020f010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8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62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归纳第一章</a:t>
            </a:r>
          </a:p>
        </p:txBody>
      </p:sp>
      <p:sp>
        <p:nvSpPr>
          <p:cNvPr id="9625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600200"/>
            <a:ext cx="8229600" cy="3989040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  第一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章属于</a:t>
            </a:r>
            <a:r>
              <a:rPr lang="zh-CN" altLang="en-US" sz="2800" b="1">
                <a:solidFill>
                  <a:srgbClr val="CC0099"/>
                </a:solidFill>
                <a:latin typeface="黑体" pitchFamily="49" charset="-122"/>
                <a:ea typeface="黑体" pitchFamily="49" charset="-122"/>
              </a:rPr>
              <a:t>细节</a:t>
            </a:r>
            <a:r>
              <a:rPr lang="zh-CN" altLang="en-US" sz="2800" b="1" smtClean="0">
                <a:solidFill>
                  <a:srgbClr val="CC0099"/>
                </a:solidFill>
                <a:latin typeface="黑体" pitchFamily="49" charset="-122"/>
                <a:ea typeface="黑体" pitchFamily="49" charset="-122"/>
              </a:rPr>
              <a:t>描写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写出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了男女青年赴约来到相会之地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, 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女主人公故意躲起来，传神地写出了女青年的</a:t>
            </a:r>
            <a:r>
              <a:rPr lang="zh-CN" altLang="en-US" sz="28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天真活泼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；小伙子久候不至时的抓耳挠腮，不断徘徊的情形，体现他此时焦急难耐、心神不宁，写出了男青年的</a:t>
            </a:r>
            <a:r>
              <a:rPr lang="zh-CN" altLang="en-US" sz="28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忠厚、淳朴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800">
              <a:latin typeface="黑体" pitchFamily="49" charset="-122"/>
              <a:ea typeface="黑体" pitchFamily="49" charset="-122"/>
            </a:endParaRPr>
          </a:p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2536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2" descr="https://timgsa.baidu.com/timg?image&amp;quality=80&amp;size=b9999_10000&amp;sec=1603734227460&amp;di=8a7539e195a16c06402c09da91a0c214&amp;imgtype=0&amp;src=http%3A%2F%2Fpics5.baidu.com%2Ffeed%2Fd8f9d72a6059252d57bea4cbdd455a3c59b5b9be.jpeg%3Ftoken%3D4c868ba8640094fb46375445020f010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8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8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750" y="620713"/>
            <a:ext cx="8229600" cy="5545137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静女其娈，贻我彤管。彤管有炜，说怿女美。  </a:t>
            </a:r>
          </a:p>
          <a:p>
            <a:endParaRPr lang="zh-CN" altLang="en-US">
              <a:solidFill>
                <a:srgbClr val="000099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Tx/>
              <a:buNone/>
            </a:pPr>
            <a:r>
              <a:rPr lang="zh-CN" altLang="en-US" smtClean="0">
                <a:latin typeface="黑体" pitchFamily="49" charset="-122"/>
                <a:ea typeface="黑体" pitchFamily="49" charset="-122"/>
              </a:rPr>
              <a:t> 这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一章主要描写什么？</a:t>
            </a:r>
          </a:p>
          <a:p>
            <a:pPr>
              <a:buFontTx/>
              <a:buNone/>
            </a:pPr>
            <a:r>
              <a:rPr lang="zh-CN" altLang="en-US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这一章描写男女恋人见面后的情景。 </a:t>
            </a:r>
          </a:p>
          <a:p>
            <a:pPr>
              <a:buFontTx/>
              <a:buNone/>
            </a:pPr>
            <a:r>
              <a:rPr lang="zh-CN" altLang="en-US">
                <a:latin typeface="Arial"/>
                <a:ea typeface="黑体" pitchFamily="49" charset="-122"/>
              </a:rPr>
              <a:t>“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彤管</a:t>
            </a:r>
            <a:r>
              <a:rPr lang="zh-CN" altLang="en-US">
                <a:latin typeface="Arial"/>
                <a:ea typeface="黑体" pitchFamily="49" charset="-122"/>
              </a:rPr>
              <a:t>”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作用如何？这一章表达</a:t>
            </a:r>
            <a:r>
              <a:rPr lang="zh-CN" altLang="en-US">
                <a:latin typeface="Arial"/>
                <a:ea typeface="黑体" pitchFamily="49" charset="-122"/>
              </a:rPr>
              <a:t>“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我</a:t>
            </a:r>
            <a:r>
              <a:rPr lang="zh-CN" altLang="en-US">
                <a:latin typeface="Arial"/>
                <a:ea typeface="黑体" pitchFamily="49" charset="-122"/>
              </a:rPr>
              <a:t>”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对少女怎样的感情？ </a:t>
            </a:r>
          </a:p>
          <a:p>
            <a:pPr>
              <a:buFontTx/>
              <a:buNone/>
            </a:pPr>
            <a:r>
              <a:rPr lang="zh-CN" altLang="en-US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表面上是赞叹彤管之美，实际上是赞叹</a:t>
            </a:r>
            <a:r>
              <a:rPr lang="zh-CN" altLang="en-US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静女</a:t>
            </a:r>
            <a:r>
              <a:rPr lang="zh-CN" altLang="en-US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之美。这表现了</a:t>
            </a:r>
            <a:r>
              <a:rPr lang="zh-CN" altLang="en-US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对</a:t>
            </a:r>
            <a:r>
              <a:rPr lang="zh-CN" altLang="en-US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静女</a:t>
            </a:r>
            <a:r>
              <a:rPr lang="zh-CN" altLang="en-US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的爱恋。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（双关语）</a:t>
            </a:r>
          </a:p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485193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8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88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2" descr="https://timgsa.baidu.com/timg?image&amp;quality=80&amp;size=b9999_10000&amp;sec=1603734227460&amp;di=8a7539e195a16c06402c09da91a0c214&amp;imgtype=0&amp;src=http%3A%2F%2Fpics5.baidu.com%2Ffeed%2Fd8f9d72a6059252d57bea4cbdd455a3c59b5b9be.jpeg%3Ftoken%3D4c868ba8640094fb46375445020f010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8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6" name="Rectangle 3"/>
          <p:cNvSpPr>
            <a:spLocks noRot="1" noChangeArrowheads="1"/>
          </p:cNvSpPr>
          <p:nvPr/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000">
                <a:solidFill>
                  <a:schemeClr val="tx2"/>
                </a:solidFill>
              </a:rPr>
              <a:t> </a:t>
            </a:r>
            <a:br>
              <a:rPr lang="en-US" altLang="zh-CN" sz="4000">
                <a:solidFill>
                  <a:schemeClr val="tx2"/>
                </a:solidFill>
              </a:rPr>
            </a:br>
          </a:p>
        </p:txBody>
      </p:sp>
      <p:sp>
        <p:nvSpPr>
          <p:cNvPr id="157700" name="Rectangle 4"/>
          <p:cNvSpPr>
            <a:spLocks noRot="1" noChangeArrowheads="1"/>
          </p:cNvSpPr>
          <p:nvPr/>
        </p:nvSpPr>
        <p:spPr bwMode="auto">
          <a:xfrm>
            <a:off x="301625" y="983357"/>
            <a:ext cx="8215313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660033"/>
                </a:solidFill>
              </a:rPr>
              <a:t>  </a:t>
            </a:r>
            <a:r>
              <a:rPr lang="en-US" altLang="zh-CN" sz="2800" b="1" smtClean="0">
                <a:solidFill>
                  <a:srgbClr val="660033"/>
                </a:solidFill>
              </a:rPr>
              <a:t>   </a:t>
            </a:r>
            <a:r>
              <a:rPr lang="zh-CN" altLang="en-US" sz="2800" b="1" smtClean="0">
                <a:solidFill>
                  <a:srgbClr val="660033"/>
                </a:solidFill>
              </a:rPr>
              <a:t>第二</a:t>
            </a:r>
            <a:r>
              <a:rPr lang="zh-CN" altLang="en-US" sz="2800" b="1">
                <a:solidFill>
                  <a:srgbClr val="660033"/>
                </a:solidFill>
              </a:rPr>
              <a:t>章</a:t>
            </a:r>
            <a:r>
              <a:rPr lang="zh-CN" altLang="en-US" sz="2800" b="1"/>
              <a:t>写</a:t>
            </a:r>
            <a:r>
              <a:rPr lang="zh-CN" altLang="en-US" sz="2800" b="1">
                <a:solidFill>
                  <a:srgbClr val="FF0000"/>
                </a:solidFill>
              </a:rPr>
              <a:t>约会的场面</a:t>
            </a:r>
            <a:r>
              <a:rPr lang="zh-CN" altLang="en-US" sz="2800" b="1"/>
              <a:t>，姑娘露面并以彤管相赠。“彤管有炜，说怿女美”，既可以看作是小伙子当时的</a:t>
            </a:r>
            <a:r>
              <a:rPr lang="zh-CN" altLang="en-US" sz="2800" b="1">
                <a:solidFill>
                  <a:srgbClr val="FF0000"/>
                </a:solidFill>
              </a:rPr>
              <a:t>心理活动</a:t>
            </a:r>
            <a:r>
              <a:rPr lang="zh-CN" altLang="en-US" sz="2800" b="1"/>
              <a:t>，也是</a:t>
            </a:r>
            <a:r>
              <a:rPr lang="zh-CN" altLang="en-US" sz="2800" b="1">
                <a:solidFill>
                  <a:srgbClr val="FF0000"/>
                </a:solidFill>
              </a:rPr>
              <a:t>双关语</a:t>
            </a:r>
            <a:r>
              <a:rPr lang="zh-CN" altLang="en-US" sz="2800" b="1"/>
              <a:t>，小伙子</a:t>
            </a:r>
            <a:r>
              <a:rPr lang="zh-CN" altLang="en-US" sz="2800" b="1">
                <a:solidFill>
                  <a:srgbClr val="FF0000"/>
                </a:solidFill>
              </a:rPr>
              <a:t>托物抒情</a:t>
            </a:r>
            <a:r>
              <a:rPr lang="zh-CN" altLang="en-US" sz="2800" b="1"/>
              <a:t>，表面上赞美彤管，实际上是赞美赠彤管给他的姑娘。</a:t>
            </a:r>
          </a:p>
          <a:p>
            <a:pPr>
              <a:lnSpc>
                <a:spcPct val="150000"/>
              </a:lnSpc>
            </a:pPr>
            <a:endParaRPr lang="zh-CN" altLang="en-US" sz="280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457200" y="3704803"/>
            <a:ext cx="8219256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CC"/>
                </a:solidFill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</a:rPr>
              <a:t>双关</a:t>
            </a:r>
            <a:r>
              <a:rPr lang="zh-CN" altLang="en-US" sz="2800" b="1">
                <a:solidFill>
                  <a:srgbClr val="0106FD"/>
                </a:solidFill>
              </a:rPr>
              <a:t>指的是利用词语同音或多义等条件，有意使一个语句在特定的语言环境中同时兼有两种意思，表面上说的是甲义，实际上说的是乙义；即言在此而意在彼。</a:t>
            </a:r>
          </a:p>
        </p:txBody>
      </p:sp>
      <p:sp>
        <p:nvSpPr>
          <p:cNvPr id="8" name="Rectangle 2"/>
          <p:cNvSpPr txBox="1">
            <a:spLocks noRot="1" noChangeArrowheads="1"/>
          </p:cNvSpPr>
          <p:nvPr/>
        </p:nvSpPr>
        <p:spPr>
          <a:xfrm>
            <a:off x="457200" y="274638"/>
            <a:ext cx="8229600" cy="70871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归纳第二章</a:t>
            </a:r>
          </a:p>
        </p:txBody>
      </p:sp>
    </p:spTree>
    <p:extLst>
      <p:ext uri="{BB962C8B-B14F-4D97-AF65-F5344CB8AC3E}">
        <p14:creationId xmlns:p14="http://schemas.microsoft.com/office/powerpoint/2010/main" val="25024102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0" grpId="0"/>
      <p:bldP spid="13317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2" descr="https://timgsa.baidu.com/timg?image&amp;quality=80&amp;size=b9999_10000&amp;sec=1603734227460&amp;di=8a7539e195a16c06402c09da91a0c214&amp;imgtype=0&amp;src=http%3A%2F%2Fpics5.baidu.com%2Ffeed%2Fd8f9d72a6059252d57bea4cbdd455a3c59b5b9be.jpeg%3Ftoken%3D4c868ba8640094fb46375445020f010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8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512" y="549275"/>
            <a:ext cx="8856984" cy="5576888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自牧归荑，洵美且异。匪女之为美，美人之贻。 </a:t>
            </a:r>
          </a:p>
          <a:p>
            <a:endParaRPr lang="zh-CN" altLang="en-US">
              <a:solidFill>
                <a:srgbClr val="000099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Tx/>
              <a:buNone/>
            </a:pPr>
            <a:r>
              <a:rPr lang="zh-CN" altLang="en-US" smtClean="0">
                <a:latin typeface="黑体" pitchFamily="49" charset="-122"/>
                <a:ea typeface="黑体" pitchFamily="49" charset="-122"/>
              </a:rPr>
              <a:t>   这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一章写了什么内容？</a:t>
            </a:r>
          </a:p>
          <a:p>
            <a:pPr>
              <a:buFontTx/>
              <a:buNone/>
            </a:pPr>
            <a:r>
              <a:rPr lang="zh-CN" altLang="en-US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描写两人见面后的情景。 </a:t>
            </a:r>
          </a:p>
          <a:p>
            <a:pPr>
              <a:buFontTx/>
              <a:buNone/>
            </a:pPr>
            <a:r>
              <a:rPr lang="zh-CN" altLang="en-US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>
                <a:latin typeface="Arial"/>
                <a:ea typeface="黑体" pitchFamily="49" charset="-122"/>
              </a:rPr>
              <a:t>“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荑</a:t>
            </a:r>
            <a:r>
              <a:rPr lang="zh-CN" altLang="en-US">
                <a:latin typeface="Arial"/>
                <a:ea typeface="黑体" pitchFamily="49" charset="-122"/>
              </a:rPr>
              <a:t>”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只是一根野外茅草，为何</a:t>
            </a:r>
            <a:r>
              <a:rPr lang="zh-CN" altLang="en-US">
                <a:latin typeface="Arial"/>
                <a:ea typeface="黑体" pitchFamily="49" charset="-122"/>
              </a:rPr>
              <a:t>“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我</a:t>
            </a:r>
            <a:r>
              <a:rPr lang="zh-CN" altLang="en-US">
                <a:latin typeface="Arial"/>
                <a:ea typeface="黑体" pitchFamily="49" charset="-122"/>
              </a:rPr>
              <a:t>”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觉得它</a:t>
            </a:r>
            <a:r>
              <a:rPr lang="zh-CN" altLang="en-US">
                <a:latin typeface="Arial"/>
                <a:ea typeface="黑体" pitchFamily="49" charset="-122"/>
              </a:rPr>
              <a:t>“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美且异</a:t>
            </a:r>
            <a:r>
              <a:rPr lang="zh-CN" altLang="en-US">
                <a:latin typeface="Arial"/>
                <a:ea typeface="黑体" pitchFamily="49" charset="-122"/>
              </a:rPr>
              <a:t>”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？  </a:t>
            </a:r>
          </a:p>
          <a:p>
            <a:pPr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爱屋及乌，凸现单纯的爱恋之情。 </a:t>
            </a:r>
          </a:p>
          <a:p>
            <a:endParaRPr lang="zh-CN" altLang="en-US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371366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Picture 2" descr="https://timgsa.baidu.com/timg?image&amp;quality=80&amp;size=b9999_10000&amp;sec=1603734227460&amp;di=8a7539e195a16c06402c09da91a0c214&amp;imgtype=0&amp;src=http%3A%2F%2Fpics5.baidu.com%2Ffeed%2Fd8f9d72a6059252d57bea4cbdd455a3c59b5b9be.jpeg%3Ftoken%3D4c868ba8640094fb46375445020f010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8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4" name="Rectangle 3"/>
          <p:cNvSpPr>
            <a:spLocks noRot="1" noChangeArrowheads="1"/>
          </p:cNvSpPr>
          <p:nvPr/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4000">
                <a:solidFill>
                  <a:schemeClr val="tx2"/>
                </a:solidFill>
              </a:rPr>
              <a:t> </a:t>
            </a:r>
            <a:br>
              <a:rPr lang="en-US" altLang="zh-CN" sz="4000">
                <a:solidFill>
                  <a:schemeClr val="tx2"/>
                </a:solidFill>
              </a:rPr>
            </a:br>
          </a:p>
        </p:txBody>
      </p:sp>
      <p:sp>
        <p:nvSpPr>
          <p:cNvPr id="159748" name="Rectangle 4"/>
          <p:cNvSpPr>
            <a:spLocks noRot="1"/>
          </p:cNvSpPr>
          <p:nvPr/>
        </p:nvSpPr>
        <p:spPr>
          <a:xfrm>
            <a:off x="514672" y="1052736"/>
            <a:ext cx="8305800" cy="52228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70000"/>
              </a:lnSpc>
              <a:spcBef>
                <a:spcPct val="20000"/>
              </a:spcBef>
            </a:pPr>
            <a:r>
              <a:rPr lang="zh-CN" altLang="en-US" sz="3200" b="1" noProof="1" smtClean="0">
                <a:solidFill>
                  <a:srgbClr val="660033"/>
                </a:solidFill>
                <a:latin typeface="宋体" pitchFamily="2" charset="-122"/>
                <a:cs typeface="宋体" panose="02010600030101010101" pitchFamily="2" charset="-122"/>
              </a:rPr>
              <a:t>第三</a:t>
            </a:r>
            <a:r>
              <a:rPr lang="zh-CN" altLang="en-US" sz="3200" b="1" noProof="1">
                <a:solidFill>
                  <a:srgbClr val="660033"/>
                </a:solidFill>
                <a:latin typeface="宋体" pitchFamily="2" charset="-122"/>
                <a:cs typeface="宋体" panose="02010600030101010101" pitchFamily="2" charset="-122"/>
              </a:rPr>
              <a:t>章</a:t>
            </a:r>
            <a:r>
              <a:rPr lang="zh-CN" altLang="en-US" sz="3200" b="1" noProof="1">
                <a:latin typeface="宋体" pitchFamily="2" charset="-122"/>
                <a:cs typeface="宋体" panose="02010600030101010101" pitchFamily="2" charset="-122"/>
              </a:rPr>
              <a:t>还是写</a:t>
            </a:r>
            <a:r>
              <a:rPr lang="zh-CN" altLang="en-US" sz="3200" b="1" noProof="1">
                <a:solidFill>
                  <a:srgbClr val="FF0000"/>
                </a:solidFill>
                <a:latin typeface="宋体" pitchFamily="2" charset="-122"/>
                <a:cs typeface="宋体" panose="02010600030101010101" pitchFamily="2" charset="-122"/>
              </a:rPr>
              <a:t>约会情景</a:t>
            </a:r>
            <a:r>
              <a:rPr lang="zh-CN" altLang="en-US" sz="3200" b="1" noProof="1">
                <a:latin typeface="宋体" pitchFamily="2" charset="-122"/>
                <a:cs typeface="宋体" panose="02010600030101010101" pitchFamily="2" charset="-122"/>
              </a:rPr>
              <a:t>。头两句“自牧归荑，洵美且异”，称赞</a:t>
            </a:r>
            <a:r>
              <a:rPr lang="zh-CN" altLang="en-US" sz="3200" b="1" noProof="1">
                <a:solidFill>
                  <a:srgbClr val="FF0000"/>
                </a:solidFill>
                <a:latin typeface="宋体" pitchFamily="2" charset="-122"/>
                <a:cs typeface="宋体" panose="02010600030101010101" pitchFamily="2" charset="-122"/>
              </a:rPr>
              <a:t>草实在是美得出奇，</a:t>
            </a:r>
            <a:r>
              <a:rPr lang="zh-CN" altLang="en-US" sz="3200" b="1" noProof="1">
                <a:latin typeface="宋体" pitchFamily="2" charset="-122"/>
                <a:cs typeface="宋体" panose="02010600030101010101" pitchFamily="2" charset="-122"/>
              </a:rPr>
              <a:t>夸物实际上是夸人，这里还是</a:t>
            </a:r>
            <a:r>
              <a:rPr lang="zh-CN" altLang="en-US" sz="3200" b="1" noProof="1">
                <a:solidFill>
                  <a:srgbClr val="FF0000"/>
                </a:solidFill>
                <a:latin typeface="宋体" pitchFamily="2" charset="-122"/>
                <a:cs typeface="宋体" panose="02010600030101010101" pitchFamily="2" charset="-122"/>
              </a:rPr>
              <a:t>双关</a:t>
            </a:r>
            <a:r>
              <a:rPr lang="zh-CN" altLang="en-US" sz="3200" b="1" noProof="1">
                <a:latin typeface="宋体" pitchFamily="2" charset="-122"/>
                <a:cs typeface="宋体" panose="02010600030101010101" pitchFamily="2" charset="-122"/>
              </a:rPr>
              <a:t>，最后两句小伙子就直接敞开心扉，“匪女之为美，美人之贻”，并不是物本身有什么美，而是爱人及物、</a:t>
            </a:r>
            <a:r>
              <a:rPr lang="zh-CN" altLang="en-US" sz="3200" b="1" noProof="1">
                <a:solidFill>
                  <a:srgbClr val="FF0000"/>
                </a:solidFill>
                <a:latin typeface="宋体" pitchFamily="2" charset="-122"/>
                <a:cs typeface="宋体" panose="02010600030101010101" pitchFamily="2" charset="-122"/>
              </a:rPr>
              <a:t>托物抒情。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b="1" noProof="1">
              <a:solidFill>
                <a:srgbClr val="FF0000"/>
              </a:solidFill>
              <a:latin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归纳第三章</a:t>
            </a:r>
          </a:p>
        </p:txBody>
      </p:sp>
    </p:spTree>
    <p:extLst>
      <p:ext uri="{BB962C8B-B14F-4D97-AF65-F5344CB8AC3E}">
        <p14:creationId xmlns:p14="http://schemas.microsoft.com/office/powerpoint/2010/main" val="37222702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5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4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" t="-34460" r="751" b="35143"/>
          <a:stretch>
            <a:fillRect/>
          </a:stretch>
        </p:blipFill>
        <p:spPr bwMode="auto">
          <a:xfrm>
            <a:off x="3175" y="2501900"/>
            <a:ext cx="3808413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矩形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49488" y="354013"/>
            <a:ext cx="35464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文本框 3"/>
          <p:cNvSpPr txBox="1">
            <a:spLocks noChangeArrowheads="1"/>
          </p:cNvSpPr>
          <p:nvPr/>
        </p:nvSpPr>
        <p:spPr bwMode="auto">
          <a:xfrm>
            <a:off x="287338" y="1255713"/>
            <a:ext cx="352425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800">
                <a:latin typeface="宋体" pitchFamily="2" charset="-122"/>
              </a:rPr>
              <a:t>    </a:t>
            </a:r>
            <a:r>
              <a:rPr lang="zh-CN" altLang="en-US" sz="2800">
                <a:latin typeface="宋体" pitchFamily="2" charset="-122"/>
              </a:rPr>
              <a:t>诗歌第一章写了什么？这一对恋人的性格各有何特点，你是怎样看出来的？</a:t>
            </a:r>
            <a:endParaRPr lang="en-US" altLang="zh-CN" sz="2800">
              <a:latin typeface="宋体" pitchFamily="2" charset="-122"/>
            </a:endParaRPr>
          </a:p>
        </p:txBody>
      </p:sp>
      <p:sp>
        <p:nvSpPr>
          <p:cNvPr id="13317" name="文本框 5"/>
          <p:cNvSpPr txBox="1">
            <a:spLocks noChangeArrowheads="1"/>
          </p:cNvSpPr>
          <p:nvPr/>
        </p:nvSpPr>
        <p:spPr bwMode="auto">
          <a:xfrm>
            <a:off x="3892550" y="2076450"/>
            <a:ext cx="4978400" cy="456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lnSpc>
                <a:spcPts val="4363"/>
              </a:lnSpc>
              <a:buFont typeface="Wingdings" pitchFamily="2" charset="2"/>
              <a:buChar char="Ø"/>
            </a:pPr>
            <a:r>
              <a:rPr lang="en-US" altLang="zh-CN" sz="2800" b="1">
                <a:solidFill>
                  <a:srgbClr val="DA71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b="1">
                <a:solidFill>
                  <a:srgbClr val="1552D1"/>
                </a:solidFill>
                <a:latin typeface="宋体" pitchFamily="2" charset="-122"/>
              </a:rPr>
              <a:t>写了一对恋人相约在城墙下，男子如约而至，但女子却故意躲着不肯出来，男子着急得抓耳又挠腮。“姝”、“爱而不见”表现了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女子美丽、调皮、可爱</a:t>
            </a:r>
            <a:r>
              <a:rPr lang="zh-CN" altLang="en-US" sz="2800" b="1">
                <a:solidFill>
                  <a:srgbClr val="1552D1"/>
                </a:solidFill>
                <a:latin typeface="宋体" pitchFamily="2" charset="-122"/>
              </a:rPr>
              <a:t>，“搔首踟蹰”表现了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男子老实、憨厚、痴情。</a:t>
            </a:r>
          </a:p>
        </p:txBody>
      </p:sp>
    </p:spTree>
    <p:extLst>
      <p:ext uri="{BB962C8B-B14F-4D97-AF65-F5344CB8AC3E}">
        <p14:creationId xmlns:p14="http://schemas.microsoft.com/office/powerpoint/2010/main" val="27800224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Picture 2" descr="https://timgsa.baidu.com/timg?image&amp;quality=80&amp;size=b9999_10000&amp;sec=1603734227460&amp;di=8a7539e195a16c06402c09da91a0c214&amp;imgtype=0&amp;src=http%3A%2F%2Fpics5.baidu.com%2Ffeed%2Fd8f9d72a6059252d57bea4cbdd455a3c59b5b9be.jpeg%3Ftoken%3D4c868ba8640094fb46375445020f010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8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250825" y="908050"/>
            <a:ext cx="8610600" cy="29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i="1">
                <a:latin typeface="Times New Roman" pitchFamily="18" charset="0"/>
                <a:ea typeface="华文行楷" pitchFamily="2" charset="-122"/>
              </a:rPr>
              <a:t>    </a:t>
            </a:r>
            <a:r>
              <a:rPr kumimoji="1" lang="zh-CN" altLang="en-US" sz="4000" b="1" i="1">
                <a:latin typeface="Times New Roman" pitchFamily="18" charset="0"/>
                <a:ea typeface="华文行楷" pitchFamily="2" charset="-122"/>
              </a:rPr>
              <a:t>一日不见，如三月兮；一日不见，如三秋兮；</a:t>
            </a:r>
            <a:r>
              <a:rPr kumimoji="1" lang="zh-CN" altLang="en-US" sz="4000" b="1" i="1" smtClean="0">
                <a:latin typeface="Times New Roman" pitchFamily="18" charset="0"/>
                <a:ea typeface="华文行楷" pitchFamily="2" charset="-122"/>
              </a:rPr>
              <a:t>一日不见，如</a:t>
            </a:r>
            <a:r>
              <a:rPr kumimoji="1" lang="zh-CN" altLang="en-US" sz="4000" b="1" i="1">
                <a:latin typeface="Times New Roman" pitchFamily="18" charset="0"/>
                <a:ea typeface="华文行楷" pitchFamily="2" charset="-122"/>
              </a:rPr>
              <a:t>三岁兮</a:t>
            </a:r>
            <a:r>
              <a:rPr kumimoji="1" lang="en-US" altLang="zh-CN" sz="4000" b="1" i="1">
                <a:latin typeface="Times New Roman" pitchFamily="18" charset="0"/>
                <a:ea typeface="华文行楷" pitchFamily="2" charset="-122"/>
              </a:rPr>
              <a:t>……</a:t>
            </a:r>
          </a:p>
          <a:p>
            <a:pPr>
              <a:spcBef>
                <a:spcPct val="50000"/>
              </a:spcBef>
            </a:pPr>
            <a:endParaRPr kumimoji="1" lang="en-US" altLang="zh-CN" sz="3600" b="1" i="1">
              <a:latin typeface="Times New Roman" pitchFamily="18" charset="0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endParaRPr kumimoji="1" lang="en-US" altLang="zh-CN" sz="3600" b="1" i="1"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250825" y="3491716"/>
            <a:ext cx="864165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latin typeface="Times New Roman" pitchFamily="18" charset="0"/>
              </a:rPr>
              <a:t>—— </a:t>
            </a:r>
            <a:r>
              <a:rPr kumimoji="1" lang="zh-CN" altLang="en-US" sz="2800" b="1">
                <a:latin typeface="Times New Roman" pitchFamily="18" charset="0"/>
              </a:rPr>
              <a:t>男子对女子刻骨铭心的思念，以至度日如年精神恍惚。 </a:t>
            </a:r>
          </a:p>
        </p:txBody>
      </p:sp>
      <p:sp>
        <p:nvSpPr>
          <p:cNvPr id="28677" name="WordArt 5"/>
          <p:cNvSpPr>
            <a:spLocks noChangeArrowheads="1" noChangeShapeType="1" noTextEdit="1"/>
          </p:cNvSpPr>
          <p:nvPr/>
        </p:nvSpPr>
        <p:spPr bwMode="auto">
          <a:xfrm rot="215507">
            <a:off x="1403350" y="5084763"/>
            <a:ext cx="5976938" cy="13684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184493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华文中宋"/>
                <a:ea typeface="华文中宋"/>
              </a:rPr>
              <a:t>赋者，铺陈其事而直言之者也</a:t>
            </a:r>
          </a:p>
        </p:txBody>
      </p:sp>
    </p:spTree>
    <p:extLst>
      <p:ext uri="{BB962C8B-B14F-4D97-AF65-F5344CB8AC3E}">
        <p14:creationId xmlns:p14="http://schemas.microsoft.com/office/powerpoint/2010/main" val="889414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5" name="矩形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97138" y="200025"/>
            <a:ext cx="3348037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文本框 3"/>
          <p:cNvSpPr txBox="1">
            <a:spLocks noChangeArrowheads="1"/>
          </p:cNvSpPr>
          <p:nvPr/>
        </p:nvSpPr>
        <p:spPr bwMode="auto">
          <a:xfrm>
            <a:off x="268288" y="1535113"/>
            <a:ext cx="86058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buFont typeface="Wingdings" pitchFamily="2" charset="2"/>
              <a:buNone/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>
                <a:latin typeface="宋体" pitchFamily="2" charset="-122"/>
              </a:rPr>
              <a:t>   </a:t>
            </a:r>
            <a:r>
              <a:rPr lang="zh-CN" altLang="en-US" sz="2800">
                <a:latin typeface="宋体" pitchFamily="2" charset="-122"/>
              </a:rPr>
              <a:t>相会之时，静女给男子赠送了什么？男子为什么对这些礼物要大加赞赏？</a:t>
            </a:r>
            <a:endParaRPr lang="en-US" altLang="zh-CN" sz="2800">
              <a:latin typeface="宋体" pitchFamily="2" charset="-122"/>
            </a:endParaRPr>
          </a:p>
        </p:txBody>
      </p:sp>
      <p:sp>
        <p:nvSpPr>
          <p:cNvPr id="14340" name="文本框 5"/>
          <p:cNvSpPr txBox="1">
            <a:spLocks noChangeArrowheads="1"/>
          </p:cNvSpPr>
          <p:nvPr/>
        </p:nvSpPr>
        <p:spPr bwMode="auto">
          <a:xfrm>
            <a:off x="34652" y="2708920"/>
            <a:ext cx="5905500" cy="400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lnSpc>
                <a:spcPts val="4363"/>
              </a:lnSpc>
              <a:buFont typeface="Wingdings" pitchFamily="2" charset="2"/>
              <a:buChar char="Ø"/>
            </a:pPr>
            <a:r>
              <a:rPr lang="en-US" altLang="zh-CN" sz="2800" b="1">
                <a:solidFill>
                  <a:srgbClr val="DA71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赠送了彤管与荑草。</a:t>
            </a:r>
            <a:r>
              <a:rPr lang="zh-CN" altLang="en-US" sz="2800" b="1">
                <a:solidFill>
                  <a:srgbClr val="0106FD"/>
                </a:solidFill>
                <a:latin typeface="宋体" pitchFamily="2" charset="-122"/>
              </a:rPr>
              <a:t>表面上是赞美彤管与荑草，实际是赞美赠送礼物给他的人。原来并不是这些礼物本身有什么不同，而是因为它是美人所赠，所以爱屋及乌，红色的彤管和平常的荑草，在他眼里自然而然变得美不胜收了。</a:t>
            </a:r>
          </a:p>
        </p:txBody>
      </p:sp>
      <p:pic>
        <p:nvPicPr>
          <p:cNvPr id="2052" name="Picture 4" descr="https://ss2.bdstatic.com/70cFvnSh_Q1YnxGkpoWK1HF6hhy/it/u=1249195039,4031448005&amp;fm=26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62854" y="2708920"/>
            <a:ext cx="2381250" cy="390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4356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5" name="文本框 3"/>
          <p:cNvSpPr txBox="1">
            <a:spLocks noChangeArrowheads="1"/>
          </p:cNvSpPr>
          <p:nvPr/>
        </p:nvSpPr>
        <p:spPr bwMode="auto">
          <a:xfrm>
            <a:off x="297755" y="467961"/>
            <a:ext cx="8594725" cy="584775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en-US" altLang="zh-CN" sz="32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   </a:t>
            </a:r>
            <a:r>
              <a:rPr lang="zh-CN" altLang="en-US" sz="3200" b="1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分析诗歌的艺术手法及其表达效果：</a:t>
            </a:r>
            <a:endParaRPr lang="en-US" altLang="zh-CN" sz="3200" b="1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5536" y="1582628"/>
            <a:ext cx="8352928" cy="3862596"/>
          </a:xfrm>
          <a:prstGeom prst="rect">
            <a:avLst/>
          </a:prstGeom>
          <a:noFill/>
          <a:effectLst>
            <a:glow rad="406400">
              <a:srgbClr val="D89CB0">
                <a:alpha val="40000"/>
              </a:srgbClr>
            </a:glow>
          </a:effectLst>
        </p:spPr>
        <p:txBody>
          <a:bodyPr wrap="square">
            <a:spAutoFit/>
          </a:bodyPr>
          <a:lstStyle/>
          <a:p>
            <a:pPr eaLnBrk="0" hangingPunct="0">
              <a:lnSpc>
                <a:spcPts val="4160"/>
              </a:lnSpc>
              <a:defRPr/>
            </a:pPr>
            <a:r>
              <a:rPr lang="zh-CN" altLang="en-US" sz="2800" noProof="1">
                <a:ea typeface="PMingLiU" pitchFamily="18" charset="-120"/>
              </a:rPr>
              <a:t>       </a:t>
            </a:r>
            <a:r>
              <a:rPr lang="zh-CN" altLang="en-US" sz="2800" b="1" noProof="1">
                <a:latin typeface="宋体" pitchFamily="2" charset="-122"/>
              </a:rPr>
              <a:t>这首诗的部分内容反复使用了相同的句式，表达的意思也很相似，这种艺术手法叫 </a:t>
            </a:r>
            <a:r>
              <a:rPr lang="zh-CN" altLang="en-US" sz="3600" b="1" noProof="1">
                <a:latin typeface="宋体" pitchFamily="2" charset="-122"/>
              </a:rPr>
              <a:t>“</a:t>
            </a:r>
            <a:r>
              <a:rPr lang="zh-CN" altLang="en-US" sz="3600" b="1" noProof="1">
                <a:solidFill>
                  <a:srgbClr val="FF0000"/>
                </a:solidFill>
                <a:effectLst>
                  <a:glow rad="101600">
                    <a:srgbClr val="AD1C3E">
                      <a:alpha val="40000"/>
                    </a:srgbClr>
                  </a:glow>
                </a:effectLst>
                <a:latin typeface="宋体" pitchFamily="2" charset="-122"/>
              </a:rPr>
              <a:t>重章叠句</a:t>
            </a:r>
            <a:r>
              <a:rPr lang="zh-CN" altLang="en-US" sz="3600" b="1" noProof="1">
                <a:latin typeface="宋体" pitchFamily="2" charset="-122"/>
              </a:rPr>
              <a:t>”</a:t>
            </a:r>
            <a:r>
              <a:rPr lang="zh-CN" altLang="en-US" sz="2800" b="1" noProof="1">
                <a:latin typeface="宋体" pitchFamily="2" charset="-122"/>
              </a:rPr>
              <a:t>。</a:t>
            </a:r>
            <a:endParaRPr lang="en-US" altLang="zh-CN" sz="2800" b="1" noProof="1">
              <a:latin typeface="宋体" pitchFamily="2" charset="-122"/>
            </a:endParaRPr>
          </a:p>
          <a:p>
            <a:pPr eaLnBrk="0" hangingPunct="0">
              <a:lnSpc>
                <a:spcPts val="4160"/>
              </a:lnSpc>
              <a:defRPr/>
            </a:pPr>
            <a:r>
              <a:rPr lang="en-US" altLang="zh-CN" sz="2800" b="1" noProof="1">
                <a:latin typeface="宋体" pitchFamily="2" charset="-122"/>
              </a:rPr>
              <a:t>    </a:t>
            </a:r>
            <a:r>
              <a:rPr lang="zh-CN" altLang="en-US" sz="2800" b="1" noProof="1">
                <a:latin typeface="宋体" pitchFamily="2" charset="-122"/>
              </a:rPr>
              <a:t>通过反复的吟咏，能造成</a:t>
            </a:r>
            <a:r>
              <a:rPr lang="zh-CN" altLang="en-US" sz="2800" b="1" noProof="1">
                <a:solidFill>
                  <a:srgbClr val="FF0000"/>
                </a:solidFill>
                <a:latin typeface="宋体" pitchFamily="2" charset="-122"/>
              </a:rPr>
              <a:t>一唱三叹的艺术效果</a:t>
            </a:r>
            <a:r>
              <a:rPr lang="zh-CN" altLang="en-US" sz="2800" b="1" noProof="1">
                <a:latin typeface="宋体" pitchFamily="2" charset="-122"/>
              </a:rPr>
              <a:t>，有助于淋漓尽致地表达出诗歌的思想感情。</a:t>
            </a:r>
            <a:endParaRPr lang="en-US" altLang="zh-CN" sz="2800" b="1" noProof="1">
              <a:latin typeface="宋体" pitchFamily="2" charset="-122"/>
            </a:endParaRPr>
          </a:p>
          <a:p>
            <a:pPr eaLnBrk="0" hangingPunct="0">
              <a:lnSpc>
                <a:spcPts val="4160"/>
              </a:lnSpc>
              <a:defRPr/>
            </a:pPr>
            <a:r>
              <a:rPr lang="en-US" altLang="zh-CN" sz="2800" b="1" noProof="1">
                <a:latin typeface="宋体" pitchFamily="2" charset="-122"/>
              </a:rPr>
              <a:t>    </a:t>
            </a:r>
            <a:r>
              <a:rPr lang="zh-CN" altLang="en-US" sz="2800" b="1" noProof="1">
                <a:latin typeface="宋体" pitchFamily="2" charset="-122"/>
              </a:rPr>
              <a:t>重章叠句为</a:t>
            </a:r>
            <a:r>
              <a:rPr lang="en-US" altLang="zh-CN" sz="2800" b="1" noProof="1">
                <a:latin typeface="宋体" pitchFamily="2" charset="-122"/>
              </a:rPr>
              <a:t>《</a:t>
            </a:r>
            <a:r>
              <a:rPr lang="zh-CN" altLang="en-US" sz="2800" b="1" noProof="1">
                <a:latin typeface="宋体" pitchFamily="2" charset="-122"/>
              </a:rPr>
              <a:t>诗经</a:t>
            </a:r>
            <a:r>
              <a:rPr lang="en-US" altLang="zh-CN" sz="2800" b="1" noProof="1">
                <a:latin typeface="宋体" pitchFamily="2" charset="-122"/>
              </a:rPr>
              <a:t>》</a:t>
            </a:r>
            <a:r>
              <a:rPr lang="zh-CN" altLang="en-US" sz="2800" b="1" noProof="1">
                <a:latin typeface="宋体" pitchFamily="2" charset="-122"/>
              </a:rPr>
              <a:t>所首创，因为它在传情达意上的巨大作用，所以广为后世诗歌使用。</a:t>
            </a:r>
          </a:p>
        </p:txBody>
      </p:sp>
    </p:spTree>
    <p:extLst>
      <p:ext uri="{BB962C8B-B14F-4D97-AF65-F5344CB8AC3E}">
        <p14:creationId xmlns:p14="http://schemas.microsoft.com/office/powerpoint/2010/main" val="6262860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  <p:bldP spid="7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2"/>
          <p:cNvSpPr txBox="1"/>
          <p:nvPr/>
        </p:nvSpPr>
        <p:spPr>
          <a:xfrm>
            <a:off x="539552" y="1618922"/>
            <a:ext cx="81369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表达效果：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这种手法具有回环反复的表达效果与音韵美、意境美、含蓄美。 </a:t>
            </a:r>
          </a:p>
          <a:p>
            <a:r>
              <a:rPr lang="zh-CN" altLang="en-US" sz="36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内容和主题上：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深化意境，渲染气氛，强化感情，突出主题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600" b="1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诗歌表现力上：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增强了诗歌的节奏感、音乐感，形成了一种回环往复的美，带给人一种委婉而深长的韵味。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9552" y="467380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总结重章叠</a:t>
            </a:r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句的作用？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86285020"/>
      </p:ext>
    </p:ext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2" descr="https://timgsa.baidu.com/timg?image&amp;quality=80&amp;size=b9999_10000&amp;sec=1603734227460&amp;di=8a7539e195a16c06402c09da91a0c214&amp;imgtype=0&amp;src=http%3A%2F%2Fpics5.baidu.com%2Ffeed%2Fd8f9d72a6059252d57bea4cbdd455a3c59b5b9be.jpeg%3Ftoken%3D4c868ba8640094fb46375445020f010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8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701824"/>
            <a:ext cx="8229600" cy="926976"/>
          </a:xfrm>
        </p:spPr>
        <p:txBody>
          <a:bodyPr/>
          <a:lstStyle/>
          <a:p>
            <a:r>
              <a:rPr lang="zh-CN" altLang="en-US"/>
              <a:t>芣苢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8864" y="1844154"/>
            <a:ext cx="8229600" cy="4177134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zh-TW" altLang="en-US" sz="3600" b="1">
                <a:latin typeface="华文仿宋" pitchFamily="2" charset="-122"/>
                <a:ea typeface="华文仿宋" pitchFamily="2" charset="-122"/>
              </a:rPr>
              <a:t>采采芣苢，薄言采之</a:t>
            </a:r>
            <a:r>
              <a:rPr lang="zh-TW" altLang="en-US" sz="3600" b="1" smtClean="0">
                <a:latin typeface="华文仿宋" pitchFamily="2" charset="-122"/>
                <a:ea typeface="华文仿宋" pitchFamily="2" charset="-122"/>
              </a:rPr>
              <a:t>。</a:t>
            </a:r>
            <a:endParaRPr lang="en-US" altLang="zh-TW" sz="3600" b="1" smtClean="0">
              <a:latin typeface="华文仿宋" pitchFamily="2" charset="-122"/>
              <a:ea typeface="华文仿宋" pitchFamily="2" charset="-122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zh-TW" altLang="en-US" sz="3600" b="1" smtClean="0">
                <a:latin typeface="华文仿宋" pitchFamily="2" charset="-122"/>
                <a:ea typeface="华文仿宋" pitchFamily="2" charset="-122"/>
              </a:rPr>
              <a:t>采采</a:t>
            </a:r>
            <a:r>
              <a:rPr lang="zh-TW" altLang="en-US" sz="3600" b="1">
                <a:latin typeface="华文仿宋" pitchFamily="2" charset="-122"/>
                <a:ea typeface="华文仿宋" pitchFamily="2" charset="-122"/>
              </a:rPr>
              <a:t>芣苢，薄言有之。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zh-TW" altLang="en-US" sz="3600" b="1">
                <a:latin typeface="华文仿宋" pitchFamily="2" charset="-122"/>
                <a:ea typeface="华文仿宋" pitchFamily="2" charset="-122"/>
              </a:rPr>
              <a:t>采采芣苢，薄言掇之</a:t>
            </a:r>
            <a:r>
              <a:rPr lang="zh-TW" altLang="en-US" sz="3600" b="1" smtClean="0">
                <a:latin typeface="华文仿宋" pitchFamily="2" charset="-122"/>
                <a:ea typeface="华文仿宋" pitchFamily="2" charset="-122"/>
              </a:rPr>
              <a:t>。</a:t>
            </a:r>
            <a:endParaRPr lang="en-US" altLang="zh-TW" sz="3600" b="1" smtClean="0">
              <a:latin typeface="华文仿宋" pitchFamily="2" charset="-122"/>
              <a:ea typeface="华文仿宋" pitchFamily="2" charset="-122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zh-TW" altLang="en-US" sz="3600" b="1" smtClean="0">
                <a:latin typeface="华文仿宋" pitchFamily="2" charset="-122"/>
                <a:ea typeface="华文仿宋" pitchFamily="2" charset="-122"/>
              </a:rPr>
              <a:t>采采</a:t>
            </a:r>
            <a:r>
              <a:rPr lang="zh-TW" altLang="en-US" sz="3600" b="1">
                <a:latin typeface="华文仿宋" pitchFamily="2" charset="-122"/>
                <a:ea typeface="华文仿宋" pitchFamily="2" charset="-122"/>
              </a:rPr>
              <a:t>芣苢，薄言捋之。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zh-TW" altLang="en-US" sz="3600" b="1">
                <a:latin typeface="华文仿宋" pitchFamily="2" charset="-122"/>
                <a:ea typeface="华文仿宋" pitchFamily="2" charset="-122"/>
              </a:rPr>
              <a:t>采采芣苢，薄言袺之</a:t>
            </a:r>
            <a:r>
              <a:rPr lang="zh-TW" altLang="en-US" sz="3600" b="1" smtClean="0">
                <a:latin typeface="华文仿宋" pitchFamily="2" charset="-122"/>
                <a:ea typeface="华文仿宋" pitchFamily="2" charset="-122"/>
              </a:rPr>
              <a:t>。</a:t>
            </a:r>
            <a:endParaRPr lang="en-US" altLang="zh-TW" sz="3600" b="1" smtClean="0">
              <a:latin typeface="华文仿宋" pitchFamily="2" charset="-122"/>
              <a:ea typeface="华文仿宋" pitchFamily="2" charset="-122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zh-TW" altLang="en-US" sz="3600" b="1" smtClean="0">
                <a:latin typeface="华文仿宋" pitchFamily="2" charset="-122"/>
                <a:ea typeface="华文仿宋" pitchFamily="2" charset="-122"/>
              </a:rPr>
              <a:t>采采</a:t>
            </a:r>
            <a:r>
              <a:rPr lang="zh-TW" altLang="en-US" sz="3600" b="1">
                <a:latin typeface="华文仿宋" pitchFamily="2" charset="-122"/>
                <a:ea typeface="华文仿宋" pitchFamily="2" charset="-122"/>
              </a:rPr>
              <a:t>芣苢，薄言襭之。</a:t>
            </a:r>
            <a:endParaRPr lang="zh-CN" altLang="en-US" sz="3600" b="1">
              <a:latin typeface="华文仿宋" pitchFamily="2" charset="-122"/>
              <a:ea typeface="华文仿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1146294"/>
      </p:ext>
    </p:ext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2" descr="https://timgsa.baidu.com/timg?image&amp;quality=80&amp;size=b9999_10000&amp;sec=1603734227460&amp;di=8a7539e195a16c06402c09da91a0c214&amp;imgtype=0&amp;src=http%3A%2F%2Fpics5.baidu.com%2Ffeed%2Fd8f9d72a6059252d57bea4cbdd455a3c59b5b9be.jpeg%3Ftoken%3D4c868ba8640094fb46375445020f010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8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3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79722" y="548680"/>
            <a:ext cx="8540750" cy="1143000"/>
          </a:xfrm>
        </p:spPr>
        <p:txBody>
          <a:bodyPr>
            <a:norm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讨论</a:t>
            </a:r>
            <a:endParaRPr lang="zh-CN" altLang="en-US" sz="4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1379" name="Rectangle 3"/>
          <p:cNvSpPr>
            <a:spLocks noChangeArrowheads="1"/>
          </p:cNvSpPr>
          <p:nvPr/>
        </p:nvSpPr>
        <p:spPr bwMode="auto">
          <a:xfrm>
            <a:off x="323850" y="2489522"/>
            <a:ext cx="84248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你所感受到的诗中男女主人公是怎样的形象？</a:t>
            </a:r>
          </a:p>
        </p:txBody>
      </p:sp>
    </p:spTree>
    <p:extLst>
      <p:ext uri="{BB962C8B-B14F-4D97-AF65-F5344CB8AC3E}">
        <p14:creationId xmlns:p14="http://schemas.microsoft.com/office/powerpoint/2010/main" val="429084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8068" name="Rectangle 4"/>
          <p:cNvSpPr>
            <a:spLocks noGrp="1" noChangeArrowheads="1"/>
          </p:cNvSpPr>
          <p:nvPr>
            <p:ph type="title"/>
          </p:nvPr>
        </p:nvSpPr>
        <p:spPr>
          <a:xfrm>
            <a:off x="2915816" y="274638"/>
            <a:ext cx="5976664" cy="1143000"/>
          </a:xfrm>
        </p:spPr>
        <p:txBody>
          <a:bodyPr/>
          <a:lstStyle/>
          <a:p>
            <a:r>
              <a:rPr lang="zh-CN" altLang="en-US" b="1">
                <a:solidFill>
                  <a:srgbClr val="000066"/>
                </a:solidFill>
              </a:rPr>
              <a:t>人物形象</a:t>
            </a:r>
          </a:p>
        </p:txBody>
      </p:sp>
      <p:sp>
        <p:nvSpPr>
          <p:cNvPr id="88069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121918" y="1989262"/>
            <a:ext cx="5770562" cy="3671986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sz="3200" b="1"/>
              <a:t>从诗歌的内容可以看出女主人公是一个</a:t>
            </a:r>
            <a:r>
              <a:rPr lang="zh-CN" altLang="en-US" sz="3200" b="1">
                <a:solidFill>
                  <a:srgbClr val="6600FF"/>
                </a:solidFill>
              </a:rPr>
              <a:t>活泼、调皮、大胆</a:t>
            </a:r>
            <a:r>
              <a:rPr lang="zh-CN" altLang="en-US" sz="3200" b="1">
                <a:solidFill>
                  <a:srgbClr val="660033"/>
                </a:solidFill>
              </a:rPr>
              <a:t>的女子</a:t>
            </a:r>
            <a:r>
              <a:rPr lang="zh-CN" altLang="en-US" sz="3200" b="1"/>
              <a:t>，敢于邀请男主人公约会，又故意调皮地躲起来。</a:t>
            </a:r>
          </a:p>
        </p:txBody>
      </p:sp>
      <p:pic>
        <p:nvPicPr>
          <p:cNvPr id="10242" name="Picture 2" descr="https://ss1.bdstatic.com/70cFuXSh_Q1YnxGkpoWK1HF6hhy/it/u=2835539467,3560844980&amp;fm=15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409" y="476672"/>
            <a:ext cx="2826407" cy="566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6693101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909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2771800" y="1279302"/>
            <a:ext cx="6130925" cy="4525962"/>
          </a:xfrm>
        </p:spPr>
        <p:txBody>
          <a:bodyPr>
            <a:normAutofit lnSpcReduction="10000"/>
          </a:bodyPr>
          <a:lstStyle/>
          <a:p>
            <a:pPr>
              <a:lnSpc>
                <a:spcPct val="130000"/>
              </a:lnSpc>
            </a:pPr>
            <a:r>
              <a:rPr lang="zh-CN" altLang="en-US" sz="3200" b="1"/>
              <a:t>从诗歌内容就可以看出小伙子是一个十分</a:t>
            </a:r>
            <a:r>
              <a:rPr lang="zh-CN" altLang="en-US" sz="3200" b="1">
                <a:solidFill>
                  <a:srgbClr val="6600FF"/>
                </a:solidFill>
              </a:rPr>
              <a:t>憨厚、痴情</a:t>
            </a:r>
            <a:r>
              <a:rPr lang="zh-CN" altLang="en-US" sz="3200" b="1"/>
              <a:t>的人。收到姑娘的邀请时他是多么</a:t>
            </a:r>
            <a:r>
              <a:rPr lang="zh-CN" altLang="en-US" sz="3200" b="1">
                <a:solidFill>
                  <a:srgbClr val="6600FF"/>
                </a:solidFill>
              </a:rPr>
              <a:t>开心得意</a:t>
            </a:r>
            <a:r>
              <a:rPr lang="zh-CN" altLang="en-US" sz="3200" b="1"/>
              <a:t>，面对姑娘的礼物时他巧妙地运用</a:t>
            </a:r>
            <a:r>
              <a:rPr lang="zh-CN" altLang="en-US" sz="3200" b="1">
                <a:solidFill>
                  <a:srgbClr val="6600FF"/>
                </a:solidFill>
              </a:rPr>
              <a:t>双关语</a:t>
            </a:r>
            <a:r>
              <a:rPr lang="zh-CN" altLang="en-US" sz="3200" b="1"/>
              <a:t>赞美礼物和姑娘。约会后还不忘夸一番姑娘和礼物。</a:t>
            </a:r>
          </a:p>
        </p:txBody>
      </p:sp>
      <p:pic>
        <p:nvPicPr>
          <p:cNvPr id="9218" name="Picture 2" descr="https://ss2.bdstatic.com/70cFvnSh_Q1YnxGkpoWK1HF6hhy/it/u=2035730502,924888374&amp;fm=15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1268760"/>
            <a:ext cx="2434999" cy="4149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9470031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" name="Picture 2" descr="https://timgsa.baidu.com/timg?image&amp;quality=80&amp;size=b9999_10000&amp;sec=1603734227460&amp;di=8a7539e195a16c06402c09da91a0c214&amp;imgtype=0&amp;src=http%3A%2F%2Fpics5.baidu.com%2Ffeed%2Fd8f9d72a6059252d57bea4cbdd455a3c59b5b9be.jpeg%3Ftoken%3D4c868ba8640094fb46375445020f010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8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120" name="Text Box 8"/>
          <p:cNvSpPr txBox="1">
            <a:spLocks noChangeArrowheads="1"/>
          </p:cNvSpPr>
          <p:nvPr/>
        </p:nvSpPr>
        <p:spPr bwMode="auto">
          <a:xfrm>
            <a:off x="971550" y="692150"/>
            <a:ext cx="8172450" cy="158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　　 </a:t>
            </a:r>
            <a:br>
              <a:rPr lang="zh-CN" altLang="en-US" sz="2800" b="1"/>
            </a:br>
          </a:p>
          <a:p>
            <a:pPr>
              <a:spcBef>
                <a:spcPct val="50000"/>
              </a:spcBef>
            </a:pPr>
            <a:endParaRPr lang="en-US" altLang="zh-CN" sz="2800" b="1"/>
          </a:p>
        </p:txBody>
      </p:sp>
      <p:sp>
        <p:nvSpPr>
          <p:cNvPr id="90121" name="Text Box 9"/>
          <p:cNvSpPr txBox="1">
            <a:spLocks noChangeArrowheads="1"/>
          </p:cNvSpPr>
          <p:nvPr/>
        </p:nvSpPr>
        <p:spPr bwMode="auto">
          <a:xfrm>
            <a:off x="6705600" y="1916113"/>
            <a:ext cx="458788" cy="252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800"/>
          </a:p>
        </p:txBody>
      </p:sp>
      <p:sp>
        <p:nvSpPr>
          <p:cNvPr id="90122" name="Text Box 10"/>
          <p:cNvSpPr txBox="1">
            <a:spLocks noChangeArrowheads="1"/>
          </p:cNvSpPr>
          <p:nvPr/>
        </p:nvSpPr>
        <p:spPr bwMode="auto">
          <a:xfrm>
            <a:off x="1449388" y="1052513"/>
            <a:ext cx="458787" cy="388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800"/>
          </a:p>
        </p:txBody>
      </p:sp>
      <p:sp>
        <p:nvSpPr>
          <p:cNvPr id="90123" name="Text Box 11"/>
          <p:cNvSpPr txBox="1">
            <a:spLocks noChangeArrowheads="1"/>
          </p:cNvSpPr>
          <p:nvPr/>
        </p:nvSpPr>
        <p:spPr bwMode="auto">
          <a:xfrm>
            <a:off x="1160463" y="1196975"/>
            <a:ext cx="458787" cy="345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800"/>
          </a:p>
        </p:txBody>
      </p:sp>
      <p:sp>
        <p:nvSpPr>
          <p:cNvPr id="90124" name="Text Box 12"/>
          <p:cNvSpPr txBox="1">
            <a:spLocks noChangeArrowheads="1"/>
          </p:cNvSpPr>
          <p:nvPr/>
        </p:nvSpPr>
        <p:spPr bwMode="auto">
          <a:xfrm>
            <a:off x="3059113" y="333375"/>
            <a:ext cx="26654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邶风</a:t>
            </a:r>
            <a:r>
              <a:rPr lang="en-US" altLang="zh-CN" sz="3200" b="1">
                <a:latin typeface="宋体"/>
              </a:rPr>
              <a:t>•</a:t>
            </a:r>
            <a:r>
              <a:rPr lang="zh-CN" altLang="en-US" sz="3200" b="1">
                <a:latin typeface="宋体"/>
              </a:rPr>
              <a:t>静女</a:t>
            </a:r>
          </a:p>
        </p:txBody>
      </p:sp>
      <p:sp>
        <p:nvSpPr>
          <p:cNvPr id="90125" name="Text Box 13"/>
          <p:cNvSpPr txBox="1">
            <a:spLocks noChangeArrowheads="1"/>
          </p:cNvSpPr>
          <p:nvPr/>
        </p:nvSpPr>
        <p:spPr bwMode="auto">
          <a:xfrm>
            <a:off x="827088" y="1341438"/>
            <a:ext cx="2089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艺术手法：</a:t>
            </a:r>
          </a:p>
        </p:txBody>
      </p:sp>
      <p:sp>
        <p:nvSpPr>
          <p:cNvPr id="90126" name="Text Box 14"/>
          <p:cNvSpPr txBox="1">
            <a:spLocks noChangeArrowheads="1"/>
          </p:cNvSpPr>
          <p:nvPr/>
        </p:nvSpPr>
        <p:spPr bwMode="auto">
          <a:xfrm>
            <a:off x="2843213" y="1341438"/>
            <a:ext cx="16557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赋</a:t>
            </a:r>
          </a:p>
        </p:txBody>
      </p:sp>
      <p:sp>
        <p:nvSpPr>
          <p:cNvPr id="90127" name="Text Box 15"/>
          <p:cNvSpPr txBox="1">
            <a:spLocks noChangeArrowheads="1"/>
          </p:cNvSpPr>
          <p:nvPr/>
        </p:nvSpPr>
        <p:spPr bwMode="auto">
          <a:xfrm>
            <a:off x="3708400" y="1341438"/>
            <a:ext cx="19446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重章叠句</a:t>
            </a:r>
          </a:p>
        </p:txBody>
      </p:sp>
      <p:sp>
        <p:nvSpPr>
          <p:cNvPr id="90128" name="Text Box 16"/>
          <p:cNvSpPr txBox="1">
            <a:spLocks noChangeArrowheads="1"/>
          </p:cNvSpPr>
          <p:nvPr/>
        </p:nvSpPr>
        <p:spPr bwMode="auto">
          <a:xfrm>
            <a:off x="5724525" y="1341438"/>
            <a:ext cx="18002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细节描写</a:t>
            </a:r>
          </a:p>
        </p:txBody>
      </p:sp>
      <p:sp>
        <p:nvSpPr>
          <p:cNvPr id="90129" name="Text Box 17"/>
          <p:cNvSpPr txBox="1">
            <a:spLocks noChangeArrowheads="1"/>
          </p:cNvSpPr>
          <p:nvPr/>
        </p:nvSpPr>
        <p:spPr bwMode="auto">
          <a:xfrm>
            <a:off x="827856" y="4941168"/>
            <a:ext cx="23764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主题思想：</a:t>
            </a:r>
          </a:p>
        </p:txBody>
      </p:sp>
      <p:sp>
        <p:nvSpPr>
          <p:cNvPr id="90130" name="Text Box 18"/>
          <p:cNvSpPr txBox="1">
            <a:spLocks noChangeArrowheads="1"/>
          </p:cNvSpPr>
          <p:nvPr/>
        </p:nvSpPr>
        <p:spPr bwMode="auto">
          <a:xfrm>
            <a:off x="2628081" y="4941168"/>
            <a:ext cx="6048375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作者从静女到彤管，再从荑到静女，把人、物、情巧妙的融合起来，表现了男青年热烈而纯朴的爱情。</a:t>
            </a:r>
          </a:p>
        </p:txBody>
      </p:sp>
      <p:sp>
        <p:nvSpPr>
          <p:cNvPr id="90131" name="Text Box 19"/>
          <p:cNvSpPr txBox="1">
            <a:spLocks noChangeArrowheads="1"/>
          </p:cNvSpPr>
          <p:nvPr/>
        </p:nvSpPr>
        <p:spPr bwMode="auto">
          <a:xfrm>
            <a:off x="827088" y="2420938"/>
            <a:ext cx="25923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内容分析：</a:t>
            </a:r>
          </a:p>
        </p:txBody>
      </p:sp>
      <p:sp>
        <p:nvSpPr>
          <p:cNvPr id="90132" name="Text Box 20"/>
          <p:cNvSpPr txBox="1">
            <a:spLocks noChangeArrowheads="1"/>
          </p:cNvSpPr>
          <p:nvPr/>
        </p:nvSpPr>
        <p:spPr bwMode="auto">
          <a:xfrm>
            <a:off x="2555007" y="2492375"/>
            <a:ext cx="51133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一章</a:t>
            </a:r>
            <a:r>
              <a:rPr lang="zh-CN" altLang="en-US" sz="2800" b="1" smtClean="0"/>
              <a:t>：见面之前</a:t>
            </a:r>
            <a:endParaRPr lang="zh-CN" altLang="en-US" sz="2800" b="1"/>
          </a:p>
        </p:txBody>
      </p:sp>
      <p:sp>
        <p:nvSpPr>
          <p:cNvPr id="90133" name="Text Box 21"/>
          <p:cNvSpPr txBox="1">
            <a:spLocks noChangeArrowheads="1"/>
          </p:cNvSpPr>
          <p:nvPr/>
        </p:nvSpPr>
        <p:spPr bwMode="auto">
          <a:xfrm>
            <a:off x="2555750" y="3357563"/>
            <a:ext cx="489657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二章</a:t>
            </a:r>
            <a:r>
              <a:rPr lang="zh-CN" altLang="en-US" sz="2800" b="1" smtClean="0"/>
              <a:t>：约会场景</a:t>
            </a:r>
            <a:endParaRPr lang="zh-CN" altLang="en-US" sz="2800" b="1"/>
          </a:p>
        </p:txBody>
      </p:sp>
      <p:sp>
        <p:nvSpPr>
          <p:cNvPr id="90134" name="Text Box 22"/>
          <p:cNvSpPr txBox="1">
            <a:spLocks noChangeArrowheads="1"/>
          </p:cNvSpPr>
          <p:nvPr/>
        </p:nvSpPr>
        <p:spPr bwMode="auto">
          <a:xfrm>
            <a:off x="2626816" y="4077072"/>
            <a:ext cx="504152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三章</a:t>
            </a:r>
            <a:r>
              <a:rPr lang="zh-CN" altLang="en-US" sz="2800" b="1" smtClean="0"/>
              <a:t>：约会场景</a:t>
            </a:r>
            <a:endParaRPr lang="zh-CN" altLang="en-US" sz="2800" b="1"/>
          </a:p>
        </p:txBody>
      </p:sp>
      <p:sp>
        <p:nvSpPr>
          <p:cNvPr id="90135" name="Text Box 23"/>
          <p:cNvSpPr txBox="1">
            <a:spLocks noChangeArrowheads="1"/>
          </p:cNvSpPr>
          <p:nvPr/>
        </p:nvSpPr>
        <p:spPr bwMode="auto">
          <a:xfrm>
            <a:off x="5651500" y="3357563"/>
            <a:ext cx="10795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心理</a:t>
            </a:r>
          </a:p>
        </p:txBody>
      </p:sp>
      <p:sp>
        <p:nvSpPr>
          <p:cNvPr id="90136" name="Text Box 24"/>
          <p:cNvSpPr txBox="1">
            <a:spLocks noChangeArrowheads="1"/>
          </p:cNvSpPr>
          <p:nvPr/>
        </p:nvSpPr>
        <p:spPr bwMode="auto">
          <a:xfrm>
            <a:off x="5651500" y="4076700"/>
            <a:ext cx="11509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心理</a:t>
            </a:r>
          </a:p>
        </p:txBody>
      </p:sp>
      <p:sp>
        <p:nvSpPr>
          <p:cNvPr id="90137" name="Text Box 25"/>
          <p:cNvSpPr txBox="1">
            <a:spLocks noChangeArrowheads="1"/>
          </p:cNvSpPr>
          <p:nvPr/>
        </p:nvSpPr>
        <p:spPr bwMode="auto">
          <a:xfrm>
            <a:off x="5651500" y="2492375"/>
            <a:ext cx="10810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场景</a:t>
            </a:r>
          </a:p>
        </p:txBody>
      </p:sp>
      <p:sp>
        <p:nvSpPr>
          <p:cNvPr id="90138" name="AutoShape 26"/>
          <p:cNvSpPr/>
          <p:nvPr/>
        </p:nvSpPr>
        <p:spPr bwMode="auto">
          <a:xfrm>
            <a:off x="6732588" y="2708275"/>
            <a:ext cx="431800" cy="1800225"/>
          </a:xfrm>
          <a:prstGeom prst="rightBrace">
            <a:avLst>
              <a:gd name="adj1" fmla="val 3474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139" name="Oval 27"/>
          <p:cNvSpPr>
            <a:spLocks noChangeArrowheads="1"/>
          </p:cNvSpPr>
          <p:nvPr/>
        </p:nvSpPr>
        <p:spPr bwMode="auto">
          <a:xfrm>
            <a:off x="7308304" y="3284984"/>
            <a:ext cx="1368425" cy="576262"/>
          </a:xfrm>
          <a:prstGeom prst="ellipse">
            <a:avLst/>
          </a:prstGeom>
          <a:noFill/>
          <a:ln w="9525">
            <a:noFill/>
            <a:round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140" name="Text Box 28"/>
          <p:cNvSpPr txBox="1">
            <a:spLocks noChangeArrowheads="1"/>
          </p:cNvSpPr>
          <p:nvPr/>
        </p:nvSpPr>
        <p:spPr bwMode="auto">
          <a:xfrm>
            <a:off x="7668667" y="3284984"/>
            <a:ext cx="9366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爱</a:t>
            </a:r>
          </a:p>
        </p:txBody>
      </p:sp>
    </p:spTree>
    <p:extLst>
      <p:ext uri="{BB962C8B-B14F-4D97-AF65-F5344CB8AC3E}">
        <p14:creationId xmlns:p14="http://schemas.microsoft.com/office/powerpoint/2010/main" val="6215837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0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0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0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0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0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90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90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0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90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90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90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90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90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4" grpId="0"/>
      <p:bldP spid="90125" grpId="1"/>
      <p:bldP spid="90126" grpId="2"/>
      <p:bldP spid="90127" grpId="3"/>
      <p:bldP spid="90128" grpId="4"/>
      <p:bldP spid="90129" grpId="5"/>
      <p:bldP spid="90130" grpId="6"/>
      <p:bldP spid="90131" grpId="7"/>
      <p:bldP spid="90132" grpId="8"/>
      <p:bldP spid="90133" grpId="9"/>
      <p:bldP spid="90134" grpId="10"/>
      <p:bldP spid="90135" grpId="11"/>
      <p:bldP spid="90136" grpId="12"/>
      <p:bldP spid="90137" grpId="13"/>
      <p:bldP spid="90138" grpId="14"/>
      <p:bldP spid="90140" grpId="15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2" descr="https://timgsa.baidu.com/timg?image&amp;quality=80&amp;size=b9999_10000&amp;sec=1603734227460&amp;di=8a7539e195a16c06402c09da91a0c214&amp;imgtype=0&amp;src=http%3A%2F%2Fpics5.baidu.com%2Ffeed%2Fd8f9d72a6059252d57bea4cbdd455a3c59b5b9be.jpeg%3Ftoken%3D4c868ba8640094fb46375445020f010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8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3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/>
          <a:lstStyle/>
          <a:p>
            <a:r>
              <a:rPr lang="zh-CN" altLang="en-US" sz="4800" b="1" smtClean="0"/>
              <a:t>练习</a:t>
            </a:r>
            <a:endParaRPr lang="zh-CN" altLang="en-US" sz="4800" b="1"/>
          </a:p>
        </p:txBody>
      </p:sp>
      <p:sp>
        <p:nvSpPr>
          <p:cNvPr id="583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18864" y="1700808"/>
            <a:ext cx="8229600" cy="1440160"/>
          </a:xfrm>
        </p:spPr>
        <p:txBody>
          <a:bodyPr>
            <a:norm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</a:rPr>
              <a:t>试</a:t>
            </a:r>
            <a:r>
              <a:rPr lang="zh-CN" altLang="en-US" sz="4000" b="1">
                <a:solidFill>
                  <a:srgbClr val="FF0000"/>
                </a:solidFill>
              </a:rPr>
              <a:t>着把</a:t>
            </a:r>
            <a:r>
              <a:rPr lang="en-US" altLang="zh-CN" sz="4000" b="1">
                <a:solidFill>
                  <a:srgbClr val="FF0000"/>
                </a:solidFill>
              </a:rPr>
              <a:t>《</a:t>
            </a:r>
            <a:r>
              <a:rPr lang="zh-CN" altLang="en-US" sz="4000" b="1">
                <a:solidFill>
                  <a:srgbClr val="FF0000"/>
                </a:solidFill>
              </a:rPr>
              <a:t>静女</a:t>
            </a:r>
            <a:r>
              <a:rPr lang="en-US" altLang="zh-CN" sz="4000" b="1">
                <a:solidFill>
                  <a:srgbClr val="FF0000"/>
                </a:solidFill>
              </a:rPr>
              <a:t>》</a:t>
            </a:r>
            <a:r>
              <a:rPr lang="zh-CN" altLang="en-US" sz="4000" b="1">
                <a:solidFill>
                  <a:srgbClr val="FF0000"/>
                </a:solidFill>
              </a:rPr>
              <a:t>改写成五言诗或七言诗或</a:t>
            </a:r>
            <a:r>
              <a:rPr lang="zh-CN" altLang="en-US" sz="4000" b="1" smtClean="0">
                <a:solidFill>
                  <a:srgbClr val="FF0000"/>
                </a:solidFill>
              </a:rPr>
              <a:t>现代诗，用重章叠唱的手法。</a:t>
            </a:r>
          </a:p>
        </p:txBody>
      </p:sp>
    </p:spTree>
    <p:extLst>
      <p:ext uri="{BB962C8B-B14F-4D97-AF65-F5344CB8AC3E}">
        <p14:creationId xmlns:p14="http://schemas.microsoft.com/office/powerpoint/2010/main" val="3148329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2" descr="https://timgsa.baidu.com/timg?image&amp;quality=80&amp;size=b9999_10000&amp;sec=1603734227460&amp;di=8a7539e195a16c06402c09da91a0c214&amp;imgtype=0&amp;src=http%3A%2F%2Fpics5.baidu.com%2Ffeed%2Fd8f9d72a6059252d57bea4cbdd455a3c59b5b9be.jpeg%3Ftoken%3D4c868ba8640094fb46375445020f010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8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3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七言诗</a:t>
            </a:r>
          </a:p>
        </p:txBody>
      </p:sp>
      <p:sp>
        <p:nvSpPr>
          <p:cNvPr id="5939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tx1"/>
              </a:buClr>
              <a:buFont typeface="Wingdings" pitchFamily="2" charset="2"/>
              <a:buNone/>
            </a:pPr>
            <a:r>
              <a:rPr lang="en-US" altLang="zh-CN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这位姑娘真美丽，约我相会到城隅。</a:t>
            </a:r>
            <a:b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    姑娘姑娘躲哪里？让我心跳又着急。</a:t>
            </a:r>
            <a:b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    这位姑娘有情意，送我漂亮红乐器。</a:t>
            </a:r>
            <a:b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    姑娘姑娘多谢你，红红彤管表心意。</a:t>
            </a:r>
            <a:b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    这位姑娘有心计，采来白茅寄心迹。</a:t>
            </a:r>
            <a:b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    姑娘姑娘我懂了，你的深情我珍惜。</a:t>
            </a:r>
          </a:p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82436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Picture 2" descr="https://timgsa.baidu.com/timg?image&amp;quality=80&amp;size=b9999_10000&amp;sec=1603734227460&amp;di=8a7539e195a16c06402c09da91a0c214&amp;imgtype=0&amp;src=http%3A%2F%2Fpics5.baidu.com%2Ffeed%2Fd8f9d72a6059252d57bea4cbdd455a3c59b5b9be.jpeg%3Ftoken%3D4c868ba8640094fb46375445020f010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8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u="sng">
                <a:solidFill>
                  <a:schemeClr val="hlink"/>
                </a:solidFill>
              </a:rPr>
              <a:t>比者，</a:t>
            </a:r>
            <a:r>
              <a:rPr lang="zh-CN" altLang="en-US" sz="4800" b="1" u="sng">
                <a:solidFill>
                  <a:srgbClr val="FF0000"/>
                </a:solidFill>
                <a:ea typeface="隶书" pitchFamily="49" charset="-122"/>
              </a:rPr>
              <a:t>以彼物比此物也</a:t>
            </a:r>
          </a:p>
        </p:txBody>
      </p:sp>
      <p:sp>
        <p:nvSpPr>
          <p:cNvPr id="1126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116013" y="2060575"/>
            <a:ext cx="6912371" cy="2880593"/>
          </a:xfrm>
        </p:spPr>
        <p:txBody>
          <a:bodyPr/>
          <a:lstStyle/>
          <a:p>
            <a:r>
              <a:rPr lang="zh-CN" altLang="en-US" sz="4000" b="1"/>
              <a:t>桑之未落，其叶沃若。</a:t>
            </a:r>
          </a:p>
          <a:p>
            <a:r>
              <a:rPr lang="zh-CN" altLang="en-US" sz="4000" b="1"/>
              <a:t>吁嗟鸠兮，无食桑葚；</a:t>
            </a:r>
          </a:p>
          <a:p>
            <a:r>
              <a:rPr lang="zh-CN" altLang="en-US" sz="4000" b="1"/>
              <a:t>吁嗟女兮，无与士耽。</a:t>
            </a:r>
          </a:p>
        </p:txBody>
      </p:sp>
    </p:spTree>
    <p:extLst>
      <p:ext uri="{BB962C8B-B14F-4D97-AF65-F5344CB8AC3E}">
        <p14:creationId xmlns:p14="http://schemas.microsoft.com/office/powerpoint/2010/main" val="1361506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2" descr="https://timgsa.baidu.com/timg?image&amp;quality=80&amp;size=b9999_10000&amp;sec=1603734227460&amp;di=8a7539e195a16c06402c09da91a0c214&amp;imgtype=0&amp;src=http%3A%2F%2Fpics5.baidu.com%2Ffeed%2Fd8f9d72a6059252d57bea4cbdd455a3c59b5b9be.jpeg%3Ftoken%3D4c868ba8640094fb46375445020f010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8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19986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-2124075" y="981075"/>
            <a:ext cx="11811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kumimoji="1" lang="zh-CN" altLang="en-US" sz="4000" b="1" i="1">
                <a:latin typeface="Times New Roman" pitchFamily="18" charset="0"/>
                <a:ea typeface="华文新魏" pitchFamily="2" charset="-122"/>
              </a:rPr>
              <a:t>关 关 雎 鸠， 在 河 之 洲， </a:t>
            </a:r>
            <a:br>
              <a:rPr kumimoji="1" lang="zh-CN" altLang="en-US" sz="4000" b="1" i="1">
                <a:latin typeface="Times New Roman" pitchFamily="18" charset="0"/>
                <a:ea typeface="华文新魏" pitchFamily="2" charset="-122"/>
              </a:rPr>
            </a:br>
            <a:r>
              <a:rPr kumimoji="1" lang="zh-CN" altLang="en-US" sz="4000" b="1" i="1">
                <a:latin typeface="Times New Roman" pitchFamily="18" charset="0"/>
                <a:ea typeface="华文新魏" pitchFamily="2" charset="-122"/>
              </a:rPr>
              <a:t>                          窈 窕 淑 女， 君 子 好 逑</a:t>
            </a:r>
            <a:r>
              <a:rPr kumimoji="1" lang="en-US" altLang="zh-CN" sz="4000" b="1" i="1">
                <a:latin typeface="Times New Roman" pitchFamily="18" charset="0"/>
                <a:ea typeface="华文新魏" pitchFamily="2" charset="-122"/>
              </a:rPr>
              <a:t>……</a:t>
            </a:r>
            <a:r>
              <a:rPr kumimoji="1" lang="en-US" altLang="zh-CN" sz="3600" b="1" i="1">
                <a:solidFill>
                  <a:srgbClr val="CC00FF"/>
                </a:solidFill>
                <a:latin typeface="Times New Roman" pitchFamily="18" charset="0"/>
                <a:ea typeface="华文新魏" pitchFamily="2" charset="-122"/>
              </a:rPr>
              <a:t> </a:t>
            </a:r>
          </a:p>
          <a:p>
            <a:pPr algn="ctr"/>
            <a:endParaRPr kumimoji="1" lang="en-US" altLang="zh-CN" sz="1200" b="1" i="1">
              <a:solidFill>
                <a:srgbClr val="000000"/>
              </a:solidFill>
              <a:latin typeface="Times New Roman" pitchFamily="18" charset="0"/>
              <a:ea typeface="华文新魏" pitchFamily="2" charset="-122"/>
            </a:endParaRPr>
          </a:p>
          <a:p>
            <a:pPr algn="ctr" eaLnBrk="0" hangingPunct="0"/>
            <a:endParaRPr kumimoji="1" lang="en-US" altLang="zh-CN" sz="1200" b="1" i="1">
              <a:solidFill>
                <a:srgbClr val="000000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0" y="2133600"/>
            <a:ext cx="975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>
              <a:latin typeface="Times New Roman" pitchFamily="18" charset="0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0" y="333184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—— </a:t>
            </a:r>
            <a:r>
              <a:rPr kumimoji="1" lang="zh-CN" altLang="en-US" sz="2400" b="1">
                <a:latin typeface="Times New Roman" pitchFamily="18" charset="0"/>
              </a:rPr>
              <a:t>以雌雄二鸟和鸣起兴，表达男子对女子真挚、热烈的追求。</a:t>
            </a:r>
          </a:p>
        </p:txBody>
      </p:sp>
      <p:sp>
        <p:nvSpPr>
          <p:cNvPr id="30727" name="WordArt 7"/>
          <p:cNvSpPr>
            <a:spLocks noChangeArrowheads="1" noChangeShapeType="1" noTextEdit="1"/>
          </p:cNvSpPr>
          <p:nvPr/>
        </p:nvSpPr>
        <p:spPr bwMode="auto">
          <a:xfrm rot="291849">
            <a:off x="684213" y="4202280"/>
            <a:ext cx="8137525" cy="20955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108151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兴者，先言他物以引起所咏之词也</a:t>
            </a:r>
          </a:p>
        </p:txBody>
      </p:sp>
    </p:spTree>
    <p:extLst>
      <p:ext uri="{BB962C8B-B14F-4D97-AF65-F5344CB8AC3E}">
        <p14:creationId xmlns:p14="http://schemas.microsoft.com/office/powerpoint/2010/main" val="638636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  <p:bldP spid="3072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18864" y="26064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b="1">
                <a:ea typeface="华文新魏" pitchFamily="2" charset="-122"/>
              </a:rPr>
              <a:t>《</a:t>
            </a:r>
            <a:r>
              <a:rPr lang="zh-CN" altLang="en-US" b="1">
                <a:ea typeface="华文新魏" pitchFamily="2" charset="-122"/>
              </a:rPr>
              <a:t>诗经</a:t>
            </a:r>
            <a:r>
              <a:rPr lang="en-US" altLang="zh-CN" b="1">
                <a:ea typeface="华文新魏" pitchFamily="2" charset="-122"/>
              </a:rPr>
              <a:t>》</a:t>
            </a:r>
            <a:r>
              <a:rPr lang="zh-CN" altLang="en-US" b="1">
                <a:ea typeface="华文新魏" pitchFamily="2" charset="-122"/>
              </a:rPr>
              <a:t>在章法上</a:t>
            </a:r>
            <a:r>
              <a:rPr lang="zh-CN" altLang="en-US" b="1" u="sng">
                <a:solidFill>
                  <a:srgbClr val="0000FF"/>
                </a:solidFill>
                <a:ea typeface="华文新魏" pitchFamily="2" charset="-122"/>
              </a:rPr>
              <a:t>重章叠句、反复吟唱</a:t>
            </a:r>
            <a:r>
              <a:rPr lang="zh-CN" altLang="en-US" b="1">
                <a:ea typeface="华文新魏" pitchFamily="2" charset="-122"/>
              </a:rPr>
              <a:t>，句式以</a:t>
            </a:r>
            <a:r>
              <a:rPr lang="zh-CN" altLang="en-US" b="1" u="sng">
                <a:solidFill>
                  <a:srgbClr val="0000FF"/>
                </a:solidFill>
                <a:ea typeface="华文新魏" pitchFamily="2" charset="-122"/>
              </a:rPr>
              <a:t>四言</a:t>
            </a:r>
            <a:r>
              <a:rPr lang="zh-CN" altLang="en-US" b="1">
                <a:ea typeface="华文新魏" pitchFamily="2" charset="-122"/>
              </a:rPr>
              <a:t>为主。</a:t>
            </a:r>
          </a:p>
        </p:txBody>
      </p:sp>
      <p:sp>
        <p:nvSpPr>
          <p:cNvPr id="13317" name="Rectangle 5"/>
          <p:cNvSpPr>
            <a:spLocks noRot="1" noChangeArrowheads="1"/>
          </p:cNvSpPr>
          <p:nvPr/>
        </p:nvSpPr>
        <p:spPr bwMode="auto">
          <a:xfrm>
            <a:off x="179512" y="1844824"/>
            <a:ext cx="8642350" cy="30963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95000"/>
              <a:buFont typeface="Wingdings" pitchFamily="2" charset="2"/>
              <a:buNone/>
            </a:pPr>
            <a:r>
              <a:rPr lang="zh-CN" altLang="en-US" sz="3000" b="1">
                <a:latin typeface="华文楷体" pitchFamily="2" charset="-122"/>
                <a:ea typeface="华文楷体" pitchFamily="2" charset="-122"/>
              </a:rPr>
              <a:t>　　　　　　　　</a:t>
            </a:r>
            <a:r>
              <a:rPr lang="zh-CN" altLang="en-US" sz="3000" b="1" smtClean="0">
                <a:latin typeface="华文楷体" pitchFamily="2" charset="-122"/>
                <a:ea typeface="华文楷体" pitchFamily="2" charset="-122"/>
              </a:rPr>
              <a:t>        硕</a:t>
            </a:r>
            <a:r>
              <a:rPr lang="zh-CN" altLang="en-US" sz="3000" b="1">
                <a:latin typeface="华文楷体" pitchFamily="2" charset="-122"/>
                <a:ea typeface="华文楷体" pitchFamily="2" charset="-122"/>
              </a:rPr>
              <a:t>鼠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95000"/>
              <a:buFont typeface="Wingdings" pitchFamily="2" charset="2"/>
              <a:buNone/>
            </a:pPr>
            <a:r>
              <a:rPr lang="zh-CN" altLang="en-US" sz="3000" b="1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en-US" sz="3000" b="1">
                <a:solidFill>
                  <a:srgbClr val="6600FF"/>
                </a:solidFill>
                <a:latin typeface="华文楷体" pitchFamily="2" charset="-122"/>
                <a:ea typeface="华文楷体" pitchFamily="2" charset="-122"/>
              </a:rPr>
              <a:t>硕鼠硕鼠，无食我黍！</a:t>
            </a:r>
            <a:r>
              <a:rPr lang="zh-CN" altLang="en-US" sz="3000" b="1">
                <a:latin typeface="华文楷体" pitchFamily="2" charset="-122"/>
                <a:ea typeface="华文楷体" pitchFamily="2" charset="-122"/>
              </a:rPr>
              <a:t>三岁贯女，莫我肯顾。逝将去女，适彼乐土。乐土乐土，爰得我所！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95000"/>
              <a:buFont typeface="Wingdings" pitchFamily="2" charset="2"/>
              <a:buNone/>
            </a:pPr>
            <a:r>
              <a:rPr lang="zh-CN" altLang="en-US" sz="3000" b="1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en-US" sz="3000" b="1">
                <a:solidFill>
                  <a:srgbClr val="6600FF"/>
                </a:solidFill>
                <a:latin typeface="华文楷体" pitchFamily="2" charset="-122"/>
                <a:ea typeface="华文楷体" pitchFamily="2" charset="-122"/>
              </a:rPr>
              <a:t>硕鼠硕鼠，无食我麦！</a:t>
            </a:r>
            <a:r>
              <a:rPr lang="zh-CN" altLang="en-US" sz="3000" b="1">
                <a:latin typeface="华文楷体" pitchFamily="2" charset="-122"/>
                <a:ea typeface="华文楷体" pitchFamily="2" charset="-122"/>
              </a:rPr>
              <a:t>三岁贯女，莫我肯德。逝将去女，适彼乐国。乐国乐国，爰得我直！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95000"/>
              <a:buFont typeface="Wingdings" pitchFamily="2" charset="2"/>
              <a:buNone/>
            </a:pPr>
            <a:r>
              <a:rPr lang="zh-CN" altLang="en-US" sz="3000" b="1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en-US" sz="3000" b="1">
                <a:solidFill>
                  <a:srgbClr val="6600FF"/>
                </a:solidFill>
                <a:latin typeface="华文楷体" pitchFamily="2" charset="-122"/>
                <a:ea typeface="华文楷体" pitchFamily="2" charset="-122"/>
              </a:rPr>
              <a:t>硕鼠硕鼠，无食我苗！</a:t>
            </a:r>
            <a:r>
              <a:rPr lang="zh-CN" altLang="en-US" sz="3000" b="1">
                <a:latin typeface="华文楷体" pitchFamily="2" charset="-122"/>
                <a:ea typeface="华文楷体" pitchFamily="2" charset="-122"/>
              </a:rPr>
              <a:t>三岁贯女，莫我肯劳。逝将去女，适彼乐郊。乐郊乐郊，谁之永号</a:t>
            </a:r>
            <a:r>
              <a:rPr lang="zh-CN" altLang="en-US" sz="3000" b="1" smtClean="0">
                <a:latin typeface="华文楷体" pitchFamily="2" charset="-122"/>
                <a:ea typeface="华文楷体" pitchFamily="2" charset="-122"/>
              </a:rPr>
              <a:t>！</a:t>
            </a:r>
            <a:endParaRPr lang="zh-CN" altLang="en-US" sz="3000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124" name="Picture 4" descr="https://ss1.bdstatic.com/70cFuXSh_Q1YnxGkpoWK1HF6hhy/it/u=3074797196,1150087899&amp;fm=26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32240" y="4985481"/>
            <a:ext cx="2376264" cy="182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9840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2" name="Picture 2" descr="https://timgsa.baidu.com/timg?image&amp;quality=80&amp;size=b9999_10000&amp;sec=1603705201797&amp;di=61b2f0c85489678e74e5d8949d40d418&amp;imgtype=0&amp;src=http%3A%2F%2Ftxt25-2.book118.com%2F2017%2F0426%2Fbook102471%2F102470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8137525" y="4724400"/>
            <a:ext cx="5492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>
              <a:latin typeface="Times New Roman" pitchFamily="18" charset="0"/>
            </a:endParaRP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6156176" y="620688"/>
            <a:ext cx="1439862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9600" b="1">
                <a:solidFill>
                  <a:srgbClr val="990099"/>
                </a:solidFill>
                <a:latin typeface="Times New Roman" pitchFamily="18" charset="0"/>
                <a:ea typeface="隶书" pitchFamily="49" charset="-122"/>
              </a:rPr>
              <a:t>静女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580112" y="4221088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诗经</a:t>
            </a:r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/>
                <a:ea typeface="楷体"/>
              </a:rPr>
              <a:t>˙</a:t>
            </a:r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邶风</a:t>
            </a:r>
            <a:r>
              <a:rPr lang="en-US" altLang="zh-CN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31760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标题 13"/>
          <p:cNvSpPr>
            <a:spLocks noGrp="1" noChangeArrowheads="1"/>
          </p:cNvSpPr>
          <p:nvPr>
            <p:ph type="title"/>
          </p:nvPr>
        </p:nvSpPr>
        <p:spPr bwMode="auto">
          <a:xfrm>
            <a:off x="660400" y="652463"/>
            <a:ext cx="5338763" cy="582612"/>
          </a:xfrm>
          <a:noFill/>
          <a:ln w="19050">
            <a:solidFill>
              <a:schemeClr val="tx1"/>
            </a:solidFill>
            <a:prstDash val="dash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zh-CN" altLang="en-US" sz="3600" smtClean="0">
                <a:solidFill>
                  <a:schemeClr val="accent2"/>
                </a:solidFill>
                <a:latin typeface="宋体" pitchFamily="2" charset="-122"/>
                <a:ea typeface="宋体" pitchFamily="2" charset="-122"/>
              </a:rPr>
              <a:t>朗读，正音</a:t>
            </a: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574675" y="1536700"/>
            <a:ext cx="8237538" cy="3784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zh-CN" sz="3200" b="1">
                <a:solidFill>
                  <a:srgbClr val="000000"/>
                </a:solidFill>
                <a:latin typeface="宋体" pitchFamily="2" charset="-122"/>
              </a:rPr>
              <a:t>姝 </a:t>
            </a:r>
            <a:r>
              <a:rPr lang="en-US" altLang="zh-CN" sz="3200" b="1">
                <a:solidFill>
                  <a:srgbClr val="000000"/>
                </a:solidFill>
                <a:latin typeface="宋体" pitchFamily="2" charset="-122"/>
              </a:rPr>
              <a:t>(    )       </a:t>
            </a:r>
            <a:r>
              <a:rPr lang="zh-CN" altLang="zh-CN" sz="3200" b="1">
                <a:solidFill>
                  <a:srgbClr val="000000"/>
                </a:solidFill>
                <a:latin typeface="宋体" pitchFamily="2" charset="-122"/>
              </a:rPr>
              <a:t>俟</a:t>
            </a:r>
            <a:r>
              <a:rPr lang="en-US" altLang="zh-CN" sz="3200" b="1">
                <a:solidFill>
                  <a:srgbClr val="000000"/>
                </a:solidFill>
                <a:latin typeface="宋体" pitchFamily="2" charset="-122"/>
              </a:rPr>
              <a:t> (    )   </a:t>
            </a:r>
            <a:r>
              <a:rPr lang="zh-CN" altLang="zh-CN" sz="3200" b="1">
                <a:solidFill>
                  <a:srgbClr val="000000"/>
                </a:solidFill>
                <a:latin typeface="宋体" pitchFamily="2" charset="-122"/>
              </a:rPr>
              <a:t>见</a:t>
            </a:r>
            <a:r>
              <a:rPr lang="en-US" altLang="zh-CN" sz="3200" b="1">
                <a:solidFill>
                  <a:srgbClr val="000000"/>
                </a:solidFill>
                <a:latin typeface="宋体" pitchFamily="2" charset="-122"/>
              </a:rPr>
              <a:t> (     ) 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zh-CN" sz="3200" b="1">
                <a:solidFill>
                  <a:srgbClr val="000000"/>
                </a:solidFill>
                <a:latin typeface="宋体" pitchFamily="2" charset="-122"/>
              </a:rPr>
              <a:t>踟蹰（       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） </a:t>
            </a:r>
            <a:r>
              <a:rPr lang="zh-CN" altLang="zh-CN" sz="3200" b="1">
                <a:solidFill>
                  <a:srgbClr val="000000"/>
                </a:solidFill>
                <a:latin typeface="宋体" pitchFamily="2" charset="-122"/>
              </a:rPr>
              <a:t>娈（    ）</a:t>
            </a:r>
            <a:r>
              <a:rPr lang="en-US" altLang="zh-CN" sz="3200" b="1">
                <a:solidFill>
                  <a:srgbClr val="000000"/>
                </a:solidFill>
                <a:latin typeface="宋体" pitchFamily="2" charset="-122"/>
              </a:rPr>
              <a:t>  </a:t>
            </a:r>
            <a:r>
              <a:rPr lang="zh-CN" altLang="zh-CN" sz="3200" b="1">
                <a:solidFill>
                  <a:srgbClr val="000000"/>
                </a:solidFill>
                <a:latin typeface="宋体" pitchFamily="2" charset="-122"/>
              </a:rPr>
              <a:t>贻（     ）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zh-CN" sz="3200" b="1">
                <a:solidFill>
                  <a:srgbClr val="000000"/>
                </a:solidFill>
                <a:latin typeface="宋体" pitchFamily="2" charset="-122"/>
              </a:rPr>
              <a:t>彤（     ）管</a:t>
            </a:r>
            <a:r>
              <a:rPr lang="en-US" altLang="zh-CN" sz="3200" b="1">
                <a:solidFill>
                  <a:srgbClr val="000000"/>
                </a:solidFill>
                <a:latin typeface="宋体" pitchFamily="2" charset="-122"/>
              </a:rPr>
              <a:t>   </a:t>
            </a:r>
            <a:r>
              <a:rPr lang="zh-CN" altLang="zh-CN" sz="3200" b="1">
                <a:solidFill>
                  <a:srgbClr val="000000"/>
                </a:solidFill>
                <a:latin typeface="宋体" pitchFamily="2" charset="-122"/>
              </a:rPr>
              <a:t>炜（     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） 说（      </a:t>
            </a:r>
            <a:r>
              <a:rPr lang="en-US" altLang="zh-CN" sz="3200" b="1">
                <a:solidFill>
                  <a:srgbClr val="000000"/>
                </a:solidFill>
                <a:latin typeface="宋体" pitchFamily="2" charset="-122"/>
              </a:rPr>
              <a:t>)         </a:t>
            </a:r>
            <a:r>
              <a:rPr lang="zh-CN" altLang="zh-CN" sz="3200" b="1">
                <a:solidFill>
                  <a:srgbClr val="000000"/>
                </a:solidFill>
                <a:latin typeface="宋体" pitchFamily="2" charset="-122"/>
              </a:rPr>
              <a:t>怿（   ）    女（   ）</a:t>
            </a:r>
            <a:r>
              <a:rPr lang="en-US" altLang="zh-CN" sz="3200" b="1">
                <a:solidFill>
                  <a:srgbClr val="000000"/>
                </a:solidFill>
                <a:latin typeface="宋体" pitchFamily="2" charset="-122"/>
              </a:rPr>
              <a:t>  </a:t>
            </a:r>
            <a:r>
              <a:rPr lang="zh-CN" altLang="zh-CN" sz="3200" b="1">
                <a:solidFill>
                  <a:srgbClr val="000000"/>
                </a:solidFill>
                <a:latin typeface="宋体" pitchFamily="2" charset="-122"/>
              </a:rPr>
              <a:t>归荑（      ）</a:t>
            </a:r>
            <a:r>
              <a:rPr lang="en-US" altLang="zh-CN" sz="3200" b="1">
                <a:solidFill>
                  <a:srgbClr val="000000"/>
                </a:solidFill>
                <a:latin typeface="宋体" pitchFamily="2" charset="-122"/>
              </a:rPr>
              <a:t>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zh-CN" sz="3200" b="1">
                <a:solidFill>
                  <a:srgbClr val="000000"/>
                </a:solidFill>
                <a:latin typeface="宋体" pitchFamily="2" charset="-122"/>
              </a:rPr>
              <a:t>洵（   ）</a:t>
            </a:r>
            <a:r>
              <a:rPr lang="en-US" altLang="zh-CN" sz="3200" b="1">
                <a:solidFill>
                  <a:srgbClr val="000000"/>
                </a:solidFill>
                <a:latin typeface="宋体" pitchFamily="2" charset="-122"/>
              </a:rPr>
              <a:t>    </a:t>
            </a:r>
            <a:r>
              <a:rPr lang="zh-CN" altLang="zh-CN" sz="3200" b="1">
                <a:solidFill>
                  <a:srgbClr val="000000"/>
                </a:solidFill>
                <a:latin typeface="宋体" pitchFamily="2" charset="-122"/>
              </a:rPr>
              <a:t>匪（    </a:t>
            </a:r>
            <a:r>
              <a:rPr lang="en-US" altLang="zh-CN" sz="3200" b="1">
                <a:solidFill>
                  <a:srgbClr val="000000"/>
                </a:solidFill>
                <a:latin typeface="宋体" pitchFamily="2" charset="-122"/>
              </a:rPr>
              <a:t>) </a:t>
            </a:r>
            <a:endParaRPr lang="en-US" altLang="zh-CN" sz="1400" b="1" u="sng">
              <a:solidFill>
                <a:srgbClr val="0106FD"/>
              </a:solidFill>
              <a:latin typeface="宋体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489075" y="1697038"/>
            <a:ext cx="798513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 b="1" err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sh</a:t>
            </a:r>
            <a:r>
              <a:rPr lang="zh-CN" altLang="zh-CN" sz="32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ū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780213" y="3917950"/>
            <a:ext cx="12620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err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ku</a:t>
            </a:r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ì </a:t>
            </a: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t</a:t>
            </a:r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í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835525" y="1727200"/>
            <a:ext cx="5413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s</a:t>
            </a:r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ì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7888" y="1697038"/>
            <a:ext cx="9017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xi</a:t>
            </a:r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à</a:t>
            </a: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n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404100" y="2457450"/>
            <a:ext cx="5429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y</a:t>
            </a:r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í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654550" y="2457450"/>
            <a:ext cx="9017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err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lu</a:t>
            </a:r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á</a:t>
            </a: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n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890713" y="2457450"/>
            <a:ext cx="14414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err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ch</a:t>
            </a:r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í</a:t>
            </a: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 ch</a:t>
            </a:r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ú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573213" y="3140968"/>
            <a:ext cx="9017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t</a:t>
            </a:r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ó</a:t>
            </a: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ng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835525" y="3140968"/>
            <a:ext cx="7207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w</a:t>
            </a:r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ě</a:t>
            </a:r>
            <a:r>
              <a:rPr lang="en-US" altLang="zh-CN" sz="2800" b="1" err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i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7404100" y="3140968"/>
            <a:ext cx="7223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err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yuè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489075" y="3917950"/>
            <a:ext cx="5429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y</a:t>
            </a:r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ì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174679" y="3842816"/>
            <a:ext cx="5413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r</a:t>
            </a:r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ǔ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400175" y="4692650"/>
            <a:ext cx="7207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x</a:t>
            </a:r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ú</a:t>
            </a: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n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113213" y="4581128"/>
            <a:ext cx="7223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f</a:t>
            </a:r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ē</a:t>
            </a:r>
            <a:r>
              <a:rPr lang="en-US" altLang="zh-CN" sz="2800" b="1" err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18937504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12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  <p:bldP spid="27" grpId="1"/>
      <p:bldP spid="2" grpId="2"/>
      <p:bldP spid="3" grpId="3"/>
      <p:bldP spid="4" grpId="4"/>
      <p:bldP spid="5" grpId="5"/>
      <p:bldP spid="6" grpId="6"/>
      <p:bldP spid="7" grpId="7"/>
      <p:bldP spid="8" grpId="8"/>
      <p:bldP spid="9" grpId="9"/>
      <p:bldP spid="10" grpId="10"/>
      <p:bldP spid="11" grpId="11"/>
      <p:bldP spid="12" grpId="12"/>
      <p:bldP spid="13" grpId="13"/>
      <p:bldP spid="14" grpId="14"/>
      <p:bldP spid="15" grpId="15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2" descr="https://timgsa.baidu.com/timg?image&amp;quality=80&amp;size=b9999_10000&amp;sec=1603734227460&amp;di=8a7539e195a16c06402c09da91a0c214&amp;imgtype=0&amp;src=http%3A%2F%2Fpics5.baidu.com%2Ffeed%2Fd8f9d72a6059252d57bea4cbdd455a3c59b5b9be.jpeg%3Ftoken%3D4c868ba8640094fb46375445020f010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8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2700338" y="332656"/>
            <a:ext cx="3954462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</a:rPr>
              <a:t>诵  读  要  领</a:t>
            </a:r>
          </a:p>
        </p:txBody>
      </p:sp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250825" y="1412156"/>
            <a:ext cx="864235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/>
              <a:t>　　读一句要读出句内节拍，四言诗每句一般读成“二二”节拍</a:t>
            </a:r>
            <a:r>
              <a:rPr lang="zh-CN" altLang="en-US" sz="4000" b="1" smtClean="0"/>
              <a:t>。</a:t>
            </a:r>
            <a:endParaRPr lang="en-US" altLang="zh-CN" sz="4000" b="1" smtClean="0"/>
          </a:p>
          <a:p>
            <a:endParaRPr lang="zh-CN" altLang="en-US" sz="4000" b="1"/>
          </a:p>
          <a:p>
            <a:r>
              <a:rPr lang="zh-CN" altLang="en-US" sz="4000" b="1"/>
              <a:t>　　如：静女</a:t>
            </a:r>
            <a:r>
              <a:rPr lang="en-US" altLang="zh-CN" sz="4000" b="1"/>
              <a:t>/</a:t>
            </a:r>
            <a:r>
              <a:rPr lang="zh-CN" altLang="en-US" sz="4000" b="1"/>
              <a:t>其娈，贻我</a:t>
            </a:r>
            <a:r>
              <a:rPr lang="en-US" altLang="zh-CN" sz="4000" b="1"/>
              <a:t>/</a:t>
            </a:r>
            <a:r>
              <a:rPr lang="zh-CN" altLang="en-US" sz="4000" b="1"/>
              <a:t>彤管。彤管</a:t>
            </a:r>
            <a:r>
              <a:rPr lang="en-US" altLang="zh-CN" sz="4000" b="1"/>
              <a:t>/</a:t>
            </a:r>
            <a:r>
              <a:rPr lang="zh-CN" altLang="en-US" sz="4000" b="1"/>
              <a:t>有炜，说怿</a:t>
            </a:r>
            <a:r>
              <a:rPr lang="en-US" altLang="zh-CN" sz="4000" b="1"/>
              <a:t>/</a:t>
            </a:r>
            <a:r>
              <a:rPr lang="zh-CN" altLang="en-US" sz="4000" b="1"/>
              <a:t>女美。</a:t>
            </a:r>
          </a:p>
          <a:p>
            <a:endParaRPr lang="en-US" altLang="zh-CN" sz="4000" b="1"/>
          </a:p>
        </p:txBody>
      </p:sp>
    </p:spTree>
    <p:extLst>
      <p:ext uri="{BB962C8B-B14F-4D97-AF65-F5344CB8AC3E}">
        <p14:creationId xmlns:p14="http://schemas.microsoft.com/office/powerpoint/2010/main" val="24955384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uiExpand="1" build="p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暗香扑面">
      <a:dk1>
        <a:sysClr val="windowText" lastClr="000000"/>
      </a:dk1>
      <a:lt1>
        <a:sysClr val="window" lastClr="FFFE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218</Paragraphs>
  <Slides>39</Slides>
  <Notes>1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baseType="lpstr" size="40">
      <vt:lpstr>Office 主题</vt:lpstr>
      <vt:lpstr>Slide 1</vt:lpstr>
      <vt:lpstr>Slide 2</vt:lpstr>
      <vt:lpstr>Slide 3</vt:lpstr>
      <vt:lpstr>比者，以彼物比此物也</vt:lpstr>
      <vt:lpstr>Slide 5</vt:lpstr>
      <vt:lpstr>《诗经》在章法上重章叠句、反复吟唱，句式以四言为主。</vt:lpstr>
      <vt:lpstr>Slide 7</vt:lpstr>
      <vt:lpstr>朗读，正音</vt:lpstr>
      <vt:lpstr>Slide 9</vt:lpstr>
      <vt:lpstr>Slide 10</vt:lpstr>
      <vt:lpstr>Slide 11</vt:lpstr>
      <vt:lpstr>Slide 12</vt:lpstr>
      <vt:lpstr>Slide 13</vt:lpstr>
      <vt:lpstr>静女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整体感知</vt:lpstr>
      <vt:lpstr>Slide 23</vt:lpstr>
      <vt:lpstr>归纳第一章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芣苢</vt:lpstr>
      <vt:lpstr>讨论</vt:lpstr>
      <vt:lpstr>人物形象</vt:lpstr>
      <vt:lpstr>Slide 36</vt:lpstr>
      <vt:lpstr>Slide 37</vt:lpstr>
      <vt:lpstr>练习</vt:lpstr>
      <vt:lpstr>七言诗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2020-10-28T09:23:44.510</cp:lastPrinted>
  <dcterms:created xsi:type="dcterms:W3CDTF">2020-10-28T09:23:44Z</dcterms:created>
  <dcterms:modified xsi:type="dcterms:W3CDTF">2020-10-28T01:23:49Z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