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2" r:id="rId3"/>
    <p:sldId id="259" r:id="rId4"/>
    <p:sldId id="257" r:id="rId5"/>
    <p:sldId id="271" r:id="rId6"/>
    <p:sldId id="276" r:id="rId7"/>
    <p:sldId id="261" r:id="rId8"/>
    <p:sldId id="270" r:id="rId9"/>
    <p:sldId id="274" r:id="rId10"/>
    <p:sldId id="275" r:id="rId11"/>
    <p:sldId id="273" r:id="rId12"/>
    <p:sldId id="262" r:id="rId13"/>
    <p:sldId id="263" r:id="rId14"/>
    <p:sldId id="264" r:id="rId15"/>
    <p:sldId id="265" r:id="rId16"/>
    <p:sldId id="268" r:id="rId17"/>
    <p:sldId id="260" r:id="rId18"/>
    <p:sldId id="277"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3" d="100"/>
          <a:sy n="83" d="100"/>
        </p:scale>
        <p:origin x="-1426" y="-58"/>
      </p:cViewPr>
      <p:guideLst>
        <p:guide orient="horz" pos="4319"/>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A2091A-211F-4FEC-9D6A-D1E8982C4E23}" type="datetimeFigureOut">
              <a:rPr lang="zh-CN" altLang="en-US" smtClean="0"/>
              <a:t>2019/9/3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6047DD-A730-4EFA-84D8-D1C0C4D5D3B9}" type="slidenum">
              <a:rPr lang="zh-CN" altLang="en-US" smtClean="0"/>
              <a:t>‹#›</a:t>
            </a:fld>
            <a:endParaRPr lang="zh-CN" altLang="en-US"/>
          </a:p>
        </p:txBody>
      </p:sp>
    </p:spTree>
    <p:extLst>
      <p:ext uri="{BB962C8B-B14F-4D97-AF65-F5344CB8AC3E}">
        <p14:creationId xmlns:p14="http://schemas.microsoft.com/office/powerpoint/2010/main" val="321808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52474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925616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1721706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60293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1877040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2452276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2927639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1644493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1534010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32909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FDF1F4-4B04-4C85-839D-E5D28BA45525}" type="datetimeFigureOut">
              <a:rPr lang="zh-CN" altLang="en-US" smtClean="0"/>
              <a:t>2019/9/3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2425930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FDF1F4-4B04-4C85-839D-E5D28BA45525}" type="datetimeFigureOut">
              <a:rPr lang="zh-CN" altLang="en-US" smtClean="0"/>
              <a:t>2019/9/3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7B21B-17DD-4976-B4D5-162502BA2D39}" type="slidenum">
              <a:rPr lang="zh-CN" altLang="en-US" smtClean="0"/>
              <a:t>‹#›</a:t>
            </a:fld>
            <a:endParaRPr lang="zh-CN" altLang="en-US"/>
          </a:p>
        </p:txBody>
      </p:sp>
    </p:spTree>
    <p:extLst>
      <p:ext uri="{BB962C8B-B14F-4D97-AF65-F5344CB8AC3E}">
        <p14:creationId xmlns:p14="http://schemas.microsoft.com/office/powerpoint/2010/main" val="3950999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88"/>
          <a:stretch/>
        </p:blipFill>
        <p:spPr bwMode="auto">
          <a:xfrm>
            <a:off x="54918" y="2420888"/>
            <a:ext cx="9087495" cy="443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99792" y="1264983"/>
            <a:ext cx="3096344" cy="1015663"/>
          </a:xfrm>
          <a:prstGeom prst="rect">
            <a:avLst/>
          </a:prstGeom>
          <a:noFill/>
        </p:spPr>
        <p:txBody>
          <a:bodyPr wrap="square" rtlCol="0">
            <a:spAutoFit/>
          </a:bodyPr>
          <a:lstStyle/>
          <a:p>
            <a:pPr algn="ctr"/>
            <a:r>
              <a:rPr lang="en-US" altLang="zh-CN" sz="6000" b="1" smtClean="0"/>
              <a:t>1 《</a:t>
            </a:r>
            <a:r>
              <a:rPr lang="zh-CN" altLang="en-US" sz="6000" b="1" smtClean="0"/>
              <a:t>春</a:t>
            </a:r>
            <a:r>
              <a:rPr lang="en-US" altLang="zh-CN" sz="6000" b="1" smtClean="0"/>
              <a:t>》</a:t>
            </a:r>
            <a:endParaRPr lang="zh-CN" altLang="en-US" sz="6000" b="1"/>
          </a:p>
        </p:txBody>
      </p:sp>
      <p:sp>
        <p:nvSpPr>
          <p:cNvPr id="6" name="TextBox 1"/>
          <p:cNvSpPr txBox="1">
            <a:spLocks noChangeArrowheads="1"/>
          </p:cNvSpPr>
          <p:nvPr/>
        </p:nvSpPr>
        <p:spPr bwMode="auto">
          <a:xfrm>
            <a:off x="179388" y="260350"/>
            <a:ext cx="4248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smtClean="0">
                <a:ln>
                  <a:noFill/>
                </a:ln>
                <a:solidFill>
                  <a:srgbClr val="FF0000"/>
                </a:solidFill>
                <a:effectLst/>
                <a:uLnTx/>
                <a:uFillTx/>
                <a:latin typeface="Arial" charset="0"/>
                <a:ea typeface="宋体" charset="-122"/>
              </a:rPr>
              <a:t>七年级上册    第一单元</a:t>
            </a:r>
          </a:p>
        </p:txBody>
      </p:sp>
      <p:sp>
        <p:nvSpPr>
          <p:cNvPr id="5" name="TextBox 4"/>
          <p:cNvSpPr txBox="1"/>
          <p:nvPr/>
        </p:nvSpPr>
        <p:spPr>
          <a:xfrm>
            <a:off x="7092280" y="2019036"/>
            <a:ext cx="1512168" cy="523220"/>
          </a:xfrm>
          <a:prstGeom prst="rect">
            <a:avLst/>
          </a:prstGeom>
          <a:noFill/>
        </p:spPr>
        <p:txBody>
          <a:bodyPr wrap="square" rtlCol="0">
            <a:spAutoFit/>
          </a:bodyPr>
          <a:lstStyle/>
          <a:p>
            <a:r>
              <a:rPr lang="zh-CN" altLang="en-US" sz="2800" b="1"/>
              <a:t>朱自清</a:t>
            </a:r>
          </a:p>
        </p:txBody>
      </p:sp>
    </p:spTree>
    <p:extLst>
      <p:ext uri="{BB962C8B-B14F-4D97-AF65-F5344CB8AC3E}">
        <p14:creationId xmlns:p14="http://schemas.microsoft.com/office/powerpoint/2010/main" val="3328745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340768"/>
            <a:ext cx="7488832" cy="2677656"/>
          </a:xfrm>
          <a:prstGeom prst="rect">
            <a:avLst/>
          </a:prstGeom>
          <a:noFill/>
        </p:spPr>
        <p:txBody>
          <a:bodyPr wrap="square" rtlCol="0">
            <a:spAutoFit/>
          </a:bodyPr>
          <a:lstStyle/>
          <a:p>
            <a:pPr lvl="0"/>
            <a:r>
              <a:rPr lang="zh-CN" altLang="en-US" sz="2800" b="1">
                <a:solidFill>
                  <a:srgbClr val="FF0000"/>
                </a:solidFill>
              </a:rPr>
              <a:t>参考答案：</a:t>
            </a:r>
            <a:endParaRPr lang="en-US" altLang="zh-CN" sz="2800" b="1">
              <a:solidFill>
                <a:srgbClr val="FF0000"/>
              </a:solidFill>
            </a:endParaRPr>
          </a:p>
          <a:p>
            <a:pPr lvl="0"/>
            <a:r>
              <a:rPr lang="en-US" altLang="zh-CN" sz="2800" b="1">
                <a:solidFill>
                  <a:prstClr val="black"/>
                </a:solidFill>
              </a:rPr>
              <a:t>	</a:t>
            </a:r>
            <a:r>
              <a:rPr lang="zh-CN" altLang="en-US" sz="2800" b="1">
                <a:solidFill>
                  <a:prstClr val="black"/>
                </a:solidFill>
              </a:rPr>
              <a:t>该句运用</a:t>
            </a:r>
            <a:r>
              <a:rPr lang="zh-CN" altLang="en-US" sz="2800" b="1" smtClean="0">
                <a:solidFill>
                  <a:prstClr val="black"/>
                </a:solidFill>
              </a:rPr>
              <a:t>了拟人的</a:t>
            </a:r>
            <a:r>
              <a:rPr lang="zh-CN" altLang="en-US" sz="2800" b="1">
                <a:solidFill>
                  <a:prstClr val="black"/>
                </a:solidFill>
              </a:rPr>
              <a:t>修辞手法（</a:t>
            </a:r>
            <a:r>
              <a:rPr lang="en-US" altLang="zh-CN" sz="2800" b="1">
                <a:solidFill>
                  <a:prstClr val="black"/>
                </a:solidFill>
              </a:rPr>
              <a:t>1</a:t>
            </a:r>
            <a:r>
              <a:rPr lang="zh-CN" altLang="en-US" sz="2800" b="1">
                <a:solidFill>
                  <a:prstClr val="black"/>
                </a:solidFill>
              </a:rPr>
              <a:t>分），</a:t>
            </a:r>
            <a:r>
              <a:rPr lang="zh-CN" altLang="en-US" sz="2800" b="1" smtClean="0">
                <a:solidFill>
                  <a:prstClr val="black"/>
                </a:solidFill>
              </a:rPr>
              <a:t>将风和大地拟人化，</a:t>
            </a:r>
            <a:r>
              <a:rPr lang="zh-CN" altLang="en-US" sz="2800" b="1">
                <a:solidFill>
                  <a:prstClr val="black"/>
                </a:solidFill>
              </a:rPr>
              <a:t>生动形象地写出</a:t>
            </a:r>
            <a:r>
              <a:rPr lang="zh-CN" altLang="en-US" sz="2800" b="1" smtClean="0">
                <a:solidFill>
                  <a:prstClr val="black"/>
                </a:solidFill>
              </a:rPr>
              <a:t>了生机勃勃的春风春景。</a:t>
            </a:r>
            <a:r>
              <a:rPr lang="zh-CN" altLang="en-US" sz="2800" b="1">
                <a:solidFill>
                  <a:prstClr val="black"/>
                </a:solidFill>
              </a:rPr>
              <a:t>（</a:t>
            </a:r>
            <a:r>
              <a:rPr lang="en-US" altLang="zh-CN" sz="2800" b="1">
                <a:solidFill>
                  <a:prstClr val="black"/>
                </a:solidFill>
              </a:rPr>
              <a:t>1</a:t>
            </a:r>
            <a:r>
              <a:rPr lang="zh-CN" altLang="en-US" sz="2800" b="1">
                <a:solidFill>
                  <a:prstClr val="black"/>
                </a:solidFill>
              </a:rPr>
              <a:t>分</a:t>
            </a:r>
            <a:r>
              <a:rPr lang="zh-CN" altLang="en-US" sz="2800" b="1" smtClean="0">
                <a:solidFill>
                  <a:prstClr val="black"/>
                </a:solidFill>
              </a:rPr>
              <a:t>）风儿唤醒大地，说明美丽的春色是突然间展现在眼前的，这么写表达了作者对春景的欣喜、热爱之情。</a:t>
            </a:r>
            <a:r>
              <a:rPr lang="zh-CN" altLang="en-US" sz="2800" b="1">
                <a:solidFill>
                  <a:prstClr val="black"/>
                </a:solidFill>
              </a:rPr>
              <a:t>（</a:t>
            </a:r>
            <a:r>
              <a:rPr lang="en-US" altLang="zh-CN" sz="2800" b="1">
                <a:solidFill>
                  <a:prstClr val="black"/>
                </a:solidFill>
              </a:rPr>
              <a:t>2</a:t>
            </a:r>
            <a:r>
              <a:rPr lang="zh-CN" altLang="en-US" sz="2800" b="1">
                <a:solidFill>
                  <a:prstClr val="black"/>
                </a:solidFill>
              </a:rPr>
              <a:t>分）</a:t>
            </a:r>
          </a:p>
        </p:txBody>
      </p:sp>
    </p:spTree>
    <p:extLst>
      <p:ext uri="{BB962C8B-B14F-4D97-AF65-F5344CB8AC3E}">
        <p14:creationId xmlns:p14="http://schemas.microsoft.com/office/powerpoint/2010/main" val="15026952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4044" t="7594" r="8284" b="6765"/>
          <a:stretch/>
        </p:blipFill>
        <p:spPr bwMode="auto">
          <a:xfrm>
            <a:off x="7270363" y="4235525"/>
            <a:ext cx="1860594"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43608" y="1044768"/>
            <a:ext cx="4536504" cy="707886"/>
          </a:xfrm>
          <a:prstGeom prst="rect">
            <a:avLst/>
          </a:prstGeom>
          <a:noFill/>
        </p:spPr>
        <p:txBody>
          <a:bodyPr wrap="square" rtlCol="0">
            <a:spAutoFit/>
          </a:bodyPr>
          <a:lstStyle/>
          <a:p>
            <a:r>
              <a:rPr lang="zh-CN" altLang="en-US" sz="4000" b="1"/>
              <a:t>修辞手法：比喻</a:t>
            </a:r>
          </a:p>
        </p:txBody>
      </p:sp>
      <p:sp>
        <p:nvSpPr>
          <p:cNvPr id="2" name="TextBox 1"/>
          <p:cNvSpPr txBox="1"/>
          <p:nvPr/>
        </p:nvSpPr>
        <p:spPr>
          <a:xfrm>
            <a:off x="683568" y="2204864"/>
            <a:ext cx="7776864" cy="1754326"/>
          </a:xfrm>
          <a:prstGeom prst="rect">
            <a:avLst/>
          </a:prstGeom>
          <a:noFill/>
        </p:spPr>
        <p:txBody>
          <a:bodyPr wrap="square" rtlCol="0">
            <a:spAutoFit/>
          </a:bodyPr>
          <a:lstStyle/>
          <a:p>
            <a:r>
              <a:rPr lang="zh-CN" altLang="en-US" sz="3600" b="1" smtClean="0"/>
              <a:t>         比喻</a:t>
            </a:r>
            <a:r>
              <a:rPr lang="zh-CN" altLang="en-US" sz="3600" b="1"/>
              <a:t>是一种常用的修辞手法，用跟甲事物有相似之点的乙事物来描写或说明甲事物，是修辞学的辞格之一。</a:t>
            </a:r>
          </a:p>
        </p:txBody>
      </p:sp>
    </p:spTree>
    <p:extLst>
      <p:ext uri="{BB962C8B-B14F-4D97-AF65-F5344CB8AC3E}">
        <p14:creationId xmlns:p14="http://schemas.microsoft.com/office/powerpoint/2010/main" val="37159716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9747" y="3073522"/>
            <a:ext cx="1728192" cy="1143000"/>
          </a:xfrm>
        </p:spPr>
        <p:txBody>
          <a:bodyPr/>
          <a:lstStyle/>
          <a:p>
            <a:r>
              <a:rPr lang="zh-CN" altLang="en-US" b="1" smtClean="0"/>
              <a:t>比喻</a:t>
            </a:r>
            <a:endParaRPr lang="zh-CN" altLang="en-US" b="1"/>
          </a:p>
        </p:txBody>
      </p:sp>
      <p:sp>
        <p:nvSpPr>
          <p:cNvPr id="4" name="左大括号 3"/>
          <p:cNvSpPr/>
          <p:nvPr/>
        </p:nvSpPr>
        <p:spPr>
          <a:xfrm>
            <a:off x="4045666" y="1672232"/>
            <a:ext cx="648072" cy="3888432"/>
          </a:xfrm>
          <a:prstGeom prst="leftBrace">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4"/>
          <p:cNvSpPr txBox="1"/>
          <p:nvPr/>
        </p:nvSpPr>
        <p:spPr>
          <a:xfrm>
            <a:off x="5004048" y="1315437"/>
            <a:ext cx="1512168" cy="769441"/>
          </a:xfrm>
          <a:prstGeom prst="rect">
            <a:avLst/>
          </a:prstGeom>
          <a:noFill/>
        </p:spPr>
        <p:txBody>
          <a:bodyPr wrap="square" rtlCol="0">
            <a:spAutoFit/>
          </a:bodyPr>
          <a:lstStyle/>
          <a:p>
            <a:r>
              <a:rPr lang="zh-CN" altLang="en-US" sz="4400" b="1" smtClean="0"/>
              <a:t>明喻</a:t>
            </a:r>
            <a:endParaRPr lang="zh-CN" altLang="en-US" sz="4400" b="1"/>
          </a:p>
        </p:txBody>
      </p:sp>
      <p:sp>
        <p:nvSpPr>
          <p:cNvPr id="6" name="TextBox 5"/>
          <p:cNvSpPr txBox="1"/>
          <p:nvPr/>
        </p:nvSpPr>
        <p:spPr>
          <a:xfrm>
            <a:off x="5148064" y="3260302"/>
            <a:ext cx="1368152" cy="769441"/>
          </a:xfrm>
          <a:prstGeom prst="rect">
            <a:avLst/>
          </a:prstGeom>
          <a:noFill/>
        </p:spPr>
        <p:txBody>
          <a:bodyPr wrap="square" rtlCol="0">
            <a:spAutoFit/>
          </a:bodyPr>
          <a:lstStyle/>
          <a:p>
            <a:r>
              <a:rPr lang="zh-CN" altLang="en-US" sz="4400" b="1"/>
              <a:t>暗喻</a:t>
            </a:r>
          </a:p>
        </p:txBody>
      </p:sp>
      <p:sp>
        <p:nvSpPr>
          <p:cNvPr id="7" name="TextBox 6"/>
          <p:cNvSpPr txBox="1"/>
          <p:nvPr/>
        </p:nvSpPr>
        <p:spPr>
          <a:xfrm>
            <a:off x="5148064" y="5077156"/>
            <a:ext cx="1584176" cy="769441"/>
          </a:xfrm>
          <a:prstGeom prst="rect">
            <a:avLst/>
          </a:prstGeom>
          <a:noFill/>
        </p:spPr>
        <p:txBody>
          <a:bodyPr wrap="square" rtlCol="0">
            <a:spAutoFit/>
          </a:bodyPr>
          <a:lstStyle/>
          <a:p>
            <a:r>
              <a:rPr lang="zh-CN" altLang="en-US" sz="4400" b="1"/>
              <a:t>借喻</a:t>
            </a:r>
          </a:p>
        </p:txBody>
      </p:sp>
      <p:grpSp>
        <p:nvGrpSpPr>
          <p:cNvPr id="8" name="组合 40"/>
          <p:cNvGrpSpPr>
            <a:grpSpLocks/>
          </p:cNvGrpSpPr>
          <p:nvPr/>
        </p:nvGrpSpPr>
        <p:grpSpPr bwMode="auto">
          <a:xfrm>
            <a:off x="517832" y="434083"/>
            <a:ext cx="3190071" cy="1003373"/>
            <a:chOff x="467544" y="476672"/>
            <a:chExt cx="2071740" cy="1002325"/>
          </a:xfrm>
        </p:grpSpPr>
        <p:sp>
          <p:nvSpPr>
            <p:cNvPr id="9" name="圆角矩形 8"/>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10" name="TextBox 1"/>
            <p:cNvSpPr txBox="1">
              <a:spLocks noChangeArrowheads="1"/>
            </p:cNvSpPr>
            <p:nvPr/>
          </p:nvSpPr>
          <p:spPr bwMode="auto">
            <a:xfrm>
              <a:off x="595068" y="525887"/>
              <a:ext cx="1944216" cy="95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比喻的三种类型</a:t>
              </a:r>
            </a:p>
          </p:txBody>
        </p:sp>
      </p:gr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995" t="4964" r="19691" b="3854"/>
          <a:stretch/>
        </p:blipFill>
        <p:spPr bwMode="auto">
          <a:xfrm>
            <a:off x="12616" y="4581128"/>
            <a:ext cx="2339752" cy="221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045666" y="483349"/>
            <a:ext cx="1462438" cy="523220"/>
          </a:xfrm>
          <a:prstGeom prst="rect">
            <a:avLst/>
          </a:prstGeom>
          <a:noFill/>
        </p:spPr>
        <p:txBody>
          <a:bodyPr wrap="square" rtlCol="0">
            <a:spAutoFit/>
          </a:bodyPr>
          <a:lstStyle/>
          <a:p>
            <a:r>
              <a:rPr lang="zh-CN" altLang="en-US" sz="2800" b="1" smtClean="0">
                <a:solidFill>
                  <a:srgbClr val="FF0000"/>
                </a:solidFill>
              </a:rPr>
              <a:t>课本</a:t>
            </a:r>
            <a:r>
              <a:rPr lang="en-US" altLang="zh-CN" sz="2800" b="1" smtClean="0">
                <a:solidFill>
                  <a:srgbClr val="FF0000"/>
                </a:solidFill>
              </a:rPr>
              <a:t>P5</a:t>
            </a:r>
            <a:endParaRPr lang="zh-CN" altLang="en-US" sz="2800" b="1">
              <a:solidFill>
                <a:srgbClr val="FF0000"/>
              </a:solidFill>
            </a:endParaRPr>
          </a:p>
        </p:txBody>
      </p:sp>
    </p:spTree>
    <p:extLst>
      <p:ext uri="{BB962C8B-B14F-4D97-AF65-F5344CB8AC3E}">
        <p14:creationId xmlns:p14="http://schemas.microsoft.com/office/powerpoint/2010/main" val="32940329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4968" y="540282"/>
            <a:ext cx="6552728" cy="954107"/>
          </a:xfrm>
          <a:prstGeom prst="rect">
            <a:avLst/>
          </a:prstGeom>
          <a:noFill/>
        </p:spPr>
        <p:txBody>
          <a:bodyPr wrap="square" rtlCol="0">
            <a:spAutoFit/>
          </a:bodyPr>
          <a:lstStyle/>
          <a:p>
            <a:r>
              <a:rPr lang="zh-CN" altLang="en-US" sz="2800" b="1" smtClean="0"/>
              <a:t>①春天</a:t>
            </a:r>
            <a:r>
              <a:rPr lang="zh-CN" altLang="en-US" sz="2800" b="1" u="sng" smtClean="0"/>
              <a:t>像</a:t>
            </a:r>
            <a:r>
              <a:rPr lang="zh-CN" altLang="en-US" sz="2800" b="1" smtClean="0"/>
              <a:t>刚落地的娃娃，从头到脚都是新的，他生长着。 </a:t>
            </a:r>
            <a:endParaRPr lang="zh-CN" altLang="en-US" sz="2800" b="1"/>
          </a:p>
        </p:txBody>
      </p:sp>
      <p:sp>
        <p:nvSpPr>
          <p:cNvPr id="5" name="TextBox 4"/>
          <p:cNvSpPr txBox="1"/>
          <p:nvPr/>
        </p:nvSpPr>
        <p:spPr>
          <a:xfrm>
            <a:off x="7087696" y="620688"/>
            <a:ext cx="1584176" cy="523220"/>
          </a:xfrm>
          <a:prstGeom prst="rect">
            <a:avLst/>
          </a:prstGeom>
          <a:noFill/>
        </p:spPr>
        <p:txBody>
          <a:bodyPr wrap="square" rtlCol="0">
            <a:spAutoFit/>
          </a:bodyPr>
          <a:lstStyle/>
          <a:p>
            <a:r>
              <a:rPr lang="zh-CN" altLang="en-US" sz="2800" b="1" smtClean="0">
                <a:solidFill>
                  <a:srgbClr val="FF0000"/>
                </a:solidFill>
              </a:rPr>
              <a:t>（明喻）</a:t>
            </a:r>
            <a:endParaRPr lang="zh-CN" altLang="en-US" sz="2800" b="1">
              <a:solidFill>
                <a:srgbClr val="FF0000"/>
              </a:solidFill>
            </a:endParaRPr>
          </a:p>
        </p:txBody>
      </p:sp>
      <p:sp>
        <p:nvSpPr>
          <p:cNvPr id="6" name="TextBox 5"/>
          <p:cNvSpPr txBox="1"/>
          <p:nvPr/>
        </p:nvSpPr>
        <p:spPr>
          <a:xfrm>
            <a:off x="541864" y="4221088"/>
            <a:ext cx="5328592" cy="523220"/>
          </a:xfrm>
          <a:prstGeom prst="rect">
            <a:avLst/>
          </a:prstGeom>
          <a:noFill/>
        </p:spPr>
        <p:txBody>
          <a:bodyPr wrap="square" rtlCol="0">
            <a:spAutoFit/>
          </a:bodyPr>
          <a:lstStyle/>
          <a:p>
            <a:r>
              <a:rPr lang="zh-CN" altLang="en-US" sz="2800" b="1" smtClean="0"/>
              <a:t>④那</a:t>
            </a:r>
            <a:r>
              <a:rPr lang="zh-CN" altLang="en-US" sz="2800" b="1"/>
              <a:t>河畔的金柳</a:t>
            </a:r>
            <a:r>
              <a:rPr lang="zh-CN" altLang="en-US" sz="2800" b="1" u="sng"/>
              <a:t>是</a:t>
            </a:r>
            <a:r>
              <a:rPr lang="zh-CN" altLang="en-US" sz="2800" b="1"/>
              <a:t>夕阳中的新娘。</a:t>
            </a:r>
          </a:p>
        </p:txBody>
      </p:sp>
      <p:sp>
        <p:nvSpPr>
          <p:cNvPr id="7" name="TextBox 6"/>
          <p:cNvSpPr txBox="1"/>
          <p:nvPr/>
        </p:nvSpPr>
        <p:spPr>
          <a:xfrm>
            <a:off x="6156176" y="4217680"/>
            <a:ext cx="1296144" cy="523220"/>
          </a:xfrm>
          <a:prstGeom prst="rect">
            <a:avLst/>
          </a:prstGeom>
          <a:noFill/>
        </p:spPr>
        <p:txBody>
          <a:bodyPr wrap="square" rtlCol="0">
            <a:spAutoFit/>
          </a:bodyPr>
          <a:lstStyle/>
          <a:p>
            <a:r>
              <a:rPr lang="zh-CN" altLang="en-US" sz="2800" b="1">
                <a:solidFill>
                  <a:srgbClr val="FF0000"/>
                </a:solidFill>
              </a:rPr>
              <a:t>（暗喻）</a:t>
            </a:r>
          </a:p>
        </p:txBody>
      </p:sp>
      <p:sp>
        <p:nvSpPr>
          <p:cNvPr id="8" name="TextBox 7"/>
          <p:cNvSpPr txBox="1"/>
          <p:nvPr/>
        </p:nvSpPr>
        <p:spPr>
          <a:xfrm>
            <a:off x="503548" y="2924942"/>
            <a:ext cx="6516724" cy="954107"/>
          </a:xfrm>
          <a:prstGeom prst="rect">
            <a:avLst/>
          </a:prstGeom>
          <a:noFill/>
        </p:spPr>
        <p:txBody>
          <a:bodyPr wrap="square" rtlCol="0">
            <a:spAutoFit/>
          </a:bodyPr>
          <a:lstStyle/>
          <a:p>
            <a:r>
              <a:rPr lang="zh-CN" altLang="en-US" sz="2800" b="1" smtClean="0"/>
              <a:t>③更多</a:t>
            </a:r>
            <a:r>
              <a:rPr lang="zh-CN" altLang="en-US" sz="2800" b="1"/>
              <a:t>的时候，乌云四合，层峦叠嶂都</a:t>
            </a:r>
            <a:r>
              <a:rPr lang="zh-CN" altLang="en-US" sz="2800" b="1" u="sng"/>
              <a:t>成了</a:t>
            </a:r>
            <a:r>
              <a:rPr lang="zh-CN" altLang="en-US" sz="2800" b="1"/>
              <a:t>水墨山水。</a:t>
            </a:r>
          </a:p>
        </p:txBody>
      </p:sp>
      <p:sp>
        <p:nvSpPr>
          <p:cNvPr id="9" name="TextBox 8"/>
          <p:cNvSpPr txBox="1"/>
          <p:nvPr/>
        </p:nvSpPr>
        <p:spPr>
          <a:xfrm>
            <a:off x="6948264" y="2924944"/>
            <a:ext cx="1507584" cy="523220"/>
          </a:xfrm>
          <a:prstGeom prst="rect">
            <a:avLst/>
          </a:prstGeom>
          <a:noFill/>
        </p:spPr>
        <p:txBody>
          <a:bodyPr wrap="square" rtlCol="0">
            <a:spAutoFit/>
          </a:bodyPr>
          <a:lstStyle/>
          <a:p>
            <a:r>
              <a:rPr lang="zh-CN" altLang="en-US" sz="2800" b="1">
                <a:solidFill>
                  <a:srgbClr val="FF0000"/>
                </a:solidFill>
              </a:rPr>
              <a:t>（暗喻）</a:t>
            </a:r>
          </a:p>
        </p:txBody>
      </p:sp>
      <p:sp>
        <p:nvSpPr>
          <p:cNvPr id="10" name="TextBox 9"/>
          <p:cNvSpPr txBox="1"/>
          <p:nvPr/>
        </p:nvSpPr>
        <p:spPr>
          <a:xfrm>
            <a:off x="541864" y="1700808"/>
            <a:ext cx="6118368" cy="954107"/>
          </a:xfrm>
          <a:prstGeom prst="rect">
            <a:avLst/>
          </a:prstGeom>
          <a:noFill/>
        </p:spPr>
        <p:txBody>
          <a:bodyPr wrap="square" rtlCol="0">
            <a:spAutoFit/>
          </a:bodyPr>
          <a:lstStyle/>
          <a:p>
            <a:r>
              <a:rPr lang="zh-CN" altLang="en-US" sz="2800" b="1" smtClean="0"/>
              <a:t>②</a:t>
            </a:r>
            <a:r>
              <a:rPr lang="en-US" altLang="zh-CN" sz="2800" b="1" smtClean="0"/>
              <a:t>……</a:t>
            </a:r>
            <a:r>
              <a:rPr lang="zh-CN" altLang="en-US" sz="2800" b="1"/>
              <a:t>看着看着，这件花衣</a:t>
            </a:r>
            <a:r>
              <a:rPr lang="zh-CN" altLang="en-US" sz="2800" b="1" u="sng"/>
              <a:t>好像</a:t>
            </a:r>
            <a:r>
              <a:rPr lang="zh-CN" altLang="en-US" sz="2800" b="1"/>
              <a:t>被风儿吹动，叫你希望看到更美的山的肌肤。</a:t>
            </a:r>
          </a:p>
        </p:txBody>
      </p:sp>
      <p:sp>
        <p:nvSpPr>
          <p:cNvPr id="11" name="TextBox 10"/>
          <p:cNvSpPr txBox="1"/>
          <p:nvPr/>
        </p:nvSpPr>
        <p:spPr>
          <a:xfrm>
            <a:off x="6660232" y="1772816"/>
            <a:ext cx="2266157" cy="523220"/>
          </a:xfrm>
          <a:prstGeom prst="rect">
            <a:avLst/>
          </a:prstGeom>
          <a:noFill/>
        </p:spPr>
        <p:txBody>
          <a:bodyPr wrap="square" rtlCol="0">
            <a:spAutoFit/>
          </a:bodyPr>
          <a:lstStyle/>
          <a:p>
            <a:r>
              <a:rPr lang="zh-CN" altLang="en-US" sz="2800" b="1">
                <a:solidFill>
                  <a:srgbClr val="FF0000"/>
                </a:solidFill>
              </a:rPr>
              <a:t>（非比喻句）</a:t>
            </a:r>
          </a:p>
        </p:txBody>
      </p:sp>
      <p:sp>
        <p:nvSpPr>
          <p:cNvPr id="12" name="TextBox 11"/>
          <p:cNvSpPr txBox="1"/>
          <p:nvPr/>
        </p:nvSpPr>
        <p:spPr>
          <a:xfrm>
            <a:off x="541864" y="5229200"/>
            <a:ext cx="6262384" cy="954107"/>
          </a:xfrm>
          <a:prstGeom prst="rect">
            <a:avLst/>
          </a:prstGeom>
          <a:noFill/>
        </p:spPr>
        <p:txBody>
          <a:bodyPr wrap="square" rtlCol="0">
            <a:spAutoFit/>
          </a:bodyPr>
          <a:lstStyle/>
          <a:p>
            <a:r>
              <a:rPr lang="zh-CN" altLang="en-US" sz="2800" b="1"/>
              <a:t>⑤微黄的阳光斜射到山腰上，那点薄雪</a:t>
            </a:r>
            <a:r>
              <a:rPr lang="zh-CN" altLang="en-US" sz="2800" b="1" u="sng"/>
              <a:t>好像</a:t>
            </a:r>
            <a:r>
              <a:rPr lang="zh-CN" altLang="en-US" sz="2800" b="1"/>
              <a:t>忽然害了羞，微微露出点粉色！</a:t>
            </a:r>
          </a:p>
        </p:txBody>
      </p:sp>
      <p:sp>
        <p:nvSpPr>
          <p:cNvPr id="13" name="TextBox 12"/>
          <p:cNvSpPr txBox="1"/>
          <p:nvPr/>
        </p:nvSpPr>
        <p:spPr>
          <a:xfrm>
            <a:off x="6812632" y="5301208"/>
            <a:ext cx="2266157" cy="523220"/>
          </a:xfrm>
          <a:prstGeom prst="rect">
            <a:avLst/>
          </a:prstGeom>
          <a:noFill/>
        </p:spPr>
        <p:txBody>
          <a:bodyPr wrap="square" rtlCol="0">
            <a:spAutoFit/>
          </a:bodyPr>
          <a:lstStyle/>
          <a:p>
            <a:r>
              <a:rPr lang="zh-CN" altLang="en-US" sz="2800" b="1">
                <a:solidFill>
                  <a:srgbClr val="FF0000"/>
                </a:solidFill>
              </a:rPr>
              <a:t>（非比喻句）</a:t>
            </a:r>
          </a:p>
        </p:txBody>
      </p:sp>
    </p:spTree>
    <p:extLst>
      <p:ext uri="{BB962C8B-B14F-4D97-AF65-F5344CB8AC3E}">
        <p14:creationId xmlns:p14="http://schemas.microsoft.com/office/powerpoint/2010/main" val="418706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0"/>
          <p:cNvGrpSpPr>
            <a:grpSpLocks/>
          </p:cNvGrpSpPr>
          <p:nvPr/>
        </p:nvGrpSpPr>
        <p:grpSpPr bwMode="auto">
          <a:xfrm>
            <a:off x="517833" y="484290"/>
            <a:ext cx="2686015" cy="1072501"/>
            <a:chOff x="467544" y="476672"/>
            <a:chExt cx="2071740" cy="1002325"/>
          </a:xfrm>
        </p:grpSpPr>
        <p:sp>
          <p:nvSpPr>
            <p:cNvPr id="5" name="圆角矩形 4"/>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6" name="TextBox 1"/>
            <p:cNvSpPr txBox="1">
              <a:spLocks noChangeArrowheads="1"/>
            </p:cNvSpPr>
            <p:nvPr/>
          </p:nvSpPr>
          <p:spPr bwMode="auto">
            <a:xfrm>
              <a:off x="595068" y="525887"/>
              <a:ext cx="1944216" cy="95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练一练：赏析</a:t>
              </a:r>
            </a:p>
          </p:txBody>
        </p:sp>
      </p:grpSp>
      <p:sp>
        <p:nvSpPr>
          <p:cNvPr id="8" name="TextBox 7"/>
          <p:cNvSpPr txBox="1"/>
          <p:nvPr/>
        </p:nvSpPr>
        <p:spPr>
          <a:xfrm>
            <a:off x="678568" y="1556791"/>
            <a:ext cx="7853872" cy="1815882"/>
          </a:xfrm>
          <a:prstGeom prst="rect">
            <a:avLst/>
          </a:prstGeom>
          <a:noFill/>
        </p:spPr>
        <p:txBody>
          <a:bodyPr wrap="square" rtlCol="0">
            <a:spAutoFit/>
          </a:bodyPr>
          <a:lstStyle/>
          <a:p>
            <a:r>
              <a:rPr lang="zh-CN" altLang="en-US" sz="2800" b="1" smtClean="0">
                <a:solidFill>
                  <a:srgbClr val="FF0000"/>
                </a:solidFill>
              </a:rPr>
              <a:t>赏析比喻句的答题模式：</a:t>
            </a:r>
            <a:endParaRPr lang="en-US" altLang="zh-CN" sz="2800" b="1" smtClean="0">
              <a:solidFill>
                <a:srgbClr val="FF0000"/>
              </a:solidFill>
            </a:endParaRPr>
          </a:p>
          <a:p>
            <a:r>
              <a:rPr lang="zh-CN" altLang="en-US" sz="2800" b="1" smtClean="0"/>
              <a:t>该句运用了（      ）的修辞手法，将（       ）比作（       ），生动形象的写出了（       ），表达了（       ）思想感情。</a:t>
            </a:r>
            <a:endParaRPr lang="zh-CN" altLang="en-US" sz="2800" b="1"/>
          </a:p>
        </p:txBody>
      </p:sp>
      <p:sp>
        <p:nvSpPr>
          <p:cNvPr id="9" name="TextBox 8"/>
          <p:cNvSpPr txBox="1"/>
          <p:nvPr/>
        </p:nvSpPr>
        <p:spPr>
          <a:xfrm>
            <a:off x="669464" y="3751383"/>
            <a:ext cx="7934984" cy="1815882"/>
          </a:xfrm>
          <a:prstGeom prst="rect">
            <a:avLst/>
          </a:prstGeom>
          <a:noFill/>
        </p:spPr>
        <p:txBody>
          <a:bodyPr wrap="square" rtlCol="0">
            <a:spAutoFit/>
          </a:bodyPr>
          <a:lstStyle/>
          <a:p>
            <a:r>
              <a:rPr lang="zh-CN" altLang="en-US" sz="2800" b="1" smtClean="0">
                <a:solidFill>
                  <a:srgbClr val="FF0000"/>
                </a:solidFill>
              </a:rPr>
              <a:t>例：</a:t>
            </a:r>
            <a:endParaRPr lang="en-US" altLang="zh-CN" sz="2800" b="1" smtClean="0">
              <a:solidFill>
                <a:srgbClr val="FF0000"/>
              </a:solidFill>
            </a:endParaRPr>
          </a:p>
          <a:p>
            <a:r>
              <a:rPr lang="zh-CN" altLang="en-US" sz="2800" b="1" smtClean="0"/>
              <a:t>从修辞手法的角度，赏析划线句子的表达效果？</a:t>
            </a:r>
            <a:endParaRPr lang="en-US" altLang="zh-CN" sz="2800" b="1" smtClean="0"/>
          </a:p>
          <a:p>
            <a:r>
              <a:rPr lang="zh-CN" altLang="en-US" sz="2800" b="1" u="sng" smtClean="0">
                <a:latin typeface="楷体" pitchFamily="49" charset="-122"/>
                <a:ea typeface="楷体" pitchFamily="49" charset="-122"/>
              </a:rPr>
              <a:t>孩子们呵着冻得通红，像紫芽姜一般的小手，七八个一齐来叠雪罗汉。</a:t>
            </a:r>
            <a:endParaRPr lang="zh-CN" altLang="en-US" sz="2800" b="1" u="sng">
              <a:latin typeface="楷体" pitchFamily="49" charset="-122"/>
              <a:ea typeface="楷体" pitchFamily="49" charset="-122"/>
            </a:endParaRPr>
          </a:p>
        </p:txBody>
      </p:sp>
    </p:spTree>
    <p:extLst>
      <p:ext uri="{BB962C8B-B14F-4D97-AF65-F5344CB8AC3E}">
        <p14:creationId xmlns:p14="http://schemas.microsoft.com/office/powerpoint/2010/main" val="20711807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196752"/>
            <a:ext cx="8496944" cy="2677656"/>
          </a:xfrm>
          <a:prstGeom prst="rect">
            <a:avLst/>
          </a:prstGeom>
          <a:noFill/>
        </p:spPr>
        <p:txBody>
          <a:bodyPr wrap="square" rtlCol="0">
            <a:spAutoFit/>
          </a:bodyPr>
          <a:lstStyle/>
          <a:p>
            <a:r>
              <a:rPr lang="zh-CN" altLang="en-US" sz="2800" b="1" smtClean="0">
                <a:solidFill>
                  <a:srgbClr val="FF0000"/>
                </a:solidFill>
              </a:rPr>
              <a:t>参考答案：</a:t>
            </a:r>
            <a:endParaRPr lang="en-US" altLang="zh-CN" sz="2800" b="1" smtClean="0">
              <a:solidFill>
                <a:srgbClr val="FF0000"/>
              </a:solidFill>
            </a:endParaRPr>
          </a:p>
          <a:p>
            <a:r>
              <a:rPr lang="en-US" altLang="zh-CN" sz="2800" b="1" smtClean="0"/>
              <a:t>	</a:t>
            </a:r>
            <a:r>
              <a:rPr lang="zh-CN" altLang="en-US" sz="2800" b="1" smtClean="0"/>
              <a:t>该句运用了比喻的修辞手法（</a:t>
            </a:r>
            <a:r>
              <a:rPr lang="en-US" altLang="zh-CN" sz="2800" b="1" smtClean="0"/>
              <a:t>1</a:t>
            </a:r>
            <a:r>
              <a:rPr lang="zh-CN" altLang="en-US" sz="2800" b="1" smtClean="0"/>
              <a:t>分），将孩子们的小手比作紫芽姜，生动形象地写出了寒冷天气下孩子们手的状态。（</a:t>
            </a:r>
            <a:r>
              <a:rPr lang="en-US" altLang="zh-CN" sz="2800" b="1" smtClean="0"/>
              <a:t>1</a:t>
            </a:r>
            <a:r>
              <a:rPr lang="zh-CN" altLang="en-US" sz="2800" b="1" smtClean="0"/>
              <a:t>分）即使是小手被冻成“紫芽姜”样，也要堆雪罗汉，表达了孩子们不畏严寒，满心欢喜、兴奋的思想感情。（</a:t>
            </a:r>
            <a:r>
              <a:rPr lang="en-US" altLang="zh-CN" sz="2800" b="1" smtClean="0"/>
              <a:t>2</a:t>
            </a:r>
            <a:r>
              <a:rPr lang="zh-CN" altLang="en-US" sz="2800" b="1" smtClean="0"/>
              <a:t>分）</a:t>
            </a:r>
            <a:endParaRPr lang="zh-CN" altLang="en-US" sz="2800" b="1"/>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440" t="7248" r="18525" b="4778"/>
          <a:stretch/>
        </p:blipFill>
        <p:spPr bwMode="auto">
          <a:xfrm>
            <a:off x="6588224" y="3501008"/>
            <a:ext cx="1680208" cy="2983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27793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p:cNvGrpSpPr>
            <a:grpSpLocks/>
          </p:cNvGrpSpPr>
          <p:nvPr/>
        </p:nvGrpSpPr>
        <p:grpSpPr bwMode="auto">
          <a:xfrm>
            <a:off x="755576" y="536951"/>
            <a:ext cx="1944115" cy="665174"/>
            <a:chOff x="467544" y="476672"/>
            <a:chExt cx="2210692" cy="621650"/>
          </a:xfrm>
        </p:grpSpPr>
        <p:sp>
          <p:nvSpPr>
            <p:cNvPr id="3" name="圆角矩形 2"/>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4" name="TextBox 1"/>
            <p:cNvSpPr txBox="1">
              <a:spLocks noChangeArrowheads="1"/>
            </p:cNvSpPr>
            <p:nvPr/>
          </p:nvSpPr>
          <p:spPr bwMode="auto">
            <a:xfrm>
              <a:off x="734021" y="543004"/>
              <a:ext cx="1944215" cy="488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品一品</a:t>
              </a:r>
            </a:p>
          </p:txBody>
        </p:sp>
      </p:grpSp>
      <p:sp>
        <p:nvSpPr>
          <p:cNvPr id="5" name="TextBox 4"/>
          <p:cNvSpPr txBox="1"/>
          <p:nvPr/>
        </p:nvSpPr>
        <p:spPr>
          <a:xfrm>
            <a:off x="431540" y="1916831"/>
            <a:ext cx="7992888" cy="1384995"/>
          </a:xfrm>
          <a:prstGeom prst="rect">
            <a:avLst/>
          </a:prstGeom>
          <a:noFill/>
        </p:spPr>
        <p:txBody>
          <a:bodyPr wrap="square" rtlCol="0">
            <a:spAutoFit/>
          </a:bodyPr>
          <a:lstStyle/>
          <a:p>
            <a:pPr lvl="0"/>
            <a:r>
              <a:rPr lang="zh-CN" altLang="en-US" sz="2800" b="1" smtClean="0">
                <a:solidFill>
                  <a:srgbClr val="FF0000"/>
                </a:solidFill>
              </a:rPr>
              <a:t>第</a:t>
            </a:r>
            <a:r>
              <a:rPr lang="en-US" altLang="zh-CN" sz="2800" b="1" smtClean="0">
                <a:solidFill>
                  <a:srgbClr val="FF0000"/>
                </a:solidFill>
              </a:rPr>
              <a:t>3</a:t>
            </a:r>
            <a:r>
              <a:rPr lang="zh-CN" altLang="en-US" sz="2800" b="1" smtClean="0">
                <a:solidFill>
                  <a:srgbClr val="FF0000"/>
                </a:solidFill>
              </a:rPr>
              <a:t>自然段：</a:t>
            </a:r>
            <a:endParaRPr lang="en-US" altLang="zh-CN" sz="2800" b="1" smtClean="0">
              <a:solidFill>
                <a:srgbClr val="FF0000"/>
              </a:solidFill>
            </a:endParaRPr>
          </a:p>
          <a:p>
            <a:pPr lvl="0"/>
            <a:endParaRPr lang="en-US" altLang="zh-CN" sz="2800" b="1">
              <a:solidFill>
                <a:srgbClr val="FF0000"/>
              </a:solidFill>
            </a:endParaRPr>
          </a:p>
          <a:p>
            <a:pPr lvl="0"/>
            <a:r>
              <a:rPr lang="zh-CN" altLang="en-US" sz="2800" b="1"/>
              <a:t>小草</a:t>
            </a:r>
            <a:r>
              <a:rPr lang="zh-CN" altLang="en-US" sz="2800" b="1" smtClean="0"/>
              <a:t>偷偷地从</a:t>
            </a:r>
            <a:r>
              <a:rPr lang="zh-CN" altLang="en-US" sz="2800" b="1"/>
              <a:t>土里</a:t>
            </a:r>
            <a:r>
              <a:rPr lang="zh-CN" altLang="en-US" sz="2800" b="1">
                <a:solidFill>
                  <a:srgbClr val="FF0000"/>
                </a:solidFill>
              </a:rPr>
              <a:t>钻</a:t>
            </a:r>
            <a:r>
              <a:rPr lang="zh-CN" altLang="en-US" sz="2800" b="1" smtClean="0"/>
              <a:t>出来，嫩嫩的，绿绿的。</a:t>
            </a:r>
            <a:endParaRPr lang="en-US" altLang="zh-CN" sz="2800" b="1"/>
          </a:p>
        </p:txBody>
      </p:sp>
      <p:sp>
        <p:nvSpPr>
          <p:cNvPr id="6" name="TextBox 5"/>
          <p:cNvSpPr txBox="1"/>
          <p:nvPr/>
        </p:nvSpPr>
        <p:spPr>
          <a:xfrm>
            <a:off x="431540" y="3614160"/>
            <a:ext cx="8640960" cy="523220"/>
          </a:xfrm>
          <a:prstGeom prst="rect">
            <a:avLst/>
          </a:prstGeom>
          <a:noFill/>
        </p:spPr>
        <p:txBody>
          <a:bodyPr wrap="square" rtlCol="0">
            <a:spAutoFit/>
          </a:bodyPr>
          <a:lstStyle/>
          <a:p>
            <a:r>
              <a:rPr lang="en-US" altLang="zh-CN" sz="2800" b="1"/>
              <a:t>Q</a:t>
            </a:r>
            <a:r>
              <a:rPr lang="zh-CN" altLang="en-US" sz="2800" b="1"/>
              <a:t>：此处“钻”字用得好，好在哪里？说说你的理由。</a:t>
            </a:r>
          </a:p>
        </p:txBody>
      </p:sp>
    </p:spTree>
    <p:extLst>
      <p:ext uri="{BB962C8B-B14F-4D97-AF65-F5344CB8AC3E}">
        <p14:creationId xmlns:p14="http://schemas.microsoft.com/office/powerpoint/2010/main" val="26456526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0"/>
          <p:cNvGrpSpPr>
            <a:grpSpLocks/>
          </p:cNvGrpSpPr>
          <p:nvPr/>
        </p:nvGrpSpPr>
        <p:grpSpPr bwMode="auto">
          <a:xfrm>
            <a:off x="755576" y="536951"/>
            <a:ext cx="1944115" cy="665174"/>
            <a:chOff x="467544" y="476672"/>
            <a:chExt cx="2210692" cy="621650"/>
          </a:xfrm>
        </p:grpSpPr>
        <p:sp>
          <p:nvSpPr>
            <p:cNvPr id="4" name="圆角矩形 3"/>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5" name="TextBox 1"/>
            <p:cNvSpPr txBox="1">
              <a:spLocks noChangeArrowheads="1"/>
            </p:cNvSpPr>
            <p:nvPr/>
          </p:nvSpPr>
          <p:spPr bwMode="auto">
            <a:xfrm>
              <a:off x="734021" y="543004"/>
              <a:ext cx="1944215" cy="488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品一品</a:t>
              </a:r>
            </a:p>
          </p:txBody>
        </p:sp>
      </p:grpSp>
      <p:sp>
        <p:nvSpPr>
          <p:cNvPr id="2" name="TextBox 1"/>
          <p:cNvSpPr txBox="1"/>
          <p:nvPr/>
        </p:nvSpPr>
        <p:spPr>
          <a:xfrm>
            <a:off x="611560" y="1753408"/>
            <a:ext cx="7859046" cy="1815882"/>
          </a:xfrm>
          <a:prstGeom prst="rect">
            <a:avLst/>
          </a:prstGeom>
          <a:noFill/>
        </p:spPr>
        <p:txBody>
          <a:bodyPr wrap="square" rtlCol="0">
            <a:spAutoFit/>
          </a:bodyPr>
          <a:lstStyle/>
          <a:p>
            <a:r>
              <a:rPr lang="zh-CN" altLang="en-US" sz="2800" b="1" smtClean="0">
                <a:solidFill>
                  <a:srgbClr val="FF0000"/>
                </a:solidFill>
              </a:rPr>
              <a:t>第</a:t>
            </a:r>
            <a:r>
              <a:rPr lang="en-US" altLang="zh-CN" sz="2800" b="1" smtClean="0">
                <a:solidFill>
                  <a:srgbClr val="FF0000"/>
                </a:solidFill>
              </a:rPr>
              <a:t>4</a:t>
            </a:r>
            <a:r>
              <a:rPr lang="zh-CN" altLang="en-US" sz="2800" b="1" smtClean="0">
                <a:solidFill>
                  <a:srgbClr val="FF0000"/>
                </a:solidFill>
              </a:rPr>
              <a:t>自然段：</a:t>
            </a:r>
            <a:endParaRPr lang="en-US" altLang="zh-CN" sz="2800" b="1">
              <a:solidFill>
                <a:srgbClr val="FF0000"/>
              </a:solidFill>
            </a:endParaRPr>
          </a:p>
          <a:p>
            <a:endParaRPr lang="en-US" altLang="zh-CN" sz="2800" b="1" smtClean="0">
              <a:solidFill>
                <a:srgbClr val="FF0000"/>
              </a:solidFill>
            </a:endParaRPr>
          </a:p>
          <a:p>
            <a:r>
              <a:rPr lang="zh-CN" altLang="en-US" sz="2800" b="1" smtClean="0"/>
              <a:t>        野花遍地是：杂样儿，有名字的，没名字的，</a:t>
            </a:r>
            <a:r>
              <a:rPr lang="zh-CN" altLang="en-US" sz="2800" b="1" smtClean="0">
                <a:solidFill>
                  <a:srgbClr val="FF0000"/>
                </a:solidFill>
              </a:rPr>
              <a:t>散</a:t>
            </a:r>
            <a:r>
              <a:rPr lang="zh-CN" altLang="en-US" sz="2800" b="1" smtClean="0"/>
              <a:t>在草丛里，像眼睛，像星星，还眨呀眨的。</a:t>
            </a:r>
            <a:endParaRPr lang="en-US" altLang="zh-CN" sz="2800" b="1"/>
          </a:p>
        </p:txBody>
      </p:sp>
      <p:sp>
        <p:nvSpPr>
          <p:cNvPr id="6" name="TextBox 5"/>
          <p:cNvSpPr txBox="1"/>
          <p:nvPr/>
        </p:nvSpPr>
        <p:spPr>
          <a:xfrm>
            <a:off x="755576" y="3815462"/>
            <a:ext cx="6944637" cy="523220"/>
          </a:xfrm>
          <a:prstGeom prst="rect">
            <a:avLst/>
          </a:prstGeom>
          <a:noFill/>
        </p:spPr>
        <p:txBody>
          <a:bodyPr wrap="square" rtlCol="0">
            <a:spAutoFit/>
          </a:bodyPr>
          <a:lstStyle/>
          <a:p>
            <a:r>
              <a:rPr lang="en-US" altLang="zh-CN" sz="2800" b="1"/>
              <a:t>Q</a:t>
            </a:r>
            <a:r>
              <a:rPr lang="zh-CN" altLang="en-US" sz="2800" b="1"/>
              <a:t>：“散”可不可以改成“开”，为什么？</a:t>
            </a:r>
          </a:p>
        </p:txBody>
      </p:sp>
    </p:spTree>
    <p:extLst>
      <p:ext uri="{BB962C8B-B14F-4D97-AF65-F5344CB8AC3E}">
        <p14:creationId xmlns:p14="http://schemas.microsoft.com/office/powerpoint/2010/main" val="29653949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716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692695"/>
            <a:ext cx="8064896" cy="1323439"/>
          </a:xfrm>
          <a:prstGeom prst="rect">
            <a:avLst/>
          </a:prstGeom>
          <a:noFill/>
        </p:spPr>
        <p:txBody>
          <a:bodyPr wrap="square" rtlCol="0">
            <a:spAutoFit/>
          </a:bodyPr>
          <a:lstStyle/>
          <a:p>
            <a:r>
              <a:rPr lang="zh-CN" altLang="en-US" sz="4000" smtClean="0">
                <a:latin typeface="华文行楷" pitchFamily="2" charset="-122"/>
                <a:ea typeface="华文行楷" pitchFamily="2" charset="-122"/>
              </a:rPr>
              <a:t>春眠不觉晓，处处闻啼鸟。</a:t>
            </a:r>
            <a:endParaRPr lang="en-US" altLang="zh-CN" sz="4000" smtClean="0">
              <a:latin typeface="华文行楷" pitchFamily="2" charset="-122"/>
              <a:ea typeface="华文行楷" pitchFamily="2" charset="-122"/>
            </a:endParaRPr>
          </a:p>
          <a:p>
            <a:r>
              <a:rPr lang="en-US" altLang="zh-CN" sz="4000" smtClean="0">
                <a:latin typeface="华文行楷" pitchFamily="2" charset="-122"/>
                <a:ea typeface="华文行楷" pitchFamily="2" charset="-122"/>
              </a:rPr>
              <a:t>                          ——</a:t>
            </a:r>
            <a:r>
              <a:rPr lang="zh-CN" altLang="en-US" sz="4000" smtClean="0">
                <a:latin typeface="华文行楷" pitchFamily="2" charset="-122"/>
                <a:ea typeface="华文行楷" pitchFamily="2" charset="-122"/>
              </a:rPr>
              <a:t>孟浩然</a:t>
            </a:r>
            <a:r>
              <a:rPr lang="en-US" altLang="zh-CN" sz="4000" smtClean="0">
                <a:latin typeface="华文行楷" pitchFamily="2" charset="-122"/>
                <a:ea typeface="华文行楷" pitchFamily="2" charset="-122"/>
              </a:rPr>
              <a:t>《</a:t>
            </a:r>
            <a:r>
              <a:rPr lang="zh-CN" altLang="en-US" sz="4000" smtClean="0">
                <a:latin typeface="华文行楷" pitchFamily="2" charset="-122"/>
                <a:ea typeface="华文行楷" pitchFamily="2" charset="-122"/>
              </a:rPr>
              <a:t>春晓</a:t>
            </a:r>
            <a:r>
              <a:rPr lang="en-US" altLang="zh-CN" sz="4000" smtClean="0">
                <a:latin typeface="华文行楷" pitchFamily="2" charset="-122"/>
                <a:ea typeface="华文行楷" pitchFamily="2" charset="-122"/>
              </a:rPr>
              <a:t>》</a:t>
            </a:r>
            <a:endParaRPr lang="zh-CN" altLang="en-US" sz="4000">
              <a:latin typeface="华文行楷" pitchFamily="2" charset="-122"/>
              <a:ea typeface="华文行楷" pitchFamily="2" charset="-122"/>
            </a:endParaRPr>
          </a:p>
        </p:txBody>
      </p:sp>
      <p:sp>
        <p:nvSpPr>
          <p:cNvPr id="5" name="TextBox 4"/>
          <p:cNvSpPr txBox="1"/>
          <p:nvPr/>
        </p:nvSpPr>
        <p:spPr>
          <a:xfrm>
            <a:off x="415556" y="2306745"/>
            <a:ext cx="8456904" cy="1323439"/>
          </a:xfrm>
          <a:prstGeom prst="rect">
            <a:avLst/>
          </a:prstGeom>
          <a:noFill/>
        </p:spPr>
        <p:txBody>
          <a:bodyPr wrap="square" rtlCol="0">
            <a:spAutoFit/>
          </a:bodyPr>
          <a:lstStyle/>
          <a:p>
            <a:r>
              <a:rPr lang="zh-CN" altLang="en-US" sz="4000">
                <a:solidFill>
                  <a:srgbClr val="FF0000"/>
                </a:solidFill>
                <a:latin typeface="华文行楷" pitchFamily="2" charset="-122"/>
                <a:ea typeface="华文行楷" pitchFamily="2" charset="-122"/>
              </a:rPr>
              <a:t>春风又绿江南岸，明月何时照我还</a:t>
            </a:r>
            <a:r>
              <a:rPr lang="zh-CN" altLang="en-US" sz="4000" smtClean="0">
                <a:solidFill>
                  <a:srgbClr val="FF0000"/>
                </a:solidFill>
                <a:latin typeface="华文行楷" pitchFamily="2" charset="-122"/>
                <a:ea typeface="华文行楷" pitchFamily="2" charset="-122"/>
              </a:rPr>
              <a:t>？</a:t>
            </a:r>
            <a:endParaRPr lang="en-US" altLang="zh-CN" sz="4000" smtClean="0">
              <a:solidFill>
                <a:srgbClr val="FF0000"/>
              </a:solidFill>
              <a:latin typeface="华文行楷" pitchFamily="2" charset="-122"/>
              <a:ea typeface="华文行楷" pitchFamily="2" charset="-122"/>
            </a:endParaRPr>
          </a:p>
          <a:p>
            <a:r>
              <a:rPr lang="en-US" altLang="zh-CN" sz="4000" smtClean="0">
                <a:solidFill>
                  <a:srgbClr val="FF0000"/>
                </a:solidFill>
                <a:latin typeface="华文行楷" pitchFamily="2" charset="-122"/>
                <a:ea typeface="华文行楷" pitchFamily="2" charset="-122"/>
              </a:rPr>
              <a:t>                     ——</a:t>
            </a:r>
            <a:r>
              <a:rPr lang="zh-CN" altLang="en-US" sz="4000">
                <a:solidFill>
                  <a:srgbClr val="FF0000"/>
                </a:solidFill>
                <a:latin typeface="华文行楷" pitchFamily="2" charset="-122"/>
                <a:ea typeface="华文行楷" pitchFamily="2" charset="-122"/>
              </a:rPr>
              <a:t>王安石</a:t>
            </a:r>
            <a:r>
              <a:rPr lang="en-US" altLang="zh-CN" sz="4000">
                <a:solidFill>
                  <a:srgbClr val="FF0000"/>
                </a:solidFill>
                <a:latin typeface="华文行楷" pitchFamily="2" charset="-122"/>
                <a:ea typeface="华文行楷" pitchFamily="2" charset="-122"/>
              </a:rPr>
              <a:t>《</a:t>
            </a:r>
            <a:r>
              <a:rPr lang="zh-CN" altLang="en-US" sz="4000">
                <a:solidFill>
                  <a:srgbClr val="FF0000"/>
                </a:solidFill>
                <a:latin typeface="华文行楷" pitchFamily="2" charset="-122"/>
                <a:ea typeface="华文行楷" pitchFamily="2" charset="-122"/>
              </a:rPr>
              <a:t>泊船瓜洲</a:t>
            </a:r>
            <a:r>
              <a:rPr lang="en-US" altLang="zh-CN" sz="4000">
                <a:solidFill>
                  <a:srgbClr val="FF0000"/>
                </a:solidFill>
                <a:latin typeface="华文行楷" pitchFamily="2" charset="-122"/>
                <a:ea typeface="华文行楷" pitchFamily="2" charset="-122"/>
              </a:rPr>
              <a:t>》</a:t>
            </a:r>
            <a:endParaRPr lang="zh-CN" altLang="en-US" sz="4000">
              <a:solidFill>
                <a:srgbClr val="FF0000"/>
              </a:solidFill>
              <a:latin typeface="华文行楷" pitchFamily="2" charset="-122"/>
              <a:ea typeface="华文行楷" pitchFamily="2" charset="-122"/>
            </a:endParaRPr>
          </a:p>
        </p:txBody>
      </p:sp>
      <p:sp>
        <p:nvSpPr>
          <p:cNvPr id="6" name="TextBox 5"/>
          <p:cNvSpPr txBox="1"/>
          <p:nvPr/>
        </p:nvSpPr>
        <p:spPr>
          <a:xfrm>
            <a:off x="611560" y="3658379"/>
            <a:ext cx="8064896" cy="1323439"/>
          </a:xfrm>
          <a:prstGeom prst="rect">
            <a:avLst/>
          </a:prstGeom>
          <a:noFill/>
        </p:spPr>
        <p:txBody>
          <a:bodyPr wrap="square" rtlCol="0">
            <a:spAutoFit/>
          </a:bodyPr>
          <a:lstStyle/>
          <a:p>
            <a:r>
              <a:rPr lang="zh-CN" altLang="en-US" sz="4000">
                <a:latin typeface="华文行楷" pitchFamily="2" charset="-122"/>
                <a:ea typeface="华文行楷" pitchFamily="2" charset="-122"/>
              </a:rPr>
              <a:t>红豆生南国，春来发几枝</a:t>
            </a:r>
            <a:r>
              <a:rPr lang="zh-CN" altLang="en-US" sz="4000" smtClean="0">
                <a:latin typeface="华文行楷" pitchFamily="2" charset="-122"/>
                <a:ea typeface="华文行楷" pitchFamily="2" charset="-122"/>
              </a:rPr>
              <a:t>。</a:t>
            </a:r>
            <a:endParaRPr lang="en-US" altLang="zh-CN" sz="4000" smtClean="0">
              <a:latin typeface="华文行楷" pitchFamily="2" charset="-122"/>
              <a:ea typeface="华文行楷" pitchFamily="2" charset="-122"/>
            </a:endParaRPr>
          </a:p>
          <a:p>
            <a:r>
              <a:rPr lang="en-US" altLang="zh-CN" sz="4000">
                <a:latin typeface="华文行楷" pitchFamily="2" charset="-122"/>
                <a:ea typeface="华文行楷" pitchFamily="2" charset="-122"/>
              </a:rPr>
              <a:t> </a:t>
            </a:r>
            <a:r>
              <a:rPr lang="en-US" altLang="zh-CN" sz="4000" smtClean="0">
                <a:latin typeface="华文行楷" pitchFamily="2" charset="-122"/>
                <a:ea typeface="华文行楷" pitchFamily="2" charset="-122"/>
              </a:rPr>
              <a:t>                               ——</a:t>
            </a:r>
            <a:r>
              <a:rPr lang="zh-CN" altLang="en-US" sz="4000">
                <a:latin typeface="华文行楷" pitchFamily="2" charset="-122"/>
                <a:ea typeface="华文行楷" pitchFamily="2" charset="-122"/>
              </a:rPr>
              <a:t>王维</a:t>
            </a:r>
            <a:r>
              <a:rPr lang="en-US" altLang="zh-CN" sz="4000">
                <a:latin typeface="华文行楷" pitchFamily="2" charset="-122"/>
                <a:ea typeface="华文行楷" pitchFamily="2" charset="-122"/>
              </a:rPr>
              <a:t>《</a:t>
            </a:r>
            <a:r>
              <a:rPr lang="zh-CN" altLang="en-US" sz="4000">
                <a:latin typeface="华文行楷" pitchFamily="2" charset="-122"/>
                <a:ea typeface="华文行楷" pitchFamily="2" charset="-122"/>
              </a:rPr>
              <a:t>相思</a:t>
            </a:r>
            <a:r>
              <a:rPr lang="en-US" altLang="zh-CN" sz="4000" smtClean="0">
                <a:latin typeface="华文行楷" pitchFamily="2" charset="-122"/>
                <a:ea typeface="华文行楷" pitchFamily="2" charset="-122"/>
              </a:rPr>
              <a:t>》 </a:t>
            </a:r>
            <a:endParaRPr lang="zh-CN" altLang="en-US" sz="4000">
              <a:latin typeface="华文行楷" pitchFamily="2" charset="-122"/>
              <a:ea typeface="华文行楷" pitchFamily="2" charset="-122"/>
            </a:endParaRPr>
          </a:p>
        </p:txBody>
      </p:sp>
      <p:sp>
        <p:nvSpPr>
          <p:cNvPr id="7" name="TextBox 6"/>
          <p:cNvSpPr txBox="1"/>
          <p:nvPr/>
        </p:nvSpPr>
        <p:spPr>
          <a:xfrm>
            <a:off x="517848" y="5085184"/>
            <a:ext cx="8139184" cy="1323439"/>
          </a:xfrm>
          <a:prstGeom prst="rect">
            <a:avLst/>
          </a:prstGeom>
          <a:noFill/>
        </p:spPr>
        <p:txBody>
          <a:bodyPr wrap="square" rtlCol="0">
            <a:spAutoFit/>
          </a:bodyPr>
          <a:lstStyle/>
          <a:p>
            <a:r>
              <a:rPr lang="zh-CN" altLang="en-US" sz="4000">
                <a:solidFill>
                  <a:srgbClr val="FF0000"/>
                </a:solidFill>
                <a:latin typeface="华文行楷" pitchFamily="2" charset="-122"/>
                <a:ea typeface="华文行楷" pitchFamily="2" charset="-122"/>
              </a:rPr>
              <a:t>忽如一夜春风来，千树万树梨花开</a:t>
            </a:r>
            <a:r>
              <a:rPr lang="zh-CN" altLang="en-US" sz="4000" smtClean="0">
                <a:solidFill>
                  <a:srgbClr val="FF0000"/>
                </a:solidFill>
                <a:latin typeface="华文行楷" pitchFamily="2" charset="-122"/>
                <a:ea typeface="华文行楷" pitchFamily="2" charset="-122"/>
              </a:rPr>
              <a:t>。</a:t>
            </a:r>
            <a:endParaRPr lang="en-US" altLang="zh-CN" sz="4000" smtClean="0">
              <a:solidFill>
                <a:srgbClr val="FF0000"/>
              </a:solidFill>
              <a:latin typeface="华文行楷" pitchFamily="2" charset="-122"/>
              <a:ea typeface="华文行楷" pitchFamily="2" charset="-122"/>
            </a:endParaRPr>
          </a:p>
          <a:p>
            <a:r>
              <a:rPr lang="en-US" altLang="zh-CN" sz="4000">
                <a:solidFill>
                  <a:srgbClr val="FF0000"/>
                </a:solidFill>
                <a:latin typeface="华文行楷" pitchFamily="2" charset="-122"/>
                <a:ea typeface="华文行楷" pitchFamily="2" charset="-122"/>
              </a:rPr>
              <a:t> </a:t>
            </a:r>
            <a:r>
              <a:rPr lang="en-US" altLang="zh-CN" sz="4000" smtClean="0">
                <a:solidFill>
                  <a:srgbClr val="FF0000"/>
                </a:solidFill>
                <a:latin typeface="华文行楷" pitchFamily="2" charset="-122"/>
                <a:ea typeface="华文行楷" pitchFamily="2" charset="-122"/>
              </a:rPr>
              <a:t>    ——</a:t>
            </a:r>
            <a:r>
              <a:rPr lang="zh-CN" altLang="en-US" sz="4000">
                <a:solidFill>
                  <a:srgbClr val="FF0000"/>
                </a:solidFill>
                <a:latin typeface="华文行楷" pitchFamily="2" charset="-122"/>
                <a:ea typeface="华文行楷" pitchFamily="2" charset="-122"/>
              </a:rPr>
              <a:t>岑参</a:t>
            </a:r>
            <a:r>
              <a:rPr lang="en-US" altLang="zh-CN" sz="4000">
                <a:solidFill>
                  <a:srgbClr val="FF0000"/>
                </a:solidFill>
                <a:latin typeface="华文行楷" pitchFamily="2" charset="-122"/>
                <a:ea typeface="华文行楷" pitchFamily="2" charset="-122"/>
              </a:rPr>
              <a:t>《</a:t>
            </a:r>
            <a:r>
              <a:rPr lang="zh-CN" altLang="en-US" sz="4000">
                <a:solidFill>
                  <a:srgbClr val="FF0000"/>
                </a:solidFill>
                <a:latin typeface="华文行楷" pitchFamily="2" charset="-122"/>
                <a:ea typeface="华文行楷" pitchFamily="2" charset="-122"/>
              </a:rPr>
              <a:t>白雪歌送武判官归京</a:t>
            </a:r>
            <a:r>
              <a:rPr lang="en-US" altLang="zh-CN" sz="4000">
                <a:solidFill>
                  <a:srgbClr val="FF0000"/>
                </a:solidFill>
                <a:latin typeface="华文行楷" pitchFamily="2" charset="-122"/>
                <a:ea typeface="华文行楷" pitchFamily="2" charset="-122"/>
              </a:rPr>
              <a:t>》</a:t>
            </a:r>
            <a:endParaRPr lang="zh-CN" altLang="en-US" sz="4000">
              <a:solidFill>
                <a:srgbClr val="FF0000"/>
              </a:solidFill>
              <a:latin typeface="华文行楷" pitchFamily="2" charset="-122"/>
              <a:ea typeface="华文行楷" pitchFamily="2" charset="-122"/>
            </a:endParaRPr>
          </a:p>
        </p:txBody>
      </p:sp>
    </p:spTree>
    <p:extLst>
      <p:ext uri="{BB962C8B-B14F-4D97-AF65-F5344CB8AC3E}">
        <p14:creationId xmlns:p14="http://schemas.microsoft.com/office/powerpoint/2010/main" val="258013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0"/>
          <p:cNvGrpSpPr>
            <a:grpSpLocks/>
          </p:cNvGrpSpPr>
          <p:nvPr/>
        </p:nvGrpSpPr>
        <p:grpSpPr bwMode="auto">
          <a:xfrm>
            <a:off x="517833" y="484290"/>
            <a:ext cx="2073275" cy="622300"/>
            <a:chOff x="467544" y="476672"/>
            <a:chExt cx="2071740" cy="621650"/>
          </a:xfrm>
        </p:grpSpPr>
        <p:sp>
          <p:nvSpPr>
            <p:cNvPr id="6" name="圆角矩形 5"/>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7" name="TextBox 1"/>
            <p:cNvSpPr txBox="1">
              <a:spLocks noChangeArrowheads="1"/>
            </p:cNvSpPr>
            <p:nvPr/>
          </p:nvSpPr>
          <p:spPr bwMode="auto">
            <a:xfrm>
              <a:off x="595068" y="525887"/>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字词积累</a:t>
              </a:r>
            </a:p>
          </p:txBody>
        </p:sp>
      </p:grpSp>
      <p:sp>
        <p:nvSpPr>
          <p:cNvPr id="8" name="TextBox 7"/>
          <p:cNvSpPr txBox="1"/>
          <p:nvPr/>
        </p:nvSpPr>
        <p:spPr>
          <a:xfrm>
            <a:off x="3989967" y="1674820"/>
            <a:ext cx="1429584" cy="646331"/>
          </a:xfrm>
          <a:prstGeom prst="rect">
            <a:avLst/>
          </a:prstGeom>
          <a:noFill/>
        </p:spPr>
        <p:txBody>
          <a:bodyPr wrap="square" rtlCol="0">
            <a:spAutoFit/>
          </a:bodyPr>
          <a:lstStyle/>
          <a:p>
            <a:r>
              <a:rPr lang="zh-CN" altLang="en-US" sz="3600" b="1"/>
              <a:t>酝 酿 </a:t>
            </a:r>
          </a:p>
        </p:txBody>
      </p:sp>
      <p:sp>
        <p:nvSpPr>
          <p:cNvPr id="9" name="TextBox 8"/>
          <p:cNvSpPr txBox="1"/>
          <p:nvPr/>
        </p:nvSpPr>
        <p:spPr>
          <a:xfrm>
            <a:off x="648521" y="4986754"/>
            <a:ext cx="1204262" cy="646331"/>
          </a:xfrm>
          <a:prstGeom prst="rect">
            <a:avLst/>
          </a:prstGeom>
          <a:noFill/>
        </p:spPr>
        <p:txBody>
          <a:bodyPr wrap="square" rtlCol="0">
            <a:spAutoFit/>
          </a:bodyPr>
          <a:lstStyle/>
          <a:p>
            <a:r>
              <a:rPr lang="zh-CN" altLang="en-US" sz="3600" b="1"/>
              <a:t>窠 巢</a:t>
            </a:r>
          </a:p>
        </p:txBody>
      </p:sp>
      <p:sp>
        <p:nvSpPr>
          <p:cNvPr id="10" name="TextBox 9"/>
          <p:cNvSpPr txBox="1"/>
          <p:nvPr/>
        </p:nvSpPr>
        <p:spPr>
          <a:xfrm>
            <a:off x="4121751" y="4998509"/>
            <a:ext cx="1297800" cy="646331"/>
          </a:xfrm>
          <a:prstGeom prst="rect">
            <a:avLst/>
          </a:prstGeom>
          <a:noFill/>
        </p:spPr>
        <p:txBody>
          <a:bodyPr wrap="square" rtlCol="0">
            <a:spAutoFit/>
          </a:bodyPr>
          <a:lstStyle/>
          <a:p>
            <a:r>
              <a:rPr lang="zh-CN" altLang="en-US" sz="3600" b="1"/>
              <a:t>黄 晕</a:t>
            </a:r>
          </a:p>
        </p:txBody>
      </p:sp>
      <p:sp>
        <p:nvSpPr>
          <p:cNvPr id="11" name="TextBox 10"/>
          <p:cNvSpPr txBox="1"/>
          <p:nvPr/>
        </p:nvSpPr>
        <p:spPr>
          <a:xfrm>
            <a:off x="609171" y="3882713"/>
            <a:ext cx="1321682" cy="646331"/>
          </a:xfrm>
          <a:prstGeom prst="rect">
            <a:avLst/>
          </a:prstGeom>
          <a:noFill/>
        </p:spPr>
        <p:txBody>
          <a:bodyPr wrap="square" rtlCol="0">
            <a:spAutoFit/>
          </a:bodyPr>
          <a:lstStyle>
            <a:defPPr>
              <a:defRPr lang="zh-CN"/>
            </a:defPPr>
            <a:lvl1pPr>
              <a:defRPr sz="3200"/>
            </a:lvl1pPr>
          </a:lstStyle>
          <a:p>
            <a:r>
              <a:rPr lang="zh-CN" altLang="en-US" sz="3600" b="1"/>
              <a:t>抖 擞</a:t>
            </a:r>
          </a:p>
        </p:txBody>
      </p:sp>
      <p:sp>
        <p:nvSpPr>
          <p:cNvPr id="12" name="TextBox 11"/>
          <p:cNvSpPr txBox="1"/>
          <p:nvPr/>
        </p:nvSpPr>
        <p:spPr>
          <a:xfrm>
            <a:off x="651560" y="6021288"/>
            <a:ext cx="1253493" cy="646331"/>
          </a:xfrm>
          <a:prstGeom prst="rect">
            <a:avLst/>
          </a:prstGeom>
          <a:noFill/>
        </p:spPr>
        <p:txBody>
          <a:bodyPr wrap="square" rtlCol="0">
            <a:spAutoFit/>
          </a:bodyPr>
          <a:lstStyle/>
          <a:p>
            <a:r>
              <a:rPr lang="zh-CN" altLang="en-US" sz="3600" b="1"/>
              <a:t>蓑 </a:t>
            </a:r>
            <a:r>
              <a:rPr lang="zh-CN" altLang="en-US" sz="3600" b="1" smtClean="0"/>
              <a:t>衣</a:t>
            </a:r>
            <a:endParaRPr lang="zh-CN" altLang="en-US" sz="3600" b="1"/>
          </a:p>
        </p:txBody>
      </p:sp>
      <p:sp>
        <p:nvSpPr>
          <p:cNvPr id="13" name="TextBox 12"/>
          <p:cNvSpPr txBox="1"/>
          <p:nvPr/>
        </p:nvSpPr>
        <p:spPr>
          <a:xfrm>
            <a:off x="2377273" y="2742147"/>
            <a:ext cx="1334115" cy="646331"/>
          </a:xfrm>
          <a:prstGeom prst="rect">
            <a:avLst/>
          </a:prstGeom>
          <a:noFill/>
        </p:spPr>
        <p:txBody>
          <a:bodyPr wrap="square" rtlCol="0">
            <a:spAutoFit/>
          </a:bodyPr>
          <a:lstStyle/>
          <a:p>
            <a:r>
              <a:rPr lang="zh-CN" altLang="en-US" sz="3600" b="1"/>
              <a:t>嘹 亮</a:t>
            </a:r>
          </a:p>
        </p:txBody>
      </p:sp>
      <p:sp>
        <p:nvSpPr>
          <p:cNvPr id="14" name="TextBox 13"/>
          <p:cNvSpPr txBox="1"/>
          <p:nvPr/>
        </p:nvSpPr>
        <p:spPr>
          <a:xfrm>
            <a:off x="2335088" y="4980336"/>
            <a:ext cx="1418487" cy="646331"/>
          </a:xfrm>
          <a:prstGeom prst="rect">
            <a:avLst/>
          </a:prstGeom>
          <a:noFill/>
        </p:spPr>
        <p:txBody>
          <a:bodyPr wrap="square" rtlCol="0">
            <a:spAutoFit/>
          </a:bodyPr>
          <a:lstStyle/>
          <a:p>
            <a:r>
              <a:rPr lang="zh-CN" altLang="en-US" sz="3600" b="1"/>
              <a:t>抚 </a:t>
            </a:r>
            <a:r>
              <a:rPr lang="zh-CN" altLang="en-US" sz="3600" b="1" smtClean="0"/>
              <a:t>摸</a:t>
            </a:r>
            <a:endParaRPr lang="zh-CN" altLang="en-US" sz="3600" b="1"/>
          </a:p>
        </p:txBody>
      </p:sp>
      <p:sp>
        <p:nvSpPr>
          <p:cNvPr id="15" name="TextBox 14"/>
          <p:cNvSpPr txBox="1"/>
          <p:nvPr/>
        </p:nvSpPr>
        <p:spPr>
          <a:xfrm>
            <a:off x="7391560" y="4998509"/>
            <a:ext cx="1321596" cy="646331"/>
          </a:xfrm>
          <a:prstGeom prst="rect">
            <a:avLst/>
          </a:prstGeom>
          <a:noFill/>
        </p:spPr>
        <p:txBody>
          <a:bodyPr wrap="square" rtlCol="0">
            <a:spAutoFit/>
          </a:bodyPr>
          <a:lstStyle/>
          <a:p>
            <a:r>
              <a:rPr lang="zh-CN" altLang="en-US" sz="3600" b="1"/>
              <a:t>薄 暮</a:t>
            </a:r>
          </a:p>
        </p:txBody>
      </p:sp>
      <p:sp>
        <p:nvSpPr>
          <p:cNvPr id="16" name="TextBox 15"/>
          <p:cNvSpPr txBox="1"/>
          <p:nvPr/>
        </p:nvSpPr>
        <p:spPr>
          <a:xfrm>
            <a:off x="5828284" y="4998509"/>
            <a:ext cx="1419648" cy="646331"/>
          </a:xfrm>
          <a:prstGeom prst="rect">
            <a:avLst/>
          </a:prstGeom>
          <a:noFill/>
        </p:spPr>
        <p:txBody>
          <a:bodyPr wrap="square" rtlCol="0">
            <a:spAutoFit/>
          </a:bodyPr>
          <a:lstStyle/>
          <a:p>
            <a:r>
              <a:rPr lang="zh-CN" altLang="en-US" sz="3600" b="1"/>
              <a:t>斗 </a:t>
            </a:r>
            <a:r>
              <a:rPr lang="zh-CN" altLang="en-US" sz="3600" b="1" smtClean="0"/>
              <a:t>笠</a:t>
            </a:r>
            <a:endParaRPr lang="zh-CN" altLang="en-US" sz="3600" b="1"/>
          </a:p>
        </p:txBody>
      </p:sp>
      <p:sp>
        <p:nvSpPr>
          <p:cNvPr id="17" name="TextBox 16"/>
          <p:cNvSpPr txBox="1"/>
          <p:nvPr/>
        </p:nvSpPr>
        <p:spPr>
          <a:xfrm>
            <a:off x="3870283" y="1268760"/>
            <a:ext cx="1738881" cy="523220"/>
          </a:xfrm>
          <a:prstGeom prst="rect">
            <a:avLst/>
          </a:prstGeom>
          <a:noFill/>
        </p:spPr>
        <p:txBody>
          <a:bodyPr wrap="square" rtlCol="0">
            <a:spAutoFit/>
          </a:bodyPr>
          <a:lstStyle/>
          <a:p>
            <a:r>
              <a:rPr lang="en-US" altLang="zh-CN" sz="2800" b="1">
                <a:solidFill>
                  <a:srgbClr val="FF0000"/>
                </a:solidFill>
              </a:rPr>
              <a:t>yùn niàng</a:t>
            </a:r>
            <a:endParaRPr lang="zh-CN" altLang="en-US" sz="2800" b="1">
              <a:solidFill>
                <a:srgbClr val="FF0000"/>
              </a:solidFill>
            </a:endParaRPr>
          </a:p>
        </p:txBody>
      </p:sp>
      <p:sp>
        <p:nvSpPr>
          <p:cNvPr id="18" name="TextBox 17"/>
          <p:cNvSpPr txBox="1"/>
          <p:nvPr/>
        </p:nvSpPr>
        <p:spPr>
          <a:xfrm>
            <a:off x="619422" y="4529044"/>
            <a:ext cx="1370804" cy="523220"/>
          </a:xfrm>
          <a:prstGeom prst="rect">
            <a:avLst/>
          </a:prstGeom>
          <a:noFill/>
        </p:spPr>
        <p:txBody>
          <a:bodyPr wrap="square" rtlCol="0">
            <a:spAutoFit/>
          </a:bodyPr>
          <a:lstStyle/>
          <a:p>
            <a:r>
              <a:rPr lang="en-US" altLang="zh-CN" sz="2800" b="1">
                <a:solidFill>
                  <a:srgbClr val="FF0000"/>
                </a:solidFill>
              </a:rPr>
              <a:t>kē </a:t>
            </a:r>
            <a:r>
              <a:rPr lang="en-US" altLang="zh-CN" sz="2800" b="1" smtClean="0">
                <a:solidFill>
                  <a:srgbClr val="FF0000"/>
                </a:solidFill>
              </a:rPr>
              <a:t>cháo</a:t>
            </a:r>
            <a:endParaRPr lang="zh-CN" altLang="en-US" sz="2800" b="1">
              <a:solidFill>
                <a:srgbClr val="FF0000"/>
              </a:solidFill>
            </a:endParaRPr>
          </a:p>
        </p:txBody>
      </p:sp>
      <p:sp>
        <p:nvSpPr>
          <p:cNvPr id="19" name="TextBox 18"/>
          <p:cNvSpPr txBox="1"/>
          <p:nvPr/>
        </p:nvSpPr>
        <p:spPr>
          <a:xfrm>
            <a:off x="563543" y="3441356"/>
            <a:ext cx="1464082" cy="523220"/>
          </a:xfrm>
          <a:prstGeom prst="rect">
            <a:avLst/>
          </a:prstGeom>
          <a:noFill/>
        </p:spPr>
        <p:txBody>
          <a:bodyPr wrap="square" rtlCol="0">
            <a:spAutoFit/>
          </a:bodyPr>
          <a:lstStyle/>
          <a:p>
            <a:r>
              <a:rPr lang="en-US" altLang="zh-CN" sz="2800" b="1">
                <a:solidFill>
                  <a:srgbClr val="FF0000"/>
                </a:solidFill>
              </a:rPr>
              <a:t>dŏu </a:t>
            </a:r>
            <a:r>
              <a:rPr lang="en-US" altLang="zh-CN" sz="2800" b="1" smtClean="0">
                <a:solidFill>
                  <a:srgbClr val="FF0000"/>
                </a:solidFill>
              </a:rPr>
              <a:t>sŏu</a:t>
            </a:r>
            <a:endParaRPr lang="zh-CN" altLang="en-US" sz="2800" b="1">
              <a:solidFill>
                <a:srgbClr val="FF0000"/>
              </a:solidFill>
            </a:endParaRPr>
          </a:p>
        </p:txBody>
      </p:sp>
      <p:sp>
        <p:nvSpPr>
          <p:cNvPr id="20" name="TextBox 19"/>
          <p:cNvSpPr txBox="1"/>
          <p:nvPr/>
        </p:nvSpPr>
        <p:spPr>
          <a:xfrm>
            <a:off x="651560" y="5611056"/>
            <a:ext cx="1198184" cy="523220"/>
          </a:xfrm>
          <a:prstGeom prst="rect">
            <a:avLst/>
          </a:prstGeom>
          <a:noFill/>
        </p:spPr>
        <p:txBody>
          <a:bodyPr wrap="square" rtlCol="0">
            <a:spAutoFit/>
          </a:bodyPr>
          <a:lstStyle/>
          <a:p>
            <a:r>
              <a:rPr lang="en-US" altLang="zh-CN" sz="2800" b="1">
                <a:solidFill>
                  <a:srgbClr val="FF0000"/>
                </a:solidFill>
              </a:rPr>
              <a:t>suō </a:t>
            </a:r>
            <a:r>
              <a:rPr lang="en-US" altLang="zh-CN" sz="2800" b="1" smtClean="0">
                <a:solidFill>
                  <a:srgbClr val="FF0000"/>
                </a:solidFill>
              </a:rPr>
              <a:t> yī</a:t>
            </a:r>
            <a:endParaRPr lang="zh-CN" altLang="en-US" sz="2800" b="1">
              <a:solidFill>
                <a:srgbClr val="FF0000"/>
              </a:solidFill>
            </a:endParaRPr>
          </a:p>
        </p:txBody>
      </p:sp>
      <p:sp>
        <p:nvSpPr>
          <p:cNvPr id="21" name="TextBox 20"/>
          <p:cNvSpPr txBox="1"/>
          <p:nvPr/>
        </p:nvSpPr>
        <p:spPr>
          <a:xfrm>
            <a:off x="2251596" y="2286509"/>
            <a:ext cx="1573866" cy="523220"/>
          </a:xfrm>
          <a:prstGeom prst="rect">
            <a:avLst/>
          </a:prstGeom>
          <a:noFill/>
        </p:spPr>
        <p:txBody>
          <a:bodyPr wrap="square" rtlCol="0">
            <a:spAutoFit/>
          </a:bodyPr>
          <a:lstStyle/>
          <a:p>
            <a:r>
              <a:rPr lang="en-US" altLang="zh-CN" sz="2800" b="1">
                <a:solidFill>
                  <a:srgbClr val="FF0000"/>
                </a:solidFill>
              </a:rPr>
              <a:t>liáo </a:t>
            </a:r>
            <a:r>
              <a:rPr lang="en-US" altLang="zh-CN" sz="2800" b="1" smtClean="0">
                <a:solidFill>
                  <a:srgbClr val="FF0000"/>
                </a:solidFill>
              </a:rPr>
              <a:t>liàng</a:t>
            </a:r>
            <a:endParaRPr lang="zh-CN" altLang="en-US" sz="2800" b="1">
              <a:solidFill>
                <a:srgbClr val="FF0000"/>
              </a:solidFill>
            </a:endParaRPr>
          </a:p>
        </p:txBody>
      </p:sp>
      <p:sp>
        <p:nvSpPr>
          <p:cNvPr id="22" name="TextBox 21"/>
          <p:cNvSpPr txBox="1"/>
          <p:nvPr/>
        </p:nvSpPr>
        <p:spPr>
          <a:xfrm>
            <a:off x="2379577" y="4529044"/>
            <a:ext cx="1145527" cy="523220"/>
          </a:xfrm>
          <a:prstGeom prst="rect">
            <a:avLst/>
          </a:prstGeom>
          <a:noFill/>
        </p:spPr>
        <p:txBody>
          <a:bodyPr wrap="square" rtlCol="0">
            <a:spAutoFit/>
          </a:bodyPr>
          <a:lstStyle/>
          <a:p>
            <a:r>
              <a:rPr lang="en-US" altLang="zh-CN" sz="2800" b="1">
                <a:solidFill>
                  <a:srgbClr val="FF0000"/>
                </a:solidFill>
              </a:rPr>
              <a:t>fŭ </a:t>
            </a:r>
            <a:r>
              <a:rPr lang="en-US" altLang="zh-CN" sz="2800" b="1" smtClean="0">
                <a:solidFill>
                  <a:srgbClr val="FF0000"/>
                </a:solidFill>
              </a:rPr>
              <a:t>mō</a:t>
            </a:r>
            <a:endParaRPr lang="zh-CN" altLang="en-US" sz="2800" b="1">
              <a:solidFill>
                <a:srgbClr val="FF0000"/>
              </a:solidFill>
            </a:endParaRPr>
          </a:p>
        </p:txBody>
      </p:sp>
      <p:sp>
        <p:nvSpPr>
          <p:cNvPr id="23" name="TextBox 22"/>
          <p:cNvSpPr txBox="1"/>
          <p:nvPr/>
        </p:nvSpPr>
        <p:spPr>
          <a:xfrm>
            <a:off x="3851306" y="4535884"/>
            <a:ext cx="1971950" cy="523220"/>
          </a:xfrm>
          <a:prstGeom prst="rect">
            <a:avLst/>
          </a:prstGeom>
          <a:noFill/>
        </p:spPr>
        <p:txBody>
          <a:bodyPr wrap="square" rtlCol="0">
            <a:spAutoFit/>
          </a:bodyPr>
          <a:lstStyle/>
          <a:p>
            <a:r>
              <a:rPr lang="en-US" altLang="zh-CN" sz="2800" b="1">
                <a:solidFill>
                  <a:srgbClr val="FF0000"/>
                </a:solidFill>
              </a:rPr>
              <a:t>huáng </a:t>
            </a:r>
            <a:r>
              <a:rPr lang="en-US" altLang="zh-CN" sz="2800" b="1" smtClean="0">
                <a:solidFill>
                  <a:srgbClr val="FF0000"/>
                </a:solidFill>
              </a:rPr>
              <a:t>yùn</a:t>
            </a:r>
            <a:endParaRPr lang="zh-CN" altLang="en-US" sz="2800" b="1">
              <a:solidFill>
                <a:srgbClr val="FF0000"/>
              </a:solidFill>
            </a:endParaRPr>
          </a:p>
        </p:txBody>
      </p:sp>
      <p:sp>
        <p:nvSpPr>
          <p:cNvPr id="24" name="TextBox 23"/>
          <p:cNvSpPr txBox="1"/>
          <p:nvPr/>
        </p:nvSpPr>
        <p:spPr>
          <a:xfrm>
            <a:off x="7422288" y="4573868"/>
            <a:ext cx="1260140" cy="523220"/>
          </a:xfrm>
          <a:prstGeom prst="rect">
            <a:avLst/>
          </a:prstGeom>
          <a:noFill/>
        </p:spPr>
        <p:txBody>
          <a:bodyPr wrap="square" rtlCol="0">
            <a:spAutoFit/>
          </a:bodyPr>
          <a:lstStyle/>
          <a:p>
            <a:r>
              <a:rPr lang="en-US" altLang="zh-CN" sz="2800" b="1">
                <a:solidFill>
                  <a:srgbClr val="FF0000"/>
                </a:solidFill>
              </a:rPr>
              <a:t>bó </a:t>
            </a:r>
            <a:r>
              <a:rPr lang="en-US" altLang="zh-CN" sz="2800" b="1" smtClean="0">
                <a:solidFill>
                  <a:srgbClr val="FF0000"/>
                </a:solidFill>
              </a:rPr>
              <a:t>mù</a:t>
            </a:r>
            <a:endParaRPr lang="zh-CN" altLang="en-US" sz="2800" b="1">
              <a:solidFill>
                <a:srgbClr val="FF0000"/>
              </a:solidFill>
            </a:endParaRPr>
          </a:p>
        </p:txBody>
      </p:sp>
      <p:sp>
        <p:nvSpPr>
          <p:cNvPr id="25" name="TextBox 24"/>
          <p:cNvSpPr txBox="1"/>
          <p:nvPr/>
        </p:nvSpPr>
        <p:spPr>
          <a:xfrm>
            <a:off x="5888078" y="4526740"/>
            <a:ext cx="1158124" cy="523220"/>
          </a:xfrm>
          <a:prstGeom prst="rect">
            <a:avLst/>
          </a:prstGeom>
          <a:noFill/>
        </p:spPr>
        <p:txBody>
          <a:bodyPr wrap="square" rtlCol="0">
            <a:spAutoFit/>
          </a:bodyPr>
          <a:lstStyle/>
          <a:p>
            <a:r>
              <a:rPr lang="en-US" altLang="zh-CN" sz="2800" b="1">
                <a:solidFill>
                  <a:srgbClr val="FF0000"/>
                </a:solidFill>
              </a:rPr>
              <a:t>dŏu </a:t>
            </a:r>
            <a:r>
              <a:rPr lang="en-US" altLang="zh-CN" sz="2800" b="1" smtClean="0">
                <a:solidFill>
                  <a:srgbClr val="FF0000"/>
                </a:solidFill>
              </a:rPr>
              <a:t>lì</a:t>
            </a:r>
            <a:endParaRPr lang="zh-CN" altLang="en-US" sz="2800" b="1">
              <a:solidFill>
                <a:srgbClr val="FF0000"/>
              </a:solidFill>
            </a:endParaRPr>
          </a:p>
        </p:txBody>
      </p:sp>
      <p:sp>
        <p:nvSpPr>
          <p:cNvPr id="2" name="TextBox 1"/>
          <p:cNvSpPr txBox="1"/>
          <p:nvPr/>
        </p:nvSpPr>
        <p:spPr>
          <a:xfrm>
            <a:off x="844852" y="1685151"/>
            <a:ext cx="945432" cy="646331"/>
          </a:xfrm>
          <a:prstGeom prst="rect">
            <a:avLst/>
          </a:prstGeom>
          <a:noFill/>
        </p:spPr>
        <p:txBody>
          <a:bodyPr wrap="square" rtlCol="0">
            <a:spAutoFit/>
          </a:bodyPr>
          <a:lstStyle/>
          <a:p>
            <a:r>
              <a:rPr lang="zh-CN" altLang="en-US" sz="3600" b="1"/>
              <a:t>嗡</a:t>
            </a:r>
          </a:p>
        </p:txBody>
      </p:sp>
      <p:sp>
        <p:nvSpPr>
          <p:cNvPr id="3" name="TextBox 2"/>
          <p:cNvSpPr txBox="1"/>
          <p:nvPr/>
        </p:nvSpPr>
        <p:spPr>
          <a:xfrm>
            <a:off x="2335088" y="1687803"/>
            <a:ext cx="1516427" cy="646331"/>
          </a:xfrm>
          <a:prstGeom prst="rect">
            <a:avLst/>
          </a:prstGeom>
          <a:noFill/>
        </p:spPr>
        <p:txBody>
          <a:bodyPr wrap="square" rtlCol="0">
            <a:spAutoFit/>
          </a:bodyPr>
          <a:lstStyle/>
          <a:p>
            <a:r>
              <a:rPr lang="zh-CN" altLang="en-US" sz="3600" b="1" smtClean="0"/>
              <a:t>朗 润</a:t>
            </a:r>
            <a:endParaRPr lang="zh-CN" altLang="en-US" sz="3600" b="1"/>
          </a:p>
        </p:txBody>
      </p:sp>
      <p:sp>
        <p:nvSpPr>
          <p:cNvPr id="4" name="TextBox 3"/>
          <p:cNvSpPr txBox="1"/>
          <p:nvPr/>
        </p:nvSpPr>
        <p:spPr>
          <a:xfrm>
            <a:off x="5728862" y="1678658"/>
            <a:ext cx="1363418" cy="646331"/>
          </a:xfrm>
          <a:prstGeom prst="rect">
            <a:avLst/>
          </a:prstGeom>
          <a:noFill/>
        </p:spPr>
        <p:txBody>
          <a:bodyPr wrap="square" rtlCol="0">
            <a:spAutoFit/>
          </a:bodyPr>
          <a:lstStyle/>
          <a:p>
            <a:r>
              <a:rPr lang="zh-CN" altLang="en-US" sz="3600" b="1"/>
              <a:t>卖 弄</a:t>
            </a:r>
          </a:p>
        </p:txBody>
      </p:sp>
      <p:sp>
        <p:nvSpPr>
          <p:cNvPr id="26" name="TextBox 25"/>
          <p:cNvSpPr txBox="1"/>
          <p:nvPr/>
        </p:nvSpPr>
        <p:spPr>
          <a:xfrm>
            <a:off x="7173516" y="1678659"/>
            <a:ext cx="1394148" cy="646331"/>
          </a:xfrm>
          <a:prstGeom prst="rect">
            <a:avLst/>
          </a:prstGeom>
          <a:noFill/>
        </p:spPr>
        <p:txBody>
          <a:bodyPr wrap="square" rtlCol="0">
            <a:spAutoFit/>
          </a:bodyPr>
          <a:lstStyle/>
          <a:p>
            <a:r>
              <a:rPr lang="zh-CN" altLang="en-US" sz="3600" b="1"/>
              <a:t>喉 咙</a:t>
            </a:r>
          </a:p>
        </p:txBody>
      </p:sp>
      <p:sp>
        <p:nvSpPr>
          <p:cNvPr id="27" name="TextBox 26"/>
          <p:cNvSpPr txBox="1"/>
          <p:nvPr/>
        </p:nvSpPr>
        <p:spPr>
          <a:xfrm>
            <a:off x="615334" y="2735463"/>
            <a:ext cx="1444824" cy="646331"/>
          </a:xfrm>
          <a:prstGeom prst="rect">
            <a:avLst/>
          </a:prstGeom>
          <a:noFill/>
        </p:spPr>
        <p:txBody>
          <a:bodyPr wrap="square" rtlCol="0">
            <a:spAutoFit/>
          </a:bodyPr>
          <a:lstStyle/>
          <a:p>
            <a:r>
              <a:rPr lang="zh-CN" altLang="en-US" sz="3600" b="1" smtClean="0"/>
              <a:t>应 和</a:t>
            </a:r>
            <a:endParaRPr lang="zh-CN" altLang="en-US" sz="3600" b="1"/>
          </a:p>
        </p:txBody>
      </p:sp>
      <p:sp>
        <p:nvSpPr>
          <p:cNvPr id="28" name="TextBox 27"/>
          <p:cNvSpPr txBox="1"/>
          <p:nvPr/>
        </p:nvSpPr>
        <p:spPr>
          <a:xfrm>
            <a:off x="3989967" y="2791380"/>
            <a:ext cx="1288159" cy="646331"/>
          </a:xfrm>
          <a:prstGeom prst="rect">
            <a:avLst/>
          </a:prstGeom>
          <a:noFill/>
        </p:spPr>
        <p:txBody>
          <a:bodyPr wrap="square" rtlCol="0">
            <a:spAutoFit/>
          </a:bodyPr>
          <a:lstStyle/>
          <a:p>
            <a:r>
              <a:rPr lang="zh-CN" altLang="en-US" sz="3600" b="1" smtClean="0"/>
              <a:t>烘 托</a:t>
            </a:r>
            <a:endParaRPr lang="zh-CN" altLang="en-US" sz="3600" b="1"/>
          </a:p>
        </p:txBody>
      </p:sp>
      <p:sp>
        <p:nvSpPr>
          <p:cNvPr id="29" name="TextBox 28"/>
          <p:cNvSpPr txBox="1"/>
          <p:nvPr/>
        </p:nvSpPr>
        <p:spPr>
          <a:xfrm>
            <a:off x="5690871" y="2749570"/>
            <a:ext cx="1298620" cy="646331"/>
          </a:xfrm>
          <a:prstGeom prst="rect">
            <a:avLst/>
          </a:prstGeom>
          <a:noFill/>
        </p:spPr>
        <p:txBody>
          <a:bodyPr wrap="square" rtlCol="0">
            <a:spAutoFit/>
          </a:bodyPr>
          <a:lstStyle/>
          <a:p>
            <a:r>
              <a:rPr lang="zh-CN" altLang="en-US" sz="3600" b="1" smtClean="0"/>
              <a:t>静 默</a:t>
            </a:r>
            <a:endParaRPr lang="zh-CN" altLang="en-US" sz="3600" b="1"/>
          </a:p>
        </p:txBody>
      </p:sp>
      <p:sp>
        <p:nvSpPr>
          <p:cNvPr id="30" name="TextBox 29"/>
          <p:cNvSpPr txBox="1"/>
          <p:nvPr/>
        </p:nvSpPr>
        <p:spPr>
          <a:xfrm>
            <a:off x="7215756" y="2723545"/>
            <a:ext cx="1322140" cy="646331"/>
          </a:xfrm>
          <a:prstGeom prst="rect">
            <a:avLst/>
          </a:prstGeom>
          <a:noFill/>
        </p:spPr>
        <p:txBody>
          <a:bodyPr wrap="square" rtlCol="0">
            <a:spAutoFit/>
          </a:bodyPr>
          <a:lstStyle/>
          <a:p>
            <a:r>
              <a:rPr lang="zh-CN" altLang="en-US" sz="3600" b="1"/>
              <a:t>风 筝</a:t>
            </a:r>
          </a:p>
        </p:txBody>
      </p:sp>
      <p:sp>
        <p:nvSpPr>
          <p:cNvPr id="31" name="TextBox 30"/>
          <p:cNvSpPr txBox="1"/>
          <p:nvPr/>
        </p:nvSpPr>
        <p:spPr>
          <a:xfrm>
            <a:off x="2340630" y="3941487"/>
            <a:ext cx="1268198" cy="646331"/>
          </a:xfrm>
          <a:prstGeom prst="rect">
            <a:avLst/>
          </a:prstGeom>
          <a:noFill/>
        </p:spPr>
        <p:txBody>
          <a:bodyPr wrap="square" rtlCol="0">
            <a:spAutoFit/>
          </a:bodyPr>
          <a:lstStyle/>
          <a:p>
            <a:r>
              <a:rPr lang="zh-CN" altLang="en-US" sz="3600" b="1"/>
              <a:t>健 壮</a:t>
            </a:r>
          </a:p>
        </p:txBody>
      </p:sp>
      <p:sp>
        <p:nvSpPr>
          <p:cNvPr id="32" name="TextBox 31"/>
          <p:cNvSpPr txBox="1"/>
          <p:nvPr/>
        </p:nvSpPr>
        <p:spPr>
          <a:xfrm>
            <a:off x="3923474" y="3941486"/>
            <a:ext cx="2395668" cy="646331"/>
          </a:xfrm>
          <a:prstGeom prst="rect">
            <a:avLst/>
          </a:prstGeom>
          <a:noFill/>
        </p:spPr>
        <p:txBody>
          <a:bodyPr wrap="square" rtlCol="0">
            <a:spAutoFit/>
          </a:bodyPr>
          <a:lstStyle/>
          <a:p>
            <a:r>
              <a:rPr lang="zh-CN" altLang="en-US" sz="3600" b="1" smtClean="0"/>
              <a:t>呼 朋 引 伴</a:t>
            </a:r>
            <a:endParaRPr lang="zh-CN" altLang="en-US" sz="3600" b="1"/>
          </a:p>
        </p:txBody>
      </p:sp>
      <p:sp>
        <p:nvSpPr>
          <p:cNvPr id="33" name="TextBox 32"/>
          <p:cNvSpPr txBox="1"/>
          <p:nvPr/>
        </p:nvSpPr>
        <p:spPr>
          <a:xfrm>
            <a:off x="6378172" y="3927537"/>
            <a:ext cx="2514308" cy="646331"/>
          </a:xfrm>
          <a:prstGeom prst="rect">
            <a:avLst/>
          </a:prstGeom>
          <a:noFill/>
        </p:spPr>
        <p:txBody>
          <a:bodyPr wrap="square" rtlCol="0">
            <a:spAutoFit/>
          </a:bodyPr>
          <a:lstStyle/>
          <a:p>
            <a:r>
              <a:rPr lang="zh-CN" altLang="en-US" sz="3600" b="1" smtClean="0"/>
              <a:t>花 枝 招 展</a:t>
            </a:r>
            <a:endParaRPr lang="zh-CN" altLang="en-US" sz="3600" b="1"/>
          </a:p>
        </p:txBody>
      </p:sp>
      <p:sp>
        <p:nvSpPr>
          <p:cNvPr id="34" name="TextBox 33"/>
          <p:cNvSpPr txBox="1"/>
          <p:nvPr/>
        </p:nvSpPr>
        <p:spPr>
          <a:xfrm>
            <a:off x="645451" y="1268760"/>
            <a:ext cx="1210402" cy="523220"/>
          </a:xfrm>
          <a:prstGeom prst="rect">
            <a:avLst/>
          </a:prstGeom>
          <a:noFill/>
        </p:spPr>
        <p:txBody>
          <a:bodyPr wrap="square" rtlCol="0">
            <a:spAutoFit/>
          </a:bodyPr>
          <a:lstStyle/>
          <a:p>
            <a:r>
              <a:rPr lang="en-US" altLang="zh-CN" sz="2800" b="1" smtClean="0">
                <a:solidFill>
                  <a:srgbClr val="FF0000"/>
                </a:solidFill>
              </a:rPr>
              <a:t>wēng</a:t>
            </a:r>
            <a:endParaRPr lang="zh-CN" altLang="en-US" sz="2800" b="1">
              <a:solidFill>
                <a:srgbClr val="FF0000"/>
              </a:solidFill>
            </a:endParaRPr>
          </a:p>
        </p:txBody>
      </p:sp>
      <p:sp>
        <p:nvSpPr>
          <p:cNvPr id="35" name="TextBox 34"/>
          <p:cNvSpPr txBox="1"/>
          <p:nvPr/>
        </p:nvSpPr>
        <p:spPr>
          <a:xfrm>
            <a:off x="2251596" y="1276536"/>
            <a:ext cx="1433283" cy="523220"/>
          </a:xfrm>
          <a:prstGeom prst="rect">
            <a:avLst/>
          </a:prstGeom>
          <a:noFill/>
        </p:spPr>
        <p:txBody>
          <a:bodyPr wrap="square" rtlCol="0">
            <a:spAutoFit/>
          </a:bodyPr>
          <a:lstStyle/>
          <a:p>
            <a:r>
              <a:rPr lang="en-US" altLang="zh-CN" sz="2800" b="1" smtClean="0">
                <a:solidFill>
                  <a:srgbClr val="FF0000"/>
                </a:solidFill>
              </a:rPr>
              <a:t>lăng </a:t>
            </a:r>
            <a:r>
              <a:rPr lang="en-US" altLang="zh-CN" sz="2800" b="1">
                <a:solidFill>
                  <a:srgbClr val="FF0000"/>
                </a:solidFill>
              </a:rPr>
              <a:t>rùn</a:t>
            </a:r>
            <a:endParaRPr lang="zh-CN" altLang="en-US" sz="2800" b="1">
              <a:solidFill>
                <a:srgbClr val="FF0000"/>
              </a:solidFill>
            </a:endParaRPr>
          </a:p>
        </p:txBody>
      </p:sp>
      <p:sp>
        <p:nvSpPr>
          <p:cNvPr id="36" name="TextBox 35"/>
          <p:cNvSpPr txBox="1"/>
          <p:nvPr/>
        </p:nvSpPr>
        <p:spPr>
          <a:xfrm>
            <a:off x="5539941" y="1269736"/>
            <a:ext cx="1695439" cy="523220"/>
          </a:xfrm>
          <a:prstGeom prst="rect">
            <a:avLst/>
          </a:prstGeom>
          <a:noFill/>
        </p:spPr>
        <p:txBody>
          <a:bodyPr wrap="square" rtlCol="0">
            <a:spAutoFit/>
          </a:bodyPr>
          <a:lstStyle/>
          <a:p>
            <a:r>
              <a:rPr lang="en-US" altLang="zh-CN" sz="2800" b="1">
                <a:solidFill>
                  <a:srgbClr val="FF0000"/>
                </a:solidFill>
              </a:rPr>
              <a:t>maì nòng</a:t>
            </a:r>
            <a:endParaRPr lang="zh-CN" altLang="en-US" sz="2800" b="1">
              <a:solidFill>
                <a:srgbClr val="FF0000"/>
              </a:solidFill>
            </a:endParaRPr>
          </a:p>
        </p:txBody>
      </p:sp>
      <p:sp>
        <p:nvSpPr>
          <p:cNvPr id="37" name="TextBox 36"/>
          <p:cNvSpPr txBox="1"/>
          <p:nvPr/>
        </p:nvSpPr>
        <p:spPr>
          <a:xfrm>
            <a:off x="7092280" y="1268760"/>
            <a:ext cx="1500768" cy="523220"/>
          </a:xfrm>
          <a:prstGeom prst="rect">
            <a:avLst/>
          </a:prstGeom>
          <a:noFill/>
        </p:spPr>
        <p:txBody>
          <a:bodyPr wrap="square" rtlCol="0">
            <a:spAutoFit/>
          </a:bodyPr>
          <a:lstStyle/>
          <a:p>
            <a:r>
              <a:rPr lang="en-US" altLang="zh-CN" sz="2800" b="1">
                <a:solidFill>
                  <a:srgbClr val="FF0000"/>
                </a:solidFill>
              </a:rPr>
              <a:t>hóu lóng</a:t>
            </a:r>
            <a:endParaRPr lang="zh-CN" altLang="en-US" sz="2800" b="1">
              <a:solidFill>
                <a:srgbClr val="FF0000"/>
              </a:solidFill>
            </a:endParaRPr>
          </a:p>
        </p:txBody>
      </p:sp>
      <p:sp>
        <p:nvSpPr>
          <p:cNvPr id="38" name="TextBox 37"/>
          <p:cNvSpPr txBox="1"/>
          <p:nvPr/>
        </p:nvSpPr>
        <p:spPr>
          <a:xfrm>
            <a:off x="574984" y="2259525"/>
            <a:ext cx="1459681" cy="523220"/>
          </a:xfrm>
          <a:prstGeom prst="rect">
            <a:avLst/>
          </a:prstGeom>
          <a:noFill/>
        </p:spPr>
        <p:txBody>
          <a:bodyPr wrap="square" rtlCol="0">
            <a:spAutoFit/>
          </a:bodyPr>
          <a:lstStyle/>
          <a:p>
            <a:r>
              <a:rPr lang="en-US" altLang="zh-CN" sz="2800" b="1">
                <a:solidFill>
                  <a:srgbClr val="FF0000"/>
                </a:solidFill>
              </a:rPr>
              <a:t>yìng hè</a:t>
            </a:r>
            <a:endParaRPr lang="zh-CN" altLang="en-US" sz="2800" b="1">
              <a:solidFill>
                <a:srgbClr val="FF0000"/>
              </a:solidFill>
            </a:endParaRPr>
          </a:p>
        </p:txBody>
      </p:sp>
      <p:sp>
        <p:nvSpPr>
          <p:cNvPr id="39" name="TextBox 38"/>
          <p:cNvSpPr txBox="1"/>
          <p:nvPr/>
        </p:nvSpPr>
        <p:spPr>
          <a:xfrm>
            <a:off x="3923474" y="2334134"/>
            <a:ext cx="1632497" cy="523220"/>
          </a:xfrm>
          <a:prstGeom prst="rect">
            <a:avLst/>
          </a:prstGeom>
          <a:noFill/>
        </p:spPr>
        <p:txBody>
          <a:bodyPr wrap="square" rtlCol="0">
            <a:spAutoFit/>
          </a:bodyPr>
          <a:lstStyle/>
          <a:p>
            <a:r>
              <a:rPr lang="en-US" altLang="zh-CN" sz="2800" b="1">
                <a:solidFill>
                  <a:srgbClr val="FF0000"/>
                </a:solidFill>
              </a:rPr>
              <a:t>hōng tuō</a:t>
            </a:r>
            <a:endParaRPr lang="zh-CN" altLang="en-US" sz="2800" b="1">
              <a:solidFill>
                <a:srgbClr val="FF0000"/>
              </a:solidFill>
            </a:endParaRPr>
          </a:p>
        </p:txBody>
      </p:sp>
      <p:sp>
        <p:nvSpPr>
          <p:cNvPr id="40" name="TextBox 39"/>
          <p:cNvSpPr txBox="1"/>
          <p:nvPr/>
        </p:nvSpPr>
        <p:spPr>
          <a:xfrm>
            <a:off x="5688244" y="2334134"/>
            <a:ext cx="1444654" cy="523220"/>
          </a:xfrm>
          <a:prstGeom prst="rect">
            <a:avLst/>
          </a:prstGeom>
          <a:noFill/>
        </p:spPr>
        <p:txBody>
          <a:bodyPr wrap="square" rtlCol="0">
            <a:spAutoFit/>
          </a:bodyPr>
          <a:lstStyle/>
          <a:p>
            <a:r>
              <a:rPr lang="en-US" altLang="zh-CN" sz="2800" b="1">
                <a:solidFill>
                  <a:srgbClr val="FF0000"/>
                </a:solidFill>
              </a:rPr>
              <a:t>jìng mò</a:t>
            </a:r>
            <a:endParaRPr lang="zh-CN" altLang="en-US" sz="2800" b="1">
              <a:solidFill>
                <a:srgbClr val="FF0000"/>
              </a:solidFill>
            </a:endParaRPr>
          </a:p>
        </p:txBody>
      </p:sp>
      <p:sp>
        <p:nvSpPr>
          <p:cNvPr id="41" name="TextBox 40"/>
          <p:cNvSpPr txBox="1"/>
          <p:nvPr/>
        </p:nvSpPr>
        <p:spPr>
          <a:xfrm>
            <a:off x="7026538" y="2334134"/>
            <a:ext cx="1792180" cy="523220"/>
          </a:xfrm>
          <a:prstGeom prst="rect">
            <a:avLst/>
          </a:prstGeom>
          <a:noFill/>
        </p:spPr>
        <p:txBody>
          <a:bodyPr wrap="square" rtlCol="0">
            <a:spAutoFit/>
          </a:bodyPr>
          <a:lstStyle/>
          <a:p>
            <a:r>
              <a:rPr lang="en-US" altLang="zh-CN" sz="2800" b="1">
                <a:solidFill>
                  <a:srgbClr val="FF0000"/>
                </a:solidFill>
              </a:rPr>
              <a:t>fēng zhēng</a:t>
            </a:r>
            <a:endParaRPr lang="zh-CN" altLang="en-US" sz="2800" b="1">
              <a:solidFill>
                <a:srgbClr val="FF0000"/>
              </a:solidFill>
            </a:endParaRPr>
          </a:p>
        </p:txBody>
      </p:sp>
      <p:sp>
        <p:nvSpPr>
          <p:cNvPr id="42" name="TextBox 41"/>
          <p:cNvSpPr txBox="1"/>
          <p:nvPr/>
        </p:nvSpPr>
        <p:spPr>
          <a:xfrm>
            <a:off x="2060158" y="3482625"/>
            <a:ext cx="1929809" cy="523220"/>
          </a:xfrm>
          <a:prstGeom prst="rect">
            <a:avLst/>
          </a:prstGeom>
          <a:noFill/>
        </p:spPr>
        <p:txBody>
          <a:bodyPr wrap="square" rtlCol="0">
            <a:spAutoFit/>
          </a:bodyPr>
          <a:lstStyle/>
          <a:p>
            <a:r>
              <a:rPr lang="en-US" altLang="zh-CN" sz="2800" b="1">
                <a:solidFill>
                  <a:srgbClr val="FF0000"/>
                </a:solidFill>
              </a:rPr>
              <a:t>jiàn zhuàng</a:t>
            </a:r>
            <a:endParaRPr lang="zh-CN" altLang="en-US" sz="2800" b="1">
              <a:solidFill>
                <a:srgbClr val="FF0000"/>
              </a:solidFill>
            </a:endParaRPr>
          </a:p>
        </p:txBody>
      </p:sp>
      <p:sp>
        <p:nvSpPr>
          <p:cNvPr id="43" name="TextBox 42"/>
          <p:cNvSpPr txBox="1"/>
          <p:nvPr/>
        </p:nvSpPr>
        <p:spPr>
          <a:xfrm>
            <a:off x="3899148" y="3506025"/>
            <a:ext cx="2652822" cy="523220"/>
          </a:xfrm>
          <a:prstGeom prst="rect">
            <a:avLst/>
          </a:prstGeom>
          <a:noFill/>
        </p:spPr>
        <p:txBody>
          <a:bodyPr wrap="square" rtlCol="0">
            <a:spAutoFit/>
          </a:bodyPr>
          <a:lstStyle/>
          <a:p>
            <a:r>
              <a:rPr lang="en-US" altLang="zh-CN" sz="2800" b="1">
                <a:solidFill>
                  <a:srgbClr val="FF0000"/>
                </a:solidFill>
              </a:rPr>
              <a:t>hū péng yĬn bàn</a:t>
            </a:r>
            <a:endParaRPr lang="zh-CN" altLang="en-US" sz="2800" b="1">
              <a:solidFill>
                <a:srgbClr val="FF0000"/>
              </a:solidFill>
            </a:endParaRPr>
          </a:p>
        </p:txBody>
      </p:sp>
      <p:sp>
        <p:nvSpPr>
          <p:cNvPr id="44" name="TextBox 43"/>
          <p:cNvSpPr txBox="1"/>
          <p:nvPr/>
        </p:nvSpPr>
        <p:spPr>
          <a:xfrm>
            <a:off x="6359970" y="3492188"/>
            <a:ext cx="2939652" cy="523220"/>
          </a:xfrm>
          <a:prstGeom prst="rect">
            <a:avLst/>
          </a:prstGeom>
          <a:noFill/>
        </p:spPr>
        <p:txBody>
          <a:bodyPr wrap="square" rtlCol="0">
            <a:spAutoFit/>
          </a:bodyPr>
          <a:lstStyle/>
          <a:p>
            <a:r>
              <a:rPr lang="en-US" altLang="zh-CN" sz="2800" b="1">
                <a:solidFill>
                  <a:srgbClr val="FF0000"/>
                </a:solidFill>
              </a:rPr>
              <a:t>h</a:t>
            </a:r>
            <a:r>
              <a:rPr lang="en-US" altLang="zh-CN" sz="2800" b="1" smtClean="0">
                <a:solidFill>
                  <a:srgbClr val="FF0000"/>
                </a:solidFill>
              </a:rPr>
              <a:t>uā zhī </a:t>
            </a:r>
            <a:r>
              <a:rPr lang="en-US" altLang="zh-CN" sz="2800" b="1">
                <a:solidFill>
                  <a:srgbClr val="FF0000"/>
                </a:solidFill>
              </a:rPr>
              <a:t>zhāo zh</a:t>
            </a:r>
            <a:r>
              <a:rPr lang="vi-VN" altLang="zh-CN" sz="2800" b="1">
                <a:solidFill>
                  <a:srgbClr val="FF0000"/>
                </a:solidFill>
              </a:rPr>
              <a:t>ă</a:t>
            </a:r>
            <a:r>
              <a:rPr lang="en-US" altLang="zh-CN" sz="2800" b="1">
                <a:solidFill>
                  <a:srgbClr val="FF0000"/>
                </a:solidFill>
              </a:rPr>
              <a:t>n </a:t>
            </a:r>
            <a:endParaRPr lang="zh-CN" altLang="en-US" sz="2800" b="1">
              <a:solidFill>
                <a:srgbClr val="FF0000"/>
              </a:solidFill>
            </a:endParaRPr>
          </a:p>
        </p:txBody>
      </p:sp>
    </p:spTree>
    <p:extLst>
      <p:ext uri="{BB962C8B-B14F-4D97-AF65-F5344CB8AC3E}">
        <p14:creationId xmlns:p14="http://schemas.microsoft.com/office/powerpoint/2010/main" val="1742186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502"/>
          <a:stretch/>
        </p:blipFill>
        <p:spPr bwMode="auto">
          <a:xfrm>
            <a:off x="5940152" y="908720"/>
            <a:ext cx="2803776" cy="3632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0"/>
          <p:cNvGrpSpPr>
            <a:grpSpLocks/>
          </p:cNvGrpSpPr>
          <p:nvPr/>
        </p:nvGrpSpPr>
        <p:grpSpPr bwMode="auto">
          <a:xfrm>
            <a:off x="539552" y="447714"/>
            <a:ext cx="2073275" cy="622300"/>
            <a:chOff x="467544" y="476672"/>
            <a:chExt cx="2071740" cy="621650"/>
          </a:xfrm>
        </p:grpSpPr>
        <p:sp>
          <p:nvSpPr>
            <p:cNvPr id="6" name="圆角矩形 5"/>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7" name="TextBox 1"/>
            <p:cNvSpPr txBox="1">
              <a:spLocks noChangeArrowheads="1"/>
            </p:cNvSpPr>
            <p:nvPr/>
          </p:nvSpPr>
          <p:spPr bwMode="auto">
            <a:xfrm>
              <a:off x="595068" y="525887"/>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noProof="0" smtClean="0">
                  <a:solidFill>
                    <a:srgbClr val="000000"/>
                  </a:solidFill>
                </a:rPr>
                <a:t>作者简介</a:t>
              </a:r>
              <a:endParaRPr kumimoji="0" lang="zh-CN" altLang="en-US" sz="2800" b="1" i="0" u="none" strike="noStrike" kern="0" cap="none" spc="0" normalizeH="0" baseline="0" noProof="0" smtClean="0">
                <a:ln>
                  <a:noFill/>
                </a:ln>
                <a:solidFill>
                  <a:srgbClr val="000000"/>
                </a:solidFill>
                <a:effectLst/>
                <a:uLnTx/>
                <a:uFillTx/>
                <a:latin typeface="Arial" charset="0"/>
                <a:ea typeface="宋体" charset="-122"/>
              </a:endParaRPr>
            </a:p>
          </p:txBody>
        </p:sp>
      </p:grpSp>
      <p:sp>
        <p:nvSpPr>
          <p:cNvPr id="4" name="TextBox 3"/>
          <p:cNvSpPr txBox="1"/>
          <p:nvPr/>
        </p:nvSpPr>
        <p:spPr>
          <a:xfrm>
            <a:off x="288064" y="1417376"/>
            <a:ext cx="5400600" cy="3970318"/>
          </a:xfrm>
          <a:prstGeom prst="rect">
            <a:avLst/>
          </a:prstGeom>
          <a:noFill/>
        </p:spPr>
        <p:txBody>
          <a:bodyPr wrap="square" rtlCol="0">
            <a:spAutoFit/>
          </a:bodyPr>
          <a:lstStyle/>
          <a:p>
            <a:r>
              <a:rPr lang="en-US" altLang="zh-CN" sz="3600" b="1" smtClean="0"/>
              <a:t>	</a:t>
            </a:r>
            <a:r>
              <a:rPr lang="zh-CN" altLang="en-US" sz="3600" b="1" smtClean="0"/>
              <a:t>朱自清（</a:t>
            </a:r>
            <a:r>
              <a:rPr lang="en-US" altLang="zh-CN" sz="3600" b="1" smtClean="0"/>
              <a:t>1898——1948</a:t>
            </a:r>
            <a:r>
              <a:rPr lang="zh-CN" altLang="en-US" sz="3600" b="1" smtClean="0"/>
              <a:t>），字佩弦，江苏省扬州市人。散文家、诗人、古典文学研究家。著有诗文集</a:t>
            </a:r>
            <a:r>
              <a:rPr lang="en-US" altLang="zh-CN" sz="3600" b="1" smtClean="0"/>
              <a:t>《</a:t>
            </a:r>
            <a:r>
              <a:rPr lang="zh-CN" altLang="en-US" sz="3600" b="1" smtClean="0"/>
              <a:t>踪迹</a:t>
            </a:r>
            <a:r>
              <a:rPr lang="en-US" altLang="zh-CN" sz="3600" b="1" smtClean="0"/>
              <a:t>》</a:t>
            </a:r>
            <a:r>
              <a:rPr lang="zh-CN" altLang="en-US" sz="3600" b="1" smtClean="0"/>
              <a:t>，散文集</a:t>
            </a:r>
            <a:r>
              <a:rPr lang="en-US" altLang="zh-CN" sz="3600" b="1" smtClean="0"/>
              <a:t>《</a:t>
            </a:r>
            <a:r>
              <a:rPr lang="zh-CN" altLang="en-US" sz="3600" b="1" smtClean="0"/>
              <a:t>背影</a:t>
            </a:r>
            <a:r>
              <a:rPr lang="en-US" altLang="zh-CN" sz="3600" b="1" smtClean="0"/>
              <a:t>》《</a:t>
            </a:r>
            <a:r>
              <a:rPr lang="zh-CN" altLang="en-US" sz="3600" b="1" smtClean="0"/>
              <a:t>欧游杂记</a:t>
            </a:r>
            <a:r>
              <a:rPr lang="en-US" altLang="zh-CN" sz="3600" b="1" smtClean="0"/>
              <a:t>》</a:t>
            </a:r>
            <a:r>
              <a:rPr lang="zh-CN" altLang="en-US" sz="3600" b="1" smtClean="0"/>
              <a:t>等，收录在</a:t>
            </a:r>
            <a:r>
              <a:rPr lang="en-US" altLang="zh-CN" sz="3600" b="1" smtClean="0"/>
              <a:t>《</a:t>
            </a:r>
            <a:r>
              <a:rPr lang="zh-CN" altLang="en-US" sz="3600" b="1" smtClean="0"/>
              <a:t>朱自清文集</a:t>
            </a:r>
            <a:r>
              <a:rPr lang="en-US" altLang="zh-CN" sz="3600" b="1" smtClean="0"/>
              <a:t>》</a:t>
            </a:r>
            <a:r>
              <a:rPr lang="zh-CN" altLang="en-US" sz="3600" b="1" smtClean="0"/>
              <a:t>里。</a:t>
            </a:r>
            <a:endParaRPr lang="zh-CN" altLang="en-US" sz="3600" b="1"/>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4564" r="14899" b="9140"/>
          <a:stretch/>
        </p:blipFill>
        <p:spPr bwMode="auto">
          <a:xfrm>
            <a:off x="5796136" y="3573016"/>
            <a:ext cx="2347872"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4104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124744"/>
            <a:ext cx="5184576" cy="830997"/>
          </a:xfrm>
          <a:prstGeom prst="rect">
            <a:avLst/>
          </a:prstGeom>
          <a:noFill/>
        </p:spPr>
        <p:txBody>
          <a:bodyPr wrap="square" rtlCol="0">
            <a:spAutoFit/>
          </a:bodyPr>
          <a:lstStyle/>
          <a:p>
            <a:r>
              <a:rPr lang="zh-CN" altLang="en-US" sz="4800" b="1" smtClean="0">
                <a:solidFill>
                  <a:srgbClr val="FF0000"/>
                </a:solidFill>
              </a:rPr>
              <a:t>散文（文学体裁）</a:t>
            </a:r>
            <a:endParaRPr lang="zh-CN" altLang="en-US" sz="4800" b="1">
              <a:solidFill>
                <a:srgbClr val="FF0000"/>
              </a:solidFill>
            </a:endParaRPr>
          </a:p>
        </p:txBody>
      </p:sp>
      <p:sp>
        <p:nvSpPr>
          <p:cNvPr id="5" name="TextBox 4"/>
          <p:cNvSpPr txBox="1"/>
          <p:nvPr/>
        </p:nvSpPr>
        <p:spPr>
          <a:xfrm>
            <a:off x="594392" y="2420888"/>
            <a:ext cx="7776864" cy="3046988"/>
          </a:xfrm>
          <a:prstGeom prst="rect">
            <a:avLst/>
          </a:prstGeom>
          <a:noFill/>
        </p:spPr>
        <p:txBody>
          <a:bodyPr wrap="square" rtlCol="0">
            <a:spAutoFit/>
          </a:bodyPr>
          <a:lstStyle/>
          <a:p>
            <a:r>
              <a:rPr lang="zh-CN" altLang="en-US" sz="3200" b="1" smtClean="0"/>
              <a:t>         散文</a:t>
            </a:r>
            <a:r>
              <a:rPr lang="zh-CN" altLang="en-US" sz="3200" b="1"/>
              <a:t>是一种抒发作者真情实感、写作方式灵活的记叙类文学体裁</a:t>
            </a:r>
            <a:r>
              <a:rPr lang="zh-CN" altLang="en-US" sz="3200" b="1" smtClean="0"/>
              <a:t>。</a:t>
            </a:r>
            <a:endParaRPr lang="en-US" altLang="zh-CN" sz="3200" b="1" smtClean="0"/>
          </a:p>
          <a:p>
            <a:r>
              <a:rPr lang="en-US" altLang="zh-CN" sz="3200" b="1">
                <a:latin typeface="华文行楷" pitchFamily="2" charset="-122"/>
                <a:ea typeface="华文行楷" pitchFamily="2" charset="-122"/>
              </a:rPr>
              <a:t>《</a:t>
            </a:r>
            <a:r>
              <a:rPr lang="zh-CN" altLang="en-US" sz="3200" b="1">
                <a:latin typeface="华文行楷" pitchFamily="2" charset="-122"/>
                <a:ea typeface="华文行楷" pitchFamily="2" charset="-122"/>
              </a:rPr>
              <a:t>辞海</a:t>
            </a:r>
            <a:r>
              <a:rPr lang="en-US" altLang="zh-CN" sz="3200" b="1">
                <a:latin typeface="华文行楷" pitchFamily="2" charset="-122"/>
                <a:ea typeface="华文行楷" pitchFamily="2" charset="-122"/>
              </a:rPr>
              <a:t>》</a:t>
            </a:r>
            <a:r>
              <a:rPr lang="zh-CN" altLang="en-US" sz="3200" b="1">
                <a:latin typeface="华文行楷" pitchFamily="2" charset="-122"/>
                <a:ea typeface="华文行楷" pitchFamily="2" charset="-122"/>
              </a:rPr>
              <a:t>认为：中国六朝以来，为区别韵文与骈文，把凡不押韵、不重排偶的散体文章</a:t>
            </a:r>
            <a:r>
              <a:rPr lang="en-US" altLang="zh-CN" sz="3200" b="1">
                <a:latin typeface="华文行楷" pitchFamily="2" charset="-122"/>
                <a:ea typeface="华文行楷" pitchFamily="2" charset="-122"/>
              </a:rPr>
              <a:t>(</a:t>
            </a:r>
            <a:r>
              <a:rPr lang="zh-CN" altLang="en-US" sz="3200" b="1">
                <a:latin typeface="华文行楷" pitchFamily="2" charset="-122"/>
                <a:ea typeface="华文行楷" pitchFamily="2" charset="-122"/>
              </a:rPr>
              <a:t>包括经传史书</a:t>
            </a:r>
            <a:r>
              <a:rPr lang="en-US" altLang="zh-CN" sz="3200" b="1">
                <a:latin typeface="华文行楷" pitchFamily="2" charset="-122"/>
                <a:ea typeface="华文行楷" pitchFamily="2" charset="-122"/>
              </a:rPr>
              <a:t>)</a:t>
            </a:r>
            <a:r>
              <a:rPr lang="zh-CN" altLang="en-US" sz="3200" b="1">
                <a:latin typeface="华文行楷" pitchFamily="2" charset="-122"/>
                <a:ea typeface="华文行楷" pitchFamily="2" charset="-122"/>
              </a:rPr>
              <a:t>，统称“散文”。后又泛指诗歌以外的所有文学体裁。</a:t>
            </a:r>
          </a:p>
        </p:txBody>
      </p:sp>
    </p:spTree>
    <p:extLst>
      <p:ext uri="{BB962C8B-B14F-4D97-AF65-F5344CB8AC3E}">
        <p14:creationId xmlns:p14="http://schemas.microsoft.com/office/powerpoint/2010/main" val="420599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6424" y="404664"/>
            <a:ext cx="8354048" cy="6063198"/>
          </a:xfrm>
          <a:prstGeom prst="rect">
            <a:avLst/>
          </a:prstGeom>
          <a:noFill/>
        </p:spPr>
        <p:txBody>
          <a:bodyPr wrap="square" rtlCol="0">
            <a:spAutoFit/>
          </a:bodyPr>
          <a:lstStyle/>
          <a:p>
            <a:r>
              <a:rPr lang="zh-CN" altLang="en-US" sz="3600" b="1" smtClean="0">
                <a:solidFill>
                  <a:srgbClr val="FF0000"/>
                </a:solidFill>
              </a:rPr>
              <a:t>散文的特点：</a:t>
            </a:r>
            <a:endParaRPr lang="en-US" altLang="zh-CN" sz="3600" b="1" smtClean="0">
              <a:solidFill>
                <a:srgbClr val="FF0000"/>
              </a:solidFill>
            </a:endParaRPr>
          </a:p>
          <a:p>
            <a:r>
              <a:rPr lang="zh-CN" altLang="en-US" sz="3200" b="1" u="sng" smtClean="0"/>
              <a:t>（</a:t>
            </a:r>
            <a:r>
              <a:rPr lang="en-US" altLang="zh-CN" sz="3200" b="1" u="sng" smtClean="0"/>
              <a:t>1</a:t>
            </a:r>
            <a:r>
              <a:rPr lang="zh-CN" altLang="en-US" sz="3200" b="1" u="sng" smtClean="0"/>
              <a:t>）形散神不散</a:t>
            </a:r>
            <a:endParaRPr lang="en-US" altLang="zh-CN" sz="3200" b="1" u="sng" smtClean="0"/>
          </a:p>
          <a:p>
            <a:r>
              <a:rPr lang="zh-CN" altLang="en-US" sz="3200" b="1" smtClean="0"/>
              <a:t>“形散”既</a:t>
            </a:r>
            <a:r>
              <a:rPr lang="zh-CN" altLang="en-US" sz="3200" b="1"/>
              <a:t>指题材广泛、写法多样，又指结构自由、不拘一格；“神聚”既指中心集中，又指有贯穿全文的</a:t>
            </a:r>
            <a:r>
              <a:rPr lang="zh-CN" altLang="en-US" sz="3200" b="1" smtClean="0"/>
              <a:t>线索。</a:t>
            </a:r>
            <a:endParaRPr lang="en-US" altLang="zh-CN" sz="3200" b="1" smtClean="0"/>
          </a:p>
          <a:p>
            <a:r>
              <a:rPr lang="zh-CN" altLang="en-US" sz="3200" b="1" u="sng" smtClean="0"/>
              <a:t>（</a:t>
            </a:r>
            <a:r>
              <a:rPr lang="en-US" altLang="zh-CN" sz="3200" b="1" u="sng" smtClean="0"/>
              <a:t>2</a:t>
            </a:r>
            <a:r>
              <a:rPr lang="zh-CN" altLang="en-US" sz="3200" b="1" u="sng" smtClean="0"/>
              <a:t>）抒情性强</a:t>
            </a:r>
            <a:endParaRPr lang="en-US" altLang="zh-CN" sz="3200" b="1" u="sng" smtClean="0"/>
          </a:p>
          <a:p>
            <a:r>
              <a:rPr lang="zh-CN" altLang="en-US" sz="3200" b="1"/>
              <a:t>注重表现作者的生活感受</a:t>
            </a:r>
            <a:r>
              <a:rPr lang="zh-CN" altLang="en-US" sz="3200" b="1" smtClean="0"/>
              <a:t>，多以第一人称进行描写，</a:t>
            </a:r>
            <a:r>
              <a:rPr lang="zh-CN" altLang="en-US" sz="3200" b="1"/>
              <a:t>情感真挚。</a:t>
            </a:r>
            <a:endParaRPr lang="en-US" altLang="zh-CN" sz="3200" b="1" smtClean="0"/>
          </a:p>
          <a:p>
            <a:r>
              <a:rPr lang="zh-CN" altLang="en-US" sz="3200" b="1" u="sng" smtClean="0"/>
              <a:t>（</a:t>
            </a:r>
            <a:r>
              <a:rPr lang="en-US" altLang="zh-CN" sz="3200" b="1" u="sng" smtClean="0"/>
              <a:t>3</a:t>
            </a:r>
            <a:r>
              <a:rPr lang="zh-CN" altLang="en-US" sz="3200" b="1" u="sng" smtClean="0"/>
              <a:t>）语言优美</a:t>
            </a:r>
            <a:endParaRPr lang="en-US" altLang="zh-CN" sz="3200" b="1" u="sng" smtClean="0"/>
          </a:p>
          <a:p>
            <a:r>
              <a:rPr lang="zh-CN" altLang="en-US" sz="3200" b="1"/>
              <a:t>散文的语言清新</a:t>
            </a:r>
            <a:r>
              <a:rPr lang="zh-CN" altLang="en-US" sz="3200" b="1" smtClean="0"/>
              <a:t>明丽，</a:t>
            </a:r>
            <a:r>
              <a:rPr lang="zh-CN" altLang="en-US" sz="3200" b="1"/>
              <a:t>生动活泼，富于</a:t>
            </a:r>
            <a:r>
              <a:rPr lang="zh-CN" altLang="en-US" sz="3200" b="1" smtClean="0"/>
              <a:t>音乐感</a:t>
            </a:r>
            <a:r>
              <a:rPr lang="zh-CN" altLang="en-US" sz="3200" b="1"/>
              <a:t>。</a:t>
            </a:r>
            <a:r>
              <a:rPr lang="zh-CN" altLang="en-US" sz="3200" b="1" smtClean="0"/>
              <a:t>行文</a:t>
            </a:r>
            <a:r>
              <a:rPr lang="zh-CN" altLang="en-US" sz="3200" b="1"/>
              <a:t>如涓涓流水，叮咚有声，如娓娓而谈，情真意切。</a:t>
            </a:r>
          </a:p>
        </p:txBody>
      </p:sp>
    </p:spTree>
    <p:extLst>
      <p:ext uri="{BB962C8B-B14F-4D97-AF65-F5344CB8AC3E}">
        <p14:creationId xmlns:p14="http://schemas.microsoft.com/office/powerpoint/2010/main" val="62782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410" t="12939" r="11497" b="9797"/>
          <a:stretch/>
        </p:blipFill>
        <p:spPr bwMode="auto">
          <a:xfrm>
            <a:off x="7164288" y="3435706"/>
            <a:ext cx="1803141" cy="3397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15616" y="980728"/>
            <a:ext cx="4104456" cy="707886"/>
          </a:xfrm>
          <a:prstGeom prst="rect">
            <a:avLst/>
          </a:prstGeom>
          <a:noFill/>
        </p:spPr>
        <p:txBody>
          <a:bodyPr wrap="square" rtlCol="0">
            <a:spAutoFit/>
          </a:bodyPr>
          <a:lstStyle/>
          <a:p>
            <a:r>
              <a:rPr lang="zh-CN" altLang="en-US" sz="4000" b="1" smtClean="0"/>
              <a:t>修辞手法：拟人</a:t>
            </a:r>
            <a:endParaRPr lang="zh-CN" altLang="en-US" sz="4000" b="1"/>
          </a:p>
        </p:txBody>
      </p:sp>
      <p:sp>
        <p:nvSpPr>
          <p:cNvPr id="5" name="TextBox 4"/>
          <p:cNvSpPr txBox="1"/>
          <p:nvPr/>
        </p:nvSpPr>
        <p:spPr>
          <a:xfrm>
            <a:off x="539552" y="2375184"/>
            <a:ext cx="8170813" cy="1754326"/>
          </a:xfrm>
          <a:prstGeom prst="rect">
            <a:avLst/>
          </a:prstGeom>
          <a:noFill/>
        </p:spPr>
        <p:txBody>
          <a:bodyPr wrap="square" rtlCol="0">
            <a:spAutoFit/>
          </a:bodyPr>
          <a:lstStyle/>
          <a:p>
            <a:r>
              <a:rPr lang="en-US" altLang="zh-CN" sz="3600" smtClean="0"/>
              <a:t>	</a:t>
            </a:r>
            <a:r>
              <a:rPr lang="zh-CN" altLang="en-US" sz="3600" b="1" smtClean="0"/>
              <a:t>拟人</a:t>
            </a:r>
            <a:r>
              <a:rPr lang="zh-CN" altLang="en-US" sz="3600" b="1"/>
              <a:t>修辞方法，就是把事物人格化，将本来不具备人动作和感情的事物变成和人一样具有动作和感情的样子。</a:t>
            </a:r>
          </a:p>
        </p:txBody>
      </p:sp>
      <p:sp>
        <p:nvSpPr>
          <p:cNvPr id="6" name="AutoShape 2" descr="https://timgsa.baidu.com/timg?image&amp;quality=80&amp;size=b9999_10000&amp;sec=1564596672833&amp;di=8a97bb29f678ed48d8fa28169aae9de7&amp;imgtype=0&amp;src=http%3A%2F%2Fb-ssl.duitang.com%2Fuploads%2Fitem%2F201809%2F05%2F20180905171134_sZd82.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54548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708" t="24751" r="12285" b="7827"/>
          <a:stretch/>
        </p:blipFill>
        <p:spPr bwMode="auto">
          <a:xfrm>
            <a:off x="6372200" y="4024228"/>
            <a:ext cx="2539736" cy="2604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1628800"/>
            <a:ext cx="7560840" cy="523220"/>
          </a:xfrm>
          <a:prstGeom prst="rect">
            <a:avLst/>
          </a:prstGeom>
          <a:noFill/>
        </p:spPr>
        <p:txBody>
          <a:bodyPr wrap="square" rtlCol="0">
            <a:spAutoFit/>
          </a:bodyPr>
          <a:lstStyle/>
          <a:p>
            <a:r>
              <a:rPr lang="zh-CN" altLang="en-US" sz="2800" b="1"/>
              <a:t>①宁静的夜晚，只有那天上的星星在</a:t>
            </a:r>
            <a:r>
              <a:rPr lang="zh-CN" altLang="en-US" sz="2800" b="1" u="sng"/>
              <a:t>窃窃私语</a:t>
            </a:r>
            <a:r>
              <a:rPr lang="zh-CN" altLang="en-US" sz="2800" b="1"/>
              <a:t>。</a:t>
            </a:r>
          </a:p>
        </p:txBody>
      </p:sp>
      <p:sp>
        <p:nvSpPr>
          <p:cNvPr id="5" name="TextBox 4"/>
          <p:cNvSpPr txBox="1"/>
          <p:nvPr/>
        </p:nvSpPr>
        <p:spPr>
          <a:xfrm>
            <a:off x="683568" y="511268"/>
            <a:ext cx="2932912" cy="523220"/>
          </a:xfrm>
          <a:prstGeom prst="rect">
            <a:avLst/>
          </a:prstGeom>
          <a:noFill/>
        </p:spPr>
        <p:txBody>
          <a:bodyPr wrap="square" rtlCol="0">
            <a:spAutoFit/>
          </a:bodyPr>
          <a:lstStyle/>
          <a:p>
            <a:r>
              <a:rPr lang="zh-CN" altLang="en-US" sz="2800" b="1">
                <a:solidFill>
                  <a:srgbClr val="FF0000"/>
                </a:solidFill>
              </a:rPr>
              <a:t>拟人</a:t>
            </a:r>
            <a:r>
              <a:rPr lang="zh-CN" altLang="en-US" sz="2800" b="1" smtClean="0">
                <a:solidFill>
                  <a:srgbClr val="FF0000"/>
                </a:solidFill>
              </a:rPr>
              <a:t>句用法举例</a:t>
            </a:r>
            <a:r>
              <a:rPr lang="zh-CN" altLang="en-US" sz="2800" b="1">
                <a:solidFill>
                  <a:srgbClr val="FF0000"/>
                </a:solidFill>
              </a:rPr>
              <a:t>：</a:t>
            </a:r>
          </a:p>
        </p:txBody>
      </p:sp>
      <p:sp>
        <p:nvSpPr>
          <p:cNvPr id="6" name="TextBox 5"/>
          <p:cNvSpPr txBox="1"/>
          <p:nvPr/>
        </p:nvSpPr>
        <p:spPr>
          <a:xfrm>
            <a:off x="611560" y="2564904"/>
            <a:ext cx="7848872" cy="523220"/>
          </a:xfrm>
          <a:prstGeom prst="rect">
            <a:avLst/>
          </a:prstGeom>
          <a:noFill/>
        </p:spPr>
        <p:txBody>
          <a:bodyPr wrap="square" rtlCol="0">
            <a:spAutoFit/>
          </a:bodyPr>
          <a:lstStyle/>
          <a:p>
            <a:r>
              <a:rPr lang="zh-CN" altLang="en-US" sz="2800" b="1"/>
              <a:t>②秋天是美丽的，在曼妙的韵律中</a:t>
            </a:r>
            <a:r>
              <a:rPr lang="zh-CN" altLang="en-US" sz="2800" b="1" u="sng"/>
              <a:t>舞</a:t>
            </a:r>
            <a:r>
              <a:rPr lang="zh-CN" altLang="en-US" sz="2800" b="1"/>
              <a:t>着她的裙摆。</a:t>
            </a:r>
          </a:p>
        </p:txBody>
      </p:sp>
      <p:sp>
        <p:nvSpPr>
          <p:cNvPr id="7" name="TextBox 6"/>
          <p:cNvSpPr txBox="1"/>
          <p:nvPr/>
        </p:nvSpPr>
        <p:spPr>
          <a:xfrm>
            <a:off x="611560" y="3501008"/>
            <a:ext cx="7632848" cy="523220"/>
          </a:xfrm>
          <a:prstGeom prst="rect">
            <a:avLst/>
          </a:prstGeom>
          <a:noFill/>
        </p:spPr>
        <p:txBody>
          <a:bodyPr wrap="square" rtlCol="0">
            <a:spAutoFit/>
          </a:bodyPr>
          <a:lstStyle/>
          <a:p>
            <a:r>
              <a:rPr lang="zh-CN" altLang="en-US" sz="2800" b="1"/>
              <a:t>③一排排柳树倒映在水中，</a:t>
            </a:r>
            <a:r>
              <a:rPr lang="zh-CN" altLang="en-US" sz="2800" b="1" u="sng"/>
              <a:t>欣赏</a:t>
            </a:r>
            <a:r>
              <a:rPr lang="zh-CN" altLang="en-US" sz="2800" b="1"/>
              <a:t>着自己的容貌。</a:t>
            </a:r>
          </a:p>
        </p:txBody>
      </p:sp>
    </p:spTree>
    <p:extLst>
      <p:ext uri="{BB962C8B-B14F-4D97-AF65-F5344CB8AC3E}">
        <p14:creationId xmlns:p14="http://schemas.microsoft.com/office/powerpoint/2010/main" val="31779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0"/>
          <p:cNvGrpSpPr>
            <a:grpSpLocks/>
          </p:cNvGrpSpPr>
          <p:nvPr/>
        </p:nvGrpSpPr>
        <p:grpSpPr bwMode="auto">
          <a:xfrm>
            <a:off x="920184" y="665874"/>
            <a:ext cx="2686015" cy="1072501"/>
            <a:chOff x="467544" y="476672"/>
            <a:chExt cx="2071740" cy="1002325"/>
          </a:xfrm>
        </p:grpSpPr>
        <p:sp>
          <p:nvSpPr>
            <p:cNvPr id="5" name="圆角矩形 4"/>
            <p:cNvSpPr/>
            <p:nvPr/>
          </p:nvSpPr>
          <p:spPr>
            <a:xfrm>
              <a:off x="467544" y="476672"/>
              <a:ext cx="2071740" cy="621650"/>
            </a:xfrm>
            <a:prstGeom prst="roundRect">
              <a:avLst/>
            </a:prstGeom>
            <a:gradFill rotWithShape="1">
              <a:gsLst>
                <a:gs pos="0">
                  <a:srgbClr val="D9EDEE">
                    <a:satMod val="103000"/>
                    <a:lumMod val="102000"/>
                    <a:tint val="94000"/>
                  </a:srgbClr>
                </a:gs>
                <a:gs pos="50000">
                  <a:srgbClr val="D9EDEE">
                    <a:satMod val="110000"/>
                    <a:lumMod val="100000"/>
                    <a:shade val="100000"/>
                  </a:srgbClr>
                </a:gs>
                <a:gs pos="100000">
                  <a:srgbClr val="D9EDEE">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6" name="TextBox 1"/>
            <p:cNvSpPr txBox="1">
              <a:spLocks noChangeArrowheads="1"/>
            </p:cNvSpPr>
            <p:nvPr/>
          </p:nvSpPr>
          <p:spPr bwMode="auto">
            <a:xfrm>
              <a:off x="595068" y="525887"/>
              <a:ext cx="1944216" cy="95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smtClean="0">
                  <a:ln>
                    <a:noFill/>
                  </a:ln>
                  <a:solidFill>
                    <a:srgbClr val="000000"/>
                  </a:solidFill>
                  <a:effectLst/>
                  <a:uLnTx/>
                  <a:uFillTx/>
                  <a:latin typeface="Arial" charset="0"/>
                  <a:ea typeface="宋体" charset="-122"/>
                </a:rPr>
                <a:t>练一练：赏析</a:t>
              </a:r>
            </a:p>
          </p:txBody>
        </p:sp>
      </p:grpSp>
      <p:sp>
        <p:nvSpPr>
          <p:cNvPr id="2" name="TextBox 1"/>
          <p:cNvSpPr txBox="1"/>
          <p:nvPr/>
        </p:nvSpPr>
        <p:spPr>
          <a:xfrm>
            <a:off x="827584" y="1738375"/>
            <a:ext cx="7488832" cy="1815882"/>
          </a:xfrm>
          <a:prstGeom prst="rect">
            <a:avLst/>
          </a:prstGeom>
          <a:noFill/>
        </p:spPr>
        <p:txBody>
          <a:bodyPr wrap="square" rtlCol="0">
            <a:spAutoFit/>
          </a:bodyPr>
          <a:lstStyle/>
          <a:p>
            <a:pPr lvl="0"/>
            <a:r>
              <a:rPr lang="zh-CN" altLang="en-US" sz="2800" b="1" smtClean="0">
                <a:solidFill>
                  <a:srgbClr val="FF0000"/>
                </a:solidFill>
              </a:rPr>
              <a:t>赏析</a:t>
            </a:r>
            <a:r>
              <a:rPr lang="zh-CN" altLang="en-US" sz="2800" b="1">
                <a:solidFill>
                  <a:srgbClr val="FF0000"/>
                </a:solidFill>
              </a:rPr>
              <a:t>拟人</a:t>
            </a:r>
            <a:r>
              <a:rPr lang="zh-CN" altLang="en-US" sz="2800" b="1" smtClean="0">
                <a:solidFill>
                  <a:srgbClr val="FF0000"/>
                </a:solidFill>
              </a:rPr>
              <a:t>句</a:t>
            </a:r>
            <a:r>
              <a:rPr lang="zh-CN" altLang="en-US" sz="2800" b="1">
                <a:solidFill>
                  <a:srgbClr val="FF0000"/>
                </a:solidFill>
              </a:rPr>
              <a:t>的答题模式：</a:t>
            </a:r>
            <a:endParaRPr lang="en-US" altLang="zh-CN" sz="2800" b="1">
              <a:solidFill>
                <a:srgbClr val="FF0000"/>
              </a:solidFill>
            </a:endParaRPr>
          </a:p>
          <a:p>
            <a:pPr lvl="0"/>
            <a:r>
              <a:rPr lang="zh-CN" altLang="en-US" sz="2800" b="1">
                <a:solidFill>
                  <a:prstClr val="black"/>
                </a:solidFill>
              </a:rPr>
              <a:t>该句运用了（      ）的修辞手法，将（       </a:t>
            </a:r>
            <a:r>
              <a:rPr lang="zh-CN" altLang="en-US" sz="2800" b="1" smtClean="0">
                <a:solidFill>
                  <a:prstClr val="black"/>
                </a:solidFill>
              </a:rPr>
              <a:t>）拟人化，</a:t>
            </a:r>
            <a:r>
              <a:rPr lang="zh-CN" altLang="en-US" sz="2800" b="1">
                <a:solidFill>
                  <a:prstClr val="black"/>
                </a:solidFill>
              </a:rPr>
              <a:t>生动形象的写出了（       </a:t>
            </a:r>
            <a:r>
              <a:rPr lang="zh-CN" altLang="en-US" sz="2800" b="1" smtClean="0">
                <a:solidFill>
                  <a:prstClr val="black"/>
                </a:solidFill>
              </a:rPr>
              <a:t>）的动人姿态，</a:t>
            </a:r>
            <a:r>
              <a:rPr lang="zh-CN" altLang="en-US" sz="2800" b="1">
                <a:solidFill>
                  <a:prstClr val="black"/>
                </a:solidFill>
              </a:rPr>
              <a:t>表达</a:t>
            </a:r>
            <a:r>
              <a:rPr lang="zh-CN" altLang="en-US" sz="2800" b="1" smtClean="0">
                <a:solidFill>
                  <a:prstClr val="black"/>
                </a:solidFill>
              </a:rPr>
              <a:t>了作者（       ）的思想感情</a:t>
            </a:r>
            <a:r>
              <a:rPr lang="zh-CN" altLang="en-US" sz="2800" b="1">
                <a:solidFill>
                  <a:prstClr val="black"/>
                </a:solidFill>
              </a:rPr>
              <a:t>。</a:t>
            </a:r>
          </a:p>
        </p:txBody>
      </p:sp>
      <p:sp>
        <p:nvSpPr>
          <p:cNvPr id="3" name="TextBox 2"/>
          <p:cNvSpPr txBox="1"/>
          <p:nvPr/>
        </p:nvSpPr>
        <p:spPr>
          <a:xfrm>
            <a:off x="827584" y="4077072"/>
            <a:ext cx="7632848" cy="1384995"/>
          </a:xfrm>
          <a:prstGeom prst="rect">
            <a:avLst/>
          </a:prstGeom>
          <a:noFill/>
        </p:spPr>
        <p:txBody>
          <a:bodyPr wrap="square" rtlCol="0">
            <a:spAutoFit/>
          </a:bodyPr>
          <a:lstStyle/>
          <a:p>
            <a:r>
              <a:rPr lang="zh-CN" altLang="en-US" sz="2800" b="1"/>
              <a:t>例：请赏析以下</a:t>
            </a:r>
            <a:r>
              <a:rPr lang="zh-CN" altLang="en-US" sz="2800" b="1" smtClean="0"/>
              <a:t>句子</a:t>
            </a:r>
            <a:endParaRPr lang="en-US" altLang="zh-CN" sz="2800" b="1" smtClean="0"/>
          </a:p>
          <a:p>
            <a:endParaRPr lang="en-US" altLang="zh-CN" sz="2800" b="1"/>
          </a:p>
          <a:p>
            <a:r>
              <a:rPr lang="zh-CN" altLang="en-US" sz="2800" b="1" u="sng"/>
              <a:t>风儿清唱著歌，唤醒了沉睡中的</a:t>
            </a:r>
            <a:r>
              <a:rPr lang="zh-CN" altLang="en-US" sz="2800" b="1" u="sng" smtClean="0"/>
              <a:t>大地。</a:t>
            </a:r>
            <a:endParaRPr lang="zh-CN" altLang="en-US" sz="2800" b="1" u="sng"/>
          </a:p>
        </p:txBody>
      </p:sp>
    </p:spTree>
    <p:extLst>
      <p:ext uri="{BB962C8B-B14F-4D97-AF65-F5344CB8AC3E}">
        <p14:creationId xmlns:p14="http://schemas.microsoft.com/office/powerpoint/2010/main" val="2052627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679</TotalTime>
  <Words>794</Words>
  <Application>Microsoft Office PowerPoint</Application>
  <PresentationFormat>全屏显示(4:3)</PresentationFormat>
  <Paragraphs>114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比喻</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黄慧娴</dc:creator>
  <cp:lastModifiedBy>黄慧娴</cp:lastModifiedBy>
  <cp:revision>52</cp:revision>
  <dcterms:created xsi:type="dcterms:W3CDTF">2019-07-13T09:45:18Z</dcterms:created>
  <dcterms:modified xsi:type="dcterms:W3CDTF">2019-09-03T11:18:02Z</dcterms:modified>
</cp:coreProperties>
</file>