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260" r:id="rId4"/>
    <p:sldId id="904" r:id="rId5"/>
    <p:sldId id="1669" r:id="rId6"/>
    <p:sldId id="1672" r:id="rId7"/>
    <p:sldId id="1667" r:id="rId8"/>
    <p:sldId id="1370" r:id="rId9"/>
    <p:sldId id="1494" r:id="rId10"/>
    <p:sldId id="1536" r:id="rId11"/>
    <p:sldId id="1538" r:id="rId12"/>
    <p:sldId id="1668" r:id="rId13"/>
    <p:sldId id="1539" r:id="rId14"/>
    <p:sldId id="1462" r:id="rId15"/>
    <p:sldId id="1543" r:id="rId16"/>
    <p:sldId id="1548" r:id="rId17"/>
    <p:sldId id="1371" r:id="rId18"/>
    <p:sldId id="1673" r:id="rId19"/>
    <p:sldId id="1674" r:id="rId20"/>
    <p:sldId id="1470" r:id="rId21"/>
    <p:sldId id="1512" r:id="rId22"/>
    <p:sldId id="1513" r:id="rId23"/>
    <p:sldId id="1514" r:id="rId24"/>
    <p:sldId id="1515" r:id="rId25"/>
    <p:sldId id="1551" r:id="rId26"/>
    <p:sldId id="1552" r:id="rId27"/>
    <p:sldId id="1553" r:id="rId28"/>
    <p:sldId id="1554" r:id="rId29"/>
    <p:sldId id="1555" r:id="rId30"/>
    <p:sldId id="1675" r:id="rId31"/>
    <p:sldId id="1516" r:id="rId32"/>
    <p:sldId id="1676" r:id="rId33"/>
    <p:sldId id="1556" r:id="rId34"/>
    <p:sldId id="1560" r:id="rId35"/>
  </p:sldIdLst>
  <p:sldSz cx="12190095" cy="6859270"/>
  <p:notesSz cx="6858000" cy="9144000"/>
  <p:custDataLst>
    <p:tags r:id="rId36"/>
  </p:custDataLst>
  <p:defaultText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567" autoAdjust="0"/>
    <p:restoredTop sz="96318" autoAdjust="0"/>
  </p:normalViewPr>
  <p:slideViewPr>
    <p:cSldViewPr>
      <p:cViewPr varScale="1">
        <p:scale>
          <a:sx n="113" d="100"/>
          <a:sy n="113" d="100"/>
        </p:scale>
        <p:origin x="684" y="84"/>
      </p:cViewPr>
      <p:guideLst>
        <p:guide orient="horz" pos="2161"/>
        <p:guide pos="3839"/>
      </p:guideLst>
    </p:cSldViewPr>
  </p:slideViewPr>
  <p:outlineViewPr>
    <p:cViewPr>
      <p:scale>
        <a:sx n="33" d="100"/>
        <a:sy n="33" d="100"/>
      </p:scale>
      <p:origin x="0" y="0"/>
    </p:cViewPr>
  </p:outlineViewPr>
  <p:notesTextViewPr>
    <p:cViewPr>
      <p:scale>
        <a:sx n="75" d="100"/>
        <a:sy n="75" d="100"/>
      </p:scale>
      <p:origin x="0" y="0"/>
    </p:cViewPr>
  </p:notesTextViewPr>
  <p:sorterViewPr>
    <p:cViewPr>
      <p:scale>
        <a:sx n="100" d="100"/>
        <a:sy n="100" d="100"/>
      </p:scale>
      <p:origin x="0" y="0"/>
    </p:cViewPr>
  </p:sorterViewPr>
  <p:notesViewPr>
    <p:cSldViewPr>
      <p:cViewPr varScale="1">
        <p:scale>
          <a:sx n="79" d="100"/>
          <a:sy n="79" d="100"/>
        </p:scale>
        <p:origin x="-3966" y="-102"/>
      </p:cViewPr>
      <p:guideLst>
        <p:guide orient="horz" pos="2880"/>
        <p:guide pos="2160"/>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handoutMaster" Target="handoutMasters/handout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tags" Target="tags/tag3.xml" /><Relationship Id="rId37" Type="http://schemas.openxmlformats.org/officeDocument/2006/relationships/presProps" Target="presProps.xml" /><Relationship Id="rId38" Type="http://schemas.openxmlformats.org/officeDocument/2006/relationships/viewProps" Target="viewProps.xml" /><Relationship Id="rId39" Type="http://schemas.openxmlformats.org/officeDocument/2006/relationships/theme" Target="theme/theme1.xml" /><Relationship Id="rId4" Type="http://schemas.openxmlformats.org/officeDocument/2006/relationships/slide" Target="slides/slide1.xml" /><Relationship Id="rId40" Type="http://schemas.openxmlformats.org/officeDocument/2006/relationships/tableStyles" Target="tableStyles.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ED594FB-2808-45A5-BDC8-80C0F481B27E}" type="datetimeFigureOut">
              <a:rPr lang="zh-CN" altLang="en-US" smtClean="0"/>
              <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85B4082-C5AE-46D0-A000-D929E8B25956}" type="slidenum">
              <a:rPr lang="zh-CN" altLang="en-US" smtClean="0"/>
              <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9FAA0F-2349-45DA-9EBD-9D94C9A1CFA0}"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3F37086-15D0-443D-AF17-A3F21825C045}"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1218565" rtl="0" eaLnBrk="1" latinLnBrk="0" hangingPunct="1">
      <a:defRPr sz="1600" kern="1200">
        <a:solidFill>
          <a:schemeClr val="tx1"/>
        </a:solidFill>
        <a:latin typeface="+mn-lt"/>
        <a:ea typeface="+mn-ea"/>
        <a:cs typeface="+mn-cs"/>
      </a:defRPr>
    </a:lvl1pPr>
    <a:lvl2pPr marL="609600" algn="l" defTabSz="1218565" rtl="0" eaLnBrk="1" latinLnBrk="0" hangingPunct="1">
      <a:defRPr sz="1600" kern="1200">
        <a:solidFill>
          <a:schemeClr val="tx1"/>
        </a:solidFill>
        <a:latin typeface="+mn-lt"/>
        <a:ea typeface="+mn-ea"/>
        <a:cs typeface="+mn-cs"/>
      </a:defRPr>
    </a:lvl2pPr>
    <a:lvl3pPr marL="1219200" algn="l" defTabSz="1218565" rtl="0" eaLnBrk="1" latinLnBrk="0" hangingPunct="1">
      <a:defRPr sz="1600" kern="1200">
        <a:solidFill>
          <a:schemeClr val="tx1"/>
        </a:solidFill>
        <a:latin typeface="+mn-lt"/>
        <a:ea typeface="+mn-ea"/>
        <a:cs typeface="+mn-cs"/>
      </a:defRPr>
    </a:lvl3pPr>
    <a:lvl4pPr marL="1828800" algn="l" defTabSz="1218565" rtl="0" eaLnBrk="1" latinLnBrk="0" hangingPunct="1">
      <a:defRPr sz="1600" kern="1200">
        <a:solidFill>
          <a:schemeClr val="tx1"/>
        </a:solidFill>
        <a:latin typeface="+mn-lt"/>
        <a:ea typeface="+mn-ea"/>
        <a:cs typeface="+mn-cs"/>
      </a:defRPr>
    </a:lvl4pPr>
    <a:lvl5pPr marL="2438400" algn="l" defTabSz="1218565" rtl="0" eaLnBrk="1" latinLnBrk="0" hangingPunct="1">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2</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5</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15</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16</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92865" name="幻灯片图像占位符 1"/>
          <p:cNvSpPr>
            <a:spLocks noGrp="1" noRot="1" noChangeAspect="1"/>
          </p:cNvSpPr>
          <p:nvPr>
            <p:ph type="sldImg"/>
          </p:nvPr>
        </p:nvSpPr>
        <p:spPr bwMode="auto">
          <a:xfrm>
            <a:off x="382588" y="685800"/>
            <a:ext cx="6092825" cy="3429000"/>
          </a:xfrm>
          <a:noFill/>
          <a:ln>
            <a:solidFill>
              <a:srgbClr val="000000"/>
            </a:solidFill>
            <a:miter lim="800000"/>
          </a:ln>
        </p:spPr>
      </p:sp>
      <p:sp>
        <p:nvSpPr>
          <p:cNvPr id="292866" name="备注占位符 2"/>
          <p:cNvSpPr>
            <a:spLocks noGrp="1"/>
          </p:cNvSpPr>
          <p:nvPr>
            <p:ph type="body" idx="1"/>
          </p:nvPr>
        </p:nvSpPr>
        <p:spPr bwMode="auto">
          <a:noFill/>
        </p:spPr>
        <p:txBody>
          <a:bodyPr wrap="square" numCol="1" anchor="t" anchorCtr="0" compatLnSpc="1"/>
          <a:lstStyle/>
          <a:p>
            <a:pPr eaLnBrk="1" hangingPunct="1">
              <a:spcBef>
                <a:spcPct val="0"/>
              </a:spcBef>
            </a:pPr>
            <a:endParaRPr lang="zh-CN" altLang="en-US" smtClean="0"/>
          </a:p>
        </p:txBody>
      </p:sp>
      <p:sp>
        <p:nvSpPr>
          <p:cNvPr id="292867" name="灯片编号占位符 3"/>
          <p:cNvSpPr>
            <a:spLocks noGrp="1"/>
          </p:cNvSpPr>
          <p:nvPr>
            <p:ph type="sldNum" sz="quarter" idx="5"/>
          </p:nvPr>
        </p:nvSpPr>
        <p:spPr bwMode="auto">
          <a:ln>
            <a:miter lim="800000"/>
          </a:ln>
        </p:spPr>
        <p:txBody>
          <a:bodyPr wrap="square" numCol="1" anchorCtr="0" compatLnSpc="1"/>
          <a:lstStyle/>
          <a:p>
            <a:pPr defTabSz="1217295" fontAlgn="base">
              <a:spcBef>
                <a:spcPct val="0"/>
              </a:spcBef>
              <a:spcAft>
                <a:spcPct val="0"/>
              </a:spcAft>
              <a:defRPr/>
            </a:pPr>
            <a:fld id="{8434232D-77A3-48F2-BDAE-7B774E249B18}" type="slidenum">
              <a:rPr lang="zh-CN" altLang="en-US"/>
              <a:t>17</a:t>
            </a:fld>
            <a:endParaRPr lang="en-US" altLang="zh-CN"/>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_空白">
    <p:spTree>
      <p:nvGrpSpPr>
        <p:cNvPr id="1" name=""/>
        <p:cNvGrpSpPr/>
        <p:nvPr/>
      </p:nvGrpSpPr>
      <p:grpSpPr>
        <a:xfrm>
          <a:off x="0" y="0"/>
          <a:ext cx="0" cy="0"/>
        </a:xfrm>
      </p:grpSpPr>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6_空白">
    <p:spTree>
      <p:nvGrpSpPr>
        <p:cNvPr id="1" name=""/>
        <p:cNvGrpSpPr/>
        <p:nvPr/>
      </p:nvGrpSpPr>
      <p:grpSpPr>
        <a:xfrm>
          <a:off x="0" y="0"/>
          <a:ext cx="0" cy="0"/>
        </a:xfrm>
      </p:grpSpPr>
      <p:sp>
        <p:nvSpPr>
          <p:cNvPr id="2" name="矩形 1"/>
          <p:cNvSpPr/>
          <p:nvPr userDrawn="1"/>
        </p:nvSpPr>
        <p:spPr>
          <a:xfrm>
            <a:off x="0" y="5950074"/>
            <a:ext cx="12190413" cy="909514"/>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1_空白">
    <p:spTree>
      <p:nvGrpSpPr>
        <p:cNvPr id="1" name=""/>
        <p:cNvGrpSpPr/>
        <p:nvPr/>
      </p:nvGrpSpPr>
      <p:grpSpPr>
        <a:xfrm>
          <a:off x="0" y="0"/>
          <a:ext cx="0" cy="0"/>
        </a:xfrm>
      </p:grpSpPr>
      <p:sp>
        <p:nvSpPr>
          <p:cNvPr id="2" name="矩形 1"/>
          <p:cNvSpPr/>
          <p:nvPr userDrawn="1"/>
        </p:nvSpPr>
        <p:spPr>
          <a:xfrm>
            <a:off x="0" y="4868788"/>
            <a:ext cx="12190413" cy="19908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3_空白">
    <p:spTree>
      <p:nvGrpSpPr>
        <p:cNvPr id="1" name=""/>
        <p:cNvGrpSpPr/>
        <p:nvPr/>
      </p:nvGrpSpPr>
      <p:grpSpPr>
        <a:xfrm>
          <a:off x="0" y="0"/>
          <a:ext cx="0" cy="0"/>
        </a:xfrm>
      </p:grpSpPr>
      <p:sp>
        <p:nvSpPr>
          <p:cNvPr id="2" name="矩形 1"/>
          <p:cNvSpPr/>
          <p:nvPr userDrawn="1"/>
        </p:nvSpPr>
        <p:spPr>
          <a:xfrm>
            <a:off x="0" y="4508788"/>
            <a:ext cx="12190413" cy="23508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10_空白">
    <p:spTree>
      <p:nvGrpSpPr>
        <p:cNvPr id="1" name=""/>
        <p:cNvGrpSpPr/>
        <p:nvPr/>
      </p:nvGrpSpPr>
      <p:grpSpPr>
        <a:xfrm>
          <a:off x="0" y="0"/>
          <a:ext cx="0" cy="0"/>
        </a:xfrm>
      </p:grpSpPr>
      <p:sp>
        <p:nvSpPr>
          <p:cNvPr id="2" name="矩形 1"/>
          <p:cNvSpPr/>
          <p:nvPr userDrawn="1"/>
        </p:nvSpPr>
        <p:spPr>
          <a:xfrm>
            <a:off x="0" y="4411588"/>
            <a:ext cx="12190413" cy="2448000"/>
          </a:xfrm>
          <a:prstGeom prst="rect">
            <a:avLst/>
          </a:prstGeom>
          <a:solidFill>
            <a:schemeClr val="accent2">
              <a:lumMod val="20000"/>
              <a:lumOff val="80000"/>
              <a:alpha val="3333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defTabSz="914400"/>
            <a:endParaRPr lang="zh-CN" altLang="en-US" sz="1800">
              <a:solidFill>
                <a:prstClr val="white"/>
              </a:solidFill>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空白">
    <p:spTree>
      <p:nvGrpSpPr>
        <p:cNvPr id="1" name=""/>
        <p:cNvGrpSpPr/>
        <p:nvPr/>
      </p:nvGrpSpPr>
      <p:grpSpPr>
        <a:xfrm>
          <a:off x="0" y="0"/>
          <a:ext cx="0" cy="0"/>
        </a:xfrm>
      </p:grpSpPr>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image" Target="../media/image1.png" /><Relationship Id="rId8" Type="http://schemas.microsoft.com/office/2007/relationships/hdphoto" Target="../media/image2.wdp" /><Relationship Id="rId9"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pic>
        <p:nvPicPr>
          <p:cNvPr id="3" name="图片 2"/>
          <p:cNvPicPr>
            <a:picLocks noChangeAspect="1"/>
          </p:cNvPicPr>
          <p:nvPr userDrawn="1"/>
        </p:nvPicPr>
        <p:blipFill>
          <a:blip r:embed="rId7">
            <a:duotone>
              <a:schemeClr val="bg2">
                <a:shade val="45000"/>
                <a:satMod val="135000"/>
              </a:schemeClr>
              <a:prstClr val="white"/>
            </a:duotone>
            <a:extLst>
              <a:ext uri="{BEBA8EAE-BF5A-486C-A8C5-ECC9F3942E4B}">
                <a14:imgProps xmlns:a14="http://schemas.microsoft.com/office/drawing/2010/main">
                  <a14:imgLayer r:embed="rId8">
                    <a14:imgEffect>
                      <a14:brightnessContrast bright="30000" contrast="4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矩形 3"/>
          <p:cNvSpPr/>
          <p:nvPr userDrawn="1"/>
        </p:nvSpPr>
        <p:spPr>
          <a:xfrm>
            <a:off x="0" y="0"/>
            <a:ext cx="12192000" cy="6858000"/>
          </a:xfrm>
          <a:prstGeom prst="rect">
            <a:avLst/>
          </a:pr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p:timing/>
  <p:txStyles>
    <p:titleStyle>
      <a:lvl1pPr algn="ctr" defTabSz="1219200"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3.png" /><Relationship Id="rId3" Type="http://schemas.openxmlformats.org/officeDocument/2006/relationships/tags" Target="../tags/tag1.xml" /><Relationship Id="rId4" Type="http://schemas.openxmlformats.org/officeDocument/2006/relationships/image" Target="../media/image4.png" /><Relationship Id="rId5" Type="http://schemas.openxmlformats.org/officeDocument/2006/relationships/tags" Target="../tags/tag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5.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15.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6.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7.png" /><Relationship Id="rId3" Type="http://schemas.openxmlformats.org/officeDocument/2006/relationships/image" Target="../media/image18.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9.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3.xml" /><Relationship Id="rId3" Type="http://schemas.openxmlformats.org/officeDocument/2006/relationships/image" Target="../media/image20.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4.xml" /><Relationship Id="rId3" Type="http://schemas.openxmlformats.org/officeDocument/2006/relationships/image" Target="../media/image21.png" /><Relationship Id="rId4" Type="http://schemas.openxmlformats.org/officeDocument/2006/relationships/image" Target="../media/image22.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5.xml" /><Relationship Id="rId3" Type="http://schemas.openxmlformats.org/officeDocument/2006/relationships/image" Target="../media/image23.png" /><Relationship Id="rId4" Type="http://schemas.openxmlformats.org/officeDocument/2006/relationships/image" Target="../media/image24.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5.pn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25.png" /><Relationship Id="rId3" Type="http://schemas.openxmlformats.org/officeDocument/2006/relationships/image" Target="../media/image26.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27.pn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28.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6.pn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28.pn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6.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29.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image" Target="../media/image7.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 Id="rId3" Type="http://schemas.openxmlformats.org/officeDocument/2006/relationships/image" Target="../media/image8.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9.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0.png" /><Relationship Id="rId3" Type="http://schemas.openxmlformats.org/officeDocument/2006/relationships/image" Target="../media/image11.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2.png" /><Relationship Id="rId3" Type="http://schemas.openxmlformats.org/officeDocument/2006/relationships/image" Target="../media/image13.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4.pn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0" y="0"/>
            <a:ext cx="3574926" cy="549474"/>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494209" y="215560"/>
            <a:ext cx="144016" cy="144016"/>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61857" y="1873"/>
            <a:ext cx="3251211" cy="523220"/>
          </a:xfrm>
          <a:prstGeom prst="rect">
            <a:avLst/>
          </a:prstGeom>
          <a:noFill/>
          <a:ln>
            <a:noFill/>
          </a:ln>
        </p:spPr>
        <p:txBody>
          <a:bodyPr wrap="none">
            <a:spAutoFit/>
          </a:bodyPr>
          <a:lstStyle/>
          <a:p>
            <a:r>
              <a:rPr lang="zh-CN" altLang="zh-CN" sz="2800" b="1" kern="100" smtClean="0">
                <a:latin typeface="楷体" panose="02010609060101010101" pitchFamily="49" charset="-122"/>
                <a:ea typeface="楷体" panose="02010609060101010101" pitchFamily="49" charset="-122"/>
                <a:cs typeface="Times New Roman" panose="02020603050405020304" pitchFamily="18" charset="0"/>
              </a:rPr>
              <a:t>核心内容</a:t>
            </a:r>
            <a:r>
              <a:rPr lang="en-US" altLang="zh-CN" sz="2800" b="1" kern="100" smtClean="0">
                <a:latin typeface="楷体" panose="02010609060101010101" pitchFamily="49" charset="-122"/>
                <a:ea typeface="楷体" panose="02010609060101010101" pitchFamily="49" charset="-122"/>
                <a:cs typeface="Times New Roman" panose="02020603050405020304" pitchFamily="18" charset="0"/>
              </a:rPr>
              <a:t> </a:t>
            </a:r>
            <a:r>
              <a:rPr lang="zh-CN" altLang="zh-CN" sz="2800" b="1" kern="100" smtClean="0">
                <a:latin typeface="楷体" panose="02010609060101010101" pitchFamily="49" charset="-122"/>
                <a:ea typeface="楷体" panose="02010609060101010101" pitchFamily="49" charset="-122"/>
                <a:cs typeface="Times New Roman" panose="02020603050405020304" pitchFamily="18" charset="0"/>
              </a:rPr>
              <a:t>导图概</a:t>
            </a:r>
            <a:r>
              <a:rPr lang="zh-CN" altLang="en-US" sz="2800" b="1" kern="100" smtClean="0">
                <a:latin typeface="楷体" panose="02010609060101010101" pitchFamily="49" charset="-122"/>
                <a:ea typeface="楷体" panose="02010609060101010101" pitchFamily="49" charset="-122"/>
                <a:cs typeface="Times New Roman" panose="02020603050405020304" pitchFamily="18" charset="0"/>
              </a:rPr>
              <a:t>览</a:t>
            </a:r>
            <a:endParaRPr lang="zh-CN" altLang="en-US" sz="2800" b="1" kern="100">
              <a:latin typeface="楷体" panose="02010609060101010101" pitchFamily="49" charset="-122"/>
              <a:ea typeface="楷体" panose="02010609060101010101" pitchFamily="49" charset="-122"/>
              <a:cs typeface="Times New Roman" panose="02020603050405020304" pitchFamily="18" charset="0"/>
            </a:endParaRPr>
          </a:p>
        </p:txBody>
      </p:sp>
      <p:cxnSp>
        <p:nvCxnSpPr>
          <p:cNvPr id="6" name="直接连接符 5"/>
          <p:cNvCxnSpPr>
            <a:stCxn id="4" idx="3"/>
          </p:cNvCxnSpPr>
          <p:nvPr/>
        </p:nvCxnSpPr>
        <p:spPr>
          <a:xfrm>
            <a:off x="3638225" y="287568"/>
            <a:ext cx="8552188" cy="0"/>
          </a:xfrm>
          <a:prstGeom prst="line">
            <a:avLst/>
          </a:prstGeom>
        </p:spPr>
        <p:style>
          <a:lnRef idx="1">
            <a:schemeClr val="accent6"/>
          </a:lnRef>
          <a:fillRef idx="0">
            <a:schemeClr val="accent6"/>
          </a:fillRef>
          <a:effectRef idx="0">
            <a:schemeClr val="accent6"/>
          </a:effectRef>
          <a:fontRef idx="minor">
            <a:schemeClr val="tx1"/>
          </a:fontRef>
        </p:style>
      </p:cxnSp>
      <p:pic>
        <p:nvPicPr>
          <p:cNvPr id="1026" name="Picture 2"/>
          <p:cNvPicPr>
            <a:picLocks noChangeAspect="1" noChangeArrowheads="1"/>
          </p:cNvPicPr>
          <p:nvPr>
            <p:custDataLst>
              <p:tags r:id="rId3"/>
            </p:custDataLst>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bwMode="auto">
          <a:xfrm>
            <a:off x="509248" y="1112452"/>
            <a:ext cx="11171917" cy="4670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p:custDataLst>
              <p:tags r:id="rId5"/>
            </p:custDataLst>
          </p:nvPr>
        </p:nvPicPr>
        <p:blipFill>
          <a:blip r:embed="rId4"/>
          <a:stretch>
            <a:fillRect/>
          </a:stretch>
        </p:blipFill>
        <p:spPr>
          <a:xfrm>
            <a:off x="4460240" y="961390"/>
            <a:ext cx="2762885" cy="1838325"/>
          </a:xfrm>
          <a:prstGeom prst="rect">
            <a:avLst/>
          </a:prstGeom>
        </p:spPr>
      </p:pic>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3646935" y="333450"/>
            <a:ext cx="4621977" cy="576064"/>
            <a:chOff x="4872195" y="837506"/>
            <a:chExt cx="3094091" cy="576064"/>
          </a:xfrm>
        </p:grpSpPr>
        <p:sp>
          <p:nvSpPr>
            <p:cNvPr id="4" name="矩形 3"/>
            <p:cNvSpPr/>
            <p:nvPr/>
          </p:nvSpPr>
          <p:spPr>
            <a:xfrm>
              <a:off x="5079631" y="837506"/>
              <a:ext cx="2679219"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kern="100" smtClean="0">
                  <a:solidFill>
                    <a:prstClr val="white"/>
                  </a:solidFill>
                  <a:latin typeface="微软雅黑" panose="020b0503020204020204" pitchFamily="34" charset="-122"/>
                  <a:ea typeface="微软雅黑" panose="020b0503020204020204" pitchFamily="34" charset="-122"/>
                  <a:cs typeface="Times New Roman" panose="02020603050405020304"/>
                </a:rPr>
                <a:t>对点题型</a:t>
              </a:r>
              <a:endParaRPr lang="zh-CN" altLang="en-US" sz="2800" b="1" kern="100">
                <a:solidFill>
                  <a:prstClr val="white"/>
                </a:solidFill>
                <a:latin typeface="微软雅黑" panose="020b0503020204020204" pitchFamily="34" charset="-122"/>
                <a:ea typeface="微软雅黑" panose="020b0503020204020204" pitchFamily="34" charset="-122"/>
                <a:cs typeface="Times New Roman" panose="02020603050405020304"/>
              </a:endParaRPr>
            </a:p>
          </p:txBody>
        </p:sp>
        <p:sp>
          <p:nvSpPr>
            <p:cNvPr id="5" name="矩形 4"/>
            <p:cNvSpPr/>
            <p:nvPr/>
          </p:nvSpPr>
          <p:spPr>
            <a:xfrm>
              <a:off x="7844813" y="837506"/>
              <a:ext cx="121473"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6" name="矩形 5"/>
            <p:cNvSpPr/>
            <p:nvPr/>
          </p:nvSpPr>
          <p:spPr>
            <a:xfrm>
              <a:off x="4872195" y="837506"/>
              <a:ext cx="121473"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grpSp>
      <p:sp>
        <p:nvSpPr>
          <p:cNvPr id="8" name="矩形 7"/>
          <p:cNvSpPr/>
          <p:nvPr/>
        </p:nvSpPr>
        <p:spPr>
          <a:xfrm>
            <a:off x="307261" y="909512"/>
            <a:ext cx="11301064" cy="737235"/>
          </a:xfrm>
          <a:prstGeom prst="rect">
            <a:avLst/>
          </a:prstGeom>
        </p:spPr>
        <p:txBody>
          <a:bodyPr wrap="square">
            <a:spAutoFit/>
          </a:bodyPr>
          <a:lstStyle/>
          <a:p>
            <a:pPr algn="just">
              <a:lnSpc>
                <a:spcPct val="150000"/>
              </a:lnSpc>
              <a:spcAft>
                <a:spcPct val="0"/>
              </a:spcAft>
              <a:tabLst>
                <a:tab pos="2250440"/>
              </a:tabLst>
            </a:pPr>
            <a:r>
              <a:rPr lang="zh-CN" altLang="zh-CN" sz="2800" b="1" kern="100">
                <a:latin typeface="黑体" panose="02010609060101010101" charset="-122"/>
                <a:ea typeface="黑体" panose="02010609060101010101" charset="-122"/>
                <a:cs typeface="Times New Roman" panose="02020603050405020304" pitchFamily="18" charset="0"/>
              </a:rPr>
              <a:t>小哥儿俩是在什么样的</a:t>
            </a:r>
            <a:r>
              <a:rPr lang="zh-CN" altLang="zh-CN" sz="2800" b="1" kern="100">
                <a:solidFill>
                  <a:srgbClr val="C00000"/>
                </a:solidFill>
                <a:latin typeface="黑体" panose="02010609060101010101" charset="-122"/>
                <a:ea typeface="黑体" panose="02010609060101010101" charset="-122"/>
                <a:cs typeface="Times New Roman" panose="02020603050405020304" pitchFamily="18" charset="0"/>
              </a:rPr>
              <a:t>家庭环境</a:t>
            </a:r>
            <a:r>
              <a:rPr lang="zh-CN" altLang="zh-CN" sz="2800" b="1" kern="100">
                <a:latin typeface="黑体" panose="02010609060101010101" charset="-122"/>
                <a:ea typeface="黑体" panose="02010609060101010101" charset="-122"/>
                <a:cs typeface="Times New Roman" panose="02020603050405020304" pitchFamily="18" charset="0"/>
              </a:rPr>
              <a:t>中成长的？请简要分析。</a:t>
            </a:r>
            <a:endParaRPr lang="zh-CN" altLang="zh-CN" sz="2800" b="1" kern="100">
              <a:effectLst/>
              <a:latin typeface="黑体" panose="02010609060101010101" charset="-122"/>
              <a:ea typeface="黑体" panose="02010609060101010101" charset="-122"/>
              <a:cs typeface="Times New Roman" panose="02020603050405020304" pitchFamily="18" charset="0"/>
            </a:endParaRPr>
          </a:p>
        </p:txBody>
      </p:sp>
      <p:pic>
        <p:nvPicPr>
          <p:cNvPr id="2" name="图片 1"/>
          <p:cNvPicPr>
            <a:picLocks noChangeAspect="1"/>
          </p:cNvPicPr>
          <p:nvPr/>
        </p:nvPicPr>
        <p:blipFill>
          <a:blip r:embed="rId2"/>
          <a:stretch>
            <a:fillRect/>
          </a:stretch>
        </p:blipFill>
        <p:spPr>
          <a:xfrm>
            <a:off x="7501255" y="1917700"/>
            <a:ext cx="4156710" cy="3857625"/>
          </a:xfrm>
          <a:prstGeom prst="rect">
            <a:avLst/>
          </a:prstGeom>
        </p:spPr>
      </p:pic>
      <p:sp>
        <p:nvSpPr>
          <p:cNvPr id="7" name="矩形 6"/>
          <p:cNvSpPr/>
          <p:nvPr/>
        </p:nvSpPr>
        <p:spPr>
          <a:xfrm>
            <a:off x="581660" y="2150745"/>
            <a:ext cx="6311900" cy="4246245"/>
          </a:xfrm>
          <a:prstGeom prst="rect">
            <a:avLst/>
          </a:prstGeom>
        </p:spPr>
        <p:txBody>
          <a:bodyPr wrap="square">
            <a:spAutoFit/>
          </a:bodyPr>
          <a:lstStyle/>
          <a:p>
            <a:pPr algn="ctr">
              <a:lnSpc>
                <a:spcPct val="150000"/>
              </a:lnSpc>
              <a:spcAft>
                <a:spcPct val="0"/>
              </a:spcAft>
              <a:tabLst>
                <a:tab pos="2250440"/>
              </a:tabLst>
            </a:pP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家庭环境</a:t>
            </a:r>
            <a:r>
              <a:rPr lang="en-US" altLang="zh-CN" sz="2000" kern="100">
                <a:solidFill>
                  <a:srgbClr val="C00000"/>
                </a:solidFill>
                <a:latin typeface="宋体" panose="02010600030101010101" pitchFamily="2" charset="-122"/>
                <a:cs typeface="Times New Roman" panose="02020603050405020304" pitchFamily="18" charset="0"/>
              </a:rPr>
              <a:t>”</a:t>
            </a:r>
            <a:endParaRPr lang="en-US" altLang="zh-CN" sz="2000" kern="100">
              <a:solidFill>
                <a:srgbClr val="C00000"/>
              </a:solidFill>
              <a:latin typeface="宋体" panose="02010600030101010101" pitchFamily="2" charset="-122"/>
              <a:cs typeface="Times New Roman" panose="02020603050405020304" pitchFamily="18" charset="0"/>
            </a:endParaRPr>
          </a:p>
          <a:p>
            <a:pPr algn="just">
              <a:lnSpc>
                <a:spcPct val="150000"/>
              </a:lnSpc>
              <a:spcAft>
                <a:spcPct val="0"/>
              </a:spcAft>
              <a:tabLst>
                <a:tab pos="2250440"/>
              </a:tabLst>
            </a:pPr>
            <a:r>
              <a:rPr lang="zh-CN" altLang="zh-CN" sz="2000" kern="100">
                <a:latin typeface="Times New Roman" panose="02020603050405020304" pitchFamily="18" charset="0"/>
                <a:cs typeface="Times New Roman" panose="02020603050405020304" pitchFamily="18" charset="0"/>
              </a:rPr>
              <a:t>包括家里的</a:t>
            </a:r>
            <a:r>
              <a:rPr lang="zh-CN" altLang="zh-CN" sz="2000" kern="100">
                <a:solidFill>
                  <a:srgbClr val="C00000"/>
                </a:solidFill>
                <a:latin typeface="Times New Roman" panose="02020603050405020304" pitchFamily="18" charset="0"/>
                <a:cs typeface="Times New Roman" panose="02020603050405020304" pitchFamily="18" charset="0"/>
              </a:rPr>
              <a:t>经济状况、文化氛围、家庭成员的组成及之间的关系</a:t>
            </a:r>
            <a:r>
              <a:rPr lang="zh-CN" altLang="zh-CN" sz="2000" kern="100">
                <a:latin typeface="Times New Roman" panose="02020603050405020304" pitchFamily="18" charset="0"/>
                <a:cs typeface="Times New Roman" panose="02020603050405020304" pitchFamily="18" charset="0"/>
              </a:rPr>
              <a:t>等方面。</a:t>
            </a:r>
            <a:endParaRPr lang="zh-CN" altLang="zh-CN" sz="2000" kern="100">
              <a:latin typeface="Times New Roman" panose="02020603050405020304" pitchFamily="18" charset="0"/>
              <a:cs typeface="Times New Roman" panose="02020603050405020304" pitchFamily="18" charset="0"/>
            </a:endParaRPr>
          </a:p>
          <a:p>
            <a:pPr algn="just">
              <a:lnSpc>
                <a:spcPct val="150000"/>
              </a:lnSpc>
              <a:spcAft>
                <a:spcPct val="0"/>
              </a:spcAft>
              <a:tabLst>
                <a:tab pos="2250440"/>
              </a:tabLst>
            </a:pPr>
            <a:r>
              <a:rPr lang="zh-CN" altLang="zh-CN" sz="2000" kern="100">
                <a:latin typeface="Times New Roman" panose="02020603050405020304" pitchFamily="18" charset="0"/>
                <a:cs typeface="Times New Roman" panose="02020603050405020304" pitchFamily="18" charset="0"/>
              </a:rPr>
              <a:t>文中的家庭有花园，有厨子等，可见</a:t>
            </a:r>
            <a:r>
              <a:rPr lang="zh-CN" altLang="zh-CN" sz="2000" kern="100">
                <a:solidFill>
                  <a:srgbClr val="C00000"/>
                </a:solidFill>
                <a:latin typeface="Times New Roman" panose="02020603050405020304" pitchFamily="18" charset="0"/>
                <a:cs typeface="Times New Roman" panose="02020603050405020304" pitchFamily="18" charset="0"/>
              </a:rPr>
              <a:t>经济状况</a:t>
            </a:r>
            <a:r>
              <a:rPr lang="zh-CN" altLang="zh-CN" sz="2000" kern="100">
                <a:latin typeface="Times New Roman" panose="02020603050405020304" pitchFamily="18" charset="0"/>
                <a:cs typeface="Times New Roman" panose="02020603050405020304" pitchFamily="18" charset="0"/>
              </a:rPr>
              <a:t>良好。</a:t>
            </a:r>
            <a:endParaRPr lang="zh-CN" altLang="zh-CN" sz="2000" kern="100">
              <a:latin typeface="Times New Roman" panose="02020603050405020304" pitchFamily="18" charset="0"/>
              <a:cs typeface="Times New Roman" panose="02020603050405020304" pitchFamily="18" charset="0"/>
            </a:endParaRPr>
          </a:p>
          <a:p>
            <a:pPr algn="just">
              <a:lnSpc>
                <a:spcPct val="150000"/>
              </a:lnSpc>
              <a:spcAft>
                <a:spcPct val="0"/>
              </a:spcAft>
              <a:tabLst>
                <a:tab pos="2250440"/>
              </a:tabLst>
            </a:pPr>
            <a:r>
              <a:rPr lang="zh-CN" altLang="zh-CN" sz="2000" kern="100">
                <a:latin typeface="Times New Roman" panose="02020603050405020304" pitchFamily="18" charset="0"/>
                <a:cs typeface="Times New Roman" panose="02020603050405020304" pitchFamily="18" charset="0"/>
              </a:rPr>
              <a:t>家中有书房，父亲带孩子看戏，可见</a:t>
            </a:r>
            <a:r>
              <a:rPr lang="zh-CN" altLang="zh-CN" sz="2000" kern="100">
                <a:solidFill>
                  <a:srgbClr val="C00000"/>
                </a:solidFill>
                <a:latin typeface="Times New Roman" panose="02020603050405020304" pitchFamily="18" charset="0"/>
                <a:cs typeface="Times New Roman" panose="02020603050405020304" pitchFamily="18" charset="0"/>
              </a:rPr>
              <a:t>文化氛围</a:t>
            </a:r>
            <a:r>
              <a:rPr lang="zh-CN" altLang="zh-CN" sz="2000" kern="100">
                <a:latin typeface="Times New Roman" panose="02020603050405020304" pitchFamily="18" charset="0"/>
                <a:cs typeface="Times New Roman" panose="02020603050405020304" pitchFamily="18" charset="0"/>
              </a:rPr>
              <a:t>浓厚。</a:t>
            </a:r>
            <a:endParaRPr lang="zh-CN" altLang="zh-CN" sz="2000" kern="100">
              <a:latin typeface="Times New Roman" panose="02020603050405020304" pitchFamily="18" charset="0"/>
              <a:cs typeface="Times New Roman" panose="02020603050405020304" pitchFamily="18" charset="0"/>
            </a:endParaRPr>
          </a:p>
          <a:p>
            <a:pPr algn="just">
              <a:lnSpc>
                <a:spcPct val="150000"/>
              </a:lnSpc>
              <a:spcAft>
                <a:spcPct val="0"/>
              </a:spcAft>
              <a:tabLst>
                <a:tab pos="2250440"/>
              </a:tabLst>
            </a:pPr>
            <a:r>
              <a:rPr lang="zh-CN" altLang="zh-CN" sz="2000" kern="100">
                <a:latin typeface="Times New Roman" panose="02020603050405020304" pitchFamily="18" charset="0"/>
                <a:cs typeface="Times New Roman" panose="02020603050405020304" pitchFamily="18" charset="0"/>
              </a:rPr>
              <a:t>母亲给孩子卷春卷，尊重孩子做的决定；</a:t>
            </a:r>
            <a:endParaRPr lang="zh-CN" altLang="zh-CN" sz="2000" kern="100">
              <a:latin typeface="Times New Roman" panose="02020603050405020304" pitchFamily="18" charset="0"/>
              <a:cs typeface="Times New Roman" panose="02020603050405020304" pitchFamily="18" charset="0"/>
            </a:endParaRPr>
          </a:p>
          <a:p>
            <a:pPr algn="just">
              <a:lnSpc>
                <a:spcPct val="150000"/>
              </a:lnSpc>
              <a:spcAft>
                <a:spcPct val="0"/>
              </a:spcAft>
              <a:tabLst>
                <a:tab pos="2250440"/>
              </a:tabLst>
            </a:pPr>
            <a:r>
              <a:rPr lang="zh-CN" altLang="zh-CN" sz="2000" kern="100">
                <a:latin typeface="Times New Roman" panose="02020603050405020304" pitchFamily="18" charset="0"/>
                <a:cs typeface="Times New Roman" panose="02020603050405020304" pitchFamily="18" charset="0"/>
              </a:rPr>
              <a:t>兄弟间有共同的爱好，而且彼此友好；</a:t>
            </a:r>
            <a:endParaRPr lang="zh-CN" altLang="zh-CN" sz="2000" kern="100">
              <a:latin typeface="Times New Roman" panose="02020603050405020304" pitchFamily="18" charset="0"/>
              <a:cs typeface="Times New Roman" panose="02020603050405020304" pitchFamily="18" charset="0"/>
            </a:endParaRPr>
          </a:p>
          <a:p>
            <a:pPr algn="just">
              <a:lnSpc>
                <a:spcPct val="150000"/>
              </a:lnSpc>
              <a:spcAft>
                <a:spcPct val="0"/>
              </a:spcAft>
              <a:tabLst>
                <a:tab pos="2250440"/>
              </a:tabLst>
            </a:pPr>
            <a:r>
              <a:rPr lang="zh-CN" altLang="zh-CN" sz="2000" kern="100">
                <a:latin typeface="Times New Roman" panose="02020603050405020304" pitchFamily="18" charset="0"/>
                <a:cs typeface="Times New Roman" panose="02020603050405020304" pitchFamily="18" charset="0"/>
              </a:rPr>
              <a:t>主仆间的关系也很融洽，可见整个家庭的人际关系是融洽的。</a:t>
            </a:r>
            <a:endParaRPr lang="zh-CN" altLang="zh-CN" sz="2000" kern="100">
              <a:effectLst/>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linds(horizontal)">
                                      <p:cBhvr>
                                        <p:cTn id="7" dur="500"/>
                                        <p:tgtEl>
                                          <p:spTgt spid="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blinds(horizontal)">
                                      <p:cBhvr>
                                        <p:cTn id="12" dur="500"/>
                                        <p:tgtEl>
                                          <p:spTgt spid="7">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xEl>
                                              <p:pRg st="2" end="2"/>
                                            </p:txEl>
                                          </p:spTgt>
                                        </p:tgtEl>
                                        <p:attrNameLst>
                                          <p:attrName>style.visibility</p:attrName>
                                        </p:attrNameLst>
                                      </p:cBhvr>
                                      <p:to>
                                        <p:strVal val="visible"/>
                                      </p:to>
                                    </p:set>
                                    <p:animEffect transition="in" filter="blinds(horizontal)">
                                      <p:cBhvr>
                                        <p:cTn id="17" dur="500"/>
                                        <p:tgtEl>
                                          <p:spTgt spid="7">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xEl>
                                              <p:pRg st="3" end="3"/>
                                            </p:txEl>
                                          </p:spTgt>
                                        </p:tgtEl>
                                        <p:attrNameLst>
                                          <p:attrName>style.visibility</p:attrName>
                                        </p:attrNameLst>
                                      </p:cBhvr>
                                      <p:to>
                                        <p:strVal val="visible"/>
                                      </p:to>
                                    </p:set>
                                    <p:animEffect transition="in" filter="blinds(horizontal)">
                                      <p:cBhvr>
                                        <p:cTn id="22" dur="500"/>
                                        <p:tgtEl>
                                          <p:spTgt spid="7">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
                                            <p:txEl>
                                              <p:pRg st="4" end="4"/>
                                            </p:txEl>
                                          </p:spTgt>
                                        </p:tgtEl>
                                        <p:attrNameLst>
                                          <p:attrName>style.visibility</p:attrName>
                                        </p:attrNameLst>
                                      </p:cBhvr>
                                      <p:to>
                                        <p:strVal val="visible"/>
                                      </p:to>
                                    </p:set>
                                    <p:animEffect transition="in" filter="blinds(horizontal)">
                                      <p:cBhvr>
                                        <p:cTn id="27" dur="500"/>
                                        <p:tgtEl>
                                          <p:spTgt spid="7">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
                                            <p:txEl>
                                              <p:pRg st="5" end="5"/>
                                            </p:txEl>
                                          </p:spTgt>
                                        </p:tgtEl>
                                        <p:attrNameLst>
                                          <p:attrName>style.visibility</p:attrName>
                                        </p:attrNameLst>
                                      </p:cBhvr>
                                      <p:to>
                                        <p:strVal val="visible"/>
                                      </p:to>
                                    </p:set>
                                    <p:animEffect transition="in" filter="blinds(horizontal)">
                                      <p:cBhvr>
                                        <p:cTn id="32" dur="500"/>
                                        <p:tgtEl>
                                          <p:spTgt spid="7">
                                            <p:txEl>
                                              <p:pRg st="5" end="5"/>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7">
                                            <p:txEl>
                                              <p:pRg st="6" end="6"/>
                                            </p:txEl>
                                          </p:spTgt>
                                        </p:tgtEl>
                                        <p:attrNameLst>
                                          <p:attrName>style.visibility</p:attrName>
                                        </p:attrNameLst>
                                      </p:cBhvr>
                                      <p:to>
                                        <p:strVal val="visible"/>
                                      </p:to>
                                    </p:set>
                                    <p:animEffect transition="in" filter="blinds(horizontal)">
                                      <p:cBhvr>
                                        <p:cTn id="37" dur="500"/>
                                        <p:tgtEl>
                                          <p:spTgt spid="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uiExpand="1" build="p"/>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3646935" y="333450"/>
            <a:ext cx="4621977" cy="576064"/>
            <a:chOff x="4872195" y="837506"/>
            <a:chExt cx="3094091" cy="576064"/>
          </a:xfrm>
        </p:grpSpPr>
        <p:sp>
          <p:nvSpPr>
            <p:cNvPr id="4" name="矩形 3"/>
            <p:cNvSpPr/>
            <p:nvPr/>
          </p:nvSpPr>
          <p:spPr>
            <a:xfrm>
              <a:off x="5079631" y="837506"/>
              <a:ext cx="2679219"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kern="100" smtClean="0">
                  <a:solidFill>
                    <a:prstClr val="white"/>
                  </a:solidFill>
                  <a:latin typeface="微软雅黑" panose="020b0503020204020204" pitchFamily="34" charset="-122"/>
                  <a:ea typeface="微软雅黑" panose="020b0503020204020204" pitchFamily="34" charset="-122"/>
                  <a:cs typeface="Times New Roman" panose="02020603050405020304"/>
                </a:rPr>
                <a:t>对点题型</a:t>
              </a:r>
              <a:endParaRPr lang="zh-CN" altLang="en-US" sz="2800" b="1" kern="100">
                <a:solidFill>
                  <a:prstClr val="white"/>
                </a:solidFill>
                <a:latin typeface="微软雅黑" panose="020b0503020204020204" pitchFamily="34" charset="-122"/>
                <a:ea typeface="微软雅黑" panose="020b0503020204020204" pitchFamily="34" charset="-122"/>
                <a:cs typeface="Times New Roman" panose="02020603050405020304"/>
              </a:endParaRPr>
            </a:p>
          </p:txBody>
        </p:sp>
        <p:sp>
          <p:nvSpPr>
            <p:cNvPr id="5" name="矩形 4"/>
            <p:cNvSpPr/>
            <p:nvPr/>
          </p:nvSpPr>
          <p:spPr>
            <a:xfrm>
              <a:off x="7844813" y="837506"/>
              <a:ext cx="121473"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6" name="矩形 5"/>
            <p:cNvSpPr/>
            <p:nvPr/>
          </p:nvSpPr>
          <p:spPr>
            <a:xfrm>
              <a:off x="4872195" y="837506"/>
              <a:ext cx="121473"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grpSp>
      <p:sp>
        <p:nvSpPr>
          <p:cNvPr id="8" name="矩形 7"/>
          <p:cNvSpPr/>
          <p:nvPr/>
        </p:nvSpPr>
        <p:spPr>
          <a:xfrm>
            <a:off x="307261" y="909512"/>
            <a:ext cx="11301064" cy="737235"/>
          </a:xfrm>
          <a:prstGeom prst="rect">
            <a:avLst/>
          </a:prstGeom>
        </p:spPr>
        <p:txBody>
          <a:bodyPr wrap="square">
            <a:spAutoFit/>
          </a:bodyPr>
          <a:lstStyle/>
          <a:p>
            <a:pPr algn="just">
              <a:lnSpc>
                <a:spcPct val="150000"/>
              </a:lnSpc>
              <a:spcAft>
                <a:spcPct val="0"/>
              </a:spcAft>
              <a:tabLst>
                <a:tab pos="2250440"/>
              </a:tabLst>
            </a:pPr>
            <a:r>
              <a:rPr lang="zh-CN" altLang="zh-CN" sz="2800" b="1" kern="100">
                <a:latin typeface="黑体" panose="02010609060101010101" charset="-122"/>
                <a:ea typeface="黑体" panose="02010609060101010101" charset="-122"/>
                <a:cs typeface="Times New Roman" panose="02020603050405020304" pitchFamily="18" charset="0"/>
              </a:rPr>
              <a:t>小哥儿俩是在什么样的</a:t>
            </a:r>
            <a:r>
              <a:rPr lang="zh-CN" altLang="zh-CN" sz="2800" b="1" kern="100">
                <a:solidFill>
                  <a:srgbClr val="C00000"/>
                </a:solidFill>
                <a:latin typeface="黑体" panose="02010609060101010101" charset="-122"/>
                <a:ea typeface="黑体" panose="02010609060101010101" charset="-122"/>
                <a:cs typeface="Times New Roman" panose="02020603050405020304" pitchFamily="18" charset="0"/>
              </a:rPr>
              <a:t>家庭环境</a:t>
            </a:r>
            <a:r>
              <a:rPr lang="zh-CN" altLang="zh-CN" sz="2800" b="1" kern="100">
                <a:latin typeface="黑体" panose="02010609060101010101" charset="-122"/>
                <a:ea typeface="黑体" panose="02010609060101010101" charset="-122"/>
                <a:cs typeface="Times New Roman" panose="02020603050405020304" pitchFamily="18" charset="0"/>
              </a:rPr>
              <a:t>中成长的？请简要分析。</a:t>
            </a:r>
            <a:endParaRPr lang="zh-CN" altLang="zh-CN" sz="2800" b="1" kern="100">
              <a:effectLst/>
              <a:latin typeface="黑体" panose="02010609060101010101" charset="-122"/>
              <a:ea typeface="黑体" panose="02010609060101010101" charset="-122"/>
              <a:cs typeface="Times New Roman" panose="02020603050405020304" pitchFamily="18" charset="0"/>
            </a:endParaRPr>
          </a:p>
        </p:txBody>
      </p:sp>
      <p:sp>
        <p:nvSpPr>
          <p:cNvPr id="10" name="矩形 9"/>
          <p:cNvSpPr/>
          <p:nvPr/>
        </p:nvSpPr>
        <p:spPr>
          <a:xfrm>
            <a:off x="410845" y="1917700"/>
            <a:ext cx="6270625" cy="3857625"/>
          </a:xfrm>
          <a:prstGeom prst="rect">
            <a:avLst/>
          </a:prstGeom>
        </p:spPr>
        <p:txBody>
          <a:bodyPr wrap="square">
            <a:spAutoFit/>
          </a:bodyPr>
          <a:lstStyle/>
          <a:p>
            <a:pPr algn="ctr">
              <a:lnSpc>
                <a:spcPct val="170000"/>
              </a:lnSpc>
              <a:spcAft>
                <a:spcPct val="0"/>
              </a:spcAft>
              <a:tabLst>
                <a:tab pos="2250440"/>
              </a:tabLst>
            </a:pPr>
            <a:r>
              <a:rPr lang="zh-CN" altLang="zh-CN"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endParaRPr lang="zh-CN" altLang="zh-CN"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70000"/>
              </a:lnSpc>
              <a:spcAft>
                <a:spcPct val="0"/>
              </a:spcAft>
              <a:tabLst>
                <a:tab pos="2250440"/>
              </a:tabLst>
            </a:pPr>
            <a:r>
              <a:rPr lang="zh-CN" altLang="zh-CN" kern="100">
                <a:solidFill>
                  <a:srgbClr val="C00000"/>
                </a:solidFill>
                <a:latin typeface="Times New Roman" panose="02020603050405020304" pitchFamily="18" charset="0"/>
                <a:cs typeface="Times New Roman" panose="02020603050405020304" pitchFamily="18" charset="0"/>
              </a:rPr>
              <a:t>经济状况良好：</a:t>
            </a:r>
            <a:r>
              <a:rPr lang="zh-CN" altLang="zh-CN" kern="100">
                <a:solidFill>
                  <a:srgbClr val="002060"/>
                </a:solidFill>
                <a:latin typeface="Times New Roman" panose="02020603050405020304" pitchFamily="18" charset="0"/>
                <a:cs typeface="Times New Roman" panose="02020603050405020304" pitchFamily="18" charset="0"/>
              </a:rPr>
              <a:t>家有厨子和花园等。</a:t>
            </a:r>
            <a:endParaRPr lang="zh-CN" altLang="zh-CN" kern="100">
              <a:solidFill>
                <a:srgbClr val="002060"/>
              </a:solidFill>
              <a:latin typeface="Times New Roman" panose="02020603050405020304" pitchFamily="18" charset="0"/>
              <a:cs typeface="Times New Roman" panose="02020603050405020304" pitchFamily="18" charset="0"/>
            </a:endParaRPr>
          </a:p>
          <a:p>
            <a:pPr algn="just">
              <a:lnSpc>
                <a:spcPct val="170000"/>
              </a:lnSpc>
              <a:spcAft>
                <a:spcPct val="0"/>
              </a:spcAft>
              <a:tabLst>
                <a:tab pos="2250440"/>
              </a:tabLst>
            </a:pPr>
            <a:r>
              <a:rPr lang="zh-CN" altLang="zh-CN" kern="100">
                <a:solidFill>
                  <a:srgbClr val="C00000"/>
                </a:solidFill>
                <a:latin typeface="Times New Roman" panose="02020603050405020304" pitchFamily="18" charset="0"/>
                <a:cs typeface="Times New Roman" panose="02020603050405020304" pitchFamily="18" charset="0"/>
              </a:rPr>
              <a:t>文化氛围浓厚：</a:t>
            </a:r>
            <a:r>
              <a:rPr lang="zh-CN" altLang="zh-CN" kern="100">
                <a:solidFill>
                  <a:srgbClr val="002060"/>
                </a:solidFill>
                <a:latin typeface="Times New Roman" panose="02020603050405020304" pitchFamily="18" charset="0"/>
                <a:cs typeface="Times New Roman" panose="02020603050405020304" pitchFamily="18" charset="0"/>
              </a:rPr>
              <a:t>家有书房，经常看戏，注重教育等。</a:t>
            </a:r>
            <a:endParaRPr lang="zh-CN" altLang="zh-CN" kern="100">
              <a:solidFill>
                <a:srgbClr val="002060"/>
              </a:solidFill>
              <a:latin typeface="Times New Roman" panose="02020603050405020304" pitchFamily="18" charset="0"/>
              <a:cs typeface="Times New Roman" panose="02020603050405020304" pitchFamily="18" charset="0"/>
            </a:endParaRPr>
          </a:p>
          <a:p>
            <a:pPr algn="just">
              <a:lnSpc>
                <a:spcPct val="170000"/>
              </a:lnSpc>
              <a:spcAft>
                <a:spcPct val="0"/>
              </a:spcAft>
              <a:tabLst>
                <a:tab pos="2250440"/>
              </a:tabLst>
            </a:pPr>
            <a:r>
              <a:rPr lang="zh-CN" altLang="zh-CN" kern="100">
                <a:solidFill>
                  <a:srgbClr val="C00000"/>
                </a:solidFill>
                <a:latin typeface="Times New Roman" panose="02020603050405020304" pitchFamily="18" charset="0"/>
                <a:cs typeface="Times New Roman" panose="02020603050405020304" pitchFamily="18" charset="0"/>
              </a:rPr>
              <a:t>人际关系和谐：</a:t>
            </a:r>
            <a:r>
              <a:rPr lang="zh-CN" altLang="zh-CN" kern="100">
                <a:solidFill>
                  <a:srgbClr val="002060"/>
                </a:solidFill>
                <a:latin typeface="Times New Roman" panose="02020603050405020304" pitchFamily="18" charset="0"/>
                <a:cs typeface="Times New Roman" panose="02020603050405020304" pitchFamily="18" charset="0"/>
              </a:rPr>
              <a:t>尊重孩子，兄弟友爱，主仆融洽等。</a:t>
            </a:r>
            <a:endParaRPr lang="zh-CN" altLang="zh-CN" kern="100">
              <a:solidFill>
                <a:srgbClr val="00206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1"/>
          <p:cNvPicPr>
            <a:picLocks noChangeAspect="1"/>
          </p:cNvPicPr>
          <p:nvPr/>
        </p:nvPicPr>
        <p:blipFill>
          <a:blip r:embed="rId2"/>
          <a:stretch>
            <a:fillRect/>
          </a:stretch>
        </p:blipFill>
        <p:spPr>
          <a:xfrm>
            <a:off x="7501255" y="1917700"/>
            <a:ext cx="4156710" cy="385762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Effect transition="in" filter="blinds(horizontal)">
                                      <p:cBhvr>
                                        <p:cTn id="7" dur="500"/>
                                        <p:tgtEl>
                                          <p:spTgt spid="10">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xEl>
                                              <p:pRg st="2" end="2"/>
                                            </p:txEl>
                                          </p:spTgt>
                                        </p:tgtEl>
                                        <p:attrNameLst>
                                          <p:attrName>style.visibility</p:attrName>
                                        </p:attrNameLst>
                                      </p:cBhvr>
                                      <p:to>
                                        <p:strVal val="visible"/>
                                      </p:to>
                                    </p:set>
                                    <p:animEffect transition="in" filter="blinds(horizontal)">
                                      <p:cBhvr>
                                        <p:cTn id="12" dur="500"/>
                                        <p:tgtEl>
                                          <p:spTgt spid="10">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xEl>
                                              <p:pRg st="3" end="3"/>
                                            </p:txEl>
                                          </p:spTgt>
                                        </p:tgtEl>
                                        <p:attrNameLst>
                                          <p:attrName>style.visibility</p:attrName>
                                        </p:attrNameLst>
                                      </p:cBhvr>
                                      <p:to>
                                        <p:strVal val="visible"/>
                                      </p:to>
                                    </p:set>
                                    <p:animEffect transition="in" filter="blinds(horizontal)">
                                      <p:cBhvr>
                                        <p:cTn id="17"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uiExpand="1" build="p"/>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427355" y="120650"/>
            <a:ext cx="7393940" cy="7200900"/>
          </a:xfrm>
          <a:prstGeom prst="rect">
            <a:avLst/>
          </a:prstGeom>
        </p:spPr>
        <p:txBody>
          <a:bodyPr wrap="square">
            <a:spAutoFit/>
          </a:bodyPr>
          <a:lstStyle/>
          <a:p>
            <a:pPr algn="ctr">
              <a:lnSpc>
                <a:spcPct val="150000"/>
              </a:lnSpc>
              <a:spcAft>
                <a:spcPct val="0"/>
              </a:spcAft>
              <a:tabLst>
                <a:tab pos="2250440"/>
              </a:tabLst>
            </a:pPr>
            <a:r>
              <a:rPr lang="zh-CN" altLang="zh-CN" sz="2800"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类题延练</a:t>
            </a:r>
            <a:endParaRPr lang="zh-CN" altLang="zh-CN" sz="1050" kern="100">
              <a:solidFill>
                <a:srgbClr val="C00000"/>
              </a:solidFill>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一个地方只要历史长了，就会产生些离奇的故事。</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zh-CN" altLang="zh-CN" sz="2000" b="1" kern="100">
                <a:solidFill>
                  <a:srgbClr val="C00000"/>
                </a:solidFill>
                <a:latin typeface="Times New Roman" panose="02020603050405020304" pitchFamily="18" charset="0"/>
                <a:ea typeface="楷体_GB2312" panose="02010609030101010101" pitchFamily="49" charset="-122"/>
                <a:cs typeface="Times New Roman" panose="02020603050405020304" pitchFamily="18" charset="0"/>
              </a:rPr>
              <a:t>古城</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就是这样一个地方。当你花费了比去欧洲还要多的时间，从大城市曲里拐弯地来到这里时，疲惫的身心会猛然因眼前远离现代文明的古奥而震颤：</a:t>
            </a:r>
            <a:r>
              <a:rPr lang="zh-CN" altLang="zh-CN" sz="2000" b="1" kern="100">
                <a:solidFill>
                  <a:srgbClr val="0070C0"/>
                </a:solidFill>
                <a:latin typeface="Times New Roman" panose="02020603050405020304" pitchFamily="18" charset="0"/>
                <a:ea typeface="楷体_GB2312" panose="02010609030101010101" pitchFamily="49" charset="-122"/>
                <a:cs typeface="Times New Roman" panose="02020603050405020304" pitchFamily="18" charset="0"/>
              </a:rPr>
              <a:t>唐宋格局、明清街院，这化石一样的小城里，似乎每一扇刻着秦琼尉迟恭的老木门后面，都有一个传承了五千年的大家族在繁衍生息</a:t>
            </a:r>
            <a:r>
              <a:rPr lang="en-US" altLang="zh-CN" sz="2000" b="1" kern="100">
                <a:solidFill>
                  <a:srgbClr val="0070C0"/>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而每一个迎面过来的人，他穿得越是普通，你越是不敢小瞧他，因为他的身上自然地洋溢着只有在这样的古城里生长的人才有的恬静和自信，哪怕他只是一个绱鞋掌钉的小皮匠。</a:t>
            </a:r>
            <a:endPar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endParaRPr>
          </a:p>
          <a:p>
            <a:pPr indent="718185" algn="just">
              <a:lnSpc>
                <a:spcPct val="150000"/>
              </a:lnSpc>
              <a:spcAft>
                <a:spcPct val="0"/>
              </a:spcAft>
              <a:tabLst>
                <a:tab pos="2250440"/>
              </a:tabLs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沿袭着</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食不过午</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老规矩的，似乎只有传统小吃。但古城里曾经严格遵守另一种做生意</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时不过午</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老规矩的，却还有一个人，那就是东坛井的陈皮匠</a:t>
            </a:r>
            <a:r>
              <a:rPr lang="zh-CN" altLang="zh-CN" sz="2000" b="1" kern="100" smtClean="0">
                <a:latin typeface="Times New Roman" panose="02020603050405020304" pitchFamily="18" charset="0"/>
                <a:ea typeface="楷体_GB2312" panose="02010609030101010101" pitchFamily="49" charset="-122"/>
                <a:cs typeface="Times New Roman" panose="02020603050405020304" pitchFamily="18" charset="0"/>
                <a:sym typeface="+mn-ea"/>
              </a:rPr>
              <a:t>。</a:t>
            </a:r>
            <a:r>
              <a:rPr lang="en-US" altLang="zh-CN" sz="2000" b="1" kern="100" smtClean="0">
                <a:latin typeface="Times New Roman" panose="02020603050405020304" pitchFamily="18" charset="0"/>
                <a:ea typeface="宋体" panose="02010600030101010101" pitchFamily="2" charset="-122"/>
                <a:cs typeface="Courier New" panose="02070309020205020404" pitchFamily="49" charset="0"/>
                <a:sym typeface="+mn-ea"/>
              </a:rPr>
              <a:t>(</a:t>
            </a:r>
            <a:r>
              <a:rPr lang="zh-CN" altLang="zh-CN" sz="2000" b="1" kern="100">
                <a:latin typeface="Times New Roman" panose="02020603050405020304" pitchFamily="18" charset="0"/>
                <a:ea typeface="宋体" panose="02010600030101010101" pitchFamily="2" charset="-122"/>
                <a:cs typeface="Times New Roman" panose="02020603050405020304" pitchFamily="18" charset="0"/>
                <a:sym typeface="+mn-ea"/>
              </a:rPr>
              <a:t>节选自何晓《东坛井的陈皮匠》</a:t>
            </a:r>
            <a:r>
              <a:rPr lang="en-US" altLang="zh-CN" sz="2000" b="1" kern="100" smtClean="0">
                <a:latin typeface="Times New Roman" panose="02020603050405020304" pitchFamily="18" charset="0"/>
                <a:ea typeface="宋体" panose="02010600030101010101" pitchFamily="2" charset="-122"/>
                <a:cs typeface="Courier New" panose="02070309020205020404" pitchFamily="49" charset="0"/>
                <a:sym typeface="+mn-ea"/>
              </a:rPr>
              <a:t>)</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p:txBody>
      </p:sp>
      <p:pic>
        <p:nvPicPr>
          <p:cNvPr id="2" name="图片 1"/>
          <p:cNvPicPr>
            <a:picLocks noChangeAspect="1"/>
          </p:cNvPicPr>
          <p:nvPr/>
        </p:nvPicPr>
        <p:blipFill>
          <a:blip r:embed="rId2"/>
          <a:stretch>
            <a:fillRect/>
          </a:stretch>
        </p:blipFill>
        <p:spPr>
          <a:xfrm>
            <a:off x="8212455" y="1286510"/>
            <a:ext cx="3514090" cy="3811270"/>
          </a:xfrm>
          <a:prstGeom prst="rect">
            <a:avLst/>
          </a:prstGeom>
        </p:spPr>
      </p:pic>
    </p:spTree>
  </p:cSld>
  <p:clrMapOvr>
    <a:masterClrMapping/>
  </p:clrMapOvr>
  <mc:AlternateContent>
    <mc:Choice xmlns:p14="http://schemas.microsoft.com/office/powerpoint/2010/main" Requires="p14">
      <p:transition p14:dur="10"/>
    </mc:Choice>
    <mc:Fallback>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275320" y="325255"/>
            <a:ext cx="11449272" cy="645160"/>
          </a:xfrm>
          <a:prstGeom prst="rect">
            <a:avLst/>
          </a:prstGeom>
        </p:spPr>
        <p:txBody>
          <a:bodyPr wrap="square">
            <a:spAutoFit/>
          </a:bodyPr>
          <a:lstStyle/>
          <a:p>
            <a:pPr lvl="0" algn="just">
              <a:lnSpc>
                <a:spcPct val="150000"/>
              </a:lnSpc>
              <a:tabLst>
                <a:tab pos="2250440"/>
              </a:tabLst>
            </a:pPr>
            <a:r>
              <a:rPr lang="zh-CN" altLang="zh-CN" b="1" kern="100">
                <a:solidFill>
                  <a:prstClr val="black"/>
                </a:solidFill>
                <a:latin typeface="Times New Roman" panose="02020603050405020304" pitchFamily="18" charset="0"/>
                <a:ea typeface="方正中等线简体" panose="03000509000000000000" pitchFamily="65" charset="-122"/>
                <a:cs typeface="Times New Roman" panose="02020603050405020304" pitchFamily="18" charset="0"/>
              </a:rPr>
              <a:t>文中第二段的环境描写，突出了</a:t>
            </a:r>
            <a:r>
              <a:rPr lang="zh-CN" altLang="zh-CN"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古城怎样的特点</a:t>
            </a:r>
            <a:r>
              <a:rPr lang="zh-CN" altLang="zh-CN" b="1" kern="100">
                <a:solidFill>
                  <a:prstClr val="black"/>
                </a:solidFill>
                <a:latin typeface="Times New Roman" panose="02020603050405020304" pitchFamily="18" charset="0"/>
                <a:ea typeface="方正中等线简体" panose="03000509000000000000" pitchFamily="65" charset="-122"/>
                <a:cs typeface="Times New Roman" panose="02020603050405020304" pitchFamily="18" charset="0"/>
              </a:rPr>
              <a:t>？这对塑造陈皮匠的</a:t>
            </a:r>
            <a:r>
              <a:rPr lang="zh-CN" altLang="zh-CN"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形象</a:t>
            </a:r>
            <a:r>
              <a:rPr lang="zh-CN" altLang="zh-CN" b="1" kern="100">
                <a:solidFill>
                  <a:prstClr val="black"/>
                </a:solidFill>
                <a:latin typeface="Times New Roman" panose="02020603050405020304" pitchFamily="18" charset="0"/>
                <a:ea typeface="方正中等线简体" panose="03000509000000000000" pitchFamily="65" charset="-122"/>
                <a:cs typeface="Times New Roman" panose="02020603050405020304" pitchFamily="18" charset="0"/>
              </a:rPr>
              <a:t>有何</a:t>
            </a:r>
            <a:r>
              <a:rPr lang="zh-CN" altLang="zh-CN" b="1"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作用</a:t>
            </a:r>
            <a:r>
              <a:rPr lang="zh-CN" altLang="zh-CN" b="1" kern="100">
                <a:solidFill>
                  <a:prstClr val="black"/>
                </a:solidFill>
                <a:latin typeface="Times New Roman" panose="02020603050405020304" pitchFamily="18" charset="0"/>
                <a:ea typeface="方正中等线简体" panose="03000509000000000000" pitchFamily="65" charset="-122"/>
                <a:cs typeface="Times New Roman" panose="02020603050405020304" pitchFamily="18" charset="0"/>
              </a:rPr>
              <a:t>？</a:t>
            </a:r>
            <a:endParaRPr lang="zh-CN" altLang="zh-CN" b="1" kern="100">
              <a:solidFill>
                <a:prstClr val="black"/>
              </a:solidFill>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3" name="矩形 2"/>
          <p:cNvSpPr/>
          <p:nvPr/>
        </p:nvSpPr>
        <p:spPr>
          <a:xfrm>
            <a:off x="5547995" y="1123315"/>
            <a:ext cx="5843905" cy="2861310"/>
          </a:xfrm>
          <a:prstGeom prst="rect">
            <a:avLst/>
          </a:prstGeom>
        </p:spPr>
        <p:txBody>
          <a:bodyPr wrap="square">
            <a:spAutoFit/>
          </a:bodyPr>
          <a:lstStyle/>
          <a:p>
            <a:pPr algn="ctr">
              <a:lnSpc>
                <a:spcPct val="150000"/>
              </a:lnSpc>
              <a:spcAft>
                <a:spcPct val="0"/>
              </a:spcAft>
              <a:tabLst>
                <a:tab pos="2250440"/>
              </a:tabLst>
            </a:pPr>
            <a:r>
              <a:rPr lang="zh-CN" altLang="zh-CN"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endParaRPr lang="zh-CN" altLang="zh-CN"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ct val="0"/>
              </a:spcAft>
              <a:tabLst>
                <a:tab pos="2250440"/>
              </a:tabLst>
            </a:pPr>
            <a:r>
              <a:rPr lang="en-US" altLang="zh-CN" kern="100">
                <a:solidFill>
                  <a:srgbClr val="C00000"/>
                </a:solidFill>
                <a:latin typeface="Times New Roman" panose="02020603050405020304" pitchFamily="18" charset="0"/>
                <a:cs typeface="Courier New" panose="02070309020205020404" pitchFamily="49" charset="0"/>
              </a:rPr>
              <a:t>(1)</a:t>
            </a:r>
            <a:r>
              <a:rPr lang="zh-CN" altLang="zh-CN" kern="100">
                <a:solidFill>
                  <a:srgbClr val="C00000"/>
                </a:solidFill>
                <a:latin typeface="Times New Roman" panose="02020603050405020304" pitchFamily="18" charset="0"/>
                <a:cs typeface="Times New Roman" panose="02020603050405020304" pitchFamily="18" charset="0"/>
              </a:rPr>
              <a:t>突出了古城鲜明的中国</a:t>
            </a:r>
            <a:r>
              <a:rPr lang="zh-CN" altLang="zh-CN" kern="100">
                <a:solidFill>
                  <a:srgbClr val="0070C0"/>
                </a:solidFill>
                <a:latin typeface="Times New Roman" panose="02020603050405020304" pitchFamily="18" charset="0"/>
                <a:cs typeface="Times New Roman" panose="02020603050405020304" pitchFamily="18" charset="0"/>
              </a:rPr>
              <a:t>传统文化</a:t>
            </a:r>
            <a:r>
              <a:rPr lang="zh-CN" altLang="zh-CN" kern="100">
                <a:solidFill>
                  <a:srgbClr val="C00000"/>
                </a:solidFill>
                <a:latin typeface="Times New Roman" panose="02020603050405020304" pitchFamily="18" charset="0"/>
                <a:cs typeface="Times New Roman" panose="02020603050405020304" pitchFamily="18" charset="0"/>
              </a:rPr>
              <a:t>色彩和丰厚的</a:t>
            </a:r>
            <a:r>
              <a:rPr lang="zh-CN" altLang="zh-CN" kern="100">
                <a:solidFill>
                  <a:srgbClr val="0070C0"/>
                </a:solidFill>
                <a:latin typeface="Times New Roman" panose="02020603050405020304" pitchFamily="18" charset="0"/>
                <a:cs typeface="Times New Roman" panose="02020603050405020304" pitchFamily="18" charset="0"/>
              </a:rPr>
              <a:t>历史底蕴</a:t>
            </a:r>
            <a:r>
              <a:rPr lang="zh-CN" altLang="zh-CN" kern="100">
                <a:solidFill>
                  <a:srgbClr val="C00000"/>
                </a:solidFill>
                <a:latin typeface="Times New Roman" panose="02020603050405020304" pitchFamily="18" charset="0"/>
                <a:cs typeface="Times New Roman" panose="02020603050405020304" pitchFamily="18" charset="0"/>
              </a:rPr>
              <a:t>。</a:t>
            </a:r>
            <a:endParaRPr lang="zh-CN" altLang="zh-CN" sz="1000"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250440"/>
              </a:tabLst>
            </a:pPr>
            <a:r>
              <a:rPr lang="en-US" altLang="zh-CN" kern="100">
                <a:solidFill>
                  <a:srgbClr val="C00000"/>
                </a:solidFill>
                <a:latin typeface="Times New Roman" panose="02020603050405020304" pitchFamily="18" charset="0"/>
                <a:cs typeface="Courier New" panose="02070309020205020404" pitchFamily="49" charset="0"/>
              </a:rPr>
              <a:t>(2)</a:t>
            </a:r>
            <a:r>
              <a:rPr lang="zh-CN" altLang="zh-CN" kern="100">
                <a:solidFill>
                  <a:srgbClr val="C00000"/>
                </a:solidFill>
                <a:latin typeface="Times New Roman" panose="02020603050405020304" pitchFamily="18" charset="0"/>
                <a:cs typeface="Times New Roman" panose="02020603050405020304" pitchFamily="18" charset="0"/>
              </a:rPr>
              <a:t>为陈皮匠鲜明的性格特征的形成，提供了</a:t>
            </a:r>
            <a:r>
              <a:rPr lang="zh-CN" altLang="zh-CN" kern="100">
                <a:solidFill>
                  <a:srgbClr val="FF0000"/>
                </a:solidFill>
                <a:latin typeface="Times New Roman" panose="02020603050405020304" pitchFamily="18" charset="0"/>
                <a:cs typeface="Times New Roman" panose="02020603050405020304" pitchFamily="18" charset="0"/>
              </a:rPr>
              <a:t>环境依据</a:t>
            </a:r>
            <a:r>
              <a:rPr lang="zh-CN" altLang="zh-CN" kern="100">
                <a:solidFill>
                  <a:srgbClr val="C00000"/>
                </a:solidFill>
                <a:latin typeface="Times New Roman" panose="02020603050405020304" pitchFamily="18" charset="0"/>
                <a:cs typeface="Times New Roman" panose="02020603050405020304" pitchFamily="18" charset="0"/>
              </a:rPr>
              <a:t>。</a:t>
            </a:r>
            <a:endParaRPr lang="zh-CN" altLang="zh-CN" kern="100">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1"/>
          <p:cNvPicPr>
            <a:picLocks noChangeAspect="1"/>
          </p:cNvPicPr>
          <p:nvPr/>
        </p:nvPicPr>
        <p:blipFill>
          <a:blip r:embed="rId2"/>
          <a:stretch>
            <a:fillRect/>
          </a:stretch>
        </p:blipFill>
        <p:spPr>
          <a:xfrm>
            <a:off x="442595" y="1764665"/>
            <a:ext cx="4562475" cy="3329940"/>
          </a:xfrm>
          <a:prstGeom prst="rect">
            <a:avLst/>
          </a:prstGeom>
        </p:spPr>
      </p:pic>
      <p:pic>
        <p:nvPicPr>
          <p:cNvPr id="5" name="图片 4"/>
          <p:cNvPicPr>
            <a:picLocks noChangeAspect="1"/>
          </p:cNvPicPr>
          <p:nvPr/>
        </p:nvPicPr>
        <p:blipFill>
          <a:blip r:embed="rId3"/>
          <a:stretch>
            <a:fillRect/>
          </a:stretch>
        </p:blipFill>
        <p:spPr>
          <a:xfrm>
            <a:off x="5005070" y="4247515"/>
            <a:ext cx="6710680" cy="2200910"/>
          </a:xfrm>
          <a:prstGeom prst="rect">
            <a:avLst/>
          </a:prstGeom>
        </p:spPr>
      </p:pic>
    </p:spTree>
  </p:cSld>
  <p:clrMapOvr>
    <a:masterClrMapping/>
  </p:clrMapOvr>
  <mc:AlternateContent>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262558" y="276186"/>
            <a:ext cx="1692653" cy="523220"/>
          </a:xfrm>
          <a:prstGeom prst="rect">
            <a:avLst/>
          </a:prstGeom>
          <a:solidFill>
            <a:srgbClr val="FDFDFD"/>
          </a:solidFill>
        </p:spPr>
        <p:txBody>
          <a:bodyPr wrap="square">
            <a:spAutoFit/>
          </a:bodyPr>
          <a:lstStyle/>
          <a:p>
            <a:pPr algn="ctr"/>
            <a:r>
              <a:rPr lang="zh-CN" altLang="en-US" sz="2800" b="1" smtClean="0">
                <a:latin typeface="+mj-ea"/>
                <a:ea typeface="+mj-ea"/>
              </a:rPr>
              <a:t>特别提醒</a:t>
            </a:r>
            <a:endParaRPr lang="zh-CN" altLang="en-US" sz="2800" b="1">
              <a:latin typeface="+mj-ea"/>
              <a:ea typeface="+mj-ea"/>
            </a:endParaRPr>
          </a:p>
        </p:txBody>
      </p:sp>
      <p:cxnSp>
        <p:nvCxnSpPr>
          <p:cNvPr id="3" name="直接连接符 2"/>
          <p:cNvCxnSpPr/>
          <p:nvPr/>
        </p:nvCxnSpPr>
        <p:spPr>
          <a:xfrm flipV="1">
            <a:off x="2134766" y="537796"/>
            <a:ext cx="10059476" cy="0"/>
          </a:xfrm>
          <a:prstGeom prst="line">
            <a:avLst/>
          </a:prstGeom>
          <a:ln w="6350"/>
        </p:spPr>
        <p:style>
          <a:lnRef idx="1">
            <a:schemeClr val="dk1"/>
          </a:lnRef>
          <a:fillRef idx="0">
            <a:schemeClr val="dk1"/>
          </a:fillRef>
          <a:effectRef idx="0">
            <a:schemeClr val="dk1"/>
          </a:effectRef>
          <a:fontRef idx="minor">
            <a:schemeClr val="tx1"/>
          </a:fontRef>
        </p:style>
      </p:cxnSp>
      <p:sp>
        <p:nvSpPr>
          <p:cNvPr id="4" name="矩形 3"/>
          <p:cNvSpPr/>
          <p:nvPr/>
        </p:nvSpPr>
        <p:spPr>
          <a:xfrm>
            <a:off x="128636" y="447725"/>
            <a:ext cx="186880" cy="18688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900286" y="447725"/>
            <a:ext cx="186880" cy="18688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66395" y="878205"/>
            <a:ext cx="11316335" cy="3415030"/>
          </a:xfrm>
          <a:prstGeom prst="rect">
            <a:avLst/>
          </a:prstGeom>
        </p:spPr>
        <p:txBody>
          <a:bodyPr wrap="square">
            <a:spAutoFit/>
          </a:bodyPr>
          <a:lstStyle/>
          <a:p>
            <a:pPr algn="ctr">
              <a:lnSpc>
                <a:spcPct val="150000"/>
              </a:lnSpc>
              <a:spcAft>
                <a:spcPct val="0"/>
              </a:spcAft>
              <a:tabLst>
                <a:tab pos="2250440"/>
              </a:tabLst>
            </a:pPr>
            <a:r>
              <a:rPr lang="zh-CN" altLang="zh-CN" kern="100">
                <a:latin typeface="Times New Roman" panose="02020603050405020304" pitchFamily="18" charset="0"/>
                <a:cs typeface="Times New Roman" panose="02020603050405020304" pitchFamily="18" charset="0"/>
              </a:rPr>
              <a:t>捕捉社会环境描写中的</a:t>
            </a:r>
            <a:r>
              <a:rPr lang="en-US" altLang="zh-CN"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kern="100">
                <a:latin typeface="Times New Roman" panose="02020603050405020304" pitchFamily="18" charset="0"/>
                <a:cs typeface="Times New Roman" panose="02020603050405020304" pitchFamily="18" charset="0"/>
              </a:rPr>
              <a:t>闲笔</a:t>
            </a:r>
            <a:r>
              <a:rPr lang="en-US" altLang="zh-CN"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zh-CN" sz="100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zh-CN" altLang="zh-CN" kern="100">
                <a:latin typeface="Times New Roman" panose="02020603050405020304" pitchFamily="18" charset="0"/>
                <a:ea typeface="楷体_GB2312" panose="02010609030101010101" pitchFamily="49" charset="-122"/>
                <a:cs typeface="Times New Roman" panose="02020603050405020304" pitchFamily="18" charset="0"/>
              </a:rPr>
              <a:t>小说描写社会环境的文字有时很集中，但多数情况下是散见于字里行间，且是寥寥几笔，让我们误以为是</a:t>
            </a:r>
            <a:r>
              <a:rPr lang="en-US" altLang="zh-CN"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kern="100">
                <a:latin typeface="Times New Roman" panose="02020603050405020304" pitchFamily="18" charset="0"/>
                <a:ea typeface="楷体_GB2312" panose="02010609030101010101" pitchFamily="49" charset="-122"/>
                <a:cs typeface="Times New Roman" panose="02020603050405020304" pitchFamily="18" charset="0"/>
              </a:rPr>
              <a:t>闲笔</a:t>
            </a:r>
            <a:r>
              <a:rPr lang="en-US" altLang="zh-CN"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kern="100">
                <a:latin typeface="Times New Roman" panose="02020603050405020304" pitchFamily="18" charset="0"/>
                <a:ea typeface="楷体_GB2312" panose="02010609030101010101" pitchFamily="49" charset="-122"/>
                <a:cs typeface="Times New Roman" panose="02020603050405020304" pitchFamily="18" charset="0"/>
              </a:rPr>
              <a:t>从而忽略甚至忽视了它们。其实，它们并不是可有可无的，而是作者的匠心独运，是作者精心设置和安排的，不能随意取代。它们或隐或显地交代了环境特点，似有若无地暗示着人物的命运。正可谓</a:t>
            </a:r>
            <a:r>
              <a:rPr lang="en-US" altLang="zh-CN"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kern="100">
                <a:latin typeface="Times New Roman" panose="02020603050405020304" pitchFamily="18" charset="0"/>
                <a:ea typeface="楷体_GB2312" panose="02010609030101010101" pitchFamily="49" charset="-122"/>
                <a:cs typeface="Times New Roman" panose="02020603050405020304" pitchFamily="18" charset="0"/>
              </a:rPr>
              <a:t>闲笔</a:t>
            </a:r>
            <a:r>
              <a:rPr lang="en-US" altLang="zh-CN"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kern="100">
                <a:latin typeface="Times New Roman" panose="02020603050405020304" pitchFamily="18" charset="0"/>
                <a:ea typeface="楷体_GB2312" panose="02010609030101010101" pitchFamily="49" charset="-122"/>
                <a:cs typeface="Times New Roman" panose="02020603050405020304" pitchFamily="18" charset="0"/>
              </a:rPr>
              <a:t>不</a:t>
            </a:r>
            <a:r>
              <a:rPr lang="en-US" altLang="zh-CN"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kern="100">
                <a:latin typeface="Times New Roman" panose="02020603050405020304" pitchFamily="18" charset="0"/>
                <a:ea typeface="楷体_GB2312" panose="02010609030101010101" pitchFamily="49" charset="-122"/>
                <a:cs typeface="Times New Roman" panose="02020603050405020304" pitchFamily="18" charset="0"/>
              </a:rPr>
              <a:t>闲</a:t>
            </a:r>
            <a:r>
              <a:rPr lang="en-US" altLang="zh-CN"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kern="100">
                <a:latin typeface="Times New Roman" panose="02020603050405020304" pitchFamily="18" charset="0"/>
                <a:ea typeface="楷体_GB2312" panose="02010609030101010101" pitchFamily="49" charset="-122"/>
                <a:cs typeface="Times New Roman" panose="02020603050405020304" pitchFamily="18" charset="0"/>
              </a:rPr>
              <a:t>，阅读就是要从</a:t>
            </a:r>
            <a:r>
              <a:rPr lang="en-US" altLang="zh-CN"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kern="100">
                <a:latin typeface="Times New Roman" panose="02020603050405020304" pitchFamily="18" charset="0"/>
                <a:ea typeface="楷体_GB2312" panose="02010609030101010101" pitchFamily="49" charset="-122"/>
                <a:cs typeface="Times New Roman" panose="02020603050405020304" pitchFamily="18" charset="0"/>
              </a:rPr>
              <a:t>闲笔</a:t>
            </a:r>
            <a:r>
              <a:rPr lang="en-US" altLang="zh-CN"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kern="100">
                <a:latin typeface="Times New Roman" panose="02020603050405020304" pitchFamily="18" charset="0"/>
                <a:ea typeface="楷体_GB2312" panose="02010609030101010101" pitchFamily="49" charset="-122"/>
                <a:cs typeface="Times New Roman" panose="02020603050405020304" pitchFamily="18" charset="0"/>
              </a:rPr>
              <a:t>中挖出真意、深意来。</a:t>
            </a:r>
            <a:endParaRPr lang="zh-CN" altLang="zh-CN" kern="100">
              <a:effectLst/>
              <a:latin typeface="Times New Roman" panose="02020603050405020304" pitchFamily="18" charset="0"/>
              <a:ea typeface="楷体_GB2312" panose="02010609030101010101" pitchFamily="49" charset="-122"/>
              <a:cs typeface="Times New Roman" panose="02020603050405020304" pitchFamily="18" charset="0"/>
            </a:endParaRPr>
          </a:p>
        </p:txBody>
      </p:sp>
      <p:pic>
        <p:nvPicPr>
          <p:cNvPr id="7" name="图片 6"/>
          <p:cNvPicPr>
            <a:picLocks noChangeAspect="1"/>
          </p:cNvPicPr>
          <p:nvPr/>
        </p:nvPicPr>
        <p:blipFill>
          <a:blip r:embed="rId2"/>
          <a:stretch>
            <a:fillRect/>
          </a:stretch>
        </p:blipFill>
        <p:spPr>
          <a:xfrm>
            <a:off x="3479165" y="4491990"/>
            <a:ext cx="4533900" cy="2085975"/>
          </a:xfrm>
          <a:prstGeom prst="rect">
            <a:avLst/>
          </a:prstGeom>
        </p:spPr>
      </p:pic>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4" name="直接连接符 13"/>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7" name="平行四边形 16"/>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2707227" y="152148"/>
            <a:ext cx="6775958" cy="523220"/>
          </a:xfrm>
          <a:prstGeom prst="rect">
            <a:avLst/>
          </a:prstGeom>
          <a:noFill/>
        </p:spPr>
        <p:txBody>
          <a:bodyPr wrap="square" rtlCol="0">
            <a:spAutoFit/>
          </a:bodyPr>
          <a:lstStyle/>
          <a:p>
            <a:pPr algn="ctr">
              <a:spcBef>
                <a:spcPct val="0"/>
              </a:spcBef>
            </a:pP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自然环境</a:t>
            </a:r>
            <a:r>
              <a:rPr lang="zh-CN" altLang="en-US" sz="2800" b="1" kern="10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精</a:t>
            </a: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准把握</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矩形 8"/>
          <p:cNvSpPr/>
          <p:nvPr/>
        </p:nvSpPr>
        <p:spPr>
          <a:xfrm>
            <a:off x="431800" y="1334135"/>
            <a:ext cx="5837555" cy="3996690"/>
          </a:xfrm>
          <a:prstGeom prst="rect">
            <a:avLst/>
          </a:prstGeom>
        </p:spPr>
        <p:txBody>
          <a:bodyPr wrap="square" lIns="121898" tIns="60948" rIns="121898" bIns="60948">
            <a:spAutoFit/>
          </a:bodyPr>
          <a:lstStyle/>
          <a:p>
            <a:pPr indent="718185" algn="ctr">
              <a:lnSpc>
                <a:spcPct val="180000"/>
              </a:lnSpc>
              <a:spcAft>
                <a:spcPct val="0"/>
              </a:spcAft>
              <a:tabLst>
                <a:tab pos="2250440"/>
              </a:tabLst>
            </a:pP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rPr>
              <a:t>自然环境</a:t>
            </a:r>
            <a:endPar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endParaRPr>
          </a:p>
          <a:p>
            <a:pPr indent="718185" algn="just">
              <a:lnSpc>
                <a:spcPct val="180000"/>
              </a:lnSpc>
              <a:spcAft>
                <a:spcPct val="0"/>
              </a:spcAft>
              <a:tabLst>
                <a:tab pos="2250440"/>
              </a:tabLst>
            </a:pP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日月星辰、山川河流、花草树木、鸟兽鱼虫、时序节令、风雨雪霜等自然景物，包括人物活动的时间、地点、季节、天气、景物等。</a:t>
            </a:r>
            <a:endParaRPr lang="zh-CN" altLang="zh-CN" sz="2800" kern="100">
              <a:effectLst/>
              <a:latin typeface="宋体" panose="02010600030101010101" pitchFamily="2" charset="-122"/>
              <a:ea typeface="宋体" panose="02010600030101010101" pitchFamily="2" charset="-122"/>
              <a:cs typeface="Courier New" panose="02070309020205020404" pitchFamily="49" charset="0"/>
            </a:endParaRPr>
          </a:p>
        </p:txBody>
      </p:sp>
      <p:pic>
        <p:nvPicPr>
          <p:cNvPr id="2" name="图片 1"/>
          <p:cNvPicPr>
            <a:picLocks noChangeAspect="1"/>
          </p:cNvPicPr>
          <p:nvPr/>
        </p:nvPicPr>
        <p:blipFill>
          <a:blip r:embed="rId3"/>
          <a:stretch>
            <a:fillRect/>
          </a:stretch>
        </p:blipFill>
        <p:spPr>
          <a:xfrm>
            <a:off x="6767830" y="1954530"/>
            <a:ext cx="4733925" cy="3267075"/>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4" name="直接连接符 13"/>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7" name="平行四边形 16"/>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2707227" y="152148"/>
            <a:ext cx="6775958" cy="521970"/>
          </a:xfrm>
          <a:prstGeom prst="rect">
            <a:avLst/>
          </a:prstGeom>
          <a:noFill/>
        </p:spPr>
        <p:txBody>
          <a:bodyPr wrap="square" rtlCol="0">
            <a:spAutoFit/>
          </a:bodyPr>
          <a:lstStyle/>
          <a:p>
            <a:pPr algn="ctr">
              <a:spcBef>
                <a:spcPct val="0"/>
              </a:spcBef>
            </a:pPr>
            <a:r>
              <a:rPr lang="zh-CN" altLang="zh-CN" sz="2800" b="1" kern="100" smtClean="0">
                <a:latin typeface="Times New Roman" panose="02020603050405020304" pitchFamily="18" charset="0"/>
                <a:ea typeface="微软雅黑" panose="020b0503020204020204" pitchFamily="34" charset="-122"/>
                <a:cs typeface="Times New Roman" panose="02020603050405020304" pitchFamily="18" charset="0"/>
              </a:rPr>
              <a:t>自然环境作用</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3" name="图片 2"/>
          <p:cNvPicPr>
            <a:picLocks noChangeAspect="1"/>
          </p:cNvPicPr>
          <p:nvPr/>
        </p:nvPicPr>
        <p:blipFill>
          <a:blip r:embed="rId3"/>
          <a:stretch>
            <a:fillRect/>
          </a:stretch>
        </p:blipFill>
        <p:spPr>
          <a:xfrm>
            <a:off x="351790" y="905510"/>
            <a:ext cx="5629275" cy="5454650"/>
          </a:xfrm>
          <a:prstGeom prst="rect">
            <a:avLst/>
          </a:prstGeom>
        </p:spPr>
      </p:pic>
      <p:pic>
        <p:nvPicPr>
          <p:cNvPr id="4" name="图片 3"/>
          <p:cNvPicPr>
            <a:picLocks noChangeAspect="1"/>
          </p:cNvPicPr>
          <p:nvPr/>
        </p:nvPicPr>
        <p:blipFill>
          <a:blip r:embed="rId4"/>
          <a:stretch>
            <a:fillRect/>
          </a:stretch>
        </p:blipFill>
        <p:spPr>
          <a:xfrm>
            <a:off x="6203315" y="779145"/>
            <a:ext cx="5514975" cy="5581650"/>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4" name="直接连接符 13"/>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17" name="平行四边形 16"/>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2707227" y="152148"/>
            <a:ext cx="6775958" cy="52197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练习示例</a:t>
            </a:r>
            <a:endPar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0" name="文本框 99"/>
          <p:cNvSpPr txBox="1"/>
          <p:nvPr/>
        </p:nvSpPr>
        <p:spPr>
          <a:xfrm>
            <a:off x="117475" y="676275"/>
            <a:ext cx="8563610" cy="5549265"/>
          </a:xfrm>
          <a:prstGeom prst="rect">
            <a:avLst/>
          </a:prstGeom>
          <a:noFill/>
          <a:ln w="9525">
            <a:noFill/>
          </a:ln>
        </p:spPr>
        <p:txBody>
          <a:bodyPr wrap="square">
            <a:spAutoFit/>
          </a:bodyPr>
          <a:lstStyle/>
          <a:p>
            <a:pPr indent="0" algn="ctr">
              <a:lnSpc>
                <a:spcPct val="150000"/>
              </a:lnSpc>
            </a:pPr>
            <a:r>
              <a:rPr lang="zh-CN" sz="2800" b="0">
                <a:solidFill>
                  <a:srgbClr val="0000FF"/>
                </a:solidFill>
                <a:cs typeface="隶书" charset="0"/>
              </a:rPr>
              <a:t>蓑　衣      </a:t>
            </a:r>
            <a:r>
              <a:rPr lang="zh-CN" sz="2800" b="0">
                <a:solidFill>
                  <a:srgbClr val="0000FF"/>
                </a:solidFill>
                <a:ea typeface="宋体" panose="02010600030101010101" pitchFamily="2" charset="-122"/>
              </a:rPr>
              <a:t>张　炜</a:t>
            </a:r>
            <a:endParaRPr lang="zh-CN" sz="2800" b="0">
              <a:solidFill>
                <a:srgbClr val="0000FF"/>
              </a:solidFill>
              <a:ea typeface="宋体" panose="02010600030101010101" pitchFamily="2" charset="-122"/>
            </a:endParaRPr>
          </a:p>
          <a:p>
            <a:pPr indent="0" algn="l">
              <a:lnSpc>
                <a:spcPct val="70000"/>
              </a:lnSpc>
            </a:pPr>
            <a:r>
              <a:rPr lang="zh-CN" sz="800" b="0">
                <a:latin typeface="黑体" panose="02010609060101010101" charset="-122"/>
                <a:ea typeface="黑体" panose="02010609060101010101" charset="-122"/>
                <a:cs typeface="黑体" panose="02010609060101010101" charset="-122"/>
              </a:rPr>
              <a:t>秋天，刚刚收获过的土地湿润、疏松，可爱极了。稼禾的秸秆都拉走了，香气却遗留在田埂上。杂生在玉米和豆棵里的草叶儿显露出来，又绿又嫩。蚂蚱在草棵间蹦跳、起飞，很欢快的样子。人们都忙着整理自己的土地，准备又一次播种。小格细心地揪掉青青的草叶，整齐地堆放在一块儿。她觉得这么嫩的草叶，扔掉怪可惜的，留着回家喂小兔子吧。那些蚂蚱碰到她手上，她就把它们逮住了；很肥大的，用一根草棒串了，别在衣襟上。邻地里的达子走过来，搓着手上的草汁和泥巴，站在那儿笑。小格往一边看了看，达子的脚上穿了一双又结实又漂亮的胶鞋，鞋帮上好像还印了一只鹰！她瞥了一眼，禁不住又瞥了一眼。这个达子和她在小学一块读过书的，现在正用一辆轻骑贩卖葡萄，听人说去年一年就挣了五千元</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一个大灰蚂蚱用生了刺的双腿猛劲儿蹬了她一下，她的手背上立刻渗出了小血珠。她使劲摔了它一下，说：</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一变肥，你就浑！</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达子蹲下来，说：</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歇歇吧，又逮植物又逮动物，这个活儿太累。</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小格干脆仰起了脸，看着笑吟吟的达子。她已经不歇气地在地里忙了三天。父亲病了，这么多的活儿全是她一个人做的。她不光有些累，还有些烦呢。她觉得达子在看她的笑话。达子和她对看着，一瞬间神情严肃起来。他看到她那双从来都很美丽的眉毛，这时候微微皱着</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她好像有些恼怒</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他眨了眨眼睛，把目光移开，仰脸看天了：</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天快下雨了，嗯</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快下雨了！</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他咕哝着。</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下吧！</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她的眼睛盯着他，赌气似的说道。达子站起来，活动了一下穿着</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鹰鞋</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的脚，说：</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我是说，下了雨，你的地也快整好了，我明天雇来一辆小拖拉机，咱们一块儿耕地吧。</a:t>
            </a:r>
            <a:r>
              <a:rPr lang="en-US" sz="800" b="0">
                <a:latin typeface="黑体" panose="02010609060101010101" charset="-122"/>
                <a:ea typeface="黑体" panose="02010609060101010101" charset="-122"/>
                <a:cs typeface="黑体" panose="02010609060101010101" charset="-122"/>
              </a:rPr>
              <a:t>”①</a:t>
            </a:r>
            <a:r>
              <a:rPr lang="zh-CN" sz="800" b="0" u="sng">
                <a:latin typeface="黑体" panose="02010609060101010101" charset="-122"/>
                <a:ea typeface="黑体" panose="02010609060101010101" charset="-122"/>
                <a:cs typeface="黑体" panose="02010609060101010101" charset="-122"/>
              </a:rPr>
              <a:t>小格的心里一热。但她还是垂下眼睫，有些执拗地说：</a:t>
            </a:r>
            <a:r>
              <a:rPr lang="en-US" sz="800" b="0" u="sng">
                <a:latin typeface="黑体" panose="02010609060101010101" charset="-122"/>
                <a:ea typeface="黑体" panose="02010609060101010101" charset="-122"/>
                <a:cs typeface="黑体" panose="02010609060101010101" charset="-122"/>
              </a:rPr>
              <a:t>“</a:t>
            </a:r>
            <a:r>
              <a:rPr lang="zh-CN" sz="800" b="0" u="sng">
                <a:latin typeface="黑体" panose="02010609060101010101" charset="-122"/>
                <a:ea typeface="黑体" panose="02010609060101010101" charset="-122"/>
                <a:cs typeface="黑体" panose="02010609060101010101" charset="-122"/>
              </a:rPr>
              <a:t>不，不。还是我自己用铁锹翻吧</a:t>
            </a:r>
            <a:r>
              <a:rPr lang="en-US" sz="800" b="0" u="sng">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达子笑了笑，走开了。停了一会儿，天真的下雨了。田野里的人们都跑回去拿雨具了，小格踌躇了一会儿，也跑回家了。她回到田里来时，披了一件蓑衣。这件蓑衣很旧了，可是还能遮雨。别人都穿了塑料雨衣，戴了斗笠。那雨衣有蓝的、红的，还有淡黄的，迷茫的雨雾里望去，多么好看啊。邻地的达子穿得更高级一点：军用雨衣。小格有些不好意思了。她蹲在田埂上做活，一低头就能看见蓑衣襟上粗粗的草绳儿结。她在心里恨起自己来：怎么就穿了它来！可是她心里明明知道：家里没有雨衣，只有一把塑料雨伞</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达子向这边望着，好长时间也没动一下。他看到千万条雨丝洒向她的蓑衣，蓑衣的毛儿拄着，在雨丝中轻轻弹动着。有时候小格站起来，那球成一团的蓑衣立刻放展开来，似一件草做的漂亮的披风。蓑衣毛儿又多又规整，都朝一个方向斜着</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她在田埂上走着，像个穿着斗篷的将军，挺拔而洒脱。他禁不住喊了一声：</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小格</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小格重新蹲下去，像是逮一个蚂蚱，身子向前一伏一伏的。达子好像看到她那被蓑衣遮住一边的脸庞变得通红通红，就像石榴花的颜色。天暗下来，雨也变得小多了。田野里的人们开始收工了。小格将草叶捆到一起，提起来往回走去。田头小路上的人很多，各种雨衣摩擦着，发出声音。人们高声地谈笑着，议论庄稼，也议论人。小格默默地往前走去，一次也没有回头。可是有几个老头子谈论起她的蓑衣了：</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蓑衣这东西好！我过去夜里看秋、雨天排涝，都穿蓑衣！蓑衣比塑料雨衣可好，它又能遮雨又能当草荐子铺，穿到身上人也暖和。</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哎哎，一时一兴，自从兴了塑料雨衣这洋玩意儿，蓑衣你贵贱也买不着了</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蓑衣好！蓑衣好！</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第二天早晨，小格很早就来到了自己的田里。</a:t>
            </a:r>
            <a:r>
              <a:rPr lang="en-US" sz="800" b="0">
                <a:latin typeface="黑体" panose="02010609060101010101" charset="-122"/>
                <a:ea typeface="黑体" panose="02010609060101010101" charset="-122"/>
                <a:cs typeface="黑体" panose="02010609060101010101" charset="-122"/>
              </a:rPr>
              <a:t>②</a:t>
            </a:r>
            <a:r>
              <a:rPr lang="zh-CN" sz="800" b="0" u="sng">
                <a:latin typeface="黑体" panose="02010609060101010101" charset="-122"/>
                <a:ea typeface="黑体" panose="02010609060101010101" charset="-122"/>
                <a:cs typeface="黑体" panose="02010609060101010101" charset="-122"/>
              </a:rPr>
              <a:t>这片土地变得漂亮了，耕过，耙过，就像蓬乱的头发被耐心地梳理过一样</a:t>
            </a:r>
            <a:r>
              <a:rPr lang="en-US" sz="800" b="0" u="sng">
                <a:latin typeface="黑体" panose="02010609060101010101" charset="-122"/>
                <a:ea typeface="黑体" panose="02010609060101010101" charset="-122"/>
                <a:cs typeface="黑体" panose="02010609060101010101" charset="-122"/>
              </a:rPr>
              <a:t>——</a:t>
            </a:r>
            <a:r>
              <a:rPr lang="zh-CN" sz="800" b="0" u="sng">
                <a:latin typeface="黑体" panose="02010609060101010101" charset="-122"/>
                <a:ea typeface="黑体" panose="02010609060101010101" charset="-122"/>
                <a:cs typeface="黑体" panose="02010609060101010101" charset="-122"/>
              </a:rPr>
              <a:t>达子的头发倒变得蓬乱了，正在他的地上忙着。</a:t>
            </a:r>
            <a:r>
              <a:rPr lang="zh-CN" sz="800" b="0">
                <a:latin typeface="黑体" panose="02010609060101010101" charset="-122"/>
                <a:ea typeface="黑体" panose="02010609060101010101" charset="-122"/>
                <a:cs typeface="黑体" panose="02010609060101010101" charset="-122"/>
              </a:rPr>
              <a:t>小格知道这是达子的小拖拉机耕的。她问：</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达子，你一夜都守在这地里吗？</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一夜刚好耕完。</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啊</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达子！</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小格想：这土地要让我一个人用锹翻，不知要多少天呢！她心里感激达子，可又不知道说些什么才好</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她很想说，雇拖拉机的钱两家一起拿吧！但她就是说不出口。她怕达子笑话她小气，达子有钱呢</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雇拖拉机这点钱，在他看来算不了一回事。她在靠近他的地边上做着活儿。达子忙了一会儿，伸着懒腰走过来。她注意地瞥了瞥他的鞋子：老鹰上沾了稀泥。他说：</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趁着土湿，今天就把种播上吧</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嘿嘿！明天地里就没活儿了，真棒！</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小格问：</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没活了再做什么？</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驾上我的轻骑！</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小格不作声了。</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你做什么？</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我</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小格轻轻咳了一声，</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不做什么。</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你编蓑衣吧！</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小格恼恨地看了他一眼。达子的脸有些红，微皱着眉头说：</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我可不是跟你开玩笑，真的！你没听老人们说到处买不到蓑衣吗？你编吧，会赚钱的，芦青河湾那儿一片一片蓑衣草</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哼，鬼主意</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小格将身子转向一边。达子失望地看了她一眼，接着嘴角挂上了一丝笑容：</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你不懂</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信息</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明白了吗？明年我准备好好研究一下</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信息</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小格笑了。</a:t>
            </a:r>
            <a:r>
              <a:rPr lang="zh-CN" sz="800" b="0" u="wavy">
                <a:latin typeface="黑体" panose="02010609060101010101" charset="-122"/>
                <a:ea typeface="黑体" panose="02010609060101010101" charset="-122"/>
                <a:cs typeface="黑体" panose="02010609060101010101" charset="-122"/>
              </a:rPr>
              <a:t>夜晚，月亮很早就升起来了。小格在里屋坐了一会儿，听到院子里有露水滴落的声音，就走了出来。大地朦朦胧胧，一片白色。她觉得心上不知怎么热乎乎的，很想往远处走一走</a:t>
            </a:r>
            <a:r>
              <a:rPr lang="en-US" sz="800" b="0" u="wavy">
                <a:latin typeface="黑体" panose="02010609060101010101" charset="-122"/>
                <a:ea typeface="黑体" panose="02010609060101010101" charset="-122"/>
                <a:cs typeface="黑体" panose="02010609060101010101" charset="-122"/>
              </a:rPr>
              <a:t>……</a:t>
            </a:r>
            <a:r>
              <a:rPr lang="zh-CN" sz="800" b="0" u="wavy">
                <a:latin typeface="黑体" panose="02010609060101010101" charset="-122"/>
                <a:ea typeface="黑体" panose="02010609060101010101" charset="-122"/>
                <a:cs typeface="黑体" panose="02010609060101010101" charset="-122"/>
              </a:rPr>
              <a:t>走着走着，她的脚步急了起来；再后来她听到河水的声音了。她来到芦青河湾了。月光下，河湾的浅水处一片油绿。那柔软细长的草叶儿像人工整出的一般齐，一般好，茂盛极了。</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啊！蓑衣草</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多么好的蓑衣草啊！</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她在心里说。</a:t>
            </a:r>
            <a:r>
              <a:rPr lang="en-US" sz="800" b="0">
                <a:latin typeface="黑体" panose="02010609060101010101" charset="-122"/>
                <a:ea typeface="黑体" panose="02010609060101010101" charset="-122"/>
                <a:cs typeface="黑体" panose="02010609060101010101" charset="-122"/>
              </a:rPr>
              <a:t>1984</a:t>
            </a:r>
            <a:r>
              <a:rPr lang="zh-CN" sz="800" b="0">
                <a:latin typeface="黑体" panose="02010609060101010101" charset="-122"/>
                <a:ea typeface="黑体" panose="02010609060101010101" charset="-122"/>
                <a:cs typeface="黑体" panose="02010609060101010101" charset="-122"/>
              </a:rPr>
              <a:t>年</a:t>
            </a:r>
            <a:r>
              <a:rPr lang="en-US" sz="800" b="0">
                <a:latin typeface="黑体" panose="02010609060101010101" charset="-122"/>
                <a:ea typeface="黑体" panose="02010609060101010101" charset="-122"/>
                <a:cs typeface="黑体" panose="02010609060101010101" charset="-122"/>
              </a:rPr>
              <a:t>11</a:t>
            </a:r>
            <a:r>
              <a:rPr lang="zh-CN" sz="800" b="0">
                <a:latin typeface="黑体" panose="02010609060101010101" charset="-122"/>
                <a:ea typeface="黑体" panose="02010609060101010101" charset="-122"/>
                <a:cs typeface="黑体" panose="02010609060101010101" charset="-122"/>
              </a:rPr>
              <a:t>月</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选自《张炜中短篇小说年编</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采树鳔》，有删改</a:t>
            </a:r>
            <a:r>
              <a:rPr lang="en-US" sz="800" b="0">
                <a:latin typeface="黑体" panose="02010609060101010101" charset="-122"/>
                <a:ea typeface="黑体" panose="02010609060101010101" charset="-122"/>
                <a:cs typeface="黑体" panose="02010609060101010101" charset="-122"/>
              </a:rPr>
              <a:t>)
</a:t>
            </a:r>
            <a:endParaRPr lang="en-US" altLang="en-US" sz="800" b="0">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3"/>
          <a:stretch>
            <a:fillRect/>
          </a:stretch>
        </p:blipFill>
        <p:spPr>
          <a:xfrm>
            <a:off x="8903335" y="1219200"/>
            <a:ext cx="2724150" cy="2743200"/>
          </a:xfrm>
          <a:prstGeom prst="rect">
            <a:avLst/>
          </a:prstGeom>
        </p:spPr>
      </p:pic>
      <p:pic>
        <p:nvPicPr>
          <p:cNvPr id="5" name="图片 4"/>
          <p:cNvPicPr>
            <a:picLocks noChangeAspect="1"/>
          </p:cNvPicPr>
          <p:nvPr/>
        </p:nvPicPr>
        <p:blipFill>
          <a:blip r:embed="rId4"/>
          <a:stretch>
            <a:fillRect/>
          </a:stretch>
        </p:blipFill>
        <p:spPr>
          <a:xfrm flipH="1">
            <a:off x="9083040" y="4062095"/>
            <a:ext cx="2495550" cy="2163445"/>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22416" y="256970"/>
            <a:ext cx="11345580" cy="6331651"/>
          </a:xfrm>
          <a:prstGeom prst="rect">
            <a:avLst/>
          </a:prstGeom>
        </p:spPr>
        <p:txBody>
          <a:bodyPr wrap="square">
            <a:spAutoFit/>
          </a:bodyPr>
          <a:lstStyle/>
          <a:p>
            <a:pPr algn="just">
              <a:lnSpc>
                <a:spcPct val="140000"/>
              </a:lnSpc>
              <a:spcAft>
                <a:spcPct val="0"/>
              </a:spcAft>
              <a:tabLst>
                <a:tab pos="2250440"/>
              </a:tabLst>
            </a:pPr>
            <a:r>
              <a:rPr lang="zh-CN" altLang="zh-CN" sz="2800" b="1" kern="100">
                <a:solidFill>
                  <a:srgbClr val="0070C0"/>
                </a:solidFill>
                <a:latin typeface="Times New Roman" panose="02020603050405020304" pitchFamily="18" charset="0"/>
                <a:ea typeface="方正中等线简体" panose="03000509000000000000" pitchFamily="65" charset="-122"/>
                <a:cs typeface="Times New Roman" panose="02020603050405020304" pitchFamily="18" charset="0"/>
              </a:rPr>
              <a:t>阅读下面的文字，完成文后题目。</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algn="ctr">
              <a:lnSpc>
                <a:spcPct val="140000"/>
              </a:lnSpc>
              <a:spcAft>
                <a:spcPct val="0"/>
              </a:spcAft>
              <a:tabLst>
                <a:tab pos="2250440"/>
              </a:tabLst>
            </a:pPr>
            <a:r>
              <a:rPr lang="zh-CN" altLang="zh-CN" sz="3600" kern="100" smtClean="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蓑　衣</a:t>
            </a:r>
            <a:endParaRPr lang="zh-CN" altLang="zh-CN" sz="3600" kern="100">
              <a:latin typeface="宋体" panose="02010600030101010101" pitchFamily="2" charset="-122"/>
              <a:ea typeface="宋体" panose="02010600030101010101" pitchFamily="2" charset="-122"/>
              <a:cs typeface="Courier New" panose="02070309020205020404" pitchFamily="49" charset="0"/>
            </a:endParaRPr>
          </a:p>
          <a:p>
            <a:pPr algn="ctr">
              <a:lnSpc>
                <a:spcPct val="140000"/>
              </a:lnSpc>
              <a:spcAft>
                <a:spcPct val="0"/>
              </a:spcAft>
              <a:tabLst>
                <a:tab pos="2250440"/>
              </a:tabLst>
            </a:pP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张　炜</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40000"/>
              </a:lnSpc>
              <a:spcAft>
                <a:spcPct val="0"/>
              </a:spcAft>
              <a:tabLst>
                <a:tab pos="2250440"/>
              </a:tabLst>
            </a:pP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秋天，刚刚收获过的土地湿润、疏松，可爱极了。稼禾的秸秆都拉走了，香气却遗留在田埂上。杂生在玉米和豆棵里的草叶儿显露出来，又绿又嫩。蚂蚱在草棵间蹦跳、起飞，很欢快的样子。</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40000"/>
              </a:lnSpc>
              <a:spcAft>
                <a:spcPct val="0"/>
              </a:spcAft>
              <a:tabLst>
                <a:tab pos="2250440"/>
              </a:tabLst>
            </a:pP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人们都忙着整理自己的土地，准备又一次播种。小格细心地揪掉青青的草叶，整齐地堆放在一块儿。她觉得这么嫩的草叶，扔掉怪可惜的，留着回家喂小兔子吧。那些蚂蚱碰到她手上，她就把它们逮住了；很肥大的，用一根草棒串了，别在衣襟上。</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08393" y="172016"/>
            <a:ext cx="11573626" cy="6555641"/>
          </a:xfrm>
          <a:prstGeom prst="rect">
            <a:avLst/>
          </a:prstGeom>
        </p:spPr>
        <p:txBody>
          <a:bodyPr wrap="square">
            <a:spAutoFit/>
          </a:bodyPr>
          <a:lstStyle/>
          <a:p>
            <a:pPr indent="718185" algn="just">
              <a:lnSpc>
                <a:spcPct val="150000"/>
              </a:lnSpc>
              <a:spcAft>
                <a:spcPct val="0"/>
              </a:spcAft>
              <a:tabLst>
                <a:tab pos="2250440"/>
              </a:tabLst>
            </a:pP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邻地里的达子走过来，搓着手上的草汁和泥巴，站在那儿笑。</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小格往一边看了看，达子的脚上穿了一双又结实又漂亮的胶鞋，鞋帮上好像还印了一只鹰！她瞥了一眼，禁不住又瞥了一眼。这个达子和她在小学一块读过书的，现在正用一辆轻骑贩卖葡萄，听人说去年一年就挣了五千元</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一个大灰蚂蚱用生了刺的双腿猛劲儿蹬了她一下，她的手背上立刻渗出了小血珠。她使劲摔了它一下，说：</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一变肥，你就浑！</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达子蹲下来，说：</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歇歇吧，又逮植物又逮动物，这个活儿太累。</a:t>
            </a:r>
            <a:r>
              <a:rPr lang="en-US" altLang="zh-CN" sz="2800" kern="100" smtClean="0">
                <a:latin typeface="宋体" panose="02010600030101010101" pitchFamily="2" charset="-122"/>
                <a:ea typeface="方正中等线简体" panose="03000509000000000000" pitchFamily="65" charset="-122"/>
                <a:cs typeface="Times New Roman" panose="02020603050405020304" pitchFamily="18" charset="0"/>
              </a:rPr>
              <a:t>”</a:t>
            </a:r>
            <a:endParaRPr lang="en-US" altLang="zh-CN" sz="2800" kern="100" smtClean="0">
              <a:latin typeface="宋体" panose="02010600030101010101" pitchFamily="2" charset="-122"/>
              <a:ea typeface="方正中等线简体" panose="03000509000000000000" pitchFamily="65" charset="-122"/>
              <a:cs typeface="Times New Roman" panose="02020603050405020304" pitchFamily="18" charset="0"/>
            </a:endParaRPr>
          </a:p>
          <a:p>
            <a:pPr indent="718185" algn="just">
              <a:lnSpc>
                <a:spcPct val="150000"/>
              </a:lnSpc>
              <a:spcAft>
                <a:spcPct val="0"/>
              </a:spcAft>
              <a:tabLst>
                <a:tab pos="2250440"/>
              </a:tabLst>
            </a:pP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小格干脆仰起了脸，看着笑吟吟的达子。她已经不歇气地在地里忙了三天。父亲病了，这么多的活儿全是她一个人做的。她不光有些累，还有些烦呢。她觉得达子在看她的笑话。</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415925" y="1115060"/>
            <a:ext cx="7151370" cy="5660390"/>
          </a:xfrm>
          <a:prstGeom prst="rect">
            <a:avLst/>
          </a:prstGeom>
        </p:spPr>
        <p:txBody>
          <a:bodyPr wrap="square" lIns="121898" tIns="60948" rIns="121898" bIns="60948">
            <a:spAutoFit/>
          </a:bodyPr>
          <a:lstStyle/>
          <a:p>
            <a:pPr indent="718185" algn="just">
              <a:lnSpc>
                <a:spcPct val="150000"/>
              </a:lnSpc>
              <a:spcAft>
                <a:spcPct val="0"/>
              </a:spcAft>
              <a:tabLst>
                <a:tab pos="2250440"/>
              </a:tabLst>
            </a:pPr>
            <a:r>
              <a:rPr lang="zh-CN" altLang="zh-CN" kern="100">
                <a:solidFill>
                  <a:srgbClr val="FF0000"/>
                </a:solidFill>
                <a:latin typeface="黑体" panose="02010609060101010101" charset="-122"/>
                <a:ea typeface="黑体" panose="02010609060101010101" charset="-122"/>
                <a:cs typeface="Times New Roman" panose="02020603050405020304" pitchFamily="18" charset="0"/>
              </a:rPr>
              <a:t>社会环境，</a:t>
            </a:r>
            <a:r>
              <a:rPr lang="zh-CN" altLang="zh-CN" kern="100">
                <a:latin typeface="Times New Roman" panose="02020603050405020304" pitchFamily="18" charset="0"/>
                <a:ea typeface="方正中等线简体" panose="03000509000000000000" pitchFamily="65" charset="-122"/>
                <a:cs typeface="Times New Roman" panose="02020603050405020304" pitchFamily="18" charset="0"/>
              </a:rPr>
              <a:t>是指人物活动、事件发生、情节展开的</a:t>
            </a:r>
            <a:r>
              <a:rPr lang="zh-CN" altLang="zh-CN" b="1" kern="100">
                <a:solidFill>
                  <a:srgbClr val="FF0000"/>
                </a:solidFill>
                <a:latin typeface="Times New Roman" panose="02020603050405020304" pitchFamily="18" charset="0"/>
                <a:ea typeface="方正中等线简体" panose="03000509000000000000" pitchFamily="65" charset="-122"/>
                <a:cs typeface="Times New Roman" panose="02020603050405020304" pitchFamily="18" charset="0"/>
              </a:rPr>
              <a:t>社会背景、历史条件、地方的风土人情、时代风貌、社会关系、政治、经济</a:t>
            </a:r>
            <a:r>
              <a:rPr lang="zh-CN" altLang="zh-CN" kern="100">
                <a:latin typeface="Times New Roman" panose="02020603050405020304" pitchFamily="18" charset="0"/>
                <a:ea typeface="方正中等线简体" panose="03000509000000000000" pitchFamily="65" charset="-122"/>
                <a:cs typeface="Times New Roman" panose="02020603050405020304" pitchFamily="18" charset="0"/>
              </a:rPr>
              <a:t>等，主要是交代人物的生存环境、社会关系等。它包括的范围很广，小至房间住所、一街一巷，大至城区地区。它涉及的内容很多，可以是室内的布局、陈设，住宅内外的装饰布置，以及当地风土人情等。它有大有小，大的有城市地域等，小的有居所、家庭等；它有硬有软，</a:t>
            </a:r>
            <a:r>
              <a:rPr lang="en-US" altLang="zh-CN"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kern="100">
                <a:latin typeface="Times New Roman" panose="02020603050405020304" pitchFamily="18" charset="0"/>
                <a:ea typeface="方正中等线简体" panose="03000509000000000000" pitchFamily="65" charset="-122"/>
                <a:cs typeface="Times New Roman" panose="02020603050405020304" pitchFamily="18" charset="0"/>
              </a:rPr>
              <a:t>硬</a:t>
            </a:r>
            <a:r>
              <a:rPr lang="en-US" altLang="zh-CN"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kern="100">
                <a:latin typeface="Times New Roman" panose="02020603050405020304" pitchFamily="18" charset="0"/>
                <a:ea typeface="方正中等线简体" panose="03000509000000000000" pitchFamily="65" charset="-122"/>
                <a:cs typeface="Times New Roman" panose="02020603050405020304" pitchFamily="18" charset="0"/>
              </a:rPr>
              <a:t>指的是看得见的如建筑器物等，</a:t>
            </a:r>
            <a:r>
              <a:rPr lang="en-US" altLang="zh-CN"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kern="100">
                <a:latin typeface="Times New Roman" panose="02020603050405020304" pitchFamily="18" charset="0"/>
                <a:ea typeface="方正中等线简体" panose="03000509000000000000" pitchFamily="65" charset="-122"/>
                <a:cs typeface="Times New Roman" panose="02020603050405020304" pitchFamily="18" charset="0"/>
              </a:rPr>
              <a:t>软</a:t>
            </a:r>
            <a:r>
              <a:rPr lang="en-US" altLang="zh-CN"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kern="100">
                <a:latin typeface="Times New Roman" panose="02020603050405020304" pitchFamily="18" charset="0"/>
                <a:ea typeface="方正中等线简体" panose="03000509000000000000" pitchFamily="65" charset="-122"/>
                <a:cs typeface="Times New Roman" panose="02020603050405020304" pitchFamily="18" charset="0"/>
              </a:rPr>
              <a:t>指的是人际关系、风土人情等。</a:t>
            </a:r>
            <a:endParaRPr lang="zh-CN" altLang="zh-CN" kern="10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3220"/>
          </a:xfrm>
          <a:prstGeom prst="rect">
            <a:avLst/>
          </a:prstGeom>
          <a:noFill/>
        </p:spPr>
        <p:txBody>
          <a:bodyPr wrap="square" rtlCol="0">
            <a:spAutoFit/>
          </a:bodyPr>
          <a:lstStyle/>
          <a:p>
            <a:pPr algn="ctr">
              <a:spcBef>
                <a:spcPct val="0"/>
              </a:spcBef>
            </a:pP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社会环境</a:t>
            </a: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　</a:t>
            </a:r>
            <a:r>
              <a:rPr lang="zh-CN" altLang="zh-CN" sz="2800" b="1" kern="100">
                <a:latin typeface="Times New Roman" panose="02020603050405020304" pitchFamily="18" charset="0"/>
                <a:ea typeface="微软雅黑" panose="020b0503020204020204" pitchFamily="34" charset="-122"/>
                <a:cs typeface="Times New Roman" panose="02020603050405020304" pitchFamily="18" charset="0"/>
              </a:rPr>
              <a:t>精准把握</a:t>
            </a:r>
            <a:endParaRPr lang="en-US" altLang="zh-CN"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3" name="图片 2"/>
          <p:cNvPicPr>
            <a:picLocks noChangeAspect="1"/>
          </p:cNvPicPr>
          <p:nvPr/>
        </p:nvPicPr>
        <p:blipFill>
          <a:blip r:embed="rId3"/>
          <a:stretch>
            <a:fillRect/>
          </a:stretch>
        </p:blipFill>
        <p:spPr>
          <a:xfrm>
            <a:off x="8128635" y="1012825"/>
            <a:ext cx="3289935" cy="5511165"/>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22416" y="172016"/>
            <a:ext cx="11345580" cy="6555641"/>
          </a:xfrm>
          <a:prstGeom prst="rect">
            <a:avLst/>
          </a:prstGeom>
        </p:spPr>
        <p:txBody>
          <a:bodyPr wrap="square">
            <a:spAutoFit/>
          </a:bodyPr>
          <a:lstStyle/>
          <a:p>
            <a:pPr indent="718185" algn="just">
              <a:lnSpc>
                <a:spcPct val="150000"/>
              </a:lnSpc>
              <a:spcAft>
                <a:spcPct val="0"/>
              </a:spcAft>
              <a:tabLst>
                <a:tab pos="2250440"/>
              </a:tabLst>
            </a:pP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达子和她对看着，一瞬间神情严肃起来。他看到她那双从来都很美丽的眉毛，这时候微微皱着</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她好像有些恼怒</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他眨了眨眼睛，把目光移开，仰脸看天了：</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天快下雨了，嗯</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快下雨了！</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他咕哝着。</a:t>
            </a:r>
            <a:endParaRPr lang="zh-CN" altLang="zh-CN" sz="100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下吧！</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她的眼睛盯着他，赌气似的说道。</a:t>
            </a:r>
            <a:endParaRPr lang="zh-CN" altLang="zh-CN" sz="100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达子站起来，活动了一下穿着</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鹰鞋</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的脚，说：</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我是说，下了雨，你的地也快整好了，我明天雇来一辆小拖拉机，咱们一块儿耕地吧。</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zh-CN" sz="100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en-US" altLang="zh-CN" sz="2800" kern="100">
                <a:latin typeface="宋体" panose="02010600030101010101" pitchFamily="2" charset="-122"/>
                <a:ea typeface="楷体_GB2312" panose="02010609030101010101" pitchFamily="49" charset="-122"/>
                <a:cs typeface="Times New Roman" panose="02020603050405020304" pitchFamily="18" charset="0"/>
              </a:rPr>
              <a:t>①</a:t>
            </a:r>
            <a:r>
              <a:rPr lang="zh-CN" altLang="zh-CN" sz="2800" u="sng" kern="100">
                <a:latin typeface="Times New Roman" panose="02020603050405020304" pitchFamily="18" charset="0"/>
                <a:ea typeface="楷体_GB2312" panose="02010609030101010101" pitchFamily="49" charset="-122"/>
                <a:cs typeface="Times New Roman" panose="02020603050405020304" pitchFamily="18" charset="0"/>
              </a:rPr>
              <a:t>小格的心里一热。但她还是垂下眼睫，有些执拗地说：</a:t>
            </a:r>
            <a:r>
              <a:rPr lang="en-US" altLang="zh-CN" sz="2800" u="sng"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u="sng" kern="100">
                <a:latin typeface="Times New Roman" panose="02020603050405020304" pitchFamily="18" charset="0"/>
                <a:ea typeface="楷体_GB2312" panose="02010609030101010101" pitchFamily="49" charset="-122"/>
                <a:cs typeface="Times New Roman" panose="02020603050405020304" pitchFamily="18" charset="0"/>
              </a:rPr>
              <a:t>不，不。还是我自己用铁锹翻吧</a:t>
            </a:r>
            <a:r>
              <a:rPr lang="en-US" altLang="zh-CN" sz="2800" u="sng"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zh-CN" sz="100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达子笑了笑，走开了。</a:t>
            </a:r>
            <a:endParaRPr lang="zh-CN" altLang="zh-CN" sz="100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365688" y="171957"/>
            <a:ext cx="11459036" cy="6555641"/>
          </a:xfrm>
          <a:prstGeom prst="rect">
            <a:avLst/>
          </a:prstGeom>
        </p:spPr>
        <p:txBody>
          <a:bodyPr wrap="square">
            <a:spAutoFit/>
          </a:bodyPr>
          <a:lstStyle/>
          <a:p>
            <a:pPr indent="718185" algn="just">
              <a:lnSpc>
                <a:spcPct val="150000"/>
              </a:lnSpc>
              <a:spcAft>
                <a:spcPct val="0"/>
              </a:spcAft>
              <a:tabLst>
                <a:tab pos="2250440"/>
              </a:tabLst>
            </a:pP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停了一会儿，天真的下雨了。田野里的人们都跑回去拿雨具了，小格踌躇了一会儿，也跑回家了。</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zh-CN" altLang="zh-CN" sz="2800" kern="100" spc="-50">
                <a:latin typeface="Times New Roman" panose="02020603050405020304" pitchFamily="18" charset="0"/>
                <a:ea typeface="楷体_GB2312" panose="02010609030101010101" pitchFamily="49" charset="-122"/>
                <a:cs typeface="Times New Roman" panose="02020603050405020304" pitchFamily="18" charset="0"/>
              </a:rPr>
              <a:t>她回到田里来时，披了一件蓑衣。这件蓑衣很旧了，可是还能遮雨。别人都穿了塑料雨衣，戴了斗笠。那雨衣有蓝的、红的，还有淡黄的，迷茫的雨雾里望去，多么好看啊。邻地的达子穿得更高级一点：军用雨</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衣。</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小格有些不好意思了。</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她蹲在田埂上做活，一低头就能看见蓑衣襟上粗粗的草绳儿结。她在心里恨起自己来：怎么就穿了它来！可是她心里明明知道：家里没有雨衣，只有一把塑料雨伞</a:t>
            </a:r>
            <a:r>
              <a:rPr lang="en-US" altLang="zh-CN" sz="2800" kern="100" smtClean="0">
                <a:latin typeface="宋体" panose="02010600030101010101" pitchFamily="2" charset="-122"/>
                <a:ea typeface="方正中等线简体" panose="03000509000000000000" pitchFamily="65" charset="-122"/>
                <a:cs typeface="Times New Roman" panose="02020603050405020304" pitchFamily="18" charset="0"/>
              </a:rPr>
              <a:t>……</a:t>
            </a:r>
            <a:endParaRPr lang="en-US" altLang="zh-CN" sz="2800" kern="100" smtClean="0">
              <a:latin typeface="宋体" panose="02010600030101010101" pitchFamily="2" charset="-122"/>
              <a:ea typeface="方正中等线简体" panose="03000509000000000000" pitchFamily="65" charset="-122"/>
              <a:cs typeface="Times New Roman" panose="02020603050405020304" pitchFamily="18" charset="0"/>
            </a:endParaRPr>
          </a:p>
          <a:p>
            <a:pPr indent="718185" algn="just">
              <a:lnSpc>
                <a:spcPct val="150000"/>
              </a:lnSpc>
              <a:spcAft>
                <a:spcPct val="0"/>
              </a:spcAft>
              <a:tabLst>
                <a:tab pos="2250440"/>
              </a:tabLst>
            </a:pP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达子向这边望着，好长时间也没动一下。</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22416" y="194149"/>
            <a:ext cx="11345580" cy="6403997"/>
          </a:xfrm>
          <a:prstGeom prst="rect">
            <a:avLst/>
          </a:prstGeom>
        </p:spPr>
        <p:txBody>
          <a:bodyPr wrap="square">
            <a:spAutoFit/>
          </a:bodyPr>
          <a:lstStyle/>
          <a:p>
            <a:pPr indent="718185" algn="just">
              <a:lnSpc>
                <a:spcPct val="140000"/>
              </a:lnSpc>
              <a:spcAft>
                <a:spcPct val="0"/>
              </a:spcAft>
              <a:tabLst>
                <a:tab pos="2250440"/>
              </a:tabLst>
            </a:pPr>
            <a:r>
              <a:rPr lang="zh-CN" altLang="zh-CN" sz="2700" kern="100">
                <a:latin typeface="Times New Roman" panose="02020603050405020304" pitchFamily="18" charset="0"/>
                <a:ea typeface="楷体_GB2312" panose="02010609030101010101" pitchFamily="49" charset="-122"/>
                <a:cs typeface="Times New Roman" panose="02020603050405020304" pitchFamily="18" charset="0"/>
              </a:rPr>
              <a:t>他看到千万条雨丝洒向她的蓑衣，蓑衣的毛儿拄着，在雨丝中轻轻弹动着。有时候小格站起来，那球成一团的蓑衣立刻放展开来，似一件草做的漂亮的披风。蓑衣毛儿又多又规整，都朝一个方向斜着</a:t>
            </a:r>
            <a:r>
              <a:rPr lang="en-US" altLang="zh-CN" sz="27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700" kern="100">
                <a:latin typeface="Times New Roman" panose="02020603050405020304" pitchFamily="18" charset="0"/>
                <a:ea typeface="楷体_GB2312" panose="02010609030101010101" pitchFamily="49" charset="-122"/>
                <a:cs typeface="Times New Roman" panose="02020603050405020304" pitchFamily="18" charset="0"/>
              </a:rPr>
              <a:t>她在田埂上走着，像个穿着斗篷的将军，挺拔而洒脱。他禁不住喊了一声：</a:t>
            </a:r>
            <a:endParaRPr lang="zh-CN" altLang="zh-CN" sz="270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40000"/>
              </a:lnSpc>
              <a:spcAft>
                <a:spcPct val="0"/>
              </a:spcAft>
              <a:tabLst>
                <a:tab pos="2250440"/>
              </a:tabLst>
            </a:pPr>
            <a:r>
              <a:rPr lang="en-US" altLang="zh-CN" sz="27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700" kern="100">
                <a:latin typeface="Times New Roman" panose="02020603050405020304" pitchFamily="18" charset="0"/>
                <a:ea typeface="楷体_GB2312" panose="02010609030101010101" pitchFamily="49" charset="-122"/>
                <a:cs typeface="Times New Roman" panose="02020603050405020304" pitchFamily="18" charset="0"/>
              </a:rPr>
              <a:t>小格</a:t>
            </a:r>
            <a:r>
              <a:rPr lang="en-US" altLang="zh-CN" sz="2700" kern="100">
                <a:latin typeface="Times New Roman" panose="02020603050405020304" pitchFamily="18" charset="0"/>
                <a:ea typeface="楷体_GB2312" panose="02010609030101010101" pitchFamily="49" charset="-122"/>
                <a:cs typeface="Courier New" panose="02070309020205020404" pitchFamily="49" charset="0"/>
              </a:rPr>
              <a:t>——</a:t>
            </a:r>
            <a:r>
              <a:rPr lang="en-US" altLang="zh-CN" sz="2700"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zh-CN" sz="270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40000"/>
              </a:lnSpc>
              <a:spcAft>
                <a:spcPct val="0"/>
              </a:spcAft>
              <a:tabLst>
                <a:tab pos="2250440"/>
              </a:tabLst>
            </a:pPr>
            <a:r>
              <a:rPr lang="zh-CN" altLang="zh-CN" sz="2700" kern="100">
                <a:latin typeface="Times New Roman" panose="02020603050405020304" pitchFamily="18" charset="0"/>
                <a:ea typeface="楷体_GB2312" panose="02010609030101010101" pitchFamily="49" charset="-122"/>
                <a:cs typeface="Times New Roman" panose="02020603050405020304" pitchFamily="18" charset="0"/>
              </a:rPr>
              <a:t>小格重新蹲下去，像是逮一个蚂蚱，身子向前一伏一伏的。达子好像看到她那被蓑衣遮住一边的脸庞变得通红通红，就像石榴花的颜色。</a:t>
            </a:r>
            <a:endParaRPr lang="zh-CN" altLang="zh-CN" sz="270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40000"/>
              </a:lnSpc>
              <a:spcAft>
                <a:spcPct val="0"/>
              </a:spcAft>
              <a:tabLst>
                <a:tab pos="2250440"/>
              </a:tabLst>
            </a:pPr>
            <a:r>
              <a:rPr lang="zh-CN" altLang="zh-CN" sz="2700" kern="100">
                <a:latin typeface="Times New Roman" panose="02020603050405020304" pitchFamily="18" charset="0"/>
                <a:ea typeface="楷体_GB2312" panose="02010609030101010101" pitchFamily="49" charset="-122"/>
                <a:cs typeface="Times New Roman" panose="02020603050405020304" pitchFamily="18" charset="0"/>
              </a:rPr>
              <a:t>天暗下来，雨也变得小多了。田野里的人们开始收工了</a:t>
            </a:r>
            <a:r>
              <a:rPr lang="zh-CN" altLang="zh-CN" sz="2700" kern="10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700" kern="100" smtClean="0">
              <a:latin typeface="Times New Roman" panose="02020603050405020304" pitchFamily="18" charset="0"/>
              <a:ea typeface="楷体_GB2312" panose="02010609030101010101" pitchFamily="49" charset="-122"/>
              <a:cs typeface="Times New Roman" panose="02020603050405020304" pitchFamily="18" charset="0"/>
            </a:endParaRPr>
          </a:p>
          <a:p>
            <a:pPr lvl="0" indent="718185" algn="just">
              <a:lnSpc>
                <a:spcPct val="140000"/>
              </a:lnSpc>
              <a:tabLst>
                <a:tab pos="2250440"/>
              </a:tabLst>
            </a:pPr>
            <a:r>
              <a:rPr lang="zh-CN" altLang="zh-CN" sz="27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小格将草叶捆到一起，提起来往回走去。田头小路上的人很多，各种雨衣摩擦着，发出声音。人们高声地谈笑着，议论庄稼，也议论人。小格默默地往前走去，一次也没有回头。</a:t>
            </a:r>
            <a:endParaRPr lang="zh-CN" altLang="zh-CN" sz="2700" kern="100">
              <a:solidFill>
                <a:prstClr val="black"/>
              </a:solidFill>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22416" y="509984"/>
            <a:ext cx="11345580" cy="5909310"/>
          </a:xfrm>
          <a:prstGeom prst="rect">
            <a:avLst/>
          </a:prstGeom>
        </p:spPr>
        <p:txBody>
          <a:bodyPr wrap="square">
            <a:spAutoFit/>
          </a:bodyPr>
          <a:lstStyle/>
          <a:p>
            <a:pPr indent="718185" algn="just">
              <a:lnSpc>
                <a:spcPct val="150000"/>
              </a:lnSpc>
              <a:spcAft>
                <a:spcPct val="0"/>
              </a:spcAft>
              <a:tabLst>
                <a:tab pos="2250440"/>
              </a:tabLst>
            </a:pPr>
            <a:r>
              <a:rPr lang="zh-CN" altLang="zh-CN" sz="2800" kern="100" smtClean="0">
                <a:latin typeface="Times New Roman" panose="02020603050405020304" pitchFamily="18" charset="0"/>
                <a:ea typeface="楷体_GB2312" panose="02010609030101010101" pitchFamily="49" charset="-122"/>
                <a:cs typeface="Times New Roman" panose="02020603050405020304" pitchFamily="18" charset="0"/>
              </a:rPr>
              <a:t>可是</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有几个老头子谈论起她的蓑衣了：</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蓑衣这东西好！我过去夜里看秋、雨天排涝，都穿蓑衣！蓑衣比塑料雨衣可好，它又能遮雨又能当草荐子铺，穿到身上人也暖和。</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哎哎，一时一兴，自从兴了塑料雨衣这洋玩意儿，蓑衣你贵贱也买不着了</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蓑衣好！蓑衣好！</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第二天早晨，小格很早就来到了自己的田里</a:t>
            </a:r>
            <a:r>
              <a:rPr lang="zh-CN" altLang="zh-CN" sz="2800" kern="10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800" kern="100" smtClean="0">
              <a:latin typeface="Times New Roman" panose="02020603050405020304" pitchFamily="18" charset="0"/>
              <a:ea typeface="楷体_GB2312" panose="02010609030101010101" pitchFamily="49" charset="-122"/>
              <a:cs typeface="Times New Roman" panose="02020603050405020304" pitchFamily="18" charset="0"/>
            </a:endParaRPr>
          </a:p>
          <a:p>
            <a:pPr indent="718185" algn="just">
              <a:lnSpc>
                <a:spcPct val="150000"/>
              </a:lnSpc>
              <a:spcAft>
                <a:spcPct val="0"/>
              </a:spcAft>
              <a:tabLst>
                <a:tab pos="2250440"/>
              </a:tabLst>
            </a:pPr>
            <a:r>
              <a:rPr lang="en-US" altLang="zh-CN" sz="2800" kern="100">
                <a:latin typeface="宋体" panose="02010600030101010101" pitchFamily="2" charset="-122"/>
                <a:ea typeface="楷体_GB2312" panose="02010609030101010101" pitchFamily="49" charset="-122"/>
                <a:cs typeface="Times New Roman" panose="02020603050405020304" pitchFamily="18" charset="0"/>
              </a:rPr>
              <a:t>②</a:t>
            </a:r>
            <a:r>
              <a:rPr lang="zh-CN" altLang="zh-CN" sz="2800" u="sng" kern="100">
                <a:latin typeface="Times New Roman" panose="02020603050405020304" pitchFamily="18" charset="0"/>
                <a:ea typeface="楷体_GB2312" panose="02010609030101010101" pitchFamily="49" charset="-122"/>
                <a:cs typeface="Times New Roman" panose="02020603050405020304" pitchFamily="18" charset="0"/>
              </a:rPr>
              <a:t>这片土地变得漂亮了，耕过，耙过，就像蓬乱的头发被耐心地梳理过一样</a:t>
            </a:r>
            <a:r>
              <a:rPr lang="en-US" altLang="zh-CN" sz="2800" u="sng"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800" u="sng" kern="100">
                <a:latin typeface="Times New Roman" panose="02020603050405020304" pitchFamily="18" charset="0"/>
                <a:ea typeface="楷体_GB2312" panose="02010609030101010101" pitchFamily="49" charset="-122"/>
                <a:cs typeface="Times New Roman" panose="02020603050405020304" pitchFamily="18" charset="0"/>
              </a:rPr>
              <a:t>达子的头发倒变得蓬乱了，正在他的地上忙着。</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小格知道这是达子的小拖拉机耕的。她问：</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达子，你一夜都守在这地里吗？</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22416" y="200479"/>
            <a:ext cx="11345580" cy="6454652"/>
          </a:xfrm>
          <a:prstGeom prst="rect">
            <a:avLst/>
          </a:prstGeom>
        </p:spPr>
        <p:txBody>
          <a:bodyPr wrap="square">
            <a:spAutoFit/>
          </a:bodyPr>
          <a:lstStyle/>
          <a:p>
            <a:pPr indent="718185" algn="just">
              <a:lnSpc>
                <a:spcPct val="150000"/>
              </a:lnSpc>
              <a:spcAft>
                <a:spcPct val="0"/>
              </a:spcAft>
              <a:tabLst>
                <a:tab pos="2250440"/>
              </a:tabLst>
            </a:pP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一夜刚好耕完。</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啊</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达子！</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小格想：这土地要让我一个人用锹翻，不知要多少天呢！她心里感激达子，可又不知道说些什么才好</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她很想说，雇拖拉机的钱两家一起拿吧！但她就是说不出口。她怕达子笑话她小气，达子有钱呢</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雇拖拉机这点钱，在他看来算不了一回事。</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她在靠近他的地边上做着活儿。</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达子忙了一会儿，伸着懒腰走过来。她注意地瞥了瞥他的鞋子：老鹰上沾了稀泥。他说：</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趁着土湿，今天就把种播上吧</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嘿嘿！明天地里就没活儿了，真棒！</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22416" y="156934"/>
            <a:ext cx="11345580" cy="6454652"/>
          </a:xfrm>
          <a:prstGeom prst="rect">
            <a:avLst/>
          </a:prstGeom>
        </p:spPr>
        <p:txBody>
          <a:bodyPr wrap="square">
            <a:spAutoFit/>
          </a:bodyPr>
          <a:lstStyle/>
          <a:p>
            <a:pPr indent="718185" algn="just">
              <a:lnSpc>
                <a:spcPct val="150000"/>
              </a:lnSpc>
              <a:spcAft>
                <a:spcPct val="0"/>
              </a:spcAft>
              <a:tabLst>
                <a:tab pos="2250440"/>
              </a:tabLst>
            </a:pP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小格问：</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没活了再做什么？</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驾上我的轻骑！</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小格不作声了。</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你做什么？</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我</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小格轻轻咳了一声，</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不做什么。</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你编蓑衣吧！</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小格恼恨地看了他一眼。</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达子的脸有些红，微皱着眉头说：</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我可不是跟你开玩笑，真的！你没听老人们说到处买不到蓑衣吗？你编吧，会赚钱的，芦青河湾那儿一片一片蓑衣草</a:t>
            </a:r>
            <a:r>
              <a:rPr lang="en-US" altLang="zh-CN" sz="2800" kern="100" smtClean="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22416" y="156934"/>
            <a:ext cx="11345580" cy="6555641"/>
          </a:xfrm>
          <a:prstGeom prst="rect">
            <a:avLst/>
          </a:prstGeom>
        </p:spPr>
        <p:txBody>
          <a:bodyPr wrap="square">
            <a:spAutoFit/>
          </a:bodyPr>
          <a:lstStyle/>
          <a:p>
            <a:pPr lvl="0" indent="718185" algn="just">
              <a:lnSpc>
                <a:spcPct val="150000"/>
              </a:lnSpc>
              <a:tabLst>
                <a:tab pos="2250440"/>
              </a:tabLst>
            </a:pPr>
            <a:r>
              <a:rPr lang="en-US" altLang="zh-CN" sz="2800" kern="100">
                <a:solidFill>
                  <a:prstClr val="black"/>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哼，鬼主意</a:t>
            </a:r>
            <a:r>
              <a:rPr lang="en-US" altLang="zh-CN" sz="2800" kern="100">
                <a:solidFill>
                  <a:prstClr val="black"/>
                </a:solid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小格将身子转向一边</a:t>
            </a:r>
            <a:r>
              <a:rPr lang="zh-CN" altLang="zh-CN" sz="2800" kern="10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800" kern="100" smtClean="0">
              <a:solidFill>
                <a:prstClr val="black"/>
              </a:solidFill>
              <a:latin typeface="Times New Roman" panose="02020603050405020304" pitchFamily="18" charset="0"/>
              <a:ea typeface="楷体_GB2312" panose="02010609030101010101" pitchFamily="49" charset="-122"/>
              <a:cs typeface="Times New Roman" panose="02020603050405020304" pitchFamily="18" charset="0"/>
            </a:endParaRPr>
          </a:p>
          <a:p>
            <a:pPr indent="718185" algn="just">
              <a:lnSpc>
                <a:spcPct val="150000"/>
              </a:lnSpc>
              <a:spcAft>
                <a:spcPct val="0"/>
              </a:spcAft>
              <a:tabLst>
                <a:tab pos="2250440"/>
              </a:tabLst>
            </a:pP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达子失望地看了她一眼，接着嘴角挂上了一丝笑容：</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你不懂</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信息</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明白了吗？明年我准备好好研究一下</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信息</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小格笑了。</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zh-CN" altLang="zh-CN" sz="2800" u="wavyHeavy" kern="100">
                <a:uFill>
                  <a:solidFill>
                    <a:srgbClr val="FF0000"/>
                  </a:solidFill>
                </a:uFill>
                <a:latin typeface="Times New Roman" panose="02020603050405020304" pitchFamily="18" charset="0"/>
                <a:ea typeface="楷体_GB2312" panose="02010609030101010101" pitchFamily="49" charset="-122"/>
                <a:cs typeface="Times New Roman" panose="02020603050405020304" pitchFamily="18" charset="0"/>
              </a:rPr>
              <a:t>夜晚，月亮很早就升起来了。小格在里屋坐了一会儿，听到院子里有露水滴落的声音，就走了出来。</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zh-CN" altLang="zh-CN" sz="2800" u="wavyHeavy" kern="100">
                <a:uFill>
                  <a:solidFill>
                    <a:srgbClr val="FF0000"/>
                  </a:solidFill>
                </a:uFill>
                <a:latin typeface="Times New Roman" panose="02020603050405020304" pitchFamily="18" charset="0"/>
                <a:ea typeface="楷体_GB2312" panose="02010609030101010101" pitchFamily="49" charset="-122"/>
                <a:cs typeface="Times New Roman" panose="02020603050405020304" pitchFamily="18" charset="0"/>
              </a:rPr>
              <a:t>大地朦朦胧胧，一片白色。她觉得心上不知怎么热乎乎的，很想往远处走一走</a:t>
            </a:r>
            <a:r>
              <a:rPr lang="en-US" altLang="zh-CN" sz="2800" u="wavyHeavy" kern="100">
                <a:uFill>
                  <a:solidFill>
                    <a:srgbClr val="FF0000"/>
                  </a:solidFill>
                </a:uFill>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u="wavyHeavy" kern="100">
                <a:uFill>
                  <a:solidFill>
                    <a:srgbClr val="FF0000"/>
                  </a:solidFill>
                </a:uFill>
                <a:latin typeface="Times New Roman" panose="02020603050405020304" pitchFamily="18" charset="0"/>
                <a:ea typeface="楷体_GB2312" panose="02010609030101010101" pitchFamily="49" charset="-122"/>
                <a:cs typeface="Times New Roman" panose="02020603050405020304" pitchFamily="18" charset="0"/>
              </a:rPr>
              <a:t>走着走着，她的脚步急了起来；再后来她听到河水的声音了</a:t>
            </a:r>
            <a:r>
              <a:rPr lang="zh-CN" altLang="zh-CN" sz="2800" u="wavyHeavy" kern="100" smtClean="0">
                <a:uFill>
                  <a:solidFill>
                    <a:srgbClr val="FF0000"/>
                  </a:solidFill>
                </a:uFill>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800" u="wavyHeavy" kern="100" smtClean="0">
              <a:uFill>
                <a:solidFill>
                  <a:srgbClr val="FF0000"/>
                </a:solidFill>
              </a:uFill>
              <a:latin typeface="Times New Roman" panose="02020603050405020304" pitchFamily="18" charset="0"/>
              <a:ea typeface="楷体_GB2312" panose="02010609030101010101" pitchFamily="49" charset="-122"/>
              <a:cs typeface="Times New Roman" panose="02020603050405020304" pitchFamily="18" charset="0"/>
            </a:endParaRPr>
          </a:p>
          <a:p>
            <a:pPr indent="718185" algn="just">
              <a:lnSpc>
                <a:spcPct val="150000"/>
              </a:lnSpc>
              <a:spcAft>
                <a:spcPct val="0"/>
              </a:spcAft>
              <a:tabLst>
                <a:tab pos="2250440"/>
              </a:tabLst>
            </a:pPr>
            <a:r>
              <a:rPr lang="zh-CN" altLang="zh-CN" sz="2800" u="wavyHeavy" kern="100">
                <a:uFill>
                  <a:solidFill>
                    <a:srgbClr val="FF0000"/>
                  </a:solidFill>
                </a:uFill>
                <a:latin typeface="Times New Roman" panose="02020603050405020304" pitchFamily="18" charset="0"/>
                <a:ea typeface="楷体_GB2312" panose="02010609030101010101" pitchFamily="49" charset="-122"/>
                <a:cs typeface="Times New Roman" panose="02020603050405020304" pitchFamily="18" charset="0"/>
              </a:rPr>
              <a:t>她来到芦青河湾了。</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22275" y="892175"/>
            <a:ext cx="6771005" cy="5262245"/>
          </a:xfrm>
          <a:prstGeom prst="rect">
            <a:avLst/>
          </a:prstGeom>
        </p:spPr>
        <p:txBody>
          <a:bodyPr wrap="square">
            <a:spAutoFit/>
          </a:bodyPr>
          <a:lstStyle/>
          <a:p>
            <a:pPr indent="718185" algn="just">
              <a:lnSpc>
                <a:spcPct val="150000"/>
              </a:lnSpc>
              <a:spcAft>
                <a:spcPct val="0"/>
              </a:spcAft>
              <a:tabLst>
                <a:tab pos="2250440"/>
              </a:tabLst>
            </a:pPr>
            <a:r>
              <a:rPr lang="zh-CN" altLang="zh-CN" sz="2800" u="wavyHeavy" kern="100">
                <a:uFill>
                  <a:solidFill>
                    <a:srgbClr val="FF0000"/>
                  </a:solidFill>
                </a:uFill>
                <a:latin typeface="Times New Roman" panose="02020603050405020304" pitchFamily="18" charset="0"/>
                <a:ea typeface="楷体_GB2312" panose="02010609030101010101" pitchFamily="49" charset="-122"/>
                <a:cs typeface="Times New Roman" panose="02020603050405020304" pitchFamily="18" charset="0"/>
              </a:rPr>
              <a:t>月光下，河湾的浅水处一片油绿。那柔软细长的草叶儿像人工整出的一般齐，一般好，茂盛极了。</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啊！蓑衣草</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多么好的蓑衣草啊！</a:t>
            </a:r>
            <a:r>
              <a:rPr lang="en-US" altLang="zh-CN" sz="2800"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她在心里说。</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indent="718185" algn="r">
              <a:lnSpc>
                <a:spcPct val="150000"/>
              </a:lnSpc>
              <a:spcAft>
                <a:spcPct val="0"/>
              </a:spcAft>
              <a:tabLst>
                <a:tab pos="2250440"/>
              </a:tabLst>
            </a:pP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1984</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年</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11</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月</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algn="r">
              <a:lnSpc>
                <a:spcPct val="150000"/>
              </a:lnSpc>
              <a:spcAft>
                <a:spcPct val="0"/>
              </a:spcAft>
              <a:tabLst>
                <a:tab pos="2250440"/>
              </a:tabLst>
            </a:pPr>
            <a:r>
              <a:rPr lang="en-US" altLang="zh-CN" sz="2800" kern="100">
                <a:latin typeface="Times New Roman" panose="02020603050405020304" pitchFamily="18" charset="0"/>
                <a:ea typeface="宋体" panose="02010600030101010101" pitchFamily="2" charset="-122"/>
                <a:cs typeface="Courier New" panose="02070309020205020404" pitchFamily="49" charset="0"/>
              </a:rPr>
              <a:t>(</a:t>
            </a:r>
            <a:r>
              <a:rPr lang="zh-CN" altLang="zh-CN" sz="2800" kern="100">
                <a:latin typeface="Times New Roman" panose="02020603050405020304" pitchFamily="18" charset="0"/>
                <a:ea typeface="宋体" panose="02010600030101010101" pitchFamily="2" charset="-122"/>
                <a:cs typeface="Times New Roman" panose="02020603050405020304" pitchFamily="18" charset="0"/>
              </a:rPr>
              <a:t>选自《张炜中短篇小说年编</a:t>
            </a:r>
            <a:r>
              <a:rPr lang="en-US" altLang="zh-CN" sz="2800" kern="100">
                <a:latin typeface="Times New Roman" panose="02020603050405020304" pitchFamily="18" charset="0"/>
                <a:ea typeface="宋体" panose="02010600030101010101" pitchFamily="2" charset="-122"/>
                <a:cs typeface="Courier New" panose="02070309020205020404" pitchFamily="49" charset="0"/>
              </a:rPr>
              <a:t>·</a:t>
            </a:r>
            <a:r>
              <a:rPr lang="zh-CN" altLang="zh-CN" sz="2800" kern="100">
                <a:latin typeface="Times New Roman" panose="02020603050405020304" pitchFamily="18" charset="0"/>
                <a:ea typeface="宋体" panose="02010600030101010101" pitchFamily="2" charset="-122"/>
                <a:cs typeface="Times New Roman" panose="02020603050405020304" pitchFamily="18" charset="0"/>
              </a:rPr>
              <a:t>采树鳔》，有删改</a:t>
            </a:r>
            <a:r>
              <a:rPr lang="en-US" altLang="zh-CN" sz="2800" kern="100">
                <a:latin typeface="Times New Roman" panose="02020603050405020304" pitchFamily="18" charset="0"/>
                <a:ea typeface="宋体" panose="02010600030101010101" pitchFamily="2" charset="-122"/>
                <a:cs typeface="Courier New" panose="02070309020205020404" pitchFamily="49" charset="0"/>
              </a:rPr>
              <a:t>)</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pic>
        <p:nvPicPr>
          <p:cNvPr id="2" name="图片 1"/>
          <p:cNvPicPr>
            <a:picLocks noChangeAspect="1"/>
          </p:cNvPicPr>
          <p:nvPr/>
        </p:nvPicPr>
        <p:blipFill>
          <a:blip r:embed="rId2"/>
          <a:stretch>
            <a:fillRect/>
          </a:stretch>
        </p:blipFill>
        <p:spPr>
          <a:xfrm>
            <a:off x="7627620" y="3087370"/>
            <a:ext cx="4057650" cy="3067050"/>
          </a:xfrm>
          <a:prstGeom prst="rect">
            <a:avLst/>
          </a:prstGeom>
        </p:spPr>
      </p:pic>
      <p:pic>
        <p:nvPicPr>
          <p:cNvPr id="4" name="图片 3"/>
          <p:cNvPicPr>
            <a:picLocks noChangeAspect="1"/>
          </p:cNvPicPr>
          <p:nvPr/>
        </p:nvPicPr>
        <p:blipFill>
          <a:blip r:embed="rId3"/>
          <a:stretch>
            <a:fillRect/>
          </a:stretch>
        </p:blipFill>
        <p:spPr>
          <a:xfrm>
            <a:off x="8589645" y="378460"/>
            <a:ext cx="2324100" cy="2524125"/>
          </a:xfrm>
          <a:prstGeom prst="rect">
            <a:avLst/>
          </a:prstGeom>
        </p:spPr>
      </p:pic>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3646935" y="333450"/>
            <a:ext cx="4621977" cy="576064"/>
            <a:chOff x="4872195" y="837506"/>
            <a:chExt cx="3094091" cy="576064"/>
          </a:xfrm>
        </p:grpSpPr>
        <p:sp>
          <p:nvSpPr>
            <p:cNvPr id="4" name="矩形 3"/>
            <p:cNvSpPr/>
            <p:nvPr/>
          </p:nvSpPr>
          <p:spPr>
            <a:xfrm>
              <a:off x="5079631" y="837506"/>
              <a:ext cx="2679219"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kern="100" smtClean="0">
                  <a:solidFill>
                    <a:prstClr val="white"/>
                  </a:solidFill>
                  <a:latin typeface="微软雅黑" panose="020b0503020204020204" pitchFamily="34" charset="-122"/>
                  <a:ea typeface="微软雅黑" panose="020b0503020204020204" pitchFamily="34" charset="-122"/>
                  <a:cs typeface="Times New Roman" panose="02020603050405020304"/>
                </a:rPr>
                <a:t>对点题型</a:t>
              </a:r>
              <a:endParaRPr lang="zh-CN" altLang="en-US" sz="2800" b="1" kern="100">
                <a:solidFill>
                  <a:prstClr val="white"/>
                </a:solidFill>
                <a:latin typeface="微软雅黑" panose="020b0503020204020204" pitchFamily="34" charset="-122"/>
                <a:ea typeface="微软雅黑" panose="020b0503020204020204" pitchFamily="34" charset="-122"/>
                <a:cs typeface="Times New Roman" panose="02020603050405020304"/>
              </a:endParaRPr>
            </a:p>
          </p:txBody>
        </p:sp>
        <p:sp>
          <p:nvSpPr>
            <p:cNvPr id="5" name="矩形 4"/>
            <p:cNvSpPr/>
            <p:nvPr/>
          </p:nvSpPr>
          <p:spPr>
            <a:xfrm>
              <a:off x="7844813" y="837506"/>
              <a:ext cx="121473"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6" name="矩形 5"/>
            <p:cNvSpPr/>
            <p:nvPr/>
          </p:nvSpPr>
          <p:spPr>
            <a:xfrm>
              <a:off x="4872195" y="837506"/>
              <a:ext cx="121473"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grpSp>
      <p:sp>
        <p:nvSpPr>
          <p:cNvPr id="8" name="矩形 7"/>
          <p:cNvSpPr/>
          <p:nvPr/>
        </p:nvSpPr>
        <p:spPr>
          <a:xfrm>
            <a:off x="5333365" y="1136015"/>
            <a:ext cx="6522720" cy="553085"/>
          </a:xfrm>
          <a:prstGeom prst="rect">
            <a:avLst/>
          </a:prstGeom>
        </p:spPr>
        <p:txBody>
          <a:bodyPr wrap="square">
            <a:spAutoFit/>
          </a:bodyPr>
          <a:lstStyle/>
          <a:p>
            <a:pPr algn="just">
              <a:lnSpc>
                <a:spcPct val="150000"/>
              </a:lnSpc>
              <a:spcAft>
                <a:spcPct val="0"/>
              </a:spcAft>
              <a:tabLst>
                <a:tab pos="2250440"/>
              </a:tabLst>
            </a:pPr>
            <a:r>
              <a:rPr lang="en-US" altLang="zh-CN" sz="2000" b="1" kern="100">
                <a:latin typeface="Times New Roman" panose="02020603050405020304" pitchFamily="18" charset="0"/>
                <a:ea typeface="方正中等线简体" panose="03000509000000000000" pitchFamily="65" charset="-122"/>
                <a:cs typeface="Courier New" panose="02070309020205020404" pitchFamily="49" charset="0"/>
              </a:rPr>
              <a:t>1.</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第一段写出了怎样的环境特点？有什么作用？</a:t>
            </a:r>
            <a:endParaRPr lang="zh-CN" altLang="zh-CN" sz="2000" b="1" kern="100">
              <a:effectLst/>
              <a:latin typeface="Times New Roman" panose="02020603050405020304" pitchFamily="18" charset="0"/>
              <a:ea typeface="方正中等线简体" panose="03000509000000000000" pitchFamily="65" charset="-122"/>
              <a:cs typeface="Times New Roman" panose="02020603050405020304" pitchFamily="18" charset="0"/>
            </a:endParaRPr>
          </a:p>
        </p:txBody>
      </p:sp>
      <p:sp>
        <p:nvSpPr>
          <p:cNvPr id="10" name="矩形 9"/>
          <p:cNvSpPr/>
          <p:nvPr/>
        </p:nvSpPr>
        <p:spPr>
          <a:xfrm>
            <a:off x="5507990" y="1797685"/>
            <a:ext cx="6171565" cy="4246245"/>
          </a:xfrm>
          <a:prstGeom prst="rect">
            <a:avLst/>
          </a:prstGeom>
        </p:spPr>
        <p:txBody>
          <a:bodyPr wrap="square">
            <a:spAutoFit/>
          </a:bodyPr>
          <a:lstStyle/>
          <a:p>
            <a:pPr algn="ctr">
              <a:lnSpc>
                <a:spcPct val="150000"/>
              </a:lnSpc>
              <a:spcAft>
                <a:spcPct val="0"/>
              </a:spcAft>
              <a:tabLst>
                <a:tab pos="2250440"/>
              </a:tabLst>
            </a:pPr>
            <a:r>
              <a:rPr lang="zh-CN" altLang="zh-CN" sz="20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endParaRPr lang="zh-CN" altLang="zh-CN" sz="2000"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ct val="0"/>
              </a:spcAft>
              <a:tabLst>
                <a:tab pos="2250440"/>
              </a:tabLst>
            </a:pPr>
            <a:r>
              <a:rPr lang="en-US" altLang="zh-CN" sz="2000" b="1" kern="100">
                <a:solidFill>
                  <a:srgbClr val="C00000"/>
                </a:solidFill>
                <a:latin typeface="Times New Roman" panose="02020603050405020304" pitchFamily="18" charset="0"/>
                <a:cs typeface="Courier New" panose="02070309020205020404" pitchFamily="49" charset="0"/>
              </a:rPr>
              <a:t>(1)</a:t>
            </a:r>
            <a:r>
              <a:rPr lang="zh-CN" altLang="zh-CN" sz="2000" b="1" kern="100">
                <a:solidFill>
                  <a:srgbClr val="C00000"/>
                </a:solidFill>
                <a:latin typeface="Times New Roman" panose="02020603050405020304" pitchFamily="18" charset="0"/>
                <a:cs typeface="Times New Roman" panose="02020603050405020304" pitchFamily="18" charset="0"/>
              </a:rPr>
              <a:t>环境特点：第一段通过对土地、秸秆、草叶、蚂蚱等景物的描写，写出了环境</a:t>
            </a:r>
            <a:r>
              <a:rPr lang="zh-CN" altLang="zh-CN" sz="2000" b="1" kern="100">
                <a:solidFill>
                  <a:srgbClr val="0000FF"/>
                </a:solidFill>
                <a:latin typeface="Times New Roman" panose="02020603050405020304" pitchFamily="18" charset="0"/>
                <a:cs typeface="Times New Roman" panose="02020603050405020304" pitchFamily="18" charset="0"/>
              </a:rPr>
              <a:t>充满生机、活泼、优美、可爱</a:t>
            </a:r>
            <a:r>
              <a:rPr lang="zh-CN" altLang="zh-CN" sz="2000" b="1" kern="100">
                <a:solidFill>
                  <a:srgbClr val="C00000"/>
                </a:solidFill>
                <a:latin typeface="Times New Roman" panose="02020603050405020304" pitchFamily="18" charset="0"/>
                <a:cs typeface="Times New Roman" panose="02020603050405020304" pitchFamily="18" charset="0"/>
              </a:rPr>
              <a:t>的特点。</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250440"/>
              </a:tabLst>
            </a:pPr>
            <a:r>
              <a:rPr lang="en-US" altLang="zh-CN" sz="2000" b="1" kern="100">
                <a:solidFill>
                  <a:srgbClr val="C00000"/>
                </a:solidFill>
                <a:latin typeface="Times New Roman" panose="02020603050405020304" pitchFamily="18" charset="0"/>
                <a:cs typeface="Courier New" panose="02070309020205020404" pitchFamily="49" charset="0"/>
              </a:rPr>
              <a:t>(2)</a:t>
            </a:r>
            <a:r>
              <a:rPr lang="zh-CN" altLang="zh-CN" sz="2000" b="1" kern="100">
                <a:solidFill>
                  <a:srgbClr val="C00000"/>
                </a:solidFill>
                <a:latin typeface="Times New Roman" panose="02020603050405020304" pitchFamily="18" charset="0"/>
                <a:cs typeface="Times New Roman" panose="02020603050405020304" pitchFamily="18" charset="0"/>
              </a:rPr>
              <a:t>作用：</a:t>
            </a:r>
            <a:endParaRPr lang="zh-CN" altLang="zh-CN" sz="2000" b="1" kern="100">
              <a:solidFill>
                <a:srgbClr val="C00000"/>
              </a:solidFill>
              <a:latin typeface="Times New Roman" panose="02020603050405020304" pitchFamily="18" charset="0"/>
              <a:cs typeface="Times New Roman" panose="02020603050405020304" pitchFamily="18" charset="0"/>
            </a:endParaRPr>
          </a:p>
          <a:p>
            <a:pPr algn="just">
              <a:lnSpc>
                <a:spcPct val="150000"/>
              </a:lnSpc>
              <a:spcAft>
                <a:spcPct val="0"/>
              </a:spcAft>
              <a:tabLst>
                <a:tab pos="2250440"/>
              </a:tabLst>
            </a:pPr>
            <a:r>
              <a:rPr lang="zh-CN" altLang="zh-CN" sz="2000" b="1" kern="100">
                <a:solidFill>
                  <a:srgbClr val="C00000"/>
                </a:solidFill>
                <a:latin typeface="Times New Roman" panose="02020603050405020304" pitchFamily="18" charset="0"/>
                <a:cs typeface="Times New Roman" panose="02020603050405020304" pitchFamily="18" charset="0"/>
              </a:rPr>
              <a:t>为下文小格与达子这两位年轻人的出场提供了美好的背景，</a:t>
            </a:r>
            <a:endParaRPr lang="zh-CN" altLang="zh-CN" sz="2000" b="1" kern="100">
              <a:solidFill>
                <a:srgbClr val="C00000"/>
              </a:solidFill>
              <a:latin typeface="Times New Roman" panose="02020603050405020304" pitchFamily="18" charset="0"/>
              <a:cs typeface="Times New Roman" panose="02020603050405020304" pitchFamily="18" charset="0"/>
            </a:endParaRPr>
          </a:p>
          <a:p>
            <a:pPr algn="just">
              <a:lnSpc>
                <a:spcPct val="150000"/>
              </a:lnSpc>
              <a:spcAft>
                <a:spcPct val="0"/>
              </a:spcAft>
              <a:tabLst>
                <a:tab pos="2250440"/>
              </a:tabLst>
            </a:pPr>
            <a:r>
              <a:rPr lang="zh-CN" altLang="zh-CN" sz="2000" b="1" kern="100">
                <a:solidFill>
                  <a:srgbClr val="C00000"/>
                </a:solidFill>
                <a:latin typeface="Times New Roman" panose="02020603050405020304" pitchFamily="18" charset="0"/>
                <a:cs typeface="Times New Roman" panose="02020603050405020304" pitchFamily="18" charset="0"/>
              </a:rPr>
              <a:t>暗示了两位年轻人朦胧、美好的恋情；</a:t>
            </a:r>
            <a:endParaRPr lang="zh-CN" altLang="zh-CN" sz="2000" b="1" kern="100">
              <a:solidFill>
                <a:srgbClr val="C00000"/>
              </a:solidFill>
              <a:latin typeface="Times New Roman" panose="02020603050405020304" pitchFamily="18" charset="0"/>
              <a:cs typeface="Times New Roman" panose="02020603050405020304" pitchFamily="18" charset="0"/>
            </a:endParaRPr>
          </a:p>
          <a:p>
            <a:pPr algn="just">
              <a:lnSpc>
                <a:spcPct val="150000"/>
              </a:lnSpc>
              <a:spcAft>
                <a:spcPct val="0"/>
              </a:spcAft>
              <a:tabLst>
                <a:tab pos="2250440"/>
              </a:tabLst>
            </a:pPr>
            <a:r>
              <a:rPr lang="zh-CN" altLang="zh-CN" sz="2000" b="1" kern="100">
                <a:solidFill>
                  <a:srgbClr val="C00000"/>
                </a:solidFill>
                <a:latin typeface="Times New Roman" panose="02020603050405020304" pitchFamily="18" charset="0"/>
                <a:cs typeface="Times New Roman" panose="02020603050405020304" pitchFamily="18" charset="0"/>
              </a:rPr>
              <a:t>奠定了全文美好的感情基调。</a:t>
            </a:r>
            <a:endParaRPr lang="zh-CN" altLang="zh-CN" sz="2000" b="1" kern="100">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100" name="文本框 99"/>
          <p:cNvSpPr txBox="1"/>
          <p:nvPr/>
        </p:nvSpPr>
        <p:spPr>
          <a:xfrm>
            <a:off x="117475" y="676275"/>
            <a:ext cx="4828540" cy="6010275"/>
          </a:xfrm>
          <a:prstGeom prst="rect">
            <a:avLst/>
          </a:prstGeom>
          <a:noFill/>
          <a:ln w="9525">
            <a:noFill/>
          </a:ln>
        </p:spPr>
        <p:txBody>
          <a:bodyPr wrap="square">
            <a:spAutoFit/>
          </a:bodyPr>
          <a:lstStyle/>
          <a:p>
            <a:pPr indent="0" algn="ctr">
              <a:lnSpc>
                <a:spcPct val="150000"/>
              </a:lnSpc>
            </a:pPr>
            <a:r>
              <a:rPr lang="zh-CN" sz="2800" b="0">
                <a:solidFill>
                  <a:srgbClr val="0000FF"/>
                </a:solidFill>
                <a:cs typeface="隶书" charset="0"/>
              </a:rPr>
              <a:t>蓑　衣      </a:t>
            </a:r>
            <a:r>
              <a:rPr lang="zh-CN" sz="2800" b="0">
                <a:solidFill>
                  <a:srgbClr val="0000FF"/>
                </a:solidFill>
                <a:ea typeface="宋体" panose="02010600030101010101" pitchFamily="2" charset="-122"/>
              </a:rPr>
              <a:t>张　炜</a:t>
            </a:r>
            <a:endParaRPr lang="zh-CN" sz="2800" b="0">
              <a:solidFill>
                <a:srgbClr val="0000FF"/>
              </a:solidFill>
              <a:ea typeface="宋体" panose="02010600030101010101" pitchFamily="2" charset="-122"/>
            </a:endParaRPr>
          </a:p>
          <a:p>
            <a:pPr indent="0" algn="l">
              <a:lnSpc>
                <a:spcPct val="130000"/>
              </a:lnSpc>
            </a:pPr>
            <a:r>
              <a:rPr lang="zh-CN" b="0">
                <a:latin typeface="黑体" panose="02010609060101010101" charset="-122"/>
                <a:ea typeface="黑体" panose="02010609060101010101" charset="-122"/>
                <a:cs typeface="黑体" panose="02010609060101010101" charset="-122"/>
              </a:rPr>
              <a:t>   秋天，刚刚收获过的</a:t>
            </a:r>
            <a:r>
              <a:rPr lang="zh-CN" b="0">
                <a:solidFill>
                  <a:srgbClr val="0000FF"/>
                </a:solidFill>
                <a:latin typeface="黑体" panose="02010609060101010101" charset="-122"/>
                <a:ea typeface="黑体" panose="02010609060101010101" charset="-122"/>
                <a:cs typeface="黑体" panose="02010609060101010101" charset="-122"/>
              </a:rPr>
              <a:t>土地</a:t>
            </a:r>
            <a:r>
              <a:rPr lang="zh-CN" b="0">
                <a:latin typeface="黑体" panose="02010609060101010101" charset="-122"/>
                <a:ea typeface="黑体" panose="02010609060101010101" charset="-122"/>
                <a:cs typeface="黑体" panose="02010609060101010101" charset="-122"/>
              </a:rPr>
              <a:t>湿润、疏松，可爱极了。稼禾的</a:t>
            </a:r>
            <a:r>
              <a:rPr lang="zh-CN" b="0">
                <a:solidFill>
                  <a:srgbClr val="0000FF"/>
                </a:solidFill>
                <a:latin typeface="黑体" panose="02010609060101010101" charset="-122"/>
                <a:ea typeface="黑体" panose="02010609060101010101" charset="-122"/>
                <a:cs typeface="黑体" panose="02010609060101010101" charset="-122"/>
              </a:rPr>
              <a:t>秸秆</a:t>
            </a:r>
            <a:r>
              <a:rPr lang="zh-CN" b="0">
                <a:latin typeface="黑体" panose="02010609060101010101" charset="-122"/>
                <a:ea typeface="黑体" panose="02010609060101010101" charset="-122"/>
                <a:cs typeface="黑体" panose="02010609060101010101" charset="-122"/>
              </a:rPr>
              <a:t>都拉走了，香气却遗留在田埂上。杂生在</a:t>
            </a:r>
            <a:r>
              <a:rPr lang="zh-CN" b="0">
                <a:solidFill>
                  <a:srgbClr val="0000FF"/>
                </a:solidFill>
                <a:latin typeface="黑体" panose="02010609060101010101" charset="-122"/>
                <a:ea typeface="黑体" panose="02010609060101010101" charset="-122"/>
                <a:cs typeface="黑体" panose="02010609060101010101" charset="-122"/>
              </a:rPr>
              <a:t>玉米</a:t>
            </a:r>
            <a:r>
              <a:rPr lang="zh-CN" b="0">
                <a:latin typeface="黑体" panose="02010609060101010101" charset="-122"/>
                <a:ea typeface="黑体" panose="02010609060101010101" charset="-122"/>
                <a:cs typeface="黑体" panose="02010609060101010101" charset="-122"/>
              </a:rPr>
              <a:t>和</a:t>
            </a:r>
            <a:r>
              <a:rPr lang="zh-CN" b="0">
                <a:solidFill>
                  <a:srgbClr val="0000FF"/>
                </a:solidFill>
                <a:latin typeface="黑体" panose="02010609060101010101" charset="-122"/>
                <a:ea typeface="黑体" panose="02010609060101010101" charset="-122"/>
                <a:cs typeface="黑体" panose="02010609060101010101" charset="-122"/>
              </a:rPr>
              <a:t>豆棵</a:t>
            </a:r>
            <a:r>
              <a:rPr lang="zh-CN" b="0">
                <a:latin typeface="黑体" panose="02010609060101010101" charset="-122"/>
                <a:ea typeface="黑体" panose="02010609060101010101" charset="-122"/>
                <a:cs typeface="黑体" panose="02010609060101010101" charset="-122"/>
              </a:rPr>
              <a:t>里的</a:t>
            </a:r>
            <a:r>
              <a:rPr lang="zh-CN" b="0">
                <a:solidFill>
                  <a:srgbClr val="0000FF"/>
                </a:solidFill>
                <a:latin typeface="黑体" panose="02010609060101010101" charset="-122"/>
                <a:ea typeface="黑体" panose="02010609060101010101" charset="-122"/>
                <a:cs typeface="黑体" panose="02010609060101010101" charset="-122"/>
              </a:rPr>
              <a:t>草叶儿</a:t>
            </a:r>
            <a:r>
              <a:rPr lang="zh-CN" b="0">
                <a:latin typeface="黑体" panose="02010609060101010101" charset="-122"/>
                <a:ea typeface="黑体" panose="02010609060101010101" charset="-122"/>
                <a:cs typeface="黑体" panose="02010609060101010101" charset="-122"/>
              </a:rPr>
              <a:t>显露出来，又绿又嫩。</a:t>
            </a:r>
            <a:r>
              <a:rPr lang="zh-CN" b="0">
                <a:solidFill>
                  <a:srgbClr val="0000FF"/>
                </a:solidFill>
                <a:latin typeface="黑体" panose="02010609060101010101" charset="-122"/>
                <a:ea typeface="黑体" panose="02010609060101010101" charset="-122"/>
                <a:cs typeface="黑体" panose="02010609060101010101" charset="-122"/>
              </a:rPr>
              <a:t>蚂蚱</a:t>
            </a:r>
            <a:r>
              <a:rPr lang="zh-CN" b="0">
                <a:latin typeface="黑体" panose="02010609060101010101" charset="-122"/>
                <a:ea typeface="黑体" panose="02010609060101010101" charset="-122"/>
                <a:cs typeface="黑体" panose="02010609060101010101" charset="-122"/>
              </a:rPr>
              <a:t>在草棵间蹦跳、起飞，很欢快的样子。</a:t>
            </a:r>
            <a:r>
              <a:rPr lang="zh-CN" sz="800" b="0">
                <a:latin typeface="黑体" panose="02010609060101010101" charset="-122"/>
                <a:ea typeface="黑体" panose="02010609060101010101" charset="-122"/>
                <a:cs typeface="黑体" panose="02010609060101010101" charset="-122"/>
              </a:rPr>
              <a:t>人们都忙着整理自己的土地，准备又一次播种。小格细心地揪掉青青的草叶，整齐地堆放在一块儿。她觉得这么嫩的草叶，扔掉怪可惜的，留着回家喂小兔子吧。那些蚂蚱碰到她手上，她就把它们逮住了；很肥大的，用一根草棒串了，别在衣襟上。邻地里的达子走过来，搓着手上的草汁和泥巴，站在那儿笑。小格往一边看了看，达子的脚上穿了一双又结实又漂亮的胶鞋，鞋帮上好像还印了一只鹰！她瞥了一眼，禁不住又瞥了一眼。这个达子和她在小学一块读过书的，现在正用一辆轻骑贩卖葡萄，听人说去年一年就挣了五千元</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一个大灰蚂蚱用生了刺的双腿猛劲儿蹬了她一下，她的手背上立刻渗出了小血珠。她使劲摔了它一下，说：</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一变肥，你就浑！</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达子蹲下来，说：</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歇歇吧，又逮植物又逮动物，这个活儿太累。</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小格干脆仰起了脸，看着笑吟吟的达子。她已经不歇气地在地里忙了三天。父亲病了，这么多的活儿全是她一个人做的。她不光有些累，还有些烦呢。她觉得达子在看她的笑话。达子和她对看着，一瞬间神情严肃起来。他看到她那双从来都很美丽的眉毛，这时候微微皱着</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她好像有些恼怒</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他眨了眨眼睛，把目光移开，仰脸看天了：</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天快下雨了，嗯</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快下雨了！</a:t>
            </a:r>
            <a:r>
              <a:rPr lang="en-US" sz="800" b="0">
                <a:latin typeface="黑体" panose="02010609060101010101" charset="-122"/>
                <a:ea typeface="黑体" panose="02010609060101010101" charset="-122"/>
                <a:cs typeface="黑体" panose="02010609060101010101" charset="-122"/>
              </a:rPr>
              <a:t>”</a:t>
            </a:r>
            <a:r>
              <a:rPr lang="zh-CN" sz="800" b="0">
                <a:latin typeface="黑体" panose="02010609060101010101" charset="-122"/>
                <a:ea typeface="黑体" panose="02010609060101010101" charset="-122"/>
                <a:cs typeface="黑体" panose="02010609060101010101" charset="-122"/>
              </a:rPr>
              <a:t>他咕哝着。
</a:t>
            </a:r>
            <a:endParaRPr lang="en-US" sz="800" b="0">
              <a:latin typeface="黑体" panose="02010609060101010101" charset="-122"/>
              <a:ea typeface="黑体" panose="02010609060101010101" charset="-122"/>
              <a:cs typeface="黑体" panose="02010609060101010101" charset="-122"/>
            </a:endParaRPr>
          </a:p>
          <a:p>
            <a:endParaRPr lang="en-US" altLang="en-US" sz="800" b="0">
              <a:latin typeface="黑体" panose="02010609060101010101" charset="-122"/>
              <a:ea typeface="黑体" panose="02010609060101010101" charset="-122"/>
              <a:cs typeface="黑体" panose="02010609060101010101" charset="-122"/>
            </a:endParaRPr>
          </a:p>
        </p:txBody>
      </p:sp>
      <p:pic>
        <p:nvPicPr>
          <p:cNvPr id="2" name="图片 1"/>
          <p:cNvPicPr>
            <a:picLocks noChangeAspect="1"/>
          </p:cNvPicPr>
          <p:nvPr/>
        </p:nvPicPr>
        <p:blipFill>
          <a:blip r:embed="rId2"/>
          <a:stretch>
            <a:fillRect/>
          </a:stretch>
        </p:blipFill>
        <p:spPr>
          <a:xfrm>
            <a:off x="1080135" y="4316730"/>
            <a:ext cx="2748280" cy="210883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Effect transition="in" filter="blinds(horizontal)">
                                      <p:cBhvr>
                                        <p:cTn id="7" dur="500"/>
                                        <p:tgtEl>
                                          <p:spTgt spid="10">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xEl>
                                              <p:pRg st="2" end="2"/>
                                            </p:txEl>
                                          </p:spTgt>
                                        </p:tgtEl>
                                        <p:attrNameLst>
                                          <p:attrName>style.visibility</p:attrName>
                                        </p:attrNameLst>
                                      </p:cBhvr>
                                      <p:to>
                                        <p:strVal val="visible"/>
                                      </p:to>
                                    </p:set>
                                    <p:animEffect transition="in" filter="blinds(horizontal)">
                                      <p:cBhvr>
                                        <p:cTn id="12" dur="500"/>
                                        <p:tgtEl>
                                          <p:spTgt spid="10">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0">
                                            <p:txEl>
                                              <p:pRg st="3" end="3"/>
                                            </p:txEl>
                                          </p:spTgt>
                                        </p:tgtEl>
                                        <p:attrNameLst>
                                          <p:attrName>style.visibility</p:attrName>
                                        </p:attrNameLst>
                                      </p:cBhvr>
                                      <p:to>
                                        <p:strVal val="visible"/>
                                      </p:to>
                                    </p:set>
                                    <p:animEffect transition="in" filter="blinds(horizontal)">
                                      <p:cBhvr>
                                        <p:cTn id="17" dur="500"/>
                                        <p:tgtEl>
                                          <p:spTgt spid="10">
                                            <p:txEl>
                                              <p:pRg st="3" end="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0">
                                            <p:txEl>
                                              <p:pRg st="4" end="4"/>
                                            </p:txEl>
                                          </p:spTgt>
                                        </p:tgtEl>
                                        <p:attrNameLst>
                                          <p:attrName>style.visibility</p:attrName>
                                        </p:attrNameLst>
                                      </p:cBhvr>
                                      <p:to>
                                        <p:strVal val="visible"/>
                                      </p:to>
                                    </p:set>
                                    <p:animEffect transition="in" filter="blinds(horizontal)">
                                      <p:cBhvr>
                                        <p:cTn id="22" dur="500"/>
                                        <p:tgtEl>
                                          <p:spTgt spid="10">
                                            <p:txEl>
                                              <p:pRg st="4" end="4"/>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0">
                                            <p:txEl>
                                              <p:pRg st="5" end="5"/>
                                            </p:txEl>
                                          </p:spTgt>
                                        </p:tgtEl>
                                        <p:attrNameLst>
                                          <p:attrName>style.visibility</p:attrName>
                                        </p:attrNameLst>
                                      </p:cBhvr>
                                      <p:to>
                                        <p:strVal val="visible"/>
                                      </p:to>
                                    </p:set>
                                    <p:animEffect transition="in" filter="blinds(horizontal)">
                                      <p:cBhvr>
                                        <p:cTn id="27" dur="500"/>
                                        <p:tgtEl>
                                          <p:spTgt spid="1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3646935" y="333450"/>
            <a:ext cx="4621977" cy="576064"/>
            <a:chOff x="4872195" y="837506"/>
            <a:chExt cx="3094091" cy="576064"/>
          </a:xfrm>
        </p:grpSpPr>
        <p:sp>
          <p:nvSpPr>
            <p:cNvPr id="4" name="矩形 3"/>
            <p:cNvSpPr/>
            <p:nvPr/>
          </p:nvSpPr>
          <p:spPr>
            <a:xfrm>
              <a:off x="5079631" y="837506"/>
              <a:ext cx="2679219"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kern="100" smtClean="0">
                  <a:solidFill>
                    <a:prstClr val="white"/>
                  </a:solidFill>
                  <a:latin typeface="微软雅黑" panose="020b0503020204020204" pitchFamily="34" charset="-122"/>
                  <a:ea typeface="微软雅黑" panose="020b0503020204020204" pitchFamily="34" charset="-122"/>
                  <a:cs typeface="Times New Roman" panose="02020603050405020304"/>
                </a:rPr>
                <a:t>对点题型</a:t>
              </a:r>
              <a:endParaRPr lang="zh-CN" altLang="en-US" sz="2800" b="1" kern="100">
                <a:solidFill>
                  <a:prstClr val="white"/>
                </a:solidFill>
                <a:latin typeface="微软雅黑" panose="020b0503020204020204" pitchFamily="34" charset="-122"/>
                <a:ea typeface="微软雅黑" panose="020b0503020204020204" pitchFamily="34" charset="-122"/>
                <a:cs typeface="Times New Roman" panose="02020603050405020304"/>
              </a:endParaRPr>
            </a:p>
          </p:txBody>
        </p:sp>
        <p:sp>
          <p:nvSpPr>
            <p:cNvPr id="5" name="矩形 4"/>
            <p:cNvSpPr/>
            <p:nvPr/>
          </p:nvSpPr>
          <p:spPr>
            <a:xfrm>
              <a:off x="7844813" y="837506"/>
              <a:ext cx="121473"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6" name="矩形 5"/>
            <p:cNvSpPr/>
            <p:nvPr/>
          </p:nvSpPr>
          <p:spPr>
            <a:xfrm>
              <a:off x="4872195" y="837506"/>
              <a:ext cx="121473"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grpSp>
      <p:sp>
        <p:nvSpPr>
          <p:cNvPr id="9" name="矩形 8"/>
          <p:cNvSpPr/>
          <p:nvPr/>
        </p:nvSpPr>
        <p:spPr>
          <a:xfrm>
            <a:off x="94615" y="1259205"/>
            <a:ext cx="7044690" cy="737235"/>
          </a:xfrm>
          <a:prstGeom prst="rect">
            <a:avLst/>
          </a:prstGeom>
        </p:spPr>
        <p:txBody>
          <a:bodyPr wrap="square">
            <a:spAutoFit/>
          </a:bodyPr>
          <a:lstStyle/>
          <a:p>
            <a:pPr algn="just">
              <a:lnSpc>
                <a:spcPct val="150000"/>
              </a:lnSpc>
              <a:spcAft>
                <a:spcPct val="0"/>
              </a:spcAft>
              <a:tabLst>
                <a:tab pos="2250440"/>
              </a:tabLst>
            </a:pP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2.</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文章画波浪线部分描写的环境有何特点？</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11" name="矩形 10"/>
          <p:cNvSpPr/>
          <p:nvPr/>
        </p:nvSpPr>
        <p:spPr>
          <a:xfrm>
            <a:off x="631825" y="1927225"/>
            <a:ext cx="5810885" cy="2030095"/>
          </a:xfrm>
          <a:prstGeom prst="rect">
            <a:avLst/>
          </a:prstGeom>
        </p:spPr>
        <p:txBody>
          <a:bodyPr wrap="square">
            <a:spAutoFit/>
          </a:bodyPr>
          <a:lstStyle/>
          <a:p>
            <a:pPr algn="ctr">
              <a:lnSpc>
                <a:spcPct val="150000"/>
              </a:lnSpc>
              <a:spcAft>
                <a:spcPct val="0"/>
              </a:spcAft>
              <a:tabLst>
                <a:tab pos="2250440"/>
              </a:tabLst>
            </a:pPr>
            <a:r>
              <a:rPr lang="zh-CN" altLang="zh-CN" sz="28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endParaRPr lang="zh-CN" altLang="zh-CN" sz="2800"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ct val="0"/>
              </a:spcAft>
              <a:tabLst>
                <a:tab pos="2250440"/>
              </a:tabLst>
            </a:pPr>
            <a:r>
              <a:rPr lang="zh-CN" altLang="zh-CN" sz="2800" kern="100">
                <a:solidFill>
                  <a:srgbClr val="C00000"/>
                </a:solidFill>
                <a:latin typeface="Times New Roman" panose="02020603050405020304" pitchFamily="18" charset="0"/>
                <a:cs typeface="Times New Roman" panose="02020603050405020304" pitchFamily="18" charset="0"/>
              </a:rPr>
              <a:t>朦胧、优美、温馨、浪漫，</a:t>
            </a:r>
            <a:endParaRPr lang="zh-CN" altLang="zh-CN" sz="2800" kern="100">
              <a:solidFill>
                <a:srgbClr val="C00000"/>
              </a:solidFill>
              <a:latin typeface="Times New Roman" panose="02020603050405020304" pitchFamily="18" charset="0"/>
              <a:cs typeface="Times New Roman" panose="02020603050405020304" pitchFamily="18" charset="0"/>
            </a:endParaRPr>
          </a:p>
          <a:p>
            <a:pPr algn="just">
              <a:lnSpc>
                <a:spcPct val="150000"/>
              </a:lnSpc>
              <a:spcAft>
                <a:spcPct val="0"/>
              </a:spcAft>
              <a:tabLst>
                <a:tab pos="2250440"/>
              </a:tabLst>
            </a:pPr>
            <a:r>
              <a:rPr lang="zh-CN" altLang="zh-CN" sz="2800" kern="100">
                <a:solidFill>
                  <a:srgbClr val="C00000"/>
                </a:solidFill>
                <a:latin typeface="Times New Roman" panose="02020603050405020304" pitchFamily="18" charset="0"/>
                <a:cs typeface="Times New Roman" panose="02020603050405020304" pitchFamily="18" charset="0"/>
              </a:rPr>
              <a:t>充满生机和希望。</a:t>
            </a:r>
            <a:endParaRPr lang="zh-CN" altLang="zh-CN" sz="1050"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2" name="矩形 1"/>
          <p:cNvSpPr/>
          <p:nvPr/>
        </p:nvSpPr>
        <p:spPr>
          <a:xfrm>
            <a:off x="6675755" y="1115060"/>
            <a:ext cx="5329555" cy="5262245"/>
          </a:xfrm>
          <a:prstGeom prst="rect">
            <a:avLst/>
          </a:prstGeom>
        </p:spPr>
        <p:txBody>
          <a:bodyPr wrap="square">
            <a:spAutoFit/>
          </a:bodyPr>
          <a:lstStyle/>
          <a:p>
            <a:pPr indent="718185" algn="just">
              <a:lnSpc>
                <a:spcPct val="120000"/>
              </a:lnSpc>
              <a:spcAft>
                <a:spcPct val="0"/>
              </a:spcAft>
              <a:tabLst>
                <a:tab pos="2250440"/>
              </a:tabLst>
            </a:pPr>
            <a:r>
              <a:rPr altLang="zh-CN" sz="2000" kern="100">
                <a:cs typeface="Times New Roman" panose="02020603050405020304" pitchFamily="18" charset="0"/>
              </a:rPr>
              <a:t>小格笑了。</a:t>
            </a:r>
            <a:endParaRPr altLang="zh-CN" sz="2000" kern="100">
              <a:cs typeface="Times New Roman" panose="02020603050405020304" pitchFamily="18" charset="0"/>
            </a:endParaRPr>
          </a:p>
          <a:p>
            <a:pPr indent="718185" algn="just">
              <a:lnSpc>
                <a:spcPct val="120000"/>
              </a:lnSpc>
              <a:spcAft>
                <a:spcPct val="0"/>
              </a:spcAft>
              <a:tabLst>
                <a:tab pos="2250440"/>
              </a:tabLst>
            </a:pPr>
            <a:r>
              <a:rPr altLang="zh-CN" sz="2000" u="sng" kern="100">
                <a:solidFill>
                  <a:schemeClr val="accent1"/>
                </a:solidFill>
                <a:effectLst>
                  <a:outerShdw blurRad="38100" dist="25400" dir="5400000" algn="ctr" rotWithShape="0">
                    <a:srgbClr val="6E747A">
                      <a:alpha val="43000"/>
                    </a:srgbClr>
                  </a:outerShdw>
                </a:effectLst>
                <a:cs typeface="Times New Roman" panose="02020603050405020304" pitchFamily="18" charset="0"/>
              </a:rPr>
              <a:t>夜晚，月亮很早就升起来了。小格在里屋坐了一会儿，听到院子里有露水滴落的声音，就走了出来。</a:t>
            </a:r>
            <a:endParaRPr altLang="zh-CN" sz="2000" u="sng" kern="100">
              <a:solidFill>
                <a:schemeClr val="accent1"/>
              </a:solidFill>
              <a:effectLst>
                <a:outerShdw blurRad="38100" dist="25400" dir="5400000" algn="ctr" rotWithShape="0">
                  <a:srgbClr val="6E747A">
                    <a:alpha val="43000"/>
                  </a:srgbClr>
                </a:outerShdw>
              </a:effectLst>
              <a:cs typeface="Times New Roman" panose="02020603050405020304" pitchFamily="18" charset="0"/>
            </a:endParaRPr>
          </a:p>
          <a:p>
            <a:pPr indent="718185" algn="just">
              <a:lnSpc>
                <a:spcPct val="120000"/>
              </a:lnSpc>
              <a:spcAft>
                <a:spcPct val="0"/>
              </a:spcAft>
              <a:tabLst>
                <a:tab pos="2250440"/>
              </a:tabLst>
            </a:pPr>
            <a:r>
              <a:rPr altLang="zh-CN" sz="2000" u="sng" kern="100">
                <a:solidFill>
                  <a:schemeClr val="accent1"/>
                </a:solidFill>
                <a:effectLst>
                  <a:outerShdw blurRad="38100" dist="25400" dir="5400000" algn="ctr" rotWithShape="0">
                    <a:srgbClr val="6E747A">
                      <a:alpha val="43000"/>
                    </a:srgbClr>
                  </a:outerShdw>
                </a:effectLst>
                <a:cs typeface="Times New Roman" panose="02020603050405020304" pitchFamily="18" charset="0"/>
              </a:rPr>
              <a:t>大地朦朦胧胧，一片白色。她觉得心上不知怎么热乎乎的，很想往远处走一走……走着走着，她的脚步急了起来；再后来她听到河水的声音了。</a:t>
            </a:r>
            <a:endParaRPr altLang="zh-CN" sz="2000" u="sng" kern="100">
              <a:solidFill>
                <a:schemeClr val="accent1"/>
              </a:solidFill>
              <a:effectLst>
                <a:outerShdw blurRad="38100" dist="25400" dir="5400000" algn="ctr" rotWithShape="0">
                  <a:srgbClr val="6E747A">
                    <a:alpha val="43000"/>
                  </a:srgbClr>
                </a:outerShdw>
              </a:effectLst>
              <a:cs typeface="Times New Roman" panose="02020603050405020304" pitchFamily="18" charset="0"/>
            </a:endParaRPr>
          </a:p>
          <a:p>
            <a:pPr indent="718185" algn="just">
              <a:lnSpc>
                <a:spcPct val="120000"/>
              </a:lnSpc>
              <a:spcAft>
                <a:spcPct val="0"/>
              </a:spcAft>
              <a:tabLst>
                <a:tab pos="2250440"/>
              </a:tabLst>
            </a:pPr>
            <a:r>
              <a:rPr altLang="zh-CN" sz="2000" u="sng" kern="100">
                <a:solidFill>
                  <a:schemeClr val="accent1"/>
                </a:solidFill>
                <a:effectLst>
                  <a:outerShdw blurRad="38100" dist="25400" dir="5400000" algn="ctr" rotWithShape="0">
                    <a:srgbClr val="6E747A">
                      <a:alpha val="43000"/>
                    </a:srgbClr>
                  </a:outerShdw>
                </a:effectLst>
                <a:cs typeface="Times New Roman" panose="02020603050405020304" pitchFamily="18" charset="0"/>
              </a:rPr>
              <a:t>她来到芦青河湾了。</a:t>
            </a:r>
            <a:endParaRPr altLang="zh-CN" sz="2000" u="sng" kern="100">
              <a:solidFill>
                <a:schemeClr val="accent1"/>
              </a:solidFill>
              <a:effectLst>
                <a:outerShdw blurRad="38100" dist="25400" dir="5400000" algn="ctr" rotWithShape="0">
                  <a:srgbClr val="6E747A">
                    <a:alpha val="43000"/>
                  </a:srgbClr>
                </a:outerShdw>
              </a:effectLst>
              <a:cs typeface="Times New Roman" panose="02020603050405020304" pitchFamily="18" charset="0"/>
            </a:endParaRPr>
          </a:p>
          <a:p>
            <a:pPr indent="718185" algn="just">
              <a:lnSpc>
                <a:spcPct val="120000"/>
              </a:lnSpc>
              <a:spcAft>
                <a:spcPct val="0"/>
              </a:spcAft>
              <a:tabLst>
                <a:tab pos="2250440"/>
              </a:tabLst>
            </a:pPr>
            <a:r>
              <a:rPr altLang="zh-CN" sz="2000" u="sng" kern="100">
                <a:solidFill>
                  <a:schemeClr val="accent1"/>
                </a:solidFill>
                <a:effectLst>
                  <a:outerShdw blurRad="38100" dist="25400" dir="5400000" algn="ctr" rotWithShape="0">
                    <a:srgbClr val="6E747A">
                      <a:alpha val="43000"/>
                    </a:srgbClr>
                  </a:outerShdw>
                </a:effectLst>
                <a:cs typeface="Times New Roman" panose="02020603050405020304" pitchFamily="18" charset="0"/>
              </a:rPr>
              <a:t>月光下，河湾的浅水处一片油绿。那柔软细长的草叶儿像人工整出的一般齐，一般好，茂盛极了。</a:t>
            </a:r>
            <a:endParaRPr altLang="zh-CN" sz="2000" u="sng" kern="100">
              <a:solidFill>
                <a:schemeClr val="accent1"/>
              </a:solidFill>
              <a:effectLst>
                <a:outerShdw blurRad="38100" dist="25400" dir="5400000" algn="ctr" rotWithShape="0">
                  <a:srgbClr val="6E747A">
                    <a:alpha val="43000"/>
                  </a:srgbClr>
                </a:outerShdw>
              </a:effectLst>
              <a:cs typeface="Times New Roman" panose="02020603050405020304" pitchFamily="18" charset="0"/>
            </a:endParaRPr>
          </a:p>
          <a:p>
            <a:pPr indent="718185" algn="just">
              <a:lnSpc>
                <a:spcPct val="120000"/>
              </a:lnSpc>
              <a:spcAft>
                <a:spcPct val="0"/>
              </a:spcAft>
              <a:tabLst>
                <a:tab pos="2250440"/>
              </a:tabLst>
            </a:pPr>
            <a:r>
              <a:rPr altLang="zh-CN" sz="2000" kern="100">
                <a:cs typeface="Times New Roman" panose="02020603050405020304" pitchFamily="18" charset="0"/>
              </a:rPr>
              <a:t>“啊！蓑衣草……多么好的蓑衣草啊！”她在心里说。</a:t>
            </a:r>
            <a:endParaRPr altLang="zh-CN" sz="2000" kern="100">
              <a:cs typeface="Times New Roman" panose="02020603050405020304" pitchFamily="18" charset="0"/>
            </a:endParaRPr>
          </a:p>
        </p:txBody>
      </p:sp>
      <p:pic>
        <p:nvPicPr>
          <p:cNvPr id="7" name="图片 6"/>
          <p:cNvPicPr>
            <a:picLocks noChangeAspect="1"/>
          </p:cNvPicPr>
          <p:nvPr/>
        </p:nvPicPr>
        <p:blipFill>
          <a:blip r:embed="rId2"/>
          <a:stretch>
            <a:fillRect/>
          </a:stretch>
        </p:blipFill>
        <p:spPr>
          <a:xfrm>
            <a:off x="262255" y="4157345"/>
            <a:ext cx="5222875" cy="221996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animEffect transition="in" filter="blinds(horizontal)">
                                      <p:cBhvr>
                                        <p:cTn id="7" dur="500"/>
                                        <p:tgtEl>
                                          <p:spTgt spid="11">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xEl>
                                              <p:pRg st="2" end="2"/>
                                            </p:txEl>
                                          </p:spTgt>
                                        </p:tgtEl>
                                        <p:attrNameLst>
                                          <p:attrName>style.visibility</p:attrName>
                                        </p:attrNameLst>
                                      </p:cBhvr>
                                      <p:to>
                                        <p:strVal val="visible"/>
                                      </p:to>
                                    </p:set>
                                    <p:animEffect transition="in" filter="blinds(horizontal)">
                                      <p:cBhvr>
                                        <p:cTn id="12" dur="5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3646935" y="333450"/>
            <a:ext cx="4621977" cy="576064"/>
            <a:chOff x="4872195" y="837506"/>
            <a:chExt cx="3094091" cy="576064"/>
          </a:xfrm>
        </p:grpSpPr>
        <p:sp>
          <p:nvSpPr>
            <p:cNvPr id="4" name="矩形 3"/>
            <p:cNvSpPr/>
            <p:nvPr/>
          </p:nvSpPr>
          <p:spPr>
            <a:xfrm>
              <a:off x="5079631" y="837506"/>
              <a:ext cx="2679219"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kern="100" smtClean="0">
                  <a:solidFill>
                    <a:prstClr val="white"/>
                  </a:solidFill>
                  <a:latin typeface="微软雅黑" panose="020b0503020204020204" pitchFamily="34" charset="-122"/>
                  <a:ea typeface="微软雅黑" panose="020b0503020204020204" pitchFamily="34" charset="-122"/>
                  <a:cs typeface="Times New Roman" panose="02020603050405020304"/>
                </a:rPr>
                <a:t>点拨关键</a:t>
              </a:r>
              <a:endParaRPr lang="zh-CN" altLang="en-US" sz="2800" b="1" kern="100">
                <a:solidFill>
                  <a:prstClr val="white"/>
                </a:solidFill>
                <a:latin typeface="微软雅黑" panose="020b0503020204020204" pitchFamily="34" charset="-122"/>
                <a:ea typeface="微软雅黑" panose="020b0503020204020204" pitchFamily="34" charset="-122"/>
                <a:cs typeface="Times New Roman" panose="02020603050405020304"/>
              </a:endParaRPr>
            </a:p>
          </p:txBody>
        </p:sp>
        <p:sp>
          <p:nvSpPr>
            <p:cNvPr id="5" name="矩形 4"/>
            <p:cNvSpPr/>
            <p:nvPr/>
          </p:nvSpPr>
          <p:spPr>
            <a:xfrm>
              <a:off x="7844813" y="837506"/>
              <a:ext cx="121473"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6" name="矩形 5"/>
            <p:cNvSpPr/>
            <p:nvPr/>
          </p:nvSpPr>
          <p:spPr>
            <a:xfrm>
              <a:off x="4872195" y="837506"/>
              <a:ext cx="121473"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grpSp>
      <p:sp>
        <p:nvSpPr>
          <p:cNvPr id="10" name="矩形 9"/>
          <p:cNvSpPr/>
          <p:nvPr/>
        </p:nvSpPr>
        <p:spPr>
          <a:xfrm>
            <a:off x="372745" y="1111885"/>
            <a:ext cx="7896860" cy="5723890"/>
          </a:xfrm>
          <a:prstGeom prst="rect">
            <a:avLst/>
          </a:prstGeom>
        </p:spPr>
        <p:txBody>
          <a:bodyPr wrap="square">
            <a:spAutoFit/>
          </a:bodyPr>
          <a:lstStyle/>
          <a:p>
            <a:pPr indent="264160" algn="ctr">
              <a:lnSpc>
                <a:spcPct val="200000"/>
              </a:lnSpc>
              <a:spcAft>
                <a:spcPct val="0"/>
              </a:spcAft>
              <a:tabLst>
                <a:tab pos="2250440"/>
              </a:tabLst>
            </a:pPr>
            <a:r>
              <a:rPr lang="zh-CN" altLang="zh-CN" sz="2800" b="1" kern="100">
                <a:solidFill>
                  <a:srgbClr val="FF0000"/>
                </a:solidFill>
                <a:latin typeface="Times New Roman" panose="02020603050405020304" pitchFamily="18" charset="0"/>
                <a:cs typeface="Times New Roman" panose="02020603050405020304" pitchFamily="18" charset="0"/>
              </a:rPr>
              <a:t>分析概括社会环境的特点</a:t>
            </a:r>
            <a:endParaRPr lang="zh-CN" altLang="zh-CN" sz="2800" b="1" kern="100">
              <a:solidFill>
                <a:srgbClr val="FF0000"/>
              </a:solidFill>
              <a:latin typeface="宋体" panose="02010600030101010101" pitchFamily="2" charset="-122"/>
              <a:ea typeface="宋体" panose="02010600030101010101" pitchFamily="2" charset="-122"/>
              <a:cs typeface="Courier New" panose="02070309020205020404" pitchFamily="49" charset="0"/>
            </a:endParaRPr>
          </a:p>
          <a:p>
            <a:pPr indent="264160" algn="just">
              <a:lnSpc>
                <a:spcPct val="200000"/>
              </a:lnSpc>
              <a:spcAft>
                <a:spcPct val="0"/>
              </a:spcAft>
              <a:tabLst>
                <a:tab pos="2250440"/>
              </a:tabLst>
            </a:pPr>
            <a:r>
              <a:rPr lang="en-US" altLang="zh-CN" sz="2000" b="1" kern="100">
                <a:latin typeface="Times New Roman" panose="02020603050405020304" pitchFamily="18" charset="0"/>
                <a:ea typeface="仿宋_GB2312" panose="02010609030101010101" pitchFamily="49" charset="-122"/>
                <a:cs typeface="Courier New" panose="02070309020205020404" pitchFamily="49" charset="0"/>
                <a:sym typeface="+mn-ea"/>
              </a:rPr>
              <a:t>(1)</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sym typeface="+mn-ea"/>
              </a:rPr>
              <a:t>时</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sym typeface="+mn-ea"/>
              </a:rPr>
              <a:t>因素。时代背景、写作时间，也指自然环境中的时令节气。</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264160" algn="just">
              <a:lnSpc>
                <a:spcPct val="200000"/>
              </a:lnSpc>
              <a:spcAft>
                <a:spcPct val="0"/>
              </a:spcAft>
              <a:tabLst>
                <a:tab pos="2250440"/>
              </a:tabLst>
            </a:pPr>
            <a:r>
              <a:rPr lang="en-US" altLang="zh-CN" sz="2000" b="1" kern="100">
                <a:latin typeface="Times New Roman" panose="02020603050405020304" pitchFamily="18" charset="0"/>
                <a:ea typeface="仿宋_GB2312" panose="02010609030101010101" pitchFamily="49" charset="-122"/>
                <a:cs typeface="Courier New" panose="02070309020205020404" pitchFamily="49" charset="0"/>
                <a:sym typeface="+mn-ea"/>
              </a:rPr>
              <a:t>(2)</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sym typeface="+mn-ea"/>
              </a:rPr>
              <a:t>地</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sym typeface="+mn-ea"/>
              </a:rPr>
              <a:t>因素。</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sym typeface="+mn-ea"/>
              </a:rPr>
              <a:t>场所</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sym typeface="+mn-ea"/>
              </a:rPr>
              <a:t>场合</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sym typeface="+mn-ea"/>
              </a:rPr>
              <a:t>地域</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sym typeface="+mn-ea"/>
              </a:rPr>
              <a:t>等，看看它们呈现出怎样的特点。</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264160" algn="just">
              <a:lnSpc>
                <a:spcPct val="200000"/>
              </a:lnSpc>
              <a:spcAft>
                <a:spcPct val="0"/>
              </a:spcAft>
              <a:tabLst>
                <a:tab pos="2250440"/>
              </a:tabLst>
            </a:pPr>
            <a:r>
              <a:rPr lang="en-US" altLang="zh-CN" sz="2000" b="1" kern="100">
                <a:latin typeface="Times New Roman" panose="02020603050405020304" pitchFamily="18" charset="0"/>
                <a:ea typeface="仿宋_GB2312" panose="02010609030101010101" pitchFamily="49" charset="-122"/>
                <a:cs typeface="Courier New" panose="02070309020205020404" pitchFamily="49" charset="0"/>
                <a:sym typeface="+mn-ea"/>
              </a:rPr>
              <a:t>(3)</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sym typeface="+mn-ea"/>
              </a:rPr>
              <a:t>物</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sym typeface="+mn-ea"/>
              </a:rPr>
              <a:t>因素。建筑物的特点，具时代或地域色彩的器物等。</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264160" algn="just">
              <a:lnSpc>
                <a:spcPct val="200000"/>
              </a:lnSpc>
              <a:spcAft>
                <a:spcPct val="0"/>
              </a:spcAft>
              <a:tabLst>
                <a:tab pos="2250440"/>
              </a:tabLst>
            </a:pPr>
            <a:r>
              <a:rPr lang="en-US" altLang="zh-CN" sz="2000" b="1" kern="100">
                <a:latin typeface="Times New Roman" panose="02020603050405020304" pitchFamily="18" charset="0"/>
                <a:ea typeface="仿宋_GB2312" panose="02010609030101010101" pitchFamily="49" charset="-122"/>
                <a:cs typeface="Courier New" panose="02070309020205020404" pitchFamily="49" charset="0"/>
                <a:sym typeface="+mn-ea"/>
              </a:rPr>
              <a:t>(4)</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sym typeface="+mn-ea"/>
              </a:rPr>
              <a:t>人</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sym typeface="+mn-ea"/>
              </a:rPr>
              <a:t>因素。</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sym typeface="+mn-ea"/>
              </a:rPr>
              <a:t>人</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sym typeface="+mn-ea"/>
              </a:rPr>
              <a:t>指人物，主要指从人与人之间的关系</a:t>
            </a:r>
            <a:r>
              <a:rPr lang="en-US" altLang="zh-CN" sz="2000" b="1" kern="100">
                <a:latin typeface="Times New Roman" panose="02020603050405020304" pitchFamily="18" charset="0"/>
                <a:ea typeface="仿宋_GB2312" panose="02010609030101010101" pitchFamily="49" charset="-122"/>
                <a:cs typeface="Courier New" panose="02070309020205020404" pitchFamily="49" charset="0"/>
                <a:sym typeface="+mn-ea"/>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sym typeface="+mn-ea"/>
              </a:rPr>
              <a:t>团结友善</a:t>
            </a:r>
            <a:r>
              <a:rPr lang="en-US" altLang="zh-CN" sz="2000" b="1" kern="100">
                <a:latin typeface="Times New Roman" panose="02020603050405020304" pitchFamily="18" charset="0"/>
                <a:ea typeface="仿宋_GB2312" panose="02010609030101010101" pitchFamily="49" charset="-122"/>
                <a:cs typeface="Courier New" panose="02070309020205020404" pitchFamily="49" charset="0"/>
                <a:sym typeface="+mn-ea"/>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sym typeface="+mn-ea"/>
              </a:rPr>
              <a:t>等角度分析。</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sym typeface="+mn-ea"/>
              </a:rPr>
              <a:t>人</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sym typeface="+mn-ea"/>
              </a:rPr>
              <a:t>也可扩大为风俗习惯等。</a:t>
            </a:r>
            <a:endPar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sym typeface="+mn-ea"/>
            </a:endParaRPr>
          </a:p>
          <a:p>
            <a:pPr indent="264160" algn="just">
              <a:lnSpc>
                <a:spcPct val="200000"/>
              </a:lnSpc>
              <a:spcAft>
                <a:spcPct val="0"/>
              </a:spcAft>
              <a:tabLst>
                <a:tab pos="2250440"/>
              </a:tabLst>
            </a:pPr>
            <a:r>
              <a:rPr lang="en-US" altLang="zh-CN" sz="2000" b="1" kern="100">
                <a:latin typeface="Times New Roman" panose="02020603050405020304" pitchFamily="18" charset="0"/>
                <a:ea typeface="仿宋_GB2312" panose="02010609030101010101" pitchFamily="49" charset="-122"/>
                <a:cs typeface="Courier New" panose="02070309020205020404" pitchFamily="49" charset="0"/>
                <a:sym typeface="+mn-ea"/>
              </a:rPr>
              <a:t>(5)</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sym typeface="+mn-ea"/>
              </a:rPr>
              <a:t>社会风气、风情及意识观念等</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sym typeface="+mn-ea"/>
              </a:rPr>
              <a:t>软</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仿宋_GB2312" panose="02010609030101010101" pitchFamily="49" charset="-122"/>
                <a:cs typeface="Times New Roman" panose="02020603050405020304" pitchFamily="18" charset="0"/>
                <a:sym typeface="+mn-ea"/>
              </a:rPr>
              <a:t>因素。</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p:txBody>
      </p:sp>
      <p:pic>
        <p:nvPicPr>
          <p:cNvPr id="2" name="图片 1"/>
          <p:cNvPicPr>
            <a:picLocks noChangeAspect="1"/>
          </p:cNvPicPr>
          <p:nvPr/>
        </p:nvPicPr>
        <p:blipFill>
          <a:blip r:embed="rId2"/>
          <a:stretch>
            <a:fillRect/>
          </a:stretch>
        </p:blipFill>
        <p:spPr>
          <a:xfrm>
            <a:off x="8622665" y="2474595"/>
            <a:ext cx="3150870" cy="2605405"/>
          </a:xfrm>
          <a:prstGeom prst="rect">
            <a:avLst/>
          </a:prstGeom>
        </p:spPr>
      </p:pic>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p:cNvSpPr/>
          <p:nvPr/>
        </p:nvSpPr>
        <p:spPr>
          <a:xfrm>
            <a:off x="410766" y="157645"/>
            <a:ext cx="11445080" cy="737235"/>
          </a:xfrm>
          <a:prstGeom prst="rect">
            <a:avLst/>
          </a:prstGeom>
        </p:spPr>
        <p:txBody>
          <a:bodyPr wrap="square">
            <a:spAutoFit/>
          </a:bodyPr>
          <a:lstStyle/>
          <a:p>
            <a:pPr algn="just">
              <a:lnSpc>
                <a:spcPct val="150000"/>
              </a:lnSpc>
              <a:spcAft>
                <a:spcPct val="0"/>
              </a:spcAft>
              <a:tabLst>
                <a:tab pos="2250440"/>
              </a:tabLst>
            </a:pPr>
            <a:r>
              <a:rPr lang="en-US" altLang="zh-CN" sz="2800" b="1" kern="100">
                <a:latin typeface="黑体" panose="02010609060101010101" charset="-122"/>
                <a:ea typeface="黑体" panose="02010609060101010101" charset="-122"/>
                <a:cs typeface="黑体" panose="02010609060101010101" charset="-122"/>
              </a:rPr>
              <a:t>3.</a:t>
            </a:r>
            <a:r>
              <a:rPr lang="zh-CN" altLang="zh-CN" sz="2800" b="1" kern="100">
                <a:latin typeface="黑体" panose="02010609060101010101" charset="-122"/>
                <a:ea typeface="黑体" panose="02010609060101010101" charset="-122"/>
                <a:cs typeface="黑体" panose="02010609060101010101" charset="-122"/>
              </a:rPr>
              <a:t>小说最后三段耐人寻味。请结合全文，从三个角度谈谈你的看法。</a:t>
            </a:r>
            <a:endParaRPr lang="zh-CN" altLang="zh-CN" sz="1050" b="1" kern="100">
              <a:effectLst/>
              <a:latin typeface="黑体" panose="02010609060101010101" charset="-122"/>
              <a:ea typeface="黑体" panose="02010609060101010101" charset="-122"/>
              <a:cs typeface="黑体" panose="02010609060101010101" charset="-122"/>
            </a:endParaRPr>
          </a:p>
        </p:txBody>
      </p:sp>
      <p:sp>
        <p:nvSpPr>
          <p:cNvPr id="100" name="文本框 99"/>
          <p:cNvSpPr txBox="1"/>
          <p:nvPr/>
        </p:nvSpPr>
        <p:spPr>
          <a:xfrm>
            <a:off x="410845" y="894715"/>
            <a:ext cx="6222365" cy="5429885"/>
          </a:xfrm>
          <a:prstGeom prst="rect">
            <a:avLst/>
          </a:prstGeom>
          <a:noFill/>
          <a:ln w="9525">
            <a:noFill/>
          </a:ln>
        </p:spPr>
        <p:txBody>
          <a:bodyPr wrap="square">
            <a:spAutoFit/>
          </a:bodyPr>
          <a:lstStyle/>
          <a:p>
            <a:pPr indent="0" algn="l">
              <a:lnSpc>
                <a:spcPct val="140000"/>
              </a:lnSpc>
            </a:pPr>
            <a:endParaRPr lang="zh-CN" sz="800" b="0" u="wavy">
              <a:latin typeface="黑体" panose="02010609060101010101" charset="-122"/>
              <a:ea typeface="黑体" panose="02010609060101010101" charset="-122"/>
              <a:cs typeface="黑体" panose="02010609060101010101" charset="-122"/>
            </a:endParaRPr>
          </a:p>
          <a:p>
            <a:pPr indent="0" algn="l">
              <a:lnSpc>
                <a:spcPct val="140000"/>
              </a:lnSpc>
            </a:pPr>
            <a:r>
              <a:rPr lang="zh-CN" sz="1600" b="0" u="wavy">
                <a:latin typeface="黑体" panose="02010609060101010101" charset="-122"/>
                <a:ea typeface="黑体" panose="02010609060101010101" charset="-122"/>
                <a:cs typeface="黑体" panose="02010609060101010101" charset="-122"/>
              </a:rPr>
              <a:t>夜晚，月亮很早就升起来了。小格在里屋坐了一会儿，听到院子里有露水滴落的声音，就走了出来。大地朦朦胧胧，一片白色。她觉得心上不知怎么热乎乎的，很想往远处走一走</a:t>
            </a:r>
            <a:r>
              <a:rPr lang="en-US" sz="1600" b="0" u="wavy">
                <a:latin typeface="黑体" panose="02010609060101010101" charset="-122"/>
                <a:ea typeface="黑体" panose="02010609060101010101" charset="-122"/>
                <a:cs typeface="黑体" panose="02010609060101010101" charset="-122"/>
              </a:rPr>
              <a:t>……</a:t>
            </a:r>
            <a:r>
              <a:rPr lang="zh-CN" sz="1600" b="0" u="wavy">
                <a:latin typeface="黑体" panose="02010609060101010101" charset="-122"/>
                <a:ea typeface="黑体" panose="02010609060101010101" charset="-122"/>
                <a:cs typeface="黑体" panose="02010609060101010101" charset="-122"/>
              </a:rPr>
              <a:t>走着走着，她的脚步急了起来；再后来她听到河水的声音了。
</a:t>
            </a:r>
            <a:endParaRPr lang="zh-CN" sz="1600" b="0" u="wavy">
              <a:latin typeface="黑体" panose="02010609060101010101" charset="-122"/>
              <a:ea typeface="黑体" panose="02010609060101010101" charset="-122"/>
              <a:cs typeface="黑体" panose="02010609060101010101" charset="-122"/>
            </a:endParaRPr>
          </a:p>
          <a:p>
            <a:pPr indent="0" algn="l">
              <a:lnSpc>
                <a:spcPct val="140000"/>
              </a:lnSpc>
            </a:pPr>
            <a:r>
              <a:rPr lang="zh-CN" b="0" u="wavy">
                <a:solidFill>
                  <a:srgbClr val="0000FF"/>
                </a:solidFill>
                <a:latin typeface="黑体" panose="02010609060101010101" charset="-122"/>
                <a:ea typeface="黑体" panose="02010609060101010101" charset="-122"/>
                <a:cs typeface="黑体" panose="02010609060101010101" charset="-122"/>
              </a:rPr>
              <a:t>她来到芦青河湾了。月光下，河湾的浅水处一片油绿。那柔软细长的草叶儿像人工整出的一般齐，一般好，茂盛极了。</a:t>
            </a:r>
            <a:r>
              <a:rPr lang="en-US" b="0">
                <a:solidFill>
                  <a:srgbClr val="0000FF"/>
                </a:solidFill>
                <a:latin typeface="黑体" panose="02010609060101010101" charset="-122"/>
                <a:ea typeface="黑体" panose="02010609060101010101" charset="-122"/>
                <a:cs typeface="黑体" panose="02010609060101010101" charset="-122"/>
              </a:rPr>
              <a:t>“</a:t>
            </a:r>
            <a:r>
              <a:rPr lang="zh-CN" b="0">
                <a:solidFill>
                  <a:srgbClr val="0000FF"/>
                </a:solidFill>
                <a:latin typeface="黑体" panose="02010609060101010101" charset="-122"/>
                <a:ea typeface="黑体" panose="02010609060101010101" charset="-122"/>
                <a:cs typeface="黑体" panose="02010609060101010101" charset="-122"/>
              </a:rPr>
              <a:t>啊！蓑衣草</a:t>
            </a:r>
            <a:r>
              <a:rPr lang="en-US" b="0">
                <a:solidFill>
                  <a:srgbClr val="0000FF"/>
                </a:solidFill>
                <a:latin typeface="黑体" panose="02010609060101010101" charset="-122"/>
                <a:ea typeface="黑体" panose="02010609060101010101" charset="-122"/>
                <a:cs typeface="黑体" panose="02010609060101010101" charset="-122"/>
              </a:rPr>
              <a:t>……</a:t>
            </a:r>
            <a:r>
              <a:rPr lang="zh-CN" b="0">
                <a:solidFill>
                  <a:srgbClr val="0000FF"/>
                </a:solidFill>
                <a:latin typeface="黑体" panose="02010609060101010101" charset="-122"/>
                <a:ea typeface="黑体" panose="02010609060101010101" charset="-122"/>
                <a:cs typeface="黑体" panose="02010609060101010101" charset="-122"/>
              </a:rPr>
              <a:t>多么好的蓑衣草啊！</a:t>
            </a:r>
            <a:r>
              <a:rPr lang="en-US" b="0">
                <a:solidFill>
                  <a:srgbClr val="0000FF"/>
                </a:solidFill>
                <a:latin typeface="黑体" panose="02010609060101010101" charset="-122"/>
                <a:ea typeface="黑体" panose="02010609060101010101" charset="-122"/>
                <a:cs typeface="黑体" panose="02010609060101010101" charset="-122"/>
              </a:rPr>
              <a:t>”</a:t>
            </a:r>
            <a:r>
              <a:rPr lang="zh-CN" b="0">
                <a:solidFill>
                  <a:srgbClr val="0000FF"/>
                </a:solidFill>
                <a:latin typeface="黑体" panose="02010609060101010101" charset="-122"/>
                <a:ea typeface="黑体" panose="02010609060101010101" charset="-122"/>
                <a:cs typeface="黑体" panose="02010609060101010101" charset="-122"/>
              </a:rPr>
              <a:t>她在心里说。
</a:t>
            </a:r>
            <a:endParaRPr lang="en-US" sz="1600" b="0">
              <a:solidFill>
                <a:srgbClr val="0000FF"/>
              </a:solidFill>
              <a:latin typeface="黑体" panose="02010609060101010101" charset="-122"/>
              <a:ea typeface="黑体" panose="02010609060101010101" charset="-122"/>
              <a:cs typeface="黑体" panose="02010609060101010101" charset="-122"/>
            </a:endParaRPr>
          </a:p>
          <a:p>
            <a:pPr indent="0" algn="l">
              <a:lnSpc>
                <a:spcPct val="140000"/>
              </a:lnSpc>
            </a:pPr>
            <a:r>
              <a:rPr lang="en-US" sz="1600" b="0">
                <a:latin typeface="黑体" panose="02010609060101010101" charset="-122"/>
                <a:ea typeface="黑体" panose="02010609060101010101" charset="-122"/>
                <a:cs typeface="黑体" panose="02010609060101010101" charset="-122"/>
              </a:rPr>
              <a:t>1984</a:t>
            </a:r>
            <a:r>
              <a:rPr lang="zh-CN" sz="1600" b="0">
                <a:latin typeface="黑体" panose="02010609060101010101" charset="-122"/>
                <a:ea typeface="黑体" panose="02010609060101010101" charset="-122"/>
                <a:cs typeface="黑体" panose="02010609060101010101" charset="-122"/>
              </a:rPr>
              <a:t>年</a:t>
            </a:r>
            <a:r>
              <a:rPr lang="en-US" sz="1600" b="0">
                <a:latin typeface="黑体" panose="02010609060101010101" charset="-122"/>
                <a:ea typeface="黑体" panose="02010609060101010101" charset="-122"/>
                <a:cs typeface="黑体" panose="02010609060101010101" charset="-122"/>
              </a:rPr>
              <a:t>11</a:t>
            </a:r>
            <a:r>
              <a:rPr lang="zh-CN" sz="1600" b="0">
                <a:latin typeface="黑体" panose="02010609060101010101" charset="-122"/>
                <a:ea typeface="黑体" panose="02010609060101010101" charset="-122"/>
                <a:cs typeface="黑体" panose="02010609060101010101" charset="-122"/>
              </a:rPr>
              <a:t>月</a:t>
            </a:r>
            <a:r>
              <a:rPr lang="en-US" sz="1600" b="0">
                <a:latin typeface="黑体" panose="02010609060101010101" charset="-122"/>
                <a:ea typeface="黑体" panose="02010609060101010101" charset="-122"/>
                <a:cs typeface="黑体" panose="02010609060101010101" charset="-122"/>
              </a:rPr>
              <a:t>(</a:t>
            </a:r>
            <a:r>
              <a:rPr lang="zh-CN" sz="1600" b="0">
                <a:latin typeface="黑体" panose="02010609060101010101" charset="-122"/>
                <a:ea typeface="黑体" panose="02010609060101010101" charset="-122"/>
                <a:cs typeface="黑体" panose="02010609060101010101" charset="-122"/>
              </a:rPr>
              <a:t>选自《张炜中短篇小说年编</a:t>
            </a:r>
            <a:r>
              <a:rPr lang="en-US" sz="1600" b="0">
                <a:latin typeface="黑体" panose="02010609060101010101" charset="-122"/>
                <a:ea typeface="黑体" panose="02010609060101010101" charset="-122"/>
                <a:cs typeface="黑体" panose="02010609060101010101" charset="-122"/>
              </a:rPr>
              <a:t>·</a:t>
            </a:r>
            <a:r>
              <a:rPr lang="zh-CN" sz="1600" b="0">
                <a:latin typeface="黑体" panose="02010609060101010101" charset="-122"/>
                <a:ea typeface="黑体" panose="02010609060101010101" charset="-122"/>
                <a:cs typeface="黑体" panose="02010609060101010101" charset="-122"/>
              </a:rPr>
              <a:t>采树鳔》，有删改</a:t>
            </a:r>
            <a:r>
              <a:rPr lang="en-US" sz="1600" b="0">
                <a:latin typeface="黑体" panose="02010609060101010101" charset="-122"/>
                <a:ea typeface="黑体" panose="02010609060101010101" charset="-122"/>
                <a:cs typeface="黑体" panose="02010609060101010101" charset="-122"/>
              </a:rPr>
              <a:t>)</a:t>
            </a:r>
            <a:endParaRPr lang="en-US" altLang="en-US" sz="1600" b="0">
              <a:latin typeface="黑体" panose="02010609060101010101" charset="-122"/>
              <a:ea typeface="黑体" panose="02010609060101010101" charset="-122"/>
              <a:cs typeface="黑体" panose="02010609060101010101" charset="-122"/>
            </a:endParaRPr>
          </a:p>
        </p:txBody>
      </p:sp>
      <p:pic>
        <p:nvPicPr>
          <p:cNvPr id="7" name="图片 6"/>
          <p:cNvPicPr>
            <a:picLocks noChangeAspect="1"/>
          </p:cNvPicPr>
          <p:nvPr/>
        </p:nvPicPr>
        <p:blipFill>
          <a:blip r:embed="rId2"/>
          <a:stretch>
            <a:fillRect/>
          </a:stretch>
        </p:blipFill>
        <p:spPr>
          <a:xfrm>
            <a:off x="6870065" y="4322445"/>
            <a:ext cx="4463415" cy="1897380"/>
          </a:xfrm>
          <a:prstGeom prst="rect">
            <a:avLst/>
          </a:prstGeom>
        </p:spPr>
      </p:pic>
      <p:sp>
        <p:nvSpPr>
          <p:cNvPr id="2" name="矩形 1"/>
          <p:cNvSpPr/>
          <p:nvPr/>
        </p:nvSpPr>
        <p:spPr>
          <a:xfrm>
            <a:off x="6428105" y="1177925"/>
            <a:ext cx="5761990" cy="2861310"/>
          </a:xfrm>
          <a:prstGeom prst="rect">
            <a:avLst/>
          </a:prstGeom>
        </p:spPr>
        <p:txBody>
          <a:bodyPr wrap="square">
            <a:spAutoFit/>
          </a:bodyPr>
          <a:lstStyle/>
          <a:p>
            <a:pPr algn="just">
              <a:lnSpc>
                <a:spcPct val="150000"/>
              </a:lnSpc>
              <a:spcAft>
                <a:spcPct val="0"/>
              </a:spcAft>
              <a:tabLst>
                <a:tab pos="2250440"/>
              </a:tabLst>
            </a:pPr>
            <a:r>
              <a:rPr lang="en-US" altLang="zh-CN" sz="2000" kern="100">
                <a:solidFill>
                  <a:srgbClr val="C00000"/>
                </a:solidFill>
                <a:latin typeface="Times New Roman" panose="02020603050405020304" pitchFamily="18" charset="0"/>
                <a:cs typeface="Courier New" panose="02070309020205020404" pitchFamily="49" charset="0"/>
              </a:rPr>
              <a:t>(1)</a:t>
            </a:r>
            <a:r>
              <a:rPr lang="zh-CN" altLang="zh-CN" sz="2000" kern="100">
                <a:solidFill>
                  <a:srgbClr val="C00000"/>
                </a:solidFill>
                <a:latin typeface="Times New Roman" panose="02020603050405020304" pitchFamily="18" charset="0"/>
                <a:cs typeface="Times New Roman" panose="02020603050405020304" pitchFamily="18" charset="0"/>
              </a:rPr>
              <a:t>审美意蕴上，</a:t>
            </a:r>
            <a:r>
              <a:rPr lang="en-US" altLang="zh-CN" sz="2000" kern="100">
                <a:solidFill>
                  <a:srgbClr val="C00000"/>
                </a:solidFill>
                <a:latin typeface="Times New Roman" panose="02020603050405020304" pitchFamily="18" charset="0"/>
                <a:cs typeface="Courier New" panose="02070309020205020404" pitchFamily="49" charset="0"/>
              </a:rPr>
              <a:t>(</a:t>
            </a:r>
            <a:r>
              <a:rPr lang="zh-CN" altLang="zh-CN" sz="2000" kern="100">
                <a:solidFill>
                  <a:srgbClr val="C00000"/>
                </a:solidFill>
                <a:latin typeface="Times New Roman" panose="02020603050405020304" pitchFamily="18" charset="0"/>
                <a:cs typeface="Times New Roman" panose="02020603050405020304" pitchFamily="18" charset="0"/>
              </a:rPr>
              <a:t>侧重</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环境</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自身的审美</a:t>
            </a:r>
            <a:r>
              <a:rPr lang="en-US" altLang="zh-CN" sz="2000" kern="100">
                <a:solidFill>
                  <a:srgbClr val="C00000"/>
                </a:solidFill>
                <a:latin typeface="Times New Roman" panose="02020603050405020304" pitchFamily="18" charset="0"/>
                <a:cs typeface="Courier New" panose="02070309020205020404" pitchFamily="49" charset="0"/>
              </a:rPr>
              <a:t>)</a:t>
            </a:r>
            <a:endParaRPr lang="zh-CN" altLang="zh-CN" sz="2000"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250440"/>
              </a:tabLst>
            </a:pPr>
            <a:r>
              <a:rPr lang="en-US" altLang="zh-CN" sz="2000" kern="100">
                <a:solidFill>
                  <a:srgbClr val="C00000"/>
                </a:solidFill>
                <a:latin typeface="Times New Roman" panose="02020603050405020304" pitchFamily="18" charset="0"/>
                <a:cs typeface="Courier New" panose="02070309020205020404" pitchFamily="49" charset="0"/>
              </a:rPr>
              <a:t>(2)</a:t>
            </a:r>
            <a:r>
              <a:rPr lang="zh-CN" altLang="zh-CN" sz="2000" kern="100">
                <a:solidFill>
                  <a:srgbClr val="C00000"/>
                </a:solidFill>
                <a:latin typeface="Times New Roman" panose="02020603050405020304" pitchFamily="18" charset="0"/>
                <a:cs typeface="Times New Roman" panose="02020603050405020304" pitchFamily="18" charset="0"/>
              </a:rPr>
              <a:t>艺术手法上，</a:t>
            </a:r>
            <a:r>
              <a:rPr lang="en-US" altLang="zh-CN" sz="2000" kern="100">
                <a:solidFill>
                  <a:srgbClr val="C00000"/>
                </a:solidFill>
                <a:latin typeface="Times New Roman" panose="02020603050405020304" pitchFamily="18" charset="0"/>
                <a:cs typeface="Courier New" panose="02070309020205020404" pitchFamily="49" charset="0"/>
              </a:rPr>
              <a:t>(</a:t>
            </a:r>
            <a:r>
              <a:rPr lang="zh-CN" altLang="zh-CN" sz="2000" kern="100">
                <a:solidFill>
                  <a:srgbClr val="C00000"/>
                </a:solidFill>
                <a:latin typeface="Times New Roman" panose="02020603050405020304" pitchFamily="18" charset="0"/>
                <a:cs typeface="Times New Roman" panose="02020603050405020304" pitchFamily="18" charset="0"/>
              </a:rPr>
              <a:t>侧重</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环境</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的手法与人物关系</a:t>
            </a:r>
            <a:r>
              <a:rPr lang="en-US" altLang="zh-CN" sz="2000" kern="100" smtClean="0">
                <a:solidFill>
                  <a:srgbClr val="C00000"/>
                </a:solidFill>
                <a:latin typeface="Times New Roman" panose="02020603050405020304" pitchFamily="18" charset="0"/>
                <a:cs typeface="Courier New" panose="02070309020205020404" pitchFamily="49" charset="0"/>
              </a:rPr>
              <a:t>)</a:t>
            </a:r>
            <a:endParaRPr lang="en-US" altLang="zh-CN" sz="2000" kern="100" smtClean="0">
              <a:solidFill>
                <a:srgbClr val="C00000"/>
              </a:solidFill>
              <a:latin typeface="Times New Roman" panose="02020603050405020304" pitchFamily="18" charset="0"/>
              <a:cs typeface="Courier New" panose="02070309020205020404" pitchFamily="49" charset="0"/>
            </a:endParaRPr>
          </a:p>
          <a:p>
            <a:pPr lvl="0" algn="just">
              <a:lnSpc>
                <a:spcPct val="150000"/>
              </a:lnSpc>
              <a:tabLst>
                <a:tab pos="2250440"/>
              </a:tabLst>
            </a:pPr>
            <a:r>
              <a:rPr lang="en-US" altLang="zh-CN" sz="2000" kern="100">
                <a:solidFill>
                  <a:srgbClr val="C00000"/>
                </a:solidFill>
                <a:latin typeface="Times New Roman" panose="02020603050405020304" pitchFamily="18" charset="0"/>
                <a:cs typeface="Courier New" panose="02070309020205020404" pitchFamily="49" charset="0"/>
                <a:sym typeface="+mn-ea"/>
              </a:rPr>
              <a:t>(3)</a:t>
            </a:r>
            <a:r>
              <a:rPr lang="zh-CN" altLang="zh-CN" sz="2000" kern="100">
                <a:solidFill>
                  <a:srgbClr val="C00000"/>
                </a:solidFill>
                <a:latin typeface="Times New Roman" panose="02020603050405020304" pitchFamily="18" charset="0"/>
                <a:cs typeface="Times New Roman" panose="02020603050405020304" pitchFamily="18" charset="0"/>
                <a:sym typeface="+mn-ea"/>
              </a:rPr>
              <a:t>思想内容上，</a:t>
            </a:r>
            <a:r>
              <a:rPr lang="en-US" altLang="zh-CN" sz="2000" kern="100">
                <a:solidFill>
                  <a:srgbClr val="C00000"/>
                </a:solidFill>
                <a:latin typeface="Times New Roman" panose="02020603050405020304" pitchFamily="18" charset="0"/>
                <a:cs typeface="Courier New" panose="02070309020205020404" pitchFamily="49" charset="0"/>
                <a:sym typeface="+mn-ea"/>
              </a:rPr>
              <a:t>(</a:t>
            </a:r>
            <a:r>
              <a:rPr lang="zh-CN" altLang="zh-CN" sz="2000" kern="100">
                <a:solidFill>
                  <a:srgbClr val="C00000"/>
                </a:solidFill>
                <a:latin typeface="Times New Roman" panose="02020603050405020304" pitchFamily="18" charset="0"/>
                <a:cs typeface="Times New Roman" panose="02020603050405020304" pitchFamily="18" charset="0"/>
                <a:sym typeface="+mn-ea"/>
              </a:rPr>
              <a:t>侧重</a:t>
            </a:r>
            <a:r>
              <a:rPr lang="en-US" altLang="zh-CN" sz="2000" kern="100">
                <a:solidFill>
                  <a:srgbClr val="C00000"/>
                </a:solidFill>
                <a:latin typeface="宋体" panose="02010600030101010101" pitchFamily="2" charset="-122"/>
                <a:cs typeface="Times New Roman" panose="02020603050405020304" pitchFamily="18" charset="0"/>
                <a:sym typeface="+mn-ea"/>
              </a:rPr>
              <a:t>“</a:t>
            </a:r>
            <a:r>
              <a:rPr lang="zh-CN" altLang="zh-CN" sz="2000" kern="100">
                <a:solidFill>
                  <a:srgbClr val="C00000"/>
                </a:solidFill>
                <a:latin typeface="Times New Roman" panose="02020603050405020304" pitchFamily="18" charset="0"/>
                <a:cs typeface="Times New Roman" panose="02020603050405020304" pitchFamily="18" charset="0"/>
                <a:sym typeface="+mn-ea"/>
              </a:rPr>
              <a:t>环境</a:t>
            </a:r>
            <a:r>
              <a:rPr lang="en-US" altLang="zh-CN" sz="2000" kern="100">
                <a:solidFill>
                  <a:srgbClr val="C00000"/>
                </a:solidFill>
                <a:latin typeface="宋体" panose="02010600030101010101" pitchFamily="2" charset="-122"/>
                <a:cs typeface="Times New Roman" panose="02020603050405020304" pitchFamily="18" charset="0"/>
                <a:sym typeface="+mn-ea"/>
              </a:rPr>
              <a:t>”</a:t>
            </a:r>
            <a:r>
              <a:rPr lang="zh-CN" altLang="zh-CN" sz="2000" kern="100">
                <a:solidFill>
                  <a:srgbClr val="C00000"/>
                </a:solidFill>
                <a:latin typeface="Times New Roman" panose="02020603050405020304" pitchFamily="18" charset="0"/>
                <a:cs typeface="Times New Roman" panose="02020603050405020304" pitchFamily="18" charset="0"/>
                <a:sym typeface="+mn-ea"/>
              </a:rPr>
              <a:t>与主旨关系</a:t>
            </a:r>
            <a:r>
              <a:rPr lang="en-US" altLang="zh-CN" sz="2000" kern="100" smtClean="0">
                <a:solidFill>
                  <a:srgbClr val="C00000"/>
                </a:solidFill>
                <a:latin typeface="Times New Roman" panose="02020603050405020304" pitchFamily="18" charset="0"/>
                <a:cs typeface="Courier New" panose="02070309020205020404" pitchFamily="49" charset="0"/>
                <a:sym typeface="+mn-ea"/>
              </a:rPr>
              <a:t>)</a:t>
            </a:r>
            <a:endParaRPr lang="en-US" altLang="zh-CN" sz="2000" kern="100" smtClean="0">
              <a:solidFill>
                <a:srgbClr val="C00000"/>
              </a:solidFill>
              <a:latin typeface="Times New Roman" panose="02020603050405020304" pitchFamily="18" charset="0"/>
              <a:cs typeface="Courier New" panose="02070309020205020404" pitchFamily="49" charset="0"/>
            </a:endParaRPr>
          </a:p>
          <a:p>
            <a:pPr algn="just">
              <a:lnSpc>
                <a:spcPct val="150000"/>
              </a:lnSpc>
              <a:spcAft>
                <a:spcPct val="0"/>
              </a:spcAft>
              <a:tabLst>
                <a:tab pos="2250440"/>
              </a:tabLst>
            </a:pPr>
            <a:r>
              <a:rPr lang="en-US" altLang="zh-CN" sz="2000" kern="100">
                <a:solidFill>
                  <a:srgbClr val="C00000"/>
                </a:solidFill>
                <a:latin typeface="Times New Roman" panose="02020603050405020304" pitchFamily="18" charset="0"/>
                <a:cs typeface="Courier New" panose="02070309020205020404" pitchFamily="49" charset="0"/>
                <a:sym typeface="+mn-ea"/>
              </a:rPr>
              <a:t>(4)</a:t>
            </a:r>
            <a:r>
              <a:rPr lang="zh-CN" altLang="zh-CN" sz="2000" kern="100">
                <a:solidFill>
                  <a:srgbClr val="C00000"/>
                </a:solidFill>
                <a:latin typeface="Times New Roman" panose="02020603050405020304" pitchFamily="18" charset="0"/>
                <a:cs typeface="Times New Roman" panose="02020603050405020304" pitchFamily="18" charset="0"/>
                <a:sym typeface="+mn-ea"/>
              </a:rPr>
              <a:t>情感表现上，</a:t>
            </a:r>
            <a:r>
              <a:rPr lang="en-US" altLang="zh-CN" sz="2000" kern="100">
                <a:solidFill>
                  <a:srgbClr val="C00000"/>
                </a:solidFill>
                <a:latin typeface="Times New Roman" panose="02020603050405020304" pitchFamily="18" charset="0"/>
                <a:cs typeface="Courier New" panose="02070309020205020404" pitchFamily="49" charset="0"/>
                <a:sym typeface="+mn-ea"/>
              </a:rPr>
              <a:t>(</a:t>
            </a:r>
            <a:r>
              <a:rPr lang="zh-CN" altLang="zh-CN" sz="2000" kern="100">
                <a:solidFill>
                  <a:srgbClr val="C00000"/>
                </a:solidFill>
                <a:latin typeface="Times New Roman" panose="02020603050405020304" pitchFamily="18" charset="0"/>
                <a:cs typeface="Times New Roman" panose="02020603050405020304" pitchFamily="18" charset="0"/>
                <a:sym typeface="+mn-ea"/>
              </a:rPr>
              <a:t>侧重</a:t>
            </a:r>
            <a:r>
              <a:rPr lang="en-US" altLang="zh-CN" sz="2000" kern="100">
                <a:solidFill>
                  <a:srgbClr val="C00000"/>
                </a:solidFill>
                <a:latin typeface="宋体" panose="02010600030101010101" pitchFamily="2" charset="-122"/>
                <a:cs typeface="Times New Roman" panose="02020603050405020304" pitchFamily="18" charset="0"/>
                <a:sym typeface="+mn-ea"/>
              </a:rPr>
              <a:t>“</a:t>
            </a:r>
            <a:r>
              <a:rPr lang="zh-CN" altLang="zh-CN" sz="2000" kern="100">
                <a:solidFill>
                  <a:srgbClr val="C00000"/>
                </a:solidFill>
                <a:latin typeface="Times New Roman" panose="02020603050405020304" pitchFamily="18" charset="0"/>
                <a:cs typeface="Times New Roman" panose="02020603050405020304" pitchFamily="18" charset="0"/>
                <a:sym typeface="+mn-ea"/>
              </a:rPr>
              <a:t>环境</a:t>
            </a:r>
            <a:r>
              <a:rPr lang="en-US" altLang="zh-CN" sz="2000" kern="100">
                <a:solidFill>
                  <a:srgbClr val="C00000"/>
                </a:solidFill>
                <a:latin typeface="宋体" panose="02010600030101010101" pitchFamily="2" charset="-122"/>
                <a:cs typeface="Times New Roman" panose="02020603050405020304" pitchFamily="18" charset="0"/>
                <a:sym typeface="+mn-ea"/>
              </a:rPr>
              <a:t>”</a:t>
            </a:r>
            <a:r>
              <a:rPr lang="zh-CN" altLang="zh-CN" sz="2000" kern="100">
                <a:solidFill>
                  <a:srgbClr val="C00000"/>
                </a:solidFill>
                <a:latin typeface="Times New Roman" panose="02020603050405020304" pitchFamily="18" charset="0"/>
                <a:cs typeface="Times New Roman" panose="02020603050405020304" pitchFamily="18" charset="0"/>
                <a:sym typeface="+mn-ea"/>
              </a:rPr>
              <a:t>与人物情感</a:t>
            </a:r>
            <a:r>
              <a:rPr lang="en-US" altLang="zh-CN" sz="2000" kern="100">
                <a:solidFill>
                  <a:srgbClr val="C00000"/>
                </a:solidFill>
                <a:latin typeface="Times New Roman" panose="02020603050405020304" pitchFamily="18" charset="0"/>
                <a:cs typeface="Courier New" panose="02070309020205020404" pitchFamily="49" charset="0"/>
                <a:sym typeface="+mn-ea"/>
              </a:rPr>
              <a:t>)</a:t>
            </a:r>
            <a:endParaRPr lang="zh-CN" altLang="zh-CN" sz="2000"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250440"/>
              </a:tabLst>
            </a:pPr>
            <a:r>
              <a:rPr lang="en-US" altLang="zh-CN" sz="2000" kern="100">
                <a:solidFill>
                  <a:srgbClr val="C00000"/>
                </a:solidFill>
                <a:latin typeface="Times New Roman" panose="02020603050405020304" pitchFamily="18" charset="0"/>
                <a:cs typeface="Courier New" panose="02070309020205020404" pitchFamily="49" charset="0"/>
                <a:sym typeface="+mn-ea"/>
              </a:rPr>
              <a:t>(5)</a:t>
            </a:r>
            <a:r>
              <a:rPr lang="zh-CN" altLang="zh-CN" sz="2000" kern="100">
                <a:solidFill>
                  <a:srgbClr val="C00000"/>
                </a:solidFill>
                <a:latin typeface="Times New Roman" panose="02020603050405020304" pitchFamily="18" charset="0"/>
                <a:cs typeface="Times New Roman" panose="02020603050405020304" pitchFamily="18" charset="0"/>
                <a:sym typeface="+mn-ea"/>
              </a:rPr>
              <a:t>人物形象上，</a:t>
            </a:r>
            <a:r>
              <a:rPr lang="en-US" altLang="zh-CN" sz="2000" kern="100">
                <a:solidFill>
                  <a:srgbClr val="C00000"/>
                </a:solidFill>
                <a:latin typeface="Times New Roman" panose="02020603050405020304" pitchFamily="18" charset="0"/>
                <a:cs typeface="Courier New" panose="02070309020205020404" pitchFamily="49" charset="0"/>
                <a:sym typeface="+mn-ea"/>
              </a:rPr>
              <a:t>(</a:t>
            </a:r>
            <a:r>
              <a:rPr lang="zh-CN" altLang="zh-CN" sz="2000" kern="100">
                <a:solidFill>
                  <a:srgbClr val="C00000"/>
                </a:solidFill>
                <a:latin typeface="Times New Roman" panose="02020603050405020304" pitchFamily="18" charset="0"/>
                <a:cs typeface="Times New Roman" panose="02020603050405020304" pitchFamily="18" charset="0"/>
                <a:sym typeface="+mn-ea"/>
              </a:rPr>
              <a:t>侧重</a:t>
            </a:r>
            <a:r>
              <a:rPr lang="en-US" altLang="zh-CN" sz="2000" kern="100">
                <a:solidFill>
                  <a:srgbClr val="C00000"/>
                </a:solidFill>
                <a:latin typeface="宋体" panose="02010600030101010101" pitchFamily="2" charset="-122"/>
                <a:cs typeface="Times New Roman" panose="02020603050405020304" pitchFamily="18" charset="0"/>
                <a:sym typeface="+mn-ea"/>
              </a:rPr>
              <a:t>“</a:t>
            </a:r>
            <a:r>
              <a:rPr lang="zh-CN" altLang="zh-CN" sz="2000" kern="100">
                <a:solidFill>
                  <a:srgbClr val="C00000"/>
                </a:solidFill>
                <a:latin typeface="Times New Roman" panose="02020603050405020304" pitchFamily="18" charset="0"/>
                <a:cs typeface="Times New Roman" panose="02020603050405020304" pitchFamily="18" charset="0"/>
                <a:sym typeface="+mn-ea"/>
              </a:rPr>
              <a:t>环境</a:t>
            </a:r>
            <a:r>
              <a:rPr lang="en-US" altLang="zh-CN" sz="2000" kern="100">
                <a:solidFill>
                  <a:srgbClr val="C00000"/>
                </a:solidFill>
                <a:latin typeface="宋体" panose="02010600030101010101" pitchFamily="2" charset="-122"/>
                <a:cs typeface="Times New Roman" panose="02020603050405020304" pitchFamily="18" charset="0"/>
                <a:sym typeface="+mn-ea"/>
              </a:rPr>
              <a:t>”</a:t>
            </a:r>
            <a:r>
              <a:rPr lang="zh-CN" altLang="zh-CN" sz="2000" kern="100">
                <a:solidFill>
                  <a:srgbClr val="C00000"/>
                </a:solidFill>
                <a:latin typeface="Times New Roman" panose="02020603050405020304" pitchFamily="18" charset="0"/>
                <a:cs typeface="Times New Roman" panose="02020603050405020304" pitchFamily="18" charset="0"/>
                <a:sym typeface="+mn-ea"/>
              </a:rPr>
              <a:t>与人物形象</a:t>
            </a:r>
            <a:r>
              <a:rPr lang="en-US" altLang="zh-CN" sz="2000" kern="100">
                <a:solidFill>
                  <a:srgbClr val="C00000"/>
                </a:solidFill>
                <a:latin typeface="Times New Roman" panose="02020603050405020304" pitchFamily="18" charset="0"/>
                <a:cs typeface="Courier New" panose="02070309020205020404" pitchFamily="49" charset="0"/>
                <a:sym typeface="+mn-ea"/>
              </a:rPr>
              <a:t>)</a:t>
            </a:r>
            <a:endParaRPr lang="en-US" altLang="zh-CN" sz="2000" kern="100">
              <a:solidFill>
                <a:srgbClr val="C00000"/>
              </a:solidFill>
              <a:latin typeface="Times New Roman" panose="02020603050405020304" pitchFamily="18" charset="0"/>
              <a:cs typeface="Courier New" panose="02070309020205020404" pitchFamily="49" charset="0"/>
              <a:sym typeface="+mn-ea"/>
            </a:endParaRPr>
          </a:p>
          <a:p>
            <a:pPr algn="just">
              <a:lnSpc>
                <a:spcPct val="150000"/>
              </a:lnSpc>
              <a:spcAft>
                <a:spcPct val="0"/>
              </a:spcAft>
              <a:tabLst>
                <a:tab pos="2250440"/>
              </a:tabLst>
            </a:pPr>
            <a:r>
              <a:rPr lang="en-US" altLang="zh-CN" sz="2000" kern="100">
                <a:solidFill>
                  <a:srgbClr val="C00000"/>
                </a:solidFill>
                <a:latin typeface="Times New Roman" panose="02020603050405020304" pitchFamily="18" charset="0"/>
                <a:cs typeface="Courier New" panose="02070309020205020404" pitchFamily="49" charset="0"/>
                <a:sym typeface="+mn-ea"/>
              </a:rPr>
              <a:t>(6)</a:t>
            </a:r>
            <a:r>
              <a:rPr lang="zh-CN" altLang="zh-CN" sz="2000" kern="100">
                <a:solidFill>
                  <a:srgbClr val="C00000"/>
                </a:solidFill>
                <a:latin typeface="Times New Roman" panose="02020603050405020304" pitchFamily="18" charset="0"/>
                <a:cs typeface="Times New Roman" panose="02020603050405020304" pitchFamily="18" charset="0"/>
                <a:sym typeface="+mn-ea"/>
              </a:rPr>
              <a:t>艺术结构上，</a:t>
            </a:r>
            <a:r>
              <a:rPr lang="en-US" altLang="zh-CN" sz="2000" kern="100">
                <a:solidFill>
                  <a:srgbClr val="C00000"/>
                </a:solidFill>
                <a:latin typeface="Times New Roman" panose="02020603050405020304" pitchFamily="18" charset="0"/>
                <a:cs typeface="Courier New" panose="02070309020205020404" pitchFamily="49" charset="0"/>
                <a:sym typeface="+mn-ea"/>
              </a:rPr>
              <a:t>(</a:t>
            </a:r>
            <a:r>
              <a:rPr lang="zh-CN" altLang="zh-CN" sz="2000" kern="100">
                <a:solidFill>
                  <a:srgbClr val="C00000"/>
                </a:solidFill>
                <a:latin typeface="Times New Roman" panose="02020603050405020304" pitchFamily="18" charset="0"/>
                <a:cs typeface="Times New Roman" panose="02020603050405020304" pitchFamily="18" charset="0"/>
                <a:sym typeface="+mn-ea"/>
              </a:rPr>
              <a:t>侧重</a:t>
            </a:r>
            <a:r>
              <a:rPr lang="en-US" altLang="zh-CN" sz="2000" kern="100">
                <a:solidFill>
                  <a:srgbClr val="C00000"/>
                </a:solidFill>
                <a:latin typeface="宋体" panose="02010600030101010101" pitchFamily="2" charset="-122"/>
                <a:cs typeface="Times New Roman" panose="02020603050405020304" pitchFamily="18" charset="0"/>
                <a:sym typeface="+mn-ea"/>
              </a:rPr>
              <a:t>“</a:t>
            </a:r>
            <a:r>
              <a:rPr lang="zh-CN" altLang="zh-CN" sz="2000" kern="100">
                <a:solidFill>
                  <a:srgbClr val="C00000"/>
                </a:solidFill>
                <a:latin typeface="Times New Roman" panose="02020603050405020304" pitchFamily="18" charset="0"/>
                <a:cs typeface="Times New Roman" panose="02020603050405020304" pitchFamily="18" charset="0"/>
                <a:sym typeface="+mn-ea"/>
              </a:rPr>
              <a:t>环境</a:t>
            </a:r>
            <a:r>
              <a:rPr lang="en-US" altLang="zh-CN" sz="2000" kern="100">
                <a:solidFill>
                  <a:srgbClr val="C00000"/>
                </a:solidFill>
                <a:latin typeface="宋体" panose="02010600030101010101" pitchFamily="2" charset="-122"/>
                <a:cs typeface="Times New Roman" panose="02020603050405020304" pitchFamily="18" charset="0"/>
                <a:sym typeface="+mn-ea"/>
              </a:rPr>
              <a:t>”</a:t>
            </a:r>
            <a:r>
              <a:rPr lang="zh-CN" altLang="zh-CN" sz="2000" kern="100">
                <a:solidFill>
                  <a:srgbClr val="C00000"/>
                </a:solidFill>
                <a:latin typeface="Times New Roman" panose="02020603050405020304" pitchFamily="18" charset="0"/>
                <a:cs typeface="Times New Roman" panose="02020603050405020304" pitchFamily="18" charset="0"/>
                <a:sym typeface="+mn-ea"/>
              </a:rPr>
              <a:t>与结构关系</a:t>
            </a:r>
            <a:r>
              <a:rPr lang="en-US" altLang="zh-CN" sz="2000" kern="100">
                <a:solidFill>
                  <a:srgbClr val="C00000"/>
                </a:solidFill>
                <a:latin typeface="Times New Roman" panose="02020603050405020304" pitchFamily="18" charset="0"/>
                <a:cs typeface="Courier New" panose="02070309020205020404" pitchFamily="49" charset="0"/>
                <a:sym typeface="+mn-ea"/>
              </a:rPr>
              <a:t>)</a:t>
            </a:r>
            <a:endParaRPr lang="zh-CN" altLang="zh-CN" sz="2000" kern="100">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blinds(horizontal)">
                                      <p:cBhvr>
                                        <p:cTn id="12" dur="500"/>
                                        <p:tgtEl>
                                          <p:spTgt spid="2">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linds(horizontal)">
                                      <p:cBhvr>
                                        <p:cTn id="17" dur="500"/>
                                        <p:tgtEl>
                                          <p:spTgt spid="2">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blinds(horizontal)">
                                      <p:cBhvr>
                                        <p:cTn id="22" dur="500"/>
                                        <p:tgtEl>
                                          <p:spTgt spid="2">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blinds(horizontal)">
                                      <p:cBhvr>
                                        <p:cTn id="27" dur="500"/>
                                        <p:tgtEl>
                                          <p:spTgt spid="2">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blinds(horizontal)">
                                      <p:cBhvr>
                                        <p:cTn id="32"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p:cNvSpPr/>
          <p:nvPr/>
        </p:nvSpPr>
        <p:spPr>
          <a:xfrm>
            <a:off x="410766" y="157645"/>
            <a:ext cx="11445080" cy="737235"/>
          </a:xfrm>
          <a:prstGeom prst="rect">
            <a:avLst/>
          </a:prstGeom>
        </p:spPr>
        <p:txBody>
          <a:bodyPr wrap="square">
            <a:spAutoFit/>
          </a:bodyPr>
          <a:lstStyle/>
          <a:p>
            <a:pPr algn="just">
              <a:lnSpc>
                <a:spcPct val="150000"/>
              </a:lnSpc>
              <a:spcAft>
                <a:spcPct val="0"/>
              </a:spcAft>
              <a:tabLst>
                <a:tab pos="2250440"/>
              </a:tabLst>
            </a:pPr>
            <a:r>
              <a:rPr lang="en-US" altLang="zh-CN" sz="2800" b="1" kern="100">
                <a:latin typeface="黑体" panose="02010609060101010101" charset="-122"/>
                <a:ea typeface="黑体" panose="02010609060101010101" charset="-122"/>
                <a:cs typeface="黑体" panose="02010609060101010101" charset="-122"/>
              </a:rPr>
              <a:t>3.</a:t>
            </a:r>
            <a:r>
              <a:rPr lang="zh-CN" altLang="zh-CN" sz="2800" b="1" kern="100">
                <a:latin typeface="黑体" panose="02010609060101010101" charset="-122"/>
                <a:ea typeface="黑体" panose="02010609060101010101" charset="-122"/>
                <a:cs typeface="黑体" panose="02010609060101010101" charset="-122"/>
              </a:rPr>
              <a:t>小说最后三段耐人寻味。请结合全文，从三个角度谈谈你的看法。</a:t>
            </a:r>
            <a:endParaRPr lang="zh-CN" altLang="zh-CN" sz="1050" b="1" kern="100">
              <a:effectLst/>
              <a:latin typeface="黑体" panose="02010609060101010101" charset="-122"/>
              <a:ea typeface="黑体" panose="02010609060101010101" charset="-122"/>
              <a:cs typeface="黑体" panose="02010609060101010101" charset="-122"/>
            </a:endParaRPr>
          </a:p>
        </p:txBody>
      </p:sp>
      <p:sp>
        <p:nvSpPr>
          <p:cNvPr id="11" name="矩形 10"/>
          <p:cNvSpPr/>
          <p:nvPr/>
        </p:nvSpPr>
        <p:spPr>
          <a:xfrm>
            <a:off x="410766" y="1090039"/>
            <a:ext cx="11445080" cy="5692775"/>
          </a:xfrm>
          <a:prstGeom prst="rect">
            <a:avLst/>
          </a:prstGeom>
        </p:spPr>
        <p:txBody>
          <a:bodyPr wrap="square">
            <a:spAutoFit/>
          </a:bodyPr>
          <a:lstStyle/>
          <a:p>
            <a:pPr algn="just">
              <a:lnSpc>
                <a:spcPct val="130000"/>
              </a:lnSpc>
              <a:spcAft>
                <a:spcPct val="0"/>
              </a:spcAft>
              <a:tabLst>
                <a:tab pos="2250440"/>
              </a:tabLst>
            </a:pPr>
            <a:r>
              <a:rPr lang="en-US" altLang="zh-CN" sz="2000" kern="100">
                <a:solidFill>
                  <a:srgbClr val="C00000"/>
                </a:solidFill>
                <a:latin typeface="Times New Roman" panose="02020603050405020304" pitchFamily="18" charset="0"/>
                <a:cs typeface="Courier New" panose="02070309020205020404" pitchFamily="49" charset="0"/>
              </a:rPr>
              <a:t>(1)</a:t>
            </a:r>
            <a:r>
              <a:rPr lang="zh-CN" altLang="zh-CN" sz="2000" kern="100">
                <a:solidFill>
                  <a:srgbClr val="C00000"/>
                </a:solidFill>
                <a:latin typeface="Times New Roman" panose="02020603050405020304" pitchFamily="18" charset="0"/>
                <a:cs typeface="Times New Roman" panose="02020603050405020304" pitchFamily="18" charset="0"/>
              </a:rPr>
              <a:t>审美意蕴上，</a:t>
            </a:r>
            <a:r>
              <a:rPr lang="zh-CN" altLang="zh-CN" sz="2000" kern="100">
                <a:solidFill>
                  <a:srgbClr val="0000FF"/>
                </a:solidFill>
                <a:latin typeface="Times New Roman" panose="02020603050405020304" pitchFamily="18" charset="0"/>
                <a:cs typeface="Times New Roman" panose="02020603050405020304" pitchFamily="18" charset="0"/>
              </a:rPr>
              <a:t>使小说充满诗情画意</a:t>
            </a:r>
            <a:r>
              <a:rPr lang="zh-CN" altLang="zh-CN" sz="2000" kern="100">
                <a:solidFill>
                  <a:srgbClr val="C00000"/>
                </a:solidFill>
                <a:latin typeface="Times New Roman" panose="02020603050405020304" pitchFamily="18" charset="0"/>
                <a:cs typeface="Times New Roman" panose="02020603050405020304" pitchFamily="18" charset="0"/>
              </a:rPr>
              <a:t>。油绿、柔软、茂盛的蓑衣草，生机勃勃，使小说更具画面感和意境美，给人留下审美的空间与回味的余地。</a:t>
            </a:r>
            <a:r>
              <a:rPr lang="en-US" altLang="zh-CN" sz="2000" kern="100">
                <a:solidFill>
                  <a:srgbClr val="C00000"/>
                </a:solidFill>
                <a:latin typeface="Times New Roman" panose="02020603050405020304" pitchFamily="18" charset="0"/>
                <a:cs typeface="Courier New" panose="02070309020205020404" pitchFamily="49" charset="0"/>
              </a:rPr>
              <a:t>(</a:t>
            </a:r>
            <a:r>
              <a:rPr lang="zh-CN" altLang="zh-CN" sz="2000" kern="100">
                <a:solidFill>
                  <a:srgbClr val="C00000"/>
                </a:solidFill>
                <a:latin typeface="Times New Roman" panose="02020603050405020304" pitchFamily="18" charset="0"/>
                <a:cs typeface="Times New Roman" panose="02020603050405020304" pitchFamily="18" charset="0"/>
              </a:rPr>
              <a:t>侧重</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环境</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自身的审美</a:t>
            </a:r>
            <a:r>
              <a:rPr lang="en-US" altLang="zh-CN" sz="2000" kern="100">
                <a:solidFill>
                  <a:srgbClr val="C00000"/>
                </a:solidFill>
                <a:latin typeface="Times New Roman" panose="02020603050405020304" pitchFamily="18" charset="0"/>
                <a:cs typeface="Courier New" panose="02070309020205020404" pitchFamily="49" charset="0"/>
              </a:rPr>
              <a:t>)</a:t>
            </a:r>
            <a:endParaRPr lang="zh-CN" altLang="zh-CN" sz="2000" kern="100">
              <a:latin typeface="宋体" panose="02010600030101010101" pitchFamily="2" charset="-122"/>
              <a:ea typeface="宋体" panose="02010600030101010101" pitchFamily="2" charset="-122"/>
              <a:cs typeface="Courier New" panose="02070309020205020404" pitchFamily="49" charset="0"/>
            </a:endParaRPr>
          </a:p>
          <a:p>
            <a:pPr algn="just">
              <a:lnSpc>
                <a:spcPct val="130000"/>
              </a:lnSpc>
              <a:spcAft>
                <a:spcPct val="0"/>
              </a:spcAft>
              <a:tabLst>
                <a:tab pos="2250440"/>
              </a:tabLst>
            </a:pPr>
            <a:r>
              <a:rPr lang="en-US" altLang="zh-CN" sz="2000" kern="100">
                <a:solidFill>
                  <a:srgbClr val="C00000"/>
                </a:solidFill>
                <a:latin typeface="Times New Roman" panose="02020603050405020304" pitchFamily="18" charset="0"/>
                <a:cs typeface="Courier New" panose="02070309020205020404" pitchFamily="49" charset="0"/>
              </a:rPr>
              <a:t>(2)</a:t>
            </a:r>
            <a:r>
              <a:rPr lang="zh-CN" altLang="zh-CN" sz="2000" kern="100">
                <a:solidFill>
                  <a:srgbClr val="C00000"/>
                </a:solidFill>
                <a:latin typeface="Times New Roman" panose="02020603050405020304" pitchFamily="18" charset="0"/>
                <a:cs typeface="Times New Roman" panose="02020603050405020304" pitchFamily="18" charset="0"/>
              </a:rPr>
              <a:t>艺术手法上，</a:t>
            </a:r>
            <a:r>
              <a:rPr lang="zh-CN" altLang="zh-CN" sz="2000" kern="100">
                <a:solidFill>
                  <a:srgbClr val="0000FF"/>
                </a:solidFill>
                <a:latin typeface="Times New Roman" panose="02020603050405020304" pitchFamily="18" charset="0"/>
                <a:cs typeface="Times New Roman" panose="02020603050405020304" pitchFamily="18" charset="0"/>
              </a:rPr>
              <a:t>所描绘的蓑衣草具有丰富的象征意义</a:t>
            </a:r>
            <a:r>
              <a:rPr lang="zh-CN" altLang="zh-CN" sz="2000" kern="100">
                <a:solidFill>
                  <a:srgbClr val="C00000"/>
                </a:solidFill>
                <a:latin typeface="Times New Roman" panose="02020603050405020304" pitchFamily="18" charset="0"/>
                <a:cs typeface="Times New Roman" panose="02020603050405020304" pitchFamily="18" charset="0"/>
              </a:rPr>
              <a:t>。油绿、柔软、茂盛的蓑衣草象征着新时期农民美好的新生活，象征着小格与达子之间萌发的美好情感，象征着小格和达子身上具有的人性美。</a:t>
            </a:r>
            <a:r>
              <a:rPr lang="en-US" altLang="zh-CN" sz="2000" kern="100">
                <a:solidFill>
                  <a:srgbClr val="C00000"/>
                </a:solidFill>
                <a:latin typeface="Times New Roman" panose="02020603050405020304" pitchFamily="18" charset="0"/>
                <a:cs typeface="Courier New" panose="02070309020205020404" pitchFamily="49" charset="0"/>
              </a:rPr>
              <a:t>(</a:t>
            </a:r>
            <a:r>
              <a:rPr lang="zh-CN" altLang="zh-CN" sz="2000" kern="100">
                <a:solidFill>
                  <a:srgbClr val="C00000"/>
                </a:solidFill>
                <a:latin typeface="Times New Roman" panose="02020603050405020304" pitchFamily="18" charset="0"/>
                <a:cs typeface="Times New Roman" panose="02020603050405020304" pitchFamily="18" charset="0"/>
              </a:rPr>
              <a:t>侧重</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环境</a:t>
            </a:r>
            <a:r>
              <a:rPr lang="en-US" altLang="zh-CN" sz="2000" kern="100">
                <a:solidFill>
                  <a:srgbClr val="C00000"/>
                </a:solidFill>
                <a:latin typeface="宋体" panose="02010600030101010101" pitchFamily="2" charset="-122"/>
                <a:cs typeface="Times New Roman" panose="02020603050405020304" pitchFamily="18" charset="0"/>
              </a:rPr>
              <a:t>”</a:t>
            </a:r>
            <a:r>
              <a:rPr lang="zh-CN" altLang="zh-CN" sz="2000" kern="100">
                <a:solidFill>
                  <a:srgbClr val="C00000"/>
                </a:solidFill>
                <a:latin typeface="Times New Roman" panose="02020603050405020304" pitchFamily="18" charset="0"/>
                <a:cs typeface="Times New Roman" panose="02020603050405020304" pitchFamily="18" charset="0"/>
              </a:rPr>
              <a:t>的手法与人物关系</a:t>
            </a:r>
            <a:r>
              <a:rPr lang="en-US" altLang="zh-CN" sz="2000" kern="100" smtClean="0">
                <a:solidFill>
                  <a:srgbClr val="C00000"/>
                </a:solidFill>
                <a:latin typeface="Times New Roman" panose="02020603050405020304" pitchFamily="18" charset="0"/>
                <a:cs typeface="Courier New" panose="02070309020205020404" pitchFamily="49" charset="0"/>
              </a:rPr>
              <a:t>)</a:t>
            </a:r>
            <a:endParaRPr lang="en-US" altLang="zh-CN" sz="2000" kern="100" smtClean="0">
              <a:solidFill>
                <a:srgbClr val="C00000"/>
              </a:solidFill>
              <a:latin typeface="Times New Roman" panose="02020603050405020304" pitchFamily="18" charset="0"/>
              <a:cs typeface="Courier New" panose="02070309020205020404" pitchFamily="49" charset="0"/>
            </a:endParaRPr>
          </a:p>
          <a:p>
            <a:pPr lvl="0" algn="just">
              <a:lnSpc>
                <a:spcPct val="130000"/>
              </a:lnSpc>
              <a:tabLst>
                <a:tab pos="2250440"/>
              </a:tabLst>
            </a:pPr>
            <a:r>
              <a:rPr lang="en-US" altLang="zh-CN" sz="2000" kern="100">
                <a:solidFill>
                  <a:srgbClr val="C00000"/>
                </a:solidFill>
                <a:latin typeface="Times New Roman" panose="02020603050405020304" pitchFamily="18" charset="0"/>
                <a:cs typeface="Courier New" panose="02070309020205020404" pitchFamily="49" charset="0"/>
                <a:sym typeface="+mn-ea"/>
              </a:rPr>
              <a:t>(3)</a:t>
            </a:r>
            <a:r>
              <a:rPr lang="zh-CN" altLang="zh-CN" sz="2000" kern="100">
                <a:solidFill>
                  <a:srgbClr val="C00000"/>
                </a:solidFill>
                <a:latin typeface="Times New Roman" panose="02020603050405020304" pitchFamily="18" charset="0"/>
                <a:cs typeface="Times New Roman" panose="02020603050405020304" pitchFamily="18" charset="0"/>
                <a:sym typeface="+mn-ea"/>
              </a:rPr>
              <a:t>思想内容上，</a:t>
            </a:r>
            <a:r>
              <a:rPr lang="zh-CN" altLang="zh-CN" sz="2000" kern="100">
                <a:solidFill>
                  <a:srgbClr val="0000FF"/>
                </a:solidFill>
                <a:latin typeface="Times New Roman" panose="02020603050405020304" pitchFamily="18" charset="0"/>
                <a:cs typeface="Times New Roman" panose="02020603050405020304" pitchFamily="18" charset="0"/>
                <a:sym typeface="+mn-ea"/>
              </a:rPr>
              <a:t>使小说的主题得到深化</a:t>
            </a:r>
            <a:r>
              <a:rPr lang="zh-CN" altLang="zh-CN" sz="2000" kern="100">
                <a:solidFill>
                  <a:srgbClr val="C00000"/>
                </a:solidFill>
                <a:latin typeface="Times New Roman" panose="02020603050405020304" pitchFamily="18" charset="0"/>
                <a:cs typeface="Times New Roman" panose="02020603050405020304" pitchFamily="18" charset="0"/>
                <a:sym typeface="+mn-ea"/>
              </a:rPr>
              <a:t>。通过对蓑衣草的赞美，体现出人们对传统事物的重新认识，表现了当时农村青年对美好生活的渴望与追求。</a:t>
            </a:r>
            <a:r>
              <a:rPr lang="en-US" altLang="zh-CN" sz="2000" kern="100">
                <a:solidFill>
                  <a:srgbClr val="C00000"/>
                </a:solidFill>
                <a:latin typeface="Times New Roman" panose="02020603050405020304" pitchFamily="18" charset="0"/>
                <a:cs typeface="Courier New" panose="02070309020205020404" pitchFamily="49" charset="0"/>
                <a:sym typeface="+mn-ea"/>
              </a:rPr>
              <a:t>(</a:t>
            </a:r>
            <a:r>
              <a:rPr lang="zh-CN" altLang="zh-CN" sz="2000" kern="100">
                <a:solidFill>
                  <a:srgbClr val="C00000"/>
                </a:solidFill>
                <a:latin typeface="Times New Roman" panose="02020603050405020304" pitchFamily="18" charset="0"/>
                <a:cs typeface="Times New Roman" panose="02020603050405020304" pitchFamily="18" charset="0"/>
                <a:sym typeface="+mn-ea"/>
              </a:rPr>
              <a:t>侧重</a:t>
            </a:r>
            <a:r>
              <a:rPr lang="en-US" altLang="zh-CN" sz="2000" kern="100">
                <a:solidFill>
                  <a:srgbClr val="C00000"/>
                </a:solidFill>
                <a:latin typeface="宋体" panose="02010600030101010101" pitchFamily="2" charset="-122"/>
                <a:cs typeface="Times New Roman" panose="02020603050405020304" pitchFamily="18" charset="0"/>
                <a:sym typeface="+mn-ea"/>
              </a:rPr>
              <a:t>“</a:t>
            </a:r>
            <a:r>
              <a:rPr lang="zh-CN" altLang="zh-CN" sz="2000" kern="100">
                <a:solidFill>
                  <a:srgbClr val="C00000"/>
                </a:solidFill>
                <a:latin typeface="Times New Roman" panose="02020603050405020304" pitchFamily="18" charset="0"/>
                <a:cs typeface="Times New Roman" panose="02020603050405020304" pitchFamily="18" charset="0"/>
                <a:sym typeface="+mn-ea"/>
              </a:rPr>
              <a:t>环境</a:t>
            </a:r>
            <a:r>
              <a:rPr lang="en-US" altLang="zh-CN" sz="2000" kern="100">
                <a:solidFill>
                  <a:srgbClr val="C00000"/>
                </a:solidFill>
                <a:latin typeface="宋体" panose="02010600030101010101" pitchFamily="2" charset="-122"/>
                <a:cs typeface="Times New Roman" panose="02020603050405020304" pitchFamily="18" charset="0"/>
                <a:sym typeface="+mn-ea"/>
              </a:rPr>
              <a:t>”</a:t>
            </a:r>
            <a:r>
              <a:rPr lang="zh-CN" altLang="zh-CN" sz="2000" kern="100">
                <a:solidFill>
                  <a:srgbClr val="C00000"/>
                </a:solidFill>
                <a:latin typeface="Times New Roman" panose="02020603050405020304" pitchFamily="18" charset="0"/>
                <a:cs typeface="Times New Roman" panose="02020603050405020304" pitchFamily="18" charset="0"/>
                <a:sym typeface="+mn-ea"/>
              </a:rPr>
              <a:t>与主旨关系</a:t>
            </a:r>
            <a:r>
              <a:rPr lang="en-US" altLang="zh-CN" sz="2000" kern="100" smtClean="0">
                <a:solidFill>
                  <a:srgbClr val="C00000"/>
                </a:solidFill>
                <a:latin typeface="Times New Roman" panose="02020603050405020304" pitchFamily="18" charset="0"/>
                <a:cs typeface="Courier New" panose="02070309020205020404" pitchFamily="49" charset="0"/>
                <a:sym typeface="+mn-ea"/>
              </a:rPr>
              <a:t>)</a:t>
            </a:r>
            <a:endParaRPr lang="en-US" altLang="zh-CN" sz="2000" kern="100" smtClean="0">
              <a:solidFill>
                <a:srgbClr val="C00000"/>
              </a:solidFill>
              <a:latin typeface="Times New Roman" panose="02020603050405020304" pitchFamily="18" charset="0"/>
              <a:cs typeface="Courier New" panose="02070309020205020404" pitchFamily="49" charset="0"/>
            </a:endParaRPr>
          </a:p>
          <a:p>
            <a:pPr algn="just">
              <a:lnSpc>
                <a:spcPct val="130000"/>
              </a:lnSpc>
              <a:spcAft>
                <a:spcPct val="0"/>
              </a:spcAft>
              <a:tabLst>
                <a:tab pos="2250440"/>
              </a:tabLst>
            </a:pPr>
            <a:r>
              <a:rPr lang="en-US" altLang="zh-CN" sz="2000" kern="100">
                <a:solidFill>
                  <a:srgbClr val="C00000"/>
                </a:solidFill>
                <a:latin typeface="Times New Roman" panose="02020603050405020304" pitchFamily="18" charset="0"/>
                <a:cs typeface="Courier New" panose="02070309020205020404" pitchFamily="49" charset="0"/>
                <a:sym typeface="+mn-ea"/>
              </a:rPr>
              <a:t>(4)</a:t>
            </a:r>
            <a:r>
              <a:rPr lang="zh-CN" altLang="zh-CN" sz="2000" kern="100">
                <a:solidFill>
                  <a:srgbClr val="C00000"/>
                </a:solidFill>
                <a:latin typeface="Times New Roman" panose="02020603050405020304" pitchFamily="18" charset="0"/>
                <a:cs typeface="Times New Roman" panose="02020603050405020304" pitchFamily="18" charset="0"/>
                <a:sym typeface="+mn-ea"/>
              </a:rPr>
              <a:t>情感表现上，</a:t>
            </a:r>
            <a:r>
              <a:rPr lang="zh-CN" altLang="zh-CN" sz="2000" kern="100">
                <a:solidFill>
                  <a:srgbClr val="0000FF"/>
                </a:solidFill>
                <a:latin typeface="Times New Roman" panose="02020603050405020304" pitchFamily="18" charset="0"/>
                <a:cs typeface="Times New Roman" panose="02020603050405020304" pitchFamily="18" charset="0"/>
                <a:sym typeface="+mn-ea"/>
              </a:rPr>
              <a:t>将小格的情感表现得更为充分</a:t>
            </a:r>
            <a:r>
              <a:rPr lang="zh-CN" altLang="zh-CN" sz="2000" kern="100">
                <a:solidFill>
                  <a:srgbClr val="C00000"/>
                </a:solidFill>
                <a:latin typeface="Times New Roman" panose="02020603050405020304" pitchFamily="18" charset="0"/>
                <a:cs typeface="Times New Roman" panose="02020603050405020304" pitchFamily="18" charset="0"/>
                <a:sym typeface="+mn-ea"/>
              </a:rPr>
              <a:t>。通过对蓑衣草的赞美，含蓄地表达了小格对达子的佩服、信赖与朦胧的爱意。</a:t>
            </a:r>
            <a:r>
              <a:rPr lang="en-US" altLang="zh-CN" sz="2000" kern="100">
                <a:solidFill>
                  <a:srgbClr val="C00000"/>
                </a:solidFill>
                <a:latin typeface="Times New Roman" panose="02020603050405020304" pitchFamily="18" charset="0"/>
                <a:cs typeface="Courier New" panose="02070309020205020404" pitchFamily="49" charset="0"/>
                <a:sym typeface="+mn-ea"/>
              </a:rPr>
              <a:t>(</a:t>
            </a:r>
            <a:r>
              <a:rPr lang="zh-CN" altLang="zh-CN" sz="2000" kern="100">
                <a:solidFill>
                  <a:srgbClr val="C00000"/>
                </a:solidFill>
                <a:latin typeface="Times New Roman" panose="02020603050405020304" pitchFamily="18" charset="0"/>
                <a:cs typeface="Times New Roman" panose="02020603050405020304" pitchFamily="18" charset="0"/>
                <a:sym typeface="+mn-ea"/>
              </a:rPr>
              <a:t>侧重</a:t>
            </a:r>
            <a:r>
              <a:rPr lang="en-US" altLang="zh-CN" sz="2000" kern="100">
                <a:solidFill>
                  <a:srgbClr val="C00000"/>
                </a:solidFill>
                <a:latin typeface="宋体" panose="02010600030101010101" pitchFamily="2" charset="-122"/>
                <a:cs typeface="Times New Roman" panose="02020603050405020304" pitchFamily="18" charset="0"/>
                <a:sym typeface="+mn-ea"/>
              </a:rPr>
              <a:t>“</a:t>
            </a:r>
            <a:r>
              <a:rPr lang="zh-CN" altLang="zh-CN" sz="2000" kern="100">
                <a:solidFill>
                  <a:srgbClr val="C00000"/>
                </a:solidFill>
                <a:latin typeface="Times New Roman" panose="02020603050405020304" pitchFamily="18" charset="0"/>
                <a:cs typeface="Times New Roman" panose="02020603050405020304" pitchFamily="18" charset="0"/>
                <a:sym typeface="+mn-ea"/>
              </a:rPr>
              <a:t>环境</a:t>
            </a:r>
            <a:r>
              <a:rPr lang="en-US" altLang="zh-CN" sz="2000" kern="100">
                <a:solidFill>
                  <a:srgbClr val="C00000"/>
                </a:solidFill>
                <a:latin typeface="宋体" panose="02010600030101010101" pitchFamily="2" charset="-122"/>
                <a:cs typeface="Times New Roman" panose="02020603050405020304" pitchFamily="18" charset="0"/>
                <a:sym typeface="+mn-ea"/>
              </a:rPr>
              <a:t>”</a:t>
            </a:r>
            <a:r>
              <a:rPr lang="zh-CN" altLang="zh-CN" sz="2000" kern="100">
                <a:solidFill>
                  <a:srgbClr val="C00000"/>
                </a:solidFill>
                <a:latin typeface="Times New Roman" panose="02020603050405020304" pitchFamily="18" charset="0"/>
                <a:cs typeface="Times New Roman" panose="02020603050405020304" pitchFamily="18" charset="0"/>
                <a:sym typeface="+mn-ea"/>
              </a:rPr>
              <a:t>与人物情感</a:t>
            </a:r>
            <a:r>
              <a:rPr lang="en-US" altLang="zh-CN" sz="2000" kern="100">
                <a:solidFill>
                  <a:srgbClr val="C00000"/>
                </a:solidFill>
                <a:latin typeface="Times New Roman" panose="02020603050405020304" pitchFamily="18" charset="0"/>
                <a:cs typeface="Courier New" panose="02070309020205020404" pitchFamily="49" charset="0"/>
                <a:sym typeface="+mn-ea"/>
              </a:rPr>
              <a:t>)</a:t>
            </a:r>
            <a:endParaRPr lang="zh-CN" altLang="zh-CN" sz="2000" kern="100">
              <a:latin typeface="宋体" panose="02010600030101010101" pitchFamily="2" charset="-122"/>
              <a:ea typeface="宋体" panose="02010600030101010101" pitchFamily="2" charset="-122"/>
              <a:cs typeface="Courier New" panose="02070309020205020404" pitchFamily="49" charset="0"/>
            </a:endParaRPr>
          </a:p>
          <a:p>
            <a:pPr algn="just">
              <a:lnSpc>
                <a:spcPct val="130000"/>
              </a:lnSpc>
              <a:spcAft>
                <a:spcPct val="0"/>
              </a:spcAft>
              <a:tabLst>
                <a:tab pos="2250440"/>
              </a:tabLst>
            </a:pPr>
            <a:r>
              <a:rPr lang="en-US" altLang="zh-CN" sz="2000" kern="100">
                <a:solidFill>
                  <a:srgbClr val="C00000"/>
                </a:solidFill>
                <a:latin typeface="Times New Roman" panose="02020603050405020304" pitchFamily="18" charset="0"/>
                <a:cs typeface="Courier New" panose="02070309020205020404" pitchFamily="49" charset="0"/>
                <a:sym typeface="+mn-ea"/>
              </a:rPr>
              <a:t>(5)</a:t>
            </a:r>
            <a:r>
              <a:rPr lang="zh-CN" altLang="zh-CN" sz="2000" kern="100">
                <a:solidFill>
                  <a:srgbClr val="C00000"/>
                </a:solidFill>
                <a:latin typeface="Times New Roman" panose="02020603050405020304" pitchFamily="18" charset="0"/>
                <a:cs typeface="Times New Roman" panose="02020603050405020304" pitchFamily="18" charset="0"/>
                <a:sym typeface="+mn-ea"/>
              </a:rPr>
              <a:t>人物形象上，</a:t>
            </a:r>
            <a:r>
              <a:rPr lang="zh-CN" altLang="zh-CN" sz="2000" kern="100">
                <a:solidFill>
                  <a:srgbClr val="0000FF"/>
                </a:solidFill>
                <a:latin typeface="Times New Roman" panose="02020603050405020304" pitchFamily="18" charset="0"/>
                <a:cs typeface="Times New Roman" panose="02020603050405020304" pitchFamily="18" charset="0"/>
                <a:sym typeface="+mn-ea"/>
              </a:rPr>
              <a:t>使小格的形象更加丰满</a:t>
            </a:r>
            <a:r>
              <a:rPr lang="zh-CN" altLang="zh-CN" sz="2000" kern="100">
                <a:solidFill>
                  <a:srgbClr val="C00000"/>
                </a:solidFill>
                <a:latin typeface="Times New Roman" panose="02020603050405020304" pitchFamily="18" charset="0"/>
                <a:cs typeface="Times New Roman" panose="02020603050405020304" pitchFamily="18" charset="0"/>
                <a:sym typeface="+mn-ea"/>
              </a:rPr>
              <a:t>。小格纯朴勤劳而又自尊敏感，结尾隐含着她对未来美好生活的憧憬，显示出她乐观自信的一面。</a:t>
            </a:r>
            <a:r>
              <a:rPr lang="en-US" altLang="zh-CN" sz="2000" kern="100">
                <a:solidFill>
                  <a:srgbClr val="C00000"/>
                </a:solidFill>
                <a:latin typeface="Times New Roman" panose="02020603050405020304" pitchFamily="18" charset="0"/>
                <a:cs typeface="Courier New" panose="02070309020205020404" pitchFamily="49" charset="0"/>
                <a:sym typeface="+mn-ea"/>
              </a:rPr>
              <a:t>(</a:t>
            </a:r>
            <a:r>
              <a:rPr lang="zh-CN" altLang="zh-CN" sz="2000" kern="100">
                <a:solidFill>
                  <a:srgbClr val="C00000"/>
                </a:solidFill>
                <a:latin typeface="Times New Roman" panose="02020603050405020304" pitchFamily="18" charset="0"/>
                <a:cs typeface="Times New Roman" panose="02020603050405020304" pitchFamily="18" charset="0"/>
                <a:sym typeface="+mn-ea"/>
              </a:rPr>
              <a:t>侧重</a:t>
            </a:r>
            <a:r>
              <a:rPr lang="en-US" altLang="zh-CN" sz="2000" kern="100">
                <a:solidFill>
                  <a:srgbClr val="C00000"/>
                </a:solidFill>
                <a:latin typeface="宋体" panose="02010600030101010101" pitchFamily="2" charset="-122"/>
                <a:cs typeface="Times New Roman" panose="02020603050405020304" pitchFamily="18" charset="0"/>
                <a:sym typeface="+mn-ea"/>
              </a:rPr>
              <a:t>“</a:t>
            </a:r>
            <a:r>
              <a:rPr lang="zh-CN" altLang="zh-CN" sz="2000" kern="100">
                <a:solidFill>
                  <a:srgbClr val="C00000"/>
                </a:solidFill>
                <a:latin typeface="Times New Roman" panose="02020603050405020304" pitchFamily="18" charset="0"/>
                <a:cs typeface="Times New Roman" panose="02020603050405020304" pitchFamily="18" charset="0"/>
                <a:sym typeface="+mn-ea"/>
              </a:rPr>
              <a:t>环境</a:t>
            </a:r>
            <a:r>
              <a:rPr lang="en-US" altLang="zh-CN" sz="2000" kern="100">
                <a:solidFill>
                  <a:srgbClr val="C00000"/>
                </a:solidFill>
                <a:latin typeface="宋体" panose="02010600030101010101" pitchFamily="2" charset="-122"/>
                <a:cs typeface="Times New Roman" panose="02020603050405020304" pitchFamily="18" charset="0"/>
                <a:sym typeface="+mn-ea"/>
              </a:rPr>
              <a:t>”</a:t>
            </a:r>
            <a:r>
              <a:rPr lang="zh-CN" altLang="zh-CN" sz="2000" kern="100">
                <a:solidFill>
                  <a:srgbClr val="C00000"/>
                </a:solidFill>
                <a:latin typeface="Times New Roman" panose="02020603050405020304" pitchFamily="18" charset="0"/>
                <a:cs typeface="Times New Roman" panose="02020603050405020304" pitchFamily="18" charset="0"/>
                <a:sym typeface="+mn-ea"/>
              </a:rPr>
              <a:t>与人物形象</a:t>
            </a:r>
            <a:r>
              <a:rPr lang="en-US" altLang="zh-CN" sz="2000" kern="100">
                <a:solidFill>
                  <a:srgbClr val="C00000"/>
                </a:solidFill>
                <a:latin typeface="Times New Roman" panose="02020603050405020304" pitchFamily="18" charset="0"/>
                <a:cs typeface="Courier New" panose="02070309020205020404" pitchFamily="49" charset="0"/>
                <a:sym typeface="+mn-ea"/>
              </a:rPr>
              <a:t>)</a:t>
            </a:r>
            <a:endParaRPr lang="en-US" altLang="zh-CN" sz="2000" kern="100">
              <a:solidFill>
                <a:srgbClr val="C00000"/>
              </a:solidFill>
              <a:latin typeface="Times New Roman" panose="02020603050405020304" pitchFamily="18" charset="0"/>
              <a:cs typeface="Courier New" panose="02070309020205020404" pitchFamily="49" charset="0"/>
              <a:sym typeface="+mn-ea"/>
            </a:endParaRPr>
          </a:p>
          <a:p>
            <a:pPr algn="just">
              <a:lnSpc>
                <a:spcPct val="130000"/>
              </a:lnSpc>
              <a:spcAft>
                <a:spcPct val="0"/>
              </a:spcAft>
              <a:tabLst>
                <a:tab pos="2250440"/>
              </a:tabLst>
            </a:pPr>
            <a:r>
              <a:rPr lang="en-US" altLang="zh-CN" sz="2000" kern="100">
                <a:solidFill>
                  <a:srgbClr val="C00000"/>
                </a:solidFill>
                <a:latin typeface="Times New Roman" panose="02020603050405020304" pitchFamily="18" charset="0"/>
                <a:cs typeface="Courier New" panose="02070309020205020404" pitchFamily="49" charset="0"/>
                <a:sym typeface="+mn-ea"/>
              </a:rPr>
              <a:t>(6)</a:t>
            </a:r>
            <a:r>
              <a:rPr lang="zh-CN" altLang="zh-CN" sz="2000" kern="100">
                <a:solidFill>
                  <a:srgbClr val="C00000"/>
                </a:solidFill>
                <a:latin typeface="Times New Roman" panose="02020603050405020304" pitchFamily="18" charset="0"/>
                <a:cs typeface="Times New Roman" panose="02020603050405020304" pitchFamily="18" charset="0"/>
                <a:sym typeface="+mn-ea"/>
              </a:rPr>
              <a:t>艺术结构上，</a:t>
            </a:r>
            <a:r>
              <a:rPr lang="zh-CN" altLang="zh-CN" sz="2000" kern="100">
                <a:solidFill>
                  <a:srgbClr val="0000FF"/>
                </a:solidFill>
                <a:latin typeface="Times New Roman" panose="02020603050405020304" pitchFamily="18" charset="0"/>
                <a:cs typeface="Times New Roman" panose="02020603050405020304" pitchFamily="18" charset="0"/>
                <a:sym typeface="+mn-ea"/>
              </a:rPr>
              <a:t>呼应前文且为读者留下想象的空间</a:t>
            </a:r>
            <a:r>
              <a:rPr lang="zh-CN" altLang="zh-CN" sz="2000" kern="100">
                <a:solidFill>
                  <a:srgbClr val="C00000"/>
                </a:solidFill>
                <a:latin typeface="Times New Roman" panose="02020603050405020304" pitchFamily="18" charset="0"/>
                <a:cs typeface="Times New Roman" panose="02020603050405020304" pitchFamily="18" charset="0"/>
                <a:sym typeface="+mn-ea"/>
              </a:rPr>
              <a:t>。结尾照应小说标题，并与前文对蓑衣的多处描写和达子的编蓑衣的建议形成呼应，同时使读者心中对小格的未来充满想象。</a:t>
            </a:r>
            <a:r>
              <a:rPr lang="en-US" altLang="zh-CN" sz="2000" kern="100">
                <a:solidFill>
                  <a:srgbClr val="C00000"/>
                </a:solidFill>
                <a:latin typeface="Times New Roman" panose="02020603050405020304" pitchFamily="18" charset="0"/>
                <a:cs typeface="Courier New" panose="02070309020205020404" pitchFamily="49" charset="0"/>
                <a:sym typeface="+mn-ea"/>
              </a:rPr>
              <a:t>(</a:t>
            </a:r>
            <a:r>
              <a:rPr lang="zh-CN" altLang="zh-CN" sz="2000" kern="100">
                <a:solidFill>
                  <a:srgbClr val="C00000"/>
                </a:solidFill>
                <a:latin typeface="Times New Roman" panose="02020603050405020304" pitchFamily="18" charset="0"/>
                <a:cs typeface="Times New Roman" panose="02020603050405020304" pitchFamily="18" charset="0"/>
                <a:sym typeface="+mn-ea"/>
              </a:rPr>
              <a:t>侧重</a:t>
            </a:r>
            <a:r>
              <a:rPr lang="en-US" altLang="zh-CN" sz="2000" kern="100">
                <a:solidFill>
                  <a:srgbClr val="C00000"/>
                </a:solidFill>
                <a:latin typeface="宋体" panose="02010600030101010101" pitchFamily="2" charset="-122"/>
                <a:cs typeface="Times New Roman" panose="02020603050405020304" pitchFamily="18" charset="0"/>
                <a:sym typeface="+mn-ea"/>
              </a:rPr>
              <a:t>“</a:t>
            </a:r>
            <a:r>
              <a:rPr lang="zh-CN" altLang="zh-CN" sz="2000" kern="100">
                <a:solidFill>
                  <a:srgbClr val="C00000"/>
                </a:solidFill>
                <a:latin typeface="Times New Roman" panose="02020603050405020304" pitchFamily="18" charset="0"/>
                <a:cs typeface="Times New Roman" panose="02020603050405020304" pitchFamily="18" charset="0"/>
                <a:sym typeface="+mn-ea"/>
              </a:rPr>
              <a:t>环境</a:t>
            </a:r>
            <a:r>
              <a:rPr lang="en-US" altLang="zh-CN" sz="2000" kern="100">
                <a:solidFill>
                  <a:srgbClr val="C00000"/>
                </a:solidFill>
                <a:latin typeface="宋体" panose="02010600030101010101" pitchFamily="2" charset="-122"/>
                <a:cs typeface="Times New Roman" panose="02020603050405020304" pitchFamily="18" charset="0"/>
                <a:sym typeface="+mn-ea"/>
              </a:rPr>
              <a:t>”</a:t>
            </a:r>
            <a:r>
              <a:rPr lang="zh-CN" altLang="zh-CN" sz="2000" kern="100">
                <a:solidFill>
                  <a:srgbClr val="C00000"/>
                </a:solidFill>
                <a:latin typeface="Times New Roman" panose="02020603050405020304" pitchFamily="18" charset="0"/>
                <a:cs typeface="Times New Roman" panose="02020603050405020304" pitchFamily="18" charset="0"/>
                <a:sym typeface="+mn-ea"/>
              </a:rPr>
              <a:t>与结构关系</a:t>
            </a:r>
            <a:r>
              <a:rPr lang="en-US" altLang="zh-CN" sz="2000" kern="100">
                <a:solidFill>
                  <a:srgbClr val="C00000"/>
                </a:solidFill>
                <a:latin typeface="Times New Roman" panose="02020603050405020304" pitchFamily="18" charset="0"/>
                <a:cs typeface="Courier New" panose="02070309020205020404" pitchFamily="49" charset="0"/>
                <a:sym typeface="+mn-ea"/>
              </a:rPr>
              <a:t>)(</a:t>
            </a:r>
            <a:r>
              <a:rPr lang="zh-CN" altLang="zh-CN" sz="2000" kern="100">
                <a:solidFill>
                  <a:srgbClr val="C00000"/>
                </a:solidFill>
                <a:latin typeface="Times New Roman" panose="02020603050405020304" pitchFamily="18" charset="0"/>
                <a:cs typeface="Times New Roman" panose="02020603050405020304" pitchFamily="18" charset="0"/>
                <a:sym typeface="+mn-ea"/>
              </a:rPr>
              <a:t>任意答出三点即可</a:t>
            </a:r>
            <a:r>
              <a:rPr lang="en-US" altLang="zh-CN" sz="2000" kern="100">
                <a:solidFill>
                  <a:srgbClr val="C00000"/>
                </a:solidFill>
                <a:latin typeface="Times New Roman" panose="02020603050405020304" pitchFamily="18" charset="0"/>
                <a:cs typeface="Courier New" panose="02070309020205020404" pitchFamily="49" charset="0"/>
                <a:sym typeface="+mn-ea"/>
              </a:rPr>
              <a:t>)</a:t>
            </a:r>
            <a:endParaRPr lang="zh-CN" altLang="zh-CN" sz="2000" kern="100">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500"/>
                                        <p:tgtEl>
                                          <p:spTgt spid="11">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Effect transition="in" filter="blinds(horizontal)">
                                      <p:cBhvr>
                                        <p:cTn id="12" dur="500"/>
                                        <p:tgtEl>
                                          <p:spTgt spid="11">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Effect transition="in" filter="blinds(horizontal)">
                                      <p:cBhvr>
                                        <p:cTn id="17" dur="500"/>
                                        <p:tgtEl>
                                          <p:spTgt spid="11">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1">
                                            <p:txEl>
                                              <p:pRg st="3" end="3"/>
                                            </p:txEl>
                                          </p:spTgt>
                                        </p:tgtEl>
                                        <p:attrNameLst>
                                          <p:attrName>style.visibility</p:attrName>
                                        </p:attrNameLst>
                                      </p:cBhvr>
                                      <p:to>
                                        <p:strVal val="visible"/>
                                      </p:to>
                                    </p:set>
                                    <p:animEffect transition="in" filter="blinds(horizontal)">
                                      <p:cBhvr>
                                        <p:cTn id="22" dur="500"/>
                                        <p:tgtEl>
                                          <p:spTgt spid="11">
                                            <p:txEl>
                                              <p:pRg st="3" end="3"/>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1">
                                            <p:txEl>
                                              <p:pRg st="4" end="4"/>
                                            </p:txEl>
                                          </p:spTgt>
                                        </p:tgtEl>
                                        <p:attrNameLst>
                                          <p:attrName>style.visibility</p:attrName>
                                        </p:attrNameLst>
                                      </p:cBhvr>
                                      <p:to>
                                        <p:strVal val="visible"/>
                                      </p:to>
                                    </p:set>
                                    <p:animEffect transition="in" filter="blinds(horizontal)">
                                      <p:cBhvr>
                                        <p:cTn id="27" dur="500"/>
                                        <p:tgtEl>
                                          <p:spTgt spid="11">
                                            <p:txEl>
                                              <p:pRg st="4" end="4"/>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11">
                                            <p:txEl>
                                              <p:pRg st="5" end="5"/>
                                            </p:txEl>
                                          </p:spTgt>
                                        </p:tgtEl>
                                        <p:attrNameLst>
                                          <p:attrName>style.visibility</p:attrName>
                                        </p:attrNameLst>
                                      </p:cBhvr>
                                      <p:to>
                                        <p:strVal val="visible"/>
                                      </p:to>
                                    </p:set>
                                    <p:animEffect transition="in" filter="blinds(horizontal)">
                                      <p:cBhvr>
                                        <p:cTn id="32" dur="500"/>
                                        <p:tgtEl>
                                          <p:spTgt spid="1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p:cNvSpPr/>
          <p:nvPr/>
        </p:nvSpPr>
        <p:spPr>
          <a:xfrm>
            <a:off x="410766" y="102634"/>
            <a:ext cx="11445080" cy="1210945"/>
          </a:xfrm>
          <a:prstGeom prst="rect">
            <a:avLst/>
          </a:prstGeom>
        </p:spPr>
        <p:txBody>
          <a:bodyPr wrap="square">
            <a:spAutoFit/>
          </a:bodyPr>
          <a:lstStyle/>
          <a:p>
            <a:pPr algn="ctr">
              <a:lnSpc>
                <a:spcPct val="130000"/>
              </a:lnSpc>
              <a:spcAft>
                <a:spcPct val="0"/>
              </a:spcAft>
              <a:tabLst>
                <a:tab pos="2250440"/>
              </a:tabLst>
            </a:pPr>
            <a:r>
              <a:rPr lang="zh-CN" altLang="zh-CN" sz="2800" b="1" kern="100">
                <a:latin typeface="Times New Roman" panose="02020603050405020304" pitchFamily="18" charset="0"/>
                <a:ea typeface="方正中等线简体" panose="03000509000000000000" pitchFamily="65" charset="-122"/>
                <a:cs typeface="Times New Roman" panose="02020603050405020304" pitchFamily="18" charset="0"/>
              </a:rPr>
              <a:t>类题延读</a:t>
            </a:r>
            <a:endParaRPr lang="zh-CN" altLang="zh-CN" sz="1050" kern="100">
              <a:latin typeface="宋体" panose="02010600030101010101" pitchFamily="2" charset="-122"/>
              <a:ea typeface="宋体" panose="02010600030101010101" pitchFamily="2" charset="-122"/>
              <a:cs typeface="Courier New" panose="02070309020205020404" pitchFamily="49" charset="0"/>
            </a:endParaRPr>
          </a:p>
          <a:p>
            <a:pPr algn="just">
              <a:lnSpc>
                <a:spcPct val="130000"/>
              </a:lnSpc>
              <a:spcAft>
                <a:spcPct val="0"/>
              </a:spcAft>
              <a:tabLst>
                <a:tab pos="2250440"/>
              </a:tabLst>
            </a:pPr>
            <a:r>
              <a:rPr lang="en-US" altLang="zh-CN" sz="2800" kern="100">
                <a:latin typeface="Times New Roman" panose="02020603050405020304" pitchFamily="18" charset="0"/>
                <a:ea typeface="方正中等线简体" panose="03000509000000000000" pitchFamily="65" charset="-122"/>
                <a:cs typeface="Courier New" panose="02070309020205020404" pitchFamily="49" charset="0"/>
              </a:rPr>
              <a:t>1.</a:t>
            </a:r>
            <a:r>
              <a:rPr lang="zh-CN" altLang="zh-CN" sz="2800" kern="100">
                <a:latin typeface="Times New Roman" panose="02020603050405020304" pitchFamily="18" charset="0"/>
                <a:ea typeface="方正中等线简体" panose="03000509000000000000" pitchFamily="65" charset="-122"/>
                <a:cs typeface="Times New Roman" panose="02020603050405020304" pitchFamily="18" charset="0"/>
              </a:rPr>
              <a:t>小说中有多处景物描写，请分析其功能</a:t>
            </a:r>
            <a:r>
              <a:rPr lang="zh-CN" altLang="zh-CN" sz="2800" kern="100" smtClean="0">
                <a:latin typeface="Times New Roman" panose="02020603050405020304" pitchFamily="18" charset="0"/>
                <a:ea typeface="方正中等线简体" panose="03000509000000000000" pitchFamily="65" charset="-122"/>
                <a:cs typeface="Times New Roman" panose="02020603050405020304" pitchFamily="18" charset="0"/>
              </a:rPr>
              <a:t>。</a:t>
            </a:r>
            <a:r>
              <a:rPr lang="en-US" altLang="zh-CN" sz="2800" kern="100" smtClean="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《到梨花屯去》第</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8</a:t>
            </a:r>
            <a:r>
              <a:rPr lang="zh-CN" altLang="zh-CN" sz="2800" kern="100">
                <a:latin typeface="Times New Roman" panose="02020603050405020304" pitchFamily="18" charset="0"/>
                <a:ea typeface="楷体_GB2312" panose="02010609030101010101" pitchFamily="49" charset="-122"/>
                <a:cs typeface="Times New Roman" panose="02020603050405020304" pitchFamily="18" charset="0"/>
              </a:rPr>
              <a:t>题</a:t>
            </a:r>
            <a:r>
              <a:rPr lang="en-US" altLang="zh-CN" sz="2800" kern="100">
                <a:latin typeface="Times New Roman" panose="02020603050405020304" pitchFamily="18" charset="0"/>
                <a:ea typeface="楷体_GB2312" panose="02010609030101010101" pitchFamily="49" charset="-122"/>
                <a:cs typeface="Courier New" panose="02070309020205020404" pitchFamily="49" charset="0"/>
              </a:rPr>
              <a:t>)</a:t>
            </a:r>
            <a:endParaRPr lang="zh-CN" altLang="zh-CN" sz="1050" kern="100">
              <a:effectLst/>
              <a:latin typeface="楷体_GB2312" panose="02010609030101010101" pitchFamily="49" charset="-122"/>
              <a:ea typeface="楷体_GB2312" panose="02010609030101010101" pitchFamily="49" charset="-122"/>
              <a:cs typeface="Courier New" panose="02070309020205020404" pitchFamily="49" charset="0"/>
            </a:endParaRPr>
          </a:p>
        </p:txBody>
      </p:sp>
      <p:sp>
        <p:nvSpPr>
          <p:cNvPr id="11" name="矩形 10"/>
          <p:cNvSpPr/>
          <p:nvPr/>
        </p:nvSpPr>
        <p:spPr>
          <a:xfrm>
            <a:off x="5540375" y="1612900"/>
            <a:ext cx="6426835" cy="3969385"/>
          </a:xfrm>
          <a:prstGeom prst="rect">
            <a:avLst/>
          </a:prstGeom>
        </p:spPr>
        <p:txBody>
          <a:bodyPr wrap="square">
            <a:spAutoFit/>
          </a:bodyPr>
          <a:lstStyle/>
          <a:p>
            <a:pPr algn="ctr">
              <a:lnSpc>
                <a:spcPct val="150000"/>
              </a:lnSpc>
              <a:spcAft>
                <a:spcPct val="0"/>
              </a:spcAft>
              <a:tabLst>
                <a:tab pos="2250440"/>
              </a:tabLst>
            </a:pPr>
            <a:r>
              <a:rPr lang="zh-CN" altLang="zh-CN"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rPr>
              <a:t>答案　</a:t>
            </a:r>
            <a:endParaRPr lang="zh-CN" altLang="zh-CN"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spcAft>
                <a:spcPct val="0"/>
              </a:spcAft>
              <a:tabLst>
                <a:tab pos="2250440"/>
              </a:tabLst>
            </a:pPr>
            <a:r>
              <a:rPr lang="en-US" altLang="zh-CN" kern="100">
                <a:solidFill>
                  <a:srgbClr val="C00000"/>
                </a:solidFill>
                <a:latin typeface="宋体" panose="02010600030101010101" pitchFamily="2" charset="-122"/>
                <a:cs typeface="Times New Roman" panose="02020603050405020304" pitchFamily="18" charset="0"/>
              </a:rPr>
              <a:t>①</a:t>
            </a:r>
            <a:r>
              <a:rPr lang="zh-CN" altLang="zh-CN" kern="100">
                <a:solidFill>
                  <a:srgbClr val="C00000"/>
                </a:solidFill>
                <a:latin typeface="Times New Roman" panose="02020603050405020304" pitchFamily="18" charset="0"/>
                <a:cs typeface="Times New Roman" panose="02020603050405020304" pitchFamily="18" charset="0"/>
              </a:rPr>
              <a:t>到梨花屯去沿途风景，</a:t>
            </a:r>
            <a:r>
              <a:rPr lang="zh-CN" altLang="zh-CN" kern="100">
                <a:solidFill>
                  <a:srgbClr val="0000FF"/>
                </a:solidFill>
                <a:latin typeface="Times New Roman" panose="02020603050405020304" pitchFamily="18" charset="0"/>
                <a:cs typeface="Times New Roman" panose="02020603050405020304" pitchFamily="18" charset="0"/>
              </a:rPr>
              <a:t>为故事展开提供自然的背景</a:t>
            </a:r>
            <a:r>
              <a:rPr lang="zh-CN" altLang="zh-CN" kern="100">
                <a:solidFill>
                  <a:srgbClr val="C00000"/>
                </a:solidFill>
                <a:latin typeface="Times New Roman" panose="02020603050405020304" pitchFamily="18" charset="0"/>
                <a:cs typeface="Times New Roman" panose="02020603050405020304" pitchFamily="18" charset="0"/>
              </a:rPr>
              <a:t>；</a:t>
            </a:r>
            <a:endParaRPr lang="zh-CN" altLang="zh-CN" sz="1000"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250440"/>
              </a:tabLst>
            </a:pPr>
            <a:r>
              <a:rPr lang="en-US" altLang="zh-CN" kern="100">
                <a:solidFill>
                  <a:srgbClr val="C00000"/>
                </a:solidFill>
                <a:latin typeface="宋体" panose="02010600030101010101" pitchFamily="2" charset="-122"/>
                <a:cs typeface="Times New Roman" panose="02020603050405020304" pitchFamily="18" charset="0"/>
              </a:rPr>
              <a:t>②</a:t>
            </a:r>
            <a:r>
              <a:rPr lang="zh-CN" altLang="zh-CN" kern="100">
                <a:solidFill>
                  <a:srgbClr val="C00000"/>
                </a:solidFill>
                <a:latin typeface="Times New Roman" panose="02020603050405020304" pitchFamily="18" charset="0"/>
                <a:cs typeface="Times New Roman" panose="02020603050405020304" pitchFamily="18" charset="0"/>
              </a:rPr>
              <a:t>以景物描写的插入来配合</a:t>
            </a:r>
            <a:r>
              <a:rPr lang="zh-CN" altLang="zh-CN" kern="100">
                <a:solidFill>
                  <a:srgbClr val="0000FF"/>
                </a:solidFill>
                <a:latin typeface="Times New Roman" panose="02020603050405020304" pitchFamily="18" charset="0"/>
                <a:cs typeface="Times New Roman" panose="02020603050405020304" pitchFamily="18" charset="0"/>
              </a:rPr>
              <a:t>氛围的变化及谢、赵二人的心理变化</a:t>
            </a:r>
            <a:r>
              <a:rPr lang="zh-CN" altLang="zh-CN" kern="100">
                <a:solidFill>
                  <a:srgbClr val="C00000"/>
                </a:solidFill>
                <a:latin typeface="Times New Roman" panose="02020603050405020304" pitchFamily="18" charset="0"/>
                <a:cs typeface="Times New Roman" panose="02020603050405020304" pitchFamily="18" charset="0"/>
              </a:rPr>
              <a:t>；</a:t>
            </a:r>
            <a:endParaRPr lang="zh-CN" altLang="zh-CN" sz="1000"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tabLst>
                <a:tab pos="2250440"/>
              </a:tabLst>
            </a:pPr>
            <a:r>
              <a:rPr lang="en-US" altLang="zh-CN" kern="100">
                <a:solidFill>
                  <a:srgbClr val="C00000"/>
                </a:solidFill>
                <a:latin typeface="宋体" panose="02010600030101010101" pitchFamily="2" charset="-122"/>
                <a:cs typeface="Times New Roman" panose="02020603050405020304" pitchFamily="18" charset="0"/>
              </a:rPr>
              <a:t>③</a:t>
            </a:r>
            <a:r>
              <a:rPr lang="zh-CN" altLang="zh-CN" kern="100">
                <a:solidFill>
                  <a:srgbClr val="C00000"/>
                </a:solidFill>
                <a:latin typeface="Times New Roman" panose="02020603050405020304" pitchFamily="18" charset="0"/>
                <a:cs typeface="Times New Roman" panose="02020603050405020304" pitchFamily="18" charset="0"/>
              </a:rPr>
              <a:t>使小说具有</a:t>
            </a:r>
            <a:r>
              <a:rPr lang="zh-CN" altLang="zh-CN" kern="100">
                <a:solidFill>
                  <a:srgbClr val="0000FF"/>
                </a:solidFill>
                <a:latin typeface="Times New Roman" panose="02020603050405020304" pitchFamily="18" charset="0"/>
                <a:cs typeface="Times New Roman" panose="02020603050405020304" pitchFamily="18" charset="0"/>
              </a:rPr>
              <a:t>清新的田园风格</a:t>
            </a:r>
            <a:r>
              <a:rPr lang="zh-CN" altLang="zh-CN" kern="100">
                <a:solidFill>
                  <a:srgbClr val="C00000"/>
                </a:solidFill>
                <a:latin typeface="Times New Roman" panose="02020603050405020304" pitchFamily="18" charset="0"/>
                <a:cs typeface="Times New Roman" panose="02020603050405020304" pitchFamily="18" charset="0"/>
              </a:rPr>
              <a:t>，流露出生机勃勃的时代气息。</a:t>
            </a:r>
            <a:endParaRPr lang="zh-CN" altLang="zh-CN" kern="100">
              <a:solidFill>
                <a:srgbClr val="C00000"/>
              </a:solidFill>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2" name="文本框 1"/>
          <p:cNvSpPr txBox="1"/>
          <p:nvPr/>
        </p:nvSpPr>
        <p:spPr>
          <a:xfrm>
            <a:off x="410845" y="1781810"/>
            <a:ext cx="5024755" cy="4659630"/>
          </a:xfrm>
          <a:prstGeom prst="rect">
            <a:avLst/>
          </a:prstGeom>
          <a:noFill/>
        </p:spPr>
        <p:txBody>
          <a:bodyPr wrap="square" rtlCol="0" anchor="t">
            <a:spAutoFit/>
            <a:scene3d>
              <a:camera prst="orthographicFront"/>
              <a:lightRig rig="threePt" dir="t"/>
            </a:scene3d>
          </a:bodyPr>
          <a:lstStyle/>
          <a:p>
            <a:pPr>
              <a:lnSpc>
                <a:spcPct val="110000"/>
              </a:lnSpc>
            </a:pPr>
            <a:r>
              <a:rPr lang="zh-CN" altLang="en-US" sz="1800">
                <a:solidFill>
                  <a:schemeClr val="accent1"/>
                </a:solidFill>
                <a:effectLst>
                  <a:outerShdw blurRad="38100" dist="25400" dir="5400000" algn="ctr" rotWithShape="0">
                    <a:srgbClr val="6E747A">
                      <a:alpha val="43000"/>
                    </a:srgbClr>
                  </a:outerShdw>
                </a:effectLst>
              </a:rPr>
              <a:t>A. 天色好晴朗。水田还没有栽上秧子，但包谷已长得十分青葱，初夏的山野，透露着旺盛的生命力，叫人沉醉不已。</a:t>
            </a:r>
            <a:endParaRPr lang="zh-CN" altLang="en-US" sz="1800">
              <a:solidFill>
                <a:schemeClr val="accent1"/>
              </a:solidFill>
              <a:effectLst>
                <a:outerShdw blurRad="38100" dist="25400" dir="5400000" algn="ctr" rotWithShape="0">
                  <a:srgbClr val="6E747A">
                    <a:alpha val="43000"/>
                  </a:srgbClr>
                </a:outerShdw>
              </a:effectLst>
            </a:endParaRPr>
          </a:p>
          <a:p>
            <a:pPr>
              <a:lnSpc>
                <a:spcPct val="110000"/>
              </a:lnSpc>
            </a:pPr>
            <a:r>
              <a:rPr lang="zh-CN" altLang="en-US" sz="1800">
                <a:solidFill>
                  <a:schemeClr val="accent1"/>
                </a:solidFill>
                <a:effectLst>
                  <a:outerShdw blurRad="38100" dist="25400" dir="5400000" algn="ctr" rotWithShape="0">
                    <a:srgbClr val="6E747A">
                      <a:alpha val="43000"/>
                    </a:srgbClr>
                  </a:outerShdw>
                </a:effectLst>
              </a:rPr>
              <a:t>B.笑颜使气氛松动起来。三只白鹤高高飞过，不慌不忙扇动着长长的翅膀，在蓝天里显得又白又亮……</a:t>
            </a:r>
            <a:endParaRPr lang="zh-CN" altLang="en-US" sz="1800">
              <a:solidFill>
                <a:schemeClr val="accent1"/>
              </a:solidFill>
              <a:effectLst>
                <a:outerShdw blurRad="38100" dist="25400" dir="5400000" algn="ctr" rotWithShape="0">
                  <a:srgbClr val="6E747A">
                    <a:alpha val="43000"/>
                  </a:srgbClr>
                </a:outerShdw>
              </a:effectLst>
            </a:endParaRPr>
          </a:p>
          <a:p>
            <a:pPr>
              <a:lnSpc>
                <a:spcPct val="110000"/>
              </a:lnSpc>
            </a:pPr>
            <a:r>
              <a:rPr lang="zh-CN" altLang="en-US" sz="1800">
                <a:solidFill>
                  <a:schemeClr val="accent1"/>
                </a:solidFill>
                <a:effectLst>
                  <a:outerShdw blurRad="38100" dist="25400" dir="5400000" algn="ctr" rotWithShape="0">
                    <a:srgbClr val="6E747A">
                      <a:alpha val="43000"/>
                    </a:srgbClr>
                  </a:outerShdw>
                </a:effectLst>
              </a:rPr>
              <a:t>C.双方都有诚恳的态度，气氛十分亲切了，甚至到了甜蜜的地步。</a:t>
            </a:r>
            <a:endParaRPr lang="zh-CN" altLang="en-US" sz="1800">
              <a:solidFill>
                <a:schemeClr val="accent1"/>
              </a:solidFill>
              <a:effectLst>
                <a:outerShdw blurRad="38100" dist="25400" dir="5400000" algn="ctr" rotWithShape="0">
                  <a:srgbClr val="6E747A">
                    <a:alpha val="43000"/>
                  </a:srgbClr>
                </a:outerShdw>
              </a:effectLst>
            </a:endParaRPr>
          </a:p>
          <a:p>
            <a:pPr>
              <a:lnSpc>
                <a:spcPct val="110000"/>
              </a:lnSpc>
            </a:pPr>
            <a:r>
              <a:rPr lang="zh-CN" altLang="en-US" sz="1800">
                <a:solidFill>
                  <a:schemeClr val="accent1"/>
                </a:solidFill>
                <a:effectLst>
                  <a:outerShdw blurRad="38100" dist="25400" dir="5400000" algn="ctr" rotWithShape="0">
                    <a:srgbClr val="6E747A">
                      <a:alpha val="43000"/>
                    </a:srgbClr>
                  </a:outerShdw>
                </a:effectLst>
              </a:rPr>
              <a:t>路旁出现了一条水沟，水欢快地流淌着，发出叫人喜悦的响声……</a:t>
            </a:r>
            <a:endParaRPr lang="zh-CN" altLang="en-US" sz="1800">
              <a:solidFill>
                <a:schemeClr val="accent1"/>
              </a:solidFill>
              <a:effectLst>
                <a:outerShdw blurRad="38100" dist="25400" dir="5400000" algn="ctr" rotWithShape="0">
                  <a:srgbClr val="6E747A">
                    <a:alpha val="43000"/>
                  </a:srgbClr>
                </a:outerShdw>
              </a:effectLst>
            </a:endParaRPr>
          </a:p>
          <a:p>
            <a:pPr>
              <a:lnSpc>
                <a:spcPct val="110000"/>
              </a:lnSpc>
            </a:pPr>
            <a:r>
              <a:rPr lang="zh-CN" altLang="en-US" sz="1800">
                <a:solidFill>
                  <a:schemeClr val="accent1"/>
                </a:solidFill>
                <a:effectLst>
                  <a:outerShdw blurRad="38100" dist="25400" dir="5400000" algn="ctr" rotWithShape="0">
                    <a:srgbClr val="6E747A">
                      <a:alpha val="43000"/>
                    </a:srgbClr>
                  </a:outerShdw>
                </a:effectLst>
              </a:rPr>
              <a:t>D.坝子上水田一块接着一块，已经犁过了。带着铧印的泥土静静地横陈着，吸收着阳光，像刚切开的梨子一样新鲜，透着沁人心脾的气息……</a:t>
            </a:r>
            <a:endParaRPr lang="zh-CN" altLang="en-US" sz="1800">
              <a:solidFill>
                <a:schemeClr val="accent1"/>
              </a:solidFill>
              <a:effectLst>
                <a:outerShdw blurRad="38100" dist="25400" dir="5400000" algn="ctr" rotWithShape="0">
                  <a:srgbClr val="6E747A">
                    <a:alpha val="43000"/>
                  </a:srgbClr>
                </a:outerShdw>
              </a:effectLst>
            </a:endParaRPr>
          </a:p>
          <a:p>
            <a:pPr>
              <a:lnSpc>
                <a:spcPct val="110000"/>
              </a:lnSpc>
            </a:pPr>
            <a:r>
              <a:rPr lang="zh-CN" altLang="en-US" sz="1800">
                <a:solidFill>
                  <a:schemeClr val="accent1"/>
                </a:solidFill>
                <a:effectLst>
                  <a:outerShdw blurRad="38100" dist="25400" dir="5400000" algn="ctr" rotWithShape="0">
                    <a:srgbClr val="6E747A">
                      <a:alpha val="43000"/>
                    </a:srgbClr>
                  </a:outerShdw>
                </a:effectLst>
              </a:rPr>
              <a:t>E.啊，前面，杂树的碧绿和砖瓦的青灰看得见了。是的，梨花屯就要到了！</a:t>
            </a:r>
            <a:endParaRPr lang="zh-CN" altLang="en-US" sz="1800">
              <a:solidFill>
                <a:schemeClr val="accent1"/>
              </a:solidFill>
              <a:effectLst>
                <a:outerShdw blurRad="38100" dist="25400" dir="5400000" algn="ctr" rotWithShape="0">
                  <a:srgbClr val="6E747A">
                    <a:alpha val="43000"/>
                  </a:srgbClr>
                </a:outerShdw>
              </a:effectLst>
            </a:endParaRPr>
          </a:p>
        </p:txBody>
      </p:sp>
      <p:pic>
        <p:nvPicPr>
          <p:cNvPr id="12" name="New picture"/>
          <p:cNvPicPr/>
          <p:nvPr/>
        </p:nvPicPr>
        <p:blipFill>
          <a:blip r:embed="rId2"/>
          <a:stretch>
            <a:fillRect/>
          </a:stretch>
        </p:blipFill>
        <p:spPr>
          <a:xfrm>
            <a:off x="11137900" y="12319000"/>
            <a:ext cx="304800" cy="2286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animEffect transition="in" filter="blinds(horizontal)">
                                      <p:cBhvr>
                                        <p:cTn id="7" dur="500"/>
                                        <p:tgtEl>
                                          <p:spTgt spid="11">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xEl>
                                              <p:pRg st="2" end="2"/>
                                            </p:txEl>
                                          </p:spTgt>
                                        </p:tgtEl>
                                        <p:attrNameLst>
                                          <p:attrName>style.visibility</p:attrName>
                                        </p:attrNameLst>
                                      </p:cBhvr>
                                      <p:to>
                                        <p:strVal val="visible"/>
                                      </p:to>
                                    </p:set>
                                    <p:animEffect transition="in" filter="blinds(horizontal)">
                                      <p:cBhvr>
                                        <p:cTn id="12" dur="500"/>
                                        <p:tgtEl>
                                          <p:spTgt spid="11">
                                            <p:txEl>
                                              <p:pRg st="2" end="2"/>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1">
                                            <p:txEl>
                                              <p:pRg st="3" end="3"/>
                                            </p:txEl>
                                          </p:spTgt>
                                        </p:tgtEl>
                                        <p:attrNameLst>
                                          <p:attrName>style.visibility</p:attrName>
                                        </p:attrNameLst>
                                      </p:cBhvr>
                                      <p:to>
                                        <p:strVal val="visible"/>
                                      </p:to>
                                    </p:set>
                                    <p:animEffect transition="in" filter="blinds(horizontal)">
                                      <p:cBhvr>
                                        <p:cTn id="17" dur="500"/>
                                        <p:tgtEl>
                                          <p:spTgt spid="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3" name="组合 2"/>
          <p:cNvGrpSpPr/>
          <p:nvPr/>
        </p:nvGrpSpPr>
        <p:grpSpPr>
          <a:xfrm>
            <a:off x="3646935" y="333450"/>
            <a:ext cx="4621977" cy="576064"/>
            <a:chOff x="4872195" y="837506"/>
            <a:chExt cx="3094091" cy="576064"/>
          </a:xfrm>
        </p:grpSpPr>
        <p:sp>
          <p:nvSpPr>
            <p:cNvPr id="4" name="矩形 3"/>
            <p:cNvSpPr/>
            <p:nvPr/>
          </p:nvSpPr>
          <p:spPr>
            <a:xfrm>
              <a:off x="5079631" y="837506"/>
              <a:ext cx="2679219"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kern="100" smtClean="0">
                  <a:solidFill>
                    <a:prstClr val="white"/>
                  </a:solidFill>
                  <a:latin typeface="微软雅黑" panose="020b0503020204020204" pitchFamily="34" charset="-122"/>
                  <a:ea typeface="微软雅黑" panose="020b0503020204020204" pitchFamily="34" charset="-122"/>
                  <a:cs typeface="Times New Roman" panose="02020603050405020304"/>
                </a:rPr>
                <a:t>点拨关键</a:t>
              </a:r>
              <a:endParaRPr lang="zh-CN" altLang="en-US" sz="2800" b="1" kern="100">
                <a:solidFill>
                  <a:prstClr val="white"/>
                </a:solidFill>
                <a:latin typeface="微软雅黑" panose="020b0503020204020204" pitchFamily="34" charset="-122"/>
                <a:ea typeface="微软雅黑" panose="020b0503020204020204" pitchFamily="34" charset="-122"/>
                <a:cs typeface="Times New Roman" panose="02020603050405020304"/>
              </a:endParaRPr>
            </a:p>
          </p:txBody>
        </p:sp>
        <p:sp>
          <p:nvSpPr>
            <p:cNvPr id="5" name="矩形 4"/>
            <p:cNvSpPr/>
            <p:nvPr/>
          </p:nvSpPr>
          <p:spPr>
            <a:xfrm>
              <a:off x="7844813" y="837506"/>
              <a:ext cx="121473"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sp>
          <p:nvSpPr>
            <p:cNvPr id="6" name="矩形 5"/>
            <p:cNvSpPr/>
            <p:nvPr/>
          </p:nvSpPr>
          <p:spPr>
            <a:xfrm>
              <a:off x="4872195" y="837506"/>
              <a:ext cx="121473" cy="576064"/>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prstClr val="white"/>
                </a:solidFill>
              </a:endParaRPr>
            </a:p>
          </p:txBody>
        </p:sp>
      </p:grpSp>
      <p:sp>
        <p:nvSpPr>
          <p:cNvPr id="10" name="矩形 9"/>
          <p:cNvSpPr/>
          <p:nvPr/>
        </p:nvSpPr>
        <p:spPr>
          <a:xfrm>
            <a:off x="372745" y="1111885"/>
            <a:ext cx="5965825" cy="1383665"/>
          </a:xfrm>
          <a:prstGeom prst="rect">
            <a:avLst/>
          </a:prstGeom>
        </p:spPr>
        <p:txBody>
          <a:bodyPr wrap="square">
            <a:spAutoFit/>
          </a:bodyPr>
          <a:lstStyle/>
          <a:p>
            <a:pPr indent="718185" algn="ctr">
              <a:lnSpc>
                <a:spcPct val="150000"/>
              </a:lnSpc>
              <a:spcAft>
                <a:spcPct val="0"/>
              </a:spcAft>
              <a:tabLst>
                <a:tab pos="2250440"/>
              </a:tabLst>
            </a:pPr>
            <a:r>
              <a:rPr lang="zh-CN" altLang="zh-CN" sz="2800" kern="100">
                <a:solidFill>
                  <a:srgbClr val="FF0000"/>
                </a:solidFill>
                <a:latin typeface="Times New Roman" panose="02020603050405020304" pitchFamily="18" charset="0"/>
                <a:cs typeface="Times New Roman" panose="02020603050405020304" pitchFamily="18" charset="0"/>
                <a:sym typeface="+mn-ea"/>
              </a:rPr>
              <a:t>社会环境的作用</a:t>
            </a:r>
            <a:endParaRPr lang="zh-CN" altLang="zh-CN" sz="2800" kern="100">
              <a:solidFill>
                <a:srgbClr val="FF0000"/>
              </a:solidFill>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endParaRPr lang="zh-CN" altLang="zh-CN" sz="2800" b="1" kern="100">
              <a:solidFill>
                <a:srgbClr val="FF0000"/>
              </a:solidFill>
              <a:effectLst/>
              <a:latin typeface="宋体" panose="02010600030101010101" pitchFamily="2" charset="-122"/>
              <a:ea typeface="宋体" panose="02010600030101010101" pitchFamily="2" charset="-122"/>
              <a:cs typeface="Courier New" panose="02070309020205020404" pitchFamily="49" charset="0"/>
            </a:endParaRPr>
          </a:p>
        </p:txBody>
      </p:sp>
      <p:pic>
        <p:nvPicPr>
          <p:cNvPr id="7" name="图片 6"/>
          <p:cNvPicPr>
            <a:picLocks noChangeAspect="1"/>
          </p:cNvPicPr>
          <p:nvPr/>
        </p:nvPicPr>
        <p:blipFill>
          <a:blip r:embed="rId2"/>
          <a:stretch>
            <a:fillRect/>
          </a:stretch>
        </p:blipFill>
        <p:spPr>
          <a:xfrm>
            <a:off x="309245" y="2045970"/>
            <a:ext cx="6029325" cy="3823335"/>
          </a:xfrm>
          <a:prstGeom prst="rect">
            <a:avLst/>
          </a:prstGeom>
        </p:spPr>
      </p:pic>
      <p:sp>
        <p:nvSpPr>
          <p:cNvPr id="8" name="矩形 7"/>
          <p:cNvSpPr/>
          <p:nvPr/>
        </p:nvSpPr>
        <p:spPr>
          <a:xfrm>
            <a:off x="6338570" y="1603375"/>
            <a:ext cx="5126990" cy="4984750"/>
          </a:xfrm>
          <a:prstGeom prst="rect">
            <a:avLst/>
          </a:prstGeom>
        </p:spPr>
        <p:txBody>
          <a:bodyPr wrap="square">
            <a:spAutoFit/>
          </a:bodyPr>
          <a:lstStyle/>
          <a:p>
            <a:pPr indent="13335" algn="just">
              <a:lnSpc>
                <a:spcPct val="160000"/>
              </a:lnSpc>
              <a:spcAft>
                <a:spcPct val="0"/>
              </a:spcAft>
              <a:tabLst>
                <a:tab pos="2250440"/>
              </a:tabLst>
            </a:pPr>
            <a:r>
              <a:rPr lang="en-US" altLang="zh-CN" sz="2000" kern="100">
                <a:solidFill>
                  <a:srgbClr val="0000FF"/>
                </a:solidFill>
                <a:latin typeface="宋体" panose="02010600030101010101" pitchFamily="2" charset="-122"/>
                <a:ea typeface="仿宋_GB2312" panose="02010609030101010101" pitchFamily="49" charset="-122"/>
                <a:cs typeface="Times New Roman" panose="02020603050405020304" pitchFamily="18" charset="0"/>
                <a:sym typeface="+mn-ea"/>
              </a:rPr>
              <a:t>①</a:t>
            </a:r>
            <a:r>
              <a:rPr lang="zh-CN" altLang="zh-CN" sz="2000" kern="100">
                <a:solidFill>
                  <a:srgbClr val="0000FF"/>
                </a:solidFill>
                <a:latin typeface="Times New Roman" panose="02020603050405020304" pitchFamily="18" charset="0"/>
                <a:ea typeface="仿宋_GB2312" panose="02010609030101010101" pitchFamily="49" charset="-122"/>
                <a:cs typeface="Times New Roman" panose="02020603050405020304" pitchFamily="18" charset="0"/>
                <a:sym typeface="+mn-ea"/>
              </a:rPr>
              <a:t>交代</a:t>
            </a:r>
            <a:r>
              <a:rPr lang="zh-CN" altLang="zh-CN" sz="2000" kern="100">
                <a:solidFill>
                  <a:srgbClr val="FF0000"/>
                </a:solidFill>
                <a:latin typeface="Times New Roman" panose="02020603050405020304" pitchFamily="18" charset="0"/>
                <a:ea typeface="仿宋_GB2312" panose="02010609030101010101" pitchFamily="49" charset="-122"/>
                <a:cs typeface="Times New Roman" panose="02020603050405020304" pitchFamily="18" charset="0"/>
                <a:sym typeface="+mn-ea"/>
              </a:rPr>
              <a:t>人物</a:t>
            </a:r>
            <a:r>
              <a:rPr lang="zh-CN" altLang="zh-CN" sz="2000" kern="100">
                <a:solidFill>
                  <a:srgbClr val="0000FF"/>
                </a:solidFill>
                <a:latin typeface="Times New Roman" panose="02020603050405020304" pitchFamily="18" charset="0"/>
                <a:ea typeface="仿宋_GB2312" panose="02010609030101010101" pitchFamily="49" charset="-122"/>
                <a:cs typeface="Times New Roman" panose="02020603050405020304" pitchFamily="18" charset="0"/>
                <a:sym typeface="+mn-ea"/>
              </a:rPr>
              <a:t>活动的地点</a:t>
            </a:r>
            <a:r>
              <a:rPr lang="en-US" altLang="zh-CN" sz="2000" kern="100">
                <a:solidFill>
                  <a:srgbClr val="0000FF"/>
                </a:solidFill>
                <a:latin typeface="Times New Roman" panose="02020603050405020304" pitchFamily="18" charset="0"/>
                <a:ea typeface="仿宋_GB2312" panose="02010609030101010101" pitchFamily="49" charset="-122"/>
                <a:cs typeface="Courier New" panose="02070309020205020404" pitchFamily="49" charset="0"/>
                <a:sym typeface="+mn-ea"/>
              </a:rPr>
              <a:t>(</a:t>
            </a:r>
            <a:r>
              <a:rPr lang="zh-CN" altLang="zh-CN" sz="2000" kern="100">
                <a:solidFill>
                  <a:srgbClr val="0000FF"/>
                </a:solidFill>
                <a:latin typeface="Times New Roman" panose="02020603050405020304" pitchFamily="18" charset="0"/>
                <a:ea typeface="仿宋_GB2312" panose="02010609030101010101" pitchFamily="49" charset="-122"/>
                <a:cs typeface="Times New Roman" panose="02020603050405020304" pitchFamily="18" charset="0"/>
                <a:sym typeface="+mn-ea"/>
              </a:rPr>
              <a:t>具体场所</a:t>
            </a:r>
            <a:r>
              <a:rPr lang="en-US" altLang="zh-CN" sz="2000" kern="100">
                <a:solidFill>
                  <a:srgbClr val="0000FF"/>
                </a:solidFill>
                <a:latin typeface="Times New Roman" panose="02020603050405020304" pitchFamily="18" charset="0"/>
                <a:ea typeface="仿宋_GB2312" panose="02010609030101010101" pitchFamily="49" charset="-122"/>
                <a:cs typeface="Courier New" panose="02070309020205020404" pitchFamily="49" charset="0"/>
                <a:sym typeface="+mn-ea"/>
              </a:rPr>
              <a:t>)</a:t>
            </a:r>
            <a:r>
              <a:rPr lang="zh-CN" altLang="zh-CN" sz="2000" kern="100">
                <a:solidFill>
                  <a:srgbClr val="0000FF"/>
                </a:solidFill>
                <a:latin typeface="Times New Roman" panose="02020603050405020304" pitchFamily="18" charset="0"/>
                <a:ea typeface="仿宋_GB2312" panose="02010609030101010101" pitchFamily="49" charset="-122"/>
                <a:cs typeface="Times New Roman" panose="02020603050405020304" pitchFamily="18" charset="0"/>
                <a:sym typeface="+mn-ea"/>
              </a:rPr>
              <a:t>和生活环境。</a:t>
            </a:r>
            <a:endParaRPr lang="zh-CN" altLang="zh-CN" sz="2000" kern="100">
              <a:solidFill>
                <a:srgbClr val="0000FF"/>
              </a:solidFill>
              <a:latin typeface="宋体" panose="02010600030101010101" pitchFamily="2" charset="-122"/>
              <a:ea typeface="宋体" panose="02010600030101010101" pitchFamily="2" charset="-122"/>
              <a:cs typeface="Courier New" panose="02070309020205020404" pitchFamily="49" charset="0"/>
            </a:endParaRPr>
          </a:p>
          <a:p>
            <a:pPr indent="13335" algn="just">
              <a:lnSpc>
                <a:spcPct val="160000"/>
              </a:lnSpc>
              <a:spcAft>
                <a:spcPct val="0"/>
              </a:spcAft>
              <a:tabLst>
                <a:tab pos="2250440"/>
              </a:tabLst>
            </a:pPr>
            <a:r>
              <a:rPr lang="en-US" altLang="zh-CN" sz="2000" kern="100">
                <a:solidFill>
                  <a:srgbClr val="0000FF"/>
                </a:solidFill>
                <a:latin typeface="宋体" panose="02010600030101010101" pitchFamily="2" charset="-122"/>
                <a:ea typeface="仿宋_GB2312" panose="02010609030101010101" pitchFamily="49" charset="-122"/>
                <a:cs typeface="Times New Roman" panose="02020603050405020304" pitchFamily="18" charset="0"/>
                <a:sym typeface="+mn-ea"/>
              </a:rPr>
              <a:t>②</a:t>
            </a:r>
            <a:r>
              <a:rPr lang="zh-CN" altLang="zh-CN" sz="2000" kern="100">
                <a:solidFill>
                  <a:srgbClr val="0000FF"/>
                </a:solidFill>
                <a:latin typeface="Times New Roman" panose="02020603050405020304" pitchFamily="18" charset="0"/>
                <a:ea typeface="仿宋_GB2312" panose="02010609030101010101" pitchFamily="49" charset="-122"/>
                <a:cs typeface="Times New Roman" panose="02020603050405020304" pitchFamily="18" charset="0"/>
                <a:sym typeface="+mn-ea"/>
              </a:rPr>
              <a:t>交代</a:t>
            </a:r>
            <a:r>
              <a:rPr lang="zh-CN" altLang="zh-CN" sz="2000" kern="100">
                <a:solidFill>
                  <a:srgbClr val="FF0000"/>
                </a:solidFill>
                <a:latin typeface="Times New Roman" panose="02020603050405020304" pitchFamily="18" charset="0"/>
                <a:ea typeface="仿宋_GB2312" panose="02010609030101010101" pitchFamily="49" charset="-122"/>
                <a:cs typeface="Times New Roman" panose="02020603050405020304" pitchFamily="18" charset="0"/>
                <a:sym typeface="+mn-ea"/>
              </a:rPr>
              <a:t>人物</a:t>
            </a:r>
            <a:r>
              <a:rPr lang="zh-CN" altLang="zh-CN" sz="2000" kern="100">
                <a:solidFill>
                  <a:srgbClr val="0000FF"/>
                </a:solidFill>
                <a:latin typeface="Times New Roman" panose="02020603050405020304" pitchFamily="18" charset="0"/>
                <a:ea typeface="仿宋_GB2312" panose="02010609030101010101" pitchFamily="49" charset="-122"/>
                <a:cs typeface="Times New Roman" panose="02020603050405020304" pitchFamily="18" charset="0"/>
                <a:sym typeface="+mn-ea"/>
              </a:rPr>
              <a:t>活动及其成长的时代背景，揭示各种复杂的社会关系。</a:t>
            </a:r>
            <a:endParaRPr lang="zh-CN" altLang="zh-CN" sz="2000" kern="100">
              <a:solidFill>
                <a:srgbClr val="0000FF"/>
              </a:solidFill>
              <a:latin typeface="宋体" panose="02010600030101010101" pitchFamily="2" charset="-122"/>
              <a:ea typeface="宋体" panose="02010600030101010101" pitchFamily="2" charset="-122"/>
              <a:cs typeface="Courier New" panose="02070309020205020404" pitchFamily="49" charset="0"/>
            </a:endParaRPr>
          </a:p>
          <a:p>
            <a:pPr indent="13335" algn="just">
              <a:lnSpc>
                <a:spcPct val="160000"/>
              </a:lnSpc>
              <a:spcAft>
                <a:spcPct val="0"/>
              </a:spcAft>
              <a:tabLst>
                <a:tab pos="2250440"/>
              </a:tabLst>
            </a:pPr>
            <a:r>
              <a:rPr lang="en-US" altLang="zh-CN" sz="2000" kern="100">
                <a:solidFill>
                  <a:srgbClr val="0000FF"/>
                </a:solidFill>
                <a:latin typeface="宋体" panose="02010600030101010101" pitchFamily="2" charset="-122"/>
                <a:ea typeface="仿宋_GB2312" panose="02010609030101010101" pitchFamily="49" charset="-122"/>
                <a:cs typeface="Times New Roman" panose="02020603050405020304" pitchFamily="18" charset="0"/>
                <a:sym typeface="+mn-ea"/>
              </a:rPr>
              <a:t>③</a:t>
            </a:r>
            <a:r>
              <a:rPr lang="zh-CN" altLang="zh-CN" sz="2000" kern="100">
                <a:solidFill>
                  <a:srgbClr val="0000FF"/>
                </a:solidFill>
                <a:latin typeface="Times New Roman" panose="02020603050405020304" pitchFamily="18" charset="0"/>
                <a:ea typeface="仿宋_GB2312" panose="02010609030101010101" pitchFamily="49" charset="-122"/>
                <a:cs typeface="Times New Roman" panose="02020603050405020304" pitchFamily="18" charset="0"/>
                <a:sym typeface="+mn-ea"/>
              </a:rPr>
              <a:t>交代</a:t>
            </a:r>
            <a:r>
              <a:rPr lang="zh-CN" altLang="zh-CN" sz="2000" kern="100">
                <a:solidFill>
                  <a:srgbClr val="FF0000"/>
                </a:solidFill>
                <a:latin typeface="Times New Roman" panose="02020603050405020304" pitchFamily="18" charset="0"/>
                <a:ea typeface="仿宋_GB2312" panose="02010609030101010101" pitchFamily="49" charset="-122"/>
                <a:cs typeface="Times New Roman" panose="02020603050405020304" pitchFamily="18" charset="0"/>
                <a:sym typeface="+mn-ea"/>
              </a:rPr>
              <a:t>人物</a:t>
            </a:r>
            <a:r>
              <a:rPr lang="zh-CN" altLang="zh-CN" sz="2000" kern="100">
                <a:solidFill>
                  <a:srgbClr val="0000FF"/>
                </a:solidFill>
                <a:latin typeface="Times New Roman" panose="02020603050405020304" pitchFamily="18" charset="0"/>
                <a:ea typeface="仿宋_GB2312" panose="02010609030101010101" pitchFamily="49" charset="-122"/>
                <a:cs typeface="Times New Roman" panose="02020603050405020304" pitchFamily="18" charset="0"/>
                <a:sym typeface="+mn-ea"/>
              </a:rPr>
              <a:t>身份，表现人物性格，影响或决定人物性格。</a:t>
            </a:r>
            <a:endParaRPr lang="zh-CN" altLang="zh-CN" sz="2000" kern="100">
              <a:solidFill>
                <a:srgbClr val="0000FF"/>
              </a:solidFill>
              <a:latin typeface="宋体" panose="02010600030101010101" pitchFamily="2" charset="-122"/>
              <a:ea typeface="宋体" panose="02010600030101010101" pitchFamily="2" charset="-122"/>
              <a:cs typeface="Courier New" panose="02070309020205020404" pitchFamily="49" charset="0"/>
            </a:endParaRPr>
          </a:p>
          <a:p>
            <a:pPr indent="13335" algn="just">
              <a:lnSpc>
                <a:spcPct val="160000"/>
              </a:lnSpc>
              <a:spcAft>
                <a:spcPct val="0"/>
              </a:spcAft>
              <a:tabLst>
                <a:tab pos="2250440"/>
              </a:tabLst>
            </a:pPr>
            <a:r>
              <a:rPr lang="en-US" altLang="zh-CN" sz="2000" kern="100">
                <a:solidFill>
                  <a:srgbClr val="0000FF"/>
                </a:solidFill>
                <a:latin typeface="宋体" panose="02010600030101010101" pitchFamily="2" charset="-122"/>
                <a:ea typeface="仿宋_GB2312" panose="02010609030101010101" pitchFamily="49" charset="-122"/>
                <a:cs typeface="Times New Roman" panose="02020603050405020304" pitchFamily="18" charset="0"/>
                <a:sym typeface="+mn-ea"/>
              </a:rPr>
              <a:t>④</a:t>
            </a:r>
            <a:r>
              <a:rPr lang="zh-CN" altLang="zh-CN" sz="2000" kern="100">
                <a:solidFill>
                  <a:srgbClr val="0000FF"/>
                </a:solidFill>
                <a:latin typeface="Times New Roman" panose="02020603050405020304" pitchFamily="18" charset="0"/>
                <a:ea typeface="仿宋_GB2312" panose="02010609030101010101" pitchFamily="49" charset="-122"/>
                <a:cs typeface="Times New Roman" panose="02020603050405020304" pitchFamily="18" charset="0"/>
                <a:sym typeface="+mn-ea"/>
              </a:rPr>
              <a:t>制造悬念，为</a:t>
            </a:r>
            <a:r>
              <a:rPr lang="zh-CN" altLang="zh-CN" sz="2000" kern="100">
                <a:solidFill>
                  <a:srgbClr val="FF0000"/>
                </a:solidFill>
                <a:latin typeface="Times New Roman" panose="02020603050405020304" pitchFamily="18" charset="0"/>
                <a:ea typeface="仿宋_GB2312" panose="02010609030101010101" pitchFamily="49" charset="-122"/>
                <a:cs typeface="Times New Roman" panose="02020603050405020304" pitchFamily="18" charset="0"/>
                <a:sym typeface="+mn-ea"/>
              </a:rPr>
              <a:t>情节</a:t>
            </a:r>
            <a:r>
              <a:rPr lang="zh-CN" altLang="zh-CN" sz="2000" kern="100">
                <a:solidFill>
                  <a:srgbClr val="0000FF"/>
                </a:solidFill>
                <a:latin typeface="Times New Roman" panose="02020603050405020304" pitchFamily="18" charset="0"/>
                <a:ea typeface="仿宋_GB2312" panose="02010609030101010101" pitchFamily="49" charset="-122"/>
                <a:cs typeface="Times New Roman" panose="02020603050405020304" pitchFamily="18" charset="0"/>
                <a:sym typeface="+mn-ea"/>
              </a:rPr>
              <a:t>发展做铺垫，使故事产生波澜。</a:t>
            </a:r>
            <a:endParaRPr lang="zh-CN" altLang="zh-CN" sz="2000" kern="100">
              <a:solidFill>
                <a:srgbClr val="0000FF"/>
              </a:solidFill>
              <a:latin typeface="宋体" panose="02010600030101010101" pitchFamily="2" charset="-122"/>
              <a:ea typeface="宋体" panose="02010600030101010101" pitchFamily="2" charset="-122"/>
              <a:cs typeface="Courier New" panose="02070309020205020404" pitchFamily="49" charset="0"/>
            </a:endParaRPr>
          </a:p>
          <a:p>
            <a:pPr indent="13335" algn="just">
              <a:lnSpc>
                <a:spcPct val="160000"/>
              </a:lnSpc>
              <a:spcAft>
                <a:spcPct val="0"/>
              </a:spcAft>
              <a:tabLst>
                <a:tab pos="2250440"/>
              </a:tabLst>
            </a:pPr>
            <a:r>
              <a:rPr lang="en-US" altLang="zh-CN" sz="2000" kern="100">
                <a:solidFill>
                  <a:srgbClr val="0000FF"/>
                </a:solidFill>
                <a:latin typeface="宋体" panose="02010600030101010101" pitchFamily="2" charset="-122"/>
                <a:ea typeface="仿宋_GB2312" panose="02010609030101010101" pitchFamily="49" charset="-122"/>
                <a:cs typeface="Times New Roman" panose="02020603050405020304" pitchFamily="18" charset="0"/>
                <a:sym typeface="+mn-ea"/>
              </a:rPr>
              <a:t>⑤</a:t>
            </a:r>
            <a:r>
              <a:rPr lang="zh-CN" altLang="zh-CN" sz="2000" kern="100">
                <a:solidFill>
                  <a:srgbClr val="0000FF"/>
                </a:solidFill>
                <a:latin typeface="Times New Roman" panose="02020603050405020304" pitchFamily="18" charset="0"/>
                <a:ea typeface="仿宋_GB2312" panose="02010609030101010101" pitchFamily="49" charset="-122"/>
                <a:cs typeface="Times New Roman" panose="02020603050405020304" pitchFamily="18" charset="0"/>
                <a:sym typeface="+mn-ea"/>
              </a:rPr>
              <a:t>揭示社会本质特征，揭示</a:t>
            </a:r>
            <a:r>
              <a:rPr lang="zh-CN" altLang="zh-CN" sz="2000" kern="100">
                <a:solidFill>
                  <a:srgbClr val="FF0000"/>
                </a:solidFill>
                <a:latin typeface="Times New Roman" panose="02020603050405020304" pitchFamily="18" charset="0"/>
                <a:ea typeface="仿宋_GB2312" panose="02010609030101010101" pitchFamily="49" charset="-122"/>
                <a:cs typeface="Times New Roman" panose="02020603050405020304" pitchFamily="18" charset="0"/>
                <a:sym typeface="+mn-ea"/>
              </a:rPr>
              <a:t>主题</a:t>
            </a:r>
            <a:r>
              <a:rPr lang="zh-CN" altLang="zh-CN" sz="2000" kern="100" smtClean="0">
                <a:solidFill>
                  <a:srgbClr val="0000FF"/>
                </a:solidFill>
                <a:latin typeface="Times New Roman" panose="02020603050405020304" pitchFamily="18" charset="0"/>
                <a:ea typeface="仿宋_GB2312" panose="02010609030101010101" pitchFamily="49" charset="-122"/>
                <a:cs typeface="Times New Roman" panose="02020603050405020304" pitchFamily="18" charset="0"/>
                <a:sym typeface="+mn-ea"/>
              </a:rPr>
              <a:t>。</a:t>
            </a:r>
            <a:endParaRPr lang="zh-CN" altLang="zh-CN" sz="2000" kern="100">
              <a:solidFill>
                <a:srgbClr val="0000FF"/>
              </a:solidFill>
              <a:effectLst/>
              <a:latin typeface="宋体" panose="02010600030101010101" pitchFamily="2" charset="-122"/>
              <a:ea typeface="宋体" panose="02010600030101010101" pitchFamily="2" charset="-122"/>
              <a:cs typeface="Courier New" panose="02070309020205020404" pitchFamily="49" charset="0"/>
            </a:endParaRPr>
          </a:p>
          <a:p>
            <a:pPr indent="13335" algn="just">
              <a:lnSpc>
                <a:spcPct val="150000"/>
              </a:lnSpc>
              <a:spcAft>
                <a:spcPct val="0"/>
              </a:spcAft>
              <a:tabLst>
                <a:tab pos="2250440"/>
              </a:tabLst>
            </a:pPr>
            <a:endParaRPr lang="zh-CN" altLang="zh-CN" sz="2000" b="1" kern="100">
              <a:solidFill>
                <a:srgbClr val="0000FF"/>
              </a:solidFill>
              <a:effectLst/>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xEl>
                                              <p:pRg st="1" end="1"/>
                                            </p:txEl>
                                          </p:spTgt>
                                        </p:tgtEl>
                                        <p:attrNameLst>
                                          <p:attrName>style.visibility</p:attrName>
                                        </p:attrNameLst>
                                      </p:cBhvr>
                                      <p:to>
                                        <p:strVal val="visible"/>
                                      </p:to>
                                    </p:set>
                                    <p:anim calcmode="lin" valueType="num">
                                      <p:cBhvr additive="base">
                                        <p:cTn id="13"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 calcmode="lin" valueType="num">
                                      <p:cBhvr additive="base">
                                        <p:cTn id="19"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xEl>
                                              <p:pRg st="3" end="3"/>
                                            </p:txEl>
                                          </p:spTgt>
                                        </p:tgtEl>
                                        <p:attrNameLst>
                                          <p:attrName>style.visibility</p:attrName>
                                        </p:attrNameLst>
                                      </p:cBhvr>
                                      <p:to>
                                        <p:strVal val="visible"/>
                                      </p:to>
                                    </p:set>
                                    <p:anim calcmode="lin" valueType="num">
                                      <p:cBhvr additive="base">
                                        <p:cTn id="25"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xEl>
                                              <p:pRg st="4" end="4"/>
                                            </p:txEl>
                                          </p:spTgt>
                                        </p:tgtEl>
                                        <p:attrNameLst>
                                          <p:attrName>style.visibility</p:attrName>
                                        </p:attrNameLst>
                                      </p:cBhvr>
                                      <p:to>
                                        <p:strVal val="visible"/>
                                      </p:to>
                                    </p:set>
                                    <p:anim calcmode="lin" valueType="num">
                                      <p:cBhvr additive="base">
                                        <p:cTn id="31" dur="500" fill="hold"/>
                                        <p:tgtEl>
                                          <p:spTgt spid="8">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 name="矩形 14"/>
          <p:cNvSpPr/>
          <p:nvPr/>
        </p:nvSpPr>
        <p:spPr>
          <a:xfrm>
            <a:off x="349885" y="676275"/>
            <a:ext cx="8853170" cy="6146800"/>
          </a:xfrm>
          <a:prstGeom prst="rect">
            <a:avLst/>
          </a:prstGeom>
        </p:spPr>
        <p:txBody>
          <a:bodyPr wrap="square" lIns="121898" tIns="60948" rIns="121898" bIns="60948">
            <a:spAutoFit/>
          </a:bodyPr>
          <a:lstStyle/>
          <a:p>
            <a:pPr indent="718185" algn="ctr">
              <a:lnSpc>
                <a:spcPct val="110000"/>
              </a:lnSpc>
              <a:spcAft>
                <a:spcPct val="0"/>
              </a:spcAft>
              <a:tabLst>
                <a:tab pos="2250440"/>
              </a:tabLst>
            </a:pPr>
            <a:r>
              <a:rPr altLang="zh-CN" sz="1600" b="1" kern="100">
                <a:solidFill>
                  <a:srgbClr val="FF0000"/>
                </a:solidFill>
                <a:cs typeface="Times New Roman" panose="02020603050405020304" pitchFamily="18" charset="0"/>
              </a:rPr>
              <a:t>小哥儿俩    凌叔华</a:t>
            </a:r>
            <a:endParaRPr altLang="zh-CN" sz="1600" b="1" kern="100">
              <a:solidFill>
                <a:srgbClr val="FF0000"/>
              </a:solidFill>
              <a:cs typeface="Times New Roman" panose="02020603050405020304" pitchFamily="18" charset="0"/>
            </a:endParaRPr>
          </a:p>
          <a:p>
            <a:pPr indent="267335" algn="just">
              <a:lnSpc>
                <a:spcPct val="110000"/>
              </a:lnSpc>
              <a:spcAft>
                <a:spcPct val="0"/>
              </a:spcAft>
              <a:tabLst>
                <a:tab pos="2250440"/>
              </a:tabLst>
            </a:pPr>
            <a:r>
              <a:rPr altLang="zh-CN" sz="1000" kern="100">
                <a:solidFill>
                  <a:srgbClr val="0070C0"/>
                </a:solidFill>
                <a:cs typeface="Times New Roman" panose="02020603050405020304" pitchFamily="18" charset="0"/>
              </a:rPr>
              <a:t>清明那天，不但大乖二乖上的小学校放一天假，连城外七叔叔教的大学堂也不用上课了。这一天早上的太阳也像特别同小孩子们表同情，不等闹钟催过，它就跳进房里来，暖和和地爬在靠窗挂的小棉袍上。</a:t>
            </a:r>
            <a:endParaRPr altLang="zh-CN" sz="1000" kern="100">
              <a:solidFill>
                <a:srgbClr val="0070C0"/>
              </a:solidFill>
              <a:cs typeface="Times New Roman" panose="02020603050405020304" pitchFamily="18" charset="0"/>
            </a:endParaRPr>
          </a:p>
          <a:p>
            <a:pPr indent="267335" algn="just">
              <a:lnSpc>
                <a:spcPct val="110000"/>
              </a:lnSpc>
              <a:spcAft>
                <a:spcPct val="0"/>
              </a:spcAft>
              <a:tabLst>
                <a:tab pos="2250440"/>
              </a:tabLst>
            </a:pPr>
            <a:r>
              <a:rPr altLang="zh-CN" sz="1000" kern="100">
                <a:solidFill>
                  <a:srgbClr val="0070C0"/>
                </a:solidFill>
                <a:cs typeface="Times New Roman" panose="02020603050405020304" pitchFamily="18" charset="0"/>
              </a:rPr>
              <a:t>前院子一片小孩子的尖脆的嚷声笑声，七叔叔带来了一只能说话的八哥。笼子放在一张八仙方桌子上，两个孩子跪在椅上张大着嘴望着那里头的鸟，欢喜得爬在桌上乱摇身子笑，他们的眼，一息间都不曾离开鸟笼子。二乖的嘴总没有闭上，他的小腮显得更加饱满，不用圆规，描不出那圆度了。</a:t>
            </a:r>
            <a:endParaRPr altLang="zh-CN" sz="1000" kern="100">
              <a:solidFill>
                <a:srgbClr val="0070C0"/>
              </a:solidFill>
              <a:cs typeface="Times New Roman" panose="02020603050405020304" pitchFamily="18" charset="0"/>
            </a:endParaRPr>
          </a:p>
          <a:p>
            <a:pPr indent="267335" algn="just">
              <a:lnSpc>
                <a:spcPct val="110000"/>
              </a:lnSpc>
              <a:spcAft>
                <a:spcPct val="0"/>
              </a:spcAft>
              <a:tabLst>
                <a:tab pos="2250440"/>
              </a:tabLst>
            </a:pPr>
            <a:r>
              <a:rPr altLang="zh-CN" sz="1000" kern="100">
                <a:solidFill>
                  <a:srgbClr val="0070C0"/>
                </a:solidFill>
                <a:cs typeface="Times New Roman" panose="02020603050405020304" pitchFamily="18" charset="0"/>
              </a:rPr>
              <a:t>吃饭的时候，大乖的眼总是望着窗外，他最爱吃的春卷也忘了怎样放馅，怎样卷起来吃。二乖因为还小，都是妈妈替他卷好的，不过他到底不耐烦坐在背着鸟笼子的地方，一吃了两包，他就跑开不吃了。</a:t>
            </a:r>
            <a:endParaRPr altLang="zh-CN" sz="1000" kern="100">
              <a:solidFill>
                <a:srgbClr val="0070C0"/>
              </a:solidFill>
              <a:cs typeface="Times New Roman" panose="02020603050405020304" pitchFamily="18" charset="0"/>
            </a:endParaRPr>
          </a:p>
          <a:p>
            <a:pPr indent="267335" algn="just">
              <a:lnSpc>
                <a:spcPct val="110000"/>
              </a:lnSpc>
              <a:spcAft>
                <a:spcPct val="0"/>
              </a:spcAft>
              <a:tabLst>
                <a:tab pos="2250440"/>
              </a:tabLst>
            </a:pPr>
            <a:r>
              <a:rPr altLang="zh-CN" sz="1000" kern="100">
                <a:solidFill>
                  <a:srgbClr val="0070C0"/>
                </a:solidFill>
                <a:cs typeface="Times New Roman" panose="02020603050405020304" pitchFamily="18" charset="0"/>
              </a:rPr>
              <a:t>饭后爸爸同叔叔要去听戏，因为昨天已经答应带孩子们一块去的，于是就雇了三辆人力车上戏园去了。两个孩子坐在车上还不断地谈起八哥。到了戏园，他们虽然零零碎碎地想起八哥的事来，但台上的锣鼓同花花袍子的戏子把他们的精神占住了。</a:t>
            </a:r>
            <a:endParaRPr altLang="zh-CN" sz="1000" kern="100">
              <a:solidFill>
                <a:srgbClr val="0070C0"/>
              </a:solidFill>
              <a:cs typeface="Times New Roman" panose="02020603050405020304" pitchFamily="18" charset="0"/>
            </a:endParaRPr>
          </a:p>
          <a:p>
            <a:pPr indent="267335" algn="just">
              <a:lnSpc>
                <a:spcPct val="110000"/>
              </a:lnSpc>
              <a:spcAft>
                <a:spcPct val="0"/>
              </a:spcAft>
              <a:tabLst>
                <a:tab pos="2250440"/>
              </a:tabLst>
            </a:pPr>
            <a:r>
              <a:rPr altLang="zh-CN" sz="1000" kern="100">
                <a:solidFill>
                  <a:srgbClr val="0070C0"/>
                </a:solidFill>
                <a:cs typeface="Times New Roman" panose="02020603050405020304" pitchFamily="18" charset="0"/>
              </a:rPr>
              <a:t>快天黑的时候散了戏，随着爸爸叔叔回到家里，大乖二乖正是很高兴地跳着跑，忽然想到心爱的八哥，赶紧跑到廊下挂鸟笼的地方，一望，只有个空笼子掷在地上，八哥不见了。</a:t>
            </a:r>
            <a:endParaRPr altLang="zh-CN" sz="1000" kern="100">
              <a:solidFill>
                <a:srgbClr val="0070C0"/>
              </a:solidFill>
              <a:cs typeface="Times New Roman" panose="02020603050405020304" pitchFamily="18" charset="0"/>
            </a:endParaRPr>
          </a:p>
          <a:p>
            <a:pPr indent="267335" algn="just">
              <a:lnSpc>
                <a:spcPct val="110000"/>
              </a:lnSpc>
              <a:spcAft>
                <a:spcPct val="0"/>
              </a:spcAft>
              <a:tabLst>
                <a:tab pos="2250440"/>
              </a:tabLst>
            </a:pPr>
            <a:r>
              <a:rPr altLang="zh-CN" sz="1000" kern="100">
                <a:solidFill>
                  <a:srgbClr val="0070C0"/>
                </a:solidFill>
                <a:cs typeface="Times New Roman" panose="02020603050405020304" pitchFamily="18" charset="0"/>
              </a:rPr>
              <a:t>“妈——八哥呢？”两个孩子一同高声急叫起来。</a:t>
            </a:r>
            <a:endParaRPr altLang="zh-CN" sz="1000" kern="100">
              <a:solidFill>
                <a:srgbClr val="0070C0"/>
              </a:solidFill>
              <a:cs typeface="Times New Roman" panose="02020603050405020304" pitchFamily="18" charset="0"/>
            </a:endParaRPr>
          </a:p>
          <a:p>
            <a:pPr indent="267335" algn="just">
              <a:lnSpc>
                <a:spcPct val="110000"/>
              </a:lnSpc>
              <a:spcAft>
                <a:spcPct val="0"/>
              </a:spcAft>
              <a:tabLst>
                <a:tab pos="2250440"/>
              </a:tabLst>
            </a:pPr>
            <a:r>
              <a:rPr altLang="zh-CN" sz="1000" kern="100">
                <a:solidFill>
                  <a:srgbClr val="0070C0"/>
                </a:solidFill>
                <a:cs typeface="Times New Roman" panose="02020603050405020304" pitchFamily="18" charset="0"/>
              </a:rPr>
              <a:t>“给野猫吃了！”妈的声音非常沉重迟缓。</a:t>
            </a:r>
            <a:endParaRPr altLang="zh-CN" sz="1000" kern="100">
              <a:solidFill>
                <a:srgbClr val="0070C0"/>
              </a:solidFill>
              <a:cs typeface="Times New Roman" panose="02020603050405020304" pitchFamily="18" charset="0"/>
            </a:endParaRPr>
          </a:p>
          <a:p>
            <a:pPr indent="267335" algn="just">
              <a:lnSpc>
                <a:spcPct val="110000"/>
              </a:lnSpc>
              <a:spcAft>
                <a:spcPct val="0"/>
              </a:spcAft>
              <a:tabLst>
                <a:tab pos="2250440"/>
              </a:tabLst>
            </a:pPr>
            <a:r>
              <a:rPr altLang="zh-CN" sz="1000" kern="100">
                <a:solidFill>
                  <a:srgbClr val="0070C0"/>
                </a:solidFill>
                <a:cs typeface="Times New Roman" panose="02020603050405020304" pitchFamily="18" charset="0"/>
              </a:rPr>
              <a:t>“给什么野猫吃的呀？”大乖圆睁了眼，气呼呼的却有些不相信。二乖愣眼望着哥哥。</a:t>
            </a:r>
            <a:endParaRPr altLang="zh-CN" sz="1000" kern="100">
              <a:solidFill>
                <a:srgbClr val="0070C0"/>
              </a:solidFill>
              <a:cs typeface="Times New Roman" panose="02020603050405020304" pitchFamily="18" charset="0"/>
            </a:endParaRPr>
          </a:p>
          <a:p>
            <a:pPr indent="267335" algn="just">
              <a:lnSpc>
                <a:spcPct val="110000"/>
              </a:lnSpc>
              <a:spcAft>
                <a:spcPct val="0"/>
              </a:spcAft>
              <a:tabLst>
                <a:tab pos="2250440"/>
              </a:tabLst>
            </a:pPr>
            <a:r>
              <a:rPr altLang="zh-CN" sz="1000" kern="100">
                <a:solidFill>
                  <a:srgbClr val="0070C0"/>
                </a:solidFill>
                <a:cs typeface="Times New Roman" panose="02020603050405020304" pitchFamily="18" charset="0"/>
              </a:rPr>
              <a:t>大乖哭出声来，二乖跟着哭得很伤心。他们也不听妈的话，也不听七叔叔的劝慰，爸爸早躲进书房去了。忽然大乖收了声，跳起来四面找棍子，口里嚷道：“打死那野猫，我要打死那野猫！”二乖爬在妈的膝头上，呜呜地抽咽。大乖忽然找到一根拦门的长棍子，提在手里，拉起二乖就跑。妈叫住他，他嚷道：“报仇去，不报仇不算好汉！”二乖也学着哥哥喊道：“不报仇不算好看！”妈听了二乖的话倒有些好笑了。王厨子此时正走过，他说：“少爷们，那野猫黑夜不出来的，明儿早上它来了，我替你们狠狠地打它一顿吧。”</a:t>
            </a:r>
            <a:endParaRPr altLang="zh-CN" sz="1000" kern="100">
              <a:solidFill>
                <a:srgbClr val="0070C0"/>
              </a:solidFill>
              <a:cs typeface="Times New Roman" panose="02020603050405020304" pitchFamily="18" charset="0"/>
            </a:endParaRPr>
          </a:p>
          <a:p>
            <a:pPr indent="267335" algn="just">
              <a:lnSpc>
                <a:spcPct val="110000"/>
              </a:lnSpc>
              <a:spcAft>
                <a:spcPct val="0"/>
              </a:spcAft>
              <a:tabLst>
                <a:tab pos="2250440"/>
              </a:tabLst>
            </a:pPr>
            <a:r>
              <a:rPr altLang="zh-CN" sz="1000" kern="100">
                <a:solidFill>
                  <a:srgbClr val="0070C0"/>
                </a:solidFill>
                <a:cs typeface="Times New Roman" panose="02020603050405020304" pitchFamily="18" charset="0"/>
              </a:rPr>
              <a:t>“那野猫好像有了身子，不要太打狠了，吓吓它就算了。”妈低声吩咐厨子。</a:t>
            </a:r>
            <a:endParaRPr altLang="zh-CN" sz="1000" kern="100">
              <a:solidFill>
                <a:srgbClr val="0070C0"/>
              </a:solidFill>
              <a:cs typeface="Times New Roman" panose="02020603050405020304" pitchFamily="18" charset="0"/>
            </a:endParaRPr>
          </a:p>
          <a:p>
            <a:pPr indent="267335" algn="just">
              <a:lnSpc>
                <a:spcPct val="110000"/>
              </a:lnSpc>
              <a:spcAft>
                <a:spcPct val="0"/>
              </a:spcAft>
              <a:tabLst>
                <a:tab pos="2250440"/>
              </a:tabLst>
            </a:pPr>
            <a:r>
              <a:rPr altLang="zh-CN" sz="1000" kern="100">
                <a:solidFill>
                  <a:srgbClr val="0070C0"/>
                </a:solidFill>
                <a:cs typeface="Times New Roman" panose="02020603050405020304" pitchFamily="18" charset="0"/>
              </a:rPr>
              <a:t>大乖听见了妈的话，还是气呼呼地说：“谁叫它吃了我们的八哥，打死它，要它偿命。”“打死它才……”二乖想照哥哥的话亦喊一下，无奈不清楚底下说什么了。他也挽起袖子，露出肥短的胳臂，圆睁着泪还未干的小眼。</a:t>
            </a:r>
            <a:endParaRPr altLang="zh-CN" sz="1000" kern="100">
              <a:solidFill>
                <a:srgbClr val="0070C0"/>
              </a:solidFill>
              <a:cs typeface="Times New Roman" panose="02020603050405020304" pitchFamily="18" charset="0"/>
            </a:endParaRPr>
          </a:p>
          <a:p>
            <a:pPr indent="267335" algn="just">
              <a:lnSpc>
                <a:spcPct val="110000"/>
              </a:lnSpc>
              <a:spcAft>
                <a:spcPct val="0"/>
              </a:spcAft>
              <a:tabLst>
                <a:tab pos="2250440"/>
              </a:tabLst>
            </a:pPr>
            <a:r>
              <a:rPr altLang="zh-CN" sz="1000" kern="100">
                <a:solidFill>
                  <a:srgbClr val="0070C0"/>
                </a:solidFill>
                <a:cs typeface="Times New Roman" panose="02020603050405020304" pitchFamily="18" charset="0"/>
              </a:rPr>
              <a:t>第二天太阳还没出，大乖就醒了，想起了打猫的事，就喊弟弟：“快起，快起，二乖，起来打猫去。”二乖给哥哥着急的声调惊醒，急忙坐起来，拿手揉开眼。然后两个人都提了毛掸子，拉了袍子，嘴里喊着报仇，跳着出去。</a:t>
            </a:r>
            <a:endParaRPr altLang="zh-CN" sz="1000" kern="100">
              <a:solidFill>
                <a:srgbClr val="0070C0"/>
              </a:solidFill>
              <a:cs typeface="Times New Roman" panose="02020603050405020304" pitchFamily="18" charset="0"/>
            </a:endParaRPr>
          </a:p>
          <a:p>
            <a:pPr indent="267335" algn="just">
              <a:lnSpc>
                <a:spcPct val="110000"/>
              </a:lnSpc>
              <a:spcAft>
                <a:spcPct val="0"/>
              </a:spcAft>
              <a:tabLst>
                <a:tab pos="2250440"/>
              </a:tabLst>
            </a:pPr>
            <a:r>
              <a:rPr altLang="zh-CN" sz="1000" kern="100">
                <a:solidFill>
                  <a:srgbClr val="0070C0"/>
                </a:solidFill>
                <a:cs typeface="Times New Roman" panose="02020603050405020304" pitchFamily="18" charset="0"/>
              </a:rPr>
              <a:t>这是刚刚天亮了不久，后院地上的草还带着露珠儿，沾湿了这小英雄的鞋袜了。树枝上小麻雀三三五五地吵闹着飞上飞下地玩，近窗户的一棵丁香满满开了花，香得透鼻子，温和的日光铺在西边的白粉墙上。</a:t>
            </a:r>
            <a:endParaRPr altLang="zh-CN" sz="1000" kern="100">
              <a:solidFill>
                <a:srgbClr val="0070C0"/>
              </a:solidFill>
              <a:cs typeface="Times New Roman" panose="02020603050405020304" pitchFamily="18" charset="0"/>
            </a:endParaRPr>
          </a:p>
          <a:p>
            <a:pPr indent="267335" algn="just">
              <a:lnSpc>
                <a:spcPct val="110000"/>
              </a:lnSpc>
              <a:spcAft>
                <a:spcPct val="0"/>
              </a:spcAft>
              <a:tabLst>
                <a:tab pos="2250440"/>
              </a:tabLst>
            </a:pPr>
            <a:r>
              <a:rPr altLang="zh-CN" sz="1000" kern="100">
                <a:solidFill>
                  <a:srgbClr val="0070C0"/>
                </a:solidFill>
                <a:cs typeface="Times New Roman" panose="02020603050405020304" pitchFamily="18" charset="0"/>
              </a:rPr>
              <a:t>二乖跷高脚摘了一枝丁香花，插在右耳朵上，看见地上的小麻雀吱喳叫唤，跳跃着走，很是好玩的样子，他就学它们，嘴里也哼哼着歌唱，毛掸子也掷掉了。二乖一会儿就忘掉为什么事来后院的了。他溜达到有太阳的墙边，忽然看见装碎纸的破木箱里，有两个白色的小脑袋一高一低动着，接着咪噢咪噢地娇声叫唤，他就赶紧跑近前看去。</a:t>
            </a:r>
            <a:endParaRPr altLang="zh-CN" sz="1000" kern="100">
              <a:solidFill>
                <a:srgbClr val="0070C0"/>
              </a:solidFill>
              <a:cs typeface="Times New Roman" panose="02020603050405020304" pitchFamily="18" charset="0"/>
            </a:endParaRPr>
          </a:p>
          <a:p>
            <a:pPr indent="267335" algn="just">
              <a:lnSpc>
                <a:spcPct val="110000"/>
              </a:lnSpc>
              <a:spcAft>
                <a:spcPct val="0"/>
              </a:spcAft>
              <a:tabLst>
                <a:tab pos="2250440"/>
              </a:tabLst>
            </a:pPr>
            <a:r>
              <a:rPr altLang="zh-CN" sz="1000" kern="100">
                <a:solidFill>
                  <a:srgbClr val="0070C0"/>
                </a:solidFill>
                <a:cs typeface="Times New Roman" panose="02020603050405020304" pitchFamily="18" charset="0"/>
              </a:rPr>
              <a:t>原来箱里藏着一堆小猫儿，小得同过年时候妈妈捏的面老鼠一样，小脑袋也是面团一样滚圆得可爱，小红鼻子同叫唤时一张一闭的小扁嘴，太好玩了。二乖高兴得要叫起来。</a:t>
            </a:r>
            <a:endParaRPr altLang="zh-CN" sz="1000" kern="100">
              <a:solidFill>
                <a:srgbClr val="0070C0"/>
              </a:solidFill>
              <a:cs typeface="Times New Roman" panose="02020603050405020304" pitchFamily="18" charset="0"/>
            </a:endParaRPr>
          </a:p>
          <a:p>
            <a:pPr indent="267335" algn="just">
              <a:lnSpc>
                <a:spcPct val="110000"/>
              </a:lnSpc>
              <a:spcAft>
                <a:spcPct val="0"/>
              </a:spcAft>
              <a:tabLst>
                <a:tab pos="2250440"/>
              </a:tabLst>
            </a:pPr>
            <a:r>
              <a:rPr altLang="zh-CN" sz="1000" kern="100">
                <a:solidFill>
                  <a:srgbClr val="0070C0"/>
                </a:solidFill>
                <a:cs typeface="Times New Roman" panose="02020603050405020304" pitchFamily="18" charset="0"/>
              </a:rPr>
              <a:t>“哥哥，你快来看看，这小东西多好玩！”二乖忽然想起来叫道，一回头哥哥正跑进后院来了。</a:t>
            </a:r>
            <a:endParaRPr altLang="zh-CN" sz="1000" kern="100">
              <a:solidFill>
                <a:srgbClr val="0070C0"/>
              </a:solidFill>
              <a:cs typeface="Times New Roman" panose="02020603050405020304" pitchFamily="18" charset="0"/>
            </a:endParaRPr>
          </a:p>
          <a:p>
            <a:pPr indent="267335" algn="just">
              <a:lnSpc>
                <a:spcPct val="110000"/>
              </a:lnSpc>
              <a:spcAft>
                <a:spcPct val="0"/>
              </a:spcAft>
              <a:tabLst>
                <a:tab pos="2250440"/>
              </a:tabLst>
            </a:pPr>
            <a:r>
              <a:rPr altLang="zh-CN" sz="1000" kern="100">
                <a:solidFill>
                  <a:srgbClr val="0070C0"/>
                </a:solidFill>
                <a:cs typeface="Times New Roman" panose="02020603050405020304" pitchFamily="18" charset="0"/>
              </a:rPr>
              <a:t>哥哥赶紧过去同弟弟在木箱子前面看，同二乖一样用手摸那小猫，学它们叫唤，看大猫喂小猫奶吃，眼睛转也不转一下。</a:t>
            </a:r>
            <a:endParaRPr altLang="zh-CN" sz="1000" kern="100">
              <a:solidFill>
                <a:srgbClr val="0070C0"/>
              </a:solidFill>
              <a:cs typeface="Times New Roman" panose="02020603050405020304" pitchFamily="18" charset="0"/>
            </a:endParaRPr>
          </a:p>
          <a:p>
            <a:pPr indent="267335" algn="just">
              <a:lnSpc>
                <a:spcPct val="110000"/>
              </a:lnSpc>
              <a:spcAft>
                <a:spcPct val="0"/>
              </a:spcAft>
              <a:tabLst>
                <a:tab pos="2250440"/>
              </a:tabLst>
            </a:pPr>
            <a:r>
              <a:rPr altLang="zh-CN" sz="1000" kern="100">
                <a:solidFill>
                  <a:srgbClr val="0070C0"/>
                </a:solidFill>
                <a:cs typeface="Times New Roman" panose="02020603050405020304" pitchFamily="18" charset="0"/>
              </a:rPr>
              <a:t>“它们那么可怜，连褥子都没有，躺在破纸的上面，一定很冷</a:t>
            </a:r>
            <a:r>
              <a:rPr altLang="zh-CN" sz="1000" kern="100">
                <a:solidFill>
                  <a:schemeClr val="accent1"/>
                </a:solidFill>
                <a:cs typeface="Times New Roman" panose="02020603050405020304" pitchFamily="18" charset="0"/>
              </a:rPr>
              <a:t>吧。”大乖说，接着出主意道，“我们一会儿跟妈妈要些棉花同它们垫一个窝儿，把饭厅的盛酒箱子弄出来，同它做两间房子，让大猫住一间，小猫在一间，像妈妈同我们一样。”</a:t>
            </a:r>
            <a:endParaRPr altLang="zh-CN" sz="1000" kern="100">
              <a:solidFill>
                <a:schemeClr val="accent1"/>
              </a:solidFill>
              <a:cs typeface="Times New Roman" panose="02020603050405020304" pitchFamily="18" charset="0"/>
            </a:endParaRPr>
          </a:p>
          <a:p>
            <a:pPr indent="267335" algn="just">
              <a:lnSpc>
                <a:spcPct val="110000"/>
              </a:lnSpc>
              <a:spcAft>
                <a:spcPct val="0"/>
              </a:spcAft>
              <a:tabLst>
                <a:tab pos="2250440"/>
              </a:tabLst>
            </a:pPr>
            <a:r>
              <a:rPr altLang="zh-CN" sz="1000" kern="100">
                <a:solidFill>
                  <a:schemeClr val="accent1"/>
                </a:solidFill>
                <a:cs typeface="Times New Roman" panose="02020603050405020304" pitchFamily="18" charset="0"/>
              </a:rPr>
              <a:t>“哥哥，你瞧它跟它妈一个样子。这小脑袋多好玩！”弟弟说着，又伸出方才收了的手抱起那只小黑猫。(有删改)</a:t>
            </a:r>
            <a:endParaRPr altLang="zh-CN" sz="1000" kern="100">
              <a:solidFill>
                <a:schemeClr val="accent1"/>
              </a:solidFill>
              <a:cs typeface="Times New Roman" panose="02020603050405020304" pitchFamily="18" charset="0"/>
            </a:endParaRPr>
          </a:p>
        </p:txBody>
      </p:sp>
      <p:cxnSp>
        <p:nvCxnSpPr>
          <p:cNvPr id="6" name="直接连接符 5"/>
          <p:cNvCxnSpPr/>
          <p:nvPr/>
        </p:nvCxnSpPr>
        <p:spPr>
          <a:xfrm>
            <a:off x="0" y="100008"/>
            <a:ext cx="8903518"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8471470" y="676072"/>
            <a:ext cx="3718943" cy="0"/>
          </a:xfrm>
          <a:prstGeom prst="line">
            <a:avLst/>
          </a:prstGeom>
          <a:ln>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2" name="平行四边形 1"/>
          <p:cNvSpPr/>
          <p:nvPr/>
        </p:nvSpPr>
        <p:spPr>
          <a:xfrm>
            <a:off x="-222448" y="142256"/>
            <a:ext cx="8903518" cy="532229"/>
          </a:xfrm>
          <a:prstGeom prst="parallelogram">
            <a:avLst>
              <a:gd name="adj" fmla="val 34690"/>
            </a:avLst>
          </a:prstGeom>
          <a:gradFill>
            <a:gsLst>
              <a:gs pos="0">
                <a:schemeClr val="accent6">
                  <a:lumMod val="40000"/>
                  <a:lumOff val="60000"/>
                  <a:alpha val="0"/>
                </a:schemeClr>
              </a:gs>
              <a:gs pos="100000">
                <a:schemeClr val="accent6">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平行四边形 13"/>
          <p:cNvSpPr/>
          <p:nvPr/>
        </p:nvSpPr>
        <p:spPr>
          <a:xfrm>
            <a:off x="8615486" y="97064"/>
            <a:ext cx="3744416" cy="532229"/>
          </a:xfrm>
          <a:prstGeom prst="parallelogram">
            <a:avLst>
              <a:gd name="adj" fmla="val 34690"/>
            </a:avLst>
          </a:prstGeom>
          <a:gradFill>
            <a:gsLst>
              <a:gs pos="0">
                <a:schemeClr val="accent6">
                  <a:lumMod val="40000"/>
                  <a:lumOff val="60000"/>
                </a:schemeClr>
              </a:gs>
              <a:gs pos="100000">
                <a:schemeClr val="accent6">
                  <a:lumMod val="40000"/>
                  <a:lumOff val="60000"/>
                  <a:alpha val="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707227" y="133098"/>
            <a:ext cx="6775958" cy="521970"/>
          </a:xfrm>
          <a:prstGeom prst="rect">
            <a:avLst/>
          </a:prstGeom>
          <a:noFill/>
        </p:spPr>
        <p:txBody>
          <a:bodyPr wrap="square" rtlCol="0">
            <a:spAutoFit/>
          </a:bodyPr>
          <a:lstStyle/>
          <a:p>
            <a:pPr algn="ctr">
              <a:spcBef>
                <a:spcPct val="0"/>
              </a:spcBef>
            </a:pPr>
            <a:r>
              <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rPr>
              <a:t>练习示例</a:t>
            </a:r>
            <a:endParaRPr lang="zh-CN" altLang="en-US" sz="2800" b="1" kern="100">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4" name="图片 3"/>
          <p:cNvPicPr>
            <a:picLocks noChangeAspect="1"/>
          </p:cNvPicPr>
          <p:nvPr/>
        </p:nvPicPr>
        <p:blipFill>
          <a:blip r:embed="rId3"/>
          <a:stretch>
            <a:fillRect/>
          </a:stretch>
        </p:blipFill>
        <p:spPr>
          <a:xfrm>
            <a:off x="9690735" y="1799590"/>
            <a:ext cx="1866900" cy="2838450"/>
          </a:xfrm>
          <a:prstGeom prst="rect">
            <a:avLst/>
          </a:prstGeom>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矩形 3"/>
          <p:cNvSpPr/>
          <p:nvPr/>
        </p:nvSpPr>
        <p:spPr>
          <a:xfrm>
            <a:off x="389255" y="282575"/>
            <a:ext cx="8923020" cy="6676390"/>
          </a:xfrm>
          <a:prstGeom prst="rect">
            <a:avLst/>
          </a:prstGeom>
        </p:spPr>
        <p:txBody>
          <a:bodyPr wrap="square" lIns="121898" tIns="60948" rIns="121898" bIns="60948">
            <a:spAutoFit/>
          </a:bodyPr>
          <a:lstStyle/>
          <a:p>
            <a:pPr algn="ctr">
              <a:lnSpc>
                <a:spcPct val="110000"/>
              </a:lnSpc>
              <a:spcAft>
                <a:spcPct val="0"/>
              </a:spcAft>
              <a:tabLst>
                <a:tab pos="2250440"/>
              </a:tabLst>
            </a:pPr>
            <a:r>
              <a:rPr lang="zh-CN" altLang="zh-CN" sz="2000" b="1" kern="100">
                <a:solidFill>
                  <a:srgbClr val="C00000"/>
                </a:solidFill>
                <a:latin typeface="Times New Roman" panose="02020603050405020304" pitchFamily="18" charset="0"/>
                <a:ea typeface="隶书" panose="02010509060101010101" pitchFamily="49" charset="-122"/>
                <a:cs typeface="Times New Roman" panose="02020603050405020304" pitchFamily="18" charset="0"/>
              </a:rPr>
              <a:t>小哥儿俩      </a:t>
            </a:r>
            <a:r>
              <a:rPr lang="zh-CN" altLang="zh-CN" sz="2000" b="1" kern="100">
                <a:latin typeface="Times New Roman" panose="02020603050405020304" pitchFamily="18" charset="0"/>
                <a:ea typeface="方正中等线简体" panose="03000509000000000000" pitchFamily="65" charset="-122"/>
                <a:cs typeface="Times New Roman" panose="02020603050405020304" pitchFamily="18" charset="0"/>
              </a:rPr>
              <a:t>凌叔华</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10000"/>
              </a:lnSpc>
              <a:spcAft>
                <a:spcPct val="0"/>
              </a:spcAft>
              <a:tabLst>
                <a:tab pos="2250440"/>
              </a:tabLs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清明那天，不但大乖二乖上的小学校放一天假，连城外七叔叔教的大学堂也不用上课了。这一天早上的太阳也像特别同小孩子们表同情，不等闹钟催过，它就跳进房里来，暖和和地爬在靠窗挂的小棉袍上</a:t>
            </a:r>
            <a:r>
              <a:rPr lang="zh-CN" altLang="zh-CN" sz="2000" b="1" kern="100" smtClean="0">
                <a:latin typeface="Times New Roman" panose="02020603050405020304" pitchFamily="18" charset="0"/>
                <a:ea typeface="楷体_GB2312" panose="02010609030101010101" pitchFamily="49" charset="-122"/>
                <a:cs typeface="Times New Roman" panose="02020603050405020304" pitchFamily="18" charset="0"/>
              </a:rPr>
              <a:t>。</a:t>
            </a:r>
            <a:endParaRPr lang="en-US" altLang="zh-CN" sz="2000" b="1" kern="100" smtClean="0">
              <a:latin typeface="Times New Roman" panose="02020603050405020304" pitchFamily="18" charset="0"/>
              <a:ea typeface="楷体_GB2312" panose="02010609030101010101" pitchFamily="49" charset="-122"/>
              <a:cs typeface="Times New Roman" panose="02020603050405020304" pitchFamily="18" charset="0"/>
            </a:endParaRPr>
          </a:p>
          <a:p>
            <a:pPr indent="718185" algn="just">
              <a:lnSpc>
                <a:spcPct val="110000"/>
              </a:lnSpc>
              <a:spcAft>
                <a:spcPct val="0"/>
              </a:spcAft>
              <a:tabLst>
                <a:tab pos="2250440"/>
              </a:tabLst>
            </a:pPr>
            <a:r>
              <a:rPr lang="zh-CN" altLang="zh-CN" sz="2000" b="1" kern="100" spc="-60">
                <a:latin typeface="Times New Roman" panose="02020603050405020304" pitchFamily="18" charset="0"/>
                <a:ea typeface="楷体_GB2312" panose="02010609030101010101" pitchFamily="49" charset="-122"/>
                <a:cs typeface="Times New Roman" panose="02020603050405020304" pitchFamily="18" charset="0"/>
              </a:rPr>
              <a:t>前院子一片小孩子的尖脆的嚷声笑声，七叔叔带来了一只能说话的八哥。笼子放在一张八仙方桌子上，两个孩子跪在椅上张大着嘴望着那里头的鸟，欢喜得爬在桌上乱摇身子笑，他们的眼，一息间都不曾离开鸟笼子。二乖的嘴总没有闭上，他的小腮显得更加饱满，不用圆规，描不出那圆度</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了。</a:t>
            </a:r>
            <a:endPar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endParaRPr>
          </a:p>
          <a:p>
            <a:pPr indent="718185" algn="just">
              <a:lnSpc>
                <a:spcPct val="110000"/>
              </a:lnSpc>
              <a:spcAft>
                <a:spcPct val="0"/>
              </a:spcAft>
              <a:tabLst>
                <a:tab pos="2250440"/>
              </a:tabLs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吃饭的时候，大乖的眼总是望着窗外，他最爱吃的春卷也忘了怎样放馅，怎样卷起来吃。二乖因为还小，都是妈妈替他卷好的，不过他到底不耐烦坐在背着鸟笼子的地方，一吃了两包，他就跑开不吃了。</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10000"/>
              </a:lnSpc>
              <a:spcAft>
                <a:spcPct val="0"/>
              </a:spcAft>
              <a:tabLst>
                <a:tab pos="2250440"/>
              </a:tabLs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饭后爸爸同叔叔要去听戏，因为昨天已经答应带孩子们一块去的，于是就雇了三辆人力车上戏园去了。两个孩子坐在车上还不断地谈起八哥。到了戏园，他们虽然零零碎碎地想起八哥的事来，但台上的锣鼓同花花袍子的戏子把他们的精神占住了</a:t>
            </a:r>
            <a:r>
              <a:rPr lang="zh-CN" altLang="zh-CN" sz="2000" b="1" kern="100" smtClean="0">
                <a:latin typeface="Times New Roman" panose="02020603050405020304" pitchFamily="18" charset="0"/>
                <a:ea typeface="楷体_GB2312" panose="02010609030101010101" pitchFamily="49" charset="-122"/>
                <a:cs typeface="Times New Roman" panose="02020603050405020304" pitchFamily="18" charset="0"/>
                <a:sym typeface="+mn-ea"/>
              </a:rPr>
              <a:t>。</a:t>
            </a:r>
            <a:endParaRPr lang="en-US" altLang="zh-CN" sz="2000" b="1" kern="100" smtClean="0">
              <a:latin typeface="Times New Roman" panose="02020603050405020304" pitchFamily="18" charset="0"/>
              <a:ea typeface="楷体_GB2312" panose="02010609030101010101" pitchFamily="49" charset="-122"/>
              <a:cs typeface="Times New Roman" panose="02020603050405020304" pitchFamily="18" charset="0"/>
            </a:endParaRPr>
          </a:p>
          <a:p>
            <a:pPr indent="718185" algn="just">
              <a:lnSpc>
                <a:spcPct val="110000"/>
              </a:lnSpc>
              <a:spcAft>
                <a:spcPct val="0"/>
              </a:spcAft>
              <a:tabLst>
                <a:tab pos="2250440"/>
              </a:tabLs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快天黑的时候散了戏，随着爸爸叔叔回到家里，大乖二乖正是很高兴地跳着跑，忽然想到心爱的八哥，赶紧跑到廊下挂鸟笼的地方，一望，只有个空笼子掷在地上，八哥不见了。</a:t>
            </a: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p:txBody>
      </p:sp>
      <p:pic>
        <p:nvPicPr>
          <p:cNvPr id="2" name="图片 1"/>
          <p:cNvPicPr>
            <a:picLocks noChangeAspect="1"/>
          </p:cNvPicPr>
          <p:nvPr/>
        </p:nvPicPr>
        <p:blipFill>
          <a:blip r:embed="rId2"/>
          <a:stretch>
            <a:fillRect/>
          </a:stretch>
        </p:blipFill>
        <p:spPr>
          <a:xfrm>
            <a:off x="9697720" y="1614805"/>
            <a:ext cx="2057400" cy="3267075"/>
          </a:xfrm>
          <a:prstGeom prst="rect">
            <a:avLst/>
          </a:prstGeom>
        </p:spPr>
      </p:pic>
    </p:spTree>
  </p:cSld>
  <p:clrMapOvr>
    <a:masterClrMapping/>
  </p:clrMapOvr>
  <mc:AlternateContent>
    <mc:Choice xmlns:p14="http://schemas.microsoft.com/office/powerpoint/2010/main" Requires="p14">
      <p:transition p14:dur="10"/>
    </mc:Choice>
    <mc:Fallback>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389255" y="224155"/>
            <a:ext cx="8576310" cy="6968490"/>
          </a:xfrm>
          <a:prstGeom prst="rect">
            <a:avLst/>
          </a:prstGeom>
        </p:spPr>
        <p:txBody>
          <a:bodyPr wrap="square" lIns="121898" tIns="60948" rIns="121898" bIns="60948">
            <a:spAutoFit/>
          </a:bodyPr>
          <a:lstStyle/>
          <a:p>
            <a:pPr indent="718185" algn="just">
              <a:lnSpc>
                <a:spcPct val="95000"/>
              </a:lnSpc>
              <a:spcAft>
                <a:spcPct val="0"/>
              </a:spcAft>
              <a:tabLst>
                <a:tab pos="2250440"/>
              </a:tabLst>
            </a:pP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妈</a:t>
            </a:r>
            <a:r>
              <a:rPr lang="en-US" altLang="zh-CN" sz="2000" b="1" kern="100">
                <a:latin typeface="Times New Roman" panose="02020603050405020304" pitchFamily="18" charset="0"/>
                <a:ea typeface="楷体_GB2312" panose="02010609030101010101" pitchFamily="49" charset="-122"/>
                <a:cs typeface="Courier New" panose="02070309020205020404" pitchFamily="49" charset="0"/>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八哥呢？</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两个孩子一同高声急叫起来。</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95000"/>
              </a:lnSpc>
              <a:spcAft>
                <a:spcPct val="0"/>
              </a:spcAft>
              <a:tabLst>
                <a:tab pos="2250440"/>
              </a:tabLst>
            </a:pP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给野猫吃了！</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妈的声音非常沉重迟缓。</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95000"/>
              </a:lnSpc>
              <a:spcAft>
                <a:spcPct val="0"/>
              </a:spcAft>
              <a:tabLst>
                <a:tab pos="2250440"/>
              </a:tabLst>
            </a:pP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给什么野猫吃的呀？</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大乖圆睁了眼，气呼呼的却有些不相信。二乖愣眼望着哥哥。</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95000"/>
              </a:lnSpc>
              <a:spcAft>
                <a:spcPct val="0"/>
              </a:spcAft>
              <a:tabLst>
                <a:tab pos="2250440"/>
              </a:tabLs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大乖哭出声来，二乖跟着哭得很伤心。他们也不听妈的话，也不听七叔叔的劝慰，爸爸早躲进书房去了。忽然大乖收了声，跳起来四面找棍子，口里嚷道：</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打死那野猫，我要打死那野猫！</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二乖爬在妈的膝头上，呜呜地抽咽。大乖忽然找到一根拦门的长棍子，提在手里，拉起二乖就跑。妈叫住他，他嚷道：</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报仇去，不报仇不算好汉！</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二乖也学着哥哥喊道：</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不报仇不算好看！</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妈听了二乖的话倒有些好笑了。王厨子此时正走过，他说：</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少爷们，那野猫黑夜不出来的，明儿早上它来了，我替你们狠狠地打它一顿吧。</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rPr>
              <a:t>”</a:t>
            </a:r>
            <a:endPar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endParaRPr>
          </a:p>
          <a:p>
            <a:pPr indent="718185" algn="just">
              <a:lnSpc>
                <a:spcPct val="95000"/>
              </a:lnSpc>
              <a:spcAft>
                <a:spcPct val="0"/>
              </a:spcAft>
              <a:tabLst>
                <a:tab pos="2250440"/>
              </a:tabLst>
            </a:pP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那野猫好像有了身子，不要太打狠了，吓吓它就算了。</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妈低声吩咐厨子。</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95000"/>
              </a:lnSpc>
              <a:spcAft>
                <a:spcPct val="0"/>
              </a:spcAft>
              <a:tabLst>
                <a:tab pos="2250440"/>
              </a:tabLs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大乖听见了妈的话，还是气呼呼地说：</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谁叫它吃了我们的八哥，打死它，要它偿命。</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打死它才</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二乖想照哥哥的话亦喊一下，无奈不清楚底下说什么了。他也挽起袖子，露出肥短的胳臂，圆睁着泪还未干的小眼。</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95000"/>
              </a:lnSpc>
              <a:spcAft>
                <a:spcPct val="0"/>
              </a:spcAft>
              <a:tabLst>
                <a:tab pos="2250440"/>
              </a:tabLs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第二天太阳还没出，大乖就醒了，想起了打猫的事，就喊弟弟：</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快起，快起，二乖，起来打猫去。</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二乖给哥哥着急的声调惊醒，急忙坐起来，拿手揉开眼。然后两个人都提了毛掸子，拉了袍子，嘴里喊着报仇，跳着出去。</a:t>
            </a: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35000"/>
              </a:lnSpc>
              <a:spcAft>
                <a:spcPct val="0"/>
              </a:spcAft>
              <a:tabLst>
                <a:tab pos="2250440"/>
              </a:tabLst>
            </a:pP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p:txBody>
      </p:sp>
      <p:pic>
        <p:nvPicPr>
          <p:cNvPr id="2" name="图片 1"/>
          <p:cNvPicPr>
            <a:picLocks noChangeAspect="1"/>
          </p:cNvPicPr>
          <p:nvPr/>
        </p:nvPicPr>
        <p:blipFill>
          <a:blip r:embed="rId2"/>
          <a:stretch>
            <a:fillRect/>
          </a:stretch>
        </p:blipFill>
        <p:spPr>
          <a:xfrm>
            <a:off x="9648190" y="822325"/>
            <a:ext cx="1914525" cy="2438400"/>
          </a:xfrm>
          <a:prstGeom prst="rect">
            <a:avLst/>
          </a:prstGeom>
        </p:spPr>
      </p:pic>
      <p:pic>
        <p:nvPicPr>
          <p:cNvPr id="3" name="图片 2"/>
          <p:cNvPicPr>
            <a:picLocks noChangeAspect="1"/>
          </p:cNvPicPr>
          <p:nvPr/>
        </p:nvPicPr>
        <p:blipFill>
          <a:blip r:embed="rId3"/>
          <a:stretch>
            <a:fillRect/>
          </a:stretch>
        </p:blipFill>
        <p:spPr>
          <a:xfrm>
            <a:off x="9648190" y="3797935"/>
            <a:ext cx="1824990" cy="2415540"/>
          </a:xfrm>
          <a:prstGeom prst="rect">
            <a:avLst/>
          </a:prstGeom>
        </p:spPr>
      </p:pic>
    </p:spTree>
  </p:cSld>
  <p:clrMapOvr>
    <a:masterClrMapping/>
  </p:clrMapOvr>
  <mc:AlternateContent>
    <mc:Choice xmlns:p14="http://schemas.microsoft.com/office/powerpoint/2010/main" Requires="p14">
      <p:transition p14:dur="10"/>
    </mc:Choice>
    <mc:Fallback>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93040" y="299085"/>
            <a:ext cx="8681085" cy="6583680"/>
          </a:xfrm>
          <a:prstGeom prst="rect">
            <a:avLst/>
          </a:prstGeom>
        </p:spPr>
        <p:txBody>
          <a:bodyPr wrap="square" lIns="121898" tIns="60948" rIns="121898" bIns="60948">
            <a:spAutoFit/>
          </a:bodyPr>
          <a:lstStyle/>
          <a:p>
            <a:pPr indent="718185" algn="just">
              <a:lnSpc>
                <a:spcPct val="130000"/>
              </a:lnSpc>
              <a:spcAft>
                <a:spcPct val="0"/>
              </a:spcAft>
              <a:tabLst>
                <a:tab pos="2250440"/>
              </a:tabLst>
            </a:pPr>
            <a:r>
              <a:rPr lang="zh-CN" altLang="zh-CN" sz="2000" b="1" u="sng" kern="100">
                <a:latin typeface="Times New Roman" panose="02020603050405020304" pitchFamily="18" charset="0"/>
                <a:ea typeface="楷体_GB2312" panose="02010609030101010101" pitchFamily="49" charset="-122"/>
                <a:cs typeface="Times New Roman" panose="02020603050405020304" pitchFamily="18" charset="0"/>
              </a:rPr>
              <a:t>这是刚刚天亮了不久，后院地上的草还带着露珠儿，沾湿了这小英雄的鞋袜了。树枝上小麻雀三三五五地吵闹着飞上飞下地玩，近窗户的一棵丁香满满开了花，香得透鼻子，温和的日光铺在西边的白粉墙上。</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30000"/>
              </a:lnSpc>
              <a:spcAft>
                <a:spcPct val="0"/>
              </a:spcAft>
              <a:tabLst>
                <a:tab pos="2250440"/>
              </a:tabLs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rPr>
              <a:t>二乖跷高脚摘了一枝丁香花，插在右耳朵上，看见地上的小麻雀吱喳叫唤，跳跃着走，很是好玩的样子，他就学它们，嘴里也哼哼着歌唱，毛掸子也掷掉了。二乖一会儿就忘掉为什么事来后院的了。他溜达到有太阳的墙边，忽然看见装碎纸的破木箱里，有两个白色的小脑袋一高一低动着，接着咪噢咪噢地娇声叫唤，他就赶紧跑近前看去。</a:t>
            </a:r>
            <a:endPar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endParaRPr>
          </a:p>
          <a:p>
            <a:pPr indent="718185" algn="just">
              <a:lnSpc>
                <a:spcPct val="130000"/>
              </a:lnSpc>
              <a:spcAft>
                <a:spcPct val="0"/>
              </a:spcAft>
              <a:tabLst>
                <a:tab pos="2250440"/>
              </a:tabLs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原来箱里藏着一堆小猫儿，小得同过年时候妈妈捏的面老鼠一样，小脑袋也是面团一样滚圆得可爱，小红鼻子同叫唤时一张一闭的小扁嘴，太好玩了。二乖高兴得要叫起来。</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30000"/>
              </a:lnSpc>
              <a:spcAft>
                <a:spcPct val="0"/>
              </a:spcAft>
              <a:tabLst>
                <a:tab pos="2250440"/>
              </a:tabLst>
            </a:pP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哥哥，你快来看看，这小东西多好玩！</a:t>
            </a:r>
            <a:r>
              <a:rPr lang="en-US" altLang="zh-CN" sz="2000" b="1" kern="100">
                <a:latin typeface="宋体" panose="02010600030101010101" pitchFamily="2" charset="-122"/>
                <a:ea typeface="方正中等线简体" panose="03000509000000000000" pitchFamily="65" charset="-122"/>
                <a:cs typeface="Times New Roman" panose="02020603050405020304" pitchFamily="18" charset="0"/>
                <a:sym typeface="+mn-ea"/>
              </a:rPr>
              <a:t>”</a:t>
            </a: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二乖忽然想起来叫道，一回头哥哥正跑进后院来了。</a:t>
            </a:r>
            <a:endParaRPr lang="zh-CN" altLang="zh-CN" sz="2000" b="1"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30000"/>
              </a:lnSpc>
              <a:spcAft>
                <a:spcPct val="0"/>
              </a:spcAft>
              <a:tabLst>
                <a:tab pos="2250440"/>
              </a:tabLst>
            </a:pPr>
            <a:r>
              <a:rPr lang="zh-CN" altLang="zh-CN" sz="2000" b="1" kern="100">
                <a:latin typeface="Times New Roman" panose="02020603050405020304" pitchFamily="18" charset="0"/>
                <a:ea typeface="楷体_GB2312" panose="02010609030101010101" pitchFamily="49" charset="-122"/>
                <a:cs typeface="Times New Roman" panose="02020603050405020304" pitchFamily="18" charset="0"/>
                <a:sym typeface="+mn-ea"/>
              </a:rPr>
              <a:t>哥哥赶紧过去同弟弟在木箱子前面看，同二乖一样用手摸那小猫，学它们叫唤，看大猫喂小猫奶吃，眼睛转也不转一下。</a:t>
            </a: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endParaRPr lang="zh-CN" altLang="zh-CN" sz="2000" b="1" kern="100">
              <a:effectLst/>
              <a:latin typeface="宋体" panose="02010600030101010101" pitchFamily="2" charset="-122"/>
              <a:ea typeface="宋体" panose="02010600030101010101" pitchFamily="2" charset="-122"/>
              <a:cs typeface="Courier New" panose="02070309020205020404" pitchFamily="49" charset="0"/>
            </a:endParaRPr>
          </a:p>
        </p:txBody>
      </p:sp>
      <p:pic>
        <p:nvPicPr>
          <p:cNvPr id="2" name="图片 1"/>
          <p:cNvPicPr>
            <a:picLocks noChangeAspect="1"/>
          </p:cNvPicPr>
          <p:nvPr/>
        </p:nvPicPr>
        <p:blipFill>
          <a:blip r:embed="rId2"/>
          <a:stretch>
            <a:fillRect/>
          </a:stretch>
        </p:blipFill>
        <p:spPr>
          <a:xfrm>
            <a:off x="9340215" y="1107440"/>
            <a:ext cx="2224405" cy="1566545"/>
          </a:xfrm>
          <a:prstGeom prst="rect">
            <a:avLst/>
          </a:prstGeom>
        </p:spPr>
      </p:pic>
      <p:pic>
        <p:nvPicPr>
          <p:cNvPr id="3" name="图片 2"/>
          <p:cNvPicPr>
            <a:picLocks noChangeAspect="1"/>
          </p:cNvPicPr>
          <p:nvPr/>
        </p:nvPicPr>
        <p:blipFill>
          <a:blip r:embed="rId3"/>
          <a:stretch>
            <a:fillRect/>
          </a:stretch>
        </p:blipFill>
        <p:spPr>
          <a:xfrm>
            <a:off x="9340215" y="2981325"/>
            <a:ext cx="2147570" cy="3089275"/>
          </a:xfrm>
          <a:prstGeom prst="rect">
            <a:avLst/>
          </a:prstGeom>
        </p:spPr>
      </p:pic>
    </p:spTree>
  </p:cSld>
  <p:clrMapOvr>
    <a:masterClrMapping/>
  </p:clrMapOvr>
  <mc:AlternateContent>
    <mc:Choice xmlns:p14="http://schemas.microsoft.com/office/powerpoint/2010/main" Requires="p14">
      <p:transition p14:dur="10"/>
    </mc:Choice>
    <mc:Fallback>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389255" y="904875"/>
            <a:ext cx="7973060" cy="5291455"/>
          </a:xfrm>
          <a:prstGeom prst="rect">
            <a:avLst/>
          </a:prstGeom>
        </p:spPr>
        <p:txBody>
          <a:bodyPr wrap="square" lIns="121898" tIns="60948" rIns="121898" bIns="60948">
            <a:spAutoFit/>
          </a:bodyPr>
          <a:lstStyle/>
          <a:p>
            <a:pPr indent="718185" algn="just">
              <a:lnSpc>
                <a:spcPct val="150000"/>
              </a:lnSpc>
              <a:spcAft>
                <a:spcPct val="0"/>
              </a:spcAft>
              <a:tabLst>
                <a:tab pos="2250440"/>
              </a:tabLst>
            </a:pPr>
            <a:r>
              <a:rPr lang="zh-CN" altLang="zh-CN" sz="2800" b="1" kern="100">
                <a:latin typeface="宋体" panose="02010600030101010101" pitchFamily="2" charset="-122"/>
                <a:ea typeface="方正中等线简体" panose="03000509000000000000" pitchFamily="65" charset="-122"/>
                <a:cs typeface="Times New Roman" panose="02020603050405020304" pitchFamily="18" charset="0"/>
              </a:rPr>
              <a:t> </a:t>
            </a:r>
            <a:r>
              <a:rPr lang="en-US" altLang="zh-CN" sz="28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b="1" kern="100">
                <a:latin typeface="Times New Roman" panose="02020603050405020304" pitchFamily="18" charset="0"/>
                <a:ea typeface="楷体_GB2312" panose="02010609030101010101" pitchFamily="49" charset="-122"/>
                <a:cs typeface="Times New Roman" panose="02020603050405020304" pitchFamily="18" charset="0"/>
              </a:rPr>
              <a:t>它们那么可怜，连褥子都没有，躺在破纸的上面，一定很冷吧。</a:t>
            </a:r>
            <a:r>
              <a:rPr lang="en-US" altLang="zh-CN" sz="28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b="1" kern="100">
                <a:latin typeface="Times New Roman" panose="02020603050405020304" pitchFamily="18" charset="0"/>
                <a:ea typeface="楷体_GB2312" panose="02010609030101010101" pitchFamily="49" charset="-122"/>
                <a:cs typeface="Times New Roman" panose="02020603050405020304" pitchFamily="18" charset="0"/>
              </a:rPr>
              <a:t>大乖说，接着出主意道，</a:t>
            </a:r>
            <a:r>
              <a:rPr lang="en-US" altLang="zh-CN" sz="28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b="1" kern="100">
                <a:latin typeface="Times New Roman" panose="02020603050405020304" pitchFamily="18" charset="0"/>
                <a:ea typeface="楷体_GB2312" panose="02010609030101010101" pitchFamily="49" charset="-122"/>
                <a:cs typeface="Times New Roman" panose="02020603050405020304" pitchFamily="18" charset="0"/>
              </a:rPr>
              <a:t>我们一会儿跟妈妈要些棉花同它们垫一个窝儿，把饭厅的盛酒箱子弄出来，同它做两间房子，让大猫住一间，小猫在一间，像妈妈同我们一样。</a:t>
            </a:r>
            <a:r>
              <a:rPr lang="en-US" altLang="zh-CN" sz="2800" b="1" kern="100">
                <a:latin typeface="宋体" panose="02010600030101010101" pitchFamily="2" charset="-122"/>
                <a:ea typeface="方正中等线简体" panose="03000509000000000000" pitchFamily="65" charset="-122"/>
                <a:cs typeface="Times New Roman" panose="02020603050405020304" pitchFamily="18" charset="0"/>
              </a:rPr>
              <a:t>”</a:t>
            </a:r>
            <a:endParaRPr lang="zh-CN" altLang="zh-CN" sz="1050" b="1" kern="100">
              <a:latin typeface="宋体" panose="02010600030101010101" pitchFamily="2" charset="-122"/>
              <a:ea typeface="宋体" panose="02010600030101010101" pitchFamily="2" charset="-122"/>
              <a:cs typeface="Courier New" panose="02070309020205020404" pitchFamily="49" charset="0"/>
            </a:endParaRPr>
          </a:p>
          <a:p>
            <a:pPr indent="718185" algn="just">
              <a:lnSpc>
                <a:spcPct val="150000"/>
              </a:lnSpc>
              <a:spcAft>
                <a:spcPct val="0"/>
              </a:spcAft>
              <a:tabLst>
                <a:tab pos="2250440"/>
              </a:tabLst>
            </a:pPr>
            <a:r>
              <a:rPr lang="en-US" altLang="zh-CN" sz="28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b="1" kern="100">
                <a:latin typeface="Times New Roman" panose="02020603050405020304" pitchFamily="18" charset="0"/>
                <a:ea typeface="楷体_GB2312" panose="02010609030101010101" pitchFamily="49" charset="-122"/>
                <a:cs typeface="Times New Roman" panose="02020603050405020304" pitchFamily="18" charset="0"/>
              </a:rPr>
              <a:t>哥哥，你瞧它跟它妈一个样子。这小脑袋多好玩！</a:t>
            </a:r>
            <a:r>
              <a:rPr lang="en-US" altLang="zh-CN" sz="2800" b="1"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800" b="1" kern="100">
                <a:latin typeface="Times New Roman" panose="02020603050405020304" pitchFamily="18" charset="0"/>
                <a:ea typeface="楷体_GB2312" panose="02010609030101010101" pitchFamily="49" charset="-122"/>
                <a:cs typeface="Times New Roman" panose="02020603050405020304" pitchFamily="18" charset="0"/>
              </a:rPr>
              <a:t>弟弟说着，又伸出方才收了的手抱起那只小黑猫。</a:t>
            </a:r>
            <a:r>
              <a:rPr lang="en-US" altLang="zh-CN" sz="2800" b="1" kern="100">
                <a:latin typeface="Times New Roman" panose="02020603050405020304" pitchFamily="18" charset="0"/>
                <a:ea typeface="宋体" panose="02010600030101010101" pitchFamily="2" charset="-122"/>
                <a:cs typeface="Courier New" panose="02070309020205020404" pitchFamily="49" charset="0"/>
              </a:rPr>
              <a:t>(</a:t>
            </a:r>
            <a:r>
              <a:rPr lang="zh-CN" altLang="zh-CN" sz="2800" b="1" kern="100">
                <a:latin typeface="Times New Roman" panose="02020603050405020304" pitchFamily="18" charset="0"/>
                <a:ea typeface="宋体" panose="02010600030101010101" pitchFamily="2" charset="-122"/>
                <a:cs typeface="Times New Roman" panose="02020603050405020304" pitchFamily="18" charset="0"/>
              </a:rPr>
              <a:t>有删改</a:t>
            </a:r>
            <a:r>
              <a:rPr lang="en-US" altLang="zh-CN" sz="2800" b="1" kern="100">
                <a:latin typeface="Times New Roman" panose="02020603050405020304" pitchFamily="18" charset="0"/>
                <a:ea typeface="宋体" panose="02010600030101010101" pitchFamily="2" charset="-122"/>
                <a:cs typeface="Courier New" panose="02070309020205020404" pitchFamily="49" charset="0"/>
              </a:rPr>
              <a:t>)</a:t>
            </a:r>
            <a:endParaRPr lang="zh-CN" altLang="zh-CN" sz="1050" b="1" kern="100">
              <a:effectLst/>
              <a:latin typeface="宋体" panose="02010600030101010101" pitchFamily="2" charset="-122"/>
              <a:ea typeface="宋体" panose="02010600030101010101" pitchFamily="2" charset="-122"/>
              <a:cs typeface="Courier New" panose="02070309020205020404" pitchFamily="49" charset="0"/>
            </a:endParaRPr>
          </a:p>
        </p:txBody>
      </p:sp>
      <p:pic>
        <p:nvPicPr>
          <p:cNvPr id="2" name="图片 1"/>
          <p:cNvPicPr>
            <a:picLocks noChangeAspect="1"/>
          </p:cNvPicPr>
          <p:nvPr/>
        </p:nvPicPr>
        <p:blipFill>
          <a:blip r:embed="rId2"/>
          <a:stretch>
            <a:fillRect/>
          </a:stretch>
        </p:blipFill>
        <p:spPr>
          <a:xfrm>
            <a:off x="8716010" y="904875"/>
            <a:ext cx="2745740" cy="4964430"/>
          </a:xfrm>
          <a:prstGeom prst="rect">
            <a:avLst/>
          </a:prstGeom>
        </p:spPr>
      </p:pic>
    </p:spTree>
  </p:cSld>
  <p:clrMapOvr>
    <a:masterClrMapping/>
  </p:clrMapOvr>
  <mc:AlternateContent>
    <mc:Choice xmlns:p14="http://schemas.microsoft.com/office/powerpoint/2010/main" Requires="p14">
      <p:transition p14:dur="10"/>
    </mc:Choice>
    <mc:Fallback>
      <p:transition/>
    </mc:Fallback>
  </mc:AlternateContent>
  <p:timing/>
</p:sld>
</file>

<file path=ppt/tags/tag1.xml><?xml version="1.0" encoding="utf-8"?>
<p:tagLst xmlns:p="http://schemas.openxmlformats.org/presentationml/2006/main">
  <p:tag name="KSO_WM_UNIT_PLACING_PICTURE_USER_VIEWPORT" val="{&quot;height&quot;:7354.7322834645665,&quot;width&quot;:17593.570078740158}"/>
</p:tagLst>
</file>

<file path=ppt/tags/tag2.xml><?xml version="1.0" encoding="utf-8"?>
<p:tagLst xmlns:p="http://schemas.openxmlformats.org/presentationml/2006/main">
  <p:tag name="KSO_WM_UNIT_PLACING_PICTURE_USER_VIEWPORT" val="{&quot;height&quot;:2445,&quot;width&quot;:3675}"/>
</p:tagLst>
</file>

<file path=ppt/tags/tag3.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8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基本">
      <a:majorFont>
        <a:latin typeface="Arial Black"/>
        <a:ea typeface="Arial"/>
        <a:cs typeface="Arial"/>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Arial"/>
        <a:cs typeface="Arial"/>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192</Paragraphs>
  <Slides>32</Slides>
  <Notes>5</Notes>
  <TotalTime>0</TotalTime>
  <HiddenSlides>0</HiddenSlides>
  <MMClips>0</MMClips>
  <ScaleCrop>0</ScaleCrop>
  <HeadingPairs>
    <vt:vector baseType="variant" size="6">
      <vt:variant>
        <vt:lpstr>Fonts used</vt:lpstr>
      </vt:variant>
      <vt:variant>
        <vt:i4>13</vt:i4>
      </vt:variant>
      <vt:variant>
        <vt:lpstr>Theme</vt:lpstr>
      </vt:variant>
      <vt:variant>
        <vt:i4>1</vt:i4>
      </vt:variant>
      <vt:variant>
        <vt:lpstr>Slide Titles</vt:lpstr>
      </vt:variant>
      <vt:variant>
        <vt:i4>32</vt:i4>
      </vt:variant>
    </vt:vector>
  </HeadingPairs>
  <TitlesOfParts>
    <vt:vector baseType="lpstr" size="46">
      <vt:lpstr>Arial</vt:lpstr>
      <vt:lpstr>Arial Black</vt:lpstr>
      <vt:lpstr>Calibri</vt:lpstr>
      <vt:lpstr>楷体</vt:lpstr>
      <vt:lpstr>Times New Roman</vt:lpstr>
      <vt:lpstr>黑体</vt:lpstr>
      <vt:lpstr>方正中等线简体</vt:lpstr>
      <vt:lpstr>宋体</vt:lpstr>
      <vt:lpstr>微软雅黑</vt:lpstr>
      <vt:lpstr>Courier New</vt:lpstr>
      <vt:lpstr>仿宋_GB2312</vt:lpstr>
      <vt:lpstr>隶书</vt:lpstr>
      <vt:lpstr>楷体_GB2312</vt:lpstr>
      <vt:lpstr>8_Office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2021-12-05T11:41:04.271</cp:lastPrinted>
  <dcterms:created xsi:type="dcterms:W3CDTF">2021-12-05T11:41:04Z</dcterms:created>
  <dcterms:modified xsi:type="dcterms:W3CDTF">2021-12-05T03:41:05Z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