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115"/>
  </p:notesMasterIdLst>
  <p:sldIdLst>
    <p:sldId id="371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5" r:id="rId35"/>
    <p:sldId id="366" r:id="rId36"/>
    <p:sldId id="367" r:id="rId37"/>
    <p:sldId id="368" r:id="rId38"/>
    <p:sldId id="369" r:id="rId39"/>
    <p:sldId id="370" r:id="rId40"/>
    <p:sldId id="372" r:id="rId41"/>
    <p:sldId id="257" r:id="rId42"/>
    <p:sldId id="256" r:id="rId43"/>
    <p:sldId id="258" r:id="rId44"/>
    <p:sldId id="260" r:id="rId45"/>
    <p:sldId id="261" r:id="rId46"/>
    <p:sldId id="262" r:id="rId47"/>
    <p:sldId id="263" r:id="rId48"/>
    <p:sldId id="264" r:id="rId49"/>
    <p:sldId id="265" r:id="rId50"/>
    <p:sldId id="266" r:id="rId51"/>
    <p:sldId id="267" r:id="rId52"/>
    <p:sldId id="268" r:id="rId53"/>
    <p:sldId id="273" r:id="rId54"/>
    <p:sldId id="269" r:id="rId55"/>
    <p:sldId id="274" r:id="rId56"/>
    <p:sldId id="270" r:id="rId57"/>
    <p:sldId id="272" r:id="rId58"/>
    <p:sldId id="271" r:id="rId59"/>
    <p:sldId id="279" r:id="rId60"/>
    <p:sldId id="280" r:id="rId61"/>
    <p:sldId id="281" r:id="rId62"/>
    <p:sldId id="282" r:id="rId63"/>
    <p:sldId id="283" r:id="rId64"/>
    <p:sldId id="284" r:id="rId65"/>
    <p:sldId id="285" r:id="rId66"/>
    <p:sldId id="286" r:id="rId67"/>
    <p:sldId id="300" r:id="rId68"/>
    <p:sldId id="301" r:id="rId69"/>
    <p:sldId id="302" r:id="rId70"/>
    <p:sldId id="303" r:id="rId71"/>
    <p:sldId id="304" r:id="rId72"/>
    <p:sldId id="287" r:id="rId73"/>
    <p:sldId id="288" r:id="rId74"/>
    <p:sldId id="289" r:id="rId75"/>
    <p:sldId id="290" r:id="rId76"/>
    <p:sldId id="291" r:id="rId77"/>
    <p:sldId id="292" r:id="rId78"/>
    <p:sldId id="293" r:id="rId79"/>
    <p:sldId id="294" r:id="rId80"/>
    <p:sldId id="295" r:id="rId81"/>
    <p:sldId id="296" r:id="rId82"/>
    <p:sldId id="297" r:id="rId83"/>
    <p:sldId id="298" r:id="rId84"/>
    <p:sldId id="299" r:id="rId85"/>
    <p:sldId id="336" r:id="rId86"/>
    <p:sldId id="305" r:id="rId87"/>
    <p:sldId id="306" r:id="rId88"/>
    <p:sldId id="308" r:id="rId89"/>
    <p:sldId id="309" r:id="rId90"/>
    <p:sldId id="310" r:id="rId91"/>
    <p:sldId id="311" r:id="rId92"/>
    <p:sldId id="312" r:id="rId93"/>
    <p:sldId id="313" r:id="rId94"/>
    <p:sldId id="315" r:id="rId95"/>
    <p:sldId id="316" r:id="rId96"/>
    <p:sldId id="317" r:id="rId97"/>
    <p:sldId id="318" r:id="rId98"/>
    <p:sldId id="319" r:id="rId99"/>
    <p:sldId id="320" r:id="rId100"/>
    <p:sldId id="321" r:id="rId101"/>
    <p:sldId id="322" r:id="rId102"/>
    <p:sldId id="323" r:id="rId103"/>
    <p:sldId id="324" r:id="rId104"/>
    <p:sldId id="325" r:id="rId105"/>
    <p:sldId id="326" r:id="rId106"/>
    <p:sldId id="327" r:id="rId107"/>
    <p:sldId id="328" r:id="rId108"/>
    <p:sldId id="329" r:id="rId109"/>
    <p:sldId id="330" r:id="rId110"/>
    <p:sldId id="331" r:id="rId111"/>
    <p:sldId id="332" r:id="rId112"/>
    <p:sldId id="333" r:id="rId113"/>
    <p:sldId id="334" r:id="rId114"/>
    <p:sldId id="335" r:id="rId116"/>
    <p:sldId id="482" r:id="rId117"/>
    <p:sldId id="483" r:id="rId118"/>
    <p:sldId id="484" r:id="rId119"/>
    <p:sldId id="485" r:id="rId120"/>
    <p:sldId id="486" r:id="rId121"/>
    <p:sldId id="487" r:id="rId122"/>
    <p:sldId id="488" r:id="rId123"/>
    <p:sldId id="489" r:id="rId124"/>
    <p:sldId id="490" r:id="rId125"/>
    <p:sldId id="491" r:id="rId126"/>
    <p:sldId id="492" r:id="rId127"/>
    <p:sldId id="493" r:id="rId128"/>
    <p:sldId id="494" r:id="rId129"/>
    <p:sldId id="495" r:id="rId130"/>
    <p:sldId id="496" r:id="rId131"/>
    <p:sldId id="497" r:id="rId132"/>
    <p:sldId id="498" r:id="rId133"/>
    <p:sldId id="499" r:id="rId134"/>
    <p:sldId id="500" r:id="rId135"/>
    <p:sldId id="501" r:id="rId136"/>
    <p:sldId id="502" r:id="rId137"/>
    <p:sldId id="503" r:id="rId138"/>
    <p:sldId id="504" r:id="rId139"/>
    <p:sldId id="505" r:id="rId14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4.xml"/><Relationship Id="rId98" Type="http://schemas.openxmlformats.org/officeDocument/2006/relationships/slide" Target="slides/slide93.xml"/><Relationship Id="rId97" Type="http://schemas.openxmlformats.org/officeDocument/2006/relationships/slide" Target="slides/slide92.xml"/><Relationship Id="rId96" Type="http://schemas.openxmlformats.org/officeDocument/2006/relationships/slide" Target="slides/slide91.xml"/><Relationship Id="rId95" Type="http://schemas.openxmlformats.org/officeDocument/2006/relationships/slide" Target="slides/slide90.xml"/><Relationship Id="rId94" Type="http://schemas.openxmlformats.org/officeDocument/2006/relationships/slide" Target="slides/slide89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" Type="http://schemas.openxmlformats.org/officeDocument/2006/relationships/slide" Target="slides/slide4.xml"/><Relationship Id="rId89" Type="http://schemas.openxmlformats.org/officeDocument/2006/relationships/slide" Target="slides/slide84.xml"/><Relationship Id="rId88" Type="http://schemas.openxmlformats.org/officeDocument/2006/relationships/slide" Target="slides/slide83.xml"/><Relationship Id="rId87" Type="http://schemas.openxmlformats.org/officeDocument/2006/relationships/slide" Target="slides/slide82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80" Type="http://schemas.openxmlformats.org/officeDocument/2006/relationships/slide" Target="slides/slide75.xml"/><Relationship Id="rId8" Type="http://schemas.openxmlformats.org/officeDocument/2006/relationships/slide" Target="slides/slide3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7" Type="http://schemas.openxmlformats.org/officeDocument/2006/relationships/slide" Target="slides/slide2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1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3" Type="http://schemas.openxmlformats.org/officeDocument/2006/relationships/tableStyles" Target="tableStyles.xml"/><Relationship Id="rId142" Type="http://schemas.openxmlformats.org/officeDocument/2006/relationships/viewProps" Target="viewProps.xml"/><Relationship Id="rId141" Type="http://schemas.openxmlformats.org/officeDocument/2006/relationships/presProps" Target="presProps.xml"/><Relationship Id="rId140" Type="http://schemas.openxmlformats.org/officeDocument/2006/relationships/slide" Target="slides/slide134.xml"/><Relationship Id="rId14" Type="http://schemas.openxmlformats.org/officeDocument/2006/relationships/slide" Target="slides/slide9.xml"/><Relationship Id="rId139" Type="http://schemas.openxmlformats.org/officeDocument/2006/relationships/slide" Target="slides/slide133.xml"/><Relationship Id="rId138" Type="http://schemas.openxmlformats.org/officeDocument/2006/relationships/slide" Target="slides/slide132.xml"/><Relationship Id="rId137" Type="http://schemas.openxmlformats.org/officeDocument/2006/relationships/slide" Target="slides/slide131.xml"/><Relationship Id="rId136" Type="http://schemas.openxmlformats.org/officeDocument/2006/relationships/slide" Target="slides/slide130.xml"/><Relationship Id="rId135" Type="http://schemas.openxmlformats.org/officeDocument/2006/relationships/slide" Target="slides/slide129.xml"/><Relationship Id="rId134" Type="http://schemas.openxmlformats.org/officeDocument/2006/relationships/slide" Target="slides/slide128.xml"/><Relationship Id="rId133" Type="http://schemas.openxmlformats.org/officeDocument/2006/relationships/slide" Target="slides/slide127.xml"/><Relationship Id="rId132" Type="http://schemas.openxmlformats.org/officeDocument/2006/relationships/slide" Target="slides/slide126.xml"/><Relationship Id="rId131" Type="http://schemas.openxmlformats.org/officeDocument/2006/relationships/slide" Target="slides/slide125.xml"/><Relationship Id="rId130" Type="http://schemas.openxmlformats.org/officeDocument/2006/relationships/slide" Target="slides/slide124.xml"/><Relationship Id="rId13" Type="http://schemas.openxmlformats.org/officeDocument/2006/relationships/slide" Target="slides/slide8.xml"/><Relationship Id="rId129" Type="http://schemas.openxmlformats.org/officeDocument/2006/relationships/slide" Target="slides/slide123.xml"/><Relationship Id="rId128" Type="http://schemas.openxmlformats.org/officeDocument/2006/relationships/slide" Target="slides/slide122.xml"/><Relationship Id="rId127" Type="http://schemas.openxmlformats.org/officeDocument/2006/relationships/slide" Target="slides/slide121.xml"/><Relationship Id="rId126" Type="http://schemas.openxmlformats.org/officeDocument/2006/relationships/slide" Target="slides/slide120.xml"/><Relationship Id="rId125" Type="http://schemas.openxmlformats.org/officeDocument/2006/relationships/slide" Target="slides/slide119.xml"/><Relationship Id="rId124" Type="http://schemas.openxmlformats.org/officeDocument/2006/relationships/slide" Target="slides/slide118.xml"/><Relationship Id="rId123" Type="http://schemas.openxmlformats.org/officeDocument/2006/relationships/slide" Target="slides/slide117.xml"/><Relationship Id="rId122" Type="http://schemas.openxmlformats.org/officeDocument/2006/relationships/slide" Target="slides/slide116.xml"/><Relationship Id="rId121" Type="http://schemas.openxmlformats.org/officeDocument/2006/relationships/slide" Target="slides/slide115.xml"/><Relationship Id="rId120" Type="http://schemas.openxmlformats.org/officeDocument/2006/relationships/slide" Target="slides/slide114.xml"/><Relationship Id="rId12" Type="http://schemas.openxmlformats.org/officeDocument/2006/relationships/slide" Target="slides/slide7.xml"/><Relationship Id="rId119" Type="http://schemas.openxmlformats.org/officeDocument/2006/relationships/slide" Target="slides/slide113.xml"/><Relationship Id="rId118" Type="http://schemas.openxmlformats.org/officeDocument/2006/relationships/slide" Target="slides/slide112.xml"/><Relationship Id="rId117" Type="http://schemas.openxmlformats.org/officeDocument/2006/relationships/slide" Target="slides/slide111.xml"/><Relationship Id="rId116" Type="http://schemas.openxmlformats.org/officeDocument/2006/relationships/slide" Target="slides/slide110.xml"/><Relationship Id="rId115" Type="http://schemas.openxmlformats.org/officeDocument/2006/relationships/notesMaster" Target="notesMasters/notesMaster1.xml"/><Relationship Id="rId114" Type="http://schemas.openxmlformats.org/officeDocument/2006/relationships/slide" Target="slides/slide109.xml"/><Relationship Id="rId113" Type="http://schemas.openxmlformats.org/officeDocument/2006/relationships/slide" Target="slides/slide108.xml"/><Relationship Id="rId112" Type="http://schemas.openxmlformats.org/officeDocument/2006/relationships/slide" Target="slides/slide107.xml"/><Relationship Id="rId111" Type="http://schemas.openxmlformats.org/officeDocument/2006/relationships/slide" Target="slides/slide106.xml"/><Relationship Id="rId110" Type="http://schemas.openxmlformats.org/officeDocument/2006/relationships/slide" Target="slides/slide105.xml"/><Relationship Id="rId11" Type="http://schemas.openxmlformats.org/officeDocument/2006/relationships/slide" Target="slides/slide6.xml"/><Relationship Id="rId109" Type="http://schemas.openxmlformats.org/officeDocument/2006/relationships/slide" Target="slides/slide104.xml"/><Relationship Id="rId108" Type="http://schemas.openxmlformats.org/officeDocument/2006/relationships/slide" Target="slides/slide103.xml"/><Relationship Id="rId107" Type="http://schemas.openxmlformats.org/officeDocument/2006/relationships/slide" Target="slides/slide102.xml"/><Relationship Id="rId106" Type="http://schemas.openxmlformats.org/officeDocument/2006/relationships/slide" Target="slides/slide101.xml"/><Relationship Id="rId105" Type="http://schemas.openxmlformats.org/officeDocument/2006/relationships/slide" Target="slides/slide100.xml"/><Relationship Id="rId104" Type="http://schemas.openxmlformats.org/officeDocument/2006/relationships/slide" Target="slides/slide99.xml"/><Relationship Id="rId103" Type="http://schemas.openxmlformats.org/officeDocument/2006/relationships/slide" Target="slides/slide98.xml"/><Relationship Id="rId102" Type="http://schemas.openxmlformats.org/officeDocument/2006/relationships/slide" Target="slides/slide97.xml"/><Relationship Id="rId101" Type="http://schemas.openxmlformats.org/officeDocument/2006/relationships/slide" Target="slides/slide96.xml"/><Relationship Id="rId100" Type="http://schemas.openxmlformats.org/officeDocument/2006/relationships/slide" Target="slides/slide95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6860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8611" name="文本占位符 6861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33794" name="组合 33793"/>
          <p:cNvGrpSpPr/>
          <p:nvPr/>
        </p:nvGrpSpPr>
        <p:grpSpPr>
          <a:xfrm>
            <a:off x="-6350" y="15479"/>
            <a:ext cx="9144000" cy="5143500"/>
            <a:chOff x="0" y="0"/>
            <a:chExt cx="5760" cy="4320"/>
          </a:xfrm>
        </p:grpSpPr>
        <p:sp>
          <p:nvSpPr>
            <p:cNvPr id="33795" name="任意多边形 33794"/>
            <p:cNvSpPr/>
            <p:nvPr/>
          </p:nvSpPr>
          <p:spPr>
            <a:xfrm>
              <a:off x="0" y="3072"/>
              <a:ext cx="5760" cy="1248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100000"/>
                  </a:schemeClr>
                </a:gs>
                <a:gs pos="100000">
                  <a:schemeClr val="accent2">
                    <a:alpha val="10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3796" name="任意多边形 33795"/>
            <p:cNvSpPr/>
            <p:nvPr/>
          </p:nvSpPr>
          <p:spPr>
            <a:xfrm>
              <a:off x="0" y="0"/>
              <a:ext cx="5760" cy="3072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</p:grpSp>
      <p:sp>
        <p:nvSpPr>
          <p:cNvPr id="33797" name="任意多边形 33796"/>
          <p:cNvSpPr/>
          <p:nvPr/>
        </p:nvSpPr>
        <p:spPr>
          <a:xfrm>
            <a:off x="6242050" y="4701779"/>
            <a:ext cx="2895600" cy="457200"/>
          </a:xfrm>
          <a:custGeom>
            <a:avLst/>
            <a:gdLst/>
            <a:ahLst/>
            <a:cxnLst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100000"/>
                </a:schemeClr>
              </a:gs>
              <a:gs pos="100000">
                <a:schemeClr val="hlink">
                  <a:alpha val="100000"/>
                </a:scheme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endParaRPr lang="zh-CN" altLang="en-US" sz="1350"/>
          </a:p>
        </p:txBody>
      </p:sp>
      <p:grpSp>
        <p:nvGrpSpPr>
          <p:cNvPr id="33798" name="组合 33797"/>
          <p:cNvGrpSpPr/>
          <p:nvPr/>
        </p:nvGrpSpPr>
        <p:grpSpPr>
          <a:xfrm>
            <a:off x="-1587" y="4525566"/>
            <a:ext cx="7845425" cy="638175"/>
            <a:chOff x="0" y="3792"/>
            <a:chExt cx="4942" cy="536"/>
          </a:xfrm>
        </p:grpSpPr>
        <p:sp>
          <p:nvSpPr>
            <p:cNvPr id="33799" name="任意多边形 33798"/>
            <p:cNvSpPr/>
            <p:nvPr userDrawn="1"/>
          </p:nvSpPr>
          <p:spPr>
            <a:xfrm>
              <a:off x="1488" y="3792"/>
              <a:ext cx="3240" cy="536"/>
            </a:xfrm>
            <a:custGeom>
              <a:avLst/>
              <a:gdLst/>
              <a:ahLst/>
              <a:cxnLst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grpSp>
          <p:nvGrpSpPr>
            <p:cNvPr id="33800" name="组合 33799"/>
            <p:cNvGrpSpPr/>
            <p:nvPr userDrawn="1"/>
          </p:nvGrpSpPr>
          <p:grpSpPr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33801" name="任意多边形 33800"/>
              <p:cNvSpPr/>
              <p:nvPr userDrawn="1"/>
            </p:nvSpPr>
            <p:spPr>
              <a:xfrm>
                <a:off x="3948" y="3799"/>
                <a:ext cx="994" cy="529"/>
              </a:xfrm>
              <a:custGeom>
                <a:avLst/>
                <a:gdLst/>
                <a:ahLst/>
                <a:cxnLst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1350"/>
              </a:p>
            </p:txBody>
          </p:sp>
          <p:sp>
            <p:nvSpPr>
              <p:cNvPr id="33802" name="任意多边形 33801"/>
              <p:cNvSpPr/>
              <p:nvPr userDrawn="1"/>
            </p:nvSpPr>
            <p:spPr>
              <a:xfrm>
                <a:off x="2677" y="3792"/>
                <a:ext cx="186" cy="395"/>
              </a:xfrm>
              <a:custGeom>
                <a:avLst/>
                <a:gdLst/>
                <a:ahLst/>
                <a:cxnLst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1350"/>
              </a:p>
            </p:txBody>
          </p:sp>
          <p:sp>
            <p:nvSpPr>
              <p:cNvPr id="33803" name="任意多边形 33802"/>
              <p:cNvSpPr/>
              <p:nvPr userDrawn="1"/>
            </p:nvSpPr>
            <p:spPr>
              <a:xfrm>
                <a:off x="3030" y="3893"/>
                <a:ext cx="378" cy="271"/>
              </a:xfrm>
              <a:custGeom>
                <a:avLst/>
                <a:gdLst/>
                <a:ahLst/>
                <a:cxnLst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1350"/>
              </a:p>
            </p:txBody>
          </p:sp>
          <p:sp>
            <p:nvSpPr>
              <p:cNvPr id="33804" name="任意多边形 33803"/>
              <p:cNvSpPr/>
              <p:nvPr userDrawn="1"/>
            </p:nvSpPr>
            <p:spPr>
              <a:xfrm>
                <a:off x="3628" y="3866"/>
                <a:ext cx="155" cy="74"/>
              </a:xfrm>
              <a:custGeom>
                <a:avLst/>
                <a:gdLst/>
                <a:ahLst/>
                <a:cxnLst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1350"/>
              </a:p>
            </p:txBody>
          </p:sp>
          <p:sp>
            <p:nvSpPr>
              <p:cNvPr id="33805" name="任意多边形 33804"/>
              <p:cNvSpPr/>
              <p:nvPr userDrawn="1"/>
            </p:nvSpPr>
            <p:spPr>
              <a:xfrm>
                <a:off x="2486" y="3859"/>
                <a:ext cx="42" cy="81"/>
              </a:xfrm>
              <a:custGeom>
                <a:avLst/>
                <a:gdLst/>
                <a:ahLst/>
                <a:cxnLst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1350"/>
              </a:p>
            </p:txBody>
          </p:sp>
        </p:grpSp>
        <p:sp>
          <p:nvSpPr>
            <p:cNvPr id="33806" name="任意多边形 33805"/>
            <p:cNvSpPr/>
            <p:nvPr userDrawn="1"/>
          </p:nvSpPr>
          <p:spPr>
            <a:xfrm>
              <a:off x="0" y="3792"/>
              <a:ext cx="3976" cy="535"/>
            </a:xfrm>
            <a:custGeom>
              <a:avLst/>
              <a:gdLst/>
              <a:ahLst/>
              <a:cxnLst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</p:grpSp>
      <p:grpSp>
        <p:nvGrpSpPr>
          <p:cNvPr id="33807" name="组合 33806"/>
          <p:cNvGrpSpPr/>
          <p:nvPr/>
        </p:nvGrpSpPr>
        <p:grpSpPr>
          <a:xfrm>
            <a:off x="627063" y="4516041"/>
            <a:ext cx="5684837" cy="636984"/>
            <a:chOff x="395" y="3793"/>
            <a:chExt cx="3581" cy="535"/>
          </a:xfrm>
        </p:grpSpPr>
        <p:sp>
          <p:nvSpPr>
            <p:cNvPr id="33808" name="任意多边形 33807"/>
            <p:cNvSpPr/>
            <p:nvPr userDrawn="1"/>
          </p:nvSpPr>
          <p:spPr>
            <a:xfrm>
              <a:off x="1196" y="3793"/>
              <a:ext cx="365" cy="291"/>
            </a:xfrm>
            <a:custGeom>
              <a:avLst/>
              <a:gdLst/>
              <a:ahLst/>
              <a:cxnLst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3809" name="任意多边形 33808"/>
            <p:cNvSpPr/>
            <p:nvPr userDrawn="1"/>
          </p:nvSpPr>
          <p:spPr>
            <a:xfrm>
              <a:off x="1943" y="3829"/>
              <a:ext cx="2033" cy="499"/>
            </a:xfrm>
            <a:custGeom>
              <a:avLst/>
              <a:gdLst/>
              <a:ahLst/>
              <a:cxnLst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3810" name="任意多边形 33809"/>
            <p:cNvSpPr/>
            <p:nvPr userDrawn="1"/>
          </p:nvSpPr>
          <p:spPr>
            <a:xfrm>
              <a:off x="1830" y="3823"/>
              <a:ext cx="71" cy="61"/>
            </a:xfrm>
            <a:custGeom>
              <a:avLst/>
              <a:gdLst/>
              <a:ahLst/>
              <a:cxnLst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3811" name="任意多边形 33810"/>
            <p:cNvSpPr/>
            <p:nvPr userDrawn="1"/>
          </p:nvSpPr>
          <p:spPr>
            <a:xfrm>
              <a:off x="855" y="3842"/>
              <a:ext cx="161" cy="164"/>
            </a:xfrm>
            <a:custGeom>
              <a:avLst/>
              <a:gdLst/>
              <a:ahLst/>
              <a:cxnLst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3812" name="任意多边形 33811"/>
            <p:cNvSpPr/>
            <p:nvPr userDrawn="1"/>
          </p:nvSpPr>
          <p:spPr>
            <a:xfrm>
              <a:off x="706" y="3854"/>
              <a:ext cx="59" cy="61"/>
            </a:xfrm>
            <a:custGeom>
              <a:avLst/>
              <a:gdLst/>
              <a:ahLst/>
              <a:cxnLst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3813" name="任意多边形 33812"/>
            <p:cNvSpPr/>
            <p:nvPr userDrawn="1"/>
          </p:nvSpPr>
          <p:spPr>
            <a:xfrm>
              <a:off x="395" y="3811"/>
              <a:ext cx="245" cy="207"/>
            </a:xfrm>
            <a:custGeom>
              <a:avLst/>
              <a:gdLst/>
              <a:ahLst/>
              <a:cxnLst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</p:grpSp>
      <p:sp>
        <p:nvSpPr>
          <p:cNvPr id="33814" name="标题 33813"/>
          <p:cNvSpPr>
            <a:spLocks noGrp="1"/>
          </p:cNvSpPr>
          <p:nvPr>
            <p:ph type="ctrTitle" sz="quarter"/>
          </p:nvPr>
        </p:nvSpPr>
        <p:spPr>
          <a:xfrm>
            <a:off x="457200" y="1085850"/>
            <a:ext cx="8229600" cy="130254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050"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3815" name="副标题 33814"/>
          <p:cNvSpPr>
            <a:spLocks noGrp="1"/>
          </p:cNvSpPr>
          <p:nvPr>
            <p:ph type="subTitle" sz="quarter" idx="1"/>
          </p:nvPr>
        </p:nvSpPr>
        <p:spPr>
          <a:xfrm>
            <a:off x="1371600" y="2571750"/>
            <a:ext cx="6400800" cy="1314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342900" lvl="1" indent="-3429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685800" lvl="2" indent="-6858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028700" lvl="3" indent="-10287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371600" lvl="4" indent="-1371600" algn="ctr">
              <a:buNone/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33816" name="日期占位符 33815"/>
          <p:cNvSpPr>
            <a:spLocks noGrp="1"/>
          </p:cNvSpPr>
          <p:nvPr>
            <p:ph type="dt" sz="quarter" idx="2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altLang="en-US" dirty="0"/>
          </a:p>
        </p:txBody>
      </p:sp>
      <p:sp>
        <p:nvSpPr>
          <p:cNvPr id="33817" name="灯片编号占位符 33816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fld id="{9A0DB2DC-4C9A-4742-B13C-FB6460FD3503}" type="slidenum">
              <a:rPr lang="zh-CN" dirty="0"/>
            </a:fld>
            <a:endParaRPr lang="zh-CN" dirty="0"/>
          </a:p>
        </p:txBody>
      </p:sp>
      <p:sp>
        <p:nvSpPr>
          <p:cNvPr id="33818" name="页脚占位符 33817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71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71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71450"/>
            <a:ext cx="2057400" cy="4400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71450"/>
            <a:ext cx="6052930" cy="4400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6194" name="标题 136193"/>
          <p:cNvSpPr>
            <a:spLocks noGrp="1" noRot="1"/>
          </p:cNvSpPr>
          <p:nvPr>
            <p:ph type="ctrTitle"/>
          </p:nvPr>
        </p:nvSpPr>
        <p:spPr>
          <a:xfrm>
            <a:off x="3962400" y="800100"/>
            <a:ext cx="4648200" cy="1485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6195" name="副标题 136194"/>
          <p:cNvSpPr>
            <a:spLocks noGrp="1" noRot="1"/>
          </p:cNvSpPr>
          <p:nvPr>
            <p:ph type="subTitle" idx="1"/>
          </p:nvPr>
        </p:nvSpPr>
        <p:spPr>
          <a:xfrm>
            <a:off x="3962400" y="2743200"/>
            <a:ext cx="4572000" cy="1257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342900" lvl="1" indent="-342900" algn="ctr">
              <a:buNone/>
              <a:defRPr kern="1200"/>
            </a:lvl2pPr>
            <a:lvl3pPr marL="685800" lvl="2" indent="-685800" algn="ctr">
              <a:buNone/>
              <a:defRPr kern="1200"/>
            </a:lvl3pPr>
            <a:lvl4pPr marL="1028700" lvl="3" indent="-1028700" algn="ctr">
              <a:buNone/>
              <a:defRPr kern="1200"/>
            </a:lvl4pPr>
            <a:lvl5pPr marL="1371600" lvl="4" indent="-13716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36196" name="日期占位符 136195"/>
          <p:cNvSpPr>
            <a:spLocks noGrp="1"/>
          </p:cNvSpPr>
          <p:nvPr>
            <p:ph type="dt" sz="half" idx="2"/>
          </p:nvPr>
        </p:nvSpPr>
        <p:spPr>
          <a:xfrm>
            <a:off x="301625" y="4557713"/>
            <a:ext cx="2289175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136197" name="页脚占位符 136196"/>
          <p:cNvSpPr>
            <a:spLocks noGrp="1"/>
          </p:cNvSpPr>
          <p:nvPr>
            <p:ph type="ftr" sz="quarter" idx="3"/>
          </p:nvPr>
        </p:nvSpPr>
        <p:spPr>
          <a:xfrm>
            <a:off x="3124200" y="4557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dirty="0"/>
          </a:p>
        </p:txBody>
      </p:sp>
      <p:sp>
        <p:nvSpPr>
          <p:cNvPr id="136198" name="灯片编号占位符 136197"/>
          <p:cNvSpPr>
            <a:spLocks noGrp="1"/>
          </p:cNvSpPr>
          <p:nvPr>
            <p:ph type="sldNum" sz="quarter" idx="4"/>
          </p:nvPr>
        </p:nvSpPr>
        <p:spPr>
          <a:xfrm>
            <a:off x="6553200" y="4557713"/>
            <a:ext cx="2289175" cy="357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485900"/>
            <a:ext cx="4184968" cy="2914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485900"/>
            <a:ext cx="4184968" cy="2914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514350"/>
            <a:ext cx="2135981" cy="3886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514350"/>
            <a:ext cx="6284119" cy="3886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4338" name="组合 14337"/>
          <p:cNvGrpSpPr/>
          <p:nvPr/>
        </p:nvGrpSpPr>
        <p:grpSpPr>
          <a:xfrm>
            <a:off x="0" y="0"/>
            <a:ext cx="9144000" cy="5143500"/>
            <a:chOff x="0" y="0"/>
            <a:chExt cx="5760" cy="4320"/>
          </a:xfrm>
        </p:grpSpPr>
        <p:sp>
          <p:nvSpPr>
            <p:cNvPr id="14339" name="矩形 14338"/>
            <p:cNvSpPr/>
            <p:nvPr/>
          </p:nvSpPr>
          <p:spPr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>
                <a:buClr>
                  <a:srgbClr val="000000"/>
                </a:buClr>
              </a:pPr>
              <a:endParaRPr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0" name="矩形 14339"/>
            <p:cNvSpPr/>
            <p:nvPr/>
          </p:nvSpPr>
          <p:spPr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pPr lvl="0">
                <a:buClr>
                  <a:srgbClr val="000000"/>
                </a:buClr>
              </a:pPr>
              <a:endParaRPr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4341" name="组合 14340"/>
            <p:cNvGrpSpPr/>
            <p:nvPr/>
          </p:nvGrpSpPr>
          <p:grpSpPr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4342" name="矩形 14341"/>
              <p:cNvSpPr/>
              <p:nvPr userDrawn="1"/>
            </p:nvSpPr>
            <p:spPr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3" name="矩形 14342"/>
              <p:cNvSpPr/>
              <p:nvPr userDrawn="1"/>
            </p:nvSpPr>
            <p:spPr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4" name="矩形 14343"/>
              <p:cNvSpPr/>
              <p:nvPr userDrawn="1"/>
            </p:nvSpPr>
            <p:spPr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5" name="矩形 14344"/>
              <p:cNvSpPr/>
              <p:nvPr userDrawn="1"/>
            </p:nvSpPr>
            <p:spPr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6" name="矩形 14345"/>
              <p:cNvSpPr/>
              <p:nvPr userDrawn="1"/>
            </p:nvSpPr>
            <p:spPr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7" name="矩形 14346"/>
              <p:cNvSpPr/>
              <p:nvPr userDrawn="1"/>
            </p:nvSpPr>
            <p:spPr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8" name="矩形 14347"/>
              <p:cNvSpPr/>
              <p:nvPr userDrawn="1"/>
            </p:nvSpPr>
            <p:spPr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9" name="矩形 14348"/>
              <p:cNvSpPr/>
              <p:nvPr userDrawn="1"/>
            </p:nvSpPr>
            <p:spPr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0" name="矩形 14349"/>
              <p:cNvSpPr/>
              <p:nvPr userDrawn="1"/>
            </p:nvSpPr>
            <p:spPr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1" name="矩形 14350"/>
              <p:cNvSpPr/>
              <p:nvPr userDrawn="1"/>
            </p:nvSpPr>
            <p:spPr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pPr lvl="0">
                  <a:buClr>
                    <a:srgbClr val="000000"/>
                  </a:buClr>
                </a:pPr>
                <a:endParaRPr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4352" name="日期占位符 14351"/>
          <p:cNvSpPr>
            <a:spLocks noGrp="1"/>
          </p:cNvSpPr>
          <p:nvPr>
            <p:ph type="dt" sz="half" idx="2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altLang="en-US" dirty="0"/>
          </a:p>
        </p:txBody>
      </p:sp>
      <p:sp>
        <p:nvSpPr>
          <p:cNvPr id="14353" name="页脚占位符 14352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endParaRPr lang="zh-CN" dirty="0"/>
          </a:p>
        </p:txBody>
      </p:sp>
      <p:sp>
        <p:nvSpPr>
          <p:cNvPr id="14354" name="灯片编号占位符 14353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fld id="{9A0DB2DC-4C9A-4742-B13C-FB6460FD3503}" type="slidenum">
              <a:rPr lang="zh-CN" dirty="0">
                <a:latin typeface="Arial Black" panose="020B0A04020102020204" pitchFamily="34" charset="0"/>
              </a:rPr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14355" name="标题 14354"/>
          <p:cNvSpPr>
            <a:spLocks noGrp="1"/>
          </p:cNvSpPr>
          <p:nvPr>
            <p:ph type="ctrTitle"/>
          </p:nvPr>
        </p:nvSpPr>
        <p:spPr>
          <a:xfrm>
            <a:off x="2971800" y="1371600"/>
            <a:ext cx="6019800" cy="16573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3750" kern="12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4356" name="副标题 14355"/>
          <p:cNvSpPr>
            <a:spLocks noGrp="1"/>
          </p:cNvSpPr>
          <p:nvPr>
            <p:ph type="subTitle" idx="1"/>
          </p:nvPr>
        </p:nvSpPr>
        <p:spPr>
          <a:xfrm>
            <a:off x="2971800" y="3200400"/>
            <a:ext cx="6019800" cy="1314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550" kern="1200"/>
            </a:lvl1pPr>
            <a:lvl2pPr marL="342900" lvl="1" indent="-342900" algn="ctr">
              <a:buNone/>
              <a:defRPr sz="2550" kern="1200"/>
            </a:lvl2pPr>
            <a:lvl3pPr marL="685800" lvl="2" indent="-685800" algn="ctr">
              <a:buNone/>
              <a:defRPr sz="2550" kern="1200"/>
            </a:lvl3pPr>
            <a:lvl4pPr marL="1028700" lvl="3" indent="-1028700" algn="ctr">
              <a:buNone/>
              <a:defRPr sz="2550" kern="1200"/>
            </a:lvl4pPr>
            <a:lvl5pPr marL="1371600" lvl="4" indent="-1371600" algn="ctr">
              <a:buNone/>
              <a:defRPr sz="2550"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5900"/>
            <a:ext cx="4032504" cy="2914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85900"/>
            <a:ext cx="4032504" cy="2914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7400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7400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42900"/>
            <a:ext cx="2057400" cy="405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42900"/>
            <a:ext cx="6052930" cy="405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1BBBA-ADAF-4CAE-804F-BE7B8DA277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6DD221-9A6D-4A40-A874-45C9A71DF1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32770" name="组合 32769"/>
          <p:cNvGrpSpPr/>
          <p:nvPr/>
        </p:nvGrpSpPr>
        <p:grpSpPr>
          <a:xfrm>
            <a:off x="0" y="0"/>
            <a:ext cx="9144000" cy="5143500"/>
            <a:chOff x="0" y="0"/>
            <a:chExt cx="5760" cy="4320"/>
          </a:xfrm>
        </p:grpSpPr>
        <p:sp>
          <p:nvSpPr>
            <p:cNvPr id="32771" name="任意多边形 32770"/>
            <p:cNvSpPr/>
            <p:nvPr/>
          </p:nvSpPr>
          <p:spPr>
            <a:xfrm>
              <a:off x="0" y="3072"/>
              <a:ext cx="5760" cy="1248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100000"/>
                  </a:schemeClr>
                </a:gs>
                <a:gs pos="100000">
                  <a:schemeClr val="accent2">
                    <a:alpha val="100000"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2772" name="任意多边形 32771"/>
            <p:cNvSpPr/>
            <p:nvPr/>
          </p:nvSpPr>
          <p:spPr>
            <a:xfrm>
              <a:off x="0" y="0"/>
              <a:ext cx="5760" cy="3072"/>
            </a:xfrm>
            <a:custGeom>
              <a:avLst/>
              <a:gdLst/>
              <a:ahLst/>
              <a:cxnLst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</p:grpSp>
      <p:sp>
        <p:nvSpPr>
          <p:cNvPr id="32773" name="任意多边形 32772"/>
          <p:cNvSpPr/>
          <p:nvPr/>
        </p:nvSpPr>
        <p:spPr>
          <a:xfrm>
            <a:off x="6248400" y="4697016"/>
            <a:ext cx="2895600" cy="457200"/>
          </a:xfrm>
          <a:custGeom>
            <a:avLst/>
            <a:gdLst/>
            <a:ahLst/>
            <a:cxnLst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>
                  <a:alpha val="100000"/>
                </a:schemeClr>
              </a:gs>
              <a:gs pos="100000">
                <a:schemeClr val="hlink">
                  <a:alpha val="100000"/>
                </a:schemeClr>
              </a:gs>
            </a:gsLst>
            <a:lin ang="18900000" scaled="1"/>
            <a:tileRect/>
          </a:gradFill>
          <a:ln w="9525">
            <a:noFill/>
          </a:ln>
        </p:spPr>
        <p:txBody>
          <a:bodyPr/>
          <a:p>
            <a:endParaRPr lang="zh-CN" altLang="en-US" sz="1350"/>
          </a:p>
        </p:txBody>
      </p:sp>
      <p:grpSp>
        <p:nvGrpSpPr>
          <p:cNvPr id="32774" name="组合 32773"/>
          <p:cNvGrpSpPr/>
          <p:nvPr/>
        </p:nvGrpSpPr>
        <p:grpSpPr>
          <a:xfrm>
            <a:off x="0" y="4514850"/>
            <a:ext cx="7848600" cy="642938"/>
            <a:chOff x="0" y="3792"/>
            <a:chExt cx="4944" cy="540"/>
          </a:xfrm>
        </p:grpSpPr>
        <p:sp>
          <p:nvSpPr>
            <p:cNvPr id="32775" name="任意多边形 32774"/>
            <p:cNvSpPr/>
            <p:nvPr userDrawn="1"/>
          </p:nvSpPr>
          <p:spPr>
            <a:xfrm>
              <a:off x="1488" y="3792"/>
              <a:ext cx="3240" cy="536"/>
            </a:xfrm>
            <a:custGeom>
              <a:avLst/>
              <a:gdLst/>
              <a:ahLst/>
              <a:cxnLst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grpSp>
          <p:nvGrpSpPr>
            <p:cNvPr id="32776" name="组合 32775"/>
            <p:cNvGrpSpPr/>
            <p:nvPr userDrawn="1"/>
          </p:nvGrpSpPr>
          <p:grpSpPr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2777" name="任意多边形 32776"/>
              <p:cNvSpPr/>
              <p:nvPr userDrawn="1"/>
            </p:nvSpPr>
            <p:spPr>
              <a:xfrm>
                <a:off x="3948" y="3799"/>
                <a:ext cx="996" cy="533"/>
              </a:xfrm>
              <a:custGeom>
                <a:avLst/>
                <a:gdLst/>
                <a:ahLst/>
                <a:cxnLst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1350"/>
              </a:p>
            </p:txBody>
          </p:sp>
          <p:sp>
            <p:nvSpPr>
              <p:cNvPr id="32778" name="任意多边形 32777"/>
              <p:cNvSpPr/>
              <p:nvPr userDrawn="1"/>
            </p:nvSpPr>
            <p:spPr>
              <a:xfrm>
                <a:off x="2677" y="3792"/>
                <a:ext cx="186" cy="395"/>
              </a:xfrm>
              <a:custGeom>
                <a:avLst/>
                <a:gdLst/>
                <a:ahLst/>
                <a:cxnLst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1350"/>
              </a:p>
            </p:txBody>
          </p:sp>
          <p:sp>
            <p:nvSpPr>
              <p:cNvPr id="32779" name="任意多边形 32778"/>
              <p:cNvSpPr/>
              <p:nvPr userDrawn="1"/>
            </p:nvSpPr>
            <p:spPr>
              <a:xfrm>
                <a:off x="3030" y="3893"/>
                <a:ext cx="378" cy="271"/>
              </a:xfrm>
              <a:custGeom>
                <a:avLst/>
                <a:gdLst/>
                <a:ahLst/>
                <a:cxnLst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1350"/>
              </a:p>
            </p:txBody>
          </p:sp>
          <p:sp>
            <p:nvSpPr>
              <p:cNvPr id="32780" name="任意多边形 32779"/>
              <p:cNvSpPr/>
              <p:nvPr userDrawn="1"/>
            </p:nvSpPr>
            <p:spPr>
              <a:xfrm>
                <a:off x="3628" y="3866"/>
                <a:ext cx="155" cy="74"/>
              </a:xfrm>
              <a:custGeom>
                <a:avLst/>
                <a:gdLst/>
                <a:ahLst/>
                <a:cxnLst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1350"/>
              </a:p>
            </p:txBody>
          </p:sp>
          <p:sp>
            <p:nvSpPr>
              <p:cNvPr id="32781" name="任意多边形 32780"/>
              <p:cNvSpPr/>
              <p:nvPr userDrawn="1"/>
            </p:nvSpPr>
            <p:spPr>
              <a:xfrm>
                <a:off x="2486" y="3859"/>
                <a:ext cx="42" cy="81"/>
              </a:xfrm>
              <a:custGeom>
                <a:avLst/>
                <a:gdLst/>
                <a:ahLst/>
                <a:cxnLst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</a:ln>
            </p:spPr>
            <p:txBody>
              <a:bodyPr/>
              <a:p>
                <a:endParaRPr lang="zh-CN" altLang="en-US" sz="1350"/>
              </a:p>
            </p:txBody>
          </p:sp>
        </p:grpSp>
        <p:sp>
          <p:nvSpPr>
            <p:cNvPr id="32782" name="任意多边形 32781"/>
            <p:cNvSpPr/>
            <p:nvPr userDrawn="1"/>
          </p:nvSpPr>
          <p:spPr>
            <a:xfrm>
              <a:off x="0" y="3792"/>
              <a:ext cx="3976" cy="535"/>
            </a:xfrm>
            <a:custGeom>
              <a:avLst/>
              <a:gdLst/>
              <a:ahLst/>
              <a:cxnLst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</p:grpSp>
      <p:grpSp>
        <p:nvGrpSpPr>
          <p:cNvPr id="32783" name="组合 32782"/>
          <p:cNvGrpSpPr/>
          <p:nvPr/>
        </p:nvGrpSpPr>
        <p:grpSpPr>
          <a:xfrm>
            <a:off x="627063" y="4516041"/>
            <a:ext cx="5684837" cy="636984"/>
            <a:chOff x="395" y="3793"/>
            <a:chExt cx="3581" cy="535"/>
          </a:xfrm>
        </p:grpSpPr>
        <p:sp>
          <p:nvSpPr>
            <p:cNvPr id="32784" name="任意多边形 32783"/>
            <p:cNvSpPr/>
            <p:nvPr/>
          </p:nvSpPr>
          <p:spPr>
            <a:xfrm>
              <a:off x="1196" y="3793"/>
              <a:ext cx="365" cy="291"/>
            </a:xfrm>
            <a:custGeom>
              <a:avLst/>
              <a:gdLst/>
              <a:ahLst/>
              <a:cxnLst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2785" name="任意多边形 32784"/>
            <p:cNvSpPr/>
            <p:nvPr/>
          </p:nvSpPr>
          <p:spPr>
            <a:xfrm>
              <a:off x="1943" y="3829"/>
              <a:ext cx="2033" cy="499"/>
            </a:xfrm>
            <a:custGeom>
              <a:avLst/>
              <a:gdLst/>
              <a:ahLst/>
              <a:cxnLst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2786" name="任意多边形 32785"/>
            <p:cNvSpPr/>
            <p:nvPr/>
          </p:nvSpPr>
          <p:spPr>
            <a:xfrm>
              <a:off x="1830" y="3823"/>
              <a:ext cx="71" cy="61"/>
            </a:xfrm>
            <a:custGeom>
              <a:avLst/>
              <a:gdLst/>
              <a:ahLst/>
              <a:cxnLst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2787" name="任意多边形 32786"/>
            <p:cNvSpPr/>
            <p:nvPr/>
          </p:nvSpPr>
          <p:spPr>
            <a:xfrm>
              <a:off x="855" y="3842"/>
              <a:ext cx="161" cy="164"/>
            </a:xfrm>
            <a:custGeom>
              <a:avLst/>
              <a:gdLst/>
              <a:ahLst/>
              <a:cxnLst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2788" name="任意多边形 32787"/>
            <p:cNvSpPr/>
            <p:nvPr/>
          </p:nvSpPr>
          <p:spPr>
            <a:xfrm>
              <a:off x="706" y="3854"/>
              <a:ext cx="59" cy="61"/>
            </a:xfrm>
            <a:custGeom>
              <a:avLst/>
              <a:gdLst/>
              <a:ahLst/>
              <a:cxnLst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  <p:sp>
          <p:nvSpPr>
            <p:cNvPr id="32789" name="任意多边形 32788"/>
            <p:cNvSpPr/>
            <p:nvPr/>
          </p:nvSpPr>
          <p:spPr>
            <a:xfrm>
              <a:off x="395" y="3811"/>
              <a:ext cx="245" cy="207"/>
            </a:xfrm>
            <a:custGeom>
              <a:avLst/>
              <a:gdLst/>
              <a:ahLst/>
              <a:cxnLst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 sz="1350"/>
            </a:p>
          </p:txBody>
        </p:sp>
      </p:grpSp>
      <p:sp>
        <p:nvSpPr>
          <p:cNvPr id="32790" name="标题 32789"/>
          <p:cNvSpPr>
            <a:spLocks noGrp="1"/>
          </p:cNvSpPr>
          <p:nvPr>
            <p:ph type="title"/>
          </p:nvPr>
        </p:nvSpPr>
        <p:spPr>
          <a:xfrm>
            <a:off x="457200" y="171450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2791" name="文本占位符 32790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718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792" name="日期占位符 32791"/>
          <p:cNvSpPr>
            <a:spLocks noGrp="1"/>
          </p:cNvSpPr>
          <p:nvPr>
            <p:ph type="dt" sz="half" idx="2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900"/>
            </a:lvl1pPr>
          </a:lstStyle>
          <a:p>
            <a:pPr lvl="0"/>
            <a:endParaRPr lang="zh-CN" altLang="en-US" dirty="0"/>
          </a:p>
        </p:txBody>
      </p:sp>
      <p:sp>
        <p:nvSpPr>
          <p:cNvPr id="32793" name="页脚占位符 32792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900"/>
            </a:lvl1pPr>
          </a:lstStyle>
          <a:p>
            <a:pPr lvl="0"/>
            <a:endParaRPr lang="zh-CN" dirty="0"/>
          </a:p>
        </p:txBody>
      </p:sp>
      <p:sp>
        <p:nvSpPr>
          <p:cNvPr id="32794" name="灯片编号占位符 32793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9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257175" lvl="0" indent="-25654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tx2"/>
        </a:buClr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tx2"/>
        </a:buClr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tx2"/>
        </a:buClr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tx2"/>
        </a:buClr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tx2"/>
        </a:buClr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tx2"/>
        </a:buClr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tx2"/>
        </a:buClr>
        <a:buChar char="•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5170" name="标题 135169"/>
          <p:cNvSpPr>
            <a:spLocks noGrp="1" noRot="1"/>
          </p:cNvSpPr>
          <p:nvPr>
            <p:ph type="title"/>
          </p:nvPr>
        </p:nvSpPr>
        <p:spPr>
          <a:xfrm>
            <a:off x="301625" y="514350"/>
            <a:ext cx="854075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5171" name="文本占位符 135170"/>
          <p:cNvSpPr>
            <a:spLocks noGrp="1" noRot="1"/>
          </p:cNvSpPr>
          <p:nvPr>
            <p:ph type="body" idx="1"/>
          </p:nvPr>
        </p:nvSpPr>
        <p:spPr>
          <a:xfrm>
            <a:off x="304800" y="1485900"/>
            <a:ext cx="8540750" cy="2914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5172" name="日期占位符 135171"/>
          <p:cNvSpPr>
            <a:spLocks noGrp="1"/>
          </p:cNvSpPr>
          <p:nvPr>
            <p:ph type="dt" sz="half" idx="2"/>
          </p:nvPr>
        </p:nvSpPr>
        <p:spPr>
          <a:xfrm>
            <a:off x="301625" y="4514850"/>
            <a:ext cx="2289175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/>
            <a:endParaRPr lang="zh-CN" altLang="en-US" dirty="0"/>
          </a:p>
        </p:txBody>
      </p:sp>
      <p:sp>
        <p:nvSpPr>
          <p:cNvPr id="135173" name="页脚占位符 135172"/>
          <p:cNvSpPr>
            <a:spLocks noGrp="1"/>
          </p:cNvSpPr>
          <p:nvPr>
            <p:ph type="ftr" sz="quarter" idx="3"/>
          </p:nvPr>
        </p:nvSpPr>
        <p:spPr>
          <a:xfrm>
            <a:off x="3124200" y="4514850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/>
            <a:endParaRPr lang="zh-CN" dirty="0"/>
          </a:p>
        </p:txBody>
      </p:sp>
      <p:sp>
        <p:nvSpPr>
          <p:cNvPr id="135174" name="灯片编号占位符 135173"/>
          <p:cNvSpPr>
            <a:spLocks noGrp="1"/>
          </p:cNvSpPr>
          <p:nvPr>
            <p:ph type="sldNum" sz="quarter" idx="4"/>
          </p:nvPr>
        </p:nvSpPr>
        <p:spPr>
          <a:xfrm>
            <a:off x="6553200" y="4514850"/>
            <a:ext cx="2289175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random/>
  </p:transition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654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页脚占位符 13313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900" b="0"/>
            </a:lvl1pPr>
          </a:lstStyle>
          <a:p>
            <a:pPr lvl="0"/>
            <a:endParaRPr lang="zh-CN" dirty="0"/>
          </a:p>
        </p:txBody>
      </p:sp>
      <p:sp>
        <p:nvSpPr>
          <p:cNvPr id="13315" name="灯片编号占位符 13314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900" b="0">
                <a:latin typeface="Arial Black" panose="020B0A04020102020204" pitchFamily="34" charset="0"/>
              </a:defRPr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  <p:grpSp>
        <p:nvGrpSpPr>
          <p:cNvPr id="13316" name="组合 13315"/>
          <p:cNvGrpSpPr/>
          <p:nvPr/>
        </p:nvGrpSpPr>
        <p:grpSpPr>
          <a:xfrm>
            <a:off x="0" y="0"/>
            <a:ext cx="9144000" cy="409575"/>
            <a:chOff x="0" y="0"/>
            <a:chExt cx="5760" cy="344"/>
          </a:xfrm>
        </p:grpSpPr>
        <p:sp>
          <p:nvSpPr>
            <p:cNvPr id="13317" name="矩形 13316"/>
            <p:cNvSpPr/>
            <p:nvPr/>
          </p:nvSpPr>
          <p:spPr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/>
            <a:p>
              <a:pPr lvl="0" algn="ctr">
                <a:buClr>
                  <a:srgbClr val="000000"/>
                </a:buClr>
              </a:pPr>
              <a:endParaRPr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8" name="矩形 13317"/>
            <p:cNvSpPr/>
            <p:nvPr/>
          </p:nvSpPr>
          <p:spPr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pPr lvl="0">
                <a:buClr>
                  <a:srgbClr val="000000"/>
                </a:buClr>
              </a:pPr>
              <a:endParaRPr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9" name="矩形 13318"/>
            <p:cNvSpPr/>
            <p:nvPr/>
          </p:nvSpPr>
          <p:spPr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sz="1350" b="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0" name="矩形 13319"/>
            <p:cNvSpPr/>
            <p:nvPr/>
          </p:nvSpPr>
          <p:spPr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sz="1350" b="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1" name="矩形 13320"/>
            <p:cNvSpPr/>
            <p:nvPr/>
          </p:nvSpPr>
          <p:spPr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sz="135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2" name="矩形 13321"/>
            <p:cNvSpPr/>
            <p:nvPr/>
          </p:nvSpPr>
          <p:spPr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pPr lvl="0"/>
              <a:endParaRPr sz="1350" b="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3" name="矩形 13322"/>
            <p:cNvSpPr/>
            <p:nvPr/>
          </p:nvSpPr>
          <p:spPr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pPr lvl="0">
                <a:buClr>
                  <a:srgbClr val="000000"/>
                </a:buClr>
              </a:pPr>
              <a:endParaRPr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4" name="矩形 13323"/>
            <p:cNvSpPr/>
            <p:nvPr/>
          </p:nvSpPr>
          <p:spPr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sz="135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5" name="矩形 13324"/>
            <p:cNvSpPr/>
            <p:nvPr/>
          </p:nvSpPr>
          <p:spPr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pPr lvl="0"/>
              <a:endParaRPr sz="135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26" name="标题 13325"/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1028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327" name="文本占位符 13326"/>
          <p:cNvSpPr>
            <a:spLocks noGrp="1"/>
          </p:cNvSpPr>
          <p:nvPr>
            <p:ph type="body" idx="1"/>
          </p:nvPr>
        </p:nvSpPr>
        <p:spPr>
          <a:xfrm>
            <a:off x="457200" y="1485900"/>
            <a:ext cx="8229600" cy="2914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328" name="日期占位符 133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900" b="0"/>
            </a:lvl1pPr>
          </a:lstStyle>
          <a:p>
            <a:pPr lvl="0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lvl="0" indent="-25654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hyperlink" Target="http://www.eduonline.com.sg/wz_buchong/wenhua/xieying.html" TargetMode="Externa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hyperlink" Target="http://www.eduonline.com.sg/wz_buchong/wenhua/yushi.html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hyperlink" Target="http://www.eduonline.com.sg/wz_buchong/wenhua/yuwu.html" TargetMode="Externa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hyperlink" Target="http://www.eduonline.com.sg/wz_buchong/wenhua/gushi.html" TargetMode="Externa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hemeOverride" Target="../theme/themeOverride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themeOverride" Target="../theme/themeOverrid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9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19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3" Type="http://schemas.openxmlformats.org/officeDocument/2006/relationships/image" Target="../media/image27.GIF"/><Relationship Id="rId2" Type="http://schemas.openxmlformats.org/officeDocument/2006/relationships/hyperlink" Target="wlb06.mp3" TargetMode="External"/><Relationship Id="rId1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 noRot="1"/>
          </p:cNvSpPr>
          <p:nvPr>
            <p:ph type="ctrTitle"/>
          </p:nvPr>
        </p:nvSpPr>
        <p:spPr>
          <a:xfrm>
            <a:off x="502285" y="1506855"/>
            <a:ext cx="8209280" cy="1485900"/>
          </a:xfrm>
        </p:spPr>
        <p:txBody>
          <a:bodyPr/>
          <a:p>
            <a:r>
              <a:rPr lang="zh-CN" altLang="en-US" sz="8800" b="1">
                <a:latin typeface="书体坊郭小语钢笔楷体" panose="02010601030101010101" charset="-122"/>
                <a:ea typeface="书体坊郭小语钢笔楷体" panose="02010601030101010101" charset="-122"/>
              </a:rPr>
              <a:t>实词学习与交流</a:t>
            </a:r>
            <a:endParaRPr lang="zh-CN" altLang="en-US" sz="8800" b="1">
              <a:latin typeface="书体坊郭小语钢笔楷体" panose="02010601030101010101" charset="-122"/>
              <a:ea typeface="书体坊郭小语钢笔楷体" panose="02010601030101010101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102" name="矩形 132101"/>
          <p:cNvSpPr/>
          <p:nvPr/>
        </p:nvSpPr>
        <p:spPr>
          <a:xfrm>
            <a:off x="1428750" y="366594"/>
            <a:ext cx="6156722" cy="42519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76225" defTabSz="0">
              <a:tabLst>
                <a:tab pos="495300" algn="l"/>
              </a:tabLst>
            </a:pPr>
            <a:r>
              <a:rPr lang="zh-CN" altLang="en-US" sz="33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注意：</a:t>
            </a:r>
            <a:endParaRPr lang="zh-CN" altLang="en-US" sz="33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276225" defTabSz="0">
              <a:tabLst>
                <a:tab pos="495300" algn="l"/>
              </a:tabLst>
            </a:pPr>
            <a:endParaRPr lang="zh-CN" altLang="en-US" sz="33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276225" defTabSz="0">
              <a:tabLst>
                <a:tab pos="495300" algn="l"/>
              </a:tabLst>
            </a:pPr>
            <a:r>
              <a:rPr lang="en-US" altLang="zh-CN" sz="27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7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27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助动词</a:t>
            </a:r>
            <a:r>
              <a:rPr lang="en-US" altLang="zh-CN" sz="27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7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是能用在一般动词、形容词前边表示意愿或可能、必要的动词。</a:t>
            </a:r>
            <a:endParaRPr lang="zh-CN" altLang="en-US" sz="27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276225" defTabSz="0">
              <a:tabLst>
                <a:tab pos="495300" algn="l"/>
              </a:tabLst>
            </a:pPr>
            <a:r>
              <a:rPr lang="zh-CN" altLang="en-US" sz="2700" dirty="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例如：我们一定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要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好好学习。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276225" defTabSz="0">
              <a:tabLst>
                <a:tab pos="495300" algn="l"/>
              </a:tabLst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      他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能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来吗？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276225" defTabSz="0">
              <a:tabLst>
                <a:tab pos="495300" algn="l"/>
              </a:tabLst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      天气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应该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暖和了。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276225" defTabSz="0">
              <a:tabLst>
                <a:tab pos="495300" algn="l"/>
              </a:tabLst>
            </a:pPr>
            <a:r>
              <a:rPr lang="en-US" altLang="zh-CN" sz="27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7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、趋向动词</a:t>
            </a:r>
            <a:r>
              <a:rPr lang="en-US" altLang="zh-CN" sz="27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7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表示事物的动态和趋向。</a:t>
            </a:r>
            <a:endParaRPr lang="zh-CN" altLang="en-US" sz="270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276225" defTabSz="0">
              <a:tabLst>
                <a:tab pos="495300" algn="l"/>
              </a:tabLst>
            </a:pPr>
            <a:r>
              <a:rPr lang="zh-CN" altLang="en-US" sz="2700" dirty="0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例如：太阳下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去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了，月亮出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来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了。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276225" defTabSz="0">
              <a:tabLst>
                <a:tab pos="495300" algn="l"/>
              </a:tabLst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        拿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出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一本书。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10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>
                                            <p:txEl>
                                              <p:charRg st="5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2102">
                                            <p:txEl>
                                              <p:charRg st="5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2102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>
                                            <p:txEl>
                                              <p:charRg st="5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2102">
                                            <p:txEl>
                                              <p:charRg st="56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>
                                            <p:txEl>
                                              <p:charRg st="73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2102">
                                            <p:txEl>
                                              <p:charRg st="73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>
                                            <p:txEl>
                                              <p:charRg st="93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2102">
                                            <p:txEl>
                                              <p:charRg st="93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>
                                            <p:txEl>
                                              <p:charRg st="112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2102">
                                            <p:txEl>
                                              <p:charRg st="112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>
                                            <p:txEl>
                                              <p:charRg st="131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2102">
                                            <p:txEl>
                                              <p:charRg st="131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1</a:t>
            </a:r>
            <a:r>
              <a:rPr lang="zh-CN" altLang="en-US" dirty="0"/>
              <a:t>、这几天心里很不爽（郁闷）。</a:t>
            </a:r>
            <a:endParaRPr lang="zh-CN" altLang="en-US" dirty="0"/>
          </a:p>
          <a:p>
            <a:r>
              <a:rPr lang="zh-CN" altLang="en-US" dirty="0"/>
              <a:t> 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、我想遇到一个</a:t>
            </a:r>
            <a:r>
              <a:rPr lang="en-US" altLang="zh-CN" dirty="0"/>
              <a:t>MM</a:t>
            </a:r>
            <a:r>
              <a:rPr lang="zh-CN" altLang="en-US" dirty="0"/>
              <a:t>（美女、辣妹）。</a:t>
            </a:r>
            <a:endParaRPr lang="zh-CN" altLang="en-US" dirty="0"/>
          </a:p>
          <a:p>
            <a:r>
              <a:rPr lang="zh-CN" altLang="en-US" dirty="0"/>
              <a:t> </a:t>
            </a:r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、我闪了（</a:t>
            </a:r>
            <a:r>
              <a:rPr lang="en-US" altLang="zh-CN" dirty="0"/>
              <a:t>886</a:t>
            </a:r>
            <a:r>
              <a:rPr lang="zh-CN" altLang="en-US" dirty="0"/>
              <a:t>）。 </a:t>
            </a:r>
            <a:endParaRPr lang="zh-CN" altLang="en-US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         </a:t>
            </a:r>
            <a:r>
              <a:rPr lang="zh-CN" altLang="en-US" sz="3000" dirty="0"/>
              <a:t>在口语中，改过后好，简洁干脆，符合我们现代人的口味和生活节奏；但在诗歌或散文中，还是原来的三句来得含蓄蕴藉，意味深长。因此，有时新词新语是不能承载中华民族厚重的文化的。</a:t>
            </a:r>
            <a:endParaRPr lang="zh-CN" altLang="en-US" sz="3000" dirty="0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标题 491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9155" name="文本占位符 4915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sz="3600" dirty="0"/>
              <a:t>      </a:t>
            </a:r>
            <a:endParaRPr lang="en-US" altLang="zh-CN" sz="3600" dirty="0"/>
          </a:p>
          <a:p>
            <a:pPr>
              <a:buNone/>
            </a:pPr>
            <a:r>
              <a:rPr lang="en-US" altLang="zh-CN" sz="3600" dirty="0"/>
              <a:t>     </a:t>
            </a:r>
            <a:r>
              <a:rPr lang="zh-CN" altLang="en-US" sz="3600" dirty="0"/>
              <a:t>对待新词新语的态度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5017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000" dirty="0"/>
              <a:t>宽容对待：只有文化宽容，语言才有旺盛的生命力，语言才不僵化，词汇才不贫乏</a:t>
            </a:r>
            <a:endParaRPr lang="zh-CN" altLang="en-US" sz="3000" dirty="0"/>
          </a:p>
          <a:p>
            <a:endParaRPr lang="zh-CN" altLang="en-US" sz="3000" dirty="0"/>
          </a:p>
          <a:p>
            <a:r>
              <a:rPr lang="zh-CN" altLang="en-US" sz="3000" dirty="0"/>
              <a:t>规范使用：注意对象、场合、口语和书面语的区别。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标题 645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64515" name="文本占位符 6451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en-US" altLang="zh-CN" sz="1800" dirty="0"/>
              <a:t>    </a:t>
            </a:r>
            <a:r>
              <a:rPr lang="zh-CN" altLang="en-US" sz="1800" dirty="0"/>
              <a:t>根据下列材料，用简洁的语言，解释材料中“拼”的含义。（</a:t>
            </a:r>
            <a:r>
              <a:rPr lang="en-US" altLang="zh-CN" sz="1800" dirty="0"/>
              <a:t>15</a:t>
            </a:r>
            <a:r>
              <a:rPr lang="zh-CN" altLang="en-US" sz="1800" dirty="0"/>
              <a:t>字以内）</a:t>
            </a:r>
            <a:endParaRPr lang="zh-CN" altLang="en-US" sz="1800" dirty="0"/>
          </a:p>
          <a:p>
            <a:pPr>
              <a:lnSpc>
                <a:spcPct val="90000"/>
              </a:lnSpc>
            </a:pPr>
            <a:r>
              <a:rPr lang="zh-CN" altLang="en-US" sz="1800" dirty="0"/>
              <a:t>    眼下，“拼生活，，成为一种社会时尚。例如，刚毕业的陈明就和两个同班同学“拼房”</a:t>
            </a:r>
            <a:r>
              <a:rPr lang="en-US" altLang="zh-CN" sz="1800" dirty="0"/>
              <a:t>——</a:t>
            </a:r>
            <a:r>
              <a:rPr lang="zh-CN" altLang="en-US" sz="1800" dirty="0"/>
              <a:t>一</a:t>
            </a:r>
            <a:r>
              <a:rPr lang="en-US" altLang="zh-CN" sz="1800" dirty="0"/>
              <a:t>1500</a:t>
            </a:r>
            <a:r>
              <a:rPr lang="zh-CN" altLang="en-US" sz="1800" dirty="0"/>
              <a:t>元人民币的房租分成三份，每人都能省下一大笔钱。</a:t>
            </a:r>
            <a:endParaRPr lang="zh-CN" altLang="en-US" sz="1800" dirty="0"/>
          </a:p>
          <a:p>
            <a:pPr>
              <a:lnSpc>
                <a:spcPct val="90000"/>
              </a:lnSpc>
            </a:pPr>
            <a:r>
              <a:rPr lang="zh-CN" altLang="en-US" sz="1800" dirty="0"/>
              <a:t>   拼生活，，囊括生活的方方面面：‘‘拼卡”</a:t>
            </a:r>
            <a:r>
              <a:rPr lang="en-US" altLang="zh-CN" sz="1800" dirty="0"/>
              <a:t>——</a:t>
            </a:r>
            <a:r>
              <a:rPr lang="zh-CN" altLang="en-US" sz="1800" dirty="0"/>
              <a:t>一起到商场买东西，优惠卡、购物返券各取所</a:t>
            </a:r>
            <a:endParaRPr lang="zh-CN" altLang="en-US" sz="1800" dirty="0"/>
          </a:p>
          <a:p>
            <a:pPr>
              <a:lnSpc>
                <a:spcPct val="90000"/>
              </a:lnSpc>
            </a:pPr>
            <a:r>
              <a:rPr lang="zh-CN" altLang="en-US" sz="1800" dirty="0"/>
              <a:t>需，赚商家的钱；</a:t>
            </a:r>
            <a:r>
              <a:rPr lang="en-US" altLang="zh-CN" sz="1800" dirty="0"/>
              <a:t>t</a:t>
            </a:r>
            <a:r>
              <a:rPr lang="zh-CN" altLang="en-US" sz="1800" dirty="0"/>
              <a:t>。拼杂志”</a:t>
            </a:r>
            <a:r>
              <a:rPr lang="en-US" altLang="zh-CN" sz="1800" dirty="0"/>
              <a:t>——</a:t>
            </a:r>
            <a:r>
              <a:rPr lang="zh-CN" altLang="en-US" sz="1800" dirty="0"/>
              <a:t>你买</a:t>
            </a:r>
            <a:r>
              <a:rPr lang="en-US" altLang="zh-CN" sz="1800" dirty="0"/>
              <a:t>《ELLE》</a:t>
            </a:r>
            <a:r>
              <a:rPr lang="zh-CN" altLang="en-US" sz="1800" dirty="0"/>
              <a:t>，我买</a:t>
            </a:r>
            <a:r>
              <a:rPr lang="en-US" altLang="zh-CN" sz="1800" dirty="0"/>
              <a:t>《</a:t>
            </a:r>
            <a:r>
              <a:rPr lang="zh-CN" altLang="en-US" sz="1800" dirty="0"/>
              <a:t>瑞丽</a:t>
            </a:r>
            <a:r>
              <a:rPr lang="en-US" altLang="zh-CN" sz="1800" dirty="0"/>
              <a:t>》</a:t>
            </a:r>
            <a:r>
              <a:rPr lang="zh-CN" altLang="en-US" sz="1800" dirty="0"/>
              <a:t>，交换着看</a:t>
            </a:r>
            <a:r>
              <a:rPr lang="en-US" altLang="zh-CN" sz="1800" dirty="0"/>
              <a:t>……</a:t>
            </a:r>
            <a:r>
              <a:rPr lang="zh-CN" altLang="en-US" sz="1800" dirty="0"/>
              <a:t>从这些例子中，我们</a:t>
            </a:r>
            <a:endParaRPr lang="zh-CN" altLang="en-US" sz="1800" dirty="0"/>
          </a:p>
          <a:p>
            <a:pPr>
              <a:lnSpc>
                <a:spcPct val="90000"/>
              </a:lnSpc>
            </a:pPr>
            <a:r>
              <a:rPr lang="zh-CN" altLang="en-US" sz="1800" dirty="0"/>
              <a:t>大致可以推断出“拼”在这里的含义。</a:t>
            </a:r>
            <a:endParaRPr lang="zh-CN" altLang="en-US" sz="1800" dirty="0"/>
          </a:p>
          <a:p>
            <a:pPr>
              <a:lnSpc>
                <a:spcPct val="90000"/>
              </a:lnSpc>
            </a:pPr>
            <a:r>
              <a:rPr lang="zh-CN" altLang="en-US" sz="1800" dirty="0"/>
              <a:t>  </a:t>
            </a:r>
            <a:endParaRPr lang="zh-CN" altLang="en-US" sz="1800" dirty="0"/>
          </a:p>
          <a:p>
            <a:pPr>
              <a:lnSpc>
                <a:spcPct val="90000"/>
              </a:lnSpc>
            </a:pPr>
            <a:endParaRPr lang="zh-CN" altLang="en-US" sz="1800" dirty="0"/>
          </a:p>
          <a:p>
            <a:pPr>
              <a:lnSpc>
                <a:spcPct val="90000"/>
              </a:lnSpc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标题 655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65539" name="文本占位符 6553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</a:t>
            </a:r>
            <a:r>
              <a:rPr lang="zh-CN" altLang="en-US" dirty="0"/>
              <a:t>为节约用度而合伙二做某事。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2100" b="1" dirty="0"/>
              <a:t>学以致用</a:t>
            </a:r>
            <a:endParaRPr lang="zh-CN" altLang="en-US" sz="2100" dirty="0"/>
          </a:p>
          <a:p>
            <a:r>
              <a:rPr lang="zh-CN" altLang="en-US" sz="2100" dirty="0"/>
              <a:t>提问要求：选择恰当的新词新语，结合自己对生活的感受写一段话。（至少用上三个新词新语，</a:t>
            </a:r>
            <a:r>
              <a:rPr lang="en-US" altLang="zh-CN" sz="2100" dirty="0"/>
              <a:t>50</a:t>
            </a:r>
            <a:r>
              <a:rPr lang="zh-CN" altLang="en-US" sz="2100" dirty="0"/>
              <a:t>字左右）</a:t>
            </a:r>
            <a:endParaRPr lang="zh-CN" altLang="en-US" sz="2100" dirty="0"/>
          </a:p>
          <a:p>
            <a:endParaRPr lang="zh-CN" altLang="en-US" sz="2100" dirty="0"/>
          </a:p>
          <a:p>
            <a:r>
              <a:rPr lang="zh-CN" altLang="en-US" sz="2100" dirty="0"/>
              <a:t>       很平常的一个陈述，却因为是一记者采访陈冠希艳照门事件时，路人说了句“管我鸟事，我是来打酱油的。”打酱油这个词变成网络极其热火的词汇。这个新词反映了一种什麽现象</a:t>
            </a:r>
            <a:endParaRPr lang="zh-CN" altLang="en-US" sz="2100" dirty="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标题 665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小作文</a:t>
            </a:r>
            <a:r>
              <a:rPr lang="en-US" altLang="zh-CN"/>
              <a:t>:</a:t>
            </a:r>
            <a:endParaRPr lang="en-US" altLang="zh-CN"/>
          </a:p>
          <a:p>
            <a:endParaRPr lang="en-US" altLang="zh-CN" dirty="0"/>
          </a:p>
          <a:p>
            <a:r>
              <a:rPr lang="zh-CN" altLang="en-US" dirty="0"/>
              <a:t>那些消失的词语，那些难忘的记忆</a:t>
            </a:r>
            <a:endParaRPr lang="zh-CN" altLang="en-US" dirty="0"/>
          </a:p>
          <a:p>
            <a:r>
              <a:rPr lang="zh-CN" altLang="en-US" dirty="0"/>
              <a:t>（蜂窝煤、小人书、表哥表姐、家书、收音机、露天电影院）</a:t>
            </a:r>
            <a:endParaRPr lang="zh-CN" altLang="en-US" dirty="0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标题 532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b="1" dirty="0"/>
              <a:t>       </a:t>
            </a:r>
            <a:r>
              <a:rPr lang="zh-CN" altLang="en-US" b="1" dirty="0"/>
              <a:t>扑面而来的新词新语无不标示着新中国的巨变，见证着这个五彩斑斓的世界。面对急剧变化的时代节奏，我们常常眼花缭乱，心思迷离，新词新语往往成为一个窗口，承载着我们一点一滴的情感脉动。不知道再过</a:t>
            </a:r>
            <a:r>
              <a:rPr lang="en-US" altLang="zh-CN" b="1" dirty="0"/>
              <a:t>10</a:t>
            </a:r>
            <a:r>
              <a:rPr lang="zh-CN" altLang="en-US" b="1" dirty="0"/>
              <a:t>年，</a:t>
            </a:r>
            <a:r>
              <a:rPr lang="en-US" altLang="zh-CN" b="1" dirty="0"/>
              <a:t>20</a:t>
            </a:r>
            <a:r>
              <a:rPr lang="zh-CN" altLang="en-US" b="1" dirty="0"/>
              <a:t>年，乃至于</a:t>
            </a:r>
            <a:r>
              <a:rPr lang="en-US" altLang="zh-CN" b="1" dirty="0"/>
              <a:t>60</a:t>
            </a:r>
            <a:r>
              <a:rPr lang="zh-CN" altLang="en-US" b="1" dirty="0"/>
              <a:t>年，该以怎样的心情回顾今天曾经的流行？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框 67585"/>
          <p:cNvSpPr txBox="1"/>
          <p:nvPr/>
        </p:nvSpPr>
        <p:spPr>
          <a:xfrm>
            <a:off x="1600200" y="914400"/>
            <a:ext cx="5943600" cy="3256280"/>
          </a:xfrm>
          <a:prstGeom prst="rect">
            <a:avLst/>
          </a:prstGeom>
          <a:solidFill>
            <a:srgbClr val="FFFFFF">
              <a:alpha val="34000"/>
            </a:srgbClr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110000"/>
              </a:lnSpc>
            </a:pPr>
            <a:r>
              <a:rPr lang="zh-CN" altLang="en-US" sz="2700" b="1" dirty="0">
                <a:solidFill>
                  <a:srgbClr val="CC0000"/>
                </a:solidFill>
                <a:latin typeface="Arial" panose="020B0604020202020204" pitchFamily="34" charset="0"/>
                <a:ea typeface="华文行楷" pitchFamily="2" charset="-122"/>
              </a:rPr>
              <a:t>　　</a:t>
            </a:r>
            <a:r>
              <a:rPr lang="zh-CN" altLang="en-US" sz="2700" b="1" dirty="0">
                <a:latin typeface="Arial" panose="020B0604020202020204" pitchFamily="34" charset="0"/>
                <a:ea typeface="华文行楷" pitchFamily="2" charset="-122"/>
              </a:rPr>
              <a:t>词是有生命的东西。</a:t>
            </a:r>
            <a:endParaRPr lang="zh-CN" altLang="en-US" sz="2700" b="1" dirty="0">
              <a:latin typeface="Arial" panose="020B0604020202020204" pitchFamily="34" charset="0"/>
              <a:ea typeface="华文行楷" pitchFamily="2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700" b="1" dirty="0">
                <a:latin typeface="Arial" panose="020B0604020202020204" pitchFamily="34" charset="0"/>
                <a:ea typeface="华文行楷" pitchFamily="2" charset="-122"/>
              </a:rPr>
              <a:t>　　它们密密繁殖，频频蜕变，聚散无常，沉浮不定，有迁移和婚合，有疾病和遗传，有性格和感情，有兴旺有衰竭还有死亡。它们在特定的事实情境里度过或长或短的生命。</a:t>
            </a:r>
            <a:endParaRPr lang="zh-CN" altLang="en-US" sz="2700" b="1" dirty="0">
              <a:latin typeface="Arial" panose="020B0604020202020204" pitchFamily="34" charset="0"/>
              <a:ea typeface="华文行楷" pitchFamily="2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2700" b="1" dirty="0">
                <a:latin typeface="Arial" panose="020B0604020202020204" pitchFamily="34" charset="0"/>
                <a:ea typeface="华文行楷" pitchFamily="2" charset="-122"/>
              </a:rPr>
              <a:t>　　　　</a:t>
            </a:r>
            <a:r>
              <a:rPr lang="en-US" altLang="zh-CN" sz="2700" b="1" dirty="0">
                <a:latin typeface="Arial" panose="020B0604020202020204" pitchFamily="34" charset="0"/>
                <a:ea typeface="华文行楷" pitchFamily="2" charset="-122"/>
              </a:rPr>
              <a:t>——</a:t>
            </a:r>
            <a:r>
              <a:rPr lang="zh-CN" altLang="en-US" sz="2700" b="1" dirty="0">
                <a:latin typeface="Arial" panose="020B0604020202020204" pitchFamily="34" charset="0"/>
                <a:ea typeface="华文行楷" pitchFamily="2" charset="-122"/>
              </a:rPr>
              <a:t>韩少功</a:t>
            </a:r>
            <a:r>
              <a:rPr lang="en-US" altLang="zh-CN" sz="2700" b="1" dirty="0">
                <a:latin typeface="Arial" panose="020B0604020202020204" pitchFamily="34" charset="0"/>
                <a:ea typeface="华文行楷" pitchFamily="2" charset="-122"/>
              </a:rPr>
              <a:t>《</a:t>
            </a:r>
            <a:r>
              <a:rPr lang="zh-CN" altLang="en-US" sz="2700" b="1" dirty="0">
                <a:latin typeface="Arial" panose="020B0604020202020204" pitchFamily="34" charset="0"/>
                <a:ea typeface="华文行楷" pitchFamily="2" charset="-122"/>
              </a:rPr>
              <a:t>马桥词典</a:t>
            </a:r>
            <a:r>
              <a:rPr lang="en-US" altLang="zh-CN" sz="2700" b="1">
                <a:latin typeface="Arial" panose="020B0604020202020204" pitchFamily="34" charset="0"/>
                <a:ea typeface="华文行楷" pitchFamily="2" charset="-122"/>
              </a:rPr>
              <a:t>》</a:t>
            </a:r>
            <a:endParaRPr lang="en-US" altLang="zh-CN" sz="2700"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6" name="矩形 151555"/>
          <p:cNvSpPr/>
          <p:nvPr/>
        </p:nvSpPr>
        <p:spPr>
          <a:xfrm>
            <a:off x="1494235" y="303610"/>
            <a:ext cx="6115050" cy="475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-228600" algn="just" defTabSz="0">
              <a:tabLst>
                <a:tab pos="495300" algn="l"/>
              </a:tabLst>
            </a:pPr>
            <a:r>
              <a:rPr lang="zh-CN" altLang="en-US" sz="27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动词语法功能</a:t>
            </a:r>
            <a:r>
              <a:rPr lang="en-US" altLang="zh-CN" sz="27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2700" b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228600" algn="just" defTabSz="0">
              <a:tabLst>
                <a:tab pos="495300" algn="l"/>
              </a:tabLst>
            </a:pPr>
            <a:endParaRPr lang="en-US" altLang="zh-CN" sz="2700" b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495300" algn="l"/>
              </a:tabLst>
            </a:pPr>
            <a:r>
              <a:rPr lang="en-US" altLang="zh-CN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A</a:t>
            </a:r>
            <a:r>
              <a:rPr lang="zh-CN" altLang="en-US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．</a:t>
            </a:r>
            <a:r>
              <a:rPr lang="zh-CN" altLang="en-US" sz="12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能与副词组合，一般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能用表示否定的副词“不”和“没”否定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 如：不来、没去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495300" algn="l"/>
              </a:tabLst>
            </a:pPr>
            <a:r>
              <a:rPr lang="en-US" altLang="zh-CN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B</a:t>
            </a:r>
            <a:r>
              <a:rPr lang="zh-CN" altLang="en-US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．</a:t>
            </a:r>
            <a:r>
              <a:rPr lang="zh-CN" altLang="en-US" sz="12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一般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不受表示程度的副词修饰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，如不能说“太来”“很去”。但表示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心理活动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的动词能受程度副词修饰。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例如：很爱、很想念、最讨厌、极厌恶 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495300" algn="l"/>
              </a:tabLst>
            </a:pPr>
            <a:r>
              <a:rPr lang="en-US" altLang="zh-CN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C</a:t>
            </a:r>
            <a:r>
              <a:rPr lang="zh-CN" altLang="en-US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．</a:t>
            </a:r>
            <a:r>
              <a:rPr lang="zh-CN" altLang="en-US" sz="12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一般能重叠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，重叠后有表示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短暂、尝试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的意思。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例如：写写 想想 研究研究 考虑考虑 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495300" algn="l"/>
              </a:tabLst>
            </a:pPr>
            <a:r>
              <a:rPr lang="en-US" altLang="zh-CN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D</a:t>
            </a:r>
            <a:r>
              <a:rPr lang="zh-CN" altLang="en-US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．</a:t>
            </a:r>
            <a:r>
              <a:rPr lang="zh-CN" altLang="en-US" sz="12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动词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后边可以带“着”“了”“过”等助词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，或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带趋向动词“起来”“下去”等表示动态的词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 如：关着、看过、写了、打起来、说下去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495300" algn="l"/>
              </a:tabLst>
            </a:pPr>
            <a:r>
              <a:rPr lang="en-US" altLang="zh-CN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E</a:t>
            </a:r>
            <a:r>
              <a:rPr lang="zh-CN" altLang="en-US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．</a:t>
            </a:r>
            <a:r>
              <a:rPr lang="en-US" altLang="zh-CN" sz="12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  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动词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一般能带宾语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。少数动词不能带宾语，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例如：出发、旅行、休息、起程、诞生、颤抖 </a:t>
            </a:r>
            <a:endParaRPr lang="zh-CN" altLang="en-US" sz="300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charRg st="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6">
                                            <p:txEl>
                                              <p:charRg st="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6">
                                            <p:txEl>
                                              <p:charRg st="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charRg st="4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56">
                                            <p:txEl>
                                              <p:charRg st="4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56">
                                            <p:txEl>
                                              <p:charRg st="4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charRg st="117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56">
                                            <p:txEl>
                                              <p:charRg st="117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56">
                                            <p:txEl>
                                              <p:charRg st="117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charRg st="161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1556">
                                            <p:txEl>
                                              <p:charRg st="161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1556">
                                            <p:txEl>
                                              <p:charRg st="161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charRg st="226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1556">
                                            <p:txEl>
                                              <p:charRg st="226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1556">
                                            <p:txEl>
                                              <p:charRg st="226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 build="p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标题 5427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200" dirty="0"/>
              <a:t>别迷恋哥，哥只是个传说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54277" name="矩形 54276"/>
          <p:cNvSpPr/>
          <p:nvPr/>
        </p:nvSpPr>
        <p:spPr>
          <a:xfrm>
            <a:off x="457200" y="1925955"/>
            <a:ext cx="8310880" cy="301752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尽管我们无法去挽留这些名词的丢失，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但是，我们却能在自己的内心深处，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找到那个曾经安放过温暖情感的角落，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在那里，有许多与我一样的人群，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聚集在记忆的快乐中，正用饱经沧桑的目光，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注目着那些枯黄的文字。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文本框 35843"/>
          <p:cNvSpPr txBox="1"/>
          <p:nvPr/>
        </p:nvSpPr>
        <p:spPr>
          <a:xfrm>
            <a:off x="1709738" y="1383506"/>
            <a:ext cx="5400675" cy="548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1818085" y="1869281"/>
            <a:ext cx="5345906" cy="1783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6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6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歇后语</a:t>
            </a:r>
            <a:endParaRPr lang="zh-CN" altLang="en-US" sz="6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1143000" y="357188"/>
            <a:ext cx="6858000" cy="3909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</a:t>
            </a:r>
            <a:r>
              <a:rPr lang="zh-CN" altLang="en-US" sz="405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歇后语</a:t>
            </a:r>
            <a:endParaRPr lang="zh-CN" altLang="en-US" sz="405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000" b="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歇后语，是我们中国人特有的智慧与趣味语言，也是民间爱用的一种语法。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 歇后语是广大人民在生活实践中创造的一种特殊语言形式。它一般由两个部分构成，前半截是形象的比喻，象谜面，后半截是解释、说明，象谜底，十分自然贴切。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1143000" y="411956"/>
            <a:ext cx="6858000" cy="27660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一个巴掌打不响－－孤掌难鸣</a:t>
            </a:r>
            <a:b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懒婆娘的裹脚 －－ 又长又臭</a:t>
            </a:r>
            <a:br>
              <a:rPr lang="zh-CN" altLang="en-US" sz="27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700" b="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在一般的语言中。通常只要说出前半截，</a:t>
            </a:r>
            <a:r>
              <a:rPr lang="en-US" altLang="zh-CN" sz="2700" b="1" dirty="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歇</a:t>
            </a:r>
            <a:r>
              <a:rPr lang="en-US" altLang="zh-CN" sz="2700" b="1" dirty="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去后半截，就可以领会和猜出它的本意，所以称它为歇后语。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7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文本框 22531"/>
          <p:cNvSpPr txBox="1"/>
          <p:nvPr/>
        </p:nvSpPr>
        <p:spPr>
          <a:xfrm>
            <a:off x="1601391" y="303610"/>
            <a:ext cx="6156722" cy="438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1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</a:t>
            </a:r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八仙过海</a:t>
            </a:r>
            <a:endParaRPr lang="zh-CN" altLang="en-US" sz="3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b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1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“ 八 仙 过 海 ” ， 道 教 掌 故 之 一 。 “八 仙 ” 一 般 是 指 铁 拐 李 、 汉 锺 离 、 蓝 采 和 、 张 果 老 、 何 仙 姑 、 吕 洞 宾 、 韩 湘 子 、 曹 国 舅 ， 这 八 位 神 仙 人 物 。 在 传 说 中 ， 八 仙 各 有 不 同 的 法 器 ， 铁 拐 李 有 铁 杖 ， 汉 锺 离 有 鼓 ， 张 果 老 有 纸 叠 驴 ， 吕 洞 宾 有 长 剑 及 箫 管 ， 何 仙 姑 有 竹 罩 、 韩 湘 子 有 花 篮 、 曹 国 舅 有 玉 版 ， 蓝 采 和 有 大 拍 板 。 他 们 随 身 所 携 带 的 法 器 各 有 妙 用 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6" name="文本框 23555"/>
          <p:cNvSpPr txBox="1"/>
          <p:nvPr/>
        </p:nvSpPr>
        <p:spPr>
          <a:xfrm>
            <a:off x="1818085" y="465535"/>
            <a:ext cx="5887640" cy="4251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八 仙 过 海 是 精 彩 的 八 仙 故 事 之 一 。 其 生 动 的 记 述 见 于 明 吴 元 泰 之 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《 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东 游 记 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》 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。 该 书 写 八 位 神 仙 人 物 好 打 抱 不 平 ， 惩 恶 扬 善 。 有 一 天 ， 他 们 一 起 到 了 东 海 ， 只 见 潮 头 汹 涌 ， 巨 浪 惊 人 。 吕 洞 宾 建 议 各 以 一 物 投 于 水 面 ， 以 显 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" 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神 通 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" 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而 过 。 其 他 诸 位 仙 人 都 响 应 吕 洞 宾 的 建 议 ， 将 随 身 法 宝 投 于 水 面 ， 然 后 立 于 法 宝 之 上 ， 乘 风 逐 浪 而 渡 。 </a:t>
            </a:r>
            <a:r>
              <a:rPr lang="zh-CN" altLang="en-US" sz="2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後 来 ， 人 们 把 这 个 掌 故 用 来 比 喻 那 些 依 靠 自 己 的 特 别 能 力 而 创 造 奇 迹 的 事 。</a:t>
            </a:r>
            <a:endParaRPr lang="zh-CN" altLang="en-US" sz="21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0" name="文本框 24579"/>
          <p:cNvSpPr txBox="1"/>
          <p:nvPr/>
        </p:nvSpPr>
        <p:spPr>
          <a:xfrm>
            <a:off x="1547813" y="411956"/>
            <a:ext cx="6156722" cy="4526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姜太公钓鱼</a:t>
            </a:r>
            <a:endParaRPr lang="zh-CN" altLang="en-US" sz="30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30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 传说商朝末期，有个叫姜太公的有识之土，因不满于当时的黑暗政治，隐居在渭水边上，但又很想有朝一日能实现自己的政治抱负。他常常在皤溪钓鱼，钓法很奇特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鱼钩是直的，放在离水面三尺以上的地方，钩上没有鱼饵。过路人看到他这样垂钓都暗暗发笑，他却一本正经地说：“愿者上钩来”。后来周文王打猎来到渭水边，与姜太公谈得很投机，就请他做了国师。姜太公辅佐周文王、周武王消灭了商朝。 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   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姜太公钓鱼，愿者上钩比喻心甘情愿地上别人的圈套。 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文本框 4099"/>
          <p:cNvSpPr txBox="1"/>
          <p:nvPr/>
        </p:nvSpPr>
        <p:spPr>
          <a:xfrm>
            <a:off x="3383756" y="1977629"/>
            <a:ext cx="2538413" cy="777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500" b="1" dirty="0">
                <a:latin typeface="Arial" panose="020B0604020202020204" pitchFamily="34" charset="0"/>
                <a:ea typeface="宋体" panose="02010600030101010101" pitchFamily="2" charset="-122"/>
              </a:rPr>
              <a:t>遣词造句</a:t>
            </a:r>
            <a:r>
              <a:rPr lang="zh-CN" altLang="en-US" sz="135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35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文本框 16387"/>
          <p:cNvSpPr txBox="1"/>
          <p:nvPr/>
        </p:nvSpPr>
        <p:spPr>
          <a:xfrm>
            <a:off x="1439466" y="2139553"/>
            <a:ext cx="6318647" cy="1120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希望大家的成绩如</a:t>
            </a: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芝麻开花</a:t>
            </a:r>
            <a:r>
              <a:rPr lang="en-US" altLang="zh-CN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节节高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</a:rPr>
              <a:t>! </a:t>
            </a:r>
            <a:endParaRPr lang="en-US" altLang="zh-CN" sz="27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" name="文本框 3075"/>
          <p:cNvSpPr txBox="1"/>
          <p:nvPr/>
        </p:nvSpPr>
        <p:spPr>
          <a:xfrm>
            <a:off x="1547813" y="951310"/>
            <a:ext cx="6265069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刚才老师把小明叫到办公室去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小明心里很不安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就像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十五个吊桶打水</a:t>
            </a:r>
            <a:r>
              <a:rPr lang="en-US" altLang="zh-CN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七上八下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135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35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80" name="矩形 152579"/>
          <p:cNvSpPr/>
          <p:nvPr/>
        </p:nvSpPr>
        <p:spPr>
          <a:xfrm>
            <a:off x="1547813" y="573881"/>
            <a:ext cx="6009085" cy="4549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F.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能用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肯定否定相重叠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的方式表示疑问（名词不能）。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如：能不能 去不去 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2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G</a:t>
            </a:r>
            <a:r>
              <a:rPr lang="zh-CN" altLang="en-US" sz="22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．</a:t>
            </a:r>
            <a:r>
              <a:rPr lang="zh-CN" altLang="en-US" sz="2250"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动词经常做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谓语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。也能做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主语、宾语、定语、状语、补语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例如：学习是必须花费一定气力的。 他爱学习。 游泳的人回来了。我们赶走了贫困。 解放军战士活捉了敌人。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2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H</a:t>
            </a:r>
            <a:r>
              <a:rPr lang="zh-CN" altLang="en-US" sz="22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．</a:t>
            </a:r>
            <a:r>
              <a:rPr lang="zh-CN" altLang="en-US" sz="2250"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判断词“是”做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谓语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，主要构成判断句，起联系判断强调的作用，表示肯定，肯定的意味有轻有重。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例如：我是学生。 牛是反刍动物。 是我搞错了。 他是来了。 这个办法是好，可是我不会。 这个人说一是一，说二是二。 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0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0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>
                                            <p:txEl>
                                              <p:charRg st="36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80">
                                            <p:txEl>
                                              <p:charRg st="36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80">
                                            <p:txEl>
                                              <p:charRg st="36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>
                                            <p:txEl>
                                              <p:charRg st="117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0">
                                            <p:txEl>
                                              <p:charRg st="117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80">
                                            <p:txEl>
                                              <p:charRg st="117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 build="p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3" name="文本框 2052"/>
          <p:cNvSpPr txBox="1"/>
          <p:nvPr/>
        </p:nvSpPr>
        <p:spPr>
          <a:xfrm>
            <a:off x="1331119" y="573881"/>
            <a:ext cx="64817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　 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弟弟做数学题时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像</a:t>
            </a:r>
            <a:r>
              <a:rPr lang="zh-CN" altLang="en-US" sz="2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丈二和尚</a:t>
            </a:r>
            <a:r>
              <a:rPr lang="en-US" altLang="zh-CN" sz="27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摸不着头脑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可打起游戏来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却是一心一意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连吃饭都忘记了。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4" name="文本框 2053"/>
          <p:cNvSpPr txBox="1"/>
          <p:nvPr/>
        </p:nvSpPr>
        <p:spPr>
          <a:xfrm>
            <a:off x="1494235" y="2191941"/>
            <a:ext cx="6344840" cy="3291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　　一天，儿子的语文老师出了个造句题：用“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没有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没有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没有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就没有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就没有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也就没有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也就没有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造句。第二天，学校老师个个见我就说：“你儿子计划长远啊！”弄得我</a:t>
            </a:r>
            <a:r>
              <a:rPr lang="zh-CN" altLang="en-US" sz="2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丈二的和尚</a:t>
            </a:r>
            <a:r>
              <a:rPr lang="en-US" altLang="zh-CN" sz="2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1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摸不着头脑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。后来问了才明白，儿子的句子是这样造的：没有爷爷、奶奶，没有外公、外婆，没有爸爸、妈妈，就没有我，就没有我的儿子，也就没有我的孙子，也就没有我孙子的儿子。 </a:t>
            </a:r>
            <a:b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2" name="文本框 17411"/>
          <p:cNvSpPr txBox="1"/>
          <p:nvPr/>
        </p:nvSpPr>
        <p:spPr>
          <a:xfrm>
            <a:off x="1601391" y="2294335"/>
            <a:ext cx="5886450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比赛期间，参赛者们“</a:t>
            </a:r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八仙过海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各显神通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”，在各个环节均使出浑身解数，全力以赴。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4" name="文本框 5123"/>
          <p:cNvSpPr txBox="1"/>
          <p:nvPr/>
        </p:nvSpPr>
        <p:spPr>
          <a:xfrm>
            <a:off x="1547813" y="519113"/>
            <a:ext cx="5724525" cy="1463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老师要他以后不要再迟到了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结果第二天他还是“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外甥打灯笼</a:t>
            </a:r>
            <a:r>
              <a:rPr lang="en-US" altLang="zh-CN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照旧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又迟到了。</a:t>
            </a:r>
            <a:r>
              <a:rPr lang="zh-CN" altLang="en-US" sz="135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35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1601391" y="2518172"/>
            <a:ext cx="6075759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小宇写字不认真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字似“蚯蚓爬”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重写过好几次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教育过好几次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与家长联系过好几次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可还是“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外甥打灯笼</a:t>
            </a:r>
            <a:r>
              <a:rPr lang="en-US" altLang="zh-CN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照舅</a:t>
            </a:r>
            <a:r>
              <a:rPr lang="en-US" altLang="zh-CN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旧</a:t>
            </a:r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6" name="文本框 18435"/>
          <p:cNvSpPr txBox="1"/>
          <p:nvPr/>
        </p:nvSpPr>
        <p:spPr>
          <a:xfrm>
            <a:off x="3383756" y="1977629"/>
            <a:ext cx="4752975" cy="777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500" b="1" dirty="0">
                <a:latin typeface="Arial" panose="020B0604020202020204" pitchFamily="34" charset="0"/>
                <a:ea typeface="宋体" panose="02010600030101010101" pitchFamily="2" charset="-122"/>
              </a:rPr>
              <a:t>拓展延伸</a:t>
            </a:r>
            <a:endParaRPr lang="zh-CN" altLang="en-US" sz="45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文本框 6147"/>
          <p:cNvSpPr txBox="1"/>
          <p:nvPr/>
        </p:nvSpPr>
        <p:spPr>
          <a:xfrm>
            <a:off x="1925241" y="844153"/>
            <a:ext cx="6210300" cy="3954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瘸子靠着瞎子走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取长补短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盲人戴眼镜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假聪（充）明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b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木头人过河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摸不着底</a:t>
            </a:r>
            <a:b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盲人上大街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目中无人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000" b="0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en-US" altLang="zh-CN" sz="3000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1350" b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135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0" name="文本框 19459"/>
          <p:cNvSpPr txBox="1"/>
          <p:nvPr/>
        </p:nvSpPr>
        <p:spPr>
          <a:xfrm>
            <a:off x="1439466" y="465535"/>
            <a:ext cx="6101953" cy="420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十二生肖歇后语</a:t>
            </a:r>
            <a:endParaRPr lang="zh-CN" altLang="en-US" sz="30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鼠进书箱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咬文嚼字 　　　　　　　　　　　　　　 牛角上抹油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又尖又滑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虎口拔牙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胆子大    　　　　　　　　　　　　　  兔的尾巴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长不了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龙王爷跳海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回老家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蛇吃黄鳝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比长短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000" b="0" dirty="0">
                <a:latin typeface="Arial" panose="020B0604020202020204" pitchFamily="34" charset="0"/>
                <a:ea typeface="宋体" panose="02010600030101010101" pitchFamily="2" charset="-122"/>
              </a:rPr>
              <a:t> 　</a:t>
            </a:r>
            <a:endParaRPr lang="zh-CN" altLang="en-US" sz="30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4" name="文本框 20483"/>
          <p:cNvSpPr txBox="1"/>
          <p:nvPr/>
        </p:nvSpPr>
        <p:spPr>
          <a:xfrm>
            <a:off x="2303860" y="897731"/>
            <a:ext cx="5507831" cy="3977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马尾巴搓绳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不合股  　　 　　　　　　　　　　　　羊伴虎睡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靠不住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猴照镜子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得意忘形   　　 　　　　　　　　　　　鸡蛋碰石头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自不量力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狗掀门帘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全凭一张嘴 　　 　　　　　　　　　　　猪鼻上插葱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装象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000" b="0" dirty="0">
                <a:latin typeface="Arial" panose="020B0604020202020204" pitchFamily="34" charset="0"/>
                <a:ea typeface="宋体" panose="02010600030101010101" pitchFamily="2" charset="-122"/>
              </a:rPr>
              <a:t>  </a:t>
            </a:r>
            <a:endParaRPr lang="en-US" altLang="zh-CN" sz="3000" b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0" name="文本框 34819"/>
          <p:cNvSpPr txBox="1"/>
          <p:nvPr/>
        </p:nvSpPr>
        <p:spPr>
          <a:xfrm>
            <a:off x="3221831" y="2031206"/>
            <a:ext cx="4913710" cy="777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500" b="1" dirty="0">
                <a:latin typeface="Arial" panose="020B0604020202020204" pitchFamily="34" charset="0"/>
                <a:ea typeface="宋体" panose="02010600030101010101" pitchFamily="2" charset="-122"/>
              </a:rPr>
              <a:t>补充说明</a:t>
            </a:r>
            <a:endParaRPr lang="zh-CN" altLang="en-US" sz="45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9697"/>
          <p:cNvSpPr txBox="1"/>
          <p:nvPr/>
        </p:nvSpPr>
        <p:spPr>
          <a:xfrm>
            <a:off x="1143000" y="357188"/>
            <a:ext cx="6858000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第一，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hlinkClick r:id="rId1"/>
              </a:rPr>
              <a:t>谐音类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。如：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空棺材出葬－－目（木）中无人</a:t>
            </a:r>
            <a:b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小葱拌豆腐－－一清（青）二白</a:t>
            </a:r>
            <a:endParaRPr lang="zh-CN" altLang="en-US" sz="27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　　这类歇后语，是利用同音字或近音字相谐，由原来的意义引申出所需要的另一个意义。这类歇后语，往往要转几个弯，才能领悟它的意思。因而也更饶有兴味。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1143000" y="303610"/>
            <a:ext cx="6858000" cy="2560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第二，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hlinkClick r:id="rId1"/>
              </a:rPr>
              <a:t>喻事类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。如：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弄堂里搬木头－－直来直去</a:t>
            </a:r>
            <a:b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冷水发面－－没多大长劲</a:t>
            </a:r>
            <a:b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这类歇后语，是用实在的或想象的事情作比方。如果对设比事情的特点、情状有所了解，也自然能领悟后半截的</a:t>
            </a:r>
            <a:r>
              <a:rPr lang="en-US" altLang="zh-CN" sz="2700" b="1" dirty="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谜底</a:t>
            </a:r>
            <a:r>
              <a:rPr lang="en-US" altLang="zh-CN" sz="2700" b="1" dirty="0"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4" name="矩形 153603"/>
          <p:cNvSpPr/>
          <p:nvPr/>
        </p:nvSpPr>
        <p:spPr>
          <a:xfrm>
            <a:off x="1428750" y="789385"/>
            <a:ext cx="6572250" cy="3691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2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I</a:t>
            </a:r>
            <a:r>
              <a:rPr lang="zh-CN" altLang="en-US" sz="22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．</a:t>
            </a:r>
            <a:r>
              <a:rPr lang="en-US" altLang="zh-CN" sz="22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  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趋向动词可以做谓语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例如：月亮出来了。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趋向动词用在动词后边作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补语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，表示动态。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例如：他打开收音机就唱起来。（表示动作已经开始，正在持续，但尚未完成） 他从花园里走出来。（表示动作已经完成）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2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J</a:t>
            </a:r>
            <a:r>
              <a:rPr lang="zh-CN" altLang="en-US" sz="22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． 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能愿动词不能重叠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不能加“着”“了”“过”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表示动态。能单独做谓语，能受副词“不”修饰。能用在动词前表示可能和愿望，组成能愿短语。能愿动词一般不带名词。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例如：你敢吗？不敢。 我们要有信心。 他能跳芭蕾舞。 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4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4">
                                            <p:txEl>
                                              <p:charRg st="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>
                                            <p:txEl>
                                              <p:charRg st="98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04">
                                            <p:txEl>
                                              <p:charRg st="98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04">
                                            <p:txEl>
                                              <p:charRg st="98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4" grpId="0" build="p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1143000" y="357188"/>
            <a:ext cx="6858000" cy="2560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第三，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hlinkClick r:id="rId1"/>
              </a:rPr>
              <a:t>喻物类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。如：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秋后的蚂蚁－－蹦达不了几天</a:t>
            </a:r>
            <a:b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棋盘里的卒子－－只能进不能退</a:t>
            </a:r>
            <a:b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这类歇后语，则是用某种或某些物件作比方。了解设比物的性质，也就能领悟它的意思。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32769"/>
          <p:cNvSpPr txBox="1"/>
          <p:nvPr/>
        </p:nvSpPr>
        <p:spPr>
          <a:xfrm>
            <a:off x="1143000" y="411956"/>
            <a:ext cx="685800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第四，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  <a:hlinkClick r:id="rId1"/>
              </a:rPr>
              <a:t>故事类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。如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楚霸王举鼎－－力大无穷</a:t>
            </a:r>
            <a:endParaRPr lang="zh-CN" altLang="en-US" sz="27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曹操吃鸡肋－－食之无味，弃之可惜</a:t>
            </a:r>
            <a:b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这类歇后语，一般是引用常见的典故、寓言和神话传说等作比方。上述两例，只要知道项羽、曹操故事的，一般也能了然。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遇有交叉兼类情况的，则归入其特点更为明显的一类。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1143000" y="519113"/>
            <a:ext cx="685800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纸糊的琵琶－－谈（弹）不得</a:t>
            </a:r>
            <a:endParaRPr lang="zh-CN" altLang="en-US" sz="27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7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　　这一歇后语兼喻物、谐音，现归入谐音类。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　　歇后语具有鲜明的民族特色，浓郁的生活气息，幽默风趣，耐人寻味，为广大群众所喜闻乐见。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6845" y="476250"/>
            <a:ext cx="8577580" cy="3931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/>
              <a:t>歇后语—谦虚谨慎类  </a:t>
            </a:r>
            <a:endParaRPr lang="zh-CN" altLang="en-US" sz="3600"/>
          </a:p>
          <a:p>
            <a:r>
              <a:rPr lang="zh-CN" altLang="en-US" sz="3600"/>
              <a:t>孔夫子搬家---迁书(谦虚) 手拿鸡蛋走路---特别小心 司马夸诸葛---甘拜下风 </a:t>
            </a:r>
            <a:endParaRPr lang="zh-CN" altLang="en-US" sz="3600"/>
          </a:p>
          <a:p>
            <a:r>
              <a:rPr lang="zh-CN" altLang="en-US" sz="3600"/>
              <a:t>庙里的菩萨---从来不出门(名) 拉马不骑---过牵(谦)了 </a:t>
            </a:r>
            <a:endParaRPr lang="zh-CN" altLang="en-US" sz="3600"/>
          </a:p>
          <a:p>
            <a:r>
              <a:rPr lang="zh-CN" altLang="en-US" sz="3600"/>
              <a:t>拽着胡子过河---牵须(谦虚)过渡(度) 胡子上套索子---自牵(谦) </a:t>
            </a:r>
            <a:endParaRPr lang="zh-CN" altLang="en-US" sz="3600"/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2540" y="934879"/>
            <a:ext cx="6654165" cy="3992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歇后语—勤劳俭朴类  </a:t>
            </a:r>
            <a:endParaRPr lang="zh-CN" altLang="en-US" sz="3200"/>
          </a:p>
          <a:p>
            <a:r>
              <a:rPr lang="zh-CN" altLang="en-US" sz="3200"/>
              <a:t>门背后的扫帚---专拣脏事做 开山平地---积少成多 乌龟变黄鳝---解甲归田 抹桌子的布---专拣脏事做 挑水带洗菜---两得其便 </a:t>
            </a:r>
            <a:endParaRPr lang="zh-CN" altLang="en-US" sz="3200"/>
          </a:p>
          <a:p>
            <a:r>
              <a:rPr lang="zh-CN" altLang="en-US" sz="3200"/>
              <a:t>要饭的借算盘---穷有穷打算 哑巴讲话---靠手做 蚂蚁的腿---勤快 </a:t>
            </a:r>
            <a:endParaRPr lang="zh-CN" altLang="en-US" sz="3200"/>
          </a:p>
          <a:p>
            <a:r>
              <a:rPr lang="zh-CN" altLang="en-US" sz="3200"/>
              <a:t>种姜养羊---本少利长</a:t>
            </a:r>
            <a:endParaRPr lang="zh-CN" altLang="en-US" sz="3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5" name="矩形 133124"/>
          <p:cNvSpPr/>
          <p:nvPr/>
        </p:nvSpPr>
        <p:spPr>
          <a:xfrm>
            <a:off x="742950" y="685800"/>
            <a:ext cx="7658100" cy="4343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276225"/>
            <a:r>
              <a:rPr lang="zh-CN" altLang="en-US" sz="27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（三）形容词：表示事物的形状、性质、状态</a:t>
            </a:r>
            <a:endParaRPr lang="zh-CN" altLang="en-US" sz="27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276225"/>
            <a:r>
              <a:rPr lang="zh-CN" altLang="en-US" sz="2700" dirty="0"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2700" dirty="0">
              <a:latin typeface="华文中宋" pitchFamily="2" charset="-122"/>
              <a:ea typeface="华文中宋" pitchFamily="2" charset="-122"/>
            </a:endParaRPr>
          </a:p>
          <a:p>
            <a:pPr lvl="0" indent="276225" eaLnBrk="0" hangingPunct="0">
              <a:buClr>
                <a:srgbClr val="000000"/>
              </a:buClr>
            </a:pPr>
            <a:r>
              <a:rPr lang="zh-CN" altLang="en-US" sz="2700" dirty="0"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3000" dirty="0">
                <a:latin typeface="华文中宋" pitchFamily="2" charset="-122"/>
                <a:ea typeface="华文中宋" pitchFamily="2" charset="-122"/>
              </a:rPr>
              <a:t>例如：</a:t>
            </a:r>
            <a:endParaRPr lang="zh-CN" altLang="en-US" sz="3000" dirty="0">
              <a:latin typeface="华文中宋" pitchFamily="2" charset="-122"/>
              <a:ea typeface="华文中宋" pitchFamily="2" charset="-122"/>
            </a:endParaRPr>
          </a:p>
          <a:p>
            <a:pPr lvl="0" indent="276225" eaLnBrk="0" hangingPunct="0">
              <a:buClr>
                <a:srgbClr val="000000"/>
              </a:buClr>
            </a:pPr>
            <a:r>
              <a:rPr lang="zh-CN" altLang="en-US" sz="3000" dirty="0">
                <a:latin typeface="华文中宋" pitchFamily="2" charset="-122"/>
                <a:ea typeface="华文中宋" pitchFamily="2" charset="-122"/>
              </a:rPr>
              <a:t>           伟大  勇敢  优秀  聪明  </a:t>
            </a:r>
            <a:endParaRPr lang="zh-CN" altLang="en-US" sz="3000" dirty="0">
              <a:latin typeface="华文中宋" pitchFamily="2" charset="-122"/>
              <a:ea typeface="华文中宋" pitchFamily="2" charset="-122"/>
            </a:endParaRPr>
          </a:p>
          <a:p>
            <a:pPr lvl="0" indent="276225" eaLnBrk="0" hangingPunct="0">
              <a:buClr>
                <a:srgbClr val="000000"/>
              </a:buClr>
            </a:pPr>
            <a:r>
              <a:rPr lang="zh-CN" altLang="en-US" sz="3000" dirty="0">
                <a:latin typeface="华文中宋" pitchFamily="2" charset="-122"/>
                <a:ea typeface="华文中宋" pitchFamily="2" charset="-122"/>
              </a:rPr>
              <a:t>           老实  鲁莽  大方      </a:t>
            </a:r>
            <a:endParaRPr lang="zh-CN" altLang="en-US" sz="3000" dirty="0">
              <a:latin typeface="华文中宋" pitchFamily="2" charset="-122"/>
              <a:ea typeface="华文中宋" pitchFamily="2" charset="-122"/>
            </a:endParaRPr>
          </a:p>
          <a:p>
            <a:pPr lvl="0" indent="276225" eaLnBrk="0" hangingPunct="0">
              <a:buClr>
                <a:srgbClr val="000000"/>
              </a:buClr>
            </a:pPr>
            <a:r>
              <a:rPr lang="zh-CN" altLang="en-US" sz="3000" dirty="0">
                <a:latin typeface="华文中宋" pitchFamily="2" charset="-122"/>
                <a:ea typeface="华文中宋" pitchFamily="2" charset="-122"/>
              </a:rPr>
              <a:t>           长  短  大  小  粗  细  </a:t>
            </a:r>
            <a:endParaRPr lang="zh-CN" altLang="en-US" sz="3000" dirty="0">
              <a:latin typeface="华文中宋" pitchFamily="2" charset="-122"/>
              <a:ea typeface="华文中宋" pitchFamily="2" charset="-122"/>
            </a:endParaRPr>
          </a:p>
          <a:p>
            <a:pPr lvl="0" indent="276225" eaLnBrk="0" hangingPunct="0">
              <a:buClr>
                <a:srgbClr val="000000"/>
              </a:buClr>
            </a:pPr>
            <a:r>
              <a:rPr lang="zh-CN" altLang="en-US" sz="3000" dirty="0">
                <a:latin typeface="华文中宋" pitchFamily="2" charset="-122"/>
                <a:ea typeface="华文中宋" pitchFamily="2" charset="-122"/>
              </a:rPr>
              <a:t>           红  愉快</a:t>
            </a:r>
            <a:endParaRPr lang="zh-CN" altLang="en-US" sz="3000" dirty="0">
              <a:latin typeface="华文中宋" pitchFamily="2" charset="-122"/>
              <a:ea typeface="华文中宋" pitchFamily="2" charset="-122"/>
            </a:endParaRPr>
          </a:p>
          <a:p>
            <a:pPr lvl="0" indent="276225" eaLnBrk="0" hangingPunct="0">
              <a:buClr>
                <a:srgbClr val="000000"/>
              </a:buClr>
            </a:pPr>
            <a:r>
              <a:rPr lang="zh-CN" altLang="en-US" sz="3000" dirty="0">
                <a:latin typeface="华文中宋" pitchFamily="2" charset="-122"/>
                <a:ea typeface="华文中宋" pitchFamily="2" charset="-122"/>
              </a:rPr>
              <a:t>           多  少  许多  全  多少</a:t>
            </a:r>
            <a:endParaRPr lang="zh-CN" altLang="en-US" sz="3000" dirty="0">
              <a:latin typeface="华文中宋" pitchFamily="2" charset="-122"/>
              <a:ea typeface="华文中宋" pitchFamily="2" charset="-122"/>
            </a:endParaRPr>
          </a:p>
          <a:p>
            <a:pPr lvl="0" indent="276225" eaLnBrk="0" hangingPunct="0">
              <a:buClr>
                <a:srgbClr val="000000"/>
              </a:buClr>
            </a:pPr>
            <a:endParaRPr lang="zh-CN" altLang="en-US" sz="45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charRg st="2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5">
                                            <p:txEl>
                                              <p:charRg st="2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25">
                                            <p:txEl>
                                              <p:charRg st="2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charRg st="23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25">
                                            <p:txEl>
                                              <p:charRg st="23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25">
                                            <p:txEl>
                                              <p:charRg st="23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charRg st="34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25">
                                            <p:txEl>
                                              <p:charRg st="34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25">
                                            <p:txEl>
                                              <p:charRg st="34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charRg st="6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25">
                                            <p:txEl>
                                              <p:charRg st="6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25">
                                            <p:txEl>
                                              <p:charRg st="6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charRg st="9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25">
                                            <p:txEl>
                                              <p:charRg st="9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25">
                                            <p:txEl>
                                              <p:charRg st="9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charRg st="12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25">
                                            <p:txEl>
                                              <p:charRg st="12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25">
                                            <p:txEl>
                                              <p:charRg st="12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charRg st="137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25">
                                            <p:txEl>
                                              <p:charRg st="137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125">
                                            <p:txEl>
                                              <p:charRg st="137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4628" name="矩形 154627"/>
          <p:cNvSpPr/>
          <p:nvPr/>
        </p:nvSpPr>
        <p:spPr>
          <a:xfrm>
            <a:off x="1371600" y="457200"/>
            <a:ext cx="6441281" cy="420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-152400" algn="just"/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形容词语法功能</a:t>
            </a:r>
            <a:r>
              <a:rPr lang="en-US" altLang="zh-CN" sz="30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240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152400" algn="just"/>
            <a:endParaRPr lang="en-US" altLang="zh-CN" sz="240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A.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能受“很”“最”“十分”等程度副词修饰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。少数形容词本身已包含一定程度，不能受修饰。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例如：不冰凉、不雪白、很绿油油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B.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形容词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一般受副词“不”的修饰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例如：不冷、不坏。 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C.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能用肯定否定重叠的方式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表示选择问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D.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形容词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一般能重叠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，重叠后有加重程度的意思。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例如：整整齐齐、端端正正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endParaRPr lang="zh-CN" altLang="en-US" sz="240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charRg st="1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28">
                                            <p:txEl>
                                              <p:charRg st="1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28">
                                            <p:txEl>
                                              <p:charRg st="11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charRg st="7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628">
                                            <p:txEl>
                                              <p:charRg st="7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4628">
                                            <p:txEl>
                                              <p:charRg st="70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charRg st="98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628">
                                            <p:txEl>
                                              <p:charRg st="98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628">
                                            <p:txEl>
                                              <p:charRg st="98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>
                                            <p:txEl>
                                              <p:charRg st="118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4628">
                                            <p:txEl>
                                              <p:charRg st="118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4628">
                                            <p:txEl>
                                              <p:charRg st="118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2" name="矩形 155651"/>
          <p:cNvSpPr/>
          <p:nvPr/>
        </p:nvSpPr>
        <p:spPr>
          <a:xfrm>
            <a:off x="1314450" y="514350"/>
            <a:ext cx="6686550" cy="47288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D.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形容词主要做</a:t>
            </a:r>
            <a:r>
              <a:rPr lang="zh-CN" altLang="en-US" sz="2025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定语、状语、谓语、补语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。也可以做</a:t>
            </a:r>
            <a:r>
              <a:rPr lang="zh-CN" altLang="en-US" sz="2025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宾语和主语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025" dirty="0">
                <a:latin typeface="华文中宋" pitchFamily="2" charset="-122"/>
                <a:ea typeface="华文中宋" pitchFamily="2" charset="-122"/>
              </a:rPr>
              <a:t>例如：美就是这样创造出来的。他喜欢清净。</a:t>
            </a:r>
            <a:endParaRPr lang="zh-CN" altLang="en-US" sz="2025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025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F.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形容词后边也可以有</a:t>
            </a:r>
            <a:r>
              <a:rPr lang="zh-CN" altLang="en-US" sz="2025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宾语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025" dirty="0">
                <a:latin typeface="华文中宋" pitchFamily="2" charset="-122"/>
                <a:ea typeface="华文中宋" pitchFamily="2" charset="-122"/>
              </a:rPr>
              <a:t>例如：他红了脸。 我们丰富了文化生活。</a:t>
            </a:r>
            <a:endParaRPr lang="zh-CN" altLang="en-US" sz="2025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025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G.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形容词后边加</a:t>
            </a:r>
            <a:r>
              <a:rPr lang="zh-CN" altLang="en-US" sz="2025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趋向动词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表示形状的开始</a:t>
            </a:r>
            <a:r>
              <a:rPr lang="en-US" altLang="zh-CN" sz="2025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正在持续下去而并未完成。</a:t>
            </a:r>
            <a:r>
              <a:rPr lang="zh-CN" altLang="en-US" sz="2025" dirty="0">
                <a:latin typeface="华文中宋" pitchFamily="2" charset="-122"/>
                <a:ea typeface="华文中宋" pitchFamily="2" charset="-122"/>
              </a:rPr>
              <a:t>例如：山朗润起来了，水涨起来了，太阳的脸红起来了。</a:t>
            </a:r>
            <a:endParaRPr lang="zh-CN" altLang="en-US" sz="2025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025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H.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有些形容词后边可以加</a:t>
            </a:r>
            <a:r>
              <a:rPr lang="zh-CN" altLang="en-US" sz="2025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“着”“了”“过”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表示性质状态的存在、持续、完成。</a:t>
            </a:r>
            <a:r>
              <a:rPr lang="zh-CN" altLang="en-US" sz="2025" dirty="0">
                <a:latin typeface="华文中宋" pitchFamily="2" charset="-122"/>
                <a:ea typeface="华文中宋" pitchFamily="2" charset="-122"/>
              </a:rPr>
              <a:t>例如：灯还亮着呢。 灯亮了好半天了。 白天灯亮过。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但</a:t>
            </a:r>
            <a:r>
              <a:rPr lang="zh-CN" altLang="en-US" sz="2025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有些形容词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不能带“着”“了”“过”。</a:t>
            </a:r>
            <a:r>
              <a:rPr lang="zh-CN" altLang="en-US" sz="2025" dirty="0">
                <a:latin typeface="华文中宋" pitchFamily="2" charset="-122"/>
                <a:ea typeface="华文中宋" pitchFamily="2" charset="-122"/>
              </a:rPr>
              <a:t>例如：男性、大型、初级、共同、主要、精装、全额 </a:t>
            </a:r>
            <a:endParaRPr lang="zh-CN" altLang="en-US" sz="2025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endParaRPr lang="zh-CN" altLang="en-US" sz="2025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652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652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charRg st="5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5652">
                                            <p:txEl>
                                              <p:charRg st="5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5652">
                                            <p:txEl>
                                              <p:charRg st="5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charRg st="85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5652">
                                            <p:txEl>
                                              <p:charRg st="85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5652">
                                            <p:txEl>
                                              <p:charRg st="85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>
                                            <p:txEl>
                                              <p:charRg st="143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5652">
                                            <p:txEl>
                                              <p:charRg st="143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5652">
                                            <p:txEl>
                                              <p:charRg st="143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244" name="矩形 138243"/>
          <p:cNvSpPr/>
          <p:nvPr/>
        </p:nvSpPr>
        <p:spPr>
          <a:xfrm>
            <a:off x="1385888" y="250031"/>
            <a:ext cx="6457950" cy="4846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-228600" algn="just" defTabSz="0">
              <a:tabLst>
                <a:tab pos="504825" algn="l"/>
              </a:tabLst>
            </a:pPr>
            <a:r>
              <a:rPr lang="zh-CN" altLang="en-US" sz="33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注意：</a:t>
            </a:r>
            <a:r>
              <a:rPr lang="zh-CN" altLang="en-US" sz="30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怎样区别名词、动词与形容词</a:t>
            </a:r>
            <a:endParaRPr lang="zh-CN" altLang="en-US" sz="30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228600" algn="just" defTabSz="0">
              <a:tabLst>
                <a:tab pos="504825" algn="l"/>
              </a:tabLst>
            </a:pPr>
            <a:endParaRPr lang="zh-CN" altLang="en-US" sz="30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en-US" altLang="zh-CN" sz="24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 </a:t>
            </a:r>
            <a:r>
              <a:rPr lang="en-US" altLang="zh-CN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能否带宾语：</a:t>
            </a:r>
            <a:endParaRPr lang="zh-CN" altLang="en-US" sz="225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动词多能带宾语，形容词不能带宾语。</a:t>
            </a:r>
            <a:endParaRPr lang="zh-CN" altLang="en-US" sz="225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en-US" altLang="zh-CN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 </a:t>
            </a:r>
            <a:r>
              <a:rPr lang="en-US" altLang="zh-CN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能否受修饰：</a:t>
            </a:r>
            <a:endParaRPr lang="zh-CN" altLang="en-US" sz="225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 indent="-228600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名词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不受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“不”、“很”修饰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（少数表示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抽象事物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的名词可以受“不”、“很”修饰。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如：不道德、不礼貌、很科学、很民主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-228600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动词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多数能受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“不”的修饰，但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多数不受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“很”的修饰，除心理动词外，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如：爱、  恨、怕、想念、打算、希望）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形容词</a:t>
            </a:r>
            <a:r>
              <a:rPr lang="zh-CN" altLang="en-US" sz="22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多数能受</a:t>
            </a: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“不”“很”的修饰。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如：不高、很高、不美丽、很美丽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244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4">
                                            <p:txEl>
                                              <p:charRg st="1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244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244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8244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8244">
                                            <p:txEl>
                                              <p:charRg st="5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charRg st="62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244">
                                            <p:txEl>
                                              <p:charRg st="62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244">
                                            <p:txEl>
                                              <p:charRg st="62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charRg st="126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8244">
                                            <p:txEl>
                                              <p:charRg st="126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8244">
                                            <p:txEl>
                                              <p:charRg st="126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charRg st="185" end="2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8244">
                                            <p:txEl>
                                              <p:charRg st="185" end="2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8244">
                                            <p:txEl>
                                              <p:charRg st="185" end="2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8" name="矩形 139267"/>
          <p:cNvSpPr/>
          <p:nvPr/>
        </p:nvSpPr>
        <p:spPr>
          <a:xfrm>
            <a:off x="1428750" y="857250"/>
            <a:ext cx="6457950" cy="557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-228600" algn="just" defTabSz="0">
              <a:tabLst>
                <a:tab pos="495300" algn="l"/>
              </a:tabLst>
            </a:pPr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（四）数词：</a:t>
            </a:r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黑体" panose="02010609060101010101" pitchFamily="2" charset="-122"/>
              </a:rPr>
              <a:t>表示数目和次序。</a:t>
            </a:r>
            <a:endParaRPr lang="zh-CN" altLang="en-US" sz="3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黑体" panose="02010609060101010101" pitchFamily="2" charset="-122"/>
            </a:endParaRPr>
          </a:p>
          <a:p>
            <a:pPr lvl="0" indent="-228600" algn="just" defTabSz="0">
              <a:tabLst>
                <a:tab pos="495300" algn="l"/>
              </a:tabLst>
            </a:pPr>
            <a:endParaRPr lang="zh-CN" altLang="en-US" sz="3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黑体" panose="02010609060101010101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49530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15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  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基数：表示数目多少。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例如：一  二  十  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495300" algn="l"/>
              </a:tabLst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                                           百  千  零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49530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15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  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序数：表示次序前后。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例如：第一  第五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49530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15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  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倍数：基数</a:t>
            </a: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+</a:t>
            </a: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倍”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     例如：一倍  五倍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49530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15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  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分数：几分之几</a:t>
            </a:r>
            <a:endParaRPr lang="zh-CN" altLang="en-US" sz="24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49530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15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  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概数：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例如：一百多  一千左右  三四（个）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228600" defTabSz="0" eaLnBrk="0" hangingPunct="0">
              <a:buClr>
                <a:srgbClr val="000000"/>
              </a:buClr>
              <a:tabLst>
                <a:tab pos="495300" algn="l"/>
              </a:tabLst>
            </a:pPr>
            <a:endParaRPr lang="zh-CN" altLang="en-US" sz="36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6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6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>
                                            <p:txEl>
                                              <p:charRg st="1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68">
                                            <p:txEl>
                                              <p:charRg st="1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9268">
                                            <p:txEl>
                                              <p:charRg st="1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>
                                            <p:txEl>
                                              <p:charRg st="45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268">
                                            <p:txEl>
                                              <p:charRg st="45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268">
                                            <p:txEl>
                                              <p:charRg st="45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>
                                            <p:txEl>
                                              <p:charRg st="101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9268">
                                            <p:txEl>
                                              <p:charRg st="101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9268">
                                            <p:txEl>
                                              <p:charRg st="101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>
                                            <p:txEl>
                                              <p:charRg st="12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9268">
                                            <p:txEl>
                                              <p:charRg st="12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9268">
                                            <p:txEl>
                                              <p:charRg st="12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>
                                            <p:txEl>
                                              <p:charRg st="160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9268">
                                            <p:txEl>
                                              <p:charRg st="160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9268">
                                            <p:txEl>
                                              <p:charRg st="160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>
                                            <p:txEl>
                                              <p:charRg st="172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9268">
                                            <p:txEl>
                                              <p:charRg st="172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9268">
                                            <p:txEl>
                                              <p:charRg st="172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0292" name="矩形 140291"/>
          <p:cNvSpPr/>
          <p:nvPr/>
        </p:nvSpPr>
        <p:spPr>
          <a:xfrm>
            <a:off x="1371600" y="685800"/>
            <a:ext cx="6400800" cy="374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304800" algn="just" defTabSz="0">
              <a:tabLst>
                <a:tab pos="361950" algn="l"/>
              </a:tabLst>
            </a:pPr>
            <a:r>
              <a:rPr lang="zh-CN" altLang="en-US" sz="33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数词语法功能：</a:t>
            </a:r>
            <a:r>
              <a:rPr lang="zh-CN" altLang="en-US" sz="33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300" b="1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304800" algn="just" defTabSz="0">
              <a:tabLst>
                <a:tab pos="361950" algn="l"/>
              </a:tabLst>
            </a:pPr>
            <a:r>
              <a:rPr lang="zh-CN" altLang="en-US" sz="30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数词一般要同量词结合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在一起来修饰名词、动词。只有在成语或沿用文言说法时，才可与名词组合。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例如：千山鸟飞绝、千言万语、三心二意</a:t>
            </a:r>
            <a:endParaRPr lang="zh-CN" altLang="en-US" sz="2100" dirty="0">
              <a:latin typeface="华文中宋" pitchFamily="2" charset="-122"/>
              <a:ea typeface="华文中宋" pitchFamily="2" charset="-122"/>
            </a:endParaRPr>
          </a:p>
          <a:p>
            <a:pPr lvl="0" indent="304800" algn="just" defTabSz="0" eaLnBrk="0" hangingPunct="0">
              <a:buClr>
                <a:srgbClr val="000000"/>
              </a:buClr>
              <a:tabLst>
                <a:tab pos="36195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数词一般不重叠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。记数时，数词可做主语和宾语。数词也可做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谓语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例如：我十九，他十一。</a:t>
            </a:r>
            <a:endParaRPr lang="zh-CN" altLang="en-US" sz="2100" dirty="0">
              <a:latin typeface="华文中宋" pitchFamily="2" charset="-122"/>
              <a:ea typeface="华文中宋" pitchFamily="2" charset="-122"/>
            </a:endParaRPr>
          </a:p>
          <a:p>
            <a:pPr lvl="0" indent="304800" defTabSz="0" eaLnBrk="0" hangingPunct="0">
              <a:buClr>
                <a:srgbClr val="000000"/>
              </a:buClr>
              <a:tabLst>
                <a:tab pos="361950" algn="l"/>
              </a:tabLst>
            </a:pPr>
            <a:endParaRPr lang="zh-CN" altLang="en-US" sz="33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>
                                            <p:txEl>
                                              <p:charRg st="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2">
                                            <p:txEl>
                                              <p:charRg st="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2">
                                            <p:txEl>
                                              <p:charRg st="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>
                                            <p:txEl>
                                              <p:charRg st="76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0292">
                                            <p:txEl>
                                              <p:charRg st="76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0292">
                                            <p:txEl>
                                              <p:charRg st="76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82" name="矩形 126981"/>
          <p:cNvSpPr/>
          <p:nvPr/>
        </p:nvSpPr>
        <p:spPr>
          <a:xfrm>
            <a:off x="4031456" y="1437085"/>
            <a:ext cx="3637360" cy="108227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176"/>
              </a:avLst>
            </a:prstTxWarp>
            <a:normAutofit/>
          </a:bodyPr>
          <a:p>
            <a:pPr algn="ctr"/>
            <a:r>
              <a:rPr lang="zh-CN" altLang="en-US" sz="2700" b="1" normalizeH="1">
                <a:ln w="25400" cap="flat" cmpd="sng">
                  <a:solidFill>
                    <a:srgbClr val="993366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隶书" charset="0"/>
                <a:ea typeface="隶书" charset="0"/>
              </a:rPr>
              <a:t>词性</a:t>
            </a:r>
            <a:endParaRPr lang="zh-CN" altLang="en-US" sz="2700" b="1" normalizeH="1">
              <a:ln w="25400" cap="flat" cmpd="sng">
                <a:solidFill>
                  <a:srgbClr val="993366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 spd="med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6" name="矩形 141315"/>
          <p:cNvSpPr/>
          <p:nvPr/>
        </p:nvSpPr>
        <p:spPr>
          <a:xfrm>
            <a:off x="1428750" y="514350"/>
            <a:ext cx="6457950" cy="512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-342900" algn="just" defTabSz="0">
              <a:tabLst>
                <a:tab pos="914400" algn="l"/>
              </a:tabLst>
            </a:pPr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倍数和分数的用法</a:t>
            </a:r>
            <a:r>
              <a:rPr lang="zh-CN" altLang="en-US" sz="3000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000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342900" algn="just" defTabSz="0">
              <a:tabLst>
                <a:tab pos="914400" algn="l"/>
              </a:tabLst>
            </a:pPr>
            <a:endParaRPr lang="zh-CN" altLang="en-US" sz="3000" dirty="0"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342900" algn="just" defTabSz="0" eaLnBrk="0" hangingPunct="0">
              <a:buClr>
                <a:srgbClr val="000000"/>
              </a:buClr>
              <a:tabLst>
                <a:tab pos="914400" algn="l"/>
              </a:tabLst>
            </a:pP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  <a:r>
              <a:rPr lang="zh-CN" altLang="en-US" sz="13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表示数目减少，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一般用分数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。减少是往小里说，不能用倍数。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如：降低了十分之六。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342900" algn="just" defTabSz="0" eaLnBrk="0" hangingPunct="0">
              <a:buClr>
                <a:srgbClr val="000000"/>
              </a:buClr>
              <a:tabLst>
                <a:tab pos="914400" algn="l"/>
              </a:tabLst>
            </a:pPr>
            <a:endParaRPr lang="zh-CN" altLang="en-US" sz="2100" dirty="0">
              <a:latin typeface="华文中宋" pitchFamily="2" charset="-122"/>
              <a:ea typeface="华文中宋" pitchFamily="2" charset="-122"/>
            </a:endParaRPr>
          </a:p>
          <a:p>
            <a:pPr lvl="0" indent="-342900" algn="just" defTabSz="0" eaLnBrk="0" hangingPunct="0">
              <a:buClr>
                <a:srgbClr val="000000"/>
              </a:buClr>
              <a:tabLst>
                <a:tab pos="914400" algn="l"/>
              </a:tabLst>
            </a:pP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）表示数目的增加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常用倍数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也用分数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-342900" algn="just" defTabSz="0" eaLnBrk="0" hangingPunct="0">
              <a:buClr>
                <a:srgbClr val="000000"/>
              </a:buClr>
              <a:tabLst>
                <a:tab pos="914400" algn="l"/>
              </a:tabLst>
            </a:pP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如：今天看节目的人数比昨天增加了一倍。 今天看节目的人数比昨天增加了百分之一百。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342900" algn="just" defTabSz="0" eaLnBrk="0" hangingPunct="0">
              <a:buClr>
                <a:srgbClr val="000000"/>
              </a:buClr>
              <a:tabLst>
                <a:tab pos="914400" algn="l"/>
              </a:tabLst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“增加了”不包括底数。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由二上升到四是“增加了一倍”，也可以说“增加到两倍”。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“增加到”包括底数在内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100" dirty="0">
              <a:latin typeface="华文中宋" pitchFamily="2" charset="-122"/>
              <a:ea typeface="华文中宋" pitchFamily="2" charset="-122"/>
            </a:endParaRPr>
          </a:p>
          <a:p>
            <a:pPr lvl="0" indent="-342900" defTabSz="0" eaLnBrk="0" hangingPunct="0">
              <a:buClr>
                <a:srgbClr val="000000"/>
              </a:buClr>
              <a:tabLst>
                <a:tab pos="914400" algn="l"/>
              </a:tabLst>
            </a:pPr>
            <a:endParaRPr lang="zh-CN" altLang="en-US" sz="33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>
                                            <p:txEl>
                                              <p:charRg st="11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6">
                                            <p:txEl>
                                              <p:charRg st="11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6">
                                            <p:txEl>
                                              <p:charRg st="11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>
                                            <p:txEl>
                                              <p:charRg st="5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6">
                                            <p:txEl>
                                              <p:charRg st="5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16">
                                            <p:txEl>
                                              <p:charRg st="5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>
                                            <p:txEl>
                                              <p:charRg st="75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1316">
                                            <p:txEl>
                                              <p:charRg st="75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1316">
                                            <p:txEl>
                                              <p:charRg st="75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>
                                            <p:txEl>
                                              <p:charRg st="12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316">
                                            <p:txEl>
                                              <p:charRg st="12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1316">
                                            <p:txEl>
                                              <p:charRg st="120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0770" name="矩形 160769"/>
          <p:cNvSpPr/>
          <p:nvPr/>
        </p:nvSpPr>
        <p:spPr>
          <a:xfrm>
            <a:off x="1428750" y="434578"/>
            <a:ext cx="6343650" cy="4869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下边的话表示数目的增加或减少，辨别其正误：</a:t>
            </a:r>
            <a:endParaRPr lang="zh-CN" altLang="en-US" sz="24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24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①“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产量由每天一百吨变为两百吨”。如改为下列表达，你看哪个对，哪个错。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135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en-US" altLang="zh-CN" sz="225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250" dirty="0">
                <a:latin typeface="黑体" panose="02010609060101010101" pitchFamily="2" charset="-122"/>
                <a:ea typeface="黑体" panose="02010609060101010101" pitchFamily="2" charset="-122"/>
              </a:rPr>
              <a:t>．原来每天产煤一百吨，技术革新后，产量达到一倍。</a:t>
            </a:r>
            <a:br>
              <a:rPr lang="zh-CN" altLang="en-US" sz="2250" dirty="0">
                <a:solidFill>
                  <a:srgbClr val="008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25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250" dirty="0">
                <a:latin typeface="黑体" panose="02010609060101010101" pitchFamily="2" charset="-122"/>
                <a:ea typeface="黑体" panose="02010609060101010101" pitchFamily="2" charset="-122"/>
              </a:rPr>
              <a:t>．原来每天产煤一百吨，技术革新后，产量增加了一倍。</a:t>
            </a:r>
            <a:endParaRPr lang="zh-CN" altLang="en-US" sz="225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en-US" altLang="zh-CN" sz="225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250" dirty="0">
                <a:latin typeface="黑体" panose="02010609060101010101" pitchFamily="2" charset="-122"/>
                <a:ea typeface="黑体" panose="02010609060101010101" pitchFamily="2" charset="-122"/>
              </a:rPr>
              <a:t>．原来每天产煤一百吨，技术革新后，产量达到原产量的两倍。</a:t>
            </a:r>
            <a:endParaRPr lang="zh-CN" altLang="en-US" sz="225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en-US" altLang="zh-CN" sz="225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250" dirty="0">
                <a:latin typeface="黑体" panose="02010609060101010101" pitchFamily="2" charset="-122"/>
                <a:ea typeface="黑体" panose="02010609060101010101" pitchFamily="2" charset="-122"/>
              </a:rPr>
              <a:t>．原来每天产煤一百吨，技术革新后，产量翻了一番。</a:t>
            </a:r>
            <a:b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charRg st="2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0">
                                            <p:txEl>
                                              <p:charRg st="2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0770">
                                            <p:txEl>
                                              <p:charRg st="2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charRg st="6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0770">
                                            <p:txEl>
                                              <p:charRg st="6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770">
                                            <p:txEl>
                                              <p:charRg st="60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charRg st="113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0770">
                                            <p:txEl>
                                              <p:charRg st="113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0770">
                                            <p:txEl>
                                              <p:charRg st="113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>
                                            <p:txEl>
                                              <p:charRg st="143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0770">
                                            <p:txEl>
                                              <p:charRg st="143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0770">
                                            <p:txEl>
                                              <p:charRg st="143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4" name="矩形 161793"/>
          <p:cNvSpPr/>
          <p:nvPr/>
        </p:nvSpPr>
        <p:spPr>
          <a:xfrm>
            <a:off x="1371600" y="114300"/>
            <a:ext cx="6229350" cy="5394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b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②“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价格由 </a:t>
            </a:r>
            <a:r>
              <a:rPr lang="en-US" altLang="zh-CN" sz="24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元变为 </a:t>
            </a:r>
            <a:r>
              <a:rPr lang="en-US" altLang="zh-CN" sz="24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元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”。如改为下列表达，你看哪个对，哪个错。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b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．原来一条围巾卖 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元，生产成本降低后，价钱降低了两倍。</a:t>
            </a:r>
            <a:b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．原来一条围巾卖 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元，生产成本降低后，价钱降低了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2/3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．原来一条围巾卖 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元，生产成本降低后，价钱降低了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1/3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b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．原来一条围巾卖 </a:t>
            </a:r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元，生产成本降低后，价钱缩小了两倍。</a:t>
            </a:r>
            <a:b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b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4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charRg st="35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794">
                                            <p:txEl>
                                              <p:charRg st="35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794">
                                            <p:txEl>
                                              <p:charRg st="35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charRg st="9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1794">
                                            <p:txEl>
                                              <p:charRg st="9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1794">
                                            <p:txEl>
                                              <p:charRg st="9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40" name="矩形 142339"/>
          <p:cNvSpPr/>
          <p:nvPr/>
        </p:nvSpPr>
        <p:spPr>
          <a:xfrm>
            <a:off x="1257300" y="571500"/>
            <a:ext cx="645795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609600" algn="just" defTabSz="0">
              <a:tabLst>
                <a:tab pos="457200" algn="l"/>
              </a:tabLst>
            </a:pPr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二和两的不同用法</a:t>
            </a:r>
            <a:endParaRPr lang="zh-CN" altLang="en-US" sz="3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609600" algn="just" defTabSz="0">
              <a:tabLst>
                <a:tab pos="457200" algn="l"/>
              </a:tabLst>
            </a:pPr>
            <a:endParaRPr lang="zh-CN" altLang="en-US" sz="3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609600" algn="just" defTabSz="0" eaLnBrk="0" hangingPunct="0">
              <a:buClr>
                <a:srgbClr val="000000"/>
              </a:buClr>
              <a:tabLst>
                <a:tab pos="457200" algn="l"/>
              </a:tabLst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序数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只用“二”不用“两”。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如：第二、老二、二楼、二班、二月、二嫂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609600" algn="just" defTabSz="0" eaLnBrk="0" hangingPunct="0">
              <a:buClr>
                <a:srgbClr val="000000"/>
              </a:buClr>
              <a:tabLst>
                <a:tab pos="457200" algn="l"/>
              </a:tabLst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读数目字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用“二”不用“两”</a:t>
            </a:r>
            <a:endParaRPr lang="zh-CN" altLang="en-US" sz="24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609600" algn="just" defTabSz="0" eaLnBrk="0" hangingPunct="0">
              <a:buClr>
                <a:srgbClr val="000000"/>
              </a:buClr>
              <a:tabLst>
                <a:tab pos="457200" algn="l"/>
              </a:tabLst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多位数中的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十位、百位数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用“二”不用“两”。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如：二十五、二百五 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609600" algn="just" defTabSz="0" eaLnBrk="0" hangingPunct="0">
              <a:buClr>
                <a:srgbClr val="000000"/>
              </a:buClr>
              <a:tabLst>
                <a:tab pos="457200" algn="l"/>
              </a:tabLst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多位数、小数、分数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用“二”不用“两”。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如：三万二、零点二、二分之一、五分之二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609600" algn="just" defTabSz="0" eaLnBrk="0" hangingPunct="0">
              <a:buClr>
                <a:srgbClr val="000000"/>
              </a:buClr>
              <a:tabLst>
                <a:tab pos="457200" algn="l"/>
              </a:tabLst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E</a:t>
            </a:r>
            <a:r>
              <a:rPr lang="zh-CN" altLang="en-US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部分词语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用“二”不用“两”。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如：二两、二元论、二次平方、二人转、二极管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4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4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>
                                            <p:txEl>
                                              <p:charRg st="1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40">
                                            <p:txEl>
                                              <p:charRg st="1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40">
                                            <p:txEl>
                                              <p:charRg st="1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>
                                            <p:txEl>
                                              <p:charRg st="4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340">
                                            <p:txEl>
                                              <p:charRg st="4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340">
                                            <p:txEl>
                                              <p:charRg st="45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>
                                            <p:txEl>
                                              <p:charRg st="61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2340">
                                            <p:txEl>
                                              <p:charRg st="61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2340">
                                            <p:txEl>
                                              <p:charRg st="61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>
                                            <p:txEl>
                                              <p:charRg st="95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2340">
                                            <p:txEl>
                                              <p:charRg st="95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2340">
                                            <p:txEl>
                                              <p:charRg st="95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>
                                            <p:txEl>
                                              <p:charRg st="136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2340">
                                            <p:txEl>
                                              <p:charRg st="136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2340">
                                            <p:txEl>
                                              <p:charRg st="136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4" name="矩形 143363"/>
          <p:cNvSpPr/>
          <p:nvPr/>
        </p:nvSpPr>
        <p:spPr>
          <a:xfrm>
            <a:off x="1657350" y="742950"/>
            <a:ext cx="600075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F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、在一些情况里，只用“两”不用“二”。一般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量词前如果是一位数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，用“两”不用“二”。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如：两首诗、两支笔、两行字、两个班、两条路、两点钟 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G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、部分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度量衡单位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前用“两”不用“二”。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如：两公里、两吨、两公斤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H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、二和两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通用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如：二尺半（两尺半）、二米一（两米一）、二亩地（两亩地） 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4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4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charRg st="6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4">
                                            <p:txEl>
                                              <p:charRg st="6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4">
                                            <p:txEl>
                                              <p:charRg st="6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charRg st="10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64">
                                            <p:txEl>
                                              <p:charRg st="10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64">
                                            <p:txEl>
                                              <p:charRg st="102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8" name="矩形 144387"/>
          <p:cNvSpPr/>
          <p:nvPr/>
        </p:nvSpPr>
        <p:spPr>
          <a:xfrm>
            <a:off x="1657350" y="514350"/>
            <a:ext cx="5943600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-152400" algn="just"/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数词的活用</a:t>
            </a:r>
            <a:endParaRPr lang="zh-CN" altLang="en-US" sz="3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152400" algn="just"/>
            <a:endParaRPr lang="zh-CN" altLang="en-US" sz="3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a </a:t>
            </a:r>
            <a:r>
              <a:rPr lang="zh-CN" altLang="en-US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“一”表示“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全、满、任一、每一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”：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一心一意 、一身土 、一手墨 、一个人如果自高自大就不会有进步。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 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“三和九”表示“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多、极多、少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”等意思。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如：三思而行、三言两语、九牛一毛、三弯九转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c </a:t>
            </a:r>
            <a:r>
              <a:rPr lang="zh-CN" altLang="en-US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“十二、二十四、三十六、七十二”表示“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多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”。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如：同行十二年，不知木兰是女郎。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-152400" eaLnBrk="0" hangingPunct="0">
              <a:buClr>
                <a:srgbClr val="000000"/>
              </a:buClr>
            </a:pP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>
                                            <p:txEl>
                                              <p:charRg st="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388">
                                            <p:txEl>
                                              <p:charRg st="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388">
                                            <p:txEl>
                                              <p:charRg st="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>
                                            <p:txEl>
                                              <p:charRg st="6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4388">
                                            <p:txEl>
                                              <p:charRg st="6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4388">
                                            <p:txEl>
                                              <p:charRg st="6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>
                                            <p:txEl>
                                              <p:charRg st="10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4388">
                                            <p:txEl>
                                              <p:charRg st="10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4388">
                                            <p:txEl>
                                              <p:charRg st="10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2" name="矩形 145411"/>
          <p:cNvSpPr/>
          <p:nvPr/>
        </p:nvSpPr>
        <p:spPr>
          <a:xfrm>
            <a:off x="1143000" y="514350"/>
            <a:ext cx="6858000" cy="5166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00050" algn="just" defTabSz="0">
              <a:tabLst>
                <a:tab pos="504825" algn="l"/>
              </a:tabLst>
            </a:pPr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（五）量词：表示计数单位。</a:t>
            </a:r>
            <a:endParaRPr lang="zh-CN" altLang="en-US" sz="3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400050" algn="just" defTabSz="0">
              <a:tabLst>
                <a:tab pos="504825" algn="l"/>
              </a:tabLst>
            </a:pPr>
            <a:endParaRPr lang="zh-CN" altLang="en-US" sz="3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40005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en-US" altLang="zh-CN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  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物量词：表示人和事物的单位。</a:t>
            </a:r>
            <a:endParaRPr lang="zh-CN" altLang="en-US" sz="24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 indent="40005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例如：尺、丈、升、磅、吨、元、角（度量衡）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40005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      个、位、件、本、间、匹、章（个体单位）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40005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      双、对、堆、群、班、套、伙（集体单位）  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40005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      些、点                               （不定单位）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40005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endParaRPr lang="zh-CN" altLang="en-US" sz="1950" dirty="0">
              <a:latin typeface="华文中宋" pitchFamily="2" charset="-122"/>
              <a:ea typeface="华文中宋" pitchFamily="2" charset="-122"/>
            </a:endParaRPr>
          </a:p>
          <a:p>
            <a:pPr lvl="0" indent="40005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en-US" altLang="zh-CN" sz="24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、动量词：表示动作、行为的单位。</a:t>
            </a:r>
            <a:endParaRPr lang="zh-CN" altLang="en-US" sz="24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 indent="40005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例如：次、趟、回、顿、遍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400050" defTabSz="0" eaLnBrk="0" hangingPunct="0">
              <a:buClr>
                <a:srgbClr val="000000"/>
              </a:buClr>
              <a:tabLst>
                <a:tab pos="504825" algn="l"/>
              </a:tabLst>
            </a:pP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412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5412">
                                            <p:txEl>
                                              <p:charRg st="15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charRg st="3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5412">
                                            <p:txEl>
                                              <p:charRg st="3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5412">
                                            <p:txEl>
                                              <p:charRg st="3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charRg st="5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5412">
                                            <p:txEl>
                                              <p:charRg st="5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5412">
                                            <p:txEl>
                                              <p:charRg st="56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charRg st="85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5412">
                                            <p:txEl>
                                              <p:charRg st="85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5412">
                                            <p:txEl>
                                              <p:charRg st="85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charRg st="116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5412">
                                            <p:txEl>
                                              <p:charRg st="116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5412">
                                            <p:txEl>
                                              <p:charRg st="116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charRg st="167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5412">
                                            <p:txEl>
                                              <p:charRg st="167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5412">
                                            <p:txEl>
                                              <p:charRg st="167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>
                                            <p:txEl>
                                              <p:charRg st="185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5412">
                                            <p:txEl>
                                              <p:charRg st="185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5412">
                                            <p:txEl>
                                              <p:charRg st="185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6" name="矩形 146435"/>
          <p:cNvSpPr/>
          <p:nvPr/>
        </p:nvSpPr>
        <p:spPr>
          <a:xfrm>
            <a:off x="1371600" y="285750"/>
            <a:ext cx="6515100" cy="4789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-152400" algn="just"/>
            <a:r>
              <a:rPr lang="en-US" altLang="zh-CN" sz="2100" dirty="0">
                <a:latin typeface="华文中宋" pitchFamily="2" charset="-122"/>
                <a:ea typeface="华文中宋" pitchFamily="2" charset="-122"/>
              </a:rPr>
              <a:t>        </a:t>
            </a:r>
            <a:r>
              <a:rPr lang="zh-CN" altLang="en-US" sz="27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量词的语法功能 </a:t>
            </a:r>
            <a:endParaRPr lang="zh-CN" altLang="en-US" sz="27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152400" algn="just"/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en-US" altLang="zh-CN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①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量词常用在数词后面，组成数量短语，充当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主语、定语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例如：一斤是十两、一座钟 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r>
              <a:rPr lang="en-US" altLang="zh-CN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②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单音节量词一般可以重叠，重叠后可做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主语、定语，表示“多”或“每一”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的意思。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例如：条条、根根、件件、个个、条条大道同向共产主义、句句是实话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r>
              <a:rPr lang="en-US" altLang="zh-CN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③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数词与物量词组合为数量短语，能重叠，重叠后可做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状语，表示依次、轮番进行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的意思。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例如：五个五个地拿、一遍一遍地读、一步一步地往前走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r>
              <a:rPr lang="en-US" altLang="zh-CN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④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数词与动量词组合的数量短语，一般做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补语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例如：跑三趟、念两遍、去三回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indent="-152400" algn="just" eaLnBrk="0" hangingPunct="0">
              <a:buClr>
                <a:srgbClr val="000000"/>
              </a:buClr>
            </a:pPr>
            <a:r>
              <a:rPr lang="en-US" altLang="zh-CN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⑤</a:t>
            </a:r>
            <a:r>
              <a:rPr lang="zh-CN" altLang="en-US" sz="2025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数量短语有时与名词组合，位置在名词后，表示数量。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例如：父子两个、代表团一行三十人、四人帮一伙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indent="-152400" eaLnBrk="0" hangingPunct="0">
              <a:buClr>
                <a:srgbClr val="000000"/>
              </a:buClr>
            </a:pPr>
            <a:endParaRPr lang="zh-CN" altLang="en-US" sz="30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charRg st="1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6436">
                                            <p:txEl>
                                              <p:charRg st="1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6436">
                                            <p:txEl>
                                              <p:charRg st="1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charRg st="62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6436">
                                            <p:txEl>
                                              <p:charRg st="62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6436">
                                            <p:txEl>
                                              <p:charRg st="62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charRg st="132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6436">
                                            <p:txEl>
                                              <p:charRg st="132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6436">
                                            <p:txEl>
                                              <p:charRg st="132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charRg st="198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436">
                                            <p:txEl>
                                              <p:charRg st="198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436">
                                            <p:txEl>
                                              <p:charRg st="198" end="2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>
                                            <p:txEl>
                                              <p:charRg st="234" end="2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6436">
                                            <p:txEl>
                                              <p:charRg st="234" end="2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6436">
                                            <p:txEl>
                                              <p:charRg st="234" end="2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60" name="矩形 147459"/>
          <p:cNvSpPr/>
          <p:nvPr/>
        </p:nvSpPr>
        <p:spPr>
          <a:xfrm>
            <a:off x="1314450" y="628650"/>
            <a:ext cx="6400800" cy="4023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-228600" algn="just" defTabSz="0">
              <a:tabLst>
                <a:tab pos="504825" algn="l"/>
              </a:tabLst>
            </a:pPr>
            <a:r>
              <a:rPr lang="zh-CN" altLang="en-US" sz="27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（七）代词：有替代、指示作用。</a:t>
            </a:r>
            <a:endParaRPr lang="zh-CN" altLang="en-US" sz="27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228600" algn="just" defTabSz="0">
              <a:tabLst>
                <a:tab pos="504825" algn="l"/>
              </a:tabLst>
            </a:pPr>
            <a:endParaRPr lang="zh-CN" altLang="en-US" sz="27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sz="25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5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、人称代词：代替人或事物名称。</a:t>
            </a:r>
            <a:r>
              <a:rPr lang="zh-CN" altLang="en-US" sz="2550" dirty="0">
                <a:latin typeface="华文中宋" pitchFamily="2" charset="-122"/>
                <a:ea typeface="华文中宋" pitchFamily="2" charset="-122"/>
              </a:rPr>
              <a:t>例如：你、我、他、咱、自己、大家、彼此</a:t>
            </a:r>
            <a:endParaRPr lang="zh-CN" altLang="en-US" sz="2550" dirty="0"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550" dirty="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sz="25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5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、疑问代词：表示疑问。</a:t>
            </a:r>
            <a:r>
              <a:rPr lang="zh-CN" altLang="en-US" sz="2550" dirty="0">
                <a:latin typeface="华文中宋" pitchFamily="2" charset="-122"/>
                <a:ea typeface="华文中宋" pitchFamily="2" charset="-122"/>
              </a:rPr>
              <a:t>（有疑而问或无疑而问）例如：谁、什么、哪儿、怎么</a:t>
            </a:r>
            <a:endParaRPr lang="zh-CN" altLang="en-US" sz="2550" dirty="0">
              <a:latin typeface="华文中宋" pitchFamily="2" charset="-122"/>
              <a:ea typeface="华文中宋" pitchFamily="2" charset="-122"/>
            </a:endParaRPr>
          </a:p>
          <a:p>
            <a:pPr lvl="0" indent="-228600" algn="just" defTabSz="0" eaLnBrk="0" hangingPunct="0">
              <a:buClr>
                <a:srgbClr val="000000"/>
              </a:buClr>
              <a:tabLst>
                <a:tab pos="504825" algn="l"/>
              </a:tabLst>
            </a:pPr>
            <a:r>
              <a:rPr lang="zh-CN" altLang="en-US" sz="2550" dirty="0"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sz="25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5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、指示代词：指称或区别人、事物、情况的叫指示代词。</a:t>
            </a:r>
            <a:r>
              <a:rPr lang="zh-CN" altLang="en-US" sz="2550" dirty="0">
                <a:latin typeface="华文中宋" pitchFamily="2" charset="-122"/>
                <a:ea typeface="华文中宋" pitchFamily="2" charset="-122"/>
              </a:rPr>
              <a:t>例如：这、那、这样、那样这些、那些、这么、那么</a:t>
            </a:r>
            <a:endParaRPr lang="zh-CN" altLang="en-US" sz="2550" dirty="0">
              <a:latin typeface="华文中宋" pitchFamily="2" charset="-122"/>
              <a:ea typeface="华文中宋" pitchFamily="2" charset="-122"/>
            </a:endParaRPr>
          </a:p>
          <a:p>
            <a:pPr lvl="0" indent="-228600" defTabSz="0" eaLnBrk="0" hangingPunct="0">
              <a:buClr>
                <a:srgbClr val="000000"/>
              </a:buClr>
              <a:tabLst>
                <a:tab pos="504825" algn="l"/>
              </a:tabLst>
            </a:pPr>
            <a:endParaRPr lang="zh-CN" altLang="en-US" sz="255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charRg st="1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60">
                                            <p:txEl>
                                              <p:charRg st="1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60">
                                            <p:txEl>
                                              <p:charRg st="1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charRg st="5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60">
                                            <p:txEl>
                                              <p:charRg st="5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7460">
                                            <p:txEl>
                                              <p:charRg st="5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>
                                            <p:txEl>
                                              <p:charRg st="9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7460">
                                            <p:txEl>
                                              <p:charRg st="9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7460">
                                            <p:txEl>
                                              <p:charRg st="9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6" name="矩形 156675"/>
          <p:cNvSpPr/>
          <p:nvPr/>
        </p:nvSpPr>
        <p:spPr>
          <a:xfrm>
            <a:off x="1314450" y="171450"/>
            <a:ext cx="6343650" cy="1508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-152400" algn="just" defTabSz="0">
              <a:tabLst>
                <a:tab pos="762000" algn="l"/>
              </a:tabLst>
            </a:pPr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代词的语法功能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-152400" algn="just" defTabSz="0">
              <a:tabLst>
                <a:tab pos="762000" algn="l"/>
              </a:tabLst>
            </a:pP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代词一般不受别的词类的修饰。代词同它所代替的或指示的实词或短语的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用法相当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，它所代替的词能充当什么句子成分，它也能充当什么句子成分。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56677" name="矩形 156676"/>
          <p:cNvSpPr/>
          <p:nvPr/>
        </p:nvSpPr>
        <p:spPr>
          <a:xfrm>
            <a:off x="1314450" y="1771650"/>
            <a:ext cx="6686550" cy="3291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A </a:t>
            </a:r>
            <a:r>
              <a:rPr lang="zh-CN" altLang="en-US" sz="21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人称代词有</a:t>
            </a:r>
            <a:r>
              <a:rPr lang="zh-CN" altLang="en-US" sz="21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虚化</a:t>
            </a:r>
            <a:r>
              <a:rPr lang="zh-CN" altLang="en-US" sz="21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作用，在句中有时不是实指，不是定指，而是不定指，不实指某一个人。</a:t>
            </a:r>
            <a:endParaRPr lang="zh-CN" altLang="en-US" sz="21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例如：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100" dirty="0">
                <a:latin typeface="华文中宋" pitchFamily="2" charset="-122"/>
                <a:ea typeface="华文中宋" pitchFamily="2" charset="-122"/>
              </a:rPr>
              <a:t>①</a:t>
            </a:r>
            <a:r>
              <a:rPr lang="en-US" altLang="zh-CN" sz="1200" dirty="0">
                <a:latin typeface="华文中宋" pitchFamily="2" charset="-122"/>
                <a:ea typeface="华文中宋" pitchFamily="2" charset="-122"/>
              </a:rPr>
              <a:t> </a:t>
            </a:r>
            <a:r>
              <a:rPr lang="zh-CN" altLang="en-US" sz="21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你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看着</a:t>
            </a:r>
            <a:r>
              <a:rPr lang="zh-CN" altLang="en-US" sz="21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我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en-US" sz="21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我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看着</a:t>
            </a:r>
            <a:r>
              <a:rPr lang="zh-CN" altLang="en-US" sz="21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你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，谁也不知道这是出了什么事。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100" dirty="0">
                <a:latin typeface="华文中宋" pitchFamily="2" charset="-122"/>
                <a:ea typeface="华文中宋" pitchFamily="2" charset="-122"/>
              </a:rPr>
              <a:t>②</a:t>
            </a:r>
            <a:r>
              <a:rPr lang="en-US" altLang="zh-CN" sz="1200" dirty="0">
                <a:latin typeface="华文中宋" pitchFamily="2" charset="-122"/>
                <a:ea typeface="华文中宋" pitchFamily="2" charset="-122"/>
              </a:rPr>
              <a:t> </a:t>
            </a:r>
            <a:r>
              <a:rPr lang="zh-CN" altLang="en-US" sz="21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你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说两句，</a:t>
            </a:r>
            <a:r>
              <a:rPr lang="zh-CN" altLang="en-US" sz="21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我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说两句，就热烈地讨论开了。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100" dirty="0">
                <a:latin typeface="华文中宋" pitchFamily="2" charset="-122"/>
                <a:ea typeface="华文中宋" pitchFamily="2" charset="-122"/>
              </a:rPr>
              <a:t>③</a:t>
            </a:r>
            <a:r>
              <a:rPr lang="zh-CN" altLang="en-US" sz="21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自己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错了，也已经懂得，又不想改正，</a:t>
            </a:r>
            <a:r>
              <a:rPr lang="zh-CN" altLang="en-US" sz="21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自己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对</a:t>
            </a:r>
            <a:r>
              <a:rPr lang="zh-CN" altLang="en-US" sz="21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自己</a:t>
            </a: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采取自由主义。</a:t>
            </a:r>
            <a:endParaRPr lang="zh-CN" altLang="en-US" sz="30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6" grpId="0"/>
      <p:bldP spid="1566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8005" name="矩形 128004"/>
          <p:cNvSpPr/>
          <p:nvPr/>
        </p:nvSpPr>
        <p:spPr>
          <a:xfrm>
            <a:off x="1871663" y="1534716"/>
            <a:ext cx="5103019" cy="2286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endParaRPr lang="en-US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　词是最小的能够独立运用的语言单位。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8006" name="文本框 128005"/>
          <p:cNvSpPr txBox="1"/>
          <p:nvPr/>
        </p:nvSpPr>
        <p:spPr>
          <a:xfrm>
            <a:off x="1763316" y="951310"/>
            <a:ext cx="4482703" cy="777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5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</a:rPr>
              <a:t>什么是词</a:t>
            </a:r>
            <a:r>
              <a:rPr lang="en-US" altLang="zh-CN" sz="450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zh-CN" sz="450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5" grpId="0"/>
      <p:bldP spid="12800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8" name="矩形 159747"/>
          <p:cNvSpPr/>
          <p:nvPr/>
        </p:nvSpPr>
        <p:spPr>
          <a:xfrm>
            <a:off x="1371600" y="857250"/>
            <a:ext cx="6457950" cy="411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>
                <a:srgbClr val="000000"/>
              </a:buClr>
            </a:pP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 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疑问代词也有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虚指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作用，有时不是有疑而问，往往指不确定的人、事物、处所、性质、状态等，有</a:t>
            </a:r>
            <a:r>
              <a:rPr lang="zh-CN" altLang="en-US" sz="24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关联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作用。</a:t>
            </a:r>
            <a:endParaRPr lang="zh-CN" altLang="en-US" sz="24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例如：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谁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也想象不到。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有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谁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说了一句话。 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他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什么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也没买。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他到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哪儿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哪儿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都欢迎。 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看看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这儿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，看看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那儿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buClr>
                <a:srgbClr val="000000"/>
              </a:buClr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他才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这么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长</a:t>
            </a:r>
            <a:r>
              <a:rPr lang="zh-CN" altLang="en-US" sz="24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那么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短地把一切经过说了一遍。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8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8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charRg st="5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48">
                                            <p:txEl>
                                              <p:charRg st="5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9748">
                                            <p:txEl>
                                              <p:charRg st="5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charRg st="58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9748">
                                            <p:txEl>
                                              <p:charRg st="58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9748">
                                            <p:txEl>
                                              <p:charRg st="58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charRg st="71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9748">
                                            <p:txEl>
                                              <p:charRg st="71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9748">
                                            <p:txEl>
                                              <p:charRg st="71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charRg st="86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9748">
                                            <p:txEl>
                                              <p:charRg st="86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9748">
                                            <p:txEl>
                                              <p:charRg st="86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charRg st="9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9748">
                                            <p:txEl>
                                              <p:charRg st="9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9748">
                                            <p:txEl>
                                              <p:charRg st="9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charRg st="117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9748">
                                            <p:txEl>
                                              <p:charRg st="117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9748">
                                            <p:txEl>
                                              <p:charRg st="117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charRg st="133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9748">
                                            <p:txEl>
                                              <p:charRg st="133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9748">
                                            <p:txEl>
                                              <p:charRg st="133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700" name="矩形 157699"/>
          <p:cNvSpPr/>
          <p:nvPr/>
        </p:nvSpPr>
        <p:spPr>
          <a:xfrm>
            <a:off x="1143000" y="400050"/>
            <a:ext cx="6858000" cy="4766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276225" algn="just"/>
            <a:r>
              <a:rPr lang="zh-CN" altLang="en-US" sz="27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（八）象声词：</a:t>
            </a:r>
            <a:r>
              <a:rPr lang="zh-CN" altLang="en-US" sz="27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黑体" panose="02010609060101010101" pitchFamily="2" charset="-122"/>
              </a:rPr>
              <a:t>模拟自然界声音的词。</a:t>
            </a:r>
            <a:endParaRPr lang="zh-CN" altLang="en-US" sz="27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黑体" panose="02010609060101010101" pitchFamily="2" charset="-122"/>
            </a:endParaRPr>
          </a:p>
          <a:p>
            <a:pPr lvl="0" indent="276225" algn="just" eaLnBrk="0" hangingPunct="0">
              <a:buClr>
                <a:srgbClr val="000000"/>
              </a:buClr>
            </a:pPr>
            <a:r>
              <a:rPr lang="zh-CN" altLang="en-US" sz="2100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例如：咣、叮当、哗啦、呼呼、轰隆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276225" algn="just" eaLnBrk="0" hangingPunct="0">
              <a:buClr>
                <a:srgbClr val="000000"/>
              </a:buClr>
            </a:pPr>
            <a:endParaRPr lang="zh-CN" altLang="en-US" sz="1500" dirty="0">
              <a:latin typeface="华文中宋" pitchFamily="2" charset="-122"/>
              <a:ea typeface="华文中宋" pitchFamily="2" charset="-122"/>
            </a:endParaRPr>
          </a:p>
          <a:p>
            <a:pPr lvl="0" indent="276225" algn="just" eaLnBrk="0" hangingPunct="0">
              <a:buClr>
                <a:srgbClr val="000000"/>
              </a:buClr>
            </a:pP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 indent="276225" algn="just" eaLnBrk="0" hangingPunct="0">
              <a:buClr>
                <a:srgbClr val="000000"/>
              </a:buClr>
            </a:pPr>
            <a:r>
              <a:rPr lang="zh-CN" altLang="en-US" sz="2625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（九）叹词：</a:t>
            </a:r>
            <a:r>
              <a:rPr lang="zh-CN" altLang="en-US" sz="2625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表示感叹或呼唤、应答的词。</a:t>
            </a:r>
            <a:endParaRPr lang="zh-CN" altLang="en-US" sz="2625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276225" algn="just" eaLnBrk="0" hangingPunct="0">
              <a:buClr>
                <a:srgbClr val="000000"/>
              </a:buClr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例如：唉、啊、哎呀、哼、哈哈、嗯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276225" algn="just" eaLnBrk="0" hangingPunct="0">
              <a:buClr>
                <a:srgbClr val="000000"/>
              </a:buClr>
            </a:pPr>
            <a:r>
              <a:rPr lang="zh-CN" altLang="en-US" sz="22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有时同一叹词读不同的音调，便表示不同的意义。</a:t>
            </a:r>
            <a:endParaRPr lang="zh-CN" altLang="en-US" sz="225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276225" algn="just" eaLnBrk="0" hangingPunct="0">
              <a:buClr>
                <a:srgbClr val="000000"/>
              </a:buClr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例如：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276225" algn="just" eaLnBrk="0" hangingPunct="0">
              <a:buClr>
                <a:srgbClr val="000000"/>
              </a:buClr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啊（</a:t>
            </a:r>
            <a:r>
              <a:rPr lang="en-US" altLang="zh-CN" sz="2250">
                <a:latin typeface="华文中宋" pitchFamily="2" charset="-122"/>
                <a:ea typeface="华文中宋" pitchFamily="2" charset="-122"/>
              </a:rPr>
              <a:t>ā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）！真好哇！      （表赞叹）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276225" algn="just" eaLnBrk="0" hangingPunct="0">
              <a:buClr>
                <a:srgbClr val="000000"/>
              </a:buClr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啊（</a:t>
            </a:r>
            <a:r>
              <a:rPr lang="en-US" altLang="zh-CN" sz="2250">
                <a:latin typeface="华文中宋" pitchFamily="2" charset="-122"/>
                <a:ea typeface="华文中宋" pitchFamily="2" charset="-122"/>
              </a:rPr>
              <a:t>á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）？这么快呀？   （表惊讶或不知道）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276225" algn="just" eaLnBrk="0" hangingPunct="0">
              <a:buClr>
                <a:srgbClr val="000000"/>
              </a:buClr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不要哭了，啊（</a:t>
            </a:r>
            <a:r>
              <a:rPr lang="en-US" altLang="zh-CN" sz="2250">
                <a:latin typeface="华文中宋" pitchFamily="2" charset="-122"/>
                <a:ea typeface="华文中宋" pitchFamily="2" charset="-122"/>
              </a:rPr>
              <a:t>á</a:t>
            </a:r>
            <a:r>
              <a:rPr lang="zh-CN" altLang="en-US" sz="2250">
                <a:latin typeface="华文中宋" pitchFamily="2" charset="-122"/>
                <a:ea typeface="华文中宋" pitchFamily="2" charset="-122"/>
              </a:rPr>
              <a:t>）！   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（表追问）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276225" algn="just" eaLnBrk="0" hangingPunct="0">
              <a:buClr>
                <a:srgbClr val="000000"/>
              </a:buClr>
            </a:pP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   啊（</a:t>
            </a:r>
            <a:r>
              <a:rPr lang="en-US" altLang="zh-CN" sz="2250">
                <a:latin typeface="华文中宋" pitchFamily="2" charset="-122"/>
                <a:ea typeface="华文中宋" pitchFamily="2" charset="-122"/>
              </a:rPr>
              <a:t>ǎ</a:t>
            </a:r>
            <a:r>
              <a:rPr lang="zh-CN" altLang="en-US" sz="2250" dirty="0">
                <a:latin typeface="华文中宋" pitchFamily="2" charset="-122"/>
                <a:ea typeface="华文中宋" pitchFamily="2" charset="-122"/>
              </a:rPr>
              <a:t>）！这么回事啊！（表特别惊讶或醒悟）</a:t>
            </a:r>
            <a:endParaRPr lang="zh-CN" altLang="en-US" sz="2250" dirty="0">
              <a:latin typeface="华文中宋" pitchFamily="2" charset="-122"/>
              <a:ea typeface="华文中宋" pitchFamily="2" charset="-122"/>
            </a:endParaRPr>
          </a:p>
          <a:p>
            <a:pPr lvl="0" indent="276225" eaLnBrk="0" hangingPunct="0">
              <a:buClr>
                <a:srgbClr val="000000"/>
              </a:buClr>
            </a:pPr>
            <a:endParaRPr lang="zh-CN" altLang="en-US" sz="33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70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70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charRg st="18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7700">
                                            <p:txEl>
                                              <p:charRg st="18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7700">
                                            <p:txEl>
                                              <p:charRg st="18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charRg st="4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7700">
                                            <p:txEl>
                                              <p:charRg st="4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7700">
                                            <p:txEl>
                                              <p:charRg st="4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7700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7700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charRg st="7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7700">
                                            <p:txEl>
                                              <p:charRg st="7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7700">
                                            <p:txEl>
                                              <p:charRg st="7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charRg st="102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7700">
                                            <p:txEl>
                                              <p:charRg st="102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7700">
                                            <p:txEl>
                                              <p:charRg st="102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charRg st="109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7700">
                                            <p:txEl>
                                              <p:charRg st="109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7700">
                                            <p:txEl>
                                              <p:charRg st="109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charRg st="136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7700">
                                            <p:txEl>
                                              <p:charRg st="136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7700">
                                            <p:txEl>
                                              <p:charRg st="136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charRg st="165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7700">
                                            <p:txEl>
                                              <p:charRg st="165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7700">
                                            <p:txEl>
                                              <p:charRg st="165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charRg st="190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7700">
                                            <p:txEl>
                                              <p:charRg st="190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7700">
                                            <p:txEl>
                                              <p:charRg st="190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4" name="矩形 158723"/>
          <p:cNvSpPr/>
          <p:nvPr/>
        </p:nvSpPr>
        <p:spPr>
          <a:xfrm>
            <a:off x="1314450" y="571500"/>
            <a:ext cx="6457950" cy="480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304800" algn="just"/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实词的兼类与活用</a:t>
            </a:r>
            <a:endParaRPr lang="zh-CN" altLang="en-US" sz="3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304800" algn="just"/>
            <a:endParaRPr lang="zh-CN" altLang="en-US" sz="30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304800" algn="just"/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、兼类：一些词经常具备两类词或两类词以上的语法功能</a:t>
            </a: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称为兼类词。这类词的特点是声音相同</a:t>
            </a: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意义密切相关</a:t>
            </a:r>
            <a:r>
              <a:rPr lang="en-US" altLang="zh-CN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经常具备两类词的特点。因此，在不同句子中它们会有不同的词性。</a:t>
            </a:r>
            <a:endParaRPr lang="zh-CN" altLang="en-US" sz="24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304800" algn="just"/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21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304800" algn="just" eaLnBrk="0" hangingPunct="0">
              <a:buClr>
                <a:srgbClr val="000000"/>
              </a:buClr>
            </a:pPr>
            <a:r>
              <a:rPr lang="en-US" altLang="zh-CN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、活用：有些词经常只属于一个词类，但有时临时用做另一类词，这种临时把甲类词当乙类词用的现象，称做“词类的活用”。 </a:t>
            </a:r>
            <a:endParaRPr lang="zh-CN" altLang="en-US" sz="2100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 indent="304800" algn="just" eaLnBrk="0" hangingPunct="0">
              <a:buClr>
                <a:srgbClr val="000000"/>
              </a:buClr>
            </a:pPr>
            <a:r>
              <a:rPr lang="en-US" altLang="zh-CN" sz="2400" dirty="0">
                <a:latin typeface="华文中宋" pitchFamily="2" charset="-122"/>
                <a:ea typeface="华文中宋" pitchFamily="2" charset="-122"/>
              </a:rPr>
              <a:t> </a:t>
            </a:r>
            <a:endParaRPr lang="en-US" altLang="zh-CN" sz="2100" dirty="0">
              <a:latin typeface="华文中宋" pitchFamily="2" charset="-122"/>
              <a:ea typeface="华文中宋" pitchFamily="2" charset="-122"/>
            </a:endParaRPr>
          </a:p>
          <a:p>
            <a:pPr lvl="0" indent="304800" eaLnBrk="0" hangingPunct="0">
              <a:buClr>
                <a:srgbClr val="000000"/>
              </a:buClr>
            </a:pPr>
            <a:endParaRPr lang="en-US" altLang="zh-CN" sz="33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charRg st="1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8724">
                                            <p:txEl>
                                              <p:charRg st="1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8724">
                                            <p:txEl>
                                              <p:charRg st="1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charRg st="93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8724">
                                            <p:txEl>
                                              <p:charRg st="93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8724">
                                            <p:txEl>
                                              <p:charRg st="93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charRg st="95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8724">
                                            <p:txEl>
                                              <p:charRg st="95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8724">
                                            <p:txEl>
                                              <p:charRg st="95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charRg st="154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8724">
                                            <p:txEl>
                                              <p:charRg st="154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8724">
                                            <p:txEl>
                                              <p:charRg st="154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2" name="矩形 163841"/>
          <p:cNvSpPr/>
          <p:nvPr/>
        </p:nvSpPr>
        <p:spPr>
          <a:xfrm>
            <a:off x="1314450" y="457200"/>
            <a:ext cx="6457950" cy="4869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一、把下面各词归类。</a:t>
            </a:r>
            <a:b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校园 繁忙 北京 积蓄 三万 豁亮 诚实 中间 哪里 瞻仰 战场 颓唐 夜晚 二分之一 斤 朵 驾驶 那里 自己 坚固 起来 大伙 政治 希望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135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 词： </a:t>
            </a:r>
            <a:b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 词： 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形容词：</a:t>
            </a:r>
            <a:b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数 词： </a:t>
            </a:r>
            <a:b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量 词： </a:t>
            </a:r>
            <a:b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代 词：</a:t>
            </a:r>
            <a:b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br>
              <a:rPr lang="zh-CN" altLang="en-US" sz="24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6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43" name="文本框 163842"/>
          <p:cNvSpPr txBox="1"/>
          <p:nvPr/>
        </p:nvSpPr>
        <p:spPr>
          <a:xfrm>
            <a:off x="2147888" y="2171700"/>
            <a:ext cx="5897880" cy="22631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250" dirty="0">
                <a:latin typeface="Arial" panose="020B0604020202020204" pitchFamily="34" charset="0"/>
                <a:ea typeface="黑体" panose="02010609060101010101" pitchFamily="2" charset="-122"/>
              </a:rPr>
              <a:t>校园、北京、积蓄、中间、战场、夜晚、政治</a:t>
            </a:r>
            <a:endParaRPr lang="zh-CN" altLang="en-US" sz="225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 繁忙、瞻仰、驾驶、起来、希望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  豁亮、诚实、颓唐、坚固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 二分之一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 斤、朵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黑体" panose="02010609060101010101" pitchFamily="2" charset="-122"/>
              </a:rPr>
              <a:t>  哪里、那里、自己、大伙</a:t>
            </a:r>
            <a:endParaRPr lang="zh-CN" altLang="en-US" sz="24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4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4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4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4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charRg st="3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43">
                                            <p:txEl>
                                              <p:charRg st="3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43">
                                            <p:txEl>
                                              <p:charRg st="3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charRg st="5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43">
                                            <p:txEl>
                                              <p:charRg st="5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43">
                                            <p:txEl>
                                              <p:charRg st="53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charRg st="6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43">
                                            <p:txEl>
                                              <p:charRg st="6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43">
                                            <p:txEl>
                                              <p:charRg st="6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charRg st="66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43">
                                            <p:txEl>
                                              <p:charRg st="66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43">
                                            <p:txEl>
                                              <p:charRg st="66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  <p:bldP spid="16384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8" name="矩形 164867"/>
          <p:cNvSpPr/>
          <p:nvPr/>
        </p:nvSpPr>
        <p:spPr>
          <a:xfrm>
            <a:off x="1314450" y="514350"/>
            <a:ext cx="6443663" cy="4663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pitchFamily="2" charset="-122"/>
              </a:rPr>
              <a:t>二、</a:t>
            </a:r>
            <a:r>
              <a:rPr lang="zh-CN" altLang="en-US" sz="27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pitchFamily="2" charset="-122"/>
              </a:rPr>
              <a:t>找出下列语段中的名、动、形、数、量、代词。</a:t>
            </a:r>
            <a:endParaRPr lang="zh-CN" altLang="en-US" sz="27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lvl="0"/>
            <a:endParaRPr lang="zh-CN" altLang="en-US" sz="27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lvl="0"/>
            <a:r>
              <a:rPr lang="zh-CN" altLang="en-US" sz="2400" dirty="0">
                <a:latin typeface="宋体" panose="02010600030101010101" pitchFamily="2" charset="-122"/>
                <a:ea typeface="黑体" panose="02010609060101010101" pitchFamily="2" charset="-122"/>
              </a:rPr>
              <a:t>   你瞧，西面山洼里那一片柿树，红得多么好看。还有苹果，那驰名中外的红香蕉苹果，也是那么红，那么鲜艳，那么逗人喜爱。大金帅苹果则金光闪闪，呈现出一片黄橙橙的颜色。山楂树上缀满了一颗颗红玛瑙似的果子。</a:t>
            </a:r>
            <a:b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zh-CN" altLang="en-US" sz="2400" dirty="0">
                <a:latin typeface="宋体" panose="02010600030101010101" pitchFamily="2" charset="-122"/>
                <a:ea typeface="黑体" panose="02010609060101010101" pitchFamily="2" charset="-122"/>
              </a:rPr>
              <a:t>葡萄呢，就更加绚丽，那种叫“水晶”的，长得长长的，绿绿的，晶莹透明，真像是用水晶石的玉石雕刻出来似的；而那种叫红玫瑰的，则紫中带亮，活像一串串紫色的珍珠。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charRg st="25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8">
                                            <p:txEl>
                                              <p:charRg st="25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68">
                                            <p:txEl>
                                              <p:charRg st="25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892" name="文本框 165891"/>
          <p:cNvSpPr txBox="1"/>
          <p:nvPr/>
        </p:nvSpPr>
        <p:spPr>
          <a:xfrm>
            <a:off x="1600200" y="914400"/>
            <a:ext cx="6057900" cy="3474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</a:rPr>
              <a:t>作业：</a:t>
            </a:r>
            <a:endParaRPr lang="zh-CN" altLang="en-US" sz="36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lvl="0"/>
            <a:endParaRPr lang="zh-CN" altLang="en-US" sz="36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lang="en-US" altLang="zh-CN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、复习今天所讲的</a:t>
            </a:r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</a:rPr>
              <a:t>实词的知识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0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/>
            <a:r>
              <a:rPr lang="en-US" altLang="zh-CN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、选取所学的课文中的两段文字（每段不少于</a:t>
            </a:r>
            <a:r>
              <a:rPr lang="en-US" altLang="zh-CN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200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字） ，找出这些文字里的</a:t>
            </a:r>
            <a:r>
              <a:rPr lang="zh-CN" altLang="en-US" sz="30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华文新魏" pitchFamily="2" charset="-122"/>
              </a:rPr>
              <a:t>名词、动词、形容词、数词、量词、代词</a:t>
            </a: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进行归类。</a:t>
            </a:r>
            <a:endParaRPr lang="zh-CN" altLang="en-US" sz="300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210" y="1459865"/>
            <a:ext cx="8540750" cy="857250"/>
          </a:xfrm>
        </p:spPr>
        <p:txBody>
          <a:bodyPr/>
          <a:p>
            <a:r>
              <a:rPr lang="zh-CN" altLang="en-US" sz="9600">
                <a:latin typeface="书体坊郭小语钢笔楷体" panose="02010601030101010101" charset="-122"/>
                <a:ea typeface="书体坊郭小语钢笔楷体" panose="02010601030101010101" charset="-122"/>
              </a:rPr>
              <a:t>词语典故</a:t>
            </a:r>
            <a:endParaRPr lang="zh-CN" altLang="en-US" sz="9600">
              <a:latin typeface="书体坊郭小语钢笔楷体" panose="02010601030101010101" charset="-122"/>
              <a:ea typeface="书体坊郭小语钢笔楷体" panose="02010601030101010101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solidFill>
            <a:schemeClr val="bg1">
              <a:alpha val="82000"/>
            </a:schemeClr>
          </a:solidFill>
          <a:effectLst>
            <a:softEdge rad="63500"/>
          </a:effectLst>
        </p:spPr>
        <p:txBody>
          <a:bodyPr>
            <a:normAutofit/>
          </a:bodyPr>
          <a:lstStyle/>
          <a:p>
            <a:r>
              <a:rPr lang="en-US" altLang="zh-CN" sz="5400" dirty="0" smtClean="0">
                <a:latin typeface="隶书" pitchFamily="49" charset="-122"/>
                <a:ea typeface="隶书" pitchFamily="49" charset="-122"/>
              </a:rPr>
              <a:t>【</a:t>
            </a:r>
            <a:r>
              <a:rPr lang="zh-CN" altLang="en-US" sz="5400" dirty="0" smtClean="0">
                <a:latin typeface="隶书" pitchFamily="49" charset="-122"/>
                <a:ea typeface="隶书" pitchFamily="49" charset="-122"/>
              </a:rPr>
              <a:t>买东西</a:t>
            </a:r>
            <a:r>
              <a:rPr lang="en-US" altLang="zh-CN" sz="5400" dirty="0" smtClean="0">
                <a:latin typeface="隶书" pitchFamily="49" charset="-122"/>
                <a:ea typeface="隶书" pitchFamily="49" charset="-122"/>
              </a:rPr>
              <a:t>】</a:t>
            </a:r>
            <a:endParaRPr lang="zh-CN" altLang="en-US" sz="5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solidFill>
            <a:schemeClr val="bg1">
              <a:alpha val="82000"/>
            </a:schemeClr>
          </a:solidFill>
          <a:ln>
            <a:noFill/>
          </a:ln>
          <a:effectLst>
            <a:softEdge rad="63500"/>
          </a:effectLst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为何不是买南北？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20562" y="556312"/>
            <a:ext cx="7702876" cy="4030876"/>
            <a:chOff x="321439" y="321453"/>
            <a:chExt cx="7702876" cy="4030876"/>
          </a:xfrm>
        </p:grpSpPr>
        <p:sp>
          <p:nvSpPr>
            <p:cNvPr id="4" name="矩形 3"/>
            <p:cNvSpPr/>
            <p:nvPr/>
          </p:nvSpPr>
          <p:spPr>
            <a:xfrm>
              <a:off x="321439" y="321453"/>
              <a:ext cx="7560000" cy="388800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64315" y="464329"/>
              <a:ext cx="7560000" cy="388800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28662" y="571486"/>
            <a:ext cx="73581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800" b="1" dirty="0" smtClean="0"/>
              <a:t>“买东西”一词起源于东汉，当时有东西两京，到东京买货物叫买“东”，到西京购货物叫买“西”，久而久之，“东西”便成了货物的代名词。</a:t>
            </a:r>
            <a:endParaRPr lang="zh-CN" altLang="en-US" sz="2800" b="1" dirty="0"/>
          </a:p>
        </p:txBody>
      </p:sp>
      <p:pic>
        <p:nvPicPr>
          <p:cNvPr id="8" name="图片 7" descr="3cb7bc51553e7d3dc0aba1b14dc64f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2500312"/>
            <a:ext cx="3476616" cy="2051203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500048"/>
            <a:ext cx="8388000" cy="4500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000" y="321750"/>
            <a:ext cx="8388000" cy="45000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42910" y="571486"/>
            <a:ext cx="7786742" cy="4083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 smtClean="0">
                <a:latin typeface="+mj-ea"/>
                <a:ea typeface="+mj-ea"/>
              </a:rPr>
              <a:t>相传，南宋理学大家朱熹见到好友盛温和拿着一个竹篮子便问：“你去哪里？”盛温和说：“我要去买点东西。”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pPr indent="457200" algn="just"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 smtClean="0">
                <a:latin typeface="+mj-ea"/>
                <a:ea typeface="+mj-ea"/>
              </a:rPr>
              <a:t>朱熹随即问道：“你说买东西，为什么不说买南北呢？”盛温和解释：“东方属木，西方属金，南方属火，北方属水。我的篮子是竹做的，盛火会烧掉，装水会漏光，更不会盛土，只能装木和金，所以只能叫买东西，不说买南北。”</a:t>
            </a:r>
            <a:endParaRPr lang="zh-CN" altLang="en-US" sz="28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30" name="矩形 129029"/>
          <p:cNvSpPr/>
          <p:nvPr/>
        </p:nvSpPr>
        <p:spPr>
          <a:xfrm>
            <a:off x="1143000" y="634841"/>
            <a:ext cx="6561535" cy="40690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76225"/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一、划分词类的标准</a:t>
            </a:r>
            <a:endParaRPr lang="zh-CN" altLang="en-US" sz="36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  <a:p>
            <a:pPr lvl="0" indent="276225"/>
            <a:endParaRPr lang="zh-CN" altLang="en-US" sz="360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  <a:p>
            <a:pPr lvl="0" indent="276225"/>
            <a:r>
              <a:rPr lang="zh-CN" altLang="en-US" sz="27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7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能够充当句子成分的词</a:t>
            </a:r>
            <a:r>
              <a:rPr lang="zh-CN" alt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叫实词。实词都有</a:t>
            </a:r>
            <a:r>
              <a:rPr lang="zh-CN" altLang="en-US" sz="27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词汇意义</a:t>
            </a:r>
            <a:r>
              <a:rPr lang="zh-CN" alt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7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76225"/>
            <a:r>
              <a:rPr lang="zh-CN" alt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7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不能充当句子成分，只能帮助实词造句，表示语法意义的词</a:t>
            </a:r>
            <a:r>
              <a:rPr lang="zh-CN" alt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，叫虚词。</a:t>
            </a:r>
            <a:endParaRPr lang="zh-CN" altLang="en-US" sz="27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76225"/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76225"/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例如：太阳  北京  学校  红  美丽  跑步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76225"/>
            <a:r>
              <a:rPr lang="zh-CN" altLang="en-US" sz="27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了    的    吧    吗   把    从    和</a:t>
            </a:r>
            <a:endParaRPr lang="zh-CN" altLang="en-US" sz="27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9031" name="文本框 129030"/>
          <p:cNvSpPr txBox="1"/>
          <p:nvPr/>
        </p:nvSpPr>
        <p:spPr>
          <a:xfrm>
            <a:off x="7056835" y="3651647"/>
            <a:ext cx="10972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实词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9032" name="文本框 129031"/>
          <p:cNvSpPr txBox="1"/>
          <p:nvPr/>
        </p:nvSpPr>
        <p:spPr>
          <a:xfrm>
            <a:off x="6948488" y="4083844"/>
            <a:ext cx="10972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虚词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03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03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>
                                            <p:txEl>
                                              <p:charRg st="1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9030">
                                            <p:txEl>
                                              <p:charRg st="1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9030">
                                            <p:txEl>
                                              <p:charRg st="11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>
                                            <p:txEl>
                                              <p:charRg st="4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9030">
                                            <p:txEl>
                                              <p:charRg st="4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9030">
                                            <p:txEl>
                                              <p:charRg st="4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>
                                            <p:txEl>
                                              <p:charRg st="77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030">
                                            <p:txEl>
                                              <p:charRg st="77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9030">
                                            <p:txEl>
                                              <p:charRg st="77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>
                                            <p:txEl>
                                              <p:charRg st="102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9030">
                                            <p:txEl>
                                              <p:charRg st="102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9030">
                                            <p:txEl>
                                              <p:charRg st="102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 build="p"/>
      <p:bldP spid="129031" grpId="0"/>
      <p:bldP spid="12903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14296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【</a:t>
            </a:r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露马脚</a:t>
            </a:r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】</a:t>
            </a:r>
            <a:endParaRPr lang="zh-CN" altLang="en-US" sz="40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000114"/>
            <a:ext cx="8286808" cy="908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3300"/>
              </a:lnSpc>
            </a:pPr>
            <a:r>
              <a:rPr lang="zh-CN" altLang="en-US" sz="2400" dirty="0" smtClean="0"/>
              <a:t>人们常用“露马脚”来形容某人撒谎露出破绽，但为何用“露马脚”而非“露人脚”呢？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2143122"/>
            <a:ext cx="757242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36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/>
              <a:t>相传，朱元璋与一位未缠“小脚”的马姑娘结了婚。一天，马氏乘坐大轿走上金陵的街头，一阵大风将轿帘掀起，马氏的两只大脚赫然入目。于是一传十，十传百，顿时轰动了整个金陵。</a:t>
            </a:r>
            <a:endParaRPr lang="en-US" altLang="zh-CN" sz="2400" dirty="0" smtClean="0"/>
          </a:p>
          <a:p>
            <a:pPr indent="457200" algn="just">
              <a:lnSpc>
                <a:spcPts val="3600"/>
              </a:lnSpc>
              <a:spcBef>
                <a:spcPts val="1200"/>
              </a:spcBef>
              <a:spcAft>
                <a:spcPts val="600"/>
              </a:spcAft>
            </a:pPr>
            <a:r>
              <a:rPr lang="zh-CN" altLang="en-US" sz="2400" dirty="0" smtClean="0"/>
              <a:t>从此，“马脚”一词流传于后世。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42" y="718951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【</a:t>
            </a:r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老头子</a:t>
            </a:r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】</a:t>
            </a:r>
            <a:endParaRPr lang="zh-CN" altLang="en-US" sz="40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43142" y="1443803"/>
            <a:ext cx="3714808" cy="485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2400" dirty="0"/>
              <a:t>它</a:t>
            </a:r>
            <a:r>
              <a:rPr lang="zh-CN" altLang="en-US" sz="2400" dirty="0" smtClean="0"/>
              <a:t>的意思原来是这样！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138533"/>
            <a:ext cx="8001056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3300"/>
              </a:lnSpc>
            </a:pPr>
            <a:r>
              <a:rPr lang="zh-CN" altLang="en-US" sz="2400" dirty="0" smtClean="0"/>
              <a:t>大街上，常能听到年老的奶奶称呼老伴“老头子”，你可别认为它是形容人年老，实际“老头子”的意思可比这深厚多了。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643188"/>
            <a:ext cx="8388000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ts val="3500"/>
              </a:lnSpc>
            </a:pPr>
            <a:r>
              <a:rPr lang="zh-CN" altLang="en-US" sz="2400" dirty="0" smtClean="0"/>
              <a:t>乾隆怒问纪晓岚：“‘老头子’三字作何解释？”谁料，纪晓岚从容答道：“万寿无疆之谓老，顶天立地之谓头，父母天地又谓天之子，简称为</a:t>
            </a:r>
            <a:r>
              <a:rPr lang="zh-CN" altLang="en-US" sz="2400" smtClean="0"/>
              <a:t>‘老头子’。”</a:t>
            </a:r>
            <a:endParaRPr lang="zh-CN" alt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608288"/>
            <a:ext cx="8388000" cy="217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ts val="3300"/>
              </a:lnSpc>
            </a:pPr>
            <a:r>
              <a:rPr lang="zh-CN" altLang="en-US" sz="2400" dirty="0" smtClean="0"/>
              <a:t>据记载，盛夏的一天，纪晓岚正袒胸露背地校阅书稿时，乾隆皇帝踱步走来，纪晓岚欲穿衣已经来不及了，便钻入案下。过了一会儿，他以为乾隆皇帝已经走了，便问馆中人：“老头子已经走了吗？”话音刚落，发现乾隆皇帝就在他身旁坐着。　　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7586" y="64941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【</a:t>
            </a:r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马虎</a:t>
            </a:r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】</a:t>
            </a:r>
            <a:endParaRPr lang="en-US" altLang="zh-CN" sz="4000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43240" y="1454879"/>
            <a:ext cx="5786478" cy="311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lnSpc>
                <a:spcPts val="4000"/>
              </a:lnSpc>
            </a:pPr>
            <a:r>
              <a:rPr lang="zh-CN" altLang="en-US" sz="2400" dirty="0">
                <a:solidFill>
                  <a:prstClr val="black"/>
                </a:solidFill>
              </a:rPr>
              <a:t>宋代，京城一位画家刚画好一个虎头，碰上有人来请他画马，他就随手在虎头后画上马的身子。来人问他画的是马还是虎，他答：“马马虎虎！”来人不要，他便将画挂在厅堂。大儿子见了问他画里是什么，他说是虎，次儿子问他却说是马。　　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3074" name="Picture 2" descr="http://difang.kaiwind.com/neimenggu/wsbl/201403/04/W02014030438714121534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742"/>
            <a:ext cx="3105768" cy="300039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5286380" y="957194"/>
            <a:ext cx="35004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</a:rPr>
              <a:t>血泪斑斑</a:t>
            </a:r>
            <a:r>
              <a:rPr lang="zh-CN" altLang="en-US" sz="2000" dirty="0">
                <a:solidFill>
                  <a:prstClr val="black"/>
                </a:solidFill>
              </a:rPr>
              <a:t>的故事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71736" y="1214428"/>
            <a:ext cx="6480000" cy="2648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>
                <a:solidFill>
                  <a:prstClr val="black"/>
                </a:solidFill>
              </a:rPr>
              <a:t>不久，大儿子外出打猎时，把马当老虎射死了，画家不得不给马主赔钱。小儿子外出碰上老虎，以为是马想去骑，结果被老虎活活咬死了。　　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pPr indent="457200" algn="just"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 smtClean="0">
                <a:solidFill>
                  <a:prstClr val="black"/>
                </a:solidFill>
              </a:rPr>
              <a:t>此后</a:t>
            </a:r>
            <a:r>
              <a:rPr lang="zh-CN" altLang="en-US" sz="2800" dirty="0">
                <a:solidFill>
                  <a:prstClr val="black"/>
                </a:solidFill>
              </a:rPr>
              <a:t>，“马虎”这个词就流传开了。</a:t>
            </a:r>
            <a:endParaRPr lang="zh-CN" altLang="en-US" sz="2800" dirty="0"/>
          </a:p>
        </p:txBody>
      </p:sp>
      <p:pic>
        <p:nvPicPr>
          <p:cNvPr id="4" name="图片 3" descr="aa00a8f58cf14ef9a080d387a1ba6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924"/>
            <a:ext cx="2571736" cy="1905000"/>
          </a:xfrm>
          <a:prstGeom prst="rect">
            <a:avLst/>
          </a:prstGeom>
        </p:spPr>
      </p:pic>
      <p:pic>
        <p:nvPicPr>
          <p:cNvPr id="5" name="图片 4" descr="d811a172f52f2cf80c605e9f31b4f0f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00312"/>
            <a:ext cx="2571736" cy="1923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1204333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【</a:t>
            </a:r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敲竹杠</a:t>
            </a:r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】</a:t>
            </a:r>
            <a:endParaRPr lang="en-US" altLang="zh-CN" sz="4000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86116" y="1428742"/>
            <a:ext cx="228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清代</a:t>
            </a:r>
            <a:r>
              <a:rPr lang="zh-CN" altLang="en-US" dirty="0">
                <a:solidFill>
                  <a:prstClr val="black"/>
                </a:solidFill>
              </a:rPr>
              <a:t>就开始有人走私　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1472" y="2133027"/>
            <a:ext cx="8143932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ts val="3500"/>
              </a:lnSpc>
            </a:pPr>
            <a:r>
              <a:rPr lang="zh-CN" altLang="en-US" sz="2400" dirty="0">
                <a:solidFill>
                  <a:prstClr val="black"/>
                </a:solidFill>
              </a:rPr>
              <a:t>近年来开车遇上“碰瓷”的新闻可是不少，“碰瓷”也可以用“敲竹杠”来描述。而“敲竹杠”的由来与走私竟有着密切联系。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509953"/>
            <a:ext cx="8215370" cy="249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ts val="35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solidFill>
                  <a:prstClr val="black"/>
                </a:solidFill>
                <a:latin typeface="+mn-ea"/>
              </a:rPr>
              <a:t>清代</a:t>
            </a:r>
            <a:r>
              <a:rPr lang="zh-CN" altLang="en-US" sz="2400" dirty="0">
                <a:solidFill>
                  <a:prstClr val="black"/>
                </a:solidFill>
                <a:latin typeface="+mn-ea"/>
              </a:rPr>
              <a:t>，朝廷严禁鸦片，各地水陆要塞均设卡检查。某水运客商在毛竹刚生长时就剖开嫩竹，藏进烟土，躲避检查。　　</a:t>
            </a:r>
            <a:endParaRPr lang="en-US" altLang="zh-CN" sz="2400" dirty="0" smtClean="0">
              <a:solidFill>
                <a:prstClr val="black"/>
              </a:solidFill>
              <a:latin typeface="+mn-ea"/>
            </a:endParaRPr>
          </a:p>
          <a:p>
            <a:pPr indent="457200" algn="just">
              <a:lnSpc>
                <a:spcPts val="35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solidFill>
                  <a:prstClr val="black"/>
                </a:solidFill>
                <a:latin typeface="+mn-ea"/>
              </a:rPr>
              <a:t>一</a:t>
            </a:r>
            <a:r>
              <a:rPr lang="zh-CN" altLang="en-US" sz="2400" dirty="0">
                <a:solidFill>
                  <a:prstClr val="black"/>
                </a:solidFill>
                <a:latin typeface="+mn-ea"/>
              </a:rPr>
              <a:t>次，商船行至绍兴码头，该关卡一名师爷走上船用烟竿敲得竹杠“咯咯”响，客商以为师爷看出了破绽，便掏出数两银子塞给师爷，请求不要再“敲竹杠”。　　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8" name="图片 7" descr="4710b912c8fcc3cef35865d29045d688d53f20b2.jpg"/>
          <p:cNvPicPr>
            <a:picLocks noChangeAspect="1"/>
          </p:cNvPicPr>
          <p:nvPr/>
        </p:nvPicPr>
        <p:blipFill>
          <a:blip r:embed="rId2"/>
          <a:srcRect l="3759" t="4225" r="15419" b="16901"/>
          <a:stretch>
            <a:fillRect/>
          </a:stretch>
        </p:blipFill>
        <p:spPr>
          <a:xfrm>
            <a:off x="6143604" y="3189754"/>
            <a:ext cx="3000396" cy="1953746"/>
          </a:xfrm>
          <a:prstGeom prst="rect">
            <a:avLst/>
          </a:prstGeom>
        </p:spPr>
      </p:pic>
      <p:pic>
        <p:nvPicPr>
          <p:cNvPr id="10" name="图片 9" descr="5123970476041236802.jpg"/>
          <p:cNvPicPr>
            <a:picLocks noChangeAspect="1"/>
          </p:cNvPicPr>
          <p:nvPr/>
        </p:nvPicPr>
        <p:blipFill>
          <a:blip r:embed="rId3"/>
          <a:srcRect r="11425" b="15643"/>
          <a:stretch>
            <a:fillRect/>
          </a:stretch>
        </p:blipFill>
        <p:spPr>
          <a:xfrm>
            <a:off x="0" y="3190883"/>
            <a:ext cx="2928926" cy="1952617"/>
          </a:xfrm>
          <a:prstGeom prst="rect">
            <a:avLst/>
          </a:prstGeom>
        </p:spPr>
      </p:pic>
      <p:pic>
        <p:nvPicPr>
          <p:cNvPr id="11" name="图片 10" descr="W020110628566372574511.jpg"/>
          <p:cNvPicPr>
            <a:picLocks noChangeAspect="1"/>
          </p:cNvPicPr>
          <p:nvPr/>
        </p:nvPicPr>
        <p:blipFill>
          <a:blip r:embed="rId4"/>
          <a:srcRect r="11425"/>
          <a:stretch>
            <a:fillRect/>
          </a:stretch>
        </p:blipFill>
        <p:spPr>
          <a:xfrm>
            <a:off x="2928926" y="3214692"/>
            <a:ext cx="3214710" cy="1928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555790" y="2340918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</a:rPr>
              <a:t>从此，“敲竹杠”一词便在民间流传开来。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49352"/>
            <a:ext cx="70723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【</a:t>
            </a:r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吝啬</a:t>
            </a:r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】</a:t>
            </a:r>
            <a:r>
              <a:rPr lang="zh-CN" altLang="en-US" sz="2400" dirty="0" smtClean="0"/>
              <a:t>“吝啬”原来是两个人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928676"/>
            <a:ext cx="7000892" cy="4037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latin typeface="+mn-ea"/>
              </a:rPr>
              <a:t>大家肯定知道“吝啬”是形容人小气，但是却不一定知道这竟是两个人的名字。　　</a:t>
            </a:r>
            <a:endParaRPr lang="en-US" altLang="zh-CN" sz="2400" dirty="0" smtClean="0"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latin typeface="+mn-ea"/>
              </a:rPr>
              <a:t>很久以前有一个叫王吝的人，中秋前夕去看望老朋友李啬，但不舍得买月饼，就画了一个月饼，提着去到李家。结果李啬没在，他的儿子说，王伯伯提着月饼来我们家，我要回一份礼才是，于是画了一个大南瓜，送给王吝。　　</a:t>
            </a:r>
            <a:endParaRPr lang="en-US" altLang="zh-CN" sz="2400" dirty="0" smtClean="0">
              <a:latin typeface="+mn-ea"/>
            </a:endParaRPr>
          </a:p>
        </p:txBody>
      </p:sp>
      <p:pic>
        <p:nvPicPr>
          <p:cNvPr id="4" name="图片 3" descr="185802_5409973a766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92" y="2285998"/>
            <a:ext cx="2143108" cy="2857502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1214428"/>
            <a:ext cx="6572296" cy="2929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latin typeface="+mn-ea"/>
              </a:rPr>
              <a:t>后来李啬回问儿子王吝有送礼吗</a:t>
            </a:r>
            <a:r>
              <a:rPr lang="en-US" altLang="zh-CN" sz="2400" dirty="0" smtClean="0">
                <a:latin typeface="+mn-ea"/>
              </a:rPr>
              <a:t>?</a:t>
            </a:r>
            <a:r>
              <a:rPr lang="zh-CN" altLang="en-US" sz="2400" dirty="0" smtClean="0">
                <a:latin typeface="+mn-ea"/>
              </a:rPr>
              <a:t>儿子回到：“送了一盒月饼。” “那你回礼了吗？”儿子答：“回了一个这么大的南瓜。”　　</a:t>
            </a:r>
            <a:endParaRPr lang="en-US" altLang="zh-CN" sz="2400" dirty="0" smtClean="0"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latin typeface="+mn-ea"/>
              </a:rPr>
              <a:t>后来，人们把这个故事两人的名字吝啬，用来形容那些刻薄小气的人。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4" name="矩形 130053"/>
          <p:cNvSpPr/>
          <p:nvPr/>
        </p:nvSpPr>
        <p:spPr>
          <a:xfrm>
            <a:off x="1485900" y="571619"/>
            <a:ext cx="6057900" cy="37490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76225"/>
            <a:r>
              <a:rPr lang="zh-CN" altLang="en-US" sz="4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二、实词</a:t>
            </a:r>
            <a:endParaRPr lang="zh-CN" altLang="en-US" sz="495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  <a:p>
            <a:pPr lvl="0" indent="276225"/>
            <a:endParaRPr lang="zh-CN" altLang="en-US" sz="4950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  <a:p>
            <a:pPr lvl="0" indent="276225"/>
            <a:r>
              <a:rPr lang="zh-CN" altLang="en-US" sz="330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可分为：</a:t>
            </a:r>
            <a:r>
              <a:rPr lang="zh-CN" altLang="en-US" sz="3300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pitchFamily="2" charset="-122"/>
              </a:rPr>
              <a:t>名词、动词、形容词</a:t>
            </a:r>
            <a:endParaRPr lang="zh-CN" altLang="en-US" sz="3300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lvl="0" indent="276225"/>
            <a:r>
              <a:rPr lang="zh-CN" altLang="en-US" sz="3300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黑体" panose="02010609060101010101" pitchFamily="2" charset="-122"/>
              </a:rPr>
              <a:t>        数词、量词、代词</a:t>
            </a:r>
            <a:r>
              <a:rPr lang="zh-CN" altLang="en-US" sz="540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 </a:t>
            </a:r>
            <a:endParaRPr lang="zh-CN" altLang="en-US" sz="5400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  <a:p>
            <a:pPr lvl="0" indent="276225"/>
            <a:endParaRPr lang="zh-CN" altLang="en-US" sz="5400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3005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>
                                            <p:txEl>
                                              <p:charRg st="6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30054">
                                            <p:txEl>
                                              <p:charRg st="6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30054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4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2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2910" y="642924"/>
            <a:ext cx="53578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【</a:t>
            </a:r>
            <a:r>
              <a:rPr lang="zh-CN" altLang="en-US" sz="4000" dirty="0" smtClean="0">
                <a:latin typeface="隶书" pitchFamily="49" charset="-122"/>
                <a:ea typeface="隶书" pitchFamily="49" charset="-122"/>
              </a:rPr>
              <a:t>装蒜</a:t>
            </a:r>
            <a:r>
              <a:rPr lang="en-US" altLang="zh-CN" sz="4000" dirty="0" smtClean="0">
                <a:latin typeface="隶书" pitchFamily="49" charset="-122"/>
                <a:ea typeface="隶书" pitchFamily="49" charset="-122"/>
              </a:rPr>
              <a:t>】</a:t>
            </a:r>
            <a:r>
              <a:rPr lang="zh-CN" altLang="en-US" sz="2400" dirty="0" smtClean="0">
                <a:latin typeface="+mn-ea"/>
              </a:rPr>
              <a:t>水仙不开花</a:t>
            </a:r>
            <a:r>
              <a:rPr lang="en-US" altLang="zh-CN" sz="2400" dirty="0" smtClean="0">
                <a:latin typeface="+mn-ea"/>
              </a:rPr>
              <a:t>——</a:t>
            </a:r>
            <a:r>
              <a:rPr lang="zh-CN" altLang="en-US" sz="2400" dirty="0" smtClean="0">
                <a:latin typeface="+mn-ea"/>
              </a:rPr>
              <a:t>装蒜</a:t>
            </a:r>
            <a:r>
              <a:rPr lang="zh-CN" altLang="en-US" dirty="0" smtClean="0"/>
              <a:t>　　</a:t>
            </a:r>
            <a:endParaRPr lang="zh-CN" altLang="en-US" dirty="0"/>
          </a:p>
        </p:txBody>
      </p:sp>
      <p:pic>
        <p:nvPicPr>
          <p:cNvPr id="6" name="图片 5" descr="27196112249956345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1643056"/>
            <a:ext cx="1857356" cy="2473999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9" name="矩形 8"/>
          <p:cNvSpPr/>
          <p:nvPr/>
        </p:nvSpPr>
        <p:spPr>
          <a:xfrm>
            <a:off x="285720" y="1428742"/>
            <a:ext cx="65722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“你不要装蒜”，是在找人算账而对方装糊涂时常用的词语，那么“装蒜”源自哪里呢？　　</a:t>
            </a:r>
            <a:endParaRPr lang="en-US" altLang="zh-CN" sz="2400" dirty="0" smtClean="0">
              <a:latin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相传乾隆皇帝有一年春天到南方巡查，看到地里一片青蒜长得绿油油，便称赞了一番，翌年冬天去又去巡查，可惜这一季节青蒜尚未长出。　　</a:t>
            </a:r>
            <a:endParaRPr lang="zh-CN" altLang="en-US" sz="2400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1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g8.zol.com.cn/bbs/upload/17481/174802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562" y="3373319"/>
            <a:ext cx="2357422" cy="1770181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8" name="图片 7" descr="未标题-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546" y="3356260"/>
            <a:ext cx="2428892" cy="178724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9" name="矩形 8"/>
          <p:cNvSpPr/>
          <p:nvPr/>
        </p:nvSpPr>
        <p:spPr>
          <a:xfrm>
            <a:off x="357158" y="867560"/>
            <a:ext cx="8429684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为讨好皇帝，当地官吏差人把许多水仙移植到一起，远远望去其叶子酷似青蒜，乾隆看后果然赞不绝口，这位官吏也因此得以升迁。　</a:t>
            </a:r>
            <a:endParaRPr lang="en-US" altLang="zh-CN" sz="2400" dirty="0" smtClean="0">
              <a:latin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打这以后，人们就把弄虚作假或不懂装懂嘲讽为“装蒜”了。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0100" y="2142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latin typeface="隶书" pitchFamily="49" charset="-122"/>
                <a:ea typeface="隶书" pitchFamily="49" charset="-122"/>
              </a:rPr>
              <a:t>【</a:t>
            </a:r>
            <a:r>
              <a:rPr lang="zh-CN" altLang="en-US" sz="3600" dirty="0" smtClean="0">
                <a:latin typeface="隶书" pitchFamily="49" charset="-122"/>
                <a:ea typeface="隶书" pitchFamily="49" charset="-122"/>
              </a:rPr>
              <a:t>倒霉</a:t>
            </a:r>
            <a:r>
              <a:rPr lang="en-US" altLang="zh-CN" sz="3600" dirty="0" smtClean="0">
                <a:latin typeface="隶书" pitchFamily="49" charset="-122"/>
                <a:ea typeface="隶书" pitchFamily="49" charset="-122"/>
              </a:rPr>
              <a:t>】</a:t>
            </a:r>
            <a:r>
              <a:rPr lang="zh-CN" altLang="en-US" sz="2400" dirty="0" smtClean="0"/>
              <a:t>这个词是怎么来的？　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428596" y="1071552"/>
            <a:ext cx="8358246" cy="348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ts val="35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latin typeface="+mn-ea"/>
              </a:rPr>
              <a:t>　做事不顺利，或遇到不吉利的情况，我们便会用“倒霉”来形容，你知道这是为什么吗？　　</a:t>
            </a:r>
            <a:endParaRPr lang="en-US" altLang="zh-CN" sz="2400" dirty="0" smtClean="0">
              <a:latin typeface="+mn-ea"/>
            </a:endParaRPr>
          </a:p>
          <a:p>
            <a:pPr indent="457200">
              <a:lnSpc>
                <a:spcPts val="35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latin typeface="+mn-ea"/>
              </a:rPr>
              <a:t>古时读书人要做官，都要参加科举考试。明朝时，应考者如果考不中，就要把家门前立起的旗杆倒下拿走，称为“倒楣”。</a:t>
            </a:r>
            <a:endParaRPr lang="en-US" altLang="zh-CN" sz="2400" dirty="0" smtClean="0">
              <a:latin typeface="+mn-ea"/>
            </a:endParaRPr>
          </a:p>
          <a:p>
            <a:pPr indent="457200">
              <a:lnSpc>
                <a:spcPts val="35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latin typeface="+mn-ea"/>
              </a:rPr>
              <a:t>“楣”与“霉”读音相近，江浙一带的人就把遇事运气不好、不吉利叫“倒楣”亦即“倒霉”了。　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43174" y="3537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latin typeface="隶书" pitchFamily="49" charset="-122"/>
                <a:ea typeface="隶书" pitchFamily="49" charset="-122"/>
              </a:rPr>
              <a:t>【</a:t>
            </a:r>
            <a:r>
              <a:rPr lang="zh-CN" altLang="en-US" sz="3600" dirty="0" smtClean="0">
                <a:latin typeface="隶书" pitchFamily="49" charset="-122"/>
                <a:ea typeface="隶书" pitchFamily="49" charset="-122"/>
              </a:rPr>
              <a:t>吃醋</a:t>
            </a:r>
            <a:r>
              <a:rPr lang="en-US" altLang="zh-CN" sz="3600" dirty="0" smtClean="0">
                <a:latin typeface="隶书" pitchFamily="49" charset="-122"/>
                <a:ea typeface="隶书" pitchFamily="49" charset="-122"/>
              </a:rPr>
              <a:t>】</a:t>
            </a:r>
            <a:r>
              <a:rPr lang="zh-CN" altLang="en-US" sz="2400" dirty="0" smtClean="0"/>
              <a:t>你吃什么醋</a:t>
            </a:r>
            <a:r>
              <a:rPr lang="zh-CN" altLang="en-US" dirty="0" smtClean="0"/>
              <a:t>　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428860" y="1000114"/>
            <a:ext cx="64294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唐朝宰相房玄龄的夫人好嫉妒，唐太宗有意赐房玄龄几位妾室，房不敢接受。唐太宗便对房玄龄夫人说：若要嫉妒就选择死，并给她准备了一壶“毒酒”。房夫人接过“毒酒”一饮而尽，以示“宁死而妒”。　　</a:t>
            </a:r>
            <a:endParaRPr lang="en-US" altLang="zh-CN" sz="2400" dirty="0" smtClean="0">
              <a:latin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其实，唐太宗给她的只是一壶醋，于是就有了“吃醋”之典。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7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857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  <a:latin typeface="隶书" pitchFamily="49" charset="-122"/>
                <a:ea typeface="隶书" pitchFamily="49" charset="-122"/>
              </a:rPr>
              <a:t>【</a:t>
            </a:r>
            <a:r>
              <a:rPr lang="zh-CN" altLang="en-US" sz="3600" dirty="0" smtClean="0">
                <a:solidFill>
                  <a:srgbClr val="FFC000"/>
                </a:solidFill>
                <a:latin typeface="隶书" pitchFamily="49" charset="-122"/>
                <a:ea typeface="隶书" pitchFamily="49" charset="-122"/>
              </a:rPr>
              <a:t>断肠</a:t>
            </a:r>
            <a:r>
              <a:rPr lang="en-US" altLang="zh-CN" sz="3600" dirty="0" smtClean="0">
                <a:solidFill>
                  <a:srgbClr val="FFC000"/>
                </a:solidFill>
                <a:latin typeface="隶书" pitchFamily="49" charset="-122"/>
                <a:ea typeface="隶书" pitchFamily="49" charset="-122"/>
              </a:rPr>
              <a:t>】</a:t>
            </a:r>
            <a:r>
              <a:rPr lang="zh-CN" altLang="en-US" sz="2400" dirty="0" smtClean="0">
                <a:solidFill>
                  <a:srgbClr val="FFC000"/>
                </a:solidFill>
              </a:rPr>
              <a:t>母爱的象征</a:t>
            </a:r>
            <a:r>
              <a:rPr lang="zh-CN" altLang="en-US" sz="2400" dirty="0" smtClean="0">
                <a:solidFill>
                  <a:schemeClr val="bg1"/>
                </a:solidFill>
              </a:rPr>
              <a:t>　</a:t>
            </a:r>
            <a:r>
              <a:rPr lang="zh-CN" altLang="en-US" dirty="0" smtClean="0">
                <a:solidFill>
                  <a:schemeClr val="bg1"/>
                </a:solidFill>
              </a:rPr>
              <a:t>　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865406"/>
            <a:ext cx="657229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“夕阳西下，断肠人在天涯”，这个词背后有着一个关于母爱的故事。　　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传说东晋时有个姓桓的大官坐船在三峡航行，手下有人捉到一只小猿，母猿沿岸哀叫，后来虽跳到了船上，但气绝而死。有人剖开它的肚子，只见肠已裂成一寸一寸的。　　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从此，形容悲痛到极点就用肠断或者断肠了。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680" y="370205"/>
            <a:ext cx="8883650" cy="38747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捉刀[zhuō dāo]</a:t>
            </a:r>
            <a:endParaRPr lang="zh-CN" altLang="en-US" sz="2800"/>
          </a:p>
          <a:p>
            <a:r>
              <a:rPr lang="en-US" altLang="zh-CN" sz="2000"/>
              <a:t>1</a:t>
            </a:r>
            <a:r>
              <a:rPr lang="zh-CN" altLang="en-US" sz="2000"/>
              <a:t>、曹操 将接见 匈奴 来使，自以为形陋不足以雄远国，使 崔季珪 代，自己捉刀立床头。会见完毕，使人问 匈奴 使：“ 魏王 何如？”使答：“ 魏王 雅量非常，然床头捉刀人，此乃英雄也。”见《太平御览》卷四四四引 晋 裴启 《语林》、 南朝 宋 刘义庆 《世说新语·容止》。</a:t>
            </a:r>
            <a:endParaRPr lang="zh-CN" altLang="en-US" sz="2000"/>
          </a:p>
          <a:p>
            <a:r>
              <a:rPr lang="en-US" altLang="zh-CN" sz="2000"/>
              <a:t>2</a:t>
            </a:r>
            <a:r>
              <a:rPr lang="zh-CN" altLang="en-US" sz="2000"/>
              <a:t>、唐 刘知几 辨其非事实。见《史通·暗惑》。后因称代人作文或顶替人做事为“捉刀”。 清 徐述夔 《八洞天·补南陔》：“弱笔岂堪捉刀，还须先生自作。” 清 俞樾 《春在堂随笔》卷十：“﹝ 许三多 ﹞于归后，为其壻捉刀。作试帖诗甚工。女子能诗者多，能为试帖者颇少。”参见“ 捉刀人 ”。</a:t>
            </a:r>
            <a:endParaRPr lang="zh-CN" altLang="en-US" sz="2000"/>
          </a:p>
          <a:p>
            <a:r>
              <a:rPr lang="en-US" altLang="zh-CN" sz="2000"/>
              <a:t>3</a:t>
            </a:r>
            <a:r>
              <a:rPr lang="zh-CN" altLang="en-US" sz="2000"/>
              <a:t>、借指卫士。</a:t>
            </a:r>
            <a:endParaRPr lang="zh-CN" altLang="en-US" sz="2000"/>
          </a:p>
          <a:p>
            <a:r>
              <a:rPr lang="zh-CN" altLang="en-US" sz="2000"/>
              <a:t>《资治通鉴·齐武帝永明二年》：“旧制：诸王在都，唯得置捉刀左右四十人。” 胡三省 注：“捉刀，执刀以卫左右者也。”</a:t>
            </a:r>
            <a:endParaRPr lang="zh-CN" altLang="en-US" sz="200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510" y="57150"/>
            <a:ext cx="254000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左袒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43510" y="835660"/>
            <a:ext cx="2540000" cy="3505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左袒，指古代仪礼，露出左臂;管偏护一方叫左袒。见《聊斋志异·李伯言》:"李见王，隐存左袒意。"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4634230" y="220345"/>
            <a:ext cx="4411980" cy="484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基本解释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(1) [take sides with] 汉高祖刘邦死后,吕后当权,培植吕姓的势力,吕后死,太尉周勃夺取吕氏的兵权,就在军中对众人说:"拥护吕氏的右袒(露出右臂),拥护刘氏的左袒。"军中都左袒。后来管偏护一方叫左袒。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(2) [be partial to]∶在案件中倾向于赞同某一方或问题的某一面的。</a:t>
            </a:r>
            <a:endParaRPr lang="zh-CN" altLang="en-US" sz="240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815" y="8826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折腰 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5400" y="610235"/>
            <a:ext cx="9093200" cy="3931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【解释】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1、弯腰行礼，通常是指失去自尊。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2、屈身事奉:摧眉折腰事权贵。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【出处】《晋书·陶潜传》载:陶渊明曾为彭泽县令，州郡派督邮巡视至县，县吏劝陶束带迎见，他感叹地说:"吾不能为五斗米折腰，拳拳事乡里小人邪!"</a:t>
            </a:r>
            <a:endParaRPr lang="zh-CN" altLang="en-US"/>
          </a:p>
          <a:p>
            <a:r>
              <a:rPr lang="zh-CN" altLang="en-US"/>
              <a:t>不为五斗米折腰</a:t>
            </a:r>
            <a:endParaRPr lang="zh-CN" altLang="en-US"/>
          </a:p>
          <a:p>
            <a:r>
              <a:rPr lang="zh-CN" altLang="en-US"/>
              <a:t>不为五斗米折腰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【示例】李白《梦游天姥吟留别》:"安能摧眉折腰事权贵，使我不得开心颜?"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后来引申为倾倒、崇拜，如毛泽东《沁园春·雪》:"江山如此多娇，引无数英雄竞折腰。"</a:t>
            </a:r>
            <a:endParaRPr lang="zh-CN" alt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485" y="85090"/>
            <a:ext cx="2540000" cy="457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桑梓</a:t>
            </a:r>
            <a:endParaRPr lang="zh-CN" altLang="en-US" sz="2400" b="1"/>
          </a:p>
        </p:txBody>
      </p:sp>
      <p:sp>
        <p:nvSpPr>
          <p:cNvPr id="3" name="文本框 2"/>
          <p:cNvSpPr txBox="1"/>
          <p:nvPr/>
        </p:nvSpPr>
        <p:spPr>
          <a:xfrm>
            <a:off x="227330" y="802640"/>
            <a:ext cx="5614670" cy="91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古代常在家屋旁栽种桑树和梓树。又说家乡的桑树和梓树是父母种的,要对它表示敬意。后人用“桑梓”比喻故乡。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34685" y="942975"/>
            <a:ext cx="2540000" cy="3385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《诗·小雅·小牟》记载:“淮桑与梓，必恭敬止。靡瞻匪父，靡依匪母。”意思是见了桑梓容易引起对父母的怀念，所以起恭敬之心，后世即以桑梓作为家乡的代称。如唐代大诗人柳宗元的《闻黄骊诗》中就有“乡禽何事亦来此，今我生心忆桑梓”的感伤之句。</a:t>
            </a:r>
            <a:endParaRPr lang="zh-CN" alt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960" y="146685"/>
            <a:ext cx="8910320" cy="4179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秦晋（</a:t>
            </a:r>
            <a:r>
              <a:rPr lang="zh-CN" altLang="en-US" sz="2800"/>
              <a:t>秦晉）[qín jìn]</a:t>
            </a:r>
            <a:endParaRPr lang="zh-CN" altLang="en-US" sz="2800"/>
          </a:p>
          <a:p>
            <a:r>
              <a:rPr lang="zh-CN" altLang="en-US" sz="2400"/>
              <a:t>指 春秋 时期的 秦 晋 两国。</a:t>
            </a:r>
            <a:endParaRPr lang="zh-CN" altLang="en-US" sz="2400"/>
          </a:p>
          <a:p>
            <a:r>
              <a:rPr lang="zh-CN" altLang="en-US" sz="2400"/>
              <a:t>《左传·成公十一年》：“ 秦 晋 为成，将会於 令狐 。”《国语·晋语八》：“ 秦 晋 不和久矣。今日之事幸而集，子孙饗之。不集，三军之士暴骨。” 北周 庾信 《慕容宁神道碑》：“衿带 关 辅 ，脣齿 秦 晋 。”</a:t>
            </a:r>
            <a:endParaRPr lang="zh-CN" altLang="en-US" sz="2400"/>
          </a:p>
          <a:p>
            <a:r>
              <a:rPr lang="zh-CN" altLang="en-US" sz="2400"/>
              <a:t>春秋 时 秦 晋 两国世为婚姻，后因以指两姓联姻。</a:t>
            </a:r>
            <a:endParaRPr lang="zh-CN" altLang="en-US" sz="2400"/>
          </a:p>
          <a:p>
            <a:r>
              <a:rPr lang="zh-CN" altLang="en-US" sz="2400"/>
              <a:t>唐 杜甫 《送大理封主簿五郎亲事不合遂停》诗：“颇谓 秦 晋 匹，从来 王 谢 郎。” 元 王实甫 《西厢记》第二本第一折：“倒陪家门，情愿与英雄结婚姻，成 秦 晋 。” 苏曼殊 《绛纱记》：“父有契友，固一乡祭酒，与吾父约，有子女必谐 秦 晋 。”</a:t>
            </a:r>
            <a:endParaRPr lang="zh-CN" alt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4" name="矩形 148483"/>
          <p:cNvSpPr/>
          <p:nvPr/>
        </p:nvSpPr>
        <p:spPr>
          <a:xfrm>
            <a:off x="1143000" y="457200"/>
            <a:ext cx="7086600" cy="4160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000" b="1" dirty="0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（一）名词：</a:t>
            </a:r>
            <a:r>
              <a:rPr lang="zh-CN" altLang="en-US" sz="27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表示人或事物的名称。</a:t>
            </a:r>
            <a:endParaRPr lang="zh-CN" altLang="en-US" sz="27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例如：</a:t>
            </a:r>
            <a:endParaRPr lang="zh-CN" altLang="en-US" sz="2400" dirty="0">
              <a:latin typeface="华文中宋" pitchFamily="2" charset="-122"/>
              <a:ea typeface="华文中宋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 雷锋  同志  作家  老师  学生   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（表人）</a:t>
            </a:r>
            <a:endParaRPr lang="zh-CN" altLang="en-US" sz="2400" b="1" dirty="0">
              <a:latin typeface="华文中宋" pitchFamily="2" charset="-122"/>
              <a:ea typeface="华文中宋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 水   山  马  飞机  车辆  道德   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（表物）</a:t>
            </a:r>
            <a:endParaRPr lang="zh-CN" altLang="en-US" sz="2400" b="1" dirty="0">
              <a:latin typeface="华文中宋" pitchFamily="2" charset="-122"/>
              <a:ea typeface="华文中宋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 秋天  明年  早晨  现在  过去  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（表时间）</a:t>
            </a:r>
            <a:endParaRPr lang="zh-CN" altLang="en-US" sz="2400" b="1" dirty="0">
              <a:latin typeface="华文中宋" pitchFamily="2" charset="-122"/>
              <a:ea typeface="华文中宋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   上海  中国  亚洲  远处  里屋   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（表处所）</a:t>
            </a:r>
            <a:endParaRPr lang="zh-CN" altLang="en-US" sz="2400" b="1" dirty="0">
              <a:latin typeface="华文中宋" pitchFamily="2" charset="-122"/>
              <a:ea typeface="华文中宋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上  下  前  后  以上  以下  上面  左右 </a:t>
            </a:r>
            <a:r>
              <a:rPr lang="zh-CN" altLang="en-US" sz="2100" b="1" dirty="0">
                <a:latin typeface="华文中宋" pitchFamily="2" charset="-122"/>
                <a:ea typeface="华文中宋" pitchFamily="2" charset="-122"/>
              </a:rPr>
              <a:t>（表示方位）</a:t>
            </a:r>
            <a:endParaRPr lang="zh-CN" altLang="en-US" sz="21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5095" y="114935"/>
            <a:ext cx="8975725" cy="10090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东床 </a:t>
            </a:r>
            <a:endParaRPr lang="zh-CN" altLang="en-US" sz="2400" b="1"/>
          </a:p>
          <a:p>
            <a:r>
              <a:rPr lang="zh-CN" altLang="en-US"/>
              <a:t>东床就是女婿。对女婿称"东床"，源于晋代我国著名大书法家王羲之袒腹(也作坦腹)东床的传说。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545" y="911860"/>
            <a:ext cx="9140190" cy="3995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1600"/>
          </a:p>
          <a:p>
            <a:r>
              <a:rPr lang="zh-CN" altLang="en-US" sz="1600"/>
              <a:t>折叠乘龙快婿</a:t>
            </a:r>
            <a:endParaRPr lang="zh-CN" altLang="en-US" sz="1600"/>
          </a:p>
          <a:p>
            <a:r>
              <a:rPr lang="zh-CN" altLang="en-US" sz="1600"/>
              <a:t>乘龙快婿的典故出自于《东周列国志》，相传秦穆公有个女儿，起名弄玉，自幼变聪慧过人，长成后有着绝世的容颜，尤善吹笙，其声如凤鸣。待弄玉15岁的时候，秦穆公开始考虑为她找个佳婿，弄玉说：必得善吹笙的人，能与我唱和，否则，一概不嫁。后来有一天，弄玉做了一个梦，在梦中有个仙人与她笙萧唱和，那仙人自称是华山之主。弄玉梦醒后当即告诉了秦穆公，秦穆公便派人到华山去寻找，果然找到了一个异人，名叫萧史，羽冠鹤衣 ，玉貌丹唇，飘飘然有超尘脱俗之姿。使者将萧史接回来以后，穆公命其吹萧，一时间百鸟合鸣，穆公大喜，遂将弄玉许配给了萧史。后一日，夫妇二人在月下吹萧，天空中飞来一龙一凤，于是，萧史跨龙，弄玉乘凤，翔云而去。留下乘龙快婿的一段佳话。</a:t>
            </a:r>
            <a:endParaRPr lang="zh-CN" altLang="en-US" sz="1600"/>
          </a:p>
          <a:p>
            <a:r>
              <a:rPr lang="zh-CN" altLang="en-US" sz="1600"/>
              <a:t>折叠东床快婿</a:t>
            </a:r>
            <a:endParaRPr lang="zh-CN" altLang="en-US" sz="1600"/>
          </a:p>
          <a:p>
            <a:r>
              <a:rPr lang="zh-CN" altLang="en-US" sz="1600"/>
              <a:t>相比之下，东床快婿这个典故更加真实而生动一些。说东晋的时候有个大官叫郗鉴，他想给自己的女儿选个好女婿，打听到王家的子弟个个都相貌堂堂，才华出众。于是就派了一个人去王家考察。王家子弟们听说了后都很兴奋，一个个都正襟危坐，衣冠楚楚。惟独有一个人斜靠在东边的竹床上，坦胸露腹，手里还拿着块馒头大吃大嚼。听使者回去后这么一说，郗鉴居然偏偏就选中了那个旁若无人的小子。而这个小子不是旁人，正是历史上赫赫有名的大书法家王羲之。</a:t>
            </a:r>
            <a:endParaRPr lang="zh-CN" altLang="en-US" sz="160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315" y="199390"/>
            <a:ext cx="5753100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鸡肋</a:t>
            </a:r>
            <a:r>
              <a:rPr lang="zh-CN" altLang="en-US"/>
              <a:t> ：出自《三国志·魏书·武帝纪》裴松之注引《九州春秋》曰:"夫鸡肋，弃之如可惜，食之无所得，以比汉中，知王欲还也。"(食之无肉，弃之有味)。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315" y="1268730"/>
            <a:ext cx="2540000" cy="457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请缨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1171575" y="1390650"/>
            <a:ext cx="6202680" cy="642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缨:拘系人的绳子。请缨，指请求给他一根长缨，比喻主动请求担当重任。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315" y="2033270"/>
            <a:ext cx="9084945" cy="2011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西汉武帝时，南越王请求与汉和亲，武帝打算乘机说服南越王归附汉朝。谏议大夫终军主动请求说：“请您给我一根长缨，我一定会把南越王绑来送到您的殿下。”终军不辱使命，最终说服南越王向汉朝称臣基本解释 汉书·终军传》载：“ 南越 与 汉 和亲，乃遣 军 使 南越 ，说其王，欲令入朝，比内诸侯。 　　军 自请：‘愿受长缨，必羁 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南越王 而致之阙下。’”后以“请缨”指自告奋勇请求杀敌。 唐 王勃 《秋日登洪府滕王阁饯别序》：“无路请缨，等 终军 之弱冠；有怀投笔，爱 宗悫 之长风。” </a:t>
            </a:r>
            <a:endParaRPr lang="zh-CN" alt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070" y="829310"/>
            <a:ext cx="8983980" cy="3386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红豆[hóng dòu]</a:t>
            </a:r>
            <a:endParaRPr lang="zh-CN" altLang="en-US" sz="2400"/>
          </a:p>
          <a:p>
            <a:r>
              <a:rPr lang="zh-CN" altLang="en-US" sz="2400"/>
              <a:t>红豆树、海红豆及相思子等植物种子的统称。其色鲜红，文学作品中常用以象征爱情或相思。</a:t>
            </a:r>
            <a:endParaRPr lang="zh-CN" altLang="en-US" sz="2400"/>
          </a:p>
          <a:p>
            <a:r>
              <a:rPr lang="zh-CN" altLang="en-US" sz="2400"/>
              <a:t>唐 王维 《相思》诗：“红豆生南国，春来发几枝。愿君多採擷，此物最相思。” 前蜀 牛希济 《生查子》词：“红豆不堪看，满眼相思泪。” 清 孔尚任 《桃花扇·传歌》：“莫将红豆轻抛弃，学就晓风残月坠。” 宗璞 《红豆》：“ 江玫 坐在床边，用发颤的手揭开了盒盖。盒中露出来血点似的两粒红豆，镶在一个银丝编成的指环上。”</a:t>
            </a:r>
            <a:endParaRPr lang="zh-CN" altLang="en-US" sz="240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3"/>
          <p:cNvSpPr>
            <a:spLocks noGrp="1"/>
          </p:cNvSpPr>
          <p:nvPr>
            <p:ph type="body" idx="4294967295"/>
          </p:nvPr>
        </p:nvSpPr>
        <p:spPr>
          <a:xfrm>
            <a:off x="0" y="1005840"/>
            <a:ext cx="8914130" cy="3772535"/>
          </a:xfrm>
        </p:spPr>
        <p:txBody>
          <a:bodyPr vert="horz" wrap="square" lIns="68580" tIns="34290" rIns="68580" bIns="34290" anchor="t">
            <a:normAutofit fontScale="90000"/>
          </a:bodyPr>
          <a:p>
            <a:pPr lvl="0" eaLnBrk="1" hangingPunct="1">
              <a:buNone/>
            </a:pPr>
            <a:endParaRPr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问鼎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出自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左传</a:t>
            </a:r>
            <a:r>
              <a:rPr lang="en-US" altLang="zh-CN" b="1" dirty="0">
                <a:ea typeface="楷体_GB2312" pitchFamily="49" charset="-122"/>
              </a:rPr>
              <a:t>·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宣公三年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楚子伐陆浑之戎，遂至于雒，观兵于周疆。定王使王孙满劳楚子。楚子</a:t>
            </a:r>
            <a:r>
              <a:rPr lang="zh-CN" altLang="en-US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问鼎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之大小、轻重焉。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/>
              <a:t> 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后来称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图谋王位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zh-CN" altLang="en-US" b="1" dirty="0">
                <a:ea typeface="楷体_GB2312" pitchFamily="49" charset="-122"/>
              </a:rPr>
              <a:t>“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问鼎</a:t>
            </a:r>
            <a:r>
              <a:rPr lang="zh-CN" altLang="en-US" b="1" dirty="0"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3"/>
          <p:cNvSpPr>
            <a:spLocks noGrp="1"/>
          </p:cNvSpPr>
          <p:nvPr>
            <p:ph type="body" idx="4294967295"/>
          </p:nvPr>
        </p:nvSpPr>
        <p:spPr>
          <a:xfrm>
            <a:off x="0" y="951230"/>
            <a:ext cx="8690610" cy="3651885"/>
          </a:xfrm>
        </p:spPr>
        <p:txBody>
          <a:bodyPr vert="horz" wrap="square" lIns="68580" tIns="34290" rIns="68580" bIns="34290" anchor="t">
            <a:normAutofit fontScale="90000"/>
          </a:bodyPr>
          <a:p>
            <a:pPr lvl="0"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中肯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出自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庄子</a:t>
            </a:r>
            <a:r>
              <a:rPr lang="en-US" altLang="zh-CN" b="1" dirty="0">
                <a:ea typeface="楷体_GB2312" pitchFamily="49" charset="-122"/>
              </a:rPr>
              <a:t>·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养生主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技经肯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（附着在骨头上的肌肉）</a:t>
            </a:r>
            <a:r>
              <a:rPr lang="zh-CN" altLang="en-US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綮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（筋肉聚结的地方）之未尝，而况大觚乎？</a:t>
            </a:r>
            <a:r>
              <a:rPr lang="zh-CN" altLang="en-US" b="1" dirty="0">
                <a:ea typeface="楷体_GB2312" pitchFamily="49" charset="-122"/>
              </a:rPr>
              <a:t>”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ea typeface="楷体_GB2312" pitchFamily="49" charset="-122"/>
              </a:rPr>
              <a:t>        后来就用“中肯綮”表示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切中要害</a:t>
            </a:r>
            <a:r>
              <a:rPr lang="zh-CN" altLang="en-US" b="1" dirty="0">
                <a:ea typeface="楷体_GB2312" pitchFamily="49" charset="-122"/>
              </a:rPr>
              <a:t>的意思。</a:t>
            </a:r>
            <a:r>
              <a:rPr lang="zh-CN" altLang="en-US" dirty="0"/>
              <a:t>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都中遇事剖析，动</a:t>
            </a:r>
            <a:r>
              <a:rPr lang="zh-CN" altLang="en-US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中肯綮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。（</a:t>
            </a: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元史</a:t>
            </a:r>
            <a:r>
              <a:rPr lang="en-US" altLang="zh-CN" b="1" dirty="0">
                <a:solidFill>
                  <a:schemeClr val="accent2"/>
                </a:solidFill>
                <a:ea typeface="楷体_GB2312" pitchFamily="49" charset="-122"/>
              </a:rPr>
              <a:t>·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王都中传</a:t>
            </a: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0" y="897890"/>
            <a:ext cx="8998585" cy="3687445"/>
          </a:xfrm>
        </p:spPr>
        <p:txBody>
          <a:bodyPr vert="horz" wrap="square" lIns="68580" tIns="34290" rIns="68580" bIns="34290" anchor="t">
            <a:normAutofit lnSpcReduction="20000"/>
          </a:bodyPr>
          <a:p>
            <a:pPr lvl="0"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掣肘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吕氏春秋</a:t>
            </a:r>
            <a:r>
              <a:rPr lang="en-US" altLang="zh-CN" b="1" dirty="0">
                <a:ea typeface="楷体_GB2312" pitchFamily="49" charset="-122"/>
              </a:rPr>
              <a:t>·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具备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至于亶父，邑吏皆朝，宓子贱令吏二人书（写字），吏方将书，宓子贱从旁时</a:t>
            </a:r>
            <a:r>
              <a:rPr lang="zh-CN" altLang="en-US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掣（拉）摇其肘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，吏书之不善，则宓子贱为之怒。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宓子以此谏寡人之不肖也！寡人之乱宓子，而令宓子不得行其术，必数有之矣。微二人，寡人几过！ 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3"/>
          <p:cNvSpPr>
            <a:spLocks noGrp="1"/>
          </p:cNvSpPr>
          <p:nvPr>
            <p:ph type="body" idx="4294967295"/>
          </p:nvPr>
        </p:nvSpPr>
        <p:spPr>
          <a:xfrm>
            <a:off x="0" y="843915"/>
            <a:ext cx="8517255" cy="3750945"/>
          </a:xfrm>
        </p:spPr>
        <p:txBody>
          <a:bodyPr vert="horz" wrap="square" lIns="68580" tIns="34290" rIns="68580" bIns="34290" anchor="t">
            <a:normAutofit lnSpcReduction="10000"/>
          </a:bodyPr>
          <a:p>
            <a:pPr lvl="0" eaLnBrk="1" hangingPunct="1">
              <a:buNone/>
            </a:pP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先河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出自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礼记</a:t>
            </a:r>
            <a:r>
              <a:rPr lang="en-US" altLang="zh-CN" b="1" dirty="0">
                <a:ea typeface="楷体_GB2312" pitchFamily="49" charset="-122"/>
              </a:rPr>
              <a:t>·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学记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三王之祭川也，皆</a:t>
            </a:r>
            <a:r>
              <a:rPr lang="zh-CN" altLang="en-US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先河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而后海，或源也，或委也，此之谓务本。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后世用</a:t>
            </a:r>
            <a:r>
              <a:rPr lang="zh-CN" altLang="en-US" b="1" dirty="0">
                <a:ea typeface="楷体_GB2312" pitchFamily="49" charset="-122"/>
              </a:rPr>
              <a:t>“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先河</a:t>
            </a:r>
            <a:r>
              <a:rPr lang="zh-CN" altLang="en-US" b="1" dirty="0"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来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指事物或学术的创始人、倡导人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3"/>
          <p:cNvSpPr>
            <a:spLocks noGrp="1"/>
          </p:cNvSpPr>
          <p:nvPr>
            <p:ph type="body" idx="4294967295"/>
          </p:nvPr>
        </p:nvSpPr>
        <p:spPr>
          <a:xfrm>
            <a:off x="0" y="897890"/>
            <a:ext cx="8729980" cy="3467735"/>
          </a:xfrm>
        </p:spPr>
        <p:txBody>
          <a:bodyPr vert="horz" wrap="square" lIns="68580" tIns="34290" rIns="68580" bIns="34290" anchor="t">
            <a:normAutofit/>
          </a:bodyPr>
          <a:p>
            <a:pPr lvl="0"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切磋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出自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诗经</a:t>
            </a:r>
            <a:r>
              <a:rPr lang="en-US" altLang="zh-CN" b="1" dirty="0">
                <a:ea typeface="楷体_GB2312" pitchFamily="49" charset="-122"/>
              </a:rPr>
              <a:t>·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卫风</a:t>
            </a:r>
            <a:r>
              <a:rPr lang="en-US" altLang="zh-CN" b="1" dirty="0">
                <a:ea typeface="楷体_GB2312" pitchFamily="49" charset="-122"/>
              </a:rPr>
              <a:t>·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淇奥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有匪君子，如切如磋，如琢如磨。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后来用</a:t>
            </a:r>
            <a:r>
              <a:rPr lang="zh-CN" altLang="en-US" b="1" dirty="0">
                <a:ea typeface="楷体_GB2312" pitchFamily="49" charset="-122"/>
              </a:rPr>
              <a:t>“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切磋</a:t>
            </a:r>
            <a:r>
              <a:rPr lang="zh-CN" altLang="en-US" b="1" dirty="0">
                <a:ea typeface="楷体_GB2312" pitchFamily="49" charset="-122"/>
              </a:rPr>
              <a:t>”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表示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相互研讨学习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的意思。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礼</a:t>
            </a: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云：</a:t>
            </a:r>
            <a:r>
              <a:rPr lang="zh-CN" altLang="en-US" b="1" dirty="0">
                <a:solidFill>
                  <a:schemeClr val="accent2"/>
                </a:solidFill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独学而无友，则孤陋而寡闻。</a:t>
            </a:r>
            <a:r>
              <a:rPr lang="zh-CN" altLang="en-US" b="1" dirty="0">
                <a:solidFill>
                  <a:schemeClr val="accent2"/>
                </a:solidFill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盖须</a:t>
            </a:r>
            <a:r>
              <a:rPr lang="zh-CN" altLang="en-US" b="1" dirty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切磋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相起明也。（</a:t>
            </a: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颜氏家训</a:t>
            </a:r>
            <a:r>
              <a:rPr lang="en-US" altLang="zh-CN" b="1" dirty="0">
                <a:solidFill>
                  <a:schemeClr val="accent2"/>
                </a:solidFill>
                <a:ea typeface="楷体_GB2312" pitchFamily="49" charset="-122"/>
              </a:rPr>
              <a:t>·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勉学</a:t>
            </a: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535" y="194310"/>
            <a:ext cx="8937625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来鸿</a:t>
            </a:r>
            <a:endParaRPr lang="zh-CN" altLang="en-US"/>
          </a:p>
          <a:p>
            <a:r>
              <a:rPr lang="zh-CN" altLang="en-US"/>
              <a:t>本义：特指沿着鲁西地区东平湖—南阳湖—独山湖—昭阳湖—微山湖一线的水系来回迁徙的大雁) ，现在指书信。</a:t>
            </a:r>
            <a:endParaRPr lang="zh-CN" altLang="en-US"/>
          </a:p>
          <a:p>
            <a:r>
              <a:rPr lang="zh-CN" altLang="en-US"/>
              <a:t>来鸿去燕，比喻行踪漂泊不定的人。</a:t>
            </a:r>
            <a:endParaRPr lang="zh-CN" alt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0320" y="104775"/>
            <a:ext cx="9377680" cy="503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桑榆[sāng yú]</a:t>
            </a:r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、桑树与榆树。</a:t>
            </a:r>
            <a:endParaRPr lang="zh-CN" altLang="en-US"/>
          </a:p>
          <a:p>
            <a:r>
              <a:rPr lang="zh-CN" altLang="en-US"/>
              <a:t>汉 刘向 《九叹·怨思》：“孤雌吟於高墉兮，鸣鳩栖於桑榆。”《晋书·夏侯湛传》：“鸿鵠一举，横四海之区，出青云之外，而尺鷃不陵桑榆。”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、日落时光照桑榆树端，因以指日暮。</a:t>
            </a:r>
            <a:endParaRPr lang="zh-CN" altLang="en-US"/>
          </a:p>
          <a:p>
            <a:r>
              <a:rPr lang="zh-CN" altLang="en-US"/>
              <a:t>《太平御览》卷三引《淮南子》：“日西垂，景在树端，谓之桑榆。” 唐 刘知几 《史通·叙事》：“夫杲日流景，则列星寝耀；桑榆既夕，而辰象粲然。” 清 魏源 《客怀八首柬龚定庵舍人》诗之四：“安得遵云衢，及此桑榆光。”</a:t>
            </a:r>
            <a:endParaRPr lang="zh-CN" altLang="en-US"/>
          </a:p>
          <a:p>
            <a:r>
              <a:rPr lang="zh-CN" altLang="en-US"/>
              <a:t>《后汉书·冯异传》：“始虽垂翅 回谿 ，终能奋翼 黽池 ，可谓失之东隅，收之桑榆。”因以</a:t>
            </a:r>
            <a:r>
              <a:rPr lang="en-US" altLang="zh-CN"/>
              <a:t>3</a:t>
            </a:r>
            <a:r>
              <a:rPr lang="zh-CN" altLang="en-US"/>
              <a:t>、喻事之后阶段。</a:t>
            </a:r>
            <a:endParaRPr lang="zh-CN" altLang="en-US"/>
          </a:p>
          <a:p>
            <a:r>
              <a:rPr lang="zh-CN" altLang="en-US"/>
              <a:t>唐 韩愈 《除官赴阙至江州寄鄂岳李大夫》诗：“桑榆儻可收，愿寄相思字。” 金 元好问 《酬韩德华送归之作》诗：“桑榆儻可收，岁事在穮蓘。” 刘国钧 《辛壬之间杂诗》之四：“兵諫匆匆事有无，将军计已失桑榆。”</a:t>
            </a:r>
            <a:endParaRPr lang="zh-CN" altLang="en-US"/>
          </a:p>
          <a:p>
            <a:r>
              <a:rPr lang="en-US" altLang="zh-CN"/>
              <a:t>4</a:t>
            </a:r>
            <a:r>
              <a:rPr lang="zh-CN" altLang="en-US"/>
              <a:t>、比喻晚年；垂老之年。</a:t>
            </a:r>
            <a:endParaRPr lang="zh-CN" altLang="en-US"/>
          </a:p>
          <a:p>
            <a:r>
              <a:rPr lang="zh-CN" altLang="en-US"/>
              <a:t>《文选·曹植＜赠白马王彪＞诗》：“年在桑榆间，影响不能追。” 李善 注：“日在桑榆，以喻人之将老。”《隋书·王韶传》：“加以今年六十有六，桑榆云晚，比於畴昔，昏忘又多。” 宋 范成大 《次韵郑校书参议留别》：“后会吾衰矣，桑榆一茧丝。” 清 沉起凤 《谐铎·虎痴》：“况我年近桑榆，家无兰玉。”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8" name="矩形 149507"/>
          <p:cNvSpPr/>
          <p:nvPr/>
        </p:nvSpPr>
        <p:spPr>
          <a:xfrm>
            <a:off x="1371600" y="270272"/>
            <a:ext cx="6286500" cy="4709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algn="just"/>
            <a:r>
              <a:rPr lang="zh-CN" altLang="en-US" sz="3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名词语法功能</a:t>
            </a:r>
            <a:r>
              <a:rPr lang="en-US" altLang="zh-CN" sz="3000" b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3000" b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457200" algn="just" eaLnBrk="0" hangingPunct="0">
              <a:buClr>
                <a:srgbClr val="000000"/>
              </a:buClr>
            </a:pPr>
            <a:r>
              <a:rPr lang="en-US" altLang="zh-CN" sz="19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A.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一般名词前加表示物量的数量短语组合，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受数量短语修饰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如：一条鱼</a:t>
            </a:r>
            <a:endParaRPr lang="zh-CN" altLang="en-US" sz="1950" dirty="0">
              <a:latin typeface="华文中宋" pitchFamily="2" charset="-122"/>
              <a:ea typeface="华文中宋" pitchFamily="2" charset="-122"/>
            </a:endParaRPr>
          </a:p>
          <a:p>
            <a:pPr lvl="0" indent="457200" algn="just" eaLnBrk="0" hangingPunct="0">
              <a:buClr>
                <a:srgbClr val="000000"/>
              </a:buClr>
            </a:pPr>
            <a:r>
              <a:rPr lang="en-US" altLang="zh-CN" sz="19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B.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集体名词、抽象名词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受不定量的数量短语修饰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例如：一片树林、一些纸张</a:t>
            </a:r>
            <a:endParaRPr lang="zh-CN" altLang="en-US" sz="1950" dirty="0">
              <a:latin typeface="华文中宋" pitchFamily="2" charset="-122"/>
              <a:ea typeface="华文中宋" pitchFamily="2" charset="-122"/>
            </a:endParaRPr>
          </a:p>
          <a:p>
            <a:pPr lvl="0" indent="457200" algn="just" eaLnBrk="0" hangingPunct="0">
              <a:buClr>
                <a:srgbClr val="000000"/>
              </a:buClr>
            </a:pPr>
            <a:r>
              <a:rPr lang="en-US" altLang="zh-CN" sz="19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C.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名词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不受“不”、“很”修饰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少数表示抽象事物的名词可以受“不”、“很”修饰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例如：不道德、不礼貌、很科学、很民主</a:t>
            </a:r>
            <a:endParaRPr lang="zh-CN" altLang="en-US" sz="1950" dirty="0">
              <a:latin typeface="华文中宋" pitchFamily="2" charset="-122"/>
              <a:ea typeface="华文中宋" pitchFamily="2" charset="-122"/>
            </a:endParaRPr>
          </a:p>
          <a:p>
            <a:pPr lvl="0" indent="457200" algn="just" eaLnBrk="0" hangingPunct="0">
              <a:buClr>
                <a:srgbClr val="000000"/>
              </a:buClr>
            </a:pPr>
            <a:r>
              <a:rPr lang="en-US" altLang="zh-CN" sz="19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D.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表示人的名词后面可以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加“们”表示多数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如：同志们。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名词加“们”以后，不能再受表示确定数量的数量短语的修饰，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如不能说“三位同志们”</a:t>
            </a:r>
            <a:endParaRPr lang="zh-CN" altLang="en-US" sz="1950" dirty="0">
              <a:latin typeface="华文中宋" pitchFamily="2" charset="-122"/>
              <a:ea typeface="华文中宋" pitchFamily="2" charset="-122"/>
            </a:endParaRPr>
          </a:p>
          <a:p>
            <a:pPr lvl="0" indent="457200" algn="just" eaLnBrk="0" hangingPunct="0">
              <a:buClr>
                <a:srgbClr val="000000"/>
              </a:buClr>
            </a:pPr>
            <a:r>
              <a:rPr lang="en-US" altLang="zh-CN" sz="19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E.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名词一般不重叠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，有些能重叠，重叠后有“每一”的意思。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例如：人人 年年、家家户户、世世代代。</a:t>
            </a:r>
            <a:endParaRPr lang="zh-CN" altLang="en-US" sz="1950" dirty="0">
              <a:latin typeface="华文中宋" pitchFamily="2" charset="-122"/>
              <a:ea typeface="华文中宋" pitchFamily="2" charset="-122"/>
            </a:endParaRPr>
          </a:p>
          <a:p>
            <a:pPr lvl="0" indent="457200" algn="just" eaLnBrk="0" hangingPunct="0">
              <a:buClr>
                <a:srgbClr val="000000"/>
              </a:buClr>
            </a:pP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对举的方位名词重叠后有“到处”的意思。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例如：前前后后、上上下下</a:t>
            </a:r>
            <a:endParaRPr lang="zh-CN" altLang="en-US" sz="195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0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0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charRg st="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8">
                                            <p:txEl>
                                              <p:charRg st="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08">
                                            <p:txEl>
                                              <p:charRg st="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charRg st="42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9508">
                                            <p:txEl>
                                              <p:charRg st="42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9508">
                                            <p:txEl>
                                              <p:charRg st="42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charRg st="78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9508">
                                            <p:txEl>
                                              <p:charRg st="78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9508">
                                            <p:txEl>
                                              <p:charRg st="78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charRg st="137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9508">
                                            <p:txEl>
                                              <p:charRg st="137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9508">
                                            <p:txEl>
                                              <p:charRg st="137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charRg st="204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9508">
                                            <p:txEl>
                                              <p:charRg st="204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508">
                                            <p:txEl>
                                              <p:charRg st="204" end="2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charRg st="252" end="2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9508">
                                            <p:txEl>
                                              <p:charRg st="252" end="2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9508">
                                            <p:txEl>
                                              <p:charRg st="252" end="2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3175" y="568960"/>
            <a:ext cx="9103360" cy="3660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碧血[bì xuè]</a:t>
            </a:r>
            <a:endParaRPr lang="zh-CN" altLang="en-US"/>
          </a:p>
          <a:p>
            <a:r>
              <a:rPr lang="zh-CN" altLang="en-US"/>
              <a:t>《庄子·外物》：“ 萇弘 死於 蜀 ，藏其血，三年而化为碧。”后因以“碧血”称忠臣烈士所流之血。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元 郑元佑 《汝阳张御史死节歌》：“孤忠既足明丹心，三年犹须化碧血。” 明 边贡 《谒文山祠》诗：“黄冠日月胡云断，碧血山河龙驭遥。” 清 魏麐徵 《于忠肃祠》诗：“丹心纵死还如铁，碧血长埋未化燐。” 高云览 《小城春秋》第三三章：“今后自当努力报国，洒碧血于疆场，为国家民族尽孝。”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指为国牺牲的精神。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清 陈维崧 《减字木兰花·题山阴何奕美小像》词：“传家碧血，怕听子规啼夜月。” 清 陈梦雷 《拟古十九首序》：“歌以当哭，留碧血於他年；古直作今，续骚魂於后代。”</a:t>
            </a:r>
            <a:endParaRPr lang="zh-CN" alt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035" y="124460"/>
            <a:ext cx="9305290" cy="47574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染指[rǎn zhǐ]</a:t>
            </a:r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、《左传·宣公四年》：“ 楚 人献黿於 郑灵公 。</a:t>
            </a:r>
            <a:endParaRPr lang="zh-CN" altLang="en-US"/>
          </a:p>
          <a:p>
            <a:r>
              <a:rPr lang="zh-CN" altLang="en-US"/>
              <a:t>公子宋 (字 子公 )与 子家 将见， 子公 之食指动，以示 子家 ，曰：‘他日我如此，必尝异味。’……及食大夫黿，召 子公 而弗与也。 子公 怒，染指于鼎，尝之而出。”本谓用手指蘸鼎中黿羹，后用为典故。泛指品尝某种食品。 唐 白居易 《答皇甫十郎中秋深酒熟见忆》诗：“未暇倾巾漉，还应染指尝。” 清 金人瑞 《道树遣人送酱醋各一器》诗：“馋子背人先染指，老妻报我只攒眉。”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、比喻分取利益。多指分取非分利益。</a:t>
            </a:r>
            <a:endParaRPr lang="zh-CN" altLang="en-US"/>
          </a:p>
          <a:p>
            <a:r>
              <a:rPr lang="zh-CN" altLang="en-US"/>
              <a:t>明 陶宗仪 《辍耕录·论秦蜀》：“夫鼎足之説，始於 蒯通 。然 通 之説， 韩信 以此，犹有 汉 之一足。当 三国 时而为是説，则 献帝 无復染指之望矣。” 清 无名氏 《亡国恨·协约》：“这三 韩 一块土， 俄 人久欲染指。” 孙中山 《党员须宣传革命主义》：“ 广西 一切幸福权利，祇 陆荣廷 一人享之，一家享之，一派享之， 广西 同胞不能丝毫染指。”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、比喻参与做某种事情。</a:t>
            </a:r>
            <a:endParaRPr lang="zh-CN" altLang="en-US"/>
          </a:p>
          <a:p>
            <a:r>
              <a:rPr lang="zh-CN" altLang="en-US"/>
              <a:t>宋 苏轼 《次韵水宫》：“高人岂学画，用笔乃其天……丹青偶为戏，染指初尝黿。” 明 薛冈 《天爵堂笔馀》：“七言律法度贵严，纪律贵整，音调贵响，不易染指。” 清 钱谦益 《＜梅村先生诗集＞序》：“余老归空门，不復染指声律。” 朱自清 《＜背影＞序》：“至于戏剧，我更是始终不敢染指。我所写的大抵还是散文多。”</a:t>
            </a:r>
            <a:endParaRPr lang="zh-CN" alt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375" y="326390"/>
            <a:ext cx="9167495" cy="2562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麦城（麥城）[mài chéng]古城名。今形容失败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相传为 楚昭王 所筑。故址在今 湖北 当阳 东南， 沮 漳 两水间。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东汉 建安 二十四年(公元219年)， 蜀汉 大将 关羽 为 吴 将 吕蒙 击败，西走保 麦城 ，即此。 北魏 郦道元 《水经注·沮水》：“又南逕 麦城 西，昔 关云长 诈降处，自此遂叛。” 唐 杜甫 《送田四弟将军》诗：“燕辞枫树日，雁度 麦城 霜。”《三国演义》第七六回：“ 关平 告曰：‘军心乱矣，必得城池暂屯，以待援兵。 麦城 虽小，足可屯扎。’ 关公 从之，催促残军前至 麦城 ，分兵紧守四门。”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0975" y="3035300"/>
            <a:ext cx="5890260" cy="119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东道主[dōng dào zhǔ]</a:t>
            </a:r>
            <a:endParaRPr lang="zh-CN" altLang="en-US"/>
          </a:p>
          <a:p>
            <a:r>
              <a:rPr lang="zh-CN" altLang="en-US"/>
              <a:t>泛指接待或宴客的主人。</a:t>
            </a:r>
            <a:endParaRPr lang="zh-CN" altLang="en-US"/>
          </a:p>
          <a:p>
            <a:r>
              <a:rPr lang="zh-CN" altLang="en-US"/>
              <a:t>【出自】：《左传·僖公三十年》：“若舍郑以为东道主，行李之往来，共其乏困，君亦无所害。”</a:t>
            </a:r>
            <a:endParaRPr lang="zh-CN" alt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5255" y="282575"/>
            <a:ext cx="9204325" cy="420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阿斗[ā dǒu]</a:t>
            </a:r>
            <a:endParaRPr lang="zh-CN" altLang="en-US"/>
          </a:p>
          <a:p>
            <a:r>
              <a:rPr lang="zh-CN" altLang="en-US"/>
              <a:t>三国 蜀 后主 刘禅 的小字。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《三国志·蜀志·刘封传》：“自立 阿斗 为太子已来，有识之人相为寒心。” 清 赵翼 《蟂矶灵泽夫人庙》诗：“归寧手自抱 阿斗 ，亦见异母恩勤厚。” 康有为 《大同书》甲部第一章：“ 阿斗 掷金叶于城上，一时而尽百万，日破百千金之古瓷而听其声。”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《三国志·蜀志·后主传》“尚书令 樊建 ……殿中督 张通 并封列侯” 裴松之 注引 晋 习凿齿 《汉晋春秋》：“ 司马文王 与 禪 宴，为之作故 蜀 技，旁人皆为之感愴，而 禪 喜笑自若。王谓 贾充 曰：‘人之无情，乃可至於是乎！虽使 诸葛亮 在，不能辅之久全，而况 姜维 邪？’ 充 曰：‘不如是，殿下何由并之。’他日，王问 禪 曰：‘颇思 蜀 否？’ 禪 曰：‘此间乐，不思 蜀 。’ 郤正 闻之，求见 禪 曰：‘若王后问，宜泣而答曰“先人坟墓远在 陇 蜀 ，乃心西悲，无日不思”，因闭其目。’会王復问，对如前，王曰：‘何乃似 郤正 语邪！’ 禪 惊视曰：‘诚如尊命。’左右皆笑。”后遂以“阿斗”为庸主的典型，亦用以泛指昏庸无能的人。</a:t>
            </a:r>
            <a:endParaRPr lang="zh-CN" alt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30480" y="538480"/>
            <a:ext cx="9213215" cy="3660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春晖（春暉）[chūn huī]</a:t>
            </a:r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、春日的阳光。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《太平御览》卷九九二引 晋 傅咸 《款冬冬赋》：“华艷春暉，既丽且姝。” 宋 司马光 《陪诸君北园乐饮》诗：“花卉正浓风日好，今年已不负春暉。” 郭沫若 《长春集·喜雪》：“晨曦含笑春暉暖，大地欢呼蟊贼消。”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、喻慈母之恩。语出 唐 孟郊 《游子吟》：“谁言寸草心，报得三春暉？” 明 朱鼎 《玉镜台记·寄家书》：“念我曹，还待要报答春暉，克全子道。”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、指慈母。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清 方文 《述哀》诗：“春暉不肯待，风木嗟何及。”</a:t>
            </a:r>
            <a:endParaRPr lang="zh-CN" alt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180" y="117475"/>
            <a:ext cx="5165725" cy="26549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执牛耳[zhí niú ěr]</a:t>
            </a:r>
            <a:endParaRPr lang="zh-CN" altLang="en-US" sz="2400"/>
          </a:p>
          <a:p>
            <a:r>
              <a:rPr lang="zh-CN" altLang="en-US" sz="2400"/>
              <a:t>古代诸侯订立盟约，要割牛耳歃血，由主盟国的代表拿着盛牛耳朵的盘子。故称主盟国为执牛耳。后泛指在某一方面居最有权威的地位。</a:t>
            </a:r>
            <a:endParaRPr lang="zh-CN" altLang="en-US" sz="2400"/>
          </a:p>
          <a:p>
            <a:r>
              <a:rPr lang="zh-CN" altLang="en-US" sz="2400"/>
              <a:t>【出自】：《左传·哀公十七年》：“诸侯盟，谁执牛耳？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5833110" y="117475"/>
            <a:ext cx="2540000" cy="4483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一字师：</a:t>
            </a:r>
            <a:r>
              <a:rPr lang="zh-CN" altLang="en-US">
                <a:sym typeface="+mn-ea"/>
              </a:rPr>
              <a:t>yī zì shī</a:t>
            </a:r>
            <a:endParaRPr lang="zh-CN" altLang="en-US"/>
          </a:p>
          <a:p>
            <a:r>
              <a:rPr lang="zh-CN" altLang="en-US"/>
              <a:t>指订正一字之误读，即可为师。亦指更换诗文中一、二字的老师。</a:t>
            </a:r>
            <a:endParaRPr lang="zh-CN" altLang="en-US"/>
          </a:p>
          <a:p>
            <a:r>
              <a:rPr lang="zh-CN" altLang="en-US"/>
              <a:t>出处：五代·王定宝《唐摭言·切磋》载李相读《春秋》，叔孙婼之“婼”应读“敕略切”，李误为“敕晷切”，小吏言之，公大惭愧，“命小吏受北面之礼，号曰‘一字师’”。例子：姐姐真是‘～’了！从此只叫你师傅，再不叫姐姐了。 ◎清·曹雪芹《红楼梦》第十八回</a:t>
            </a:r>
            <a:endParaRPr lang="zh-CN" alt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7025" y="400050"/>
            <a:ext cx="8535035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八斗才</a:t>
            </a:r>
            <a:endParaRPr lang="zh-CN" altLang="en-US"/>
          </a:p>
          <a:p>
            <a:r>
              <a:rPr lang="zh-CN" altLang="en-US"/>
              <a:t>“八斗”是南朝诗人谢灵运称颂三国魏诗人曹植时用的比喻。他说：“天下才有一石，曹子建（曹植）独占八斗，我得一斗，天下共分一斗。”看来，谢灵运对自己的才学也是相当自负的。后来人们便把“才高八斗”这个成语比喻文才高超的人。唐代著名诗人李商隐在《可叹》诗中写道：“宓妃愁坐芝田馆，用尽陈王（即曹植）八斗才。”诗中就借用了“才高八斗”这个典故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6205" y="2346325"/>
            <a:ext cx="9076690" cy="2288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壁上观（壁上觀）[bì shàng guān]作壁上观</a:t>
            </a:r>
            <a:endParaRPr lang="zh-CN" altLang="en-US"/>
          </a:p>
          <a:p>
            <a:r>
              <a:rPr lang="zh-CN" altLang="en-US"/>
              <a:t>释义	</a:t>
            </a:r>
            <a:endParaRPr lang="zh-CN" altLang="en-US"/>
          </a:p>
          <a:p>
            <a:r>
              <a:rPr lang="zh-CN" altLang="en-US"/>
              <a:t>壁：壁垒。原指双方交战，自己站在壁垒上旁观。后多比喻站在一旁看着，不动手帮助。</a:t>
            </a:r>
            <a:endParaRPr lang="zh-CN" altLang="en-US"/>
          </a:p>
          <a:p>
            <a:r>
              <a:rPr lang="zh-CN" altLang="en-US"/>
              <a:t>《史记·项羽本纪》：“诸侯军救 鉅鹿 下者十餘壁，莫敢纵兵。及 楚 击 秦 ，诸将皆从壁上观。”后称置身事外、坐观成败为作壁上观。</a:t>
            </a:r>
            <a:endParaRPr lang="zh-CN" altLang="en-US"/>
          </a:p>
          <a:p>
            <a:r>
              <a:rPr lang="zh-CN" altLang="en-US"/>
              <a:t>清 王韬 《土胜俄不足恃》：“及今日讨 土 之乱，伐罪弔民， 俄 为有辞， 英 亦环顾诸邦，无足为指臂、腹心之用者，则亦惟作壁上观耳。” 姚雪垠 《李自成》第二卷第二章：“官军与 李自成 一旦交战， 文富 无路效力，只好作壁上观了。”</a:t>
            </a:r>
            <a:endParaRPr lang="zh-CN" alt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9845" y="196850"/>
            <a:ext cx="8627745" cy="3386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敲门砖 </a:t>
            </a:r>
            <a:endParaRPr lang="zh-CN" altLang="en-US" sz="2400"/>
          </a:p>
          <a:p>
            <a:r>
              <a:rPr lang="zh-CN" altLang="en-US" sz="2400"/>
              <a:t>敲门砖，指拣砖头敲门，门开后即弃砖。比喻谋求名利的手段 。宋 曾敏行 《独醒杂志》卷五:"一日， 冲元 自窗外往来， 东坡 问:'何为?' 冲元 曰:'绥来。' 东坡 曰:'可谓奉大福以来绥。'盖 冲元 登科时赋句也。 冲元 曰:'敲门瓦砾，公尚记忆耶!'"后以"敲门砖"比喻士人借以猎取功名的工具，一达目的，即可抛弃。朱光潜 《给一位写新诗的青年朋友》:"诗不是一种空洞的主义，也不是一种敲门砖。在美国有一句俗语:"眼睛是心灵的窗户，牙齿是职场上的敲门砖"。"</a:t>
            </a:r>
            <a:endParaRPr lang="zh-CN" altLang="en-US" sz="240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790" y="130175"/>
            <a:ext cx="2540000" cy="365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抱佛脚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545" y="495935"/>
            <a:ext cx="2503805" cy="4362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bàofójiǎo</a:t>
            </a:r>
            <a:endParaRPr lang="zh-CN" altLang="en-US" sz="2800"/>
          </a:p>
          <a:p>
            <a:r>
              <a:rPr lang="zh-CN" altLang="en-US" sz="2800"/>
              <a:t>释义：比喻平时没联系，临时慌忙恳求，后比喻平时没准备，临时慌忙应付。民间常有“平时不烧香，临急抱佛脚”的说法。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3063240" y="194310"/>
            <a:ext cx="5835650" cy="475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典故一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当时，有一个信仰佛教的国家，在这个国家里，事事都主张以慈悲为怀，就连犯死罪的人也可以尽量免除一死，于是才朝廷上便作了一个规定，凡是犯了死罪要被杀头的人，只要走进寺庙，抱住佛脚真心实意地忏悔，并且把头发剃光，留下来当和尚，就可免罪，不再追究。后来人们便用抱佛脚来比喻平时没有准备临时慌忙应付的人和事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典故二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宋朝时期，王安石与客人闲谈，偶然谈到佛经，他感慨地说：“投老欲依僧”，表示想与和尚去做伴。旁人加上一句“急来抱佛脚”。王安石不悦，那人说古诗对谚语，如改成对联则成为“老欲依僧，急来抱佛”，头脚相对。</a:t>
            </a:r>
            <a:endParaRPr lang="zh-CN" alt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765" y="20955"/>
            <a:ext cx="9129395" cy="1767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露马脚</a:t>
            </a:r>
            <a:endParaRPr lang="zh-CN" altLang="en-US" sz="2000" b="1"/>
          </a:p>
          <a:p>
            <a:r>
              <a:rPr lang="zh-CN" altLang="en-US"/>
              <a:t>"露马脚"的意思是显出破绽、暴露真相。这个词源于一个有关明太祖朱元璋的故事，民间有马皇后露大脚的传闻，以致演化为"露马脚"一语。另据最早的史料记载，"露马脚"一词在唐代已有出现，本为古代一种游戏。在节日庆典之时，将描绘好的麟麒皮，装饰于驴或马身上，借以喜庆助兴。但马脚或驴脚难以包装掩饰，耍弄起来，难免露出马脚或驴脚来，借指弄虚作假，"露马脚"一说就源于此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765" y="1758315"/>
            <a:ext cx="9130030" cy="3383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历史故事</a:t>
            </a:r>
            <a:endParaRPr lang="zh-CN" altLang="en-US" b="1"/>
          </a:p>
          <a:p>
            <a:r>
              <a:rPr lang="zh-CN" altLang="en-US"/>
              <a:t>         明太祖朱元璋自幼家境贫寒，幼年时还被送到庙里当过和尚，成年之后，与农民出身的马氏结为夫妻。</a:t>
            </a:r>
            <a:endParaRPr lang="zh-CN" altLang="en-US"/>
          </a:p>
          <a:p>
            <a:r>
              <a:rPr lang="zh-CN" altLang="en-US"/>
              <a:t>         那个时代的妇女都是要裹足的，但马秀英在幼时深得养父母的宠爱，坚持不肯缠足，长了一双天足，生就一双大脚。马秀英婚后与朱元璋感情深厚，朱元璋封她为明朝的第一位皇后。 马氏当了皇后，深居皇宫享受荣华富贵，但对自己的一双大脚也感到无可奈何，每当与客人相见，总是用衣服的下摆或裙子将脚严严实实地遮盖起来。</a:t>
            </a:r>
            <a:endParaRPr lang="zh-CN" altLang="en-US"/>
          </a:p>
          <a:p>
            <a:r>
              <a:rPr lang="zh-CN" altLang="en-US"/>
              <a:t>         有一次，马氏乘轿到金陵(现今南京)街头游览，忽然一阵大风吹来，将轿帘掀起一角，马氏搁在踏板上的两只大脚，就暴露在光天化日之下，她急忙把脚缩了回去，可人们早已看得一清二楚啦!</a:t>
            </a:r>
            <a:endParaRPr lang="zh-CN" altLang="en-US"/>
          </a:p>
          <a:p>
            <a:r>
              <a:rPr lang="zh-CN" altLang="en-US"/>
              <a:t>         于是这件新鲜事传开来，轰动了整个京城，因为是姓马的露出了脚，"露马脚"一词便流传到今天，所以现在，对不便公开的不光彩的事的暴露，都称为"露马脚"。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2" name="矩形 150531"/>
          <p:cNvSpPr/>
          <p:nvPr/>
        </p:nvSpPr>
        <p:spPr>
          <a:xfrm>
            <a:off x="1331119" y="681038"/>
            <a:ext cx="6457950" cy="38061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19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F.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名词经常做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主语、宾语、定语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。名词也可以做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谓语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例如：</a:t>
            </a:r>
            <a:r>
              <a:rPr lang="zh-CN" altLang="en-US" sz="195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今天星期日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195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昨天晴天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、 他</a:t>
            </a:r>
            <a:r>
              <a:rPr lang="zh-CN" altLang="en-US" sz="195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肺炎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。（只有少数表示日期、节日、气象、疾病等的句子里，不用判断词“是”，名词直接做谓语。）</a:t>
            </a:r>
            <a:endParaRPr lang="zh-CN" altLang="en-US" sz="195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19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G.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名词或名词短语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连属成句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，在诗词曲里常见。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例如：鸡声茅店月，人迹板桥霜。（温庭筠</a:t>
            </a:r>
            <a:r>
              <a:rPr lang="en-US" altLang="zh-CN" sz="1950" dirty="0"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商山早行</a:t>
            </a:r>
            <a:r>
              <a:rPr lang="en-US" altLang="zh-CN" sz="1950" dirty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） </a:t>
            </a:r>
            <a:endParaRPr lang="zh-CN" altLang="en-US" sz="195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19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H.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表示时间、方位的名词可以做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状语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，也可以做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主语、定语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例如：他们</a:t>
            </a:r>
            <a:r>
              <a:rPr lang="zh-CN" altLang="en-US" sz="195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下午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开会、</a:t>
            </a:r>
            <a:r>
              <a:rPr lang="zh-CN" altLang="en-US" sz="195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前面、后面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都种满了花、西边的墙修好了</a:t>
            </a:r>
            <a:endParaRPr lang="zh-CN" altLang="en-US" sz="1950" dirty="0">
              <a:latin typeface="华文中宋" pitchFamily="2" charset="-122"/>
              <a:ea typeface="华文中宋" pitchFamily="2" charset="-122"/>
            </a:endParaRPr>
          </a:p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195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I.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名词同介词组成</a:t>
            </a:r>
            <a:r>
              <a:rPr lang="zh-CN" altLang="en-US" sz="1950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介宾短语，可以做状语、补语</a:t>
            </a:r>
            <a:r>
              <a:rPr lang="zh-CN" altLang="en-US" sz="195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等。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如：他</a:t>
            </a:r>
            <a:r>
              <a:rPr lang="zh-CN" altLang="en-US" sz="195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在学校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上课  、他</a:t>
            </a:r>
            <a:r>
              <a:rPr lang="zh-CN" altLang="en-US" sz="195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把书</a:t>
            </a:r>
            <a:r>
              <a:rPr lang="zh-CN" altLang="en-US" sz="1950" dirty="0">
                <a:latin typeface="华文中宋" pitchFamily="2" charset="-122"/>
                <a:ea typeface="华文中宋" pitchFamily="2" charset="-122"/>
              </a:rPr>
              <a:t>放在桌子上  </a:t>
            </a:r>
            <a:endParaRPr lang="zh-CN" altLang="en-US" sz="195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2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2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charRg st="87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2">
                                            <p:txEl>
                                              <p:charRg st="87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32">
                                            <p:txEl>
                                              <p:charRg st="87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charRg st="137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32">
                                            <p:txEl>
                                              <p:charRg st="137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532">
                                            <p:txEl>
                                              <p:charRg st="137" end="1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charRg st="194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0532">
                                            <p:txEl>
                                              <p:charRg st="194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0532">
                                            <p:txEl>
                                              <p:charRg st="194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3510" y="151130"/>
            <a:ext cx="2540000" cy="1008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此地无银三百两 ：</a:t>
            </a:r>
            <a:endParaRPr lang="zh-CN" altLang="en-US" sz="2000" b="1"/>
          </a:p>
          <a:p>
            <a:r>
              <a:rPr lang="zh-CN" altLang="en-US" sz="2000"/>
              <a:t>比喻想要把事情隐瞒掩饰，结果反而暴露。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143510" y="1368425"/>
            <a:ext cx="2540000" cy="3749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出处</a:t>
            </a:r>
            <a:endParaRPr lang="zh-CN" altLang="en-US" sz="2400"/>
          </a:p>
          <a:p>
            <a:r>
              <a:rPr lang="zh-CN" altLang="en-US" sz="2400"/>
              <a:t>民间故事：</a:t>
            </a:r>
            <a:endParaRPr lang="zh-CN" altLang="en-US" sz="2400"/>
          </a:p>
          <a:p>
            <a:r>
              <a:rPr lang="zh-CN" altLang="en-US" sz="2400"/>
              <a:t>有人把银子埋藏地下，上面留字写道：“此地无银三百两”。邻人王二偷走了银子，也留字写道：“隔壁阿二不曾偷”。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127500" y="267970"/>
            <a:ext cx="4551045" cy="4849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拍马屁 </a:t>
            </a:r>
            <a:endParaRPr lang="zh-CN" altLang="en-US" sz="2400" b="1"/>
          </a:p>
          <a:p>
            <a:r>
              <a:rPr lang="zh-CN" altLang="en-US" sz="2400"/>
              <a:t>拍马屁，源于元朝文化，蒙古族的一般百姓牵着马相遇时，常要拍拍对方马的屁股，摸摸马膘如何，并附带随口夸上几声"好马"，以博得马主人的欢心。可是相沿很久以后，有的人不管别人的马好坏、强弱，都一味地只说奉承话，把劣马也说成是好马了。逐渐人们就把对上司的奉承称为"拍马屁"，用于讽刺不顾客观实际，专门谄媚奉承、讨好别人的行为。</a:t>
            </a:r>
            <a:endParaRPr lang="zh-CN" altLang="en-US" sz="240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1007745" y="1603375"/>
            <a:ext cx="7027545" cy="1146175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zh-CN" altLang="en-US" sz="9600" dirty="0">
                <a:solidFill>
                  <a:schemeClr val="tx1"/>
                </a:solidFill>
                <a:latin typeface="书体坊郭小语钢笔楷体" panose="02010601030101010101" charset="-122"/>
                <a:ea typeface="书体坊郭小语钢笔楷体" panose="02010601030101010101" charset="-122"/>
              </a:rPr>
              <a:t>新词新语</a:t>
            </a:r>
            <a:endParaRPr lang="zh-CN" altLang="en-US" sz="9600" dirty="0">
              <a:solidFill>
                <a:schemeClr val="tx1"/>
              </a:solidFill>
              <a:latin typeface="书体坊郭小语钢笔楷体" panose="02010601030101010101" charset="-122"/>
              <a:ea typeface="书体坊郭小语钢笔楷体" panose="02010601030101010101" charset="-122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/>
        <p:txBody>
          <a:bodyPr anchor="ctr"/>
          <a:p>
            <a:pPr defTabSz="914400"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蒋兴权是“骨灰级”教练</a:t>
            </a:r>
            <a:endParaRPr lang="zh-CN" altLang="en-US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750" y="2311400"/>
            <a:ext cx="7018655" cy="2225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"骨灰级"是一个在网络世界频频使用的名词，出现在各种游戏当中。一般自称"骨灰级"玩家，都觉得自己非常自豪，并且用于各大聊天室中。予以自己很有水平，很老。 也可以泛指一些人在某些领域的水平、造诣很高。</a:t>
            </a:r>
            <a:endParaRPr lang="zh-CN" altLang="en-US" sz="280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dfb52685ffa8c09abc3e1e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1871663" y="411956"/>
            <a:ext cx="5023247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000" dirty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hlinkClick r:id="" action="ppaction://hlinkshowjump?jump=previousslide">
                  <a:snd r:embed="rId2" name="suction.wav"/>
                </a:hlinkClick>
              </a:rPr>
              <a:t>世界  在不断更“新”</a:t>
            </a:r>
            <a:endParaRPr lang="zh-CN" altLang="en-US" sz="6000" dirty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hlinkClick r:id="" action="ppaction://hlinkshowjump?jump=previousslide">
                <a:snd r:embed="rId2" name="suction.wav"/>
              </a:hlinkClick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35843" name="文本占位符 35842"/>
          <p:cNvSpPr>
            <a:spLocks noGrp="1"/>
          </p:cNvSpPr>
          <p:nvPr>
            <p:ph type="body" sz="half" idx="1"/>
          </p:nvPr>
        </p:nvSpPr>
        <p:spPr>
          <a:xfrm>
            <a:off x="1485900" y="1200150"/>
            <a:ext cx="3028950" cy="3371850"/>
          </a:xfrm>
        </p:spPr>
        <p:txBody>
          <a:bodyPr/>
          <a:p>
            <a:pPr>
              <a:lnSpc>
                <a:spcPct val="90000"/>
              </a:lnSpc>
            </a:pPr>
            <a:endParaRPr lang="en-US" altLang="zh-CN" sz="2100" kern="1200" dirty="0"/>
          </a:p>
          <a:p>
            <a:pPr>
              <a:lnSpc>
                <a:spcPct val="90000"/>
              </a:lnSpc>
            </a:pPr>
            <a:endParaRPr lang="en-US" altLang="zh-CN" sz="2100" kern="1200" dirty="0"/>
          </a:p>
          <a:p>
            <a:pPr>
              <a:lnSpc>
                <a:spcPct val="90000"/>
              </a:lnSpc>
            </a:pPr>
            <a:r>
              <a:rPr lang="zh-CN" altLang="en-US" sz="2100" kern="1200" dirty="0"/>
              <a:t>皮球：</a:t>
            </a:r>
            <a:endParaRPr lang="zh-CN" altLang="en-US" sz="2100" kern="1200" dirty="0"/>
          </a:p>
          <a:p>
            <a:pPr>
              <a:lnSpc>
                <a:spcPct val="90000"/>
              </a:lnSpc>
            </a:pPr>
            <a:r>
              <a:rPr lang="zh-CN" altLang="en-US" sz="2100" kern="1200" dirty="0"/>
              <a:t>根号</a:t>
            </a:r>
            <a:r>
              <a:rPr lang="en-US" altLang="zh-CN" sz="2100" kern="1200" dirty="0"/>
              <a:t>2</a:t>
            </a:r>
            <a:r>
              <a:rPr lang="zh-CN" altLang="en-US" sz="2100" kern="1200" dirty="0"/>
              <a:t>：</a:t>
            </a:r>
            <a:endParaRPr lang="zh-CN" altLang="en-US" sz="2100" kern="1200" dirty="0"/>
          </a:p>
          <a:p>
            <a:pPr>
              <a:lnSpc>
                <a:spcPct val="90000"/>
              </a:lnSpc>
            </a:pPr>
            <a:r>
              <a:rPr lang="zh-CN" altLang="en-US" sz="2100" kern="1200" dirty="0"/>
              <a:t>早锻炼：</a:t>
            </a:r>
            <a:endParaRPr lang="zh-CN" altLang="en-US" sz="2100" kern="1200" dirty="0"/>
          </a:p>
          <a:p>
            <a:pPr>
              <a:lnSpc>
                <a:spcPct val="90000"/>
              </a:lnSpc>
            </a:pPr>
            <a:r>
              <a:rPr lang="zh-CN" altLang="en-US" sz="2100" kern="1200" dirty="0"/>
              <a:t>不早朝：</a:t>
            </a:r>
            <a:endParaRPr lang="zh-CN" altLang="en-US" sz="2100" kern="1200" dirty="0"/>
          </a:p>
        </p:txBody>
      </p:sp>
      <p:sp>
        <p:nvSpPr>
          <p:cNvPr id="35844" name="文本占位符 35843"/>
          <p:cNvSpPr>
            <a:spLocks noGrp="1"/>
          </p:cNvSpPr>
          <p:nvPr>
            <p:ph type="body" sz="half" idx="2"/>
          </p:nvPr>
        </p:nvSpPr>
        <p:spPr>
          <a:xfrm>
            <a:off x="4629150" y="1200150"/>
            <a:ext cx="3028950" cy="3371850"/>
          </a:xfrm>
        </p:spPr>
        <p:txBody>
          <a:bodyPr/>
          <a:p>
            <a:pPr>
              <a:lnSpc>
                <a:spcPct val="90000"/>
              </a:lnSpc>
            </a:pPr>
            <a:endParaRPr lang="en-US" altLang="zh-CN" sz="2100" kern="1200" dirty="0"/>
          </a:p>
          <a:p>
            <a:pPr>
              <a:lnSpc>
                <a:spcPct val="90000"/>
              </a:lnSpc>
            </a:pPr>
            <a:r>
              <a:rPr lang="zh-CN" altLang="en-US" sz="2100" kern="1200" dirty="0"/>
              <a:t>皮球：指不受欢迎、被人踢来踢去者。</a:t>
            </a:r>
            <a:endParaRPr lang="zh-CN" altLang="en-US" sz="2100" kern="1200" dirty="0"/>
          </a:p>
          <a:p>
            <a:pPr>
              <a:lnSpc>
                <a:spcPct val="90000"/>
              </a:lnSpc>
            </a:pPr>
            <a:r>
              <a:rPr lang="zh-CN" altLang="en-US" sz="2100" kern="1200" dirty="0"/>
              <a:t>根号</a:t>
            </a:r>
            <a:r>
              <a:rPr lang="en-US" altLang="zh-CN" sz="2100" kern="1200" dirty="0"/>
              <a:t>2</a:t>
            </a:r>
            <a:r>
              <a:rPr lang="zh-CN" altLang="en-US" sz="2100" kern="1200" dirty="0"/>
              <a:t>：等于</a:t>
            </a:r>
            <a:r>
              <a:rPr lang="en-US" altLang="zh-CN" sz="2100" kern="1200" dirty="0"/>
              <a:t>1.414</a:t>
            </a:r>
            <a:r>
              <a:rPr lang="zh-CN" altLang="en-US" sz="2100" kern="1200" dirty="0"/>
              <a:t>，不足</a:t>
            </a:r>
            <a:r>
              <a:rPr lang="en-US" altLang="zh-CN" sz="2100" kern="1200" dirty="0"/>
              <a:t>1.5</a:t>
            </a:r>
            <a:r>
              <a:rPr lang="zh-CN" altLang="en-US" sz="2100" kern="1200" dirty="0"/>
              <a:t>米，其意是讥讽个子矮。</a:t>
            </a:r>
            <a:endParaRPr lang="zh-CN" altLang="en-US" sz="2100" kern="1200" dirty="0"/>
          </a:p>
          <a:p>
            <a:pPr>
              <a:lnSpc>
                <a:spcPct val="90000"/>
              </a:lnSpc>
            </a:pPr>
            <a:r>
              <a:rPr lang="zh-CN" altLang="en-US" sz="2100" kern="1200" dirty="0"/>
              <a:t>早锻炼：指低年级的学生谈恋爱，早恋。</a:t>
            </a:r>
            <a:endParaRPr lang="zh-CN" altLang="en-US" sz="2100" kern="1200" dirty="0"/>
          </a:p>
          <a:p>
            <a:pPr>
              <a:lnSpc>
                <a:spcPct val="90000"/>
              </a:lnSpc>
            </a:pPr>
            <a:r>
              <a:rPr lang="zh-CN" altLang="en-US" sz="2100" kern="1200" dirty="0"/>
              <a:t>不早朝：指贪睡鬼早晨逃课</a:t>
            </a:r>
            <a:endParaRPr lang="zh-CN" altLang="en-US" sz="2100" kern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3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3">
                                            <p:txEl>
                                              <p:charRg st="11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3">
                                            <p:txEl>
                                              <p:charRg st="1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3">
                                            <p:txEl>
                                              <p:charRg st="1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844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1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5844">
                                            <p:txEl>
                                              <p:charRg st="19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48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5844">
                                            <p:txEl>
                                              <p:charRg st="48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67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5844">
                                            <p:txEl>
                                              <p:charRg st="67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  <p:bldP spid="35844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sz="half" idx="1"/>
          </p:nvPr>
        </p:nvSpPr>
        <p:spPr>
          <a:xfrm>
            <a:off x="1485900" y="1200150"/>
            <a:ext cx="3028950" cy="3371850"/>
          </a:xfrm>
        </p:spPr>
        <p:txBody>
          <a:bodyPr/>
          <a:p>
            <a:endParaRPr lang="en-US" altLang="zh-CN" sz="1800" kern="1200" dirty="0"/>
          </a:p>
          <a:p>
            <a:endParaRPr lang="en-US" altLang="zh-CN" sz="1800" kern="1200" dirty="0"/>
          </a:p>
          <a:p>
            <a:endParaRPr lang="en-US" altLang="zh-CN" sz="1800" kern="1200" dirty="0"/>
          </a:p>
          <a:p>
            <a:r>
              <a:rPr lang="en-US" altLang="zh-CN" sz="1800" kern="1200" dirty="0"/>
              <a:t>  </a:t>
            </a:r>
            <a:r>
              <a:rPr lang="zh-CN" altLang="en-US" sz="1800" kern="1200" dirty="0"/>
              <a:t>挂了：</a:t>
            </a:r>
            <a:endParaRPr lang="zh-CN" altLang="en-US" sz="1800" kern="1200" dirty="0"/>
          </a:p>
          <a:p>
            <a:r>
              <a:rPr lang="zh-CN" altLang="en-US" sz="1800" kern="1200" dirty="0"/>
              <a:t>  酷毖了：。</a:t>
            </a:r>
            <a:endParaRPr lang="zh-CN" altLang="en-US" sz="1800" kern="1200" dirty="0"/>
          </a:p>
          <a:p>
            <a:r>
              <a:rPr lang="zh-CN" altLang="en-US" sz="1800" kern="1200" dirty="0"/>
              <a:t>  帅哥：</a:t>
            </a:r>
            <a:endParaRPr lang="zh-CN" altLang="en-US" sz="1800" kern="1200" dirty="0"/>
          </a:p>
          <a:p>
            <a:r>
              <a:rPr lang="zh-CN" altLang="en-US" sz="1800" kern="1200" dirty="0"/>
              <a:t>  靓妹：</a:t>
            </a:r>
            <a:endParaRPr lang="zh-CN" altLang="en-US" sz="1800" kern="1200" dirty="0"/>
          </a:p>
        </p:txBody>
      </p:sp>
      <p:sp>
        <p:nvSpPr>
          <p:cNvPr id="36868" name="文本占位符 36867"/>
          <p:cNvSpPr>
            <a:spLocks noGrp="1"/>
          </p:cNvSpPr>
          <p:nvPr>
            <p:ph type="body" sz="half" idx="2"/>
          </p:nvPr>
        </p:nvSpPr>
        <p:spPr>
          <a:xfrm>
            <a:off x="4629150" y="1200150"/>
            <a:ext cx="3028950" cy="3371850"/>
          </a:xfrm>
        </p:spPr>
        <p:txBody>
          <a:bodyPr/>
          <a:p>
            <a:r>
              <a:rPr lang="zh-CN" altLang="en-US" sz="1800" kern="1200" dirty="0"/>
              <a:t>挂了：就是死掉或失败的意思，比如考试挂了，游戏里挂了。</a:t>
            </a:r>
            <a:endParaRPr lang="zh-CN" altLang="en-US" sz="1800" kern="1200" dirty="0"/>
          </a:p>
          <a:p>
            <a:r>
              <a:rPr lang="zh-CN" altLang="en-US" sz="1800" kern="1200" dirty="0"/>
              <a:t>酷毖了：很有个性的意思。</a:t>
            </a:r>
            <a:endParaRPr lang="zh-CN" altLang="en-US" sz="1800" kern="1200" dirty="0"/>
          </a:p>
          <a:p>
            <a:r>
              <a:rPr lang="zh-CN" altLang="en-US" sz="1800" kern="1200" dirty="0"/>
              <a:t>帅哥：原指能吸引女孩子注意的年轻男子。现为对年轻男子的通称。</a:t>
            </a:r>
            <a:endParaRPr lang="zh-CN" altLang="en-US" sz="1800" kern="1200" dirty="0"/>
          </a:p>
          <a:p>
            <a:r>
              <a:rPr lang="zh-CN" altLang="en-US" sz="1800" kern="1200" dirty="0"/>
              <a:t>靓妹：原指能吸引男孩子注意的年轻女子。现为对年轻女子的通称。</a:t>
            </a:r>
            <a:endParaRPr lang="zh-CN" altLang="en-US" sz="1800" kern="1200" dirty="0"/>
          </a:p>
          <a:p>
            <a:endParaRPr lang="zh-CN" altLang="en-US" sz="1800" kern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charRg st="9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charRg st="17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charRg st="2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67">
                                            <p:txEl>
                                              <p:charRg st="23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86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868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41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868">
                                            <p:txEl>
                                              <p:charRg st="41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72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868">
                                            <p:txEl>
                                              <p:charRg st="72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36868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80000"/>
              </a:lnSpc>
            </a:pPr>
            <a:endParaRPr lang="en-US" altLang="zh-CN" sz="1500" dirty="0"/>
          </a:p>
          <a:p>
            <a:pPr>
              <a:lnSpc>
                <a:spcPct val="80000"/>
              </a:lnSpc>
            </a:pPr>
            <a:endParaRPr lang="en-US" altLang="zh-CN" sz="1500" dirty="0"/>
          </a:p>
          <a:p>
            <a:pPr>
              <a:lnSpc>
                <a:spcPct val="80000"/>
              </a:lnSpc>
            </a:pPr>
            <a:r>
              <a:rPr lang="en-US" altLang="zh-CN" sz="1500" dirty="0"/>
              <a:t>         </a:t>
            </a:r>
            <a:r>
              <a:rPr lang="zh-CN" altLang="en-US" sz="1800" dirty="0"/>
              <a:t>月光族：</a:t>
            </a:r>
            <a:endParaRPr lang="zh-CN" altLang="en-US" sz="1800" dirty="0"/>
          </a:p>
          <a:p>
            <a:pPr>
              <a:lnSpc>
                <a:spcPct val="80000"/>
              </a:lnSpc>
            </a:pPr>
            <a:endParaRPr lang="zh-CN" altLang="en-US" sz="1800" dirty="0"/>
          </a:p>
          <a:p>
            <a:pPr>
              <a:lnSpc>
                <a:spcPct val="80000"/>
              </a:lnSpc>
            </a:pPr>
            <a:r>
              <a:rPr lang="zh-CN" altLang="en-US" sz="1800" dirty="0"/>
              <a:t>       丁克一族：</a:t>
            </a:r>
            <a:endParaRPr lang="zh-CN" altLang="en-US" sz="1800" dirty="0"/>
          </a:p>
          <a:p>
            <a:pPr>
              <a:lnSpc>
                <a:spcPct val="80000"/>
              </a:lnSpc>
            </a:pPr>
            <a:endParaRPr lang="zh-CN" altLang="en-US" sz="1800" dirty="0"/>
          </a:p>
          <a:p>
            <a:pPr>
              <a:lnSpc>
                <a:spcPct val="80000"/>
              </a:lnSpc>
            </a:pPr>
            <a:r>
              <a:rPr lang="zh-CN" altLang="en-US" sz="1800" dirty="0"/>
              <a:t>       夹心族：</a:t>
            </a:r>
            <a:endParaRPr lang="zh-CN" altLang="en-US" sz="1800" dirty="0"/>
          </a:p>
          <a:p>
            <a:pPr>
              <a:lnSpc>
                <a:spcPct val="80000"/>
              </a:lnSpc>
            </a:pPr>
            <a:r>
              <a:rPr lang="zh-CN" altLang="en-US" sz="1800" dirty="0"/>
              <a:t>       </a:t>
            </a:r>
            <a:endParaRPr lang="zh-CN" altLang="en-US" sz="1800" dirty="0"/>
          </a:p>
          <a:p>
            <a:pPr>
              <a:lnSpc>
                <a:spcPct val="80000"/>
              </a:lnSpc>
            </a:pPr>
            <a:r>
              <a:rPr lang="zh-CN" altLang="en-US" sz="1800" dirty="0"/>
              <a:t>       拇指族</a:t>
            </a:r>
            <a:endParaRPr lang="zh-CN" altLang="en-US" sz="1800" dirty="0"/>
          </a:p>
          <a:p>
            <a:pPr>
              <a:lnSpc>
                <a:spcPct val="80000"/>
              </a:lnSpc>
            </a:pPr>
            <a:r>
              <a:rPr lang="zh-CN" altLang="en-US" sz="1800" dirty="0"/>
              <a:t>       </a:t>
            </a:r>
            <a:endParaRPr lang="zh-CN" altLang="en-US" sz="1800" dirty="0"/>
          </a:p>
          <a:p>
            <a:pPr>
              <a:lnSpc>
                <a:spcPct val="80000"/>
              </a:lnSpc>
            </a:pPr>
            <a:r>
              <a:rPr lang="zh-CN" altLang="en-US" sz="1800" dirty="0"/>
              <a:t>       啃老族：</a:t>
            </a:r>
            <a:endParaRPr lang="zh-CN" altLang="en-US" sz="1800" dirty="0"/>
          </a:p>
          <a:p>
            <a:pPr>
              <a:lnSpc>
                <a:spcPct val="80000"/>
              </a:lnSpc>
            </a:pPr>
            <a:endParaRPr lang="zh-CN" altLang="en-US" sz="1800" dirty="0"/>
          </a:p>
          <a:p>
            <a:pPr>
              <a:lnSpc>
                <a:spcPct val="80000"/>
              </a:lnSpc>
            </a:pPr>
            <a:r>
              <a:rPr lang="zh-CN" altLang="en-US" sz="675" dirty="0"/>
              <a:t>：</a:t>
            </a:r>
            <a:endParaRPr lang="zh-CN" altLang="en-US" sz="675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90000"/>
              </a:lnSpc>
            </a:pPr>
            <a:r>
              <a:rPr lang="zh-CN" altLang="en-US" sz="1800" dirty="0"/>
              <a:t>月光族：将每月赚的钱都用光、花光的人。</a:t>
            </a:r>
            <a:endParaRPr lang="zh-CN" altLang="en-US" sz="1800" dirty="0"/>
          </a:p>
          <a:p>
            <a:pPr>
              <a:lnSpc>
                <a:spcPct val="90000"/>
              </a:lnSpc>
            </a:pPr>
            <a:endParaRPr lang="zh-CN" altLang="en-US" sz="1800" dirty="0"/>
          </a:p>
          <a:p>
            <a:pPr>
              <a:lnSpc>
                <a:spcPct val="90000"/>
              </a:lnSpc>
            </a:pPr>
            <a:r>
              <a:rPr lang="zh-CN" altLang="en-US" sz="1800" dirty="0"/>
              <a:t>丁克一族：双收入而没有孩子的夫妻。</a:t>
            </a:r>
            <a:endParaRPr lang="zh-CN" altLang="en-US" sz="1800" dirty="0"/>
          </a:p>
          <a:p>
            <a:pPr>
              <a:lnSpc>
                <a:spcPct val="90000"/>
              </a:lnSpc>
            </a:pPr>
            <a:endParaRPr lang="zh-CN" altLang="en-US" sz="1800" dirty="0"/>
          </a:p>
          <a:p>
            <a:pPr>
              <a:lnSpc>
                <a:spcPct val="90000"/>
              </a:lnSpc>
            </a:pPr>
            <a:r>
              <a:rPr lang="zh-CN" altLang="en-US" sz="1800" dirty="0"/>
              <a:t>夹心族：上要赡养老人，下要抚育小孩，家庭物质基础尚不丰厚的年轻夫妇。又称为“三明治族”。</a:t>
            </a:r>
            <a:endParaRPr lang="zh-CN" altLang="en-US" sz="1800" dirty="0"/>
          </a:p>
          <a:p>
            <a:pPr>
              <a:lnSpc>
                <a:spcPct val="90000"/>
              </a:lnSpc>
            </a:pPr>
            <a:endParaRPr lang="zh-CN" altLang="en-US" sz="1800" dirty="0"/>
          </a:p>
          <a:p>
            <a:pPr>
              <a:lnSpc>
                <a:spcPct val="90000"/>
              </a:lnSpc>
            </a:pPr>
            <a:r>
              <a:rPr lang="zh-CN" altLang="en-US" sz="1800" dirty="0"/>
              <a:t>拇指族：指热衷于发手机短信的人。</a:t>
            </a:r>
            <a:endParaRPr lang="zh-CN" altLang="en-US" sz="1800" dirty="0"/>
          </a:p>
          <a:p>
            <a:pPr>
              <a:lnSpc>
                <a:spcPct val="90000"/>
              </a:lnSpc>
            </a:pPr>
            <a:endParaRPr lang="zh-CN" altLang="en-US" sz="1800" dirty="0"/>
          </a:p>
          <a:p>
            <a:pPr>
              <a:lnSpc>
                <a:spcPct val="90000"/>
              </a:lnSpc>
            </a:pPr>
            <a:r>
              <a:rPr lang="zh-CN" altLang="en-US" sz="1800" dirty="0"/>
              <a:t>啃老族：到了工作、独立生活的年龄仍不愿脱离家而依赖父母维持生计的，不愿长大，独立的人。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主流媒体流行语</a:t>
            </a:r>
            <a:r>
              <a:rPr lang="en-US" altLang="zh-CN"/>
              <a:t>——</a:t>
            </a:r>
            <a:endParaRPr lang="en-US" altLang="zh-CN"/>
          </a:p>
          <a:p>
            <a:endParaRPr lang="en-US" altLang="zh-CN" dirty="0"/>
          </a:p>
          <a:p>
            <a:r>
              <a:rPr lang="zh-CN" altLang="en-US" dirty="0"/>
              <a:t>神七、索马里海盗、山寨、人肉搜索、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周老虎、艳照门、 “范跑跑”、金领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粉丝、下课、访问、忽悠、不折腾</a:t>
            </a:r>
            <a:endParaRPr lang="zh-CN" altLang="en-US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7346" name="图片 57345" descr="korea124_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矩形 57346"/>
          <p:cNvSpPr/>
          <p:nvPr/>
        </p:nvSpPr>
        <p:spPr>
          <a:xfrm>
            <a:off x="5314950" y="1028700"/>
            <a:ext cx="2424113" cy="777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br>
              <a:rPr lang="en-US" altLang="zh-CN" sz="1500" b="1" dirty="0">
                <a:latin typeface="Arial" panose="020B0604020202020204" pitchFamily="34" charset="0"/>
                <a:ea typeface="Arial" panose="020B0604020202020204" pitchFamily="34" charset="0"/>
              </a:rPr>
            </a:br>
            <a:br>
              <a:rPr lang="en-US" altLang="zh-CN" sz="1500" b="1" dirty="0"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en-US" altLang="zh-CN" sz="15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7348" name="矩形 57347"/>
          <p:cNvSpPr/>
          <p:nvPr/>
        </p:nvSpPr>
        <p:spPr>
          <a:xfrm>
            <a:off x="1714500" y="2802731"/>
            <a:ext cx="309880" cy="217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sz="82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9" name="矩形 57348"/>
          <p:cNvSpPr/>
          <p:nvPr/>
        </p:nvSpPr>
        <p:spPr>
          <a:xfrm>
            <a:off x="1943100" y="3259931"/>
            <a:ext cx="309880" cy="217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sz="82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0" name="矩形 57349"/>
          <p:cNvSpPr/>
          <p:nvPr/>
        </p:nvSpPr>
        <p:spPr>
          <a:xfrm>
            <a:off x="1828800" y="4002881"/>
            <a:ext cx="309880" cy="217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sz="82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7351" name="图片 57350" descr="030501-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450" y="4171950"/>
            <a:ext cx="97155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4" name="文本框 57353"/>
          <p:cNvSpPr txBox="1"/>
          <p:nvPr/>
        </p:nvSpPr>
        <p:spPr>
          <a:xfrm>
            <a:off x="1494155" y="843915"/>
            <a:ext cx="2353945" cy="4423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endParaRPr lang="en-US" altLang="zh-CN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我不叫我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东西不叫东西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倒霉不叫倒霉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蟑螂不叫蟑螂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惹人厌不叫惹人厌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同学不叫同学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兴奋不叫兴奋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5" name="文本框 57354"/>
          <p:cNvSpPr txBox="1"/>
          <p:nvPr/>
        </p:nvSpPr>
        <p:spPr>
          <a:xfrm>
            <a:off x="4410075" y="1168004"/>
            <a:ext cx="2538413" cy="297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135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6" name="文本框 57355"/>
          <p:cNvSpPr txBox="1"/>
          <p:nvPr/>
        </p:nvSpPr>
        <p:spPr>
          <a:xfrm>
            <a:off x="3838813" y="953850"/>
            <a:ext cx="2538413" cy="3600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en-US" altLang="zh-CN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hlinkClick r:id="" action="ppaction://noaction">
                  <a:snd r:embed="rId4" name="hammer.wav"/>
                </a:hlinkClick>
              </a:rPr>
              <a:t>叫   偶</a:t>
            </a:r>
            <a:endParaRPr lang="zh-CN" altLang="en-US" sz="2100" b="1" dirty="0">
              <a:solidFill>
                <a:schemeClr val="bg1"/>
              </a:solidFill>
              <a:uFillTx/>
              <a:latin typeface="Arial" panose="020B0604020202020204" pitchFamily="34" charset="0"/>
              <a:ea typeface="宋体" panose="02010600030101010101" pitchFamily="2" charset="-122"/>
              <a:hlinkClick r:id="" action="ppaction://noaction">
                <a:snd r:embed="rId4" name="hammer.wav"/>
              </a:hlinkClick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>
                  <a:snd r:embed="rId4" name="hammer.wav"/>
                </a:hlinkClick>
              </a:rPr>
              <a:t>叫   东东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hlinkClick r:id="" action="ppaction://noaction">
                <a:snd r:embed="rId4" name="hammer.wav"/>
              </a:hlinkClick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>
                  <a:snd r:embed="rId4" name="hammer.wav"/>
                </a:hlinkClick>
              </a:rPr>
              <a:t>叫    衰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hlinkClick r:id="" action="ppaction://noaction">
                <a:snd r:embed="rId4" name="hammer.wav"/>
              </a:hlinkClick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>
                  <a:snd r:embed="rId4" name="hammer.wav"/>
                </a:hlinkClick>
              </a:rPr>
              <a:t>叫    小强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hlinkClick r:id="" action="ppaction://noaction">
                <a:snd r:embed="rId4" name="hammer.wav"/>
              </a:hlinkClick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>
                  <a:snd r:embed="rId4" name="hammer.wav"/>
                </a:hlinkClick>
              </a:rPr>
              <a:t>叫    欠扁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hlinkClick r:id="" action="ppaction://noaction">
                <a:snd r:embed="rId4" name="hammer.wav"/>
              </a:hlinkClick>
            </a:endParaRPr>
          </a:p>
          <a:p>
            <a:pPr lvl="0">
              <a:spcBef>
                <a:spcPct val="50000"/>
              </a:spcBef>
            </a:pPr>
            <a:r>
              <a:rPr lang="zh-CN" altLang="en-US" sz="21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>
                  <a:snd r:embed="rId4" name="hammer.wav"/>
                </a:hlinkClick>
              </a:rPr>
              <a:t>叫    童鞋</a:t>
            </a:r>
            <a:endParaRPr lang="zh-CN" altLang="en-US" sz="21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hlinkClick r:id="" action="ppaction://noaction">
                <a:snd r:embed="rId4" name="hammer.wav"/>
              </a:hlinkClick>
            </a:endParaRPr>
          </a:p>
          <a:p>
            <a:pPr lvl="0">
              <a:spcBef>
                <a:spcPct val="50000"/>
              </a:spcBef>
            </a:pPr>
            <a:r>
              <a:rPr lang="zh-CN" altLang="en-US" sz="135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叫</a:t>
            </a:r>
            <a:r>
              <a:rPr lang="en-US" altLang="zh-CN" sz="135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–high</a:t>
            </a:r>
            <a:endParaRPr lang="en-US" altLang="zh-CN" sz="135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charRg st="1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54">
                                            <p:txEl>
                                              <p:charRg st="1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7354">
                                            <p:txEl>
                                              <p:charRg st="6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7354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14" end="2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7354">
                                            <p:txEl>
                                              <p:charRg st="2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1" end="2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7354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29" end="3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charRg st="3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7354">
                                            <p:txEl>
                                              <p:charRg st="36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37" end="4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charRg st="43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7354">
                                            <p:txEl>
                                              <p:charRg st="43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charRg st="45" end="5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9" name="矩形 131078"/>
          <p:cNvSpPr/>
          <p:nvPr/>
        </p:nvSpPr>
        <p:spPr>
          <a:xfrm>
            <a:off x="1143000" y="-126087"/>
            <a:ext cx="7155656" cy="54635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76225"/>
            <a:r>
              <a:rPr lang="zh-CN" altLang="en-US" sz="30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（二）动词：</a:t>
            </a:r>
            <a:r>
              <a:rPr lang="zh-CN" altLang="en-US" sz="27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表示动作、行为、心理活</a:t>
            </a:r>
            <a:endParaRPr lang="zh-CN" altLang="en-US" sz="27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276225"/>
            <a:r>
              <a:rPr lang="zh-CN" altLang="en-US" sz="2700" b="1" dirty="0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                        动或存在、变化、消失等。</a:t>
            </a:r>
            <a:endParaRPr lang="zh-CN" altLang="en-US" sz="27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276225"/>
            <a:endParaRPr lang="zh-CN" altLang="en-US" sz="2700" b="1" dirty="0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276225"/>
            <a:r>
              <a:rPr lang="zh-CN" altLang="en-US" sz="3000" dirty="0">
                <a:latin typeface="华文中宋" pitchFamily="2" charset="-122"/>
                <a:ea typeface="华文中宋" pitchFamily="2" charset="-122"/>
              </a:rPr>
              <a:t>例如：</a:t>
            </a:r>
            <a:endParaRPr lang="zh-CN" altLang="en-US" sz="3000" dirty="0">
              <a:latin typeface="华文中宋" pitchFamily="2" charset="-122"/>
              <a:ea typeface="华文中宋" pitchFamily="2" charset="-122"/>
            </a:endParaRPr>
          </a:p>
          <a:p>
            <a:pPr lvl="0" indent="276225"/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走  坐  听  批评  宣传  学习     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（动作行为）</a:t>
            </a:r>
            <a:endParaRPr lang="zh-CN" altLang="en-US" sz="2400" b="1" dirty="0">
              <a:latin typeface="华文中宋" pitchFamily="2" charset="-122"/>
              <a:ea typeface="华文中宋" pitchFamily="2" charset="-122"/>
            </a:endParaRPr>
          </a:p>
          <a:p>
            <a:pPr lvl="0" indent="276225"/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爱  恨  怕  想念  打算  希望     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（心理活动）</a:t>
            </a:r>
            <a:endParaRPr lang="zh-CN" altLang="en-US" sz="2400" b="1" dirty="0">
              <a:latin typeface="华文中宋" pitchFamily="2" charset="-122"/>
              <a:ea typeface="华文中宋" pitchFamily="2" charset="-122"/>
            </a:endParaRPr>
          </a:p>
          <a:p>
            <a:pPr lvl="0" indent="276225"/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发生  存在  有  演变  死亡  </a:t>
            </a:r>
            <a:r>
              <a:rPr lang="zh-CN" altLang="en-US" sz="2250" b="1" dirty="0">
                <a:latin typeface="华文中宋" pitchFamily="2" charset="-122"/>
                <a:ea typeface="华文中宋" pitchFamily="2" charset="-122"/>
              </a:rPr>
              <a:t>（存在、变化、消失）</a:t>
            </a:r>
            <a:endParaRPr lang="zh-CN" altLang="en-US" sz="2250" b="1" dirty="0">
              <a:latin typeface="华文中宋" pitchFamily="2" charset="-122"/>
              <a:ea typeface="华文中宋" pitchFamily="2" charset="-122"/>
            </a:endParaRPr>
          </a:p>
          <a:p>
            <a:pPr lvl="0" indent="276225"/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是  不是  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（判断）</a:t>
            </a:r>
            <a:endParaRPr lang="zh-CN" altLang="en-US" sz="2400" b="1" dirty="0">
              <a:latin typeface="华文中宋" pitchFamily="2" charset="-122"/>
              <a:ea typeface="华文中宋" pitchFamily="2" charset="-122"/>
            </a:endParaRPr>
          </a:p>
          <a:p>
            <a:pPr lvl="0" indent="276225"/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能  能够  会  可以  愿意  应当   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（助动词） </a:t>
            </a:r>
            <a:endParaRPr lang="zh-CN" altLang="en-US" sz="2400" b="1" dirty="0">
              <a:latin typeface="华文中宋" pitchFamily="2" charset="-122"/>
              <a:ea typeface="华文中宋" pitchFamily="2" charset="-122"/>
            </a:endParaRPr>
          </a:p>
          <a:p>
            <a:pPr lvl="0" indent="276225"/>
            <a:r>
              <a:rPr lang="zh-CN" altLang="en-US" sz="2400" dirty="0">
                <a:latin typeface="华文中宋" pitchFamily="2" charset="-122"/>
                <a:ea typeface="华文中宋" pitchFamily="2" charset="-122"/>
              </a:rPr>
              <a:t>  上  下  进  出  来  去  上来     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（趋向动词）</a:t>
            </a:r>
            <a:endParaRPr lang="zh-CN" altLang="en-US" sz="2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107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charRg st="1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1079">
                                            <p:txEl>
                                              <p:charRg st="18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charRg st="5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1079">
                                            <p:txEl>
                                              <p:charRg st="56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charRg st="6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1079">
                                            <p:txEl>
                                              <p:charRg st="6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charRg st="93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1079">
                                            <p:txEl>
                                              <p:charRg st="93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charRg st="126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1079">
                                            <p:txEl>
                                              <p:charRg st="126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charRg st="158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1079">
                                            <p:txEl>
                                              <p:charRg st="158" end="1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charRg st="172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1079">
                                            <p:txEl>
                                              <p:charRg st="172" end="2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charRg st="204" end="2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1079">
                                            <p:txEl>
                                              <p:charRg st="204" end="2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9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0963" name="文本占位符 4096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流行词组句</a:t>
            </a:r>
            <a:r>
              <a:rPr lang="en-US" altLang="zh-CN"/>
              <a:t>——</a:t>
            </a:r>
            <a:endParaRPr lang="en-US" altLang="zh-CN"/>
          </a:p>
          <a:p>
            <a:r>
              <a:rPr lang="zh-CN" altLang="en-US" dirty="0"/>
              <a:t>我是一名“宅男”，样子长得有点“囧”</a:t>
            </a:r>
            <a:r>
              <a:rPr lang="en-US" altLang="zh-CN" err="1"/>
              <a:t>(jiǒng</a:t>
            </a:r>
            <a:r>
              <a:rPr lang="en-US" altLang="zh-CN" dirty="0"/>
              <a:t>)</a:t>
            </a:r>
            <a:r>
              <a:rPr lang="zh-CN" altLang="en-US" dirty="0"/>
              <a:t>，偶尔出来“打酱油”，没事练练“叉腰肌”，平时只用“山寨”货，你是不是被我“霹雳”到了呢，是不是很“雷人”？不过，除了“范跑跑”、“周老虎”和“猪坚强”之外，我就是马上要过去的</a:t>
            </a:r>
            <a:r>
              <a:rPr lang="en-US" altLang="zh-CN" dirty="0"/>
              <a:t>2008</a:t>
            </a:r>
            <a:r>
              <a:rPr lang="zh-CN" altLang="en-US" dirty="0"/>
              <a:t>年最潮的人</a:t>
            </a:r>
            <a:r>
              <a:rPr lang="en-US" altLang="zh-CN"/>
              <a:t>……</a:t>
            </a:r>
            <a:endParaRPr lang="en-US" altLang="zh-CN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 altLang="zh-CN" sz="3300" dirty="0"/>
          </a:p>
          <a:p>
            <a:pPr algn="ctr"/>
            <a:r>
              <a:rPr lang="en-US" altLang="zh-CN" sz="3300" dirty="0"/>
              <a:t>   </a:t>
            </a:r>
            <a:r>
              <a:rPr lang="zh-CN" altLang="en-US" sz="3300" dirty="0"/>
              <a:t>新词新语的特点</a:t>
            </a:r>
            <a:endParaRPr lang="zh-CN" altLang="en-US" sz="3300" dirty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 altLang="zh-CN" dirty="0"/>
          </a:p>
          <a:p>
            <a:r>
              <a:rPr lang="en-US" altLang="zh-CN" dirty="0"/>
              <a:t>        </a:t>
            </a:r>
            <a:r>
              <a:rPr lang="zh-CN" altLang="en-US" dirty="0"/>
              <a:t>简单便捷   幽默诙谐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直观形象   随意性强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        个性张扬   时代感强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3000" dirty="0">
                <a:solidFill>
                  <a:srgbClr val="FFFF00"/>
                </a:solidFill>
              </a:rPr>
            </a:br>
            <a:br>
              <a:rPr lang="en-US" altLang="zh-CN" sz="3000" b="1" dirty="0"/>
            </a:br>
            <a:endParaRPr lang="en-US" altLang="zh-CN" sz="3000" b="1" dirty="0"/>
          </a:p>
        </p:txBody>
      </p:sp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>
          <a:xfrm>
            <a:off x="1485900" y="844154"/>
            <a:ext cx="6172200" cy="3727847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2100" dirty="0"/>
              <a:t>         </a:t>
            </a:r>
            <a:r>
              <a:rPr lang="zh-CN" altLang="en-US" sz="2100" dirty="0"/>
              <a:t>一、 </a:t>
            </a:r>
            <a:r>
              <a:rPr lang="zh-CN" altLang="en-US" sz="2100" dirty="0">
                <a:solidFill>
                  <a:srgbClr val="FFFF00"/>
                </a:solidFill>
              </a:rPr>
              <a:t>新词新语的产生途径</a:t>
            </a:r>
            <a:endParaRPr lang="zh-CN" altLang="en-US" sz="2100" dirty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100" b="1" dirty="0"/>
          </a:p>
          <a:p>
            <a:pPr>
              <a:lnSpc>
                <a:spcPct val="90000"/>
              </a:lnSpc>
            </a:pPr>
            <a:r>
              <a:rPr lang="zh-CN" altLang="en-US" sz="2100" b="1" dirty="0"/>
              <a:t>随着新事物、新现象、新观念的出现而产生的新词语</a:t>
            </a:r>
            <a:r>
              <a:rPr lang="zh-CN" altLang="en-US" sz="2100" dirty="0"/>
              <a:t>。（</a:t>
            </a:r>
            <a:r>
              <a:rPr lang="zh-CN" altLang="en-US" sz="2100" b="1" dirty="0"/>
              <a:t>电磁炉</a:t>
            </a:r>
            <a:r>
              <a:rPr lang="zh-CN" altLang="en-US" sz="2100" dirty="0"/>
              <a:t>）</a:t>
            </a:r>
            <a:endParaRPr lang="zh-CN" altLang="en-US" sz="2100" dirty="0"/>
          </a:p>
          <a:p>
            <a:pPr>
              <a:lnSpc>
                <a:spcPct val="90000"/>
              </a:lnSpc>
            </a:pPr>
            <a:endParaRPr lang="zh-CN" altLang="en-US" sz="2100" b="1" dirty="0"/>
          </a:p>
          <a:p>
            <a:pPr>
              <a:lnSpc>
                <a:spcPct val="90000"/>
              </a:lnSpc>
            </a:pPr>
            <a:r>
              <a:rPr lang="zh-CN" altLang="en-US" sz="2100" b="1" dirty="0"/>
              <a:t>旧词新用、仿拟而产生的新词语（下课）</a:t>
            </a:r>
            <a:endParaRPr lang="zh-CN" altLang="en-US" sz="2100" b="1" dirty="0"/>
          </a:p>
          <a:p>
            <a:pPr>
              <a:lnSpc>
                <a:spcPct val="90000"/>
              </a:lnSpc>
            </a:pPr>
            <a:endParaRPr lang="zh-CN" altLang="en-US" sz="2100" b="1" dirty="0"/>
          </a:p>
          <a:p>
            <a:pPr>
              <a:lnSpc>
                <a:spcPct val="90000"/>
              </a:lnSpc>
            </a:pPr>
            <a:r>
              <a:rPr lang="zh-CN" altLang="en-US" sz="2100" b="1" dirty="0"/>
              <a:t>来自外语和汉语方言、数字的新词语。（粉丝）</a:t>
            </a:r>
            <a:endParaRPr lang="zh-CN" altLang="en-US" sz="2100" b="1" dirty="0"/>
          </a:p>
          <a:p>
            <a:pPr>
              <a:lnSpc>
                <a:spcPct val="90000"/>
              </a:lnSpc>
            </a:pPr>
            <a:endParaRPr lang="zh-CN" altLang="en-US" sz="2100" b="1" dirty="0"/>
          </a:p>
          <a:p>
            <a:pPr>
              <a:lnSpc>
                <a:spcPct val="90000"/>
              </a:lnSpc>
            </a:pPr>
            <a:r>
              <a:rPr lang="zh-CN" altLang="en-US" sz="2100" b="1" dirty="0"/>
              <a:t>词语衍生和缩略形式的新词语（蓝颜知己、神七）</a:t>
            </a:r>
            <a:endParaRPr lang="zh-CN" altLang="en-US" sz="2100" b="1" dirty="0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课堂练习</a:t>
            </a:r>
            <a:endParaRPr lang="zh-CN" altLang="en-US" dirty="0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zh-CN" altLang="en-US" sz="1800" dirty="0"/>
              <a:t>房地产：房展、楼盘、现房、期房、经济  适用房</a:t>
            </a:r>
            <a:endParaRPr lang="zh-CN" altLang="en-US" sz="1800" dirty="0"/>
          </a:p>
          <a:p>
            <a:pPr>
              <a:lnSpc>
                <a:spcPct val="80000"/>
              </a:lnSpc>
            </a:pPr>
            <a:endParaRPr lang="zh-CN" altLang="en-US" sz="1800" dirty="0"/>
          </a:p>
          <a:p>
            <a:pPr>
              <a:lnSpc>
                <a:spcPct val="80000"/>
              </a:lnSpc>
            </a:pPr>
            <a:r>
              <a:rPr lang="zh-CN" altLang="en-US" sz="1800" dirty="0"/>
              <a:t>网络：宽带、电子邮件、黑客、伊妹儿</a:t>
            </a:r>
            <a:endParaRPr lang="zh-CN" altLang="en-US" sz="1800" dirty="0"/>
          </a:p>
          <a:p>
            <a:pPr>
              <a:lnSpc>
                <a:spcPct val="80000"/>
              </a:lnSpc>
            </a:pPr>
            <a:endParaRPr lang="zh-CN" altLang="en-US" sz="1800" dirty="0"/>
          </a:p>
          <a:p>
            <a:pPr>
              <a:lnSpc>
                <a:spcPct val="80000"/>
              </a:lnSpc>
            </a:pPr>
            <a:r>
              <a:rPr lang="zh-CN" altLang="en-US" sz="1800" dirty="0"/>
              <a:t>婚姻观：婚介、试婚、裸婚、丁克家庭</a:t>
            </a:r>
            <a:endParaRPr lang="zh-CN" altLang="en-US" sz="1800" dirty="0"/>
          </a:p>
          <a:p>
            <a:pPr>
              <a:lnSpc>
                <a:spcPct val="80000"/>
              </a:lnSpc>
            </a:pPr>
            <a:endParaRPr lang="zh-CN" altLang="en-US" sz="1800" dirty="0"/>
          </a:p>
          <a:p>
            <a:pPr>
              <a:lnSpc>
                <a:spcPct val="80000"/>
              </a:lnSpc>
            </a:pPr>
            <a:r>
              <a:rPr lang="zh-CN" altLang="en-US" sz="1800" dirty="0"/>
              <a:t>用具：架子车、拖拉机、三轮、摩托、电动车、火车、汽车、飞机</a:t>
            </a:r>
            <a:endParaRPr lang="zh-CN" altLang="en-US" sz="1800" dirty="0"/>
          </a:p>
          <a:p>
            <a:pPr>
              <a:lnSpc>
                <a:spcPct val="80000"/>
              </a:lnSpc>
            </a:pPr>
            <a:endParaRPr lang="zh-CN" altLang="en-US" sz="1800" dirty="0"/>
          </a:p>
          <a:p>
            <a:pPr>
              <a:lnSpc>
                <a:spcPct val="80000"/>
              </a:lnSpc>
            </a:pPr>
            <a:r>
              <a:rPr lang="zh-CN" altLang="en-US" sz="1800" dirty="0">
                <a:solidFill>
                  <a:srgbClr val="FF6600"/>
                </a:solidFill>
              </a:rPr>
              <a:t>思考：这些词反映了什麽文化现象？</a:t>
            </a:r>
            <a:endParaRPr lang="zh-CN" altLang="en-US" sz="1800" dirty="0">
              <a:solidFill>
                <a:srgbClr val="FF6600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1800" dirty="0">
              <a:solidFill>
                <a:srgbClr val="FF6600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1350" dirty="0">
              <a:solidFill>
                <a:srgbClr val="FF66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00" dirty="0"/>
              <a:t>：</a:t>
            </a:r>
            <a:endParaRPr lang="zh-CN" altLang="en-US" sz="600" dirty="0"/>
          </a:p>
          <a:p>
            <a:pPr>
              <a:lnSpc>
                <a:spcPct val="80000"/>
              </a:lnSpc>
            </a:pPr>
            <a:r>
              <a:rPr lang="zh-CN" altLang="en-US" sz="600" dirty="0"/>
              <a:t>；</a:t>
            </a:r>
            <a:endParaRPr lang="zh-CN" altLang="en-US" sz="600" dirty="0"/>
          </a:p>
          <a:p>
            <a:pPr>
              <a:lnSpc>
                <a:spcPct val="80000"/>
              </a:lnSpc>
            </a:pPr>
            <a:endParaRPr lang="zh-CN" altLang="en-US" sz="600" dirty="0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 altLang="zh-CN" sz="3300" dirty="0"/>
          </a:p>
          <a:p>
            <a:r>
              <a:rPr lang="en-US" altLang="zh-CN" sz="3300" dirty="0"/>
              <a:t>      </a:t>
            </a:r>
            <a:r>
              <a:rPr lang="zh-CN" altLang="en-US" sz="3300" dirty="0"/>
              <a:t>新词语是反映新时代的一面镜子，是展现生活的 “晴雨表”</a:t>
            </a:r>
            <a:endParaRPr lang="zh-CN" altLang="en-US" sz="3300" dirty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         </a:t>
            </a:r>
            <a:r>
              <a:rPr lang="zh-CN" altLang="en-US" sz="3000" dirty="0"/>
              <a:t>新词新语利弊谈</a:t>
            </a:r>
            <a:r>
              <a:rPr lang="en-US" altLang="zh-CN" sz="3000"/>
              <a:t>:</a:t>
            </a:r>
            <a:endParaRPr lang="en-US" altLang="zh-CN" sz="3000"/>
          </a:p>
          <a:p>
            <a:r>
              <a:rPr lang="en-US" altLang="zh-CN" sz="3000" dirty="0"/>
              <a:t>               </a:t>
            </a:r>
            <a:r>
              <a:rPr lang="zh-CN" altLang="en-US" sz="3000" dirty="0"/>
              <a:t>你对新词新语的认识</a:t>
            </a:r>
            <a:endParaRPr lang="zh-CN" altLang="en-US" sz="3000" dirty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1485900" y="789385"/>
            <a:ext cx="6172200" cy="3782615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2100" dirty="0"/>
              <a:t>   </a:t>
            </a:r>
            <a:r>
              <a:rPr lang="zh-CN" altLang="en-US" sz="2100" dirty="0"/>
              <a:t>根据语境，选择恰当的新词新语填空。</a:t>
            </a:r>
            <a:endParaRPr lang="zh-CN" altLang="en-US" sz="2100" dirty="0"/>
          </a:p>
          <a:p>
            <a:pPr>
              <a:lnSpc>
                <a:spcPct val="80000"/>
              </a:lnSpc>
            </a:pPr>
            <a:endParaRPr lang="zh-CN" altLang="en-US" sz="2100" dirty="0"/>
          </a:p>
          <a:p>
            <a:pPr>
              <a:lnSpc>
                <a:spcPct val="80000"/>
              </a:lnSpc>
            </a:pPr>
            <a:r>
              <a:rPr lang="zh-CN" altLang="en-US" sz="2100" dirty="0"/>
              <a:t>（</a:t>
            </a:r>
            <a:r>
              <a:rPr lang="en-US" altLang="zh-CN" sz="2100" dirty="0"/>
              <a:t>1</a:t>
            </a:r>
            <a:r>
              <a:rPr lang="zh-CN" altLang="en-US" sz="2100" dirty="0"/>
              <a:t>）今天吃饭，我们各掏各的钱，实行（     ）。</a:t>
            </a:r>
            <a:endParaRPr lang="zh-CN" altLang="en-US" sz="2100" dirty="0"/>
          </a:p>
          <a:p>
            <a:pPr>
              <a:lnSpc>
                <a:spcPct val="80000"/>
              </a:lnSpc>
            </a:pPr>
            <a:endParaRPr lang="zh-CN" altLang="en-US" sz="2100" dirty="0"/>
          </a:p>
          <a:p>
            <a:pPr>
              <a:lnSpc>
                <a:spcPct val="80000"/>
              </a:lnSpc>
            </a:pPr>
            <a:r>
              <a:rPr lang="zh-CN" altLang="en-US" sz="2100" dirty="0"/>
              <a:t>（</a:t>
            </a:r>
            <a:r>
              <a:rPr lang="en-US" altLang="zh-CN" sz="2100" dirty="0"/>
              <a:t>2</a:t>
            </a:r>
            <a:r>
              <a:rPr lang="zh-CN" altLang="en-US" sz="2100" dirty="0"/>
              <a:t>）一个人开车上班太浪费了，公交车太挤，今天，我决定（   ）去上班。</a:t>
            </a:r>
            <a:endParaRPr lang="zh-CN" altLang="en-US" sz="2100" dirty="0"/>
          </a:p>
          <a:p>
            <a:pPr>
              <a:lnSpc>
                <a:spcPct val="80000"/>
              </a:lnSpc>
            </a:pPr>
            <a:endParaRPr lang="zh-CN" altLang="en-US" sz="2100" dirty="0"/>
          </a:p>
          <a:p>
            <a:pPr>
              <a:lnSpc>
                <a:spcPct val="80000"/>
              </a:lnSpc>
            </a:pPr>
            <a:r>
              <a:rPr lang="zh-CN" altLang="en-US" sz="2100" dirty="0"/>
              <a:t>（</a:t>
            </a:r>
            <a:r>
              <a:rPr lang="en-US" altLang="zh-CN" sz="2100" dirty="0"/>
              <a:t>3</a:t>
            </a:r>
            <a:r>
              <a:rPr lang="zh-CN" altLang="en-US" sz="2100" dirty="0"/>
              <a:t>）他那样做，纯粹是在（    ），显示不出一点诚意。</a:t>
            </a:r>
            <a:endParaRPr lang="zh-CN" altLang="en-US" sz="2100" dirty="0"/>
          </a:p>
          <a:p>
            <a:pPr>
              <a:lnSpc>
                <a:spcPct val="80000"/>
              </a:lnSpc>
            </a:pPr>
            <a:endParaRPr lang="zh-CN" altLang="en-US" sz="2100" dirty="0"/>
          </a:p>
          <a:p>
            <a:pPr>
              <a:lnSpc>
                <a:spcPct val="80000"/>
              </a:lnSpc>
            </a:pPr>
            <a:r>
              <a:rPr lang="zh-CN" altLang="en-US" sz="2100" dirty="0"/>
              <a:t>（</a:t>
            </a:r>
            <a:r>
              <a:rPr lang="en-US" altLang="zh-CN" sz="2100" dirty="0"/>
              <a:t>4</a:t>
            </a:r>
            <a:r>
              <a:rPr lang="zh-CN" altLang="en-US" sz="2100" dirty="0"/>
              <a:t>）在颁奖晚会上，两位女演员穿着一样，这叫（   ）了。</a:t>
            </a:r>
            <a:endParaRPr lang="zh-CN" altLang="en-US" sz="2100" dirty="0"/>
          </a:p>
          <a:p>
            <a:pPr>
              <a:lnSpc>
                <a:spcPct val="80000"/>
              </a:lnSpc>
            </a:pPr>
            <a:endParaRPr lang="zh-CN" altLang="en-US" sz="2100" dirty="0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AA</a:t>
            </a:r>
            <a:r>
              <a:rPr lang="zh-CN" altLang="en-US" dirty="0"/>
              <a:t>制：吃完饭以后各自支付自己消费的费用。 </a:t>
            </a:r>
            <a:endParaRPr lang="zh-CN" altLang="en-US" dirty="0"/>
          </a:p>
          <a:p>
            <a:r>
              <a:rPr lang="zh-CN" altLang="en-US" dirty="0"/>
              <a:t>拼车：邻近的几个相识或本不相识的人结伴打车上下班。 </a:t>
            </a:r>
            <a:endParaRPr lang="zh-CN" altLang="en-US" dirty="0"/>
          </a:p>
          <a:p>
            <a:r>
              <a:rPr lang="zh-CN" altLang="en-US" dirty="0"/>
              <a:t>作秀：是一个贬义词，含有夸大其词和作表面文章的意思。 </a:t>
            </a:r>
            <a:endParaRPr lang="zh-CN" altLang="en-US" dirty="0"/>
          </a:p>
          <a:p>
            <a:r>
              <a:rPr lang="zh-CN" altLang="en-US" dirty="0"/>
              <a:t>撞衫：在同一场合穿了一样的衣服。</a:t>
            </a:r>
            <a:endParaRPr lang="zh-CN" altLang="en-US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4608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请用新词新语改写下面几个句子，并比较改写前后的效果。 </a:t>
            </a:r>
            <a:endParaRPr lang="zh-CN" altLang="en-US" dirty="0"/>
          </a:p>
          <a:p>
            <a:r>
              <a:rPr lang="en-US" altLang="zh-CN" dirty="0"/>
              <a:t>1</a:t>
            </a:r>
            <a:r>
              <a:rPr lang="zh-CN" altLang="en-US" dirty="0"/>
              <a:t>、这几天心里颇不宁静。</a:t>
            </a:r>
            <a:r>
              <a:rPr lang="en-US" altLang="zh-CN" dirty="0"/>
              <a:t>《</a:t>
            </a:r>
            <a:r>
              <a:rPr lang="zh-CN" altLang="en-US" dirty="0"/>
              <a:t>荷塘月色</a:t>
            </a:r>
            <a:r>
              <a:rPr lang="en-US" altLang="zh-CN"/>
              <a:t>》 </a:t>
            </a:r>
            <a:endParaRPr lang="en-US" altLang="zh-CN"/>
          </a:p>
          <a:p>
            <a:endParaRPr lang="en-US" altLang="zh-CN"/>
          </a:p>
          <a:p>
            <a:r>
              <a:rPr lang="en-US" altLang="zh-CN" dirty="0"/>
              <a:t> 2</a:t>
            </a:r>
            <a:r>
              <a:rPr lang="zh-CN" altLang="en-US" dirty="0"/>
              <a:t>、我希望逢着一个丁香一样的姑娘。</a:t>
            </a:r>
            <a:r>
              <a:rPr lang="en-US" altLang="zh-CN" dirty="0"/>
              <a:t>《</a:t>
            </a:r>
            <a:r>
              <a:rPr lang="zh-CN" altLang="en-US" dirty="0"/>
              <a:t>雨巷</a:t>
            </a:r>
            <a:r>
              <a:rPr lang="en-US" altLang="zh-CN"/>
              <a:t>》 </a:t>
            </a:r>
            <a:endParaRPr lang="en-US" altLang="zh-CN"/>
          </a:p>
          <a:p>
            <a:endParaRPr lang="en-US" altLang="zh-CN"/>
          </a:p>
          <a:p>
            <a:r>
              <a:rPr lang="en-US" altLang="zh-CN" dirty="0"/>
              <a:t> 3</a:t>
            </a:r>
            <a:r>
              <a:rPr lang="zh-CN" altLang="en-US" dirty="0"/>
              <a:t>、 轻轻的，我走了。</a:t>
            </a:r>
            <a:r>
              <a:rPr lang="en-US" altLang="zh-CN" dirty="0"/>
              <a:t>《</a:t>
            </a:r>
            <a:r>
              <a:rPr lang="zh-CN" altLang="en-US" dirty="0"/>
              <a:t>再别康桥</a:t>
            </a:r>
            <a:r>
              <a:rPr lang="en-US" altLang="zh-CN" dirty="0"/>
              <a:t>》 </a:t>
            </a:r>
            <a:endParaRPr lang="en-US" alt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untain Top">
  <a:themeElements>
    <a:clrScheme name="">
      <a:dk1>
        <a:srgbClr val="FFFFFF"/>
      </a:dk1>
      <a:lt1>
        <a:srgbClr val="003399"/>
      </a:lt1>
      <a:dk2>
        <a:srgbClr val="E3E3FF"/>
      </a:dk2>
      <a:lt2>
        <a:srgbClr val="463416"/>
      </a:lt2>
      <a:accent1>
        <a:srgbClr val="3399FF"/>
      </a:accent1>
      <a:accent2>
        <a:srgbClr val="33CCCC"/>
      </a:accent2>
      <a:accent3>
        <a:srgbClr val="AAADCA"/>
      </a:accent3>
      <a:accent4>
        <a:srgbClr val="DCDCDC"/>
      </a:accent4>
      <a:accent5>
        <a:srgbClr val="ADCAFF"/>
      </a:accent5>
      <a:accent6>
        <a:srgbClr val="2DB7B7"/>
      </a:accent6>
      <a:hlink>
        <a:srgbClr val="00FFCC"/>
      </a:hlink>
      <a:folHlink>
        <a:srgbClr val="8080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993300"/>
        </a:lt1>
        <a:dk2>
          <a:srgbClr val="CCAA00"/>
        </a:dk2>
        <a:lt2>
          <a:srgbClr val="4C3A1C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CDCDC"/>
        </a:accent4>
        <a:accent5>
          <a:srgbClr val="FFADAA"/>
        </a:accent5>
        <a:accent6>
          <a:srgbClr val="8D5B00"/>
        </a:accent6>
        <a:hlink>
          <a:srgbClr val="FFCC00"/>
        </a:hlink>
        <a:folHlink>
          <a:srgbClr val="F7DC9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9188B0"/>
        </a:lt1>
        <a:dk2>
          <a:srgbClr val="DDE0DC"/>
        </a:dk2>
        <a:lt2>
          <a:srgbClr val="3D0058"/>
        </a:lt2>
        <a:accent1>
          <a:srgbClr val="FFCC00"/>
        </a:accent1>
        <a:accent2>
          <a:srgbClr val="4C3D78"/>
        </a:accent2>
        <a:accent3>
          <a:srgbClr val="C7C4D4"/>
        </a:accent3>
        <a:accent4>
          <a:srgbClr val="DCDCDC"/>
        </a:accent4>
        <a:accent5>
          <a:srgbClr val="FFE2AA"/>
        </a:accent5>
        <a:accent6>
          <a:srgbClr val="43366B"/>
        </a:accent6>
        <a:hlink>
          <a:srgbClr val="743D78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6CCD4"/>
        </a:dk2>
        <a:lt2>
          <a:srgbClr val="10104C"/>
        </a:lt2>
        <a:accent1>
          <a:srgbClr val="33CCFF"/>
        </a:accent1>
        <a:accent2>
          <a:srgbClr val="5B5B8D"/>
        </a:accent2>
        <a:accent3>
          <a:srgbClr val="AAADB9"/>
        </a:accent3>
        <a:accent4>
          <a:srgbClr val="DCDCDC"/>
        </a:accent4>
        <a:accent5>
          <a:srgbClr val="ADE2FF"/>
        </a:accent5>
        <a:accent6>
          <a:srgbClr val="51517E"/>
        </a:accent6>
        <a:hlink>
          <a:srgbClr val="4529AB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B0C8CA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CDCDC"/>
        </a:accent4>
        <a:accent5>
          <a:srgbClr val="C4DEFF"/>
        </a:accent5>
        <a:accent6>
          <a:srgbClr val="00007D"/>
        </a:accent6>
        <a:hlink>
          <a:srgbClr val="6666FF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99"/>
        </a:lt1>
        <a:dk2>
          <a:srgbClr val="E3E3FF"/>
        </a:dk2>
        <a:lt2>
          <a:srgbClr val="463416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CDCDC"/>
        </a:accent4>
        <a:accent5>
          <a:srgbClr val="ADCAFF"/>
        </a:accent5>
        <a:accent6>
          <a:srgbClr val="2DB7B7"/>
        </a:accent6>
        <a:hlink>
          <a:srgbClr val="00FFCC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B3EDFF"/>
        </a:dk2>
        <a:lt2>
          <a:srgbClr val="809296"/>
        </a:lt2>
        <a:accent1>
          <a:srgbClr val="FF9933"/>
        </a:accent1>
        <a:accent2>
          <a:srgbClr val="FFAA99"/>
        </a:accent2>
        <a:accent3>
          <a:srgbClr val="B9CAFF"/>
        </a:accent3>
        <a:accent4>
          <a:srgbClr val="DCDCDC"/>
        </a:accent4>
        <a:accent5>
          <a:srgbClr val="FFCAAD"/>
        </a:accent5>
        <a:accent6>
          <a:srgbClr val="E59889"/>
        </a:accent6>
        <a:hlink>
          <a:srgbClr val="FFCFAB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5D1E3"/>
        </a:lt1>
        <a:dk2>
          <a:srgbClr val="CCFFFF"/>
        </a:dk2>
        <a:lt2>
          <a:srgbClr val="006666"/>
        </a:lt2>
        <a:accent1>
          <a:srgbClr val="FFCC00"/>
        </a:accent1>
        <a:accent2>
          <a:srgbClr val="00CC99"/>
        </a:accent2>
        <a:accent3>
          <a:srgbClr val="C3E4EE"/>
        </a:accent3>
        <a:accent4>
          <a:srgbClr val="DCDCDC"/>
        </a:accent4>
        <a:accent5>
          <a:srgbClr val="FFE2AA"/>
        </a:accent5>
        <a:accent6>
          <a:srgbClr val="00B789"/>
        </a:accent6>
        <a:hlink>
          <a:srgbClr val="0099FF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7A491"/>
        </a:lt1>
        <a:dk2>
          <a:srgbClr val="CCD0CA"/>
        </a:dk2>
        <a:lt2>
          <a:srgbClr val="404B3D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CDCDC"/>
        </a:accent4>
        <a:accent5>
          <a:srgbClr val="ADE2E2"/>
        </a:accent5>
        <a:accent6>
          <a:srgbClr val="004543"/>
        </a:accent6>
        <a:hlink>
          <a:srgbClr val="477781"/>
        </a:hlink>
        <a:folHlink>
          <a:srgbClr val="85CC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9E2FF"/>
        </a:accent5>
        <a:accent6>
          <a:srgbClr val="B7D3E5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989B7"/>
      </a:accent6>
      <a:hlink>
        <a:srgbClr val="666699"/>
      </a:hlink>
      <a:folHlink>
        <a:srgbClr val="CCCCE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0066FF"/>
        </a:lt2>
        <a:accent1>
          <a:srgbClr val="6699FF"/>
        </a:accent1>
        <a:accent2>
          <a:srgbClr val="3333FF"/>
        </a:accent2>
        <a:accent3>
          <a:srgbClr val="AAAAB9"/>
        </a:accent3>
        <a:accent4>
          <a:srgbClr val="DCDCDC"/>
        </a:accent4>
        <a:accent5>
          <a:srgbClr val="B9CAFF"/>
        </a:accent5>
        <a:accent6>
          <a:srgbClr val="2D2DE5"/>
        </a:accent6>
        <a:hlink>
          <a:srgbClr val="FFCC00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4B49"/>
        </a:lt1>
        <a:dk2>
          <a:srgbClr val="FFFFFF"/>
        </a:dk2>
        <a:lt2>
          <a:srgbClr val="009999"/>
        </a:lt2>
        <a:accent1>
          <a:srgbClr val="33CCCC"/>
        </a:accent1>
        <a:accent2>
          <a:srgbClr val="008080"/>
        </a:accent2>
        <a:accent3>
          <a:srgbClr val="ADB2B1"/>
        </a:accent3>
        <a:accent4>
          <a:srgbClr val="DCDCDC"/>
        </a:accent4>
        <a:accent5>
          <a:srgbClr val="ADE2E2"/>
        </a:accent5>
        <a:accent6>
          <a:srgbClr val="007272"/>
        </a:accent6>
        <a:hlink>
          <a:srgbClr val="FFCC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3399"/>
        </a:lt1>
        <a:dk2>
          <a:srgbClr val="FFFFFF"/>
        </a:dk2>
        <a:lt2>
          <a:srgbClr val="006699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CDCDC"/>
        </a:accent4>
        <a:accent5>
          <a:srgbClr val="AACAE2"/>
        </a:accent5>
        <a:accent6>
          <a:srgbClr val="02789D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F978D"/>
        </a:lt1>
        <a:dk2>
          <a:srgbClr val="FFFFFF"/>
        </a:dk2>
        <a:lt2>
          <a:srgbClr val="008080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CDCDC"/>
        </a:accent4>
        <a:accent5>
          <a:srgbClr val="AACAFF"/>
        </a:accent5>
        <a:accent6>
          <a:srgbClr val="008989"/>
        </a:accent6>
        <a:hlink>
          <a:srgbClr val="FFFFCC"/>
        </a:hlink>
        <a:folHlink>
          <a:srgbClr val="70CA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822504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CDCDC"/>
        </a:accent4>
        <a:accent5>
          <a:srgbClr val="FFCAAA"/>
        </a:accent5>
        <a:accent6>
          <a:srgbClr val="8D2504"/>
        </a:accent6>
        <a:hlink>
          <a:srgbClr val="FF3300"/>
        </a:hlink>
        <a:folHlink>
          <a:srgbClr val="7C07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7911"/>
        </a:lt1>
        <a:dk2>
          <a:srgbClr val="FFFFFF"/>
        </a:dk2>
        <a:lt2>
          <a:srgbClr val="336600"/>
        </a:lt2>
        <a:accent1>
          <a:srgbClr val="666633"/>
        </a:accent1>
        <a:accent2>
          <a:srgbClr val="669900"/>
        </a:accent2>
        <a:accent3>
          <a:srgbClr val="B2BEAA"/>
        </a:accent3>
        <a:accent4>
          <a:srgbClr val="DCDCDC"/>
        </a:accent4>
        <a:accent5>
          <a:srgbClr val="B9B9AD"/>
        </a:accent5>
        <a:accent6>
          <a:srgbClr val="5B8900"/>
        </a:accent6>
        <a:hlink>
          <a:srgbClr val="FFCC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B89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C0465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192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CAEC1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989B7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00007D"/>
    </a:lt2>
    <a:accent1>
      <a:srgbClr val="9999FF"/>
    </a:accent1>
    <a:accent2>
      <a:srgbClr val="9999CC"/>
    </a:accent2>
    <a:accent3>
      <a:srgbClr val="FFFFFF"/>
    </a:accent3>
    <a:accent4>
      <a:srgbClr val="000000"/>
    </a:accent4>
    <a:accent5>
      <a:srgbClr val="CACAFF"/>
    </a:accent5>
    <a:accent6>
      <a:srgbClr val="8989B7"/>
    </a:accent6>
    <a:hlink>
      <a:srgbClr val="666699"/>
    </a:hlink>
    <a:folHlink>
      <a:srgbClr val="CCCCE6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00007D"/>
    </a:lt2>
    <a:accent1>
      <a:srgbClr val="9999FF"/>
    </a:accent1>
    <a:accent2>
      <a:srgbClr val="9999CC"/>
    </a:accent2>
    <a:accent3>
      <a:srgbClr val="FFFFFF"/>
    </a:accent3>
    <a:accent4>
      <a:srgbClr val="000000"/>
    </a:accent4>
    <a:accent5>
      <a:srgbClr val="CACAFF"/>
    </a:accent5>
    <a:accent6>
      <a:srgbClr val="8989B7"/>
    </a:accent6>
    <a:hlink>
      <a:srgbClr val="666699"/>
    </a:hlink>
    <a:folHlink>
      <a:srgbClr val="CCCCE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20194</Words>
  <Application>WPS 演示</Application>
  <PresentationFormat>全屏显示(16:9)</PresentationFormat>
  <Paragraphs>845</Paragraphs>
  <Slides>134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134</vt:i4>
      </vt:variant>
    </vt:vector>
  </HeadingPairs>
  <TitlesOfParts>
    <vt:vector size="154" baseType="lpstr">
      <vt:lpstr>Arial</vt:lpstr>
      <vt:lpstr>宋体</vt:lpstr>
      <vt:lpstr>Wingdings</vt:lpstr>
      <vt:lpstr>书体坊郭小语钢笔楷体</vt:lpstr>
      <vt:lpstr>隶书</vt:lpstr>
      <vt:lpstr>黑体</vt:lpstr>
      <vt:lpstr>华文新魏</vt:lpstr>
      <vt:lpstr>华文中宋</vt:lpstr>
      <vt:lpstr>Times New Roman</vt:lpstr>
      <vt:lpstr>隶书</vt:lpstr>
      <vt:lpstr>楷体_GB2312</vt:lpstr>
      <vt:lpstr>华文行楷</vt:lpstr>
      <vt:lpstr>微软雅黑</vt:lpstr>
      <vt:lpstr>Calibri</vt:lpstr>
      <vt:lpstr>Arial Black</vt:lpstr>
      <vt:lpstr>新宋体</vt:lpstr>
      <vt:lpstr>Office 主题</vt:lpstr>
      <vt:lpstr>Mountain Top</vt:lpstr>
      <vt:lpstr>古瓶荷花</vt:lpstr>
      <vt:lpstr>Pixel</vt:lpstr>
      <vt:lpstr>实词学习与交流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词语典故</vt:lpstr>
      <vt:lpstr>【买东西】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蒋兴权是“骨灰级”教练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</vt:lpstr>
      <vt:lpstr>课堂练习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橙風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【买东西】</dc:title>
  <dc:creator>橙風</dc:creator>
  <cp:lastModifiedBy>Administrator</cp:lastModifiedBy>
  <cp:revision>4</cp:revision>
  <dcterms:created xsi:type="dcterms:W3CDTF">2016-11-24T05:46:00Z</dcterms:created>
  <dcterms:modified xsi:type="dcterms:W3CDTF">2016-12-08T00:35:24Z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