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409" r:id="rId2"/>
    <p:sldId id="442" r:id="rId3"/>
    <p:sldId id="410" r:id="rId4"/>
    <p:sldId id="443" r:id="rId5"/>
    <p:sldId id="445" r:id="rId6"/>
    <p:sldId id="456" r:id="rId7"/>
    <p:sldId id="457" r:id="rId8"/>
    <p:sldId id="446" r:id="rId9"/>
    <p:sldId id="450" r:id="rId10"/>
    <p:sldId id="447" r:id="rId11"/>
    <p:sldId id="452" r:id="rId12"/>
    <p:sldId id="459" r:id="rId13"/>
    <p:sldId id="458" r:id="rId14"/>
    <p:sldId id="451" r:id="rId15"/>
    <p:sldId id="454" r:id="rId16"/>
    <p:sldId id="45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tags" Target="tags/tag79.xml" /><Relationship Id="rId19" Type="http://schemas.openxmlformats.org/officeDocument/2006/relationships/presProps" Target="presProps.xml" /><Relationship Id="rId2" Type="http://schemas.openxmlformats.org/officeDocument/2006/relationships/slide" Target="slides/slide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7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EC51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353123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36040" y="785495"/>
            <a:ext cx="8665210" cy="5287010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1400" y="0"/>
            <a:ext cx="3531235" cy="6858000"/>
          </a:xfrm>
          <a:prstGeom prst="rect">
            <a:avLst/>
          </a:prstGeom>
          <a:solidFill>
            <a:srgbClr val="F5B4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823720" y="2661920"/>
            <a:ext cx="59220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latin typeface="Source Han Sans Light" panose="020b0300000000000000" charset="-122"/>
                <a:ea typeface="Source Han Sans Light" panose="020b0300000000000000" charset="-122"/>
              </a:rPr>
              <a:t>语句对比</a:t>
            </a:r>
            <a:r>
              <a:rPr lang="zh-CN" altLang="en-US" sz="5400" b="1">
                <a:latin typeface="Source Han Sans Light" panose="020b0300000000000000" charset="-122"/>
                <a:ea typeface="Source Han Sans Light" panose="020b0300000000000000" charset="-122"/>
                <a:sym typeface="+mn-ea"/>
              </a:rPr>
              <a:t>鉴赏</a:t>
            </a:r>
            <a:r>
              <a:rPr lang="zh-CN" altLang="en-US" sz="5400" b="1">
                <a:latin typeface="Source Han Sans Light" panose="020b0300000000000000" charset="-122"/>
                <a:ea typeface="Source Han Sans Light" panose="020b0300000000000000" charset="-122"/>
              </a:rPr>
              <a:t>技巧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23720" y="1859280"/>
            <a:ext cx="2521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>
                <a:solidFill>
                  <a:srgbClr val="EC514C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·</a:t>
            </a:r>
            <a:r>
              <a:rPr lang="zh-CN" altLang="en-US" sz="3200" b="1">
                <a:solidFill>
                  <a:srgbClr val="EC514C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新高考</a:t>
            </a:r>
            <a:r>
              <a:rPr lang="en-US" altLang="zh-CN" sz="3200" b="1">
                <a:solidFill>
                  <a:srgbClr val="EC514C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·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5B4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3531235" cy="6858000"/>
          </a:xfrm>
          <a:prstGeom prst="rect">
            <a:avLst/>
          </a:prstGeom>
          <a:solidFill>
            <a:srgbClr val="EC5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1400" y="0"/>
            <a:ext cx="353123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735" y="468313"/>
            <a:ext cx="10844530" cy="5921375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708843" y="817880"/>
            <a:ext cx="2774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</a:rPr>
              <a:t>整句和散句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2360" y="1664335"/>
            <a:ext cx="10168890" cy="165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/>
              <a:t>整句：是排列在一起的</a:t>
            </a:r>
            <a:r>
              <a:rPr lang="zh-CN" altLang="en-US" sz="2600">
                <a:solidFill>
                  <a:srgbClr val="FF0000"/>
                </a:solidFill>
              </a:rPr>
              <a:t>一对或一组、结构相同或相似</a:t>
            </a:r>
            <a:r>
              <a:rPr lang="zh-CN" altLang="en-US" sz="2600"/>
              <a:t>的句子。</a:t>
            </a:r>
          </a:p>
          <a:p>
            <a:pPr>
              <a:lnSpc>
                <a:spcPct val="130000"/>
              </a:lnSpc>
            </a:pPr>
            <a:r>
              <a:rPr lang="zh-CN" altLang="en-US" sz="2600"/>
              <a:t>           如对偶句、排比句、反复句。</a:t>
            </a:r>
          </a:p>
          <a:p>
            <a:pPr>
              <a:lnSpc>
                <a:spcPct val="130000"/>
              </a:lnSpc>
            </a:pPr>
            <a:r>
              <a:rPr lang="zh-CN" altLang="en-US" sz="2600"/>
              <a:t>特点：节奏鲜明，音调和谐，感情强烈。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02360" y="3995420"/>
            <a:ext cx="10168890" cy="1130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/>
              <a:t>散句：指的是富有变化的句子，长短不一，自由活泼，生动感人。</a:t>
            </a:r>
          </a:p>
          <a:p>
            <a:pPr>
              <a:lnSpc>
                <a:spcPct val="130000"/>
              </a:lnSpc>
            </a:pPr>
            <a:r>
              <a:rPr lang="zh-CN" altLang="en-US" sz="2600"/>
              <a:t>特点：常用的句型，通俗易懂，富于变化，便于传情达意。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5B4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3531235" cy="6858000"/>
          </a:xfrm>
          <a:prstGeom prst="rect">
            <a:avLst/>
          </a:prstGeom>
          <a:solidFill>
            <a:srgbClr val="EC5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1400" y="0"/>
            <a:ext cx="353123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735" y="468313"/>
            <a:ext cx="10844530" cy="5921375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708843" y="817880"/>
            <a:ext cx="2774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</a:rPr>
              <a:t>特殊句式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2360" y="1664335"/>
            <a:ext cx="10168890" cy="3211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/>
              <a:t>把字句：用</a:t>
            </a:r>
            <a:r>
              <a:rPr lang="en-US" altLang="zh-CN" sz="2600"/>
              <a:t>“</a:t>
            </a:r>
            <a:r>
              <a:rPr lang="zh-CN" altLang="en-US" sz="2600"/>
              <a:t>把</a:t>
            </a:r>
            <a:r>
              <a:rPr lang="en-US" altLang="zh-CN" sz="2600"/>
              <a:t>”</a:t>
            </a:r>
            <a:r>
              <a:rPr lang="zh-CN" altLang="en-US" sz="2600"/>
              <a:t>字将宾语提前，与宾语共同构成状语的一种句式。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例：①他把我骗得团团转。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②我把他的作业本弄丢了。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③林觉民把自己的一生凝固成了光照千秋的历史册页。</a:t>
            </a:r>
          </a:p>
          <a:p>
            <a:pPr>
              <a:lnSpc>
                <a:spcPct val="130000"/>
              </a:lnSpc>
            </a:pPr>
            <a:endParaRPr lang="zh-CN" altLang="en-US" sz="2600"/>
          </a:p>
          <a:p>
            <a:pPr>
              <a:lnSpc>
                <a:spcPct val="130000"/>
              </a:lnSpc>
            </a:pPr>
            <a:endParaRPr lang="zh-CN" altLang="en-US" sz="2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5B4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3531235" cy="6858000"/>
          </a:xfrm>
          <a:prstGeom prst="rect">
            <a:avLst/>
          </a:prstGeom>
          <a:solidFill>
            <a:srgbClr val="EC5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1400" y="0"/>
            <a:ext cx="353123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735" y="468313"/>
            <a:ext cx="10844530" cy="5921375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708843" y="817880"/>
            <a:ext cx="2774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</a:rPr>
              <a:t>特殊句式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1555" y="1771650"/>
            <a:ext cx="10168890" cy="3851275"/>
          </a:xfrm>
          <a:prstGeom prst="rect">
            <a:avLst/>
          </a:prstGeom>
          <a:solidFill>
            <a:srgbClr val="F3EAC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/>
              <a:t>被字句：用</a:t>
            </a:r>
            <a:r>
              <a:rPr lang="en-US" altLang="zh-CN" sz="2600"/>
              <a:t>“</a:t>
            </a:r>
            <a:r>
              <a:rPr lang="zh-CN" altLang="en-US" sz="2600"/>
              <a:t>被</a:t>
            </a:r>
            <a:r>
              <a:rPr lang="en-US" altLang="zh-CN" sz="2600"/>
              <a:t>”</a:t>
            </a:r>
            <a:r>
              <a:rPr lang="zh-CN" altLang="en-US" sz="2600"/>
              <a:t>字将施事者变为状语（正常是主语），或用</a:t>
            </a:r>
            <a:r>
              <a:rPr lang="en-US" altLang="zh-CN" sz="2600"/>
              <a:t>“</a:t>
            </a:r>
            <a:r>
              <a:rPr lang="zh-CN" altLang="en-US" sz="2600"/>
              <a:t>被</a:t>
            </a:r>
            <a:r>
              <a:rPr lang="en-US" altLang="zh-CN" sz="2600"/>
              <a:t>”</a:t>
            </a:r>
            <a:r>
              <a:rPr lang="zh-CN" altLang="en-US" sz="2600"/>
              <a:t>字表示受事者所受的行为、动作的一种句式。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例：①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我被老师批评了。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（老师批评了我。）  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②我被这篇文章深深地</a:t>
            </a:r>
            <a:r>
              <a:rPr lang="zh-CN" altLang="en-US" sz="2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感动了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③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我被这突如其来的声音吓了一跳。（声音下了我一跳。）</a:t>
            </a:r>
          </a:p>
          <a:p>
            <a:pPr>
              <a:lnSpc>
                <a:spcPct val="130000"/>
              </a:lnSpc>
            </a:pPr>
            <a:endParaRPr lang="zh-CN" altLang="en-US" sz="2600"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>
                <a:solidFill>
                  <a:schemeClr val="tx2">
                    <a:lumMod val="50000"/>
                    <a:lumOff val="50000"/>
                  </a:schemeClr>
                </a:solidFill>
                <a:effectLst/>
                <a:sym typeface="+mn-ea"/>
              </a:rPr>
              <a:t>特点：把字句突出主语；被字句突出宾语。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5B4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3531235" cy="6858000"/>
          </a:xfrm>
          <a:prstGeom prst="rect">
            <a:avLst/>
          </a:prstGeom>
          <a:solidFill>
            <a:srgbClr val="EC5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1400" y="0"/>
            <a:ext cx="353123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735" y="468313"/>
            <a:ext cx="10844530" cy="5921375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708843" y="817880"/>
            <a:ext cx="2774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</a:rPr>
              <a:t>特殊句式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2190" y="1833880"/>
            <a:ext cx="10168890" cy="3731260"/>
          </a:xfrm>
          <a:prstGeom prst="rect">
            <a:avLst/>
          </a:prstGeom>
          <a:solidFill>
            <a:srgbClr val="F3EAC1"/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/>
              <a:t>倒装句：</a:t>
            </a:r>
            <a:r>
              <a:rPr sz="2600"/>
              <a:t>为了强调、突出</a:t>
            </a:r>
            <a:r>
              <a:rPr lang="zh-CN" sz="2600"/>
              <a:t>句子的某个部分，</a:t>
            </a:r>
            <a:r>
              <a:rPr sz="2600"/>
              <a:t>而颠倒原有语序的句式叫做倒</a:t>
            </a:r>
            <a:r>
              <a:rPr lang="zh-CN" altLang="en-US" sz="2600"/>
              <a:t>句。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例：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红了樱桃，绿了芭蕉。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②放心吧，爸爸妈妈！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农民们，男的女的、老的少的，愁眉苦脸地清理着破烂的东西。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④他走上了领奖台，慢慢地，羞怯地</a:t>
            </a:r>
            <a:endParaRPr lang="zh-CN" altLang="en-US" sz="3200" b="1">
              <a:solidFill>
                <a:schemeClr val="tx2">
                  <a:lumMod val="50000"/>
                  <a:lumOff val="50000"/>
                </a:schemeClr>
              </a:solidFill>
              <a:effectLst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00800" y="2989580"/>
            <a:ext cx="32969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>
                    <a:lumMod val="75000"/>
                  </a:schemeClr>
                </a:solidFill>
              </a:rPr>
              <a:t>强 调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4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5B4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3531235" cy="6858000"/>
          </a:xfrm>
          <a:prstGeom prst="rect">
            <a:avLst/>
          </a:prstGeom>
          <a:solidFill>
            <a:srgbClr val="EC5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1400" y="0"/>
            <a:ext cx="353123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735" y="468313"/>
            <a:ext cx="10844530" cy="5921375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708843" y="817880"/>
            <a:ext cx="2774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</a:rPr>
              <a:t>词类活用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2360" y="2304415"/>
            <a:ext cx="10168890" cy="61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600"/>
              <a:t>参考文言文词类活用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3E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9157335" y="0"/>
            <a:ext cx="3034800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36040" y="785495"/>
            <a:ext cx="9133840" cy="5287010"/>
          </a:xfrm>
          <a:prstGeom prst="rect">
            <a:avLst/>
          </a:prstGeom>
          <a:solidFill>
            <a:srgbClr val="F5B4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3034665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08100" y="1113155"/>
            <a:ext cx="1198245" cy="4596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b="1">
                <a:solidFill>
                  <a:schemeClr val="bg2"/>
                </a:solidFill>
                <a:latin typeface="微软雅黑" panose="020b0503020204020204" pitchFamily="34" charset="-122"/>
                <a:ea typeface="微软雅黑" pitchFamily="34" charset="-122"/>
              </a:rPr>
              <a:t>语 言 风 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60775" y="1430020"/>
            <a:ext cx="6184265" cy="3881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朴素自然 委婉含蓄</a:t>
            </a:r>
          </a:p>
          <a:p>
            <a:pPr algn="ctr">
              <a:lnSpc>
                <a:spcPct val="140000"/>
              </a:lnSpc>
            </a:pPr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清新明丽 绚丽飘逸</a:t>
            </a:r>
          </a:p>
          <a:p>
            <a:pPr algn="ctr">
              <a:lnSpc>
                <a:spcPct val="140000"/>
              </a:lnSpc>
            </a:pPr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幽默风趣 讽刺辛辣 </a:t>
            </a:r>
          </a:p>
          <a:p>
            <a:pPr algn="ctr">
              <a:lnSpc>
                <a:spcPct val="140000"/>
              </a:lnSpc>
            </a:pPr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音律和谐 整散结合 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3E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749427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36040" y="785495"/>
            <a:ext cx="8665210" cy="528701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67875" y="0"/>
            <a:ext cx="2524125" cy="6858000"/>
          </a:xfrm>
          <a:prstGeom prst="rect">
            <a:avLst/>
          </a:prstGeom>
          <a:solidFill>
            <a:srgbClr val="F5B4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330815" y="1232535"/>
            <a:ext cx="1198245" cy="4348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b="1">
                <a:solidFill>
                  <a:schemeClr val="bg2"/>
                </a:solidFill>
                <a:latin typeface="微软雅黑" panose="020b0503020204020204" pitchFamily="34" charset="-122"/>
                <a:ea typeface="微软雅黑" pitchFamily="34" charset="-122"/>
              </a:rPr>
              <a:t>表 达 效 果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08555" y="1465580"/>
            <a:ext cx="6184265" cy="3881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通俗易懂 生动形象 </a:t>
            </a:r>
          </a:p>
          <a:p>
            <a:pPr algn="ctr">
              <a:lnSpc>
                <a:spcPct val="140000"/>
              </a:lnSpc>
            </a:pPr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强调语气 感情强烈</a:t>
            </a:r>
          </a:p>
          <a:p>
            <a:pPr algn="ctr">
              <a:lnSpc>
                <a:spcPct val="140000"/>
              </a:lnSpc>
            </a:pPr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节奏感强 渲染气氛</a:t>
            </a:r>
          </a:p>
          <a:p>
            <a:pPr algn="ctr">
              <a:lnSpc>
                <a:spcPct val="140000"/>
              </a:lnSpc>
            </a:pPr>
            <a:r>
              <a:rPr lang="en-US" altLang="zh-CN" sz="4400" b="1">
                <a:solidFill>
                  <a:schemeClr val="accent1">
                    <a:lumMod val="50000"/>
                  </a:schemeClr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……</a:t>
            </a:r>
            <a:r>
              <a:rPr lang="zh-CN" altLang="en-US" sz="4400" b="1">
                <a:solidFill>
                  <a:schemeClr val="accent1">
                    <a:lumMod val="50000"/>
                  </a:schemeClr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  </a:t>
            </a:r>
          </a:p>
        </p:txBody>
      </p:sp>
      <p:pic>
        <p:nvPicPr>
          <p:cNvPr id="13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2560300" y="11976100"/>
            <a:ext cx="482600" cy="431800"/>
          </a:xfrm>
          <a:prstGeom prst="cube">
            <a:avLst/>
          </a:prstGeom>
        </p:spPr>
      </p:pic>
      <p:pic>
        <p:nvPicPr>
          <p:cNvPr id="1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06100" y="10287000"/>
            <a:ext cx="3556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EC51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2855595" cy="6858000"/>
          </a:xfrm>
          <a:prstGeom prst="rect">
            <a:avLst/>
          </a:prstGeom>
          <a:solidFill>
            <a:srgbClr val="F5B4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48105" y="785495"/>
            <a:ext cx="8665210" cy="5287010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840990" y="1344295"/>
            <a:ext cx="47205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latin typeface="Source Han Sans Light" panose="020b0300000000000000" charset="-122"/>
                <a:ea typeface="Source Han Sans Light" panose="020b0300000000000000" charset="-122"/>
              </a:rPr>
              <a:t>答题思路</a:t>
            </a:r>
          </a:p>
        </p:txBody>
      </p:sp>
      <p:sp>
        <p:nvSpPr>
          <p:cNvPr id="3" name="矩形 2"/>
          <p:cNvSpPr/>
          <p:nvPr/>
        </p:nvSpPr>
        <p:spPr>
          <a:xfrm>
            <a:off x="9336405" y="0"/>
            <a:ext cx="285559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969770" y="2658745"/>
            <a:ext cx="7214870" cy="2861310"/>
            <a:chOff x="3102" y="3827"/>
            <a:chExt cx="11362" cy="4506"/>
          </a:xfrm>
        </p:grpSpPr>
        <p:sp>
          <p:nvSpPr>
            <p:cNvPr id="4" name="文本框 3"/>
            <p:cNvSpPr txBox="1"/>
            <p:nvPr/>
          </p:nvSpPr>
          <p:spPr>
            <a:xfrm>
              <a:off x="3102" y="3827"/>
              <a:ext cx="5666" cy="4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000" b="1">
                  <a:latin typeface="宋体" pitchFamily="2" charset="-122"/>
                  <a:ea typeface="宋体" pitchFamily="2" charset="-122"/>
                  <a:cs typeface="宋体" panose="02010600030101010101" pitchFamily="2" charset="-122"/>
                </a:rPr>
                <a:t>1.</a:t>
              </a:r>
              <a:r>
                <a:rPr lang="zh-CN" altLang="en-US" sz="4000" b="1">
                  <a:latin typeface="宋体" pitchFamily="2" charset="-122"/>
                  <a:ea typeface="宋体" pitchFamily="2" charset="-122"/>
                  <a:cs typeface="宋体" panose="02010600030101010101" pitchFamily="2" charset="-122"/>
                </a:rPr>
                <a:t>修辞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4000" b="1">
                  <a:latin typeface="宋体" pitchFamily="2" charset="-122"/>
                  <a:ea typeface="宋体" pitchFamily="2" charset="-122"/>
                  <a:cs typeface="宋体" panose="02010600030101010101" pitchFamily="2" charset="-122"/>
                  <a:sym typeface="+mn-ea"/>
                </a:rPr>
                <a:t>2.</a:t>
              </a:r>
              <a:r>
                <a:rPr lang="zh-CN" altLang="en-US" sz="4000" b="1">
                  <a:latin typeface="宋体" pitchFamily="2" charset="-122"/>
                  <a:ea typeface="宋体" pitchFamily="2" charset="-122"/>
                  <a:cs typeface="宋体" panose="02010600030101010101" pitchFamily="2" charset="-122"/>
                  <a:sym typeface="+mn-ea"/>
                </a:rPr>
                <a:t>句式特点</a:t>
              </a:r>
            </a:p>
            <a:p>
              <a:pPr>
                <a:lnSpc>
                  <a:spcPct val="150000"/>
                </a:lnSpc>
              </a:pPr>
              <a:endParaRPr lang="zh-CN" altLang="en-US" sz="4000" b="1">
                <a:latin typeface="宋体" pitchFamily="2" charset="-122"/>
                <a:ea typeface="宋体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48" y="3827"/>
              <a:ext cx="5716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000" b="1">
                  <a:latin typeface="宋体" pitchFamily="2" charset="-122"/>
                  <a:ea typeface="宋体" pitchFamily="2" charset="-122"/>
                  <a:cs typeface="宋体" panose="02010600030101010101" pitchFamily="2" charset="-122"/>
                  <a:sym typeface="+mn-ea"/>
                </a:rPr>
                <a:t>3.</a:t>
              </a:r>
              <a:r>
                <a:rPr lang="zh-CN" altLang="en-US" sz="4000" b="1">
                  <a:latin typeface="宋体" pitchFamily="2" charset="-122"/>
                  <a:ea typeface="宋体" pitchFamily="2" charset="-122"/>
                  <a:cs typeface="宋体" panose="02010600030101010101" pitchFamily="2" charset="-122"/>
                  <a:sym typeface="+mn-ea"/>
                </a:rPr>
                <a:t>语言风格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4000" b="1">
                  <a:latin typeface="宋体" pitchFamily="2" charset="-122"/>
                  <a:ea typeface="宋体" pitchFamily="2" charset="-122"/>
                  <a:cs typeface="宋体" panose="02010600030101010101" pitchFamily="2" charset="-122"/>
                  <a:sym typeface="+mn-ea"/>
                </a:rPr>
                <a:t>4.</a:t>
              </a:r>
              <a:r>
                <a:rPr lang="zh-CN" altLang="en-US" sz="4000" b="1">
                  <a:latin typeface="宋体" pitchFamily="2" charset="-122"/>
                  <a:ea typeface="宋体" pitchFamily="2" charset="-122"/>
                  <a:cs typeface="宋体" panose="02010600030101010101" pitchFamily="2" charset="-122"/>
                </a:rPr>
                <a:t>表达效果</a:t>
              </a:r>
              <a:r>
                <a:rPr lang="en-US" altLang="zh-CN" sz="4000" b="1">
                  <a:latin typeface="宋体" pitchFamily="2" charset="-122"/>
                  <a:ea typeface="宋体" pitchFamily="2" charset="-122"/>
                  <a:cs typeface="宋体" panose="02010600030101010101" pitchFamily="2" charset="-122"/>
                </a:rPr>
                <a:t> </a:t>
              </a:r>
              <a:endParaRPr lang="zh-CN" altLang="en-US" sz="4000" b="1">
                <a:latin typeface="宋体" pitchFamily="2" charset="-122"/>
                <a:ea typeface="宋体" pitchFamily="2" charset="-122"/>
                <a:cs typeface="宋体" panose="02010600030101010101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3E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9157335" y="0"/>
            <a:ext cx="3034800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36040" y="785495"/>
            <a:ext cx="9133840" cy="5287010"/>
          </a:xfrm>
          <a:prstGeom prst="rect">
            <a:avLst/>
          </a:prstGeom>
          <a:solidFill>
            <a:srgbClr val="EC5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2609215" cy="6858000"/>
          </a:xfrm>
          <a:prstGeom prst="rect">
            <a:avLst/>
          </a:prstGeom>
          <a:solidFill>
            <a:srgbClr val="F5B4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05485" y="1254760"/>
            <a:ext cx="1198245" cy="4348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b="1">
                <a:solidFill>
                  <a:schemeClr val="bg2"/>
                </a:solidFill>
                <a:latin typeface="微软雅黑" panose="020b0503020204020204" pitchFamily="34" charset="-122"/>
                <a:ea typeface="微软雅黑" pitchFamily="34" charset="-122"/>
              </a:rPr>
              <a:t>修 辞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57905" y="1041400"/>
            <a:ext cx="6184265" cy="482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4400" b="1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比喻   </a:t>
            </a:r>
            <a:r>
              <a:rPr lang="zh-CN" altLang="en-US" sz="4400" b="1" u="sng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比拟</a:t>
            </a:r>
            <a:r>
              <a:rPr lang="zh-CN" altLang="en-US" sz="4400" b="1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   </a:t>
            </a:r>
            <a:r>
              <a:rPr lang="zh-CN" altLang="en-US" sz="4400" b="1" u="sng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象征</a:t>
            </a:r>
            <a:r>
              <a:rPr lang="zh-CN" altLang="en-US" sz="4400" b="1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  </a:t>
            </a:r>
          </a:p>
          <a:p>
            <a:pPr algn="ctr">
              <a:lnSpc>
                <a:spcPct val="140000"/>
              </a:lnSpc>
            </a:pPr>
            <a:r>
              <a:rPr lang="zh-CN" altLang="en-US" sz="4400" b="1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想象   联想   夸张</a:t>
            </a:r>
          </a:p>
          <a:p>
            <a:pPr algn="ctr">
              <a:lnSpc>
                <a:spcPct val="140000"/>
              </a:lnSpc>
            </a:pPr>
            <a:r>
              <a:rPr lang="zh-CN" altLang="en-US" sz="4400" b="1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双关   排比   对偶  </a:t>
            </a:r>
          </a:p>
          <a:p>
            <a:pPr algn="ctr">
              <a:lnSpc>
                <a:spcPct val="140000"/>
              </a:lnSpc>
            </a:pPr>
            <a:r>
              <a:rPr lang="zh-CN" altLang="en-US" sz="4400" b="1" u="sng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借代</a:t>
            </a:r>
            <a:r>
              <a:rPr lang="zh-CN" altLang="en-US" sz="4400" b="1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   </a:t>
            </a:r>
            <a:r>
              <a:rPr lang="zh-CN" altLang="en-US" sz="4400" b="1" u="sng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通感</a:t>
            </a:r>
            <a:r>
              <a:rPr lang="zh-CN" altLang="en-US" sz="4400" b="1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   设问  </a:t>
            </a:r>
          </a:p>
          <a:p>
            <a:pPr algn="ctr">
              <a:lnSpc>
                <a:spcPct val="140000"/>
              </a:lnSpc>
            </a:pPr>
            <a:r>
              <a:rPr lang="zh-CN" altLang="en-US" sz="4400" b="1">
                <a:solidFill>
                  <a:schemeClr val="bg1"/>
                </a:solidFill>
                <a:latin typeface="Source Han Sans Light" panose="020b0300000000000000" charset="-122"/>
                <a:ea typeface="Source Han Sans Light" panose="020b0300000000000000" charset="-122"/>
              </a:rPr>
              <a:t>反问   引用   叠词   </a:t>
            </a:r>
          </a:p>
        </p:txBody>
      </p:sp>
      <p:sp>
        <p:nvSpPr>
          <p:cNvPr id="20" name="下箭头标注 19"/>
          <p:cNvSpPr/>
          <p:nvPr/>
        </p:nvSpPr>
        <p:spPr>
          <a:xfrm>
            <a:off x="5443855" y="113665"/>
            <a:ext cx="2481580" cy="1177925"/>
          </a:xfrm>
          <a:prstGeom prst="downArrowCallout">
            <a:avLst>
              <a:gd name="adj1" fmla="val 23180"/>
              <a:gd name="adj2" fmla="val 34070"/>
              <a:gd name="adj3" fmla="val 25000"/>
              <a:gd name="adj4" fmla="val 6497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拟人和拟物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EC51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353123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1400" y="0"/>
            <a:ext cx="3531235" cy="6858000"/>
          </a:xfrm>
          <a:prstGeom prst="rect">
            <a:avLst/>
          </a:prstGeom>
          <a:solidFill>
            <a:srgbClr val="F5B4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735" y="1131570"/>
            <a:ext cx="10844530" cy="5269230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74210" y="140970"/>
            <a:ext cx="32429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2"/>
                </a:solidFill>
              </a:rPr>
              <a:t>比 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2360" y="1522730"/>
            <a:ext cx="10168890" cy="1130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/>
              <a:t>含义：把一个事物当作另外一个事物来描述、说明，将人比作物、将物比作人，或将甲物化为乙物；包括拟人和拟物。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2360" y="2837815"/>
            <a:ext cx="10019030" cy="2729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例句：</a:t>
            </a:r>
          </a:p>
          <a:p>
            <a:pPr>
              <a:lnSpc>
                <a:spcPct val="130000"/>
              </a:lnSpc>
            </a:pPr>
            <a:r>
              <a:rPr lang="zh-CN" altLang="en-US" sz="2400"/>
              <a:t>拟人：①月亮一露面，满天的星星惊散了。</a:t>
            </a:r>
          </a:p>
          <a:p>
            <a:pPr>
              <a:lnSpc>
                <a:spcPct val="130000"/>
              </a:lnSpc>
            </a:pPr>
            <a:r>
              <a:rPr lang="zh-CN" altLang="en-US" sz="2400">
                <a:sym typeface="+mn-ea"/>
              </a:rPr>
              <a:t>           ②真理它却不会弯腰。</a:t>
            </a:r>
            <a:endParaRPr lang="zh-CN" altLang="en-US" sz="2400"/>
          </a:p>
          <a:p>
            <a:pPr>
              <a:lnSpc>
                <a:spcPct val="130000"/>
              </a:lnSpc>
            </a:pPr>
            <a:r>
              <a:rPr lang="zh-CN" altLang="en-US" sz="2400"/>
              <a:t>拟物：①维吾尔族姑娘插上金色的翅膀，在广阔的天地里飞翔。（人拟物）</a:t>
            </a:r>
          </a:p>
          <a:p>
            <a:pPr>
              <a:lnSpc>
                <a:spcPct val="130000"/>
              </a:lnSpc>
            </a:pPr>
            <a:r>
              <a:rPr lang="zh-CN" altLang="en-US" sz="2400"/>
              <a:t>           ②书籍好比一架梯子，它能引导我们登上知识的殿堂。（物拟物）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517640" y="4098290"/>
            <a:ext cx="5674360" cy="2759710"/>
            <a:chOff x="10264" y="6184"/>
            <a:chExt cx="8936" cy="4616"/>
          </a:xfrm>
        </p:grpSpPr>
        <p:sp>
          <p:nvSpPr>
            <p:cNvPr id="6" name="矩形 5"/>
            <p:cNvSpPr/>
            <p:nvPr/>
          </p:nvSpPr>
          <p:spPr>
            <a:xfrm>
              <a:off x="10264" y="6184"/>
              <a:ext cx="8936" cy="461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720" y="6610"/>
              <a:ext cx="8089" cy="3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>
                  <a:solidFill>
                    <a:schemeClr val="accent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比喻和比拟的区别：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2400" b="1">
                  <a:solidFill>
                    <a:schemeClr val="accent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1. </a:t>
              </a:r>
              <a:r>
                <a:rPr lang="zh-CN" altLang="en-US" sz="2400" b="1">
                  <a:solidFill>
                    <a:schemeClr val="accent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比喻本体和喻体有相似点；比拟是将甲物的特点、行为等强加于乙物。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2400" b="1">
                  <a:solidFill>
                    <a:schemeClr val="accent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2. </a:t>
              </a:r>
              <a:r>
                <a:rPr lang="zh-CN" altLang="en-US" sz="2400" b="1">
                  <a:solidFill>
                    <a:schemeClr val="accent1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比喻有明显的本体和喻体；比拟借助于想象，没有明显的拟体。</a:t>
              </a: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EC51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353123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1400" y="0"/>
            <a:ext cx="3531235" cy="6858000"/>
          </a:xfrm>
          <a:prstGeom prst="rect">
            <a:avLst/>
          </a:prstGeom>
          <a:solidFill>
            <a:srgbClr val="F5B4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735" y="1131570"/>
            <a:ext cx="10844530" cy="5269230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74210" y="140970"/>
            <a:ext cx="32429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2"/>
                </a:solidFill>
              </a:rPr>
              <a:t>象 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2360" y="1511935"/>
            <a:ext cx="10168890" cy="1130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/>
              <a:t>含义：根据事物之间的某种联系，借助具体形象（象征体）来表现某种抽象的概念、思想和情感。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2360" y="2766695"/>
            <a:ext cx="1001903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例句：</a:t>
            </a:r>
          </a:p>
          <a:p>
            <a:pPr>
              <a:lnSpc>
                <a:spcPct val="130000"/>
              </a:lnSpc>
            </a:pPr>
            <a:r>
              <a:rPr lang="zh-CN" altLang="en-US" sz="2400"/>
              <a:t>①那是力争上游的一种树，笔直的干，笔直的枝。（</a:t>
            </a:r>
            <a:r>
              <a:rPr lang="zh-CN" altLang="en-US" sz="2400">
                <a:sym typeface="+mn-ea"/>
              </a:rPr>
              <a:t> 《白杨礼赞》  ）</a:t>
            </a:r>
          </a:p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笔直的枝干（具体形象），表现北方农民勤劳、坚韧的精神（抽象）  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2400">
                <a:sym typeface="+mn-ea"/>
              </a:rPr>
              <a:t>   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1102360" y="4687570"/>
            <a:ext cx="1001903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</a:rPr>
              <a:t>②</a:t>
            </a:r>
            <a:r>
              <a:rPr lang="zh-CN" altLang="en-US" sz="2400"/>
              <a:t>应念岭海经年，孤光自照，肝肺皆冰雪。（</a:t>
            </a:r>
            <a:r>
              <a:rPr lang="zh-CN" altLang="en-US" sz="2400">
                <a:sym typeface="+mn-ea"/>
              </a:rPr>
              <a:t> 《念奴娇</a:t>
            </a:r>
            <a:r>
              <a:rPr lang="en-US" altLang="zh-CN" sz="2400">
                <a:sym typeface="+mn-ea"/>
              </a:rPr>
              <a:t>·</a:t>
            </a:r>
            <a:r>
              <a:rPr lang="zh-CN" altLang="en-US" sz="2400">
                <a:sym typeface="+mn-ea"/>
              </a:rPr>
              <a:t>过洞庭》）</a:t>
            </a:r>
          </a:p>
          <a:p>
            <a:pPr algn="l"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冰雪（具体形象），象征自己的高洁的品行（抽象）  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2400">
                <a:sym typeface="+mn-ea"/>
              </a:rPr>
              <a:t>   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EC51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353123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1400" y="0"/>
            <a:ext cx="3531235" cy="6858000"/>
          </a:xfrm>
          <a:prstGeom prst="rect">
            <a:avLst/>
          </a:prstGeom>
          <a:solidFill>
            <a:srgbClr val="F5B4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735" y="1131570"/>
            <a:ext cx="10844530" cy="5269230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74210" y="140970"/>
            <a:ext cx="32429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2"/>
                </a:solidFill>
              </a:rPr>
              <a:t>借 代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2360" y="1511935"/>
            <a:ext cx="10168890" cy="1130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/>
              <a:t>含义：不直接把所要说的人或物的名称说出来，而用跟它有关系的另一种事物的名称来称呼。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2360" y="2992755"/>
            <a:ext cx="10168890" cy="2729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例句：</a:t>
            </a:r>
          </a:p>
          <a:p>
            <a:pPr>
              <a:lnSpc>
                <a:spcPct val="130000"/>
              </a:lnSpc>
            </a:pPr>
            <a:r>
              <a:rPr lang="zh-CN" altLang="en-US" sz="2400"/>
              <a:t>①一群红领巾走进校园</a:t>
            </a:r>
          </a:p>
          <a:p>
            <a:pPr>
              <a:lnSpc>
                <a:spcPct val="130000"/>
              </a:lnSpc>
            </a:pPr>
            <a:r>
              <a:rPr lang="zh-CN" altLang="en-US" sz="2400"/>
              <a:t>②巾帼不让须眉；</a:t>
            </a:r>
            <a:r>
              <a:rPr lang="zh-CN" altLang="en-US" sz="2400">
                <a:sym typeface="+mn-ea"/>
              </a:rPr>
              <a:t>黄发垂髫；</a:t>
            </a:r>
            <a:endParaRPr lang="zh-CN" altLang="en-US" sz="2400"/>
          </a:p>
          <a:p>
            <a:pPr>
              <a:lnSpc>
                <a:spcPct val="130000"/>
              </a:lnSpc>
            </a:pPr>
            <a:r>
              <a:rPr lang="zh-CN" altLang="en-US" sz="2400"/>
              <a:t>③在党的领导下，中国人民用小米加步枪，打垮了帝国主义在中国的统治。</a:t>
            </a:r>
          </a:p>
          <a:p>
            <a:pPr>
              <a:lnSpc>
                <a:spcPct val="130000"/>
              </a:lnSpc>
            </a:pPr>
            <a:r>
              <a:rPr lang="zh-CN" altLang="en-US" sz="2400"/>
              <a:t>④中国人民中，实在有千千万万个</a:t>
            </a:r>
            <a:r>
              <a:rPr lang="en-US" altLang="zh-CN" sz="2400"/>
              <a:t>“</a:t>
            </a:r>
            <a:r>
              <a:rPr lang="zh-CN" altLang="en-US" sz="2400"/>
              <a:t>诸葛亮</a:t>
            </a:r>
            <a:r>
              <a:rPr lang="en-US" altLang="zh-CN" sz="2400"/>
              <a:t>”</a:t>
            </a:r>
            <a:r>
              <a:rPr lang="zh-CN" altLang="en-US" sz="2400"/>
              <a:t>。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400">
                <a:sym typeface="+mn-ea"/>
              </a:rPr>
              <a:t>   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EC51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353123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1400" y="0"/>
            <a:ext cx="3531235" cy="6858000"/>
          </a:xfrm>
          <a:prstGeom prst="rect">
            <a:avLst/>
          </a:prstGeom>
          <a:solidFill>
            <a:srgbClr val="F5B4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735" y="1131570"/>
            <a:ext cx="10844530" cy="5269230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74210" y="140970"/>
            <a:ext cx="32429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2"/>
                </a:solidFill>
              </a:rPr>
              <a:t>通 感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2360" y="1511935"/>
            <a:ext cx="10168890" cy="165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/>
              <a:t>含义：用形象的语言使感觉转移，将人的听觉、视觉、嗅觉、味觉、触觉等不同感觉互相沟通、交错，用表示甲感觉的词来表示乙感觉。（又叫移觉）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02360" y="3420110"/>
            <a:ext cx="10019030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例句：</a:t>
            </a:r>
          </a:p>
          <a:p>
            <a:pPr>
              <a:lnSpc>
                <a:spcPct val="130000"/>
              </a:lnSpc>
            </a:pPr>
            <a:r>
              <a:rPr lang="zh-CN" altLang="en-US" sz="2400"/>
              <a:t>①他说的话听起来象蜜糖一样甜！</a:t>
            </a:r>
          </a:p>
          <a:p>
            <a:pPr>
              <a:lnSpc>
                <a:spcPct val="130000"/>
              </a:lnSpc>
            </a:pPr>
            <a:r>
              <a:rPr lang="zh-CN" altLang="en-US" sz="2400"/>
              <a:t>②荷塘边，微风过处，送来缕缕清香，仿佛远处高楼上渺茫的歌声似的。。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2400">
                <a:sym typeface="+mn-ea"/>
              </a:rPr>
              <a:t>   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3E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7494270" cy="6858000"/>
          </a:xfrm>
          <a:prstGeom prst="rect">
            <a:avLst/>
          </a:prstGeom>
          <a:solidFill>
            <a:srgbClr val="F5B4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36040" y="785495"/>
            <a:ext cx="8665210" cy="5287010"/>
          </a:xfrm>
          <a:prstGeom prst="rect">
            <a:avLst/>
          </a:prstGeom>
          <a:solidFill>
            <a:srgbClr val="EC5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67875" y="0"/>
            <a:ext cx="252412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330815" y="1232535"/>
            <a:ext cx="1198245" cy="4348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b="1">
                <a:solidFill>
                  <a:schemeClr val="bg2"/>
                </a:solidFill>
                <a:latin typeface="微软雅黑" panose="020b0503020204020204" pitchFamily="34" charset="-122"/>
                <a:ea typeface="微软雅黑" pitchFamily="34" charset="-122"/>
              </a:rPr>
              <a:t>句 式 特 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99970" y="1514475"/>
            <a:ext cx="414401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1. 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长句和短句</a:t>
            </a:r>
          </a:p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2. 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整句和散句</a:t>
            </a:r>
          </a:p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3. 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特殊句式</a:t>
            </a:r>
          </a:p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4. 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</a:rPr>
              <a:t>词类活用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rgbClr val="F5B4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3531235" cy="6858000"/>
          </a:xfrm>
          <a:prstGeom prst="rect">
            <a:avLst/>
          </a:prstGeom>
          <a:solidFill>
            <a:srgbClr val="EC5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61400" y="0"/>
            <a:ext cx="3531235" cy="6858000"/>
          </a:xfrm>
          <a:prstGeom prst="rect">
            <a:avLst/>
          </a:prstGeom>
          <a:solidFill>
            <a:srgbClr val="99D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3735" y="468313"/>
            <a:ext cx="10844530" cy="5921375"/>
          </a:xfrm>
          <a:prstGeom prst="rect">
            <a:avLst/>
          </a:prstGeom>
          <a:solidFill>
            <a:srgbClr val="F3E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708843" y="817880"/>
            <a:ext cx="2774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</a:rPr>
              <a:t>长句和短句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02360" y="1664335"/>
            <a:ext cx="10168890" cy="165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/>
              <a:t>概念：修饰成分、并列成分多、结构复杂的句子；反之则称为短句。</a:t>
            </a:r>
          </a:p>
          <a:p>
            <a:pPr>
              <a:lnSpc>
                <a:spcPct val="130000"/>
              </a:lnSpc>
            </a:pPr>
            <a:r>
              <a:rPr lang="zh-CN" altLang="en-US" sz="2600"/>
              <a:t>特点： 长句内容丰富、表意准确严密；</a:t>
            </a:r>
          </a:p>
          <a:p>
            <a:pPr>
              <a:lnSpc>
                <a:spcPct val="130000"/>
              </a:lnSpc>
            </a:pPr>
            <a:r>
              <a:rPr lang="zh-CN" altLang="en-US" sz="2600"/>
              <a:t>            短句表意灵活、简洁明快、节奏感强。          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02360" y="3503295"/>
            <a:ext cx="10168890" cy="165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/>
              <a:t>举例：</a:t>
            </a:r>
          </a:p>
          <a:p>
            <a:pPr>
              <a:lnSpc>
                <a:spcPct val="130000"/>
              </a:lnSpc>
            </a:pPr>
            <a:r>
              <a:rPr lang="zh-CN" altLang="en-US" sz="2600"/>
              <a:t>长句：这个味道令人</a:t>
            </a:r>
            <a:r>
              <a:rPr lang="zh-CN" altLang="en-US" sz="2600">
                <a:sym typeface="+mn-ea"/>
              </a:rPr>
              <a:t>心满意足。</a:t>
            </a:r>
            <a:endParaRPr lang="zh-CN" altLang="en-US" sz="2600"/>
          </a:p>
          <a:p>
            <a:pPr>
              <a:lnSpc>
                <a:spcPct val="130000"/>
              </a:lnSpc>
            </a:pPr>
            <a:r>
              <a:rPr lang="zh-CN" altLang="en-US" sz="2600"/>
              <a:t>短句：这个味道令人又心满，又</a:t>
            </a:r>
            <a:r>
              <a:rPr lang="zh-CN" altLang="en-US" sz="2600">
                <a:sym typeface="+mn-ea"/>
              </a:rPr>
              <a:t>意足。</a:t>
            </a:r>
            <a:r>
              <a:rPr lang="zh-CN" altLang="en-US" sz="2600">
                <a:solidFill>
                  <a:srgbClr val="FF0000"/>
                </a:solidFill>
                <a:sym typeface="+mn-ea"/>
              </a:rPr>
              <a:t>（节奏感情，感情强烈）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92</Paragraphs>
  <Slides>16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17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2020-11-08T18:37:36.323</cp:lastPrinted>
  <dcterms:created xsi:type="dcterms:W3CDTF">2020-11-08T18:37:36Z</dcterms:created>
  <dcterms:modified xsi:type="dcterms:W3CDTF">2020-11-08T10:37:37Z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