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75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49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556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64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54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37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6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21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71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72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40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29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18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D081-90A7-4024-9174-D94EF59A47F2}" type="datetimeFigureOut">
              <a:rPr lang="zh-CN" altLang="en-US" smtClean="0"/>
              <a:t>2017/3/29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79221-79B2-4B41-8D6F-EBE1A2F43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00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6264" y="362342"/>
            <a:ext cx="6214753" cy="2387600"/>
          </a:xfrm>
        </p:spPr>
        <p:txBody>
          <a:bodyPr>
            <a:normAutofit/>
          </a:bodyPr>
          <a:lstStyle/>
          <a:p>
            <a:r>
              <a:rPr lang="zh-CN" alt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驿路梨花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12872" y="4670817"/>
            <a:ext cx="5922952" cy="787339"/>
          </a:xfrm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彭荆风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7599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306" y="262556"/>
            <a:ext cx="10515600" cy="44996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作家作品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2520"/>
            <a:ext cx="11725893" cy="4563299"/>
          </a:xfrm>
        </p:spPr>
        <p:txBody>
          <a:bodyPr>
            <a:no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FF00"/>
                </a:solidFill>
              </a:rPr>
              <a:t>彭荆风，当代作家，江西萍乡人。</a:t>
            </a:r>
            <a:r>
              <a:rPr lang="en-US" altLang="zh-CN" sz="3200" dirty="0" smtClean="0">
                <a:solidFill>
                  <a:srgbClr val="FFFF00"/>
                </a:solidFill>
              </a:rPr>
              <a:t>1929</a:t>
            </a:r>
            <a:r>
              <a:rPr lang="zh-CN" altLang="en-US" sz="3200" dirty="0" smtClean="0">
                <a:solidFill>
                  <a:srgbClr val="FFFF00"/>
                </a:solidFill>
              </a:rPr>
              <a:t>年出生，</a:t>
            </a:r>
            <a:r>
              <a:rPr lang="en-US" altLang="zh-CN" sz="3200" dirty="0">
                <a:solidFill>
                  <a:srgbClr val="FFFF00"/>
                </a:solidFill>
              </a:rPr>
              <a:t> 1949</a:t>
            </a:r>
            <a:r>
              <a:rPr lang="zh-CN" altLang="en-US" sz="3200" dirty="0">
                <a:solidFill>
                  <a:srgbClr val="FFFF00"/>
                </a:solidFill>
              </a:rPr>
              <a:t>年</a:t>
            </a:r>
            <a:r>
              <a:rPr lang="zh-CN" altLang="en-US" sz="3200" dirty="0" smtClean="0">
                <a:solidFill>
                  <a:srgbClr val="FFFF00"/>
                </a:solidFill>
              </a:rPr>
              <a:t>参军，</a:t>
            </a:r>
            <a:r>
              <a:rPr lang="en-US" altLang="zh-CN" sz="3200" dirty="0" smtClean="0">
                <a:solidFill>
                  <a:srgbClr val="FFFF00"/>
                </a:solidFill>
              </a:rPr>
              <a:t>1950</a:t>
            </a:r>
            <a:r>
              <a:rPr lang="zh-CN" altLang="en-US" sz="3200" dirty="0" smtClean="0">
                <a:solidFill>
                  <a:srgbClr val="FFFF00"/>
                </a:solidFill>
              </a:rPr>
              <a:t>年毕业于二野军政大学四分校。</a:t>
            </a:r>
            <a:endParaRPr lang="en-US" altLang="zh-CN" sz="3200" dirty="0" smtClean="0">
              <a:solidFill>
                <a:srgbClr val="FFFF00"/>
              </a:solidFill>
            </a:endParaRPr>
          </a:p>
          <a:p>
            <a:pPr indent="72000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FF00"/>
                </a:solidFill>
              </a:rPr>
              <a:t>1946</a:t>
            </a:r>
            <a:r>
              <a:rPr lang="zh-CN" altLang="en-US" sz="3200" dirty="0" smtClean="0">
                <a:solidFill>
                  <a:srgbClr val="FFFF00"/>
                </a:solidFill>
              </a:rPr>
              <a:t>年开始发表作品。其创作形式丰富，涵盖小说、纪实文学、文学评论、电影文学剧本等。作品多以描写边疆战斗生活和少数民族风俗人情，具有鲜明的边疆特色，受到</a:t>
            </a:r>
            <a:r>
              <a:rPr lang="zh-CN" altLang="en-US" sz="3200" dirty="0">
                <a:solidFill>
                  <a:srgbClr val="FFFF00"/>
                </a:solidFill>
              </a:rPr>
              <a:t>好评。短篇小说集</a:t>
            </a:r>
            <a:r>
              <a:rPr lang="en-US" altLang="zh-CN" sz="3200" dirty="0">
                <a:solidFill>
                  <a:srgbClr val="FFFF00"/>
                </a:solidFill>
              </a:rPr>
              <a:t>《</a:t>
            </a:r>
            <a:r>
              <a:rPr lang="zh-CN" altLang="en-US" sz="3200" dirty="0">
                <a:solidFill>
                  <a:srgbClr val="FFFF00"/>
                </a:solidFill>
              </a:rPr>
              <a:t>当芦笙吹响的时候</a:t>
            </a:r>
            <a:r>
              <a:rPr lang="en-US" altLang="zh-CN" sz="3200" dirty="0">
                <a:solidFill>
                  <a:srgbClr val="FFFF00"/>
                </a:solidFill>
              </a:rPr>
              <a:t>》 </a:t>
            </a:r>
            <a:r>
              <a:rPr lang="zh-CN" altLang="en-US" sz="3200" dirty="0" smtClean="0">
                <a:solidFill>
                  <a:srgbClr val="FFFF00"/>
                </a:solidFill>
              </a:rPr>
              <a:t>被列为西南地区</a:t>
            </a:r>
            <a:r>
              <a:rPr lang="en-US" altLang="zh-CN" sz="3200" dirty="0" smtClean="0">
                <a:solidFill>
                  <a:srgbClr val="FFFF00"/>
                </a:solidFill>
              </a:rPr>
              <a:t>1954</a:t>
            </a:r>
            <a:r>
              <a:rPr lang="zh-CN" altLang="en-US" sz="3200" dirty="0" smtClean="0">
                <a:solidFill>
                  <a:srgbClr val="FFFF00"/>
                </a:solidFill>
              </a:rPr>
              <a:t>年优秀小说，在全国产生影响。中篇小说集</a:t>
            </a:r>
            <a:r>
              <a:rPr lang="en-US" altLang="zh-CN" sz="3200" dirty="0" smtClean="0">
                <a:solidFill>
                  <a:srgbClr val="FFFF00"/>
                </a:solidFill>
              </a:rPr>
              <a:t>《</a:t>
            </a:r>
            <a:r>
              <a:rPr lang="zh-CN" altLang="en-US" sz="3200" dirty="0" smtClean="0">
                <a:solidFill>
                  <a:srgbClr val="FFFF00"/>
                </a:solidFill>
              </a:rPr>
              <a:t>蛮帅部落的后代</a:t>
            </a:r>
            <a:r>
              <a:rPr lang="en-US" altLang="zh-CN" sz="3200" dirty="0" smtClean="0">
                <a:solidFill>
                  <a:srgbClr val="FFFF00"/>
                </a:solidFill>
              </a:rPr>
              <a:t>》</a:t>
            </a:r>
            <a:r>
              <a:rPr lang="zh-CN" altLang="en-US" sz="3200" dirty="0" smtClean="0">
                <a:solidFill>
                  <a:srgbClr val="FFFF00"/>
                </a:solidFill>
              </a:rPr>
              <a:t>、报告文学</a:t>
            </a:r>
            <a:r>
              <a:rPr lang="en-US" altLang="zh-CN" sz="3200" dirty="0" smtClean="0">
                <a:solidFill>
                  <a:srgbClr val="FFFF00"/>
                </a:solidFill>
              </a:rPr>
              <a:t>《</a:t>
            </a:r>
            <a:r>
              <a:rPr lang="zh-CN" altLang="en-US" sz="3200" dirty="0" smtClean="0">
                <a:solidFill>
                  <a:srgbClr val="FFFF00"/>
                </a:solidFill>
              </a:rPr>
              <a:t>覆盖再覆盖</a:t>
            </a:r>
            <a:r>
              <a:rPr lang="en-US" altLang="zh-CN" sz="3200" dirty="0" smtClean="0">
                <a:solidFill>
                  <a:srgbClr val="FFFF00"/>
                </a:solidFill>
              </a:rPr>
              <a:t>》</a:t>
            </a:r>
            <a:r>
              <a:rPr lang="zh-CN" altLang="en-US" sz="3200" dirty="0" smtClean="0">
                <a:solidFill>
                  <a:srgbClr val="FFFF00"/>
                </a:solidFill>
              </a:rPr>
              <a:t>均在全国获奖。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3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写作背景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绩优学案</a:t>
            </a:r>
            <a:r>
              <a:rPr lang="en-US" altLang="zh-CN" dirty="0" smtClean="0"/>
              <a:t>》P64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66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 dirty="0"/>
              <a:t>正音</a:t>
            </a:r>
            <a:r>
              <a:rPr lang="zh-CN" altLang="en-US" sz="2400" b="1" dirty="0"/>
              <a:t>：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30629" y="859972"/>
            <a:ext cx="1045919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CN" altLang="en-US" sz="4000" b="1" dirty="0" smtClean="0"/>
              <a:t>寨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         </a:t>
            </a:r>
            <a:r>
              <a:rPr lang="zh-CN" altLang="en-US" sz="4000" b="1" dirty="0" smtClean="0"/>
              <a:t>撵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   </a:t>
            </a:r>
            <a:r>
              <a:rPr lang="zh-CN" altLang="en-US" sz="4000" b="1" dirty="0" smtClean="0"/>
              <a:t> </a:t>
            </a:r>
            <a:r>
              <a:rPr lang="zh-CN" altLang="en-US" sz="4000" b="1" dirty="0"/>
              <a:t>扛 </a:t>
            </a:r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         驿路</a:t>
            </a:r>
            <a:r>
              <a:rPr lang="zh-CN" altLang="en-US" sz="4000" b="1" dirty="0" smtClean="0"/>
              <a:t>（    </a:t>
            </a:r>
            <a:r>
              <a:rPr lang="en-US" altLang="zh-CN" sz="4000" b="1" dirty="0" err="1"/>
              <a:t>yì</a:t>
            </a:r>
            <a:r>
              <a:rPr lang="en-US" altLang="zh-CN" sz="4000" b="1" dirty="0"/>
              <a:t>  </a:t>
            </a:r>
            <a:r>
              <a:rPr lang="zh-CN" altLang="en-US" sz="4000" b="1" dirty="0" smtClean="0"/>
              <a:t>）  迷茫  </a:t>
            </a:r>
            <a:endParaRPr lang="zh-CN" altLang="en-US" sz="4000" b="1" dirty="0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 dirty="0" smtClean="0">
                <a:solidFill>
                  <a:srgbClr val="C00000"/>
                </a:solidFill>
              </a:rPr>
              <a:t>陡</a:t>
            </a:r>
            <a:r>
              <a:rPr lang="zh-CN" altLang="en-US" sz="4000" b="1" dirty="0" smtClean="0"/>
              <a:t>峭（   </a:t>
            </a:r>
            <a:r>
              <a:rPr lang="en-US" altLang="zh-CN" sz="4000" b="1" dirty="0" err="1" smtClean="0"/>
              <a:t>dǒu</a:t>
            </a:r>
            <a:r>
              <a:rPr lang="zh-CN" altLang="en-US" sz="4000" b="1" dirty="0" smtClean="0"/>
              <a:t>）    露宿</a:t>
            </a:r>
            <a:r>
              <a:rPr lang="zh-CN" altLang="en-US" sz="4000" b="1" dirty="0"/>
              <a:t> </a:t>
            </a:r>
            <a:r>
              <a:rPr lang="zh-CN" altLang="en-US" sz="4000" b="1" dirty="0" smtClean="0"/>
              <a:t>    竹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篾</a:t>
            </a:r>
            <a:r>
              <a:rPr lang="zh-CN" altLang="en-US" sz="4000" b="1" dirty="0"/>
              <a:t>（  </a:t>
            </a:r>
            <a:r>
              <a:rPr lang="zh-CN" altLang="en-US" sz="4000" b="1" dirty="0" smtClean="0"/>
              <a:t> </a:t>
            </a:r>
            <a:r>
              <a:rPr lang="en-US" altLang="zh-CN" sz="4000" b="1" dirty="0" err="1"/>
              <a:t>miè</a:t>
            </a:r>
            <a:r>
              <a:rPr lang="en-US" altLang="zh-CN" sz="4000" b="1" dirty="0"/>
              <a:t> </a:t>
            </a:r>
            <a:r>
              <a:rPr lang="zh-CN" altLang="en-US" sz="4000" b="1" dirty="0" smtClean="0"/>
              <a:t>）</a:t>
            </a:r>
            <a:endParaRPr lang="zh-CN" altLang="en-US" sz="4000" b="1" dirty="0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 dirty="0" smtClean="0"/>
              <a:t>简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陋</a:t>
            </a:r>
            <a:r>
              <a:rPr lang="zh-CN" altLang="en-US" sz="4000" b="1" dirty="0"/>
              <a:t>（   </a:t>
            </a:r>
            <a:r>
              <a:rPr lang="en-US" altLang="zh-CN" sz="4000" b="1" dirty="0" err="1" smtClean="0"/>
              <a:t>lòu</a:t>
            </a:r>
            <a:r>
              <a:rPr lang="en-US" altLang="zh-CN" sz="4000" b="1" dirty="0" smtClean="0"/>
              <a:t>  </a:t>
            </a:r>
            <a:r>
              <a:rPr lang="zh-CN" altLang="en-US" sz="4000" b="1" dirty="0"/>
              <a:t>）   </a:t>
            </a:r>
            <a:r>
              <a:rPr lang="zh-CN" altLang="en-US" sz="4000" b="1" dirty="0" smtClean="0"/>
              <a:t>悠闲      修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葺</a:t>
            </a:r>
            <a:r>
              <a:rPr lang="zh-CN" altLang="en-US" sz="4000" b="1" dirty="0" smtClean="0"/>
              <a:t>（   </a:t>
            </a:r>
            <a:r>
              <a:rPr lang="en-US" altLang="zh-CN" sz="4000" b="1" dirty="0" err="1"/>
              <a:t>qì</a:t>
            </a:r>
            <a:r>
              <a:rPr lang="en-US" altLang="zh-CN" sz="4000" b="1" dirty="0"/>
              <a:t> </a:t>
            </a:r>
            <a:r>
              <a:rPr lang="zh-CN" altLang="en-US" sz="4000" b="1" dirty="0" smtClean="0"/>
              <a:t>）</a:t>
            </a:r>
            <a:endParaRPr lang="zh-CN" altLang="en-US" sz="4000" b="1" dirty="0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 dirty="0" smtClean="0"/>
              <a:t>晶莹                    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恍惚</a:t>
            </a:r>
            <a:r>
              <a:rPr lang="zh-CN" altLang="en-US" sz="4000" b="1" dirty="0"/>
              <a:t>（  </a:t>
            </a:r>
            <a:r>
              <a:rPr lang="en-US" altLang="zh-CN" sz="4000" b="1" dirty="0" err="1"/>
              <a:t>huǎnghū</a:t>
            </a:r>
            <a:r>
              <a:rPr lang="en-US" altLang="zh-CN" sz="4000" b="1" dirty="0"/>
              <a:t> </a:t>
            </a:r>
            <a:r>
              <a:rPr lang="zh-CN" altLang="en-US" sz="4000" b="1" dirty="0" smtClean="0"/>
              <a:t>）  </a:t>
            </a:r>
            <a:endParaRPr lang="zh-CN" altLang="en-US" sz="4000" b="1" dirty="0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 dirty="0" smtClean="0">
                <a:solidFill>
                  <a:srgbClr val="C00000"/>
                </a:solidFill>
              </a:rPr>
              <a:t>麂</a:t>
            </a:r>
            <a:r>
              <a:rPr lang="zh-CN" altLang="en-US" sz="4000" b="1" dirty="0" smtClean="0"/>
              <a:t>子</a:t>
            </a:r>
            <a:r>
              <a:rPr lang="zh-CN" altLang="en-US" b="1" dirty="0" smtClean="0"/>
              <a:t>（</a:t>
            </a:r>
            <a:r>
              <a:rPr lang="zh-CN" altLang="en-US" sz="3600" b="1" dirty="0" smtClean="0"/>
              <a:t>   </a:t>
            </a:r>
            <a:r>
              <a:rPr lang="en-US" altLang="zh-CN" sz="3600" b="1" dirty="0" err="1"/>
              <a:t>jǐ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</a:t>
            </a:r>
            <a:r>
              <a:rPr lang="zh-CN" altLang="en-US" sz="3600" b="1" dirty="0" smtClean="0"/>
              <a:t>）          折损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4190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初读课文，思考三个问题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509" y="1920628"/>
            <a:ext cx="11021291" cy="209323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、贯穿全文的核心事物是什么？  </a:t>
            </a:r>
            <a:endParaRPr lang="en-US" altLang="zh-CN" sz="3600" dirty="0" smtClean="0"/>
          </a:p>
          <a:p>
            <a:pPr marL="0" indent="0">
              <a:buNone/>
            </a:pPr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、贯穿全文的人物是谁？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、根据“我们”的见闻，可以将本文分为几个部分？主要写什么？</a:t>
            </a:r>
            <a:endParaRPr lang="en-US" altLang="zh-CN" sz="3600" dirty="0" smtClean="0"/>
          </a:p>
          <a:p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7541822" y="1920628"/>
            <a:ext cx="4524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小屋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8930" y="3089577"/>
            <a:ext cx="2244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“我们”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3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057" y="22262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600" dirty="0"/>
              <a:t>根据</a:t>
            </a:r>
            <a:r>
              <a:rPr lang="zh-CN" altLang="en-US" sz="3600" dirty="0" smtClean="0"/>
              <a:t>“我们”的见闻，将文章分为五部分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054" y="1548184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</a:rPr>
              <a:t>一（</a:t>
            </a:r>
            <a:r>
              <a:rPr lang="en-US" altLang="zh-CN" sz="4400" dirty="0" smtClean="0">
                <a:solidFill>
                  <a:srgbClr val="FFFF00"/>
                </a:solidFill>
              </a:rPr>
              <a:t>1-8</a:t>
            </a:r>
            <a:r>
              <a:rPr lang="zh-CN" altLang="en-US" sz="4400" dirty="0" smtClean="0">
                <a:solidFill>
                  <a:srgbClr val="FFFF00"/>
                </a:solidFill>
              </a:rPr>
              <a:t>）“我们”在梨花林中发现小屋</a:t>
            </a:r>
            <a:endParaRPr lang="en-US" altLang="zh-CN" sz="4400" dirty="0" smtClean="0">
              <a:solidFill>
                <a:srgbClr val="FFFF00"/>
              </a:solidFill>
            </a:endParaRPr>
          </a:p>
          <a:p>
            <a:r>
              <a:rPr lang="zh-CN" altLang="en-US" sz="4400" dirty="0" smtClean="0">
                <a:solidFill>
                  <a:srgbClr val="FFFF00"/>
                </a:solidFill>
              </a:rPr>
              <a:t>二（</a:t>
            </a:r>
            <a:r>
              <a:rPr lang="en-US" altLang="zh-CN" sz="4400" dirty="0" smtClean="0">
                <a:solidFill>
                  <a:srgbClr val="FFFF00"/>
                </a:solidFill>
              </a:rPr>
              <a:t>9-12</a:t>
            </a:r>
            <a:r>
              <a:rPr lang="zh-CN" altLang="en-US" sz="4400" dirty="0" smtClean="0">
                <a:solidFill>
                  <a:srgbClr val="FFFF00"/>
                </a:solidFill>
              </a:rPr>
              <a:t>）小屋帮我们解除饥饿和疲劳</a:t>
            </a:r>
            <a:endParaRPr lang="en-US" altLang="zh-CN" sz="4400" dirty="0" smtClean="0">
              <a:solidFill>
                <a:srgbClr val="FFFF00"/>
              </a:solidFill>
            </a:endParaRPr>
          </a:p>
          <a:p>
            <a:r>
              <a:rPr lang="zh-CN" altLang="en-US" sz="4400" dirty="0" smtClean="0">
                <a:solidFill>
                  <a:srgbClr val="FFFF00"/>
                </a:solidFill>
              </a:rPr>
              <a:t>三（</a:t>
            </a:r>
            <a:r>
              <a:rPr lang="en-US" altLang="zh-CN" sz="4400" dirty="0" smtClean="0">
                <a:solidFill>
                  <a:srgbClr val="FFFF00"/>
                </a:solidFill>
              </a:rPr>
              <a:t>13-27</a:t>
            </a:r>
            <a:r>
              <a:rPr lang="zh-CN" altLang="en-US" sz="4400" dirty="0" smtClean="0">
                <a:solidFill>
                  <a:srgbClr val="FFFF00"/>
                </a:solidFill>
              </a:rPr>
              <a:t>）瑶族老人讲述主人名叫梨花</a:t>
            </a:r>
            <a:endParaRPr lang="en-US" altLang="zh-CN" sz="4400" dirty="0" smtClean="0">
              <a:solidFill>
                <a:srgbClr val="FFFF00"/>
              </a:solidFill>
            </a:endParaRPr>
          </a:p>
          <a:p>
            <a:r>
              <a:rPr lang="zh-CN" altLang="en-US" sz="4400" dirty="0" smtClean="0">
                <a:solidFill>
                  <a:srgbClr val="FFFF00"/>
                </a:solidFill>
              </a:rPr>
              <a:t>四（</a:t>
            </a:r>
            <a:r>
              <a:rPr lang="en-US" altLang="zh-CN" sz="4400" dirty="0" smtClean="0">
                <a:solidFill>
                  <a:srgbClr val="FFFF00"/>
                </a:solidFill>
              </a:rPr>
              <a:t>28-36</a:t>
            </a:r>
            <a:r>
              <a:rPr lang="zh-CN" altLang="en-US" sz="4400" dirty="0" smtClean="0">
                <a:solidFill>
                  <a:srgbClr val="FFFF00"/>
                </a:solidFill>
              </a:rPr>
              <a:t>）梨花之妹交代小屋来历</a:t>
            </a:r>
            <a:endParaRPr lang="en-US" altLang="zh-CN" sz="4400" dirty="0" smtClean="0">
              <a:solidFill>
                <a:srgbClr val="FFFF00"/>
              </a:solidFill>
            </a:endParaRPr>
          </a:p>
          <a:p>
            <a:r>
              <a:rPr lang="zh-CN" altLang="en-US" sz="4400" dirty="0" smtClean="0">
                <a:solidFill>
                  <a:srgbClr val="FFFF00"/>
                </a:solidFill>
              </a:rPr>
              <a:t>五（</a:t>
            </a:r>
            <a:r>
              <a:rPr lang="en-US" altLang="zh-CN" sz="4400" dirty="0" smtClean="0">
                <a:solidFill>
                  <a:srgbClr val="FFFF00"/>
                </a:solidFill>
              </a:rPr>
              <a:t>37</a:t>
            </a:r>
            <a:r>
              <a:rPr lang="zh-CN" altLang="en-US" sz="4400" dirty="0" smtClean="0">
                <a:solidFill>
                  <a:srgbClr val="FFFF00"/>
                </a:solidFill>
              </a:rPr>
              <a:t>）热情赞美，结束全篇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21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307" y="167553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学习第一部分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065" y="1493116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思考：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、本文开篇写什么？有什么作用？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、“我们”在发现梨花林中的小屋之前心情怎样？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、“我们”看到梨花林什么心情？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、“我们”找到人家之后，小屋里面是什么情况？产生了什么疑问？起什么作用？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6887688" y="760297"/>
            <a:ext cx="48807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C000"/>
                </a:solidFill>
              </a:rPr>
              <a:t>从“我们”的视角用一个感叹句描写山峦，表明“我们”行进山中已经到了傍晚时候，这样的开篇描写衬托出“我们”焦急的心情，为小屋的出现做好铺垫。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400" y="3299453"/>
            <a:ext cx="4952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山陡人稀，天晚，担心露宿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202" y="4532683"/>
            <a:ext cx="5676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</a:rPr>
              <a:t>意外看到梨花，满怀希望寻找人家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5065" y="5478196"/>
            <a:ext cx="7107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漆黑、没有灯也没有人声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7688" y="5600831"/>
            <a:ext cx="3943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这是什么人 的房子呢？</a:t>
            </a:r>
            <a:endParaRPr lang="zh-CN" altLang="en-US" sz="2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75065" y="6185132"/>
            <a:ext cx="3633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92D050"/>
                </a:solidFill>
              </a:rPr>
              <a:t>作用：设置悬念</a:t>
            </a:r>
            <a:endParaRPr lang="zh-CN" altLang="en-US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9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学习第二部分（</a:t>
            </a:r>
            <a:r>
              <a:rPr lang="en-US" altLang="zh-CN" dirty="0" smtClean="0"/>
              <a:t>9-12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818" y="1908753"/>
            <a:ext cx="10515600" cy="4112037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思考：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、“我们”看到屋内什么情况？表明什么？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、“我们”在小屋内做了什么？写这些是为了表现什么？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、饱暖之后，“我们”都很感激屋主，“我”和老余干了什么？在行文中起了什么作用？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5808" y="797073"/>
            <a:ext cx="581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F0"/>
                </a:solidFill>
              </a:rPr>
              <a:t>门是从外面扣着的，火塘里的灰是冷的</a:t>
            </a:r>
            <a:r>
              <a:rPr lang="en-US" altLang="zh-CN" sz="2400" dirty="0" smtClean="0">
                <a:solidFill>
                  <a:srgbClr val="00B0F0"/>
                </a:solidFill>
              </a:rPr>
              <a:t>……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49519" y="1706953"/>
            <a:ext cx="7342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表明：小屋主人真诚热情地帮助行人，准备非常周到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3503220" y="3822812"/>
            <a:ext cx="219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</a:rPr>
              <a:t>烧火做饭</a:t>
            </a:r>
            <a:endParaRPr lang="zh-CN" altLang="en-US" sz="2800" b="1" dirty="0">
              <a:solidFill>
                <a:srgbClr val="00B0F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46618" y="3822812"/>
            <a:ext cx="6163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表现小屋主人帮助路人解除饥饿疲劳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142" y="5468318"/>
            <a:ext cx="41963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猜测屋主是干什么的，表现了对屋主的感激之情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5400061"/>
            <a:ext cx="420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作用：在行文上照应前文设置的悬念，“可能”，语气并不肯定，实又深化了前设悬念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871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11281" cy="1325563"/>
          </a:xfrm>
        </p:spPr>
        <p:txBody>
          <a:bodyPr/>
          <a:lstStyle/>
          <a:p>
            <a:r>
              <a:rPr lang="zh-CN" altLang="en-US" sz="6600" dirty="0" smtClean="0">
                <a:solidFill>
                  <a:srgbClr val="C00000"/>
                </a:solidFill>
              </a:rPr>
              <a:t>作业：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934" y="2162277"/>
            <a:ext cx="10324605" cy="4351338"/>
          </a:xfrm>
        </p:spPr>
        <p:txBody>
          <a:bodyPr>
            <a:normAutofit/>
          </a:bodyPr>
          <a:lstStyle/>
          <a:p>
            <a:r>
              <a:rPr lang="en-US" altLang="zh-CN" sz="4400" dirty="0" smtClean="0"/>
              <a:t>1</a:t>
            </a:r>
            <a:r>
              <a:rPr lang="zh-CN" altLang="en-US" sz="4400" dirty="0" smtClean="0"/>
              <a:t>、注音解释课文后面的词语。</a:t>
            </a:r>
            <a:endParaRPr lang="en-US" altLang="zh-CN" sz="4400" dirty="0" smtClean="0"/>
          </a:p>
          <a:p>
            <a:r>
              <a:rPr lang="en-US" altLang="zh-CN" sz="4400" dirty="0" smtClean="0"/>
              <a:t>2</a:t>
            </a:r>
            <a:r>
              <a:rPr lang="zh-CN" altLang="en-US" sz="4400" dirty="0" smtClean="0"/>
              <a:t>、完成</a:t>
            </a:r>
            <a:r>
              <a:rPr lang="en-US" altLang="zh-CN" sz="4400" dirty="0" smtClean="0"/>
              <a:t>《</a:t>
            </a:r>
            <a:r>
              <a:rPr lang="zh-CN" altLang="en-US" sz="4400" dirty="0" smtClean="0"/>
              <a:t>课堂练习册</a:t>
            </a:r>
            <a:r>
              <a:rPr lang="en-US" altLang="zh-CN" sz="4400" dirty="0" smtClean="0"/>
              <a:t>》</a:t>
            </a:r>
            <a:r>
              <a:rPr lang="zh-CN" altLang="en-US" sz="4400" dirty="0" smtClean="0"/>
              <a:t>基础知识部分。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67720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54" y="139494"/>
            <a:ext cx="6156366" cy="1325563"/>
          </a:xfrm>
        </p:spPr>
        <p:txBody>
          <a:bodyPr>
            <a:normAutofit/>
          </a:bodyPr>
          <a:lstStyle/>
          <a:p>
            <a:r>
              <a:rPr lang="zh-CN" altLang="en-US" b="1" u="sng" dirty="0" smtClean="0">
                <a:solidFill>
                  <a:srgbClr val="FFFF00"/>
                </a:solidFill>
              </a:rPr>
              <a:t>学习第三部分（</a:t>
            </a:r>
            <a:r>
              <a:rPr lang="en-US" altLang="zh-CN" b="1" u="sng" dirty="0" smtClean="0">
                <a:solidFill>
                  <a:srgbClr val="FFFF00"/>
                </a:solidFill>
              </a:rPr>
              <a:t>13-27</a:t>
            </a:r>
            <a:r>
              <a:rPr lang="zh-CN" altLang="en-US" b="1" u="sng" dirty="0" smtClean="0">
                <a:solidFill>
                  <a:srgbClr val="FFFF00"/>
                </a:solidFill>
              </a:rPr>
              <a:t>）</a:t>
            </a:r>
            <a:endParaRPr lang="zh-CN" alt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813" y="1465057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 smtClean="0"/>
              <a:t>思考：</a:t>
            </a:r>
            <a:endParaRPr lang="en-US" altLang="zh-CN" sz="3600" b="1" dirty="0" smtClean="0"/>
          </a:p>
          <a:p>
            <a:pPr>
              <a:lnSpc>
                <a:spcPct val="100000"/>
              </a:lnSpc>
            </a:pP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、瑶族老人进屋，“我们”的反应是什么</a:t>
            </a:r>
            <a:r>
              <a:rPr lang="zh-CN" altLang="en-US" sz="3600" b="1" dirty="0" smtClean="0"/>
              <a:t>？</a:t>
            </a:r>
            <a:r>
              <a:rPr lang="zh-CN" altLang="en-US" sz="3600" b="1" dirty="0" smtClean="0"/>
              <a:t>表现了我们什么心情？</a:t>
            </a:r>
            <a:r>
              <a:rPr lang="zh-CN" altLang="en-US" sz="3600" b="1" dirty="0" smtClean="0"/>
              <a:t>老人</a:t>
            </a:r>
            <a:r>
              <a:rPr lang="zh-CN" altLang="en-US" sz="3600" b="1" dirty="0" smtClean="0"/>
              <a:t>反应怎样？老人的反应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表明</a:t>
            </a:r>
            <a:r>
              <a:rPr lang="zh-CN" altLang="en-US" sz="3600" b="1" dirty="0" smtClean="0"/>
              <a:t>了什么？在行文上起什么作用？</a:t>
            </a:r>
            <a:endParaRPr lang="en-US" altLang="zh-CN" sz="3600" b="1" dirty="0" smtClean="0"/>
          </a:p>
          <a:p>
            <a:pPr>
              <a:lnSpc>
                <a:spcPct val="100000"/>
              </a:lnSpc>
            </a:pP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、老人关于小屋的叙述交代了什么？在行文上起什么作用？</a:t>
            </a:r>
            <a:endParaRPr lang="en-US" altLang="zh-CN" sz="3600" b="1" dirty="0" smtClean="0"/>
          </a:p>
          <a:p>
            <a:pPr>
              <a:lnSpc>
                <a:spcPct val="100000"/>
              </a:lnSpc>
            </a:pP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、写“我”这天晚上的梦境，表现了什么？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483927" y="802275"/>
            <a:ext cx="5708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</a:rPr>
              <a:t>同时抓住老人的手，抢着说感谢的话</a:t>
            </a:r>
            <a:r>
              <a:rPr lang="en-US" altLang="zh-CN" sz="2400" dirty="0" smtClean="0">
                <a:solidFill>
                  <a:srgbClr val="FFFF00"/>
                </a:solidFill>
              </a:rPr>
              <a:t>……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7698" y="3409893"/>
            <a:ext cx="4405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把老人当成主人是一个误会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0052" y="5911651"/>
            <a:ext cx="489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</a:rPr>
              <a:t>梦见梨花姑娘，衷心赞美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44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488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学习第四部分（</a:t>
            </a:r>
            <a:r>
              <a:rPr lang="en-US" altLang="zh-CN" dirty="0" smtClean="0"/>
              <a:t>28-36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062" y="1690688"/>
            <a:ext cx="10515600" cy="330882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600" dirty="0" smtClean="0"/>
              <a:t>思考：</a:t>
            </a:r>
            <a:endParaRPr lang="en-US" altLang="zh-CN" sz="3600" dirty="0"/>
          </a:p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、小说怎样写梨花之妹出现的？写这些在行文中起什么作用？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marL="0" indent="0">
              <a:buNone/>
            </a:pPr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、小说怎样彻底解开悬疑？用了一个什么描写手法？</a:t>
            </a:r>
            <a:endParaRPr lang="en-US" altLang="zh-CN" sz="3600" dirty="0" smtClean="0"/>
          </a:p>
          <a:p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2446317" y="2929601"/>
            <a:ext cx="422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</a:rPr>
              <a:t>结合“我”和瑶族老人的误认，写梨花之妹出现的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0821" y="2929601"/>
            <a:ext cx="4306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dirty="0" smtClean="0">
                <a:solidFill>
                  <a:srgbClr val="FF0000"/>
                </a:solidFill>
              </a:rPr>
              <a:t>哈尼小姑娘出现，再次发生误会，误会的发生和解开又在行文上照应了前文设置的悬念。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640" y="4999512"/>
            <a:ext cx="578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通过小姑娘说明原委，彻底解开悬疑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9162" y="5461177"/>
            <a:ext cx="18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插叙</a:t>
            </a:r>
            <a:endParaRPr lang="zh-CN" alt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09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6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723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u="sng" dirty="0" smtClean="0">
                <a:solidFill>
                  <a:srgbClr val="FFC000"/>
                </a:solidFill>
              </a:rPr>
              <a:t>学习第五部分（</a:t>
            </a:r>
            <a:r>
              <a:rPr lang="en-US" altLang="zh-CN" sz="4800" u="sng" dirty="0" smtClean="0">
                <a:solidFill>
                  <a:srgbClr val="FFC000"/>
                </a:solidFill>
              </a:rPr>
              <a:t>37</a:t>
            </a:r>
            <a:r>
              <a:rPr lang="zh-CN" altLang="en-US" sz="4800" u="sng" dirty="0" smtClean="0">
                <a:solidFill>
                  <a:srgbClr val="FFC000"/>
                </a:solidFill>
              </a:rPr>
              <a:t>）</a:t>
            </a:r>
            <a:endParaRPr lang="zh-CN" altLang="en-US" sz="4800" u="sng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31331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小说怎样结束全篇？具有什么样的表现力量？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277091" y="2956956"/>
            <a:ext cx="11637818" cy="3904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/>
              <a:t>分析：将“这群充满朝气的哈尼小姑娘”和“洁白的梨花”并提，互相辉映，以</a:t>
            </a:r>
            <a:r>
              <a:rPr lang="zh-CN" altLang="en-US" sz="2800" b="1" dirty="0" smtClean="0">
                <a:solidFill>
                  <a:srgbClr val="92D050"/>
                </a:solidFill>
              </a:rPr>
              <a:t>梨花衬托小姑娘</a:t>
            </a:r>
            <a:r>
              <a:rPr lang="zh-CN" altLang="en-US" sz="2800" b="1" dirty="0" smtClean="0"/>
              <a:t>，赞美学习雷锋、照料小屋、帮助路人的小姑娘宛如洁白的梨花，</a:t>
            </a:r>
            <a:r>
              <a:rPr lang="zh-CN" altLang="en-US" sz="2800" b="1" dirty="0" smtClean="0">
                <a:solidFill>
                  <a:srgbClr val="92D050"/>
                </a:solidFill>
              </a:rPr>
              <a:t>心灵纯真美好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indent="457200">
              <a:lnSpc>
                <a:spcPct val="150000"/>
              </a:lnSpc>
            </a:pPr>
            <a:r>
              <a:rPr lang="zh-CN" altLang="en-US" sz="2800" b="1" dirty="0" smtClean="0"/>
              <a:t>引用陆游“驿路梨花处处开”的诗句结尾，既照应题目，更表明“处处”都有这样美如梨花、助人为乐的小姑娘，学习雷锋之花开遍了神州大地，这就大大</a:t>
            </a:r>
            <a:r>
              <a:rPr lang="zh-CN" altLang="en-US" sz="2800" b="1" dirty="0">
                <a:solidFill>
                  <a:srgbClr val="92D050"/>
                </a:solidFill>
              </a:rPr>
              <a:t>开拓</a:t>
            </a:r>
            <a:r>
              <a:rPr lang="zh-CN" altLang="en-US" sz="2800" b="1" dirty="0" smtClean="0"/>
              <a:t>了</a:t>
            </a:r>
            <a:r>
              <a:rPr lang="zh-CN" altLang="en-US" sz="2800" b="1" dirty="0">
                <a:solidFill>
                  <a:srgbClr val="92D050"/>
                </a:solidFill>
              </a:rPr>
              <a:t>作品境界</a:t>
            </a:r>
            <a:r>
              <a:rPr lang="zh-CN" altLang="en-US" sz="2800" b="1" dirty="0" smtClean="0"/>
              <a:t>，</a:t>
            </a:r>
            <a:r>
              <a:rPr lang="zh-CN" altLang="en-US" sz="2800" b="1" dirty="0">
                <a:solidFill>
                  <a:srgbClr val="92D050"/>
                </a:solidFill>
              </a:rPr>
              <a:t>深化作品主题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838200" y="2391290"/>
            <a:ext cx="83602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提示：将姑娘与梨花并提，引用诗句结束全篇。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681" y="103868"/>
            <a:ext cx="4042558" cy="656153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课堂检测：</a:t>
            </a:r>
            <a:endParaRPr lang="zh-CN" altLang="en-US" sz="4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683" y="923100"/>
            <a:ext cx="6785759" cy="4218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、分析文章篇章结构：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文章通篇扣住什么为故事核心？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设了几次悬念？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穿插了几次误会？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深化了几次悬念？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最终由谁彻底揭开悬念？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文章表现了什么主题？</a:t>
            </a:r>
            <a:endParaRPr lang="en-US" altLang="zh-CN" sz="32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97683" y="1415543"/>
            <a:ext cx="3645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小屋主人是什么人？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3562" y="1983532"/>
            <a:ext cx="807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zh-CN" altLang="en-US" sz="32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8847" y="2568307"/>
            <a:ext cx="629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7030A0"/>
                </a:solidFill>
              </a:rPr>
              <a:t>2</a:t>
            </a:r>
            <a:endParaRPr lang="zh-CN" altLang="en-US" sz="3200" i="1" dirty="0">
              <a:solidFill>
                <a:srgbClr val="7030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7605" y="3153082"/>
            <a:ext cx="641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3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6706" y="3737857"/>
            <a:ext cx="213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哈尼小姑娘</a:t>
            </a:r>
            <a:endParaRPr lang="zh-CN" altLang="en-US" sz="24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125681" y="5044509"/>
            <a:ext cx="116546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 smtClean="0">
                <a:solidFill>
                  <a:srgbClr val="FF0000"/>
                </a:solidFill>
              </a:rPr>
              <a:t>小说围绕“小屋主人是什么人？”为故事核心，通过</a:t>
            </a:r>
            <a:r>
              <a:rPr lang="en-US" altLang="zh-CN" sz="2800" dirty="0" smtClean="0">
                <a:solidFill>
                  <a:srgbClr val="FF0000"/>
                </a:solidFill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</a:rPr>
              <a:t>次悬念，穿插</a:t>
            </a:r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</a:rPr>
              <a:t>次误会，深化</a:t>
            </a:r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</a:rPr>
              <a:t>次悬念，从而构成了波澜起伏的故事情节，回环递进的结构形式，赞美了青年一代学习雷锋，心灵纯美的主题。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05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0683" y="602632"/>
            <a:ext cx="10515600" cy="1325563"/>
          </a:xfrm>
        </p:spPr>
        <p:txBody>
          <a:bodyPr>
            <a:normAutofit fontScale="90000"/>
          </a:bodyPr>
          <a:lstStyle/>
          <a:p>
            <a:pPr indent="457200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、本文解放军和梨花姑娘并未直接出场，而是通过其他人物语言来表现，这运用了什么写人方法？有什么效果？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683" y="2636322"/>
            <a:ext cx="10515600" cy="1175658"/>
          </a:xfrm>
        </p:spPr>
        <p:txBody>
          <a:bodyPr>
            <a:normAutofit/>
          </a:bodyPr>
          <a:lstStyle/>
          <a:p>
            <a:r>
              <a:rPr lang="zh-CN" altLang="en-US" sz="3600" u="sng" dirty="0" smtClean="0">
                <a:solidFill>
                  <a:srgbClr val="FFFF00"/>
                </a:solidFill>
              </a:rPr>
              <a:t>间接描写人物的方法</a:t>
            </a:r>
            <a:endParaRPr lang="zh-CN" altLang="en-US" sz="3600" u="sng" dirty="0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683" y="3598223"/>
            <a:ext cx="1051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dirty="0" smtClean="0">
                <a:solidFill>
                  <a:srgbClr val="00B050"/>
                </a:solidFill>
              </a:rPr>
              <a:t>效果：这种写人手法，把作品的时间集中在现有的一个夜晚和早晨，插叙过去的事件，大大节省了篇幅，构成了曲折生动、波澜起伏的故事情节，有利于表达作品的主题。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87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、本文标题具有什么特点和作用？有什么深刻含义？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28600"/>
            <a:r>
              <a:rPr lang="en-US" altLang="zh-CN" sz="4400" b="1" dirty="0" smtClean="0">
                <a:solidFill>
                  <a:srgbClr val="FFFF00"/>
                </a:solidFill>
              </a:rPr>
              <a:t>《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一路梨花</a:t>
            </a:r>
            <a:r>
              <a:rPr lang="en-US" altLang="zh-CN" sz="4400" b="1" dirty="0" smtClean="0">
                <a:solidFill>
                  <a:srgbClr val="FFFF00"/>
                </a:solidFill>
              </a:rPr>
              <a:t>》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，一语双关，既写小屋外面自然界的梨花，更写小屋主人梨花姑娘；譬喻恰切，以洁白美丽的梨花喻纯真美丽心灵的梨花姑娘，具有深刻的象征意义，以自然界梨花的美化环境象征梨花姑娘的热心帮助路人。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75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4</a:t>
            </a:r>
            <a:r>
              <a:rPr lang="zh-CN" altLang="en-US" b="1" dirty="0" smtClean="0"/>
              <a:t>、根据文章主题，给文中引用的诗句对一个下句：“驿路梨花处处开”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0070" y="2763776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4400" b="1" dirty="0" smtClean="0"/>
              <a:t>提示：雷锋精神代代</a:t>
            </a:r>
            <a:r>
              <a:rPr lang="zh-CN" altLang="en-US" sz="4400" b="1" dirty="0" smtClean="0"/>
              <a:t>传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           雷锋精神人人行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4424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总结课文：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9387" y="1825625"/>
            <a:ext cx="10914413" cy="4351338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zh-CN" altLang="en-US" sz="4800" dirty="0" smtClean="0">
                <a:solidFill>
                  <a:srgbClr val="FFFF00"/>
                </a:solidFill>
              </a:rPr>
              <a:t>文章通过曲折生动的故事情节告诉我们雷锋精神处处在的主题，我们在生活中也要学习雷锋，弘扬雷锋精神，多做好事</a:t>
            </a:r>
            <a:r>
              <a:rPr lang="zh-CN" altLang="en-US" sz="4800" dirty="0" smtClean="0">
                <a:solidFill>
                  <a:srgbClr val="FFFF00"/>
                </a:solidFill>
              </a:rPr>
              <a:t>！乐于助人！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52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、完成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课堂练习册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所有习题</a:t>
            </a:r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、完成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绩优学案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所有</a:t>
            </a:r>
            <a:r>
              <a:rPr lang="zh-CN" altLang="en-US" sz="3600" dirty="0" smtClean="0"/>
              <a:t>习题</a:t>
            </a:r>
            <a:endParaRPr lang="en-US" altLang="zh-CN" sz="3600" dirty="0" smtClean="0"/>
          </a:p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、预习第</a:t>
            </a:r>
            <a:r>
              <a:rPr lang="en-US" altLang="zh-CN" sz="3600" dirty="0" smtClean="0"/>
              <a:t>16</a:t>
            </a:r>
            <a:r>
              <a:rPr lang="zh-CN" altLang="en-US" sz="3600" dirty="0" smtClean="0"/>
              <a:t>课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短文两篇</a:t>
            </a:r>
            <a:r>
              <a:rPr lang="en-US" altLang="zh-CN" sz="3600" dirty="0" smtClean="0"/>
              <a:t>》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9575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29" y="0"/>
            <a:ext cx="10058400" cy="667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1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581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8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196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1375"/>
            <a:ext cx="10058400" cy="785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584200"/>
            <a:ext cx="10058400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6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01" y="0"/>
            <a:ext cx="9250878" cy="693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292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572" y="2098922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看了图片之后有什么感受？</a:t>
            </a:r>
            <a:endParaRPr lang="zh-CN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404351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学习目标</a:t>
            </a:r>
            <a:r>
              <a:rPr lang="zh-CN" altLang="en-US" b="1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558" y="1493116"/>
            <a:ext cx="11121242" cy="5050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dirty="0" smtClean="0">
                <a:solidFill>
                  <a:srgbClr val="FF0000"/>
                </a:solidFill>
              </a:rPr>
              <a:t>1</a:t>
            </a:r>
            <a:r>
              <a:rPr lang="zh-CN" altLang="en-US" sz="4400" dirty="0" smtClean="0">
                <a:solidFill>
                  <a:srgbClr val="FF0000"/>
                </a:solidFill>
              </a:rPr>
              <a:t>、速读课文，了解文章内容，理清故事情节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400" dirty="0" smtClean="0">
                <a:solidFill>
                  <a:srgbClr val="FF0000"/>
                </a:solidFill>
              </a:rPr>
              <a:t>2</a:t>
            </a:r>
            <a:r>
              <a:rPr lang="zh-CN" altLang="en-US" sz="4400" dirty="0" smtClean="0">
                <a:solidFill>
                  <a:srgbClr val="FF0000"/>
                </a:solidFill>
              </a:rPr>
              <a:t>、体会文章标题的深刻含义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400" dirty="0" smtClean="0">
                <a:solidFill>
                  <a:srgbClr val="FF0000"/>
                </a:solidFill>
              </a:rPr>
              <a:t>3</a:t>
            </a:r>
            <a:r>
              <a:rPr lang="zh-CN" altLang="en-US" sz="4400" dirty="0" smtClean="0">
                <a:solidFill>
                  <a:srgbClr val="FF0000"/>
                </a:solidFill>
              </a:rPr>
              <a:t>、学习直接写人和间接写人的手法，以及设置悬念，引人入胜的写作技巧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400" dirty="0" smtClean="0">
                <a:solidFill>
                  <a:srgbClr val="FF0000"/>
                </a:solidFill>
              </a:rPr>
              <a:t>4</a:t>
            </a:r>
            <a:r>
              <a:rPr lang="zh-CN" altLang="en-US" sz="4400" dirty="0" smtClean="0">
                <a:solidFill>
                  <a:srgbClr val="FF0000"/>
                </a:solidFill>
              </a:rPr>
              <a:t>、弘扬雷锋精神，做一个助人为乐的人。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66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1330</Words>
  <Application>Microsoft Office PowerPoint</Application>
  <PresentationFormat>宽屏</PresentationFormat>
  <Paragraphs>115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等线 Light</vt:lpstr>
      <vt:lpstr>宋体</vt:lpstr>
      <vt:lpstr>Aharoni</vt:lpstr>
      <vt:lpstr>Arial</vt:lpstr>
      <vt:lpstr>Times New Roman</vt:lpstr>
      <vt:lpstr>Wingdings</vt:lpstr>
      <vt:lpstr>Office 主题​​</vt:lpstr>
      <vt:lpstr>驿路梨花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看了图片之后有什么感受？</vt:lpstr>
      <vt:lpstr>学习目标：</vt:lpstr>
      <vt:lpstr>作家作品</vt:lpstr>
      <vt:lpstr>写作背景</vt:lpstr>
      <vt:lpstr>PowerPoint 演示文稿</vt:lpstr>
      <vt:lpstr>初读课文，思考三个问题</vt:lpstr>
      <vt:lpstr>根据“我们”的见闻，将文章分为五部分</vt:lpstr>
      <vt:lpstr>学习第一部分</vt:lpstr>
      <vt:lpstr>学习第二部分（9-12）</vt:lpstr>
      <vt:lpstr>作业：</vt:lpstr>
      <vt:lpstr>学习第三部分（13-27）</vt:lpstr>
      <vt:lpstr>学习第四部分（28-36）</vt:lpstr>
      <vt:lpstr>学习第五部分（37）</vt:lpstr>
      <vt:lpstr>课堂检测：</vt:lpstr>
      <vt:lpstr>2、本文解放军和梨花姑娘并未直接出场，而是通过其他人物语言来表现，这运用了什么写人方法？有什么效果？</vt:lpstr>
      <vt:lpstr>3、本文标题具有什么特点和作用？有什么深刻含义？</vt:lpstr>
      <vt:lpstr>4、根据文章主题，给文中引用的诗句对一个下句：“驿路梨花处处开”</vt:lpstr>
      <vt:lpstr>总结课文：</vt:lpstr>
      <vt:lpstr>作业：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驿路梨花</dc:title>
  <dc:creator>Sky123.Org</dc:creator>
  <cp:lastModifiedBy>Sky123.Org</cp:lastModifiedBy>
  <cp:revision>26</cp:revision>
  <dcterms:created xsi:type="dcterms:W3CDTF">2017-03-28T01:05:48Z</dcterms:created>
  <dcterms:modified xsi:type="dcterms:W3CDTF">2017-03-29T01:51:05Z</dcterms:modified>
</cp:coreProperties>
</file>