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54" r:id="rId3"/>
    <p:sldMasterId id="2147483673" r:id="rId4"/>
  </p:sldMasterIdLst>
  <p:notesMasterIdLst>
    <p:notesMasterId r:id="rId5"/>
  </p:notesMasterIdLst>
  <p:handoutMasterIdLst>
    <p:handoutMasterId r:id="rId6"/>
  </p:handoutMasterIdLst>
  <p:sldIdLst>
    <p:sldId id="350" r:id="rId7"/>
    <p:sldId id="351" r:id="rId8"/>
    <p:sldId id="302" r:id="rId9"/>
    <p:sldId id="306" r:id="rId10"/>
    <p:sldId id="310" r:id="rId11"/>
    <p:sldId id="309" r:id="rId12"/>
    <p:sldId id="311" r:id="rId13"/>
    <p:sldId id="352" r:id="rId14"/>
    <p:sldId id="308" r:id="rId15"/>
    <p:sldId id="304" r:id="rId16"/>
    <p:sldId id="313" r:id="rId17"/>
    <p:sldId id="315" r:id="rId18"/>
    <p:sldId id="312" r:id="rId19"/>
    <p:sldId id="325" r:id="rId20"/>
    <p:sldId id="326" r:id="rId21"/>
    <p:sldId id="327" r:id="rId22"/>
    <p:sldId id="317" r:id="rId23"/>
    <p:sldId id="328" r:id="rId24"/>
    <p:sldId id="330" r:id="rId25"/>
    <p:sldId id="358" r:id="rId26"/>
    <p:sldId id="332" r:id="rId27"/>
    <p:sldId id="355" r:id="rId28"/>
    <p:sldId id="353" r:id="rId29"/>
    <p:sldId id="356" r:id="rId30"/>
    <p:sldId id="357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Lenovo User" initials="L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614" y="62"/>
      </p:cViewPr>
      <p:guideLst>
        <p:guide orient="horz" pos="2287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tags" Target="tags/tag189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notesMaster" Target="notesMasters/notesMaster1.xml" /><Relationship Id="rId6" Type="http://schemas.openxmlformats.org/officeDocument/2006/relationships/handoutMaster" Target="handoutMasters/handout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/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/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2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3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21</a:t>
            </a:fld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22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等线"/>
                <a:ea typeface="等线" panose="02010600030101010101" charset="-122"/>
              </a:rPr>
              <a:t>23</a:t>
            </a:fld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38.xml" /><Relationship Id="rId11" Type="http://schemas.openxmlformats.org/officeDocument/2006/relationships/tags" Target="../tags/tag39.xml" /><Relationship Id="rId12" Type="http://schemas.openxmlformats.org/officeDocument/2006/relationships/tags" Target="../tags/tag40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31.xml" /><Relationship Id="rId3" Type="http://schemas.openxmlformats.org/officeDocument/2006/relationships/image" Target="../media/image4.png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57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50.xml" /><Relationship Id="rId3" Type="http://schemas.openxmlformats.org/officeDocument/2006/relationships/image" Target="../media/image4.png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tags" Target="../tags/tag56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58.xml" /><Relationship Id="rId3" Type="http://schemas.openxmlformats.org/officeDocument/2006/relationships/image" Target="../media/image4.png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tags" Target="../tags/tag62.xml" /><Relationship Id="rId8" Type="http://schemas.openxmlformats.org/officeDocument/2006/relationships/tags" Target="../tags/tag63.xml" /><Relationship Id="rId9" Type="http://schemas.openxmlformats.org/officeDocument/2006/relationships/tags" Target="../tags/tag6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65.xml" /><Relationship Id="rId3" Type="http://schemas.openxmlformats.org/officeDocument/2006/relationships/image" Target="../media/image4.png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79.xml" /><Relationship Id="rId11" Type="http://schemas.openxmlformats.org/officeDocument/2006/relationships/tags" Target="../tags/tag80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81.xml" /><Relationship Id="rId3" Type="http://schemas.openxmlformats.org/officeDocument/2006/relationships/image" Target="../media/image4.png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4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88.xml" /><Relationship Id="rId4" Type="http://schemas.openxmlformats.org/officeDocument/2006/relationships/image" Target="../media/image4.png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10" Type="http://schemas.openxmlformats.org/officeDocument/2006/relationships/tags" Target="../tags/tag110.xml" /><Relationship Id="rId11" Type="http://schemas.openxmlformats.org/officeDocument/2006/relationships/tags" Target="../tags/tag111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04.xml" /><Relationship Id="rId4" Type="http://schemas.openxmlformats.org/officeDocument/2006/relationships/image" Target="../media/image4.png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10" Type="http://schemas.openxmlformats.org/officeDocument/2006/relationships/tags" Target="../tags/tag119.xml" /><Relationship Id="rId11" Type="http://schemas.openxmlformats.org/officeDocument/2006/relationships/tags" Target="../tags/tag120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13.xml" /><Relationship Id="rId4" Type="http://schemas.openxmlformats.org/officeDocument/2006/relationships/image" Target="../media/image4.png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10" Type="http://schemas.openxmlformats.org/officeDocument/2006/relationships/tags" Target="../tags/tag128.xml" /><Relationship Id="rId11" Type="http://schemas.openxmlformats.org/officeDocument/2006/relationships/tags" Target="../tags/tag129.xml" /><Relationship Id="rId12" Type="http://schemas.openxmlformats.org/officeDocument/2006/relationships/tags" Target="../tags/tag130.xml" /><Relationship Id="rId13" Type="http://schemas.openxmlformats.org/officeDocument/2006/relationships/tags" Target="../tags/tag131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22.xml" /><Relationship Id="rId4" Type="http://schemas.openxmlformats.org/officeDocument/2006/relationships/image" Target="../media/image4.png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.xml" /><Relationship Id="rId10" Type="http://schemas.openxmlformats.org/officeDocument/2006/relationships/tags" Target="../tags/tag139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7.png" /><Relationship Id="rId3" Type="http://schemas.openxmlformats.org/officeDocument/2006/relationships/tags" Target="../tags/tag133.xml" /><Relationship Id="rId4" Type="http://schemas.openxmlformats.org/officeDocument/2006/relationships/image" Target="../media/image8.png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9.xml" /><Relationship Id="rId3" Type="http://schemas.openxmlformats.org/officeDocument/2006/relationships/image" Target="../media/image4.png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tags" Target="../tags/tag14.xml" /><Relationship Id="rId9" Type="http://schemas.openxmlformats.org/officeDocument/2006/relationships/tags" Target="../tags/tag15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tags" Target="../tags/tag21.xml" /><Relationship Id="rId8" Type="http://schemas.openxmlformats.org/officeDocument/2006/relationships/tags" Target="../tags/tag22.xml" /><Relationship Id="rId9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30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3.xml" /><Relationship Id="rId3" Type="http://schemas.openxmlformats.org/officeDocument/2006/relationships/image" Target="../media/image4.png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0" y="1234440"/>
            <a:ext cx="4389120" cy="438912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8522970" y="671513"/>
            <a:ext cx="1657350" cy="5514975"/>
            <a:chOff x="12448" y="1057"/>
            <a:chExt cx="2610" cy="8685"/>
          </a:xfrm>
        </p:grpSpPr>
        <p:sp>
          <p:nvSpPr>
            <p:cNvPr id="9" name="矩形 8"/>
            <p:cNvSpPr/>
            <p:nvPr>
              <p:custDataLst>
                <p:tags r:id="rId7"/>
              </p:custDataLst>
            </p:nvPr>
          </p:nvSpPr>
          <p:spPr>
            <a:xfrm>
              <a:off x="12448" y="1208"/>
              <a:ext cx="2610" cy="8394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aseline="0">
                <a:solidFill>
                  <a:schemeClr val="lt1"/>
                </a:solidFill>
                <a:latin typeface="Arial" pitchFamily="34" charset="0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8"/>
              </p:custDataLst>
            </p:nvPr>
          </p:nvSpPr>
          <p:spPr>
            <a:xfrm>
              <a:off x="13280" y="9442"/>
              <a:ext cx="945" cy="30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aseline="0">
                <a:solidFill>
                  <a:schemeClr val="lt1"/>
                </a:solidFill>
                <a:latin typeface="Arial" pitchFamily="34" charset="0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9"/>
              </p:custDataLst>
            </p:nvPr>
          </p:nvSpPr>
          <p:spPr>
            <a:xfrm>
              <a:off x="13280" y="1057"/>
              <a:ext cx="945" cy="30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aseline="0">
                <a:solidFill>
                  <a:schemeClr val="lt1"/>
                </a:solidFill>
                <a:latin typeface="Arial" pitchFamily="34" charset="0"/>
              </a:endParaRPr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10"/>
            </p:custDataLst>
          </p:nvPr>
        </p:nvSpPr>
        <p:spPr>
          <a:xfrm>
            <a:off x="7853680" y="766763"/>
            <a:ext cx="459740" cy="5080635"/>
          </a:xfrm>
        </p:spPr>
        <p:txBody>
          <a:bodyPr vert="eaVert" wrap="square" lIns="0" tIns="0" rIns="0" bIns="0" anchor="t" anchorCtr="0">
            <a:normAutofit/>
          </a:bodyPr>
          <a:lstStyle>
            <a:lvl1pPr marL="0" marR="0" indent="-285750" algn="l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itchFamily="34" charset="0"/>
              <a:buNone/>
              <a:defRPr sz="2000" b="0" spc="4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itchFamily="34" charset="0"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8717280" y="1239203"/>
            <a:ext cx="1309370" cy="4380230"/>
          </a:xfrm>
        </p:spPr>
        <p:txBody>
          <a:bodyPr vert="eaVert" wrap="square" lIns="0" tIns="0" rIns="0" bIns="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None/>
              <a:defRPr sz="6600" b="0" spc="140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Only" preserve="1">
  <p:cSld name="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7" y="685800"/>
            <a:ext cx="11391900" cy="51816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01638" y="6019800"/>
            <a:ext cx="3052763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019800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019800"/>
            <a:ext cx="3052763" cy="476250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914400" y="3197225"/>
            <a:ext cx="103632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676401"/>
            <a:ext cx="10363200" cy="1538286"/>
          </a:xfrm>
        </p:spPr>
        <p:txBody>
          <a:bodyPr anchor="b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214686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2CBD95-B4BB-4FBC-B639-4ABD2E2A9E2C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09600" y="1411288"/>
            <a:ext cx="109728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97367" y="6400800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8139D6-B916-4306-BF9A-BCC6CDD0FDDF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07767" y="6400800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914400" y="3143250"/>
            <a:ext cx="103632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3143248"/>
            <a:ext cx="103632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1643061"/>
            <a:ext cx="103632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D7D1132-FAE9-4F4F-88BC-D3E41652F8D2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09600" y="1411288"/>
            <a:ext cx="109728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5D1B59-DBA6-43B7-BE57-5257B536E10F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09600" y="1411288"/>
            <a:ext cx="109728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8F377AA-725F-495E-8944-83AA9FE40759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7112000" y="6400800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5486400" y="6400800"/>
            <a:ext cx="12192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09600" y="1411288"/>
            <a:ext cx="109728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F2D309F-A107-42EF-87D2-F9FEF703837C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01638" y="6019800"/>
            <a:ext cx="3052763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019800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019800"/>
            <a:ext cx="3052763" cy="476250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4BCCBF-78EC-45A5-A82B-9059EF7EC6AA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3714751" y="1054100"/>
            <a:ext cx="7871884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14733" y="228600"/>
            <a:ext cx="7867669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4733" y="1142984"/>
            <a:ext cx="7867667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7" y="1142984"/>
            <a:ext cx="3009877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F42496-64DC-4898-A9EC-F06BAA9EF6A6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304800"/>
            <a:ext cx="85344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35403" y="1143000"/>
            <a:ext cx="9630997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2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49600" y="5410200"/>
            <a:ext cx="7543851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D58CBC-E810-4B65-9C1D-071D83E12F73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09600" y="1411288"/>
            <a:ext cx="109728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BA4F55-09B4-4BF2-9AB0-2E1E62896513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620275" y="274638"/>
            <a:ext cx="1962125" cy="601188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915424" cy="601188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79F769-1788-41FA-84F7-F396B40F4ED1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85800"/>
            <a:ext cx="11387667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01638" y="6019800"/>
            <a:ext cx="3052763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019800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019800"/>
            <a:ext cx="3052763" cy="476250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命题调研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600" y="508000"/>
            <a:ext cx="1295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 fontAlgn="base"/>
            <a:r>
              <a:rPr lang="en-US" altLang="zh-CN" strike="noStrike" noProof="1">
                <a:latin typeface="+mj-ea"/>
                <a:ea typeface="+mj-ea"/>
                <a:cs typeface="+mn-cs"/>
              </a:rPr>
              <a:t>-</a:t>
            </a:r>
            <a:fld id="{4BF17FCF-D4DA-449D-A468-DDB7E43619E6}" type="slidenum">
              <a:rPr lang="zh-CN" altLang="en-US" strike="noStrike" noProof="1" smtClean="0">
                <a:latin typeface="+mj-ea"/>
                <a:ea typeface="+mj-ea"/>
                <a:cs typeface="+mn-cs"/>
              </a:rPr>
              <a:t/>
            </a:fld>
            <a:r>
              <a:rPr lang="en-US" altLang="zh-CN" strike="noStrike" noProof="1">
                <a:latin typeface="+mj-ea"/>
                <a:ea typeface="+mj-ea"/>
                <a:cs typeface="+mn-cs"/>
              </a:rPr>
              <a:t>-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6" hasCustomPrompt="1"/>
            <p:custDataLst>
              <p:tags r:id="rId6"/>
            </p:custDataLst>
          </p:nvPr>
        </p:nvSpPr>
        <p:spPr>
          <a:xfrm>
            <a:off x="6592254" y="3950018"/>
            <a:ext cx="1910715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600"/>
              <a:buFont typeface="Arial" pitchFamily="34" charset="0"/>
              <a:buNone/>
              <a:defRPr sz="1600" b="0" spc="15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itchFamily="34" charset="0"/>
              <a:buNone/>
            </a:pPr>
            <a:r>
              <a:rPr lang="zh-CN" altLang="en-US"/>
              <a:t>编辑文本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7"/>
            </p:custDataLst>
          </p:nvPr>
        </p:nvSpPr>
        <p:spPr>
          <a:xfrm>
            <a:off x="6592254" y="4424997"/>
            <a:ext cx="1910715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600"/>
              <a:buFont typeface="Arial" pitchFamily="34" charset="0"/>
              <a:buNone/>
              <a:defRPr sz="1600" b="0" spc="15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itchFamily="34" charset="0"/>
              <a:buNone/>
            </a:pPr>
            <a:r>
              <a:rPr lang="zh-CN" altLang="en-US"/>
              <a:t>编辑文本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6615749" y="2024064"/>
            <a:ext cx="4825365" cy="970915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itchFamily="34" charset="0"/>
              <a:buNone/>
              <a:defRPr sz="5400" b="0" spc="60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6615748" y="3199449"/>
            <a:ext cx="4826000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itchFamily="34" charset="0"/>
              <a:buNone/>
              <a:defRPr sz="2000" b="0" spc="2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30197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6"/>
            </p:custDataLst>
          </p:nvPr>
        </p:nvSpPr>
        <p:spPr>
          <a:xfrm>
            <a:off x="8400733" y="2315845"/>
            <a:ext cx="860425" cy="2443480"/>
          </a:xfrm>
        </p:spPr>
        <p:txBody>
          <a:bodyPr vert="eaVert" wrap="square" lIns="0" tIns="0" rIns="0" bIns="0" anchor="ctr" anchorCtr="0">
            <a:no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800"/>
              <a:buFont typeface="Arial" pitchFamily="34" charset="0"/>
              <a:buNone/>
              <a:defRPr sz="4000" b="0" spc="50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H="1">
            <a:off x="8095932" y="2386330"/>
            <a:ext cx="0" cy="2085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4835843" y="2014220"/>
            <a:ext cx="2955290" cy="2829560"/>
          </a:xfrm>
        </p:spPr>
        <p:txBody>
          <a:bodyPr vert="eaVert" wrap="square" lIns="0" tIns="0" rIns="0" bIns="0" anchor="t" anchorCtr="0">
            <a:normAutofit/>
          </a:bodyPr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Pts val="1400"/>
              <a:buFont typeface="Arial" pitchFamily="34" charset="0"/>
              <a:buChar char="•"/>
              <a:defRPr sz="1400" b="0" spc="2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1.jpeg" /><Relationship Id="rId7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slideLayout" Target="../slideLayouts/slideLayout15.xml" /><Relationship Id="rId11" Type="http://schemas.openxmlformats.org/officeDocument/2006/relationships/slideLayout" Target="../slideLayouts/slideLayout16.xml" /><Relationship Id="rId12" Type="http://schemas.openxmlformats.org/officeDocument/2006/relationships/slideLayout" Target="../slideLayouts/slideLayout17.xml" /><Relationship Id="rId13" Type="http://schemas.openxmlformats.org/officeDocument/2006/relationships/slideLayout" Target="../slideLayouts/slideLayout18.xml" /><Relationship Id="rId14" Type="http://schemas.openxmlformats.org/officeDocument/2006/relationships/slideLayout" Target="../slideLayouts/slideLayout19.xml" /><Relationship Id="rId15" Type="http://schemas.openxmlformats.org/officeDocument/2006/relationships/slideLayout" Target="../slideLayouts/slideLayout20.xml" /><Relationship Id="rId16" Type="http://schemas.openxmlformats.org/officeDocument/2006/relationships/slideLayout" Target="../slideLayouts/slideLayout21.xml" /><Relationship Id="rId17" Type="http://schemas.openxmlformats.org/officeDocument/2006/relationships/slideLayout" Target="../slideLayouts/slideLayout22.xml" /><Relationship Id="rId18" Type="http://schemas.openxmlformats.org/officeDocument/2006/relationships/slideLayout" Target="../slideLayouts/slideLayout23.xml" /><Relationship Id="rId19" Type="http://schemas.openxmlformats.org/officeDocument/2006/relationships/tags" Target="../tags/tag140.xml" /><Relationship Id="rId2" Type="http://schemas.openxmlformats.org/officeDocument/2006/relationships/slideLayout" Target="../slideLayouts/slideLayout7.xml" /><Relationship Id="rId20" Type="http://schemas.openxmlformats.org/officeDocument/2006/relationships/tags" Target="../tags/tag141.xml" /><Relationship Id="rId21" Type="http://schemas.openxmlformats.org/officeDocument/2006/relationships/tags" Target="../tags/tag142.xml" /><Relationship Id="rId22" Type="http://schemas.openxmlformats.org/officeDocument/2006/relationships/tags" Target="../tags/tag143.xml" /><Relationship Id="rId23" Type="http://schemas.openxmlformats.org/officeDocument/2006/relationships/tags" Target="../tags/tag144.xml" /><Relationship Id="rId24" Type="http://schemas.openxmlformats.org/officeDocument/2006/relationships/tags" Target="../tags/tag145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8.xml" /><Relationship Id="rId4" Type="http://schemas.openxmlformats.org/officeDocument/2006/relationships/slideLayout" Target="../slideLayouts/slideLayout9.xml" /><Relationship Id="rId5" Type="http://schemas.openxmlformats.org/officeDocument/2006/relationships/slideLayout" Target="../slideLayouts/slideLayout10.xml" /><Relationship Id="rId6" Type="http://schemas.openxmlformats.org/officeDocument/2006/relationships/slideLayout" Target="../slideLayouts/slideLayout11.xml" /><Relationship Id="rId7" Type="http://schemas.openxmlformats.org/officeDocument/2006/relationships/slideLayout" Target="../slideLayouts/slideLayout12.xml" /><Relationship Id="rId8" Type="http://schemas.openxmlformats.org/officeDocument/2006/relationships/slideLayout" Target="../slideLayouts/slideLayout13.xml" /><Relationship Id="rId9" Type="http://schemas.openxmlformats.org/officeDocument/2006/relationships/slideLayout" Target="../slideLayouts/slideLayout14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12192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1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2052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 smtClean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79F769-1788-41FA-84F7-F396B40F4ED1}" type="datetimeFigureOut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50.xml" /><Relationship Id="rId2" Type="http://schemas.openxmlformats.org/officeDocument/2006/relationships/tags" Target="../tags/tag146.xml" /><Relationship Id="rId3" Type="http://schemas.openxmlformats.org/officeDocument/2006/relationships/image" Target="../media/image7.png" /><Relationship Id="rId4" Type="http://schemas.openxmlformats.org/officeDocument/2006/relationships/tags" Target="../tags/tag147.xml" /><Relationship Id="rId5" Type="http://schemas.openxmlformats.org/officeDocument/2006/relationships/image" Target="../media/image8.png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image" Target="../media/image11.png" /><Relationship Id="rId9" Type="http://schemas.openxmlformats.org/officeDocument/2006/relationships/image" Target="../media/image1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Relationship Id="rId3" Type="http://schemas.openxmlformats.org/officeDocument/2006/relationships/tags" Target="../tags/tag180.xml" /><Relationship Id="rId4" Type="http://schemas.openxmlformats.org/officeDocument/2006/relationships/image" Target="../media/image8.png" /><Relationship Id="rId5" Type="http://schemas.openxmlformats.org/officeDocument/2006/relationships/tags" Target="../tags/tag181.xml" /><Relationship Id="rId6" Type="http://schemas.openxmlformats.org/officeDocument/2006/relationships/image" Target="../media/image20.png" /><Relationship Id="rId7" Type="http://schemas.openxmlformats.org/officeDocument/2006/relationships/tags" Target="../tags/tag18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Relationship Id="rId3" Type="http://schemas.openxmlformats.org/officeDocument/2006/relationships/tags" Target="../tags/tag183.xml" /><Relationship Id="rId4" Type="http://schemas.openxmlformats.org/officeDocument/2006/relationships/image" Target="../media/image8.png" /><Relationship Id="rId5" Type="http://schemas.openxmlformats.org/officeDocument/2006/relationships/tags" Target="../tags/tag184.xml" /><Relationship Id="rId6" Type="http://schemas.openxmlformats.org/officeDocument/2006/relationships/image" Target="../media/image20.png" /><Relationship Id="rId7" Type="http://schemas.openxmlformats.org/officeDocument/2006/relationships/tags" Target="../tags/tag18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Relationship Id="rId3" Type="http://schemas.openxmlformats.org/officeDocument/2006/relationships/tags" Target="../tags/tag186.xml" /><Relationship Id="rId4" Type="http://schemas.openxmlformats.org/officeDocument/2006/relationships/image" Target="../media/image8.png" /><Relationship Id="rId5" Type="http://schemas.openxmlformats.org/officeDocument/2006/relationships/tags" Target="../tags/tag187.xml" /><Relationship Id="rId6" Type="http://schemas.openxmlformats.org/officeDocument/2006/relationships/image" Target="../media/image20.png" /><Relationship Id="rId7" Type="http://schemas.openxmlformats.org/officeDocument/2006/relationships/tags" Target="../tags/tag18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2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2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2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2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1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2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3.png" /><Relationship Id="rId4" Type="http://schemas.openxmlformats.org/officeDocument/2006/relationships/image" Target="../media/image24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3.png" /><Relationship Id="rId4" Type="http://schemas.openxmlformats.org/officeDocument/2006/relationships/image" Target="../media/image2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3.png" /><Relationship Id="rId4" Type="http://schemas.openxmlformats.org/officeDocument/2006/relationships/image" Target="../media/image25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26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26.jpeg" /><Relationship Id="rId4" Type="http://schemas.openxmlformats.org/officeDocument/2006/relationships/image" Target="../media/image2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Relationship Id="rId3" Type="http://schemas.openxmlformats.org/officeDocument/2006/relationships/tags" Target="../tags/tag151.xml" /><Relationship Id="rId4" Type="http://schemas.openxmlformats.org/officeDocument/2006/relationships/image" Target="../media/image8.png" /><Relationship Id="rId5" Type="http://schemas.openxmlformats.org/officeDocument/2006/relationships/tags" Target="../tags/tag152.xml" /><Relationship Id="rId6" Type="http://schemas.openxmlformats.org/officeDocument/2006/relationships/image" Target="../media/image18.png" /><Relationship Id="rId7" Type="http://schemas.openxmlformats.org/officeDocument/2006/relationships/tags" Target="../tags/tag15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60.xml" /><Relationship Id="rId11" Type="http://schemas.openxmlformats.org/officeDocument/2006/relationships/image" Target="../media/image19.png" /><Relationship Id="rId12" Type="http://schemas.openxmlformats.org/officeDocument/2006/relationships/tags" Target="../tags/tag161.xml" /><Relationship Id="rId2" Type="http://schemas.openxmlformats.org/officeDocument/2006/relationships/tags" Target="../tags/tag154.xml" /><Relationship Id="rId3" Type="http://schemas.openxmlformats.org/officeDocument/2006/relationships/image" Target="../media/image3.png" /><Relationship Id="rId4" Type="http://schemas.openxmlformats.org/officeDocument/2006/relationships/tags" Target="../tags/tag155.xml" /><Relationship Id="rId5" Type="http://schemas.openxmlformats.org/officeDocument/2006/relationships/image" Target="../media/image4.png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tags" Target="../tags/tag158.xml" /><Relationship Id="rId9" Type="http://schemas.openxmlformats.org/officeDocument/2006/relationships/tags" Target="../tags/tag15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68.xml" /><Relationship Id="rId11" Type="http://schemas.openxmlformats.org/officeDocument/2006/relationships/image" Target="../media/image19.png" /><Relationship Id="rId12" Type="http://schemas.openxmlformats.org/officeDocument/2006/relationships/tags" Target="../tags/tag169.xml" /><Relationship Id="rId2" Type="http://schemas.openxmlformats.org/officeDocument/2006/relationships/tags" Target="../tags/tag162.xml" /><Relationship Id="rId3" Type="http://schemas.openxmlformats.org/officeDocument/2006/relationships/image" Target="../media/image3.png" /><Relationship Id="rId4" Type="http://schemas.openxmlformats.org/officeDocument/2006/relationships/tags" Target="../tags/tag163.xml" /><Relationship Id="rId5" Type="http://schemas.openxmlformats.org/officeDocument/2006/relationships/image" Target="../media/image4.png" /><Relationship Id="rId6" Type="http://schemas.openxmlformats.org/officeDocument/2006/relationships/tags" Target="../tags/tag164.xml" /><Relationship Id="rId7" Type="http://schemas.openxmlformats.org/officeDocument/2006/relationships/tags" Target="../tags/tag165.xml" /><Relationship Id="rId8" Type="http://schemas.openxmlformats.org/officeDocument/2006/relationships/tags" Target="../tags/tag166.xml" /><Relationship Id="rId9" Type="http://schemas.openxmlformats.org/officeDocument/2006/relationships/tags" Target="../tags/tag16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19.png" /><Relationship Id="rId11" Type="http://schemas.openxmlformats.org/officeDocument/2006/relationships/tags" Target="../tags/tag176.xml" /><Relationship Id="rId2" Type="http://schemas.openxmlformats.org/officeDocument/2006/relationships/tags" Target="../tags/tag170.xml" /><Relationship Id="rId3" Type="http://schemas.openxmlformats.org/officeDocument/2006/relationships/image" Target="../media/image3.png" /><Relationship Id="rId4" Type="http://schemas.openxmlformats.org/officeDocument/2006/relationships/tags" Target="../tags/tag171.xml" /><Relationship Id="rId5" Type="http://schemas.openxmlformats.org/officeDocument/2006/relationships/image" Target="../media/image4.png" /><Relationship Id="rId6" Type="http://schemas.openxmlformats.org/officeDocument/2006/relationships/tags" Target="../tags/tag172.xml" /><Relationship Id="rId7" Type="http://schemas.openxmlformats.org/officeDocument/2006/relationships/tags" Target="../tags/tag173.xml" /><Relationship Id="rId8" Type="http://schemas.openxmlformats.org/officeDocument/2006/relationships/tags" Target="../tags/tag174.xml" /><Relationship Id="rId9" Type="http://schemas.openxmlformats.org/officeDocument/2006/relationships/tags" Target="../tags/tag17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Relationship Id="rId3" Type="http://schemas.openxmlformats.org/officeDocument/2006/relationships/tags" Target="../tags/tag177.xml" /><Relationship Id="rId4" Type="http://schemas.openxmlformats.org/officeDocument/2006/relationships/image" Target="../media/image8.png" /><Relationship Id="rId5" Type="http://schemas.openxmlformats.org/officeDocument/2006/relationships/tags" Target="../tags/tag178.xml" /><Relationship Id="rId6" Type="http://schemas.openxmlformats.org/officeDocument/2006/relationships/image" Target="../media/image20.png" /><Relationship Id="rId7" Type="http://schemas.openxmlformats.org/officeDocument/2006/relationships/tags" Target="../tags/tag179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608330"/>
            <a:ext cx="11734800" cy="564134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itchFamily="34" charset="0"/>
              <a:ea typeface="隶书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914400" y="1220400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72000" tIns="108000" rIns="72000" bIns="360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z="16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隶书" panose="02010509060101010101" pitchFamily="49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</a:t>
            </a:r>
          </a:p>
          <a:p>
            <a:pPr>
              <a:lnSpc>
                <a:spcPct val="200000"/>
              </a:lnSpc>
            </a:pPr>
            <a:r>
              <a:rPr lang="zh-CN" altLang="en-US" sz="16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隶书" panose="02010509060101010101" pitchFamily="49" charset="-122"/>
              </a:rPr>
              <a:t>单击此处输入你的正文，文字是您思想的提炼，为了最终演示发布的良好效果，请尽量言简意赅的阐述观点；根据需要可酌情增减文字……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6400" y="817245"/>
            <a:ext cx="4645660" cy="5003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rcRect l="324" t="-1160" r="-324" b="41478"/>
          <a:stretch>
            <a:fillRect/>
          </a:stretch>
        </p:blipFill>
        <p:spPr>
          <a:xfrm>
            <a:off x="914400" y="739140"/>
            <a:ext cx="4363085" cy="508190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16386" name="Rectangle 2"/>
          <p:cNvSpPr>
            <a:spLocks noGrp="1"/>
          </p:cNvSpPr>
          <p:nvPr/>
        </p:nvSpPr>
        <p:spPr>
          <a:xfrm>
            <a:off x="332105" y="2407920"/>
            <a:ext cx="1287780" cy="5886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3376A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示例一：</a:t>
            </a:r>
          </a:p>
        </p:txBody>
      </p:sp>
      <p:sp>
        <p:nvSpPr>
          <p:cNvPr id="16387" name="Rectangle 3"/>
          <p:cNvSpPr>
            <a:spLocks noGrp="1"/>
          </p:cNvSpPr>
          <p:nvPr/>
        </p:nvSpPr>
        <p:spPr>
          <a:xfrm>
            <a:off x="1301115" y="3140075"/>
            <a:ext cx="9580880" cy="93662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vert="horz" wrap="square" lIns="91440" tIns="45720" rIns="91440" bIns="45720" anchor="t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2" charset="2"/>
              <a:buChar char="f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5DD4FF"/>
              </a:buClr>
              <a:buFont typeface="幼圆" panose="02010509060101010101" charset="-122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根据经验观察事物，归纳出科学定律，检验此定律的科学性，最后演绎及解释这一新问题。</a:t>
            </a:r>
          </a:p>
        </p:txBody>
      </p:sp>
      <p:sp>
        <p:nvSpPr>
          <p:cNvPr id="16388" name="Text Box 4"/>
          <p:cNvSpPr txBox="1"/>
          <p:nvPr/>
        </p:nvSpPr>
        <p:spPr>
          <a:xfrm>
            <a:off x="1301750" y="4797425"/>
            <a:ext cx="9498330" cy="119888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anchor="t">
            <a:spAutoFit/>
          </a:bodyPr>
          <a:lstStyle/>
          <a:p>
            <a:pPr marL="357505" indent="-357505">
              <a:buSzTx/>
            </a:pP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Arial" pitchFamily="34" charset="0"/>
              </a:rPr>
              <a:t>      科学知识增长是通过观察经验事实，在归纳他们的基础上，总结出科学定律，接着通过检验和证实，慢慢演变为科学理论，再通过一系列的演绎推理，解释和预见心得问题等方式来实现的。</a:t>
            </a:r>
          </a:p>
        </p:txBody>
      </p:sp>
      <p:sp>
        <p:nvSpPr>
          <p:cNvPr id="16389" name="Rectangle 5"/>
          <p:cNvSpPr>
            <a:spLocks noGrp="1"/>
          </p:cNvSpPr>
          <p:nvPr/>
        </p:nvSpPr>
        <p:spPr>
          <a:xfrm>
            <a:off x="332105" y="4076700"/>
            <a:ext cx="1287145" cy="70993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lnSpc>
                <a:spcPct val="90000"/>
              </a:lnSpc>
              <a:buSzTx/>
            </a:pP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示例二：</a:t>
            </a:r>
          </a:p>
        </p:txBody>
      </p:sp>
      <p:sp>
        <p:nvSpPr>
          <p:cNvPr id="16390" name="Text Box 6"/>
          <p:cNvSpPr txBox="1"/>
          <p:nvPr/>
        </p:nvSpPr>
        <p:spPr>
          <a:xfrm>
            <a:off x="2806700" y="2133600"/>
            <a:ext cx="4143375" cy="4603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看看这些答案能拿多少分？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240" y="260350"/>
            <a:ext cx="9477375" cy="165735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16386" name="Rectangle 2"/>
          <p:cNvSpPr>
            <a:spLocks noGrp="1"/>
          </p:cNvSpPr>
          <p:nvPr/>
        </p:nvSpPr>
        <p:spPr>
          <a:xfrm>
            <a:off x="332105" y="2407920"/>
            <a:ext cx="1287780" cy="5886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3376A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示例一：</a:t>
            </a:r>
          </a:p>
        </p:txBody>
      </p:sp>
      <p:sp>
        <p:nvSpPr>
          <p:cNvPr id="16387" name="Rectangle 3"/>
          <p:cNvSpPr>
            <a:spLocks noGrp="1"/>
          </p:cNvSpPr>
          <p:nvPr/>
        </p:nvSpPr>
        <p:spPr>
          <a:xfrm>
            <a:off x="1619885" y="2771775"/>
            <a:ext cx="9580880" cy="93662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vert="horz" wrap="square" lIns="91440" tIns="45720" rIns="91440" bIns="45720" anchor="t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2" charset="2"/>
              <a:buChar char="f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5DD4FF"/>
              </a:buClr>
              <a:buFont typeface="幼圆" panose="02010509060101010101" charset="-122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zh-CN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       </a:t>
            </a:r>
            <a:r>
              <a:rPr lang="zh-CN" altLang="en-US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根据经验观察事物，归纳出科学定律，检验此定律的科学性，最后演绎及解释这一新问题。</a:t>
            </a:r>
          </a:p>
        </p:txBody>
      </p:sp>
      <p:sp>
        <p:nvSpPr>
          <p:cNvPr id="16388" name="Text Box 4"/>
          <p:cNvSpPr txBox="1"/>
          <p:nvPr/>
        </p:nvSpPr>
        <p:spPr>
          <a:xfrm>
            <a:off x="1619250" y="4591050"/>
            <a:ext cx="9498330" cy="119888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anchor="t">
            <a:spAutoFit/>
          </a:bodyPr>
          <a:lstStyle/>
          <a:p>
            <a:pPr indent="0">
              <a:buSzTx/>
              <a:buNone/>
            </a:pP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Arial" pitchFamily="34" charset="0"/>
              </a:rPr>
              <a:t>      科学知识增长是通过观察经验事实，在归纳他们的基础上，总结出科学定律，接着通过检验和证实，慢慢演变为科学理论，再通过一系列的演绎推理，解释和预计心得问题等方式来实现的。</a:t>
            </a:r>
          </a:p>
        </p:txBody>
      </p:sp>
      <p:sp>
        <p:nvSpPr>
          <p:cNvPr id="16389" name="Rectangle 5"/>
          <p:cNvSpPr>
            <a:spLocks noGrp="1"/>
          </p:cNvSpPr>
          <p:nvPr/>
        </p:nvSpPr>
        <p:spPr>
          <a:xfrm>
            <a:off x="332105" y="4076700"/>
            <a:ext cx="1287145" cy="70993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lnSpc>
                <a:spcPct val="90000"/>
              </a:lnSpc>
              <a:buSzTx/>
            </a:pP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示例二：</a:t>
            </a:r>
          </a:p>
        </p:txBody>
      </p:sp>
      <p:sp>
        <p:nvSpPr>
          <p:cNvPr id="16390" name="Text Box 6"/>
          <p:cNvSpPr txBox="1"/>
          <p:nvPr/>
        </p:nvSpPr>
        <p:spPr>
          <a:xfrm>
            <a:off x="2806700" y="2133600"/>
            <a:ext cx="4143375" cy="4603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看看这些答案能拿多少分？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240" y="260350"/>
            <a:ext cx="9477375" cy="1657350"/>
          </a:xfrm>
          <a:prstGeom prst="rect">
            <a:avLst/>
          </a:prstGeom>
        </p:spPr>
      </p:pic>
      <p:sp>
        <p:nvSpPr>
          <p:cNvPr id="16391" name="Text Box 7"/>
          <p:cNvSpPr txBox="1"/>
          <p:nvPr/>
        </p:nvSpPr>
        <p:spPr>
          <a:xfrm>
            <a:off x="2259330" y="3835083"/>
            <a:ext cx="7200900" cy="4603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2分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遗漏环节、对原意理解不准、缺陈述对象</a:t>
            </a:r>
          </a:p>
        </p:txBody>
      </p:sp>
      <p:sp>
        <p:nvSpPr>
          <p:cNvPr id="16392" name="Text Box 8"/>
          <p:cNvSpPr txBox="1"/>
          <p:nvPr/>
        </p:nvSpPr>
        <p:spPr>
          <a:xfrm>
            <a:off x="2259330" y="6062980"/>
            <a:ext cx="7201535" cy="4603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4分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Arial" pitchFamily="34" charset="0"/>
              </a:rPr>
              <a:t> 用语不够准确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635" y="5629275"/>
            <a:ext cx="1268730" cy="122809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16390" name="Text Box 6"/>
          <p:cNvSpPr txBox="1"/>
          <p:nvPr/>
        </p:nvSpPr>
        <p:spPr>
          <a:xfrm>
            <a:off x="2806700" y="2133600"/>
            <a:ext cx="4143375" cy="4603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看看这些答案能拿多少分？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240" y="260350"/>
            <a:ext cx="9477375" cy="1657350"/>
          </a:xfrm>
          <a:prstGeom prst="rect">
            <a:avLst/>
          </a:prstGeom>
        </p:spPr>
      </p:pic>
      <p:sp>
        <p:nvSpPr>
          <p:cNvPr id="17410" name="Rectangle 2"/>
          <p:cNvSpPr>
            <a:spLocks noGrp="1"/>
          </p:cNvSpPr>
          <p:nvPr/>
        </p:nvSpPr>
        <p:spPr>
          <a:xfrm>
            <a:off x="179705" y="2812415"/>
            <a:ext cx="9540875" cy="5886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3376A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示例三：</a:t>
            </a:r>
          </a:p>
        </p:txBody>
      </p:sp>
      <p:sp>
        <p:nvSpPr>
          <p:cNvPr id="17411" name="Rectangle 3"/>
          <p:cNvSpPr>
            <a:spLocks noGrp="1"/>
          </p:cNvSpPr>
          <p:nvPr/>
        </p:nvSpPr>
        <p:spPr>
          <a:xfrm>
            <a:off x="1342390" y="3009265"/>
            <a:ext cx="10081895" cy="138938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vert="horz" wrap="square" lIns="91440" tIns="45720" rIns="91440" bIns="45720" anchor="t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2" charset="2"/>
              <a:buChar char="f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5DD4FF"/>
              </a:buClr>
              <a:buFont typeface="幼圆" panose="02010509060101010101" charset="-122"/>
              <a:buChar char=" 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b="1">
                <a:solidFill>
                  <a:srgbClr val="000000"/>
                </a:solidFill>
                <a:latin typeface="+mj-ea"/>
                <a:ea typeface="+mj-ea"/>
              </a:rPr>
              <a:t>    </a:t>
            </a:r>
            <a:r>
              <a:rPr lang="zh-CN" altLang="en-US" b="1">
                <a:solidFill>
                  <a:srgbClr val="000000"/>
                </a:solidFill>
                <a:latin typeface="+mj-ea"/>
                <a:ea typeface="+mj-ea"/>
              </a:rPr>
              <a:t>人类科学知识增长是从观察个别经验事实出发，通过归纳，概括为科学定律，然后用事实对它进行检验和证实，上升为科学理论，再通过演绎，去解释新的事实、预见新的问题的方式来实现的。</a:t>
            </a:r>
          </a:p>
        </p:txBody>
      </p:sp>
      <p:sp>
        <p:nvSpPr>
          <p:cNvPr id="40964" name="Text Box 4"/>
          <p:cNvSpPr txBox="1"/>
          <p:nvPr/>
        </p:nvSpPr>
        <p:spPr>
          <a:xfrm>
            <a:off x="1342390" y="4730115"/>
            <a:ext cx="9813925" cy="119888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anchor="t">
            <a:spAutoFit/>
          </a:bodyPr>
          <a:lstStyle/>
          <a:p>
            <a:pPr marL="357505" indent="-357505">
              <a:buSzTx/>
            </a:pPr>
            <a:r>
              <a:rPr lang="zh-CN" altLang="en-US" sz="2400" b="1">
                <a:solidFill>
                  <a:schemeClr val="tx1"/>
                </a:solidFill>
                <a:latin typeface="幼圆" panose="02010509060101010101" charset="-122"/>
                <a:ea typeface="宋体" pitchFamily="2" charset="-122"/>
                <a:sym typeface="Arial" pitchFamily="34" charset="0"/>
              </a:rPr>
              <a:t>      科学知识增长的模式是这样的：从观察个别事实、总结经验出发，通过归纳，概括为科学定律，然后用事实对它进行检验和证实，上升为科学理论，再通过演绎，去解释新的事实、预见新的问题。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标题 1"/>
          <p:cNvSpPr>
            <a:spLocks noGrp="1"/>
          </p:cNvSpPr>
          <p:nvPr>
            <p:ph type="title"/>
          </p:nvPr>
        </p:nvSpPr>
        <p:spPr>
          <a:xfrm>
            <a:off x="1029970" y="374650"/>
            <a:ext cx="6873240" cy="78613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anchor="ctr"/>
          <a:lstStyle/>
          <a:p>
            <a:r>
              <a:rPr lang="zh-CN" altLang="en-US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流程</a:t>
            </a:r>
            <a:r>
              <a:rPr lang="zh-CN" altLang="en-US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框架</a:t>
            </a:r>
            <a:r>
              <a:rPr lang="zh-CN" altLang="en-US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图做题时应注意</a:t>
            </a:r>
          </a:p>
        </p:txBody>
      </p:sp>
      <p:sp>
        <p:nvSpPr>
          <p:cNvPr id="10242" name="文本占位符 10241"/>
          <p:cNvSpPr>
            <a:spLocks noGrp="1"/>
          </p:cNvSpPr>
          <p:nvPr>
            <p:ph idx="1"/>
          </p:nvPr>
        </p:nvSpPr>
        <p:spPr>
          <a:xfrm>
            <a:off x="896620" y="1438910"/>
            <a:ext cx="10029190" cy="4889500"/>
          </a:xfrm>
        </p:spPr>
        <p:txBody>
          <a:bodyPr vert="horz" wrap="square" anchor="t"/>
          <a:lstStyle/>
          <a:p>
            <a:pPr>
              <a:lnSpc>
                <a:spcPct val="100000"/>
              </a:lnSpc>
              <a:buNone/>
            </a:pPr>
            <a:r>
              <a:rPr lang="en-US" altLang="zh-CN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1</a:t>
            </a:r>
            <a:r>
              <a:rPr lang="zh-CN" altLang="en-US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、</a:t>
            </a:r>
            <a:r>
              <a:rPr lang="zh-CN" altLang="en-US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看清楚题目要求，明确陈述对象是什么</a:t>
            </a:r>
            <a:endParaRPr lang="zh-CN" altLang="en-US" b="1">
              <a:solidFill>
                <a:srgbClr val="C00000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常见关键词句“</a:t>
            </a:r>
            <a:r>
              <a:rPr lang="en-US" altLang="zh-CN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---</a:t>
            </a:r>
            <a:r>
              <a:rPr lang="zh-CN" altLang="en-US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的框架图”</a:t>
            </a:r>
          </a:p>
          <a:p>
            <a:pPr>
              <a:lnSpc>
                <a:spcPct val="100000"/>
              </a:lnSpc>
              <a:buNone/>
            </a:pPr>
            <a:r>
              <a:rPr lang="en-US" altLang="zh-CN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2</a:t>
            </a:r>
            <a:r>
              <a:rPr lang="zh-CN" altLang="en-US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、弄清流程框架图的起始框架。</a:t>
            </a:r>
            <a:endParaRPr lang="zh-CN" altLang="en-US" b="1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3</a:t>
            </a:r>
            <a:r>
              <a:rPr lang="zh-CN" altLang="en-US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、理解每个框架里内容间的层次关系、顺序</a:t>
            </a:r>
            <a:r>
              <a:rPr lang="zh-CN" altLang="en-US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。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</a:t>
            </a:r>
            <a:r>
              <a:rPr lang="zh-CN" altLang="en-US" sz="24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常见的关系：</a:t>
            </a:r>
            <a:r>
              <a:rPr lang="zh-CN" altLang="en-US" sz="24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因果、条件、递进、并列、转折、承接、选择；    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        </a:t>
            </a:r>
            <a:r>
              <a:rPr lang="zh-CN" altLang="en-US" sz="24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常见的顺序：发展顺序、逻辑顺序、时空顺序、等级顺序等</a:t>
            </a:r>
            <a:endParaRPr lang="zh-CN" altLang="en-US" b="1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4</a:t>
            </a:r>
            <a:r>
              <a:rPr lang="zh-CN" altLang="en-US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、组织语言，表达准确、连贯。</a:t>
            </a:r>
            <a:endParaRPr lang="zh-CN" altLang="en-US" b="1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5</a:t>
            </a:r>
            <a:r>
              <a:rPr lang="zh-CN" altLang="en-US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、回扣检查，注意字数要求。</a:t>
            </a:r>
          </a:p>
          <a:p>
            <a:pPr>
              <a:buNone/>
            </a:pPr>
            <a:endParaRPr lang="zh-CN" altLang="en-US" b="1">
              <a:solidFill>
                <a:srgbClr val="C00000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6" name="图片 5" descr="花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1290" y="-9525"/>
            <a:ext cx="3175635" cy="1553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4" descr="花1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78105" y="59055"/>
            <a:ext cx="1231265" cy="3221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501775" y="285115"/>
            <a:ext cx="3524885" cy="7067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实  践  演  练</a:t>
            </a:r>
          </a:p>
        </p:txBody>
      </p:sp>
      <p:sp>
        <p:nvSpPr>
          <p:cNvPr id="13313" name="内容占位符 2"/>
          <p:cNvSpPr>
            <a:spLocks noGrp="1"/>
          </p:cNvSpPr>
          <p:nvPr/>
        </p:nvSpPr>
        <p:spPr>
          <a:xfrm>
            <a:off x="1083310" y="1207770"/>
            <a:ext cx="10543540" cy="12134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、下面是某中学国庆七日游的初步构思框架，请把这个构思写成一段话，要求内容完整，表述准确，语言连贯，不超过</a:t>
            </a: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75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个字。（</a:t>
            </a: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6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分）</a:t>
            </a:r>
          </a:p>
        </p:txBody>
      </p:sp>
      <p:pic>
        <p:nvPicPr>
          <p:cNvPr id="13314" name="图片 3" descr="djw201604011008_clip_image0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900" y="2420938"/>
            <a:ext cx="6643688" cy="428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标注 1"/>
          <p:cNvSpPr/>
          <p:nvPr/>
        </p:nvSpPr>
        <p:spPr>
          <a:xfrm>
            <a:off x="2025650" y="4135438"/>
            <a:ext cx="1785938" cy="428625"/>
          </a:xfrm>
          <a:prstGeom prst="wedgeRectCallout">
            <a:avLst>
              <a:gd name="adj1" fmla="val 38658"/>
              <a:gd name="adj2" fmla="val 15099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陈述对象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3097213" y="2420938"/>
            <a:ext cx="1785938" cy="428625"/>
          </a:xfrm>
          <a:prstGeom prst="wedgeRectCallout">
            <a:avLst>
              <a:gd name="adj1" fmla="val 74055"/>
              <a:gd name="adj2" fmla="val 14835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活动目的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3382963" y="6064250"/>
            <a:ext cx="1285875" cy="428625"/>
          </a:xfrm>
          <a:prstGeom prst="wedgeRectCallout">
            <a:avLst>
              <a:gd name="adj1" fmla="val 84169"/>
              <a:gd name="adj2" fmla="val 3510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要求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右大括号 8"/>
          <p:cNvSpPr/>
          <p:nvPr/>
        </p:nvSpPr>
        <p:spPr>
          <a:xfrm>
            <a:off x="9097963" y="4278313"/>
            <a:ext cx="428625" cy="1357313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98025" y="4492625"/>
            <a:ext cx="1071563" cy="954088"/>
          </a:xfrm>
          <a:prstGeom prst="rect">
            <a:avLst/>
          </a:prstGeom>
          <a:solidFill>
            <a:srgbClr val="F1F9F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活动内容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740275" y="3278188"/>
            <a:ext cx="857250" cy="6429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6200000" flipH="1">
            <a:off x="4704556" y="4028281"/>
            <a:ext cx="642938" cy="5715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6200000" flipH="1">
            <a:off x="3847306" y="4814094"/>
            <a:ext cx="2286000" cy="6429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097213" y="3563938"/>
            <a:ext cx="1928812" cy="523875"/>
          </a:xfrm>
          <a:prstGeom prst="rect">
            <a:avLst/>
          </a:prstGeom>
          <a:solidFill>
            <a:srgbClr val="F1F9F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并列关系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69338" y="2992438"/>
            <a:ext cx="1928812" cy="523875"/>
          </a:xfrm>
          <a:prstGeom prst="rect">
            <a:avLst/>
          </a:prstGeom>
          <a:solidFill>
            <a:srgbClr val="F1F9F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并列关系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598025" y="5492750"/>
            <a:ext cx="1000125" cy="954088"/>
          </a:xfrm>
          <a:prstGeom prst="rect">
            <a:avLst/>
          </a:prstGeom>
          <a:solidFill>
            <a:srgbClr val="F1F9F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并列关系</a:t>
            </a:r>
          </a:p>
        </p:txBody>
      </p:sp>
      <p:sp>
        <p:nvSpPr>
          <p:cNvPr id="24" name="右大括号 23"/>
          <p:cNvSpPr/>
          <p:nvPr/>
        </p:nvSpPr>
        <p:spPr>
          <a:xfrm>
            <a:off x="8169275" y="2849563"/>
            <a:ext cx="428625" cy="928688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38730" y="1207770"/>
            <a:ext cx="2604770" cy="45593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  <p:cond evt="onBegin" delay="0">
                          <p:tn val="57"/>
                        </p:cond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8" grpId="2"/>
      <p:bldP spid="10" grpId="3"/>
      <p:bldP spid="21" grpId="4"/>
      <p:bldP spid="22" grpId="5"/>
      <p:bldP spid="23" grpId="6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3" descr="djw201604011008_clip_image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0" y="445135"/>
            <a:ext cx="6506210" cy="3646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TextBox 28"/>
          <p:cNvSpPr txBox="1"/>
          <p:nvPr/>
        </p:nvSpPr>
        <p:spPr>
          <a:xfrm>
            <a:off x="877570" y="4285615"/>
            <a:ext cx="1012126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latin typeface="Franklin Gothic Book" panose="020b05030201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200">
                <a:latin typeface="Franklin Gothic Book" panose="020b0503020102020204" pitchFamily="34" charset="0"/>
                <a:ea typeface="黑体" panose="02010609060101010101" pitchFamily="49" charset="-122"/>
              </a:rPr>
              <a:t>某中学将组织</a:t>
            </a:r>
            <a:r>
              <a:rPr lang="zh-CN" altLang="en-US" sz="3200">
                <a:solidFill>
                  <a:srgbClr val="FF0000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国庆七日游</a:t>
            </a:r>
            <a:r>
              <a:rPr lang="zh-CN" altLang="en-US" sz="3200">
                <a:latin typeface="Franklin Gothic Book" panose="020b050302010202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3200">
                <a:solidFill>
                  <a:srgbClr val="0000CC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目的是</a:t>
            </a:r>
            <a:r>
              <a:rPr lang="zh-CN" altLang="en-US" sz="3200">
                <a:solidFill>
                  <a:srgbClr val="FF0000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丰富课余生活</a:t>
            </a:r>
            <a:r>
              <a:rPr lang="zh-CN" altLang="en-US" sz="3200">
                <a:latin typeface="Franklin Gothic Book" panose="020b0503020102020204" pitchFamily="34" charset="0"/>
                <a:ea typeface="黑体" panose="02010609060101010101" pitchFamily="49" charset="-122"/>
              </a:rPr>
              <a:t>以及</a:t>
            </a:r>
            <a:r>
              <a:rPr lang="zh-CN" altLang="en-US" sz="3200">
                <a:solidFill>
                  <a:srgbClr val="FF0000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增长见识</a:t>
            </a:r>
            <a:r>
              <a:rPr lang="zh-CN" altLang="en-US" sz="3200">
                <a:latin typeface="Franklin Gothic Book" panose="020b0503020102020204" pitchFamily="34" charset="0"/>
                <a:ea typeface="黑体" panose="02010609060101010101" pitchFamily="49" charset="-122"/>
              </a:rPr>
              <a:t>。这次出游的</a:t>
            </a:r>
            <a:r>
              <a:rPr lang="zh-CN" altLang="en-US" sz="3200">
                <a:solidFill>
                  <a:srgbClr val="0000CC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目的地</a:t>
            </a:r>
            <a:r>
              <a:rPr lang="zh-CN" altLang="en-US" sz="3200">
                <a:latin typeface="Franklin Gothic Book" panose="020b0503020102020204" pitchFamily="34" charset="0"/>
                <a:ea typeface="黑体" panose="02010609060101010101" pitchFamily="49" charset="-122"/>
              </a:rPr>
              <a:t>是杭州，活动的主要内容是</a:t>
            </a:r>
            <a:r>
              <a:rPr lang="zh-CN" altLang="en-US" sz="3200">
                <a:solidFill>
                  <a:srgbClr val="FF0000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参观高校</a:t>
            </a:r>
            <a:r>
              <a:rPr lang="zh-CN" altLang="en-US" sz="3200">
                <a:latin typeface="Franklin Gothic Book" panose="020b050302010202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博物馆</a:t>
            </a:r>
            <a:r>
              <a:rPr lang="zh-CN" altLang="en-US" sz="3200">
                <a:latin typeface="Franklin Gothic Book" panose="020b0503020102020204" pitchFamily="34" charset="0"/>
                <a:ea typeface="黑体" panose="02010609060101010101" pitchFamily="49" charset="-122"/>
              </a:rPr>
              <a:t>和</a:t>
            </a:r>
            <a:r>
              <a:rPr lang="zh-CN" altLang="en-US" sz="3200">
                <a:solidFill>
                  <a:srgbClr val="FF0000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风景区</a:t>
            </a:r>
            <a:r>
              <a:rPr lang="zh-CN" altLang="en-US" sz="3200">
                <a:latin typeface="Franklin Gothic Book" panose="020b0503020102020204" pitchFamily="34" charset="0"/>
                <a:ea typeface="黑体" panose="02010609060101010101" pitchFamily="49" charset="-122"/>
              </a:rPr>
              <a:t>。</a:t>
            </a:r>
            <a:r>
              <a:rPr lang="zh-CN" altLang="en-US" sz="3200">
                <a:solidFill>
                  <a:srgbClr val="0000CC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出游前要求</a:t>
            </a:r>
            <a:r>
              <a:rPr lang="zh-CN" altLang="en-US" sz="3200">
                <a:latin typeface="Franklin Gothic Book" panose="020b0503020102020204" pitchFamily="34" charset="0"/>
                <a:ea typeface="黑体" panose="02010609060101010101" pitchFamily="49" charset="-122"/>
              </a:rPr>
              <a:t>参加者做好</a:t>
            </a:r>
            <a:r>
              <a:rPr lang="zh-CN" altLang="en-US" sz="3200">
                <a:solidFill>
                  <a:srgbClr val="FF0000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前期准备</a:t>
            </a:r>
            <a:r>
              <a:rPr lang="zh-CN" altLang="en-US" sz="3200">
                <a:latin typeface="Franklin Gothic Book" panose="020b0503020102020204" pitchFamily="34" charset="0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7650" y="154305"/>
            <a:ext cx="3524885" cy="7067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实  践  演  练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3" descr="djw201604011008_clip_image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515" y="309245"/>
            <a:ext cx="4000500" cy="3646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内容占位符 2"/>
          <p:cNvSpPr>
            <a:spLocks noGrp="1"/>
          </p:cNvSpPr>
          <p:nvPr/>
        </p:nvSpPr>
        <p:spPr>
          <a:xfrm>
            <a:off x="941070" y="1027430"/>
            <a:ext cx="5944870" cy="36436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/>
              <a:t>参考答案：</a:t>
            </a:r>
            <a:r>
              <a:rPr lang="zh-CN" altLang="en-US" sz="2800" b="1">
                <a:solidFill>
                  <a:srgbClr val="0000CC"/>
                </a:solidFill>
              </a:rPr>
              <a:t>为了</a:t>
            </a:r>
            <a:r>
              <a:rPr lang="zh-CN" altLang="en-US" sz="2800" b="1">
                <a:solidFill>
                  <a:srgbClr val="FF0000"/>
                </a:solidFill>
              </a:rPr>
              <a:t>丰富课余生活、增长见识</a:t>
            </a:r>
            <a:r>
              <a:rPr lang="zh-CN" altLang="en-US" sz="2800" b="1"/>
              <a:t>，学校将组织</a:t>
            </a:r>
            <a:r>
              <a:rPr lang="zh-CN" altLang="en-US" sz="2800" b="1">
                <a:solidFill>
                  <a:srgbClr val="FF0000"/>
                </a:solidFill>
              </a:rPr>
              <a:t>国庆杭州七日游活动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0000CC"/>
                </a:solidFill>
              </a:rPr>
              <a:t>要求</a:t>
            </a:r>
            <a:r>
              <a:rPr lang="zh-CN" altLang="en-US" sz="2800" b="1"/>
              <a:t>参加者</a:t>
            </a:r>
            <a:r>
              <a:rPr lang="zh-CN" altLang="en-US" sz="2800" b="1">
                <a:solidFill>
                  <a:srgbClr val="0000CC"/>
                </a:solidFill>
              </a:rPr>
              <a:t>做好</a:t>
            </a:r>
            <a:r>
              <a:rPr lang="zh-CN" altLang="en-US" sz="2800" b="1">
                <a:solidFill>
                  <a:srgbClr val="FF0000"/>
                </a:solidFill>
              </a:rPr>
              <a:t>前期准备</a:t>
            </a:r>
            <a:r>
              <a:rPr lang="zh-CN" altLang="en-US" sz="2800" b="1"/>
              <a:t>；到杭州的</a:t>
            </a:r>
            <a:r>
              <a:rPr lang="zh-CN" altLang="en-US" sz="2800" b="1">
                <a:solidFill>
                  <a:srgbClr val="0000CC"/>
                </a:solidFill>
              </a:rPr>
              <a:t>主要活动有</a:t>
            </a:r>
            <a:r>
              <a:rPr lang="zh-CN" altLang="en-US" sz="2800" b="1"/>
              <a:t>参观游览</a:t>
            </a:r>
            <a:r>
              <a:rPr lang="zh-CN" altLang="en-US" sz="2800" b="1">
                <a:solidFill>
                  <a:srgbClr val="FF0000"/>
                </a:solidFill>
              </a:rPr>
              <a:t>高校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FF0000"/>
                </a:solidFill>
              </a:rPr>
              <a:t>博物馆</a:t>
            </a:r>
            <a:r>
              <a:rPr lang="zh-CN" altLang="en-US" sz="2800" b="1"/>
              <a:t>和</a:t>
            </a:r>
            <a:r>
              <a:rPr lang="zh-CN" altLang="en-US" sz="2800" b="1">
                <a:solidFill>
                  <a:srgbClr val="FF0000"/>
                </a:solidFill>
              </a:rPr>
              <a:t>风景区</a:t>
            </a:r>
            <a:r>
              <a:rPr lang="zh-CN" altLang="en-US" sz="2800" b="1"/>
              <a:t>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6348" y="3398520"/>
            <a:ext cx="1928812" cy="646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连缀语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98900" y="3398838"/>
            <a:ext cx="2071688" cy="646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内容完整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88988" y="4462145"/>
            <a:ext cx="8501062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对比参考：某中学将组织</a:t>
            </a:r>
            <a:r>
              <a:rPr lang="zh-CN" altLang="en-US" sz="32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国庆七日游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，</a:t>
            </a:r>
            <a:r>
              <a:rPr lang="zh-CN" altLang="en-US" sz="3200" b="1">
                <a:solidFill>
                  <a:srgbClr val="0000CC"/>
                </a:solidFill>
                <a:latin typeface="华文仿宋" panose="02010600040101010101" charset="-122"/>
                <a:ea typeface="华文仿宋" panose="02010600040101010101" charset="-122"/>
              </a:rPr>
              <a:t>目的是</a:t>
            </a:r>
            <a:r>
              <a:rPr lang="zh-CN" altLang="en-US" sz="32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丰富课余生活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以及</a:t>
            </a:r>
            <a:r>
              <a:rPr lang="zh-CN" altLang="en-US" sz="32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增长见识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。这次出游的</a:t>
            </a:r>
            <a:r>
              <a:rPr lang="zh-CN" altLang="en-US" sz="3200" b="1">
                <a:solidFill>
                  <a:srgbClr val="0000CC"/>
                </a:solidFill>
                <a:latin typeface="华文仿宋" panose="02010600040101010101" charset="-122"/>
                <a:ea typeface="华文仿宋" panose="02010600040101010101" charset="-122"/>
              </a:rPr>
              <a:t>目的地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是杭州，活动的主要内容是</a:t>
            </a:r>
            <a:r>
              <a:rPr lang="zh-CN" altLang="en-US" sz="32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参观高校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博物馆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风景区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。</a:t>
            </a:r>
            <a:r>
              <a:rPr lang="zh-CN" altLang="en-US" sz="3200" b="1">
                <a:solidFill>
                  <a:srgbClr val="0000CC"/>
                </a:solidFill>
                <a:latin typeface="华文仿宋" panose="02010600040101010101" charset="-122"/>
                <a:ea typeface="华文仿宋" panose="02010600040101010101" charset="-122"/>
              </a:rPr>
              <a:t>出游前要求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参加者做好</a:t>
            </a:r>
            <a:r>
              <a:rPr lang="zh-CN" altLang="en-US" sz="32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前期准备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4040" y="193675"/>
            <a:ext cx="3524885" cy="7067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实  践  演  练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4" descr="花1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78105" y="59055"/>
            <a:ext cx="1231265" cy="3221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26"/>
          <p:cNvSpPr txBox="1"/>
          <p:nvPr/>
        </p:nvSpPr>
        <p:spPr>
          <a:xfrm>
            <a:off x="1488440" y="1216660"/>
            <a:ext cx="9904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/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(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2016</a:t>
            </a:r>
            <a:r>
              <a:rPr lang="en-US" altLang="zh-CN" sz="2400" b="1">
                <a:latin typeface="宋体" panose="02010600030101010101" pitchFamily="2" charset="-122"/>
                <a:ea typeface="楷体_GB2312" pitchFamily="49" charset="-122"/>
              </a:rPr>
              <a:t>·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全国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Ⅰ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卷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下面是某校“中华文化体验”计划的初步构思框架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请把这个构思写成一段话。要求内容完整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表述准确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语言连贯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不超过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85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个字。</a:t>
            </a:r>
          </a:p>
        </p:txBody>
      </p:sp>
      <p:pic>
        <p:nvPicPr>
          <p:cNvPr id="8196" name="Q18SZFX1LLRJTYYW1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080" y="2274570"/>
            <a:ext cx="6236335" cy="3874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88440" y="271780"/>
            <a:ext cx="3524885" cy="7067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实  践  演  练</a:t>
            </a:r>
          </a:p>
        </p:txBody>
      </p:sp>
      <p:sp>
        <p:nvSpPr>
          <p:cNvPr id="4" name="椭圆 3"/>
          <p:cNvSpPr/>
          <p:nvPr/>
        </p:nvSpPr>
        <p:spPr>
          <a:xfrm>
            <a:off x="6104890" y="978535"/>
            <a:ext cx="3184525" cy="69405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4" descr="花1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78105" y="59055"/>
            <a:ext cx="1231265" cy="3221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26"/>
          <p:cNvSpPr txBox="1"/>
          <p:nvPr/>
        </p:nvSpPr>
        <p:spPr>
          <a:xfrm>
            <a:off x="1488440" y="1216660"/>
            <a:ext cx="9904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/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(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2016</a:t>
            </a:r>
            <a:r>
              <a:rPr lang="en-US" altLang="zh-CN" sz="2400" b="1">
                <a:latin typeface="宋体" panose="02010600030101010101" pitchFamily="2" charset="-122"/>
                <a:ea typeface="楷体_GB2312" pitchFamily="49" charset="-122"/>
              </a:rPr>
              <a:t>·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全国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Ⅰ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卷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下面是某校“中华文化体验”计划的初步构思框架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请把这个构思写成一段话。要求内容完整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表述准确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语言连贯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不超过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85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个字。</a:t>
            </a:r>
          </a:p>
        </p:txBody>
      </p:sp>
      <p:pic>
        <p:nvPicPr>
          <p:cNvPr id="8196" name="Q18SZFX1LLRJTYYW1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160" y="2415540"/>
            <a:ext cx="3270885" cy="3874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88440" y="271780"/>
            <a:ext cx="3524885" cy="7067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实  践  演  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13325" y="2787015"/>
            <a:ext cx="596519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/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答案</a:t>
            </a:r>
            <a:r>
              <a:rPr lang="en-US" altLang="zh-CN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:</a:t>
            </a:r>
            <a:r>
              <a:rPr lang="en-US" altLang="zh-CN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(</a:t>
            </a: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示例</a:t>
            </a:r>
            <a:r>
              <a:rPr lang="en-US" altLang="zh-CN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)</a:t>
            </a: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本次“中华文化体验”计划开设旗袍、围棋、国画三个讲座</a:t>
            </a:r>
            <a:r>
              <a:rPr lang="en-US" altLang="zh-CN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,</a:t>
            </a:r>
          </a:p>
          <a:p>
            <a:pPr defTabSz="685800"/>
            <a:endParaRPr lang="en-US" altLang="zh-CN" sz="24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+mn-ea"/>
            </a:endParaRPr>
          </a:p>
          <a:p>
            <a:pPr defTabSz="685800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并开展三项活动</a:t>
            </a:r>
            <a:r>
              <a:rPr lang="en-US" altLang="zh-CN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:</a:t>
            </a: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利用体育课体验太极拳</a:t>
            </a:r>
            <a:r>
              <a:rPr lang="en-US" altLang="zh-CN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,</a:t>
            </a: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利用手工课体验中国结和剪纸艺术</a:t>
            </a:r>
            <a:r>
              <a:rPr lang="en-US" altLang="zh-CN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,</a:t>
            </a:r>
          </a:p>
          <a:p>
            <a:pPr defTabSz="685800"/>
            <a:endParaRPr lang="en-US" altLang="zh-CN" sz="24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+mn-ea"/>
            </a:endParaRPr>
          </a:p>
          <a:p>
            <a:pPr defTabSz="685800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年终举行太极拳表演和作品展示。</a:t>
            </a:r>
            <a:endParaRPr lang="zh-CN" altLang="en-US" sz="2400" b="1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104890" y="978535"/>
            <a:ext cx="3184525" cy="69405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4" descr="花1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78105" y="59055"/>
            <a:ext cx="1231265" cy="3221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88440" y="271780"/>
            <a:ext cx="3524885" cy="7067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实  践  演  练</a:t>
            </a:r>
          </a:p>
        </p:txBody>
      </p:sp>
      <p:pic>
        <p:nvPicPr>
          <p:cNvPr id="3" name="内容占位符 3"/>
          <p:cNvPicPr>
            <a:picLocks noChangeAspect="1"/>
          </p:cNvPicPr>
          <p:nvPr/>
        </p:nvPicPr>
        <p:blipFill>
          <a:blip r:embed="rId3"/>
          <a:srcRect t="13224" b="22533"/>
          <a:stretch>
            <a:fillRect/>
          </a:stretch>
        </p:blipFill>
        <p:spPr>
          <a:xfrm>
            <a:off x="1488440" y="1292860"/>
            <a:ext cx="9110980" cy="469074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6545580" y="1427480"/>
            <a:ext cx="953770" cy="484505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422640" y="1292860"/>
            <a:ext cx="1762125" cy="697865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96863" y="277813"/>
            <a:ext cx="11598275" cy="6303963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方正清刻本悦宋简体" pitchFamily="2" charset="-122"/>
              <a:cs typeface="+mn-cs"/>
            </a:endParaRPr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-9525"/>
            <a:ext cx="1801813" cy="349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9975" y="-9525"/>
            <a:ext cx="3536950" cy="173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圆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0080" y="577850"/>
            <a:ext cx="3102610" cy="11436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>
            <a:hlinkClick action="ppaction://media"/>
          </p:cNvPr>
          <p:cNvPicPr>
            <a:picLocks noRot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76287" y="73025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602865" y="796290"/>
            <a:ext cx="150114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  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58110" y="2230755"/>
            <a:ext cx="58108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考查的综合性明显</a:t>
            </a:r>
          </a:p>
          <a:p>
            <a:endParaRPr lang="zh-CN" altLang="en-US" sz="3200" b="1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+mn-ea"/>
            </a:endParaRPr>
          </a:p>
          <a:p>
            <a:r>
              <a:rPr lang="en-US" altLang="zh-CN" sz="32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考题选材生活化突出</a:t>
            </a:r>
          </a:p>
        </p:txBody>
      </p:sp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内容占位符 4" descr="花1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78105" y="59055"/>
            <a:ext cx="1231265" cy="3221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88440" y="271780"/>
            <a:ext cx="3524885" cy="7067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实  践  演  练</a:t>
            </a:r>
          </a:p>
        </p:txBody>
      </p:sp>
      <p:pic>
        <p:nvPicPr>
          <p:cNvPr id="3" name="内容占位符 3"/>
          <p:cNvPicPr>
            <a:picLocks noChangeAspect="1"/>
          </p:cNvPicPr>
          <p:nvPr/>
        </p:nvPicPr>
        <p:blipFill>
          <a:blip r:embed="rId3"/>
          <a:srcRect t="13224" b="22533"/>
          <a:stretch>
            <a:fillRect/>
          </a:stretch>
        </p:blipFill>
        <p:spPr>
          <a:xfrm>
            <a:off x="1309370" y="1253490"/>
            <a:ext cx="7073265" cy="46907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42405" y="2806700"/>
            <a:ext cx="5405120" cy="30460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面对拒绝，有人会说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算了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，然后结束这件事，换其他想法；</a:t>
            </a:r>
          </a:p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有人会说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好吧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，心中郁闷，感觉被挫败；</a:t>
            </a:r>
          </a:p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有人会问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凭什么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，随后不断怀疑、批判；</a:t>
            </a:r>
          </a:p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有人会问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为什么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，接着分析原因，再做尝试。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96863" y="277813"/>
            <a:ext cx="11598275" cy="6303963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方正清刻本悦宋简体" pitchFamily="2" charset="-122"/>
              <a:cs typeface="+mn-cs"/>
            </a:endParaRPr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-9525"/>
            <a:ext cx="1655763" cy="321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2"/>
          <p:cNvSpPr txBox="1"/>
          <p:nvPr/>
        </p:nvSpPr>
        <p:spPr>
          <a:xfrm>
            <a:off x="297180" y="455295"/>
            <a:ext cx="11506200" cy="9390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en-US" altLang="zh-CN" sz="2800" b="1" kern="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65" charset="-122"/>
                <a:ea typeface="宋体" pitchFamily="2" charset="-122"/>
                <a:cs typeface="+mn-cs"/>
              </a:rPr>
              <a:t>4</a:t>
            </a:r>
            <a:r>
              <a:rPr kumimoji="0" lang="zh-CN" altLang="en-US" sz="2800" b="1" kern="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65" charset="-122"/>
                <a:ea typeface="宋体" pitchFamily="2" charset="-122"/>
                <a:cs typeface="+mn-cs"/>
              </a:rPr>
              <a:t>.(2019江苏,4)阅读下图,对VR(即“虚拟现实”)技术的解说</a:t>
            </a:r>
            <a:r>
              <a:rPr kumimoji="0" lang="zh-CN" altLang="en-US" sz="2800" b="1" u="sng" kern="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65" charset="-122"/>
                <a:ea typeface="宋体" pitchFamily="2" charset="-122"/>
                <a:cs typeface="+mn-cs"/>
              </a:rPr>
              <a:t>不正确</a:t>
            </a:r>
            <a:r>
              <a:rPr kumimoji="0" lang="zh-CN" altLang="en-US" sz="2800" b="1" kern="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65" charset="-122"/>
                <a:ea typeface="宋体" pitchFamily="2" charset="-122"/>
                <a:cs typeface="+mn-cs"/>
              </a:rPr>
              <a:t>的一项是</a:t>
            </a:r>
            <a:r>
              <a:rPr kumimoji="0" lang="zh-CN" altLang="en-US" sz="2400" b="1" kern="0" cap="none" spc="333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65" charset="-122"/>
                <a:ea typeface="宋体" pitchFamily="2" charset="-122"/>
                <a:cs typeface="+mn-cs"/>
              </a:rPr>
              <a:t> </a:t>
            </a:r>
            <a:r>
              <a:rPr kumimoji="0" lang="zh-CN" altLang="en-US" sz="2800" b="1" kern="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65" charset="-122"/>
                <a:ea typeface="宋体" pitchFamily="2" charset="-122"/>
                <a:cs typeface="+mn-cs"/>
              </a:rPr>
              <a:t>(　　)</a:t>
            </a:r>
            <a:endParaRPr kumimoji="0" lang="zh-CN" altLang="en-US" sz="3600" b="1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9400" b="1" kern="0" cap="none" spc="22703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65" charset="-122"/>
                <a:ea typeface="宋体" pitchFamily="2" charset="-122"/>
                <a:cs typeface="+mn-cs"/>
              </a:rPr>
              <a:t> </a:t>
            </a:r>
            <a:endParaRPr kumimoji="0" lang="zh-CN" altLang="en-US" sz="3600" b="1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marR="0" algn="ctr" defTabSz="914400" eaLnBrk="0" fontAlgn="auto" latinLnBrk="1" hangingPunct="0">
              <a:lnSpc>
                <a:spcPct val="150000"/>
              </a:lnSpc>
              <a:spcBef>
                <a:spcPts val="3745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zh-CN" altLang="en-US" sz="3600" b="1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1875" y="3950335"/>
            <a:ext cx="1028573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algn="ctr" defTabSz="914400" eaLnBrk="0" fontAlgn="auto" latinLnBrk="1" hangingPunct="0">
              <a:lnSpc>
                <a:spcPct val="150000"/>
              </a:lnSpc>
              <a:spcBef>
                <a:spcPts val="3745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 b="1" kern="0" noProof="0">
                <a:solidFill>
                  <a:schemeClr val="tx1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VR的未来方向</a:t>
            </a:r>
            <a:endParaRPr kumimoji="0" lang="zh-CN" altLang="en-US" sz="2000" b="1" kern="1200" cap="none" spc="0" normalizeH="0" baseline="0" noProof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 b="1" kern="0" noProof="0">
                <a:solidFill>
                  <a:schemeClr val="tx1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A.VR技术能提供三个维度的体验:知觉体验、行为体验和精神体验。</a:t>
            </a:r>
            <a:endParaRPr kumimoji="0" lang="zh-CN" altLang="en-US" sz="2000" b="1" kern="1200" cap="none" spc="0" normalizeH="0" baseline="0" noProof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 b="1" kern="0" noProof="0">
                <a:solidFill>
                  <a:schemeClr val="tx1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B.现有的VR技术在精神体验上发展较快,而在知觉体验上发展较慢。</a:t>
            </a:r>
            <a:endParaRPr kumimoji="0" lang="zh-CN" altLang="en-US" sz="2000" b="1" kern="1200" cap="none" spc="0" normalizeH="0" baseline="0" noProof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 b="1" kern="0" noProof="0">
                <a:solidFill>
                  <a:schemeClr val="tx1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C.VR技术的未来方向是知觉体验、行为体验和精神体验的均衡发展。</a:t>
            </a:r>
            <a:endParaRPr kumimoji="0" lang="en-US" altLang="zh-CN" sz="2000" b="1" kern="0" cap="none" spc="0" normalizeH="0" baseline="0" noProof="0">
              <a:solidFill>
                <a:schemeClr val="tx1"/>
              </a:solidFill>
              <a:latin typeface="Times New Roman" panose="02020603050405020304" pitchFamily="65" charset="-122"/>
              <a:ea typeface="宋体" pitchFamily="2" charset="-122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 b="1" kern="0" noProof="0">
                <a:solidFill>
                  <a:schemeClr val="tx1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D.期许的VR体验将极大提高行为体验的自由度和精神体验的满意度。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9655" y="1202055"/>
            <a:ext cx="4698365" cy="29114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3863" y="404813"/>
            <a:ext cx="11598275" cy="6303963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方正清刻本悦宋简体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16045" y="455295"/>
            <a:ext cx="5576570" cy="697865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54625" y="4113530"/>
            <a:ext cx="1801495" cy="437515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1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96863" y="277813"/>
            <a:ext cx="11598275" cy="6303963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方正清刻本悦宋简体" pitchFamily="2" charset="-122"/>
              <a:cs typeface="+mn-cs"/>
            </a:endParaRPr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-9525"/>
            <a:ext cx="1028700" cy="321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92530" y="476250"/>
            <a:ext cx="101854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2400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5</a:t>
            </a:r>
            <a:r>
              <a:rPr lang="zh-CN" altLang="en-US" sz="2400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、下面是某学校设计的“未来课堂”的图示框架,请根据图示概括“未来课堂”的三个基本特点。(每个特点不超过10个字)(3分)</a:t>
            </a:r>
            <a:endParaRPr lang="zh-CN" altLang="en-US" sz="2400" b="1" kern="0" noProof="0">
              <a:solidFill>
                <a:srgbClr val="000000"/>
              </a:solidFill>
              <a:latin typeface="Times New Roman" panose="02020603050405020304" pitchFamily="65" charset="-122"/>
              <a:ea typeface="宋体" pitchFamily="2" charset="-122"/>
              <a:sym typeface="+mn-ea"/>
            </a:endParaRPr>
          </a:p>
        </p:txBody>
      </p:sp>
      <p:pic>
        <p:nvPicPr>
          <p:cNvPr id="138242" name="图片 3" descr="textimage2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6485" y="1852295"/>
            <a:ext cx="8613775" cy="4097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2609850" y="476250"/>
            <a:ext cx="4138930" cy="607060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139315" y="1083310"/>
            <a:ext cx="1931670" cy="591185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96863" y="277813"/>
            <a:ext cx="11598275" cy="6303963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方正清刻本悦宋简体" pitchFamily="2" charset="-122"/>
              <a:cs typeface="+mn-cs"/>
            </a:endParaRPr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-9525"/>
            <a:ext cx="1028700" cy="321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92530" y="476250"/>
            <a:ext cx="101854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2400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5</a:t>
            </a:r>
            <a:r>
              <a:rPr lang="zh-CN" altLang="en-US" sz="2400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、下面是某学校设计的“未来课堂”的图示框架,请根据图示概括“未来课堂”的三个基本特点。(每个特点不超过10个字)(3分)</a:t>
            </a:r>
            <a:endParaRPr lang="zh-CN" altLang="en-US" sz="2400" b="1" kern="0" noProof="0">
              <a:solidFill>
                <a:srgbClr val="000000"/>
              </a:solidFill>
              <a:latin typeface="Times New Roman" panose="02020603050405020304" pitchFamily="65" charset="-122"/>
              <a:ea typeface="宋体" pitchFamily="2" charset="-122"/>
              <a:sym typeface="+mn-ea"/>
            </a:endParaRPr>
          </a:p>
        </p:txBody>
      </p:sp>
      <p:pic>
        <p:nvPicPr>
          <p:cNvPr id="138242" name="图片 3" descr="textimage2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475" y="1784985"/>
            <a:ext cx="6433185" cy="3874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622540" y="2301240"/>
            <a:ext cx="4088130" cy="20300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800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①在线组织实施教学;</a:t>
            </a: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800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②师生互动更高效;</a:t>
            </a: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800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③统计反馈更精准。</a:t>
            </a:r>
            <a:endParaRPr lang="zh-CN" altLang="en-US" sz="2800" b="1" kern="0" noProof="0">
              <a:solidFill>
                <a:srgbClr val="000000"/>
              </a:solidFill>
              <a:latin typeface="Times New Roman" panose="02020603050405020304" pitchFamily="65" charset="-122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58520" y="672465"/>
            <a:ext cx="11117580" cy="51816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6</a:t>
            </a:r>
            <a:r>
              <a:rPr lang="zh-CN" altLang="en-US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、假如你的朋友要开车从太原上高速到张家口,但他根本不清楚路线,现在请你从下图中选择必要的信息加以组合,给他发一条简洁的短信,告诉他最佳的行驶路线。(不超过55个字)</a:t>
            </a:r>
            <a:endParaRPr kumimoji="0" lang="zh-CN" altLang="en-US" kern="1200" cap="none" spc="0" normalizeH="0" baseline="0" noProof="0"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225" y="-9525"/>
            <a:ext cx="1028700" cy="321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26" name="图片 3" descr="textimage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555" y="2144395"/>
            <a:ext cx="6619875" cy="4086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4634230" y="587375"/>
            <a:ext cx="3747135" cy="502285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519285" y="1089660"/>
            <a:ext cx="1945005" cy="476250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499235" y="1462405"/>
            <a:ext cx="2819400" cy="489585"/>
          </a:xfrm>
          <a:prstGeom prst="ellipse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58520" y="672465"/>
            <a:ext cx="11117580" cy="51816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6</a:t>
            </a:r>
            <a:r>
              <a:rPr lang="zh-CN" altLang="en-US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、假如你的朋友要开车从</a:t>
            </a:r>
            <a:r>
              <a:rPr lang="zh-CN" altLang="en-US" kern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65" charset="-122"/>
                <a:ea typeface="宋体" pitchFamily="2" charset="-122"/>
                <a:sym typeface="+mn-ea"/>
              </a:rPr>
              <a:t>太原</a:t>
            </a:r>
            <a:r>
              <a:rPr lang="zh-CN" altLang="en-US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上高速到</a:t>
            </a:r>
            <a:r>
              <a:rPr lang="zh-CN" altLang="en-US" kern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65" charset="-122"/>
                <a:ea typeface="宋体" pitchFamily="2" charset="-122"/>
                <a:sym typeface="+mn-ea"/>
              </a:rPr>
              <a:t>张家口</a:t>
            </a:r>
            <a:r>
              <a:rPr lang="zh-CN" altLang="en-US" kern="0" noProof="0">
                <a:solidFill>
                  <a:srgbClr val="000000"/>
                </a:solidFill>
                <a:latin typeface="Times New Roman" panose="02020603050405020304" pitchFamily="65" charset="-122"/>
                <a:ea typeface="宋体" pitchFamily="2" charset="-122"/>
                <a:sym typeface="+mn-ea"/>
              </a:rPr>
              <a:t>,但他根本不清楚路线,现在请你从下图中选择必要的信息加以组合,给他发一条简洁的短信,告诉他最佳的行驶路线。(不超过55个字)</a:t>
            </a:r>
            <a:endParaRPr kumimoji="0" lang="zh-CN" altLang="en-US" kern="1200" cap="none" spc="0" normalizeH="0" baseline="0" noProof="0"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225" y="-9525"/>
            <a:ext cx="1028700" cy="321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26" name="图片 3" descr="textimage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155" y="2078990"/>
            <a:ext cx="5327650" cy="4086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841490" y="2522855"/>
            <a:ext cx="4782185" cy="230695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 eaLnBrk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400" b="1" kern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65" charset="-122"/>
                <a:ea typeface="宋体" pitchFamily="2" charset="-122"/>
                <a:sym typeface="+mn-ea"/>
              </a:rPr>
              <a:t>　(示例)北向直行至忻州向东北右转,经五台山,一直往东,过阜平天生桥到顺平,再往东北方向行驶至涿州,转西北直行即可。</a:t>
            </a:r>
          </a:p>
        </p:txBody>
      </p:sp>
      <p:pic>
        <p:nvPicPr>
          <p:cNvPr id="12902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242800" y="117602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96863" y="277813"/>
            <a:ext cx="11598275" cy="6303963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方正清刻本悦宋简体" pitchFamily="2" charset="-122"/>
              <a:cs typeface="+mn-cs"/>
            </a:endParaRPr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-9525"/>
            <a:ext cx="1655763" cy="321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2863" y="-9525"/>
            <a:ext cx="3294062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圆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0263" y="1262063"/>
            <a:ext cx="2913062" cy="2290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5173980" y="1638300"/>
            <a:ext cx="18434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defTabSz="914400"/>
            <a:r>
              <a:rPr lang="en-US" altLang="zh-CN" sz="4800" b="1">
                <a:latin typeface="方正清刻本悦宋简体" pitchFamily="2" charset="-122"/>
                <a:ea typeface="方正清刻本悦宋简体" pitchFamily="2" charset="-122"/>
                <a:sym typeface="宋体" panose="02010600030101010101" pitchFamily="2" charset="-122"/>
              </a:rPr>
              <a:t>PART</a:t>
            </a:r>
          </a:p>
          <a:p>
            <a:pPr algn="ctr" defTabSz="914400"/>
            <a:r>
              <a:rPr lang="en-US" altLang="zh-CN" sz="4800" b="1">
                <a:latin typeface="方正清刻本悦宋简体" pitchFamily="2" charset="-122"/>
                <a:ea typeface="方正清刻本悦宋简体" pitchFamily="2" charset="-122"/>
                <a:sym typeface="宋体" panose="02010600030101010101" pitchFamily="2" charset="-122"/>
              </a:rPr>
              <a:t>01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927475" y="3748405"/>
            <a:ext cx="5303520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流程图与文字转换</a:t>
            </a:r>
          </a:p>
        </p:txBody>
      </p:sp>
    </p:spTree>
  </p:cSld>
  <p:clrMapOvr>
    <a:masterClrMapping/>
  </p:clrMapOvr>
  <p:transition spd="slow" advClick="0">
    <p:push dir="u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12290" name="Rectangle 2"/>
          <p:cNvSpPr>
            <a:spLocks noGrp="1"/>
          </p:cNvSpPr>
          <p:nvPr/>
        </p:nvSpPr>
        <p:spPr>
          <a:xfrm>
            <a:off x="323850" y="909638"/>
            <a:ext cx="8458200" cy="8651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3376A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376AD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用简略的文字表述下列图表中的过程：</a:t>
            </a:r>
          </a:p>
        </p:txBody>
      </p:sp>
      <p:sp>
        <p:nvSpPr>
          <p:cNvPr id="12291" name="Text Box 4"/>
          <p:cNvSpPr txBox="1"/>
          <p:nvPr/>
        </p:nvSpPr>
        <p:spPr>
          <a:xfrm>
            <a:off x="4337050" y="219710"/>
            <a:ext cx="2734945" cy="8299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l">
              <a:buSzTx/>
            </a:pPr>
            <a:r>
              <a:rPr lang="zh-CN" altLang="en-US" sz="4800" b="1">
                <a:solidFill>
                  <a:schemeClr val="tx1"/>
                </a:solidFill>
                <a:latin typeface="Arial" pitchFamily="34" charset="0"/>
                <a:ea typeface="黑体" panose="02010609060101010101" pitchFamily="49" charset="-122"/>
              </a:rPr>
              <a:t>例题分析</a:t>
            </a:r>
          </a:p>
        </p:txBody>
      </p:sp>
      <p:pic>
        <p:nvPicPr>
          <p:cNvPr id="12292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3840" y="1942783"/>
            <a:ext cx="6624638" cy="4305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itchFamily="34" charset="0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6400203" y="159137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09036" y="1591374"/>
            <a:ext cx="5182845" cy="3960956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itchFamily="34" charset="0"/>
              <a:ea typeface="隶书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itchFamily="34" charset="0"/>
              <a:ea typeface="隶书" panose="02010509060101010101" pitchFamily="49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buSzTx/>
            </a:pPr>
            <a:r>
              <a:rPr lang="zh-CN" altLang="en-US" sz="3200" b="1">
                <a:solidFill>
                  <a:srgbClr val="5B3DA7"/>
                </a:solidFill>
                <a:latin typeface="Arial" pitchFamily="34" charset="0"/>
                <a:ea typeface="黑体" panose="02010609060101010101" pitchFamily="49" charset="-122"/>
                <a:sym typeface="+mn-ea"/>
              </a:rPr>
              <a:t>第一步：明确描述对象、顺序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itchFamily="34" charset="0"/>
              <a:ea typeface="隶书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720090" y="2378710"/>
            <a:ext cx="52711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514350" indent="-514350">
              <a:buSzTx/>
              <a:buAutoNum type="arabicPeriod"/>
            </a:pPr>
            <a:r>
              <a:rPr lang="zh-CN" altLang="en-US" sz="2800" b="1">
                <a:solidFill>
                  <a:srgbClr val="000066"/>
                </a:solidFill>
                <a:latin typeface="Arial" pitchFamily="34" charset="0"/>
                <a:ea typeface="黑体" panose="02010609060101010101" pitchFamily="49" charset="-122"/>
                <a:sym typeface="+mn-ea"/>
              </a:rPr>
              <a:t>明确陈述对象</a:t>
            </a:r>
            <a:endParaRPr lang="zh-CN" altLang="en-US" sz="2800" b="1">
              <a:solidFill>
                <a:srgbClr val="000066"/>
              </a:solidFill>
              <a:latin typeface="Arial" pitchFamily="34" charset="0"/>
              <a:ea typeface="黑体" panose="02010609060101010101" pitchFamily="49" charset="-122"/>
            </a:endParaRPr>
          </a:p>
          <a:p>
            <a:pPr marL="514350" indent="-514350">
              <a:buSzTx/>
              <a:buAutoNum type="arabicPeriod"/>
            </a:pPr>
            <a:r>
              <a:rPr lang="zh-CN" altLang="en-US" sz="2800" b="1">
                <a:solidFill>
                  <a:srgbClr val="000066"/>
                </a:solidFill>
                <a:latin typeface="Arial" pitchFamily="34" charset="0"/>
                <a:ea typeface="黑体" panose="02010609060101010101" pitchFamily="49" charset="-122"/>
                <a:sym typeface="+mn-ea"/>
              </a:rPr>
              <a:t>注意顺序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  <a:sym typeface="+mn-ea"/>
              </a:rPr>
              <a:t> ：</a:t>
            </a:r>
          </a:p>
          <a:p>
            <a:pPr indent="0"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  <a:sym typeface="+mn-ea"/>
              </a:rPr>
              <a:t>     按事情发展的顺序，</a:t>
            </a:r>
            <a:r>
              <a:rPr lang="zh-CN" altLang="en-US" sz="2800" b="1">
                <a:solidFill>
                  <a:srgbClr val="000066"/>
                </a:solidFill>
                <a:latin typeface="Arial" pitchFamily="34" charset="0"/>
                <a:ea typeface="黑体" panose="02010609060101010101" pitchFamily="49" charset="-122"/>
                <a:sym typeface="+mn-ea"/>
              </a:rPr>
              <a:t>展现事件的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  <a:sym typeface="+mn-ea"/>
              </a:rPr>
              <a:t>流程</a:t>
            </a:r>
            <a:endParaRPr lang="zh-CN" altLang="en-US" sz="2800" b="1">
              <a:solidFill>
                <a:srgbClr val="0000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15365" name="Picture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49035" y="1591310"/>
            <a:ext cx="5836285" cy="3960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 4"/>
          <p:cNvSpPr/>
          <p:nvPr/>
        </p:nvSpPr>
        <p:spPr>
          <a:xfrm>
            <a:off x="6562090" y="4558030"/>
            <a:ext cx="4355465" cy="129857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167890" y="1007745"/>
            <a:ext cx="71240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用简略的文字表述下列图表中的过程：</a:t>
            </a: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415405" y="1788795"/>
            <a:ext cx="1776730" cy="11753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itchFamily="34" charset="0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6400203" y="159137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09036" y="1591374"/>
            <a:ext cx="5182845" cy="3960956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itchFamily="34" charset="0"/>
              <a:ea typeface="隶书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itchFamily="34" charset="0"/>
              <a:ea typeface="隶书" panose="02010509060101010101" pitchFamily="49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buSzTx/>
            </a:pPr>
            <a:r>
              <a:rPr lang="zh-CN" altLang="en-US" sz="3200" b="1">
                <a:solidFill>
                  <a:srgbClr val="5B3DA7"/>
                </a:solidFill>
                <a:latin typeface="Arial" pitchFamily="34" charset="0"/>
                <a:ea typeface="黑体" panose="02010609060101010101" pitchFamily="49" charset="-122"/>
                <a:sym typeface="+mn-ea"/>
              </a:rPr>
              <a:t>第二步：看图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itchFamily="34" charset="0"/>
              <a:ea typeface="隶书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608965" y="2013585"/>
            <a:ext cx="527113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1、方框里的词语属于关键概念</a:t>
            </a:r>
            <a:r>
              <a:rPr lang="en-US" altLang="zh-CN" sz="28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是流程中的</a:t>
            </a:r>
            <a:r>
              <a:rPr lang="zh-CN" altLang="en-US" sz="28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关键环节</a:t>
            </a:r>
            <a:r>
              <a:rPr lang="zh-CN" altLang="en-US" sz="28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。（不能遗漏）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2、带箭头的横线展示着</a:t>
            </a:r>
            <a:r>
              <a:rPr lang="zh-CN" altLang="en-US" sz="28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时间发展的趋势或动作行为的走向</a:t>
            </a:r>
            <a:r>
              <a:rPr lang="zh-CN" altLang="en-US" sz="28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。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3、横线上的词语，属于概念间（环节间）产生关系的方式，起</a:t>
            </a:r>
            <a:r>
              <a:rPr lang="zh-CN" altLang="en-US" sz="28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过渡和连贯</a:t>
            </a:r>
            <a:r>
              <a:rPr lang="zh-CN" altLang="en-US" sz="28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作用。</a:t>
            </a:r>
          </a:p>
        </p:txBody>
      </p:sp>
      <p:pic>
        <p:nvPicPr>
          <p:cNvPr id="15365" name="Picture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49035" y="1591310"/>
            <a:ext cx="5836285" cy="3960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 4"/>
          <p:cNvSpPr/>
          <p:nvPr/>
        </p:nvSpPr>
        <p:spPr>
          <a:xfrm>
            <a:off x="6562090" y="4558030"/>
            <a:ext cx="4355465" cy="129857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93570" y="1007745"/>
            <a:ext cx="71240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用简略的文字表述下列图表中的过程：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itchFamily="34" charset="0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6400203" y="159137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任意多边形 8"/>
          <p:cNvSpPr/>
          <p:nvPr>
            <p:custDataLst>
              <p:tags r:id="rId8"/>
            </p:custDataLst>
          </p:nvPr>
        </p:nvSpPr>
        <p:spPr>
          <a:xfrm>
            <a:off x="918565" y="1591374"/>
            <a:ext cx="462915" cy="664845"/>
          </a:xfrm>
          <a:custGeom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itchFamily="34" charset="0"/>
              <a:ea typeface="隶书" panose="02010509060101010101" pitchFamily="49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9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buSzTx/>
            </a:pPr>
            <a:r>
              <a:rPr lang="zh-CN" altLang="en-US" sz="3200" b="1">
                <a:solidFill>
                  <a:srgbClr val="5B3DA7"/>
                </a:solidFill>
                <a:latin typeface="Arial" pitchFamily="34" charset="0"/>
                <a:ea typeface="黑体" panose="02010609060101010101" pitchFamily="49" charset="-122"/>
                <a:sym typeface="+mn-ea"/>
              </a:rPr>
              <a:t>第三步：用文字简明表达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itchFamily="34" charset="0"/>
              <a:ea typeface="隶书" panose="02010509060101010101" pitchFamily="49" charset="-122"/>
              <a:cs typeface="微软雅黑" panose="020b0503020204020204" charset="-122"/>
            </a:endParaRPr>
          </a:p>
        </p:txBody>
      </p:sp>
      <p:pic>
        <p:nvPicPr>
          <p:cNvPr id="15365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49035" y="1591310"/>
            <a:ext cx="5836285" cy="3960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 4"/>
          <p:cNvSpPr/>
          <p:nvPr/>
        </p:nvSpPr>
        <p:spPr>
          <a:xfrm>
            <a:off x="6562090" y="4558030"/>
            <a:ext cx="4355465" cy="129857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41" name="Rectangle 7"/>
          <p:cNvSpPr/>
          <p:nvPr/>
        </p:nvSpPr>
        <p:spPr>
          <a:xfrm>
            <a:off x="1278255" y="2256155"/>
            <a:ext cx="4464050" cy="31076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>
              <a:buSz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桑蚕立体养殖的过程：农民在池塘边种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桑树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桑叶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蚕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，再把蚕的分泌物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蚕沙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投入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鱼塘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喂鱼，最后从池塘里挖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塘泥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为桑树提供肥料，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这样形成一个良性的基塘生态农业循环。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Rectangle 3"/>
          <p:cNvSpPr/>
          <p:nvPr/>
        </p:nvSpPr>
        <p:spPr>
          <a:xfrm>
            <a:off x="7391400" y="4114800"/>
            <a:ext cx="27209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3200" b="1">
              <a:latin typeface="Calibri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15415" y="881380"/>
            <a:ext cx="5059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思考这种题型有什么特点？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02105" y="2391410"/>
            <a:ext cx="9566910" cy="15684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AutoNum type="arabicPeriod"/>
            </a:pP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包括三部分内容</a:t>
            </a:r>
            <a:r>
              <a:rPr lang="en-US" altLang="zh-CN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——</a:t>
            </a: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框框、箭头、箭头上的文字</a:t>
            </a:r>
          </a:p>
          <a:p>
            <a:pPr marL="457200" indent="-457200" fontAlgn="auto">
              <a:lnSpc>
                <a:spcPct val="150000"/>
              </a:lnSpc>
              <a:buAutoNum type="arabicPeriod"/>
            </a:pP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展现一个事件的流程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835" y="2749550"/>
            <a:ext cx="9477375" cy="16573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40180" y="1325245"/>
            <a:ext cx="930338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/>
              <a:t> 2</a:t>
            </a:r>
            <a:r>
              <a:rPr lang="zh-CN" altLang="en-US" sz="3600" b="1"/>
              <a:t>、</a:t>
            </a:r>
            <a:r>
              <a:rPr lang="en-US" altLang="zh-CN" sz="3600" b="1"/>
              <a:t> </a:t>
            </a:r>
            <a:r>
              <a:rPr lang="zh-CN" altLang="en-US" sz="2800" b="1"/>
              <a:t>科学家曾提出一种科学知识增长的模式（如下图），</a:t>
            </a:r>
          </a:p>
          <a:p>
            <a:r>
              <a:rPr lang="zh-CN" altLang="en-US" sz="2800" b="1"/>
              <a:t>请你用简洁的语言表述这一模式。（</a:t>
            </a:r>
            <a:r>
              <a:rPr lang="en-US" altLang="zh-CN" sz="2800" b="1"/>
              <a:t>6</a:t>
            </a:r>
            <a:r>
              <a:rPr lang="zh-CN" altLang="en-US" sz="2800" b="1"/>
              <a:t>分）</a:t>
            </a:r>
          </a:p>
        </p:txBody>
      </p:sp>
      <p:sp>
        <p:nvSpPr>
          <p:cNvPr id="12291" name="Text Box 4"/>
          <p:cNvSpPr txBox="1"/>
          <p:nvPr/>
        </p:nvSpPr>
        <p:spPr>
          <a:xfrm>
            <a:off x="4337050" y="219710"/>
            <a:ext cx="2734945" cy="8299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l">
              <a:buSzTx/>
            </a:pPr>
            <a:r>
              <a:rPr lang="zh-CN" altLang="en-US" sz="4800" b="1">
                <a:solidFill>
                  <a:schemeClr val="tx1"/>
                </a:solidFill>
                <a:latin typeface="Arial" pitchFamily="34" charset="0"/>
                <a:ea typeface="黑体" panose="02010609060101010101" pitchFamily="49" charset="-122"/>
              </a:rPr>
              <a:t>例题分析</a:t>
            </a:r>
          </a:p>
        </p:txBody>
      </p:sp>
      <p:sp>
        <p:nvSpPr>
          <p:cNvPr id="5" name="椭圆 4"/>
          <p:cNvSpPr/>
          <p:nvPr/>
        </p:nvSpPr>
        <p:spPr>
          <a:xfrm>
            <a:off x="5241925" y="1240790"/>
            <a:ext cx="3623945" cy="7562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747"/>
  <p:tag name="KSO_WM_TEMPLATE_MASTER_THUMB_INDEX" val="12"/>
  <p:tag name="KSO_WM_TEMPLATE_MASTER_TYPE" val="1"/>
  <p:tag name="KSO_WM_TEMPLATE_SUBCATEGORY" val="0"/>
  <p:tag name="KSO_WM_TEMPLATE_THUMBS_INDEX" val="1、4、7、8、9、13、14、15、16、18、21、23、26、27"/>
</p:tagLst>
</file>

<file path=ppt/tags/tag146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4747_12*i*1"/>
  <p:tag name="KSO_WM_UNIT_INDEX" val="1"/>
  <p:tag name="KSO_WM_UNIT_LAYERLEVEL" val="1"/>
  <p:tag name="KSO_WM_UNIT_SUBTYPE" val="h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1"/>
  <p:tag name="KSO_WM_UNIT_INDEX" val="1"/>
  <p:tag name="KSO_WM_UNIT_LAYERLEVEL" val="1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2"/>
  <p:tag name="KSO_WM_UNIT_INDEX" val="2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FAULT_FONT" val="12;16;2"/>
  <p:tag name="KSO_WM_UNIT_DIAGRAM_ISNUMVISUAL" val="0"/>
  <p:tag name="KSO_WM_UNIT_DIAGRAM_ISREFERUNIT" val="0"/>
  <p:tag name="KSO_WM_UNIT_HIGHLIGHT" val="0"/>
  <p:tag name="KSO_WM_UNIT_ID" val="custom20204747_12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……"/>
  <p:tag name="KSO_WM_UNIT_TYPE" val="f"/>
  <p:tag name="KSO_WM_UNIT_VALUE" val="328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CAN_ADD_NAVIGATION" val="1"/>
  <p:tag name="KSO_WM_SLIDE_ID" val="custom20204747_12"/>
  <p:tag name="KSO_WM_SLIDE_INDEX" val="12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747"/>
  <p:tag name="KSO_WM_TEMPLATE_MASTER_TYPE" val="1"/>
  <p:tag name="KSO_WM_TEMPLATE_SUBCATEGORY" val="0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1"/>
  <p:tag name="KSO_WM_UNIT_INDEX" val="1"/>
  <p:tag name="KSO_WM_UNIT_LAYERLEVEL" val="1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2"/>
  <p:tag name="KSO_WM_UNIT_INDEX" val="2"/>
  <p:tag name="KSO_WM_UNIT_LAYERLEVEL" val="1"/>
  <p:tag name="KSO_WM_UNIT_TYPE" val="i"/>
</p:tagLst>
</file>

<file path=ppt/tags/tag153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CAN_ADD_NAVIGATION" val="1"/>
  <p:tag name="KSO_WM_SLIDE_ID" val="custom20204747_12"/>
  <p:tag name="KSO_WM_SLIDE_INDEX" val="12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747"/>
  <p:tag name="KSO_WM_TEMPLATE_MASTER_TYPE" val="1"/>
  <p:tag name="KSO_WM_TEMPLATE_SUBCATEGORY" val="0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TEMPLATE_CATEGORY" val="custom"/>
  <p:tag name="KSO_WM_TEMPLATE_INDEX" val="20204747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4747_9*i*1"/>
  <p:tag name="KSO_WM_UNIT_INDEX" val="1"/>
  <p:tag name="KSO_WM_UNIT_LAYERLEVEL" val="1"/>
  <p:tag name="KSO_WM_UNIT_SUBTYPE" val="h"/>
  <p:tag name="KSO_WM_UNIT_TYPE" val="i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9*i*1"/>
  <p:tag name="KSO_WM_UNIT_INDEX" val="1"/>
  <p:tag name="KSO_WM_UNIT_LAYERLEVEL" val="1"/>
  <p:tag name="KSO_WM_UNIT_TYPE" val="i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9*i*2"/>
  <p:tag name="KSO_WM_UNIT_INDEX" val="2"/>
  <p:tag name="KSO_WM_UNIT_LAYERLEVEL" val="1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747_9*h_i*2_1"/>
  <p:tag name="KSO_WM_UNIT_INDEX" val="2_1"/>
  <p:tag name="KSO_WM_UNIT_LAYERLEVEL" val="1_1"/>
  <p:tag name="KSO_WM_UNIT_SM_LIMIT_TYPE" val="2"/>
  <p:tag name="KSO_WM_UNIT_TYPE" val="h_i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747_9*h_i*1_1"/>
  <p:tag name="KSO_WM_UNIT_INDEX" val="1_1"/>
  <p:tag name="KSO_WM_UNIT_LAYERLEVEL" val="1_1"/>
  <p:tag name="KSO_WM_UNIT_SM_LIMIT_TYPE" val="2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h_i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747_9*h_i*1_2"/>
  <p:tag name="KSO_WM_UNIT_INDEX" val="1_2"/>
  <p:tag name="KSO_WM_UNIT_LAYERLEVEL" val="1_1"/>
  <p:tag name="KSO_WM_UNIT_SM_LIMIT_TYPE" val="1"/>
  <p:tag name="KSO_WM_UNIT_TEXTBOXSTYLE_ADJUSTLEFT" val="10_-35.445"/>
  <p:tag name="KSO_WM_UNIT_TEXTBOXSTYLE_ADJUSTTOP" val="0_-63.95001"/>
  <p:tag name="KSO_WM_UNIT_TEXTBOXSTYLE_SHAPETYPE" val="1"/>
  <p:tag name="KSO_WM_UNIT_TYPE" val="h_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20474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YPE" val="a"/>
  <p:tag name="KSO_WM_UNIT_VALUE" val="30"/>
</p:tagLst>
</file>

<file path=ppt/tags/tag161.xml><?xml version="1.0" encoding="utf-8"?>
<p:tagLst xmlns:p="http://schemas.openxmlformats.org/presentationml/2006/main">
  <p:tag name="KSO_WM_BEAUTIFY_FLAG" val="#wm#"/>
  <p:tag name="KSO_WM_SLIDE_BACKGROUND" val="[&quot;navigation&quot;]"/>
  <p:tag name="KSO_WM_SLIDE_ID" val="custom20204747_9"/>
  <p:tag name="KSO_WM_SLIDE_INDEX" val="9"/>
  <p:tag name="KSO_WM_SLIDE_ITEM_CNT" val="0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13.5},&quot;minSize&quot;:{&quot;size1&quot;:13.5},&quot;maxSize&quot;:{&quot;size1&quot;:13.5},&quot;edge&quot;:{&quot;left&quot;:true,&quot;top&quot;:true,&quot;right&quot;:true,&quot;bottom&quot;:true},&quot;backgroundInfo&quot;:[{&quot;type&quot;:&quot;navigation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edge&quot;:{&quot;left&quot;:true,&quot;top&quot;:true,&quot;right&quot;:true,&quot;bottom&quot;:false}},{&quot;direction&quot;:1,&quot;horizontalAlign&quot;:-1,&quot;verticalAlign&quot;:-1,&quot;type&quot;:0,&quot;diagramDirection&quot;:0,&quot;canSetOverLayout&quot;:0,&quot;isOverLayout&quot;:0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edge&quot;:{&quot;left&quot;:false,&quot;top&quot;:false,&quot;right&quot;:true,&quot;bottom&quot;:true}}]}]}"/>
  <p:tag name="KSO_WM_SLIDE_POSITION" val="47.9556*125.305"/>
  <p:tag name="KSO_WM_SLIDE_RATIO" val="1.777778"/>
  <p:tag name="KSO_WM_SLIDE_SIZE" val="864.095*311.886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4747"/>
  <p:tag name="KSO_WM_TEMPLATE_MASTER_TYPE" val="1"/>
  <p:tag name="KSO_WM_TEMPLATE_SUBCATEGORY" val="0"/>
</p:tagLst>
</file>

<file path=ppt/tags/tag162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TEMPLATE_CATEGORY" val="custom"/>
  <p:tag name="KSO_WM_TEMPLATE_INDEX" val="20204747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4747_9*i*1"/>
  <p:tag name="KSO_WM_UNIT_INDEX" val="1"/>
  <p:tag name="KSO_WM_UNIT_LAYERLEVEL" val="1"/>
  <p:tag name="KSO_WM_UNIT_SUBTYPE" val="h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9*i*1"/>
  <p:tag name="KSO_WM_UNIT_INDEX" val="1"/>
  <p:tag name="KSO_WM_UNIT_LAYERLEVEL" val="1"/>
  <p:tag name="KSO_WM_UNIT_TYPE" val="i"/>
</p:tagLst>
</file>

<file path=ppt/tags/tag164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9*i*2"/>
  <p:tag name="KSO_WM_UNIT_INDEX" val="2"/>
  <p:tag name="KSO_WM_UNIT_LAYERLEVEL" val="1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747_9*h_i*2_1"/>
  <p:tag name="KSO_WM_UNIT_INDEX" val="2_1"/>
  <p:tag name="KSO_WM_UNIT_LAYERLEVEL" val="1_1"/>
  <p:tag name="KSO_WM_UNIT_SM_LIMIT_TYPE" val="2"/>
  <p:tag name="KSO_WM_UNIT_TYPE" val="h_i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747_9*h_i*1_1"/>
  <p:tag name="KSO_WM_UNIT_INDEX" val="1_1"/>
  <p:tag name="KSO_WM_UNIT_LAYERLEVEL" val="1_1"/>
  <p:tag name="KSO_WM_UNIT_SM_LIMIT_TYPE" val="2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h_i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747_9*h_i*1_2"/>
  <p:tag name="KSO_WM_UNIT_INDEX" val="1_2"/>
  <p:tag name="KSO_WM_UNIT_LAYERLEVEL" val="1_1"/>
  <p:tag name="KSO_WM_UNIT_SM_LIMIT_TYPE" val="1"/>
  <p:tag name="KSO_WM_UNIT_TEXTBOXSTYLE_ADJUSTLEFT" val="10_-35.445"/>
  <p:tag name="KSO_WM_UNIT_TEXTBOXSTYLE_ADJUSTTOP" val="0_-63.95001"/>
  <p:tag name="KSO_WM_UNIT_TEXTBOXSTYLE_SHAPETYPE" val="1"/>
  <p:tag name="KSO_WM_UNIT_TYPE" val="h_i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20474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YPE" val="a"/>
  <p:tag name="KSO_WM_UNIT_VALUE" val="30"/>
</p:tagLst>
</file>

<file path=ppt/tags/tag169.xml><?xml version="1.0" encoding="utf-8"?>
<p:tagLst xmlns:p="http://schemas.openxmlformats.org/presentationml/2006/main">
  <p:tag name="KSO_WM_BEAUTIFY_FLAG" val="#wm#"/>
  <p:tag name="KSO_WM_SLIDE_BACKGROUND" val="[&quot;navigation&quot;]"/>
  <p:tag name="KSO_WM_SLIDE_ID" val="custom20204747_9"/>
  <p:tag name="KSO_WM_SLIDE_INDEX" val="9"/>
  <p:tag name="KSO_WM_SLIDE_ITEM_CNT" val="0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13.5},&quot;minSize&quot;:{&quot;size1&quot;:13.5},&quot;maxSize&quot;:{&quot;size1&quot;:13.5},&quot;edge&quot;:{&quot;left&quot;:true,&quot;top&quot;:true,&quot;right&quot;:true,&quot;bottom&quot;:true},&quot;backgroundInfo&quot;:[{&quot;type&quot;:&quot;navigation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edge&quot;:{&quot;left&quot;:true,&quot;top&quot;:true,&quot;right&quot;:true,&quot;bottom&quot;:false}},{&quot;direction&quot;:1,&quot;horizontalAlign&quot;:-1,&quot;verticalAlign&quot;:-1,&quot;type&quot;:0,&quot;diagramDirection&quot;:0,&quot;canSetOverLayout&quot;:0,&quot;isOverLayout&quot;:0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edge&quot;:{&quot;left&quot;:false,&quot;top&quot;:false,&quot;right&quot;:true,&quot;bottom&quot;:true}}]}]}"/>
  <p:tag name="KSO_WM_SLIDE_POSITION" val="47.9556*125.305"/>
  <p:tag name="KSO_WM_SLIDE_RATIO" val="1.777778"/>
  <p:tag name="KSO_WM_SLIDE_SIZE" val="864.095*311.886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4747"/>
  <p:tag name="KSO_WM_TEMPLATE_MASTER_TYPE" val="1"/>
  <p:tag name="KSO_WM_TEMPLATE_SUBCATEGORY" val="0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TEMPLATE_CATEGORY" val="custom"/>
  <p:tag name="KSO_WM_TEMPLATE_INDEX" val="20204747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4747_9*i*1"/>
  <p:tag name="KSO_WM_UNIT_INDEX" val="1"/>
  <p:tag name="KSO_WM_UNIT_LAYERLEVEL" val="1"/>
  <p:tag name="KSO_WM_UNIT_SUBTYPE" val="h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9*i*1"/>
  <p:tag name="KSO_WM_UNIT_INDEX" val="1"/>
  <p:tag name="KSO_WM_UNIT_LAYERLEVEL" val="1"/>
  <p:tag name="KSO_WM_UNIT_TYPE" val="i"/>
</p:tagLst>
</file>

<file path=ppt/tags/tag172.xml><?xml version="1.0" encoding="utf-8"?>
<p:tagLst xmlns:p="http://schemas.openxmlformats.org/presentationml/2006/main">
  <p:tag name="KSO_WM_BEAUTIFY_FLAG" val="#wm#"/>
  <p:tag name="KSO_WM_SLIDE_BACKGROUND_TYPE" val="navigation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9*i*2"/>
  <p:tag name="KSO_WM_UNIT_INDEX" val="2"/>
  <p:tag name="KSO_WM_UNIT_LAYERLEVEL" val="1"/>
  <p:tag name="KSO_WM_UNIT_TYPE" val="i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747_9*h_i*2_1"/>
  <p:tag name="KSO_WM_UNIT_INDEX" val="2_1"/>
  <p:tag name="KSO_WM_UNIT_LAYERLEVEL" val="1_1"/>
  <p:tag name="KSO_WM_UNIT_SM_LIMIT_TYPE" val="2"/>
  <p:tag name="KSO_WM_UNIT_TYPE" val="h_i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747_9*h_i*1_2"/>
  <p:tag name="KSO_WM_UNIT_INDEX" val="1_2"/>
  <p:tag name="KSO_WM_UNIT_LAYERLEVEL" val="1_1"/>
  <p:tag name="KSO_WM_UNIT_SM_LIMIT_TYPE" val="1"/>
  <p:tag name="KSO_WM_UNIT_TEXTBOXSTYLE_ADJUSTLEFT" val="10_-35.445"/>
  <p:tag name="KSO_WM_UNIT_TEXTBOXSTYLE_ADJUSTTOP" val="0_-63.95001"/>
  <p:tag name="KSO_WM_UNIT_TEXTBOXSTYLE_SHAPETYPE" val="1"/>
  <p:tag name="KSO_WM_UNIT_TYPE" val="h_i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47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204747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YPE" val="a"/>
  <p:tag name="KSO_WM_UNIT_VALUE" val="30"/>
</p:tagLst>
</file>

<file path=ppt/tags/tag176.xml><?xml version="1.0" encoding="utf-8"?>
<p:tagLst xmlns:p="http://schemas.openxmlformats.org/presentationml/2006/main">
  <p:tag name="KSO_WM_BEAUTIFY_FLAG" val="#wm#"/>
  <p:tag name="KSO_WM_SLIDE_BACKGROUND" val="[&quot;navigation&quot;]"/>
  <p:tag name="KSO_WM_SLIDE_ID" val="custom20204747_9"/>
  <p:tag name="KSO_WM_SLIDE_INDEX" val="9"/>
  <p:tag name="KSO_WM_SLIDE_ITEM_CNT" val="0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13.5},&quot;minSize&quot;:{&quot;size1&quot;:13.5},&quot;maxSize&quot;:{&quot;size1&quot;:13.5},&quot;edge&quot;:{&quot;left&quot;:true,&quot;top&quot;:true,&quot;right&quot;:true,&quot;bottom&quot;:true},&quot;backgroundInfo&quot;:[{&quot;type&quot;:&quot;navigation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edge&quot;:{&quot;left&quot;:true,&quot;top&quot;:true,&quot;right&quot;:true,&quot;bottom&quot;:false}},{&quot;direction&quot;:1,&quot;horizontalAlign&quot;:-1,&quot;verticalAlign&quot;:-1,&quot;type&quot;:0,&quot;diagramDirection&quot;:0,&quot;canSetOverLayout&quot;:0,&quot;isOverLayout&quot;:0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edge&quot;:{&quot;left&quot;:false,&quot;top&quot;:false,&quot;right&quot;:true,&quot;bottom&quot;:true}}]}]}"/>
  <p:tag name="KSO_WM_SLIDE_POSITION" val="47.9556*125.305"/>
  <p:tag name="KSO_WM_SLIDE_RATIO" val="1.777778"/>
  <p:tag name="KSO_WM_SLIDE_SIZE" val="864.095*311.886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4747"/>
  <p:tag name="KSO_WM_TEMPLATE_MASTER_TYPE" val="1"/>
  <p:tag name="KSO_WM_TEMPLATE_SUBCATEGORY" val="0"/>
</p:tagLst>
</file>

<file path=ppt/tags/tag177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1"/>
  <p:tag name="KSO_WM_UNIT_INDEX" val="1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2"/>
  <p:tag name="KSO_WM_UNIT_INDEX" val="2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CAN_ADD_NAVIGATION" val="1"/>
  <p:tag name="KSO_WM_SLIDE_ID" val="custom20204747_12"/>
  <p:tag name="KSO_WM_SLIDE_INDEX" val="12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747"/>
  <p:tag name="KSO_WM_TEMPLATE_MASTER_TYPE" val="1"/>
  <p:tag name="KSO_WM_TEMPLATE_SUBCATEGORY" val="0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1"/>
  <p:tag name="KSO_WM_UNIT_INDEX" val="1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2"/>
  <p:tag name="KSO_WM_UNIT_INDEX" val="2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CAN_ADD_NAVIGATION" val="1"/>
  <p:tag name="KSO_WM_SLIDE_ID" val="custom20204747_12"/>
  <p:tag name="KSO_WM_SLIDE_INDEX" val="12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747"/>
  <p:tag name="KSO_WM_TEMPLATE_MASTER_TYPE" val="1"/>
  <p:tag name="KSO_WM_TEMPLATE_SUBCATEGORY" val="0"/>
</p:tagLst>
</file>

<file path=ppt/tags/tag183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1"/>
  <p:tag name="KSO_WM_UNIT_INDEX" val="1"/>
  <p:tag name="KSO_WM_UNIT_LAYERLEVEL" val="1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2"/>
  <p:tag name="KSO_WM_UNIT_INDEX" val="2"/>
  <p:tag name="KSO_WM_UNIT_LAYERLEVEL" val="1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CAN_ADD_NAVIGATION" val="1"/>
  <p:tag name="KSO_WM_SLIDE_ID" val="custom20204747_12"/>
  <p:tag name="KSO_WM_SLIDE_INDEX" val="12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747"/>
  <p:tag name="KSO_WM_TEMPLATE_MASTER_TYPE" val="1"/>
  <p:tag name="KSO_WM_TEMPLATE_SUBCATEGORY" val="0"/>
</p:tagLst>
</file>

<file path=ppt/tags/tag186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1"/>
  <p:tag name="KSO_WM_UNIT_INDEX" val="1"/>
  <p:tag name="KSO_WM_UNIT_LAYERLEVEL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4747"/>
  <p:tag name="KSO_WM_UNIT_COMPATIBLE" val="0"/>
  <p:tag name="KSO_WM_UNIT_DIAGRAM_ISNUMVISUAL" val="0"/>
  <p:tag name="KSO_WM_UNIT_DIAGRAM_ISREFERUNIT" val="0"/>
  <p:tag name="KSO_WM_UNIT_HIGHLIGHT" val="0"/>
  <p:tag name="KSO_WM_UNIT_ID" val="custom20204747_12*i*2"/>
  <p:tag name="KSO_WM_UNIT_INDEX" val="2"/>
  <p:tag name="KSO_WM_UNIT_LAYERLEVEL" val="1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CAN_ADD_NAVIGATION" val="1"/>
  <p:tag name="KSO_WM_SLIDE_ID" val="custom20204747_12"/>
  <p:tag name="KSO_WM_SLIDE_INDEX" val="12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747"/>
  <p:tag name="KSO_WM_TEMPLATE_MASTER_TYPE" val="1"/>
  <p:tag name="KSO_WM_TEMPLATE_SUBCATEGORY" val="0"/>
</p:tagLst>
</file>

<file path=ppt/tags/tag189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"/>
  <p:tag name="KSO_WM_UNIT_INDEX" val="1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_rels/theme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jpeg" /><Relationship Id="rId2" Type="http://schemas.openxmlformats.org/officeDocument/2006/relationships/image" Target="../media/image10.jpeg" /></Relationships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 sz="3200" b="1" dirty="0">
            <a:solidFill>
              <a:srgbClr val="FF0000"/>
            </a:solidFill>
            <a:latin typeface="宋体" panose="02010600030101010101" pitchFamily="2" charset="-122"/>
            <a:sym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515">
      <a:dk1>
        <a:srgbClr val="000000"/>
      </a:dk1>
      <a:lt1>
        <a:srgbClr val="FFFFFF"/>
      </a:lt1>
      <a:dk2>
        <a:srgbClr val="EEEDEA"/>
      </a:dk2>
      <a:lt2>
        <a:srgbClr val="FDFDFC"/>
      </a:lt2>
      <a:accent1>
        <a:srgbClr val="D45065"/>
      </a:accent1>
      <a:accent2>
        <a:srgbClr val="BA547B"/>
      </a:accent2>
      <a:accent3>
        <a:srgbClr val="9F5891"/>
      </a:accent3>
      <a:accent4>
        <a:srgbClr val="855DA8"/>
      </a:accent4>
      <a:accent5>
        <a:srgbClr val="6A61BE"/>
      </a:accent5>
      <a:accent6>
        <a:srgbClr val="5065D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暗香扑面">
  <a:themeElements>
    <a:clrScheme name="暗香扑面">
      <a:dk1>
        <a:sysClr val="windowText" lastClr="000000"/>
      </a:dk1>
      <a:lt1>
        <a:sysClr val="window" lastClr="FFFE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97</Paragraphs>
  <Slides>25</Slides>
  <Notes>5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26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流程框架图做题时应注意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2020-11-11T08:18:29.935</cp:lastPrinted>
  <dcterms:created xsi:type="dcterms:W3CDTF">2020-11-11T08:18:29Z</dcterms:created>
  <dcterms:modified xsi:type="dcterms:W3CDTF">2020-11-11T00:18:33Z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