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84" r:id="rId5"/>
    <p:sldId id="277" r:id="rId6"/>
    <p:sldId id="288" r:id="rId7"/>
    <p:sldId id="287" r:id="rId8"/>
    <p:sldId id="290" r:id="rId9"/>
    <p:sldId id="283" r:id="rId10"/>
    <p:sldId id="285" r:id="rId11"/>
    <p:sldId id="286" r:id="rId12"/>
    <p:sldId id="292" r:id="rId13"/>
    <p:sldId id="289" r:id="rId14"/>
    <p:sldId id="281" r:id="rId15"/>
    <p:sldId id="291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268" r:id="rId24"/>
    <p:sldId id="28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21869-FDA3-4BD2-86A7-F72C2C5F369F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560D7-5DD8-4BAD-A65B-D8B626E1F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1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版权声明：精品模板商业授权，请联系</a:t>
            </a:r>
            <a:r>
              <a:rPr lang="en-US" altLang="zh-CN"/>
              <a:t>【</a:t>
            </a:r>
            <a:r>
              <a:rPr lang="zh-CN" altLang="en-US"/>
              <a:t>设计</a:t>
            </a:r>
            <a:r>
              <a:rPr lang="en-US" altLang="zh-CN"/>
              <a:t>】:https://</a:t>
            </a:r>
            <a:r>
              <a:rPr lang="zh-CN" altLang="en-US"/>
              <a:t>，专业</a:t>
            </a:r>
            <a:r>
              <a:rPr lang="en-US" altLang="zh-CN"/>
              <a:t>PPT</a:t>
            </a:r>
            <a:r>
              <a:rPr lang="zh-CN" altLang="en-US"/>
              <a:t>老师为你解决所有</a:t>
            </a:r>
            <a:r>
              <a:rPr lang="en-US" altLang="zh-CN"/>
              <a:t>PPT</a:t>
            </a:r>
            <a:r>
              <a:rPr lang="zh-CN" altLang="en-US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212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37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97553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960999792"/>
      </p:ext>
    </p:extLst>
  </p:cSld>
  <p:clrMapOvr>
    <a:masterClrMapping/>
  </p:clrMapOvr>
  <p:transition spd="slow">
    <p:push dir="u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630607453"/>
      </p:ext>
    </p:extLst>
  </p:cSld>
  <p:clrMapOvr>
    <a:masterClrMapping/>
  </p:clrMapOvr>
  <p:transition spd="slow">
    <p:push dir="u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050705522"/>
      </p:ext>
    </p:extLst>
  </p:cSld>
  <p:clrMapOvr>
    <a:masterClrMapping/>
  </p:clrMapOvr>
  <p:transition spd="slow">
    <p:push dir="u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030986778"/>
      </p:ext>
    </p:extLst>
  </p:cSld>
  <p:clrMapOvr>
    <a:masterClrMapping/>
  </p:clrMapOvr>
  <p:transition spd="slow">
    <p:push dir="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29596411"/>
      </p:ext>
    </p:extLst>
  </p:cSld>
  <p:clrMapOvr>
    <a:masterClrMapping/>
  </p:clrMapOvr>
  <p:transition spd="slow">
    <p:push dir="u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62653291"/>
      </p:ext>
    </p:extLst>
  </p:cSld>
  <p:clrMapOvr>
    <a:masterClrMapping/>
  </p:clrMapOvr>
  <p:transition spd="slow">
    <p:push dir="u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551141645"/>
      </p:ext>
    </p:extLst>
  </p:cSld>
  <p:clrMapOvr>
    <a:masterClrMapping/>
  </p:clrMapOvr>
  <p:transition spd="slow">
    <p:push dir="u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109897453"/>
      </p:ext>
    </p:extLst>
  </p:cSld>
  <p:clrMapOvr>
    <a:masterClrMapping/>
  </p:clrMapOvr>
  <p:transition spd="slow">
    <p:push dir="u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480035069"/>
      </p:ext>
    </p:extLst>
  </p:cSld>
  <p:clrMapOvr>
    <a:masterClrMapping/>
  </p:clrMapOvr>
  <p:transition spd="slow">
    <p:push dir="u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467228405"/>
      </p:ext>
    </p:extLst>
  </p:cSld>
  <p:clrMapOvr>
    <a:masterClrMapping/>
  </p:clrMapOvr>
  <p:transition spd="slow">
    <p:push dir="u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030042063"/>
      </p:ext>
    </p:extLst>
  </p:cSld>
  <p:clrMapOvr>
    <a:masterClrMapping/>
  </p:clrMapOvr>
  <p:transition spd="slow">
    <p:push dir="u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6239474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microsoft.com/office/2007/relationships/hdphoto" Target="../media/image16.wdp" /><Relationship Id="rId5" Type="http://schemas.openxmlformats.org/officeDocument/2006/relationships/image" Target="../media/image1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5.png" /><Relationship Id="rId4" Type="http://schemas.microsoft.com/office/2007/relationships/hdphoto" Target="../media/image19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2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microsoft.com/office/2007/relationships/hdphoto" Target="../media/image24.wdp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image" Target="../media/image2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Relationship Id="rId3" Type="http://schemas.openxmlformats.org/officeDocument/2006/relationships/image" Target="../media/image31.png" /><Relationship Id="rId4" Type="http://schemas.openxmlformats.org/officeDocument/2006/relationships/slide" Target="slide18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3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618" y="0"/>
            <a:ext cx="270778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83450" y="487924"/>
            <a:ext cx="5791212" cy="6711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7762" y="1403250"/>
            <a:ext cx="9095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声声慢</a:t>
            </a:r>
            <a:endParaRPr lang="zh-CN" altLang="en-US" sz="7200">
              <a:solidFill>
                <a:srgbClr val="7D3B0D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6137" y="-262863"/>
            <a:ext cx="3136931" cy="3082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19134" y="3013501"/>
            <a:ext cx="2861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endParaRPr lang="zh-CN" altLang="en-US" sz="480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8650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6675" y="-552450"/>
            <a:ext cx="48577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17528" flipH="1">
            <a:off x="-2143125" y="323850"/>
            <a:ext cx="485775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62172"/>
            <a:ext cx="6858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36" y="4219335"/>
            <a:ext cx="1486770" cy="231799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778021" y="747712"/>
            <a:ext cx="4884107" cy="952500"/>
            <a:chOff x="5778021" y="747712"/>
            <a:chExt cx="4884107" cy="952500"/>
          </a:xfrm>
        </p:grpSpPr>
        <p:grpSp>
          <p:nvGrpSpPr>
            <p:cNvPr id="7" name="组合 6"/>
            <p:cNvGrpSpPr/>
            <p:nvPr/>
          </p:nvGrpSpPr>
          <p:grpSpPr>
            <a:xfrm>
              <a:off x="6166329" y="747712"/>
              <a:ext cx="4495799" cy="952500"/>
              <a:chOff x="1054101" y="736600"/>
              <a:chExt cx="4495799" cy="9525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D3B0D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创作背景</a:t>
                </a:r>
                <a:endParaRPr lang="zh-CN" altLang="en-US" sz="4800">
                  <a:solidFill>
                    <a:srgbClr val="7D3B0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778021" y="747712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D3B0D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420586" y="2228850"/>
            <a:ext cx="107714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作者晚年的作品，当时，正值金兵入侵，北宋灭亡，丈夫也病逝，避难的过程中作者半生收藏的金石文物又丢失殆尽。于是作者飘泊江南，由一个无忧无虑的贵妇人，一变而为流落无依、形影相吊的寡妇。这一连串的打击使作者尝尽了国破家亡、颠沛流离的苦痛。这是作者在一个秋天的黄昏里的生活感受，写的都是冷冷清清的秋景，反映的都是孤独凄凉的境况。</a:t>
            </a:r>
            <a:endParaRPr lang="zh-CN" altLang="en-US" sz="240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9396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0" y="-456383"/>
            <a:ext cx="4857750" cy="3810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59352" y="781097"/>
            <a:ext cx="4884107" cy="952500"/>
            <a:chOff x="3781425" y="816155"/>
            <a:chExt cx="4884107" cy="952500"/>
          </a:xfrm>
        </p:grpSpPr>
        <p:grpSp>
          <p:nvGrpSpPr>
            <p:cNvPr id="6" name="组合 5"/>
            <p:cNvGrpSpPr/>
            <p:nvPr/>
          </p:nvGrpSpPr>
          <p:grpSpPr>
            <a:xfrm>
              <a:off x="4169733" y="816155"/>
              <a:ext cx="4495799" cy="952500"/>
              <a:chOff x="1054101" y="736600"/>
              <a:chExt cx="4495799" cy="9525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大体诗意</a:t>
                </a:r>
                <a:endParaRPr lang="zh-CN" altLang="en-US" sz="4800">
                  <a:solidFill>
                    <a:srgbClr val="7D3B0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3781425" y="8161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49381" y="2399575"/>
            <a:ext cx="114992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迷惘地东寻寻西找找，可怎么也找不回失去的东西，见到如此冷落凄清的环境顿觉心里冷冷清清的，心头涌出了凄清、悲惨、忧伤之情。特别是秋季骤热骤冷的时候，最难以调养生息了。本想借酒御寒、浇愁，但几杯薄酒下来，根本就抵挡不了晚上的狂风。正在我伤心的时候，只见一群大雁正往南飞过，（回想起过去曾与丈夫赵明诚雁足传书，互通音信的事来，这大雁不就是当年给我们俩传书的那只雁么！），雁却是老相识了，（如今却与丈夫阴阳相隔，家乡的音信也不可复得），真是越想越伤心啊！</a:t>
            </a:r>
            <a:endParaRPr lang="zh-CN" altLang="en-US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738134"/>
      </p:ext>
    </p:extLst>
  </p:cSld>
  <p:clrMapOvr>
    <a:masterClrMapping/>
  </p:clrMapOvr>
  <p:transition spd="slow">
    <p:wip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68688" y="1191796"/>
            <a:ext cx="6412698" cy="433015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494287" y="445302"/>
            <a:ext cx="4884107" cy="952500"/>
            <a:chOff x="3637322" y="1601001"/>
            <a:chExt cx="4884107" cy="952500"/>
          </a:xfrm>
        </p:grpSpPr>
        <p:grpSp>
          <p:nvGrpSpPr>
            <p:cNvPr id="5" name="组合 4"/>
            <p:cNvGrpSpPr/>
            <p:nvPr/>
          </p:nvGrpSpPr>
          <p:grpSpPr>
            <a:xfrm>
              <a:off x="4025630" y="1601001"/>
              <a:ext cx="4495799" cy="952500"/>
              <a:chOff x="1054101" y="736600"/>
              <a:chExt cx="4495799" cy="9525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品读上阕</a:t>
                </a:r>
                <a:endParaRPr lang="zh-CN" altLang="en-US" sz="4800">
                  <a:solidFill>
                    <a:srgbClr val="7D3B0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637322" y="1601001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972416" y="1676938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寻寻觅觅，冷冷清清，凄凄惨惨戚戚。</a:t>
            </a:r>
            <a:endParaRPr lang="zh-CN" altLang="en-US" sz="280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1284259" y="2326590"/>
            <a:ext cx="101890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这十四个叠字表达了作者怎样的心境</a:t>
            </a: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？这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几个叠词有什么作用？</a:t>
            </a:r>
            <a:endParaRPr lang="zh-CN" altLang="en-US" sz="24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277155" y="3278914"/>
            <a:ext cx="95392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内容上：巧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叠字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，写出了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当时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无助、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孤单、凄凉的心境。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形式上：运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用叠词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增强节奏感、音乐美，更加突出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内心凄凉愁苦心</a:t>
            </a:r>
            <a:r>
              <a:rPr lang="zh-CN" altLang="en-US" b="1">
                <a:latin typeface="宋体" panose="02010600030101010101" pitchFamily="2" charset="-122"/>
              </a:rPr>
              <a:t>情。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6217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869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2701607" y="1852279"/>
            <a:ext cx="480314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旧雁：物是人非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夫之痛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国之思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28039" y="5483085"/>
            <a:ext cx="3280410" cy="476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淡酒：愁浓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01607" y="4955057"/>
            <a:ext cx="3466465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急风：渲染凄凉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生风雨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途坎坷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04837" y="3583513"/>
            <a:ext cx="3466465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黄花：年华之哀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漂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泊之苦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孤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独之凄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01607" y="3662269"/>
            <a:ext cx="32404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细雨：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愁情绵密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居之凄</a:t>
            </a:r>
          </a:p>
        </p:txBody>
      </p:sp>
      <p:sp>
        <p:nvSpPr>
          <p:cNvPr id="20" name="矩形 19"/>
          <p:cNvSpPr/>
          <p:nvPr/>
        </p:nvSpPr>
        <p:spPr>
          <a:xfrm>
            <a:off x="3875964" y="232012"/>
            <a:ext cx="2074460" cy="1378424"/>
          </a:xfrm>
          <a:prstGeom prst="rect">
            <a:avLst/>
          </a:prstGeom>
          <a:solidFill>
            <a:schemeClr val="accent6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247664" y="-226639"/>
            <a:ext cx="2415654" cy="151490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918539" y="4294477"/>
            <a:ext cx="2279176" cy="232011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950424" y="1800845"/>
            <a:ext cx="32404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梧桐：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牵愁惹恨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夫之痛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7856717" y="2626060"/>
            <a:ext cx="4335283" cy="3996000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27" name="组合 26"/>
          <p:cNvGrpSpPr/>
          <p:nvPr/>
        </p:nvGrpSpPr>
        <p:grpSpPr>
          <a:xfrm>
            <a:off x="547276" y="470691"/>
            <a:ext cx="4884107" cy="952500"/>
            <a:chOff x="6572250" y="781050"/>
            <a:chExt cx="4884107" cy="952500"/>
          </a:xfrm>
        </p:grpSpPr>
        <p:grpSp>
          <p:nvGrpSpPr>
            <p:cNvPr id="28" name="组合 27"/>
            <p:cNvGrpSpPr/>
            <p:nvPr/>
          </p:nvGrpSpPr>
          <p:grpSpPr>
            <a:xfrm>
              <a:off x="6960558" y="781050"/>
              <a:ext cx="4495799" cy="952500"/>
              <a:chOff x="1054101" y="736600"/>
              <a:chExt cx="4495799" cy="9525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6572250" y="781050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764" y="1661870"/>
            <a:ext cx="3920738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90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5" grpId="0"/>
      <p:bldP spid="15" grpId="2"/>
      <p:bldP spid="16" grpId="0"/>
      <p:bldP spid="16" grpId="1"/>
      <p:bldP spid="17" grpId="0"/>
      <p:bldP spid="17" grpId="2"/>
      <p:bldP spid="18" grpId="0"/>
      <p:bldP spid="18" grpId="1"/>
      <p:bldP spid="19" grpId="0"/>
      <p:bldP spid="19" grpId="2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68688" y="1191796"/>
            <a:ext cx="6412698" cy="433015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494287" y="445302"/>
            <a:ext cx="4884107" cy="952500"/>
            <a:chOff x="3637322" y="1601001"/>
            <a:chExt cx="4884107" cy="952500"/>
          </a:xfrm>
        </p:grpSpPr>
        <p:grpSp>
          <p:nvGrpSpPr>
            <p:cNvPr id="5" name="组合 4"/>
            <p:cNvGrpSpPr/>
            <p:nvPr/>
          </p:nvGrpSpPr>
          <p:grpSpPr>
            <a:xfrm>
              <a:off x="4025630" y="1601001"/>
              <a:ext cx="4495799" cy="952500"/>
              <a:chOff x="1054101" y="736600"/>
              <a:chExt cx="4495799" cy="9525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品读上阕</a:t>
                </a:r>
                <a:endParaRPr lang="zh-CN" altLang="en-US" sz="4800">
                  <a:solidFill>
                    <a:srgbClr val="7D3B0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637322" y="1601001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972416" y="167693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梧桐更兼细雨，到黄昏点点滴滴。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498827" y="2719698"/>
            <a:ext cx="8848045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手法：以动衬静</a:t>
            </a:r>
            <a:endParaRPr lang="en-US" altLang="zh-CN" b="1" smtClean="0">
              <a:solidFill>
                <a:schemeClr val="bg1"/>
              </a:solidFill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心境：雨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打梧桐，秋雨滴答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缠缠绵绵</a:t>
            </a: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梧桐细雨象征作者痛苦的心情。</a:t>
            </a:r>
          </a:p>
          <a:p>
            <a:pPr>
              <a:lnSpc>
                <a:spcPct val="150000"/>
              </a:lnSpc>
            </a:pPr>
            <a:endParaRPr lang="zh-CN" altLang="en-US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321" y="4076274"/>
            <a:ext cx="5316218" cy="503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014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772280"/>
            <a:ext cx="12192000" cy="60857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700405" y="296030"/>
            <a:ext cx="4884107" cy="952500"/>
            <a:chOff x="4095750" y="673280"/>
            <a:chExt cx="4884107" cy="952500"/>
          </a:xfrm>
        </p:grpSpPr>
        <p:grpSp>
          <p:nvGrpSpPr>
            <p:cNvPr id="5" name="组合 4"/>
            <p:cNvGrpSpPr/>
            <p:nvPr/>
          </p:nvGrpSpPr>
          <p:grpSpPr>
            <a:xfrm>
              <a:off x="4484058" y="673280"/>
              <a:ext cx="4495799" cy="952500"/>
              <a:chOff x="1054101" y="736600"/>
              <a:chExt cx="4495799" cy="9525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作者在愁什么</a:t>
                </a:r>
                <a:endParaRPr lang="zh-CN" altLang="en-US" sz="4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095750" y="673280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Rectangle 3"/>
          <p:cNvSpPr>
            <a:spLocks noGrp="1"/>
          </p:cNvSpPr>
          <p:nvPr/>
        </p:nvSpPr>
        <p:spPr>
          <a:xfrm>
            <a:off x="1671205" y="2087622"/>
            <a:ext cx="8058583" cy="3455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 u="none" kern="1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亡国之</a:t>
            </a:r>
            <a:r>
              <a:rPr lang="zh-CN" altLang="en-US" sz="4000" b="1" u="none" kern="1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  </a:t>
            </a: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夫之</a:t>
            </a: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 </a:t>
            </a:r>
            <a:endParaRPr lang="en-US" altLang="zh-CN" sz="4000" b="1" smtClean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华</a:t>
            </a: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之哀  独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居之</a:t>
            </a: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凄  </a:t>
            </a:r>
            <a:r>
              <a:rPr lang="zh-CN" altLang="en-US" sz="4000" b="1" u="none" kern="1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r>
              <a:rPr lang="zh-CN" altLang="en-US" sz="4000" b="1" u="none" kern="1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泊之苦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u="none" kern="1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40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9151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4" name="组合 3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481715" y="2080341"/>
            <a:ext cx="424815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为何说是“淡酒”？</a:t>
            </a:r>
          </a:p>
        </p:txBody>
      </p:sp>
      <p:pic>
        <p:nvPicPr>
          <p:cNvPr id="10" name="图片 149507" descr="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04288" y="0"/>
            <a:ext cx="32877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49508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91" y="4752109"/>
            <a:ext cx="11207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481715" y="3165332"/>
            <a:ext cx="561657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非酒淡，愁情太重，太浓，酒力压不住心愁，自然也就觉得酒味淡，这是一种主观感受。</a:t>
            </a:r>
          </a:p>
        </p:txBody>
      </p:sp>
      <p:sp>
        <p:nvSpPr>
          <p:cNvPr id="13" name="文本框 149510"/>
          <p:cNvSpPr txBox="1">
            <a:spLocks noChangeArrowheads="1"/>
          </p:cNvSpPr>
          <p:nvPr/>
        </p:nvSpPr>
        <p:spPr bwMode="auto">
          <a:xfrm>
            <a:off x="338715" y="2078182"/>
            <a:ext cx="1143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</a:p>
        </p:txBody>
      </p:sp>
    </p:spTree>
    <p:extLst>
      <p:ext uri="{BB962C8B-B14F-4D97-AF65-F5344CB8AC3E}">
        <p14:creationId xmlns:p14="http://schemas.microsoft.com/office/powerpoint/2010/main" val="207417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3" name="组合 2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144385" descr="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52204" y="0"/>
            <a:ext cx="1828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70598" y="5217730"/>
            <a:ext cx="6911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结论：风抒写萧瑟冷凄之感</a:t>
            </a:r>
          </a:p>
        </p:txBody>
      </p:sp>
      <p:sp>
        <p:nvSpPr>
          <p:cNvPr id="9" name="文本框 144387"/>
          <p:cNvSpPr txBox="1">
            <a:spLocks noChangeArrowheads="1"/>
          </p:cNvSpPr>
          <p:nvPr/>
        </p:nvSpPr>
        <p:spPr bwMode="auto">
          <a:xfrm>
            <a:off x="2972810" y="612775"/>
            <a:ext cx="1841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9600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88526" y="1997839"/>
            <a:ext cx="871840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风急天高猿啸哀，渚清沙白鸟飞回。</a:t>
            </a:r>
            <a:endParaRPr lang="en-US" altLang="zh-CN" sz="24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无边落木萧萧下，不尽长江滚滚来。</a:t>
            </a:r>
            <a:endParaRPr lang="en-US" altLang="zh-CN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——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登高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昨夜凉风又飒然，萤飘叶坠卧床前。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居易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凉风叹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矩形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707" y="1713051"/>
            <a:ext cx="229235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545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3" name="组合 2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5064" y="1792518"/>
            <a:ext cx="7418388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0066CC"/>
                </a:solidFill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、雁声凄惨。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204922" y="6134877"/>
            <a:ext cx="723900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结论：过雁象征离愁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876" y="2677763"/>
            <a:ext cx="953842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在古代</a:t>
            </a:r>
            <a:r>
              <a:rPr lang="zh-CN" altLang="en-US" sz="2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雁”是传递信息的使者。大雁曾为她和丈夫传递相思之情</a:t>
            </a:r>
            <a:r>
              <a:rPr lang="zh-CN" altLang="en-US" sz="2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中谁寄锦书来？雁字回时，月满西楼</a:t>
            </a:r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一剪梅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0825" y="5354846"/>
            <a:ext cx="4248150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、北雁南飞，词人也是从北方流落南方。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08297" y="3013057"/>
            <a:ext cx="201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亡夫之痛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59627" y="6162248"/>
            <a:ext cx="2663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国破家亡之苦</a:t>
            </a:r>
          </a:p>
        </p:txBody>
      </p:sp>
      <p:sp>
        <p:nvSpPr>
          <p:cNvPr id="13" name="横卷形 12"/>
          <p:cNvSpPr/>
          <p:nvPr/>
        </p:nvSpPr>
        <p:spPr>
          <a:xfrm>
            <a:off x="4625470" y="470675"/>
            <a:ext cx="5795963" cy="1143000"/>
          </a:xfrm>
          <a:prstGeom prst="horizontalScroll">
            <a:avLst>
              <a:gd name="adj" fmla="val 12500"/>
            </a:avLst>
          </a:prstGeom>
          <a:noFill/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54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雁</a:t>
            </a:r>
          </a:p>
        </p:txBody>
      </p:sp>
    </p:spTree>
    <p:extLst>
      <p:ext uri="{BB962C8B-B14F-4D97-AF65-F5344CB8AC3E}">
        <p14:creationId xmlns:p14="http://schemas.microsoft.com/office/powerpoint/2010/main" val="166146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3" name="组合 2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147458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601200" y="0"/>
            <a:ext cx="259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47459"/>
          <p:cNvSpPr txBox="1">
            <a:spLocks noChangeArrowheads="1"/>
          </p:cNvSpPr>
          <p:nvPr/>
        </p:nvSpPr>
        <p:spPr bwMode="auto">
          <a:xfrm>
            <a:off x="5535980" y="723406"/>
            <a:ext cx="20955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-145526" y="2007809"/>
            <a:ext cx="54721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en-US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黄花”有没有寓意呢？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0" y="2728901"/>
            <a:ext cx="9156411" cy="1846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莫道不消魂，帘卷西风，人比黄花瘦。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4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清照</a:t>
            </a:r>
            <a:r>
              <a:rPr lang="en-US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醉花阴</a:t>
            </a:r>
            <a:r>
              <a:rPr lang="en-US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42478" y="4755572"/>
            <a:ext cx="8604539" cy="179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结论：黄花喻憔悴的容颜</a:t>
            </a:r>
            <a:r>
              <a:rPr lang="en-US" altLang="zh-CN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孤苦伶仃的晚境。</a:t>
            </a:r>
          </a:p>
        </p:txBody>
      </p:sp>
      <p:pic>
        <p:nvPicPr>
          <p:cNvPr id="14" name="图片 147464" descr="图片5 拷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4624" y="394770"/>
            <a:ext cx="147637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773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93196">
            <a:off x="1612588" y="-3184759"/>
            <a:ext cx="6241071" cy="780268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1FA681F-A961-4A30-8FE4-EC08058508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2814544"/>
            <a:ext cx="7825654" cy="391282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BD465A7-4DE9-4727-93BD-88E05296C7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614" y="1656908"/>
            <a:ext cx="3810770" cy="507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14348"/>
      </p:ext>
    </p:extLst>
  </p:cSld>
  <p:clrMapOvr>
    <a:masterClrMapping/>
  </p:clrMapOvr>
  <p:transition spd="slow">
    <p:push dir="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3" name="组合 2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47279" y="1870075"/>
            <a:ext cx="10073121" cy="3416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清明时节雨纷纷，路上行人欲断魂。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r>
              <a:rPr lang="en-US" altLang="zh-CN" sz="36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夜阑卧听风吹雨，铁马冰河入梦来。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十一月四日风雨大作</a:t>
            </a: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70991" y="5481193"/>
            <a:ext cx="638911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雨是哀伤﹑愁思的象征</a:t>
            </a:r>
            <a:endParaRPr lang="zh-CN" altLang="en-US" sz="4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78506" y="62575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6000"/>
          </a:p>
        </p:txBody>
      </p:sp>
    </p:spTree>
    <p:extLst>
      <p:ext uri="{BB962C8B-B14F-4D97-AF65-F5344CB8AC3E}">
        <p14:creationId xmlns:p14="http://schemas.microsoft.com/office/powerpoint/2010/main" val="2430063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3" name="组合 2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意向分析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162819"/>
          <p:cNvSpPr txBox="1">
            <a:spLocks noChangeArrowheads="1"/>
          </p:cNvSpPr>
          <p:nvPr/>
        </p:nvSpPr>
        <p:spPr bwMode="auto">
          <a:xfrm>
            <a:off x="7430889" y="497682"/>
            <a:ext cx="20955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573127" y="1659835"/>
            <a:ext cx="5472113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梧桐一叶知秋，牵愁惹恨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9188" y="2560529"/>
            <a:ext cx="10474903" cy="3323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寂寞梧桐，深院锁清秋。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                       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　煜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相见欢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梧桐半死清霜后，头白鸳鸯失伴飞。 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　铸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鹧鸪天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梧桐树，三更雨，不道离情正苦；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一叶叶，一声声，空阶滴到天明。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温庭筠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更漏子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2479" y="5942861"/>
            <a:ext cx="64087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梧桐是凄凉悲伤的象征</a:t>
            </a:r>
          </a:p>
        </p:txBody>
      </p:sp>
      <p:pic>
        <p:nvPicPr>
          <p:cNvPr id="12" name="图片 162823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64091" y="-20205"/>
            <a:ext cx="15017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6282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05939" y="4114801"/>
            <a:ext cx="218606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4840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442479" y="625753"/>
            <a:ext cx="4884107" cy="952500"/>
            <a:chOff x="6981825" y="5350055"/>
            <a:chExt cx="4884107" cy="952500"/>
          </a:xfrm>
        </p:grpSpPr>
        <p:grpSp>
          <p:nvGrpSpPr>
            <p:cNvPr id="4" name="组合 3"/>
            <p:cNvGrpSpPr/>
            <p:nvPr/>
          </p:nvGrpSpPr>
          <p:grpSpPr>
            <a:xfrm>
              <a:off x="7370133" y="5350055"/>
              <a:ext cx="4495799" cy="952500"/>
              <a:chOff x="1054101" y="736600"/>
              <a:chExt cx="4495799" cy="952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全词总结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6981825" y="5350055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3785">
            <a:off x="-445675" y="3183037"/>
            <a:ext cx="3919464" cy="391946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98570" y="1943473"/>
            <a:ext cx="89500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这首词是作者婚后所作，通过描述作者重阳节把酒赏菊的情景，烘托了一种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凄凉寂寥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的氛围，表达了作者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思念丈夫的孤独与寂寞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的心情。上片咏节令，写别愁；下片写赏菊情景。结尾三句，用黄花比喻人的憔悴，以瘦暗示相思之深，含蓄深沉，言有尽而意无穷。</a:t>
            </a:r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372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215" y="0"/>
            <a:ext cx="270778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83450" y="487924"/>
            <a:ext cx="5791212" cy="67117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59476" y="2219537"/>
            <a:ext cx="9095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en-US" altLang="zh-CN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  <a:r>
              <a:rPr lang="en-US" altLang="zh-CN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聆</a:t>
            </a:r>
            <a:r>
              <a:rPr lang="en-US" altLang="zh-CN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7200">
                <a:solidFill>
                  <a:srgbClr val="7D3B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6137" y="-262863"/>
            <a:ext cx="3136931" cy="3082565"/>
          </a:xfrm>
          <a:prstGeom prst="rect">
            <a:avLst/>
          </a:prstGeom>
        </p:spPr>
      </p:pic>
      <p:pic>
        <p:nvPicPr>
          <p:cNvPr id="7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2484100" y="12001500"/>
            <a:ext cx="355600" cy="495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716836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6DFAC24-5D34-4C4F-A76F-1C818E30D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400" y="112384"/>
            <a:ext cx="6858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894B459-F7B2-4174-A239-C72EA97B7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71302"/>
      </p:ext>
    </p:extLst>
  </p:cSld>
  <p:clrMapOvr>
    <a:masterClrMapping/>
  </p:clrMapOvr>
  <p:transition spd="slow">
    <p:push dir="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/>
        </p:nvGrpSpPr>
        <p:grpSpPr>
          <a:xfrm>
            <a:off x="378178" y="399369"/>
            <a:ext cx="4884107" cy="952500"/>
            <a:chOff x="672092" y="938212"/>
            <a:chExt cx="4884107" cy="952500"/>
          </a:xfrm>
        </p:grpSpPr>
        <p:grpSp>
          <p:nvGrpSpPr>
            <p:cNvPr id="3" name="组合 2"/>
            <p:cNvGrpSpPr/>
            <p:nvPr/>
          </p:nvGrpSpPr>
          <p:grpSpPr>
            <a:xfrm>
              <a:off x="1060400" y="938212"/>
              <a:ext cx="4495799" cy="952500"/>
              <a:chOff x="1054101" y="736600"/>
              <a:chExt cx="4495799" cy="95250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D3B0D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作者简介</a:t>
                </a:r>
                <a:endParaRPr lang="zh-CN" altLang="en-US" sz="4800">
                  <a:solidFill>
                    <a:srgbClr val="7D3B0D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672092" y="938212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D3B0D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6504" y="1412620"/>
            <a:ext cx="7200899" cy="582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李清照，字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漱玉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易安居士 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山东济南人，宋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婉约词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人的代表之一。留有作品集</a:t>
            </a:r>
            <a:r>
              <a:rPr lang="en-US" altLang="zh-CN" sz="24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漱玉词</a:t>
            </a:r>
            <a:r>
              <a:rPr lang="en-US" altLang="zh-CN" sz="2400" b="1" u="sng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有“千古第一才女”之称。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李清照，又叫“李三瘦”。是个名副其实的“官二代”。在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“女子无才便是德”的封建社会，她却偏偏聪慧机敏，才华横溢，喝酒，赌博，改嫁，休夫，我行我素</a:t>
            </a:r>
            <a:r>
              <a:rPr lang="zh-CN" altLang="en-US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。她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写词，一不小心就成了一代词宗，与李后主、苏轼并肩。她写诗，也是巾帼不让须眉，豪情天纵。</a:t>
            </a:r>
            <a:endParaRPr lang="en-US" altLang="zh-CN" sz="240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zh-CN" altLang="en-US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C30335-F567-43F0-8697-3D31BD10D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403" y="0"/>
            <a:ext cx="48345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233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293920"/>
            <a:ext cx="11985171" cy="6450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李清照生平大事记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1103-1126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年：与赵明诚结婚，婚后融洽欢娱，共同致力于金石书画的研究，度过了这生中最安宁、幸福的日子。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1126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年：北宋末日，腐败透顶，金兵入侵，围困京师。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1127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年：金灭北宋，二人所存的十余屋金石书画在战火中焚为灰烬。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1129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年：赵明诚孤身赴任，身染重病，八月十八日去世， 终年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岁，李清照时年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1130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年：李清照为赵明诚解不白之冤，在越州、台州、黄岩、温州之间漂泊。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1131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年：卜居浙江会稽，又逢盗贼，重病缠身，几欲丧命。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1132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年夏：再</a:t>
            </a:r>
            <a:r>
              <a:rPr lang="zh-CN" altLang="en-US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嫁张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汝舟，可惜遇人不淑，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月提出诉讼，与张汝舟离婚。被判刑两年。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1134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年：整理完成赵明诚遗著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金石录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1151-1155</a:t>
            </a:r>
            <a:r>
              <a:rPr lang="zh-CN" altLang="en-US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年：李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清照没有子嗣，凄然一身，悲苦地离开人世。</a:t>
            </a:r>
            <a:endParaRPr lang="en-US" altLang="zh-CN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3200" b="1" kern="10">
                <a:ln w="9525">
                  <a:noFill/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少历繁华，中经丧乱，晚景凄凉。</a:t>
            </a:r>
            <a:endParaRPr lang="zh-CN" altLang="en-US" sz="3200" b="1" kern="10">
              <a:ln w="9525">
                <a:noFill/>
                <a:round/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0851742"/>
      </p:ext>
    </p:extLst>
  </p:cSld>
  <p:clrMapOvr>
    <a:masterClrMapping/>
  </p:clrMapOvr>
  <p:transition spd="slow">
    <p:push dir="u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7BE7B68D-BD20-4982-86F7-2C8DD472B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678" y="125659"/>
            <a:ext cx="9629844" cy="637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李清照词风格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清新婉丽</a:t>
            </a:r>
            <a:r>
              <a:rPr kumimoji="1" lang="zh-CN" altLang="en-US" sz="3200" b="1" u="none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婉约派</a:t>
            </a:r>
            <a:r>
              <a:rPr kumimoji="1" lang="zh-CN" altLang="en-US" sz="3200" b="1" u="none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的代表。创作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以南渡为界</a:t>
            </a:r>
            <a:r>
              <a:rPr kumimoji="1" lang="zh-CN" altLang="en-US" sz="3200" b="1" u="none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分为前后两个时期：</a:t>
            </a:r>
            <a:endParaRPr kumimoji="1" lang="en-US" altLang="zh-CN" sz="3200" b="1" u="none">
              <a:solidFill>
                <a:srgbClr val="4D4D4D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南渡前：描写少女、少妇时期的生活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kumimoji="1" lang="en-US" altLang="zh-CN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闺怨离愁 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词风</a:t>
            </a:r>
            <a:r>
              <a:rPr kumimoji="1" lang="en-US" altLang="zh-CN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清丽柔媚</a:t>
            </a: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南渡后：表现思夫、思乡、思国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kumimoji="1" lang="en-US" altLang="zh-CN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怀旧悼亡 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词风</a:t>
            </a:r>
            <a:r>
              <a:rPr kumimoji="1" lang="en-US" altLang="zh-CN" sz="3200" b="1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凄婉哀怨</a:t>
            </a:r>
          </a:p>
        </p:txBody>
      </p:sp>
      <p:pic>
        <p:nvPicPr>
          <p:cNvPr id="4" name="图片 12306" descr="22">
            <a:extLst>
              <a:ext uri="{FF2B5EF4-FFF2-40B4-BE49-F238E27FC236}">
                <a16:creationId xmlns:a16="http://schemas.microsoft.com/office/drawing/2014/main" id="{FB8083DA-D238-47E4-85F0-A3D58D6A7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4788" y="1045358"/>
            <a:ext cx="4203964" cy="545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060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36153" y="1922895"/>
            <a:ext cx="6907647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点绛唇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蹴罢秋千，起来慵整纤纤手。</a:t>
            </a:r>
            <a:endParaRPr lang="en-US" altLang="zh-CN" sz="3600" b="1" smtClean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露浓花瘦，薄汗轻衣透。</a:t>
            </a:r>
            <a:b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见客入来，袜刬金钗溜。</a:t>
            </a:r>
            <a:endParaRPr lang="en-US" altLang="zh-CN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和羞走，倚门回首，却把青梅嗅。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8103">
            <a:off x="6743235" y="-2354016"/>
            <a:ext cx="5485451" cy="6858000"/>
          </a:xfrm>
          <a:prstGeom prst="rect">
            <a:avLst/>
          </a:prstGeom>
        </p:spPr>
      </p:pic>
      <p:pic>
        <p:nvPicPr>
          <p:cNvPr id="5" name="Picture 8" descr="b4131aefae2141012df534c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ECE5"/>
              </a:clrFrom>
              <a:clrTo>
                <a:srgbClr val="F5EC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5" t="33049" r="5884" b="6471"/>
          <a:stretch>
            <a:fillRect/>
          </a:stretch>
        </p:blipFill>
        <p:spPr bwMode="auto">
          <a:xfrm flipH="1">
            <a:off x="9366934" y="2715491"/>
            <a:ext cx="2737754" cy="414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362143"/>
      </p:ext>
    </p:extLst>
  </p:cSld>
  <p:clrMapOvr>
    <a:masterClrMapping/>
  </p:clrMapOvr>
  <p:transition spd="slow">
    <p:push dir="u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86A8FF9-F367-4C0E-8457-0E3CD72689E7}"/>
              </a:ext>
            </a:extLst>
          </p:cNvPr>
          <p:cNvSpPr/>
          <p:nvPr/>
        </p:nvSpPr>
        <p:spPr>
          <a:xfrm>
            <a:off x="126898" y="170785"/>
            <a:ext cx="11769970" cy="668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3000"/>
              </a:lnSpc>
              <a:spcBef>
                <a:spcPts val="2000"/>
              </a:spcBef>
            </a:pPr>
            <a:r>
              <a:rPr lang="zh-CN" altLang="en-US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李清照是因为那首著名的</a:t>
            </a:r>
            <a:r>
              <a:rPr lang="en-US" altLang="zh-CN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声声慢</a:t>
            </a:r>
            <a:r>
              <a:rPr lang="en-US" altLang="zh-CN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被人们所记住的。那是一种凄冷的美，特别是那句</a:t>
            </a: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“寻寻觅觅，冷冷清清，凄凄惨惨戚戚”，简直成了她个人的专有品牌，彪炳于文学史，空前绝后，没有任何人敢于企及。</a:t>
            </a:r>
          </a:p>
          <a:p>
            <a:pPr indent="457200">
              <a:lnSpc>
                <a:spcPts val="3000"/>
              </a:lnSpc>
              <a:spcBef>
                <a:spcPts val="2000"/>
              </a:spcBef>
            </a:pPr>
            <a:r>
              <a:rPr lang="zh-CN" altLang="en-US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于是，她便被当作了愁的化身。当我们穿过</a:t>
            </a:r>
            <a:r>
              <a:rPr lang="zh-CN" altLang="en-US" sz="2200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历史的尘烟咀嚼她的愁情时，才发现在中国三千年的古代文学史中，特立独行，登峰造极的女性也就只有她一人。而对她的解读又“怎一个愁字了得”。</a:t>
            </a:r>
          </a:p>
          <a:p>
            <a:pPr indent="457200">
              <a:lnSpc>
                <a:spcPts val="3000"/>
              </a:lnSpc>
              <a:spcBef>
                <a:spcPts val="2000"/>
              </a:spcBef>
            </a:pPr>
            <a:r>
              <a:rPr lang="zh-CN" altLang="en-US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其实李清照在</a:t>
            </a:r>
            <a:r>
              <a:rPr lang="zh-CN" altLang="en-US" sz="2200" b="1" i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写这首词前</a:t>
            </a:r>
            <a:r>
              <a:rPr lang="zh-CN" altLang="en-US" sz="2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，曾经有过太多太多的</a:t>
            </a:r>
            <a:r>
              <a:rPr lang="zh-CN" altLang="en-US" sz="2200" b="1" i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zh-CN" altLang="en-US" sz="2200" b="1" i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indent="457200">
              <a:lnSpc>
                <a:spcPts val="3000"/>
              </a:lnSpc>
              <a:spcBef>
                <a:spcPts val="2000"/>
              </a:spcBef>
            </a:pPr>
            <a:r>
              <a:rPr lang="zh-CN" altLang="en-US" sz="2200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李清照于宋神宗元丰七年（</a:t>
            </a:r>
            <a:r>
              <a:rPr lang="en-US" altLang="zh-CN" sz="2200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1084</a:t>
            </a:r>
            <a:r>
              <a:rPr lang="zh-CN" altLang="en-US" sz="2200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年）出生于一个官宦人家。父亲李格非进士出身，在朝为官，地位并不算低，是学者兼文学家，又是苏东坡的学生。母亲也是名门闺秀，善文学。这样的出身，在当时对一个女子来说是很可贵的。</a:t>
            </a:r>
          </a:p>
          <a:p>
            <a:pPr indent="457200">
              <a:lnSpc>
                <a:spcPts val="3000"/>
              </a:lnSpc>
              <a:spcBef>
                <a:spcPts val="2000"/>
              </a:spcBef>
            </a:pPr>
            <a:r>
              <a:rPr lang="zh-CN" altLang="en-US" sz="2200" b="1" i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官宦门第及政治活动的濡染，使她视界开阔，气质高贵。而文学艺术的熏陶，又让她能更深切细微地感知生活，体验美感。</a:t>
            </a:r>
            <a:r>
              <a:rPr lang="zh-CN" altLang="en-US" sz="2200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因为不可能有当时的照片传世，我们现在无从知道她的相貌。但据这出身的推测，再参考她以后诗词所流露的神韵，她该天生就是一个美人坯子。</a:t>
            </a:r>
            <a:endParaRPr lang="en-US" altLang="zh-CN" sz="2200" b="1" i="0">
              <a:solidFill>
                <a:srgbClr val="333333"/>
              </a:solidFill>
              <a:effectLst/>
              <a:latin typeface="楷体" pitchFamily="49" charset="-122"/>
              <a:ea typeface="楷体" pitchFamily="49" charset="-122"/>
            </a:endParaRPr>
          </a:p>
          <a:p>
            <a:pPr indent="457200" algn="r">
              <a:lnSpc>
                <a:spcPts val="2640"/>
              </a:lnSpc>
              <a:spcBef>
                <a:spcPts val="2000"/>
              </a:spcBef>
            </a:pPr>
            <a:r>
              <a:rPr lang="en-US" altLang="zh-CN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梁衡</a:t>
            </a:r>
            <a:r>
              <a:rPr lang="en-US" altLang="zh-CN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乱世中的美神</a:t>
            </a:r>
            <a:r>
              <a:rPr lang="en-US" altLang="zh-CN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节选</a:t>
            </a:r>
          </a:p>
        </p:txBody>
      </p:sp>
    </p:spTree>
    <p:extLst>
      <p:ext uri="{BB962C8B-B14F-4D97-AF65-F5344CB8AC3E}">
        <p14:creationId xmlns:p14="http://schemas.microsoft.com/office/powerpoint/2010/main" val="1845795979"/>
      </p:ext>
    </p:extLst>
  </p:cSld>
  <p:clrMapOvr>
    <a:masterClrMapping/>
  </p:clrMapOvr>
  <p:transition spd="slow">
    <p:push dir="u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41332" y="114300"/>
            <a:ext cx="4352925" cy="6449786"/>
          </a:xfrm>
          <a:prstGeom prst="rect">
            <a:avLst/>
          </a:prstGeom>
          <a:noFill/>
          <a:ln w="19050">
            <a:solidFill>
              <a:srgbClr val="7D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383171" y="304800"/>
            <a:ext cx="4884107" cy="952500"/>
            <a:chOff x="6572250" y="781050"/>
            <a:chExt cx="4884107" cy="952500"/>
          </a:xfrm>
        </p:grpSpPr>
        <p:grpSp>
          <p:nvGrpSpPr>
            <p:cNvPr id="5" name="组合 4"/>
            <p:cNvGrpSpPr/>
            <p:nvPr/>
          </p:nvGrpSpPr>
          <p:grpSpPr>
            <a:xfrm>
              <a:off x="6960558" y="781050"/>
              <a:ext cx="4495799" cy="952500"/>
              <a:chOff x="1054101" y="736600"/>
              <a:chExt cx="4495799" cy="9525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4101" y="736600"/>
                <a:ext cx="4495799" cy="952500"/>
              </a:xfrm>
              <a:prstGeom prst="rect">
                <a:avLst/>
              </a:prstGeom>
              <a:noFill/>
              <a:ln w="19050">
                <a:solidFill>
                  <a:srgbClr val="7D3B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209694" y="797351"/>
                <a:ext cx="41846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smtClean="0">
                    <a:solidFill>
                      <a:srgbClr val="7D3B0D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整体感知</a:t>
                </a:r>
                <a:endParaRPr lang="zh-CN" altLang="en-US" sz="4800">
                  <a:solidFill>
                    <a:srgbClr val="7D3B0D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572250" y="781050"/>
              <a:ext cx="304800" cy="952500"/>
            </a:xfrm>
            <a:prstGeom prst="rect">
              <a:avLst/>
            </a:prstGeom>
            <a:solidFill>
              <a:srgbClr val="7D3B0D"/>
            </a:solidFill>
            <a:ln>
              <a:solidFill>
                <a:srgbClr val="7D3B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429250" y="1502227"/>
            <a:ext cx="666613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声声慢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寻寻觅觅，冷冷清清，凄凄惨惨戚戚。乍暖还寒时候，最难将息。三杯两盏淡酒，怎敌他、晚来风急！雁过也，正伤心，却是旧时相识。</a:t>
            </a:r>
            <a:b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满地黄花堆积，憔悴损，如今有谁堪摘？守着窗儿，独自怎生得黑！梧桐更兼细雨，到黄昏、点点滴滴。这次第，怎一个愁字了得！</a:t>
            </a:r>
          </a:p>
        </p:txBody>
      </p:sp>
      <p:pic>
        <p:nvPicPr>
          <p:cNvPr id="11" name="Picture 2" descr="xian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855" y="365551"/>
            <a:ext cx="3879880" cy="59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740834"/>
      </p:ext>
    </p:extLst>
  </p:cSld>
  <p:clrMapOvr>
    <a:masterClrMapping/>
  </p:clrMapOvr>
  <p:transition spd="slow">
    <p:wipe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109</Paragraphs>
  <Slides>23</Slides>
  <Notes>3</Notes>
  <TotalTime>240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等线 Light</vt:lpstr>
      <vt:lpstr>等线</vt:lpstr>
      <vt:lpstr>楷体</vt:lpstr>
      <vt:lpstr>禹卫书法行书简体
</vt:lpstr>
      <vt:lpstr>宋体</vt:lpstr>
      <vt:lpstr>黑体</vt:lpstr>
      <vt:lpstr>Times New Roman</vt:lpstr>
      <vt:lpstr>Wingdings</vt:lpstr>
      <vt:lpstr>华文新魏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Wang Zewei</dc:creator>
  <cp:lastModifiedBy>Wang Zewei</cp:lastModifiedBy>
  <cp:revision>12</cp:revision>
  <dcterms:created xsi:type="dcterms:W3CDTF">2017-05-21T05:34:57Z</dcterms:created>
  <dcterms:modified xsi:type="dcterms:W3CDTF">2020-09-17T03:09:11Z</dcterms:modified>
</cp:coreProperties>
</file>