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256" r:id="rId2"/>
    <p:sldId id="1051" r:id="rId3"/>
    <p:sldId id="1052" r:id="rId4"/>
    <p:sldId id="1054" r:id="rId5"/>
    <p:sldId id="1053" r:id="rId6"/>
    <p:sldId id="420" r:id="rId7"/>
    <p:sldId id="421" r:id="rId8"/>
    <p:sldId id="416" r:id="rId9"/>
    <p:sldId id="418" r:id="rId10"/>
    <p:sldId id="264" r:id="rId11"/>
    <p:sldId id="298" r:id="rId12"/>
    <p:sldId id="265" r:id="rId13"/>
    <p:sldId id="1055" r:id="rId14"/>
    <p:sldId id="1056" r:id="rId15"/>
    <p:sldId id="1058" r:id="rId16"/>
    <p:sldId id="1060" r:id="rId17"/>
    <p:sldId id="1068" r:id="rId18"/>
    <p:sldId id="1063" r:id="rId19"/>
    <p:sldId id="1050" r:id="rId20"/>
    <p:sldId id="1035" r:id="rId21"/>
    <p:sldId id="541" r:id="rId22"/>
    <p:sldId id="1066" r:id="rId23"/>
    <p:sldId id="1067" r:id="rId24"/>
    <p:sldId id="278" r:id="rId25"/>
    <p:sldId id="1069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2813" autoAdjust="0"/>
  </p:normalViewPr>
  <p:slideViewPr>
    <p:cSldViewPr snapToGrid="0">
      <p:cViewPr varScale="1">
        <p:scale>
          <a:sx n="63" d="100"/>
          <a:sy n="63" d="100"/>
        </p:scale>
        <p:origin x="-114" y="-4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B9E14FD6-BBDC-4ED1-BFE4-8E2F434CD41E}" type="datetimeFigureOut">
              <a:rPr lang="zh-CN" altLang="en-US" smtClean="0"/>
              <a:t>2021-4-16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B798ADDD-03EA-4178-9885-A013B02109B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399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黑体" panose="02010609060101010101" pitchFamily="49" charset="-122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98ADDD-03EA-4178-9885-A013B02109B4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798ADDD-03EA-4178-9885-A013B02109B4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endParaRPr lang="zh-CN" altLang="en-US"/>
          </a:p>
        </p:txBody>
      </p:sp>
      <p:sp>
        <p:nvSpPr>
          <p:cNvPr id="5120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B906AC6E-0302-44B0-BC77-74DC4CA8233D}" type="slidenum">
              <a:rPr lang="zh-CN" altLang="en-US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5222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68C14B8E-F68D-4302-A49F-C4CFA8A7D8FB}" type="slidenum">
              <a:rPr lang="zh-CN" altLang="en-US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/>
          <p:cNvSpPr/>
          <p:nvPr userDrawn="1"/>
        </p:nvSpPr>
        <p:spPr>
          <a:xfrm>
            <a:off x="2771077" y="1573522"/>
            <a:ext cx="7036444" cy="394633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与项目符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标题文本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9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fld id="{86CB4B4D-7CA3-9044-876B-883B54F8677D}" type="slidenum">
              <a:rPr lang="en-US" altLang="zh-CN" smtClean="0"/>
              <a:t>‹#›</a:t>
            </a:fld>
            <a:endParaRPr lang="en-US" altLang="zh-CN"/>
          </a:p>
        </p:txBody>
      </p:sp>
      <p:sp>
        <p:nvSpPr>
          <p:cNvPr id="5" name="正文级别 1…"/>
          <p:cNvSpPr txBox="1">
            <a:spLocks noGrp="1"/>
          </p:cNvSpPr>
          <p:nvPr>
            <p:ph idx="1" hasCustomPrompt="1"/>
          </p:nvPr>
        </p:nvSpPr>
        <p:spPr>
          <a:xfrm>
            <a:off x="1551929" y="2053198"/>
            <a:ext cx="7614369" cy="3541273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normAutofit/>
          </a:bodyPr>
          <a:lstStyle>
            <a:lvl1pPr marL="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>
              <a:buBlip>
                <a:blip r:embed="rId2"/>
              </a:buBlip>
            </a:lvl2pPr>
            <a:lvl3pPr marL="6731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00965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1346200" indent="0">
              <a:buFont typeface="Arial" panose="020B0604020202020204" pitchFamily="34" charset="0"/>
              <a:buNone/>
              <a:defRPr b="0">
                <a:solidFill>
                  <a:srgbClr val="FFFFFF">
                    <a:alpha val="8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</a:lstStyle>
          <a:p>
            <a:r>
              <a:rPr err="1"/>
              <a:t>正文级别 1</a:t>
            </a:r>
            <a:endParaRPr/>
          </a:p>
          <a:p>
            <a:pPr lvl="2"/>
            <a:r>
              <a:rPr err="1"/>
              <a:t>正文级别 3</a:t>
            </a:r>
            <a:endParaRPr/>
          </a:p>
          <a:p>
            <a:pPr lvl="3"/>
            <a:r>
              <a:rPr err="1"/>
              <a:t>正文级别 4</a:t>
            </a:r>
            <a:endParaRPr/>
          </a:p>
          <a:p>
            <a:pPr lvl="4"/>
            <a:r>
              <a:rPr err="1"/>
              <a:t>正文级别 5</a:t>
            </a:r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3886200" y="1655445"/>
            <a:ext cx="4420235" cy="1322070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80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驿路梨花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869815" y="3646805"/>
            <a:ext cx="2453005" cy="706755"/>
          </a:xfrm>
          <a:prstGeom prst="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第一课时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18518" y="2568131"/>
            <a:ext cx="9495342" cy="2733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50000"/>
              </a:lnSpc>
              <a:defRPr/>
            </a:pP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陡</a:t>
            </a:r>
            <a:r>
              <a:rPr lang="zh-CN" altLang="en-US" sz="3735" b="1" u="sng">
                <a:solidFill>
                  <a:srgbClr val="0C933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峭</a:t>
            </a: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　　  </a:t>
            </a:r>
            <a:r>
              <a:rPr lang="zh-CN" altLang="en-US" sz="3735" b="1" u="sng">
                <a:solidFill>
                  <a:srgbClr val="0C933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露</a:t>
            </a: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宿　　 </a:t>
            </a:r>
            <a:r>
              <a:rPr lang="zh-CN" altLang="en-US" sz="3735" b="1" u="sng">
                <a:solidFill>
                  <a:srgbClr val="0C933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喷</a:t>
            </a: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香    </a:t>
            </a:r>
            <a:r>
              <a:rPr lang="zh-CN" altLang="en-US" sz="3735" b="1" u="sng">
                <a:solidFill>
                  <a:srgbClr val="0C933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菌</a:t>
            </a: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子  </a:t>
            </a:r>
            <a:endParaRPr lang="en-US" altLang="zh-CN" sz="3735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50000"/>
              </a:lnSpc>
              <a:defRPr/>
            </a:pPr>
            <a:r>
              <a:rPr lang="zh-CN" altLang="en-US" sz="3735" b="1" u="sng">
                <a:solidFill>
                  <a:srgbClr val="0C933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麂</a:t>
            </a: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子      </a:t>
            </a:r>
            <a:r>
              <a:rPr lang="zh-CN" altLang="en-US" sz="3735" b="1" u="sng">
                <a:solidFill>
                  <a:srgbClr val="0C933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撵</a:t>
            </a: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走    花</a:t>
            </a:r>
            <a:r>
              <a:rPr lang="zh-CN" altLang="en-US" sz="3735" b="1" u="sng">
                <a:solidFill>
                  <a:srgbClr val="0C9337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丛</a:t>
            </a:r>
          </a:p>
        </p:txBody>
      </p:sp>
      <p:sp>
        <p:nvSpPr>
          <p:cNvPr id="26640" name="文本框 56"/>
          <p:cNvSpPr txBox="1">
            <a:spLocks noChangeArrowheads="1"/>
          </p:cNvSpPr>
          <p:nvPr/>
        </p:nvSpPr>
        <p:spPr bwMode="auto">
          <a:xfrm>
            <a:off x="729883" y="1397344"/>
            <a:ext cx="4163483" cy="584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kumimoji="1" lang="en-US" altLang="zh-CN" sz="3200" b="1">
                <a:latin typeface="Adobe 黑体 Std R" pitchFamily="34" charset="-122"/>
                <a:ea typeface="黑体" panose="02010609060101010101" pitchFamily="49" charset="-122"/>
              </a:rPr>
              <a:t>  </a:t>
            </a:r>
            <a:r>
              <a:rPr kumimoji="1"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读一读字音</a:t>
            </a:r>
          </a:p>
        </p:txBody>
      </p:sp>
      <p:sp>
        <p:nvSpPr>
          <p:cNvPr id="26629" name="TextBox 2"/>
          <p:cNvSpPr txBox="1">
            <a:spLocks noChangeArrowheads="1"/>
          </p:cNvSpPr>
          <p:nvPr/>
        </p:nvSpPr>
        <p:spPr bwMode="auto">
          <a:xfrm>
            <a:off x="14090652" y="2247901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184401" y="2493433"/>
            <a:ext cx="1011815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5" b="1" err="1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qiào</a:t>
            </a:r>
            <a:endParaRPr lang="zh-CN" altLang="en-US" sz="240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4362451" y="2493433"/>
            <a:ext cx="530915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lù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6210301" y="2493433"/>
            <a:ext cx="878767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pèn</a:t>
            </a:r>
            <a:endParaRPr lang="zh-CN" altLang="en-US" sz="240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8210551" y="2493433"/>
            <a:ext cx="771365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jùn</a:t>
            </a: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983318" y="3934884"/>
            <a:ext cx="396262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jǐ</a:t>
            </a:r>
            <a:endParaRPr lang="zh-CN" altLang="en-US" sz="3735" b="1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4032251" y="3934884"/>
            <a:ext cx="1011815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niǎn</a:t>
            </a:r>
            <a:endParaRPr lang="zh-CN" altLang="en-US" sz="240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6265334" y="3934884"/>
            <a:ext cx="1119217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735" b="1">
                <a:solidFill>
                  <a:srgbClr val="C00000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cóng</a:t>
            </a:r>
            <a:endParaRPr lang="zh-CN" altLang="en-US" sz="2400">
              <a:solidFill>
                <a:srgbClr val="C00000"/>
              </a:solidFill>
              <a:latin typeface="方正姚体" panose="02010601030101010101" pitchFamily="2" charset="-122"/>
              <a:ea typeface="方正姚体" panose="02010601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87469" y="319401"/>
            <a:ext cx="386262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字魂49号-逍遥行书" panose="00000500000000000000" pitchFamily="2" charset="-122"/>
              </a:rPr>
              <a:t>基础检测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  <p:bldP spid="8" grpId="0"/>
      <p:bldP spid="13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74851" y="2048934"/>
            <a:ext cx="8697383" cy="336829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200000"/>
              </a:lnSpc>
              <a:defRPr/>
            </a:pP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修</a:t>
            </a:r>
            <a:r>
              <a:rPr lang="en-US" altLang="zh-CN" sz="3735" b="1" u="sng" err="1">
                <a:solidFill>
                  <a:srgbClr val="0C933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qì</a:t>
            </a:r>
            <a:r>
              <a:rPr lang="en-US" altLang="zh-CN" sz="3735" b="1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735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      晶</a:t>
            </a:r>
            <a:r>
              <a:rPr lang="en-US" altLang="zh-CN" sz="3735" b="1" u="sng" err="1">
                <a:solidFill>
                  <a:srgbClr val="0C933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yíng</a:t>
            </a:r>
            <a:r>
              <a:rPr lang="en-US" altLang="zh-CN" sz="3735" b="1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735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3735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en-US" altLang="zh-CN" sz="3735" b="1" u="sng" err="1">
                <a:solidFill>
                  <a:srgbClr val="0C933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bì</a:t>
            </a:r>
            <a:r>
              <a:rPr lang="en-US" altLang="zh-CN" sz="3735" b="1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735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风      竹</a:t>
            </a:r>
            <a:r>
              <a:rPr lang="en-US" altLang="zh-CN" sz="3735" b="1" u="sng" err="1">
                <a:solidFill>
                  <a:srgbClr val="0C933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miè</a:t>
            </a:r>
            <a:r>
              <a:rPr lang="en-US" altLang="zh-CN" sz="3735" b="1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735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3735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200000"/>
              </a:lnSpc>
              <a:defRPr/>
            </a:pP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火</a:t>
            </a:r>
            <a:r>
              <a:rPr lang="en-US" altLang="zh-CN" sz="3735" b="1" u="sng" err="1">
                <a:solidFill>
                  <a:srgbClr val="0C933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táng</a:t>
            </a:r>
            <a:r>
              <a:rPr lang="en-US" altLang="zh-CN" sz="3735" b="1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735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    打</a:t>
            </a:r>
            <a:r>
              <a:rPr lang="en-US" altLang="zh-CN" sz="3735" b="1" u="sng" err="1">
                <a:solidFill>
                  <a:srgbClr val="0C9337"/>
                </a:solidFill>
                <a:latin typeface="方正姚体" panose="02010601030101010101" pitchFamily="2" charset="-122"/>
                <a:ea typeface="方正姚体" panose="02010601030101010101" pitchFamily="2" charset="-122"/>
              </a:rPr>
              <a:t>rǎo</a:t>
            </a:r>
            <a:r>
              <a:rPr lang="en-US" altLang="zh-CN" sz="3735" b="1">
                <a:latin typeface="黑体" panose="02010609060101010101" pitchFamily="49" charset="-122"/>
                <a:ea typeface="黑体" panose="02010609060101010101" pitchFamily="49" charset="-122"/>
              </a:rPr>
              <a:t>(</a:t>
            </a:r>
            <a:r>
              <a:rPr lang="zh-CN" altLang="en-US" sz="3735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735" b="1"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endParaRPr lang="zh-CN" altLang="en-US" sz="3735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3196167" y="2457451"/>
            <a:ext cx="665567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735" b="1">
                <a:solidFill>
                  <a:srgbClr val="C00000"/>
                </a:solidFill>
                <a:latin typeface="宋体" panose="02010600030101010101" pitchFamily="2" charset="-122"/>
              </a:rPr>
              <a:t>葺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2683934" y="3583517"/>
            <a:ext cx="665567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735" b="1">
                <a:solidFill>
                  <a:srgbClr val="C00000"/>
                </a:solidFill>
                <a:latin typeface="宋体" panose="02010600030101010101" pitchFamily="2" charset="-122"/>
              </a:rPr>
              <a:t>避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7122585" y="2451100"/>
            <a:ext cx="665567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735" b="1">
                <a:solidFill>
                  <a:srgbClr val="C00000"/>
                </a:solidFill>
                <a:latin typeface="宋体" panose="02010600030101010101" pitchFamily="2" charset="-122"/>
              </a:rPr>
              <a:t>莹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6989234" y="3621617"/>
            <a:ext cx="665567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735" b="1">
                <a:solidFill>
                  <a:srgbClr val="C00000"/>
                </a:solidFill>
                <a:latin typeface="宋体" panose="02010600030101010101" pitchFamily="2" charset="-122"/>
              </a:rPr>
              <a:t>篾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695701" y="4720167"/>
            <a:ext cx="665567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735" b="1">
                <a:solidFill>
                  <a:srgbClr val="C00000"/>
                </a:solidFill>
                <a:latin typeface="宋体" panose="02010600030101010101" pitchFamily="2" charset="-122"/>
              </a:rPr>
              <a:t>塘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6980767" y="4732867"/>
            <a:ext cx="665567" cy="6667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735" b="1">
                <a:solidFill>
                  <a:srgbClr val="C00000"/>
                </a:solidFill>
                <a:latin typeface="宋体" panose="02010600030101010101" pitchFamily="2" charset="-122"/>
              </a:rPr>
              <a:t>扰</a:t>
            </a:r>
            <a:endParaRPr lang="zh-CN" altLang="en-US" sz="2400">
              <a:solidFill>
                <a:srgbClr val="C0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264857" y="943947"/>
            <a:ext cx="386262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字魂49号-逍遥行书" panose="00000500000000000000" pitchFamily="2" charset="-122"/>
              </a:rPr>
              <a:t>写对字形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3" grpId="0"/>
      <p:bldP spid="4" grpId="0"/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矩形 4"/>
          <p:cNvSpPr>
            <a:spLocks noChangeArrowheads="1"/>
          </p:cNvSpPr>
          <p:nvPr/>
        </p:nvSpPr>
        <p:spPr bwMode="auto">
          <a:xfrm>
            <a:off x="1337734" y="1864784"/>
            <a:ext cx="10073217" cy="430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665" b="1">
                <a:solidFill>
                  <a:srgbClr val="FF0000"/>
                </a:solidFill>
                <a:latin typeface="宋体" panose="02010600030101010101" pitchFamily="2" charset="-122"/>
              </a:rPr>
              <a:t>1.</a:t>
            </a:r>
            <a:r>
              <a:rPr lang="zh-CN" altLang="en-US" sz="2665" b="1">
                <a:solidFill>
                  <a:srgbClr val="FF0000"/>
                </a:solidFill>
                <a:latin typeface="宋体" panose="02010600030101010101" pitchFamily="2" charset="-122"/>
              </a:rPr>
              <a:t>修葺：</a:t>
            </a:r>
            <a:endParaRPr lang="en-US" altLang="zh-CN" sz="2665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665" b="1">
                <a:solidFill>
                  <a:srgbClr val="FF0000"/>
                </a:solidFill>
                <a:latin typeface="宋体" panose="02010600030101010101" pitchFamily="2" charset="-122"/>
              </a:rPr>
              <a:t>2.</a:t>
            </a:r>
            <a:r>
              <a:rPr lang="zh-CN" altLang="en-US" sz="2665" b="1">
                <a:solidFill>
                  <a:srgbClr val="FF0000"/>
                </a:solidFill>
                <a:latin typeface="宋体" panose="02010600030101010101" pitchFamily="2" charset="-122"/>
              </a:rPr>
              <a:t>折损：</a:t>
            </a:r>
            <a:endParaRPr lang="en-US" altLang="zh-CN" sz="2665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665" b="1">
                <a:solidFill>
                  <a:srgbClr val="FF0000"/>
                </a:solidFill>
                <a:latin typeface="宋体" panose="02010600030101010101" pitchFamily="2" charset="-122"/>
              </a:rPr>
              <a:t>3.</a:t>
            </a:r>
            <a:r>
              <a:rPr lang="zh-CN" altLang="en-US" sz="2665" b="1">
                <a:solidFill>
                  <a:srgbClr val="FF0000"/>
                </a:solidFill>
                <a:latin typeface="宋体" panose="02010600030101010101" pitchFamily="2" charset="-122"/>
              </a:rPr>
              <a:t>驿路：</a:t>
            </a:r>
            <a:endParaRPr lang="en-US" altLang="zh-CN" sz="2665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665" b="1">
                <a:solidFill>
                  <a:srgbClr val="FF0000"/>
                </a:solidFill>
                <a:latin typeface="宋体" panose="02010600030101010101" pitchFamily="2" charset="-122"/>
              </a:rPr>
              <a:t>4.</a:t>
            </a:r>
            <a:r>
              <a:rPr lang="zh-CN" altLang="en-US" sz="2665" b="1">
                <a:solidFill>
                  <a:srgbClr val="FF0000"/>
                </a:solidFill>
                <a:latin typeface="宋体" panose="02010600030101010101" pitchFamily="2" charset="-122"/>
              </a:rPr>
              <a:t>迷茫：</a:t>
            </a:r>
            <a:endParaRPr lang="en-US" altLang="zh-CN" sz="2665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665" b="1">
                <a:solidFill>
                  <a:srgbClr val="FF0000"/>
                </a:solidFill>
                <a:latin typeface="宋体" panose="02010600030101010101" pitchFamily="2" charset="-122"/>
              </a:rPr>
              <a:t>5.</a:t>
            </a:r>
            <a:r>
              <a:rPr lang="zh-CN" altLang="en-US" sz="2665" b="1">
                <a:solidFill>
                  <a:srgbClr val="FF0000"/>
                </a:solidFill>
                <a:latin typeface="宋体" panose="02010600030101010101" pitchFamily="2" charset="-122"/>
              </a:rPr>
              <a:t>恍惚：</a:t>
            </a:r>
          </a:p>
          <a:p>
            <a:pPr eaLnBrk="1" hangingPunct="1">
              <a:lnSpc>
                <a:spcPct val="150000"/>
              </a:lnSpc>
            </a:pPr>
            <a:r>
              <a:rPr lang="en-US" altLang="zh-CN" sz="2665" b="1">
                <a:solidFill>
                  <a:srgbClr val="FF0000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2665" b="1">
                <a:solidFill>
                  <a:srgbClr val="FF0000"/>
                </a:solidFill>
                <a:latin typeface="宋体" panose="02010600030101010101" pitchFamily="2" charset="-122"/>
              </a:rPr>
              <a:t>简陋：</a:t>
            </a:r>
            <a:endParaRPr lang="en-US" altLang="zh-CN" sz="2665" b="1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665" b="1">
                <a:solidFill>
                  <a:srgbClr val="FF0000"/>
                </a:solidFill>
                <a:latin typeface="宋体" panose="02010600030101010101" pitchFamily="2" charset="-122"/>
              </a:rPr>
              <a:t>7.</a:t>
            </a:r>
            <a:r>
              <a:rPr lang="zh-CN" altLang="en-US" sz="2665" b="1">
                <a:solidFill>
                  <a:srgbClr val="FF0000"/>
                </a:solidFill>
                <a:latin typeface="宋体" panose="02010600030101010101" pitchFamily="2" charset="-122"/>
              </a:rPr>
              <a:t>延伸：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2677585" y="1985433"/>
            <a:ext cx="5330305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65" b="1">
                <a:solidFill>
                  <a:srgbClr val="000000"/>
                </a:solidFill>
                <a:latin typeface="宋体" panose="02010600030101010101" pitchFamily="2" charset="-122"/>
              </a:rPr>
              <a:t>修理房屋。葺，用茅草覆盖房顶。</a:t>
            </a: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677584" y="2590800"/>
            <a:ext cx="797348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65" b="1">
                <a:solidFill>
                  <a:srgbClr val="000000"/>
                </a:solidFill>
                <a:latin typeface="宋体" panose="02010600030101010101" pitchFamily="2" charset="-122"/>
              </a:rPr>
              <a:t>因过分尊重使人承受不起，客套话。</a:t>
            </a: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2677584" y="3196167"/>
            <a:ext cx="956733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65" b="1">
                <a:solidFill>
                  <a:srgbClr val="000000"/>
                </a:solidFill>
                <a:latin typeface="宋体" panose="02010600030101010101" pitchFamily="2" charset="-122"/>
              </a:rPr>
              <a:t>这里指过往行人所走的道路。</a:t>
            </a: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2677584" y="4409017"/>
            <a:ext cx="9567333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65" b="1">
                <a:solidFill>
                  <a:srgbClr val="000000"/>
                </a:solidFill>
                <a:latin typeface="宋体" panose="02010600030101010101" pitchFamily="2" charset="-122"/>
              </a:rPr>
              <a:t>不真切，不清楚。</a:t>
            </a:r>
          </a:p>
        </p:txBody>
      </p:sp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677584" y="5014384"/>
            <a:ext cx="6019800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65" b="1">
                <a:latin typeface="宋体" panose="02010600030101010101" pitchFamily="2" charset="-122"/>
              </a:rPr>
              <a:t>简单粗陋不完备。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677584" y="3803651"/>
            <a:ext cx="9838267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65" b="1">
                <a:latin typeface="宋体" panose="02010600030101010101" pitchFamily="2" charset="-122"/>
              </a:rPr>
              <a:t>广阔而看不清楚。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677585" y="5621867"/>
            <a:ext cx="1899879" cy="502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665" b="1">
                <a:latin typeface="宋体" panose="02010600030101010101" pitchFamily="2" charset="-122"/>
              </a:rPr>
              <a:t>延长伸展。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944774" y="726510"/>
            <a:ext cx="386262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字魂49号-逍遥行书" panose="00000500000000000000" pitchFamily="2" charset="-122"/>
              </a:rPr>
              <a:t>词语释义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字魂49号-逍遥行书" panose="00000500000000000000" pitchFamily="2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4347" y="4139695"/>
            <a:ext cx="3359642" cy="198493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2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499616" y="2769393"/>
            <a:ext cx="9480550" cy="1319213"/>
          </a:xfrm>
          <a:prstGeom prst="rect">
            <a:avLst/>
          </a:prstGeom>
        </p:spPr>
        <p:txBody>
          <a:bodyPr>
            <a:noAutofit/>
          </a:bodyPr>
          <a:lstStyle/>
          <a:p>
            <a:pPr algn="l"/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故事里写到了哪些人物，他们分别做了什么事？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814099" y="1354931"/>
            <a:ext cx="9964737" cy="4148138"/>
          </a:xfrm>
          <a:prstGeom prst="rect">
            <a:avLst/>
          </a:prstGeom>
        </p:spPr>
        <p:txBody>
          <a:bodyPr anchor="t">
            <a:no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40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关注</a:t>
            </a:r>
            <a:r>
              <a:rPr lang="zh-CN" altLang="en-US" sz="40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elvetica Neue" panose="02000503000000020004"/>
              </a:rPr>
              <a:t>时间、地点</a:t>
            </a:r>
            <a:r>
              <a:rPr lang="zh-CN" altLang="en-US" sz="40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的变化；</a:t>
            </a:r>
            <a:endParaRPr lang="en-US" altLang="zh-CN" sz="40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40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关注</a:t>
            </a:r>
            <a:r>
              <a:rPr lang="zh-CN" altLang="en-US" sz="40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人物</a:t>
            </a:r>
            <a:r>
              <a:rPr lang="zh-CN" altLang="en-US" sz="40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对象</a:t>
            </a:r>
            <a:r>
              <a:rPr lang="en-US" altLang="zh-CN" sz="40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——“</a:t>
            </a:r>
            <a:r>
              <a:rPr lang="zh-CN" altLang="en-US" sz="40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谁”；</a:t>
            </a:r>
            <a:endParaRPr lang="en-US" altLang="zh-CN" sz="40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40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关注核心</a:t>
            </a:r>
            <a:r>
              <a:rPr lang="zh-CN" altLang="en-US" sz="40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动词</a:t>
            </a:r>
            <a:r>
              <a:rPr lang="en-US" altLang="zh-CN" sz="40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——“</a:t>
            </a:r>
            <a:r>
              <a:rPr lang="zh-CN" altLang="en-US" sz="40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干了什么”；</a:t>
            </a:r>
            <a:endParaRPr lang="en-US" altLang="zh-CN" sz="40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40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关注表达</a:t>
            </a:r>
            <a:r>
              <a:rPr lang="zh-CN" altLang="en-US" sz="40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情感</a:t>
            </a:r>
            <a:r>
              <a:rPr lang="zh-CN" altLang="en-US" sz="40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的词汇。</a:t>
            </a:r>
            <a:endParaRPr lang="en-US" altLang="zh-CN" sz="40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endParaRPr lang="en-US" altLang="zh-CN" sz="32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355725" y="1326371"/>
            <a:ext cx="9480550" cy="1753241"/>
          </a:xfrm>
          <a:prstGeom prst="rect">
            <a:avLst/>
          </a:prstGeom>
        </p:spPr>
        <p:txBody>
          <a:bodyPr>
            <a:noAutofit/>
          </a:bodyPr>
          <a:lstStyle/>
          <a:p>
            <a:pPr indent="720090" algn="l"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整篇文章是由多个小故事组成，这些小故事是围绕一个什么样的疑问展开的呢？</a:t>
            </a:r>
          </a:p>
        </p:txBody>
      </p:sp>
      <p:sp>
        <p:nvSpPr>
          <p:cNvPr id="3" name="矩形 2"/>
          <p:cNvSpPr/>
          <p:nvPr/>
        </p:nvSpPr>
        <p:spPr>
          <a:xfrm>
            <a:off x="2920544" y="3778388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0" i="0" u="none" strike="noStrike" kern="0" cap="none" spc="0" normalizeH="0" baseline="0" noProof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小茅屋的主人是谁？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199642" y="1130491"/>
            <a:ext cx="9480550" cy="1693862"/>
          </a:xfrm>
          <a:prstGeom prst="rect">
            <a:avLst/>
          </a:prstGeom>
        </p:spPr>
        <p:txBody>
          <a:bodyPr>
            <a:noAutofit/>
          </a:bodyPr>
          <a:lstStyle/>
          <a:p>
            <a:pPr indent="720090" algn="l">
              <a:lnSpc>
                <a:spcPct val="150000"/>
              </a:lnSpc>
            </a:pPr>
            <a:r>
              <a:rPr lang="zh-CN" altLang="en-US" sz="3600">
                <a:latin typeface="黑体" panose="02010609060101010101" pitchFamily="49" charset="-122"/>
                <a:ea typeface="黑体" panose="02010609060101010101" pitchFamily="49" charset="-122"/>
              </a:rPr>
              <a:t>围绕着“小茅屋的主人是谁”这个问题，文中刻画了哪些人物？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1113631" y="3429000"/>
            <a:ext cx="9964737" cy="2490788"/>
          </a:xfrm>
          <a:prstGeom prst="rect">
            <a:avLst/>
          </a:prstGeom>
        </p:spPr>
        <p:txBody>
          <a:bodyPr anchor="t">
            <a:normAutofit/>
          </a:bodyPr>
          <a:lstStyle/>
          <a:p>
            <a:pPr marL="0" indent="0">
              <a:lnSpc>
                <a:spcPct val="170000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Helvetica Neue" panose="02000503000000020004"/>
              </a:rPr>
              <a:t>“我”和老余</a:t>
            </a:r>
            <a:r>
              <a:rPr lang="en-US" altLang="zh-CN" sz="36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Helvetica Neue" panose="02000503000000020004"/>
              </a:rPr>
              <a:t>——</a:t>
            </a:r>
            <a:r>
              <a:rPr lang="zh-CN" altLang="en-US" sz="36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Helvetica Neue" panose="02000503000000020004"/>
              </a:rPr>
              <a:t>瑶族老人</a:t>
            </a:r>
            <a:r>
              <a:rPr lang="en-US" altLang="zh-CN" sz="36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Helvetica Neue" panose="02000503000000020004"/>
              </a:rPr>
              <a:t>——</a:t>
            </a:r>
            <a:r>
              <a:rPr lang="zh-CN" altLang="en-US" sz="36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Helvetica Neue" panose="02000503000000020004"/>
              </a:rPr>
              <a:t>哈尼小姑娘</a:t>
            </a:r>
            <a:r>
              <a:rPr lang="en-US" altLang="zh-CN" sz="36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Helvetica Neue" panose="02000503000000020004"/>
              </a:rPr>
              <a:t>——</a:t>
            </a:r>
            <a:r>
              <a:rPr lang="zh-CN" altLang="en-US" sz="36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Helvetica Neue" panose="02000503000000020004"/>
              </a:rPr>
              <a:t>解放军战士</a:t>
            </a:r>
            <a:r>
              <a:rPr lang="en-US" altLang="zh-CN" sz="36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Helvetica Neue" panose="02000503000000020004"/>
              </a:rPr>
              <a:t>——</a:t>
            </a:r>
            <a:r>
              <a:rPr lang="zh-CN" altLang="en-US" sz="36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Helvetica Neue" panose="02000503000000020004"/>
              </a:rPr>
              <a:t>梨花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5"/>
          <p:cNvGraphicFramePr>
            <a:graphicFrameLocks noGrp="1"/>
          </p:cNvGraphicFramePr>
          <p:nvPr>
            <p:ph idx="4294967295"/>
          </p:nvPr>
        </p:nvGraphicFramePr>
        <p:xfrm>
          <a:off x="1109091" y="1298686"/>
          <a:ext cx="10448144" cy="395393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908"/>
                <a:gridCol w="3141784"/>
                <a:gridCol w="4025436"/>
                <a:gridCol w="1499016"/>
              </a:tblGrid>
              <a:tr h="491613"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0" kern="100" cap="none" spc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</a:t>
                      </a:r>
                      <a:endParaRPr lang="zh-CN" sz="1800" b="0" kern="100" cap="none" spc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0" kern="100" cap="none" spc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所做好事</a:t>
                      </a:r>
                      <a:endParaRPr lang="zh-CN" sz="1800" b="0" kern="100" cap="none" spc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0" kern="100" cap="none" spc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做好事的</a:t>
                      </a:r>
                      <a:r>
                        <a:rPr lang="zh-CN" altLang="en-US" sz="2400" b="0" kern="100" cap="none" spc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原因</a:t>
                      </a:r>
                      <a:endParaRPr lang="zh-CN" sz="1800" b="0" kern="100" cap="none" spc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ct val="0"/>
                        </a:spcAft>
                      </a:pPr>
                      <a:r>
                        <a:rPr lang="zh-CN" sz="2400" b="0" kern="100" cap="none" spc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  <a:endParaRPr lang="zh-CN" sz="1800" b="0" kern="100" cap="none" spc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94225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“我”和老余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i="0" u="none" strike="noStrike" kern="100" cap="none" spc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Palatino"/>
                      </a:endParaRP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i="0" u="none" strike="noStrike" kern="100" cap="none" spc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Palatino"/>
                      </a:endParaRP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i="0" u="none" strike="noStrike" kern="100" cap="none" spc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Palatino"/>
                      </a:endParaRP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26777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瑶族老人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i="0" u="none" strike="noStrike" kern="100" cap="none" spc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Palatino"/>
                      </a:endParaRP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i="0" u="none" strike="noStrike" kern="100" cap="none" spc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Palatino"/>
                      </a:endParaRP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i="0" u="none" strike="noStrike" kern="100" cap="none" spc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Palatino"/>
                      </a:endParaRP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2574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哈尼小姑娘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i="0" u="none" strike="noStrike" kern="100" cap="none" spc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Palatino"/>
                      </a:endParaRP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i="0" u="none" strike="noStrike" kern="100" cap="none" spc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Palatino"/>
                      </a:endParaRP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i="0" u="none" strike="noStrike" kern="100" cap="none" spc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Palatino"/>
                      </a:endParaRP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337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（解放军战士）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i="0" u="none" strike="noStrike" kern="100" cap="none" spc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Palatino"/>
                      </a:endParaRP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i="0" u="none" strike="noStrike" kern="100" cap="none" spc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Palatino"/>
                      </a:endParaRP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i="0" u="none" strike="noStrike" kern="100" cap="none" spc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Palatino"/>
                      </a:endParaRP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33773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（梨花）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i="0" u="none" strike="noStrike" kern="100" cap="none" spc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Palatino"/>
                      </a:endParaRP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i="0" u="none" strike="noStrike" kern="100" cap="none" spc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Palatino"/>
                      </a:endParaRP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b="0" i="0" u="none" strike="noStrike" kern="100" cap="none" spc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Palatino"/>
                      </a:endParaRP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箭头: 右 3"/>
          <p:cNvSpPr/>
          <p:nvPr/>
        </p:nvSpPr>
        <p:spPr>
          <a:xfrm rot="2041444">
            <a:off x="2152884" y="5276577"/>
            <a:ext cx="1489134" cy="565476"/>
          </a:xfrm>
          <a:prstGeom prst="rightArrow">
            <a:avLst>
              <a:gd name="adj1" fmla="val 43541"/>
              <a:gd name="adj2" fmla="val 82791"/>
            </a:avLst>
          </a:prstGeom>
          <a:solidFill>
            <a:schemeClr val="tx2">
              <a:lumMod val="20000"/>
              <a:lumOff val="80000"/>
            </a:schemeClr>
          </a:solidFill>
          <a:ln w="12700" cap="flat">
            <a:solidFill>
              <a:schemeClr val="tx2">
                <a:lumMod val="20000"/>
                <a:lumOff val="80000"/>
              </a:schemeClr>
            </a:solidFill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4400" b="0" i="0" u="none" strike="noStrike" kern="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/>
              <a:ea typeface="黑体" panose="02010609060101010101" pitchFamily="49" charset="-122"/>
              <a:cs typeface="+mn-cs"/>
              <a:sym typeface="Helvetica Neue" panose="02000503000000020004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22148" y="5923182"/>
            <a:ext cx="4649009" cy="53347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（插叙，加括号以示区别）</a:t>
            </a:r>
          </a:p>
        </p:txBody>
      </p:sp>
      <p:sp>
        <p:nvSpPr>
          <p:cNvPr id="7" name="标题 1"/>
          <p:cNvSpPr txBox="1"/>
          <p:nvPr/>
        </p:nvSpPr>
        <p:spPr>
          <a:xfrm>
            <a:off x="1109091" y="583977"/>
            <a:ext cx="8394700" cy="468313"/>
          </a:xfrm>
          <a:prstGeom prst="rect">
            <a:avLst/>
          </a:prstGeom>
        </p:spPr>
        <p:txBody>
          <a:bodyPr>
            <a:normAutofit fontScale="90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这些人物都各自为小茅屋做了什么事？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表格 5"/>
          <p:cNvGraphicFramePr>
            <a:graphicFrameLocks noGrp="1"/>
          </p:cNvGraphicFramePr>
          <p:nvPr>
            <p:ph idx="4294967295"/>
          </p:nvPr>
        </p:nvGraphicFramePr>
        <p:xfrm>
          <a:off x="228700" y="1156738"/>
          <a:ext cx="11734600" cy="49590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01310"/>
                <a:gridCol w="3528625"/>
                <a:gridCol w="4521078"/>
                <a:gridCol w="1683587"/>
              </a:tblGrid>
              <a:tr h="478492"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100" cap="none" spc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人物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100" cap="none" spc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所做好事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100" cap="none" spc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做好事的</a:t>
                      </a:r>
                      <a:r>
                        <a:rPr lang="zh-CN" altLang="en-US" sz="2400" b="0" kern="100" cap="none" spc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原因</a:t>
                      </a:r>
                      <a:endParaRPr lang="zh-CN" altLang="zh-CN" sz="2400" b="0" kern="100" cap="none" spc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ct val="0"/>
                        </a:spcAft>
                      </a:pPr>
                      <a:r>
                        <a:rPr lang="zh-CN" sz="2400" b="0" kern="100" cap="none" spc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时间</a:t>
                      </a:r>
                    </a:p>
                  </a:txBody>
                  <a:tcPr marL="68580" marR="68580" marT="0" marB="0" anchor="ctr"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917109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“我”和老余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修葺小茅屋</a:t>
                      </a:r>
                      <a:endParaRPr lang="en-US" altLang="zh-CN" sz="2400" b="0" i="0" u="none" strike="noStrike" kern="100" cap="none" spc="0" baseline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uFillTx/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  <a:sym typeface="Palatino"/>
                      </a:endParaRPr>
                    </a:p>
                    <a:p>
                      <a:pPr algn="l"/>
                      <a:r>
                        <a:rPr lang="zh-CN" altLang="en-US" sz="24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（给房顶加草、挖排水沟）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为群众着想，向哈尼小姑娘学习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第二天早上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10049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瑶族老人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专门送粮食、修葺小茅屋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让后来人方便，表达感激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这天晚上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09042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哈尼小姑娘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照管小茅屋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向解放军和姐姐学习，接过任务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姐姐出嫁后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16859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（解放军战士）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砍树割草盖小茅屋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向雷锋学习，方便过路人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十多年前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  <a:tr h="616859"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（梨花）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照料小茅屋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向解放军学习，方便过路人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zh-CN" altLang="en-US" sz="2400" b="0" i="0" u="none" strike="noStrike" kern="100" cap="none" spc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FillTx/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  <a:sym typeface="Palatino"/>
                        </a:rPr>
                        <a:t>直到出嫁前</a:t>
                      </a:r>
                    </a:p>
                  </a:txBody>
                  <a:tcPr>
                    <a:lnL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圆角矩形 14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97855" y="1520979"/>
            <a:ext cx="9262533" cy="4436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2"/>
          <p:cNvSpPr>
            <a:spLocks noChangeArrowheads="1"/>
          </p:cNvSpPr>
          <p:nvPr/>
        </p:nvSpPr>
        <p:spPr bwMode="auto">
          <a:xfrm>
            <a:off x="3077987" y="2148058"/>
            <a:ext cx="7681384" cy="27813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</a:pPr>
            <a:r>
              <a:rPr lang="zh-CN" altLang="en-US" sz="3735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小茅屋的主人是谁？作者是怎样一步一步揭示出来的？再读课文，找出文中设置误会和悬念的地方，说说其表达效果。</a:t>
            </a:r>
            <a:endParaRPr lang="zh-CN" altLang="en-US" sz="3735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3091656" y="744991"/>
            <a:ext cx="6008688" cy="1454150"/>
          </a:xfrm>
          <a:prstGeom prst="rect">
            <a:avLst/>
          </a:prstGeo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en-US" altLang="zh-CN" sz="40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40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闻武均州报已复西京</a:t>
            </a:r>
            <a:r>
              <a:rPr lang="en-US" altLang="zh-CN" sz="40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 </a:t>
            </a:r>
            <a:br>
              <a:rPr lang="en-US" altLang="zh-CN" sz="40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</a:br>
            <a:r>
              <a:rPr lang="zh-CN" altLang="en-US" sz="28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陆游</a:t>
            </a:r>
            <a:endParaRPr lang="zh-CN" altLang="en-US" sz="4000">
              <a:solidFill>
                <a:srgbClr val="00206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2288381" y="2199141"/>
            <a:ext cx="7615238" cy="3541712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zh-CN" altLang="en-US" sz="36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白发将军亦壮哉，西京昨夜捷书来。</a:t>
            </a:r>
            <a:endParaRPr lang="en-US" altLang="zh-CN" sz="36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胡儿敢作千年计，天意宁知一日回。</a:t>
            </a:r>
            <a:endParaRPr lang="en-US" altLang="zh-CN" sz="36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列圣仁恩深雨露，中兴赦令疾风雷。</a:t>
            </a:r>
            <a:endParaRPr lang="en-US" altLang="zh-CN" sz="3600">
              <a:solidFill>
                <a:srgbClr val="00206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6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悬知寒食朝陵使，</a:t>
            </a:r>
            <a:r>
              <a:rPr lang="zh-CN" altLang="en-US" sz="440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Helvetica Neue" panose="02000503000000020004"/>
              </a:rPr>
              <a:t>驿路梨花</a:t>
            </a:r>
            <a:r>
              <a:rPr lang="zh-CN" altLang="en-US" sz="36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Helvetica Neue" panose="02000503000000020004"/>
              </a:rPr>
              <a:t>处处开</a:t>
            </a:r>
            <a:r>
              <a:rPr lang="zh-CN" altLang="en-US" sz="360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519936" y="836713"/>
            <a:ext cx="1960880" cy="5027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665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第一次误会</a:t>
            </a:r>
          </a:p>
        </p:txBody>
      </p:sp>
      <p:sp>
        <p:nvSpPr>
          <p:cNvPr id="4" name="右箭头 3"/>
          <p:cNvSpPr/>
          <p:nvPr/>
        </p:nvSpPr>
        <p:spPr>
          <a:xfrm rot="5400000">
            <a:off x="6363216" y="1539783"/>
            <a:ext cx="274320" cy="287867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354877" y="1892830"/>
            <a:ext cx="4525433" cy="50276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66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认为瑶族老人是小茅屋主人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432815" y="3140969"/>
            <a:ext cx="2418080" cy="5027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665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第二次误会</a:t>
            </a:r>
          </a:p>
        </p:txBody>
      </p:sp>
      <p:sp>
        <p:nvSpPr>
          <p:cNvPr id="7" name="右箭头 6"/>
          <p:cNvSpPr/>
          <p:nvPr/>
        </p:nvSpPr>
        <p:spPr>
          <a:xfrm rot="5400000">
            <a:off x="6487761" y="3698611"/>
            <a:ext cx="308187" cy="287867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217848" y="3996638"/>
            <a:ext cx="5108787" cy="50276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66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认为哈尼族小姑娘是小茅屋主人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5732535" y="4844998"/>
            <a:ext cx="1816100" cy="50276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dist"/>
            <a:r>
              <a:rPr lang="zh-CN" altLang="en-US" sz="2665" b="1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解开误会</a:t>
            </a:r>
          </a:p>
        </p:txBody>
      </p:sp>
      <p:sp>
        <p:nvSpPr>
          <p:cNvPr id="10" name="右箭头 9"/>
          <p:cNvSpPr/>
          <p:nvPr/>
        </p:nvSpPr>
        <p:spPr>
          <a:xfrm rot="5400000">
            <a:off x="6581557" y="5438193"/>
            <a:ext cx="289560" cy="300567"/>
          </a:xfrm>
          <a:prstGeom prst="right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033639" y="5777614"/>
            <a:ext cx="5710767" cy="50276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66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解放军建造小茅屋，梨花照看小茅屋</a:t>
            </a:r>
          </a:p>
        </p:txBody>
      </p:sp>
      <p:grpSp>
        <p:nvGrpSpPr>
          <p:cNvPr id="24" name="组合 23"/>
          <p:cNvGrpSpPr/>
          <p:nvPr/>
        </p:nvGrpSpPr>
        <p:grpSpPr>
          <a:xfrm>
            <a:off x="431371" y="735563"/>
            <a:ext cx="2886888" cy="1511582"/>
            <a:chOff x="1602" y="1904"/>
            <a:chExt cx="3029" cy="1361"/>
          </a:xfrm>
        </p:grpSpPr>
        <p:sp>
          <p:nvSpPr>
            <p:cNvPr id="12" name="云形标注 11"/>
            <p:cNvSpPr/>
            <p:nvPr/>
          </p:nvSpPr>
          <p:spPr>
            <a:xfrm>
              <a:off x="1602" y="1904"/>
              <a:ext cx="3029" cy="1361"/>
            </a:xfrm>
            <a:prstGeom prst="cloudCallout">
              <a:avLst>
                <a:gd name="adj1" fmla="val 90430"/>
                <a:gd name="adj2" fmla="val 1578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66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752" y="2125"/>
              <a:ext cx="277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65" b="1">
                  <a:solidFill>
                    <a:srgbClr val="0000FF"/>
                  </a:solidFill>
                  <a:latin typeface="宋体" panose="02010600030101010101" pitchFamily="2" charset="-122"/>
                  <a:ea typeface="黑体" panose="02010609060101010101" pitchFamily="49" charset="-122"/>
                  <a:sym typeface="+mn-ea"/>
                </a:rPr>
                <a:t>悬念一：初见小屋</a:t>
              </a:r>
              <a:r>
                <a:rPr lang="zh-CN" altLang="en-US" sz="2665" b="1" u="sng">
                  <a:solidFill>
                    <a:srgbClr val="00B050"/>
                  </a:solidFill>
                  <a:latin typeface="宋体" panose="02010600030101010101" pitchFamily="2" charset="-122"/>
                  <a:ea typeface="黑体" panose="02010609060101010101" pitchFamily="49" charset="-122"/>
                  <a:sym typeface="+mn-ea"/>
                </a:rPr>
                <a:t>，</a:t>
              </a:r>
              <a:r>
                <a:rPr lang="zh-CN" altLang="en-US" sz="2665" b="1">
                  <a:solidFill>
                    <a:srgbClr val="0000FF"/>
                  </a:solidFill>
                  <a:latin typeface="宋体" panose="02010600030101010101" pitchFamily="2" charset="-122"/>
                  <a:ea typeface="黑体" panose="02010609060101010101" pitchFamily="49" charset="-122"/>
                  <a:sym typeface="+mn-ea"/>
                </a:rPr>
                <a:t>主人是谁？</a:t>
              </a: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35360" y="2652131"/>
            <a:ext cx="3259787" cy="1344507"/>
            <a:chOff x="70" y="3410"/>
            <a:chExt cx="2738" cy="1418"/>
          </a:xfrm>
        </p:grpSpPr>
        <p:sp>
          <p:nvSpPr>
            <p:cNvPr id="16" name="云形标注 15"/>
            <p:cNvSpPr/>
            <p:nvPr/>
          </p:nvSpPr>
          <p:spPr>
            <a:xfrm>
              <a:off x="70" y="3410"/>
              <a:ext cx="2738" cy="1418"/>
            </a:xfrm>
            <a:prstGeom prst="cloudCallout">
              <a:avLst>
                <a:gd name="adj1" fmla="val 89846"/>
                <a:gd name="adj2" fmla="val 48601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66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185" y="3642"/>
              <a:ext cx="2623" cy="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65" b="1">
                  <a:solidFill>
                    <a:srgbClr val="0000FF"/>
                  </a:solidFill>
                  <a:latin typeface="宋体" panose="02010600030101010101" pitchFamily="2" charset="-122"/>
                  <a:ea typeface="黑体" panose="02010609060101010101" pitchFamily="49" charset="-122"/>
                  <a:sym typeface="+mn-ea"/>
                </a:rPr>
                <a:t>悬念二：不是瑶族老人</a:t>
              </a:r>
              <a:r>
                <a:rPr lang="zh-CN" altLang="en-US" sz="2665" b="1" u="sng">
                  <a:solidFill>
                    <a:srgbClr val="00B050"/>
                  </a:solidFill>
                  <a:latin typeface="宋体" panose="02010600030101010101" pitchFamily="2" charset="-122"/>
                  <a:ea typeface="黑体" panose="02010609060101010101" pitchFamily="49" charset="-122"/>
                  <a:sym typeface="+mn-ea"/>
                </a:rPr>
                <a:t>，</a:t>
              </a:r>
              <a:r>
                <a:rPr lang="zh-CN" altLang="en-US" sz="2665" b="1">
                  <a:solidFill>
                    <a:srgbClr val="0000FF"/>
                  </a:solidFill>
                  <a:latin typeface="宋体" panose="02010600030101010101" pitchFamily="2" charset="-122"/>
                  <a:ea typeface="黑体" panose="02010609060101010101" pitchFamily="49" charset="-122"/>
                  <a:sym typeface="+mn-ea"/>
                </a:rPr>
                <a:t>谁是主人？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292888" y="4536811"/>
            <a:ext cx="3306835" cy="1272212"/>
            <a:chOff x="70" y="3410"/>
            <a:chExt cx="2738" cy="1418"/>
          </a:xfrm>
        </p:grpSpPr>
        <p:sp>
          <p:nvSpPr>
            <p:cNvPr id="20" name="云形标注 19"/>
            <p:cNvSpPr/>
            <p:nvPr/>
          </p:nvSpPr>
          <p:spPr>
            <a:xfrm>
              <a:off x="70" y="3410"/>
              <a:ext cx="2738" cy="1418"/>
            </a:xfrm>
            <a:prstGeom prst="cloudCallout">
              <a:avLst>
                <a:gd name="adj1" fmla="val 89846"/>
                <a:gd name="adj2" fmla="val 48601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2665" b="1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28" y="3611"/>
              <a:ext cx="2623" cy="10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2665" b="1">
                  <a:solidFill>
                    <a:srgbClr val="0000FF"/>
                  </a:solidFill>
                  <a:latin typeface="宋体" panose="02010600030101010101" pitchFamily="2" charset="-122"/>
                  <a:ea typeface="黑体" panose="02010609060101010101" pitchFamily="49" charset="-122"/>
                  <a:sym typeface="+mn-ea"/>
                </a:rPr>
                <a:t>悬念三：解放军为什么建造小茅屋？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9537385" y="1495960"/>
            <a:ext cx="2381108" cy="3578013"/>
            <a:chOff x="11736" y="2629"/>
            <a:chExt cx="2472" cy="4226"/>
          </a:xfrm>
        </p:grpSpPr>
        <p:sp>
          <p:nvSpPr>
            <p:cNvPr id="23" name="圆角矩形 22"/>
            <p:cNvSpPr/>
            <p:nvPr/>
          </p:nvSpPr>
          <p:spPr>
            <a:xfrm>
              <a:off x="11736" y="2629"/>
              <a:ext cx="2381" cy="4143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solidFill>
                <a:schemeClr val="accent1"/>
              </a:solidFill>
              <a:prstDash val="dash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775" y="2751"/>
              <a:ext cx="2433" cy="410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eaLnBrk="1" latinLnBrk="0" hangingPunct="1">
                <a:lnSpc>
                  <a:spcPct val="120000"/>
                </a:lnSpc>
              </a:pPr>
              <a:r>
                <a:rPr lang="zh-CN" altLang="en-US" sz="2665" b="1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通过悬念和误会的安排和展开，使文章波澜起伏、扣人心弦，增强了读者的阅读兴趣。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右箭头 6"/>
          <p:cNvSpPr/>
          <p:nvPr/>
        </p:nvSpPr>
        <p:spPr>
          <a:xfrm rot="2700000">
            <a:off x="6929961" y="4540151"/>
            <a:ext cx="1067647" cy="287867"/>
          </a:xfrm>
          <a:prstGeom prst="rightArrow">
            <a:avLst>
              <a:gd name="adj1" fmla="val 50000"/>
              <a:gd name="adj2" fmla="val 9395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右箭头 5"/>
          <p:cNvSpPr/>
          <p:nvPr/>
        </p:nvSpPr>
        <p:spPr>
          <a:xfrm rot="8340000">
            <a:off x="4513574" y="4674771"/>
            <a:ext cx="1067647" cy="287867"/>
          </a:xfrm>
          <a:prstGeom prst="rightArrow">
            <a:avLst>
              <a:gd name="adj1" fmla="val 50000"/>
              <a:gd name="adj2" fmla="val 9395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06214" name="折角形 606213"/>
          <p:cNvSpPr/>
          <p:nvPr/>
        </p:nvSpPr>
        <p:spPr>
          <a:xfrm>
            <a:off x="8009751" y="1495061"/>
            <a:ext cx="2022687" cy="685800"/>
          </a:xfrm>
          <a:prstGeom prst="foldedCorner">
            <a:avLst>
              <a:gd name="adj" fmla="val 125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zh-CN" altLang="en-US" sz="373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梨花吗？</a:t>
            </a:r>
          </a:p>
        </p:txBody>
      </p:sp>
      <p:sp>
        <p:nvSpPr>
          <p:cNvPr id="606215" name="折角形 606214"/>
          <p:cNvSpPr/>
          <p:nvPr/>
        </p:nvSpPr>
        <p:spPr>
          <a:xfrm>
            <a:off x="1190096" y="4908266"/>
            <a:ext cx="3369733" cy="728980"/>
          </a:xfrm>
          <a:prstGeom prst="foldedCorner">
            <a:avLst>
              <a:gd name="adj" fmla="val 125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zh-CN" altLang="en-US" sz="373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梨花的妹妹吗？</a:t>
            </a:r>
          </a:p>
        </p:txBody>
      </p:sp>
      <p:sp>
        <p:nvSpPr>
          <p:cNvPr id="606216" name="折角形 606215"/>
          <p:cNvSpPr/>
          <p:nvPr/>
        </p:nvSpPr>
        <p:spPr>
          <a:xfrm>
            <a:off x="1487488" y="1431191"/>
            <a:ext cx="3178387" cy="714587"/>
          </a:xfrm>
          <a:prstGeom prst="foldedCorner">
            <a:avLst>
              <a:gd name="adj" fmla="val 125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zh-CN" altLang="en-US" sz="373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瑶族老人吗？</a:t>
            </a:r>
          </a:p>
        </p:txBody>
      </p:sp>
      <p:sp>
        <p:nvSpPr>
          <p:cNvPr id="606217" name="折角形 606216"/>
          <p:cNvSpPr/>
          <p:nvPr/>
        </p:nvSpPr>
        <p:spPr>
          <a:xfrm>
            <a:off x="8006007" y="4812256"/>
            <a:ext cx="3370580" cy="771313"/>
          </a:xfrm>
          <a:prstGeom prst="foldedCorner">
            <a:avLst>
              <a:gd name="adj" fmla="val 12500"/>
            </a:avLst>
          </a:prstGeom>
          <a:solidFill>
            <a:schemeClr val="accent4">
              <a:lumMod val="60000"/>
              <a:lumOff val="40000"/>
            </a:schemeClr>
          </a:solidFill>
          <a:ln>
            <a:noFill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zh-CN" altLang="en-US" sz="3735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解放军叔叔吗？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4708307" y="2511538"/>
            <a:ext cx="3028527" cy="2133600"/>
            <a:chOff x="4994" y="2580"/>
            <a:chExt cx="3577" cy="2520"/>
          </a:xfrm>
        </p:grpSpPr>
        <p:sp>
          <p:nvSpPr>
            <p:cNvPr id="606218" name="椭圆 606217"/>
            <p:cNvSpPr/>
            <p:nvPr/>
          </p:nvSpPr>
          <p:spPr>
            <a:xfrm>
              <a:off x="4994" y="2580"/>
              <a:ext cx="3576" cy="2520"/>
            </a:xfrm>
            <a:prstGeom prst="ellipse">
              <a:avLst/>
            </a:prstGeom>
            <a:ln>
              <a:headEnd type="none" w="med" len="med"/>
              <a:tailEnd type="none" w="med" len="med"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/>
              <a:endParaRPr lang="zh-CN" altLang="en-US" sz="3735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  <p:sp>
          <p:nvSpPr>
            <p:cNvPr id="3" name="文本框 2"/>
            <p:cNvSpPr txBox="1"/>
            <p:nvPr/>
          </p:nvSpPr>
          <p:spPr>
            <a:xfrm>
              <a:off x="5091" y="3090"/>
              <a:ext cx="3480" cy="146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/>
              <a:r>
                <a:rPr lang="zh-CN" altLang="en-US" sz="3735" b="1">
                  <a:solidFill>
                    <a:srgbClr val="0000FF"/>
                  </a:solidFill>
                  <a:latin typeface="Times New Roman" panose="02020603050405020304" pitchFamily="18" charset="0"/>
                  <a:ea typeface="楷体_GB2312" panose="02010609030101010101" pitchFamily="49" charset="-122"/>
                  <a:sym typeface="+mn-ea"/>
                </a:rPr>
                <a:t>小茅屋真正的主人是谁？</a:t>
              </a:r>
              <a:endParaRPr lang="zh-CN" altLang="en-US" sz="3735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endParaRPr>
            </a:p>
          </p:txBody>
        </p:sp>
      </p:grpSp>
      <p:sp>
        <p:nvSpPr>
          <p:cNvPr id="4" name="右箭头 3"/>
          <p:cNvSpPr/>
          <p:nvPr/>
        </p:nvSpPr>
        <p:spPr>
          <a:xfrm rot="13080000">
            <a:off x="4727302" y="2067037"/>
            <a:ext cx="1067647" cy="287867"/>
          </a:xfrm>
          <a:prstGeom prst="rightArrow">
            <a:avLst>
              <a:gd name="adj1" fmla="val 50000"/>
              <a:gd name="adj2" fmla="val 9395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右箭头 4"/>
          <p:cNvSpPr/>
          <p:nvPr/>
        </p:nvSpPr>
        <p:spPr>
          <a:xfrm rot="19020000">
            <a:off x="6818201" y="2132231"/>
            <a:ext cx="1181100" cy="297180"/>
          </a:xfrm>
          <a:prstGeom prst="rightArrow">
            <a:avLst>
              <a:gd name="adj1" fmla="val 50000"/>
              <a:gd name="adj2" fmla="val 9395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708307" y="2512385"/>
            <a:ext cx="3027680" cy="2133600"/>
            <a:chOff x="4994" y="2581"/>
            <a:chExt cx="3576" cy="2520"/>
          </a:xfrm>
        </p:grpSpPr>
        <p:sp>
          <p:nvSpPr>
            <p:cNvPr id="8" name="椭圆 7"/>
            <p:cNvSpPr/>
            <p:nvPr/>
          </p:nvSpPr>
          <p:spPr>
            <a:xfrm>
              <a:off x="4994" y="2581"/>
              <a:ext cx="3576" cy="2520"/>
            </a:xfrm>
            <a:prstGeom prst="ellipse">
              <a:avLst/>
            </a:prstGeom>
            <a:ln>
              <a:noFill/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zh-CN" altLang="en-US" sz="3735" b="1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5254" y="3029"/>
              <a:ext cx="3193" cy="18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>
                  <a:latin typeface="楷体" panose="02010609060101010101" pitchFamily="49" charset="-122"/>
                  <a:ea typeface="楷体" panose="02010609060101010101" pitchFamily="49" charset="-122"/>
                  <a:sym typeface="+mn-ea"/>
                </a:rPr>
                <a:t>建造和照顾小茅屋的人都是它的主人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06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606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06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6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606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" grpId="0" animBg="1"/>
      <p:bldP spid="606214" grpId="0" animBg="1"/>
      <p:bldP spid="606215" grpId="0" animBg="1"/>
      <p:bldP spid="606216" grpId="0" animBg="1"/>
      <p:bldP spid="606217" grpId="0" animBg="1"/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/>
          <p:nvPr/>
        </p:nvSpPr>
        <p:spPr>
          <a:xfrm>
            <a:off x="2579116" y="1998790"/>
            <a:ext cx="7979156" cy="2317178"/>
          </a:xfrm>
          <a:prstGeom prst="rect">
            <a:avLst/>
          </a:prstGeom>
        </p:spPr>
        <p:txBody>
          <a:bodyPr>
            <a:normAutofit fontScale="7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000" kern="1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Palatino"/>
              </a:rPr>
              <a:t>    如果有一天，梨花的妹妹也远嫁了，瑶族老人也老了，“我”与老余再也没有机会回来了，那么小茅屋会不会没人管了呢？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/>
          <p:nvPr/>
        </p:nvSpPr>
        <p:spPr>
          <a:xfrm>
            <a:off x="1975104" y="1365536"/>
            <a:ext cx="8978900" cy="3541712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algn="ctr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4400">
                <a:solidFill>
                  <a:srgbClr val="002060"/>
                </a:solidFill>
                <a:sym typeface="Palatino"/>
              </a:rPr>
              <a:t>“</a:t>
            </a:r>
            <a:r>
              <a:rPr lang="zh-CN" altLang="en-US" sz="4400">
                <a:solidFill>
                  <a:srgbClr val="C00000"/>
                </a:solidFill>
                <a:sym typeface="Palatino"/>
              </a:rPr>
              <a:t>驿路梨花处处开</a:t>
            </a:r>
            <a:r>
              <a:rPr lang="zh-CN" altLang="en-US" sz="4400">
                <a:solidFill>
                  <a:srgbClr val="002060"/>
                </a:solidFill>
                <a:sym typeface="Palatino"/>
              </a:rPr>
              <a:t>”</a:t>
            </a:r>
            <a:endParaRPr lang="en-US" altLang="zh-CN" sz="4400">
              <a:solidFill>
                <a:srgbClr val="002060"/>
              </a:solidFill>
              <a:sym typeface="Palatino"/>
            </a:endParaRPr>
          </a:p>
          <a:p>
            <a:pPr indent="720090">
              <a:lnSpc>
                <a:spcPct val="150000"/>
              </a:lnSpc>
              <a:spcBef>
                <a:spcPct val="0"/>
              </a:spcBef>
            </a:pPr>
            <a:r>
              <a:rPr lang="zh-CN" altLang="en-US" sz="4000" kern="100">
                <a:solidFill>
                  <a:srgbClr val="002060"/>
                </a:solidFill>
                <a:cs typeface="Times New Roman" panose="02020603050405020304" pitchFamily="18" charset="0"/>
                <a:sym typeface="Palatino"/>
              </a:rPr>
              <a:t>雷锋助人为乐的精神必将在祖国各地遍地开花，长盛不衰！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4309372" y="1538000"/>
            <a:ext cx="6964840" cy="3782000"/>
            <a:chOff x="4448804" y="1788925"/>
            <a:chExt cx="2395122" cy="2989247"/>
          </a:xfrm>
          <a:noFill/>
        </p:grpSpPr>
        <p:sp>
          <p:nvSpPr>
            <p:cNvPr id="12" name="矩形 11"/>
            <p:cNvSpPr/>
            <p:nvPr/>
          </p:nvSpPr>
          <p:spPr>
            <a:xfrm>
              <a:off x="4448804" y="1788925"/>
              <a:ext cx="2392200" cy="2989247"/>
            </a:xfrm>
            <a:prstGeom prst="rect">
              <a:avLst/>
            </a:prstGeom>
            <a:grpFill/>
            <a:ln w="63500">
              <a:solidFill>
                <a:schemeClr val="accent4">
                  <a:lumMod val="50000"/>
                  <a:alpha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4457571" y="2048375"/>
              <a:ext cx="2386355" cy="0"/>
            </a:xfrm>
            <a:prstGeom prst="line">
              <a:avLst/>
            </a:prstGeom>
            <a:grpFill/>
            <a:ln w="25400">
              <a:solidFill>
                <a:schemeClr val="accent4">
                  <a:lumMod val="50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4454649" y="4540449"/>
              <a:ext cx="2386355" cy="0"/>
            </a:xfrm>
            <a:prstGeom prst="line">
              <a:avLst/>
            </a:prstGeom>
            <a:grpFill/>
            <a:ln w="25400">
              <a:solidFill>
                <a:schemeClr val="accent4">
                  <a:lumMod val="50000"/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文本框 19"/>
          <p:cNvSpPr txBox="1"/>
          <p:nvPr/>
        </p:nvSpPr>
        <p:spPr>
          <a:xfrm>
            <a:off x="4765683" y="2507132"/>
            <a:ext cx="6297168" cy="14863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00206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请结合本文内容，说一说小说的主人公是谁，为什么？</a:t>
            </a:r>
            <a:endParaRPr lang="zh-CN" altLang="en-US" sz="3200" b="1">
              <a:solidFill>
                <a:srgbClr val="00206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166620" y="1537970"/>
            <a:ext cx="675005" cy="1809750"/>
          </a:xfrm>
          <a:prstGeom prst="rect">
            <a:avLst/>
          </a:prstGeom>
          <a:solidFill>
            <a:srgbClr val="FFC000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450848" y="1269252"/>
            <a:ext cx="9619488" cy="45509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chemeClr val="accent4">
                    <a:lumMod val="50000"/>
                  </a:schemeClr>
                </a:solidFill>
              </a:rPr>
              <a:t>       </a:t>
            </a:r>
            <a:r>
              <a:rPr lang="zh-CN" altLang="en-US" sz="2800" b="1">
                <a:solidFill>
                  <a:srgbClr val="002060"/>
                </a:solidFill>
              </a:rPr>
              <a:t>解放军战士为了方便路人，学习雷锋精神建造小茅屋；梨花姑娘很感动，也决定帮助路人，于是照料小茅屋；后来梨花出嫁，哈尼族的小姑娘接着照料小茅屋；再后来的瑶族老人、“我”和老余，受到照料，也都很感激，修缮小茅屋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002060"/>
                </a:solidFill>
              </a:rPr>
              <a:t>      所有的人都满怀着对于小茅屋的感激，也都尽力照料着小茅屋，他们都为小茅屋做出了贡献，也都体现了可贵的助人为乐的雷锋精神，可以说都是这篇文章的主人公。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960045" y="1536185"/>
            <a:ext cx="4981575" cy="4184650"/>
          </a:xfrm>
          <a:prstGeom prst="rect">
            <a:avLst/>
          </a:prstGeom>
        </p:spPr>
        <p:txBody>
          <a:bodyPr>
            <a:normAutofit/>
          </a:bodyPr>
          <a:lstStyle/>
          <a:p>
            <a:pPr indent="720090">
              <a:lnSpc>
                <a:spcPct val="15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C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梨花</a:t>
            </a:r>
            <a:r>
              <a:rPr lang="zh-CN" altLang="en-US" sz="3200" dirty="0">
                <a:solidFill>
                  <a:srgbClr val="00206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的形象在古代诗歌中是很常见的，也有着很丰富的文学意蕴。诗人们往往会借梨花来表达自己的心绪和情感。</a:t>
            </a: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992339" y="1749941"/>
            <a:ext cx="4762500" cy="3571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9" name="Rectangle 10"/>
          <p:cNvSpPr>
            <a:spLocks noChangeArrowheads="1"/>
          </p:cNvSpPr>
          <p:nvPr/>
        </p:nvSpPr>
        <p:spPr bwMode="auto">
          <a:xfrm>
            <a:off x="992250" y="855218"/>
            <a:ext cx="10411884" cy="5147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eaLnBrk="0" hangingPunct="0">
              <a:lnSpc>
                <a:spcPct val="150000"/>
              </a:lnSpc>
              <a:defRPr/>
            </a:pPr>
            <a:r>
              <a:rPr kumimoji="1" lang="zh-CN" altLang="en-US" sz="3200" b="1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古诗词中写梨花的诗句：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鸳鸯被里成双夜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一树</a:t>
            </a:r>
            <a:r>
              <a:rPr kumimoji="1"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梨花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压海棠。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苏东坡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忽如一夜春风来，千树万树</a:t>
            </a:r>
            <a:r>
              <a:rPr kumimoji="1"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梨花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开。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岑参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玉容寂寞泪阑干，</a:t>
            </a:r>
            <a:r>
              <a:rPr kumimoji="1"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梨花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一枝春带雨。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白居易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4.</a:t>
            </a:r>
            <a:r>
              <a:rPr kumimoji="1"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梨花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淡白柳深青，柳絮飞时花满城。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苏东坡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5.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红袖织凌夸柿蒂，青旗沽酒趁</a:t>
            </a:r>
            <a:r>
              <a:rPr kumimoji="1"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梨花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李商隐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  <a:p>
            <a:pPr eaLnBrk="0" hangingPunct="0">
              <a:lnSpc>
                <a:spcPct val="150000"/>
              </a:lnSpc>
              <a:defRPr/>
            </a:pP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6.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砌下</a:t>
            </a:r>
            <a:r>
              <a:rPr kumimoji="1" lang="zh-CN" altLang="en-US" sz="3200" b="1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梨花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一堆雪，明年谁此凭栏杆？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kumimoji="1"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杜牧</a:t>
            </a:r>
            <a:r>
              <a:rPr kumimoji="1" lang="en-US" altLang="zh-CN" sz="3200" b="1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1373640" y="933080"/>
            <a:ext cx="9705975" cy="2059503"/>
          </a:xfrm>
          <a:prstGeom prst="rect">
            <a:avLst/>
          </a:prstGeom>
        </p:spPr>
        <p:txBody>
          <a:bodyPr>
            <a:noAutofit/>
          </a:bodyPr>
          <a:lstStyle/>
          <a:p>
            <a:pPr indent="720090" algn="l">
              <a:lnSpc>
                <a:spcPct val="150000"/>
              </a:lnSpc>
            </a:pP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Hoefler Text"/>
                <a:sym typeface="Hoefler Text"/>
              </a:rPr>
              <a:t>小说</a:t>
            </a:r>
            <a:r>
              <a:rPr lang="zh-CN" altLang="en-US" sz="40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Hoefler Text"/>
                <a:sym typeface="Hoefler Text"/>
              </a:rPr>
              <a:t>是以塑造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人物形象</a:t>
            </a:r>
            <a:r>
              <a:rPr lang="zh-CN" altLang="en-US" sz="40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Hoefler Text"/>
                <a:sym typeface="Hoefler Text"/>
              </a:rPr>
              <a:t>为中心，通过典型的</a:t>
            </a:r>
            <a:r>
              <a:rPr lang="zh-CN" altLang="en-US" sz="400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Hoefler Text"/>
              </a:rPr>
              <a:t>故事情节</a:t>
            </a:r>
            <a:r>
              <a:rPr lang="zh-CN" altLang="en-US" sz="4000">
                <a:solidFill>
                  <a:srgbClr val="002060"/>
                </a:solidFill>
                <a:latin typeface="黑体" panose="02010609060101010101" pitchFamily="49" charset="-122"/>
                <a:ea typeface="黑体" panose="02010609060101010101" pitchFamily="49" charset="-122"/>
                <a:cs typeface="Hoefler Text"/>
                <a:sym typeface="Hoefler Text"/>
              </a:rPr>
              <a:t>来反映主题的。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0924" y="3429000"/>
            <a:ext cx="5510151" cy="30994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5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8551334" y="3073401"/>
            <a:ext cx="1937069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509905" eaLnBrk="0" hangingPunct="0">
              <a:lnSpc>
                <a:spcPct val="15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难点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33" name="矩形 1"/>
          <p:cNvSpPr>
            <a:spLocks noChangeArrowheads="1"/>
          </p:cNvSpPr>
          <p:nvPr/>
        </p:nvSpPr>
        <p:spPr bwMode="auto">
          <a:xfrm>
            <a:off x="673019" y="2333265"/>
            <a:ext cx="10115549" cy="2233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609600" indent="-6096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学习课文中记叙的顺序；学习作者精巧的构思。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体会文章以花喻人，寓人于花的象征手法。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609600" indent="-609600">
              <a:lnSpc>
                <a:spcPct val="150000"/>
              </a:lnSpc>
              <a:buFont typeface="+mj-lt"/>
              <a:buAutoNum type="arabicPeriod"/>
              <a:defRPr/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学习茅屋的主人助人为乐的雷锋精神。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7912101" y="3805767"/>
            <a:ext cx="1937069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509905" eaLnBrk="0" hangingPunct="0">
              <a:lnSpc>
                <a:spcPct val="15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重点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9315451" y="2311401"/>
            <a:ext cx="1937069" cy="71558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509905" eaLnBrk="0" hangingPunct="0">
              <a:lnSpc>
                <a:spcPct val="150000"/>
              </a:lnSpc>
              <a:defRPr/>
            </a:pP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重点</a:t>
            </a:r>
            <a:r>
              <a:rPr lang="en-US" altLang="zh-CN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538540" y="638173"/>
            <a:ext cx="386262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字魂49号-逍遥行书" panose="00000500000000000000" pitchFamily="2" charset="-122"/>
              </a:rPr>
              <a:t>学习目标</a:t>
            </a:r>
          </a:p>
        </p:txBody>
      </p:sp>
    </p:spTree>
  </p:cSld>
  <p:clrMapOvr>
    <a:masterClrMapping/>
  </p:clrMapOvr>
  <p:transition spd="slow">
    <p:dissolv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图片 20"/>
          <p:cNvSpPr>
            <a:spLocks noChangeAspect="1"/>
          </p:cNvSpPr>
          <p:nvPr/>
        </p:nvSpPr>
        <p:spPr bwMode="auto">
          <a:xfrm>
            <a:off x="4404785" y="539751"/>
            <a:ext cx="3431116" cy="601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23555" name="Rectangle 18"/>
          <p:cNvSpPr>
            <a:spLocks noChangeArrowheads="1"/>
          </p:cNvSpPr>
          <p:nvPr/>
        </p:nvSpPr>
        <p:spPr bwMode="auto">
          <a:xfrm>
            <a:off x="1" y="-2231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 sz="2400"/>
          </a:p>
        </p:txBody>
      </p:sp>
      <p:sp>
        <p:nvSpPr>
          <p:cNvPr id="6158" name="Rectangle 19"/>
          <p:cNvSpPr>
            <a:spLocks noChangeArrowheads="1"/>
          </p:cNvSpPr>
          <p:nvPr/>
        </p:nvSpPr>
        <p:spPr bwMode="auto">
          <a:xfrm>
            <a:off x="3866931" y="1418771"/>
            <a:ext cx="7213600" cy="47259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 latinLnBrk="1">
              <a:lnSpc>
                <a:spcPct val="150000"/>
              </a:lnSpc>
              <a:defRPr/>
            </a:pPr>
            <a:r>
              <a:rPr lang="zh-CN" altLang="en-US" sz="2935" b="1">
                <a:latin typeface="黑体" panose="02010609060101010101" pitchFamily="49" charset="-122"/>
                <a:ea typeface="黑体" panose="02010609060101010101" pitchFamily="49" charset="-122"/>
              </a:rPr>
              <a:t>    彭荆风，</a:t>
            </a:r>
            <a:r>
              <a:rPr lang="en-US" altLang="zh-CN" sz="2935" b="1">
                <a:latin typeface="黑体" panose="02010609060101010101" pitchFamily="49" charset="-122"/>
                <a:ea typeface="黑体" panose="02010609060101010101" pitchFamily="49" charset="-122"/>
              </a:rPr>
              <a:t>1929</a:t>
            </a:r>
            <a:r>
              <a:rPr lang="zh-CN" altLang="en-US" sz="2935" b="1">
                <a:latin typeface="黑体" panose="02010609060101010101" pitchFamily="49" charset="-122"/>
                <a:ea typeface="黑体" panose="02010609060101010101" pitchFamily="49" charset="-122"/>
              </a:rPr>
              <a:t>年生，江西萍乡人，作家。</a:t>
            </a:r>
            <a:r>
              <a:rPr lang="en-US" altLang="zh-CN" sz="2935" b="1">
                <a:latin typeface="黑体" panose="02010609060101010101" pitchFamily="49" charset="-122"/>
                <a:ea typeface="黑体" panose="02010609060101010101" pitchFamily="49" charset="-122"/>
              </a:rPr>
              <a:t>1955</a:t>
            </a:r>
            <a:r>
              <a:rPr lang="zh-CN" altLang="en-US" sz="2935" b="1">
                <a:latin typeface="黑体" panose="02010609060101010101" pitchFamily="49" charset="-122"/>
                <a:ea typeface="黑体" panose="02010609060101010101" pitchFamily="49" charset="-122"/>
              </a:rPr>
              <a:t>年出版短篇小说集</a:t>
            </a:r>
            <a:r>
              <a:rPr lang="en-US" altLang="zh-CN" sz="2935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935" b="1">
                <a:latin typeface="黑体" panose="02010609060101010101" pitchFamily="49" charset="-122"/>
                <a:ea typeface="黑体" panose="02010609060101010101" pitchFamily="49" charset="-122"/>
              </a:rPr>
              <a:t>边寨亲人</a:t>
            </a:r>
            <a:r>
              <a:rPr lang="en-US" altLang="zh-CN" sz="2935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935" b="1">
                <a:latin typeface="黑体" panose="02010609060101010101" pitchFamily="49" charset="-122"/>
                <a:ea typeface="黑体" panose="02010609060101010101" pitchFamily="49" charset="-122"/>
              </a:rPr>
              <a:t>。与人合写电影文学剧本</a:t>
            </a:r>
            <a:r>
              <a:rPr lang="en-US" altLang="zh-CN" sz="29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9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边寨烽火</a:t>
            </a:r>
            <a:r>
              <a:rPr lang="en-US" altLang="zh-CN" sz="29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9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</a:t>
            </a:r>
            <a:r>
              <a:rPr lang="en-US" altLang="zh-CN" sz="29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9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芦笙恋歌</a:t>
            </a:r>
            <a:r>
              <a:rPr lang="en-US" altLang="zh-CN" sz="29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935" b="1">
                <a:latin typeface="黑体" panose="02010609060101010101" pitchFamily="49" charset="-122"/>
                <a:ea typeface="黑体" panose="02010609060101010101" pitchFamily="49" charset="-122"/>
              </a:rPr>
              <a:t>，“文革”后出版作品有长篇小说</a:t>
            </a:r>
            <a:r>
              <a:rPr lang="en-US" altLang="zh-CN" sz="29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9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鹿衔草</a:t>
            </a:r>
            <a:r>
              <a:rPr lang="en-US" altLang="zh-CN" sz="29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9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，中篇小说</a:t>
            </a:r>
            <a:r>
              <a:rPr lang="en-US" altLang="zh-CN" sz="29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9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蛮帅部落的后代</a:t>
            </a:r>
            <a:r>
              <a:rPr lang="en-US" altLang="zh-CN" sz="29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9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爱与恨的边界</a:t>
            </a:r>
            <a:r>
              <a:rPr lang="en-US" altLang="zh-CN" sz="2935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935" b="1">
                <a:latin typeface="黑体" panose="02010609060101010101" pitchFamily="49" charset="-122"/>
                <a:ea typeface="黑体" panose="02010609060101010101" pitchFamily="49" charset="-122"/>
              </a:rPr>
              <a:t>，短篇小说集</a:t>
            </a:r>
            <a:r>
              <a:rPr lang="en-US" altLang="zh-CN" sz="2935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935" b="1">
                <a:latin typeface="黑体" panose="02010609060101010101" pitchFamily="49" charset="-122"/>
                <a:ea typeface="黑体" panose="02010609060101010101" pitchFamily="49" charset="-122"/>
              </a:rPr>
              <a:t>驿路梨花</a:t>
            </a:r>
            <a:r>
              <a:rPr lang="en-US" altLang="zh-CN" sz="2935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935" b="1">
                <a:latin typeface="黑体" panose="02010609060101010101" pitchFamily="49" charset="-122"/>
                <a:ea typeface="黑体" panose="02010609060101010101" pitchFamily="49" charset="-122"/>
              </a:rPr>
              <a:t>等。</a:t>
            </a:r>
            <a:r>
              <a:rPr lang="en-US" altLang="zh-CN" sz="2935" b="1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endParaRPr lang="zh-CN" altLang="en-US" sz="2935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3557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4363" y="2170176"/>
            <a:ext cx="3081317" cy="366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文本框 7"/>
          <p:cNvSpPr txBox="1"/>
          <p:nvPr/>
        </p:nvSpPr>
        <p:spPr>
          <a:xfrm>
            <a:off x="1087278" y="557319"/>
            <a:ext cx="386262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字魂49号-逍遥行书" panose="00000500000000000000" pitchFamily="2" charset="-122"/>
              </a:rPr>
              <a:t>作者简介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80" name="矩形 1"/>
          <p:cNvSpPr>
            <a:spLocks noChangeArrowheads="1"/>
          </p:cNvSpPr>
          <p:nvPr/>
        </p:nvSpPr>
        <p:spPr bwMode="auto">
          <a:xfrm>
            <a:off x="1056217" y="1306836"/>
            <a:ext cx="9971616" cy="472590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/>
          <a:p>
            <a:pPr indent="711200" algn="just">
              <a:lnSpc>
                <a:spcPct val="150000"/>
              </a:lnSpc>
              <a:defRPr/>
            </a:pPr>
            <a:r>
              <a:rPr lang="en-US" altLang="zh-CN" sz="2935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935" b="1">
                <a:latin typeface="黑体" panose="02010609060101010101" pitchFamily="49" charset="-122"/>
                <a:ea typeface="黑体" panose="02010609060101010101" pitchFamily="49" charset="-122"/>
              </a:rPr>
              <a:t>驿路梨花</a:t>
            </a:r>
            <a:r>
              <a:rPr lang="en-US" altLang="zh-CN" sz="2935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935" b="1">
                <a:latin typeface="黑体" panose="02010609060101010101" pitchFamily="49" charset="-122"/>
                <a:ea typeface="黑体" panose="02010609060101010101" pitchFamily="49" charset="-122"/>
              </a:rPr>
              <a:t>是彭荆风于</a:t>
            </a:r>
            <a:r>
              <a:rPr lang="en-US" altLang="zh-CN" sz="2935" b="1">
                <a:latin typeface="黑体" panose="02010609060101010101" pitchFamily="49" charset="-122"/>
                <a:ea typeface="黑体" panose="02010609060101010101" pitchFamily="49" charset="-122"/>
              </a:rPr>
              <a:t>1977</a:t>
            </a:r>
            <a:r>
              <a:rPr lang="zh-CN" altLang="en-US" sz="2935" b="1">
                <a:latin typeface="黑体" panose="02010609060101010101" pitchFamily="49" charset="-122"/>
                <a:ea typeface="黑体" panose="02010609060101010101" pitchFamily="49" charset="-122"/>
              </a:rPr>
              <a:t>年秋写的，当时，党中央重新提出要学习</a:t>
            </a:r>
            <a:r>
              <a:rPr lang="zh-CN" altLang="en-US" sz="2935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雷锋精神</a:t>
            </a:r>
            <a:r>
              <a:rPr lang="zh-CN" altLang="en-US" sz="2935" b="1">
                <a:latin typeface="黑体" panose="02010609060101010101" pitchFamily="49" charset="-122"/>
                <a:ea typeface="黑体" panose="02010609060101010101" pitchFamily="49" charset="-122"/>
              </a:rPr>
              <a:t>，作者记忆的闸门也被叩开了，他想起了许许多多边疆地区的朴实的人和事，想起了那深山大岭里供旅人方便的小茅屋，想起了默默为茅屋打柴、背水的哈尼族人，以及为了后来的旅客，临行前都要给小茅屋做点事的先行者。想起这些，一股无形的力量迫使彭荆风拿起笔来，写就了</a:t>
            </a:r>
            <a:r>
              <a:rPr lang="en-US" altLang="zh-CN" sz="2935" b="1"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935" b="1">
                <a:latin typeface="黑体" panose="02010609060101010101" pitchFamily="49" charset="-122"/>
                <a:ea typeface="黑体" panose="02010609060101010101" pitchFamily="49" charset="-122"/>
              </a:rPr>
              <a:t>驿路梨花</a:t>
            </a:r>
            <a:r>
              <a:rPr lang="en-US" altLang="zh-CN" sz="2935" b="1"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935" b="1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056217" y="507545"/>
            <a:ext cx="386262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字魂49号-逍遥行书" panose="00000500000000000000" pitchFamily="2" charset="-122"/>
              </a:rPr>
              <a:t>写作背景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文本框 13"/>
          <p:cNvSpPr txBox="1">
            <a:spLocks noChangeArrowheads="1"/>
          </p:cNvSpPr>
          <p:nvPr/>
        </p:nvSpPr>
        <p:spPr bwMode="auto">
          <a:xfrm>
            <a:off x="14348884" y="2338918"/>
            <a:ext cx="18473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kumimoji="1" lang="zh-CN" altLang="en-US" sz="2400"/>
          </a:p>
        </p:txBody>
      </p:sp>
      <p:sp>
        <p:nvSpPr>
          <p:cNvPr id="10252" name="TextBox 17"/>
          <p:cNvSpPr txBox="1">
            <a:spLocks noChangeArrowheads="1"/>
          </p:cNvSpPr>
          <p:nvPr/>
        </p:nvSpPr>
        <p:spPr bwMode="auto">
          <a:xfrm>
            <a:off x="1097491" y="1363739"/>
            <a:ext cx="9997017" cy="4818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711200">
              <a:lnSpc>
                <a:spcPct val="130000"/>
              </a:lnSpc>
              <a:defRPr/>
            </a:pPr>
            <a:r>
              <a:rPr lang="zh-CN" altLang="en-US" sz="2665" b="1">
                <a:latin typeface="黑体" panose="02010609060101010101" pitchFamily="49" charset="-122"/>
                <a:ea typeface="黑体" panose="02010609060101010101" pitchFamily="49" charset="-122"/>
              </a:rPr>
              <a:t>哈尼族大多居住在海拔</a:t>
            </a:r>
            <a:r>
              <a:rPr lang="en-US" altLang="zh-CN" sz="2665" b="1">
                <a:latin typeface="黑体" panose="02010609060101010101" pitchFamily="49" charset="-122"/>
                <a:ea typeface="黑体" panose="02010609060101010101" pitchFamily="49" charset="-122"/>
              </a:rPr>
              <a:t>800</a:t>
            </a:r>
            <a:r>
              <a:rPr lang="zh-CN" altLang="en-US" sz="2665" b="1">
                <a:latin typeface="黑体" panose="02010609060101010101" pitchFamily="49" charset="-122"/>
                <a:ea typeface="黑体" panose="02010609060101010101" pitchFamily="49" charset="-122"/>
              </a:rPr>
              <a:t>至</a:t>
            </a:r>
            <a:r>
              <a:rPr lang="en-US" altLang="zh-CN" sz="2665" b="1">
                <a:latin typeface="黑体" panose="02010609060101010101" pitchFamily="49" charset="-122"/>
                <a:ea typeface="黑体" panose="02010609060101010101" pitchFamily="49" charset="-122"/>
              </a:rPr>
              <a:t>2500</a:t>
            </a:r>
            <a:r>
              <a:rPr lang="zh-CN" altLang="en-US" sz="2665" b="1">
                <a:latin typeface="黑体" panose="02010609060101010101" pitchFamily="49" charset="-122"/>
                <a:ea typeface="黑体" panose="02010609060101010101" pitchFamily="49" charset="-122"/>
              </a:rPr>
              <a:t>米的山区，主要从事农业，梯田稻作文化尤为发达。千百年来，面对高山峡谷的生存空间，哈尼人民创造、总结出一套垦种梯田的丰富经验。他们根据不同的地形、土质修堤筑埂，利用“山有多高，水有多高”的自然条件，把终年不断的山泉溪涧，通过水笕沟渠引进梯田。到了初春，形状各异的大小梯田盛满清泉，在明媚的阳光下，山风微吹，波光粼粼；三四月间，层层梯田青翠欲滴，宛如一块块绿色壁毯；夏末秋初，稻谷成熟，放眼望去，一片金黄。这简直就是一幅变化奇巧、简朴秀美的水墨画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431662" y="545070"/>
            <a:ext cx="3862620" cy="58356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sym typeface="字魂49号-逍遥行书" panose="00000500000000000000" pitchFamily="2" charset="-122"/>
              </a:rPr>
              <a:t>相关资料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字魂49号-逍遥行书" panose="00000500000000000000" pitchFamily="2" charset="-122"/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FIRST_PUBLISH" val="1"/>
  <p:tag name="ISPRING_PRESENTATION_TITLE" val="PowerPoint 演示文稿"/>
</p:tagLst>
</file>

<file path=ppt/theme/theme1.xml><?xml version="1.0" encoding="utf-8"?>
<a:theme xmlns:a="http://schemas.openxmlformats.org/drawingml/2006/main" name="千图网海量PPT模板www.58pic.com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1330</Words>
  <Application>Microsoft Office PowerPoint</Application>
  <PresentationFormat>自定义</PresentationFormat>
  <Paragraphs>138</Paragraphs>
  <Slides>25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千图网海量PPT模板www.58pic.com​​</vt:lpstr>
      <vt:lpstr>PowerPoint 演示文稿</vt:lpstr>
      <vt:lpstr>《闻武均州报已复西京》  陆游</vt:lpstr>
      <vt:lpstr>PowerPoint 演示文稿</vt:lpstr>
      <vt:lpstr>PowerPoint 演示文稿</vt:lpstr>
      <vt:lpstr>小说是以塑造人物形象为中心，通过典型的故事情节来反映主题的。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故事里写到了哪些人物，他们分别做了什么事？</vt:lpstr>
      <vt:lpstr>PowerPoint 演示文稿</vt:lpstr>
      <vt:lpstr>整篇文章是由多个小故事组成，这些小故事是围绕一个什么样的疑问展开的呢？</vt:lpstr>
      <vt:lpstr>围绕着“小茅屋的主人是谁”这个问题，文中刻画了哪些人物？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2021-04-14T09:24:32Z</cp:lastPrinted>
  <dcterms:created xsi:type="dcterms:W3CDTF">2021-04-14T09:24:32Z</dcterms:created>
  <dcterms:modified xsi:type="dcterms:W3CDTF">2021-04-16T02:47:17Z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