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4" r:id="rId2"/>
    <p:sldId id="256" r:id="rId3"/>
    <p:sldId id="273" r:id="rId4"/>
    <p:sldId id="262" r:id="rId5"/>
    <p:sldId id="272" r:id="rId6"/>
    <p:sldId id="265" r:id="rId7"/>
    <p:sldId id="283" r:id="rId8"/>
    <p:sldId id="276" r:id="rId9"/>
    <p:sldId id="284" r:id="rId10"/>
    <p:sldId id="309" r:id="rId11"/>
    <p:sldId id="269" r:id="rId12"/>
    <p:sldId id="270" r:id="rId13"/>
    <p:sldId id="280" r:id="rId14"/>
    <p:sldId id="289" r:id="rId15"/>
    <p:sldId id="311" r:id="rId16"/>
    <p:sldId id="312" r:id="rId17"/>
    <p:sldId id="292" r:id="rId18"/>
    <p:sldId id="293" r:id="rId19"/>
    <p:sldId id="294" r:id="rId20"/>
    <p:sldId id="296" r:id="rId21"/>
    <p:sldId id="267" r:id="rId22"/>
    <p:sldId id="281" r:id="rId23"/>
    <p:sldId id="295" r:id="rId24"/>
    <p:sldId id="290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285" r:id="rId38"/>
    <p:sldId id="286" r:id="rId39"/>
    <p:sldId id="287" r:id="rId40"/>
    <p:sldId id="310" r:id="rId41"/>
  </p:sldIdLst>
  <p:sldSz cx="9144000" cy="6858000" type="screen4x3"/>
  <p:notesSz cx="6858000" cy="9144000"/>
  <p:custShowLst>
    <p:custShow name="自定义放映 1" id="0">
      <p:sldLst>
        <p:sld r:id="rId5"/>
      </p:sldLst>
    </p:custShow>
  </p:custShowLst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6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E8BD65-BE7C-4852-BC3A-8FB12B2E8AFC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9D06EA-0FA8-49A2-BA96-15CC113CFA6F}" type="datetimeFigureOut">
              <a:rPr kumimoji="1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2021/8/3</a:t>
            </a:fld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369968-EFF3-4429-8CD4-6BBA4DC13101}" type="slidenum"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9FD39DF-750C-451C-A2F4-86AC24C6C346}" type="datetimeFigureOut">
              <a:rPr kumimoji="1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2021/8/3</a:t>
            </a:fld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5FECA8-01C4-4C26-9257-2BAF58AA6CDB}" type="slidenum"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F833A9-1739-4B46-A0DE-482AEE06A7E4}" type="datetimeFigureOut">
              <a:rPr kumimoji="1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2021/8/3</a:t>
            </a:fld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7AD7DD-0C56-4A2A-A259-4A407CE9E1ED}" type="slidenum"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97F582-5087-4A46-BFFB-72E87EE341F1}" type="datetimeFigureOut">
              <a:rPr kumimoji="1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2021/8/3</a:t>
            </a:fld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8F3DE7-3E52-4276-A8BE-2F062DFD7059}" type="slidenum"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E4A4EC-F28A-40C5-BDF2-51B2264BEE41}" type="datetimeFigureOut">
              <a:rPr kumimoji="1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2021/8/3</a:t>
            </a:fld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05A05-380F-4CD5-A140-85D12F3E5F7A}" type="slidenum"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44BC07-64A1-43B0-B381-36475FF1381C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/>
          <p:nvPr/>
        </p:nvSpPr>
        <p:spPr>
          <a:xfrm>
            <a:off x="0" y="0"/>
            <a:ext cx="9144000" cy="38669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anose="02040502050405020303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077F8C-04BD-4A0C-B1B4-416E96BE7FD5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image" Target="../media/image1.jpe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1A68B-6F61-4947-AF5A-B8E5E9E58490}" type="slidenum">
              <a:rPr kumimoji="1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marL="319405" indent="-319405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405" indent="-319405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  <a:ea typeface="方正姚体" panose="02010601030101010101" pitchFamily="2" charset="-122"/>
        </a:defRPr>
      </a:lvl2pPr>
      <a:lvl3pPr marL="319405" indent="-319405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  <a:ea typeface="方正姚体" panose="02010601030101010101" pitchFamily="2" charset="-122"/>
        </a:defRPr>
      </a:lvl3pPr>
      <a:lvl4pPr marL="319405" indent="-319405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  <a:ea typeface="方正姚体" panose="02010601030101010101" pitchFamily="2" charset="-122"/>
        </a:defRPr>
      </a:lvl4pPr>
      <a:lvl5pPr marL="319405" indent="-319405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  <a:ea typeface="方正姚体" panose="0201060103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8005" indent="-182880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880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7280" indent="-182880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380" indent="-182880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33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62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3"/>
          <p:cNvSpPr txBox="1"/>
          <p:nvPr/>
        </p:nvSpPr>
        <p:spPr>
          <a:xfrm>
            <a:off x="0" y="620713"/>
            <a:ext cx="88201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设想有一天你身处这样的困境：</a:t>
            </a:r>
          </a:p>
        </p:txBody>
      </p:sp>
      <p:sp>
        <p:nvSpPr>
          <p:cNvPr id="10243" name="Text Box 5"/>
          <p:cNvSpPr txBox="1"/>
          <p:nvPr/>
        </p:nvSpPr>
        <p:spPr>
          <a:xfrm>
            <a:off x="-73025" y="2205038"/>
            <a:ext cx="8893175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黄沙漫漫，无边无垠。你一个人被困沙漠之中。头上是炎炎烈日，脚下是如焚热沙。你和骆驼茫然地前行着。而你的水，只够用两天了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Text Box 6"/>
          <p:cNvSpPr txBox="1"/>
          <p:nvPr/>
        </p:nvSpPr>
        <p:spPr>
          <a:xfrm>
            <a:off x="684213" y="5373688"/>
            <a:ext cx="48244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你该怎么办？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/>
          <p:nvPr/>
        </p:nvSpPr>
        <p:spPr>
          <a:xfrm>
            <a:off x="395288" y="188913"/>
            <a:ext cx="32321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整体感知：</a:t>
            </a:r>
          </a:p>
        </p:txBody>
      </p:sp>
      <p:sp>
        <p:nvSpPr>
          <p:cNvPr id="19459" name="Text Box 4"/>
          <p:cNvSpPr txBox="1"/>
          <p:nvPr/>
        </p:nvSpPr>
        <p:spPr>
          <a:xfrm>
            <a:off x="528638" y="1700213"/>
            <a:ext cx="82089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、课文中鲁滨孙的心情前后各是怎样的？</a:t>
            </a:r>
          </a:p>
        </p:txBody>
      </p:sp>
      <p:sp>
        <p:nvSpPr>
          <p:cNvPr id="27653" name="Text Box 5"/>
          <p:cNvSpPr txBox="1"/>
          <p:nvPr/>
        </p:nvSpPr>
        <p:spPr>
          <a:xfrm>
            <a:off x="1763713" y="3933825"/>
            <a:ext cx="2324100" cy="731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2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孤立无援</a:t>
            </a:r>
          </a:p>
        </p:txBody>
      </p:sp>
      <p:sp>
        <p:nvSpPr>
          <p:cNvPr id="19461" name="AutoShape 6"/>
          <p:cNvSpPr/>
          <p:nvPr/>
        </p:nvSpPr>
        <p:spPr>
          <a:xfrm>
            <a:off x="4284663" y="4149725"/>
            <a:ext cx="935037" cy="360363"/>
          </a:xfrm>
          <a:prstGeom prst="rightArrow">
            <a:avLst>
              <a:gd name="adj1" fmla="val 50000"/>
              <a:gd name="adj2" fmla="val 648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5435600" y="3933825"/>
            <a:ext cx="302418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200" b="1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知足安命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9851" y="620688"/>
            <a:ext cx="8064896" cy="114300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3.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课文按什么顺序写的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,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写了哪几件事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971550" y="2276475"/>
            <a:ext cx="7772400" cy="123507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按时间顺序写的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1550" y="4005263"/>
            <a:ext cx="756126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岛上遇险、建房定居、养牧种植、救“星期五”、回到英国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246063" y="0"/>
            <a:ext cx="8534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学习提示：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鲁滨孙漂流到荒岛，遇到了什么困难？他是怎么解决的？从中你体会到什么？ </a:t>
            </a:r>
          </a:p>
        </p:txBody>
      </p:sp>
      <p:sp>
        <p:nvSpPr>
          <p:cNvPr id="26627" name="Text Box 3"/>
          <p:cNvSpPr txBox="1"/>
          <p:nvPr/>
        </p:nvSpPr>
        <p:spPr>
          <a:xfrm>
            <a:off x="6443663" y="29972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3200" b="1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1508" name="Picture 10" descr="2421176977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63" y="2781300"/>
            <a:ext cx="3062287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6" name="Rectangle 12"/>
          <p:cNvSpPr>
            <a:spLocks noGrp="1" noChangeArrowheads="1"/>
          </p:cNvSpPr>
          <p:nvPr>
            <p:ph sz="quarter" idx="13"/>
          </p:nvPr>
        </p:nvSpPr>
        <p:spPr>
          <a:xfrm>
            <a:off x="0" y="3287713"/>
            <a:ext cx="5867400" cy="38163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方法：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先独立思考，勾画批注；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、在小组内交流，整理本组的意见；</a:t>
            </a:r>
          </a:p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、举手示意。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None/>
              <a:defRPr/>
            </a:pPr>
            <a:endParaRPr kumimoji="0" lang="en-US" altLang="zh-CN" sz="2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2" name="Rectangle 4"/>
          <p:cNvSpPr/>
          <p:nvPr/>
        </p:nvSpPr>
        <p:spPr>
          <a:xfrm>
            <a:off x="-1765300" y="260350"/>
            <a:ext cx="10729913" cy="162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28800" lvl="4" indent="0" eaLnBrk="1" hangingPunct="1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流落荒岛，无住所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用木头和船帆搭了一个简易的帐篷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TextBox 1"/>
          <p:cNvSpPr txBox="1"/>
          <p:nvPr/>
        </p:nvSpPr>
        <p:spPr>
          <a:xfrm>
            <a:off x="-1293812" y="2135188"/>
            <a:ext cx="10437812" cy="1624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28800" lvl="4" indent="-571500" eaLnBrk="1" hangingPunct="1">
              <a:lnSpc>
                <a:spcPct val="15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食物吃光了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打猎、捕鱼、畜养山羊、种粮食</a:t>
            </a:r>
          </a:p>
        </p:txBody>
      </p:sp>
      <p:sp>
        <p:nvSpPr>
          <p:cNvPr id="22532" name="TextBox 2"/>
          <p:cNvSpPr txBox="1"/>
          <p:nvPr/>
        </p:nvSpPr>
        <p:spPr>
          <a:xfrm>
            <a:off x="-1573212" y="3789363"/>
            <a:ext cx="10717212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28800" lvl="4" indent="-342900" eaLnBrk="1" hangingPunct="1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遇野人袭击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勇敢斗争，救下“星期五”</a:t>
            </a:r>
          </a:p>
        </p:txBody>
      </p:sp>
      <p:sp>
        <p:nvSpPr>
          <p:cNvPr id="22533" name="TextBox 3"/>
          <p:cNvSpPr txBox="1"/>
          <p:nvPr/>
        </p:nvSpPr>
        <p:spPr>
          <a:xfrm>
            <a:off x="0" y="5229225"/>
            <a:ext cx="84963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71500" lvl="0" indent="-57150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发现英国船只叛乱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救出船长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0482" name="Rectangle 2"/>
          <p:cNvSpPr/>
          <p:nvPr/>
        </p:nvSpPr>
        <p:spPr>
          <a:xfrm>
            <a:off x="1042988" y="303213"/>
            <a:ext cx="7273925" cy="1262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鲁滨孙的优秀品质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endParaRPr lang="zh-CN" altLang="zh-CN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2411413" y="1700213"/>
            <a:ext cx="3889375" cy="889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勇敢</a:t>
            </a:r>
            <a:r>
              <a: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坚毅</a:t>
            </a: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勤劳善良 </a:t>
            </a:r>
            <a:endParaRPr lang="en-US" altLang="zh-CN" sz="4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积极乐观</a:t>
            </a:r>
            <a:endParaRPr lang="en-US" altLang="zh-CN" sz="4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富于智慧</a:t>
            </a:r>
            <a:endParaRPr lang="zh-CN" altLang="zh-CN" sz="4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有冒险精神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4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</a:t>
            </a:r>
            <a:endParaRPr lang="zh-CN" altLang="zh-CN" sz="44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39476" y="2039540"/>
            <a:ext cx="5282216" cy="110799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精彩片段赏析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11188" y="765175"/>
            <a:ext cx="756126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自读课文，想一想精彩片段与梗概相比有什么不同？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9488" y="2852738"/>
            <a:ext cx="69135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精彩片段采用第一人称来描写“我”遇难后的遭遇，细腻的心理活动描写，是小说的真实性增强。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060848"/>
            <a:ext cx="7848475" cy="2376487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分析</a:t>
            </a:r>
            <a: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/>
                <a:ea typeface="+mj-ea"/>
                <a:cs typeface="+mj-cs"/>
              </a:rPr>
              <a:t>“</a:t>
            </a:r>
            <a: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精彩片段</a:t>
            </a:r>
            <a: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Arial"/>
                <a:ea typeface="+mj-ea"/>
                <a:cs typeface="+mj-cs"/>
              </a:rPr>
              <a:t>”</a:t>
            </a:r>
            <a: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重点句段</a:t>
            </a:r>
            <a:br>
              <a:rPr kumimoji="0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zh-CN" sz="4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3554" name="Rectangle 2"/>
          <p:cNvSpPr/>
          <p:nvPr/>
        </p:nvSpPr>
        <p:spPr>
          <a:xfrm>
            <a:off x="381000" y="836613"/>
            <a:ext cx="8150225" cy="22875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1. 现在我要开始过一种世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界上闻所未闻的忧郁而寂寞的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生活了。</a:t>
            </a:r>
            <a:endParaRPr lang="zh-CN" altLang="zh-CN" sz="40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611188" y="3357563"/>
            <a:ext cx="76898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鲁滨逊除了面对吃穿住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的困难，还有孤寂和绝望。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4578" name="Rectangle 2"/>
          <p:cNvSpPr/>
          <p:nvPr/>
        </p:nvSpPr>
        <p:spPr>
          <a:xfrm>
            <a:off x="687388" y="731838"/>
            <a:ext cx="7318375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2.我并不想它替我衔什么东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西，也不想它替我做个什么伴，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我只想它同我说说话，它却办不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到。 </a:t>
            </a:r>
          </a:p>
        </p:txBody>
      </p:sp>
      <p:sp>
        <p:nvSpPr>
          <p:cNvPr id="24579" name="Rectangle 3"/>
          <p:cNvSpPr/>
          <p:nvPr/>
        </p:nvSpPr>
        <p:spPr>
          <a:xfrm>
            <a:off x="468313" y="3357563"/>
            <a:ext cx="7537450" cy="22875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鲁滨逊希望狗能开口说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话，反映出鲁滨逊的孤独和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无奈。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3" descr="插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0" y="0"/>
            <a:ext cx="5551488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4"/>
          <p:cNvSpPr txBox="1"/>
          <p:nvPr/>
        </p:nvSpPr>
        <p:spPr>
          <a:xfrm>
            <a:off x="542925" y="404813"/>
            <a:ext cx="1200150" cy="59594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600" b="1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鲁滨孙漂流记</a:t>
            </a:r>
          </a:p>
        </p:txBody>
      </p:sp>
      <p:sp>
        <p:nvSpPr>
          <p:cNvPr id="11268" name="Text Box 5"/>
          <p:cNvSpPr txBox="1"/>
          <p:nvPr/>
        </p:nvSpPr>
        <p:spPr>
          <a:xfrm>
            <a:off x="2195513" y="4581525"/>
            <a:ext cx="915987" cy="144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笛福</a:t>
            </a:r>
          </a:p>
        </p:txBody>
      </p:sp>
    </p:spTree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6626" name="Rectangle 2"/>
          <p:cNvSpPr/>
          <p:nvPr/>
        </p:nvSpPr>
        <p:spPr>
          <a:xfrm>
            <a:off x="684213" y="692150"/>
            <a:ext cx="80645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总起来说，事实证明，我当前的不幸处境，是世界上很少有的。可是，即使在这样的处境中，也有一些消极的东西或积极的东西值得感谢。            </a:t>
            </a:r>
            <a:endParaRPr lang="zh-CN" altLang="zh-CN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Rectangle 3"/>
          <p:cNvSpPr/>
          <p:nvPr/>
        </p:nvSpPr>
        <p:spPr>
          <a:xfrm>
            <a:off x="755650" y="3860800"/>
            <a:ext cx="80645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3600" b="1">
                <a:solidFill>
                  <a:srgbClr val="0005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鲁滨孙分析现状，心存希望和感激，是他</a:t>
            </a:r>
            <a:r>
              <a:rPr lang="zh-CN" altLang="zh-CN" sz="36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知足安命</a:t>
            </a:r>
            <a:r>
              <a:rPr lang="zh-CN" altLang="zh-CN" sz="3600" b="1">
                <a:solidFill>
                  <a:srgbClr val="0005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思想的集中体现。          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2" descr="pic_170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454025"/>
            <a:ext cx="2906713" cy="203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鲁滨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100" y="454025"/>
            <a:ext cx="2917825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4"/>
          <p:cNvSpPr txBox="1"/>
          <p:nvPr/>
        </p:nvSpPr>
        <p:spPr>
          <a:xfrm>
            <a:off x="179388" y="836613"/>
            <a:ext cx="733425" cy="23764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探究学习</a:t>
            </a:r>
          </a:p>
        </p:txBody>
      </p:sp>
      <p:sp>
        <p:nvSpPr>
          <p:cNvPr id="30725" name="Text Box 5"/>
          <p:cNvSpPr txBox="1"/>
          <p:nvPr/>
        </p:nvSpPr>
        <p:spPr>
          <a:xfrm>
            <a:off x="1042988" y="2708275"/>
            <a:ext cx="8101012" cy="441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从孤立无援到知足安命，鲁滨孙经历了一段心理变化的过程，期间身处绝境的他到底找到了哪些活下去的理由？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方法：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先独立思考，勾画批注；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、在小组内交流，整理本组的意见；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、举手示意。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Aft>
                <a:spcPct val="0"/>
              </a:spcAft>
              <a:buClrTx/>
              <a:buSzTx/>
              <a:buFontTx/>
              <a:buChar char="•"/>
            </a:pPr>
            <a:endParaRPr lang="en-US" altLang="zh-CN" sz="30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611188" y="3933825"/>
            <a:ext cx="7993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611188" y="4797425"/>
            <a:ext cx="7777162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611188" y="5661025"/>
            <a:ext cx="8353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4"/>
          <p:cNvSpPr/>
          <p:nvPr/>
        </p:nvSpPr>
        <p:spPr>
          <a:xfrm>
            <a:off x="539750" y="476250"/>
            <a:ext cx="8424863" cy="757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１、同船的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个人中，死了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个，就他一人活着，是上帝对他的关照。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２、从船上获得了维持生活的大量必需品，这是上帝对他的恩赐。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３、而他的日记本上所列出的六大“好处”，最集中体现了鲁滨孙要顽强活下去的理由。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页脚占位符 5"/>
          <p:cNvSpPr txBox="1">
            <a:spLocks noGrp="1"/>
          </p:cNvSpPr>
          <p:nvPr>
            <p:ph type="ftr" sz="quarter" idx="16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772400" cy="6921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3.坏处                     好处 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50825" y="765175"/>
            <a:ext cx="3529013" cy="5543550"/>
          </a:xfrm>
        </p:spPr>
        <p:txBody>
          <a:bodyPr vert="horz" wrap="square" lIns="91440" tIns="45720" rIns="91440" bIns="45720" anchor="t"/>
          <a:lstStyle>
            <a:lvl1pPr lvl="0">
              <a:buClr>
                <a:srgbClr val="C3260C"/>
              </a:buClr>
              <a:buSzPct val="130000"/>
              <a:buFont typeface="Georgia" panose="02040502050405020303" pitchFamily="18" charset="0"/>
              <a:defRPr sz="2000"/>
            </a:lvl1pPr>
            <a:lvl2pPr lvl="1">
              <a:buClr>
                <a:srgbClr val="C3260C"/>
              </a:buClr>
              <a:buSzPct val="130000"/>
              <a:buFont typeface="Georgia" panose="02040502050405020303" pitchFamily="18" charset="0"/>
              <a:defRPr sz="1800"/>
            </a:lvl2pPr>
            <a:lvl3pPr lvl="2">
              <a:buClr>
                <a:srgbClr val="C3260C"/>
              </a:buClr>
              <a:buSzPct val="130000"/>
              <a:buFont typeface="Georgia" panose="02040502050405020303" pitchFamily="18" charset="0"/>
              <a:defRPr sz="1600"/>
            </a:lvl3pPr>
            <a:lvl4pPr lvl="3">
              <a:buClr>
                <a:srgbClr val="C3260C"/>
              </a:buClr>
              <a:buSzPct val="130000"/>
              <a:buFont typeface="Georgia" panose="02040502050405020303" pitchFamily="18" charset="0"/>
              <a:defRPr sz="1400"/>
            </a:lvl4pPr>
            <a:lvl5pPr lvl="4">
              <a:buClr>
                <a:srgbClr val="C3260C"/>
              </a:buClr>
              <a:buSzPct val="130000"/>
              <a:buFont typeface="Georgia" panose="02040502050405020303" pitchFamily="18" charset="0"/>
              <a:defRPr sz="1200"/>
            </a:lvl5pPr>
          </a:lstStyle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我陷在一个可怕的荒岛上，没有重见天日的希望。</a:t>
            </a:r>
          </a:p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我现在被剔出来，与世隔绝，困苦万状。</a:t>
            </a:r>
          </a:p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我与人类隔绝，仿佛一个隐士。</a:t>
            </a:r>
          </a:p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我没有衣服穿。</a:t>
            </a:r>
          </a:p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我没有抵御野人和野兽袭击的防御力和手段。</a:t>
            </a:r>
          </a:p>
          <a:p>
            <a:pPr lvl="0" eaLnBrk="1" hangingPunct="1"/>
            <a:r>
              <a:rPr lang="zh-CN" altLang="zh-CN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我没有人可以说话，也没有人来解除我的愁闷。</a:t>
            </a:r>
            <a:endParaRPr lang="zh-CN" altLang="zh-CN" sz="2400" b="1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24300" y="836613"/>
            <a:ext cx="5219700" cy="55451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但我还活着，没有想我同船的伙伴们一样，被水淹死。</a:t>
            </a: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zh-CN" sz="20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但我也从全体船员中被剔出来，独免一死，上帝既然用神力把我从死亡里救出来，一定也会救我脱离这个境地。</a:t>
            </a: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zh-CN" sz="20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但我并未因为没有粮食，饿死在这不毛之地。</a:t>
            </a: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zh-CN" sz="20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但我是在一个热带气候里，即使有衣服，也穿不住。</a:t>
            </a: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zh-CN" sz="20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但我所流落的岛上，没有我在非洲看到的那种野兽。假使我在那里覆了舟，我又将怎样？</a:t>
            </a:r>
          </a:p>
          <a:p>
            <a:pPr marL="228600" marR="0" lvl="0" indent="-18288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但上帝却不可思议把我送到海岸附近，使我可以从里面取出许多有用的东西，使我终身用之不尽。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  <p:bldP spid="2560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7650" name="Rectangle 2"/>
          <p:cNvSpPr/>
          <p:nvPr/>
        </p:nvSpPr>
        <p:spPr>
          <a:xfrm>
            <a:off x="611188" y="836613"/>
            <a:ext cx="8064500" cy="4586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6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            </a:t>
            </a:r>
            <a:r>
              <a:rPr lang="en-US" altLang="zh-CN" sz="6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  </a:t>
            </a:r>
            <a:r>
              <a:rPr lang="zh-CN" altLang="zh-CN" sz="6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中心 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40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本文讲叫鲁滨孙荒岛上生活二十多年，最终回到了英国的故事，赞扬了他</a:t>
            </a:r>
            <a:r>
              <a:rPr lang="zh-CN" altLang="en-US" sz="40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不畏艰险、正视现实、乐观向上、顽强生存</a:t>
            </a:r>
            <a:r>
              <a:rPr lang="zh-CN" altLang="zh-CN" sz="40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的优秀品质。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endParaRPr lang="zh-CN" altLang="zh-CN" sz="24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28674" name="Text Box 2"/>
          <p:cNvSpPr txBox="1"/>
          <p:nvPr/>
        </p:nvSpPr>
        <p:spPr>
          <a:xfrm>
            <a:off x="1908175" y="2420938"/>
            <a:ext cx="59436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鲁滨孙的经历给了我们什么启发？在学习和生活当中遇到困难时，你是怎样做的？应该怎样做？联系实际谈一谈。 </a:t>
            </a:r>
            <a:endParaRPr lang="zh-CN" altLang="zh-CN" sz="240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051050" y="1052513"/>
            <a:ext cx="62658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8000" b="1">
                <a:solidFill>
                  <a:srgbClr val="FF33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拓展联想1：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pic>
        <p:nvPicPr>
          <p:cNvPr id="35843" name="Picture 2" descr="feizhousham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062" y="0"/>
            <a:ext cx="9378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2268538" y="1052513"/>
            <a:ext cx="62642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8000" b="1">
                <a:solidFill>
                  <a:srgbClr val="FF33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拓展联想2：</a:t>
            </a:r>
          </a:p>
        </p:txBody>
      </p:sp>
      <p:sp>
        <p:nvSpPr>
          <p:cNvPr id="35845" name="Text Box 4"/>
          <p:cNvSpPr txBox="1"/>
          <p:nvPr/>
        </p:nvSpPr>
        <p:spPr>
          <a:xfrm>
            <a:off x="303213" y="284480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4000" b="1">
              <a:solidFill>
                <a:srgbClr val="FFFF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468313" y="3213100"/>
            <a:ext cx="8108950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 设想有一天你在野外迷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了路，你如何获得水、食物，</a:t>
            </a: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如何辨别方向？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0722" name="Rectangle 2"/>
          <p:cNvSpPr>
            <a:spLocks noGrp="1"/>
          </p:cNvSpPr>
          <p:nvPr>
            <p:ph type="body" idx="4294967295"/>
          </p:nvPr>
        </p:nvSpPr>
        <p:spPr>
          <a:xfrm>
            <a:off x="574675" y="908050"/>
            <a:ext cx="8569325" cy="5688013"/>
          </a:xfrm>
        </p:spPr>
        <p:txBody>
          <a:bodyPr vert="horz" wrap="square" lIns="91440" tIns="45720" rIns="91440" bIns="45720" anchor="t"/>
          <a:lstStyle/>
          <a:p>
            <a:pPr marL="4445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（１）如何获得水？</a:t>
            </a:r>
          </a:p>
          <a:p>
            <a:pPr marL="4445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收集雨水融化冰雪，收集植物茎干中的水用透明塑料袋收集植物蒸发的水,掘大土坑用塑料薄膜收集土地蒸发的水</a:t>
            </a:r>
          </a:p>
          <a:p>
            <a:pPr marL="4445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（２）如何打猎获取食物？</a:t>
            </a:r>
          </a:p>
          <a:p>
            <a:pPr marL="44450" indent="0" eaLnBrk="1" hangingPunct="1">
              <a:buNone/>
            </a:pPr>
            <a:r>
              <a:rPr lang="zh-CN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钓鱼采野果爬树掏鸟窝‘挖陷阱逮野生动物海滩上拾贝类、捉螃蟹、海龟</a:t>
            </a:r>
            <a:br>
              <a:rPr lang="zh-CN" altLang="zh-CN" sz="3600" b="1"/>
            </a:br>
            <a:br>
              <a:rPr lang="zh-CN" altLang="zh-CN" sz="3600" b="1"/>
            </a:br>
            <a:endParaRPr lang="zh-CN" altLang="zh-CN" sz="3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7891" name="Rectangle 2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8893175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/>
              <a:t>   　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（３）如何辨别方向？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要是你在野外迷了路，太阳是个忠实的向导，可千万别慌张，它在天空给你指点方向：</a:t>
            </a:r>
            <a:b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中午的时候它在南边，会帮助你辨别方向。地上的树影正指着北方。</a:t>
            </a:r>
            <a:b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北极星是盏指路灯，晴天，它永远高挂在北方。大树也会来帮忙。要是你能认出它，枝叶稠的一面是南方，就不会在黑夜里乱闯。枝叶稀的一面是北方。</a:t>
            </a:r>
            <a:b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雪特别怕太阳，要是你在野外迷了路，沟渠里的积雪会给你指点方向，可千万别慌张，看看哪边的雪化得快，哪边化的慢，大自然有很多天然的指南针，就可以分辨北方和南方。需要你细细观察，多多去想。</a:t>
            </a:r>
            <a:br>
              <a:rPr lang="zh-CN" altLang="en-US" sz="2800" b="1"/>
            </a:br>
            <a:br>
              <a:rPr lang="zh-CN" altLang="en-US" sz="2800" b="1"/>
            </a:b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-1044623" y="476672"/>
            <a:ext cx="7772399" cy="114300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辨别方向办法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1763713" y="1844675"/>
            <a:ext cx="5040312" cy="46910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FontTx/>
              <a:buNone/>
            </a:pPr>
            <a:r>
              <a:rPr lang="zh-CN" altLang="zh-CN" sz="4400" b="1"/>
              <a:t>    利用北极星、</a:t>
            </a:r>
          </a:p>
          <a:p>
            <a:pPr eaLnBrk="1" hangingPunct="1">
              <a:buFontTx/>
              <a:buNone/>
            </a:pPr>
            <a:r>
              <a:rPr lang="zh-CN" altLang="zh-CN" sz="4400" b="1"/>
              <a:t>    利用太阳、</a:t>
            </a:r>
          </a:p>
          <a:p>
            <a:pPr eaLnBrk="1" hangingPunct="1">
              <a:buFontTx/>
              <a:buNone/>
            </a:pPr>
            <a:r>
              <a:rPr lang="zh-CN" altLang="zh-CN" sz="4400" b="1"/>
              <a:t>    利用指南针、</a:t>
            </a:r>
          </a:p>
          <a:p>
            <a:pPr eaLnBrk="1" hangingPunct="1">
              <a:buFontTx/>
              <a:buNone/>
            </a:pPr>
            <a:r>
              <a:rPr lang="zh-CN" altLang="zh-CN" sz="4400" b="1"/>
              <a:t>    利用地物特征。</a:t>
            </a:r>
            <a:br>
              <a:rPr lang="zh-CN" altLang="zh-CN" sz="4400" b="1"/>
            </a:br>
            <a:br>
              <a:rPr lang="zh-CN" altLang="zh-CN" sz="4400" b="1"/>
            </a:br>
            <a:endParaRPr lang="zh-CN" altLang="zh-CN" sz="4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850" y="620713"/>
            <a:ext cx="8229600" cy="4724400"/>
          </a:xfrm>
        </p:spPr>
        <p:txBody>
          <a:bodyPr vert="horz" wrap="square" lIns="91440" tIns="45720" rIns="91440" bIns="45720" numCol="1" rtlCol="0" anchor="t" anchorCtr="0" compatLnSpc="1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21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1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学习目标</a:t>
            </a:r>
            <a:br>
              <a:rPr kumimoji="0" lang="zh-CN" altLang="en-US" sz="5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1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（一）读懂课文内容，了解鲁滨孙在严酷的生活面前，是怎样战胜种种困难生存下来的。</a:t>
            </a:r>
            <a:endParaRPr kumimoji="0" lang="en-US" altLang="zh-CN" sz="1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1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1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（二）学习作者按一定顺序叙述事情的方法。</a:t>
            </a:r>
            <a:br>
              <a:rPr kumimoji="0" lang="zh-CN" altLang="en-US" sz="1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1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（三）培养在逆境面前勇敢战胜困难的大无畏精神。</a:t>
            </a:r>
            <a:b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9939" name="Text Box 2"/>
          <p:cNvSpPr txBox="1"/>
          <p:nvPr/>
        </p:nvSpPr>
        <p:spPr>
          <a:xfrm>
            <a:off x="1692275" y="0"/>
            <a:ext cx="64801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48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夏令营的较量</a:t>
            </a:r>
          </a:p>
        </p:txBody>
      </p:sp>
      <p:sp>
        <p:nvSpPr>
          <p:cNvPr id="39940" name="Text Box 3"/>
          <p:cNvSpPr txBox="1"/>
          <p:nvPr/>
        </p:nvSpPr>
        <p:spPr>
          <a:xfrm>
            <a:off x="250825" y="908050"/>
            <a:ext cx="8893175" cy="6367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1992年的8月,77名日本孩子来到了中国的内蒙古,与30名中国孩子一起举行了一个草原探险夏令营,他们年龄在11至16岁之间.在英雄小姐妹龙梅、玉荣当年放牧的乌兰察布盟草原,两国孩子要每人负重20公斤,按要求,至少要步行50公里路,但日本人的计划,则应步行100公里!  </a:t>
            </a:r>
            <a:b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  刚上路时,日本孩子的背包鼓鼓囊囊,装满了食品和野营用具;而有些孩子的背包却几乎是空的,只背点吃的.才走一半路,有的孩子便把水喝光、干粮吃尽,只好靠别人支援,他们并不懂什么生存意识和环境意识.  </a:t>
            </a:r>
            <a:b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28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40963" name="Text Box 2"/>
          <p:cNvSpPr txBox="1"/>
          <p:nvPr/>
        </p:nvSpPr>
        <p:spPr>
          <a:xfrm>
            <a:off x="468313" y="620713"/>
            <a:ext cx="8207375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说来也巧，就在中国孩子叫苦不迭之时，他们的背包带子纷纷断落。产品质量差给他们偷懒制造了极好的理由。于是争先恐后地将背包扔进马车里，揉揉勒得酸痛的双肩后，轻松得又说又笑起来。可惜，有个漂亮女孩背的是军用品，挺结实，不能丢,尽管有男孩子照顾，走几里路还是病倒了，一见医生泪如滚珠。于是，被送回大本营。  </a:t>
            </a:r>
            <a:b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</a:t>
            </a:r>
            <a:b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32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41987" name="Rectangle 2"/>
          <p:cNvSpPr>
            <a:spLocks noGrp="1"/>
          </p:cNvSpPr>
          <p:nvPr>
            <p:ph type="body" idx="4294967295"/>
          </p:nvPr>
        </p:nvSpPr>
        <p:spPr>
          <a:xfrm>
            <a:off x="395288" y="1052513"/>
            <a:ext cx="8351837" cy="53403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  矮小的日本男孩子黑木雄介肚子疼，脸色苍白，汗珠如豆。中国领队让他放下包他不放，让他坐车更是不肯。他说：</a:t>
            </a:r>
            <a:r>
              <a:rPr lang="zh-CN" altLang="zh-CN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我是来锻炼的，当了逃兵是耻当晚7点，队伍抵达了目的地</a:t>
            </a:r>
            <a:r>
              <a:rPr lang="zh-CN" altLang="zh-CN" b="1"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大井梁。孩子们支起了十几顶帐篷，准备就地野炊和宿营。日本孩子将黄瓜、香肠、柿子椒混在一起炒，又熬了米粥，先礼貌地请大人们吃，自己才狼吞虎咽起来。</a:t>
            </a:r>
          </a:p>
        </p:txBody>
      </p:sp>
    </p:spTree>
  </p:cSld>
  <p:clrMapOvr>
    <a:masterClrMapping/>
  </p:clrMapOvr>
  <p:transition spd="slow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43011" name="Rectangle 2"/>
          <p:cNvSpPr>
            <a:spLocks noGrp="1"/>
          </p:cNvSpPr>
          <p:nvPr>
            <p:ph type="body" idx="4294967295"/>
          </p:nvPr>
        </p:nvSpPr>
        <p:spPr>
          <a:xfrm>
            <a:off x="685800" y="765175"/>
            <a:ext cx="8351838" cy="53308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zh-CN" sz="20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倒霉的中国孩子，以为会有人把饭送到自己面前。凡是又白又胖抄着手啥也不干的,全是中国孩子.中方大人批评他们:</a:t>
            </a:r>
            <a:r>
              <a:rPr lang="zh-CN" altLang="zh-CN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你们不劳而获,好意思吃吗?</a:t>
            </a:r>
            <a:r>
              <a:rPr lang="zh-CN" altLang="zh-CN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于是，有些饿着肚子的中国孩子向中国领队哭冤叫屈。饭没了，屈有何用？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          第二天早饭后，探险队伍分成10个小组，从不同方向朝大本营狼宿海前进。茫茫草原没路，只能凭着指南针和地图。一迷路，后果难以预料。 </a:t>
            </a:r>
            <a:r>
              <a:rPr lang="zh-CN" altLang="zh-CN" b="1">
                <a:latin typeface="Arial" panose="020b0604020202020204" pitchFamily="34" charset="0"/>
                <a:ea typeface="楷体_GB2312" pitchFamily="49" charset="-122"/>
              </a:rPr>
              <a:t> </a:t>
            </a:r>
            <a:endParaRPr lang="zh-CN" altLang="zh-CN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zh-CN" b="1">
                <a:latin typeface="楷体_GB2312" pitchFamily="49" charset="-122"/>
                <a:ea typeface="楷体_GB2312" pitchFamily="49" charset="-122"/>
              </a:rPr>
            </a:br>
            <a:endParaRPr lang="zh-CN" altLang="zh-CN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7890" name="Text Box 2"/>
          <p:cNvSpPr txBox="1"/>
          <p:nvPr/>
        </p:nvSpPr>
        <p:spPr>
          <a:xfrm>
            <a:off x="0" y="0"/>
            <a:ext cx="9144000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    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出发之前，日本宫崎市议员乡田实先生驱车赶来看望。这时，他的孙子已经发高烧一天多，许多人以为他会将孙子接走。谁知，他鼓励了几句，乘车离去。而一天前:当发现道路被洪水冲垮时，某地一位少工委干部马上把自己的孩子叫上车，风驰电掣地冲出艰难地带。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经过两天的长途跋涉，中日两国孩子胜利抵达了目的地狼宿海。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      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　 </a:t>
            </a:r>
            <a:b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8914" name="Rectangle 2"/>
          <p:cNvSpPr>
            <a:spLocks noGrp="1"/>
          </p:cNvSpPr>
          <p:nvPr>
            <p:ph type="body" idx="4294967295"/>
          </p:nvPr>
        </p:nvSpPr>
        <p:spPr>
          <a:xfrm>
            <a:off x="323850" y="188913"/>
            <a:ext cx="8856663" cy="63817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zh-CN" sz="1400" b="1"/>
              <a:t>        </a:t>
            </a:r>
            <a:r>
              <a:rPr lang="zh-CN" altLang="zh-CN" sz="1400" b="1">
                <a:latin typeface="Arial" panose="020b0604020202020204" pitchFamily="34" charset="0"/>
              </a:rPr>
              <a:t>  </a:t>
            </a:r>
            <a:br>
              <a:rPr lang="zh-CN" altLang="zh-CN" sz="1400" b="1"/>
            </a:br>
            <a:r>
              <a:rPr lang="zh-CN" altLang="zh-CN" sz="1400" b="1"/>
              <a:t>    </a:t>
            </a:r>
            <a:r>
              <a:rPr lang="zh-CN" altLang="zh-CN" sz="2800" b="1"/>
              <a:t>在咱们中国的草原上，日本孩子用过的杂物都用塑料袋装好带走。他们发现了百灵鸟蛋，马上用小木棍围起来，提醒大家不要踩。可中国孩子却走一路丢一路东西</a:t>
            </a:r>
            <a:r>
              <a:rPr lang="zh-CN" altLang="zh-CN" sz="2800" b="1">
                <a:latin typeface="Arial" panose="020b0604020202020204" pitchFamily="34" charset="0"/>
              </a:rPr>
              <a:t>……</a:t>
            </a:r>
            <a:r>
              <a:rPr lang="zh-CN" altLang="zh-CN" sz="2800" b="1"/>
              <a:t> </a:t>
            </a:r>
            <a:r>
              <a:rPr lang="zh-CN" altLang="zh-CN" sz="2800" b="1">
                <a:latin typeface="Arial" panose="020b0604020202020204" pitchFamily="34" charset="0"/>
              </a:rPr>
              <a:t>    </a:t>
            </a:r>
            <a:endParaRPr lang="zh-CN" altLang="zh-CN" sz="2800" b="1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zh-CN" sz="2800" b="1"/>
              <a:t>      当夏令营宣告闭营时，宫崎市议员乡田实先生作了总结。他特意大声问日本孩子：</a:t>
            </a:r>
            <a:r>
              <a:rPr lang="zh-CN" altLang="zh-CN" sz="2800" b="1">
                <a:latin typeface="Arial" panose="020b0604020202020204" pitchFamily="34" charset="0"/>
              </a:rPr>
              <a:t>“</a:t>
            </a:r>
            <a:r>
              <a:rPr lang="zh-CN" altLang="zh-CN" sz="2800" b="1"/>
              <a:t>草原美不美？</a:t>
            </a:r>
            <a:r>
              <a:rPr lang="zh-CN" altLang="zh-CN" sz="2800" b="1">
                <a:latin typeface="Arial" panose="020b0604020202020204" pitchFamily="34" charset="0"/>
              </a:rPr>
              <a:t>”</a:t>
            </a:r>
            <a:r>
              <a:rPr lang="zh-CN" altLang="zh-CN" sz="2800" b="1"/>
              <a:t> </a:t>
            </a:r>
            <a:br>
              <a:rPr lang="zh-CN" altLang="zh-CN" sz="2800" b="1"/>
            </a:br>
            <a:r>
              <a:rPr lang="zh-CN" altLang="zh-CN" sz="2800" b="1">
                <a:latin typeface="Arial" panose="020b0604020202020204" pitchFamily="34" charset="0"/>
              </a:rPr>
              <a:t>    </a:t>
            </a:r>
            <a:r>
              <a:rPr lang="zh-CN" altLang="zh-CN" sz="2800" b="1"/>
              <a:t>77个日本孩子齐声吼道：</a:t>
            </a:r>
            <a:r>
              <a:rPr lang="zh-CN" altLang="zh-CN" sz="2800" b="1">
                <a:latin typeface="Arial" panose="020b0604020202020204" pitchFamily="34" charset="0"/>
              </a:rPr>
              <a:t>“</a:t>
            </a:r>
            <a:r>
              <a:rPr lang="zh-CN" altLang="zh-CN" sz="2800" b="1"/>
              <a:t>美！</a:t>
            </a:r>
            <a:r>
              <a:rPr lang="zh-CN" altLang="zh-CN" sz="2800" b="1">
                <a:latin typeface="Arial" panose="020b0604020202020204" pitchFamily="34" charset="0"/>
              </a:rPr>
              <a:t>”</a:t>
            </a:r>
            <a:r>
              <a:rPr lang="zh-CN" altLang="zh-CN" sz="2800" b="1"/>
              <a:t>　 </a:t>
            </a:r>
            <a:br>
              <a:rPr lang="zh-CN" altLang="zh-CN" sz="2800" b="1"/>
            </a:br>
            <a:r>
              <a:rPr lang="zh-CN" altLang="zh-CN" sz="2800" b="1">
                <a:latin typeface="Arial" panose="020b0604020202020204" pitchFamily="34" charset="0"/>
              </a:rPr>
              <a:t>    “</a:t>
            </a:r>
            <a:r>
              <a:rPr lang="zh-CN" altLang="zh-CN" sz="2800" b="1"/>
              <a:t>天空蓝不蓝？</a:t>
            </a:r>
            <a:r>
              <a:rPr lang="zh-CN" altLang="zh-CN" sz="2800" b="1">
                <a:latin typeface="Arial" panose="020b0604020202020204" pitchFamily="34" charset="0"/>
              </a:rPr>
              <a:t>”“</a:t>
            </a:r>
            <a:r>
              <a:rPr lang="zh-CN" altLang="zh-CN" sz="2800" b="1"/>
              <a:t>蓝！</a:t>
            </a:r>
            <a:r>
              <a:rPr lang="zh-CN" altLang="zh-CN" sz="2800" b="1">
                <a:latin typeface="Arial" panose="020b0604020202020204" pitchFamily="34" charset="0"/>
              </a:rPr>
              <a:t>”</a:t>
            </a:r>
            <a:r>
              <a:rPr lang="zh-CN" altLang="zh-CN" sz="2800" b="1"/>
              <a:t>　 </a:t>
            </a:r>
            <a:br>
              <a:rPr lang="zh-CN" altLang="zh-CN" sz="2800" b="1"/>
            </a:br>
            <a:r>
              <a:rPr lang="zh-CN" altLang="zh-CN" sz="2800" b="1">
                <a:latin typeface="Arial" panose="020b0604020202020204" pitchFamily="34" charset="0"/>
              </a:rPr>
              <a:t>    “</a:t>
            </a:r>
            <a:r>
              <a:rPr lang="zh-CN" altLang="zh-CN" sz="2800" b="1"/>
              <a:t>你们还来不来？</a:t>
            </a:r>
            <a:r>
              <a:rPr lang="zh-CN" altLang="zh-CN" sz="2800" b="1">
                <a:latin typeface="Arial" panose="020b0604020202020204" pitchFamily="34" charset="0"/>
              </a:rPr>
              <a:t>”“</a:t>
            </a:r>
            <a:r>
              <a:rPr lang="zh-CN" altLang="zh-CN" sz="2800" b="1"/>
              <a:t>来！</a:t>
            </a:r>
            <a:r>
              <a:rPr lang="zh-CN" altLang="zh-CN" sz="2800" b="1">
                <a:latin typeface="Arial" panose="020b0604020202020204" pitchFamily="34" charset="0"/>
              </a:rPr>
              <a:t>”</a:t>
            </a:r>
            <a:r>
              <a:rPr lang="zh-CN" altLang="zh-CN" sz="2800" b="1"/>
              <a:t>　 </a:t>
            </a:r>
            <a:br>
              <a:rPr lang="zh-CN" altLang="zh-CN" sz="2800" b="1"/>
            </a:br>
            <a:r>
              <a:rPr lang="zh-CN" altLang="zh-CN" sz="2800" b="1">
                <a:latin typeface="Arial" panose="020b0604020202020204" pitchFamily="34" charset="0"/>
              </a:rPr>
              <a:t>    </a:t>
            </a:r>
            <a:r>
              <a:rPr lang="zh-CN" altLang="zh-CN" sz="2800" b="1"/>
              <a:t>这几声狂吼震撼了在场的每一个中国人。天哪！这就是大和民族精神吗？当日本孩子抬起头时，每个人的眼里都闪动着泪花。日本人满面笑容地离开中国，但留给中国人的思考却是沉重的。</a:t>
            </a:r>
            <a:r>
              <a:rPr lang="zh-CN" altLang="zh-CN" sz="2800" b="1">
                <a:latin typeface="Arial" panose="020b0604020202020204" pitchFamily="34" charset="0"/>
              </a:rPr>
              <a:t> </a:t>
            </a:r>
            <a:r>
              <a:rPr lang="zh-CN" altLang="zh-CN" sz="2800" b="1"/>
              <a:t>　 </a:t>
            </a:r>
            <a:br>
              <a:rPr lang="zh-CN" altLang="zh-CN" sz="2800" b="1"/>
            </a:br>
            <a:br>
              <a:rPr lang="zh-CN" altLang="zh-CN" sz="2800" b="1"/>
            </a:br>
            <a:endParaRPr lang="zh-CN" altLang="zh-CN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4"/>
          <p:cNvSpPr txBox="1">
            <a:spLocks noGrp="1"/>
          </p:cNvSpPr>
          <p:nvPr>
            <p:ph type="ftr" sz="quarter" idx="15"/>
          </p:nvPr>
        </p:nvSpPr>
        <p:spPr>
          <a:xfrm>
            <a:off x="3124200" y="6248400"/>
            <a:ext cx="2895600" cy="4572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11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9938" name="Rectangle 2"/>
          <p:cNvSpPr>
            <a:spLocks noGrp="1"/>
          </p:cNvSpPr>
          <p:nvPr>
            <p:ph type="body" idx="4294967295"/>
          </p:nvPr>
        </p:nvSpPr>
        <p:spPr>
          <a:xfrm>
            <a:off x="250825" y="476250"/>
            <a:ext cx="8569325" cy="56165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</a:pPr>
            <a:r>
              <a:rPr lang="zh-CN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  </a:t>
            </a:r>
            <a:r>
              <a:rPr lang="zh-CN" altLang="zh-CN" sz="2800" b="1">
                <a:solidFill>
                  <a:srgbClr val="CC0000"/>
                </a:solidFill>
              </a:rPr>
              <a:t>      短短的一次夏令营，暴露出中国孩子的许多弱点，这不得不令人反思我们培养目标与培养方式的问题。同样是教育少年儿童，光讲大话空话行吗？培养孩子,是布道式的,还是磨练式的,敢不敢承担一些风险和责任.望子成龙，要成什么</a:t>
            </a:r>
            <a:r>
              <a:rPr lang="zh-CN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“</a:t>
            </a:r>
            <a:r>
              <a:rPr lang="zh-CN" altLang="zh-CN" sz="2800" b="1">
                <a:solidFill>
                  <a:srgbClr val="CC0000"/>
                </a:solidFill>
              </a:rPr>
              <a:t>龙</a:t>
            </a:r>
            <a:r>
              <a:rPr lang="zh-CN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”</a:t>
            </a:r>
            <a:r>
              <a:rPr lang="zh-CN" altLang="zh-CN" sz="2800" b="1">
                <a:solidFill>
                  <a:srgbClr val="CC0000"/>
                </a:solidFill>
              </a:rPr>
              <a:t>？爱心就要让孩子免受苦吗?过多的呵护不会使他们失去生存能力吗?日本人已经公开说，你们这代孩子不是我们的对手！是的，一切关心中国未来命运的人，都值得想一想。　 </a:t>
            </a:r>
            <a:br>
              <a:rPr lang="zh-CN" altLang="zh-CN" sz="2800" b="1">
                <a:solidFill>
                  <a:srgbClr val="CC0000"/>
                </a:solidFill>
              </a:rPr>
            </a:br>
            <a:r>
              <a:rPr lang="zh-CN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    </a:t>
            </a:r>
            <a:endParaRPr lang="zh-CN" altLang="zh-CN" sz="28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6" name="Picture 6" descr="C:\Users\hanyan\Documents\Tencent Files\450489189\FileRecv\ppt\banner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8" y="214313"/>
            <a:ext cx="2643187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Picture 7" descr="C:\Users\hanyan\Documents\Tencent Files\450489189\FileRecv\ppt\banne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214313"/>
            <a:ext cx="299878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矩形 9"/>
          <p:cNvSpPr/>
          <p:nvPr/>
        </p:nvSpPr>
        <p:spPr>
          <a:xfrm>
            <a:off x="0" y="214313"/>
            <a:ext cx="321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</a:p>
        </p:txBody>
      </p:sp>
      <p:sp>
        <p:nvSpPr>
          <p:cNvPr id="47109" name="矩形 10"/>
          <p:cNvSpPr/>
          <p:nvPr/>
        </p:nvSpPr>
        <p:spPr>
          <a:xfrm>
            <a:off x="3286125" y="2143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课文欣赏</a:t>
            </a:r>
          </a:p>
        </p:txBody>
      </p:sp>
      <p:sp>
        <p:nvSpPr>
          <p:cNvPr id="47110" name="Text Box 2"/>
          <p:cNvSpPr txBox="1"/>
          <p:nvPr/>
        </p:nvSpPr>
        <p:spPr>
          <a:xfrm>
            <a:off x="785813" y="1214438"/>
            <a:ext cx="7929562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试着结合课文内容，小组讨论下列几个问题：</a:t>
            </a:r>
          </a:p>
        </p:txBody>
      </p:sp>
      <p:sp>
        <p:nvSpPr>
          <p:cNvPr id="9" name="Text Box 3"/>
          <p:cNvSpPr txBox="1"/>
          <p:nvPr/>
        </p:nvSpPr>
        <p:spPr>
          <a:xfrm>
            <a:off x="463550" y="3000375"/>
            <a:ext cx="82169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鲁滨孙在荒岛的思考经历了哪几个阶段，每个阶段侧重解决的是什么问题？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Picture 6" descr="C:\Users\hanyan\Documents\Tencent Files\450489189\FileRecv\ppt\banner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8" y="214313"/>
            <a:ext cx="2643187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7" descr="C:\Users\hanyan\Documents\Tencent Files\450489189\FileRecv\ppt\banne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214313"/>
            <a:ext cx="299878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矩形 9"/>
          <p:cNvSpPr/>
          <p:nvPr/>
        </p:nvSpPr>
        <p:spPr>
          <a:xfrm>
            <a:off x="0" y="214313"/>
            <a:ext cx="321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</a:p>
        </p:txBody>
      </p:sp>
      <p:sp>
        <p:nvSpPr>
          <p:cNvPr id="48133" name="矩形 9"/>
          <p:cNvSpPr/>
          <p:nvPr/>
        </p:nvSpPr>
        <p:spPr>
          <a:xfrm>
            <a:off x="3286125" y="2143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课文欣赏</a:t>
            </a:r>
          </a:p>
        </p:txBody>
      </p:sp>
      <p:sp>
        <p:nvSpPr>
          <p:cNvPr id="48134" name="Text Box 4"/>
          <p:cNvSpPr txBox="1"/>
          <p:nvPr/>
        </p:nvSpPr>
        <p:spPr>
          <a:xfrm>
            <a:off x="1214438" y="1000125"/>
            <a:ext cx="7929562" cy="7080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8A0DD"/>
            </a:outerShdw>
          </a:effectLst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、鲁滨孙在荒岛的思考经历了三个阶段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</a:p>
        </p:txBody>
      </p:sp>
      <p:sp>
        <p:nvSpPr>
          <p:cNvPr id="8" name="Text Box 6"/>
          <p:cNvSpPr txBox="1"/>
          <p:nvPr/>
        </p:nvSpPr>
        <p:spPr>
          <a:xfrm>
            <a:off x="1214438" y="2071688"/>
            <a:ext cx="7500937" cy="37861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8A0DD"/>
            </a:outerShdw>
          </a:effectLst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）鲁滨孙及时调整悲观绝望的心态，准备顽强地生存下去。</a:t>
            </a:r>
          </a:p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）为了生存，要依靠必需的物质条件。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ts val="4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）鲁滨孙进一步调整自己的心态，让自己的精神有所寄托。</a:t>
            </a:r>
            <a:endParaRPr lang="en-US" alt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1217613" y="4725988"/>
            <a:ext cx="184150" cy="646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8A0DD"/>
            </a:outerShdw>
          </a:effectLst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Picture 6" descr="C:\Users\hanyan\Documents\Tencent Files\450489189\FileRecv\ppt\banner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8" y="214313"/>
            <a:ext cx="2643187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Picture 7" descr="C:\Users\hanyan\Documents\Tencent Files\450489189\FileRecv\ppt\banne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214313"/>
            <a:ext cx="299878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矩形 9"/>
          <p:cNvSpPr/>
          <p:nvPr/>
        </p:nvSpPr>
        <p:spPr>
          <a:xfrm>
            <a:off x="0" y="214313"/>
            <a:ext cx="321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</a:p>
        </p:txBody>
      </p:sp>
      <p:sp>
        <p:nvSpPr>
          <p:cNvPr id="49157" name="矩形 9"/>
          <p:cNvSpPr/>
          <p:nvPr/>
        </p:nvSpPr>
        <p:spPr>
          <a:xfrm>
            <a:off x="3286125" y="2143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课文欣赏</a:t>
            </a:r>
          </a:p>
        </p:txBody>
      </p:sp>
      <p:sp>
        <p:nvSpPr>
          <p:cNvPr id="49158" name="Text Box 2"/>
          <p:cNvSpPr txBox="1"/>
          <p:nvPr/>
        </p:nvSpPr>
        <p:spPr>
          <a:xfrm>
            <a:off x="1285875" y="1357313"/>
            <a:ext cx="7072313" cy="7080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、每个阶段的侧重点是什么？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"/>
          <p:cNvSpPr txBox="1"/>
          <p:nvPr/>
        </p:nvSpPr>
        <p:spPr>
          <a:xfrm>
            <a:off x="2457450" y="2762250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）生存的问题     </a:t>
            </a:r>
            <a:endParaRPr lang="zh-CN" altLang="en-US" sz="3600" b="1">
              <a:solidFill>
                <a:srgbClr val="FF01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2457450" y="3905250"/>
            <a:ext cx="36258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）物质的问题</a:t>
            </a:r>
          </a:p>
        </p:txBody>
      </p:sp>
      <p:sp>
        <p:nvSpPr>
          <p:cNvPr id="15" name="Text Box 6"/>
          <p:cNvSpPr txBox="1"/>
          <p:nvPr/>
        </p:nvSpPr>
        <p:spPr>
          <a:xfrm>
            <a:off x="2457450" y="5124450"/>
            <a:ext cx="36258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3600" b="1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）精神的问题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5"/>
          <p:cNvSpPr/>
          <p:nvPr/>
        </p:nvSpPr>
        <p:spPr>
          <a:xfrm>
            <a:off x="107950" y="392113"/>
            <a:ext cx="5821363" cy="6494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-方正超大字符集" pitchFamily="65" charset="-122"/>
              </a:rPr>
              <a:t>笛</a:t>
            </a: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福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是英国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世纪启蒙文学的重要作家，他的代表作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鲁滨孙飘流记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是一部流传很广、影响很大的文学名著，这部小说是笛福受当时一个真实故事的启发而创作的。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1704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苏格兰水手赛尔科克在海上与船长发生争吵，被船长遗弃在荒岛上，四年后被救回英国。赛尔科克在荒岛上并没有作出什么值得颂扬的英雄事迹。但笛福塑造的鲁滨孙却完全是个新人，成了当时中小资产阶级心目中的英雄人物，是西方文学中第一个理想化的新兴资产者形象。 </a:t>
            </a:r>
          </a:p>
        </p:txBody>
      </p:sp>
      <p:sp>
        <p:nvSpPr>
          <p:cNvPr id="13315" name="WordArt 6"/>
          <p:cNvSpPr>
            <a:spLocks noTextEdit="1"/>
          </p:cNvSpPr>
          <p:nvPr/>
        </p:nvSpPr>
        <p:spPr>
          <a:xfrm>
            <a:off x="6156325" y="476250"/>
            <a:ext cx="2644775" cy="104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</a:p>
        </p:txBody>
      </p:sp>
      <p:pic>
        <p:nvPicPr>
          <p:cNvPr id="13316" name="Picture 7" descr="无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1916113"/>
            <a:ext cx="3189287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Picture 2" descr="http://i7.qhimg.com/t0177a2c248db7fb7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1138"/>
            <a:ext cx="7815263" cy="640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95200" y="113030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4" descr="2413074328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4076700"/>
            <a:ext cx="3209925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8"/>
          <p:cNvSpPr>
            <a:spLocks noGrp="1"/>
          </p:cNvSpPr>
          <p:nvPr>
            <p:ph sz="quarter" idx="13"/>
          </p:nvPr>
        </p:nvSpPr>
        <p:spPr>
          <a:xfrm>
            <a:off x="1116013" y="260350"/>
            <a:ext cx="7450137" cy="411480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是长篇小</a:t>
            </a:r>
            <a:endParaRPr lang="en-US" altLang="zh-CN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说，作于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1719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。主人公鲁滨孙因乘船遭遇风暴失事，漂流到孤岛，独自在那里生活了二十多年，历尽艰难困苦，不但供给了自己日用所需，而且经营了一片肥美的土地。鲁滨孙是他那个时代的创业者。作者借此歌颂了处在上升时期的资产阶级个人奋斗精神。小</a:t>
            </a:r>
            <a:endParaRPr lang="en-US" altLang="zh-CN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说情节生动，细节逼真，</a:t>
            </a:r>
            <a:endParaRPr lang="en-US" altLang="zh-CN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描写细致，语言流畅，</a:t>
            </a:r>
            <a:endParaRPr lang="en-US" altLang="zh-CN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富于深刻的哲学和社会</a:t>
            </a:r>
            <a:endParaRPr lang="en-US" altLang="zh-CN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意义。</a:t>
            </a:r>
          </a:p>
        </p:txBody>
      </p:sp>
      <p:sp>
        <p:nvSpPr>
          <p:cNvPr id="14340" name="Rectangle 10"/>
          <p:cNvSpPr/>
          <p:nvPr/>
        </p:nvSpPr>
        <p:spPr>
          <a:xfrm>
            <a:off x="107950" y="1052513"/>
            <a:ext cx="863600" cy="41036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作品介绍</a:t>
            </a:r>
          </a:p>
        </p:txBody>
      </p:sp>
    </p:spTree>
  </p:cSld>
  <p:clrMapOvr>
    <a:masterClrMapping/>
  </p:clrMapOvr>
  <p:transition spd="slow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/>
          <p:cNvSpPr txBox="1"/>
          <p:nvPr/>
        </p:nvSpPr>
        <p:spPr>
          <a:xfrm>
            <a:off x="304800" y="685800"/>
            <a:ext cx="853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字词巩固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3600" b="1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endParaRPr lang="en-US" altLang="zh-CN" sz="3600" b="1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55650" y="1484313"/>
            <a:ext cx="6626225" cy="4832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泅（      ）       沮（     ）丧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搁（     ）浅   （         ）痕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冻饿之虞（       ） 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聊（        ）以自慰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1908175" y="1412875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qiú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5508625" y="1412875"/>
            <a:ext cx="647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jǔ</a:t>
            </a:r>
          </a:p>
        </p:txBody>
      </p:sp>
      <p:sp>
        <p:nvSpPr>
          <p:cNvPr id="15366" name="Text Box 6"/>
          <p:cNvSpPr txBox="1"/>
          <p:nvPr/>
        </p:nvSpPr>
        <p:spPr>
          <a:xfrm>
            <a:off x="1908175" y="2781300"/>
            <a:ext cx="86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gē </a:t>
            </a:r>
          </a:p>
        </p:txBody>
      </p:sp>
      <p:sp>
        <p:nvSpPr>
          <p:cNvPr id="15367" name="Text Box 7"/>
          <p:cNvSpPr txBox="1"/>
          <p:nvPr/>
        </p:nvSpPr>
        <p:spPr>
          <a:xfrm>
            <a:off x="5003800" y="2781300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zhuó</a:t>
            </a:r>
          </a:p>
        </p:txBody>
      </p:sp>
      <p:sp>
        <p:nvSpPr>
          <p:cNvPr id="15368" name="Text Box 8"/>
          <p:cNvSpPr txBox="1"/>
          <p:nvPr/>
        </p:nvSpPr>
        <p:spPr>
          <a:xfrm>
            <a:off x="3708400" y="4149725"/>
            <a:ext cx="10080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yú</a:t>
            </a:r>
          </a:p>
        </p:txBody>
      </p:sp>
      <p:sp>
        <p:nvSpPr>
          <p:cNvPr id="15369" name="Text Box 9"/>
          <p:cNvSpPr txBox="1"/>
          <p:nvPr/>
        </p:nvSpPr>
        <p:spPr>
          <a:xfrm>
            <a:off x="2051050" y="5608638"/>
            <a:ext cx="1728788" cy="1249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liáo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8" name="矩形 33"/>
          <p:cNvSpPr/>
          <p:nvPr/>
        </p:nvSpPr>
        <p:spPr>
          <a:xfrm>
            <a:off x="1000125" y="2214563"/>
            <a:ext cx="6929438" cy="193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梗概  圈养  野蛮  教化  介意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郑重其事  知足安命  与世隔绝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不毛之地  不可思议  聊以自慰 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Picture 6" descr="C:\Users\hanyan\Documents\Tencent Files\450489189\FileRecv\ppt\banner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8" y="214313"/>
            <a:ext cx="2643187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7" descr="C:\Users\hanyan\Documents\Tencent Files\450489189\FileRecv\ppt\banne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214313"/>
            <a:ext cx="299878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9"/>
          <p:cNvSpPr/>
          <p:nvPr/>
        </p:nvSpPr>
        <p:spPr>
          <a:xfrm>
            <a:off x="0" y="214313"/>
            <a:ext cx="321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</a:p>
        </p:txBody>
      </p:sp>
      <p:sp>
        <p:nvSpPr>
          <p:cNvPr id="16390" name="矩形 11"/>
          <p:cNvSpPr/>
          <p:nvPr/>
        </p:nvSpPr>
        <p:spPr>
          <a:xfrm>
            <a:off x="3286125" y="2143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学习字词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0" y="188913"/>
            <a:ext cx="9144000" cy="5516563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词语注释</a:t>
            </a:r>
            <a:b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简陋：住的地方狭小，不华美。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叛乱：武装叛变。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畏惧：害怕。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宴会：宾主在一起饮酒吃饭的集会。（指比较隆重的）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凄凉：寂寞冷落，凄惨，本文用来形容环境。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天涯海角：形容极远的地方或彼此之间相隔极远。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桅杆：船上挂帆的杆子。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流落：穷困潦倒，飘泊外地。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木筏：用长木材结成的筏子。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援救：帮助别人使脱离痛苦或危险。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寂寞：孤单冷清。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穗子：稻麦等禾本科植物的花或果实聚生在茎的顶端部分。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圈养：在棚栏中饲养。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野蛮：（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）不文明；没有文化。（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）蛮横残暴。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挣扎：用力支撑。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停泊：（船只）停留。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6" descr="C:\Users\hanyan\Documents\Tencent Files\450489189\FileRecv\ppt\banner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8" y="214313"/>
            <a:ext cx="2643187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7" descr="C:\Users\hanyan\Documents\Tencent Files\450489189\FileRecv\ppt\banne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214313"/>
            <a:ext cx="299878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9"/>
          <p:cNvSpPr/>
          <p:nvPr/>
        </p:nvSpPr>
        <p:spPr>
          <a:xfrm>
            <a:off x="0" y="214313"/>
            <a:ext cx="3214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鲁滨孙漂流记</a:t>
            </a:r>
          </a:p>
        </p:txBody>
      </p:sp>
      <p:sp>
        <p:nvSpPr>
          <p:cNvPr id="18437" name="矩形 10"/>
          <p:cNvSpPr/>
          <p:nvPr/>
        </p:nvSpPr>
        <p:spPr>
          <a:xfrm>
            <a:off x="3286125" y="21431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课文欣赏</a:t>
            </a:r>
          </a:p>
        </p:txBody>
      </p:sp>
      <p:sp>
        <p:nvSpPr>
          <p:cNvPr id="18438" name="Text Box 4"/>
          <p:cNvSpPr txBox="1"/>
          <p:nvPr/>
        </p:nvSpPr>
        <p:spPr>
          <a:xfrm>
            <a:off x="928688" y="1214438"/>
            <a:ext cx="7543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、自读课文，思考：课文讲了一件什么事？ 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928688" y="2857500"/>
            <a:ext cx="75438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本文写的是一位叫鲁滨孙的英国人，在一次航海中船翻漂流到一座荒无人烟的小岛上，战胜种种困难，历尽磨难，生活了二十多年之久，最后终于获救回到英国的一件事。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Arial"/>
        <a:cs typeface="Arial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Arial"/>
        <a:cs typeface="Arial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176</Paragraphs>
  <Slides>40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9">
      <vt:lpstr>Arial</vt:lpstr>
      <vt:lpstr>Trebuchet MS</vt:lpstr>
      <vt:lpstr>Times New Roman</vt:lpstr>
      <vt:lpstr>宋体</vt:lpstr>
      <vt:lpstr>Georgia</vt:lpstr>
      <vt:lpstr>方正姚体</vt:lpstr>
      <vt:lpstr>华文行楷</vt:lpstr>
      <vt:lpstr>华文隶书</vt:lpstr>
      <vt:lpstr>楷体</vt:lpstr>
      <vt:lpstr>宋体-方正超大字符集</vt:lpstr>
      <vt:lpstr>华文新魏</vt:lpstr>
      <vt:lpstr>黑体</vt:lpstr>
      <vt:lpstr>楷体_GB2312</vt:lpstr>
      <vt:lpstr>隶书</vt:lpstr>
      <vt:lpstr>等线</vt:lpstr>
      <vt:lpstr>华文彩云</vt:lpstr>
      <vt:lpstr>仿宋</vt:lpstr>
      <vt:lpstr>Wingdings</vt:lpstr>
      <vt:lpstr>气流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3.课文按什么顺序写的,写了哪几件事?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分析“精彩片段”重点句段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3.坏处                     好处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辨别方向办法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2021-08-03T09:35:00.560</cp:lastPrinted>
  <dcterms:created xsi:type="dcterms:W3CDTF">2021-08-03T09:35:00Z</dcterms:created>
  <dcterms:modified xsi:type="dcterms:W3CDTF">2021-08-03T01:35:01Z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