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7" r:id="rId3"/>
    <p:sldId id="307" r:id="rId4"/>
    <p:sldId id="308" r:id="rId5"/>
    <p:sldId id="375" r:id="rId6"/>
    <p:sldId id="314" r:id="rId7"/>
    <p:sldId id="373" r:id="rId8"/>
    <p:sldId id="322" r:id="rId9"/>
    <p:sldId id="374" r:id="rId10"/>
    <p:sldId id="356" r:id="rId11"/>
    <p:sldId id="35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82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712DB-2E09-46BE-9566-4931FC083689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3966E-70AE-4D4D-8FD3-D92A162A4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587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BC13B2B-BEBB-44EA-BBB3-A5A17B45F55C}"/>
              </a:ext>
            </a:extLst>
          </p:cNvPr>
          <p:cNvSpPr>
            <a:spLocks noRo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D36485-95F4-4AFC-83E4-1BF58A3899BE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927008F4-2310-4127-A66C-DF63451B5F60}"/>
              </a:ext>
            </a:extLst>
          </p:cNvPr>
          <p:cNvSpPr>
            <a:spLocks noChangeArrowheads="1"/>
          </p:cNvSpPr>
          <p:nvPr>
            <p:ph type="sldImg" idx="4294967295"/>
          </p:nvPr>
        </p:nvSpPr>
        <p:spPr>
          <a:ln/>
        </p:spPr>
      </p:sp>
      <p:sp>
        <p:nvSpPr>
          <p:cNvPr id="8194" name="文本占位符 2">
            <a:extLst>
              <a:ext uri="{FF2B5EF4-FFF2-40B4-BE49-F238E27FC236}">
                <a16:creationId xmlns:a16="http://schemas.microsoft.com/office/drawing/2014/main" id="{E5BBEB75-2D0E-4F63-AD68-3755870AFBAC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>
            <a:extLst>
              <a:ext uri="{FF2B5EF4-FFF2-40B4-BE49-F238E27FC236}">
                <a16:creationId xmlns:a16="http://schemas.microsoft.com/office/drawing/2014/main" id="{9BE8362C-A363-4FCC-B85D-7C5281A73081}"/>
              </a:ext>
            </a:extLst>
          </p:cNvPr>
          <p:cNvSpPr>
            <a:spLocks noChangeArrowheads="1"/>
          </p:cNvSpPr>
          <p:nvPr>
            <p:ph type="sldImg" idx="4294967295"/>
          </p:nvPr>
        </p:nvSpPr>
        <p:spPr>
          <a:ln/>
        </p:spPr>
      </p:sp>
      <p:sp>
        <p:nvSpPr>
          <p:cNvPr id="10242" name="文本占位符 2">
            <a:extLst>
              <a:ext uri="{FF2B5EF4-FFF2-40B4-BE49-F238E27FC236}">
                <a16:creationId xmlns:a16="http://schemas.microsoft.com/office/drawing/2014/main" id="{58E77106-BCF1-4127-B544-42CA9CCB0A60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5C7020-1AAD-4DE6-9A24-F4A2CCAE4B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6BCB570-897D-48DE-85B8-B9F96A1010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74EAC9-0712-4C33-81F7-ECF8AE961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7E0989-1D86-4E67-9549-178BDDCB9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E31BB4-1882-440F-8E15-440461C2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25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4FAB3B-B164-4B77-8419-D89E66E50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A4B9D18-A050-47DA-8DC1-36AF87A10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9C9E69-E54A-4071-827E-846EFF644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B1C061-9BC9-452D-A43A-C688CE872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4E6214-6973-481F-A81F-BD179E11B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28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DD4BC7-CCC1-46EE-8313-16A973A4A0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56F2D05-3C42-4976-941E-77C57742B4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1C003D-EF5C-416D-849B-138A3FE06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624CF5-4B30-487E-9C25-3C34935D4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94B3BD-A0B8-4896-AA2E-D6410DA8E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92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2137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2133600"/>
            <a:ext cx="109728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08558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16201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1088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61693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28289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711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473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D18493-FCF2-479C-8ED3-3AD9E4FE9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2AB906-DCA3-4834-8D7D-9748F47E8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95FA15-DC98-4C33-9229-4C0F76B28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1B638E-06A7-4E2B-A740-8A34D148E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A726E1-8EDE-4F24-9DE3-E93BD09ED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252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8915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133600"/>
            <a:ext cx="109728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754505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156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66A637-FDEA-4201-82A9-6443A7923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85EA0B-A183-4C42-8ADF-42FB7546D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C2AAC4-7D28-4B31-92C0-4F5FF1510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7D5252-48FE-40DE-9390-4C728EE54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54F96B-993E-4148-ADFB-FB2281E18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796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8F2DE-AC16-453A-89AC-6E1D18989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D40A30-9112-4F72-939E-BCE273CC2A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15B38CC-386D-414F-AE4F-60C8722546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9CFF9D-57C7-4B67-AAB6-300E033E3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8D7937-2309-4D42-8B05-3758C0FCB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AF12F1-0DD6-4C92-A3AC-8E8E5A8E6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792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3B58FE-2E0A-425A-BFCD-8D71932B5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2D75D4-14EC-480B-97BC-76854848F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C207B16-EC19-42FF-95D4-F35FC27294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E210717-DD39-4962-BCB1-E2A57EAB9A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2FD3639-8EA1-4AA0-AAB0-1FC932956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DC45861-5C3F-4CF5-A141-EC94D13E9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34360E6-C52C-4AE6-973E-24E09D8DB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8816B17-B56E-473C-ABFE-B1F47160E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394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7AB509-166A-4938-ACDD-A15C04595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55F33CE-38E8-4C54-BCE2-4E7D521E7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6DAC165-FBBE-43E2-AB82-97788CBF4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738745-F27F-4F5B-B149-453D1C0D4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38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22C9E98-EFB1-4F8D-A3BD-41F692D30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87E8BB-2687-4C33-9D17-F2728249B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2FF56FC-95F7-4DAA-8E71-F716807C3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695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2ADAE4-C0C9-4FC0-ABE8-3E0880244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1DF3F-2A77-44F5-9540-72D6B44F5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9427137-5042-475F-82BB-2516B5983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A9CEF4-9857-48FB-AB1B-8386000D5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1842D0-D49A-475B-B3E0-1F84BD27F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B16CA4-F8F8-475F-ADAB-AD024513D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16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6D4CC7-AC9D-4405-8A62-8BF02F39F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9B2BD90-7D36-467E-964F-ECC4E0F25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81F22B-FD73-4BA6-91F5-BF389E45FA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9148EF-FDE7-439D-88AE-7B8A3B739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5A9AB3-7FFE-42F9-91C2-43C69274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9D46C5-D387-4139-8B8C-A1C96B95E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97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688183-7FB1-4B8D-9D48-9E0F41518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2916D9-D601-4B27-BF9B-1EC4C168E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FF1D3F-3446-42A4-A136-5B8F974417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CB535-080C-4D7C-A789-0435F03DA736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B344C8-23BB-4778-994F-8ED041D55F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F6A1B3-487E-49C7-93D1-0EABFF2402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754FB-BDC2-4E59-9FF7-8F4AF93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699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22458PICkZz_1024">
            <a:extLst>
              <a:ext uri="{FF2B5EF4-FFF2-40B4-BE49-F238E27FC236}">
                <a16:creationId xmlns:a16="http://schemas.microsoft.com/office/drawing/2014/main" id="{74BED9D8-3F6D-4D60-B6AE-8F3624491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69" b="84206"/>
          <a:stretch>
            <a:fillRect/>
          </a:stretch>
        </p:blipFill>
        <p:spPr bwMode="auto">
          <a:xfrm>
            <a:off x="0" y="1"/>
            <a:ext cx="121920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54280" descr="优翼不带字1">
            <a:extLst>
              <a:ext uri="{FF2B5EF4-FFF2-40B4-BE49-F238E27FC236}">
                <a16:creationId xmlns:a16="http://schemas.microsoft.com/office/drawing/2014/main" id="{E91D2D74-8D67-4056-A098-C0FEEDB5C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" t="3484" r="17938" b="6213"/>
          <a:stretch>
            <a:fillRect/>
          </a:stretch>
        </p:blipFill>
        <p:spPr bwMode="auto">
          <a:xfrm>
            <a:off x="10979152" y="0"/>
            <a:ext cx="1212849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6" descr="22458PICkZz_1024">
            <a:extLst>
              <a:ext uri="{FF2B5EF4-FFF2-40B4-BE49-F238E27FC236}">
                <a16:creationId xmlns:a16="http://schemas.microsoft.com/office/drawing/2014/main" id="{6BE31054-035C-4C8E-917B-CBA6431C1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49" b="82805"/>
          <a:stretch>
            <a:fillRect/>
          </a:stretch>
        </p:blipFill>
        <p:spPr bwMode="auto">
          <a:xfrm>
            <a:off x="0" y="6550025"/>
            <a:ext cx="12192000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文本框 1">
            <a:extLst>
              <a:ext uri="{FF2B5EF4-FFF2-40B4-BE49-F238E27FC236}">
                <a16:creationId xmlns:a16="http://schemas.microsoft.com/office/drawing/2014/main" id="{EDD15BEE-C49E-4E0F-9D2F-512774F94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2" y="6518275"/>
            <a:ext cx="31940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18" charset="0"/>
                <a:ea typeface="方正大黑_GBK" panose="03000509000000000000" pitchFamily="65" charset="-122"/>
              </a:rPr>
              <a:t>www.youyi100.com</a:t>
            </a:r>
          </a:p>
        </p:txBody>
      </p:sp>
    </p:spTree>
    <p:extLst>
      <p:ext uri="{BB962C8B-B14F-4D97-AF65-F5344CB8AC3E}">
        <p14:creationId xmlns:p14="http://schemas.microsoft.com/office/powerpoint/2010/main" val="329428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>
            <a:extLst>
              <a:ext uri="{FF2B5EF4-FFF2-40B4-BE49-F238E27FC236}">
                <a16:creationId xmlns:a16="http://schemas.microsoft.com/office/drawing/2014/main" id="{B7D108E0-97FA-4165-864B-81352CF78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9564" y="3733800"/>
            <a:ext cx="9032875" cy="2122488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66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6600">
              <a:solidFill>
                <a:srgbClr val="000000"/>
              </a:solidFill>
            </a:endParaRPr>
          </a:p>
        </p:txBody>
      </p:sp>
      <p:sp>
        <p:nvSpPr>
          <p:cNvPr id="4099" name="标题 1">
            <a:extLst>
              <a:ext uri="{FF2B5EF4-FFF2-40B4-BE49-F238E27FC236}">
                <a16:creationId xmlns:a16="http://schemas.microsoft.com/office/drawing/2014/main" id="{3352CBBC-EF06-45C7-8DB7-51C21DED2B3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560763" y="3829050"/>
            <a:ext cx="507206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4300" b="1">
                <a:latin typeface="楷体" panose="02010609060101010101" pitchFamily="49" charset="-122"/>
                <a:ea typeface="楷体" panose="02010609060101010101" pitchFamily="49" charset="-122"/>
              </a:rPr>
              <a:t>3 “</a:t>
            </a:r>
            <a:r>
              <a:rPr lang="zh-CN" altLang="en-US" sz="4300" b="1">
                <a:latin typeface="楷体" panose="02010609060101010101" pitchFamily="49" charset="-122"/>
                <a:ea typeface="楷体" panose="02010609060101010101" pitchFamily="49" charset="-122"/>
              </a:rPr>
              <a:t>飞天</a:t>
            </a:r>
            <a:r>
              <a:rPr lang="en-US" altLang="zh-CN" sz="43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300" b="1">
                <a:latin typeface="楷体" panose="02010609060101010101" pitchFamily="49" charset="-122"/>
                <a:ea typeface="楷体" panose="02010609060101010101" pitchFamily="49" charset="-122"/>
              </a:rPr>
              <a:t>凌空</a:t>
            </a:r>
            <a:br>
              <a:rPr lang="zh-CN" altLang="en-US" sz="43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3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跳水姑娘吕伟夺魁记</a:t>
            </a:r>
          </a:p>
        </p:txBody>
      </p:sp>
      <p:sp>
        <p:nvSpPr>
          <p:cNvPr id="4100" name="副标题 2">
            <a:extLst>
              <a:ext uri="{FF2B5EF4-FFF2-40B4-BE49-F238E27FC236}">
                <a16:creationId xmlns:a16="http://schemas.microsoft.com/office/drawing/2014/main" id="{B099F416-49E7-4CEA-8D63-67ED844B5DE8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813300" y="5348288"/>
            <a:ext cx="2566988" cy="34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R·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八年级上册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53B4FED-0448-4320-A51E-1D5B09F02E37}"/>
              </a:ext>
            </a:extLst>
          </p:cNvPr>
          <p:cNvCxnSpPr/>
          <p:nvPr/>
        </p:nvCxnSpPr>
        <p:spPr>
          <a:xfrm>
            <a:off x="3971925" y="5257800"/>
            <a:ext cx="42481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>
            <a:extLst>
              <a:ext uri="{FF2B5EF4-FFF2-40B4-BE49-F238E27FC236}">
                <a16:creationId xmlns:a16="http://schemas.microsoft.com/office/drawing/2014/main" id="{502B4EE8-E49B-4F63-96FD-1D3FE1DFC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7863" y="1695450"/>
            <a:ext cx="81137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结合最后一段，说说这篇特写表现了作者怎样的思想感情。</a:t>
            </a:r>
          </a:p>
        </p:txBody>
      </p:sp>
      <p:grpSp>
        <p:nvGrpSpPr>
          <p:cNvPr id="18434" name="Group 4">
            <a:extLst>
              <a:ext uri="{FF2B5EF4-FFF2-40B4-BE49-F238E27FC236}">
                <a16:creationId xmlns:a16="http://schemas.microsoft.com/office/drawing/2014/main" id="{113CB8AF-E5D0-49F9-A882-87B06FB2FA63}"/>
              </a:ext>
            </a:extLst>
          </p:cNvPr>
          <p:cNvGrpSpPr>
            <a:grpSpLocks/>
          </p:cNvGrpSpPr>
          <p:nvPr/>
        </p:nvGrpSpPr>
        <p:grpSpPr bwMode="auto">
          <a:xfrm>
            <a:off x="1643064" y="434975"/>
            <a:ext cx="2319337" cy="700088"/>
            <a:chOff x="138" y="461"/>
            <a:chExt cx="1461" cy="441"/>
          </a:xfrm>
        </p:grpSpPr>
        <p:pic>
          <p:nvPicPr>
            <p:cNvPr id="18435" name="Picture 5" descr="未标题-1">
              <a:extLst>
                <a:ext uri="{FF2B5EF4-FFF2-40B4-BE49-F238E27FC236}">
                  <a16:creationId xmlns:a16="http://schemas.microsoft.com/office/drawing/2014/main" id="{2FBE3EE7-3EE8-4B70-B05A-7CB9BB0921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6" name="文本框 2">
              <a:extLst>
                <a:ext uri="{FF2B5EF4-FFF2-40B4-BE49-F238E27FC236}">
                  <a16:creationId xmlns:a16="http://schemas.microsoft.com/office/drawing/2014/main" id="{3C6BF720-298D-42C7-9833-23AD72E1A7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主旨情感 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4588958-A50D-4B5A-A11C-04F49325E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7863" y="2969642"/>
            <a:ext cx="8174037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对运动员吕伟为国争光的赞美，为中国有这样优秀的跳水运动员自豪，表达作者对祖国的热爱之情。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9">
            <a:extLst>
              <a:ext uri="{FF2B5EF4-FFF2-40B4-BE49-F238E27FC236}">
                <a16:creationId xmlns:a16="http://schemas.microsoft.com/office/drawing/2014/main" id="{7F6ACAA7-F53E-4CC6-BF98-E207DB48D903}"/>
              </a:ext>
            </a:extLst>
          </p:cNvPr>
          <p:cNvGrpSpPr>
            <a:grpSpLocks/>
          </p:cNvGrpSpPr>
          <p:nvPr/>
        </p:nvGrpSpPr>
        <p:grpSpPr bwMode="auto">
          <a:xfrm>
            <a:off x="1608139" y="444500"/>
            <a:ext cx="2319337" cy="700088"/>
            <a:chOff x="138" y="461"/>
            <a:chExt cx="1461" cy="441"/>
          </a:xfrm>
        </p:grpSpPr>
        <p:pic>
          <p:nvPicPr>
            <p:cNvPr id="7170" name="Picture 10" descr="未标题-1">
              <a:extLst>
                <a:ext uri="{FF2B5EF4-FFF2-40B4-BE49-F238E27FC236}">
                  <a16:creationId xmlns:a16="http://schemas.microsoft.com/office/drawing/2014/main" id="{CDB17673-9809-4E1D-8A70-C59E33F85B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1" name="文本框 2">
              <a:extLst>
                <a:ext uri="{FF2B5EF4-FFF2-40B4-BE49-F238E27FC236}">
                  <a16:creationId xmlns:a16="http://schemas.microsoft.com/office/drawing/2014/main" id="{73BB427B-EF86-4CB9-A31E-62F8D3DF18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</a:p>
          </p:txBody>
        </p:sp>
      </p:grpSp>
      <p:pic>
        <p:nvPicPr>
          <p:cNvPr id="6148" name="图片 1" descr="跳水队">
            <a:extLst>
              <a:ext uri="{FF2B5EF4-FFF2-40B4-BE49-F238E27FC236}">
                <a16:creationId xmlns:a16="http://schemas.microsoft.com/office/drawing/2014/main" id="{7A37C685-DD48-43AB-AA8E-79C391953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1524001"/>
            <a:ext cx="5314950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文本框 99">
            <a:extLst>
              <a:ext uri="{FF2B5EF4-FFF2-40B4-BE49-F238E27FC236}">
                <a16:creationId xmlns:a16="http://schemas.microsoft.com/office/drawing/2014/main" id="{AC17B2B3-6E18-4573-ACC8-1A6726CB2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8200" y="4687889"/>
            <a:ext cx="79756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在运动领域，美国有篮球梦之队，中国有跳水梦之队，当中国姑娘吕伟从</a:t>
            </a:r>
            <a:r>
              <a:rPr lang="en-US" altLang="zh-CN" sz="3000" b="1">
                <a:latin typeface="宋体" panose="02010600030101010101" pitchFamily="2" charset="-122"/>
              </a:rPr>
              <a:t>10</a:t>
            </a:r>
            <a:r>
              <a:rPr lang="zh-CN" altLang="en-US" sz="3000" b="1">
                <a:latin typeface="宋体" panose="02010600030101010101" pitchFamily="2" charset="-122"/>
              </a:rPr>
              <a:t>米跳台纵身一跃，瞬间惊艳了全世界。</a:t>
            </a:r>
            <a:endParaRPr lang="zh-CN" altLang="en-US" sz="3000" b="1"/>
          </a:p>
        </p:txBody>
      </p:sp>
      <p:pic>
        <p:nvPicPr>
          <p:cNvPr id="6150" name="图片 2" descr="吕伟">
            <a:extLst>
              <a:ext uri="{FF2B5EF4-FFF2-40B4-BE49-F238E27FC236}">
                <a16:creationId xmlns:a16="http://schemas.microsoft.com/office/drawing/2014/main" id="{8A898908-6395-4330-AE19-A51433485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25" y="1651001"/>
            <a:ext cx="2687638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6">
            <a:extLst>
              <a:ext uri="{FF2B5EF4-FFF2-40B4-BE49-F238E27FC236}">
                <a16:creationId xmlns:a16="http://schemas.microsoft.com/office/drawing/2014/main" id="{B8D3C2D9-0494-4B6D-B29C-0A14D1E79FAF}"/>
              </a:ext>
            </a:extLst>
          </p:cNvPr>
          <p:cNvGrpSpPr>
            <a:grpSpLocks/>
          </p:cNvGrpSpPr>
          <p:nvPr/>
        </p:nvGrpSpPr>
        <p:grpSpPr bwMode="auto">
          <a:xfrm>
            <a:off x="1624014" y="434975"/>
            <a:ext cx="2319337" cy="700088"/>
            <a:chOff x="138" y="461"/>
            <a:chExt cx="1461" cy="441"/>
          </a:xfrm>
        </p:grpSpPr>
        <p:pic>
          <p:nvPicPr>
            <p:cNvPr id="9218" name="Picture 7" descr="未标题-1">
              <a:extLst>
                <a:ext uri="{FF2B5EF4-FFF2-40B4-BE49-F238E27FC236}">
                  <a16:creationId xmlns:a16="http://schemas.microsoft.com/office/drawing/2014/main" id="{32C04E41-5E5E-404B-BFD0-3D2B07E4A0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9" name="文本框 2">
              <a:extLst>
                <a:ext uri="{FF2B5EF4-FFF2-40B4-BE49-F238E27FC236}">
                  <a16:creationId xmlns:a16="http://schemas.microsoft.com/office/drawing/2014/main" id="{1E91C82C-F1CA-4268-8A19-EB1C997A56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新闻特写</a:t>
              </a:r>
            </a:p>
          </p:txBody>
        </p:sp>
      </p:grpSp>
      <p:graphicFrame>
        <p:nvGraphicFramePr>
          <p:cNvPr id="2" name="表格 -1">
            <a:extLst>
              <a:ext uri="{FF2B5EF4-FFF2-40B4-BE49-F238E27FC236}">
                <a16:creationId xmlns:a16="http://schemas.microsoft.com/office/drawing/2014/main" id="{5FA6550E-542A-45EB-A4E8-AE3C19869F9E}"/>
              </a:ext>
            </a:extLst>
          </p:cNvPr>
          <p:cNvGraphicFramePr/>
          <p:nvPr/>
        </p:nvGraphicFramePr>
        <p:xfrm>
          <a:off x="1825626" y="1323976"/>
          <a:ext cx="8321675" cy="50532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32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707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定义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新闻特写是截取新闻事件、新闻人物在特定场合中的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片段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”“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剖面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或者细节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做形象化的再现与放大的一种新闻体裁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51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主要种类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事件特写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摄取与再现重大事件的关键性场面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25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人物特写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再现人物的某种行为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绘声绘色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有强烈动感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314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场面特写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新闻事件中精彩场面的再现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4727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景物特写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对于有特殊意义或有价值的罕见景物的描写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9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工作特写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对于某一工作场面的生动再现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69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杂记性特写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各种具有特写价值的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新闻现场之生动再现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5169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写作特点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落笔集中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突出一点；浓淡相宜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真切再现；幽默风趣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耐人寻味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9D292C2-E857-4312-BDB8-984479ECC7B6}"/>
              </a:ext>
            </a:extLst>
          </p:cNvPr>
          <p:cNvGrpSpPr>
            <a:grpSpLocks/>
          </p:cNvGrpSpPr>
          <p:nvPr/>
        </p:nvGrpSpPr>
        <p:grpSpPr bwMode="auto">
          <a:xfrm>
            <a:off x="1616075" y="425450"/>
            <a:ext cx="2319338" cy="700088"/>
            <a:chOff x="138" y="461"/>
            <a:chExt cx="1461" cy="441"/>
          </a:xfrm>
        </p:grpSpPr>
        <p:pic>
          <p:nvPicPr>
            <p:cNvPr id="3" name="Picture 3" descr="未标题-1">
              <a:extLst>
                <a:ext uri="{FF2B5EF4-FFF2-40B4-BE49-F238E27FC236}">
                  <a16:creationId xmlns:a16="http://schemas.microsoft.com/office/drawing/2014/main" id="{60EDEA05-7B06-495B-A61D-C46D1B93BA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2">
              <a:extLst>
                <a:ext uri="{FF2B5EF4-FFF2-40B4-BE49-F238E27FC236}">
                  <a16:creationId xmlns:a16="http://schemas.microsoft.com/office/drawing/2014/main" id="{ABF41239-AB51-4977-B10C-105323EF0C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</p:grpSp>
      <p:sp>
        <p:nvSpPr>
          <p:cNvPr id="5" name="文本框 99">
            <a:extLst>
              <a:ext uri="{FF2B5EF4-FFF2-40B4-BE49-F238E27FC236}">
                <a16:creationId xmlns:a16="http://schemas.microsoft.com/office/drawing/2014/main" id="{15684FED-FB23-46AD-8D53-169EDF7DEB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3040" y="1439230"/>
            <a:ext cx="84531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这篇新闻特写报道了一件什么事？着重抓住什么场面来细致刻画的？</a:t>
            </a:r>
          </a:p>
        </p:txBody>
      </p:sp>
      <p:sp>
        <p:nvSpPr>
          <p:cNvPr id="6" name="文本框 99">
            <a:extLst>
              <a:ext uri="{FF2B5EF4-FFF2-40B4-BE49-F238E27FC236}">
                <a16:creationId xmlns:a16="http://schemas.microsoft.com/office/drawing/2014/main" id="{2BB740BC-B21F-44BE-B4F1-798A27001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012" y="2964382"/>
            <a:ext cx="89103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跳水姑娘吕伟在新德里亚运会上赢得金牌的事</a:t>
            </a:r>
          </a:p>
        </p:txBody>
      </p:sp>
      <p:sp>
        <p:nvSpPr>
          <p:cNvPr id="7" name="文本框 99">
            <a:extLst>
              <a:ext uri="{FF2B5EF4-FFF2-40B4-BE49-F238E27FC236}">
                <a16:creationId xmlns:a16="http://schemas.microsoft.com/office/drawing/2014/main" id="{E74085B6-4A8B-48DA-8C86-120925DBFD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012" y="4204078"/>
            <a:ext cx="89103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吕伟跳水动作</a:t>
            </a:r>
          </a:p>
        </p:txBody>
      </p:sp>
    </p:spTree>
    <p:extLst>
      <p:ext uri="{BB962C8B-B14F-4D97-AF65-F5344CB8AC3E}">
        <p14:creationId xmlns:p14="http://schemas.microsoft.com/office/powerpoint/2010/main" val="320818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文本框 99">
            <a:extLst>
              <a:ext uri="{FF2B5EF4-FFF2-40B4-BE49-F238E27FC236}">
                <a16:creationId xmlns:a16="http://schemas.microsoft.com/office/drawing/2014/main" id="{A75709D1-94C5-4826-98DE-370414A94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075" y="3979228"/>
            <a:ext cx="50800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课文写了哪些内容？</a:t>
            </a:r>
          </a:p>
        </p:txBody>
      </p:sp>
      <p:sp>
        <p:nvSpPr>
          <p:cNvPr id="9221" name="文本框 1">
            <a:extLst>
              <a:ext uri="{FF2B5EF4-FFF2-40B4-BE49-F238E27FC236}">
                <a16:creationId xmlns:a16="http://schemas.microsoft.com/office/drawing/2014/main" id="{7E0D4825-5AA2-40DB-AAC1-019078B2A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960" y="3039427"/>
            <a:ext cx="5462588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BBE0E3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吕伟跳水之前的场面，</a:t>
            </a:r>
          </a:p>
          <a:p>
            <a:pPr>
              <a:lnSpc>
                <a:spcPct val="150000"/>
              </a:lnSpc>
              <a:buClr>
                <a:srgbClr val="BBE0E3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吕伟跳水动作全过程，</a:t>
            </a:r>
          </a:p>
          <a:p>
            <a:pPr>
              <a:lnSpc>
                <a:spcPct val="150000"/>
              </a:lnSpc>
              <a:buClr>
                <a:srgbClr val="BBE0E3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吕伟跳水后的观众反应，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BBE0E3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裁判评分等情况。</a:t>
            </a:r>
          </a:p>
        </p:txBody>
      </p:sp>
      <p:sp>
        <p:nvSpPr>
          <p:cNvPr id="7" name="文本框 99">
            <a:extLst>
              <a:ext uri="{FF2B5EF4-FFF2-40B4-BE49-F238E27FC236}">
                <a16:creationId xmlns:a16="http://schemas.microsoft.com/office/drawing/2014/main" id="{01870E84-F768-4DC7-8322-424923FB9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240" y="932240"/>
            <a:ext cx="8453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本文记叙吕伟跳水过程是按照什么顺序来写的？</a:t>
            </a:r>
          </a:p>
        </p:txBody>
      </p:sp>
      <p:sp>
        <p:nvSpPr>
          <p:cNvPr id="8" name="文本框 99">
            <a:extLst>
              <a:ext uri="{FF2B5EF4-FFF2-40B4-BE49-F238E27FC236}">
                <a16:creationId xmlns:a16="http://schemas.microsoft.com/office/drawing/2014/main" id="{0A028533-CAE5-4CCD-8149-FFF244E10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240" y="2072323"/>
            <a:ext cx="89103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按照“准备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起跳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腾空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入水”的顺序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99">
            <a:extLst>
              <a:ext uri="{FF2B5EF4-FFF2-40B4-BE49-F238E27FC236}">
                <a16:creationId xmlns:a16="http://schemas.microsoft.com/office/drawing/2014/main" id="{FBF18D1D-89E5-4C31-838D-AA95AAAE1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2789" y="1111251"/>
            <a:ext cx="8080375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作者在写吕伟准备工作时，为什么要写白云与飞鸟呢？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A61550-8B29-4D5B-964C-FA6002006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1877" y="2715896"/>
            <a:ext cx="7548245" cy="20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作者是用白云和飞鸟的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动</a:t>
            </a:r>
            <a:r>
              <a:rPr lang="zh-CN" altLang="en-US" sz="3000" b="1" dirty="0">
                <a:latin typeface="宋体" panose="02010600030101010101" pitchFamily="2" charset="-122"/>
              </a:rPr>
              <a:t>来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衬托</a:t>
            </a:r>
            <a:r>
              <a:rPr lang="zh-CN" altLang="en-US" sz="3000" b="1" dirty="0">
                <a:latin typeface="宋体" panose="02010600030101010101" pitchFamily="2" charset="-122"/>
              </a:rPr>
              <a:t>吕伟的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静</a:t>
            </a:r>
            <a:r>
              <a:rPr lang="zh-CN" altLang="en-US" sz="3000" b="1" dirty="0">
                <a:latin typeface="宋体" panose="02010600030101010101" pitchFamily="2" charset="-122"/>
              </a:rPr>
              <a:t>，从而表现吕伟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沉静自若</a:t>
            </a:r>
            <a:r>
              <a:rPr lang="zh-CN" altLang="en-US" sz="3000" b="1" dirty="0">
                <a:latin typeface="宋体" panose="02010600030101010101" pitchFamily="2" charset="-122"/>
              </a:rPr>
              <a:t>的特点，也为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后文</a:t>
            </a:r>
            <a:r>
              <a:rPr lang="zh-CN" altLang="en-US" sz="3000" b="1" dirty="0">
                <a:latin typeface="宋体" panose="02010600030101010101" pitchFamily="2" charset="-122"/>
              </a:rPr>
              <a:t>跳水动作的动蓄势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铺垫</a:t>
            </a:r>
            <a:r>
              <a:rPr lang="zh-CN" altLang="en-US" sz="3000" b="1" dirty="0">
                <a:latin typeface="宋体" panose="02010600030101010101" pitchFamily="2" charset="-122"/>
              </a:rPr>
              <a:t>。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4">
            <a:extLst>
              <a:ext uri="{FF2B5EF4-FFF2-40B4-BE49-F238E27FC236}">
                <a16:creationId xmlns:a16="http://schemas.microsoft.com/office/drawing/2014/main" id="{AB4EC3C0-5104-4887-A631-4C9663BE47B5}"/>
              </a:ext>
            </a:extLst>
          </p:cNvPr>
          <p:cNvGrpSpPr>
            <a:grpSpLocks/>
          </p:cNvGrpSpPr>
          <p:nvPr/>
        </p:nvGrpSpPr>
        <p:grpSpPr bwMode="auto">
          <a:xfrm>
            <a:off x="1579564" y="407989"/>
            <a:ext cx="2319337" cy="700087"/>
            <a:chOff x="138" y="461"/>
            <a:chExt cx="1461" cy="441"/>
          </a:xfrm>
        </p:grpSpPr>
        <p:pic>
          <p:nvPicPr>
            <p:cNvPr id="16386" name="Picture 5" descr="未标题-1">
              <a:extLst>
                <a:ext uri="{FF2B5EF4-FFF2-40B4-BE49-F238E27FC236}">
                  <a16:creationId xmlns:a16="http://schemas.microsoft.com/office/drawing/2014/main" id="{4FFC7FE4-8F49-47B7-81F0-B72ED5AE2F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7" name="文本框 2">
              <a:extLst>
                <a:ext uri="{FF2B5EF4-FFF2-40B4-BE49-F238E27FC236}">
                  <a16:creationId xmlns:a16="http://schemas.microsoft.com/office/drawing/2014/main" id="{79EDD0E4-ECB6-4A27-9413-8DF7EC426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品味语言 </a:t>
              </a:r>
            </a:p>
          </p:txBody>
        </p:sp>
      </p:grpSp>
      <p:sp>
        <p:nvSpPr>
          <p:cNvPr id="16388" name="文本框 99">
            <a:extLst>
              <a:ext uri="{FF2B5EF4-FFF2-40B4-BE49-F238E27FC236}">
                <a16:creationId xmlns:a16="http://schemas.microsoft.com/office/drawing/2014/main" id="{EA5D1662-B78B-4E3B-9A13-74961D6B6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326" y="1560513"/>
            <a:ext cx="70786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体会吕伟跳水动作的“飞动”之美。</a:t>
            </a:r>
          </a:p>
        </p:txBody>
      </p:sp>
      <p:sp>
        <p:nvSpPr>
          <p:cNvPr id="12293" name="文本框 1">
            <a:extLst>
              <a:ext uri="{FF2B5EF4-FFF2-40B4-BE49-F238E27FC236}">
                <a16:creationId xmlns:a16="http://schemas.microsoft.com/office/drawing/2014/main" id="{E3AD6999-9149-42C0-8F27-70DE10252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3694114"/>
            <a:ext cx="7981950" cy="18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比喻的修辞手法，把吕伟比作凌空翔舞的“飞天”，生动形象地写出吕伟形体优美、动作轻盈，宛如天仙。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D9BC14-53A7-40A4-B8F0-78EDA67ECD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325" y="2317751"/>
            <a:ext cx="8178800" cy="12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</a:rPr>
              <a:t>）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一瞬间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酷似郭煌壁画中凌空翔舞的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飞天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5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3">
                                            <p:txEl>
                                              <p:charRg st="51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3">
                                            <p:txEl>
                                              <p:charRg st="5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3">
                                            <p:txEl>
                                              <p:charRg st="5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DD371C8-34B8-4327-8F2B-9FB2F0307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7430" y="3043874"/>
            <a:ext cx="7981950" cy="18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“轻舒”“举起”“一蹬”“飞去”四个动词，把吕伟起跳动作的轻巧灵动生动具体地描绘出来。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931CE0-F8C3-4967-82EF-89882BAC2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005" y="1606551"/>
            <a:ext cx="8178800" cy="12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</a:rPr>
              <a:t>）轻舒双臂，向上高举，只见吕伟轻轻一蹬，就向空中飞去。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86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>
            <a:extLst>
              <a:ext uri="{FF2B5EF4-FFF2-40B4-BE49-F238E27FC236}">
                <a16:creationId xmlns:a16="http://schemas.microsoft.com/office/drawing/2014/main" id="{5D7BAD57-18D9-4ABA-A481-10C71A4DD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463" y="3316288"/>
            <a:ext cx="8153400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侧面烘托的手法，写观众被吕伟的表演所征服以及裁判给高分，从而侧面烘托出吕伟表演的精彩。</a:t>
            </a:r>
          </a:p>
        </p:txBody>
      </p:sp>
      <p:sp>
        <p:nvSpPr>
          <p:cNvPr id="17410" name="文本框 1">
            <a:extLst>
              <a:ext uri="{FF2B5EF4-FFF2-40B4-BE49-F238E27FC236}">
                <a16:creationId xmlns:a16="http://schemas.microsoft.com/office/drawing/2014/main" id="{6486412F-96CB-4C31-B68F-9F7871215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463" y="1460500"/>
            <a:ext cx="8089900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）如梦初醒的观众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向他们喜爱的运动员表达澎湃的激情。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508</Words>
  <Application>Microsoft Office PowerPoint</Application>
  <PresentationFormat>宽屏</PresentationFormat>
  <Paragraphs>47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Arial</vt:lpstr>
      <vt:lpstr>Calibri</vt:lpstr>
      <vt:lpstr>Times New Roman</vt:lpstr>
      <vt:lpstr>Wingdings</vt:lpstr>
      <vt:lpstr>Office 主题​​</vt:lpstr>
      <vt:lpstr>自定义设计方案</vt:lpstr>
      <vt:lpstr>3 “飞天”凌空    ——跳水姑娘吕伟夺魁记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“飞天”凌空    ——跳水姑娘吕伟夺魁记</dc:title>
  <dc:creator>施 静</dc:creator>
  <cp:lastModifiedBy>施 静</cp:lastModifiedBy>
  <cp:revision>6</cp:revision>
  <dcterms:created xsi:type="dcterms:W3CDTF">2019-09-05T06:24:10Z</dcterms:created>
  <dcterms:modified xsi:type="dcterms:W3CDTF">2019-09-05T08:46:15Z</dcterms:modified>
</cp:coreProperties>
</file>