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256" r:id="rId3"/>
    <p:sldId id="258" r:id="rId4"/>
    <p:sldId id="260" r:id="rId5"/>
    <p:sldId id="259" r:id="rId6"/>
    <p:sldId id="261" r:id="rId7"/>
    <p:sldId id="263" r:id="rId8"/>
    <p:sldId id="262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2" name="作者" initials="作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tags" Target="tags/tag71.xml" /><Relationship Id="rId11" Type="http://schemas.openxmlformats.org/officeDocument/2006/relationships/presProps" Target="presProps.xml" /><Relationship Id="rId12" Type="http://schemas.openxmlformats.org/officeDocument/2006/relationships/viewProps" Target="viewProps.xml" /><Relationship Id="rId13" Type="http://schemas.openxmlformats.org/officeDocument/2006/relationships/theme" Target="theme/theme1.xml" /><Relationship Id="rId14" Type="http://schemas.openxmlformats.org/officeDocument/2006/relationships/tableStyles" Target="tableStyles.xml" /><Relationship Id="rId2" Type="http://schemas.openxmlformats.org/officeDocument/2006/relationships/slideMaster" Target="slideMasters/slideMaster1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3.xml" /><Relationship Id="rId3" Type="http://schemas.openxmlformats.org/officeDocument/2006/relationships/image" Target="../media/image1.png" /><Relationship Id="rId4" Type="http://schemas.openxmlformats.org/officeDocument/2006/relationships/tags" Target="../tags/tag6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87650" y="412115"/>
            <a:ext cx="9799200" cy="2570400"/>
          </a:xfrm>
        </p:spPr>
        <p:txBody>
          <a:bodyPr/>
          <a:lstStyle/>
          <a:p>
            <a:r>
              <a:rPr lang="zh-CN" altLang="zh-CN" sz="8000">
                <a:solidFill>
                  <a:srgbClr val="FF0000"/>
                </a:solidFill>
              </a:rPr>
              <a:t>理解性默写</a:t>
            </a:r>
            <a:endParaRPr lang="zh-CN" altLang="zh-CN" sz="8000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7345" y="586740"/>
            <a:ext cx="11229975" cy="5662930"/>
          </a:xfrm>
        </p:spPr>
        <p:txBody>
          <a:bodyPr/>
          <a:lstStyle/>
          <a:p>
            <a:r>
              <a:rPr lang="zh-CN" altLang="en-US" sz="2400" b="1"/>
              <a:t>1.在《屈原列传》中，司马迁认为屈原作《离骚》的另外一个原因可能是“怨生”，也就是心中有怨气，而导致屈原有怨气的直接原因是：“______________ ，______________。”</a:t>
            </a:r>
            <a:endParaRPr lang="zh-CN" altLang="en-US" sz="2400" b="1"/>
          </a:p>
          <a:p>
            <a:r>
              <a:rPr lang="zh-CN" altLang="en-US" sz="2400" b="1"/>
              <a:t>2.在《屈原列传》中，“______________”一句用蝉来比喻，表明屈原远离世俗污浊的高洁品质；“______________”一句将屈原志趣的高洁与日月类比，对其进行高度评价。</a:t>
            </a:r>
            <a:endParaRPr lang="zh-CN" altLang="en-US" sz="2400" b="1"/>
          </a:p>
          <a:p>
            <a:r>
              <a:rPr lang="zh-CN" altLang="en-US" sz="2400" b="1"/>
              <a:t>3.在《屈原列传》中，司马迁对屈原的《离骚》评价极高，其中认为其文字简练、用词精到的两句是：“______________，______________。”</a:t>
            </a:r>
            <a:endParaRPr lang="zh-CN" altLang="en-US" sz="2400" b="1"/>
          </a:p>
          <a:p>
            <a:r>
              <a:rPr lang="zh-CN" altLang="en-US" sz="2400" b="1"/>
              <a:t>4.在《屈原列传》（节选）中，司马迁对“离骚”一词做出自己的解释的句子：“________，________。”</a:t>
            </a:r>
            <a:endParaRPr lang="zh-CN" altLang="en-US" sz="2400" b="1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7345" y="586740"/>
            <a:ext cx="11229975" cy="5662930"/>
          </a:xfrm>
        </p:spPr>
        <p:txBody>
          <a:bodyPr/>
          <a:lstStyle/>
          <a:p>
            <a:r>
              <a:rPr lang="zh-CN" altLang="en-US" sz="2400" b="1"/>
              <a:t>1.在《屈原列传》中，司马迁认为屈原作《离骚》的另外一个原因可能是“怨生”，也就是心中有怨气，而导致屈原有怨气的直接原因是：“</a:t>
            </a:r>
            <a:r>
              <a:rPr lang="zh-CN" altLang="en-US" sz="2400" b="1" u="sng">
                <a:solidFill>
                  <a:srgbClr val="FF0000"/>
                </a:solidFill>
              </a:rPr>
              <a:t>信而见疑　</a:t>
            </a:r>
            <a:r>
              <a:rPr lang="zh-CN" altLang="en-US" sz="2400" b="1">
                <a:solidFill>
                  <a:srgbClr val="FF0000"/>
                </a:solidFill>
              </a:rPr>
              <a:t> ， </a:t>
            </a:r>
            <a:r>
              <a:rPr lang="zh-CN" altLang="en-US" sz="2400" b="1" u="sng">
                <a:solidFill>
                  <a:srgbClr val="FF0000"/>
                </a:solidFill>
              </a:rPr>
              <a:t> 忠而被谤。”</a:t>
            </a:r>
            <a:endParaRPr lang="zh-CN" altLang="en-US" sz="2400" b="1" u="sng">
              <a:solidFill>
                <a:srgbClr val="FF0000"/>
              </a:solidFill>
            </a:endParaRPr>
          </a:p>
          <a:p>
            <a:r>
              <a:rPr lang="zh-CN" altLang="en-US" sz="2400" b="1"/>
              <a:t>2.在《屈原列传》中，“</a:t>
            </a:r>
            <a:r>
              <a:rPr lang="zh-CN" altLang="en-US" sz="2400" b="1" u="sng">
                <a:solidFill>
                  <a:srgbClr val="FF0000"/>
                </a:solidFill>
              </a:rPr>
              <a:t>蝉蜕于浊秽</a:t>
            </a:r>
            <a:r>
              <a:rPr lang="zh-CN" altLang="en-US" sz="2400" b="1"/>
              <a:t>”一句用蝉来比喻，表明屈原远离世俗污浊的高洁品质；“</a:t>
            </a:r>
            <a:r>
              <a:rPr lang="zh-CN" altLang="en-US" sz="2400" b="1" u="sng">
                <a:solidFill>
                  <a:srgbClr val="FF0000"/>
                </a:solidFill>
              </a:rPr>
              <a:t>虽与日月争光可也</a:t>
            </a:r>
            <a:r>
              <a:rPr lang="zh-CN" altLang="en-US" sz="2400" b="1"/>
              <a:t>”一句将屈原志趣的高洁与日月类比，对其进行高度评价。</a:t>
            </a:r>
            <a:endParaRPr lang="zh-CN" altLang="en-US" sz="2400" b="1"/>
          </a:p>
          <a:p>
            <a:r>
              <a:rPr lang="zh-CN" altLang="en-US" sz="2400" b="1"/>
              <a:t>3.在《屈原列传》中，司马迁对屈原的《离骚》评价极高，其中认为其文字简练、用词精到的两句是：“</a:t>
            </a:r>
            <a:r>
              <a:rPr lang="zh-CN" altLang="en-US" sz="2400" b="1" u="sng">
                <a:solidFill>
                  <a:srgbClr val="FF0000"/>
                </a:solidFill>
              </a:rPr>
              <a:t>其文约　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zh-CN" altLang="en-US" sz="2400" b="1" u="sng">
                <a:solidFill>
                  <a:srgbClr val="FF0000"/>
                </a:solidFill>
              </a:rPr>
              <a:t>其辞微</a:t>
            </a:r>
            <a:r>
              <a:rPr lang="zh-CN" altLang="en-US" sz="2400" b="1"/>
              <a:t>。”</a:t>
            </a:r>
            <a:endParaRPr lang="zh-CN" altLang="en-US" sz="2400" b="1"/>
          </a:p>
          <a:p>
            <a:r>
              <a:rPr lang="zh-CN" altLang="en-US" sz="2400" b="1"/>
              <a:t>4.在《屈原列传》（节选）中，司马迁对“离骚”一词做出自己的解释的句子：“</a:t>
            </a:r>
            <a:r>
              <a:rPr lang="zh-CN" altLang="en-US" sz="2400" b="1" u="sng">
                <a:solidFill>
                  <a:srgbClr val="FF0000"/>
                </a:solidFill>
              </a:rPr>
              <a:t>离骚者</a:t>
            </a:r>
            <a:r>
              <a:rPr lang="zh-CN" altLang="en-US" sz="2400" b="1">
                <a:solidFill>
                  <a:srgbClr val="FF0000"/>
                </a:solidFill>
              </a:rPr>
              <a:t>，</a:t>
            </a:r>
            <a:r>
              <a:rPr lang="zh-CN" altLang="en-US" sz="2400" b="1" u="sng">
                <a:solidFill>
                  <a:srgbClr val="FF0000"/>
                </a:solidFill>
              </a:rPr>
              <a:t>犹离忧也</a:t>
            </a:r>
            <a:r>
              <a:rPr lang="zh-CN" altLang="en-US" sz="2400" b="1"/>
              <a:t>。”</a:t>
            </a:r>
            <a:endParaRPr lang="zh-CN" altLang="en-US" sz="2400" b="1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160" y="556260"/>
            <a:ext cx="11059160" cy="5693410"/>
          </a:xfrm>
        </p:spPr>
        <p:txBody>
          <a:bodyPr/>
          <a:lstStyle/>
          <a:p>
            <a:r>
              <a:rPr lang="zh-CN" altLang="en-US" sz="2400"/>
              <a:t>5.在《屈原列传》（节选）中，司马迁认为屈原作《离骚》的另外一个原因可能是“怨生”，也就是心中有怨气。司马迁认为其产生怨气的原因：“________，________。”</a:t>
            </a:r>
            <a:endParaRPr lang="zh-CN" altLang="en-US" sz="2400"/>
          </a:p>
          <a:p>
            <a:r>
              <a:rPr lang="zh-CN" altLang="en-US" sz="2400"/>
              <a:t>6.在《屈原列传》（节选）中，运用对偶的修辞，说明《国风》与《小雅》各自特点的两句：“________，________。”</a:t>
            </a:r>
            <a:endParaRPr lang="zh-CN" altLang="en-US" sz="2400"/>
          </a:p>
          <a:p>
            <a:r>
              <a:rPr lang="zh-CN" altLang="en-US" sz="2400"/>
              <a:t>7.在《屈原列传》（节选）中，司马迁为了论证“父母，是人类的根本”这一观点，举了“________，________”这一例子进行了论证。</a:t>
            </a:r>
            <a:endParaRPr lang="zh-CN" altLang="en-US" sz="2400"/>
          </a:p>
          <a:p>
            <a:r>
              <a:rPr lang="zh-CN" altLang="en-US" sz="2400"/>
              <a:t>8.我们读屈原的《离骚》，发现屈原在文章中经常用香花芳草做比喻，关于这一点，司马迁在《屈原列传》中作出了自己的解释：“________，________。”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" y="516890"/>
            <a:ext cx="11420475" cy="5732780"/>
          </a:xfrm>
        </p:spPr>
        <p:txBody>
          <a:bodyPr/>
          <a:lstStyle/>
          <a:p>
            <a:r>
              <a:rPr lang="zh-CN" altLang="en-US" sz="2400"/>
              <a:t>5.在《屈原列传》（节选）中，司马迁认为屈原作《离骚》的另外一个原因可能是“怨生”，也就是心中有怨气。司马迁认为其产生怨气的原因：“</a:t>
            </a:r>
            <a:r>
              <a:rPr lang="zh-CN" altLang="en-US" sz="2400" u="sng">
                <a:solidFill>
                  <a:srgbClr val="FF0000"/>
                </a:solidFill>
              </a:rPr>
              <a:t>信而见疑 ，忠而被谤</a:t>
            </a:r>
            <a:r>
              <a:rPr lang="zh-CN" altLang="en-US" sz="2400"/>
              <a:t>。”</a:t>
            </a:r>
            <a:endParaRPr lang="zh-CN" altLang="en-US" sz="2400"/>
          </a:p>
          <a:p>
            <a:r>
              <a:rPr lang="zh-CN" altLang="en-US" sz="2400"/>
              <a:t>6.在《屈原列传》（节选）中，运用对偶的修辞，说明《国风》与《小雅》各自特点的两句：“</a:t>
            </a:r>
            <a:r>
              <a:rPr lang="zh-CN" altLang="en-US" sz="2400" u="sng">
                <a:solidFill>
                  <a:srgbClr val="FF0000"/>
                </a:solidFill>
              </a:rPr>
              <a:t>好色而不淫 ， 怨诽而不乱</a:t>
            </a:r>
            <a:r>
              <a:rPr lang="zh-CN" altLang="en-US" sz="2400"/>
              <a:t>。”</a:t>
            </a:r>
            <a:endParaRPr lang="zh-CN" altLang="en-US" sz="2400"/>
          </a:p>
          <a:p>
            <a:r>
              <a:rPr lang="zh-CN" altLang="en-US" sz="2400"/>
              <a:t>7.在《屈原列传》（节选）中，司马迁为了论证“父母，是人类的根本”这一观点，举了“</a:t>
            </a:r>
            <a:r>
              <a:rPr lang="zh-CN" altLang="en-US" sz="2400" u="sng">
                <a:solidFill>
                  <a:srgbClr val="FF0000"/>
                </a:solidFill>
              </a:rPr>
              <a:t>疾痛惨怛，未尝不呼父母也</a:t>
            </a:r>
            <a:r>
              <a:rPr lang="zh-CN" altLang="en-US" sz="2400"/>
              <a:t>”这一例子进行了论证。</a:t>
            </a:r>
            <a:endParaRPr lang="zh-CN" altLang="en-US" sz="2400"/>
          </a:p>
          <a:p>
            <a:r>
              <a:rPr lang="zh-CN" altLang="en-US" sz="2400"/>
              <a:t>8.我们读屈原的《离骚》，发现屈原在文章中经常用香花芳草做比喻，关于这一点，司马迁在《屈原列传》中作出了自己的解释：“</a:t>
            </a:r>
            <a:r>
              <a:rPr lang="zh-CN" altLang="en-US" sz="2400" u="sng">
                <a:solidFill>
                  <a:srgbClr val="FF0000"/>
                </a:solidFill>
              </a:rPr>
              <a:t>其志洁，故其称物芳</a:t>
            </a:r>
            <a:r>
              <a:rPr lang="zh-CN" altLang="en-US" sz="2400"/>
              <a:t>。”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7850" y="485775"/>
            <a:ext cx="10999470" cy="5763895"/>
          </a:xfrm>
        </p:spPr>
        <p:txBody>
          <a:bodyPr/>
          <a:lstStyle/>
          <a:p>
            <a:r>
              <a:rPr lang="zh-CN" altLang="en-US" sz="2800"/>
              <a:t>9.在《屈原列传》（节选）中，“________，________”两句，形象生动地说明了《离骚》在阐明道理与治理国家方面的独到之处。</a:t>
            </a:r>
            <a:endParaRPr lang="zh-CN" altLang="en-US" sz="2800"/>
          </a:p>
          <a:p>
            <a:r>
              <a:rPr lang="zh-CN" altLang="en-US" sz="2800"/>
              <a:t>10.在《屈原列传》（节选）中，司马迁对屈原的为人做出了高度的评价，其中认为他志向远大，即使与日月对照，光辉也毫不逊色的句子：“________，________。”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6080" y="628650"/>
            <a:ext cx="11504930" cy="5621020"/>
          </a:xfrm>
        </p:spPr>
        <p:txBody>
          <a:bodyPr/>
          <a:lstStyle/>
          <a:p>
            <a:r>
              <a:rPr lang="zh-CN" altLang="en-US" sz="3200"/>
              <a:t>9.在《屈原列传》（节选）中，“</a:t>
            </a:r>
            <a:r>
              <a:rPr lang="zh-CN" altLang="en-US" sz="3200" u="sng">
                <a:solidFill>
                  <a:srgbClr val="FF0000"/>
                </a:solidFill>
              </a:rPr>
              <a:t>明道德之广崇，治乱之条贯</a:t>
            </a:r>
            <a:r>
              <a:rPr lang="zh-CN" altLang="en-US" sz="3200"/>
              <a:t>”两句，形象生动地说明了《离骚》在阐明道理与治理国家方面的独到之处。</a:t>
            </a:r>
            <a:endParaRPr lang="zh-CN" altLang="en-US" sz="3200"/>
          </a:p>
          <a:p>
            <a:r>
              <a:rPr lang="zh-CN" altLang="en-US" sz="3200"/>
              <a:t>10.在《屈原列传》（节选）中，司马迁对屈原的为人做出了高度的评价，其中认为他志向远大，即使与日月对照，光辉也毫不逊色的句子：“ </a:t>
            </a:r>
            <a:r>
              <a:rPr lang="zh-CN" altLang="en-US" sz="3200" u="sng">
                <a:solidFill>
                  <a:srgbClr val="FF0000"/>
                </a:solidFill>
              </a:rPr>
              <a:t>推此志也，虽与日月争光可也 </a:t>
            </a:r>
            <a:r>
              <a:rPr lang="zh-CN" altLang="en-US" sz="3200"/>
              <a:t>。”</a:t>
            </a:r>
            <a:endParaRPr lang="zh-CN" altLang="en-US" sz="3200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53900" y="11353800"/>
            <a:ext cx="304800" cy="2286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21</Paragraphs>
  <Slides>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baseType="lpstr" size="11">
      <vt:lpstr>Arial</vt:lpstr>
      <vt:lpstr>微软雅黑</vt:lpstr>
      <vt:lpstr>Wingdings</vt:lpstr>
      <vt:lpstr>Office 主题​​</vt:lpstr>
      <vt:lpstr>理解性默写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2021-11-08T11:51:11.392</cp:lastPrinted>
  <dcterms:created xsi:type="dcterms:W3CDTF">2021-11-08T11:51:11Z</dcterms:created>
  <dcterms:modified xsi:type="dcterms:W3CDTF">2021-11-08T03:51:11Z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