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zh-CN" altLang="en-US" sz="6600">
                <a:ea typeface="方正黄草简体" pitchFamily="2" charset="-122"/>
              </a:rPr>
              <a:t>压力之下的成就</a:t>
            </a:r>
          </a:p>
        </p:txBody>
      </p:sp>
      <p:sp>
        <p:nvSpPr>
          <p:cNvPr id="2051" name="Rectangle 3"/>
          <p:cNvSpPr>
            <a:spLocks noGrp="1" noChangeArrowheads="1"/>
          </p:cNvSpPr>
          <p:nvPr>
            <p:ph type="subTitle" idx="1"/>
          </p:nvPr>
        </p:nvSpPr>
        <p:spPr>
          <a:xfrm>
            <a:off x="1910080" y="3214370"/>
            <a:ext cx="8506460" cy="1752600"/>
          </a:xfrm>
        </p:spPr>
        <p:txBody>
          <a:bodyPr/>
          <a:lstStyle/>
          <a:p>
            <a:r>
              <a:rPr lang="en-US" sz="4000" smtClean="0">
                <a:solidFill>
                  <a:srgbClr val="FF0000"/>
                </a:solidFill>
                <a:ea typeface="隶书" pitchFamily="49" charset="-122"/>
              </a:rPr>
              <a:t>——“</a:t>
            </a:r>
            <a:r>
              <a:rPr lang="zh-CN" altLang="en-US" sz="4000" smtClean="0">
                <a:solidFill>
                  <a:srgbClr val="FF0000"/>
                </a:solidFill>
                <a:ea typeface="隶书" pitchFamily="49" charset="-122"/>
              </a:rPr>
              <a:t>压力与成就</a:t>
            </a:r>
            <a:r>
              <a:rPr lang="en-US" altLang="zh-CN" sz="4000" smtClean="0">
                <a:solidFill>
                  <a:srgbClr val="FF0000"/>
                </a:solidFill>
                <a:ea typeface="隶书" pitchFamily="49" charset="-122"/>
              </a:rPr>
              <a:t>”</a:t>
            </a:r>
            <a:r>
              <a:rPr sz="4000" smtClean="0">
                <a:solidFill>
                  <a:srgbClr val="FF0000"/>
                </a:solidFill>
                <a:ea typeface="隶书" pitchFamily="49" charset="-122"/>
              </a:rPr>
              <a:t>作文</a:t>
            </a:r>
            <a:r>
              <a:rPr lang="zh-CN" sz="4000" smtClean="0">
                <a:solidFill>
                  <a:srgbClr val="FF0000"/>
                </a:solidFill>
                <a:ea typeface="隶书" pitchFamily="49" charset="-122"/>
              </a:rPr>
              <a:t>导写</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633730"/>
            <a:ext cx="8229600" cy="462915"/>
          </a:xfrm>
        </p:spPr>
        <p:txBody>
          <a:bodyPr>
            <a:normAutofit fontScale="90000"/>
          </a:bodyPr>
          <a:lstStyle/>
          <a:p>
            <a:pPr algn="ctr"/>
            <a:r>
              <a:rPr lang="zh-CN" altLang="en-US">
                <a:solidFill>
                  <a:srgbClr val="FF0000"/>
                </a:solidFill>
              </a:rPr>
              <a:t>范文</a:t>
            </a:r>
            <a:r>
              <a:rPr lang="en-US" altLang="zh-CN">
                <a:solidFill>
                  <a:srgbClr val="FF0000"/>
                </a:solidFill>
              </a:rPr>
              <a:t>1</a:t>
            </a:r>
          </a:p>
        </p:txBody>
      </p:sp>
      <p:sp>
        <p:nvSpPr>
          <p:cNvPr id="3" name="内容占位符 2"/>
          <p:cNvSpPr>
            <a:spLocks noGrp="1"/>
          </p:cNvSpPr>
          <p:nvPr>
            <p:ph idx="1"/>
          </p:nvPr>
        </p:nvSpPr>
        <p:spPr>
          <a:xfrm>
            <a:off x="118745" y="1186180"/>
            <a:ext cx="11998325" cy="5459095"/>
          </a:xfrm>
        </p:spPr>
        <p:txBody>
          <a:bodyPr>
            <a:normAutofit fontScale="32500" lnSpcReduction="10000"/>
          </a:bodyPr>
          <a:lstStyle/>
          <a:p>
            <a:pPr algn="ctr"/>
            <a:r>
              <a:rPr lang="zh-CN" altLang="en-US" sz="10000"/>
              <a:t>在压力下成长（56分）</a:t>
            </a:r>
          </a:p>
          <a:p>
            <a:pPr algn="l"/>
            <a:r>
              <a:rPr lang="en-US" altLang="zh-CN" sz="10000"/>
              <a:t>    </a:t>
            </a:r>
            <a:r>
              <a:rPr lang="zh-CN" altLang="en-US" sz="10000"/>
              <a:t>人们普遍向往没有压力的生活，但为了追求光辉成就，人们必须经受生活的压力。对此，我深表赞同。</a:t>
            </a:r>
          </a:p>
          <a:p>
            <a:pPr algn="l"/>
            <a:r>
              <a:rPr lang="en-US" altLang="zh-CN" sz="10000"/>
              <a:t>    </a:t>
            </a:r>
            <a:r>
              <a:rPr lang="zh-CN" altLang="en-US" sz="10000"/>
              <a:t>那为什么人们会向往没有压力的生活呢?首先，我认为这是由人的天性决定的。人是趋利避害的动物，在能够无忧无虑地享受生活的条件下，我们通常不会选择区承担一些痛苦、感受压力。在《何为良好生活》中提到的，那些看似光鲜的名利不是生活的必需品，我们真正需要的是爱、善良等等。而这难道可以在重重的压力之下彰显吗？我们常常说自己“被生活磨平了棱角”，其实就是指生活的压力使我们不得以放弃一些良好品质，以追求过得去的生活，这也能反映人们对无压力的向往。其次，科技时代的社会高速发展，竞争愈演愈烈，人们逐渐变得功利而浮躁，往往缺少时间来反思自己所需，只想从压力生活中脱离。我们希望的轻松安逸的生活与社会背离时，没有压力就成了我们的向往。</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6520" y="665480"/>
            <a:ext cx="12035155" cy="5899150"/>
          </a:xfrm>
        </p:spPr>
        <p:txBody>
          <a:bodyPr>
            <a:normAutofit fontScale="90000"/>
          </a:bodyPr>
          <a:lstStyle/>
          <a:p>
            <a:r>
              <a:rPr lang="en-US" altLang="zh-CN"/>
              <a:t>     </a:t>
            </a:r>
            <a:r>
              <a:rPr lang="zh-CN" altLang="en-US"/>
              <a:t>是尽管如此，有压力的生活也是我们的必需品。我们感受到的压力无非是来源于自身与他人。与自身而言，压力是理想、目标、期望等的东西给予我们的反作用。我们依靠这些压力不断鞭策自己，在臻于至善的道路上越走越远，以成就更好的自己。在不断奋斗的过程中往往会收到一些即时的反馈，也就是“让人欣喜的成就”。我们感受压力，但能获得回报，这又何尝不是一种良好的生活。与他人而言，我们的压力来源是比较。我们在比较中发现自己的不足，或是向更优秀的人学习，正所谓“见贤思齐焉，见不贤而内自省也”。这样的压力也是一种动力，是我们追求更高目标的必备。若社会上的每个人都在与他人的比较中完善自我，激励自我，那社会不论成就，至少也能造就良好友善的环境。</a:t>
            </a:r>
          </a:p>
          <a:p>
            <a:r>
              <a:rPr lang="en-US" altLang="zh-CN"/>
              <a:t>    </a:t>
            </a:r>
            <a:r>
              <a:rPr lang="zh-CN" altLang="en-US"/>
              <a:t>诚然，做到这样的前提是要有一套完备的“自我修复”的心理机制。我们在压力的生活中，难免会焦虑、疲惫、对自身产生怀疑，从而被压力压垮。对此，我们应有明晰的目标与自信，将“变得完美”与“获得良好生活”作为准则，适当过滤那些容易滞缓脚步的因素，坚守信念，在压力下成长。</a:t>
            </a:r>
          </a:p>
          <a:p>
            <a:r>
              <a:rPr lang="en-US" altLang="zh-CN"/>
              <a:t>    </a:t>
            </a:r>
            <a:r>
              <a:rPr lang="zh-CN" altLang="en-US"/>
              <a:t>对没有压力的生活是我们的向往，但也恰恰是压力能使人们进步。因此把压力转换为动力，追求有压力的幸福才应是我们真正的向往。</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593090"/>
            <a:ext cx="8229600" cy="671195"/>
          </a:xfrm>
        </p:spPr>
        <p:txBody>
          <a:bodyPr>
            <a:normAutofit fontScale="90000"/>
          </a:bodyPr>
          <a:lstStyle/>
          <a:p>
            <a:pPr algn="ctr"/>
            <a:r>
              <a:rPr lang="zh-CN" altLang="en-US">
                <a:solidFill>
                  <a:srgbClr val="FF0000"/>
                </a:solidFill>
              </a:rPr>
              <a:t>范文</a:t>
            </a:r>
            <a:r>
              <a:rPr lang="en-US" altLang="zh-CN">
                <a:solidFill>
                  <a:srgbClr val="FF0000"/>
                </a:solidFill>
              </a:rPr>
              <a:t>2</a:t>
            </a:r>
          </a:p>
        </p:txBody>
      </p:sp>
      <p:sp>
        <p:nvSpPr>
          <p:cNvPr id="3" name="内容占位符 2"/>
          <p:cNvSpPr>
            <a:spLocks noGrp="1"/>
          </p:cNvSpPr>
          <p:nvPr>
            <p:ph idx="1"/>
          </p:nvPr>
        </p:nvSpPr>
        <p:spPr>
          <a:xfrm>
            <a:off x="154305" y="1264285"/>
            <a:ext cx="11880215" cy="5512435"/>
          </a:xfrm>
        </p:spPr>
        <p:txBody>
          <a:bodyPr>
            <a:normAutofit fontScale="90000"/>
          </a:bodyPr>
          <a:lstStyle/>
          <a:p>
            <a:pPr algn="ctr"/>
            <a:r>
              <a:rPr lang="zh-CN" altLang="en-US"/>
              <a:t>“浮云”吹作雪，“世味”煮成茶（56分）</a:t>
            </a:r>
          </a:p>
          <a:p>
            <a:pPr algn="l"/>
            <a:r>
              <a:rPr lang="en-US" altLang="zh-CN"/>
              <a:t>   </a:t>
            </a:r>
            <a:r>
              <a:rPr lang="zh-CN" altLang="en-US"/>
              <a:t>在时代的飞速发展中，快节奏的生活成为主流，人们被迫被名为"内卷"的浪潮裹挟。压力与日俱增，人们普地向往没有压力的生活。</a:t>
            </a:r>
          </a:p>
          <a:p>
            <a:pPr algn="l"/>
            <a:r>
              <a:rPr lang="en-US" altLang="zh-CN"/>
              <a:t>   </a:t>
            </a:r>
            <a:r>
              <a:rPr lang="zh-CN" altLang="en-US"/>
              <a:t>何为没有压力的生活？众说纷云，但大多都带着一丝共性——“春水煎茶，松花酿酒”的田园生活。人们将著名田园诗人陶渊明奉为理想生活的导师，敬佩其有"觉今是而昨非”的决悟与毅然辞官回乡的勇气。殊不知，田园生活也并非事事顺心而毫无压力。随之取代官场压力的是生计压力，陶家中食物有限而作待《乞食》。更何况他是贵族权力极大的晋代没落贵族，有亲朋接济，仆僮务农，若换作平民，更是难以想象。故,似乎人们并没有找到真正没有压力的生活。</a:t>
            </a:r>
          </a:p>
          <a:p>
            <a:pPr algn="l"/>
            <a:r>
              <a:rPr lang="en-US" altLang="zh-CN"/>
              <a:t>   </a:t>
            </a:r>
            <a:r>
              <a:rPr lang="zh-CN" altLang="en-US"/>
              <a:t>既没有压力的生活目前应是不存在的，即使存在也未必是一件好事。压力是生活的必然，但其并非个单给人类带来负面影响，人生中一些欣喜的大小成就,少不了压力的加持。</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215" y="634365"/>
            <a:ext cx="12122785" cy="6073140"/>
          </a:xfrm>
        </p:spPr>
        <p:txBody>
          <a:bodyPr>
            <a:normAutofit fontScale="70000"/>
          </a:bodyPr>
          <a:lstStyle/>
          <a:p>
            <a:r>
              <a:rPr lang="en-US" altLang="zh-CN" sz="3600"/>
              <a:t>     </a:t>
            </a:r>
            <a:r>
              <a:rPr lang="zh-CN" altLang="en-US" sz="3600"/>
              <a:t>往大了说,有中国共产党顶着全中国人民在两半社会下痛苦煎熬的压力，浮舟沧海，立马昆，成就了新中国的伟业。往小了说，作为学生，最切身了解的，定是在定长老师和自我的多方压力下，成绩上对于自我的成就了。所以压力往往是一种推动力，促成了我们的成长与成就。</a:t>
            </a:r>
          </a:p>
          <a:p>
            <a:r>
              <a:rPr lang="en-US" altLang="zh-CN" sz="3600"/>
              <a:t>    </a:t>
            </a:r>
            <a:r>
              <a:rPr lang="zh-CN" altLang="en-US" sz="3600"/>
              <a:t>诚然，压力是一种难以消弭的存在，那我们更应思考与如何与压力共存，并使其成为成就的燃料。苏轼同样也官场遇挫，多遭贬滴，同时承受着官场与生活的压力。但他却很好她与压力相处，囊中羞涩便食廉价猪肉羊蝎子，“试问岭南应不好，却道，此心安处是吾乡”，安然地面对冷遇困境。但同时，压力也是他为民奋斗，在浮沉官场中坚持的动力，道出一句“莫听穿林打叶声，何妨吟啸且徐行。”巨大的压力未能击败他，反成了动力。</a:t>
            </a:r>
          </a:p>
          <a:p>
            <a:r>
              <a:rPr lang="en-US" altLang="zh-CN" sz="3600"/>
              <a:t>      </a:t>
            </a:r>
            <a:r>
              <a:rPr lang="zh-CN" altLang="en-US" sz="3600"/>
              <a:t>故，我们应学习惯适应生活中压力的必然，并尝试着将压力视作为一种努力的奋斗。现实的生活中，虽没有理想化世界所谓的“春水”、“松花”，但我同木心所说，悲观主义是知识的初级、知识的中级，谁不是凭借着甘美的绝望，而过着自鉴自适的一生。我们即使在现实的囹圄桎梏中，也应苦中作乐，将生活中不尽如人意的“浮云”作雪，“世味”成茶，才是压力所给予我们的正向帮助，也是我们与的压力的共存之道。</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48815" y="633095"/>
            <a:ext cx="8229600" cy="730885"/>
          </a:xfrm>
        </p:spPr>
        <p:txBody>
          <a:bodyPr>
            <a:normAutofit/>
          </a:bodyPr>
          <a:lstStyle/>
          <a:p>
            <a:pPr algn="ctr"/>
            <a:r>
              <a:rPr lang="zh-CN" altLang="en-US">
                <a:solidFill>
                  <a:srgbClr val="FF0000"/>
                </a:solidFill>
              </a:rPr>
              <a:t>范文</a:t>
            </a:r>
            <a:r>
              <a:rPr lang="en-US" altLang="zh-CN">
                <a:solidFill>
                  <a:srgbClr val="FF0000"/>
                </a:solidFill>
              </a:rPr>
              <a:t>3</a:t>
            </a:r>
          </a:p>
        </p:txBody>
      </p:sp>
      <p:sp>
        <p:nvSpPr>
          <p:cNvPr id="3" name="内容占位符 2"/>
          <p:cNvSpPr>
            <a:spLocks noGrp="1"/>
          </p:cNvSpPr>
          <p:nvPr>
            <p:ph idx="1"/>
          </p:nvPr>
        </p:nvSpPr>
        <p:spPr>
          <a:xfrm>
            <a:off x="155575" y="1503045"/>
            <a:ext cx="11816715" cy="4783455"/>
          </a:xfrm>
        </p:spPr>
        <p:txBody>
          <a:bodyPr>
            <a:normAutofit fontScale="90000"/>
          </a:bodyPr>
          <a:lstStyle/>
          <a:p>
            <a:pPr algn="ctr"/>
            <a:r>
              <a:rPr lang="zh-CN" altLang="en-US"/>
              <a:t>于缝隙间成长，在阳光下盛放（56分）</a:t>
            </a:r>
          </a:p>
          <a:p>
            <a:pPr algn="l"/>
            <a:r>
              <a:rPr lang="en-US" altLang="zh-CN"/>
              <a:t>    </a:t>
            </a:r>
            <a:r>
              <a:rPr lang="zh-CN" altLang="en-US"/>
              <a:t>人们普遍向往没有压力的生活，但人生中让人欣喜的大小成就，往往是在压力下取得的。我认为人生中需要一些压力，但是，要判断压力的来源。</a:t>
            </a:r>
          </a:p>
          <a:p>
            <a:pPr algn="l"/>
            <a:r>
              <a:rPr lang="en-US" altLang="zh-CN"/>
              <a:t>    </a:t>
            </a:r>
            <a:r>
              <a:rPr lang="zh-CN" altLang="en-US"/>
              <a:t>我觉得，人们普遍向往的生活中没有的那种压力，大多源自外界。从现实来说，物质条件确实是不可以忽视的因素。无论为了自己还是家人， “票子、房子、车子”似乎成了当代人不可逃脱的梦魇。打工人们996式地生活、拼搏无非为了物质生活的提升以及对物欲的满足。现代人在时代与欲望的压力下透不过气来，所以人们渴望逃离，不为物质生活而烦恼。</a:t>
            </a:r>
          </a:p>
          <a:p>
            <a:pPr algn="l"/>
            <a:r>
              <a:rPr lang="en-US" altLang="zh-CN"/>
              <a:t>    </a:t>
            </a:r>
            <a:r>
              <a:rPr lang="zh-CN" altLang="en-US"/>
              <a:t>但是，人们逐渐忽略的是来自内心的压力。对自己价值体现，以及梦想实现的需求越来越少了。但这些内在驱动力，才能真正驱使支撑我们获得“让人欣喜”的大小成就。我们不能说赚了很多钱不是一项“成就”，但当我们仔细想想，这真的让人欣喜吗？</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44525"/>
            <a:ext cx="12069445" cy="6072505"/>
          </a:xfrm>
        </p:spPr>
        <p:txBody>
          <a:bodyPr>
            <a:normAutofit fontScale="80000"/>
          </a:bodyPr>
          <a:lstStyle/>
          <a:p>
            <a:r>
              <a:rPr lang="en-US" altLang="zh-CN"/>
              <a:t>    </a:t>
            </a:r>
            <a:r>
              <a:rPr lang="zh-CN" altLang="en-US"/>
              <a:t>一年一度的双十一购物节似乎成了人们狂欢的时刻。但人们真的能体会到欣喜和快乐吗？人们通过花钱购物的方式来减轻压力，有些人甚至在买完东西后连快递都不拆开只是堆在门口。消费带来的快感是在输出的一瞬间产生的，而在一秒后带来的是更大的空虚和无助。在花光钱后，内心似乎又找到一个继续卖命工作赚钱的好理由。周而复始，在这个死循环里人们的欲望只会越来越大，随之为了满足欲望所承受的压力也会越来越大。</a:t>
            </a:r>
          </a:p>
          <a:p>
            <a:r>
              <a:rPr lang="en-US" altLang="zh-CN"/>
              <a:t>     </a:t>
            </a:r>
            <a:r>
              <a:rPr lang="zh-CN" altLang="en-US"/>
              <a:t>然而，真正令人欣喜的成就不是来自输出，而是对自己的输入。是在完成一件事后的成就感和满足感，是在充实内心时对自己的认同感，是在经历辛苦但终有回报的幸福感。即使过程中会有压力，有挫折，但带来的成就是真正令人欣喜的。</a:t>
            </a:r>
          </a:p>
          <a:p>
            <a:r>
              <a:rPr lang="en-US" altLang="zh-CN"/>
              <a:t>    </a:t>
            </a:r>
            <a:r>
              <a:rPr lang="zh-CN" altLang="en-US"/>
              <a:t>所以，我们一定要摒弃的是自己无限扩张的物质欲望的黑洞，从而减轻为了填补欲望而产生的巨大压力。而我们需要的是对自己本身价值体现的追求，是心灵的满足。这是需要一部分压力来帮助我们的，但是这种压力是有益的。</a:t>
            </a:r>
          </a:p>
          <a:p>
            <a:r>
              <a:rPr lang="en-US" altLang="zh-CN"/>
              <a:t>    </a:t>
            </a:r>
            <a:r>
              <a:rPr lang="zh-CN" altLang="en-US"/>
              <a:t>生活的精彩就在于，人们不会像一张白纸一样轻易地被风吹走，但像蝴蝶一样在狂风中挺立。不向生活、压力、挫败低头的不服从，才是生命的意义。</a:t>
            </a:r>
          </a:p>
          <a:p>
            <a:r>
              <a:rPr lang="en-US" altLang="zh-CN"/>
              <a:t>    </a:t>
            </a:r>
            <a:r>
              <a:rPr lang="zh-CN" altLang="en-US"/>
              <a:t>像一株小花，在泥土石缝中所受的压力是巨大的，但是在坚持成长后，终究能在阳光下盛开，散发出令人欣喜的芬芳。</a:t>
            </a:r>
          </a:p>
        </p:txBody>
      </p:sp>
      <p:pic>
        <p:nvPicPr>
          <p:cNvPr id="4" name="New picture"/>
          <p:cNvPicPr/>
          <p:nvPr/>
        </p:nvPicPr>
        <p:blipFill>
          <a:blip r:embed="rId2"/>
          <a:stretch>
            <a:fillRect/>
          </a:stretch>
        </p:blipFill>
        <p:spPr>
          <a:xfrm>
            <a:off x="11010900" y="10807700"/>
            <a:ext cx="355600" cy="2540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作文题</a:t>
            </a:r>
          </a:p>
        </p:txBody>
      </p:sp>
      <p:sp>
        <p:nvSpPr>
          <p:cNvPr id="3" name="内容占位符 2"/>
          <p:cNvSpPr>
            <a:spLocks noGrp="1"/>
          </p:cNvSpPr>
          <p:nvPr>
            <p:ph idx="1"/>
          </p:nvPr>
        </p:nvSpPr>
        <p:spPr/>
        <p:txBody>
          <a:bodyPr/>
          <a:lstStyle/>
          <a:p>
            <a:r>
              <a:rPr lang="en-US" sz="3600" smtClean="0"/>
              <a:t>    </a:t>
            </a:r>
            <a:r>
              <a:rPr sz="3600" smtClean="0"/>
              <a:t>人们普遍向往没有压力的生活，但人生中让人欣喜的大小成就，又往往是在压力之下取得的。</a:t>
            </a:r>
          </a:p>
          <a:p>
            <a:r>
              <a:rPr lang="en-US" sz="3600" smtClean="0"/>
              <a:t>    </a:t>
            </a:r>
            <a:r>
              <a:rPr sz="3600" smtClean="0"/>
              <a:t>对此，你怎么看？请写一篇文章，谈谈你的思考。</a:t>
            </a:r>
          </a:p>
          <a:p>
            <a:r>
              <a:rPr lang="en-US" sz="3600" smtClean="0"/>
              <a:t>    </a:t>
            </a:r>
            <a:r>
              <a:rPr sz="3600" smtClean="0"/>
              <a:t>要求：（1）自拟题目；（2）不少于800字。</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审题</a:t>
            </a:r>
          </a:p>
        </p:txBody>
      </p:sp>
      <p:sp>
        <p:nvSpPr>
          <p:cNvPr id="3" name="内容占位符 2"/>
          <p:cNvSpPr>
            <a:spLocks noGrp="1"/>
          </p:cNvSpPr>
          <p:nvPr>
            <p:ph idx="1"/>
          </p:nvPr>
        </p:nvSpPr>
        <p:spPr/>
        <p:txBody>
          <a:bodyPr/>
          <a:lstStyle/>
          <a:p>
            <a:r>
              <a:rPr lang="zh-CN" altLang="en-US" smtClean="0"/>
              <a:t>紧扣关键词“压力”：压力是表现出某种特殊症状的一种状态，这种状态是由生理系统中对刺激的反应所引发的非特定性变化所组成的。压力源包括躯体性压力源、心理性压力源、社会性压力源、文化性压力源。</a:t>
            </a:r>
          </a:p>
          <a:p>
            <a:r>
              <a:rPr lang="zh-CN" altLang="en-US" smtClean="0"/>
              <a:t>明确压力与成就的关系：成就往往在压力下取得、压力太大不一定取得成就……</a:t>
            </a:r>
            <a:br>
              <a:rPr lang="zh-CN" altLang="en-US" smtClean="0"/>
            </a:br>
            <a:endParaRPr lang="zh-CN" altLang="en-US" smtClean="0"/>
          </a:p>
          <a:p>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立意参考</a:t>
            </a:r>
          </a:p>
        </p:txBody>
      </p:sp>
      <p:sp>
        <p:nvSpPr>
          <p:cNvPr id="3" name="内容占位符 2"/>
          <p:cNvSpPr>
            <a:spLocks noGrp="1"/>
          </p:cNvSpPr>
          <p:nvPr>
            <p:ph idx="1"/>
          </p:nvPr>
        </p:nvSpPr>
        <p:spPr/>
        <p:txBody>
          <a:bodyPr>
            <a:normAutofit/>
          </a:bodyPr>
          <a:lstStyle/>
          <a:p>
            <a:r>
              <a:rPr lang="en-US" altLang="zh-CN"/>
              <a:t>   </a:t>
            </a:r>
            <a:r>
              <a:rPr sz="4400"/>
              <a:t>示例：承认压力，逃避压力不可耻。人力微小，直接的承认更显勇气。强装坚强不如放声哭泣，哭过也能更好地向前走。</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重点问题</a:t>
            </a:r>
          </a:p>
        </p:txBody>
      </p:sp>
      <p:sp>
        <p:nvSpPr>
          <p:cNvPr id="3" name="内容占位符 2"/>
          <p:cNvSpPr>
            <a:spLocks noGrp="1"/>
          </p:cNvSpPr>
          <p:nvPr>
            <p:ph idx="1"/>
          </p:nvPr>
        </p:nvSpPr>
        <p:spPr/>
        <p:txBody>
          <a:bodyPr>
            <a:normAutofit/>
          </a:bodyPr>
          <a:lstStyle/>
          <a:p>
            <a:r>
              <a:rPr lang="zh-CN" altLang="en-US" sz="3600" b="1">
                <a:gradFill>
                  <a:gsLst>
                    <a:gs pos="0">
                      <a:srgbClr val="7B32B2"/>
                    </a:gs>
                    <a:gs pos="100000">
                      <a:srgbClr val="401A5D"/>
                    </a:gs>
                  </a:gsLst>
                  <a:lin scaled="0"/>
                </a:gradFill>
              </a:rPr>
              <a:t>1、为什么人们向往没有压力的生活？</a:t>
            </a:r>
          </a:p>
          <a:p>
            <a:r>
              <a:rPr lang="zh-CN" altLang="en-US" sz="3600" b="1">
                <a:solidFill>
                  <a:schemeClr val="tx1"/>
                </a:solidFill>
              </a:rPr>
              <a:t>让我们获得某种程度的自由。在一个没有压力的环境中，我们可以做自己想做的事情，同时，没有了外界的压力，我们也不会时刻被焦虑所笼盖，从而获得某种意义上的幸福。</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7575" y="713740"/>
            <a:ext cx="10515600" cy="1325563"/>
          </a:xfrm>
        </p:spPr>
        <p:txBody>
          <a:bodyPr>
            <a:normAutofit/>
          </a:bodyPr>
          <a:lstStyle/>
          <a:p>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a:xfrm>
            <a:off x="0" y="1825625"/>
            <a:ext cx="12050395" cy="4789170"/>
          </a:xfrm>
        </p:spPr>
        <p:txBody>
          <a:bodyPr>
            <a:normAutofit fontScale="97500"/>
          </a:bodyPr>
          <a:lstStyle/>
          <a:p>
            <a:r>
              <a:rPr lang="zh-CN" altLang="en-US">
                <a:gradFill>
                  <a:gsLst>
                    <a:gs pos="0">
                      <a:srgbClr val="7B32B2"/>
                    </a:gs>
                    <a:gs pos="100000">
                      <a:srgbClr val="401A5D"/>
                    </a:gs>
                  </a:gsLst>
                  <a:lin scaled="0"/>
                </a:gradFill>
                <a:sym typeface="+mn-ea"/>
              </a:rPr>
              <a:t>2、为什么大小成就，往往是在压力状态下获得的？</a:t>
            </a:r>
          </a:p>
          <a:p>
            <a:r>
              <a:rPr lang="zh-CN" altLang="en-US">
                <a:solidFill>
                  <a:schemeClr val="tx1"/>
                </a:solidFill>
                <a:sym typeface="+mn-ea"/>
              </a:rPr>
              <a:t>（1）人类的历史进程中，无数压力促进人类成就的事件，告诉我们，压力推动人类的发展。例如在西方压力下，我们打破封锁，建立了独立自主的国防工业，在中国内部的压力之下，我们勇于创新，改革开放，取得了伟大成就。</a:t>
            </a:r>
          </a:p>
          <a:p>
            <a:r>
              <a:rPr lang="zh-CN" altLang="en-US">
                <a:solidFill>
                  <a:schemeClr val="tx1"/>
                </a:solidFill>
                <a:sym typeface="+mn-ea"/>
              </a:rPr>
              <a:t>（2）生存压力会倒逼我们的进化和行为，人在被动力量的驱动下，会自然而然让自己的成就获得增量，这是一种更加有效的动力源泉，最终塑造了一个又一个不一样的个体。</a:t>
            </a:r>
          </a:p>
          <a:p>
            <a:r>
              <a:rPr lang="zh-CN" altLang="en-US">
                <a:solidFill>
                  <a:schemeClr val="tx1"/>
                </a:solidFill>
                <a:sym typeface="+mn-ea"/>
              </a:rPr>
              <a:t>（3）压力让我们的行动目的、目标更为清晰明确。</a:t>
            </a:r>
          </a:p>
          <a:p>
            <a:r>
              <a:rPr lang="zh-CN" altLang="en-US">
                <a:solidFill>
                  <a:schemeClr val="tx1"/>
                </a:solidFill>
                <a:sym typeface="+mn-ea"/>
              </a:rPr>
              <a:t>（4）压力促使人思考提高行动效率。</a:t>
            </a:r>
          </a:p>
          <a:p>
            <a:r>
              <a:rPr lang="zh-CN" altLang="en-US">
                <a:solidFill>
                  <a:schemeClr val="tx1"/>
                </a:solidFill>
                <a:sym typeface="+mn-ea"/>
              </a:rPr>
              <a:t>（5）压力促使人认识事物要更为全面，实践也更需有计划性。</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654050"/>
            <a:ext cx="10515600" cy="1325563"/>
          </a:xfrm>
        </p:spPr>
        <p:txBody>
          <a:bodyPr>
            <a:normAutofit/>
          </a:bodyPr>
          <a:lstStyle/>
          <a:p>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a:xfrm>
            <a:off x="0" y="1825625"/>
            <a:ext cx="11930380" cy="4779010"/>
          </a:xfrm>
        </p:spPr>
        <p:txBody>
          <a:bodyPr>
            <a:normAutofit/>
          </a:bodyPr>
          <a:lstStyle/>
          <a:p>
            <a:r>
              <a:rPr lang="zh-CN" altLang="en-US" b="1">
                <a:gradFill>
                  <a:gsLst>
                    <a:gs pos="0">
                      <a:srgbClr val="7B32B2"/>
                    </a:gs>
                    <a:gs pos="100000">
                      <a:srgbClr val="401A5D"/>
                    </a:gs>
                  </a:gsLst>
                  <a:lin scaled="0"/>
                </a:gradFill>
              </a:rPr>
              <a:t>3、如何对待压力与成就的关系？</a:t>
            </a:r>
          </a:p>
          <a:p>
            <a:r>
              <a:rPr lang="zh-CN" altLang="en-US" b="1">
                <a:solidFill>
                  <a:schemeClr val="tx1"/>
                </a:solidFill>
              </a:rPr>
              <a:t>（1）这个世界上成就和快乐往往是相违背的，我们要选早一个合适的环境，最重要的，是克制住对于即时性满足的渴望，不要过度苛求于眼前的舒适，而是要追求通过一段时间努力后获得高成就的回馈。</a:t>
            </a:r>
          </a:p>
          <a:p>
            <a:r>
              <a:rPr lang="zh-CN" altLang="en-US" b="1">
                <a:solidFill>
                  <a:schemeClr val="tx1"/>
                </a:solidFill>
              </a:rPr>
              <a:t>（2）当前时代人们的生活中充斥着大量的无效压力，或者说由于无效的压力而充斥出的内卷，是有关系的，所以我们应当明确，压力始终伴随我们，卸下不必要的压力，轻装上阵。</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素材</a:t>
            </a:r>
          </a:p>
        </p:txBody>
      </p:sp>
      <p:sp>
        <p:nvSpPr>
          <p:cNvPr id="3" name="内容占位符 2"/>
          <p:cNvSpPr>
            <a:spLocks noGrp="1"/>
          </p:cNvSpPr>
          <p:nvPr>
            <p:ph idx="1"/>
          </p:nvPr>
        </p:nvSpPr>
        <p:spPr>
          <a:xfrm>
            <a:off x="112395" y="1421130"/>
            <a:ext cx="11821160" cy="5254625"/>
          </a:xfrm>
        </p:spPr>
        <p:txBody>
          <a:bodyPr>
            <a:noAutofit/>
          </a:bodyPr>
          <a:lstStyle/>
          <a:p>
            <a:r>
              <a:rPr lang="zh-CN" altLang="en-US" sz="1900"/>
              <a:t>1、美国MSN健康网曾经总结过压力的5个好处：</a:t>
            </a:r>
          </a:p>
          <a:p>
            <a:r>
              <a:rPr lang="zh-CN" altLang="en-US" sz="1900"/>
              <a:t>（1）压力让生活更有希望。匈牙利内分泌学家汉斯·谢耶曾提出“良性应激”概念，指对健康有益，能让人体会到成就感等积极感情的良性压力。美国职业压力协会主席丹尼尔·柯什博士认为，结婚和晋升就属于“良性应激”事件，人们在感到紧张和有点害怕的同时会有兴奋、激动的感觉，给生活带来意义和希望。</a:t>
            </a:r>
          </a:p>
          <a:p>
            <a:r>
              <a:rPr lang="zh-CN" altLang="en-US" sz="1900"/>
              <a:t>（2）压力能激发创意。柯什博士说：“短期压力能让人把注意力集中在现实情境中，排除外界干扰。人们此时更愿意尝试新事物，表达具有创意的想法。”</a:t>
            </a:r>
          </a:p>
          <a:p>
            <a:r>
              <a:rPr lang="zh-CN" altLang="en-US" sz="1900"/>
              <a:t>（3）压力让人更积极。德国弗莱堡大学的学者在2012年试验发现，压力能让人表现出更积极的行为，更容易信任别人，办事更可靠，更愿意共享资源。</a:t>
            </a:r>
          </a:p>
          <a:p>
            <a:r>
              <a:rPr lang="zh-CN" altLang="en-US" sz="1900"/>
              <a:t>（4）压力让人头脑清醒。美国新墨西哥州立大学学者最新研究发现，短期压力会导致压力激素水平剧增，相当于在大脑中点亮一盏灯，让人能更清晰地思考问题。</a:t>
            </a:r>
          </a:p>
          <a:p>
            <a:r>
              <a:rPr lang="zh-CN" altLang="en-US" sz="1900"/>
              <a:t>（5）压力让人更敏锐。美国新墨西哥州立大学科学家斯特布尔说：“短期压力向人们提供了处理紧急情况所需的体力和精力。比如在开车或参加面试时，压力能让人更机警、敏锐。”如果能适度控制压力，也就能让我们保持相对良好的状态，从而取得一定的成绩。</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288925" y="1308735"/>
            <a:ext cx="11543665" cy="5156835"/>
          </a:xfrm>
        </p:spPr>
        <p:txBody>
          <a:bodyPr>
            <a:normAutofit fontScale="87500" lnSpcReduction="10000"/>
          </a:bodyPr>
          <a:lstStyle/>
          <a:p>
            <a:r>
              <a:rPr lang="zh-CN" altLang="en-US" sz="3335"/>
              <a:t>2、人们最出色的工作往往在处于逆境的情况下做出。思想上的压力，甚至肉体上的痛苦可能成为精神上的兴奋剂。——贝弗里奇</a:t>
            </a:r>
          </a:p>
          <a:p>
            <a:r>
              <a:rPr lang="zh-CN" altLang="en-US" sz="3335"/>
              <a:t>3、“没有压力的生活真好，可对现实中的大多数人来说那是不存在的。”——《从林清玄说起》</a:t>
            </a:r>
          </a:p>
          <a:p>
            <a:r>
              <a:rPr lang="zh-CN" altLang="en-US" sz="3335"/>
              <a:t>4、温水煮青蛙实验——没有压力就会导致“生于忧患，死于安乐”</a:t>
            </a:r>
          </a:p>
          <a:p>
            <a:r>
              <a:rPr lang="zh-CN" altLang="en-US" sz="3335"/>
              <a:t>5、鲶鱼效应——人力资源管理中的经典理论。源于一个故事：挪威人喜欢吃沙丁鱼，渔民们想方设法让沙丁鱼活着到达渔港，但在运输过程中还是由于窒息而导致大批沙丁鱼死亡。然而，有一条渔船总能将沙丁鱼活着带回到渔港，直到船长去世，谜底才揭开。原来老船长在沙丁鱼槽里故意放进几条专以沙丁鱼为食的鲶鱼，让其四处游动，沙丁鱼十分紧张，左冲右撞，四处躲避，加速游动，从而获得大量氧气，从而延长了其存活时间。正是鲶鱼带给沙丁鱼的生存压力促使其四处游动延长了存活时间。</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2716</Words>
  <Application>Microsoft Office PowerPoint</Application>
  <PresentationFormat>自定义</PresentationFormat>
  <Paragraphs>62</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压力之下的成就</vt:lpstr>
      <vt:lpstr>作文题</vt:lpstr>
      <vt:lpstr>审题</vt:lpstr>
      <vt:lpstr>立意参考</vt:lpstr>
      <vt:lpstr>重点问题</vt:lpstr>
      <vt:lpstr>重点问题 </vt:lpstr>
      <vt:lpstr>重点问题 </vt:lpstr>
      <vt:lpstr>素材</vt:lpstr>
      <vt:lpstr>素材</vt:lpstr>
      <vt:lpstr>范文1</vt:lpstr>
      <vt:lpstr>PowerPoint 演示文稿</vt:lpstr>
      <vt:lpstr>范文2</vt:lpstr>
      <vt:lpstr>PowerPoint 演示文稿</vt:lpstr>
      <vt:lpstr>范文3</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压力之下的成就</dc:title>
  <dc:creator>rbm.xkw.com</dc:creator>
  <cp:lastModifiedBy>User</cp:lastModifiedBy>
  <cp:revision>2</cp:revision>
  <cp:lastPrinted>2022-02-22T16:49:49Z</cp:lastPrinted>
  <dcterms:created xsi:type="dcterms:W3CDTF">2022-02-22T16:49:49Z</dcterms:created>
  <dcterms:modified xsi:type="dcterms:W3CDTF">2022-03-01T03:35:50Z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