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5" r:id="rId3"/>
    <p:sldId id="336" r:id="rId4"/>
    <p:sldId id="257" r:id="rId5"/>
    <p:sldId id="383" r:id="rId6"/>
    <p:sldId id="351" r:id="rId7"/>
    <p:sldId id="353" r:id="rId8"/>
    <p:sldId id="384" r:id="rId9"/>
    <p:sldId id="385" r:id="rId10"/>
    <p:sldId id="355" r:id="rId11"/>
    <p:sldId id="359" r:id="rId12"/>
    <p:sldId id="356" r:id="rId13"/>
    <p:sldId id="360" r:id="rId14"/>
    <p:sldId id="361" r:id="rId15"/>
    <p:sldId id="362" r:id="rId16"/>
    <p:sldId id="387" r:id="rId17"/>
    <p:sldId id="364" r:id="rId18"/>
    <p:sldId id="363" r:id="rId19"/>
    <p:sldId id="367" r:id="rId20"/>
    <p:sldId id="352" r:id="rId21"/>
    <p:sldId id="340" r:id="rId22"/>
    <p:sldId id="342" r:id="rId23"/>
    <p:sldId id="388" r:id="rId24"/>
    <p:sldId id="343" r:id="rId25"/>
    <p:sldId id="374" r:id="rId26"/>
    <p:sldId id="389" r:id="rId27"/>
    <p:sldId id="372" r:id="rId28"/>
    <p:sldId id="386" r:id="rId29"/>
    <p:sldId id="377" r:id="rId30"/>
    <p:sldId id="378" r:id="rId31"/>
    <p:sldId id="379" r:id="rId32"/>
    <p:sldId id="382" r:id="rId33"/>
    <p:sldId id="347" r:id="rId34"/>
    <p:sldId id="348" r:id="rId35"/>
    <p:sldId id="349" r:id="rId36"/>
    <p:sldId id="350" r:id="rId37"/>
    <p:sldId id="373" r:id="rId38"/>
    <p:sldId id="280" r:id="rId39"/>
  </p:sldIdLst>
  <p:sldSz cx="9144000" cy="5143500" type="screen16x9"/>
  <p:notesSz cx="6797675" cy="987266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3C0000"/>
    <a:srgbClr val="DB9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4660"/>
  </p:normalViewPr>
  <p:slideViewPr>
    <p:cSldViewPr snapToGrid="0">
      <p:cViewPr varScale="1">
        <p:scale>
          <a:sx n="95" d="100"/>
          <a:sy n="95" d="100"/>
        </p:scale>
        <p:origin x="-55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8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15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58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6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86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3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70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80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627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265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125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120B-7DD9-4457-98C6-121F9CDECED2}" type="datetimeFigureOut">
              <a:rPr lang="zh-CN" altLang="en-US" smtClean="0"/>
              <a:t>2019/3/20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47723-9DD8-406A-854D-6407F77C4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1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0"/>
          <p:cNvSpPr txBox="1"/>
          <p:nvPr>
            <p:custDataLst>
              <p:tags r:id="rId1"/>
            </p:custDataLst>
          </p:nvPr>
        </p:nvSpPr>
        <p:spPr>
          <a:xfrm>
            <a:off x="3173192" y="1373985"/>
            <a:ext cx="26500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小说</a:t>
            </a:r>
          </a:p>
        </p:txBody>
      </p:sp>
    </p:spTree>
    <p:extLst>
      <p:ext uri="{BB962C8B-B14F-4D97-AF65-F5344CB8AC3E}">
        <p14:creationId xmlns:p14="http://schemas.microsoft.com/office/powerpoint/2010/main" val="315006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7035860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1868313" y="249479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1952848" y="234615"/>
            <a:ext cx="5083012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1910580" y="229785"/>
            <a:ext cx="5083012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2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）读懂情节，读出隐含信息</a:t>
            </a:r>
            <a:endParaRPr lang="zh-CN" altLang="zh-CN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A22ED6F-271F-4CED-A78F-90CAD122AA2C}"/>
              </a:ext>
            </a:extLst>
          </p:cNvPr>
          <p:cNvSpPr txBox="1"/>
          <p:nvPr/>
        </p:nvSpPr>
        <p:spPr>
          <a:xfrm>
            <a:off x="372281" y="1038965"/>
            <a:ext cx="859660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我多给你一点钱不行吗？</a:t>
            </a: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“钱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你有多少钱呢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 他的声音来得更加响亮了，教训似的。他重新站起来，抛掉破篷子，把斗笠脱在手中，立时现出了白雪般的头发，“年纪轻轻，开口就是‘钱’，有钱就命都不要了吗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我不由得暗自吃了一惊。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新课标全国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卷《古渡头》</a:t>
            </a:r>
          </a:p>
        </p:txBody>
      </p:sp>
    </p:spTree>
    <p:extLst>
      <p:ext uri="{BB962C8B-B14F-4D97-AF65-F5344CB8AC3E}">
        <p14:creationId xmlns:p14="http://schemas.microsoft.com/office/powerpoint/2010/main" val="93147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688" y="1450143"/>
            <a:ext cx="1009427" cy="89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9033" y="1541596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1624" y="1447170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情节天生重要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11624" y="2858876"/>
            <a:ext cx="469092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48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技巧必须熟知</a:t>
            </a:r>
            <a:endParaRPr lang="zh-CN" altLang="en-US" sz="4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2" name="直接连接符 11"/>
          <p:cNvCxnSpPr>
            <a:cxnSpLocks/>
          </p:cNvCxnSpPr>
          <p:nvPr/>
        </p:nvCxnSpPr>
        <p:spPr>
          <a:xfrm>
            <a:off x="2326826" y="3627439"/>
            <a:ext cx="415970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cxnSpLocks/>
          </p:cNvCxnSpPr>
          <p:nvPr/>
        </p:nvCxnSpPr>
        <p:spPr>
          <a:xfrm flipV="1">
            <a:off x="2288437" y="2228122"/>
            <a:ext cx="416872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445" y="2829164"/>
            <a:ext cx="1004536" cy="8904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59034" y="2920432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40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技巧必须熟知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8981" y="695052"/>
            <a:ext cx="855566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（</a:t>
            </a:r>
            <a:r>
              <a:rPr lang="zh-CN" altLang="zh-CN" sz="2800" b="1" dirty="0"/>
              <a:t>就整体而言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基本模式：开端</a:t>
            </a:r>
            <a:r>
              <a:rPr lang="en-US" altLang="zh-CN" sz="2800" b="1" dirty="0"/>
              <a:t>—</a:t>
            </a:r>
            <a:r>
              <a:rPr lang="zh-CN" altLang="zh-CN" sz="2800" b="1" dirty="0"/>
              <a:t>发展</a:t>
            </a:r>
            <a:r>
              <a:rPr lang="en-US" altLang="zh-CN" sz="2800" b="1" dirty="0"/>
              <a:t>—</a:t>
            </a:r>
            <a:r>
              <a:rPr lang="zh-CN" altLang="zh-CN" sz="2800" b="1" dirty="0"/>
              <a:t>高潮</a:t>
            </a:r>
            <a:r>
              <a:rPr lang="en-US" altLang="zh-CN" sz="2800" b="1" dirty="0"/>
              <a:t>—</a:t>
            </a:r>
            <a:r>
              <a:rPr lang="zh-CN" altLang="zh-CN" sz="2800" b="1" dirty="0"/>
              <a:t>结局</a:t>
            </a:r>
            <a:endParaRPr lang="en-US" altLang="zh-CN" sz="2800" b="1" dirty="0"/>
          </a:p>
          <a:p>
            <a:r>
              <a:rPr lang="en-US" altLang="zh-CN" sz="2800" b="1" dirty="0"/>
              <a:t>2.</a:t>
            </a:r>
            <a:r>
              <a:rPr lang="zh-CN" altLang="zh-CN" sz="2800" b="1" dirty="0"/>
              <a:t>一波三折式</a:t>
            </a:r>
            <a:r>
              <a:rPr lang="en-US" altLang="zh-CN" sz="2800" b="1" dirty="0"/>
              <a:t>/</a:t>
            </a:r>
            <a:r>
              <a:rPr lang="zh-CN" altLang="zh-CN" sz="2800" b="1" dirty="0"/>
              <a:t>摇摆式</a:t>
            </a:r>
            <a:endParaRPr lang="zh-CN" altLang="zh-CN" sz="2800" dirty="0"/>
          </a:p>
          <a:p>
            <a:r>
              <a:rPr lang="en-US" altLang="zh-CN" sz="2800" b="1" dirty="0"/>
              <a:t>3.</a:t>
            </a:r>
            <a:r>
              <a:rPr lang="zh-CN" altLang="zh-CN" sz="2800" b="1" dirty="0"/>
              <a:t>对话式</a:t>
            </a:r>
            <a:r>
              <a:rPr lang="en-US" altLang="zh-CN" sz="2800" b="1" dirty="0"/>
              <a:t>/</a:t>
            </a:r>
            <a:r>
              <a:rPr lang="zh-CN" altLang="zh-CN" sz="2800" b="1" dirty="0"/>
              <a:t>生活的横断面式</a:t>
            </a:r>
            <a:endParaRPr lang="en-US" altLang="zh-CN" sz="2800" b="1" dirty="0"/>
          </a:p>
          <a:p>
            <a:r>
              <a:rPr lang="en-US" altLang="zh-CN" sz="2800" b="1" dirty="0"/>
              <a:t>4.</a:t>
            </a:r>
            <a:r>
              <a:rPr lang="zh-CN" altLang="zh-CN" sz="2800" b="1" dirty="0"/>
              <a:t>蒙太奇式</a:t>
            </a:r>
            <a:r>
              <a:rPr lang="en-US" altLang="zh-CN" sz="2800" b="1" dirty="0"/>
              <a:t>/</a:t>
            </a:r>
            <a:r>
              <a:rPr lang="zh-CN" altLang="zh-CN" sz="2800" b="1" dirty="0"/>
              <a:t>镜头组合式</a:t>
            </a:r>
            <a:endParaRPr lang="en-US" altLang="zh-CN" sz="2800" b="1" dirty="0"/>
          </a:p>
          <a:p>
            <a:r>
              <a:rPr lang="en-US" altLang="zh-CN" sz="2800" b="1" dirty="0"/>
              <a:t>5.</a:t>
            </a:r>
            <a:r>
              <a:rPr lang="zh-CN" altLang="en-US" sz="2800" b="1" dirty="0"/>
              <a:t>（</a:t>
            </a:r>
            <a:r>
              <a:rPr lang="zh-CN" altLang="zh-CN" sz="2800" b="1" dirty="0"/>
              <a:t>就心理而言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独白式</a:t>
            </a:r>
            <a:r>
              <a:rPr lang="en-US" altLang="zh-CN" sz="2800" b="1" dirty="0"/>
              <a:t>/</a:t>
            </a:r>
            <a:r>
              <a:rPr lang="zh-CN" altLang="zh-CN" sz="2800" b="1" dirty="0"/>
              <a:t>意识流式</a:t>
            </a:r>
            <a:endParaRPr lang="en-US" altLang="zh-CN" sz="2800" b="1" dirty="0"/>
          </a:p>
          <a:p>
            <a:r>
              <a:rPr lang="en-US" altLang="zh-CN" sz="2800" b="1" dirty="0"/>
              <a:t>6.</a:t>
            </a:r>
            <a:r>
              <a:rPr lang="zh-CN" altLang="zh-CN" sz="2800" b="1" dirty="0"/>
              <a:t>（就开头来说）倒叙式：</a:t>
            </a:r>
            <a:endParaRPr lang="en-US" altLang="zh-CN" sz="2800" b="1" dirty="0"/>
          </a:p>
          <a:p>
            <a:r>
              <a:rPr lang="en-US" altLang="zh-CN" sz="2800" b="1" dirty="0"/>
              <a:t>7.</a:t>
            </a:r>
            <a:r>
              <a:rPr lang="zh-CN" altLang="zh-CN" sz="2800" b="1" dirty="0"/>
              <a:t>（就结尾来说）</a:t>
            </a:r>
            <a:r>
              <a:rPr lang="zh-CN" altLang="en-US" sz="2800" b="1" dirty="0"/>
              <a:t>“</a:t>
            </a:r>
            <a:r>
              <a:rPr lang="zh-CN" altLang="zh-CN" sz="2800" b="1" dirty="0"/>
              <a:t>欧</a:t>
            </a:r>
            <a:r>
              <a:rPr lang="en-US" altLang="zh-CN" sz="2800" b="1" dirty="0"/>
              <a:t>·</a:t>
            </a:r>
            <a:r>
              <a:rPr lang="zh-CN" altLang="zh-CN" sz="2800" b="1" dirty="0"/>
              <a:t>亨利</a:t>
            </a:r>
            <a:r>
              <a:rPr lang="zh-CN" altLang="en-US" sz="2800" b="1" dirty="0"/>
              <a:t>”</a:t>
            </a:r>
            <a:r>
              <a:rPr lang="zh-CN" altLang="zh-CN" sz="2800" b="1" dirty="0"/>
              <a:t>式。</a:t>
            </a:r>
            <a:endParaRPr lang="en-US" altLang="zh-CN" sz="2800" b="1" dirty="0"/>
          </a:p>
          <a:p>
            <a:r>
              <a:rPr lang="en-US" altLang="zh-CN" sz="2800" b="1" dirty="0"/>
              <a:t>8. </a:t>
            </a:r>
            <a:r>
              <a:rPr lang="zh-CN" altLang="zh-CN" sz="2800" b="1" dirty="0"/>
              <a:t>戛然而止式</a:t>
            </a:r>
            <a:r>
              <a:rPr lang="en-US" altLang="zh-CN" sz="2800" b="1" dirty="0"/>
              <a:t>9. </a:t>
            </a:r>
            <a:r>
              <a:rPr lang="zh-CN" altLang="zh-CN" sz="2800" b="1" dirty="0"/>
              <a:t>卒章显志</a:t>
            </a:r>
            <a:r>
              <a:rPr lang="en-US" altLang="zh-CN" sz="2800" b="1" dirty="0"/>
              <a:t>10.</a:t>
            </a:r>
            <a:r>
              <a:rPr lang="zh-CN" altLang="zh-CN" sz="2800" b="1" dirty="0"/>
              <a:t>首尾呼应式</a:t>
            </a:r>
            <a:endParaRPr lang="en-US" altLang="zh-CN" sz="2800" b="1" dirty="0"/>
          </a:p>
          <a:p>
            <a:r>
              <a:rPr lang="en-US" altLang="zh-CN" sz="2800" b="1" dirty="0"/>
              <a:t>11.12.</a:t>
            </a:r>
            <a:r>
              <a:rPr lang="zh-CN" altLang="en-US" sz="2800" b="1" dirty="0"/>
              <a:t>（</a:t>
            </a:r>
            <a:r>
              <a:rPr lang="zh-CN" altLang="zh-CN" sz="2800" b="1" dirty="0"/>
              <a:t>就情感类型而言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悲剧式、喜剧式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27966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287" y="181123"/>
            <a:ext cx="1009427" cy="89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463" y="277363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9142" y="288179"/>
            <a:ext cx="480131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如何激发学生兴趣？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1546842" y="1140321"/>
            <a:ext cx="397737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文章去哪里找？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282460" y="2106708"/>
            <a:ext cx="769334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如何快速读懂一篇陌生的小说？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546842" y="2814594"/>
            <a:ext cx="6825827" cy="5245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462044" y="1848207"/>
            <a:ext cx="4167425" cy="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208401" y="978358"/>
            <a:ext cx="5360350" cy="354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382641" y="3056588"/>
            <a:ext cx="629851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 高考题怎么考？怎么答？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546842" y="3823797"/>
            <a:ext cx="5637729" cy="22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8" y="1060656"/>
            <a:ext cx="1004536" cy="8904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99838" y="1121146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1980846"/>
            <a:ext cx="1055590" cy="93567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79478" y="2071382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2946290"/>
            <a:ext cx="1082974" cy="95994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48782" y="3056588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86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0" grpId="0"/>
      <p:bldP spid="23" grpId="0"/>
      <p:bldP spid="25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十 大 题 型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336356" y="1732545"/>
            <a:ext cx="6880803" cy="916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336356" y="2640724"/>
            <a:ext cx="6955448" cy="917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336356" y="3641652"/>
            <a:ext cx="5506093" cy="23645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475999" y="864228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NO.1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75999" y="1976494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chemeClr val="tx1"/>
                </a:solidFill>
                <a:latin typeface="+mn-ea"/>
              </a:rPr>
              <a:t>NO.2</a:t>
            </a:r>
            <a:endParaRPr lang="zh-CN" altLang="en-US" sz="1013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6000" y="2994622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NO.3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03102" y="835741"/>
            <a:ext cx="7221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情节：概括情节、分析情节作用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线索寻找及作用、鉴赏情节安排的艺术特色</a:t>
            </a:r>
            <a:endParaRPr lang="zh-CN" altLang="zh-CN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2345" y="1959325"/>
            <a:ext cx="7644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人物：概括人物形象，分析人物心理，解读人物作用</a:t>
            </a:r>
            <a:endParaRPr lang="zh-CN" altLang="zh-CN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68828" y="3072160"/>
            <a:ext cx="7191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环境：鉴赏环境描写（手法</a:t>
            </a:r>
            <a:r>
              <a:rPr lang="zh-CN" altLang="en-US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特点</a:t>
            </a:r>
            <a:r>
              <a:rPr lang="zh-CN" altLang="en-US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作用）</a:t>
            </a:r>
            <a:endParaRPr lang="zh-CN" altLang="zh-CN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6001" y="3942271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NO.4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68828" y="3965877"/>
            <a:ext cx="7787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鉴赏：标题的意蕴及作用；语言的含义、作用及风格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413769" y="4559014"/>
            <a:ext cx="6934913" cy="14076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79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十 大 题 型 对 接 高 考</a:t>
            </a:r>
          </a:p>
        </p:txBody>
      </p:sp>
      <p:sp>
        <p:nvSpPr>
          <p:cNvPr id="18" name="椭圆 17"/>
          <p:cNvSpPr/>
          <p:nvPr/>
        </p:nvSpPr>
        <p:spPr>
          <a:xfrm>
            <a:off x="475999" y="864228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NO.1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5092" y="2046973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DB9665"/>
                </a:solidFill>
                <a:latin typeface="+mn-ea"/>
              </a:rPr>
              <a:t>NO.2</a:t>
            </a:r>
            <a:endParaRPr lang="zh-CN" altLang="en-US" sz="1013" b="1" dirty="0">
              <a:solidFill>
                <a:srgbClr val="DB9665"/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6000" y="2994622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NO.3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53762" y="839232"/>
            <a:ext cx="7374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情节：概括情节、分析情节作用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线索寻找及作用、鉴赏情节安排的艺术特色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</a:t>
            </a:r>
            <a:r>
              <a:rPr lang="zh-CN" altLang="zh-CN" sz="2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《鞋》《古渡头》《喂影子吃饭的人》《天嚣》</a:t>
            </a:r>
            <a:endParaRPr lang="zh-CN" altLang="zh-CN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32345" y="2083725"/>
            <a:ext cx="7644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人物：概括人物形象，分析人物心理，解读人物作用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/>
            <a:r>
              <a:rPr lang="en-US" altLang="zh-CN" sz="2400" b="1" dirty="0"/>
              <a:t>           </a:t>
            </a:r>
            <a:r>
              <a:rPr lang="zh-CN" altLang="zh-CN" sz="2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《马兰花》《塾师老汪》《玻璃》 </a:t>
            </a:r>
            <a:endParaRPr lang="zh-CN" altLang="zh-CN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68828" y="3022400"/>
            <a:ext cx="7191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环境：鉴赏环境描写（手法</a:t>
            </a:r>
            <a:r>
              <a:rPr lang="zh-CN" altLang="en-US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特点</a:t>
            </a:r>
            <a:r>
              <a:rPr lang="zh-CN" altLang="en-US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作用）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b="1" dirty="0"/>
              <a:t>           </a:t>
            </a:r>
            <a:r>
              <a:rPr lang="zh-CN" altLang="zh-CN" sz="2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《峡谷》</a:t>
            </a:r>
            <a:endParaRPr lang="zh-CN" altLang="zh-CN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5998" y="3868995"/>
            <a:ext cx="616743" cy="61674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013" b="1" dirty="0">
                <a:solidFill>
                  <a:srgbClr val="3C0000"/>
                </a:solidFill>
                <a:latin typeface="+mn-ea"/>
              </a:rPr>
              <a:t>NO.4</a:t>
            </a:r>
            <a:endParaRPr lang="zh-CN" altLang="en-US" sz="1013" b="1" dirty="0">
              <a:solidFill>
                <a:srgbClr val="3C0000"/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68828" y="3903677"/>
            <a:ext cx="7787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鉴赏：标题的意蕴及作用；语言的含义、作用及风格</a:t>
            </a:r>
            <a:endParaRPr lang="en-US" altLang="zh-CN" sz="2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b="1" dirty="0"/>
              <a:t>            </a:t>
            </a:r>
            <a:r>
              <a:rPr lang="zh-CN" altLang="zh-CN" sz="2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《锄》《战争》《我们的裁缝店》</a:t>
            </a:r>
            <a:endParaRPr lang="zh-CN" altLang="en-US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15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572138" y="214192"/>
            <a:ext cx="418944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（一）情节作用常见问法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2532" y="918122"/>
            <a:ext cx="813785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常见提问方式：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某情节对全文情节的展开有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作用？请具体说明。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文中写了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情节在小说中起到什么作用？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小说以某情节结尾有何艺术效果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小说为什么以某情节为结尾？请简要分析。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某段能删去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吗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请结合小说做简要分析。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某部分，是否是文章的有机组成部分，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47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682830" y="221804"/>
            <a:ext cx="3984172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（二）情节作用答题思路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29208" y="547529"/>
            <a:ext cx="86028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情节本身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结构上（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位置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，联系前后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内容上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①人物形象上：丰富形象，刻画性格，表现心理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②揭示主题上：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③表现情感上：表现……的情感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④渲染环境上：交代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环境，渲染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环境氛围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读者的阅读体验上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①吸引阅读兴趣②留下想象空间③使读者产生共鸣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85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572138" y="214192"/>
            <a:ext cx="418944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（三）看看高考题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52532" y="918122"/>
            <a:ext cx="81378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作品为什么以渡夫的任情高歌为结尾？结合全文，谈谈你的看法。（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——2014.1《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古渡头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dirty="0"/>
          </a:p>
          <a:p>
            <a:pPr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文末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后记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是独立于小说外的写作说明，还是属于小说的有机组成部分？请结合全文，谈谈你的观点和理由。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(8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) ——2014.2《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鞋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hangingPunct="0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谜底的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美好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的谜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结尾，这样处理有怎样的艺术效果？请结合作品进行分析。（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——2017.1《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天嚣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128346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287" y="181123"/>
            <a:ext cx="1009427" cy="89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463" y="277363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9142" y="288179"/>
            <a:ext cx="480131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如何激发学生兴趣？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1546842" y="1140321"/>
            <a:ext cx="397737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文章去哪里找？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282460" y="2106708"/>
            <a:ext cx="769334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如何快速读懂一篇陌生的小说？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546842" y="2814594"/>
            <a:ext cx="6825827" cy="5245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462044" y="1848207"/>
            <a:ext cx="4167425" cy="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208401" y="978358"/>
            <a:ext cx="5360350" cy="354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382641" y="3056588"/>
            <a:ext cx="629851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 高考题怎么考？怎么答？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546842" y="3823797"/>
            <a:ext cx="5637729" cy="22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8" y="1060656"/>
            <a:ext cx="1004536" cy="8904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99838" y="1121146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1980846"/>
            <a:ext cx="1055590" cy="93567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79478" y="2071382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2946290"/>
            <a:ext cx="1082974" cy="95994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48782" y="3056588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3961386"/>
            <a:ext cx="1082974" cy="959947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48782" y="4071684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62044" y="4071684"/>
            <a:ext cx="413125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 如何具体要求？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626245" y="4838893"/>
            <a:ext cx="5637729" cy="22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0" grpId="0"/>
      <p:bldP spid="23" grpId="0"/>
      <p:bldP spid="25" grpId="0"/>
      <p:bldP spid="27" grpId="0"/>
      <p:bldP spid="19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248400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600" y="237031"/>
            <a:ext cx="3352800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352800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请在此处添加标题</a:t>
            </a:r>
            <a:endParaRPr lang="zh-CN" altLang="en-US" dirty="0"/>
          </a:p>
        </p:txBody>
      </p:sp>
      <p:sp>
        <p:nvSpPr>
          <p:cNvPr id="9" name="矩形: 圆角 23"/>
          <p:cNvSpPr/>
          <p:nvPr/>
        </p:nvSpPr>
        <p:spPr>
          <a:xfrm>
            <a:off x="1318727" y="927835"/>
            <a:ext cx="6829242" cy="3352799"/>
          </a:xfrm>
          <a:prstGeom prst="roundRect">
            <a:avLst>
              <a:gd name="adj" fmla="val 2031"/>
            </a:avLst>
          </a:prstGeom>
          <a:solidFill>
            <a:schemeClr val="bg1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013" b="1">
              <a:solidFill>
                <a:srgbClr val="44546A"/>
              </a:solidFill>
              <a:latin typeface="+mn-ea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1180123" y="3493039"/>
            <a:ext cx="23503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en-US" altLang="zh-CN" sz="1200" b="0" i="1" dirty="0">
                <a:solidFill>
                  <a:schemeClr val="bg1"/>
                </a:solidFill>
              </a:rPr>
              <a:t>Design &amp; Creativity Space Studio</a:t>
            </a:r>
            <a:endParaRPr lang="zh-CN" altLang="en-US" sz="1200" b="0" i="1" dirty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44038" y="3772407"/>
            <a:ext cx="226549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2"/>
          <p:cNvSpPr txBox="1"/>
          <p:nvPr/>
        </p:nvSpPr>
        <p:spPr>
          <a:xfrm>
            <a:off x="1184729" y="3813875"/>
            <a:ext cx="233429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44546A"/>
                </a:solidFill>
                <a:latin typeface="+mn-ea"/>
              </a:defRPr>
            </a:lvl1pPr>
          </a:lstStyle>
          <a:p>
            <a:r>
              <a:rPr lang="zh-CN" altLang="en-US" sz="900" b="0" spc="225" dirty="0">
                <a:solidFill>
                  <a:schemeClr val="bg1"/>
                </a:solidFill>
              </a:rPr>
              <a:t>专注于专业精致的</a:t>
            </a:r>
            <a:r>
              <a:rPr lang="en-US" altLang="zh-CN" sz="900" b="0" spc="225" dirty="0">
                <a:solidFill>
                  <a:schemeClr val="bg1"/>
                </a:solidFill>
              </a:rPr>
              <a:t>PPT</a:t>
            </a:r>
            <a:r>
              <a:rPr lang="zh-CN" altLang="en-US" sz="900" b="0" spc="225" dirty="0">
                <a:solidFill>
                  <a:schemeClr val="bg1"/>
                </a:solidFill>
              </a:rPr>
              <a:t>设计与制作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6066618" y="1334498"/>
            <a:ext cx="1757256" cy="0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C:\Users\74316\AppData\Local\Microsoft\Windows\INetCache\Content.Word\new image - dsz6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9" b="42363"/>
          <a:stretch/>
        </p:blipFill>
        <p:spPr bwMode="auto">
          <a:xfrm>
            <a:off x="995265" y="-28392"/>
            <a:ext cx="7152704" cy="51718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6013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4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仿照高考题自主命题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069" y="823522"/>
            <a:ext cx="836022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 </a:t>
            </a:r>
            <a:r>
              <a:rPr lang="zh-CN" altLang="zh-CN" sz="2800" b="1" dirty="0"/>
              <a:t>要求：</a:t>
            </a:r>
            <a:endParaRPr lang="en-US" altLang="zh-CN" sz="2800" b="1" dirty="0"/>
          </a:p>
          <a:p>
            <a:r>
              <a:rPr lang="zh-CN" altLang="zh-CN" sz="2800" b="1" dirty="0"/>
              <a:t>①字数与高考篇目大致相同，</a:t>
            </a:r>
            <a:r>
              <a:rPr lang="en-US" altLang="zh-CN" sz="2800" b="1" dirty="0"/>
              <a:t>1300-1600</a:t>
            </a:r>
            <a:r>
              <a:rPr lang="zh-CN" altLang="zh-CN" sz="2800" b="1" dirty="0"/>
              <a:t>之间；</a:t>
            </a:r>
            <a:endParaRPr lang="zh-CN" altLang="zh-CN" sz="2800" dirty="0"/>
          </a:p>
          <a:p>
            <a:pPr lvl="0"/>
            <a:r>
              <a:rPr lang="zh-CN" altLang="en-US" sz="2800" b="1" dirty="0"/>
              <a:t>②</a:t>
            </a:r>
            <a:r>
              <a:rPr lang="zh-CN" altLang="zh-CN" sz="2800" b="1" dirty="0"/>
              <a:t>主题符合社会主义核心价值观；</a:t>
            </a:r>
            <a:endParaRPr lang="zh-CN" altLang="zh-CN" sz="2800" dirty="0"/>
          </a:p>
          <a:p>
            <a:pPr lvl="0"/>
            <a:r>
              <a:rPr lang="zh-CN" altLang="en-US" sz="2800" b="1" dirty="0"/>
              <a:t>③</a:t>
            </a:r>
            <a:r>
              <a:rPr lang="zh-CN" altLang="zh-CN" sz="2800" b="1" dirty="0"/>
              <a:t>最好文质兼美，具有审美鉴赏价值；</a:t>
            </a:r>
            <a:endParaRPr lang="zh-CN" altLang="zh-CN" sz="2800" dirty="0"/>
          </a:p>
          <a:p>
            <a:pPr lvl="0"/>
            <a:r>
              <a:rPr lang="zh-CN" altLang="en-US" sz="2800" b="1" dirty="0"/>
              <a:t>④</a:t>
            </a:r>
            <a:r>
              <a:rPr lang="zh-CN" altLang="zh-CN" sz="2800" b="1" dirty="0"/>
              <a:t>独立出题或小组合作（小组合作要注意能力搭配，取长补短，明确分工，互助合作）</a:t>
            </a:r>
            <a:endParaRPr lang="zh-CN" altLang="zh-CN" sz="2800" dirty="0"/>
          </a:p>
          <a:p>
            <a:pPr lvl="0"/>
            <a:r>
              <a:rPr lang="zh-CN" altLang="en-US" sz="2800" b="1" dirty="0"/>
              <a:t>⑤</a:t>
            </a:r>
            <a:r>
              <a:rPr lang="zh-CN" altLang="zh-CN" sz="2800" b="1" dirty="0"/>
              <a:t>题目要兼顾</a:t>
            </a:r>
            <a:r>
              <a:rPr lang="zh-CN" altLang="en-US" sz="2800" b="1" dirty="0"/>
              <a:t>三</a:t>
            </a:r>
            <a:r>
              <a:rPr lang="zh-CN" altLang="zh-CN" sz="2800" b="1" dirty="0"/>
              <a:t>条原则，一是</a:t>
            </a:r>
            <a:r>
              <a:rPr lang="zh-CN" altLang="en-US" sz="2800" b="1" dirty="0"/>
              <a:t>符合小说文体特征，</a:t>
            </a:r>
            <a:r>
              <a:rPr lang="zh-CN" altLang="zh-CN" sz="2800" b="1" dirty="0"/>
              <a:t>二是符合选文的文本特色</a:t>
            </a:r>
            <a:r>
              <a:rPr lang="zh-CN" altLang="en-US" sz="2800" b="1" dirty="0"/>
              <a:t>，三</a:t>
            </a:r>
            <a:r>
              <a:rPr lang="zh-CN" altLang="zh-CN" sz="2800" b="1" dirty="0"/>
              <a:t>模仿高考题出题思路。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7524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仿照高考题自主命题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069" y="823522"/>
            <a:ext cx="83602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有学生节选了雨果的《巴黎圣母院》中艾斯美拉达美女相认的一段文字，仿照《鞋》和《喂影子吃饭的人》出题</a:t>
            </a:r>
            <a:endParaRPr lang="en-US" altLang="zh-CN" sz="2800" b="1" dirty="0"/>
          </a:p>
          <a:p>
            <a:r>
              <a:rPr lang="zh-CN" altLang="zh-CN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zh-CN" sz="2800" b="1" dirty="0"/>
              <a:t>） “小鞋”在小说中有什么作用？请结合文本具体分析。（</a:t>
            </a:r>
            <a:r>
              <a:rPr lang="en-US" altLang="zh-CN" sz="2800" b="1" dirty="0"/>
              <a:t>5</a:t>
            </a:r>
            <a:r>
              <a:rPr lang="zh-CN" altLang="zh-CN" sz="2800" b="1" dirty="0"/>
              <a:t>分）</a:t>
            </a:r>
          </a:p>
          <a:p>
            <a:r>
              <a:rPr lang="en-US" altLang="zh-CN" sz="2800" b="1" dirty="0"/>
              <a:t> </a:t>
            </a:r>
            <a:endParaRPr lang="zh-CN" altLang="zh-CN" sz="2800" b="1" dirty="0"/>
          </a:p>
          <a:p>
            <a:r>
              <a:rPr lang="zh-CN" altLang="zh-CN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zh-CN" sz="2800" b="1" dirty="0"/>
              <a:t>）作者是怎样叙述母女相认前后的故事的？这样写有什么好处？请简要分析。（</a:t>
            </a:r>
            <a:r>
              <a:rPr lang="en-US" altLang="zh-CN" sz="2800" b="1" dirty="0"/>
              <a:t>6</a:t>
            </a:r>
            <a:r>
              <a:rPr lang="zh-CN" altLang="zh-CN" sz="2800" b="1" dirty="0"/>
              <a:t>分</a:t>
            </a:r>
            <a:r>
              <a:rPr lang="zh-CN" altLang="en-US" sz="2800" b="1" dirty="0"/>
              <a:t>）</a:t>
            </a:r>
            <a:endParaRPr lang="zh-CN" altLang="zh-CN" sz="2800" b="1" dirty="0"/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6791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仿照高考题自主命题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069" y="823522"/>
            <a:ext cx="83602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甚至有学生自己亲自操刀写了一篇小说，又以作家和出题人的双重视角仿照《锄》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我们的裁缝店</a:t>
            </a:r>
            <a:r>
              <a:rPr lang="en-US" altLang="zh-CN" sz="2800" b="1" dirty="0"/>
              <a:t>》</a:t>
            </a:r>
            <a:r>
              <a:rPr lang="zh-CN" altLang="zh-CN" sz="2800" b="1" dirty="0"/>
              <a:t>出题。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划线句在全文中起到什么作用？（</a:t>
            </a:r>
            <a:r>
              <a:rPr lang="en-US" altLang="zh-CN" sz="2800" b="1" dirty="0"/>
              <a:t>5</a:t>
            </a:r>
            <a:r>
              <a:rPr lang="zh-CN" altLang="zh-CN" sz="2800" b="1" dirty="0"/>
              <a:t>分）</a:t>
            </a:r>
            <a:endParaRPr lang="en-US" altLang="zh-CN" sz="2800" b="1" dirty="0"/>
          </a:p>
          <a:p>
            <a:endParaRPr lang="zh-CN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小说以“小猫的毕业典礼”为题，却着笔于其它，对于真正的毕业典礼只是简笔掠过，为什么这样处理？（</a:t>
            </a:r>
            <a:r>
              <a:rPr lang="en-US" altLang="zh-CN" sz="2800" b="1" dirty="0"/>
              <a:t>6</a:t>
            </a:r>
            <a:r>
              <a:rPr lang="zh-CN" altLang="zh-CN" sz="2800" b="1" dirty="0"/>
              <a:t>分）</a:t>
            </a:r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1277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学生自循环式提升性学习</a:t>
            </a:r>
          </a:p>
        </p:txBody>
      </p:sp>
      <p:sp>
        <p:nvSpPr>
          <p:cNvPr id="21" name="文本框 20">
            <a:hlinkClick r:id="rId2" action="ppaction://hlinksldjump"/>
          </p:cNvPr>
          <p:cNvSpPr txBox="1"/>
          <p:nvPr/>
        </p:nvSpPr>
        <p:spPr>
          <a:xfrm>
            <a:off x="1452374" y="683764"/>
            <a:ext cx="623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仿照高考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自主命题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3691" y="1989922"/>
            <a:ext cx="6139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三、精练试题，有效利用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2374" y="1333331"/>
            <a:ext cx="619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二、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评选试题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，广泛阅读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691" y="2639489"/>
            <a:ext cx="6127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四、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组队批改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，科学修订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8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138184"/>
            <a:ext cx="3729136" cy="459014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00271"/>
            <a:ext cx="3442089" cy="3348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4.</a:t>
            </a:r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组队批改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，科学修订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9476" y="1141122"/>
            <a:ext cx="83602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/>
              <a:t>①</a:t>
            </a:r>
            <a:r>
              <a:rPr lang="zh-CN" altLang="en-US" sz="2800" b="1" dirty="0"/>
              <a:t>组队：注意搭配，优势互补，分工明确，不重复</a:t>
            </a:r>
            <a:endParaRPr lang="zh-CN" altLang="zh-CN" sz="2800" dirty="0"/>
          </a:p>
          <a:p>
            <a:r>
              <a:rPr lang="zh-CN" altLang="zh-CN" sz="2800" b="1" dirty="0"/>
              <a:t>②阅卷准备：收齐作业、带红笔、草稿纸</a:t>
            </a:r>
            <a:endParaRPr lang="en-US" altLang="zh-CN" sz="2800" b="1" dirty="0"/>
          </a:p>
          <a:p>
            <a:r>
              <a:rPr lang="zh-CN" altLang="zh-CN" sz="2800" b="1" dirty="0"/>
              <a:t>③答案制定：以自制答案为依据，参考优秀试卷，合理修订，制定科学全面、可操作的标准答案，以及评分细则。</a:t>
            </a:r>
            <a:endParaRPr lang="zh-CN" altLang="zh-CN" sz="2800" dirty="0"/>
          </a:p>
          <a:p>
            <a:r>
              <a:rPr lang="zh-CN" altLang="en-US" sz="2800" b="1" dirty="0"/>
              <a:t>④</a:t>
            </a:r>
            <a:r>
              <a:rPr lang="zh-CN" altLang="zh-CN" sz="2800" b="1" dirty="0"/>
              <a:t>阅卷流程：阅卷过程中注意及时记录下：优秀试卷，典型错误，改卷心得等。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9061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以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en-US" altLang="zh-CN" sz="2400" b="1" dirty="0"/>
              <a:t> </a:t>
            </a:r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少年龙峒</a:t>
            </a:r>
            <a:r>
              <a:rPr lang="en-US" altLang="zh-CN" sz="2400" b="1" dirty="0"/>
              <a:t> 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为例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069" y="823522"/>
            <a:ext cx="82093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以</a:t>
            </a:r>
            <a:r>
              <a:rPr lang="zh-CN" altLang="zh-CN" sz="2800" b="1" dirty="0"/>
              <a:t>学生</a:t>
            </a:r>
            <a:r>
              <a:rPr lang="zh-CN" altLang="en-US" sz="2800" b="1" dirty="0"/>
              <a:t>出根据蒋勋的</a:t>
            </a:r>
            <a:r>
              <a:rPr lang="en-US" altLang="zh-CN" sz="2800" b="1" dirty="0"/>
              <a:t>《</a:t>
            </a:r>
            <a:r>
              <a:rPr lang="zh-CN" altLang="zh-CN" sz="2800" b="1" dirty="0"/>
              <a:t>少年龙峒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仿照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战争</a:t>
            </a:r>
            <a:r>
              <a:rPr lang="en-US" altLang="zh-CN" sz="2800" b="1" dirty="0"/>
              <a:t>》《</a:t>
            </a:r>
            <a:r>
              <a:rPr lang="zh-CN" altLang="en-US" sz="2800" b="1" dirty="0"/>
              <a:t>马兰花</a:t>
            </a:r>
            <a:r>
              <a:rPr lang="en-US" altLang="zh-CN" sz="2800" b="1" dirty="0"/>
              <a:t>》《</a:t>
            </a:r>
            <a:r>
              <a:rPr lang="zh-CN" altLang="en-US" sz="2800" b="1" dirty="0"/>
              <a:t>天嚣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命制的小说题目为例，展现自循环式学习的全过程</a:t>
            </a:r>
            <a:r>
              <a:rPr lang="zh-CN" altLang="zh-CN" sz="2800" b="1" dirty="0"/>
              <a:t>。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文章几次写到“灯泡上的黑布”，作用是什么？请结合文本简要分析。</a:t>
            </a:r>
            <a:endParaRPr lang="en-US" altLang="zh-CN" sz="2800" b="1" dirty="0"/>
          </a:p>
          <a:p>
            <a:endParaRPr lang="zh-CN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文章以少年遇到防空洞的疯子为结尾，有什么作用？请结合全文简要分析。</a:t>
            </a:r>
          </a:p>
          <a:p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0696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以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en-US" altLang="zh-CN" sz="2400" b="1" dirty="0"/>
              <a:t> </a:t>
            </a:r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少年龙峒</a:t>
            </a:r>
            <a:r>
              <a:rPr lang="en-US" altLang="zh-CN" sz="2400" b="1" dirty="0"/>
              <a:t> 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为例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5475" y="1145450"/>
            <a:ext cx="82093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文章几次写到“灯泡上的黑布”，作用是什么？请结合文本简要分析。</a:t>
            </a:r>
            <a:endParaRPr lang="en-US" altLang="zh-CN" sz="2800" b="1" dirty="0"/>
          </a:p>
          <a:p>
            <a:pPr lvl="0"/>
            <a:r>
              <a:rPr lang="zh-CN" altLang="zh-CN" sz="2800" b="1" dirty="0"/>
              <a:t>①前后照应，使文章结构严谨完整</a:t>
            </a:r>
            <a:r>
              <a:rPr lang="zh-CN" altLang="en-US" sz="2800" b="1" dirty="0"/>
              <a:t>；</a:t>
            </a:r>
            <a:endParaRPr lang="en-US" altLang="zh-CN" sz="2800" b="1" dirty="0"/>
          </a:p>
          <a:p>
            <a:pPr lvl="0"/>
            <a:r>
              <a:rPr lang="zh-CN" altLang="zh-CN" sz="2800" b="1" dirty="0"/>
              <a:t>②蒙着黑布的灯泡象征人们因为战争而蒙上凄伤畏惧的灰霾的心灵</a:t>
            </a:r>
            <a:r>
              <a:rPr lang="zh-CN" altLang="en-US" sz="2800" b="1" dirty="0"/>
              <a:t>；</a:t>
            </a:r>
            <a:endParaRPr lang="en-US" altLang="zh-CN" sz="2800" b="1" dirty="0"/>
          </a:p>
          <a:p>
            <a:pPr lvl="0"/>
            <a:r>
              <a:rPr lang="zh-CN" altLang="zh-CN" sz="2800" b="1" dirty="0"/>
              <a:t>③以小见大，灯泡蒙上黑布只是战争时代的一件小事，但却给人们留下了持久的摇晃的暗影，凸显文章展现战争对人的伤害之深的主题</a:t>
            </a:r>
            <a:r>
              <a:rPr lang="zh-CN" altLang="en-US" sz="2800" b="1" dirty="0"/>
              <a:t>。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学生自循环式提升性学习</a:t>
            </a:r>
          </a:p>
        </p:txBody>
      </p:sp>
      <p:sp>
        <p:nvSpPr>
          <p:cNvPr id="21" name="文本框 20">
            <a:hlinkClick r:id="rId2" action="ppaction://hlinksldjump"/>
          </p:cNvPr>
          <p:cNvSpPr txBox="1"/>
          <p:nvPr/>
        </p:nvSpPr>
        <p:spPr>
          <a:xfrm>
            <a:off x="1452374" y="683764"/>
            <a:ext cx="623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仿照高考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自主命题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3691" y="1989922"/>
            <a:ext cx="6139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三、精练试题，有效利用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2374" y="1333331"/>
            <a:ext cx="619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二、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评选试题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，广泛阅读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691" y="2639489"/>
            <a:ext cx="6127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四、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组队批改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，科学修订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2588755-2FB9-4626-9783-2757CE223256}"/>
              </a:ext>
            </a:extLst>
          </p:cNvPr>
          <p:cNvSpPr txBox="1"/>
          <p:nvPr/>
        </p:nvSpPr>
        <p:spPr>
          <a:xfrm>
            <a:off x="1452374" y="3267791"/>
            <a:ext cx="6195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五、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试卷讲评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，换位思考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78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138184"/>
            <a:ext cx="3729136" cy="459014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00271"/>
            <a:ext cx="3442089" cy="3348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5.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试卷讲评，换位思考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6685" y="757314"/>
            <a:ext cx="83602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①讲解阅读这篇文本的思路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细读文本中的重要细节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审读提干中的重要信息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④确定考察类型，回忆答题思路，对接文本特色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⑤展示正确答案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⑥辨析典型错误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⑦表扬优秀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⑧友情提示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（可提问，可求助，全班合力探究）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8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8800" b="1" dirty="0">
                <a:latin typeface="黑体" panose="02010609060101010101" pitchFamily="49" charset="-122"/>
                <a:ea typeface="黑体" panose="02010609060101010101" pitchFamily="49" charset="-122"/>
              </a:rPr>
              <a:t>少年龙峒</a:t>
            </a:r>
          </a:p>
        </p:txBody>
      </p:sp>
    </p:spTree>
    <p:extLst>
      <p:ext uri="{BB962C8B-B14F-4D97-AF65-F5344CB8AC3E}">
        <p14:creationId xmlns:p14="http://schemas.microsoft.com/office/powerpoint/2010/main" val="3324723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94262" y="39132"/>
            <a:ext cx="11545228" cy="2913252"/>
          </a:xfrm>
          <a:prstGeom prst="rect">
            <a:avLst/>
          </a:prstGeom>
        </p:spPr>
      </p:pic>
      <p:sp>
        <p:nvSpPr>
          <p:cNvPr id="5" name="图文框 4"/>
          <p:cNvSpPr/>
          <p:nvPr/>
        </p:nvSpPr>
        <p:spPr>
          <a:xfrm>
            <a:off x="694100" y="2952384"/>
            <a:ext cx="7771876" cy="1041671"/>
          </a:xfrm>
          <a:prstGeom prst="frame">
            <a:avLst>
              <a:gd name="adj1" fmla="val 6559"/>
            </a:avLst>
          </a:prstGeom>
          <a:solidFill>
            <a:srgbClr val="DB9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639" y="3057722"/>
            <a:ext cx="662873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zh-CN" sz="4800" b="1" kern="0" spc="225" dirty="0">
                <a:solidFill>
                  <a:srgbClr val="3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4800" b="1" kern="0" spc="225" dirty="0">
                <a:solidFill>
                  <a:srgbClr val="3C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小说阅读复习展示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62277" y="1019225"/>
            <a:ext cx="50321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小说阅读</a:t>
            </a:r>
            <a:r>
              <a:rPr lang="zh-CN" altLang="en-US" sz="5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</a:t>
            </a:r>
            <a:r>
              <a:rPr lang="zh-CN" altLang="en-US" sz="5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</a:t>
            </a:r>
            <a:r>
              <a:rPr lang="zh-CN" altLang="en-US" sz="54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</a:t>
            </a:r>
            <a:endParaRPr lang="zh-CN" altLang="en-US" sz="5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86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内容占位符 1048590"/>
          <p:cNvSpPr>
            <a:spLocks noGrp="1"/>
          </p:cNvSpPr>
          <p:nvPr>
            <p:ph idx="1"/>
          </p:nvPr>
        </p:nvSpPr>
        <p:spPr>
          <a:xfrm>
            <a:off x="1465204" y="1501825"/>
            <a:ext cx="6750220" cy="2531460"/>
          </a:xfrm>
        </p:spPr>
        <p:txBody>
          <a:bodyPr>
            <a:noAutofit/>
          </a:bodyPr>
          <a:lstStyle/>
          <a:p>
            <a:r>
              <a:rPr lang="x-none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物像的作用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x-none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x-none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“几次”——分别概括每一次的作用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合并归类</a:t>
            </a:r>
            <a:endParaRPr lang="x-none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x-none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三次出现整体上的作用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，联系思考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58200552-B565-466E-B755-9800A3EE5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88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内容占位符 1048586"/>
          <p:cNvSpPr>
            <a:spLocks noGrp="1"/>
          </p:cNvSpPr>
          <p:nvPr>
            <p:ph idx="1"/>
          </p:nvPr>
        </p:nvSpPr>
        <p:spPr>
          <a:xfrm>
            <a:off x="331077" y="362606"/>
            <a:ext cx="8686799" cy="39780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①第一次实写灯泡上蒙上黑布，用以遮蔽灯光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（“渲染战争紧张氛围”）</a:t>
            </a: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②第二、三次写灯泡蒙着黑布，象征着人们因为战争而蒙上凄伤恐惧阴影的心灵（</a:t>
            </a:r>
            <a:r>
              <a:rPr lang="en-US" alt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③前后呼应，使文章结构严谨完整；（</a:t>
            </a:r>
            <a:r>
              <a:rPr lang="en-US" alt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以小见大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，灯泡蒙上黑布只是战争年代的一件小事，但却给人们留下了持久的阴影，凸现战争对人的伤害之深的主题（总体上的作用）（</a:t>
            </a:r>
            <a:r>
              <a:rPr lang="en-US" altLang="x-none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分）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典型错误：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①线索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②推动情节发展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x-none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③只答黑布象征战争，没有强调战争对人影响</a:t>
            </a:r>
            <a:endParaRPr lang="x-none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9E2B6A77-05FA-4BC1-8FBD-B6DDD5B70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12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标题 10486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给你点建议</a:t>
            </a:r>
            <a:endParaRPr lang="x-none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656" name="内容占位符 104865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x-none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字迹工整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x-none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不要涂改</a:t>
            </a:r>
            <a:endParaRPr 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走套路、不要只走套路</a:t>
            </a:r>
            <a:endParaRPr lang="x-none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851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6"/>
          <a:stretch/>
        </p:blipFill>
        <p:spPr>
          <a:xfrm>
            <a:off x="487460" y="0"/>
            <a:ext cx="7912401" cy="5143500"/>
          </a:xfrm>
        </p:spPr>
      </p:pic>
    </p:spTree>
    <p:extLst>
      <p:ext uri="{BB962C8B-B14F-4D97-AF65-F5344CB8AC3E}">
        <p14:creationId xmlns:p14="http://schemas.microsoft.com/office/powerpoint/2010/main" val="1638926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" t="8329" r="-167" b="2340"/>
          <a:stretch/>
        </p:blipFill>
        <p:spPr>
          <a:xfrm>
            <a:off x="733451" y="-55983"/>
            <a:ext cx="7677098" cy="5143500"/>
          </a:xfrm>
        </p:spPr>
      </p:pic>
    </p:spTree>
    <p:extLst>
      <p:ext uri="{BB962C8B-B14F-4D97-AF65-F5344CB8AC3E}">
        <p14:creationId xmlns:p14="http://schemas.microsoft.com/office/powerpoint/2010/main" val="8814515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0"/>
          <a:stretch/>
        </p:blipFill>
        <p:spPr>
          <a:xfrm>
            <a:off x="361172" y="0"/>
            <a:ext cx="8210280" cy="5143500"/>
          </a:xfrm>
        </p:spPr>
      </p:pic>
    </p:spTree>
    <p:extLst>
      <p:ext uri="{BB962C8B-B14F-4D97-AF65-F5344CB8AC3E}">
        <p14:creationId xmlns:p14="http://schemas.microsoft.com/office/powerpoint/2010/main" val="39364278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以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《</a:t>
            </a:r>
            <a:r>
              <a:rPr lang="en-US" altLang="zh-CN" sz="2400" b="1" dirty="0"/>
              <a:t> </a:t>
            </a:r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少年龙峒</a:t>
            </a:r>
            <a:r>
              <a:rPr lang="en-US" altLang="zh-CN" sz="2400" b="1" dirty="0"/>
              <a:t> 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》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为例</a:t>
            </a:r>
            <a:endParaRPr lang="zh-CN" altLang="zh-CN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4069" y="730220"/>
            <a:ext cx="82093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</a:t>
            </a:r>
            <a:r>
              <a:rPr lang="zh-CN" altLang="zh-CN" sz="2800" b="1" dirty="0"/>
              <a:t>文章几次写到“灯泡上的黑布”，作用是什么？请结合文本简要分析。</a:t>
            </a:r>
            <a:endParaRPr lang="en-US" altLang="zh-CN" sz="2800" b="1" dirty="0"/>
          </a:p>
          <a:p>
            <a:endParaRPr lang="en-US" altLang="zh-CN" sz="2800" b="1" dirty="0"/>
          </a:p>
          <a:p>
            <a:r>
              <a:rPr lang="en-US" altLang="zh-CN" sz="2800" b="1" dirty="0"/>
              <a:t>《</a:t>
            </a:r>
            <a:r>
              <a:rPr lang="zh-CN" altLang="en-US" sz="2800" b="1" dirty="0"/>
              <a:t>马兰花</a:t>
            </a:r>
            <a:r>
              <a:rPr lang="en-US" altLang="zh-CN" sz="2800" b="1" dirty="0"/>
              <a:t>》</a:t>
            </a:r>
            <a:r>
              <a:rPr lang="zh-CN" altLang="zh-CN" sz="2800" b="1" dirty="0"/>
              <a:t>小说三次写马兰花流泪，每次流泪的表现都不同，心情也不一样。请结合小说内容进行具体分析，并说明这样写有什么效果。</a:t>
            </a:r>
            <a:r>
              <a:rPr lang="en-US" altLang="zh-CN" sz="2800" b="1" dirty="0"/>
              <a:t>(8</a:t>
            </a:r>
            <a:r>
              <a:rPr lang="zh-CN" altLang="zh-CN" sz="2800" b="1" dirty="0"/>
              <a:t>分</a:t>
            </a:r>
            <a:r>
              <a:rPr lang="en-US" altLang="zh-CN" sz="2800" b="1" dirty="0"/>
              <a:t>)</a:t>
            </a:r>
          </a:p>
          <a:p>
            <a:endParaRPr lang="zh-CN" altLang="zh-CN" sz="2800" b="1" dirty="0"/>
          </a:p>
          <a:p>
            <a:r>
              <a:rPr lang="en-US" altLang="zh-CN" sz="2800" b="1" dirty="0"/>
              <a:t>《</a:t>
            </a:r>
            <a:r>
              <a:rPr lang="zh-CN" altLang="en-US" sz="2800" b="1" dirty="0"/>
              <a:t>天嚣</a:t>
            </a:r>
            <a:r>
              <a:rPr lang="en-US" altLang="zh-CN" sz="2800" b="1" dirty="0"/>
              <a:t>》</a:t>
            </a:r>
            <a:r>
              <a:rPr lang="zh-CN" altLang="zh-CN" sz="2800" b="1" dirty="0"/>
              <a:t>小说以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渴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为中心谋篇布局，这有什么好处？请简要说明。（</a:t>
            </a:r>
            <a:r>
              <a:rPr lang="en-US" altLang="zh-CN" sz="2800" b="1" dirty="0"/>
              <a:t>5</a:t>
            </a:r>
            <a:r>
              <a:rPr lang="zh-CN" altLang="zh-CN" sz="2800" b="1" dirty="0"/>
              <a:t>分）</a:t>
            </a:r>
            <a:endParaRPr lang="zh-CN" altLang="zh-CN" sz="2800" dirty="0"/>
          </a:p>
          <a:p>
            <a:endParaRPr lang="zh-CN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27113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学生自循环式提升性学习</a:t>
            </a:r>
          </a:p>
        </p:txBody>
      </p:sp>
      <p:sp>
        <p:nvSpPr>
          <p:cNvPr id="21" name="文本框 20">
            <a:hlinkClick r:id="rId2" action="ppaction://hlinksldjump"/>
          </p:cNvPr>
          <p:cNvSpPr txBox="1"/>
          <p:nvPr/>
        </p:nvSpPr>
        <p:spPr>
          <a:xfrm>
            <a:off x="1452374" y="683764"/>
            <a:ext cx="623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仿照高考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自主命题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3691" y="1989922"/>
            <a:ext cx="6139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三、精练试题，有效利用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2374" y="1333331"/>
            <a:ext cx="619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二、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评选试题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，广泛阅读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691" y="2639489"/>
            <a:ext cx="6127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四、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组队批改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，科学修订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2374" y="3267791"/>
            <a:ext cx="6195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五、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试卷讲评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，换位思考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2374" y="3976884"/>
            <a:ext cx="6204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六、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根据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学情，布置作业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35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9" grpId="0"/>
      <p:bldP spid="10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10"/>
          <p:cNvSpPr txBox="1"/>
          <p:nvPr>
            <p:custDataLst>
              <p:tags r:id="rId1"/>
            </p:custDataLst>
          </p:nvPr>
        </p:nvSpPr>
        <p:spPr>
          <a:xfrm>
            <a:off x="3322299" y="1652171"/>
            <a:ext cx="24994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C00000"/>
                </a:solidFill>
              </a:rPr>
              <a:t>感谢聆听</a:t>
            </a:r>
            <a:endParaRPr lang="en-US" altLang="zh-CN" sz="4500" b="1" dirty="0">
              <a:solidFill>
                <a:srgbClr val="C00000"/>
              </a:solidFill>
            </a:endParaRPr>
          </a:p>
          <a:p>
            <a:pPr algn="ctr"/>
            <a:r>
              <a:rPr lang="zh-CN" altLang="en-US" sz="4500" b="1" dirty="0">
                <a:solidFill>
                  <a:srgbClr val="C00000"/>
                </a:solidFill>
              </a:rPr>
              <a:t>敬请批评</a:t>
            </a:r>
          </a:p>
        </p:txBody>
      </p:sp>
      <p:sp>
        <p:nvSpPr>
          <p:cNvPr id="6" name="PA_文本框 13"/>
          <p:cNvSpPr txBox="1"/>
          <p:nvPr>
            <p:custDataLst>
              <p:tags r:id="rId2"/>
            </p:custDataLst>
          </p:nvPr>
        </p:nvSpPr>
        <p:spPr>
          <a:xfrm>
            <a:off x="3753577" y="3232324"/>
            <a:ext cx="17363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b="1" spc="450" dirty="0">
                <a:solidFill>
                  <a:srgbClr val="C00000"/>
                </a:solidFill>
              </a:rPr>
              <a:t>深圳实验学校  赵雪</a:t>
            </a:r>
            <a:endParaRPr lang="en-US" sz="900" b="1" spc="45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1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60110" y="258912"/>
            <a:ext cx="1316257" cy="116672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7938" y="492739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8005" y="488334"/>
            <a:ext cx="8642109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当选考变为必考，我们面临着什么？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11385" y="1648936"/>
            <a:ext cx="722826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为什么学生用不好答题思路？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4760" y="2829015"/>
            <a:ext cx="769334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我们是在教阅读还是教阅读答案？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499142" y="3536901"/>
            <a:ext cx="7174958" cy="5245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226587" y="2356822"/>
            <a:ext cx="6964913" cy="4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220842" y="1244706"/>
            <a:ext cx="7755207" cy="877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426184" y="3961386"/>
            <a:ext cx="614463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如何有效利用高考真题？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546842" y="4733366"/>
            <a:ext cx="5666758" cy="186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03" y="1432720"/>
            <a:ext cx="1316257" cy="116672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59958" y="1679713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0695" y="2590746"/>
            <a:ext cx="1316257" cy="116672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07353" y="2824573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0695" y="3731965"/>
            <a:ext cx="1316257" cy="116672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07353" y="3965792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9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0" grpId="0"/>
      <p:bldP spid="23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学生自循环式提升性学习</a:t>
            </a:r>
          </a:p>
        </p:txBody>
      </p:sp>
      <p:sp>
        <p:nvSpPr>
          <p:cNvPr id="21" name="文本框 20">
            <a:hlinkClick r:id="rId2" action="ppaction://hlinksldjump"/>
          </p:cNvPr>
          <p:cNvSpPr txBox="1"/>
          <p:nvPr/>
        </p:nvSpPr>
        <p:spPr>
          <a:xfrm>
            <a:off x="1452374" y="683764"/>
            <a:ext cx="6239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一、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仿照高考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自主命题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3691" y="1989922"/>
            <a:ext cx="6139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三、精练试题，有效利用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2374" y="1333331"/>
            <a:ext cx="6194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二、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评选试题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，广泛阅读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3691" y="2639489"/>
            <a:ext cx="6127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四、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组队批改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，科学修订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52374" y="3267791"/>
            <a:ext cx="6195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五、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试卷讲评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，换位思考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2374" y="3976884"/>
            <a:ext cx="6204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六、</a:t>
            </a:r>
            <a:r>
              <a:rPr lang="zh-CN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根据</a:t>
            </a: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学情，布置作业</a:t>
            </a:r>
            <a:endParaRPr lang="zh-CN" altLang="zh-CN" sz="4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638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287" y="181123"/>
            <a:ext cx="1009427" cy="89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463" y="277363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9142" y="288179"/>
            <a:ext cx="480131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如何激发学生兴趣？</a:t>
            </a:r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1546842" y="1140321"/>
            <a:ext cx="397737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000" b="1" kern="0" spc="225" dirty="0">
                <a:latin typeface="华文行楷" panose="02010800040101010101" pitchFamily="2" charset="-122"/>
                <a:ea typeface="华文行楷" panose="02010800040101010101" pitchFamily="2" charset="-122"/>
              </a:rPr>
              <a:t>文章去哪里找？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" name="文本框 8">
            <a:hlinkClick r:id="rId3" action="ppaction://hlinksldjump"/>
          </p:cNvPr>
          <p:cNvSpPr txBox="1"/>
          <p:nvPr/>
        </p:nvSpPr>
        <p:spPr>
          <a:xfrm>
            <a:off x="1282460" y="2106708"/>
            <a:ext cx="769334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如何快速读懂一篇陌生的小说？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546842" y="2814594"/>
            <a:ext cx="6825827" cy="5245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462044" y="1848207"/>
            <a:ext cx="4167425" cy="5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208401" y="978358"/>
            <a:ext cx="5360350" cy="3541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6368" y="1060656"/>
            <a:ext cx="1004536" cy="8904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99838" y="1121146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14" y="1980846"/>
            <a:ext cx="1055590" cy="93567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79478" y="2071382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54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688" y="1450143"/>
            <a:ext cx="1009427" cy="8947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9033" y="1541596"/>
            <a:ext cx="3893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endParaRPr lang="zh-CN" altLang="en-US" sz="44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1624" y="1447170"/>
            <a:ext cx="3877985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zh-CN" altLang="en-US" sz="4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情节天生重要</a:t>
            </a:r>
          </a:p>
        </p:txBody>
      </p:sp>
      <p:cxnSp>
        <p:nvCxnSpPr>
          <p:cNvPr id="13" name="直接连接符 12"/>
          <p:cNvCxnSpPr>
            <a:cxnSpLocks/>
          </p:cNvCxnSpPr>
          <p:nvPr/>
        </p:nvCxnSpPr>
        <p:spPr>
          <a:xfrm flipV="1">
            <a:off x="2288437" y="2228122"/>
            <a:ext cx="416872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03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）从情节角度提问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34420" y="1248400"/>
            <a:ext cx="807516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教师提问：</a:t>
            </a: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）给小说划分层次，概括小说情节？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）是什么促使渡夫由不理我到留我在船上过夜？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）作品为什么以渡夫的任情高歌为结尾？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）小说是如何讲述渡夫故事的？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——2014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年全国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卷《古渡头》</a:t>
            </a:r>
          </a:p>
        </p:txBody>
      </p:sp>
    </p:spTree>
    <p:extLst>
      <p:ext uri="{BB962C8B-B14F-4D97-AF65-F5344CB8AC3E}">
        <p14:creationId xmlns:p14="http://schemas.microsoft.com/office/powerpoint/2010/main" val="103020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366713" y="385874"/>
            <a:ext cx="8410575" cy="4414726"/>
          </a:xfrm>
          <a:prstGeom prst="frame">
            <a:avLst>
              <a:gd name="adj1" fmla="val 169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6624735" y="234615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直角三角形 5"/>
          <p:cNvSpPr/>
          <p:nvPr/>
        </p:nvSpPr>
        <p:spPr>
          <a:xfrm flipH="1">
            <a:off x="2811066" y="237031"/>
            <a:ext cx="84535" cy="14884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矩形 6"/>
          <p:cNvSpPr/>
          <p:nvPr/>
        </p:nvSpPr>
        <p:spPr>
          <a:xfrm>
            <a:off x="2895599" y="234615"/>
            <a:ext cx="3729136" cy="369059"/>
          </a:xfrm>
          <a:prstGeom prst="rect">
            <a:avLst/>
          </a:prstGeom>
          <a:solidFill>
            <a:srgbClr val="C80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0" i="0" u="none" strike="noStrike" kern="0" cap="none" spc="225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文本占位符 8"/>
          <p:cNvSpPr txBox="1">
            <a:spLocks/>
          </p:cNvSpPr>
          <p:nvPr/>
        </p:nvSpPr>
        <p:spPr>
          <a:xfrm>
            <a:off x="2895599" y="234616"/>
            <a:ext cx="3729136" cy="3738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21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（</a:t>
            </a:r>
            <a:r>
              <a:rPr lang="en-US" altLang="zh-CN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r>
              <a:rPr lang="zh-CN" altLang="en-US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）从情节角度提问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6713" y="1279178"/>
            <a:ext cx="842243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学生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提问：</a:t>
            </a: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）给小说划分层次，概括小说情节？ 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）作品为什么以照相馆经理大声骂为结尾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为什么会有那么多人撞玻璃？玻璃是否有象征意义？</a:t>
            </a:r>
          </a:p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——2016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年全国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卷《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玻璃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  <a:p>
            <a:endParaRPr lang="zh-CN" altLang="zh-CN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6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uild="p">
        <p:tmplLst>
          <p:tmpl lvl="1">
            <p:tnLst>
              <p:par>
                <p:cTn presetID="16" presetClass="entr" presetSubtype="37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1504</TotalTime>
  <Words>1846</Words>
  <Application>Microsoft Office PowerPoint</Application>
  <PresentationFormat>全屏显示(16:9)</PresentationFormat>
  <Paragraphs>210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少年龙峒</vt:lpstr>
      <vt:lpstr>PowerPoint 演示文稿</vt:lpstr>
      <vt:lpstr>PowerPoint 演示文稿</vt:lpstr>
      <vt:lpstr>给你点建议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</dc:creator>
  <cp:lastModifiedBy>huaxia775</cp:lastModifiedBy>
  <cp:revision>91</cp:revision>
  <cp:lastPrinted>2017-09-12T09:27:18Z</cp:lastPrinted>
  <dcterms:created xsi:type="dcterms:W3CDTF">2017-04-14T13:54:00Z</dcterms:created>
  <dcterms:modified xsi:type="dcterms:W3CDTF">2019-03-20T09:04:37Z</dcterms:modified>
</cp:coreProperties>
</file>