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heme/theme2.xml" ContentType="application/vnd.openxmlformats-officedocument.them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heme/theme3.xml" ContentType="application/vnd.openxmlformats-officedocument.them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461" r:id="rId2"/>
    <p:sldId id="437" r:id="rId3"/>
    <p:sldId id="441" r:id="rId4"/>
    <p:sldId id="443" r:id="rId5"/>
    <p:sldId id="444" r:id="rId6"/>
    <p:sldId id="442" r:id="rId7"/>
    <p:sldId id="436" r:id="rId8"/>
    <p:sldId id="438" r:id="rId9"/>
    <p:sldId id="439" r:id="rId10"/>
    <p:sldId id="435" r:id="rId11"/>
    <p:sldId id="462" r:id="rId12"/>
    <p:sldId id="450" r:id="rId13"/>
    <p:sldId id="449" r:id="rId14"/>
    <p:sldId id="451" r:id="rId15"/>
    <p:sldId id="452" r:id="rId16"/>
    <p:sldId id="453" r:id="rId17"/>
    <p:sldId id="454" r:id="rId18"/>
    <p:sldId id="455" r:id="rId19"/>
    <p:sldId id="456" r:id="rId20"/>
    <p:sldId id="457" r:id="rId21"/>
    <p:sldId id="448" r:id="rId22"/>
    <p:sldId id="447" r:id="rId23"/>
    <p:sldId id="446" r:id="rId24"/>
    <p:sldId id="445" r:id="rId25"/>
    <p:sldId id="458" r:id="rId26"/>
    <p:sldId id="459" r:id="rId27"/>
    <p:sldId id="46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haoh" initials="z" lastIdx="0" clrIdx="0"/>
  <p:cmAuthor id="1" name="幸全" initials="幸全" lastIdx="0" clrIdx="0"/>
  <p:cmAuthor id="2" name="作者" initials="A" lastIdx="0" clrIdx="1"/>
  <p:cmAuthor id="3" name="fafa" initials="f" lastIdx="0" clrIdx="1"/>
  <p:cmAuthor id="4" name="王习习" initials="王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-582" y="-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heme" Target="../theme/theme3.xml"/><Relationship Id="rId5" Type="http://schemas.openxmlformats.org/officeDocument/2006/relationships/tags" Target="../tags/tag126.xml"/><Relationship Id="rId4" Type="http://schemas.openxmlformats.org/officeDocument/2006/relationships/tags" Target="../tags/tag12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3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048904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>
              <a:defRPr/>
            </a:pPr>
            <a:fld id="{C07382B9-A605-47E7-B07B-6C92B443AE17}" type="datetimeFigureOut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1048905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048906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>
              <a:defRPr/>
            </a:pPr>
            <a:fld id="{B9F9089B-52BA-4519-96A3-72D0EB53726E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922546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2" Type="http://schemas.openxmlformats.org/officeDocument/2006/relationships/tags" Target="../tags/tag117.xml"/><Relationship Id="rId1" Type="http://schemas.openxmlformats.org/officeDocument/2006/relationships/theme" Target="../theme/theme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7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048898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>
              <a:defRPr/>
            </a:pPr>
            <a:fld id="{1C474D42-BFB6-44A3-AF94-FC36646F282E}" type="datetimeFigureOut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36868" name="幻灯片图像占位符 3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869" name="备注占位符 4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901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048902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>
              <a:defRPr/>
            </a:pPr>
            <a:fld id="{F6E73796-5CBD-4145-AECB-868924E3DEB7}" type="slidenum">
              <a:rPr lang="zh-CN" altLang="en-US" strike="noStrike" noProof="1">
                <a:latin typeface="微软雅黑" panose="020B0503020204020204" charset="-122"/>
                <a:ea typeface="微软雅黑" panose="020B050302020402020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1248999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5" Type="http://schemas.openxmlformats.org/officeDocument/2006/relationships/image" Target="../media/image4.png"/><Relationship Id="rId10" Type="http://schemas.openxmlformats.org/officeDocument/2006/relationships/tags" Target="../tags/tag66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9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6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24"/>
          <p:cNvCxnSpPr/>
          <p:nvPr>
            <p:custDataLst>
              <p:tags r:id="rId1"/>
            </p:custDataLst>
          </p:nvPr>
        </p:nvCxnSpPr>
        <p:spPr>
          <a:xfrm flipV="1">
            <a:off x="5921375" y="277813"/>
            <a:ext cx="349250" cy="611188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25"/>
          <p:cNvCxnSpPr/>
          <p:nvPr>
            <p:custDataLst>
              <p:tags r:id="rId2"/>
            </p:custDataLst>
          </p:nvPr>
        </p:nvCxnSpPr>
        <p:spPr>
          <a:xfrm flipV="1">
            <a:off x="5794375" y="277813"/>
            <a:ext cx="603250" cy="1055688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26"/>
          <p:cNvCxnSpPr/>
          <p:nvPr>
            <p:custDataLst>
              <p:tags r:id="rId3"/>
            </p:custDataLst>
          </p:nvPr>
        </p:nvCxnSpPr>
        <p:spPr>
          <a:xfrm flipV="1">
            <a:off x="1773238" y="2543175"/>
            <a:ext cx="285750" cy="512763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27"/>
          <p:cNvCxnSpPr/>
          <p:nvPr>
            <p:custDataLst>
              <p:tags r:id="rId4"/>
            </p:custDataLst>
          </p:nvPr>
        </p:nvCxnSpPr>
        <p:spPr>
          <a:xfrm flipV="1">
            <a:off x="1747838" y="2811463"/>
            <a:ext cx="280988" cy="506413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18" name="标题 1"/>
          <p:cNvSpPr>
            <a:spLocks noGrp="1"/>
          </p:cNvSpPr>
          <p:nvPr>
            <p:ph type="ctrTitle"/>
            <p:custDataLst>
              <p:tags r:id="rId5"/>
            </p:custDataLst>
          </p:nvPr>
        </p:nvSpPr>
        <p:spPr>
          <a:xfrm>
            <a:off x="631525" y="1260672"/>
            <a:ext cx="7115856" cy="1447200"/>
          </a:xfrm>
        </p:spPr>
        <p:txBody>
          <a:bodyPr lIns="90000" tIns="46800" rIns="90000" bIns="46800">
            <a:normAutofit/>
          </a:bodyPr>
          <a:lstStyle>
            <a:lvl1pPr algn="ctr">
              <a:defRPr kumimoji="0" lang="zh-CN" altLang="en-US" sz="6000" b="1" i="0" u="none" strike="noStrike" kern="1200" cap="none" spc="150" normalizeH="0" baseline="0" noProof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+mn-ea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2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1A3A6754-0862-437E-B91D-30FD0E8FC806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13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4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B2498B53-2865-47ED-B23D-8894A1FF449C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组合 7"/>
          <p:cNvGrpSpPr/>
          <p:nvPr>
            <p:custDataLst>
              <p:tags r:id="rId1"/>
            </p:custDataLst>
          </p:nvPr>
        </p:nvGrpSpPr>
        <p:grpSpPr>
          <a:xfrm>
            <a:off x="3470275" y="765175"/>
            <a:ext cx="1152525" cy="622300"/>
            <a:chOff x="8412" y="1861"/>
            <a:chExt cx="1380" cy="826"/>
          </a:xfrm>
        </p:grpSpPr>
        <p:pic>
          <p:nvPicPr>
            <p:cNvPr id="14341" name="图片 13" descr="5b20dbdc5278d717eb30bfa1d05a991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8844" y="2165"/>
              <a:ext cx="859" cy="3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2" name="图片 14" descr="54f43b28b1f3d070a0acac37e2d6455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flipH="1">
              <a:off x="8412" y="2505"/>
              <a:ext cx="773" cy="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3" name="文本框 15"/>
            <p:cNvSpPr txBox="1"/>
            <p:nvPr>
              <p:custDataLst>
                <p:tags r:id="rId12"/>
              </p:custDataLst>
            </p:nvPr>
          </p:nvSpPr>
          <p:spPr>
            <a:xfrm>
              <a:off x="9497" y="1861"/>
              <a:ext cx="295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pPr lvl="0"/>
              <a:r>
                <a:rPr lang="zh-CN" altLang="en-US" sz="400">
                  <a:solidFill>
                    <a:srgbClr val="000000"/>
                  </a:solidFill>
                  <a:latin typeface="Arial" panose="020B0604020202020204" pitchFamily="34" charset="0"/>
                  <a:ea typeface="隶书" pitchFamily="49" charset="-122"/>
                </a:rPr>
                <a:t>梦 境</a:t>
              </a:r>
            </a:p>
          </p:txBody>
        </p:sp>
      </p:grpSp>
      <p:cxnSp>
        <p:nvCxnSpPr>
          <p:cNvPr id="8" name="直接连接符 9"/>
          <p:cNvCxnSpPr/>
          <p:nvPr>
            <p:custDataLst>
              <p:tags r:id="rId2"/>
            </p:custDataLst>
          </p:nvPr>
        </p:nvCxnSpPr>
        <p:spPr>
          <a:xfrm flipV="1">
            <a:off x="5921375" y="277813"/>
            <a:ext cx="349250" cy="611188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10"/>
          <p:cNvCxnSpPr/>
          <p:nvPr>
            <p:custDataLst>
              <p:tags r:id="rId3"/>
            </p:custDataLst>
          </p:nvPr>
        </p:nvCxnSpPr>
        <p:spPr>
          <a:xfrm flipV="1">
            <a:off x="5794375" y="277813"/>
            <a:ext cx="603250" cy="1055688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1"/>
          <p:cNvCxnSpPr/>
          <p:nvPr>
            <p:custDataLst>
              <p:tags r:id="rId4"/>
            </p:custDataLst>
          </p:nvPr>
        </p:nvCxnSpPr>
        <p:spPr>
          <a:xfrm flipV="1">
            <a:off x="1773238" y="2543175"/>
            <a:ext cx="285750" cy="512763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2"/>
          <p:cNvCxnSpPr/>
          <p:nvPr>
            <p:custDataLst>
              <p:tags r:id="rId5"/>
            </p:custDataLst>
          </p:nvPr>
        </p:nvCxnSpPr>
        <p:spPr>
          <a:xfrm flipV="1">
            <a:off x="1747838" y="2811463"/>
            <a:ext cx="280988" cy="506413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76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1840092" y="1261322"/>
            <a:ext cx="4698000" cy="1447200"/>
          </a:xfrm>
        </p:spPr>
        <p:txBody>
          <a:bodyPr lIns="90000" tIns="46800" rIns="90000" bIns="4680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0" normalizeH="0" baseline="0" noProof="1">
                <a:solidFill>
                  <a:schemeClr val="accent1"/>
                </a:solidFill>
                <a:latin typeface="Arial" panose="020B0604020202020204" pitchFamily="34" charset="0"/>
                <a:ea typeface="汉仪尚巍手书W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lang="zh-CN" altLang="en-US"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0EEE41BF-8AB2-4168-A9C7-7D2AB7A46F16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49ACD2C1-D477-4D51-BE92-2430856ED908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6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FCA5ADC5-0C19-4CC0-A337-01F23DD9012C}" type="datetimeFigureOut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326BC8DB-FE98-4BDC-B904-6EC19F28BE1D}" type="slidenum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75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07BADBCB-3FDC-4489-937F-E2D4B4A5499D}" type="datetimeFigureOut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221D0C39-04F8-4400-BDF8-17A5BB23653A}" type="slidenum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1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825" name="文本占位符 6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8826" name="内容占位符 8"/>
          <p:cNvSpPr>
            <a:spLocks noGrp="1"/>
          </p:cNvSpPr>
          <p:nvPr>
            <p:ph sz="quarter" idx="14"/>
            <p:custDataLst>
              <p:tags r:id="rId3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A4E43D37-D5BA-48F5-BD54-409772A4E070}" type="datetimeFigureOut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B1E30AE6-669A-4EA8-AEAF-0EFC96C81796}" type="slidenum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3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777" name="文本占位符 6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8778" name="内容占位符 8"/>
          <p:cNvSpPr>
            <a:spLocks noGrp="1"/>
          </p:cNvSpPr>
          <p:nvPr>
            <p:ph sz="quarter" idx="14"/>
            <p:custDataLst>
              <p:tags r:id="rId3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E394E87C-EB34-4A2B-804F-660F97785769}" type="datetimeFigureOut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E753BEF0-15BD-4203-A9A4-FC5A84DA127A}" type="slidenum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图片 10" descr="5f0588f3ce1e1dd9e1e08ba5a0db1e8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0645" y="6350"/>
            <a:ext cx="1300480" cy="1008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834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838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1A5A0B79-AAAE-4826-9A27-9CE567BF2EE2}" type="datetimeFigureOut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DBE69D3E-2C88-406A-9532-7EFDB6624555}" type="slidenum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2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8803" name="内容占位符 8"/>
          <p:cNvSpPr>
            <a:spLocks noGrp="1"/>
          </p:cNvSpPr>
          <p:nvPr>
            <p:ph sz="quarter" idx="14"/>
            <p:custDataLst>
              <p:tags r:id="rId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1048804" name="文本占位符 10"/>
          <p:cNvSpPr>
            <a:spLocks noGrp="1"/>
          </p:cNvSpPr>
          <p:nvPr>
            <p:ph type="body" sz="quarter" idx="15"/>
            <p:custDataLst>
              <p:tags r:id="rId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8805" name="文本占位符 12"/>
          <p:cNvSpPr>
            <a:spLocks noGrp="1"/>
          </p:cNvSpPr>
          <p:nvPr>
            <p:ph type="body" sz="quarter" idx="16"/>
            <p:custDataLst>
              <p:tags r:id="rId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7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7A70ABAC-6229-4075-B82D-1615C4E57F2F}" type="datetimeFigureOut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8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9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4C88D871-9B4F-44C1-B833-A20DD0660BBD}" type="slidenum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6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750" name="文本占位符 6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D9725303-A9CD-438B-A015-E040875FABB0}" type="datetimeFigureOut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pPr fontAlgn="auto">
              <a:defRPr/>
            </a:pPr>
            <a:fld id="{B2DB57B9-59F1-41D7-8DB4-90178FC515B3}" type="slidenum">
              <a:rPr lang="zh-CN" altLang="en-US" strike="noStrike" noProof="1">
                <a:latin typeface="Arial" panose="020B0604020202020204" pitchFamily="34" charset="0"/>
                <a:ea typeface="隶书" pitchFamily="49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3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auto">
              <a:defRPr/>
            </a:pPr>
            <a:fld id="{48C5C7C3-4444-4AAA-8C83-307E63F94ECC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auto">
              <a:defRPr/>
            </a:pPr>
            <a:fld id="{16759D6C-3674-486F-B2DB-60DCDB39B83A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auto">
              <a:defRPr/>
            </a:pPr>
            <a:fld id="{48C5C7C3-4444-4AAA-8C83-307E63F94ECC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auto">
              <a:defRPr/>
            </a:pPr>
            <a:fld id="{16759D6C-3674-486F-B2DB-60DCDB39B83A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0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1048811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2476501"/>
          </a:xfrm>
        </p:spPr>
        <p:txBody>
          <a:bodyPr>
            <a:sp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08A5FBF4-6111-4765-9D00-A09ED90AC806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9560178C-D3BB-48F4-8059-BED9DD8B8511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12"/>
          <p:cNvCxnSpPr/>
          <p:nvPr>
            <p:custDataLst>
              <p:tags r:id="rId1"/>
            </p:custDataLst>
          </p:nvPr>
        </p:nvCxnSpPr>
        <p:spPr>
          <a:xfrm flipH="1">
            <a:off x="3319463" y="1211263"/>
            <a:ext cx="0" cy="108108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2A13ACEE-010E-4FE6-8BCC-1AF5A62C86BD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2BED772B-67E6-4A5F-928F-A54E08E201E5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1048786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1048787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1048788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1048789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6438D0D6-D768-4234-BC59-82BD0A108EB8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22F87511-8A8E-4BA1-9031-C83F5EC8C1A9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1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29CE808F-5459-4C2F-B53A-F76EC503382F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C5FAA354-2E1C-4421-986D-C44B5A0A1FD9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fontAlgn="auto">
              <a:defRPr/>
            </a:pPr>
            <a:fld id="{48C5C7C3-4444-4AAA-8C83-307E63F94ECC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fontAlgn="auto">
              <a:defRPr/>
            </a:pPr>
            <a:fld id="{16759D6C-3674-486F-B2DB-60DCDB39B83A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7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1048828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lang="zh-CN" altLang="en-US" strike="noStrike" noProof="1">
              <a:sym typeface="+mn-ea"/>
            </a:endParaRPr>
          </a:p>
        </p:txBody>
      </p:sp>
      <p:sp>
        <p:nvSpPr>
          <p:cNvPr id="1048829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1" i="0" u="none" strike="noStrike" kern="1200" cap="none" spc="150" normalizeH="0" baseline="0" noProof="1">
                <a:solidFill>
                  <a:schemeClr val="tx1"/>
                </a:solidFill>
                <a:latin typeface="+mn-ea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1FEF0CDC-8C2B-432F-9987-469032B76221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5B0BB8F4-13F9-441A-A601-68BDAC71C7BA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anchor="ctr"/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1048768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51883A6D-A568-402E-BE10-C9AFBD7CC355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2AFA78F3-6211-414C-B698-2E8167DD6EB7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9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itchFamily="49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814CD5C6-39E4-4B64-9D62-CB37FA60AC27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 smtClean="0">
                <a:latin typeface="Arial" panose="020B0604020202020204" pitchFamily="34" charset="0"/>
              </a:defRPr>
            </a:lvl1pPr>
          </a:lstStyle>
          <a:p>
            <a:pPr fontAlgn="auto">
              <a:defRPr/>
            </a:pPr>
            <a:fld id="{1F1855F5-C3C0-4C13-B67B-CD6BAB3B32DC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2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28" Type="http://schemas.openxmlformats.org/officeDocument/2006/relationships/tags" Target="../tags/tag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Relationship Id="rId27" Type="http://schemas.openxmlformats.org/officeDocument/2006/relationships/tags" Target="../tags/tag8.xml"/><Relationship Id="rId30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lIns="101600" tIns="38100" rIns="76200" bIns="3810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22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48613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baseline="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fontAlgn="auto">
              <a:defRPr/>
            </a:pPr>
            <a:fld id="{48C5C7C3-4444-4AAA-8C83-307E63F94ECC}" type="datetimeFigureOut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2024/5/26</a:t>
            </a:fld>
            <a:endParaRPr lang="zh-CN" altLang="en-US" strike="noStrike" noProof="1"/>
          </a:p>
        </p:txBody>
      </p:sp>
      <p:sp>
        <p:nvSpPr>
          <p:cNvPr id="1048614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1048615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baseline="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fontAlgn="auto">
              <a:defRPr/>
            </a:pPr>
            <a:fld id="{16759D6C-3674-486F-B2DB-60DCDB39B83A}" type="slidenum">
              <a:rPr lang="zh-CN" altLang="en-US" strike="noStrike" noProof="1"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1048616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trike="noStrike" noProof="1"/>
          </a:p>
        </p:txBody>
      </p:sp>
      <p:pic>
        <p:nvPicPr>
          <p:cNvPr id="3" name="图片 2" descr="5b08115f516d681433dd36daf76ce022"/>
          <p:cNvPicPr>
            <a:picLocks noChangeAspect="1"/>
          </p:cNvPicPr>
          <p:nvPr userDrawn="1">
            <p:custDataLst>
              <p:tags r:id="rId27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2540" y="0"/>
            <a:ext cx="12186920" cy="6858000"/>
          </a:xfrm>
          <a:prstGeom prst="rect">
            <a:avLst/>
          </a:prstGeom>
        </p:spPr>
      </p:pic>
      <p:pic>
        <p:nvPicPr>
          <p:cNvPr id="1048617" name="图片 1073743875" descr="学科网 zxxk.com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30" r:link="rId3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 spc="200">
          <a:solidFill>
            <a:srgbClr val="404040"/>
          </a:solidFill>
          <a:latin typeface="Arial" panose="020B0604020202020204" pitchFamily="34" charset="0"/>
          <a:ea typeface="隶书" pitchFamily="49" charset="-122"/>
          <a:cs typeface="隶书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404040"/>
          </a:solidFill>
          <a:latin typeface="Arial"/>
          <a:ea typeface="隶书"/>
          <a:cs typeface="隶书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404040"/>
          </a:solidFill>
          <a:latin typeface="Arial"/>
          <a:ea typeface="隶书"/>
          <a:cs typeface="隶书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404040"/>
          </a:solidFill>
          <a:latin typeface="Arial"/>
          <a:ea typeface="隶书"/>
          <a:cs typeface="隶书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404040"/>
          </a:solidFill>
          <a:latin typeface="Arial"/>
          <a:ea typeface="隶书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404040"/>
          </a:solidFill>
          <a:latin typeface="Arial"/>
          <a:ea typeface="隶书"/>
          <a:cs typeface="隶书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404040"/>
          </a:solidFill>
          <a:latin typeface="Arial"/>
          <a:ea typeface="隶书"/>
          <a:cs typeface="隶书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404040"/>
          </a:solidFill>
          <a:latin typeface="Arial"/>
          <a:ea typeface="隶书"/>
          <a:cs typeface="隶书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404040"/>
          </a:solidFill>
          <a:latin typeface="Arial"/>
          <a:ea typeface="隶书"/>
          <a:cs typeface="隶书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/>
        <a:buChar char="•"/>
        <a:defRPr sz="1600" kern="1200" spc="150">
          <a:solidFill>
            <a:srgbClr val="404040"/>
          </a:solidFill>
          <a:latin typeface="Arial" panose="020B0604020202020204" pitchFamily="34" charset="0"/>
          <a:ea typeface="隶书" pitchFamily="49" charset="-122"/>
          <a:cs typeface="隶书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/>
        <a:buChar char="•"/>
        <a:tabLst>
          <a:tab pos="1609725" algn="l"/>
        </a:tabLst>
        <a:defRPr sz="1600" kern="1200" spc="150">
          <a:solidFill>
            <a:srgbClr val="404040"/>
          </a:solidFill>
          <a:latin typeface="Arial" panose="020B0604020202020204" pitchFamily="34" charset="0"/>
          <a:ea typeface="隶书" pitchFamily="49" charset="-122"/>
          <a:cs typeface="隶书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/>
        <a:buChar char="•"/>
        <a:defRPr sz="1600" kern="1200" spc="150">
          <a:solidFill>
            <a:srgbClr val="404040"/>
          </a:solidFill>
          <a:latin typeface="Arial" panose="020B0604020202020204" pitchFamily="34" charset="0"/>
          <a:ea typeface="隶书" pitchFamily="49" charset="-122"/>
          <a:cs typeface="隶书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/>
        <a:buChar char="•"/>
        <a:defRPr sz="1600" kern="1200" spc="150">
          <a:solidFill>
            <a:srgbClr val="404040"/>
          </a:solidFill>
          <a:latin typeface="Arial" panose="020B0604020202020204" pitchFamily="34" charset="0"/>
          <a:ea typeface="隶书" pitchFamily="49" charset="-122"/>
          <a:cs typeface="隶书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/>
        <a:buChar char="•"/>
        <a:defRPr sz="1600" kern="1200" spc="150">
          <a:solidFill>
            <a:srgbClr val="404040"/>
          </a:solidFill>
          <a:latin typeface="Arial" panose="020B0604020202020204" pitchFamily="34" charset="0"/>
          <a:ea typeface="隶书" pitchFamily="49" charset="-122"/>
          <a:cs typeface="隶书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5" Type="http://schemas.openxmlformats.org/officeDocument/2006/relationships/image" Target="../media/image23.jpeg"/><Relationship Id="rId4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5" Type="http://schemas.openxmlformats.org/officeDocument/2006/relationships/image" Target="../media/image24.jpeg"/><Relationship Id="rId4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5" Type="http://schemas.openxmlformats.org/officeDocument/2006/relationships/image" Target="../media/image25.jpeg"/><Relationship Id="rId4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5755" y="1352550"/>
            <a:ext cx="11551920" cy="1447165"/>
          </a:xfrm>
        </p:spPr>
        <p:txBody>
          <a:bodyPr>
            <a:noAutofit/>
          </a:bodyPr>
          <a:lstStyle/>
          <a:p>
            <a:r>
              <a:rPr lang="en-US" altLang="zh-CN" sz="4400">
                <a:solidFill>
                  <a:srgbClr val="ED11D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2024</a:t>
            </a:r>
            <a:r>
              <a:rPr sz="4400">
                <a:solidFill>
                  <a:srgbClr val="ED11D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年湖北</a:t>
            </a:r>
            <a:r>
              <a:rPr lang="zh-CN" altLang="en-US" sz="4400">
                <a:solidFill>
                  <a:srgbClr val="ED11D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华大新高考联盟高三</a:t>
            </a:r>
            <a:r>
              <a:rPr lang="en-US" altLang="zh-CN" sz="4400">
                <a:solidFill>
                  <a:srgbClr val="ED11D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sz="4400">
                <a:solidFill>
                  <a:srgbClr val="ED11D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月模拟联考作文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理性思考，科学决策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讲评课件</a:t>
            </a: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81150" y="3961130"/>
            <a:ext cx="8710295" cy="28968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0" y="568325"/>
            <a:ext cx="12192000" cy="1383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type="text"/>
              </a:ext>
            </a:extLst>
          </a:bodyPr>
          <a:lstStyle/>
          <a:p>
            <a:pPr indent="457200"/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“众恶之，必察焉；众好之，必察焉。”在面对人生的诸多关键选择时，我们要以孔子的这句话为警醒。我想只要“理性思考”不灭，“星辰大海”一定可期。</a:t>
            </a:r>
          </a:p>
        </p:txBody>
      </p:sp>
      <p:pic>
        <p:nvPicPr>
          <p:cNvPr id="102" name="图片 101"/>
          <p:cNvPicPr/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22500" y="3429000"/>
            <a:ext cx="6996430" cy="3336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5755" y="2120265"/>
            <a:ext cx="11551920" cy="1447165"/>
          </a:xfrm>
        </p:spPr>
        <p:txBody>
          <a:bodyPr>
            <a:noAutofit/>
          </a:bodyPr>
          <a:lstStyle/>
          <a:p>
            <a:r>
              <a:rPr sz="7200">
                <a:solidFill>
                  <a:srgbClr val="ED11D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考场优秀范文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288520" cy="68586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125095"/>
            <a:ext cx="12097385" cy="67335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1365" cy="69538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0" y="521970"/>
            <a:ext cx="12192000" cy="458470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type="text"/>
              </a:ext>
            </a:extLst>
          </a:bodyPr>
          <a:lstStyle/>
          <a:p>
            <a:pPr indent="457200" algn="l"/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23.阅读下面的材料，根据要求写作。(60分)</a:t>
            </a:r>
          </a:p>
          <a:p>
            <a:pPr indent="457200" algn="l"/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 高考后，同学们在填报志愿时，有人会听从亲朋好友的建议，有人会相信网络热议；有人随大流选择热门专业，也有人遵从内心选择所谓的冷门专业。去了大学后，有人悔不当初，有人选择退档复读，更多人在新的赛道上用拼搏书写青春。孔子说：“众恶之，必察焉；众好之，必察焉。”填报高考志愿从某种意义上来说是人生职业生涯规划的第一步，是人生的关键，面临诸如此类的“关键”时，我们应当理性思考，科学决策。</a:t>
            </a:r>
          </a:p>
          <a:p>
            <a:pPr indent="457200" algn="l"/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对此你怎么看?请据此写一篇文章，表达你的感悟与思考。</a:t>
            </a:r>
          </a:p>
          <a:p>
            <a:pPr indent="457200" algn="l"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要求：选准角度，确定立意，明确文体，自拟标题；不要套作，不得抄袭；不得泄露个人信息；不少于800字。</a:t>
            </a:r>
          </a:p>
        </p:txBody>
      </p:sp>
      <p:pic>
        <p:nvPicPr>
          <p:cNvPr id="3" name="Picture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1010900" y="126238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840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0" y="521970"/>
            <a:ext cx="12192000" cy="458470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type="text"/>
              </a:ext>
            </a:extLst>
          </a:bodyPr>
          <a:lstStyle/>
          <a:p>
            <a:pPr indent="457200" algn="l"/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23.阅读下面的材料，根据要求写作。(60分)</a:t>
            </a:r>
          </a:p>
          <a:p>
            <a:pPr indent="457200" algn="l"/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 高考后，同学们在填报志愿时，有人会听从亲朋好友的建议，有人会相信网络热议；有人随大流选择热门专业，也有人遵从内心选择所谓的冷门专业。去了大学后，有人悔不当初，有人选择退档复读，更多人在新的赛道上用拼搏书写青春。孔子说：“众恶之，必察焉；众好之，必察焉。”填报高考志愿从某种意义上来说是人生职业生涯规划的第一步，是</a:t>
            </a:r>
            <a:r>
              <a:rPr lang="zh-CN" altLang="en-US" sz="2800" b="1">
                <a:solidFill>
                  <a:srgbClr val="FF3300"/>
                </a:solidFill>
                <a:highlight>
                  <a:srgbClr val="00FF00"/>
                </a:highlight>
                <a:latin typeface="Arial" panose="020B0604020202020204" pitchFamily="34" charset="0"/>
                <a:ea typeface="微软雅黑" panose="020B0503020204020204" charset="-122"/>
              </a:rPr>
              <a:t>人生的关键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highlight>
                  <a:srgbClr val="FF00FF"/>
                </a:highlight>
                <a:latin typeface="Arial" panose="020B0604020202020204" pitchFamily="34" charset="0"/>
                <a:ea typeface="微软雅黑" panose="020B0503020204020204" charset="-122"/>
              </a:rPr>
              <a:t>面临诸如此类的“</a:t>
            </a:r>
            <a:r>
              <a:rPr lang="zh-CN" altLang="en-US" sz="2800" b="1">
                <a:solidFill>
                  <a:srgbClr val="FF3300"/>
                </a:solidFill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charset="-122"/>
              </a:rPr>
              <a:t>关键</a:t>
            </a:r>
            <a:r>
              <a:rPr lang="zh-CN" altLang="en-US" sz="2800" b="1">
                <a:solidFill>
                  <a:srgbClr val="0000FF"/>
                </a:solidFill>
                <a:highlight>
                  <a:srgbClr val="FF00FF"/>
                </a:highlight>
                <a:latin typeface="Arial" panose="020B0604020202020204" pitchFamily="34" charset="0"/>
                <a:ea typeface="微软雅黑" panose="020B0503020204020204" charset="-122"/>
              </a:rPr>
              <a:t>”时，我们应当</a:t>
            </a:r>
            <a:r>
              <a:rPr lang="zh-CN" altLang="en-US" sz="2800" b="1">
                <a:solidFill>
                  <a:srgbClr val="FF3300"/>
                </a:solidFill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charset="-122"/>
              </a:rPr>
              <a:t>理性思考</a:t>
            </a:r>
            <a:r>
              <a:rPr lang="zh-CN" altLang="en-US" sz="2800" b="1">
                <a:solidFill>
                  <a:srgbClr val="0000FF"/>
                </a:solidFill>
                <a:highlight>
                  <a:srgbClr val="FF00FF"/>
                </a:highlight>
                <a:latin typeface="Arial" panose="020B0604020202020204" pitchFamily="34" charset="0"/>
                <a:ea typeface="微软雅黑" panose="020B0503020204020204" charset="-122"/>
              </a:rPr>
              <a:t>，</a:t>
            </a:r>
            <a:r>
              <a:rPr lang="zh-CN" altLang="en-US" sz="2800" b="1">
                <a:solidFill>
                  <a:srgbClr val="FF3300"/>
                </a:solidFill>
                <a:highlight>
                  <a:srgbClr val="FFFF00"/>
                </a:highlight>
                <a:latin typeface="Arial" panose="020B0604020202020204" pitchFamily="34" charset="0"/>
                <a:ea typeface="微软雅黑" panose="020B0503020204020204" charset="-122"/>
              </a:rPr>
              <a:t>科学决策</a:t>
            </a:r>
            <a:r>
              <a:rPr lang="zh-CN" altLang="en-US" sz="2800" b="1">
                <a:solidFill>
                  <a:srgbClr val="0000FF"/>
                </a:solidFill>
                <a:highlight>
                  <a:srgbClr val="FF00FF"/>
                </a:highlight>
                <a:latin typeface="Arial" panose="020B0604020202020204" pitchFamily="34" charset="0"/>
                <a:ea typeface="微软雅黑" panose="020B0503020204020204" charset="-122"/>
              </a:rPr>
              <a:t>。</a:t>
            </a:r>
          </a:p>
          <a:p>
            <a:pPr indent="457200" algn="l"/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对此你怎么看?请据此写一篇文章，表达你的感悟与思考。</a:t>
            </a:r>
          </a:p>
          <a:p>
            <a:pPr indent="457200" algn="l">
              <a:buClrTx/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要求：选准角度，确定立意，明确文体，自拟标题；不要套作，不得抄袭；不得泄露个人信息；不少于800字。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0" y="521970"/>
            <a:ext cx="12192000" cy="353822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type="text"/>
              </a:ext>
            </a:extLst>
          </a:bodyPr>
          <a:lstStyle/>
          <a:p>
            <a:pPr indent="457200" algn="l"/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【审题指导】</a:t>
            </a:r>
          </a:p>
          <a:p>
            <a:pPr indent="457200" algn="l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作文题由材料、提示语、写作要求三部分组成。</a:t>
            </a:r>
          </a:p>
          <a:p>
            <a:pPr indent="457200" algn="l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材料是关于填报高考志愿的。材料先列举了同学们在填报志愿时会考虑的一些因素；接着呈现了上了大学后不同的人生状态；再引用孔子的话，说明我们不能盲从，而是应该有自己的思考——理性的思考；最后由填报高考志愿这一“关键之事”拓展到影响人生的其他“关键之事”,再次强调要理性思考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0" y="521970"/>
            <a:ext cx="12192000" cy="403098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type="text"/>
              </a:ext>
            </a:extLst>
          </a:bodyPr>
          <a:lstStyle/>
          <a:p>
            <a:pPr indent="457200" algn="l"/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【审题指导】</a:t>
            </a:r>
          </a:p>
          <a:p>
            <a:pPr indent="457200" algn="l"/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材料所蕴含的旨意比较明了，围绕“理性”立意即可。提示语中的“对此你怎么看”,明确了写作主体只能是“你”,文章中也就必须充分体现“你”这一主体；而“怎么看”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charset="-122"/>
              </a:rPr>
              <a:t>,根据材料中的“是人生的关键，应当理性思考，科学决策”,可知考生应围绕理性与人生进行思考。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至于“表达你的感悟与思考”,则指明了考生的写作方向，也就是说，文章应该写由“理性”所引发的“感悟与思考”,而且是“你”的“感悟与思考”。考生据此立意即可。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0" y="521970"/>
            <a:ext cx="12192000" cy="230695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type="text"/>
              </a:ext>
            </a:extLst>
          </a:bodyPr>
          <a:lstStyle/>
          <a:p>
            <a:pPr indent="457200" algn="ctr"/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charset="-122"/>
              </a:rPr>
              <a:t>闪耀理性思考，逐梦星辰大海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</a:p>
          <a:p>
            <a:pPr indent="457200"/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人生如棋，每一步都至关重要，而面临诸如填报高考志愿这样的“关键”时，我们更应理性思考，科学决策。《礼记·中庸》曰：“博学之，审问之，慎思之，明辨之，笃行之。”此言得之。“理性思考”永远闪耀，“星辰大海”终将抵达。</a:t>
            </a:r>
          </a:p>
        </p:txBody>
      </p:sp>
      <p:pic>
        <p:nvPicPr>
          <p:cNvPr id="101" name="图片 100"/>
          <p:cNvPicPr/>
          <p:nvPr>
            <p:custDataLst>
              <p:tags r:id="rId2"/>
            </p:custDataLst>
          </p:nvPr>
        </p:nvPicPr>
        <p:blipFill>
          <a:blip r:embed="rId4"/>
          <a:srcRect b="10016"/>
          <a:stretch>
            <a:fillRect/>
          </a:stretch>
        </p:blipFill>
        <p:spPr>
          <a:xfrm>
            <a:off x="1826895" y="4263390"/>
            <a:ext cx="7696200" cy="2594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2192000" cy="396938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type="text"/>
              </a:ext>
            </a:extLst>
          </a:bodyPr>
          <a:lstStyle/>
          <a:p>
            <a:pPr indent="457200" algn="l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为学向道，当以“理性思考”“科学决策”走出“盲人骑瞎马，夜半临深池”的青春困境。</a:t>
            </a:r>
          </a:p>
          <a:p>
            <a:pPr indent="457200" algn="l"/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作家柳青在《创业史》中说：“人生的道路很漫长，但关键处就那么几步。”青年学子处于人生的黄金时代，在作出人生的重要选择时，需要更加审慎地思考以及准确地分辨。青年时代的鲁迅远渡重洋学医救国，在看到愚弱的国民现状后，他意识到中国人的问题不在肌体而在思想，想改变精神首推文艺，于是他毅然放弃学医之路，置身荒原阔野大声疾呼，最终走上文学救国之路。历史的画卷已经向我们徐徐铺展，面对广阔天地，唯有慎思明辨，知晓内心之所想，方能很好地将涓涓溪流汇入祖国的大河山川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0" y="568325"/>
            <a:ext cx="12192000" cy="439991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type="text"/>
              </a:ext>
            </a:extLst>
          </a:bodyPr>
          <a:lstStyle/>
          <a:p>
            <a:pPr indent="457200" algn="l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立身处世，当以“理性思考”“科学决策”廓清“一叶障目，不见泰山”的青年迷思。</a:t>
            </a:r>
          </a:p>
          <a:p>
            <a:pPr indent="457200" algn="l"/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英国作家狄更斯说:“这是最好的时代,也是最坏的时代。”信息时代咨讯席卷而来，青年正处在人生的初始阶段，唯有经过理性的自我思考才能获取觉醒的内在力量。曾子的至理名言“吾日三省吾身：为人谋而不忠乎？与朋友交而不信乎？传而不习乎？”李嘉诚也时常进行曾子式的反省。他不断用这样的方式来保持进步。在这个浮躁的时代，青年一辈应拒绝成为匆忙的俘虏，留足罗振宇口中的“非时间”，捕获歌德所说的“静谧的激情”，沉淀巴尔扎克强调的“思想的力量”，方能收获苏格拉底认为的“有意义的人生”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0" y="568325"/>
            <a:ext cx="12192000" cy="396938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type="text"/>
              </a:ext>
            </a:extLst>
          </a:bodyPr>
          <a:lstStyle/>
          <a:p>
            <a:pPr indent="457200" algn="l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继往开来，当以“理性思考”“科学决策”汇聚“直面过去，开拓未来”的青春力量。</a:t>
            </a:r>
          </a:p>
          <a:p>
            <a:pPr indent="457200" algn="l"/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charset="-122"/>
              </a:rPr>
              <a:t>回溯历史长河，我们民族的每一次大发展都镌刻着先驱者和领导者“理性思考”“科学决策”的印迹。风雨飘摇，红船斩浪，革命先驱们慎思而明辨，确定了中国革命的发展道路；春风普度，点燃梦想，党中央慎思而明辨，揭开了中国改革开放的序幕；大道致远，海纳百川，新时代领导人发出“一带一路”的倡议，引领世界开启新的发展航程…… 吾辈青年在人生实践的路途中，当有“理性思考”“科学决策”的魄力，蓄积开拓崭新人生境地的豪迈力量。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ZjYyMDczNmQ5OTRmMjczZjQ2MmE5MzhmNzRiNGQzMTYifQ=="/>
  <p:tag name="KSO_WPP_MARK_KEY" val="330ff9d4-cfbb-4290-8ecc-c0865bffdbf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  <p:tag name="KSO_WM_BEAUTIFY_FLAG" val="#wm#"/>
  <p:tag name="KSO_WM_TAG_VERSION" val="1.0"/>
  <p:tag name="KSO_WM_TEMPLATE_CATEGORY" val="custom"/>
  <p:tag name="KSO_WM_TEMPLATE_INDEX" val="2020096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  <p:tag name="KSO_WM_BEAUTIFY_FLAG" val="#wm#"/>
  <p:tag name="KSO_WM_TAG_VERSION" val="1.0"/>
  <p:tag name="KSO_WM_TEMPLATE_CATEGORY" val="custom"/>
  <p:tag name="KSO_WM_TEMPLATE_INDEX" val="2020096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  <p:tag name="KSO_WM_BEAUTIFY_FLAG" val="#wm#"/>
  <p:tag name="KSO_WM_TAG_VERSION" val="1.0"/>
  <p:tag name="KSO_WM_TEMPLATE_CATEGORY" val="custom"/>
  <p:tag name="KSO_WM_TEMPLATE_COLOR_TYPE" val="1"/>
  <p:tag name="KSO_WM_TEMPLATE_INDEX" val="20200968"/>
  <p:tag name="KSO_WM_TEMPLATE_MASTER_THUMB_INDEX" val="12"/>
  <p:tag name="KSO_WM_TEMPLATE_MASTER_TYPE" val="1"/>
  <p:tag name="KSO_WM_TEMPLATE_SUBCATEGORY" val="0"/>
  <p:tag name="KSO_WM_TEMPLATE_THUMBS_INDEX" val="1、5、6、7、8、10、13、15"/>
  <p:tag name="KSO_WM_UNIT_SHOW_EDIT_AREA_INDICATION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heme/theme1.xml><?xml version="1.0" encoding="utf-8"?>
<a:theme xmlns:a="http://schemas.openxmlformats.org/drawingml/2006/main" name="1_Office 主题​​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1192</Words>
  <Application>Microsoft Office PowerPoint</Application>
  <PresentationFormat>自定义</PresentationFormat>
  <Paragraphs>24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1_Office 主题​​</vt:lpstr>
      <vt:lpstr>2024年湖北华大新高考联盟高三5月模拟联考作文“理性思考，科学决策”讲评课件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考场优秀范文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2024年湖北华大新高考联盟高三5月模拟联考作文“理性思考，科学决策”讲评课件</dc:title>
  <dc:creator>rbm.xkw.com</dc:creator>
  <cp:lastModifiedBy>User</cp:lastModifiedBy>
  <cp:revision>2</cp:revision>
  <cp:lastPrinted>2024-05-23T18:31:05Z</cp:lastPrinted>
  <dcterms:created xsi:type="dcterms:W3CDTF">2024-05-23T18:31:05Z</dcterms:created>
  <dcterms:modified xsi:type="dcterms:W3CDTF">2024-05-26T01:41:21Z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