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handoutMasterIdLst>
    <p:handoutMasterId r:id="rId34"/>
  </p:handoutMasterIdLst>
  <p:sldIdLst>
    <p:sldId id="657" r:id="rId3"/>
    <p:sldId id="5300430" r:id="rId4"/>
    <p:sldId id="383" r:id="rId5"/>
    <p:sldId id="5300431" r:id="rId6"/>
    <p:sldId id="5300432" r:id="rId7"/>
    <p:sldId id="5300434" r:id="rId8"/>
    <p:sldId id="5300435" r:id="rId9"/>
    <p:sldId id="5300436" r:id="rId10"/>
    <p:sldId id="5300456" r:id="rId11"/>
    <p:sldId id="549" r:id="rId12"/>
    <p:sldId id="5300447" r:id="rId13"/>
    <p:sldId id="5300443" r:id="rId14"/>
    <p:sldId id="5300462" r:id="rId15"/>
    <p:sldId id="5300445" r:id="rId16"/>
    <p:sldId id="5300472" r:id="rId17"/>
    <p:sldId id="5300426" r:id="rId18"/>
    <p:sldId id="5300479" r:id="rId19"/>
    <p:sldId id="517" r:id="rId20"/>
    <p:sldId id="5300474" r:id="rId21"/>
    <p:sldId id="5300475" r:id="rId22"/>
    <p:sldId id="5300476" r:id="rId23"/>
    <p:sldId id="5300477" r:id="rId24"/>
    <p:sldId id="5300469" r:id="rId26"/>
    <p:sldId id="5300480" r:id="rId27"/>
    <p:sldId id="5300485" r:id="rId28"/>
    <p:sldId id="5300470" r:id="rId29"/>
    <p:sldId id="5300484" r:id="rId30"/>
    <p:sldId id="5300463" r:id="rId31"/>
    <p:sldId id="5300482" r:id="rId32"/>
    <p:sldId id="5300483" r:id="rId33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楷体" panose="02010609060101010101" pitchFamily="49" charset="-122"/>
      <p:regular r:id="rId44"/>
    </p:embeddedFont>
    <p:embeddedFont>
      <p:font typeface="黑体" panose="02010609060101010101" pitchFamily="49" charset="-122"/>
      <p:regular r:id="rId45"/>
    </p:embeddedFont>
    <p:embeddedFont>
      <p:font typeface="汉语拼音" panose="000B0604020202020204" pitchFamily="34" charset="0"/>
      <p:regular r:id="rId46"/>
    </p:embeddedFont>
    <p:embeddedFont>
      <p:font typeface="仿宋" panose="02010609060101010101" pitchFamily="49" charset="-122"/>
      <p:regular r:id="rId47"/>
    </p:embeddedFont>
  </p:embeddedFontLst>
  <p:custDataLst>
    <p:tags r:id="rId4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" userDrawn="1">
          <p15:clr>
            <a:srgbClr val="A4A3A4"/>
          </p15:clr>
        </p15:guide>
        <p15:guide id="2" pos="27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xjj" initials="x" lastIdx="1" clrIdx="1"/>
  <p:cmAuthor id="3" name="lenovo" initials="l" lastIdx="14" clrIdx="2"/>
  <p:cmAuthor id="4" name="admin" initials="a" lastIdx="3" clrIdx="3"/>
  <p:cmAuthor id="5" name="Administrator" initials="A" lastIdx="1" clrIdx="4"/>
  <p:cmAuthor id="7" name="soille" initials="s" lastIdx="1" clrIdx="6"/>
  <p:cmAuthor id="6" name="徐无鬼" initials="l" lastIdx="7" clrIdx="5"/>
  <p:cmAuthor id="0" name="Mia Vida Villanueva" initials="MVV" lastIdx="1" clrIdx="0"/>
  <p:cmAuthor id="8" name="姜伟光" initials="姜" lastIdx="1" clrIdx="0"/>
  <p:cmAuthor id="10" name="weijia" initials="w" lastIdx="1" clrIdx="9"/>
  <p:cmAuthor id="11" name="86187" initials="8" lastIdx="1" clrIdx="1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FF0000"/>
    <a:srgbClr val="0606D8"/>
    <a:srgbClr val="221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71" autoAdjust="0"/>
    <p:restoredTop sz="95063" autoAdjust="0"/>
  </p:normalViewPr>
  <p:slideViewPr>
    <p:cSldViewPr showGuides="1">
      <p:cViewPr varScale="1">
        <p:scale>
          <a:sx n="107" d="100"/>
          <a:sy n="107" d="100"/>
        </p:scale>
        <p:origin x="878" y="62"/>
      </p:cViewPr>
      <p:guideLst>
        <p:guide orient="horz" pos="240"/>
        <p:guide pos="276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2666"/>
        <p:guide pos="207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0.xml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" Target="slides/slide2.xml"/><Relationship Id="rId39" Type="http://schemas.openxmlformats.org/officeDocument/2006/relationships/font" Target="fonts/font1.fntdata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D09EE5F-9B54-4E5E-A018-0C0EEC0FC90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0B62CB2-76D7-4AB9-B793-B0B9C25F64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0B6D727-15E2-4AF9-ACB2-2E623A2E13A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AC0733A-B31A-4B60-B21B-EED7AC15F5D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DCB5D9-2774-4EDE-BE8C-AB4B3DD5BE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幻灯片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直角三角形 33"/>
          <p:cNvSpPr/>
          <p:nvPr userDrawn="1"/>
        </p:nvSpPr>
        <p:spPr>
          <a:xfrm rot="10800000" flipH="1">
            <a:off x="0" y="0"/>
            <a:ext cx="5021965" cy="401193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2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-7143" y="1"/>
            <a:ext cx="9151143" cy="5069711"/>
            <a:chOff x="0" y="0"/>
            <a:chExt cx="11785600" cy="6858000"/>
          </a:xfrm>
        </p:grpSpPr>
        <p:pic>
          <p:nvPicPr>
            <p:cNvPr id="15" name="图片 14" descr="中国风纹理"/>
            <p:cNvPicPr>
              <a:picLocks noChangeAspect="1" noChangeArrowheads="1"/>
            </p:cNvPicPr>
            <p:nvPr userDrawn="1"/>
          </p:nvPicPr>
          <p:blipFill>
            <a:blip r:embed="rId2">
              <a:alphaModFix amt="20000"/>
            </a:blip>
            <a:stretch>
              <a:fillRect/>
            </a:stretch>
          </p:blipFill>
          <p:spPr bwMode="auto">
            <a:xfrm>
              <a:off x="0" y="0"/>
              <a:ext cx="6019800" cy="6858000"/>
            </a:xfrm>
            <a:custGeom>
              <a:avLst/>
              <a:gdLst>
                <a:gd name="connsiteX0" fmla="*/ 6224588 w 6224588"/>
                <a:gd name="connsiteY0" fmla="*/ 0 h 12191999"/>
                <a:gd name="connsiteX1" fmla="*/ 6224588 w 6224588"/>
                <a:gd name="connsiteY1" fmla="*/ 12191999 h 12191999"/>
                <a:gd name="connsiteX2" fmla="*/ 0 w 6224588"/>
                <a:gd name="connsiteY2" fmla="*/ 12191999 h 12191999"/>
                <a:gd name="connsiteX3" fmla="*/ 0 w 6224588"/>
                <a:gd name="connsiteY3" fmla="*/ 0 h 1219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4588" h="12191999">
                  <a:moveTo>
                    <a:pt x="6224588" y="0"/>
                  </a:moveTo>
                  <a:lnTo>
                    <a:pt x="6224588" y="12191999"/>
                  </a:lnTo>
                  <a:lnTo>
                    <a:pt x="0" y="12191999"/>
                  </a:lnTo>
                  <a:lnTo>
                    <a:pt x="0" y="0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图片 16" descr="中国风纹理"/>
            <p:cNvPicPr>
              <a:picLocks noChangeAspect="1" noChangeArrowheads="1"/>
            </p:cNvPicPr>
            <p:nvPr userDrawn="1"/>
          </p:nvPicPr>
          <p:blipFill>
            <a:blip r:embed="rId3">
              <a:alphaModFix amt="20000"/>
            </a:blip>
            <a:stretch>
              <a:fillRect/>
            </a:stretch>
          </p:blipFill>
          <p:spPr bwMode="auto">
            <a:xfrm>
              <a:off x="6004560" y="0"/>
              <a:ext cx="5781040" cy="6858000"/>
            </a:xfrm>
            <a:custGeom>
              <a:avLst/>
              <a:gdLst>
                <a:gd name="connsiteX0" fmla="*/ 6224588 w 6224588"/>
                <a:gd name="connsiteY0" fmla="*/ 0 h 12191999"/>
                <a:gd name="connsiteX1" fmla="*/ 6224588 w 6224588"/>
                <a:gd name="connsiteY1" fmla="*/ 12191999 h 12191999"/>
                <a:gd name="connsiteX2" fmla="*/ 0 w 6224588"/>
                <a:gd name="connsiteY2" fmla="*/ 12191999 h 12191999"/>
                <a:gd name="connsiteX3" fmla="*/ 0 w 6224588"/>
                <a:gd name="connsiteY3" fmla="*/ 0 h 1219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4588" h="12191999">
                  <a:moveTo>
                    <a:pt x="6224588" y="0"/>
                  </a:moveTo>
                  <a:lnTo>
                    <a:pt x="6224588" y="12191999"/>
                  </a:lnTo>
                  <a:lnTo>
                    <a:pt x="0" y="12191999"/>
                  </a:lnTo>
                  <a:lnTo>
                    <a:pt x="0" y="0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5" name="图片 34" descr="中国风纹理" hidden="1"/>
          <p:cNvPicPr>
            <a:picLocks noChangeAspect="1" noChangeArrowheads="1"/>
          </p:cNvPicPr>
          <p:nvPr userDrawn="1"/>
        </p:nvPicPr>
        <p:blipFill>
          <a:blip r:embed="rId4">
            <a:alphaModFix amt="30000"/>
          </a:blip>
          <a:stretch>
            <a:fillRect/>
          </a:stretch>
        </p:blipFill>
        <p:spPr bwMode="auto">
          <a:xfrm>
            <a:off x="1" y="0"/>
            <a:ext cx="5021965" cy="4011930"/>
          </a:xfrm>
          <a:custGeom>
            <a:avLst/>
            <a:gdLst>
              <a:gd name="connsiteX0" fmla="*/ 0 w 6695953"/>
              <a:gd name="connsiteY0" fmla="*/ 0 h 5349240"/>
              <a:gd name="connsiteX1" fmla="*/ 6695953 w 6695953"/>
              <a:gd name="connsiteY1" fmla="*/ 0 h 5349240"/>
              <a:gd name="connsiteX2" fmla="*/ 0 w 6695953"/>
              <a:gd name="connsiteY2" fmla="*/ 5349240 h 534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95953" h="5349240">
                <a:moveTo>
                  <a:pt x="0" y="0"/>
                </a:moveTo>
                <a:lnTo>
                  <a:pt x="6695953" y="0"/>
                </a:lnTo>
                <a:lnTo>
                  <a:pt x="0" y="534924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直角三角形 1"/>
          <p:cNvSpPr/>
          <p:nvPr userDrawn="1"/>
        </p:nvSpPr>
        <p:spPr>
          <a:xfrm rot="10800000" flipH="1" flipV="1">
            <a:off x="0" y="2036826"/>
            <a:ext cx="4841748" cy="3106674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直角三角形 2" hidden="1"/>
          <p:cNvSpPr/>
          <p:nvPr userDrawn="1"/>
        </p:nvSpPr>
        <p:spPr>
          <a:xfrm rot="10800000" flipH="1">
            <a:off x="1" y="0"/>
            <a:ext cx="4258037" cy="401193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2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2" name="图片 21" descr="灯笼 中国风 春节 png 素材"/>
          <p:cNvPicPr>
            <a:picLocks noChangeAspect="1" noChangeArrowheads="1"/>
          </p:cNvPicPr>
          <p:nvPr userDrawn="1"/>
        </p:nvPicPr>
        <p:blipFill>
          <a:blip r:embed="rId5"/>
          <a:stretch>
            <a:fillRect/>
          </a:stretch>
        </p:blipFill>
        <p:spPr bwMode="auto">
          <a:xfrm>
            <a:off x="7943127" y="1"/>
            <a:ext cx="1284790" cy="1495082"/>
          </a:xfrm>
          <a:custGeom>
            <a:avLst/>
            <a:gdLst>
              <a:gd name="connsiteX0" fmla="*/ 0 w 2454894"/>
              <a:gd name="connsiteY0" fmla="*/ 0 h 2856707"/>
              <a:gd name="connsiteX1" fmla="*/ 2454894 w 2454894"/>
              <a:gd name="connsiteY1" fmla="*/ 0 h 2856707"/>
              <a:gd name="connsiteX2" fmla="*/ 2454894 w 2454894"/>
              <a:gd name="connsiteY2" fmla="*/ 2856707 h 2856707"/>
              <a:gd name="connsiteX3" fmla="*/ 0 w 2454894"/>
              <a:gd name="connsiteY3" fmla="*/ 2856707 h 285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894" h="2856707">
                <a:moveTo>
                  <a:pt x="0" y="0"/>
                </a:moveTo>
                <a:lnTo>
                  <a:pt x="2454894" y="0"/>
                </a:lnTo>
                <a:lnTo>
                  <a:pt x="2454894" y="2856707"/>
                </a:lnTo>
                <a:lnTo>
                  <a:pt x="0" y="285670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24" descr="灯笼 中国风 春节 png 素材"/>
          <p:cNvPicPr>
            <a:picLocks noChangeAspect="1" noChangeArrowheads="1"/>
          </p:cNvPicPr>
          <p:nvPr userDrawn="1"/>
        </p:nvPicPr>
        <p:blipFill>
          <a:blip r:embed="rId6"/>
          <a:stretch>
            <a:fillRect/>
          </a:stretch>
        </p:blipFill>
        <p:spPr bwMode="auto">
          <a:xfrm>
            <a:off x="7630611" y="14459"/>
            <a:ext cx="920187" cy="1070802"/>
          </a:xfrm>
          <a:custGeom>
            <a:avLst/>
            <a:gdLst>
              <a:gd name="connsiteX0" fmla="*/ 0 w 2454894"/>
              <a:gd name="connsiteY0" fmla="*/ 0 h 2856707"/>
              <a:gd name="connsiteX1" fmla="*/ 2454894 w 2454894"/>
              <a:gd name="connsiteY1" fmla="*/ 0 h 2856707"/>
              <a:gd name="connsiteX2" fmla="*/ 2454894 w 2454894"/>
              <a:gd name="connsiteY2" fmla="*/ 2856707 h 2856707"/>
              <a:gd name="connsiteX3" fmla="*/ 0 w 2454894"/>
              <a:gd name="connsiteY3" fmla="*/ 2856707 h 285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894" h="2856707">
                <a:moveTo>
                  <a:pt x="0" y="0"/>
                </a:moveTo>
                <a:lnTo>
                  <a:pt x="2454894" y="0"/>
                </a:lnTo>
                <a:lnTo>
                  <a:pt x="2454894" y="2856707"/>
                </a:lnTo>
                <a:lnTo>
                  <a:pt x="0" y="285670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图片 25" descr="查看图片"/>
          <p:cNvPicPr>
            <a:picLocks noChangeAspect="1" noChangeArrowheads="1"/>
          </p:cNvPicPr>
          <p:nvPr userDrawn="1"/>
        </p:nvPicPr>
        <p:blipFill>
          <a:blip r:embed="rId7">
            <a:alphaModFix amt="35000"/>
          </a:blip>
          <a:stretch>
            <a:fillRect/>
          </a:stretch>
        </p:blipFill>
        <p:spPr bwMode="auto">
          <a:xfrm>
            <a:off x="0" y="0"/>
            <a:ext cx="2877755" cy="4142742"/>
          </a:xfrm>
          <a:prstGeom prst="rect">
            <a:avLst/>
          </a:prstGeom>
          <a:effectLst>
            <a:outerShdw blurRad="266700" dist="304800" dir="2700000" algn="tl" rotWithShape="0">
              <a:schemeClr val="accent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图片 35" descr="灯笼 中国风 春节 png 素材"/>
          <p:cNvPicPr>
            <a:picLocks noChangeAspect="1" noChangeArrowheads="1"/>
          </p:cNvPicPr>
          <p:nvPr userDrawn="1"/>
        </p:nvPicPr>
        <p:blipFill>
          <a:blip r:embed="rId8"/>
          <a:stretch>
            <a:fillRect/>
          </a:stretch>
        </p:blipFill>
        <p:spPr bwMode="auto">
          <a:xfrm>
            <a:off x="-226123" y="0"/>
            <a:ext cx="2470309" cy="2468880"/>
          </a:xfrm>
          <a:prstGeom prst="rect">
            <a:avLst/>
          </a:prstGeom>
          <a:effectLst>
            <a:outerShdw blurRad="266700" dist="304800" dir="2700000" algn="tl" rotWithShape="0">
              <a:schemeClr val="accent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 descr="卡通人物  描述已自动生成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548211" y="1545221"/>
            <a:ext cx="2894425" cy="3566797"/>
          </a:xfrm>
          <a:prstGeom prst="rect">
            <a:avLst/>
          </a:prstGeom>
          <a:effectLst>
            <a:outerShdw blurRad="76200" algn="ctr" rotWithShape="0">
              <a:schemeClr val="accent5">
                <a:alpha val="40000"/>
              </a:schemeClr>
            </a:outerShdw>
          </a:effectLst>
        </p:spPr>
      </p:pic>
      <p:grpSp>
        <p:nvGrpSpPr>
          <p:cNvPr id="6" name="组合 5"/>
          <p:cNvGrpSpPr/>
          <p:nvPr userDrawn="1"/>
        </p:nvGrpSpPr>
        <p:grpSpPr>
          <a:xfrm>
            <a:off x="1" y="4523376"/>
            <a:ext cx="9143999" cy="936699"/>
            <a:chOff x="1" y="6031168"/>
            <a:chExt cx="12191999" cy="1248932"/>
          </a:xfrm>
        </p:grpSpPr>
        <p:pic>
          <p:nvPicPr>
            <p:cNvPr id="7" name="图片 6"/>
            <p:cNvPicPr/>
            <p:nvPr/>
          </p:nvPicPr>
          <p:blipFill>
            <a:blip r:embed="rId10"/>
            <a:stretch>
              <a:fillRect/>
            </a:stretch>
          </p:blipFill>
          <p:spPr>
            <a:xfrm rot="9900000">
              <a:off x="7073689" y="6435900"/>
              <a:ext cx="3150597" cy="844200"/>
            </a:xfrm>
            <a:custGeom>
              <a:avLst/>
              <a:gdLst>
                <a:gd name="connsiteX0" fmla="*/ 0 w 3150597"/>
                <a:gd name="connsiteY0" fmla="*/ 844200 h 844200"/>
                <a:gd name="connsiteX1" fmla="*/ 0 w 3150597"/>
                <a:gd name="connsiteY1" fmla="*/ 0 h 844200"/>
                <a:gd name="connsiteX2" fmla="*/ 3150597 w 3150597"/>
                <a:gd name="connsiteY2" fmla="*/ 844200 h 84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0597" h="844200">
                  <a:moveTo>
                    <a:pt x="0" y="844200"/>
                  </a:moveTo>
                  <a:lnTo>
                    <a:pt x="0" y="0"/>
                  </a:lnTo>
                  <a:lnTo>
                    <a:pt x="3150597" y="844200"/>
                  </a:lnTo>
                  <a:close/>
                </a:path>
              </a:pathLst>
            </a:custGeom>
          </p:spPr>
        </p:pic>
        <p:grpSp>
          <p:nvGrpSpPr>
            <p:cNvPr id="8" name="组合 7"/>
            <p:cNvGrpSpPr/>
            <p:nvPr/>
          </p:nvGrpSpPr>
          <p:grpSpPr>
            <a:xfrm>
              <a:off x="1" y="6031168"/>
              <a:ext cx="12191999" cy="826833"/>
              <a:chOff x="1" y="6031168"/>
              <a:chExt cx="12191999" cy="826833"/>
            </a:xfrm>
          </p:grpSpPr>
          <p:pic>
            <p:nvPicPr>
              <p:cNvPr id="9" name="图片 8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543552" y="6072696"/>
                <a:ext cx="3676649" cy="785304"/>
              </a:xfrm>
              <a:custGeom>
                <a:avLst/>
                <a:gdLst>
                  <a:gd name="connsiteX0" fmla="*/ 0 w 3676649"/>
                  <a:gd name="connsiteY0" fmla="*/ 0 h 785304"/>
                  <a:gd name="connsiteX1" fmla="*/ 3676649 w 3676649"/>
                  <a:gd name="connsiteY1" fmla="*/ 0 h 785304"/>
                  <a:gd name="connsiteX2" fmla="*/ 3676649 w 3676649"/>
                  <a:gd name="connsiteY2" fmla="*/ 785304 h 785304"/>
                  <a:gd name="connsiteX3" fmla="*/ 0 w 3676649"/>
                  <a:gd name="connsiteY3" fmla="*/ 785304 h 785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6648" h="785304">
                    <a:moveTo>
                      <a:pt x="0" y="0"/>
                    </a:moveTo>
                    <a:lnTo>
                      <a:pt x="3676649" y="0"/>
                    </a:lnTo>
                    <a:lnTo>
                      <a:pt x="3676649" y="785304"/>
                    </a:lnTo>
                    <a:lnTo>
                      <a:pt x="0" y="785304"/>
                    </a:lnTo>
                    <a:close/>
                  </a:path>
                </a:pathLst>
              </a:custGeom>
            </p:spPr>
          </p:pic>
          <p:pic>
            <p:nvPicPr>
              <p:cNvPr id="10" name="图片 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 flipH="1">
                <a:off x="9056468" y="6031168"/>
                <a:ext cx="3135532" cy="826832"/>
              </a:xfrm>
              <a:custGeom>
                <a:avLst/>
                <a:gdLst>
                  <a:gd name="connsiteX0" fmla="*/ 3135532 w 3135532"/>
                  <a:gd name="connsiteY0" fmla="*/ 0 h 826832"/>
                  <a:gd name="connsiteX1" fmla="*/ 0 w 3135532"/>
                  <a:gd name="connsiteY1" fmla="*/ 0 h 826832"/>
                  <a:gd name="connsiteX2" fmla="*/ 0 w 3135532"/>
                  <a:gd name="connsiteY2" fmla="*/ 826832 h 826832"/>
                  <a:gd name="connsiteX3" fmla="*/ 3135532 w 3135532"/>
                  <a:gd name="connsiteY3" fmla="*/ 826832 h 826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5532" h="826831">
                    <a:moveTo>
                      <a:pt x="3135532" y="0"/>
                    </a:moveTo>
                    <a:lnTo>
                      <a:pt x="0" y="0"/>
                    </a:lnTo>
                    <a:lnTo>
                      <a:pt x="0" y="826832"/>
                    </a:lnTo>
                    <a:lnTo>
                      <a:pt x="3135532" y="826832"/>
                    </a:lnTo>
                    <a:close/>
                  </a:path>
                </a:pathLst>
              </a:custGeom>
            </p:spPr>
          </p:pic>
          <p:pic>
            <p:nvPicPr>
              <p:cNvPr id="11" name="图片 10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705225" y="6064760"/>
                <a:ext cx="3676650" cy="793241"/>
              </a:xfrm>
              <a:custGeom>
                <a:avLst/>
                <a:gdLst>
                  <a:gd name="connsiteX0" fmla="*/ 0 w 3676650"/>
                  <a:gd name="connsiteY0" fmla="*/ 0 h 793241"/>
                  <a:gd name="connsiteX1" fmla="*/ 3676650 w 3676650"/>
                  <a:gd name="connsiteY1" fmla="*/ 0 h 793241"/>
                  <a:gd name="connsiteX2" fmla="*/ 3676650 w 3676650"/>
                  <a:gd name="connsiteY2" fmla="*/ 793241 h 793241"/>
                  <a:gd name="connsiteX3" fmla="*/ 0 w 3676650"/>
                  <a:gd name="connsiteY3" fmla="*/ 793241 h 79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6650" h="793241">
                    <a:moveTo>
                      <a:pt x="0" y="0"/>
                    </a:moveTo>
                    <a:lnTo>
                      <a:pt x="3676650" y="0"/>
                    </a:lnTo>
                    <a:lnTo>
                      <a:pt x="3676650" y="793241"/>
                    </a:lnTo>
                    <a:lnTo>
                      <a:pt x="0" y="793241"/>
                    </a:lnTo>
                    <a:close/>
                  </a:path>
                </a:pathLst>
              </a:custGeom>
            </p:spPr>
          </p:pic>
          <p:pic>
            <p:nvPicPr>
              <p:cNvPr id="12" name="图片 11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505898" y="6124296"/>
                <a:ext cx="3676650" cy="733704"/>
              </a:xfrm>
              <a:custGeom>
                <a:avLst/>
                <a:gdLst>
                  <a:gd name="connsiteX0" fmla="*/ 0 w 3676650"/>
                  <a:gd name="connsiteY0" fmla="*/ 0 h 733704"/>
                  <a:gd name="connsiteX1" fmla="*/ 3676650 w 3676650"/>
                  <a:gd name="connsiteY1" fmla="*/ 0 h 733704"/>
                  <a:gd name="connsiteX2" fmla="*/ 3676650 w 3676650"/>
                  <a:gd name="connsiteY2" fmla="*/ 733704 h 733704"/>
                  <a:gd name="connsiteX3" fmla="*/ 0 w 3676650"/>
                  <a:gd name="connsiteY3" fmla="*/ 733704 h 733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6650" h="733704">
                    <a:moveTo>
                      <a:pt x="0" y="0"/>
                    </a:moveTo>
                    <a:lnTo>
                      <a:pt x="3676650" y="0"/>
                    </a:lnTo>
                    <a:lnTo>
                      <a:pt x="3676650" y="733704"/>
                    </a:lnTo>
                    <a:lnTo>
                      <a:pt x="0" y="733704"/>
                    </a:lnTo>
                    <a:close/>
                  </a:path>
                </a:pathLst>
              </a:custGeom>
            </p:spPr>
          </p:pic>
          <p:pic>
            <p:nvPicPr>
              <p:cNvPr id="13" name="图片 12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 rot="10800000">
                <a:off x="1666875" y="6834696"/>
                <a:ext cx="3676650" cy="23304"/>
              </a:xfrm>
              <a:custGeom>
                <a:avLst/>
                <a:gdLst>
                  <a:gd name="connsiteX0" fmla="*/ 3676650 w 3676650"/>
                  <a:gd name="connsiteY0" fmla="*/ 23304 h 23304"/>
                  <a:gd name="connsiteX1" fmla="*/ 0 w 3676650"/>
                  <a:gd name="connsiteY1" fmla="*/ 23304 h 23304"/>
                  <a:gd name="connsiteX2" fmla="*/ 0 w 3676650"/>
                  <a:gd name="connsiteY2" fmla="*/ 0 h 23304"/>
                  <a:gd name="connsiteX3" fmla="*/ 3676650 w 3676650"/>
                  <a:gd name="connsiteY3" fmla="*/ 0 h 23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6650" h="23304">
                    <a:moveTo>
                      <a:pt x="3676650" y="23304"/>
                    </a:moveTo>
                    <a:lnTo>
                      <a:pt x="0" y="23304"/>
                    </a:lnTo>
                    <a:lnTo>
                      <a:pt x="0" y="0"/>
                    </a:lnTo>
                    <a:lnTo>
                      <a:pt x="3676650" y="0"/>
                    </a:lnTo>
                    <a:close/>
                  </a:path>
                </a:pathLst>
              </a:custGeom>
            </p:spPr>
          </p:pic>
          <p:pic>
            <p:nvPicPr>
              <p:cNvPr id="14" name="图片 13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" y="6237288"/>
                <a:ext cx="3011795" cy="620712"/>
              </a:xfrm>
              <a:custGeom>
                <a:avLst/>
                <a:gdLst>
                  <a:gd name="connsiteX0" fmla="*/ 0 w 3011795"/>
                  <a:gd name="connsiteY0" fmla="*/ 0 h 620712"/>
                  <a:gd name="connsiteX1" fmla="*/ 3011795 w 3011795"/>
                  <a:gd name="connsiteY1" fmla="*/ 0 h 620712"/>
                  <a:gd name="connsiteX2" fmla="*/ 3011795 w 3011795"/>
                  <a:gd name="connsiteY2" fmla="*/ 620712 h 620712"/>
                  <a:gd name="connsiteX3" fmla="*/ 0 w 3011795"/>
                  <a:gd name="connsiteY3" fmla="*/ 620712 h 62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1795" h="620712">
                    <a:moveTo>
                      <a:pt x="0" y="0"/>
                    </a:moveTo>
                    <a:lnTo>
                      <a:pt x="3011795" y="0"/>
                    </a:lnTo>
                    <a:lnTo>
                      <a:pt x="3011795" y="620712"/>
                    </a:lnTo>
                    <a:lnTo>
                      <a:pt x="0" y="620712"/>
                    </a:lnTo>
                    <a:close/>
                  </a:path>
                </a:pathLst>
              </a:custGeom>
            </p:spPr>
          </p:pic>
        </p:grpSp>
      </p:grp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178594" y="171450"/>
            <a:ext cx="8786813" cy="4814888"/>
          </a:xfrm>
          <a:prstGeom prst="roundRect">
            <a:avLst>
              <a:gd name="adj" fmla="val 5572"/>
            </a:avLst>
          </a:prstGeom>
          <a:solidFill>
            <a:schemeClr val="bg1"/>
          </a:solidFill>
          <a:effectLst>
            <a:outerShdw blurRad="1651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-97499" y="19050"/>
            <a:ext cx="2481792" cy="2552700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6504839" y="19050"/>
            <a:ext cx="2737606" cy="2552700"/>
            <a:chOff x="8677704" y="145143"/>
            <a:chExt cx="3650141" cy="3403600"/>
          </a:xfrm>
        </p:grpSpPr>
        <p:pic>
          <p:nvPicPr>
            <p:cNvPr id="10" name="图片 9"/>
            <p:cNvPicPr/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018789" y="145143"/>
              <a:ext cx="3309056" cy="3403600"/>
            </a:xfrm>
            <a:prstGeom prst="rect">
              <a:avLst/>
            </a:prstGeom>
          </p:spPr>
        </p:pic>
        <p:pic>
          <p:nvPicPr>
            <p:cNvPr id="11" name="图片 10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8677704" y="145143"/>
              <a:ext cx="3302000" cy="3403600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rcRect t="-22806"/>
          <a:stretch>
            <a:fillRect/>
          </a:stretch>
        </p:blipFill>
        <p:spPr>
          <a:xfrm>
            <a:off x="-39262" y="3821785"/>
            <a:ext cx="9222524" cy="132171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1" Type="http://schemas.openxmlformats.org/officeDocument/2006/relationships/theme" Target="../theme/theme1.xml"/><Relationship Id="rId40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21.png"/><Relationship Id="rId38" Type="http://schemas.openxmlformats.org/officeDocument/2006/relationships/image" Target="../media/image20.png"/><Relationship Id="rId37" Type="http://schemas.openxmlformats.org/officeDocument/2006/relationships/image" Target="../media/image19.png"/><Relationship Id="rId36" Type="http://schemas.openxmlformats.org/officeDocument/2006/relationships/image" Target="../media/image2.png"/><Relationship Id="rId35" Type="http://schemas.openxmlformats.org/officeDocument/2006/relationships/image" Target="../media/image1.png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53000">
              <a:schemeClr val="accent1">
                <a:lumMod val="75000"/>
              </a:schemeClr>
            </a:gs>
            <a:gs pos="0">
              <a:schemeClr val="accent1">
                <a:lumMod val="50000"/>
              </a:schemeClr>
            </a:gs>
            <a:gs pos="100000">
              <a:schemeClr val="accent1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 userDrawn="1"/>
        </p:nvSpPr>
        <p:spPr>
          <a:xfrm>
            <a:off x="178594" y="171450"/>
            <a:ext cx="8786813" cy="4814888"/>
          </a:xfrm>
          <a:prstGeom prst="roundRect">
            <a:avLst>
              <a:gd name="adj" fmla="val 5572"/>
            </a:avLst>
          </a:prstGeom>
          <a:solidFill>
            <a:schemeClr val="bg1"/>
          </a:solidFill>
          <a:effectLst>
            <a:outerShdw blurRad="165100" algn="ctr" rotWithShape="0">
              <a:schemeClr val="accent5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-7143" y="0"/>
            <a:ext cx="9151143" cy="5069711"/>
            <a:chOff x="0" y="0"/>
            <a:chExt cx="11785600" cy="6858000"/>
          </a:xfrm>
        </p:grpSpPr>
        <p:pic>
          <p:nvPicPr>
            <p:cNvPr id="21" name="图片 20" descr="中国风纹理"/>
            <p:cNvPicPr>
              <a:picLocks noChangeAspect="1" noChangeArrowheads="1"/>
            </p:cNvPicPr>
            <p:nvPr userDrawn="1"/>
          </p:nvPicPr>
          <p:blipFill>
            <a:blip r:embed="rId35">
              <a:alphaModFix amt="20000"/>
            </a:blip>
            <a:stretch>
              <a:fillRect/>
            </a:stretch>
          </p:blipFill>
          <p:spPr bwMode="auto">
            <a:xfrm>
              <a:off x="0" y="0"/>
              <a:ext cx="6019799" cy="6858000"/>
            </a:xfrm>
            <a:custGeom>
              <a:avLst/>
              <a:gdLst>
                <a:gd name="connsiteX0" fmla="*/ 6224588 w 6224588"/>
                <a:gd name="connsiteY0" fmla="*/ 0 h 12191999"/>
                <a:gd name="connsiteX1" fmla="*/ 6224588 w 6224588"/>
                <a:gd name="connsiteY1" fmla="*/ 12191999 h 12191999"/>
                <a:gd name="connsiteX2" fmla="*/ 0 w 6224588"/>
                <a:gd name="connsiteY2" fmla="*/ 12191999 h 12191999"/>
                <a:gd name="connsiteX3" fmla="*/ 0 w 6224588"/>
                <a:gd name="connsiteY3" fmla="*/ 0 h 1219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4588" h="12191999">
                  <a:moveTo>
                    <a:pt x="6224588" y="0"/>
                  </a:moveTo>
                  <a:lnTo>
                    <a:pt x="6224588" y="12191999"/>
                  </a:lnTo>
                  <a:lnTo>
                    <a:pt x="0" y="12191999"/>
                  </a:lnTo>
                  <a:lnTo>
                    <a:pt x="0" y="0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5" descr="中国风纹理"/>
            <p:cNvPicPr>
              <a:picLocks noChangeAspect="1" noChangeArrowheads="1"/>
            </p:cNvPicPr>
            <p:nvPr userDrawn="1"/>
          </p:nvPicPr>
          <p:blipFill>
            <a:blip r:embed="rId36">
              <a:alphaModFix amt="20000"/>
            </a:blip>
            <a:stretch>
              <a:fillRect/>
            </a:stretch>
          </p:blipFill>
          <p:spPr bwMode="auto">
            <a:xfrm>
              <a:off x="6004560" y="0"/>
              <a:ext cx="5781040" cy="6858000"/>
            </a:xfrm>
            <a:custGeom>
              <a:avLst/>
              <a:gdLst>
                <a:gd name="connsiteX0" fmla="*/ 6224588 w 6224588"/>
                <a:gd name="connsiteY0" fmla="*/ 0 h 12191999"/>
                <a:gd name="connsiteX1" fmla="*/ 6224588 w 6224588"/>
                <a:gd name="connsiteY1" fmla="*/ 12191999 h 12191999"/>
                <a:gd name="connsiteX2" fmla="*/ 0 w 6224588"/>
                <a:gd name="connsiteY2" fmla="*/ 12191999 h 12191999"/>
                <a:gd name="connsiteX3" fmla="*/ 0 w 6224588"/>
                <a:gd name="connsiteY3" fmla="*/ 0 h 1219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4588" h="12191999">
                  <a:moveTo>
                    <a:pt x="6224588" y="0"/>
                  </a:moveTo>
                  <a:lnTo>
                    <a:pt x="6224588" y="12191999"/>
                  </a:lnTo>
                  <a:lnTo>
                    <a:pt x="0" y="12191999"/>
                  </a:lnTo>
                  <a:lnTo>
                    <a:pt x="0" y="0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图片 6"/>
          <p:cNvPicPr/>
          <p:nvPr userDrawn="1"/>
        </p:nvPicPr>
        <p:blipFill>
          <a:blip r:embed="rId37"/>
          <a:stretch>
            <a:fillRect/>
          </a:stretch>
        </p:blipFill>
        <p:spPr>
          <a:xfrm rot="10800000">
            <a:off x="-828600" y="6163"/>
            <a:ext cx="3460375" cy="685799"/>
          </a:xfrm>
          <a:custGeom>
            <a:avLst/>
            <a:gdLst>
              <a:gd name="connsiteX0" fmla="*/ 0 w 3676650"/>
              <a:gd name="connsiteY0" fmla="*/ 0 h 728662"/>
              <a:gd name="connsiteX1" fmla="*/ 3676650 w 3676650"/>
              <a:gd name="connsiteY1" fmla="*/ 0 h 728662"/>
              <a:gd name="connsiteX2" fmla="*/ 3676650 w 3676650"/>
              <a:gd name="connsiteY2" fmla="*/ 728662 h 728662"/>
              <a:gd name="connsiteX3" fmla="*/ 0 w 3676650"/>
              <a:gd name="connsiteY3" fmla="*/ 728662 h 728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6650" h="728662">
                <a:moveTo>
                  <a:pt x="0" y="0"/>
                </a:moveTo>
                <a:lnTo>
                  <a:pt x="3676650" y="0"/>
                </a:lnTo>
                <a:lnTo>
                  <a:pt x="3676650" y="728662"/>
                </a:lnTo>
                <a:lnTo>
                  <a:pt x="0" y="728662"/>
                </a:lnTo>
                <a:close/>
              </a:path>
            </a:pathLst>
          </a:custGeom>
        </p:spPr>
      </p:pic>
      <p:pic>
        <p:nvPicPr>
          <p:cNvPr id="8" name="图片 7"/>
          <p:cNvPicPr/>
          <p:nvPr userDrawn="1"/>
        </p:nvPicPr>
        <p:blipFill>
          <a:blip r:embed="rId38"/>
          <a:stretch>
            <a:fillRect/>
          </a:stretch>
        </p:blipFill>
        <p:spPr>
          <a:xfrm rot="10800000">
            <a:off x="6804248" y="113"/>
            <a:ext cx="2410152" cy="477659"/>
          </a:xfrm>
          <a:custGeom>
            <a:avLst/>
            <a:gdLst>
              <a:gd name="connsiteX0" fmla="*/ 0 w 3676650"/>
              <a:gd name="connsiteY0" fmla="*/ 0 h 728662"/>
              <a:gd name="connsiteX1" fmla="*/ 3676650 w 3676650"/>
              <a:gd name="connsiteY1" fmla="*/ 0 h 728662"/>
              <a:gd name="connsiteX2" fmla="*/ 3676650 w 3676650"/>
              <a:gd name="connsiteY2" fmla="*/ 728662 h 728662"/>
              <a:gd name="connsiteX3" fmla="*/ 0 w 3676650"/>
              <a:gd name="connsiteY3" fmla="*/ 728662 h 728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6650" h="728662">
                <a:moveTo>
                  <a:pt x="0" y="0"/>
                </a:moveTo>
                <a:lnTo>
                  <a:pt x="3676650" y="0"/>
                </a:lnTo>
                <a:lnTo>
                  <a:pt x="3676650" y="728662"/>
                </a:lnTo>
                <a:lnTo>
                  <a:pt x="0" y="728662"/>
                </a:lnTo>
                <a:close/>
              </a:path>
            </a:pathLst>
          </a:custGeom>
        </p:spPr>
      </p:pic>
      <p:pic>
        <p:nvPicPr>
          <p:cNvPr id="22" name="图片 1073743875" descr="学科网 zxxk.com"/>
          <p:cNvPicPr>
            <a:picLocks noChangeAspect="1"/>
          </p:cNvPicPr>
          <p:nvPr/>
        </p:nvPicPr>
        <p:blipFill>
          <a:blip r:embed="rId39" r:link="rId4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48"/>
          <p:cNvSpPr txBox="1"/>
          <p:nvPr/>
        </p:nvSpPr>
        <p:spPr>
          <a:xfrm>
            <a:off x="3492133" y="1564139"/>
            <a:ext cx="5414206" cy="852805"/>
          </a:xfrm>
          <a:prstGeom prst="rect">
            <a:avLst/>
          </a:prstGeom>
          <a:solidFill>
            <a:schemeClr val="bg1">
              <a:alpha val="8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51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4 </a:t>
            </a:r>
            <a:r>
              <a:rPr lang="zh-CN" altLang="en-US" sz="51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灯  笼</a:t>
            </a:r>
            <a:endParaRPr lang="zh-CN" altLang="en-US" sz="51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3402"/>
          <a:stretch>
            <a:fillRect/>
          </a:stretch>
        </p:blipFill>
        <p:spPr>
          <a:xfrm>
            <a:off x="395536" y="1563638"/>
            <a:ext cx="3096344" cy="3384376"/>
          </a:xfrm>
          <a:prstGeom prst="rect">
            <a:avLst/>
          </a:prstGeom>
        </p:spPr>
      </p:pic>
      <p:pic>
        <p:nvPicPr>
          <p:cNvPr id="2" name="图片 1" descr="21图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3660" y="0"/>
            <a:ext cx="1450340" cy="3530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971550" y="1347470"/>
            <a:ext cx="7078980" cy="2707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7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作者在文中说“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灯笼的缘结得太多了，记忆的网里挤着的就都是</a:t>
            </a:r>
            <a:r>
              <a:rPr lang="zh-CN" altLang="en-US" sz="27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”。</a:t>
            </a:r>
            <a:endParaRPr lang="zh-CN" altLang="en-US" sz="27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7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7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跳读课文，梳理并概括出作者与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哪些</a:t>
            </a:r>
            <a:r>
              <a:rPr lang="en-US" altLang="zh-CN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“</a:t>
            </a:r>
            <a:r>
              <a:rPr lang="zh-CN" altLang="en-US" sz="27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灯笼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7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结缘？体会作者在</a:t>
            </a:r>
            <a:r>
              <a:rPr lang="en-US" altLang="zh-CN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灯笼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”中寄寓</a:t>
            </a:r>
            <a:r>
              <a:rPr lang="en-US" altLang="zh-CN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7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哪些</a:t>
            </a:r>
            <a:r>
              <a:rPr lang="zh-CN" altLang="en-US" sz="27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情感？</a:t>
            </a:r>
            <a:endParaRPr lang="zh-CN" altLang="en-US" sz="27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3635144" y="466249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梳理事件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9070" y="1131570"/>
          <a:ext cx="8781415" cy="3362960"/>
        </p:xfrm>
        <a:graphic>
          <a:graphicData uri="http://schemas.openxmlformats.org/drawingml/2006/table">
            <a:tbl>
              <a:tblPr/>
              <a:tblGrid>
                <a:gridCol w="1498600"/>
                <a:gridCol w="3952240"/>
                <a:gridCol w="2515235"/>
                <a:gridCol w="815340"/>
              </a:tblGrid>
              <a:tr h="480695">
                <a:tc>
                  <a:txBody>
                    <a:bodyPr wrap="square"/>
                    <a:p>
                      <a:pPr algn="ctr"/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灯笼类型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具体事件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寄寓的情感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角度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820">
                <a:tc>
                  <a:txBody>
                    <a:bodyPr wrap="square"/>
                    <a:p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照明灯笼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挑灯笼迎祖父，</a:t>
                      </a:r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听赶考故事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p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①_</a:t>
                      </a:r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_______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_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____</a:t>
                      </a:r>
                      <a:endParaRPr lang="zh-CN" altLang="en-US" sz="2400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3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纱灯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②_____________________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_</a:t>
                      </a:r>
                      <a:endParaRPr lang="zh-CN" altLang="en-US" sz="2400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995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红灯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村头挂红灯，慰藉孤行客</a:t>
                      </a:r>
                      <a:endParaRPr lang="zh-CN" altLang="en-US" sz="2400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③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_</a:t>
                      </a:r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_______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__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___ </a:t>
                      </a:r>
                      <a:endParaRPr lang="zh-CN" altLang="en-US" sz="2400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跑马灯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5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官衔灯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朱红纱灯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④__________________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____</a:t>
                      </a:r>
                      <a:endParaRPr lang="zh-CN" altLang="en-US" sz="2400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2880129" y="555784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灯笼事件与情感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梳理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43880" y="1635760"/>
            <a:ext cx="2512060" cy="42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 eaLnBrk="1" hangingPunct="1">
              <a:lnSpc>
                <a:spcPct val="9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祖孙情笃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en-US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ǔ</a:t>
            </a:r>
            <a:endParaRPr lang="en-US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lnSpc>
                <a:spcPct val="100000"/>
              </a:lnSpc>
            </a:pP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1" hangingPunct="1">
              <a:lnSpc>
                <a:spcPct val="100000"/>
              </a:lnSpc>
            </a:pP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91640" y="2057400"/>
            <a:ext cx="3919220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接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纱灯，上下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灯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43880" y="2103120"/>
            <a:ext cx="2486660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 eaLnBrk="1" hangingPunct="1"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母子情深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63560" y="1924050"/>
            <a:ext cx="802005" cy="4603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400">
                <a:solidFill>
                  <a:srgbClr val="FF0000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亲情</a:t>
            </a:r>
            <a:endParaRPr lang="zh-CN" altLang="en-US" sz="2400">
              <a:solidFill>
                <a:srgbClr val="FF0000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615940" y="2589530"/>
            <a:ext cx="25476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 eaLnBrk="1" hangingPunct="1">
              <a:lnSpc>
                <a:spcPct val="10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温暖他人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12595" y="3075940"/>
            <a:ext cx="3931285" cy="47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 eaLnBrk="1" latinLnBrk="0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元宵节看灯笼，随灯入梦</a:t>
            </a:r>
            <a:endParaRPr lang="zh-CN" altLang="en-US" sz="2400" b="1" dirty="0">
              <a:solidFill>
                <a:srgbClr val="00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n-ea"/>
              <a:sym typeface="宋体" panose="02010600030101010101" pitchFamily="2" charset="-122"/>
            </a:endParaRPr>
          </a:p>
          <a:p>
            <a:pPr marL="0" indent="0" algn="ctr" eaLnBrk="1" hangingPunct="1">
              <a:lnSpc>
                <a:spcPct val="10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eaLnBrk="1" hangingPunct="1">
              <a:lnSpc>
                <a:spcPct val="10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625465" y="3089275"/>
            <a:ext cx="2530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 eaLnBrk="1" hangingPunct="1"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怀念青春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欢乐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691640" y="3575685"/>
            <a:ext cx="3887470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族姊远嫁，挂灯笼显华贵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51500" y="3580130"/>
            <a:ext cx="2479040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伤感岁月沧桑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1691640" y="4025265"/>
            <a:ext cx="39522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 eaLnBrk="1" hangingPunct="1">
              <a:lnSpc>
                <a:spcPct val="100000"/>
              </a:lnSpc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用朱红在纱灯上描宋体字</a:t>
            </a:r>
            <a:endParaRPr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43880" y="4070985"/>
            <a:ext cx="25361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>
              <a:buNone/>
            </a:pPr>
            <a:r>
              <a:rPr lang="zh-CN" altLang="zh-CN" sz="24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喜爱雅致</a:t>
            </a:r>
            <a:r>
              <a:rPr lang="zh-CN" altLang="en-US" sz="24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文化</a:t>
            </a:r>
            <a:endParaRPr lang="zh-CN" altLang="en-US" sz="2400" b="1" kern="0" spc="23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38160" y="3567430"/>
            <a:ext cx="794385" cy="4603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400">
                <a:solidFill>
                  <a:srgbClr val="FF0000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岁月</a:t>
            </a:r>
            <a:endParaRPr lang="zh-CN" altLang="en-US" sz="2400">
              <a:solidFill>
                <a:srgbClr val="FF0000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8480" y="4045585"/>
            <a:ext cx="802005" cy="4603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400">
                <a:solidFill>
                  <a:srgbClr val="FF0000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文化</a:t>
            </a:r>
            <a:endParaRPr lang="zh-CN" altLang="en-US" sz="2400">
              <a:solidFill>
                <a:srgbClr val="FF0000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63560" y="2643505"/>
            <a:ext cx="818515" cy="82994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400">
                <a:solidFill>
                  <a:srgbClr val="FF0000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乡情民俗</a:t>
            </a:r>
            <a:endParaRPr lang="zh-CN" altLang="en-US" sz="2400">
              <a:solidFill>
                <a:srgbClr val="FF0000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3" grpId="0"/>
      <p:bldP spid="2" grpId="0"/>
      <p:bldP spid="21" grpId="0"/>
      <p:bldP spid="23" grpId="0"/>
      <p:bldP spid="25" grpId="0"/>
      <p:bldP spid="33" grpId="0"/>
      <p:bldP spid="34" grpId="0"/>
      <p:bldP spid="50" grpId="0"/>
      <p:bldP spid="30" grpId="0"/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9070" y="1505585"/>
          <a:ext cx="8801100" cy="1930400"/>
        </p:xfrm>
        <a:graphic>
          <a:graphicData uri="http://schemas.openxmlformats.org/drawingml/2006/table">
            <a:tbl>
              <a:tblPr/>
              <a:tblGrid>
                <a:gridCol w="1534160"/>
                <a:gridCol w="2982595"/>
                <a:gridCol w="3279140"/>
                <a:gridCol w="1005205"/>
              </a:tblGrid>
              <a:tr h="457200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灯笼类型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具体事件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寄寓的情感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角度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宫灯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营帐灯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火把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⑤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_</a:t>
                      </a:r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_______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_____</a:t>
                      </a:r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_______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_____</a:t>
                      </a:r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___</a:t>
                      </a:r>
                      <a:r>
                        <a:rPr lang="en-US" altLang="zh-CN" sz="2400" b="1" u="sng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</a:t>
                      </a:r>
                      <a:endParaRPr lang="en-US" altLang="zh-CN" sz="2400" b="1" u="sng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 sz="2400" b="1" u="sng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 vert="horz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矩形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17370" y="2312035"/>
            <a:ext cx="393128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 eaLnBrk="1" hangingPunct="1">
              <a:lnSpc>
                <a:spcPct val="150000"/>
              </a:lnSpc>
            </a:pPr>
            <a:endParaRPr lang="zh-CN" altLang="en-US" sz="2400" b="1" dirty="0">
              <a:solidFill>
                <a:srgbClr val="00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n-ea"/>
              <a:sym typeface="宋体" panose="02010600030101010101" pitchFamily="2" charset="-122"/>
            </a:endParaRPr>
          </a:p>
          <a:p>
            <a:pPr marL="0" indent="0" algn="ctr" eaLnBrk="1" hangingPunct="1">
              <a:lnSpc>
                <a:spcPct val="10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eaLnBrk="1" hangingPunct="1">
              <a:lnSpc>
                <a:spcPct val="10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2880129" y="844074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灯笼事件与情感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梳理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1475740" y="3651885"/>
            <a:ext cx="979170" cy="485775"/>
          </a:xfrm>
          <a:prstGeom prst="rightArrow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箭头连接符 2"/>
          <p:cNvCxnSpPr/>
          <p:nvPr/>
        </p:nvCxnSpPr>
        <p:spPr>
          <a:xfrm>
            <a:off x="395605" y="3003550"/>
            <a:ext cx="28765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1817370" y="2499995"/>
            <a:ext cx="28892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联想到“挑灯看剑”的名将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06620" y="2427605"/>
            <a:ext cx="32258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>
              <a:buNone/>
            </a:pPr>
            <a:r>
              <a:rPr lang="en-US" altLang="zh-CN" sz="24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altLang="zh-CN" sz="24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表达做</a:t>
            </a:r>
            <a:r>
              <a:rPr lang="en-US" altLang="zh-CN" sz="24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4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马前卒</a:t>
            </a:r>
            <a:r>
              <a:rPr lang="en-US" altLang="zh-CN" sz="24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400" b="1" kern="0" spc="2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的誓源</a:t>
            </a:r>
            <a:endParaRPr lang="zh-CN" altLang="en-US" sz="2400" b="1" kern="0" spc="23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91640" y="1995805"/>
            <a:ext cx="3557270" cy="47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l" eaLnBrk="1" latinLnBrk="0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由宫灯联想到汉献帝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eaLnBrk="1" hangingPunct="1">
              <a:lnSpc>
                <a:spcPct val="100000"/>
              </a:lnSpc>
            </a:pP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06620" y="1995805"/>
            <a:ext cx="3225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 eaLnBrk="1" hangingPunct="1"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感叹历史况味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06080" y="2009140"/>
            <a:ext cx="930910" cy="4603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400">
                <a:solidFill>
                  <a:srgbClr val="FF0000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历史</a:t>
            </a:r>
            <a:endParaRPr lang="zh-CN" altLang="en-US" sz="2400">
              <a:solidFill>
                <a:srgbClr val="FF0000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57185" y="2499995"/>
            <a:ext cx="944880" cy="82994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400">
                <a:solidFill>
                  <a:srgbClr val="FF0000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家国大义</a:t>
            </a:r>
            <a:endParaRPr lang="zh-CN" altLang="en-US" sz="2400">
              <a:solidFill>
                <a:srgbClr val="FF0000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30" grpId="0"/>
      <p:bldP spid="5" grpId="0"/>
      <p:bldP spid="6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467677" y="843018"/>
            <a:ext cx="8689975" cy="58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sz="2700" b="1">
                <a:latin typeface="宋体" panose="02010600030101010101" pitchFamily="2" charset="-122"/>
              </a:rPr>
              <a:t>在这些事件中，作者蕴含的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</a:rPr>
              <a:t>情感</a:t>
            </a:r>
            <a:r>
              <a:rPr lang="zh-CN" altLang="en-US" sz="2700" b="1">
                <a:latin typeface="宋体" panose="02010600030101010101" pitchFamily="2" charset="-122"/>
              </a:rPr>
              <a:t>发生了哪些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</a:rPr>
              <a:t>变化</a:t>
            </a:r>
            <a:r>
              <a:rPr lang="zh-CN" sz="2700" b="1">
                <a:latin typeface="宋体" panose="02010600030101010101" pitchFamily="2" charset="-122"/>
              </a:rPr>
              <a:t>？</a:t>
            </a:r>
            <a:endParaRPr lang="zh-CN" sz="27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" y="3219450"/>
            <a:ext cx="980440" cy="50673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思念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1115695" y="2643505"/>
            <a:ext cx="575945" cy="60261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115695" y="2136775"/>
            <a:ext cx="2227580" cy="50673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感动和欢乐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2555875" y="2499360"/>
            <a:ext cx="575945" cy="64833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627630" y="3075305"/>
            <a:ext cx="2227580" cy="50673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淡淡的失落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067810" y="2715260"/>
            <a:ext cx="1008380" cy="53086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855210" y="2283460"/>
            <a:ext cx="1042670" cy="50673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怜悯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5652135" y="1779270"/>
            <a:ext cx="1008380" cy="64833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732270" y="1491615"/>
            <a:ext cx="1042670" cy="50673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悲壮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227012" y="688078"/>
            <a:ext cx="8689975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本文所述之事多而杂，却能连缀成篇，这得益于作者机巧的构思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双线并行。请你找出本文的线索，并做简要分析。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981200"/>
            <a:ext cx="311150" cy="741363"/>
          </a:xfrm>
          <a:prstGeom prst="rect">
            <a:avLst/>
          </a:prstGeom>
          <a:solidFill>
            <a:srgbClr val="E4EF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明线</a:t>
            </a:r>
            <a:endParaRPr lang="zh-CN" altLang="en-US" sz="2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5400000">
            <a:off x="1001713" y="2301875"/>
            <a:ext cx="196850" cy="98425"/>
          </a:xfrm>
          <a:prstGeom prst="triangle">
            <a:avLst/>
          </a:prstGeom>
          <a:solidFill>
            <a:srgbClr val="FBC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725930" y="1779270"/>
            <a:ext cx="6852920" cy="1397635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①“灯笼”</a:t>
            </a:r>
            <a:r>
              <a:rPr lang="zh-CN" altLang="en-US" sz="2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本文的</a:t>
            </a:r>
            <a:r>
              <a:rPr lang="zh-CN" altLang="en-US" sz="2200" b="1" spc="-15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线索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200" b="1" spc="-15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贯穿全文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，串联各个材料，文章所有的叙事都与“灯笼”有关；</a:t>
            </a:r>
            <a:r>
              <a:rPr lang="en-US" altLang="zh-CN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“灯笼”</a:t>
            </a:r>
            <a:r>
              <a:rPr lang="zh-CN" altLang="en-US" sz="2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作为</a:t>
            </a:r>
            <a:r>
              <a:rPr lang="zh-CN" altLang="en-US" sz="2200" b="1" spc="-15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载体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200" b="1" spc="-15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寄托情感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200" b="1" spc="-150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寄托了作者对故乡和亲人的怀念，从而引发他对国家的责任担当意识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 spc="-15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6338" y="1981200"/>
            <a:ext cx="309562" cy="741363"/>
          </a:xfrm>
          <a:prstGeom prst="rect">
            <a:avLst/>
          </a:prstGeom>
          <a:solidFill>
            <a:srgbClr val="FCD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灯笼</a:t>
            </a:r>
            <a:endParaRPr lang="zh-CN" altLang="en-US" sz="2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260" y="3579178"/>
            <a:ext cx="311150" cy="741362"/>
          </a:xfrm>
          <a:prstGeom prst="rect">
            <a:avLst/>
          </a:prstGeom>
          <a:solidFill>
            <a:srgbClr val="E4EF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暗线</a:t>
            </a:r>
            <a:endParaRPr lang="zh-CN" altLang="en-US" sz="2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994093" y="3900170"/>
            <a:ext cx="196850" cy="98425"/>
          </a:xfrm>
          <a:prstGeom prst="triangle">
            <a:avLst/>
          </a:prstGeom>
          <a:solidFill>
            <a:srgbClr val="FBC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2784793" y="3363595"/>
            <a:ext cx="5697537" cy="1419225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大部分段落描写</a:t>
            </a:r>
            <a:r>
              <a:rPr lang="zh-CN" altLang="en-US" sz="2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早年乡村生活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</a:t>
            </a:r>
            <a:r>
              <a:rPr lang="zh-CN" altLang="en-US" sz="2200" b="1" spc="-15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深情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；最后延伸到</a:t>
            </a:r>
            <a:r>
              <a:rPr lang="zh-CN" altLang="en-US" sz="2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历史人物和历史事件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2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表现出</a:t>
            </a:r>
            <a:r>
              <a:rPr lang="zh-CN" altLang="en-US" sz="2200" b="1" spc="-15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激情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，尤其是最后一句“数燎原的一把烈火！</a:t>
            </a:r>
            <a:r>
              <a:rPr lang="en-US" altLang="zh-CN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 spc="-1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表现出作者最高亢、最激越的感情。</a:t>
            </a:r>
            <a:endParaRPr lang="zh-CN" altLang="en-US" sz="2200" b="1" spc="-15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68718" y="3579178"/>
            <a:ext cx="1441450" cy="741362"/>
          </a:xfrm>
          <a:prstGeom prst="rect">
            <a:avLst/>
          </a:prstGeom>
          <a:solidFill>
            <a:srgbClr val="FCD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情感（深情→激情）</a:t>
            </a:r>
            <a:endParaRPr lang="zh-CN" altLang="en-US" sz="2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244" y="707167"/>
            <a:ext cx="5683513" cy="425082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024288" y="692461"/>
            <a:ext cx="4459288" cy="4082152"/>
            <a:chOff x="2024288" y="692461"/>
            <a:chExt cx="4459288" cy="4082152"/>
          </a:xfrm>
        </p:grpSpPr>
        <p:sp>
          <p:nvSpPr>
            <p:cNvPr id="10" name="TextBox 4"/>
            <p:cNvSpPr txBox="1">
              <a:spLocks noChangeArrowheads="1"/>
            </p:cNvSpPr>
            <p:nvPr/>
          </p:nvSpPr>
          <p:spPr bwMode="auto">
            <a:xfrm>
              <a:off x="4680012" y="692461"/>
              <a:ext cx="979153" cy="476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灯 笼</a:t>
              </a:r>
              <a:endParaRPr lang="en-US" altLang="zh-CN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TextBox 4"/>
            <p:cNvSpPr txBox="1">
              <a:spLocks noChangeArrowheads="1"/>
            </p:cNvSpPr>
            <p:nvPr/>
          </p:nvSpPr>
          <p:spPr bwMode="auto">
            <a:xfrm>
              <a:off x="3095836" y="1321700"/>
              <a:ext cx="2376264" cy="380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开篇说“火”引灯笼</a:t>
              </a:r>
              <a:endParaRPr lang="en-US" altLang="zh-CN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TextBox 4"/>
            <p:cNvSpPr txBox="1">
              <a:spLocks noChangeArrowheads="1"/>
            </p:cNvSpPr>
            <p:nvPr/>
          </p:nvSpPr>
          <p:spPr bwMode="auto">
            <a:xfrm>
              <a:off x="3122240" y="3912057"/>
              <a:ext cx="2323455" cy="380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结尾说“火”寄壮志</a:t>
              </a:r>
              <a:endParaRPr lang="en-US" altLang="zh-CN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544108" y="1761055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挑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774940" y="1943162"/>
              <a:ext cx="461665" cy="32350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灯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917263" y="2157911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看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021911" y="2415266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剑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241267" y="1791716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献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45915" y="2061266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帝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75228" y="2320786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宫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517737" y="2625717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灯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929653" y="1851621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纱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72573" y="2083585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灯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59377" y="2356277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描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79739" y="2650085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红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325068" y="1920646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族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473178" y="2131585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姊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79134" y="2371243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远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610908" y="2621700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嫁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44677" y="1914770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611640" y="2130325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宵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490221" y="2358388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张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457111" y="2625717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灯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159161" y="1868738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村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979634" y="2119166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头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920925" y="2410714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红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914887" y="2714178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灯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818645" y="1799942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上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93960" y="2096083"/>
              <a:ext cx="461665" cy="2814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下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601691" y="2414744"/>
              <a:ext cx="461665" cy="2814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灯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576888" y="2745903"/>
              <a:ext cx="461665" cy="2814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学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302138" y="1930617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灯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130121" y="2195866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迎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024288" y="2493486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祖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024288" y="2773242"/>
              <a:ext cx="461665" cy="313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父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050031" y="2029609"/>
              <a:ext cx="430887" cy="15248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b="1">
                  <a:latin typeface="黑体" panose="02010609060101010101" pitchFamily="49" charset="-122"/>
                  <a:ea typeface="黑体" panose="02010609060101010101" pitchFamily="49" charset="-122"/>
                </a:rPr>
                <a:t>回忆联想画灯笼</a:t>
              </a:r>
              <a:endParaRPr lang="zh-CN" altLang="en-US" sz="1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0" name="TextBox 4"/>
            <p:cNvSpPr txBox="1">
              <a:spLocks noChangeArrowheads="1"/>
            </p:cNvSpPr>
            <p:nvPr/>
          </p:nvSpPr>
          <p:spPr bwMode="auto">
            <a:xfrm>
              <a:off x="3115745" y="4394060"/>
              <a:ext cx="2376264" cy="380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喜爱灯笼  家国情怀</a:t>
              </a:r>
              <a:endParaRPr lang="en-US" altLang="zh-CN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021910" y="2819700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家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907273" y="3120096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国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706060" y="3382224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459638" y="2912742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历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414778" y="3198467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史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303405" y="3488161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141436" y="2905612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041742" y="3172294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化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910603" y="3448125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597432" y="2869145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岁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492707" y="3092937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361568" y="3372164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482371" y="2869145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青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574890" y="3061643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706029" y="3286066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31888" y="2954183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邻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024329" y="3166043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129727" y="3419727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627191" y="2994360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母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701055" y="3225594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子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818645" y="3466085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2105076" y="2995371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祖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2224358" y="3215158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孙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394254" y="3440294"/>
              <a:ext cx="461665" cy="3473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</a:t>
              </a:r>
              <a:endPara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3393440" y="267335"/>
            <a:ext cx="1620520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3563389" y="915194"/>
            <a:ext cx="2316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品味诗化语言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4"/>
          <p:cNvSpPr>
            <a:spLocks noChangeArrowheads="1"/>
          </p:cNvSpPr>
          <p:nvPr/>
        </p:nvSpPr>
        <p:spPr bwMode="auto">
          <a:xfrm>
            <a:off x="389890" y="1491615"/>
            <a:ext cx="837946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吴伯箫的语言艺术在于他对诗意的追求和创造</a:t>
            </a:r>
            <a:r>
              <a:rPr lang="zh-CN" altLang="en-US" sz="25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追求一种精美的风范</a:t>
            </a:r>
            <a:r>
              <a:rPr lang="zh-CN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。这种精美，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兼用通俗口语与雅致文言，形成一种</a:t>
            </a:r>
            <a:r>
              <a:rPr lang="en-US" altLang="zh-CN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有意味的形式</a:t>
            </a:r>
            <a:r>
              <a:rPr lang="en-US" altLang="zh-CN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5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仿照示例，再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找出几处精彩语句</a:t>
            </a:r>
            <a:r>
              <a:rPr lang="zh-CN" altLang="en-US" sz="25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进行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赏析，可以从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修辞手法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表达方式</a:t>
            </a:r>
            <a:r>
              <a:rPr lang="zh-CN" altLang="en-US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等方面考虑</a:t>
            </a:r>
            <a:r>
              <a:rPr lang="zh-CN" sz="25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5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946458" y="4160044"/>
            <a:ext cx="1853565" cy="271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771525"/>
            <a:ext cx="8138795" cy="37934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5015" y="627380"/>
            <a:ext cx="1254760" cy="4603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示例：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77990" y="699770"/>
            <a:ext cx="15379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7485" y="561975"/>
            <a:ext cx="8784590" cy="19380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rgbClr val="A92C2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en-US" altLang="zh-CN" sz="2400" b="1">
                <a:solidFill>
                  <a:srgbClr val="A92C2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提起灯笼，就会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想起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三家村的犬吠，村中老头呵狗的声音；就会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想起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庞大的晃荡着的影子，夜行人咕咕噜噜的私语；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想起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祖父雪白的胡须，同洪亮大方的谈吐；坡野里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想起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跳跳的磷火；村边社戏台下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想起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闹嚷嚷的观众、花生篮、冰糖葫芦，台上的小丑、花脸、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司马懿探山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2895" y="2499995"/>
            <a:ext cx="8588375" cy="8299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的修辞，列举了由灯笼想起的一系列人和事，多角度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表现了作者对灯笼的喜爱之情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，一气呵成，富有气势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7485" y="3329940"/>
            <a:ext cx="8784590" cy="8299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rgbClr val="A92C2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雪夜入蔡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与胡人不敢南下牧马的故事是同日月一样亮起了人的耳目的。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60" y="4084320"/>
            <a:ext cx="8588375" cy="8299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引用典故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写出了历史上名将保家卫国的担当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表达对英雄的敬慕之情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42265" y="628015"/>
            <a:ext cx="8510905" cy="9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A92C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本文将描写、叙述、议论和抒情融于一体，自然而然地交错进行，创造了散文的艺术境界。如：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012" y="2139702"/>
            <a:ext cx="868997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    连活活的太阳算着，一切亮光之中，我爱皎洁的月华，如沸的繁星，同一支夜晚来挑着照路的灯笼。提起灯笼，就会想起三家村的犬吠，村中老头呵狗的声音；就会想起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真的，灯笼的缘结得太多了，记忆的网里挤着的就都是。</a:t>
            </a:r>
            <a:endParaRPr lang="en-US" altLang="zh-CN" sz="2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27012" y="2139702"/>
            <a:ext cx="868997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    连活活的太阳算着，一切亮光之中，我爱皎洁的月华，如沸的繁星，同一支夜晚来挑着照路的灯笼。提起灯笼，就会想起三家村的犬吠，村中老头呵狗的声音；就会想起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真的，灯笼的缘结得太多了，记忆的网里挤着的就都是。</a:t>
            </a:r>
            <a:endParaRPr lang="en-US" altLang="zh-CN" sz="2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84849" y="3446215"/>
            <a:ext cx="8461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475739" y="1635512"/>
            <a:ext cx="6437313" cy="56991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描述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自己联想到的与“灯笼”有关的情景。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386715" y="4041775"/>
            <a:ext cx="8466455" cy="88773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总结本段内容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又引出下文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，运用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、拟人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，生动形象地表明脑中有关“灯笼”的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记忆之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怀念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86105" y="1924050"/>
            <a:ext cx="6225540" cy="209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吴伯箫，原名熙成，散文家、教育家。抗日战争时期创作了许多散文，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灯笼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是其中之一；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1938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月辗转抵达延安参加革命。代表作有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《记一辆纺车》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《菜园小记》等，著有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吴伯箫散文选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971550" y="1347153"/>
            <a:ext cx="60674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善于将平凡小事放在历史与现实交映的背景下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1691640" y="1707515"/>
            <a:ext cx="0" cy="29686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"/>
          <p:cNvGrpSpPr/>
          <p:nvPr/>
        </p:nvGrpSpPr>
        <p:grpSpPr>
          <a:xfrm>
            <a:off x="3700467" y="500063"/>
            <a:ext cx="1743066" cy="566737"/>
            <a:chOff x="3314691" y="615935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1" y="715947"/>
              <a:ext cx="442914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0">
              <a:off x="4197346" y="722297"/>
              <a:ext cx="442915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44" y="722297"/>
              <a:ext cx="441327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66" y="730235"/>
              <a:ext cx="441327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3314691" y="615935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作者介绍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608" y="1707515"/>
            <a:ext cx="1917383" cy="23850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013" y="1517650"/>
            <a:ext cx="868997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    记得，做着公正乡绅的祖父，晚年每每被邀去五里遥的城里说事，一去一整天。回家总是很晚的。凑巧若是没有月亮的夜，长工李五和我便须应差去接。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那种熙熙然庭院的静穆，是一辈子思慕着的。</a:t>
            </a:r>
            <a:endParaRPr lang="en-US" altLang="zh-CN" sz="2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2149475" y="830263"/>
            <a:ext cx="4845050" cy="56991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叙述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祖父外出后半夜回家的情景。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7013" y="1517650"/>
            <a:ext cx="868997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    记得，做着公正乡绅的祖父，晚年每每被邀去五里遥的城里说事，一去一整天。回家总是很晚的。凑巧若是没有月亮的夜，长工李五和我便须应差去接。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那种熙熙然庭院的静穆，是一辈子思慕着的。</a:t>
            </a:r>
            <a:endParaRPr lang="en-US" altLang="zh-CN" sz="2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08250" y="2774950"/>
            <a:ext cx="8461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474980" y="3421380"/>
            <a:ext cx="8218170" cy="7893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“静穆”写出了环境氛围，“思慕”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表达了对儿时温馨、平和生活的怀念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2166600" y="117856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1143" y="1454150"/>
            <a:ext cx="868997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    最壮的是塞外点兵，吹角连营，夜深星阑时候，将军在挑灯看剑，那灯笼上你不希望写的几个斗方大字是霍骠姚，是汉将李广，是唐朝裴公吗？雪夜入蔡，与胡人不敢南下牧马的故事是同日月一样亮起了人的耳目的。你听，正萧萧班马鸣也，我愿就是那灯笼下的马前卒。</a:t>
            </a:r>
            <a:endParaRPr lang="en-US" altLang="zh-CN" sz="2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1143" y="1454150"/>
            <a:ext cx="868997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    最壮的是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塞外点兵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吹角连营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，夜深星阑时候，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将军在挑灯看剑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，那灯笼上你不希望写的几个斗方大字是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霍骠姚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，是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汉将李广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，是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唐朝裴公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吗？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雪夜入蔡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，与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胡人不敢南下牧马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的故事是同日月一样亮起了人的耳目的。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你听，正萧萧班马鸣也，我愿就是那灯笼下的马前卒。</a:t>
            </a:r>
            <a:endParaRPr lang="zh-CN" altLang="en-US" sz="2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1763078" y="627063"/>
            <a:ext cx="6110287" cy="56991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叙述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典故以及历史上几位保家卫国的将领。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33575" y="3075940"/>
            <a:ext cx="66738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083935" y="3117850"/>
            <a:ext cx="173482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议论、抒情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323215" y="3651885"/>
            <a:ext cx="8485505" cy="83312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在上文叙述保家卫国的将领之后，回到国难现实，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表明自己愿做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马前卒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驰骋疆场，为国杀敌，抒发爱国之情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6" grpId="0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01700" y="1504950"/>
            <a:ext cx="7340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    唉，壮，于今灯笼又不够了。应该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火把，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探海灯，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燎原的一把烈火！</a:t>
            </a:r>
            <a:endParaRPr lang="en-US" altLang="zh-CN" sz="2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149725" y="2117725"/>
            <a:ext cx="8445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1085850" y="2762250"/>
            <a:ext cx="7156450" cy="142113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承接上一段意思，运用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，连用三个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层层递进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，从个人情感到民族大义的升华，进一步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抒情明志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强烈的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保家卫国的激情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28953" y="1563677"/>
            <a:ext cx="8358188" cy="248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本文以自由的散文化笔法，回忆早年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与“灯笼”相关的一些生活情景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，流露出对灯笼的喜爱、对故乡和亲人的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怀念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之情。由追忆历史，着眼国难现实，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表达了要做抗日“马前卒”的心愿，体现了强烈的保家卫国的时代担当精神。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"/>
          <p:cNvGrpSpPr/>
          <p:nvPr/>
        </p:nvGrpSpPr>
        <p:grpSpPr>
          <a:xfrm>
            <a:off x="3700463" y="771550"/>
            <a:ext cx="1743075" cy="642620"/>
            <a:chOff x="3333750" y="598488"/>
            <a:chExt cx="1743075" cy="642619"/>
          </a:xfrm>
        </p:grpSpPr>
        <p:sp>
          <p:nvSpPr>
            <p:cNvPr id="14" name="圆角矩形 13"/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20470820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2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概括主旨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771525"/>
            <a:ext cx="8394700" cy="392112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675640"/>
            <a:ext cx="8474710" cy="407289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771525"/>
            <a:ext cx="8501380" cy="379349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795655"/>
            <a:ext cx="8369300" cy="389318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771525"/>
            <a:ext cx="8325485" cy="394525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788035"/>
            <a:ext cx="8551545" cy="394779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3275856" y="267494"/>
            <a:ext cx="2194502" cy="583637"/>
            <a:chOff x="70" y="-63"/>
            <a:chExt cx="3457" cy="918"/>
          </a:xfrm>
        </p:grpSpPr>
        <p:sp>
          <p:nvSpPr>
            <p:cNvPr id="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849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172" name="矩形 8"/>
          <p:cNvSpPr>
            <a:spLocks noChangeArrowheads="1"/>
          </p:cNvSpPr>
          <p:nvPr/>
        </p:nvSpPr>
        <p:spPr bwMode="auto">
          <a:xfrm>
            <a:off x="1475105" y="1315085"/>
            <a:ext cx="6325235" cy="260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800"/>
              </a:spcBef>
            </a:pPr>
            <a:r>
              <a:rPr lang="en-US" altLang="zh-CN" sz="25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梳理文中与“灯笼”相关事件，体会作者在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“灯笼”中寄寓的情感</a:t>
            </a:r>
            <a:r>
              <a:rPr lang="en-US" altLang="zh-CN" sz="25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重点</a:t>
            </a:r>
            <a:r>
              <a:rPr lang="en-US" altLang="zh-CN" sz="25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800"/>
              </a:spcBef>
            </a:pPr>
            <a:r>
              <a:rPr lang="en-US" altLang="zh-CN" sz="25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500" b="1"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品味本文的语言，分析多种表达方式综合运用的语言效果</a:t>
            </a:r>
            <a:r>
              <a:rPr lang="en-US" altLang="zh-CN" sz="25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重</a:t>
            </a: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点</a:t>
            </a:r>
            <a:r>
              <a:rPr lang="en-US" altLang="zh-CN" sz="25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800"/>
              </a:spcBef>
            </a:pPr>
            <a:r>
              <a:rPr lang="en-US" altLang="zh-CN" sz="25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理解文中从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“灯笼”到“火把”“烈火”的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情感升华，感受</a:t>
            </a: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家国情怀</a:t>
            </a:r>
            <a:r>
              <a:rPr lang="en-US" altLang="zh-CN" sz="25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难点</a:t>
            </a:r>
            <a:r>
              <a:rPr lang="en-US" altLang="zh-CN" sz="25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21图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3660" y="0"/>
            <a:ext cx="1450340" cy="3530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772795"/>
            <a:ext cx="8356600" cy="403098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Box 47"/>
          <p:cNvSpPr txBox="1">
            <a:spLocks noChangeArrowheads="1"/>
          </p:cNvSpPr>
          <p:nvPr/>
        </p:nvSpPr>
        <p:spPr bwMode="auto">
          <a:xfrm>
            <a:off x="889147" y="1312462"/>
            <a:ext cx="8001000" cy="3121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ts val="600"/>
              </a:spcBef>
              <a:defRPr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争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讼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   ）    领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域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   ）   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斡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旋（    ）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  <a:spcBef>
                <a:spcPts val="600"/>
              </a:spcBef>
              <a:defRPr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静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穆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   ）    思慕          怅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惘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    ）</a:t>
            </a:r>
            <a:b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锵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然（    ）    褪色（    ）   燎原（    ）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  <a:spcBef>
                <a:spcPts val="600"/>
              </a:spcBef>
              <a:defRPr/>
            </a:pP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熙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熙然（    ）  暖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融融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     马前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卒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  <a:spcBef>
                <a:spcPts val="600"/>
              </a:spcBef>
              <a:defRPr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人情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48"/>
          <p:cNvSpPr txBox="1">
            <a:spLocks noChangeArrowheads="1"/>
          </p:cNvSpPr>
          <p:nvPr/>
        </p:nvSpPr>
        <p:spPr bwMode="auto">
          <a:xfrm>
            <a:off x="1909763" y="1403350"/>
            <a:ext cx="8439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DD5341"/>
                </a:solidFill>
                <a:latin typeface="+mn-cs"/>
                <a:ea typeface="宋体" panose="02010600030101010101" pitchFamily="2" charset="-122"/>
              </a:rPr>
              <a:t>sònɡ</a:t>
            </a:r>
            <a:endParaRPr lang="en-US" altLang="zh-CN" sz="2400">
              <a:solidFill>
                <a:srgbClr val="DD5341"/>
              </a:solidFill>
              <a:latin typeface="+mn-cs"/>
              <a:ea typeface="宋体" panose="02010600030101010101" pitchFamily="2" charset="-122"/>
            </a:endParaRPr>
          </a:p>
        </p:txBody>
      </p:sp>
      <p:sp>
        <p:nvSpPr>
          <p:cNvPr id="39" name="TextBox 48"/>
          <p:cNvSpPr txBox="1">
            <a:spLocks noChangeArrowheads="1"/>
          </p:cNvSpPr>
          <p:nvPr/>
        </p:nvSpPr>
        <p:spPr bwMode="auto">
          <a:xfrm>
            <a:off x="4727575" y="1403350"/>
            <a:ext cx="50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yù</a:t>
            </a:r>
            <a:endParaRPr lang="en-US" altLang="zh-CN" sz="2400">
              <a:solidFill>
                <a:srgbClr val="DD5341"/>
              </a:solidFill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0" name="TextBox 48"/>
          <p:cNvSpPr txBox="1">
            <a:spLocks noChangeArrowheads="1"/>
          </p:cNvSpPr>
          <p:nvPr/>
        </p:nvSpPr>
        <p:spPr bwMode="auto">
          <a:xfrm>
            <a:off x="7236039" y="1402984"/>
            <a:ext cx="572770" cy="4603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2400" err="1">
                <a:solidFill>
                  <a:srgbClr val="DD5341"/>
                </a:solidFill>
                <a:highlight>
                  <a:srgbClr val="FFFF00"/>
                </a:highlight>
                <a:latin typeface="+mj-cs"/>
                <a:ea typeface="宋体" panose="02010600030101010101" pitchFamily="2" charset="-122"/>
                <a:cs typeface="+mj-cs"/>
              </a:rPr>
              <a:t>wò</a:t>
            </a:r>
            <a:endParaRPr lang="en-US" altLang="zh-CN" sz="2400" err="1">
              <a:solidFill>
                <a:srgbClr val="DD5341"/>
              </a:solidFill>
              <a:highlight>
                <a:srgbClr val="FFFF00"/>
              </a:highlight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1" name="TextBox 48"/>
          <p:cNvSpPr txBox="1">
            <a:spLocks noChangeArrowheads="1"/>
          </p:cNvSpPr>
          <p:nvPr/>
        </p:nvSpPr>
        <p:spPr bwMode="auto">
          <a:xfrm>
            <a:off x="2065338" y="2036763"/>
            <a:ext cx="6064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mù</a:t>
            </a:r>
            <a:endParaRPr lang="en-US" altLang="zh-CN" sz="2400">
              <a:solidFill>
                <a:srgbClr val="DD5341"/>
              </a:solidFill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2" name="TextBox 48"/>
          <p:cNvSpPr txBox="1">
            <a:spLocks noChangeArrowheads="1"/>
          </p:cNvSpPr>
          <p:nvPr/>
        </p:nvSpPr>
        <p:spPr bwMode="auto">
          <a:xfrm>
            <a:off x="6875780" y="2067243"/>
            <a:ext cx="17106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ch</a:t>
            </a:r>
            <a:r>
              <a:rPr lang="en-US" altLang="zh-CN" sz="2400" b="1">
                <a:solidFill>
                  <a:srgbClr val="DD5341"/>
                </a:solidFill>
                <a:latin typeface="宋体" panose="02010600030101010101" pitchFamily="2" charset="-122"/>
                <a:cs typeface="+mj-cs"/>
              </a:rPr>
              <a:t>à</a:t>
            </a:r>
            <a:r>
              <a:rPr lang="en-US" altLang="zh-CN" sz="2400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nɡw</a:t>
            </a:r>
            <a:r>
              <a:rPr lang="en-US" altLang="zh-CN" sz="2400" b="1">
                <a:solidFill>
                  <a:srgbClr val="DD5341"/>
                </a:solidFill>
                <a:latin typeface="宋体" panose="02010600030101010101" pitchFamily="2" charset="-122"/>
                <a:cs typeface="+mj-cs"/>
              </a:rPr>
              <a:t>ǎ</a:t>
            </a:r>
            <a:r>
              <a:rPr lang="en-US" altLang="zh-CN" sz="2400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nɡ</a:t>
            </a:r>
            <a:endParaRPr lang="en-US" altLang="zh-CN" sz="2400">
              <a:solidFill>
                <a:srgbClr val="DD5341"/>
              </a:solidFill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3" name="TextBox 48"/>
          <p:cNvSpPr txBox="1">
            <a:spLocks noChangeArrowheads="1"/>
          </p:cNvSpPr>
          <p:nvPr/>
        </p:nvSpPr>
        <p:spPr bwMode="auto">
          <a:xfrm>
            <a:off x="4651375" y="2593975"/>
            <a:ext cx="5213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tuì</a:t>
            </a:r>
            <a:endParaRPr lang="en-US" altLang="zh-CN" sz="2400">
              <a:solidFill>
                <a:srgbClr val="DD5341"/>
              </a:solidFill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4" name="TextBox 48"/>
          <p:cNvSpPr txBox="1">
            <a:spLocks noChangeArrowheads="1"/>
          </p:cNvSpPr>
          <p:nvPr/>
        </p:nvSpPr>
        <p:spPr bwMode="auto">
          <a:xfrm>
            <a:off x="7166610" y="2608580"/>
            <a:ext cx="6419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DD5341"/>
                </a:solidFill>
                <a:latin typeface="+mn-cs"/>
                <a:ea typeface="宋体" panose="02010600030101010101" pitchFamily="2" charset="-122"/>
              </a:rPr>
              <a:t>li</a:t>
            </a:r>
            <a:r>
              <a:rPr lang="en-US" altLang="zh-CN" sz="2400" b="1">
                <a:solidFill>
                  <a:srgbClr val="DD5341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>
                <a:solidFill>
                  <a:srgbClr val="DD5341"/>
                </a:solidFill>
                <a:latin typeface="+mn-cs"/>
                <a:ea typeface="宋体" panose="02010600030101010101" pitchFamily="2" charset="-122"/>
              </a:rPr>
              <a:t>o</a:t>
            </a:r>
            <a:endParaRPr lang="en-US" altLang="zh-CN" sz="2400">
              <a:solidFill>
                <a:srgbClr val="DD5341"/>
              </a:solidFill>
              <a:latin typeface="+mn-cs"/>
              <a:ea typeface="宋体" panose="02010600030101010101" pitchFamily="2" charset="-122"/>
            </a:endParaRPr>
          </a:p>
        </p:txBody>
      </p:sp>
      <p:sp>
        <p:nvSpPr>
          <p:cNvPr id="45" name="TextBox 48"/>
          <p:cNvSpPr txBox="1">
            <a:spLocks noChangeArrowheads="1"/>
          </p:cNvSpPr>
          <p:nvPr/>
        </p:nvSpPr>
        <p:spPr bwMode="auto">
          <a:xfrm>
            <a:off x="2400300" y="3222625"/>
            <a:ext cx="4197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xī</a:t>
            </a:r>
            <a:endParaRPr lang="en-US" altLang="zh-CN" sz="2400">
              <a:solidFill>
                <a:srgbClr val="DD5341"/>
              </a:solidFill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7" name="TextBox 48"/>
          <p:cNvSpPr txBox="1">
            <a:spLocks noChangeArrowheads="1"/>
          </p:cNvSpPr>
          <p:nvPr/>
        </p:nvSpPr>
        <p:spPr bwMode="auto">
          <a:xfrm>
            <a:off x="7553325" y="3222625"/>
            <a:ext cx="504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DD5341"/>
                </a:solidFill>
                <a:highlight>
                  <a:srgbClr val="FFFF00"/>
                </a:highlight>
                <a:latin typeface="+mj-cs"/>
                <a:ea typeface="宋体" panose="02010600030101010101" pitchFamily="2" charset="-122"/>
                <a:cs typeface="+mj-cs"/>
              </a:rPr>
              <a:t>zú</a:t>
            </a:r>
            <a:endParaRPr lang="en-US" altLang="zh-CN" sz="2400">
              <a:solidFill>
                <a:srgbClr val="DD5341"/>
              </a:solidFill>
              <a:highlight>
                <a:srgbClr val="FFFF00"/>
              </a:highlight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933825" y="2051050"/>
            <a:ext cx="406400" cy="4476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cxnSp>
        <p:nvCxnSpPr>
          <p:cNvPr id="73" name="直接箭头连接符 72"/>
          <p:cNvCxnSpPr/>
          <p:nvPr/>
        </p:nvCxnSpPr>
        <p:spPr>
          <a:xfrm>
            <a:off x="4353577" y="2355726"/>
            <a:ext cx="134938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8" name="矩形 73"/>
          <p:cNvSpPr>
            <a:spLocks noChangeArrowheads="1"/>
          </p:cNvSpPr>
          <p:nvPr/>
        </p:nvSpPr>
        <p:spPr bwMode="auto">
          <a:xfrm>
            <a:off x="4409232" y="2152627"/>
            <a:ext cx="1084677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注意字形</a:t>
            </a:r>
            <a:endParaRPr lang="zh-CN" altLang="en-US" sz="1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" name="TextBox 48"/>
          <p:cNvSpPr txBox="1">
            <a:spLocks noChangeArrowheads="1"/>
          </p:cNvSpPr>
          <p:nvPr/>
        </p:nvSpPr>
        <p:spPr bwMode="auto">
          <a:xfrm>
            <a:off x="1839913" y="2593975"/>
            <a:ext cx="9131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400" err="1">
                <a:solidFill>
                  <a:srgbClr val="DD5341"/>
                </a:solidFill>
                <a:highlight>
                  <a:srgbClr val="FFFF00"/>
                </a:highlight>
                <a:latin typeface="+mj-cs"/>
                <a:ea typeface="宋体" panose="02010600030101010101" pitchFamily="2" charset="-122"/>
                <a:cs typeface="+mj-cs"/>
              </a:rPr>
              <a:t>qi</a:t>
            </a:r>
            <a:r>
              <a:rPr lang="en-US" altLang="zh-CN" sz="2400" b="1" err="1">
                <a:solidFill>
                  <a:srgbClr val="DD5341"/>
                </a:solidFill>
                <a:highlight>
                  <a:srgbClr val="FFFF00"/>
                </a:highlight>
                <a:latin typeface="宋体" panose="02010600030101010101" pitchFamily="2" charset="-122"/>
                <a:cs typeface="+mj-cs"/>
              </a:rPr>
              <a:t>ā</a:t>
            </a:r>
            <a:r>
              <a:rPr lang="en-US" altLang="zh-CN" sz="2400" err="1">
                <a:solidFill>
                  <a:srgbClr val="DD5341"/>
                </a:solidFill>
                <a:highlight>
                  <a:srgbClr val="FFFF00"/>
                </a:highlight>
                <a:latin typeface="+mj-cs"/>
                <a:ea typeface="宋体" panose="02010600030101010101" pitchFamily="2" charset="-122"/>
                <a:cs typeface="+mj-cs"/>
              </a:rPr>
              <a:t>nɡ</a:t>
            </a:r>
            <a:endParaRPr lang="en-US" altLang="zh-CN" sz="2400" err="1">
              <a:solidFill>
                <a:srgbClr val="DD5341"/>
              </a:solidFill>
              <a:highlight>
                <a:srgbClr val="FFFF00"/>
              </a:highlight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600450" y="2608263"/>
            <a:ext cx="406400" cy="4476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cxnSp>
        <p:nvCxnSpPr>
          <p:cNvPr id="77" name="直接箭头连接符 76"/>
          <p:cNvCxnSpPr/>
          <p:nvPr/>
        </p:nvCxnSpPr>
        <p:spPr>
          <a:xfrm>
            <a:off x="3824287" y="3063418"/>
            <a:ext cx="130175" cy="635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3889375" y="2962275"/>
            <a:ext cx="1648003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偏旁为“衤”</a:t>
            </a:r>
            <a:endParaRPr lang="zh-CN" altLang="en-US" sz="1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609724" y="3871913"/>
            <a:ext cx="694023" cy="4476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cxnSp>
        <p:nvCxnSpPr>
          <p:cNvPr id="83" name="直接箭头连接符 82"/>
          <p:cNvCxnSpPr>
            <a:stCxn id="82" idx="2"/>
          </p:cNvCxnSpPr>
          <p:nvPr/>
        </p:nvCxnSpPr>
        <p:spPr>
          <a:xfrm flipH="1">
            <a:off x="1812926" y="4319588"/>
            <a:ext cx="143810" cy="1460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1007703" y="4447840"/>
            <a:ext cx="2016844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区别于“事故”</a:t>
            </a:r>
            <a:endParaRPr lang="zh-CN" altLang="en-US" sz="1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763" y="2698072"/>
            <a:ext cx="129265" cy="25853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473" y="2699134"/>
            <a:ext cx="133305" cy="27872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975" y="2172550"/>
            <a:ext cx="120649" cy="27346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370" y="2312475"/>
            <a:ext cx="169660" cy="133305"/>
          </a:xfrm>
          <a:prstGeom prst="rect">
            <a:avLst/>
          </a:prstGeom>
        </p:spPr>
      </p:pic>
      <p:grpSp>
        <p:nvGrpSpPr>
          <p:cNvPr id="27" name="组合 2"/>
          <p:cNvGrpSpPr/>
          <p:nvPr/>
        </p:nvGrpSpPr>
        <p:grpSpPr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28" name="圆角矩形 27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读一读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3651019" y="695484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字词清单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9" grpId="0"/>
      <p:bldP spid="43" grpId="0"/>
      <p:bldP spid="44" grpId="0"/>
      <p:bldP spid="45" grpId="0"/>
      <p:bldP spid="71" grpId="0" bldLvl="0" animBg="1"/>
      <p:bldP spid="11298" grpId="0"/>
      <p:bldP spid="75" grpId="0"/>
      <p:bldP spid="76" grpId="0" bldLvl="0" animBg="1"/>
      <p:bldP spid="78" grpId="0"/>
      <p:bldP spid="82" grpId="0" bldLvl="0" animBg="1"/>
      <p:bldP spid="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7"/>
          <p:cNvSpPr txBox="1">
            <a:spLocks noChangeArrowheads="1"/>
          </p:cNvSpPr>
          <p:nvPr/>
        </p:nvSpPr>
        <p:spPr bwMode="auto">
          <a:xfrm>
            <a:off x="791580" y="876468"/>
            <a:ext cx="8001000" cy="3276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溺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炕（    ）   恐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吓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   ）　 神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龛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犬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吠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   ）   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磷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火（    ）   闹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嚷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嚷（    ）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司马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懿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   ） 乡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绅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   ）   垂珠联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珑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宵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幽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    ）   霍</a:t>
            </a:r>
            <a:r>
              <a:rPr lang="zh-CN" altLang="en-US" sz="2600" b="1">
                <a:solidFill>
                  <a:srgbClr val="DD53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骠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姚（    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焚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身（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姊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妹（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可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悯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缀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皎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洁（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夜神星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阑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b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48"/>
          <p:cNvSpPr txBox="1">
            <a:spLocks noChangeArrowheads="1"/>
          </p:cNvSpPr>
          <p:nvPr/>
        </p:nvSpPr>
        <p:spPr bwMode="auto">
          <a:xfrm>
            <a:off x="1841158" y="891937"/>
            <a:ext cx="79057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600">
                <a:solidFill>
                  <a:srgbClr val="DD5341"/>
                </a:solidFill>
                <a:latin typeface="+mj-cs"/>
                <a:cs typeface="+mj-cs"/>
              </a:rPr>
              <a:t>ni</a:t>
            </a:r>
            <a:r>
              <a:rPr lang="en-US" altLang="zh-CN" sz="2600" b="1">
                <a:solidFill>
                  <a:srgbClr val="DD5341"/>
                </a:solidFill>
                <a:latin typeface="宋体" panose="02010600030101010101" pitchFamily="2" charset="-122"/>
                <a:cs typeface="+mj-cs"/>
              </a:rPr>
              <a:t>à</a:t>
            </a:r>
            <a:r>
              <a:rPr lang="en-US" altLang="zh-CN" sz="2600">
                <a:solidFill>
                  <a:srgbClr val="DD5341"/>
                </a:solidFill>
                <a:latin typeface="+mj-cs"/>
                <a:cs typeface="+mj-cs"/>
              </a:rPr>
              <a:t>o</a:t>
            </a:r>
            <a:endParaRPr lang="en-US" altLang="zh-CN" sz="2600">
              <a:solidFill>
                <a:srgbClr val="DD5341"/>
              </a:solidFill>
              <a:highlight>
                <a:srgbClr val="FFFF00"/>
              </a:highlight>
              <a:latin typeface="+mj-cs"/>
              <a:cs typeface="+mj-cs"/>
            </a:endParaRPr>
          </a:p>
        </p:txBody>
      </p:sp>
      <p:sp>
        <p:nvSpPr>
          <p:cNvPr id="4" name="TextBox 48"/>
          <p:cNvSpPr txBox="1">
            <a:spLocks noChangeArrowheads="1"/>
          </p:cNvSpPr>
          <p:nvPr/>
        </p:nvSpPr>
        <p:spPr bwMode="auto">
          <a:xfrm>
            <a:off x="4399450" y="856143"/>
            <a:ext cx="54991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>
                <a:highlight>
                  <a:srgbClr val="FFFF00"/>
                </a:highlight>
                <a:latin typeface="+mj-cs"/>
                <a:cs typeface="+mj-cs"/>
              </a:rPr>
              <a:t>hè</a:t>
            </a:r>
            <a:endParaRPr lang="en-US" altLang="zh-CN" b="0">
              <a:highlight>
                <a:srgbClr val="FFFF00"/>
              </a:highlight>
              <a:latin typeface="+mj-cs"/>
              <a:cs typeface="+mj-cs"/>
            </a:endParaRPr>
          </a:p>
        </p:txBody>
      </p:sp>
      <p:sp>
        <p:nvSpPr>
          <p:cNvPr id="5" name="TextBox 48"/>
          <p:cNvSpPr txBox="1">
            <a:spLocks noChangeArrowheads="1"/>
          </p:cNvSpPr>
          <p:nvPr/>
        </p:nvSpPr>
        <p:spPr bwMode="auto">
          <a:xfrm>
            <a:off x="6842093" y="872545"/>
            <a:ext cx="69850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>
                <a:latin typeface="+mj-cs"/>
                <a:cs typeface="+mj-cs"/>
              </a:rPr>
              <a:t>k</a:t>
            </a:r>
            <a:r>
              <a:rPr lang="en-US" altLang="zh-CN">
                <a:cs typeface="+mj-cs"/>
              </a:rPr>
              <a:t>ā</a:t>
            </a:r>
            <a:r>
              <a:rPr lang="en-US" altLang="zh-CN" b="0">
                <a:latin typeface="+mj-cs"/>
                <a:cs typeface="+mj-cs"/>
              </a:rPr>
              <a:t>n</a:t>
            </a:r>
            <a:endParaRPr lang="en-US" altLang="zh-CN" b="0">
              <a:latin typeface="+mj-cs"/>
              <a:cs typeface="+mj-cs"/>
            </a:endParaRPr>
          </a:p>
        </p:txBody>
      </p:sp>
      <p:sp>
        <p:nvSpPr>
          <p:cNvPr id="6" name="TextBox 48"/>
          <p:cNvSpPr txBox="1">
            <a:spLocks noChangeArrowheads="1"/>
          </p:cNvSpPr>
          <p:nvPr/>
        </p:nvSpPr>
        <p:spPr bwMode="auto">
          <a:xfrm>
            <a:off x="1856105" y="1363980"/>
            <a:ext cx="82804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>
                <a:latin typeface="+mj-cs"/>
                <a:cs typeface="+mj-cs"/>
              </a:rPr>
              <a:t>fèi</a:t>
            </a:r>
            <a:endParaRPr lang="en-US" altLang="zh-CN" b="0">
              <a:latin typeface="+mj-cs"/>
              <a:cs typeface="+mj-cs"/>
            </a:endParaRPr>
          </a:p>
        </p:txBody>
      </p:sp>
      <p:sp>
        <p:nvSpPr>
          <p:cNvPr id="7" name="TextBox 48"/>
          <p:cNvSpPr txBox="1">
            <a:spLocks noChangeArrowheads="1"/>
          </p:cNvSpPr>
          <p:nvPr/>
        </p:nvSpPr>
        <p:spPr bwMode="auto">
          <a:xfrm>
            <a:off x="4428079" y="1331495"/>
            <a:ext cx="53149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>
                <a:latin typeface="+mj-cs"/>
                <a:cs typeface="+mj-cs"/>
              </a:rPr>
              <a:t>lín</a:t>
            </a:r>
            <a:endParaRPr lang="zh-CN" altLang="en-US" b="0">
              <a:latin typeface="+mj-cs"/>
              <a:cs typeface="+mj-cs"/>
            </a:endParaRPr>
          </a:p>
        </p:txBody>
      </p:sp>
      <p:sp>
        <p:nvSpPr>
          <p:cNvPr id="8" name="TextBox 48"/>
          <p:cNvSpPr txBox="1">
            <a:spLocks noChangeArrowheads="1"/>
          </p:cNvSpPr>
          <p:nvPr/>
        </p:nvSpPr>
        <p:spPr bwMode="auto">
          <a:xfrm>
            <a:off x="7163844" y="1316043"/>
            <a:ext cx="82677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>
                <a:highlight>
                  <a:srgbClr val="FFFF00"/>
                </a:highlight>
                <a:latin typeface="+mj-cs"/>
                <a:cs typeface="+mj-cs"/>
              </a:rPr>
              <a:t>r</a:t>
            </a:r>
            <a:r>
              <a:rPr lang="en-US" altLang="zh-CN">
                <a:highlight>
                  <a:srgbClr val="FFFF00"/>
                </a:highlight>
                <a:cs typeface="+mj-cs"/>
              </a:rPr>
              <a:t>ā</a:t>
            </a:r>
            <a:r>
              <a:rPr lang="en-US" altLang="zh-CN" b="0">
                <a:highlight>
                  <a:srgbClr val="FFFF00"/>
                </a:highlight>
                <a:latin typeface="+mj-cs"/>
                <a:cs typeface="+mj-cs"/>
              </a:rPr>
              <a:t>nɡ</a:t>
            </a:r>
            <a:endParaRPr lang="en-US" altLang="zh-CN" b="0">
              <a:highlight>
                <a:srgbClr val="FFFF00"/>
              </a:highlight>
              <a:latin typeface="+mj-cs"/>
              <a:cs typeface="+mj-cs"/>
            </a:endParaRPr>
          </a:p>
        </p:txBody>
      </p:sp>
      <p:sp>
        <p:nvSpPr>
          <p:cNvPr id="9" name="TextBox 48"/>
          <p:cNvSpPr txBox="1">
            <a:spLocks noChangeArrowheads="1"/>
          </p:cNvSpPr>
          <p:nvPr/>
        </p:nvSpPr>
        <p:spPr bwMode="auto">
          <a:xfrm>
            <a:off x="2267585" y="1783080"/>
            <a:ext cx="52133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>
                <a:latin typeface="+mj-cs"/>
                <a:cs typeface="+mj-cs"/>
              </a:rPr>
              <a:t>yì</a:t>
            </a:r>
            <a:endParaRPr lang="en-US" altLang="zh-CN" b="0">
              <a:highlight>
                <a:srgbClr val="FFFF00"/>
              </a:highlight>
              <a:latin typeface="+mj-cs"/>
              <a:cs typeface="+mj-cs"/>
            </a:endParaRPr>
          </a:p>
        </p:txBody>
      </p:sp>
      <p:sp>
        <p:nvSpPr>
          <p:cNvPr id="10" name="TextBox 48"/>
          <p:cNvSpPr txBox="1">
            <a:spLocks noChangeArrowheads="1"/>
          </p:cNvSpPr>
          <p:nvPr/>
        </p:nvSpPr>
        <p:spPr bwMode="auto">
          <a:xfrm>
            <a:off x="4282994" y="1779904"/>
            <a:ext cx="1072233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 err="1">
                <a:latin typeface="+mj-cs"/>
                <a:cs typeface="+mj-cs"/>
              </a:rPr>
              <a:t>shēn</a:t>
            </a:r>
            <a:endParaRPr lang="en-US" altLang="zh-CN" b="0" err="1">
              <a:latin typeface="+mj-cs"/>
              <a:cs typeface="+mj-cs"/>
            </a:endParaRPr>
          </a:p>
        </p:txBody>
      </p:sp>
      <p:sp>
        <p:nvSpPr>
          <p:cNvPr id="11" name="TextBox 48"/>
          <p:cNvSpPr txBox="1">
            <a:spLocks noChangeArrowheads="1"/>
          </p:cNvSpPr>
          <p:nvPr/>
        </p:nvSpPr>
        <p:spPr bwMode="auto">
          <a:xfrm>
            <a:off x="7451774" y="1787945"/>
            <a:ext cx="901916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>
                <a:latin typeface="+mj-cs"/>
                <a:cs typeface="+mj-cs"/>
              </a:rPr>
              <a:t>lónɡ</a:t>
            </a:r>
            <a:endParaRPr lang="en-US" altLang="zh-CN" b="0">
              <a:latin typeface="+mj-cs"/>
              <a:cs typeface="+mj-cs"/>
            </a:endParaRPr>
          </a:p>
        </p:txBody>
      </p:sp>
      <p:sp>
        <p:nvSpPr>
          <p:cNvPr id="13" name="TextBox 48"/>
          <p:cNvSpPr txBox="1">
            <a:spLocks noChangeArrowheads="1"/>
          </p:cNvSpPr>
          <p:nvPr/>
        </p:nvSpPr>
        <p:spPr bwMode="auto">
          <a:xfrm>
            <a:off x="4306570" y="2271395"/>
            <a:ext cx="100393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 err="1">
                <a:highlight>
                  <a:srgbClr val="FFFF00"/>
                </a:highlight>
                <a:latin typeface="+mj-cs"/>
                <a:cs typeface="+mj-cs"/>
              </a:rPr>
              <a:t>qi</a:t>
            </a:r>
            <a:r>
              <a:rPr lang="en-US" altLang="zh-CN" err="1">
                <a:highlight>
                  <a:srgbClr val="FFFF00"/>
                </a:highlight>
                <a:cs typeface="+mj-cs"/>
              </a:rPr>
              <a:t>ǎ</a:t>
            </a:r>
            <a:r>
              <a:rPr lang="en-US" altLang="zh-CN" b="0" err="1">
                <a:highlight>
                  <a:srgbClr val="FFFF00"/>
                </a:highlight>
                <a:latin typeface="+mj-cs"/>
                <a:cs typeface="+mj-cs"/>
              </a:rPr>
              <a:t>o</a:t>
            </a:r>
            <a:endParaRPr lang="en-US" altLang="zh-CN" b="0" err="1">
              <a:highlight>
                <a:srgbClr val="FFFF00"/>
              </a:highlight>
              <a:latin typeface="+mj-cs"/>
              <a:cs typeface="+mj-cs"/>
            </a:endParaRPr>
          </a:p>
        </p:txBody>
      </p:sp>
      <p:sp>
        <p:nvSpPr>
          <p:cNvPr id="14" name="TextBox 48"/>
          <p:cNvSpPr txBox="1">
            <a:spLocks noChangeArrowheads="1"/>
          </p:cNvSpPr>
          <p:nvPr/>
        </p:nvSpPr>
        <p:spPr bwMode="auto">
          <a:xfrm>
            <a:off x="7164274" y="2284212"/>
            <a:ext cx="857927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>
                <a:highlight>
                  <a:srgbClr val="FFFF00"/>
                </a:highlight>
                <a:latin typeface="+mn-cs"/>
              </a:rPr>
              <a:t>pi</a:t>
            </a:r>
            <a:r>
              <a:rPr lang="en-US" altLang="zh-CN">
                <a:highlight>
                  <a:srgbClr val="FFFF00"/>
                </a:highlight>
              </a:rPr>
              <a:t>à</a:t>
            </a:r>
            <a:r>
              <a:rPr lang="en-US" altLang="zh-CN" b="0">
                <a:highlight>
                  <a:srgbClr val="FFFF00"/>
                </a:highlight>
                <a:latin typeface="+mn-cs"/>
              </a:rPr>
              <a:t>o</a:t>
            </a:r>
            <a:endParaRPr lang="en-US" altLang="zh-CN" b="0">
              <a:highlight>
                <a:srgbClr val="FFFF00"/>
              </a:highlight>
              <a:latin typeface="+mn-cs"/>
            </a:endParaRPr>
          </a:p>
        </p:txBody>
      </p:sp>
      <p:sp>
        <p:nvSpPr>
          <p:cNvPr id="15" name="TextBox 47"/>
          <p:cNvSpPr txBox="1">
            <a:spLocks noChangeArrowheads="1"/>
          </p:cNvSpPr>
          <p:nvPr/>
        </p:nvSpPr>
        <p:spPr bwMode="auto">
          <a:xfrm>
            <a:off x="2987675" y="344170"/>
            <a:ext cx="3881120" cy="464185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ts val="600"/>
              </a:spcBef>
              <a:defRPr/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建议识记字词补充归纳</a:t>
            </a:r>
            <a:endParaRPr lang="en-US" altLang="zh-CN" sz="26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48"/>
          <p:cNvSpPr txBox="1">
            <a:spLocks noChangeArrowheads="1"/>
          </p:cNvSpPr>
          <p:nvPr/>
        </p:nvSpPr>
        <p:spPr bwMode="auto">
          <a:xfrm>
            <a:off x="1835443" y="2279412"/>
            <a:ext cx="77216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en-US" altLang="zh-CN" sz="2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x</a:t>
            </a:r>
            <a:r>
              <a:rPr lang="en-US" altLang="zh-CN" sz="2600">
                <a:solidFill>
                  <a:srgbClr val="DD5341"/>
                </a:solidFill>
                <a:latin typeface="+mj-cs"/>
                <a:cs typeface="+mj-cs"/>
              </a:rPr>
              <a:t>i</a:t>
            </a:r>
            <a:r>
              <a:rPr lang="en-US" altLang="en-US" sz="2600" b="1">
                <a:solidFill>
                  <a:srgbClr val="DD5341"/>
                </a:solidFill>
                <a:latin typeface="宋体" panose="02010600030101010101" pitchFamily="2" charset="-122"/>
                <a:cs typeface="+mj-cs"/>
              </a:rPr>
              <a:t>ā</a:t>
            </a:r>
            <a:r>
              <a:rPr lang="en-US" altLang="zh-CN" sz="2600">
                <a:solidFill>
                  <a:srgbClr val="DD5341"/>
                </a:solidFill>
                <a:latin typeface="+mj-cs"/>
                <a:cs typeface="+mj-cs"/>
              </a:rPr>
              <a:t>o</a:t>
            </a:r>
            <a:endParaRPr lang="zh-CN" altLang="en-US" sz="2600">
              <a:solidFill>
                <a:srgbClr val="DD5341"/>
              </a:solidFill>
              <a:highlight>
                <a:srgbClr val="FFFF00"/>
              </a:highlight>
              <a:latin typeface="+mj-cs"/>
              <a:cs typeface="+mj-cs"/>
            </a:endParaRPr>
          </a:p>
        </p:txBody>
      </p:sp>
      <p:sp>
        <p:nvSpPr>
          <p:cNvPr id="12" name="TextBox 48"/>
          <p:cNvSpPr txBox="1">
            <a:spLocks noChangeArrowheads="1"/>
          </p:cNvSpPr>
          <p:nvPr/>
        </p:nvSpPr>
        <p:spPr bwMode="auto">
          <a:xfrm>
            <a:off x="1840865" y="2715895"/>
            <a:ext cx="82804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>
                <a:latin typeface="+mj-cs"/>
                <a:cs typeface="+mj-cs"/>
              </a:rPr>
              <a:t>f</a:t>
            </a:r>
            <a:r>
              <a:rPr lang="en-US" altLang="en-US" b="0">
                <a:latin typeface="+mj-cs"/>
                <a:cs typeface="+mj-cs"/>
              </a:rPr>
              <a:t>é</a:t>
            </a:r>
            <a:r>
              <a:rPr lang="en-US" altLang="zh-CN" b="0">
                <a:latin typeface="+mj-cs"/>
                <a:cs typeface="+mj-cs"/>
              </a:rPr>
              <a:t>n</a:t>
            </a:r>
            <a:endParaRPr lang="en-US" altLang="zh-CN" b="0">
              <a:latin typeface="+mj-cs"/>
              <a:cs typeface="+mj-cs"/>
            </a:endParaRPr>
          </a:p>
        </p:txBody>
      </p:sp>
      <p:sp>
        <p:nvSpPr>
          <p:cNvPr id="18" name="TextBox 48"/>
          <p:cNvSpPr txBox="1">
            <a:spLocks noChangeArrowheads="1"/>
          </p:cNvSpPr>
          <p:nvPr/>
        </p:nvSpPr>
        <p:spPr bwMode="auto">
          <a:xfrm>
            <a:off x="6875748" y="2732460"/>
            <a:ext cx="71501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b="0">
                <a:latin typeface="+mj-cs"/>
                <a:cs typeface="+mj-cs"/>
              </a:rPr>
              <a:t>m</a:t>
            </a:r>
            <a:r>
              <a:rPr lang="en-US" altLang="en-US" b="0">
                <a:latin typeface="+mj-cs"/>
                <a:cs typeface="+mj-cs"/>
              </a:rPr>
              <a:t>ǐ</a:t>
            </a:r>
            <a:r>
              <a:rPr lang="en-US" altLang="zh-CN" b="0">
                <a:latin typeface="+mj-cs"/>
                <a:cs typeface="+mj-cs"/>
              </a:rPr>
              <a:t>n</a:t>
            </a:r>
            <a:endParaRPr lang="en-US" altLang="zh-CN" b="0">
              <a:latin typeface="+mj-cs"/>
              <a:cs typeface="+mj-cs"/>
            </a:endParaRPr>
          </a:p>
        </p:txBody>
      </p:sp>
      <p:sp>
        <p:nvSpPr>
          <p:cNvPr id="19" name="TextBox 48"/>
          <p:cNvSpPr txBox="1">
            <a:spLocks noChangeArrowheads="1"/>
          </p:cNvSpPr>
          <p:nvPr/>
        </p:nvSpPr>
        <p:spPr bwMode="auto">
          <a:xfrm>
            <a:off x="1817370" y="3195320"/>
            <a:ext cx="86677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en-US" altLang="zh-CN" b="0">
                <a:latin typeface="+mj-cs"/>
                <a:cs typeface="+mj-cs"/>
              </a:rPr>
              <a:t>zhuì</a:t>
            </a:r>
            <a:endParaRPr lang="en-US" altLang="zh-CN" b="0">
              <a:highlight>
                <a:srgbClr val="FFFF00"/>
              </a:highlight>
              <a:latin typeface="+mj-cs"/>
              <a:cs typeface="+mj-cs"/>
            </a:endParaRPr>
          </a:p>
        </p:txBody>
      </p:sp>
      <p:sp>
        <p:nvSpPr>
          <p:cNvPr id="20" name="TextBox 48"/>
          <p:cNvSpPr txBox="1">
            <a:spLocks noChangeArrowheads="1"/>
          </p:cNvSpPr>
          <p:nvPr/>
        </p:nvSpPr>
        <p:spPr bwMode="auto">
          <a:xfrm>
            <a:off x="7668484" y="3251735"/>
            <a:ext cx="607060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2600" b="1">
                <a:solidFill>
                  <a:srgbClr val="DD5341"/>
                </a:solidFill>
                <a:latin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b="0">
                <a:latin typeface="+mj-cs"/>
                <a:cs typeface="+mj-cs"/>
              </a:rPr>
              <a:t>l</a:t>
            </a:r>
            <a:r>
              <a:rPr lang="en-US" altLang="zh-CN">
                <a:sym typeface="+mn-ea"/>
              </a:rPr>
              <a:t>á</a:t>
            </a:r>
            <a:r>
              <a:rPr lang="en-US" altLang="zh-CN" b="0">
                <a:latin typeface="+mj-cs"/>
                <a:cs typeface="+mj-cs"/>
              </a:rPr>
              <a:t>n</a:t>
            </a:r>
            <a:endParaRPr lang="zh-CN" altLang="en-US" b="0">
              <a:latin typeface="+mj-cs"/>
              <a:cs typeface="+mj-cs"/>
            </a:endParaRPr>
          </a:p>
        </p:txBody>
      </p:sp>
      <p:sp>
        <p:nvSpPr>
          <p:cNvPr id="45" name="TextBox 48"/>
          <p:cNvSpPr txBox="1">
            <a:spLocks noChangeArrowheads="1"/>
          </p:cNvSpPr>
          <p:nvPr/>
        </p:nvSpPr>
        <p:spPr bwMode="auto">
          <a:xfrm>
            <a:off x="4483735" y="2774950"/>
            <a:ext cx="403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en-US" altLang="zh-CN" sz="2400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z</a:t>
            </a:r>
            <a:r>
              <a:rPr lang="en-US" altLang="en-US" sz="2400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ǐ</a:t>
            </a:r>
            <a:endParaRPr lang="en-US" altLang="en-US" sz="2400">
              <a:solidFill>
                <a:srgbClr val="DD5341"/>
              </a:solidFill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4" name="TextBox 48"/>
          <p:cNvSpPr txBox="1">
            <a:spLocks noChangeArrowheads="1"/>
          </p:cNvSpPr>
          <p:nvPr/>
        </p:nvSpPr>
        <p:spPr bwMode="auto">
          <a:xfrm>
            <a:off x="4427855" y="3242945"/>
            <a:ext cx="6419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en-US" altLang="zh-CN" sz="2400">
                <a:solidFill>
                  <a:srgbClr val="DD5341"/>
                </a:solidFill>
                <a:latin typeface="+mn-cs"/>
                <a:ea typeface="宋体" panose="02010600030101010101" pitchFamily="2" charset="-122"/>
              </a:rPr>
              <a:t>ji</a:t>
            </a:r>
            <a:r>
              <a:rPr lang="en-US" altLang="en-US" sz="2400" b="1">
                <a:solidFill>
                  <a:srgbClr val="DD5341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2400">
                <a:solidFill>
                  <a:srgbClr val="DD5341"/>
                </a:solidFill>
                <a:latin typeface="+mn-cs"/>
                <a:ea typeface="宋体" panose="02010600030101010101" pitchFamily="2" charset="-122"/>
              </a:rPr>
              <a:t>o</a:t>
            </a:r>
            <a:endParaRPr lang="en-US" altLang="zh-CN" sz="2400">
              <a:solidFill>
                <a:srgbClr val="DD5341"/>
              </a:solidFill>
              <a:latin typeface="+mn-cs"/>
              <a:ea typeface="宋体" panose="02010600030101010101" pitchFamily="2" charset="-122"/>
            </a:endParaRPr>
          </a:p>
        </p:txBody>
      </p:sp>
      <p:sp>
        <p:nvSpPr>
          <p:cNvPr id="24" name="矩形: 圆角 1"/>
          <p:cNvSpPr/>
          <p:nvPr/>
        </p:nvSpPr>
        <p:spPr>
          <a:xfrm>
            <a:off x="709295" y="3774440"/>
            <a:ext cx="7592695" cy="1263015"/>
          </a:xfrm>
          <a:prstGeom prst="round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串句记忆法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一个静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悄的夜晚，他独自到公园里寻一脉幽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48"/>
          <p:cNvSpPr txBox="1">
            <a:spLocks noChangeArrowheads="1"/>
          </p:cNvSpPr>
          <p:nvPr/>
        </p:nvSpPr>
        <p:spPr bwMode="auto">
          <a:xfrm>
            <a:off x="3677410" y="3651604"/>
            <a:ext cx="7435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400" err="1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qi</a:t>
            </a:r>
            <a:r>
              <a:rPr lang="en-US" altLang="zh-CN" sz="2400" b="1" err="1">
                <a:solidFill>
                  <a:srgbClr val="DD5341"/>
                </a:solidFill>
                <a:latin typeface="宋体" panose="02010600030101010101" pitchFamily="2" charset="-122"/>
                <a:cs typeface="+mj-cs"/>
              </a:rPr>
              <a:t>ā</a:t>
            </a:r>
            <a:r>
              <a:rPr lang="en-US" altLang="zh-CN" sz="2400" err="1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o</a:t>
            </a:r>
            <a:endParaRPr lang="en-US" altLang="zh-CN" sz="2400" err="1">
              <a:solidFill>
                <a:srgbClr val="DD5341"/>
              </a:solidFill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26" name="TextBox 48"/>
          <p:cNvSpPr txBox="1">
            <a:spLocks noChangeArrowheads="1"/>
          </p:cNvSpPr>
          <p:nvPr/>
        </p:nvSpPr>
        <p:spPr bwMode="auto">
          <a:xfrm>
            <a:off x="1840744" y="4300334"/>
            <a:ext cx="7435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400" err="1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qi</a:t>
            </a:r>
            <a:r>
              <a:rPr lang="en-US" altLang="zh-CN" sz="2400" b="1" err="1">
                <a:solidFill>
                  <a:srgbClr val="DD5341"/>
                </a:solidFill>
                <a:latin typeface="宋体" panose="02010600030101010101" pitchFamily="2" charset="-122"/>
                <a:cs typeface="+mj-cs"/>
              </a:rPr>
              <a:t>ǎ</a:t>
            </a:r>
            <a:r>
              <a:rPr lang="en-US" altLang="zh-CN" sz="2400" err="1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o</a:t>
            </a:r>
            <a:endParaRPr lang="en-US" altLang="zh-CN" sz="2400" err="1">
              <a:solidFill>
                <a:srgbClr val="DD5341"/>
              </a:solidFill>
              <a:latin typeface="+mj-cs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6" grpId="0"/>
      <p:bldP spid="12" grpId="0"/>
      <p:bldP spid="18" grpId="0"/>
      <p:bldP spid="19" grpId="0"/>
      <p:bldP spid="20" grpId="0"/>
      <p:bldP spid="45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左大括号 12"/>
          <p:cNvSpPr/>
          <p:nvPr/>
        </p:nvSpPr>
        <p:spPr>
          <a:xfrm>
            <a:off x="503928" y="1345497"/>
            <a:ext cx="285750" cy="142875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矩形 18"/>
          <p:cNvSpPr>
            <a:spLocks noChangeArrowheads="1"/>
          </p:cNvSpPr>
          <p:nvPr/>
        </p:nvSpPr>
        <p:spPr bwMode="auto">
          <a:xfrm>
            <a:off x="718240" y="1202622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18303" y="1202622"/>
            <a:ext cx="8819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xián</a:t>
            </a:r>
            <a:endParaRPr lang="zh-CN" altLang="en-US" sz="2800">
              <a:solidFill>
                <a:srgbClr val="0000FF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004115" y="1202622"/>
            <a:ext cx="8978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官衔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4" name="矩形 23"/>
          <p:cNvSpPr>
            <a:spLocks noChangeArrowheads="1"/>
          </p:cNvSpPr>
          <p:nvPr/>
        </p:nvSpPr>
        <p:spPr bwMode="auto">
          <a:xfrm>
            <a:off x="718240" y="1845559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361178" y="1845559"/>
            <a:ext cx="6078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yá</a:t>
            </a:r>
            <a:endParaRPr lang="zh-CN" altLang="en-US" sz="2800">
              <a:solidFill>
                <a:srgbClr val="0000FF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004115" y="1845559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衙门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7" name="矩形 23"/>
          <p:cNvSpPr>
            <a:spLocks noChangeArrowheads="1"/>
          </p:cNvSpPr>
          <p:nvPr/>
        </p:nvSpPr>
        <p:spPr bwMode="auto">
          <a:xfrm>
            <a:off x="718240" y="2417059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218303" y="2417059"/>
            <a:ext cx="8098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yǎn</a:t>
            </a:r>
            <a:endParaRPr lang="zh-CN" altLang="en-US" sz="2800">
              <a:solidFill>
                <a:srgbClr val="0000FF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004115" y="2417059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繁衍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353569" y="1382713"/>
            <a:ext cx="285750" cy="142875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1" name="矩形 18"/>
          <p:cNvSpPr>
            <a:spLocks noChangeArrowheads="1"/>
          </p:cNvSpPr>
          <p:nvPr/>
        </p:nvSpPr>
        <p:spPr bwMode="auto">
          <a:xfrm>
            <a:off x="3567882" y="1239838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067944" y="1239838"/>
            <a:ext cx="7056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huī</a:t>
            </a:r>
            <a:endParaRPr lang="zh-CN" altLang="en-US" sz="2800">
              <a:solidFill>
                <a:srgbClr val="0000FF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853757" y="1239838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辉煌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4" name="矩形 23"/>
          <p:cNvSpPr>
            <a:spLocks noChangeArrowheads="1"/>
          </p:cNvSpPr>
          <p:nvPr/>
        </p:nvSpPr>
        <p:spPr bwMode="auto">
          <a:xfrm>
            <a:off x="3567882" y="1882776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067944" y="1882776"/>
            <a:ext cx="805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hùn</a:t>
            </a:r>
            <a:endParaRPr lang="zh-CN" altLang="en-US" sz="2800">
              <a:solidFill>
                <a:srgbClr val="0000FF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853757" y="188277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打诨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7" name="矩形 23"/>
          <p:cNvSpPr>
            <a:spLocks noChangeArrowheads="1"/>
          </p:cNvSpPr>
          <p:nvPr/>
        </p:nvSpPr>
        <p:spPr bwMode="auto">
          <a:xfrm>
            <a:off x="3567882" y="2454276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067944" y="2454276"/>
            <a:ext cx="7056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huī</a:t>
            </a:r>
            <a:endParaRPr lang="zh-CN" altLang="en-US" sz="2800">
              <a:solidFill>
                <a:srgbClr val="0000FF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853757" y="245427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春晖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6140991" y="1331209"/>
            <a:ext cx="285750" cy="142875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61" name="矩形 18"/>
          <p:cNvSpPr>
            <a:spLocks noChangeArrowheads="1"/>
          </p:cNvSpPr>
          <p:nvPr/>
        </p:nvSpPr>
        <p:spPr bwMode="auto">
          <a:xfrm>
            <a:off x="6355304" y="1188334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817266" y="1216909"/>
            <a:ext cx="776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chè</a:t>
            </a:r>
            <a:endParaRPr lang="zh-CN" altLang="en-US" sz="2800">
              <a:solidFill>
                <a:srgbClr val="0000FF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7455441" y="1164522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彻底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64" name="矩形 23"/>
          <p:cNvSpPr>
            <a:spLocks noChangeArrowheads="1"/>
          </p:cNvSpPr>
          <p:nvPr/>
        </p:nvSpPr>
        <p:spPr bwMode="auto">
          <a:xfrm>
            <a:off x="6355304" y="1831272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960141" y="1788409"/>
            <a:ext cx="4940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qī</a:t>
            </a:r>
            <a:endParaRPr lang="zh-CN" altLang="en-US" sz="2800">
              <a:solidFill>
                <a:srgbClr val="0000FF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455441" y="1807459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沏茶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67" name="矩形 23"/>
          <p:cNvSpPr>
            <a:spLocks noChangeArrowheads="1"/>
          </p:cNvSpPr>
          <p:nvPr/>
        </p:nvSpPr>
        <p:spPr bwMode="auto">
          <a:xfrm>
            <a:off x="6355304" y="2402772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6960141" y="2359909"/>
            <a:ext cx="4780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qì</a:t>
            </a:r>
            <a:endParaRPr lang="zh-CN" altLang="en-US" sz="2800">
              <a:solidFill>
                <a:srgbClr val="0000FF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455441" y="2378959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砌墙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2"/>
          <p:cNvGrpSpPr/>
          <p:nvPr/>
        </p:nvGrpSpPr>
        <p:grpSpPr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46" name="圆角矩形 45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9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形近字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5431" y="3328234"/>
            <a:ext cx="8593137" cy="1204912"/>
            <a:chOff x="274638" y="3327401"/>
            <a:chExt cx="8593137" cy="1204912"/>
          </a:xfrm>
        </p:grpSpPr>
        <p:sp>
          <p:nvSpPr>
            <p:cNvPr id="3" name="矩形: 圆角 2"/>
            <p:cNvSpPr/>
            <p:nvPr/>
          </p:nvSpPr>
          <p:spPr>
            <a:xfrm>
              <a:off x="274638" y="3327401"/>
              <a:ext cx="8593137" cy="1204912"/>
            </a:xfrm>
            <a:prstGeom prst="roundRect">
              <a:avLst/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【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形旁辨字法</a:t>
              </a:r>
              <a:r>
                <a:rPr lang="en-US" altLang="zh-CN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】   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马（  ）肥体壮，作战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骠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勇；捉刀（刂）代笔，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剽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窃作品；隔纱（纟）望月，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缥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缈朦胧。</a:t>
              </a: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21029" y="3618324"/>
              <a:ext cx="142192" cy="244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Box 48"/>
          <p:cNvSpPr txBox="1">
            <a:spLocks noChangeArrowheads="1"/>
          </p:cNvSpPr>
          <p:nvPr/>
        </p:nvSpPr>
        <p:spPr bwMode="auto">
          <a:xfrm>
            <a:off x="5867941" y="3158282"/>
            <a:ext cx="7435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DD5341"/>
                </a:solidFill>
                <a:latin typeface="+mn-cs"/>
                <a:ea typeface="宋体" panose="02010600030101010101" pitchFamily="2" charset="-122"/>
              </a:rPr>
              <a:t>pi</a:t>
            </a:r>
            <a:r>
              <a:rPr lang="en-US" altLang="zh-CN" sz="2400" b="1">
                <a:solidFill>
                  <a:srgbClr val="DD5341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>
                <a:solidFill>
                  <a:srgbClr val="DD5341"/>
                </a:solidFill>
                <a:latin typeface="+mn-cs"/>
                <a:ea typeface="宋体" panose="02010600030101010101" pitchFamily="2" charset="-122"/>
              </a:rPr>
              <a:t>o</a:t>
            </a:r>
            <a:endParaRPr lang="en-US" altLang="zh-CN" sz="2400">
              <a:solidFill>
                <a:srgbClr val="DD5341"/>
              </a:solidFill>
              <a:latin typeface="+mn-cs"/>
              <a:ea typeface="宋体" panose="02010600030101010101" pitchFamily="2" charset="-122"/>
            </a:endParaRPr>
          </a:p>
        </p:txBody>
      </p:sp>
      <p:sp>
        <p:nvSpPr>
          <p:cNvPr id="6" name="TextBox 48"/>
          <p:cNvSpPr txBox="1">
            <a:spLocks noChangeArrowheads="1"/>
          </p:cNvSpPr>
          <p:nvPr/>
        </p:nvSpPr>
        <p:spPr bwMode="auto">
          <a:xfrm>
            <a:off x="1115152" y="3737402"/>
            <a:ext cx="7435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400" err="1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pi</a:t>
            </a:r>
            <a:r>
              <a:rPr lang="en-US" altLang="zh-CN" sz="2400" b="1" err="1">
                <a:solidFill>
                  <a:srgbClr val="DD5341"/>
                </a:solidFill>
                <a:latin typeface="宋体" panose="02010600030101010101" pitchFamily="2" charset="-122"/>
                <a:cs typeface="+mj-cs"/>
              </a:rPr>
              <a:t>ā</a:t>
            </a:r>
            <a:r>
              <a:rPr lang="en-US" altLang="zh-CN" sz="2400" err="1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o</a:t>
            </a:r>
            <a:endParaRPr lang="en-US" altLang="zh-CN" sz="2400" err="1">
              <a:solidFill>
                <a:srgbClr val="DD5341"/>
              </a:solidFill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" name="TextBox 48"/>
          <p:cNvSpPr txBox="1">
            <a:spLocks noChangeArrowheads="1"/>
          </p:cNvSpPr>
          <p:nvPr/>
        </p:nvSpPr>
        <p:spPr bwMode="auto">
          <a:xfrm>
            <a:off x="5075646" y="3798045"/>
            <a:ext cx="7435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pi</a:t>
            </a:r>
            <a:r>
              <a:rPr lang="en-US" altLang="zh-CN" sz="2400" b="1">
                <a:solidFill>
                  <a:srgbClr val="DD5341"/>
                </a:solidFill>
                <a:latin typeface="宋体" panose="02010600030101010101" pitchFamily="2" charset="-122"/>
                <a:cs typeface="+mj-cs"/>
              </a:rPr>
              <a:t>ā</a:t>
            </a:r>
            <a:r>
              <a:rPr lang="en-US" altLang="zh-CN" sz="2400">
                <a:solidFill>
                  <a:srgbClr val="DD5341"/>
                </a:solidFill>
                <a:latin typeface="+mj-cs"/>
                <a:ea typeface="宋体" panose="02010600030101010101" pitchFamily="2" charset="-122"/>
                <a:cs typeface="+mj-cs"/>
              </a:rPr>
              <a:t>o</a:t>
            </a:r>
            <a:endParaRPr lang="en-US" altLang="zh-CN" sz="2400">
              <a:solidFill>
                <a:srgbClr val="DD5341"/>
              </a:solidFill>
              <a:latin typeface="+mj-cs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2" grpId="0"/>
      <p:bldP spid="23" grpId="0"/>
      <p:bldP spid="26" grpId="0"/>
      <p:bldP spid="27" grpId="0"/>
      <p:bldP spid="31" grpId="0"/>
      <p:bldP spid="32" grpId="0"/>
      <p:bldP spid="34" grpId="0"/>
      <p:bldP spid="35" grpId="0"/>
      <p:bldP spid="38" grpId="0"/>
      <p:bldP spid="39" grpId="0"/>
      <p:bldP spid="41" grpId="0"/>
      <p:bldP spid="42" grpId="0"/>
      <p:bldP spid="44" grpId="0"/>
      <p:bldP spid="4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184254" y="657590"/>
            <a:ext cx="2090738" cy="419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latin typeface="宋体" panose="02010600030101010101" pitchFamily="2" charset="-122"/>
              </a:rPr>
              <a:t>领域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latin typeface="宋体" panose="02010600030101010101" pitchFamily="2" charset="-122"/>
              </a:rPr>
              <a:t>彻夜􀁊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latin typeface="宋体" panose="02010600030101010101" pitchFamily="2" charset="-122"/>
              </a:rPr>
              <a:t>燎原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latin typeface="宋体" panose="02010600030101010101" pitchFamily="2" charset="-122"/>
              </a:rPr>
              <a:t>可悯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latin typeface="宋体" panose="02010600030101010101" pitchFamily="2" charset="-122"/>
              </a:rPr>
              <a:t>马前卒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latin typeface="宋体" panose="02010600030101010101" pitchFamily="2" charset="-122"/>
              </a:rPr>
              <a:t>人情世故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latin typeface="宋体" panose="02010600030101010101" pitchFamily="2" charset="-122"/>
              </a:rPr>
              <a:t>张灯结彩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186878" y="719498"/>
            <a:ext cx="5957122" cy="407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b="1">
                <a:latin typeface="宋体" panose="02010600030101010101" pitchFamily="2" charset="-122"/>
              </a:rPr>
              <a:t>旧时指在马前供奔走役使的人，现用来比喻在前面奔走效力的人。</a:t>
            </a:r>
            <a:endParaRPr lang="en-US" altLang="zh-CN" sz="2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b="1">
                <a:latin typeface="宋体" panose="02010600030101010101" pitchFamily="2" charset="-122"/>
              </a:rPr>
              <a:t>学术思想或社会活动的范围。 </a:t>
            </a:r>
            <a:endParaRPr lang="en-US" altLang="zh-CN" sz="2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b="1">
                <a:latin typeface="宋体" panose="02010600030101010101" pitchFamily="2" charset="-122"/>
              </a:rPr>
              <a:t>（大火）延烧原野。</a:t>
            </a:r>
            <a:endParaRPr lang="en-US" altLang="zh-CN" sz="2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b="1">
                <a:latin typeface="宋体" panose="02010600030101010101" pitchFamily="2" charset="-122"/>
              </a:rPr>
              <a:t>通宵</a:t>
            </a:r>
            <a:r>
              <a:rPr lang="en-US" altLang="en-US" sz="2200" b="1">
                <a:latin typeface="宋体" panose="02010600030101010101" pitchFamily="2" charset="-122"/>
              </a:rPr>
              <a:t>，</a:t>
            </a:r>
            <a:r>
              <a:rPr lang="zh-CN" altLang="en-US" sz="2200" b="1">
                <a:latin typeface="宋体" panose="02010600030101010101" pitchFamily="2" charset="-122"/>
              </a:rPr>
              <a:t>整夜</a:t>
            </a:r>
            <a:r>
              <a:rPr lang="en-US" altLang="en-US" sz="2200" b="1">
                <a:latin typeface="宋体" panose="02010600030101010101" pitchFamily="2" charset="-122"/>
              </a:rPr>
              <a:t>。</a:t>
            </a:r>
            <a:endParaRPr lang="en-US" altLang="en-US" sz="2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b="1">
                <a:latin typeface="宋体" panose="02010600030101010101" pitchFamily="2" charset="-122"/>
              </a:rPr>
              <a:t>令人怜悯</a:t>
            </a:r>
            <a:r>
              <a:rPr lang="en-US" altLang="en-US" sz="2200" b="1">
                <a:latin typeface="宋体" panose="02010600030101010101" pitchFamily="2" charset="-122"/>
              </a:rPr>
              <a:t>。</a:t>
            </a:r>
            <a:endParaRPr lang="en-US" altLang="en-US" sz="2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b="1">
                <a:latin typeface="宋体" panose="02010600030101010101" pitchFamily="2" charset="-122"/>
              </a:rPr>
              <a:t>张挂彩灯、彩带等，形容场面喜庆、热闹。</a:t>
            </a:r>
            <a:endParaRPr lang="en-US" altLang="zh-CN" sz="2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b="1">
                <a:latin typeface="宋体" panose="02010600030101010101" pitchFamily="2" charset="-122"/>
              </a:rPr>
              <a:t>为人处世的道理。</a:t>
            </a:r>
            <a:endParaRPr lang="en-US" altLang="en-US" sz="2200" b="1">
              <a:latin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079024" y="1064181"/>
            <a:ext cx="1107854" cy="10035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031975" y="1615121"/>
            <a:ext cx="1161526" cy="141010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09310" y="1871755"/>
            <a:ext cx="118555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星星之火，可以燎原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018728" y="2166061"/>
            <a:ext cx="1154903" cy="4056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031975" y="2808583"/>
            <a:ext cx="1080036" cy="68469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2312341" y="1064181"/>
            <a:ext cx="901031" cy="229534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648248" y="4079319"/>
            <a:ext cx="525383" cy="4726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2654871" y="4039218"/>
            <a:ext cx="538630" cy="5198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"/>
          <p:cNvGrpSpPr/>
          <p:nvPr/>
        </p:nvGrpSpPr>
        <p:grpSpPr>
          <a:xfrm>
            <a:off x="3700462" y="181723"/>
            <a:ext cx="1743075" cy="566738"/>
            <a:chOff x="3406775" y="598488"/>
            <a:chExt cx="1743075" cy="566737"/>
          </a:xfrm>
        </p:grpSpPr>
        <p:sp>
          <p:nvSpPr>
            <p:cNvPr id="24" name="圆角矩形 23"/>
            <p:cNvSpPr/>
            <p:nvPr/>
          </p:nvSpPr>
          <p:spPr>
            <a:xfrm rot="555800">
              <a:off x="4675187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20470820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圆角矩形 25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圆角矩形 26"/>
            <p:cNvSpPr/>
            <p:nvPr/>
          </p:nvSpPr>
          <p:spPr>
            <a:xfrm rot="21148334">
              <a:off x="34417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菱形 33"/>
          <p:cNvSpPr/>
          <p:nvPr/>
        </p:nvSpPr>
        <p:spPr>
          <a:xfrm>
            <a:off x="31750" y="114300"/>
            <a:ext cx="351155" cy="351155"/>
          </a:xfrm>
          <a:prstGeom prst="diamond">
            <a:avLst/>
          </a:prstGeom>
          <a:solidFill>
            <a:srgbClr val="0FB7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7519" y="3219946"/>
            <a:ext cx="8215312" cy="13630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例句：春节就要到了，街上张灯结彩，到处洋溢着喜庆、祥和的节日气氛。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意思相近的成语有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“披红戴绿”“火树银花”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矩形 12"/>
          <p:cNvSpPr>
            <a:spLocks noChangeArrowheads="1"/>
          </p:cNvSpPr>
          <p:nvPr/>
        </p:nvSpPr>
        <p:spPr bwMode="auto">
          <a:xfrm>
            <a:off x="251520" y="665634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人情世故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64344" y="1127016"/>
            <a:ext cx="8215312" cy="1363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例句：世上的事情能洞察了解，人情世故能熟悉通晓，这就是学问，意谓书本之外的学问，我们要善于从生活中学习。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意思相近的成语有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“人情冷热”“人之常情”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矩形 15"/>
          <p:cNvSpPr>
            <a:spLocks noChangeArrowheads="1"/>
          </p:cNvSpPr>
          <p:nvPr/>
        </p:nvSpPr>
        <p:spPr bwMode="auto">
          <a:xfrm>
            <a:off x="251520" y="273214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张灯结彩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67" name="矩形 3"/>
          <p:cNvSpPr/>
          <p:nvPr/>
        </p:nvSpPr>
        <p:spPr>
          <a:xfrm>
            <a:off x="611505" y="1491615"/>
            <a:ext cx="782891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6858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一（</a:t>
            </a:r>
            <a:r>
              <a:rPr lang="en-US" altLang="zh-CN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段）：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开篇说火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为下文写灯笼做</a:t>
            </a:r>
            <a:r>
              <a:rPr lang="zh-CN" altLang="en-US" sz="27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铺垫</a:t>
            </a:r>
            <a:r>
              <a:rPr lang="en-US" altLang="zh-CN" sz="27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en-US" altLang="zh-CN" sz="27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700" b="1"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引灯笼</a:t>
            </a:r>
            <a:r>
              <a:rPr lang="en-US" altLang="zh-CN" sz="27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二（</a:t>
            </a:r>
            <a:r>
              <a:rPr lang="en-US" altLang="zh-CN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段）：关于灯笼的记忆和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联想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defTabSz="6858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三（</a:t>
            </a:r>
            <a:r>
              <a:rPr lang="en-US" altLang="zh-CN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段）：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结尾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说火，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寄托爱国之情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8" name="Text Box 13"/>
          <p:cNvSpPr txBox="1"/>
          <p:nvPr/>
        </p:nvSpPr>
        <p:spPr>
          <a:xfrm>
            <a:off x="3203719" y="987287"/>
            <a:ext cx="239407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划分结构层次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22530"/>
          <p:cNvSpPr/>
          <p:nvPr/>
        </p:nvSpPr>
        <p:spPr>
          <a:xfrm>
            <a:off x="397669" y="3796263"/>
            <a:ext cx="8494811" cy="92202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</a:rPr>
              <a:t>        “</a:t>
            </a:r>
            <a:r>
              <a:rPr lang="zh-CN" altLang="en-US" sz="2700" b="1">
                <a:solidFill>
                  <a:srgbClr val="FF0000"/>
                </a:solidFill>
              </a:rPr>
              <a:t>灯笼”</a:t>
            </a:r>
            <a:r>
              <a:rPr lang="zh-CN" altLang="en-US" sz="2700" b="1">
                <a:latin typeface="仿宋" panose="02010609060101010101" pitchFamily="49" charset="-122"/>
                <a:ea typeface="仿宋" panose="02010609060101010101" pitchFamily="49" charset="-122"/>
              </a:rPr>
              <a:t>是文本的</a:t>
            </a:r>
            <a:r>
              <a:rPr lang="zh-CN" altLang="en-US" sz="2700" b="1">
                <a:solidFill>
                  <a:srgbClr val="FF0000"/>
                </a:solidFill>
              </a:rPr>
              <a:t>线索</a:t>
            </a:r>
            <a:r>
              <a:rPr lang="zh-CN" altLang="en-US" sz="2700" b="1">
                <a:latin typeface="仿宋" panose="02010609060101010101" pitchFamily="49" charset="-122"/>
                <a:ea typeface="仿宋" panose="02010609060101010101" pitchFamily="49" charset="-122"/>
              </a:rPr>
              <a:t>，作者从文化和情感两个角度抒写有关灯笼的事件，表达自己的情感。</a:t>
            </a:r>
            <a:endParaRPr lang="zh-CN" altLang="en-US" sz="27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420110" y="483235"/>
            <a:ext cx="162052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p="http://schemas.openxmlformats.org/presentationml/2006/main">
  <p:tag name="TABLE_ENDDRAG_ORIGIN_RECT" val="691*264"/>
  <p:tag name="TABLE_ENDDRAG_RECT" val="14*89*691*264"/>
</p:tagLst>
</file>

<file path=ppt/tags/tag10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2.xml><?xml version="1.0" encoding="utf-8"?>
<p:tagLst xmlns:p="http://schemas.openxmlformats.org/presentationml/2006/main">
  <p:tag name="KSO_WM_DIAGRAM_VIRTUALLY_FRAME" val="{&quot;height&quot;:329.1,&quot;left&quot;:155.85,&quot;top&quot;:103.9,&quot;width&quot;:500.15}"/>
</p:tagLst>
</file>

<file path=ppt/tags/tag3.xml><?xml version="1.0" encoding="utf-8"?>
<p:tagLst xmlns:p="http://schemas.openxmlformats.org/presentationml/2006/main">
  <p:tag name="KSO_WM_DIAGRAM_VIRTUALLY_FRAME" val="{&quot;height&quot;:329.1,&quot;left&quot;:155.85,&quot;top&quot;:103.9,&quot;width&quot;:500.15}"/>
</p:tagLst>
</file>

<file path=ppt/tags/tag4.xml><?xml version="1.0" encoding="utf-8"?>
<p:tagLst xmlns:p="http://schemas.openxmlformats.org/presentationml/2006/main">
  <p:tag name="KSO_WM_DIAGRAM_VIRTUALLY_FRAME" val="{&quot;height&quot;:329.1,&quot;left&quot;:155.85,&quot;top&quot;:103.9,&quot;width&quot;:500.15}"/>
</p:tagLst>
</file>

<file path=ppt/tags/tag5.xml><?xml version="1.0" encoding="utf-8"?>
<p:tagLst xmlns:p="http://schemas.openxmlformats.org/presentationml/2006/main">
  <p:tag name="KSO_WM_DIAGRAM_VIRTUALLY_FRAME" val="{&quot;height&quot;:329.1,&quot;left&quot;:155.85,&quot;top&quot;:103.9,&quot;width&quot;:500.15}"/>
</p:tagLst>
</file>

<file path=ppt/tags/tag6.xml><?xml version="1.0" encoding="utf-8"?>
<p:tagLst xmlns:p="http://schemas.openxmlformats.org/presentationml/2006/main">
  <p:tag name="TABLE_ENDDRAG_ORIGIN_RECT" val="693*147"/>
  <p:tag name="TABLE_ENDDRAG_RECT" val="14*118*693*147"/>
</p:tagLst>
</file>

<file path=ppt/tags/tag7.xml><?xml version="1.0" encoding="utf-8"?>
<p:tagLst xmlns:p="http://schemas.openxmlformats.org/presentationml/2006/main">
  <p:tag name="KSO_WM_DIAGRAM_VIRTUALLY_FRAME" val="{&quot;height&quot;:329.1,&quot;left&quot;:155.85,&quot;top&quot;:103.9,&quot;width&quot;:500.15}"/>
</p:tagLst>
</file>

<file path=ppt/tags/tag8.xml><?xml version="1.0" encoding="utf-8"?>
<p:tagLst xmlns:p="http://schemas.openxmlformats.org/presentationml/2006/main">
  <p:tag name="KSO_WM_DIAGRAM_VIRTUALLY_FRAME" val="{&quot;height&quot;:329.1,&quot;left&quot;:155.85,&quot;top&quot;:103.9,&quot;width&quot;:500.15}"/>
</p:tagLst>
</file>

<file path=ppt/tags/tag9.xml><?xml version="1.0" encoding="utf-8"?>
<p:tagLst xmlns:p="http://schemas.openxmlformats.org/presentationml/2006/main">
  <p:tag name="KSO_WM_DIAGRAM_VIRTUALLY_FRAME" val="{&quot;height&quot;:329.1,&quot;left&quot;:155.85,&quot;top&quot;:103.9,&quot;width&quot;:500.15}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font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3463</Words>
  <Application>WPS 演示</Application>
  <PresentationFormat/>
  <Paragraphs>515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8" baseType="lpstr">
      <vt:lpstr>Arial</vt:lpstr>
      <vt:lpstr>宋体</vt:lpstr>
      <vt:lpstr>Wingdings</vt:lpstr>
      <vt:lpstr>Impact</vt:lpstr>
      <vt:lpstr>微软雅黑</vt:lpstr>
      <vt:lpstr>Kaiti SC</vt:lpstr>
      <vt:lpstr>Segoe Print</vt:lpstr>
      <vt:lpstr>Calibri</vt:lpstr>
      <vt:lpstr>楷体</vt:lpstr>
      <vt:lpstr>黑体</vt:lpstr>
      <vt:lpstr>方正楷体_GBK</vt:lpstr>
      <vt:lpstr>Times New Roman</vt:lpstr>
      <vt:lpstr>等线</vt:lpstr>
      <vt:lpstr>汉语拼音</vt:lpstr>
      <vt:lpstr>仿宋</vt:lpstr>
      <vt:lpstr>Arial Unicode MS</vt:lpstr>
      <vt:lpstr>SimSun-ExtB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8</cp:revision>
  <cp:lastPrinted>2025-02-25T18:05:00Z</cp:lastPrinted>
  <dcterms:created xsi:type="dcterms:W3CDTF">2025-02-25T18:05:00Z</dcterms:created>
  <dcterms:modified xsi:type="dcterms:W3CDTF">2025-03-13T23:50:16Z</dcterms:modified>
  <cp:version>11683820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1F731690812349559FF92F5AB78DA93F_13</vt:lpwstr>
  </property>
</Properties>
</file>