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9" r:id="rId5"/>
    <p:sldId id="258" r:id="rId6"/>
    <p:sldId id="260" r:id="rId7"/>
    <p:sldId id="259" r:id="rId8"/>
    <p:sldId id="261" r:id="rId9"/>
    <p:sldId id="278" r:id="rId10"/>
    <p:sldId id="262" r:id="rId11"/>
    <p:sldId id="266" r:id="rId12"/>
    <p:sldId id="263" r:id="rId13"/>
    <p:sldId id="264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714356"/>
            <a:ext cx="7772400" cy="2886095"/>
          </a:xfrm>
        </p:spPr>
        <p:txBody>
          <a:bodyPr>
            <a:norm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以情感人</a:t>
            </a:r>
            <a:br>
              <a:rPr lang="en-US" altLang="zh-CN" sz="8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80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抒情散文经典</a:t>
            </a:r>
            <a:endParaRPr lang="zh-CN" altLang="en-US" sz="80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114568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solidFill>
                  <a:schemeClr val="tx1"/>
                </a:solidFill>
              </a:rPr>
              <a:t>《</a:t>
            </a:r>
            <a:r>
              <a:rPr lang="zh-CN" altLang="en-US" sz="6000" b="1" dirty="0" smtClean="0">
                <a:solidFill>
                  <a:schemeClr val="tx1"/>
                </a:solidFill>
              </a:rPr>
              <a:t>背影</a:t>
            </a:r>
            <a:r>
              <a:rPr lang="en-US" altLang="zh-CN" sz="6000" b="1" dirty="0" smtClean="0">
                <a:solidFill>
                  <a:schemeClr val="tx1"/>
                </a:solidFill>
              </a:rPr>
              <a:t>》</a:t>
            </a:r>
            <a:endParaRPr lang="en-US" altLang="zh-CN" sz="6000" b="1" dirty="0" smtClean="0">
              <a:solidFill>
                <a:schemeClr val="tx1"/>
              </a:solidFill>
            </a:endParaRPr>
          </a:p>
          <a:p>
            <a:r>
              <a:rPr lang="zh-CN" altLang="en-US" sz="6000" b="1" dirty="0" smtClean="0">
                <a:solidFill>
                  <a:srgbClr val="0070C0"/>
                </a:solidFill>
              </a:rPr>
              <a:t>抒情模式解密</a:t>
            </a:r>
            <a:endParaRPr lang="zh-CN" altLang="en-US" sz="6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背影</a:t>
            </a:r>
            <a:r>
              <a:rPr lang="en-US" altLang="zh-CN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4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抒情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00634"/>
          </a:xfrm>
        </p:spPr>
        <p:txBody>
          <a:bodyPr>
            <a:noAutofit/>
          </a:bodyPr>
          <a:lstStyle/>
          <a:p>
            <a:r>
              <a:rPr lang="zh-CN" altLang="en-US" sz="4400" b="1" dirty="0" smtClean="0">
                <a:solidFill>
                  <a:srgbClr val="0070C0"/>
                </a:solidFill>
                <a:latin typeface="+mn-ea"/>
                <a:sym typeface="+mn-ea"/>
              </a:rPr>
              <a:t>变化</a:t>
            </a:r>
            <a:r>
              <a:rPr lang="zh-CN" altLang="en-US" sz="4400" b="1" dirty="0" smtClean="0">
                <a:latin typeface="+mn-ea"/>
                <a:sym typeface="+mn-ea"/>
              </a:rPr>
              <a:t>：</a:t>
            </a:r>
            <a:r>
              <a:rPr lang="zh-CN" sz="44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不理解</a:t>
            </a:r>
            <a:r>
              <a:rPr lang="en-US" altLang="zh-CN" sz="44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理解</a:t>
            </a:r>
            <a:endParaRPr lang="zh-CN" altLang="en-US" sz="4400" b="1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我心理暗笑他的迂。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（不理解）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我现在想想，那是真是太聪明了！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（后悔）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我便进来坐下，我的眼泪又来了。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（理解）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哪知老境却如此颓唐！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（体谅）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哎！我不知何时再能与他相见！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（牵挂）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solidFill>
                  <a:srgbClr val="0070C0"/>
                </a:solidFill>
              </a:rPr>
              <a:t>特点</a:t>
            </a:r>
            <a:r>
              <a:rPr lang="zh-CN" altLang="en-US" sz="4400" b="1" dirty="0" smtClean="0"/>
              <a:t>：</a:t>
            </a:r>
            <a:endParaRPr lang="en-US" altLang="zh-CN" sz="4400" b="1" dirty="0" smtClean="0"/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情感变化，真情自然</a:t>
            </a:r>
            <a:endParaRPr lang="en-US" altLang="zh-CN" sz="4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仿写创作</a:t>
            </a:r>
            <a:endParaRPr lang="zh-CN" altLang="en-US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请仿照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背影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抒情模式写一篇写人叙事抒情的文章：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一个人</a:t>
            </a:r>
            <a:r>
              <a:rPr lang="zh-CN" altLang="en-US" b="1" dirty="0" smtClean="0"/>
              <a:t>（所写人物）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一件事</a:t>
            </a:r>
            <a:r>
              <a:rPr lang="zh-CN" altLang="en-US" b="1" dirty="0" smtClean="0"/>
              <a:t>（记叙，含事件背景，必要铺垫）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一个细节</a:t>
            </a:r>
            <a:r>
              <a:rPr lang="zh-CN" altLang="en-US" b="1" dirty="0" smtClean="0"/>
              <a:t>（细节特写，人物描写）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一条线索</a:t>
            </a:r>
            <a:r>
              <a:rPr lang="zh-CN" altLang="en-US" b="1" dirty="0" smtClean="0"/>
              <a:t>（人物特征）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一种情感</a:t>
            </a:r>
            <a:r>
              <a:rPr lang="zh-CN" altLang="en-US" b="1" dirty="0" smtClean="0"/>
              <a:t>（我对所写人物的情感变化，回忆性散文的两个我）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仿写创作</a:t>
            </a:r>
            <a:endParaRPr lang="zh-CN" altLang="en-US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</a:rPr>
              <a:t>题目</a:t>
            </a:r>
            <a:r>
              <a:rPr lang="zh-CN" altLang="en-US" b="1" dirty="0" smtClean="0"/>
              <a:t>：人物特征，叙事线索，抒情借物</a:t>
            </a:r>
            <a:endParaRPr lang="zh-CN" altLang="en-US" b="1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开头</a:t>
            </a:r>
            <a:r>
              <a:rPr lang="zh-CN" altLang="en-US" b="1" dirty="0" smtClean="0"/>
              <a:t>：扣题引入，简洁定位，设置悬念</a:t>
            </a:r>
            <a:endParaRPr lang="zh-CN" altLang="en-US" b="1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</a:rPr>
              <a:t>中间</a:t>
            </a:r>
            <a:r>
              <a:rPr lang="zh-CN" altLang="en-US" b="1" dirty="0" smtClean="0"/>
              <a:t>：扣题展开，详叙细描，突出重点</a:t>
            </a:r>
            <a:endParaRPr lang="zh-CN" altLang="en-US" b="1" dirty="0" smtClean="0"/>
          </a:p>
          <a:p>
            <a:r>
              <a:rPr lang="zh-CN" altLang="en-US" b="1" dirty="0" smtClean="0"/>
              <a:t>（</a:t>
            </a:r>
            <a:r>
              <a:rPr lang="en-US" b="1" dirty="0" smtClean="0"/>
              <a:t>1</a:t>
            </a:r>
            <a:r>
              <a:rPr lang="zh-CN" altLang="en-US" b="1" dirty="0" smtClean="0"/>
              <a:t>）交代事件背景</a:t>
            </a:r>
            <a:endParaRPr lang="zh-CN" altLang="en-US" b="1" dirty="0" smtClean="0"/>
          </a:p>
          <a:p>
            <a:r>
              <a:rPr lang="zh-CN" altLang="en-US" b="1" dirty="0" smtClean="0"/>
              <a:t>（</a:t>
            </a:r>
            <a:r>
              <a:rPr lang="en-US" b="1" dirty="0" smtClean="0"/>
              <a:t>2</a:t>
            </a:r>
            <a:r>
              <a:rPr lang="zh-CN" altLang="en-US" b="1" dirty="0" smtClean="0"/>
              <a:t>）做足必要铺垫</a:t>
            </a:r>
            <a:endParaRPr lang="zh-CN" altLang="en-US" b="1" dirty="0" smtClean="0"/>
          </a:p>
          <a:p>
            <a:r>
              <a:rPr lang="zh-CN" altLang="en-US" b="1" dirty="0" smtClean="0"/>
              <a:t>（</a:t>
            </a:r>
            <a:r>
              <a:rPr lang="en-US" b="1" dirty="0" smtClean="0"/>
              <a:t>3</a:t>
            </a:r>
            <a:r>
              <a:rPr lang="zh-CN" altLang="en-US" b="1" dirty="0" smtClean="0"/>
              <a:t>）一个细节特写</a:t>
            </a:r>
            <a:endParaRPr lang="zh-CN" altLang="en-US" b="1" dirty="0" smtClean="0"/>
          </a:p>
          <a:p>
            <a:r>
              <a:rPr lang="zh-CN" altLang="en-US" b="1" dirty="0" smtClean="0"/>
              <a:t>（</a:t>
            </a:r>
            <a:r>
              <a:rPr lang="en-US" b="1" dirty="0" smtClean="0"/>
              <a:t>4</a:t>
            </a:r>
            <a:r>
              <a:rPr lang="zh-CN" altLang="en-US" b="1" dirty="0" smtClean="0"/>
              <a:t>）人物个性描写</a:t>
            </a:r>
            <a:endParaRPr lang="zh-CN" altLang="en-US" b="1" dirty="0" smtClean="0"/>
          </a:p>
          <a:p>
            <a:r>
              <a:rPr lang="zh-CN" altLang="en-US" b="1" dirty="0" smtClean="0"/>
              <a:t>（</a:t>
            </a:r>
            <a:r>
              <a:rPr lang="en-US" altLang="zh-CN" b="1" dirty="0" smtClean="0"/>
              <a:t>5</a:t>
            </a:r>
            <a:r>
              <a:rPr lang="zh-CN" altLang="en-US" b="1" dirty="0" smtClean="0"/>
              <a:t>）我的情感变化</a:t>
            </a:r>
            <a:endParaRPr lang="zh-CN" altLang="en-US" b="1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</a:rPr>
              <a:t>结尾</a:t>
            </a:r>
            <a:r>
              <a:rPr lang="zh-CN" altLang="en-US" b="1" dirty="0" smtClean="0"/>
              <a:t>：照应题目，点明主题，借物抒情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背影</a:t>
            </a:r>
            <a:r>
              <a:rPr lang="en-US" altLang="zh-CN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4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10000"/>
          </a:bodyPr>
          <a:lstStyle/>
          <a:p>
            <a:r>
              <a:rPr lang="zh-CN" sz="44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文章以</a:t>
            </a:r>
            <a:r>
              <a:rPr lang="zh-CN" altLang="en-US" sz="44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背影为题，有何作用？</a:t>
            </a:r>
            <a:endParaRPr lang="zh-CN" altLang="en-US" sz="4400" b="1" dirty="0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从内容主题看：父亲买橘子时的背影是全文最能体现父爱的关键内容，我因背影而理解父亲，父子之情融合于此，改善于此；</a:t>
            </a:r>
            <a:endParaRPr lang="zh-CN" altLang="en-US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从结构看：背影是全文情感的转折点，也是全文的线索。</a:t>
            </a:r>
            <a:endParaRPr lang="zh-CN" altLang="en-US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4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背影</a:t>
            </a:r>
            <a:r>
              <a:rPr lang="en-US" altLang="zh-CN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4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b="1" dirty="0" smtClean="0">
                <a:solidFill>
                  <a:srgbClr val="0070C0"/>
                </a:solidFill>
                <a:latin typeface="+mn-ea"/>
              </a:rPr>
              <a:t>题目</a:t>
            </a:r>
            <a:r>
              <a:rPr lang="zh-CN" altLang="en-US" sz="4400" b="1" dirty="0" smtClean="0">
                <a:latin typeface="+mn-ea"/>
              </a:rPr>
              <a:t>：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背影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solidFill>
                  <a:srgbClr val="0070C0"/>
                </a:solidFill>
                <a:latin typeface="+mn-ea"/>
              </a:rPr>
              <a:t>特点</a:t>
            </a:r>
            <a:r>
              <a:rPr lang="zh-CN" altLang="en-US" sz="4400" b="1" dirty="0" smtClean="0">
                <a:latin typeface="+mn-ea"/>
              </a:rPr>
              <a:t>：</a:t>
            </a:r>
            <a:endParaRPr lang="en-US" altLang="zh-CN" sz="4400" b="1" dirty="0" smtClean="0">
              <a:latin typeface="+mn-ea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人物特征</a:t>
            </a:r>
            <a:endParaRPr lang="en-US" altLang="zh-CN" sz="4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叙事线索</a:t>
            </a:r>
            <a:endParaRPr lang="en-US" altLang="zh-CN" sz="4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抒情借物</a:t>
            </a:r>
            <a:endParaRPr lang="zh-CN" altLang="en-US" sz="4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4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背影</a:t>
            </a:r>
            <a:r>
              <a:rPr lang="en-US" altLang="zh-CN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4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开头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955"/>
            <a:ext cx="8229600" cy="5189855"/>
          </a:xfrm>
        </p:spPr>
        <p:txBody>
          <a:bodyPr>
            <a:normAutofit fontScale="90000"/>
          </a:bodyPr>
          <a:lstStyle/>
          <a:p>
            <a:r>
              <a:rPr lang="zh-CN" altLang="en-US" sz="4400" b="1" dirty="0" smtClean="0">
                <a:solidFill>
                  <a:srgbClr val="0070C0"/>
                </a:solidFill>
                <a:latin typeface="+mn-ea"/>
              </a:rPr>
              <a:t>开头</a:t>
            </a:r>
            <a:r>
              <a:rPr lang="zh-CN" altLang="en-US" sz="4400" b="1" dirty="0" smtClean="0">
                <a:latin typeface="+mn-ea"/>
              </a:rPr>
              <a:t>：</a:t>
            </a:r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难忘背影</a:t>
            </a:r>
            <a:endParaRPr lang="en-US" altLang="zh-CN" sz="4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我与父亲不相见已二年余了，我最不能忘记的是他的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背影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solidFill>
                  <a:srgbClr val="0070C0"/>
                </a:solidFill>
              </a:rPr>
              <a:t>特点</a:t>
            </a:r>
            <a:r>
              <a:rPr lang="zh-CN" altLang="en-US" sz="4400" b="1" dirty="0" smtClean="0"/>
              <a:t>：</a:t>
            </a:r>
            <a:endParaRPr lang="en-US" altLang="zh-CN" sz="4400" b="1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扣题引入</a:t>
            </a:r>
            <a:endParaRPr lang="en-US" altLang="zh-CN" sz="4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简洁定位</a:t>
            </a:r>
            <a:endParaRPr lang="zh-CN" altLang="en-US" sz="4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引出回忆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背影</a:t>
            </a:r>
            <a:r>
              <a:rPr lang="en-US" altLang="zh-CN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4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叙事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CN" altLang="en-US" sz="6300" b="1" dirty="0" smtClean="0">
                <a:solidFill>
                  <a:srgbClr val="0070C0"/>
                </a:solidFill>
                <a:latin typeface="+mn-ea"/>
              </a:rPr>
              <a:t>叙事</a:t>
            </a:r>
            <a:r>
              <a:rPr lang="zh-CN" altLang="en-US" sz="6300" b="1" dirty="0" smtClean="0">
                <a:latin typeface="+mn-ea"/>
              </a:rPr>
              <a:t>：</a:t>
            </a:r>
            <a:r>
              <a:rPr lang="zh-CN" altLang="en-US" sz="6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车站送别</a:t>
            </a:r>
            <a:endParaRPr lang="en-US" altLang="zh-CN" sz="63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祖母去世，父亲丢差，满院狼藉，变卖典质，还了亏空，借钱办丧，光景惨淡，父亲谋事。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亲自送我，照看行李，讲定价钱，送我上车，拣定座位，嘱我小心，嘱托茶房，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为子买橘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300" b="1" dirty="0" smtClean="0">
                <a:solidFill>
                  <a:srgbClr val="0070C0"/>
                </a:solidFill>
              </a:rPr>
              <a:t>特点</a:t>
            </a:r>
            <a:r>
              <a:rPr lang="zh-CN" altLang="en-US" sz="6300" b="1" dirty="0" smtClean="0"/>
              <a:t>：</a:t>
            </a:r>
            <a:endParaRPr lang="en-US" altLang="zh-CN" sz="6300" b="1" dirty="0" smtClean="0"/>
          </a:p>
          <a:p>
            <a:r>
              <a:rPr lang="zh-CN" altLang="en-US" sz="63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交代背景</a:t>
            </a:r>
            <a:r>
              <a:rPr lang="zh-CN" altLang="en-US" sz="6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6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彰显特别</a:t>
            </a:r>
            <a:endParaRPr lang="en-US" altLang="zh-CN" sz="63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3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层层铺垫</a:t>
            </a:r>
            <a:r>
              <a:rPr lang="zh-CN" altLang="en-US" sz="6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6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积蓄情感</a:t>
            </a:r>
            <a:endParaRPr lang="en-US" altLang="zh-CN" sz="63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背影</a:t>
            </a:r>
            <a:r>
              <a:rPr lang="en-US" altLang="zh-CN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4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00634"/>
          </a:xfrm>
        </p:spPr>
        <p:txBody>
          <a:bodyPr>
            <a:noAutofit/>
          </a:bodyPr>
          <a:lstStyle/>
          <a:p>
            <a:r>
              <a:rPr lang="zh-CN" altLang="en-US" sz="4400" b="1" dirty="0" smtClean="0">
                <a:solidFill>
                  <a:srgbClr val="0070C0"/>
                </a:solidFill>
                <a:latin typeface="+mn-ea"/>
              </a:rPr>
              <a:t>细节描写</a:t>
            </a:r>
            <a:r>
              <a:rPr lang="zh-CN" altLang="en-US" sz="4400" b="1" dirty="0" smtClean="0">
                <a:latin typeface="+mn-ea"/>
              </a:rPr>
              <a:t>：</a:t>
            </a:r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买橘背影</a:t>
            </a:r>
            <a:endParaRPr lang="en-US" altLang="zh-CN" sz="4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我看见他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戴着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黑布小帽，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黑布大马褂，深青布棉袍，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蹒跚地走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到铁道边，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慢慢探身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下去，尚不大难。可是他穿过铁道，要爬上那边月台，就不容易了。他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用两手攀着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上面，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两脚再向上缩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；他肥胖的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身子向左微倾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显出努力的样子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。这时我看见他的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，我的泪很快地流下来了。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solidFill>
                  <a:srgbClr val="0070C0"/>
                </a:solidFill>
              </a:rPr>
              <a:t>特点</a:t>
            </a:r>
            <a:r>
              <a:rPr lang="zh-CN" altLang="en-US" sz="4400" b="1" dirty="0" smtClean="0"/>
              <a:t>：</a:t>
            </a:r>
            <a:endParaRPr lang="en-US" altLang="zh-CN" sz="4400" b="1" dirty="0" smtClean="0"/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抓住特征，细致描写，质朴真情</a:t>
            </a:r>
            <a:endParaRPr lang="en-US" altLang="zh-CN" sz="4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背影</a:t>
            </a:r>
            <a:r>
              <a:rPr lang="en-US" altLang="zh-CN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4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00634"/>
          </a:xfrm>
        </p:spPr>
        <p:txBody>
          <a:bodyPr>
            <a:noAutofit/>
          </a:bodyPr>
          <a:lstStyle/>
          <a:p>
            <a:r>
              <a:rPr lang="zh-CN" altLang="en-US" sz="4400" b="1" dirty="0" smtClean="0">
                <a:solidFill>
                  <a:srgbClr val="0070C0"/>
                </a:solidFill>
                <a:latin typeface="+mn-ea"/>
              </a:rPr>
              <a:t>语言描写</a:t>
            </a:r>
            <a:r>
              <a:rPr lang="zh-CN" altLang="en-US" sz="4400" b="1" dirty="0" smtClean="0">
                <a:latin typeface="+mn-ea"/>
              </a:rPr>
              <a:t>：</a:t>
            </a:r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五句话儿</a:t>
            </a:r>
            <a:endParaRPr lang="en-US" altLang="zh-CN" sz="4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父亲说，“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事已如此，不必难过，好在天无绝人之路！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他只说，“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不要紧，他们去不好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！”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他望车外看了看，说，“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我买几个橘子去。你就在此地，不要走动。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于是扑扑衣上的泥土，心里很轻松似的，过一会说，“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我走了，到那边来信！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他走了几步，回过头看见我，说，“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进去吧，里边没人。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solidFill>
                  <a:srgbClr val="0070C0"/>
                </a:solidFill>
              </a:rPr>
              <a:t>特点</a:t>
            </a:r>
            <a:r>
              <a:rPr lang="zh-CN" altLang="en-US" sz="4400" b="1" dirty="0" smtClean="0"/>
              <a:t>：</a:t>
            </a:r>
            <a:endParaRPr lang="en-US" altLang="zh-CN" sz="4400" b="1" dirty="0" smtClean="0"/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抓住特征，细致描写，质朴真情</a:t>
            </a:r>
            <a:endParaRPr lang="en-US" altLang="zh-CN" sz="4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背影</a:t>
            </a:r>
            <a:r>
              <a:rPr lang="en-US" altLang="zh-CN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4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语言风格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00634"/>
          </a:xfrm>
        </p:spPr>
        <p:txBody>
          <a:bodyPr>
            <a:no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回家变卖典质，父亲还了亏空；又借钱办了丧事。这些日子，家中光景很是惨淡，一半为了丧事，一半为了父亲赋闲。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赏析：语言朴素精练，几个短句，交代的信息却较多，可谓言简意赅。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solidFill>
                  <a:srgbClr val="0070C0"/>
                </a:solidFill>
              </a:rPr>
              <a:t>特点</a:t>
            </a:r>
            <a:r>
              <a:rPr lang="zh-CN" altLang="en-US" sz="4400" b="1" dirty="0" smtClean="0"/>
              <a:t>：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简约、典雅、隽永</a:t>
            </a:r>
            <a:endParaRPr lang="en-US" altLang="zh-CN" sz="4400" b="1" dirty="0" smtClean="0"/>
          </a:p>
          <a:p>
            <a:r>
              <a:rPr lang="zh-CN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质朴简洁，多用口语，句式简短</a:t>
            </a:r>
            <a:endParaRPr lang="zh-CN" sz="4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白描手法，情感真挚，感人至深</a:t>
            </a:r>
            <a:endParaRPr lang="zh-CN" sz="4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背影</a:t>
            </a:r>
            <a:r>
              <a:rPr lang="en-US" altLang="zh-CN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4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结尾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00634"/>
          </a:xfrm>
        </p:spPr>
        <p:txBody>
          <a:bodyPr>
            <a:noAutofit/>
          </a:bodyPr>
          <a:lstStyle/>
          <a:p>
            <a:r>
              <a:rPr lang="zh-CN" altLang="en-US" sz="4400" b="1" dirty="0" smtClean="0">
                <a:solidFill>
                  <a:srgbClr val="0070C0"/>
                </a:solidFill>
                <a:latin typeface="+mn-ea"/>
              </a:rPr>
              <a:t>结尾</a:t>
            </a:r>
            <a:r>
              <a:rPr lang="zh-CN" altLang="en-US" sz="4400" b="1" dirty="0" smtClean="0">
                <a:latin typeface="+mn-ea"/>
              </a:rPr>
              <a:t>：</a:t>
            </a:r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怀念背影</a:t>
            </a:r>
            <a:endParaRPr lang="en-US" altLang="zh-CN" sz="4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我读到此处，在晶莹的泪光中，又看见那肥胖的，青布棉袍，黑布马褂的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背影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。唉！我不知何时再能与他相见。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solidFill>
                  <a:srgbClr val="0070C0"/>
                </a:solidFill>
              </a:rPr>
              <a:t>特点</a:t>
            </a:r>
            <a:r>
              <a:rPr lang="zh-CN" altLang="en-US" sz="4400" b="1" dirty="0" smtClean="0"/>
              <a:t>：</a:t>
            </a:r>
            <a:endParaRPr lang="en-US" altLang="zh-CN" sz="4400" b="1" dirty="0" smtClean="0"/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照应题目，点明主题，借物抒情</a:t>
            </a:r>
            <a:endParaRPr lang="en-US" altLang="zh-CN" sz="4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1174</Words>
  <Application>WPS 演示</Application>
  <PresentationFormat>全屏显示(4:3)</PresentationFormat>
  <Paragraphs>106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华文行楷</vt:lpstr>
      <vt:lpstr>黑体</vt:lpstr>
      <vt:lpstr>楷体</vt:lpstr>
      <vt:lpstr>Calibri</vt:lpstr>
      <vt:lpstr>微软雅黑</vt:lpstr>
      <vt:lpstr>Arial Unicode MS</vt:lpstr>
      <vt:lpstr>Office 主题</vt:lpstr>
      <vt:lpstr>以情感人 抒情散文经典</vt:lpstr>
      <vt:lpstr>背影—标题</vt:lpstr>
      <vt:lpstr>背影—标题</vt:lpstr>
      <vt:lpstr>背影—开头</vt:lpstr>
      <vt:lpstr>背影—叙事</vt:lpstr>
      <vt:lpstr>背影—描写</vt:lpstr>
      <vt:lpstr>背影—描写</vt:lpstr>
      <vt:lpstr>背影—抒情</vt:lpstr>
      <vt:lpstr>背影—结尾</vt:lpstr>
      <vt:lpstr>背影—抒情</vt:lpstr>
      <vt:lpstr>仿写创作</vt:lpstr>
      <vt:lpstr>仿写创作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情真意切经典文</dc:title>
  <dc:creator>Administrator</dc:creator>
  <cp:lastModifiedBy>USER</cp:lastModifiedBy>
  <cp:revision>50</cp:revision>
  <dcterms:created xsi:type="dcterms:W3CDTF">2017-12-02T06:42:00Z</dcterms:created>
  <dcterms:modified xsi:type="dcterms:W3CDTF">2020-11-21T12:31:22Z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