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7"/>
  </p:notesMasterIdLst>
  <p:sldIdLst>
    <p:sldId id="351" r:id="rId8"/>
    <p:sldId id="257" r:id="rId9"/>
    <p:sldId id="258" r:id="rId10"/>
    <p:sldId id="352" r:id="rId11"/>
    <p:sldId id="438" r:id="rId12"/>
    <p:sldId id="310" r:id="rId13"/>
    <p:sldId id="308" r:id="rId14"/>
    <p:sldId id="313" r:id="rId15"/>
    <p:sldId id="353" r:id="rId16"/>
    <p:sldId id="294" r:id="rId17"/>
    <p:sldId id="307" r:id="rId18"/>
    <p:sldId id="437" r:id="rId19"/>
    <p:sldId id="312" r:id="rId20"/>
    <p:sldId id="260" r:id="rId21"/>
    <p:sldId id="322" r:id="rId22"/>
    <p:sldId id="354" r:id="rId23"/>
    <p:sldId id="355" r:id="rId24"/>
    <p:sldId id="356" r:id="rId25"/>
    <p:sldId id="357" r:id="rId26"/>
    <p:sldId id="359" r:id="rId27"/>
    <p:sldId id="360" r:id="rId28"/>
    <p:sldId id="358" r:id="rId29"/>
    <p:sldId id="323" r:id="rId30"/>
    <p:sldId id="362" r:id="rId31"/>
    <p:sldId id="363" r:id="rId32"/>
    <p:sldId id="364" r:id="rId33"/>
    <p:sldId id="398" r:id="rId34"/>
    <p:sldId id="400" r:id="rId35"/>
    <p:sldId id="402" r:id="rId36"/>
    <p:sldId id="403" r:id="rId37"/>
    <p:sldId id="406" r:id="rId38"/>
    <p:sldId id="404" r:id="rId39"/>
    <p:sldId id="405" r:id="rId40"/>
    <p:sldId id="401" r:id="rId41"/>
    <p:sldId id="407" r:id="rId42"/>
    <p:sldId id="408" r:id="rId43"/>
    <p:sldId id="409" r:id="rId44"/>
    <p:sldId id="410" r:id="rId45"/>
    <p:sldId id="411" r:id="rId46"/>
    <p:sldId id="412" r:id="rId47"/>
    <p:sldId id="518" r:id="rId48"/>
    <p:sldId id="365" r:id="rId49"/>
    <p:sldId id="361" r:id="rId50"/>
    <p:sldId id="495" r:id="rId51"/>
    <p:sldId id="496" r:id="rId52"/>
    <p:sldId id="497" r:id="rId53"/>
    <p:sldId id="498" r:id="rId54"/>
    <p:sldId id="506" r:id="rId55"/>
    <p:sldId id="500" r:id="rId56"/>
    <p:sldId id="501" r:id="rId57"/>
    <p:sldId id="334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30" r:id="rId66"/>
    <p:sldId id="321" r:id="rId67"/>
  </p:sldIdLst>
  <p:sldSz cx="9144000" cy="6858000" type="screen4x3"/>
  <p:notesSz cx="6858000" cy="9144000"/>
  <p:custDataLst>
    <p:tags r:id="rId68"/>
  </p:custDataLst>
  <p:defaultTextStyle>
    <a:defPPr>
      <a:defRPr lang="ko-KR"/>
    </a:defPPr>
    <a:lvl1pPr marL="0" lvl="0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ulim" pitchFamily="2" charset="-127"/>
        <a:ea typeface="Gulim" pitchFamily="2" charset="-127"/>
        <a:cs typeface="+mn-cs"/>
      </a:defRPr>
    </a:lvl1pPr>
    <a:lvl2pPr marL="457200" lvl="1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ulim" pitchFamily="2" charset="-127"/>
        <a:ea typeface="Gulim" pitchFamily="2" charset="-127"/>
        <a:cs typeface="+mn-cs"/>
      </a:defRPr>
    </a:lvl2pPr>
    <a:lvl3pPr marL="914400" lvl="2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ulim" pitchFamily="2" charset="-127"/>
        <a:ea typeface="Gulim" pitchFamily="2" charset="-127"/>
        <a:cs typeface="+mn-cs"/>
      </a:defRPr>
    </a:lvl3pPr>
    <a:lvl4pPr marL="1371600" lvl="3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ulim" pitchFamily="2" charset="-127"/>
        <a:ea typeface="Gulim" pitchFamily="2" charset="-127"/>
        <a:cs typeface="+mn-cs"/>
      </a:defRPr>
    </a:lvl4pPr>
    <a:lvl5pPr marL="1828800" lvl="4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ulim" pitchFamily="2" charset="-127"/>
        <a:ea typeface="Gulim" pitchFamily="2" charset="-127"/>
        <a:cs typeface="+mn-cs"/>
      </a:defRPr>
    </a:lvl5pPr>
    <a:lvl6pPr marL="2286000" lvl="5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ulim" pitchFamily="2" charset="-127"/>
        <a:ea typeface="Gulim" pitchFamily="2" charset="-127"/>
        <a:cs typeface="+mn-cs"/>
      </a:defRPr>
    </a:lvl6pPr>
    <a:lvl7pPr marL="2743200" lvl="6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ulim" pitchFamily="2" charset="-127"/>
        <a:ea typeface="Gulim" pitchFamily="2" charset="-127"/>
        <a:cs typeface="+mn-cs"/>
      </a:defRPr>
    </a:lvl7pPr>
    <a:lvl8pPr marL="3200400" lvl="7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ulim" pitchFamily="2" charset="-127"/>
        <a:ea typeface="Gulim" pitchFamily="2" charset="-127"/>
        <a:cs typeface="+mn-cs"/>
      </a:defRPr>
    </a:lvl8pPr>
    <a:lvl9pPr marL="3657600" lvl="8" indent="0" algn="l" defTabSz="914400" eaLnBrk="1" fontAlgn="base" latinLnBrk="1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ulim" pitchFamily="2" charset="-127"/>
        <a:ea typeface="Gulim" pitchFamily="2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>
          <p15:clr>
            <a:srgbClr val="A4A3A4"/>
          </p15:clr>
        </p15:guide>
        <p15:guide id="2" pos="2834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680" y="114"/>
      </p:cViewPr>
      <p:guideLst>
        <p:guide orient="horz" pos="2124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slide" Target="slides/slide18.xml" /><Relationship Id="rId26" Type="http://schemas.openxmlformats.org/officeDocument/2006/relationships/slide" Target="slides/slide19.xml" /><Relationship Id="rId27" Type="http://schemas.openxmlformats.org/officeDocument/2006/relationships/slide" Target="slides/slide20.xml" /><Relationship Id="rId28" Type="http://schemas.openxmlformats.org/officeDocument/2006/relationships/slide" Target="slides/slide21.xml" /><Relationship Id="rId29" Type="http://schemas.openxmlformats.org/officeDocument/2006/relationships/slide" Target="slides/slide22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3.xml" /><Relationship Id="rId31" Type="http://schemas.openxmlformats.org/officeDocument/2006/relationships/slide" Target="slides/slide24.xml" /><Relationship Id="rId32" Type="http://schemas.openxmlformats.org/officeDocument/2006/relationships/slide" Target="slides/slide25.xml" /><Relationship Id="rId33" Type="http://schemas.openxmlformats.org/officeDocument/2006/relationships/slide" Target="slides/slide26.xml" /><Relationship Id="rId34" Type="http://schemas.openxmlformats.org/officeDocument/2006/relationships/slide" Target="slides/slide27.xml" /><Relationship Id="rId35" Type="http://schemas.openxmlformats.org/officeDocument/2006/relationships/slide" Target="slides/slide28.xml" /><Relationship Id="rId36" Type="http://schemas.openxmlformats.org/officeDocument/2006/relationships/slide" Target="slides/slide29.xml" /><Relationship Id="rId37" Type="http://schemas.openxmlformats.org/officeDocument/2006/relationships/slide" Target="slides/slide30.xml" /><Relationship Id="rId38" Type="http://schemas.openxmlformats.org/officeDocument/2006/relationships/slide" Target="slides/slide31.xml" /><Relationship Id="rId39" Type="http://schemas.openxmlformats.org/officeDocument/2006/relationships/slide" Target="slides/slide32.xml" /><Relationship Id="rId4" Type="http://schemas.openxmlformats.org/officeDocument/2006/relationships/slideMaster" Target="slideMasters/slideMaster4.xml" /><Relationship Id="rId40" Type="http://schemas.openxmlformats.org/officeDocument/2006/relationships/slide" Target="slides/slide33.xml" /><Relationship Id="rId41" Type="http://schemas.openxmlformats.org/officeDocument/2006/relationships/slide" Target="slides/slide34.xml" /><Relationship Id="rId42" Type="http://schemas.openxmlformats.org/officeDocument/2006/relationships/slide" Target="slides/slide35.xml" /><Relationship Id="rId43" Type="http://schemas.openxmlformats.org/officeDocument/2006/relationships/slide" Target="slides/slide36.xml" /><Relationship Id="rId44" Type="http://schemas.openxmlformats.org/officeDocument/2006/relationships/slide" Target="slides/slide37.xml" /><Relationship Id="rId45" Type="http://schemas.openxmlformats.org/officeDocument/2006/relationships/slide" Target="slides/slide38.xml" /><Relationship Id="rId46" Type="http://schemas.openxmlformats.org/officeDocument/2006/relationships/slide" Target="slides/slide39.xml" /><Relationship Id="rId47" Type="http://schemas.openxmlformats.org/officeDocument/2006/relationships/slide" Target="slides/slide40.xml" /><Relationship Id="rId48" Type="http://schemas.openxmlformats.org/officeDocument/2006/relationships/slide" Target="slides/slide41.xml" /><Relationship Id="rId49" Type="http://schemas.openxmlformats.org/officeDocument/2006/relationships/slide" Target="slides/slide42.xml" /><Relationship Id="rId5" Type="http://schemas.openxmlformats.org/officeDocument/2006/relationships/slideMaster" Target="slideMasters/slideMaster5.xml" /><Relationship Id="rId50" Type="http://schemas.openxmlformats.org/officeDocument/2006/relationships/slide" Target="slides/slide43.xml" /><Relationship Id="rId51" Type="http://schemas.openxmlformats.org/officeDocument/2006/relationships/slide" Target="slides/slide44.xml" /><Relationship Id="rId52" Type="http://schemas.openxmlformats.org/officeDocument/2006/relationships/slide" Target="slides/slide45.xml" /><Relationship Id="rId53" Type="http://schemas.openxmlformats.org/officeDocument/2006/relationships/slide" Target="slides/slide46.xml" /><Relationship Id="rId54" Type="http://schemas.openxmlformats.org/officeDocument/2006/relationships/slide" Target="slides/slide47.xml" /><Relationship Id="rId55" Type="http://schemas.openxmlformats.org/officeDocument/2006/relationships/slide" Target="slides/slide48.xml" /><Relationship Id="rId56" Type="http://schemas.openxmlformats.org/officeDocument/2006/relationships/slide" Target="slides/slide49.xml" /><Relationship Id="rId57" Type="http://schemas.openxmlformats.org/officeDocument/2006/relationships/slide" Target="slides/slide50.xml" /><Relationship Id="rId58" Type="http://schemas.openxmlformats.org/officeDocument/2006/relationships/slide" Target="slides/slide51.xml" /><Relationship Id="rId59" Type="http://schemas.openxmlformats.org/officeDocument/2006/relationships/slide" Target="slides/slide52.xml" /><Relationship Id="rId6" Type="http://schemas.openxmlformats.org/officeDocument/2006/relationships/slideMaster" Target="slideMasters/slideMaster6.xml" /><Relationship Id="rId60" Type="http://schemas.openxmlformats.org/officeDocument/2006/relationships/slide" Target="slides/slide53.xml" /><Relationship Id="rId61" Type="http://schemas.openxmlformats.org/officeDocument/2006/relationships/slide" Target="slides/slide54.xml" /><Relationship Id="rId62" Type="http://schemas.openxmlformats.org/officeDocument/2006/relationships/slide" Target="slides/slide55.xml" /><Relationship Id="rId63" Type="http://schemas.openxmlformats.org/officeDocument/2006/relationships/slide" Target="slides/slide56.xml" /><Relationship Id="rId64" Type="http://schemas.openxmlformats.org/officeDocument/2006/relationships/slide" Target="slides/slide57.xml" /><Relationship Id="rId65" Type="http://schemas.openxmlformats.org/officeDocument/2006/relationships/slide" Target="slides/slide58.xml" /><Relationship Id="rId66" Type="http://schemas.openxmlformats.org/officeDocument/2006/relationships/slide" Target="slides/slide59.xml" /><Relationship Id="rId67" Type="http://schemas.openxmlformats.org/officeDocument/2006/relationships/slide" Target="slides/slide60.xml" /><Relationship Id="rId68" Type="http://schemas.openxmlformats.org/officeDocument/2006/relationships/tags" Target="tags/tag1.xml" /><Relationship Id="rId69" Type="http://schemas.openxmlformats.org/officeDocument/2006/relationships/presProps" Target="presProps.xml" /><Relationship Id="rId7" Type="http://schemas.openxmlformats.org/officeDocument/2006/relationships/notesMaster" Target="notesMasters/notesMaster1.xml" /><Relationship Id="rId70" Type="http://schemas.openxmlformats.org/officeDocument/2006/relationships/viewProps" Target="viewProps.xml" /><Relationship Id="rId71" Type="http://schemas.openxmlformats.org/officeDocument/2006/relationships/theme" Target="theme/theme1.xml" /><Relationship Id="rId72" Type="http://schemas.openxmlformats.org/officeDocument/2006/relationships/tableStyles" Target="tableStyles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7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en-US" altLang="x-none" sz="1200"/>
          </a:p>
        </p:txBody>
      </p:sp>
      <p:sp>
        <p:nvSpPr>
          <p:cNvPr id="8195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hangingPunct="1"/>
            <a:endParaRPr lang="en-US" altLang="x-none" sz="1200"/>
          </a:p>
        </p:txBody>
      </p:sp>
      <p:sp>
        <p:nvSpPr>
          <p:cNvPr id="8196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8197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819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eaLnBrk="1" hangingPunct="1"/>
            <a:endParaRPr lang="en-US" altLang="x-none" sz="1200"/>
          </a:p>
        </p:txBody>
      </p:sp>
      <p:sp>
        <p:nvSpPr>
          <p:cNvPr id="8199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/>
              <a:t>‹#›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199696098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Gulim" pitchFamily="2" charset="-127"/>
        <a:ea typeface="Gulim" pitchFamily="2" charset="-127"/>
      </a:defRPr>
    </a:lvl1pPr>
    <a:lvl2pPr marL="457200" lvl="1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Gulim" pitchFamily="2" charset="-127"/>
        <a:ea typeface="Gulim" pitchFamily="2" charset="-127"/>
      </a:defRPr>
    </a:lvl2pPr>
    <a:lvl3pPr marL="914400" lvl="2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Gulim" pitchFamily="2" charset="-127"/>
        <a:ea typeface="Gulim" pitchFamily="2" charset="-127"/>
      </a:defRPr>
    </a:lvl3pPr>
    <a:lvl4pPr marL="1371600" lvl="3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Gulim" pitchFamily="2" charset="-127"/>
        <a:ea typeface="Gulim" pitchFamily="2" charset="-127"/>
      </a:defRPr>
    </a:lvl4pPr>
    <a:lvl5pPr marL="1828800" lvl="4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Gulim" pitchFamily="2" charset="-127"/>
        <a:ea typeface="Gulim" pitchFamily="2" charset="-127"/>
      </a:defRPr>
    </a:lvl5pPr>
    <a:lvl6pPr marL="2286000" lvl="5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Gulim" pitchFamily="2" charset="-127"/>
        <a:ea typeface="Gulim" pitchFamily="2" charset="-127"/>
      </a:defRPr>
    </a:lvl6pPr>
    <a:lvl7pPr marL="2743200" lvl="6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Gulim" pitchFamily="2" charset="-127"/>
        <a:ea typeface="Gulim" pitchFamily="2" charset="-127"/>
      </a:defRPr>
    </a:lvl7pPr>
    <a:lvl8pPr marL="3200400" lvl="7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Gulim" pitchFamily="2" charset="-127"/>
        <a:ea typeface="Gulim" pitchFamily="2" charset="-127"/>
      </a:defRPr>
    </a:lvl8pPr>
    <a:lvl9pPr marL="3657600" lvl="8" indent="0" algn="l" defTabSz="914400" eaLnBrk="0" fontAlgn="base" latinLnBrk="1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Gulim" pitchFamily="2" charset="-127"/>
        <a:ea typeface="Gulim" pitchFamily="2" charset="-127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6145"/>
          <p:cNvSpPr>
            <a:spLocks noGrp="1"/>
          </p:cNvSpPr>
          <p:nvPr>
            <p:ph type="ctrTitle"/>
          </p:nvPr>
        </p:nvSpPr>
        <p:spPr>
          <a:xfrm>
            <a:off x="395288" y="4437063"/>
            <a:ext cx="7772400" cy="9667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 algn="l">
              <a:buClrTx/>
              <a:buSzTx/>
              <a:buFontTx/>
              <a:defRPr sz="3600" b="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ko-KR" altLang="en-US"/>
              <a:t>单击此处编辑母版标题样式</a:t>
            </a:r>
          </a:p>
        </p:txBody>
      </p:sp>
      <p:sp>
        <p:nvSpPr>
          <p:cNvPr id="6147" name="副标题 6146"/>
          <p:cNvSpPr>
            <a:spLocks noGrp="1"/>
          </p:cNvSpPr>
          <p:nvPr>
            <p:ph type="subTitle" idx="1"/>
          </p:nvPr>
        </p:nvSpPr>
        <p:spPr>
          <a:xfrm>
            <a:off x="395288" y="5445125"/>
            <a:ext cx="6400800" cy="600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l">
              <a:buClrTx/>
              <a:buSzTx/>
              <a:buFontTx/>
              <a:buNone/>
              <a:defRPr sz="2400">
                <a:solidFill>
                  <a:schemeClr val="bg1"/>
                </a:solidFill>
                <a:ea typeface="微软雅黑" panose="020b0503020204020204" charset="-122"/>
              </a:defRPr>
            </a:lvl1pPr>
            <a:lvl2pPr marL="457200" lvl="1" indent="0" algn="ctr">
              <a:buClrTx/>
              <a:buSzTx/>
              <a:buFontTx/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914400" lvl="2" indent="0" algn="ctr">
              <a:buClrTx/>
              <a:buSzTx/>
              <a:buFontTx/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371600" lvl="3" indent="0" algn="ctr">
              <a:buClrTx/>
              <a:buSzTx/>
              <a:buFontTx/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1828800" lvl="4" indent="0" algn="ctr">
              <a:buClrTx/>
              <a:buSzTx/>
              <a:buFontTx/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ko-KR" altLang="en-US"/>
              <a:t>单击此处编辑母版副标题样式</a:t>
            </a:r>
          </a:p>
        </p:txBody>
      </p:sp>
      <p:sp>
        <p:nvSpPr>
          <p:cNvPr id="6148" name="日期占位符 614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400"/>
            </a:lvl1pPr>
          </a:lstStyle>
          <a:p>
            <a:pPr eaLnBrk="0" hangingPunct="0"/>
            <a:fld id="{BB962C8B-B14F-4D97-AF65-F5344CB8AC3E}" type="datetimeFigureOut">
              <a:rPr lang="zh-CN" altLang="en-US">
                <a:latin typeface="Gulim" pitchFamily="2" charset="-127"/>
              </a:rPr>
              <a:t>2021/4/19</a:t>
            </a:fld>
            <a:endParaRPr lang="zh-CN" altLang="en-US">
              <a:latin typeface="Gulim" pitchFamily="2" charset="-127"/>
            </a:endParaRPr>
          </a:p>
        </p:txBody>
      </p:sp>
      <p:sp>
        <p:nvSpPr>
          <p:cNvPr id="6149" name="页脚占位符 61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400"/>
            </a:lvl1pPr>
          </a:lstStyle>
          <a:p>
            <a:pPr eaLnBrk="0" hangingPunct="0"/>
            <a:endParaRPr lang="zh-CN" altLang="en-US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36846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1950" y="117475"/>
            <a:ext cx="2057400" cy="5534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117475"/>
            <a:ext cx="6052930" cy="5534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 spd="slow">
    <p:wipe dir="d"/>
  </p:transition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 spd="slow">
    <p:wipe dir="d"/>
  </p:transition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 spd="slow">
    <p:wipe dir="d"/>
  </p:transition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 spd="slow">
    <p:wipe dir="d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 spd="slow">
    <p:wipe dir="d"/>
  </p:transition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 spd="slow">
    <p:wipe dir="d"/>
  </p:transition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 spd="slow">
    <p:wipe dir="d"/>
  </p:transition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 spd="slow">
    <p:wipe dir="d"/>
  </p:transition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 spd="slow">
    <p:wipe dir="d"/>
  </p:transition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 spd="slow">
    <p:wipe dir="d"/>
  </p:transition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Ovr>
    <a:masterClrMapping/>
  </p:clrMapOvr>
  <p:transition spd="slow">
    <p:wipe dir="d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../media/image1.jpe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image" Target="../media/image2.jpeg" /><Relationship Id="rId13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5.xml" /><Relationship Id="rId10" Type="http://schemas.openxmlformats.org/officeDocument/2006/relationships/slideLayout" Target="../slideLayouts/slideLayout54.xml" /><Relationship Id="rId11" Type="http://schemas.openxmlformats.org/officeDocument/2006/relationships/slideLayout" Target="../slideLayouts/slideLayout55.xml" /><Relationship Id="rId12" Type="http://schemas.openxmlformats.org/officeDocument/2006/relationships/theme" Target="../theme/theme5.xml" /><Relationship Id="rId2" Type="http://schemas.openxmlformats.org/officeDocument/2006/relationships/slideLayout" Target="../slideLayouts/slideLayout46.xml" /><Relationship Id="rId3" Type="http://schemas.openxmlformats.org/officeDocument/2006/relationships/slideLayout" Target="../slideLayouts/slideLayout47.xml" /><Relationship Id="rId4" Type="http://schemas.openxmlformats.org/officeDocument/2006/relationships/slideLayout" Target="../slideLayouts/slideLayout48.xml" /><Relationship Id="rId5" Type="http://schemas.openxmlformats.org/officeDocument/2006/relationships/slideLayout" Target="../slideLayouts/slideLayout49.xml" /><Relationship Id="rId6" Type="http://schemas.openxmlformats.org/officeDocument/2006/relationships/slideLayout" Target="../slideLayouts/slideLayout50.xml" /><Relationship Id="rId7" Type="http://schemas.openxmlformats.org/officeDocument/2006/relationships/slideLayout" Target="../slideLayouts/slideLayout51.xml" /><Relationship Id="rId8" Type="http://schemas.openxmlformats.org/officeDocument/2006/relationships/slideLayout" Target="../slideLayouts/slideLayout52.xml" /><Relationship Id="rId9" Type="http://schemas.openxmlformats.org/officeDocument/2006/relationships/slideLayout" Target="../slideLayouts/slideLayout53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6.xml" /><Relationship Id="rId10" Type="http://schemas.openxmlformats.org/officeDocument/2006/relationships/slideLayout" Target="../slideLayouts/slideLayout65.xml" /><Relationship Id="rId11" Type="http://schemas.openxmlformats.org/officeDocument/2006/relationships/slideLayout" Target="../slideLayouts/slideLayout66.xml" /><Relationship Id="rId12" Type="http://schemas.openxmlformats.org/officeDocument/2006/relationships/theme" Target="../theme/theme6.xml" /><Relationship Id="rId2" Type="http://schemas.openxmlformats.org/officeDocument/2006/relationships/slideLayout" Target="../slideLayouts/slideLayout57.xml" /><Relationship Id="rId3" Type="http://schemas.openxmlformats.org/officeDocument/2006/relationships/slideLayout" Target="../slideLayouts/slideLayout58.xml" /><Relationship Id="rId4" Type="http://schemas.openxmlformats.org/officeDocument/2006/relationships/slideLayout" Target="../slideLayouts/slideLayout59.xml" /><Relationship Id="rId5" Type="http://schemas.openxmlformats.org/officeDocument/2006/relationships/slideLayout" Target="../slideLayouts/slideLayout60.xml" /><Relationship Id="rId6" Type="http://schemas.openxmlformats.org/officeDocument/2006/relationships/slideLayout" Target="../slideLayouts/slideLayout61.xml" /><Relationship Id="rId7" Type="http://schemas.openxmlformats.org/officeDocument/2006/relationships/slideLayout" Target="../slideLayouts/slideLayout62.xml" /><Relationship Id="rId8" Type="http://schemas.openxmlformats.org/officeDocument/2006/relationships/slideLayout" Target="../slideLayouts/slideLayout63.xml" /><Relationship Id="rId9" Type="http://schemas.openxmlformats.org/officeDocument/2006/relationships/slideLayout" Target="../slideLayouts/slideLayout6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1027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l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2pPr>
      <a:lvl3pPr marL="914400" lvl="2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3pPr>
      <a:lvl4pPr marL="1371600" lvl="3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4pPr>
      <a:lvl5pPr marL="1828800" lvl="4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5pPr>
      <a:lvl6pPr marL="2286000" lvl="5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6pPr>
      <a:lvl7pPr marL="2743200" lvl="6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7pPr>
      <a:lvl8pPr marL="3200400" lvl="7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8pPr>
      <a:lvl9pPr marL="3657600" lvl="8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en-US" altLang="x-none">
              <a:latin typeface="Gulim" pitchFamily="2" charset="-127"/>
            </a:endParaRPr>
          </a:p>
        </p:txBody>
      </p:sp>
      <p:sp>
        <p:nvSpPr>
          <p:cNvPr id="2051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Gulim" pitchFamily="2" charset="-127"/>
              </a:rPr>
              <a:t>‹#›</a:t>
            </a:fld>
            <a:endParaRPr lang="en-US" altLang="zh-CN">
              <a:latin typeface="Gulim" pitchFamily="2" charset="-127"/>
            </a:endParaRPr>
          </a:p>
        </p:txBody>
      </p:sp>
      <p:pic>
        <p:nvPicPr>
          <p:cNvPr id="2052" name="图片 2051" descr="1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lvl="0" indent="0" algn="l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2pPr>
      <a:lvl3pPr marL="914400" lvl="2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3pPr>
      <a:lvl4pPr marL="1371600" lvl="3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4pPr>
      <a:lvl5pPr marL="1828800" lvl="4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5pPr>
      <a:lvl6pPr marL="2286000" lvl="5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6pPr>
      <a:lvl7pPr marL="2743200" lvl="6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7pPr>
      <a:lvl8pPr marL="3200400" lvl="7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8pPr>
      <a:lvl9pPr marL="3657600" lvl="8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3073" descr="1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marL="0" lvl="0" indent="0" algn="l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2pPr>
      <a:lvl3pPr marL="914400" lvl="2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3pPr>
      <a:lvl4pPr marL="1371600" lvl="3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4pPr>
      <a:lvl5pPr marL="1828800" lvl="4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5pPr>
      <a:lvl6pPr marL="2286000" lvl="5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6pPr>
      <a:lvl7pPr marL="2743200" lvl="6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7pPr>
      <a:lvl8pPr marL="3200400" lvl="7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8pPr>
      <a:lvl9pPr marL="3657600" lvl="8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4097" descr="12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marL="0" lvl="0" indent="0" algn="l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2pPr>
      <a:lvl3pPr marL="914400" lvl="2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3pPr>
      <a:lvl4pPr marL="1371600" lvl="3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4pPr>
      <a:lvl5pPr marL="1828800" lvl="4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5pPr>
      <a:lvl6pPr marL="2286000" lvl="5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6pPr>
      <a:lvl7pPr marL="2743200" lvl="6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7pPr>
      <a:lvl8pPr marL="3200400" lvl="7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8pPr>
      <a:lvl9pPr marL="3657600" lvl="8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611188" y="117475"/>
            <a:ext cx="8075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ko-KR" altLang="en-US"/>
              <a:t>单击此处编辑母版标题样式</a:t>
            </a: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539750" y="1123950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ko-KR" altLang="en-US"/>
              <a:t>单击此处编辑母版文本样式</a:t>
            </a:r>
          </a:p>
          <a:p>
            <a:pPr lvl="1"/>
            <a:r>
              <a:rPr lang="ko-KR" altLang="en-US"/>
              <a:t>第二级</a:t>
            </a:r>
          </a:p>
          <a:p>
            <a:pPr lvl="2"/>
            <a:r>
              <a:rPr lang="ko-KR" altLang="en-US"/>
              <a:t>第三级</a:t>
            </a:r>
          </a:p>
          <a:p>
            <a:pPr lvl="3"/>
            <a:r>
              <a:rPr lang="ko-KR" altLang="en-US"/>
              <a:t>第四级</a:t>
            </a:r>
          </a:p>
          <a:p>
            <a:pPr lvl="4"/>
            <a:r>
              <a:rPr lang="ko-KR" altLang="en-US"/>
              <a:t>第五级</a:t>
            </a:r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2pPr>
      <a:lvl3pPr marL="914400" lvl="2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3pPr>
      <a:lvl4pPr marL="1371600" lvl="3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4pPr>
      <a:lvl5pPr marL="1828800" lvl="4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5pPr>
      <a:lvl6pPr marL="2286000" lvl="5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6pPr>
      <a:lvl7pPr marL="2743200" lvl="6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7pPr>
      <a:lvl8pPr marL="3200400" lvl="7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8pPr>
      <a:lvl9pPr marL="3657600" lvl="8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ko-KR" altLang="en-US"/>
              <a:t>单击此处编辑母版标题样式</a:t>
            </a: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ko-KR" altLang="en-US"/>
              <a:t>单击此处编辑母版文本样式</a:t>
            </a:r>
          </a:p>
          <a:p>
            <a:pPr lvl="1"/>
            <a:r>
              <a:rPr lang="ko-KR" altLang="en-US"/>
              <a:t>第二级</a:t>
            </a:r>
          </a:p>
          <a:p>
            <a:pPr lvl="2"/>
            <a:r>
              <a:rPr lang="ko-KR" altLang="en-US"/>
              <a:t>第三级</a:t>
            </a:r>
          </a:p>
          <a:p>
            <a:pPr lvl="3"/>
            <a:r>
              <a:rPr lang="ko-KR" altLang="en-US"/>
              <a:t>第四级</a:t>
            </a:r>
          </a:p>
          <a:p>
            <a:pPr lvl="4"/>
            <a:r>
              <a:rPr lang="ko-KR" altLang="en-US"/>
              <a:t>第五级</a:t>
            </a:r>
          </a:p>
        </p:txBody>
      </p:sp>
      <p:sp>
        <p:nvSpPr>
          <p:cNvPr id="7172" name="日期占位符 717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0" hangingPunct="0"/>
            <a:fld id="{BB962C8B-B14F-4D97-AF65-F5344CB8AC3E}" type="datetimeFigureOut">
              <a:rPr lang="ko-KR" altLang="en-US">
                <a:latin typeface="Gulim" pitchFamily="2" charset="-127"/>
              </a:rPr>
              <a:t>2021-04-19</a:t>
            </a:fld>
            <a:endParaRPr lang="ko-KR" altLang="en-US">
              <a:latin typeface="Gulim" pitchFamily="2" charset="-127"/>
            </a:endParaRPr>
          </a:p>
        </p:txBody>
      </p:sp>
      <p:sp>
        <p:nvSpPr>
          <p:cNvPr id="7173" name="页脚占位符 71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0" hangingPunct="0"/>
            <a:endParaRPr lang="ko-KR" altLang="en-US">
              <a:latin typeface="Gulim" pitchFamily="2" charset="-127"/>
            </a:endParaRPr>
          </a:p>
        </p:txBody>
      </p:sp>
      <p:sp>
        <p:nvSpPr>
          <p:cNvPr id="7174" name="灯片编号占位符 71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0" hangingPunct="0"/>
            <a:fld id="{9A0DB2DC-4C9A-4742-B13C-FB6460FD3503}" type="slidenum">
              <a:rPr lang="ko-KR" altLang="en-US">
                <a:latin typeface="Gulim" pitchFamily="2" charset="-127"/>
              </a:rPr>
              <a:t>‹#›</a:t>
            </a:fld>
            <a:endParaRPr lang="ko-KR" altLang="en-US">
              <a:latin typeface="Gulim" pitchFamily="2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wipe dir="d"/>
  </p:transition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2pPr>
      <a:lvl3pPr marL="914400" lvl="2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3pPr>
      <a:lvl4pPr marL="1371600" lvl="3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4pPr>
      <a:lvl5pPr marL="1828800" lvl="4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5pPr>
      <a:lvl6pPr marL="2286000" lvl="5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6pPr>
      <a:lvl7pPr marL="2743200" lvl="6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7pPr>
      <a:lvl8pPr marL="3200400" lvl="7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8pPr>
      <a:lvl9pPr marL="3657600" lvl="8" indent="0" algn="l" defTabSz="91440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Gulim" pitchFamily="2" charset="-127"/>
          <a:ea typeface="Gulim" pitchFamily="2" charset="-127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9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2.xml" /><Relationship Id="rId2" Type="http://schemas.openxmlformats.org/officeDocument/2006/relationships/image" Target="../media/image2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2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2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2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slide" Target="slide2.xml" TargetMode="Internal" /><Relationship Id="rId3" Type="http://schemas.openxmlformats.org/officeDocument/2006/relationships/image" Target="../media/image6.jpeg" /><Relationship Id="rId4" Type="http://schemas.openxmlformats.org/officeDocument/2006/relationships/image" Target="../media/image7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8.jpeg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Relationship Id="rId5" Type="http://schemas.openxmlformats.org/officeDocument/2006/relationships/image" Target="../media/image11.jpeg" /><Relationship Id="rId6" Type="http://schemas.openxmlformats.org/officeDocument/2006/relationships/image" Target="../media/image12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24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25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3.jpeg" /><Relationship Id="rId3" Type="http://schemas.openxmlformats.org/officeDocument/2006/relationships/image" Target="../media/image14.jpeg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2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5.jpeg" /><Relationship Id="rId3" Type="http://schemas.openxmlformats.org/officeDocument/2006/relationships/image" Target="../media/image1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矩形 9217"/>
          <p:cNvSpPr/>
          <p:nvPr/>
        </p:nvSpPr>
        <p:spPr>
          <a:xfrm>
            <a:off x="252413" y="1125538"/>
            <a:ext cx="8712200" cy="2663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/>
          <a:lstStyle/>
          <a:p>
            <a:pPr marL="342900" indent="-342900" algn="ctr" eaLnBrk="0" hangingPunct="0"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</a:pP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迷你简启体" charset="-122"/>
                <a:ea typeface="迷你简启体" charset="-122"/>
              </a:rPr>
              <a:t>两副对联: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</a:pP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迷你简启体" charset="-122"/>
                <a:ea typeface="迷你简启体" charset="-122"/>
              </a:rPr>
              <a:t>萃父子兄弟于一门,  八家唐宋占三席;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</a:pP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迷你简启体" charset="-122"/>
                <a:ea typeface="迷你简启体" charset="-122"/>
              </a:rPr>
              <a:t>  悟骈散诗词之特征，千变纵横识共源.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</a:pP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迷你简启体" charset="-122"/>
                <a:ea typeface="迷你简启体" charset="-122"/>
              </a:rPr>
              <a:t>一门父子三词客,千古文章四大家.</a:t>
            </a:r>
          </a:p>
        </p:txBody>
      </p:sp>
      <p:sp>
        <p:nvSpPr>
          <p:cNvPr id="9219" name="矩形 9218"/>
          <p:cNvSpPr/>
          <p:nvPr/>
        </p:nvSpPr>
        <p:spPr>
          <a:xfrm>
            <a:off x="612775" y="4365625"/>
            <a:ext cx="6840538" cy="1584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170" tIns="46990" rIns="90170" bIns="46990" anchor="t" anchorCtr="0"/>
          <a:lstStyle/>
          <a:p>
            <a:pPr marL="342900" indent="-342900" algn="ctr" eaLnBrk="0" hangingPunct="0"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</a:pP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迷你简启体" charset="-122"/>
                <a:ea typeface="迷你简启体" charset="-122"/>
                <a:sym typeface="Arial" panose="020b0604020202020204" pitchFamily="34" charset="0"/>
              </a:rPr>
              <a:t>一首诗：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</a:pP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迷你简启体" charset="-122"/>
                <a:ea typeface="迷你简启体" charset="-122"/>
                <a:sym typeface="Arial" panose="020b0604020202020204" pitchFamily="34" charset="0"/>
              </a:rPr>
              <a:t>一门三父子，都是大文豪，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rgbClr val="996633"/>
              </a:buClr>
              <a:buSzPct val="70000"/>
              <a:buFont typeface="Wingdings" panose="05000000000000000000" pitchFamily="2" charset="2"/>
              <a:buChar char="z"/>
            </a:pP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迷你简启体" charset="-122"/>
                <a:ea typeface="迷你简启体" charset="-122"/>
                <a:sym typeface="Arial" panose="020b0604020202020204" pitchFamily="34" charset="0"/>
              </a:rPr>
              <a:t>诗赋传千古，峨嵋共比高。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uiExpand="1" build="p"/>
      <p:bldP spid="92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矩形 18433"/>
          <p:cNvSpPr/>
          <p:nvPr/>
        </p:nvSpPr>
        <p:spPr>
          <a:xfrm>
            <a:off x="179388" y="836613"/>
            <a:ext cx="8856662" cy="57959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   《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六国论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中的“六国”，就是指战国七雄中除秦国以外的齐、楚、燕、韩、赵、魏六个国家。秦国本来是个弱小落后的国家，经过商鞅变法的彻底改革，经济和军事实力都强大起来；而原本强盛的六国却因宗法势力的强大，因循守旧，经济和军事实力日益衰落。秦强盛起来后，积极向东方发展，夺取六国的土地。六国也曾联合起来对抗秦国，这就是所谓“合纵”。但他们又各有自己的打算，所以这种联合并不巩固。秦国采取“远交近攻”的军事战略，韩、魏、楚三国都紧靠秦国，因此直接受到秦国的威胁和侵略，在秦国强大的军事和外交攻势下，纷纷割地求和，并最早被消灭，齐、燕、赵三国随之相继灭亡。六国灭亡，“非兵不利，战不善”，其原因是多方面的，绝不仅仅是因为割地赂秦。苏洵不从其他方面去论证，而抓住六国破灭“弊在赂秦”这一点来论证，是为其针砭现实服务的。</a:t>
            </a:r>
          </a:p>
        </p:txBody>
      </p:sp>
      <p:pic>
        <p:nvPicPr>
          <p:cNvPr id="18435" name="图片 18434" descr="历史背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3" y="44450"/>
            <a:ext cx="2917825" cy="693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19457" descr="china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图片 204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矩形 21505"/>
          <p:cNvSpPr/>
          <p:nvPr/>
        </p:nvSpPr>
        <p:spPr>
          <a:xfrm>
            <a:off x="323850" y="908050"/>
            <a:ext cx="8569325" cy="585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北宋建国以后，鉴于唐末藩镇割据，五代军人乱政，因而实行中央集权制度，解除节度使的权力，派遣文臣做地方官，派官员到地方管理财政，由皇帝直接控制禁军，将地方的政权、财权、军权都收归中央。为了防范武将军权过重，严令将帅不得专兵，甚至外出作战，也必须按皇帝颁发的阵图行事。将官经常轮换，兵不识将，将不识兵，致使军队没有战斗力。这样的措施虽然杜绝了军阀拥兵作乱，但是也造成军事上的衰颓。</a:t>
            </a:r>
          </a:p>
        </p:txBody>
      </p:sp>
      <p:pic>
        <p:nvPicPr>
          <p:cNvPr id="21507" name="图片 21506" descr="写作背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76600" cy="77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矩形 22529"/>
          <p:cNvSpPr/>
          <p:nvPr/>
        </p:nvSpPr>
        <p:spPr>
          <a:xfrm>
            <a:off x="250825" y="981075"/>
            <a:ext cx="8569325" cy="572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北宋建国后一百年间，北宋军队与契丹、西夏军队大小六十余战，败多胜少。北宋加强中央集权的措施，导致官僚机构膨胀和军队不断扩充。到北宋中期，官俸和军费开支浩大，政府财政入不敷出，社会矛盾尖锐。政治上的专制腐败，军事上的骄惰无能，带来外交上的极端软弱。到苏洵生活的年代，北宋每年要向契丹纳银二十万两，绢三十万匹；向西夏纳银十万两，绢十万匹，茶三万斤。这样贿赂的结果，助长了契丹、西夏的气焰，加重了人民的负担，极大地损伤了国力，带来了无穷的祸患。也就是说当时的北宋四周环伺，政策上求和，积贫积弱，而苏洵正是针对这样的现实撰写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六国论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矩形 23553"/>
          <p:cNvSpPr/>
          <p:nvPr/>
        </p:nvSpPr>
        <p:spPr>
          <a:xfrm>
            <a:off x="395288" y="117475"/>
            <a:ext cx="2663825" cy="7191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 anchorCtr="0"/>
          <a:lstStyle>
            <a:lvl1pPr marL="0" lvl="0" indent="0" algn="l" defTabSz="91440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u="none" kern="1200" baseline="0">
                <a:solidFill>
                  <a:schemeClr val="tx1"/>
                </a:solidFill>
                <a:latin typeface="Times New Roman" panose="02020603050405020304" pitchFamily="2" charset="0"/>
                <a:ea typeface="HY헤드라인M" pitchFamily="2" charset="-127"/>
              </a:defRPr>
            </a:lvl1pPr>
          </a:lstStyle>
          <a:p>
            <a:pPr lvl="0"/>
            <a:r>
              <a:rPr lang="zh-CN" altLang="en-US" sz="4000">
                <a:solidFill>
                  <a:schemeClr val="bg1"/>
                </a:solidFill>
                <a:ea typeface="方正行楷简体" charset="-122"/>
              </a:rPr>
              <a:t>注意字音</a:t>
            </a:r>
          </a:p>
        </p:txBody>
      </p:sp>
      <p:sp>
        <p:nvSpPr>
          <p:cNvPr id="23555" name="矩形 23554"/>
          <p:cNvSpPr>
            <a:spLocks noGrp="1"/>
          </p:cNvSpPr>
          <p:nvPr/>
        </p:nvSpPr>
        <p:spPr>
          <a:xfrm>
            <a:off x="468313" y="765175"/>
            <a:ext cx="8424862" cy="5905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/>
          <a:lstStyle>
            <a:lvl1pPr marL="342900" lvl="0" indent="-34290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Gulim" pitchFamily="2" charset="-127"/>
                <a:ea typeface="Gulim" pitchFamily="2" charset="-127"/>
              </a:defRPr>
            </a:lvl1pPr>
            <a:lvl2pPr marL="742950" lvl="1" indent="-28575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Gulim" pitchFamily="2" charset="-127"/>
                <a:ea typeface="Gulim" pitchFamily="2" charset="-127"/>
              </a:defRPr>
            </a:lvl2pPr>
            <a:lvl3pPr marL="1143000" lvl="2" indent="-22860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Gulim" pitchFamily="2" charset="-127"/>
                <a:ea typeface="Gulim" pitchFamily="2" charset="-127"/>
              </a:defRPr>
            </a:lvl3pPr>
            <a:lvl4pPr marL="1600200" lvl="3" indent="-22860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Gulim" pitchFamily="2" charset="-127"/>
                <a:ea typeface="Gulim" pitchFamily="2" charset="-127"/>
              </a:defRPr>
            </a:lvl4pPr>
            <a:lvl5pPr marL="2057400" lvl="4" indent="-22860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Gulim" pitchFamily="2" charset="-127"/>
                <a:ea typeface="Gulim" pitchFamily="2" charset="-127"/>
              </a:defRPr>
            </a:lvl5pPr>
          </a:lstStyle>
          <a:p>
            <a:pPr lvl="0">
              <a:lnSpc>
                <a:spcPct val="130000"/>
              </a:lnSpc>
              <a:buNone/>
            </a:pPr>
            <a:r>
              <a:rPr lang="zh-CN" altLang="en-US" sz="14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赂lù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                六国互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丧sàng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率shuài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赂秦耶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yé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小则获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邑yì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思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厥jué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先祖父     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暴pù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霜露 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无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厌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yàn 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草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芥jiè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下咽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yàn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与yǔ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嬴而不助五国也       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洎jì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牧以谗诛          革灭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殆dài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尽    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当tǎng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与秦相较        或未易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量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liáng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夫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fú 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w</a:t>
            </a:r>
            <a:r>
              <a:rPr lang="en-US" altLang="zh-CN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è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i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秦人积威之所劫    </a:t>
            </a:r>
          </a:p>
          <a:p>
            <a:pPr lvl="0">
              <a:lnSpc>
                <a:spcPct val="130000"/>
              </a:lnSpc>
              <a:buNone/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日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削xuē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月割       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苟gǒu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以天下之大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矩形 24577"/>
          <p:cNvSpPr/>
          <p:nvPr/>
        </p:nvSpPr>
        <p:spPr>
          <a:xfrm>
            <a:off x="466725" y="2565400"/>
            <a:ext cx="3600450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破灭：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灭亡</a:t>
            </a:r>
          </a:p>
        </p:txBody>
      </p:sp>
      <p:sp>
        <p:nvSpPr>
          <p:cNvPr id="24579" name="矩形 24578"/>
          <p:cNvSpPr/>
          <p:nvPr/>
        </p:nvSpPr>
        <p:spPr>
          <a:xfrm>
            <a:off x="395288" y="3429000"/>
            <a:ext cx="3384550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兵：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武器</a:t>
            </a:r>
          </a:p>
        </p:txBody>
      </p:sp>
      <p:sp>
        <p:nvSpPr>
          <p:cNvPr id="24580" name="矩形 24579"/>
          <p:cNvSpPr/>
          <p:nvPr/>
        </p:nvSpPr>
        <p:spPr>
          <a:xfrm>
            <a:off x="395288" y="4149725"/>
            <a:ext cx="3455987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利：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锋利</a:t>
            </a:r>
          </a:p>
        </p:txBody>
      </p:sp>
      <p:sp>
        <p:nvSpPr>
          <p:cNvPr id="24581" name="矩形 24580"/>
          <p:cNvSpPr/>
          <p:nvPr/>
        </p:nvSpPr>
        <p:spPr>
          <a:xfrm>
            <a:off x="520700" y="5661025"/>
            <a:ext cx="7796213" cy="1066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译：</a:t>
            </a:r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六国灭亡，不是武器不锋利，仗打得不好，弊端在于贿赂秦国。</a:t>
            </a:r>
          </a:p>
        </p:txBody>
      </p:sp>
      <p:sp>
        <p:nvSpPr>
          <p:cNvPr id="24582" name="矩形 24581"/>
          <p:cNvSpPr/>
          <p:nvPr/>
        </p:nvSpPr>
        <p:spPr>
          <a:xfrm>
            <a:off x="395288" y="4940300"/>
            <a:ext cx="3313112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弊：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弊端</a:t>
            </a:r>
          </a:p>
        </p:txBody>
      </p:sp>
      <p:sp>
        <p:nvSpPr>
          <p:cNvPr id="24583" name="矩形 24582"/>
          <p:cNvSpPr/>
          <p:nvPr/>
        </p:nvSpPr>
        <p:spPr>
          <a:xfrm>
            <a:off x="2700338" y="3429000"/>
            <a:ext cx="4105275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赂：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  <a:sym typeface="Wingdings" panose="05000000000000000000" pitchFamily="2" charset="2"/>
              </a:rPr>
              <a:t>（割地）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贿赂</a:t>
            </a:r>
          </a:p>
        </p:txBody>
      </p:sp>
      <p:sp>
        <p:nvSpPr>
          <p:cNvPr id="24584" name="矩形 24583"/>
          <p:cNvSpPr/>
          <p:nvPr/>
        </p:nvSpPr>
        <p:spPr>
          <a:xfrm>
            <a:off x="684213" y="836613"/>
            <a:ext cx="7632700" cy="1230312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/>
            <a:r>
              <a:rPr lang="en-US" altLang="ko-KR" sz="360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ko-KR" altLang="en-US" sz="3600" u="sng">
                <a:latin typeface="黑体" panose="02010609060101010101" pitchFamily="2" charset="-122"/>
                <a:ea typeface="黑体" panose="02010609060101010101" pitchFamily="2" charset="-122"/>
              </a:rPr>
              <a:t>六国</a:t>
            </a:r>
            <a:r>
              <a:rPr lang="ko-KR" altLang="en-US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破灭</a:t>
            </a:r>
            <a:r>
              <a:rPr lang="ko-KR" altLang="en-US" sz="3600" u="sng">
                <a:latin typeface="黑体" panose="02010609060101010101" pitchFamily="2" charset="-122"/>
                <a:ea typeface="黑体" panose="02010609060101010101" pitchFamily="2" charset="-122"/>
              </a:rPr>
              <a:t>，非</a:t>
            </a:r>
            <a:r>
              <a:rPr lang="ko-KR" altLang="en-US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兵</a:t>
            </a:r>
            <a:r>
              <a:rPr lang="ko-KR" altLang="en-US" sz="3600" u="sng"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ko-KR" altLang="en-US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利</a:t>
            </a:r>
            <a:r>
              <a:rPr lang="ko-KR" altLang="en-US" sz="3600" u="sng">
                <a:latin typeface="黑体" panose="02010609060101010101" pitchFamily="2" charset="-122"/>
                <a:ea typeface="黑体" panose="02010609060101010101" pitchFamily="2" charset="-122"/>
              </a:rPr>
              <a:t>，战不善，</a:t>
            </a:r>
            <a:r>
              <a:rPr lang="ko-KR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弊</a:t>
            </a:r>
            <a:r>
              <a:rPr lang="ko-KR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ko-KR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赂</a:t>
            </a:r>
            <a:r>
              <a:rPr lang="ko-KR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秦。</a:t>
            </a:r>
          </a:p>
        </p:txBody>
      </p:sp>
      <p:sp>
        <p:nvSpPr>
          <p:cNvPr id="24585" name="云形标注 24584"/>
          <p:cNvSpPr/>
          <p:nvPr/>
        </p:nvSpPr>
        <p:spPr>
          <a:xfrm>
            <a:off x="3203575" y="1989138"/>
            <a:ext cx="4968875" cy="1366837"/>
          </a:xfrm>
          <a:prstGeom prst="cloudCallout">
            <a:avLst>
              <a:gd name="adj1" fmla="val -25028"/>
              <a:gd name="adj2" fmla="val -85218"/>
            </a:avLst>
          </a:prstGeom>
          <a:solidFill>
            <a:schemeClr val="accent1">
              <a:alpha val="48999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0170" tIns="46990" rIns="90170" bIns="46990" anchor="ctr" anchorCtr="0"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判断句。</a:t>
            </a:r>
          </a:p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用“非”表示否定判断。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1" grpId="0"/>
      <p:bldP spid="24582" grpId="0"/>
      <p:bldP spid="24583" grpId="0"/>
      <p:bldP spid="24584" grpId="0"/>
      <p:bldP spid="2458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矩形 25601"/>
          <p:cNvSpPr/>
          <p:nvPr/>
        </p:nvSpPr>
        <p:spPr>
          <a:xfrm>
            <a:off x="755650" y="2060575"/>
            <a:ext cx="46529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而：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连词，表因果关系。</a:t>
            </a:r>
          </a:p>
        </p:txBody>
      </p:sp>
      <p:sp>
        <p:nvSpPr>
          <p:cNvPr id="25603" name="矩形 25602"/>
          <p:cNvSpPr/>
          <p:nvPr/>
        </p:nvSpPr>
        <p:spPr>
          <a:xfrm>
            <a:off x="755650" y="2781300"/>
            <a:ext cx="22145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亏：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亏损。</a:t>
            </a:r>
          </a:p>
        </p:txBody>
      </p:sp>
      <p:sp>
        <p:nvSpPr>
          <p:cNvPr id="25604" name="矩形 25603"/>
          <p:cNvSpPr/>
          <p:nvPr/>
        </p:nvSpPr>
        <p:spPr>
          <a:xfrm>
            <a:off x="755650" y="3500438"/>
            <a:ext cx="3433763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道：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道理，原因。</a:t>
            </a:r>
          </a:p>
        </p:txBody>
      </p:sp>
      <p:sp>
        <p:nvSpPr>
          <p:cNvPr id="25605" name="矩形 25604"/>
          <p:cNvSpPr/>
          <p:nvPr/>
        </p:nvSpPr>
        <p:spPr>
          <a:xfrm>
            <a:off x="682625" y="4940300"/>
            <a:ext cx="7632700" cy="1066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en-US" altLang="ko-KR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译：</a:t>
            </a:r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贿赂秦国，自己的实力就亏损，这是灭亡的原因。</a:t>
            </a:r>
          </a:p>
        </p:txBody>
      </p:sp>
      <p:sp>
        <p:nvSpPr>
          <p:cNvPr id="25606" name="矩形 25605"/>
          <p:cNvSpPr/>
          <p:nvPr/>
        </p:nvSpPr>
        <p:spPr>
          <a:xfrm>
            <a:off x="1044575" y="1052513"/>
            <a:ext cx="5703888" cy="681037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lIns="90170" tIns="46990" rIns="90170" bIns="46990" anchor="t" anchorCtr="0">
            <a:spAutoFit/>
          </a:bodyPr>
          <a:lstStyle/>
          <a:p>
            <a:pPr eaLnBrk="0" hangingPunct="0"/>
            <a:r>
              <a:rPr lang="ko-KR" altLang="en-US" sz="3600">
                <a:latin typeface="Gulim" pitchFamily="2" charset="-127"/>
                <a:ea typeface="黑体" panose="02010609060101010101" pitchFamily="2" charset="-122"/>
              </a:rPr>
              <a:t>赂秦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而</a:t>
            </a:r>
            <a:r>
              <a:rPr lang="ko-KR" altLang="en-US" sz="3600">
                <a:latin typeface="Gulim" pitchFamily="2" charset="-127"/>
                <a:ea typeface="黑体" panose="02010609060101010101" pitchFamily="2" charset="-122"/>
              </a:rPr>
              <a:t>力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亏</a:t>
            </a:r>
            <a:r>
              <a:rPr lang="ko-KR" altLang="en-US" sz="3600">
                <a:latin typeface="Gulim" pitchFamily="2" charset="-127"/>
                <a:ea typeface="黑体" panose="02010609060101010101" pitchFamily="2" charset="-122"/>
              </a:rPr>
              <a:t>，破灭之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道</a:t>
            </a:r>
            <a:r>
              <a:rPr lang="ko-KR" altLang="en-US" sz="3600">
                <a:latin typeface="Gulim" pitchFamily="2" charset="-127"/>
                <a:ea typeface="黑体" panose="02010609060101010101" pitchFamily="2" charset="-122"/>
              </a:rPr>
              <a:t>也。</a:t>
            </a:r>
          </a:p>
        </p:txBody>
      </p:sp>
      <p:sp>
        <p:nvSpPr>
          <p:cNvPr id="25607" name="云形标注 25606"/>
          <p:cNvSpPr/>
          <p:nvPr/>
        </p:nvSpPr>
        <p:spPr>
          <a:xfrm>
            <a:off x="5868988" y="2349500"/>
            <a:ext cx="2519362" cy="1008063"/>
          </a:xfrm>
          <a:prstGeom prst="cloudCallout">
            <a:avLst>
              <a:gd name="adj1" fmla="val -61435"/>
              <a:gd name="adj2" fmla="val -124282"/>
            </a:avLst>
          </a:prstGeom>
          <a:solidFill>
            <a:schemeClr val="accent1">
              <a:alpha val="48999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lIns="90170" tIns="46990" rIns="90170" bIns="46990" anchor="ctr" anchorCtr="0"/>
          <a:lstStyle/>
          <a:p>
            <a:pPr algn="ctr"/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判断句。</a:t>
            </a:r>
          </a:p>
          <a:p>
            <a:pPr algn="ctr"/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5" grpId="0"/>
      <p:bldP spid="256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矩形 26625"/>
          <p:cNvSpPr/>
          <p:nvPr/>
        </p:nvSpPr>
        <p:spPr>
          <a:xfrm>
            <a:off x="712788" y="4235450"/>
            <a:ext cx="3282950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耶：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吗。</a:t>
            </a:r>
          </a:p>
        </p:txBody>
      </p:sp>
      <p:sp>
        <p:nvSpPr>
          <p:cNvPr id="26627" name="矩形 26626"/>
          <p:cNvSpPr/>
          <p:nvPr/>
        </p:nvSpPr>
        <p:spPr>
          <a:xfrm>
            <a:off x="395288" y="5157788"/>
            <a:ext cx="7812087" cy="1260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译：</a:t>
            </a:r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有人说：六国相继灭亡，都是因为贿赂秦国吗？</a:t>
            </a:r>
          </a:p>
        </p:txBody>
      </p:sp>
      <p:sp>
        <p:nvSpPr>
          <p:cNvPr id="26628" name="矩形 26627"/>
          <p:cNvSpPr/>
          <p:nvPr/>
        </p:nvSpPr>
        <p:spPr>
          <a:xfrm>
            <a:off x="771525" y="998538"/>
            <a:ext cx="7042150" cy="681037"/>
          </a:xfrm>
          <a:prstGeom prst="rect">
            <a:avLst/>
          </a:prstGeom>
          <a:noFill/>
          <a:ln w="38100" cap="flat" cmpd="dbl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或</a:t>
            </a:r>
            <a:r>
              <a:rPr lang="ko-KR" altLang="en-US" sz="3600">
                <a:latin typeface="Gulim" pitchFamily="2" charset="-127"/>
                <a:ea typeface="黑体" panose="02010609060101010101" pitchFamily="2" charset="-122"/>
              </a:rPr>
              <a:t>曰：六国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互丧</a:t>
            </a:r>
            <a:r>
              <a:rPr lang="ko-KR" altLang="en-US" sz="3600">
                <a:latin typeface="Gulim" pitchFamily="2" charset="-127"/>
                <a:ea typeface="黑体" panose="02010609060101010101" pitchFamily="2" charset="-122"/>
              </a:rPr>
              <a:t>，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率</a:t>
            </a:r>
            <a:r>
              <a:rPr lang="ko-KR" altLang="en-US" sz="3600">
                <a:latin typeface="Gulim" pitchFamily="2" charset="-127"/>
                <a:ea typeface="黑体" panose="02010609060101010101" pitchFamily="2" charset="-122"/>
              </a:rPr>
              <a:t>赂秦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耶</a:t>
            </a:r>
            <a:r>
              <a:rPr lang="ko-KR" altLang="en-US" sz="3600">
                <a:latin typeface="Gulim" pitchFamily="2" charset="-127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26629" name="矩形 26628"/>
          <p:cNvSpPr/>
          <p:nvPr/>
        </p:nvSpPr>
        <p:spPr>
          <a:xfrm>
            <a:off x="776288" y="2060575"/>
            <a:ext cx="4516437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zh-CN" altLang="en-US" sz="3200">
                <a:latin typeface="Gulim" pitchFamily="2" charset="-127"/>
                <a:ea typeface="黑体" panose="02010609060101010101" pitchFamily="2" charset="-122"/>
              </a:rPr>
              <a:t>或：不定代词，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有人。</a:t>
            </a:r>
          </a:p>
        </p:txBody>
      </p:sp>
      <p:sp>
        <p:nvSpPr>
          <p:cNvPr id="26630" name="矩形 26629"/>
          <p:cNvSpPr/>
          <p:nvPr/>
        </p:nvSpPr>
        <p:spPr>
          <a:xfrm>
            <a:off x="706438" y="2781300"/>
            <a:ext cx="7323137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zh-CN" altLang="en-US" sz="3200">
                <a:latin typeface="Gulim" pitchFamily="2" charset="-127"/>
                <a:ea typeface="黑体" panose="02010609060101010101" pitchFamily="2" charset="-122"/>
              </a:rPr>
              <a:t>互丧：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彼此相继灭亡。</a:t>
            </a:r>
            <a:r>
              <a:rPr lang="zh-CN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互，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由此及彼。</a:t>
            </a:r>
          </a:p>
        </p:txBody>
      </p:sp>
      <p:sp>
        <p:nvSpPr>
          <p:cNvPr id="26631" name="矩形 26630"/>
          <p:cNvSpPr/>
          <p:nvPr/>
        </p:nvSpPr>
        <p:spPr>
          <a:xfrm>
            <a:off x="704850" y="3500438"/>
            <a:ext cx="5688013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率：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全都，一概。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29" grpId="0"/>
      <p:bldP spid="26630" grpId="0"/>
      <p:bldP spid="266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矩形 27649"/>
          <p:cNvSpPr/>
          <p:nvPr/>
        </p:nvSpPr>
        <p:spPr>
          <a:xfrm>
            <a:off x="684213" y="909638"/>
            <a:ext cx="7416800" cy="1338262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3600">
                <a:latin typeface="Gulim" pitchFamily="2" charset="-127"/>
                <a:ea typeface="黑体" panose="02010609060101010101" pitchFamily="2" charset="-122"/>
              </a:rPr>
              <a:t>  曰：不赂者</a:t>
            </a:r>
            <a:r>
              <a:rPr lang="zh-CN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以</a:t>
            </a:r>
            <a:r>
              <a:rPr lang="zh-CN" altLang="en-US" sz="3600">
                <a:latin typeface="Gulim" pitchFamily="2" charset="-127"/>
                <a:ea typeface="黑体" panose="02010609060101010101" pitchFamily="2" charset="-122"/>
              </a:rPr>
              <a:t>赂者</a:t>
            </a:r>
            <a:r>
              <a:rPr lang="zh-CN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丧</a:t>
            </a:r>
            <a:r>
              <a:rPr lang="zh-CN" altLang="en-US" sz="3600">
                <a:latin typeface="Gulim" pitchFamily="2" charset="-127"/>
                <a:ea typeface="黑体" panose="02010609060101010101" pitchFamily="2" charset="-122"/>
              </a:rPr>
              <a:t>。</a:t>
            </a:r>
            <a:r>
              <a:rPr lang="zh-CN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盖</a:t>
            </a:r>
            <a:r>
              <a:rPr lang="zh-CN" altLang="en-US" sz="3600">
                <a:latin typeface="Gulim" pitchFamily="2" charset="-127"/>
                <a:ea typeface="黑体" panose="02010609060101010101" pitchFamily="2" charset="-122"/>
              </a:rPr>
              <a:t>失强援，不能独</a:t>
            </a:r>
            <a:r>
              <a:rPr lang="zh-CN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完</a:t>
            </a:r>
            <a:r>
              <a:rPr lang="zh-CN" altLang="en-US" sz="3600">
                <a:latin typeface="Gulim" pitchFamily="2" charset="-127"/>
                <a:ea typeface="黑体" panose="02010609060101010101" pitchFamily="2" charset="-122"/>
              </a:rPr>
              <a:t>。</a:t>
            </a:r>
            <a:r>
              <a:rPr lang="zh-CN" altLang="en-US" sz="3600" u="sng">
                <a:latin typeface="Gulim" pitchFamily="2" charset="-127"/>
                <a:ea typeface="黑体" panose="02010609060101010101" pitchFamily="2" charset="-122"/>
              </a:rPr>
              <a:t>故曰弊在赂秦</a:t>
            </a:r>
            <a:r>
              <a:rPr lang="zh-CN" altLang="en-US" sz="3600" u="sng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也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27651" name="矩形 27650"/>
          <p:cNvSpPr/>
          <p:nvPr/>
        </p:nvSpPr>
        <p:spPr>
          <a:xfrm>
            <a:off x="323850" y="4652963"/>
            <a:ext cx="8424863" cy="2043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en-US" altLang="ko-KR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    </a:t>
            </a:r>
            <a:r>
              <a:rPr lang="en-US" altLang="ko-KR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 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译文：</a:t>
            </a:r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 回答说：不贿赂秦国的国家因为贿赂秦国的国家而灭亡。因为（不贿赂秦国的国家）失去了其他国家强有力的援助，就不能单独保全。</a:t>
            </a:r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  <a:sym typeface="Arial" panose="020b0604020202020204" pitchFamily="34" charset="0"/>
              </a:rPr>
              <a:t>所以说弊病在于贿赂秦国啊。</a:t>
            </a:r>
          </a:p>
        </p:txBody>
      </p:sp>
      <p:sp>
        <p:nvSpPr>
          <p:cNvPr id="27652" name="矩形 27651"/>
          <p:cNvSpPr/>
          <p:nvPr/>
        </p:nvSpPr>
        <p:spPr>
          <a:xfrm>
            <a:off x="539750" y="2420938"/>
            <a:ext cx="3744913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以：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因为。</a:t>
            </a:r>
          </a:p>
        </p:txBody>
      </p:sp>
      <p:sp>
        <p:nvSpPr>
          <p:cNvPr id="27653" name="矩形 27652"/>
          <p:cNvSpPr/>
          <p:nvPr/>
        </p:nvSpPr>
        <p:spPr>
          <a:xfrm>
            <a:off x="3924300" y="2420938"/>
            <a:ext cx="3744913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丧：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灭亡。</a:t>
            </a:r>
          </a:p>
        </p:txBody>
      </p:sp>
      <p:sp>
        <p:nvSpPr>
          <p:cNvPr id="27654" name="矩形 27653"/>
          <p:cNvSpPr/>
          <p:nvPr/>
        </p:nvSpPr>
        <p:spPr>
          <a:xfrm>
            <a:off x="611188" y="3141663"/>
            <a:ext cx="7129462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盖：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承接上文，表示原因。</a:t>
            </a:r>
          </a:p>
        </p:txBody>
      </p:sp>
      <p:sp>
        <p:nvSpPr>
          <p:cNvPr id="27655" name="矩形 27654"/>
          <p:cNvSpPr/>
          <p:nvPr/>
        </p:nvSpPr>
        <p:spPr>
          <a:xfrm>
            <a:off x="612775" y="3933825"/>
            <a:ext cx="5183188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zh-CN" altLang="en-US" sz="3200">
                <a:latin typeface="Gulim" pitchFamily="2" charset="-127"/>
                <a:ea typeface="黑体" panose="02010609060101010101" pitchFamily="2" charset="-122"/>
              </a:rPr>
              <a:t>完：</a:t>
            </a:r>
            <a:r>
              <a:rPr lang="zh-CN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形容词作动词，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保全。</a:t>
            </a:r>
          </a:p>
        </p:txBody>
      </p:sp>
      <p:sp>
        <p:nvSpPr>
          <p:cNvPr id="27656" name="云形标注 27655"/>
          <p:cNvSpPr/>
          <p:nvPr/>
        </p:nvSpPr>
        <p:spPr>
          <a:xfrm>
            <a:off x="6086475" y="2782888"/>
            <a:ext cx="2951163" cy="1512887"/>
          </a:xfrm>
          <a:prstGeom prst="cloudCallout">
            <a:avLst>
              <a:gd name="adj1" fmla="val -46426"/>
              <a:gd name="adj2" fmla="val -93421"/>
            </a:avLst>
          </a:prstGeom>
          <a:solidFill>
            <a:schemeClr val="accent1">
              <a:alpha val="48999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lIns="90170" tIns="46990" rIns="90170" bIns="46990" anchor="ctr" anchorCtr="0"/>
          <a:lstStyle/>
          <a:p>
            <a:pPr algn="ctr"/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判断句。</a:t>
            </a:r>
          </a:p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“也”表示判断。</a:t>
            </a:r>
          </a:p>
          <a:p>
            <a:pPr algn="ctr"/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7654" grpId="0"/>
      <p:bldP spid="27655" grpId="0"/>
      <p:bldP spid="276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图片 10241" descr="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549275"/>
            <a:ext cx="6192838" cy="362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10242" descr="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350" y="509588"/>
            <a:ext cx="6192838" cy="371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0243" descr="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813" y="476250"/>
            <a:ext cx="6192837" cy="370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矩形 10244"/>
          <p:cNvSpPr/>
          <p:nvPr/>
        </p:nvSpPr>
        <p:spPr>
          <a:xfrm>
            <a:off x="5148263" y="3717925"/>
            <a:ext cx="2244725" cy="9286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6000" b="1">
                <a:gradFill rotWithShape="0">
                  <a:gsLst>
                    <a:gs pos="0">
                      <a:srgbClr val="FFE701">
                        <a:alpha val="100000"/>
                      </a:srgbClr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迷你简启体" charset="-122"/>
                <a:ea typeface="迷你简启体" charset="-122"/>
              </a:rPr>
              <a:t>苏洵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28673"/>
          <p:cNvSpPr txBox="1"/>
          <p:nvPr/>
        </p:nvSpPr>
        <p:spPr>
          <a:xfrm>
            <a:off x="323850" y="6021388"/>
            <a:ext cx="8137525" cy="620712"/>
          </a:xfrm>
          <a:prstGeom prst="rect">
            <a:avLst/>
          </a:prstGeom>
          <a:solidFill>
            <a:srgbClr val="FFFF00">
              <a:alpha val="100000"/>
            </a:srgbClr>
          </a:solidFill>
          <a:ln w="38100" cap="flat" cmpd="dbl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latinLnBrk="0"/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第一段：开门见山，提出论点</a:t>
            </a:r>
            <a:r>
              <a:rPr lang="en-US" altLang="zh-CN" sz="3200"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弊在赂秦。</a:t>
            </a:r>
          </a:p>
        </p:txBody>
      </p:sp>
      <p:sp>
        <p:nvSpPr>
          <p:cNvPr id="28675" name="Text Box 2"/>
          <p:cNvSpPr txBox="1"/>
          <p:nvPr/>
        </p:nvSpPr>
        <p:spPr>
          <a:xfrm>
            <a:off x="323850" y="836613"/>
            <a:ext cx="8135938" cy="15541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第一段哪句话概括了六国破灭的原因？是从哪两个方面加以论述的？整段在文中的作用是什么？</a:t>
            </a:r>
          </a:p>
        </p:txBody>
      </p:sp>
      <p:sp>
        <p:nvSpPr>
          <p:cNvPr id="28676" name="Text Box 16"/>
          <p:cNvSpPr txBox="1"/>
          <p:nvPr/>
        </p:nvSpPr>
        <p:spPr>
          <a:xfrm>
            <a:off x="612775" y="2565400"/>
            <a:ext cx="1193800" cy="2027238"/>
          </a:xfrm>
          <a:prstGeom prst="rect">
            <a:avLst/>
          </a:prstGeom>
          <a:solidFill>
            <a:schemeClr val="tx1">
              <a:alpha val="100000"/>
            </a:schemeClr>
          </a:solidFill>
          <a:ln w="38100" cap="flat" cmpd="dbl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zh-CN" altLang="en-US" sz="320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弊在赂秦</a:t>
            </a:r>
          </a:p>
          <a:p>
            <a:pPr algn="ctr" eaLnBrk="0" hangingPunct="0"/>
            <a:r>
              <a:rPr lang="zh-CN" altLang="en-US" sz="320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六国破灭</a:t>
            </a:r>
            <a:endParaRPr lang="en-US" altLang="zh-CN" sz="3200">
              <a:solidFill>
                <a:schemeClr val="bg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8677" name="Text Box 21"/>
          <p:cNvSpPr txBox="1"/>
          <p:nvPr/>
        </p:nvSpPr>
        <p:spPr>
          <a:xfrm>
            <a:off x="2557463" y="2711450"/>
            <a:ext cx="5616575" cy="581025"/>
          </a:xfrm>
          <a:prstGeom prst="rect">
            <a:avLst/>
          </a:prstGeom>
          <a:solidFill>
            <a:srgbClr val="8000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/>
            <a:r>
              <a:rPr lang="en-US" altLang="zh-CN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赂秦而力亏，破灭之道也。</a:t>
            </a:r>
          </a:p>
        </p:txBody>
      </p:sp>
      <p:sp>
        <p:nvSpPr>
          <p:cNvPr id="28678" name="Text Box 24"/>
          <p:cNvSpPr txBox="1"/>
          <p:nvPr/>
        </p:nvSpPr>
        <p:spPr>
          <a:xfrm>
            <a:off x="2484438" y="4076700"/>
            <a:ext cx="5689600" cy="581025"/>
          </a:xfrm>
          <a:prstGeom prst="rect">
            <a:avLst/>
          </a:prstGeom>
          <a:solidFill>
            <a:srgbClr val="8000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buFont typeface="Arial" panose="020b0604020202020204" pitchFamily="34" charset="0"/>
            </a:pPr>
            <a:r>
              <a:rPr lang="en-US" altLang="zh-CN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不赂者以赂者丧，盖失强援。</a:t>
            </a:r>
          </a:p>
        </p:txBody>
      </p:sp>
      <p:sp>
        <p:nvSpPr>
          <p:cNvPr id="28679" name="文本框 28678"/>
          <p:cNvSpPr txBox="1"/>
          <p:nvPr/>
        </p:nvSpPr>
        <p:spPr>
          <a:xfrm>
            <a:off x="612775" y="5302250"/>
            <a:ext cx="7559675" cy="581025"/>
          </a:xfrm>
          <a:prstGeom prst="rect">
            <a:avLst/>
          </a:prstGeom>
          <a:solidFill>
            <a:srgbClr val="0033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chemeClr val="bg1"/>
                </a:solidFill>
                <a:latin typeface="Gulim" pitchFamily="2" charset="-127"/>
                <a:ea typeface="黑体" panose="02010609060101010101" pitchFamily="2" charset="-122"/>
              </a:rPr>
              <a:t>提出中心论点，总领全文，提挈下文议论</a:t>
            </a:r>
          </a:p>
        </p:txBody>
      </p:sp>
      <p:sp>
        <p:nvSpPr>
          <p:cNvPr id="28680" name="左大括号 28679"/>
          <p:cNvSpPr/>
          <p:nvPr/>
        </p:nvSpPr>
        <p:spPr>
          <a:xfrm>
            <a:off x="1979613" y="2852738"/>
            <a:ext cx="504825" cy="2160587"/>
          </a:xfrm>
          <a:prstGeom prst="leftBrace">
            <a:avLst>
              <a:gd name="adj1" fmla="val 35665"/>
              <a:gd name="adj2" fmla="val 50000"/>
            </a:avLst>
          </a:prstGeom>
          <a:noFill/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1" name="文本框 28680"/>
          <p:cNvSpPr txBox="1"/>
          <p:nvPr/>
        </p:nvSpPr>
        <p:spPr>
          <a:xfrm>
            <a:off x="468313" y="4725988"/>
            <a:ext cx="1284287" cy="398462"/>
          </a:xfrm>
          <a:prstGeom prst="rect">
            <a:avLst/>
          </a:prstGeom>
          <a:solidFill>
            <a:srgbClr val="FFFF00">
              <a:alpha val="100000"/>
            </a:srgbClr>
          </a:solidFill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latin typeface="Gulim" pitchFamily="2" charset="-127"/>
                <a:ea typeface="黑体" panose="02010609060101010101" pitchFamily="2" charset="-122"/>
              </a:rPr>
              <a:t>中心论点</a:t>
            </a:r>
          </a:p>
        </p:txBody>
      </p:sp>
      <p:sp>
        <p:nvSpPr>
          <p:cNvPr id="28682" name="文本框 28681"/>
          <p:cNvSpPr txBox="1"/>
          <p:nvPr/>
        </p:nvSpPr>
        <p:spPr>
          <a:xfrm>
            <a:off x="6084888" y="3429000"/>
            <a:ext cx="1284287" cy="400050"/>
          </a:xfrm>
          <a:prstGeom prst="rect">
            <a:avLst/>
          </a:prstGeom>
          <a:solidFill>
            <a:srgbClr val="FFFF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r>
              <a:rPr lang="zh-CN" altLang="en-US" sz="2000" b="1">
                <a:latin typeface="Gulim" pitchFamily="2" charset="-127"/>
                <a:ea typeface="黑体" panose="02010609060101010101" pitchFamily="2" charset="-122"/>
              </a:rPr>
              <a:t>分论点一</a:t>
            </a:r>
          </a:p>
        </p:txBody>
      </p:sp>
      <p:sp>
        <p:nvSpPr>
          <p:cNvPr id="28683" name="文本框 28682"/>
          <p:cNvSpPr txBox="1"/>
          <p:nvPr/>
        </p:nvSpPr>
        <p:spPr>
          <a:xfrm>
            <a:off x="6156325" y="4797425"/>
            <a:ext cx="1284288" cy="398463"/>
          </a:xfrm>
          <a:prstGeom prst="rect">
            <a:avLst/>
          </a:prstGeom>
          <a:solidFill>
            <a:srgbClr val="FFFF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r>
              <a:rPr lang="zh-CN" altLang="en-US" sz="2000" b="1">
                <a:latin typeface="Gulim" pitchFamily="2" charset="-127"/>
                <a:ea typeface="黑体" panose="02010609060101010101" pitchFamily="2" charset="-122"/>
              </a:rPr>
              <a:t>分论点二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8677" grpId="0"/>
      <p:bldP spid="28678" grpId="0"/>
      <p:bldP spid="28679" grpId="0"/>
      <p:bldP spid="28681" grpId="0"/>
      <p:bldP spid="28682" grpId="0"/>
      <p:bldP spid="286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文本框 29697"/>
          <p:cNvSpPr txBox="1"/>
          <p:nvPr/>
        </p:nvSpPr>
        <p:spPr>
          <a:xfrm>
            <a:off x="395288" y="836613"/>
            <a:ext cx="6781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600" b="1">
                <a:latin typeface="Times New Roman" panose="02020603050405020304" pitchFamily="2" charset="0"/>
                <a:ea typeface="黑体" panose="02010609060101010101" pitchFamily="2" charset="-122"/>
              </a:rPr>
              <a:t>第一段四句的关系怎样？</a:t>
            </a:r>
          </a:p>
        </p:txBody>
      </p:sp>
      <p:sp>
        <p:nvSpPr>
          <p:cNvPr id="29699" name="文本框 29698"/>
          <p:cNvSpPr txBox="1"/>
          <p:nvPr/>
        </p:nvSpPr>
        <p:spPr>
          <a:xfrm>
            <a:off x="228600" y="2743200"/>
            <a:ext cx="1966913" cy="10763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 latinLnBrk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六国破灭</a:t>
            </a:r>
          </a:p>
          <a:p>
            <a:pPr algn="ctr" latinLnBrk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弊在赂秦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9700" name="左大括号 29699"/>
          <p:cNvSpPr/>
          <p:nvPr/>
        </p:nvSpPr>
        <p:spPr>
          <a:xfrm>
            <a:off x="2268538" y="2420938"/>
            <a:ext cx="304800" cy="1600200"/>
          </a:xfrm>
          <a:prstGeom prst="leftBrace">
            <a:avLst>
              <a:gd name="adj1" fmla="val 43750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1" name="文本框 29700"/>
          <p:cNvSpPr txBox="1"/>
          <p:nvPr/>
        </p:nvSpPr>
        <p:spPr>
          <a:xfrm>
            <a:off x="2843213" y="2133600"/>
            <a:ext cx="2641600" cy="5889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pPr latinLnBrk="0"/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①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赂秦而力亏</a:t>
            </a:r>
            <a:endParaRPr lang="zh-CN" altLang="en-US" sz="2400">
              <a:solidFill>
                <a:srgbClr val="000099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2843213" y="3500438"/>
            <a:ext cx="3457575" cy="5889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pPr latinLnBrk="0"/>
            <a:r>
              <a:rPr lang="en-US" altLang="zh-CN" sz="3200" b="1">
                <a:solidFill>
                  <a:srgbClr val="0000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②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不赂者以赂者丧</a:t>
            </a:r>
          </a:p>
        </p:txBody>
      </p:sp>
      <p:sp>
        <p:nvSpPr>
          <p:cNvPr id="29703" name="文本框 29702"/>
          <p:cNvSpPr txBox="1"/>
          <p:nvPr/>
        </p:nvSpPr>
        <p:spPr>
          <a:xfrm>
            <a:off x="755650" y="5084763"/>
            <a:ext cx="703263" cy="711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pPr latinLnBrk="0"/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总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9704" name="文本框 29703"/>
          <p:cNvSpPr txBox="1"/>
          <p:nvPr/>
        </p:nvSpPr>
        <p:spPr>
          <a:xfrm>
            <a:off x="4267200" y="5029200"/>
            <a:ext cx="703263" cy="711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pPr latinLnBrk="0"/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分</a:t>
            </a:r>
          </a:p>
        </p:txBody>
      </p:sp>
      <p:sp>
        <p:nvSpPr>
          <p:cNvPr id="29705" name="文本框 29704"/>
          <p:cNvSpPr txBox="1"/>
          <p:nvPr/>
        </p:nvSpPr>
        <p:spPr>
          <a:xfrm>
            <a:off x="7543800" y="5029200"/>
            <a:ext cx="703263" cy="711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pPr latinLnBrk="0"/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总</a:t>
            </a:r>
          </a:p>
        </p:txBody>
      </p:sp>
      <p:sp>
        <p:nvSpPr>
          <p:cNvPr id="29706" name="文本框 29705"/>
          <p:cNvSpPr txBox="1"/>
          <p:nvPr/>
        </p:nvSpPr>
        <p:spPr>
          <a:xfrm>
            <a:off x="7162800" y="2667000"/>
            <a:ext cx="1852613" cy="10763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latinLnBrk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故曰：弊在赂秦也</a:t>
            </a:r>
          </a:p>
        </p:txBody>
      </p:sp>
      <p:sp>
        <p:nvSpPr>
          <p:cNvPr id="29707" name="左大括号 29706"/>
          <p:cNvSpPr/>
          <p:nvPr/>
        </p:nvSpPr>
        <p:spPr>
          <a:xfrm rot="10800000">
            <a:off x="6553200" y="2286000"/>
            <a:ext cx="304800" cy="1600200"/>
          </a:xfrm>
          <a:prstGeom prst="leftBrace">
            <a:avLst>
              <a:gd name="adj1" fmla="val 43750"/>
              <a:gd name="adj2" fmla="val 50000"/>
            </a:avLst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9708" name="图片 29707" descr="蓝箭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5013325"/>
            <a:ext cx="201612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9" name="图片 29708" descr="蓝箭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725" y="5013325"/>
            <a:ext cx="2016125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1" grpId="0"/>
      <p:bldP spid="29702" grpId="0"/>
      <p:bldP spid="29703" grpId="0"/>
      <p:bldP spid="29704" grpId="0"/>
      <p:bldP spid="29705" grpId="0"/>
      <p:bldP spid="297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矩形 30721"/>
          <p:cNvSpPr/>
          <p:nvPr/>
        </p:nvSpPr>
        <p:spPr>
          <a:xfrm>
            <a:off x="971550" y="981075"/>
            <a:ext cx="7273925" cy="1228725"/>
          </a:xfrm>
          <a:prstGeom prst="rect">
            <a:avLst/>
          </a:prstGeom>
          <a:noFill/>
          <a:ln w="38100" cap="flat" cmpd="dbl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/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  秦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以攻取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之外，小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则获邑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，大则得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城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30723" name="矩形 30722"/>
          <p:cNvSpPr/>
          <p:nvPr/>
        </p:nvSpPr>
        <p:spPr>
          <a:xfrm>
            <a:off x="612775" y="2476500"/>
            <a:ext cx="3743325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以：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凭借。</a:t>
            </a:r>
          </a:p>
        </p:txBody>
      </p:sp>
      <p:sp>
        <p:nvSpPr>
          <p:cNvPr id="30724" name="矩形 30723"/>
          <p:cNvSpPr/>
          <p:nvPr/>
        </p:nvSpPr>
        <p:spPr>
          <a:xfrm>
            <a:off x="611188" y="3197225"/>
            <a:ext cx="3744912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攻：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攻战。</a:t>
            </a:r>
          </a:p>
        </p:txBody>
      </p:sp>
      <p:sp>
        <p:nvSpPr>
          <p:cNvPr id="30725" name="矩形 30724"/>
          <p:cNvSpPr/>
          <p:nvPr/>
        </p:nvSpPr>
        <p:spPr>
          <a:xfrm>
            <a:off x="611188" y="3863975"/>
            <a:ext cx="3744912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取：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取得。</a:t>
            </a:r>
          </a:p>
        </p:txBody>
      </p:sp>
      <p:sp>
        <p:nvSpPr>
          <p:cNvPr id="30726" name="矩形 30725"/>
          <p:cNvSpPr/>
          <p:nvPr/>
        </p:nvSpPr>
        <p:spPr>
          <a:xfrm>
            <a:off x="612775" y="4505325"/>
            <a:ext cx="18716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则：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就。</a:t>
            </a:r>
          </a:p>
        </p:txBody>
      </p:sp>
      <p:sp>
        <p:nvSpPr>
          <p:cNvPr id="30727" name="矩形 30726"/>
          <p:cNvSpPr/>
          <p:nvPr/>
        </p:nvSpPr>
        <p:spPr>
          <a:xfrm>
            <a:off x="3563938" y="2552700"/>
            <a:ext cx="3744912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获：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获得。</a:t>
            </a:r>
          </a:p>
        </p:txBody>
      </p:sp>
      <p:sp>
        <p:nvSpPr>
          <p:cNvPr id="30728" name="矩形 30727"/>
          <p:cNvSpPr/>
          <p:nvPr/>
        </p:nvSpPr>
        <p:spPr>
          <a:xfrm>
            <a:off x="3563938" y="3273425"/>
            <a:ext cx="3744912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邑：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小城镇。</a:t>
            </a:r>
          </a:p>
        </p:txBody>
      </p:sp>
      <p:sp>
        <p:nvSpPr>
          <p:cNvPr id="30729" name="矩形 30728"/>
          <p:cNvSpPr/>
          <p:nvPr/>
        </p:nvSpPr>
        <p:spPr>
          <a:xfrm>
            <a:off x="3563938" y="4065588"/>
            <a:ext cx="3744912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城：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大城池。</a:t>
            </a:r>
          </a:p>
        </p:txBody>
      </p:sp>
      <p:sp>
        <p:nvSpPr>
          <p:cNvPr id="30730" name="文本框 30729"/>
          <p:cNvSpPr txBox="1"/>
          <p:nvPr/>
        </p:nvSpPr>
        <p:spPr>
          <a:xfrm>
            <a:off x="323850" y="5157788"/>
            <a:ext cx="8569325" cy="15541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秦国凭借攻战获取土地之外，（还受到诸侯的贿赂），小的就获得邑镇，大的就获得城池。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  <p:bldP spid="30724" grpId="0"/>
      <p:bldP spid="30725" grpId="0"/>
      <p:bldP spid="30726" grpId="0"/>
      <p:bldP spid="30727" grpId="0"/>
      <p:bldP spid="30728" grpId="0"/>
      <p:bldP spid="30729" grpId="0"/>
      <p:bldP spid="307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6" name="图片 31745" descr="分析课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76600" cy="77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矩形 31746"/>
          <p:cNvSpPr/>
          <p:nvPr/>
        </p:nvSpPr>
        <p:spPr>
          <a:xfrm>
            <a:off x="1044575" y="981075"/>
            <a:ext cx="6985000" cy="1228725"/>
          </a:xfrm>
          <a:prstGeom prst="rect">
            <a:avLst/>
          </a:prstGeom>
          <a:noFill/>
          <a:ln w="38100" cap="flat" cmpd="dbl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较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秦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600" u="sng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所得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，与战胜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得者，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其实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百倍；</a:t>
            </a:r>
          </a:p>
        </p:txBody>
      </p:sp>
      <p:sp>
        <p:nvSpPr>
          <p:cNvPr id="31748" name="文本框 31747"/>
          <p:cNvSpPr txBox="1"/>
          <p:nvPr/>
        </p:nvSpPr>
        <p:spPr>
          <a:xfrm>
            <a:off x="323850" y="5518150"/>
            <a:ext cx="8642350" cy="1066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把秦国受贿赂所得到的土地，与战胜而得到的土地比较，它的实际数量多到百倍。 </a:t>
            </a:r>
          </a:p>
        </p:txBody>
      </p:sp>
      <p:sp>
        <p:nvSpPr>
          <p:cNvPr id="31749" name="矩形 31748"/>
          <p:cNvSpPr/>
          <p:nvPr/>
        </p:nvSpPr>
        <p:spPr>
          <a:xfrm>
            <a:off x="539750" y="2276475"/>
            <a:ext cx="374491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较：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比较。</a:t>
            </a:r>
          </a:p>
        </p:txBody>
      </p:sp>
      <p:sp>
        <p:nvSpPr>
          <p:cNvPr id="31750" name="矩形 31749"/>
          <p:cNvSpPr/>
          <p:nvPr/>
        </p:nvSpPr>
        <p:spPr>
          <a:xfrm>
            <a:off x="468313" y="2925763"/>
            <a:ext cx="8208962" cy="1066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之：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主谓之间，取消句子的独立性。（所字结构）</a:t>
            </a:r>
          </a:p>
        </p:txBody>
      </p:sp>
      <p:sp>
        <p:nvSpPr>
          <p:cNvPr id="31751" name="矩形 31750"/>
          <p:cNvSpPr/>
          <p:nvPr/>
        </p:nvSpPr>
        <p:spPr>
          <a:xfrm>
            <a:off x="539750" y="4076700"/>
            <a:ext cx="7632700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而：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连词，表因果关系。</a:t>
            </a:r>
          </a:p>
        </p:txBody>
      </p:sp>
      <p:sp>
        <p:nvSpPr>
          <p:cNvPr id="31752" name="矩形 31751"/>
          <p:cNvSpPr/>
          <p:nvPr/>
        </p:nvSpPr>
        <p:spPr>
          <a:xfrm>
            <a:off x="469900" y="4797425"/>
            <a:ext cx="719931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其实：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它实际数量。“其”代秦之所得。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  <p:bldP spid="31750" grpId="0"/>
      <p:bldP spid="31751" grpId="0"/>
      <p:bldP spid="317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文本框 32769"/>
          <p:cNvSpPr txBox="1"/>
          <p:nvPr/>
        </p:nvSpPr>
        <p:spPr>
          <a:xfrm>
            <a:off x="395288" y="4699000"/>
            <a:ext cx="8351837" cy="2041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ko-KR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把六国贿赂秦国所丧失的土地，与战败而丧失的土地比较，它的实际数量也多到百倍。那么，秦国最想望的，六国诸侯最担心的，本来就不在于战争了。</a:t>
            </a:r>
            <a:r>
              <a:rPr lang="ko-KR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</a:p>
        </p:txBody>
      </p:sp>
      <p:sp>
        <p:nvSpPr>
          <p:cNvPr id="32771" name="矩形 32770"/>
          <p:cNvSpPr/>
          <p:nvPr/>
        </p:nvSpPr>
        <p:spPr>
          <a:xfrm>
            <a:off x="468313" y="2349500"/>
            <a:ext cx="5688012" cy="1066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所亡：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所丢失的土地。</a:t>
            </a:r>
          </a:p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所：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</a:t>
            </a:r>
            <a:r>
              <a:rPr lang="en-US" altLang="ko-KR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en-US" altLang="ko-KR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</a:t>
            </a:r>
          </a:p>
        </p:txBody>
      </p:sp>
      <p:sp>
        <p:nvSpPr>
          <p:cNvPr id="32772" name="矩形 32771"/>
          <p:cNvSpPr/>
          <p:nvPr/>
        </p:nvSpPr>
        <p:spPr>
          <a:xfrm>
            <a:off x="5076825" y="2781300"/>
            <a:ext cx="2592388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欲：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想要。</a:t>
            </a:r>
          </a:p>
        </p:txBody>
      </p:sp>
      <p:sp>
        <p:nvSpPr>
          <p:cNvPr id="32773" name="矩形 32772"/>
          <p:cNvSpPr/>
          <p:nvPr/>
        </p:nvSpPr>
        <p:spPr>
          <a:xfrm>
            <a:off x="5076825" y="3357563"/>
            <a:ext cx="2808288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患：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担心的。</a:t>
            </a:r>
          </a:p>
        </p:txBody>
      </p:sp>
      <p:sp>
        <p:nvSpPr>
          <p:cNvPr id="32774" name="矩形 32773"/>
          <p:cNvSpPr/>
          <p:nvPr/>
        </p:nvSpPr>
        <p:spPr>
          <a:xfrm>
            <a:off x="5076825" y="4005263"/>
            <a:ext cx="2232025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固：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本来。</a:t>
            </a:r>
          </a:p>
        </p:txBody>
      </p:sp>
      <p:sp>
        <p:nvSpPr>
          <p:cNvPr id="32775" name="文本框 32774"/>
          <p:cNvSpPr txBox="1"/>
          <p:nvPr/>
        </p:nvSpPr>
        <p:spPr>
          <a:xfrm>
            <a:off x="5076825" y="2276475"/>
            <a:ext cx="18081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则：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那么</a:t>
            </a:r>
          </a:p>
        </p:txBody>
      </p:sp>
      <p:sp>
        <p:nvSpPr>
          <p:cNvPr id="32776" name="矩形 32775"/>
          <p:cNvSpPr/>
          <p:nvPr/>
        </p:nvSpPr>
        <p:spPr>
          <a:xfrm>
            <a:off x="252413" y="836613"/>
            <a:ext cx="8721725" cy="1301750"/>
          </a:xfrm>
          <a:prstGeom prst="rect">
            <a:avLst/>
          </a:prstGeom>
          <a:noFill/>
          <a:ln w="38100" cap="flat" cmpd="dbl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诸侯之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所亡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，与战败而亡者，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其实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亦百倍。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则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秦之所大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欲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，诸侯之所大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患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固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不在战矣。</a:t>
            </a:r>
          </a:p>
        </p:txBody>
      </p:sp>
      <p:sp>
        <p:nvSpPr>
          <p:cNvPr id="32777" name="矩形 32776"/>
          <p:cNvSpPr/>
          <p:nvPr/>
        </p:nvSpPr>
        <p:spPr>
          <a:xfrm>
            <a:off x="395288" y="3502025"/>
            <a:ext cx="3887787" cy="1066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其实：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它实际数量。</a:t>
            </a:r>
          </a:p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“其”代诸侯之所亡。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2" grpId="0"/>
      <p:bldP spid="32773" grpId="0"/>
      <p:bldP spid="32774" grpId="0"/>
      <p:bldP spid="32775" grpId="0"/>
      <p:bldP spid="32776" grpId="0"/>
      <p:bldP spid="327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矩形 33793"/>
          <p:cNvSpPr/>
          <p:nvPr/>
        </p:nvSpPr>
        <p:spPr>
          <a:xfrm>
            <a:off x="468313" y="981075"/>
            <a:ext cx="7848600" cy="1069975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思厥先祖父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暴霜露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，斩荆棘，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有尺寸之地。子孙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视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之不甚惜，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举以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予人，如弃草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芥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33795" name="文本框 33794"/>
          <p:cNvSpPr txBox="1"/>
          <p:nvPr/>
        </p:nvSpPr>
        <p:spPr>
          <a:xfrm>
            <a:off x="250825" y="5441950"/>
            <a:ext cx="8893175" cy="1371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Gulim" pitchFamily="2" charset="-127"/>
                <a:ea typeface="黑体" panose="02010609060101010101" pitchFamily="2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译文：</a:t>
            </a:r>
            <a:r>
              <a:rPr lang="zh-CN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回想他们死去的祖辈父辈，冒着霜露，披荆斩棘，才有了一点土地。子孙对待土地却不很爱惜，拿来把它送给别人，好像丢弃小草一样。 </a:t>
            </a:r>
          </a:p>
        </p:txBody>
      </p:sp>
      <p:sp>
        <p:nvSpPr>
          <p:cNvPr id="33796" name="矩形 33795"/>
          <p:cNvSpPr/>
          <p:nvPr/>
        </p:nvSpPr>
        <p:spPr>
          <a:xfrm>
            <a:off x="828675" y="2133600"/>
            <a:ext cx="2519363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思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：回想。</a:t>
            </a:r>
          </a:p>
        </p:txBody>
      </p:sp>
      <p:sp>
        <p:nvSpPr>
          <p:cNvPr id="33797" name="矩形 33796"/>
          <p:cNvSpPr/>
          <p:nvPr/>
        </p:nvSpPr>
        <p:spPr>
          <a:xfrm>
            <a:off x="755650" y="2781300"/>
            <a:ext cx="4105275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厥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：相当于“其”他们的。</a:t>
            </a:r>
          </a:p>
        </p:txBody>
      </p:sp>
      <p:sp>
        <p:nvSpPr>
          <p:cNvPr id="33798" name="矩形 33797"/>
          <p:cNvSpPr/>
          <p:nvPr/>
        </p:nvSpPr>
        <p:spPr>
          <a:xfrm>
            <a:off x="755650" y="3286125"/>
            <a:ext cx="4537075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先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：对去世的尊长的敬称。</a:t>
            </a:r>
          </a:p>
        </p:txBody>
      </p:sp>
      <p:sp>
        <p:nvSpPr>
          <p:cNvPr id="33799" name="矩形 33798"/>
          <p:cNvSpPr/>
          <p:nvPr/>
        </p:nvSpPr>
        <p:spPr>
          <a:xfrm>
            <a:off x="684213" y="3860800"/>
            <a:ext cx="403225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祖父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：祖辈和父辈。</a:t>
            </a:r>
          </a:p>
        </p:txBody>
      </p:sp>
      <p:sp>
        <p:nvSpPr>
          <p:cNvPr id="33800" name="矩形 33799"/>
          <p:cNvSpPr/>
          <p:nvPr/>
        </p:nvSpPr>
        <p:spPr>
          <a:xfrm>
            <a:off x="612775" y="4437063"/>
            <a:ext cx="4248150" cy="9445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暴霜露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曝（于）霜露，</a:t>
            </a:r>
          </a:p>
          <a:p>
            <a:pPr eaLnBrk="0" hangingPunct="0"/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译为，冒着霜露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33801" name="矩形 33800"/>
          <p:cNvSpPr/>
          <p:nvPr/>
        </p:nvSpPr>
        <p:spPr>
          <a:xfrm>
            <a:off x="5219700" y="2060575"/>
            <a:ext cx="3889375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：相当于“而”，才。</a:t>
            </a:r>
          </a:p>
        </p:txBody>
      </p:sp>
      <p:sp>
        <p:nvSpPr>
          <p:cNvPr id="33802" name="矩形 33801"/>
          <p:cNvSpPr/>
          <p:nvPr/>
        </p:nvSpPr>
        <p:spPr>
          <a:xfrm>
            <a:off x="5219700" y="2636838"/>
            <a:ext cx="3241675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视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：看待。</a:t>
            </a:r>
          </a:p>
        </p:txBody>
      </p:sp>
      <p:sp>
        <p:nvSpPr>
          <p:cNvPr id="33803" name="矩形 33802"/>
          <p:cNvSpPr/>
          <p:nvPr/>
        </p:nvSpPr>
        <p:spPr>
          <a:xfrm>
            <a:off x="5292725" y="3213100"/>
            <a:ext cx="3240088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举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：拿。</a:t>
            </a:r>
          </a:p>
        </p:txBody>
      </p:sp>
      <p:sp>
        <p:nvSpPr>
          <p:cNvPr id="33804" name="矩形 33803"/>
          <p:cNvSpPr/>
          <p:nvPr/>
        </p:nvSpPr>
        <p:spPr>
          <a:xfrm>
            <a:off x="5292725" y="3717925"/>
            <a:ext cx="3240088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：把</a:t>
            </a:r>
          </a:p>
        </p:txBody>
      </p:sp>
      <p:sp>
        <p:nvSpPr>
          <p:cNvPr id="33805" name="矩形 33804"/>
          <p:cNvSpPr/>
          <p:nvPr/>
        </p:nvSpPr>
        <p:spPr>
          <a:xfrm>
            <a:off x="5292725" y="4221163"/>
            <a:ext cx="3240088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芥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：小草。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  <p:bldP spid="33798" grpId="0"/>
      <p:bldP spid="33799" grpId="0"/>
      <p:bldP spid="33800" grpId="0"/>
      <p:bldP spid="33801" grpId="0"/>
      <p:bldP spid="33802" grpId="0"/>
      <p:bldP spid="33803" grpId="0"/>
      <p:bldP spid="33804" grpId="0"/>
      <p:bldP spid="3380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文本框 34817"/>
          <p:cNvSpPr txBox="1"/>
          <p:nvPr/>
        </p:nvSpPr>
        <p:spPr>
          <a:xfrm>
            <a:off x="252413" y="5229225"/>
            <a:ext cx="8497887" cy="15557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ko-KR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今天割让五座城，明天割让十座城，这样以后才能得到一夜的安睡；（第二天）起来一看四周边境，秦国的军队又到了。</a:t>
            </a:r>
            <a:r>
              <a:rPr lang="ko-KR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34819" name="矩形 34818"/>
          <p:cNvSpPr/>
          <p:nvPr/>
        </p:nvSpPr>
        <p:spPr>
          <a:xfrm>
            <a:off x="971550" y="4005263"/>
            <a:ext cx="3816350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寝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：休息，睡觉。</a:t>
            </a:r>
          </a:p>
        </p:txBody>
      </p:sp>
      <p:sp>
        <p:nvSpPr>
          <p:cNvPr id="34820" name="矩形 34819"/>
          <p:cNvSpPr/>
          <p:nvPr/>
        </p:nvSpPr>
        <p:spPr>
          <a:xfrm>
            <a:off x="971550" y="4581525"/>
            <a:ext cx="6842125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：可是，连词，表转折关系。</a:t>
            </a:r>
          </a:p>
        </p:txBody>
      </p:sp>
      <p:sp>
        <p:nvSpPr>
          <p:cNvPr id="34821" name="矩形 34820"/>
          <p:cNvSpPr/>
          <p:nvPr/>
        </p:nvSpPr>
        <p:spPr>
          <a:xfrm>
            <a:off x="684213" y="836613"/>
            <a:ext cx="7129462" cy="1301750"/>
          </a:xfrm>
          <a:prstGeom prst="rect">
            <a:avLst/>
          </a:prstGeom>
          <a:noFill/>
          <a:ln w="38100" cap="flat" cmpd="dbl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今日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割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五城，明日割十城，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然后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得一夕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安寝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。起视四境，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秦兵又至矣。</a:t>
            </a:r>
          </a:p>
        </p:txBody>
      </p:sp>
      <p:sp>
        <p:nvSpPr>
          <p:cNvPr id="34822" name="矩形 34821"/>
          <p:cNvSpPr/>
          <p:nvPr/>
        </p:nvSpPr>
        <p:spPr>
          <a:xfrm>
            <a:off x="1044575" y="2205038"/>
            <a:ext cx="2663825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割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：割让。</a:t>
            </a:r>
          </a:p>
        </p:txBody>
      </p:sp>
      <p:sp>
        <p:nvSpPr>
          <p:cNvPr id="34823" name="矩形 34822"/>
          <p:cNvSpPr/>
          <p:nvPr/>
        </p:nvSpPr>
        <p:spPr>
          <a:xfrm>
            <a:off x="971550" y="2852738"/>
            <a:ext cx="3455988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然后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：这样以后。</a:t>
            </a:r>
          </a:p>
        </p:txBody>
      </p:sp>
      <p:sp>
        <p:nvSpPr>
          <p:cNvPr id="34824" name="矩形 34823"/>
          <p:cNvSpPr/>
          <p:nvPr/>
        </p:nvSpPr>
        <p:spPr>
          <a:xfrm>
            <a:off x="971550" y="3357563"/>
            <a:ext cx="2663825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安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：安稳。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/>
      <p:bldP spid="34821" grpId="0"/>
      <p:bldP spid="34822" grpId="0"/>
      <p:bldP spid="34823" grpId="0"/>
      <p:bldP spid="348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文本框 35841"/>
          <p:cNvSpPr txBox="1"/>
          <p:nvPr/>
        </p:nvSpPr>
        <p:spPr>
          <a:xfrm>
            <a:off x="395288" y="839788"/>
            <a:ext cx="8355012" cy="1497012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>
                <a:latin typeface="Gulim" pitchFamily="2" charset="-127"/>
                <a:ea typeface="黑体" panose="02010609060101010101" pitchFamily="2" charset="-122"/>
              </a:rPr>
              <a:t>    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然则</a:t>
            </a:r>
            <a:r>
              <a:rPr lang="zh-CN" altLang="en-US" sz="3200">
                <a:latin typeface="Gulim" pitchFamily="2" charset="-127"/>
                <a:ea typeface="黑体" panose="02010609060101010101" pitchFamily="2" charset="-122"/>
              </a:rPr>
              <a:t>诸侯之地有限，暴秦之欲无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厌</a:t>
            </a:r>
            <a:r>
              <a:rPr lang="zh-CN" altLang="en-US" sz="3200">
                <a:latin typeface="Gulim" pitchFamily="2" charset="-127"/>
                <a:ea typeface="黑体" panose="02010609060101010101" pitchFamily="2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奉</a:t>
            </a:r>
            <a:r>
              <a:rPr lang="zh-CN" altLang="en-US" sz="3200">
                <a:latin typeface="Gulim" pitchFamily="2" charset="-127"/>
                <a:ea typeface="黑体" panose="02010609060101010101" pitchFamily="2" charset="-122"/>
              </a:rPr>
              <a:t>之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弥</a:t>
            </a:r>
            <a:r>
              <a:rPr lang="zh-CN" altLang="en-US" sz="3200">
                <a:latin typeface="Gulim" pitchFamily="2" charset="-127"/>
                <a:ea typeface="黑体" panose="02010609060101010101" pitchFamily="2" charset="-122"/>
              </a:rPr>
              <a:t>繁，侵之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愈</a:t>
            </a:r>
            <a:r>
              <a:rPr lang="zh-CN" altLang="en-US" sz="3200">
                <a:latin typeface="Gulim" pitchFamily="2" charset="-127"/>
                <a:ea typeface="黑体" panose="02010609060101010101" pitchFamily="2" charset="-122"/>
              </a:rPr>
              <a:t>急。故不战而强弱胜负已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判</a:t>
            </a:r>
            <a:r>
              <a:rPr lang="zh-CN" altLang="en-US" sz="3200">
                <a:latin typeface="Gulim" pitchFamily="2" charset="-127"/>
                <a:ea typeface="黑体" panose="02010609060101010101" pitchFamily="2" charset="-122"/>
              </a:rPr>
              <a:t>矣。</a:t>
            </a:r>
          </a:p>
        </p:txBody>
      </p:sp>
      <p:sp>
        <p:nvSpPr>
          <p:cNvPr id="35843" name="矩形 35842"/>
          <p:cNvSpPr/>
          <p:nvPr/>
        </p:nvSpPr>
        <p:spPr>
          <a:xfrm>
            <a:off x="466725" y="2835275"/>
            <a:ext cx="482441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然则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：既然这样，那么。</a:t>
            </a:r>
          </a:p>
        </p:txBody>
      </p:sp>
      <p:sp>
        <p:nvSpPr>
          <p:cNvPr id="35844" name="矩形 35843"/>
          <p:cNvSpPr/>
          <p:nvPr/>
        </p:nvSpPr>
        <p:spPr>
          <a:xfrm>
            <a:off x="538163" y="3413125"/>
            <a:ext cx="4537075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厌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：通“餍”，满足。</a:t>
            </a:r>
          </a:p>
        </p:txBody>
      </p:sp>
      <p:sp>
        <p:nvSpPr>
          <p:cNvPr id="35845" name="矩形 35844"/>
          <p:cNvSpPr/>
          <p:nvPr/>
        </p:nvSpPr>
        <p:spPr>
          <a:xfrm>
            <a:off x="611188" y="3990975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奉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：献，送。</a:t>
            </a:r>
          </a:p>
        </p:txBody>
      </p:sp>
      <p:sp>
        <p:nvSpPr>
          <p:cNvPr id="35846" name="矩形 35845"/>
          <p:cNvSpPr/>
          <p:nvPr/>
        </p:nvSpPr>
        <p:spPr>
          <a:xfrm>
            <a:off x="5003800" y="2852738"/>
            <a:ext cx="3746500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弥、愈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：更加。</a:t>
            </a:r>
          </a:p>
        </p:txBody>
      </p:sp>
      <p:sp>
        <p:nvSpPr>
          <p:cNvPr id="35847" name="矩形 35846"/>
          <p:cNvSpPr/>
          <p:nvPr/>
        </p:nvSpPr>
        <p:spPr>
          <a:xfrm>
            <a:off x="4860925" y="3502025"/>
            <a:ext cx="3889375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判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：确定，断定。</a:t>
            </a:r>
          </a:p>
        </p:txBody>
      </p:sp>
      <p:sp>
        <p:nvSpPr>
          <p:cNvPr id="35848" name="文本框 35847"/>
          <p:cNvSpPr txBox="1"/>
          <p:nvPr/>
        </p:nvSpPr>
        <p:spPr>
          <a:xfrm>
            <a:off x="179388" y="4652963"/>
            <a:ext cx="8785225" cy="2235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altLang="ko-KR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既然如此，那么诸侯的土地有限，残暴的秦国的欲望没有满足，诸侯送给秦国土地越多，秦国侵略诸侯就越急迫。所以，不用作战，谁强谁弱谁胜谁负已经确定了。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6" grpId="0"/>
      <p:bldP spid="35847" grpId="0"/>
      <p:bldP spid="358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文本框 36865"/>
          <p:cNvSpPr txBox="1"/>
          <p:nvPr/>
        </p:nvSpPr>
        <p:spPr>
          <a:xfrm>
            <a:off x="395288" y="981075"/>
            <a:ext cx="8208962" cy="1301750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至于颠覆</a:t>
            </a:r>
            <a:r>
              <a:rPr lang="ko-KR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，理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固宜</a:t>
            </a:r>
            <a:r>
              <a:rPr lang="ko-KR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然。古人云：“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ko-KR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地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</a:t>
            </a:r>
            <a:r>
              <a:rPr lang="ko-KR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秦，犹抱薪救火，薪不尽，火不灭。”此言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ko-KR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之。 </a:t>
            </a:r>
          </a:p>
        </p:txBody>
      </p:sp>
      <p:sp>
        <p:nvSpPr>
          <p:cNvPr id="36867" name="文本框 36866"/>
          <p:cNvSpPr txBox="1"/>
          <p:nvPr/>
        </p:nvSpPr>
        <p:spPr>
          <a:xfrm>
            <a:off x="252413" y="5229225"/>
            <a:ext cx="8713787" cy="15557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ko-KR" sz="3200">
                <a:solidFill>
                  <a:srgbClr val="0000FF"/>
                </a:solidFill>
                <a:latin typeface="Gulim" pitchFamily="2" charset="-127"/>
                <a:ea typeface="黑体" panose="02010609060101010101" pitchFamily="2" charset="-122"/>
              </a:rPr>
              <a:t>     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译文：</a:t>
            </a:r>
            <a:r>
              <a:rPr lang="ko-KR" altLang="en-US" sz="3200">
                <a:solidFill>
                  <a:srgbClr val="0000FF"/>
                </a:solidFill>
                <a:latin typeface="Gulim" pitchFamily="2" charset="-127"/>
                <a:ea typeface="黑体" panose="02010609060101010101" pitchFamily="2" charset="-122"/>
              </a:rPr>
              <a:t>以至于灭亡的结局，道理本来应当这样。古人说：“用土地侍奉秦国，就好像抱着柴去救火，柴不烧完，火不会熄灭。”这话对了。</a:t>
            </a:r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36868" name="矩形 36867"/>
          <p:cNvSpPr/>
          <p:nvPr/>
        </p:nvSpPr>
        <p:spPr>
          <a:xfrm>
            <a:off x="612775" y="2636838"/>
            <a:ext cx="7991475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至于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：由上文引出下文结果，以致，以至于</a:t>
            </a:r>
          </a:p>
        </p:txBody>
      </p:sp>
      <p:sp>
        <p:nvSpPr>
          <p:cNvPr id="36869" name="矩形 36868"/>
          <p:cNvSpPr/>
          <p:nvPr/>
        </p:nvSpPr>
        <p:spPr>
          <a:xfrm>
            <a:off x="611188" y="3857625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固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：本来。</a:t>
            </a:r>
          </a:p>
        </p:txBody>
      </p:sp>
      <p:sp>
        <p:nvSpPr>
          <p:cNvPr id="36870" name="矩形 36869"/>
          <p:cNvSpPr/>
          <p:nvPr/>
        </p:nvSpPr>
        <p:spPr>
          <a:xfrm>
            <a:off x="611188" y="4433888"/>
            <a:ext cx="3744912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宜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：应当，应该。</a:t>
            </a:r>
          </a:p>
        </p:txBody>
      </p:sp>
      <p:sp>
        <p:nvSpPr>
          <p:cNvPr id="36871" name="矩形 36870"/>
          <p:cNvSpPr/>
          <p:nvPr/>
        </p:nvSpPr>
        <p:spPr>
          <a:xfrm>
            <a:off x="4356100" y="3281363"/>
            <a:ext cx="2663825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：用。</a:t>
            </a:r>
          </a:p>
        </p:txBody>
      </p:sp>
      <p:sp>
        <p:nvSpPr>
          <p:cNvPr id="36872" name="矩形 36871"/>
          <p:cNvSpPr/>
          <p:nvPr/>
        </p:nvSpPr>
        <p:spPr>
          <a:xfrm>
            <a:off x="611188" y="3281363"/>
            <a:ext cx="2663825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颠覆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：灭亡。</a:t>
            </a:r>
          </a:p>
        </p:txBody>
      </p:sp>
      <p:sp>
        <p:nvSpPr>
          <p:cNvPr id="36873" name="矩形 36872"/>
          <p:cNvSpPr/>
          <p:nvPr/>
        </p:nvSpPr>
        <p:spPr>
          <a:xfrm>
            <a:off x="4356100" y="3857625"/>
            <a:ext cx="2663825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：侍奉。</a:t>
            </a:r>
          </a:p>
        </p:txBody>
      </p:sp>
      <p:sp>
        <p:nvSpPr>
          <p:cNvPr id="36874" name="文本框 36873"/>
          <p:cNvSpPr txBox="1"/>
          <p:nvPr/>
        </p:nvSpPr>
        <p:spPr>
          <a:xfrm>
            <a:off x="4356100" y="4433888"/>
            <a:ext cx="3027363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得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：得当，适宜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0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  <p:bldP spid="36869" grpId="0"/>
      <p:bldP spid="36870" grpId="0"/>
      <p:bldP spid="36871" grpId="0"/>
      <p:bldP spid="36872" grpId="0"/>
      <p:bldP spid="36873" grpId="0"/>
      <p:bldP spid="3687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Text Box 4"/>
          <p:cNvSpPr txBox="1"/>
          <p:nvPr/>
        </p:nvSpPr>
        <p:spPr>
          <a:xfrm>
            <a:off x="468313" y="836613"/>
            <a:ext cx="8294687" cy="15176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ko-KR" sz="36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ko-KR" altLang="en-US" sz="36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第二段是从哪个方面采用什么样的论证方法来论述六国破灭的原因？</a:t>
            </a:r>
          </a:p>
        </p:txBody>
      </p:sp>
      <p:sp>
        <p:nvSpPr>
          <p:cNvPr id="37891" name="Text Box 5"/>
          <p:cNvSpPr txBox="1"/>
          <p:nvPr/>
        </p:nvSpPr>
        <p:spPr>
          <a:xfrm>
            <a:off x="828675" y="2781300"/>
            <a:ext cx="7369175" cy="806450"/>
          </a:xfrm>
          <a:prstGeom prst="rect">
            <a:avLst/>
          </a:prstGeom>
          <a:solidFill>
            <a:srgbClr val="80008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36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⑴</a:t>
            </a:r>
            <a:r>
              <a:rPr lang="zh-CN" altLang="en-US" sz="36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赂秦而力亏，破灭之道也。</a:t>
            </a:r>
          </a:p>
        </p:txBody>
      </p:sp>
      <p:sp>
        <p:nvSpPr>
          <p:cNvPr id="37892" name="Text Box 9"/>
          <p:cNvSpPr txBox="1"/>
          <p:nvPr/>
        </p:nvSpPr>
        <p:spPr>
          <a:xfrm>
            <a:off x="755650" y="3860800"/>
            <a:ext cx="7632700" cy="1520825"/>
          </a:xfrm>
          <a:prstGeom prst="rect">
            <a:avLst/>
          </a:prstGeom>
          <a:solidFill>
            <a:srgbClr val="0033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36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⑵</a:t>
            </a:r>
            <a:r>
              <a:rPr lang="zh-CN" altLang="en-US" sz="36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事实论证、道理论证 、对比论证、引证法、比喻论证等论证方法。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11265"/>
          <p:cNvSpPr/>
          <p:nvPr/>
        </p:nvSpPr>
        <p:spPr>
          <a:xfrm>
            <a:off x="468313" y="909638"/>
            <a:ext cx="5400675" cy="5762625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苏洵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，字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明允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，号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老泉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，四川眉山人，</a:t>
            </a:r>
            <a:r>
              <a:rPr lang="zh-CN" altLang="en-US" sz="28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北宋著名散文家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。据说27岁才发愤读书，经过十多年的闭门苦读，学业大进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hlinkClick r:id="rId2" action="ppaction://hlinksldjump"/>
              </a:rPr>
              <a:t>☆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。宋仁宗嘉右元年(1056)带领儿子苏轼、苏辙到京城，以所著文章22篇:《几策》2篇,《权书》10篇,《衡论》10篇，谒见翰林学士欧阳修。欧阳修很赏识这些文章，认为可以与贾谊、刘向相媲美，于是向朝廷推荐。一时公卿士大夫争相传诵，文名因而大振。</a:t>
            </a:r>
          </a:p>
        </p:txBody>
      </p:sp>
      <p:pic>
        <p:nvPicPr>
          <p:cNvPr id="11267" name="图片 11266" descr="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888" y="1412875"/>
            <a:ext cx="2808287" cy="467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1267" descr="作者简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276600" cy="77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Text Box 3"/>
          <p:cNvSpPr txBox="1"/>
          <p:nvPr/>
        </p:nvSpPr>
        <p:spPr>
          <a:xfrm>
            <a:off x="1116013" y="909638"/>
            <a:ext cx="7032625" cy="15541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 请概括这段文字列举了那些历史事实？</a:t>
            </a:r>
          </a:p>
        </p:txBody>
      </p:sp>
      <p:sp>
        <p:nvSpPr>
          <p:cNvPr id="38915" name="Text Box 10"/>
          <p:cNvSpPr txBox="1"/>
          <p:nvPr/>
        </p:nvSpPr>
        <p:spPr>
          <a:xfrm>
            <a:off x="107950" y="2709863"/>
            <a:ext cx="4824413" cy="2570162"/>
          </a:xfrm>
          <a:prstGeom prst="rect">
            <a:avLst/>
          </a:prstGeom>
          <a:solidFill>
            <a:srgbClr val="333300">
              <a:alpha val="100000"/>
            </a:srgbClr>
          </a:solidFill>
          <a:ln w="38100" cap="flat" cmpd="dbl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zh-CN" altLang="en-US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祖先创业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的艰难与</a:t>
            </a:r>
            <a:r>
              <a:rPr lang="zh-CN" altLang="en-US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子</a:t>
            </a:r>
          </a:p>
          <a:p>
            <a:pPr algn="ctr" eaLnBrk="0" hangingPunct="0"/>
            <a:r>
              <a:rPr lang="zh-CN" altLang="en-US" sz="3200">
                <a:solidFill>
                  <a:srgbClr val="FF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孙割地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之轻易的鲜明对比</a:t>
            </a:r>
          </a:p>
          <a:p>
            <a:pPr algn="ctr" eaLnBrk="0" hangingPunct="0"/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eaLnBrk="0" hangingPunct="0"/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“一夕安寝”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“秦兵又至”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的鲜明对比</a:t>
            </a:r>
          </a:p>
        </p:txBody>
      </p:sp>
      <p:sp>
        <p:nvSpPr>
          <p:cNvPr id="38916" name="Text Box 13"/>
          <p:cNvSpPr txBox="1"/>
          <p:nvPr/>
        </p:nvSpPr>
        <p:spPr>
          <a:xfrm>
            <a:off x="5795963" y="3429000"/>
            <a:ext cx="2859087" cy="1371600"/>
          </a:xfrm>
          <a:prstGeom prst="rect">
            <a:avLst/>
          </a:prstGeom>
          <a:solidFill>
            <a:schemeClr val="tx1">
              <a:alpha val="100000"/>
            </a:scheme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  继续揭示赂秦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320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政策的失败</a:t>
            </a:r>
          </a:p>
        </p:txBody>
      </p:sp>
      <p:sp>
        <p:nvSpPr>
          <p:cNvPr id="38917" name="右大括号 38916"/>
          <p:cNvSpPr/>
          <p:nvPr/>
        </p:nvSpPr>
        <p:spPr>
          <a:xfrm>
            <a:off x="5005388" y="2782888"/>
            <a:ext cx="576262" cy="2447925"/>
          </a:xfrm>
          <a:prstGeom prst="rightBrace">
            <a:avLst>
              <a:gd name="adj1" fmla="val 35399"/>
              <a:gd name="adj2" fmla="val 50000"/>
            </a:avLst>
          </a:prstGeom>
          <a:noFill/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  <p:bldP spid="389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Text Box 2"/>
          <p:cNvSpPr txBox="1"/>
          <p:nvPr/>
        </p:nvSpPr>
        <p:spPr>
          <a:xfrm>
            <a:off x="612775" y="909638"/>
            <a:ext cx="7545388" cy="12604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200">
                <a:latin typeface="Times New Roman" panose="02020603050405020304" pitchFamily="2" charset="0"/>
                <a:ea typeface="黑体" panose="02010609060101010101" pitchFamily="2" charset="-122"/>
              </a:rPr>
              <a:t>    </a:t>
            </a:r>
            <a:r>
              <a:rPr lang="zh-CN" altLang="en-US" sz="3200">
                <a:latin typeface="Times New Roman" panose="02020603050405020304" pitchFamily="2" charset="0"/>
                <a:ea typeface="黑体" panose="02010609060101010101" pitchFamily="2" charset="-122"/>
              </a:rPr>
              <a:t>接着作者讲道理进行论证，请概括其主要内容。</a:t>
            </a:r>
          </a:p>
        </p:txBody>
      </p:sp>
      <p:sp>
        <p:nvSpPr>
          <p:cNvPr id="39939" name="Text Box 4"/>
          <p:cNvSpPr txBox="1"/>
          <p:nvPr/>
        </p:nvSpPr>
        <p:spPr>
          <a:xfrm>
            <a:off x="1035050" y="2435225"/>
            <a:ext cx="766763" cy="3332163"/>
          </a:xfrm>
          <a:prstGeom prst="rect">
            <a:avLst/>
          </a:prstGeom>
          <a:solidFill>
            <a:srgbClr val="FFFF00">
              <a:alpha val="100000"/>
            </a:srgbClr>
          </a:solidFill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3600" b="1">
                <a:latin typeface="Times New Roman" panose="02020603050405020304" pitchFamily="2" charset="0"/>
                <a:ea typeface="迷你简启体" charset="-122"/>
              </a:rPr>
              <a:t>地有限，欲无厌</a:t>
            </a:r>
          </a:p>
        </p:txBody>
      </p:sp>
      <p:sp>
        <p:nvSpPr>
          <p:cNvPr id="39940" name="Line 5"/>
          <p:cNvSpPr/>
          <p:nvPr/>
        </p:nvSpPr>
        <p:spPr>
          <a:xfrm>
            <a:off x="2133600" y="4002088"/>
            <a:ext cx="838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9941" name="Text Box 6"/>
          <p:cNvSpPr txBox="1"/>
          <p:nvPr/>
        </p:nvSpPr>
        <p:spPr>
          <a:xfrm>
            <a:off x="3306763" y="2320925"/>
            <a:ext cx="731837" cy="4205288"/>
          </a:xfrm>
          <a:prstGeom prst="rect">
            <a:avLst/>
          </a:prstGeom>
          <a:solidFill>
            <a:srgbClr val="FFFF00">
              <a:alpha val="100000"/>
            </a:srgbClr>
          </a:solidFill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3600" b="1">
                <a:latin typeface="Times New Roman" panose="02020603050405020304" pitchFamily="2" charset="0"/>
                <a:ea typeface="迷你简启体" charset="-122"/>
                <a:sym typeface="Arial" panose="020b0604020202020204" pitchFamily="34" charset="0"/>
              </a:rPr>
              <a:t>奉之弥繁，侵之愈急</a:t>
            </a:r>
          </a:p>
        </p:txBody>
      </p:sp>
      <p:sp>
        <p:nvSpPr>
          <p:cNvPr id="39942" name="Line 7"/>
          <p:cNvSpPr/>
          <p:nvPr/>
        </p:nvSpPr>
        <p:spPr>
          <a:xfrm>
            <a:off x="4495800" y="4002088"/>
            <a:ext cx="914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9943" name="Text Box 8"/>
          <p:cNvSpPr txBox="1"/>
          <p:nvPr/>
        </p:nvSpPr>
        <p:spPr>
          <a:xfrm>
            <a:off x="6126163" y="2843213"/>
            <a:ext cx="731837" cy="1919287"/>
          </a:xfrm>
          <a:prstGeom prst="rect">
            <a:avLst/>
          </a:prstGeom>
          <a:solidFill>
            <a:srgbClr val="FFFF00">
              <a:alpha val="100000"/>
            </a:srgbClr>
          </a:solidFill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3600" b="1">
                <a:latin typeface="Times New Roman" panose="02020603050405020304" pitchFamily="2" charset="0"/>
                <a:ea typeface="迷你简启体" charset="-122"/>
                <a:sym typeface="Arial" panose="020b0604020202020204" pitchFamily="34" charset="0"/>
              </a:rPr>
              <a:t>至于颠覆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1" grpId="0"/>
      <p:bldP spid="3994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文本框 40961"/>
          <p:cNvSpPr txBox="1"/>
          <p:nvPr/>
        </p:nvSpPr>
        <p:spPr>
          <a:xfrm>
            <a:off x="179388" y="2781300"/>
            <a:ext cx="677862" cy="2016125"/>
          </a:xfrm>
          <a:prstGeom prst="rect">
            <a:avLst/>
          </a:prstGeom>
          <a:solidFill>
            <a:srgbClr val="008000">
              <a:alpha val="100000"/>
            </a:srgbClr>
          </a:solidFill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zh-CN" altLang="en-US" sz="3200">
                <a:solidFill>
                  <a:schemeClr val="bg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    比</a:t>
            </a:r>
          </a:p>
        </p:txBody>
      </p:sp>
      <p:sp>
        <p:nvSpPr>
          <p:cNvPr id="40963" name="左大括号 40962"/>
          <p:cNvSpPr/>
          <p:nvPr/>
        </p:nvSpPr>
        <p:spPr>
          <a:xfrm>
            <a:off x="971550" y="1628775"/>
            <a:ext cx="228600" cy="4191000"/>
          </a:xfrm>
          <a:prstGeom prst="leftBrace">
            <a:avLst>
              <a:gd name="adj1" fmla="val 152777"/>
              <a:gd name="adj2" fmla="val 50000"/>
            </a:avLst>
          </a:prstGeom>
          <a:noFill/>
          <a:ln w="5080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4" name="文本框 40963"/>
          <p:cNvSpPr txBox="1"/>
          <p:nvPr/>
        </p:nvSpPr>
        <p:spPr>
          <a:xfrm>
            <a:off x="1619250" y="1557338"/>
            <a:ext cx="1208088" cy="520700"/>
          </a:xfrm>
          <a:prstGeom prst="rect">
            <a:avLst/>
          </a:pr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FFFF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小邑</a:t>
            </a:r>
          </a:p>
        </p:txBody>
      </p:sp>
      <p:sp>
        <p:nvSpPr>
          <p:cNvPr id="40965" name="文本框 40964"/>
          <p:cNvSpPr txBox="1"/>
          <p:nvPr/>
        </p:nvSpPr>
        <p:spPr>
          <a:xfrm>
            <a:off x="3324225" y="1557338"/>
            <a:ext cx="1168400" cy="520700"/>
          </a:xfrm>
          <a:prstGeom prst="rect">
            <a:avLst/>
          </a:prstGeom>
          <a:solidFill>
            <a:srgbClr val="CC99FF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latin typeface="Times New Roman" panose="02020603050405020304" pitchFamily="2" charset="0"/>
                <a:ea typeface="黑体" panose="02010609060101010101" pitchFamily="2" charset="-122"/>
              </a:rPr>
              <a:t>大城</a:t>
            </a:r>
          </a:p>
        </p:txBody>
      </p:sp>
      <p:sp>
        <p:nvSpPr>
          <p:cNvPr id="40966" name="文本框 40965"/>
          <p:cNvSpPr txBox="1"/>
          <p:nvPr/>
        </p:nvSpPr>
        <p:spPr>
          <a:xfrm>
            <a:off x="1597025" y="2205038"/>
            <a:ext cx="1249363" cy="519112"/>
          </a:xfrm>
          <a:prstGeom prst="rect">
            <a:avLst/>
          </a:pr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FFFF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得百倍</a:t>
            </a:r>
          </a:p>
        </p:txBody>
      </p:sp>
      <p:sp>
        <p:nvSpPr>
          <p:cNvPr id="40967" name="文本框 40966"/>
          <p:cNvSpPr txBox="1"/>
          <p:nvPr/>
        </p:nvSpPr>
        <p:spPr>
          <a:xfrm>
            <a:off x="3324225" y="2205038"/>
            <a:ext cx="1250950" cy="519112"/>
          </a:xfrm>
          <a:prstGeom prst="rect">
            <a:avLst/>
          </a:prstGeom>
          <a:solidFill>
            <a:srgbClr val="CC99FF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失百倍</a:t>
            </a:r>
          </a:p>
        </p:txBody>
      </p:sp>
      <p:sp>
        <p:nvSpPr>
          <p:cNvPr id="40968" name="文本框 40967"/>
          <p:cNvSpPr txBox="1"/>
          <p:nvPr/>
        </p:nvSpPr>
        <p:spPr>
          <a:xfrm>
            <a:off x="1597025" y="2852738"/>
            <a:ext cx="893763" cy="519112"/>
          </a:xfrm>
          <a:prstGeom prst="rect">
            <a:avLst/>
          </a:pr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FFFF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大欲</a:t>
            </a:r>
          </a:p>
        </p:txBody>
      </p:sp>
      <p:sp>
        <p:nvSpPr>
          <p:cNvPr id="40969" name="文本框 40968"/>
          <p:cNvSpPr txBox="1"/>
          <p:nvPr/>
        </p:nvSpPr>
        <p:spPr>
          <a:xfrm>
            <a:off x="3324225" y="2852738"/>
            <a:ext cx="1092200" cy="519112"/>
          </a:xfrm>
          <a:prstGeom prst="rect">
            <a:avLst/>
          </a:prstGeom>
          <a:solidFill>
            <a:srgbClr val="CC99FF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大患</a:t>
            </a:r>
          </a:p>
        </p:txBody>
      </p:sp>
      <p:sp>
        <p:nvSpPr>
          <p:cNvPr id="40970" name="右大括号 40969"/>
          <p:cNvSpPr/>
          <p:nvPr/>
        </p:nvSpPr>
        <p:spPr>
          <a:xfrm>
            <a:off x="4527550" y="1524000"/>
            <a:ext cx="304800" cy="1371600"/>
          </a:xfrm>
          <a:prstGeom prst="rightBrace">
            <a:avLst>
              <a:gd name="adj1" fmla="val 37500"/>
              <a:gd name="adj2" fmla="val 50000"/>
            </a:avLst>
          </a:prstGeom>
          <a:noFill/>
          <a:ln w="28575" cap="flat" cmpd="sng">
            <a:solidFill>
              <a:srgbClr val="003366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1" name="文本框 40970"/>
          <p:cNvSpPr txBox="1"/>
          <p:nvPr/>
        </p:nvSpPr>
        <p:spPr>
          <a:xfrm>
            <a:off x="5138738" y="1952625"/>
            <a:ext cx="1666875" cy="590550"/>
          </a:xfrm>
          <a:prstGeom prst="rect">
            <a:avLst/>
          </a:prstGeom>
          <a:solidFill>
            <a:srgbClr val="FF9900">
              <a:alpha val="100000"/>
            </a:srgbClr>
          </a:solidFill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3200">
                <a:solidFill>
                  <a:srgbClr val="00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数量上</a:t>
            </a:r>
          </a:p>
        </p:txBody>
      </p:sp>
      <p:sp>
        <p:nvSpPr>
          <p:cNvPr id="40972" name="文本框 40971"/>
          <p:cNvSpPr txBox="1"/>
          <p:nvPr/>
        </p:nvSpPr>
        <p:spPr>
          <a:xfrm>
            <a:off x="1597025" y="3500438"/>
            <a:ext cx="1120775" cy="519112"/>
          </a:xfrm>
          <a:prstGeom prst="rect">
            <a:avLst/>
          </a:pr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FFFF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得难</a:t>
            </a:r>
          </a:p>
        </p:txBody>
      </p:sp>
      <p:sp>
        <p:nvSpPr>
          <p:cNvPr id="40973" name="文本框 40972"/>
          <p:cNvSpPr txBox="1"/>
          <p:nvPr/>
        </p:nvSpPr>
        <p:spPr>
          <a:xfrm>
            <a:off x="3324225" y="3500438"/>
            <a:ext cx="1241425" cy="519112"/>
          </a:xfrm>
          <a:prstGeom prst="rect">
            <a:avLst/>
          </a:prstGeom>
          <a:solidFill>
            <a:srgbClr val="CC99FF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献易</a:t>
            </a:r>
          </a:p>
        </p:txBody>
      </p:sp>
      <p:sp>
        <p:nvSpPr>
          <p:cNvPr id="40974" name="文本框 40973"/>
          <p:cNvSpPr txBox="1"/>
          <p:nvPr/>
        </p:nvSpPr>
        <p:spPr>
          <a:xfrm>
            <a:off x="1597025" y="4149725"/>
            <a:ext cx="1120775" cy="517525"/>
          </a:xfrm>
          <a:prstGeom prst="rect">
            <a:avLst/>
          </a:pr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FFFF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有限</a:t>
            </a:r>
          </a:p>
        </p:txBody>
      </p:sp>
      <p:sp>
        <p:nvSpPr>
          <p:cNvPr id="40975" name="文本框 40974"/>
          <p:cNvSpPr txBox="1"/>
          <p:nvPr/>
        </p:nvSpPr>
        <p:spPr>
          <a:xfrm>
            <a:off x="3324225" y="4149725"/>
            <a:ext cx="1095375" cy="517525"/>
          </a:xfrm>
          <a:prstGeom prst="rect">
            <a:avLst/>
          </a:prstGeom>
          <a:solidFill>
            <a:srgbClr val="CC99FF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无厌</a:t>
            </a:r>
          </a:p>
        </p:txBody>
      </p:sp>
      <p:sp>
        <p:nvSpPr>
          <p:cNvPr id="40976" name="文本框 40975"/>
          <p:cNvSpPr txBox="1"/>
          <p:nvPr/>
        </p:nvSpPr>
        <p:spPr>
          <a:xfrm>
            <a:off x="1597025" y="4797425"/>
            <a:ext cx="1190625" cy="517525"/>
          </a:xfrm>
          <a:prstGeom prst="rect">
            <a:avLst/>
          </a:pr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FFFF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奉繁</a:t>
            </a:r>
          </a:p>
        </p:txBody>
      </p:sp>
      <p:sp>
        <p:nvSpPr>
          <p:cNvPr id="40977" name="文本框 40976"/>
          <p:cNvSpPr txBox="1"/>
          <p:nvPr/>
        </p:nvSpPr>
        <p:spPr>
          <a:xfrm>
            <a:off x="3324225" y="4797425"/>
            <a:ext cx="1168400" cy="517525"/>
          </a:xfrm>
          <a:prstGeom prst="rect">
            <a:avLst/>
          </a:prstGeom>
          <a:solidFill>
            <a:srgbClr val="CC99FF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侵急</a:t>
            </a:r>
          </a:p>
        </p:txBody>
      </p:sp>
      <p:sp>
        <p:nvSpPr>
          <p:cNvPr id="40978" name="右大括号 40977"/>
          <p:cNvSpPr/>
          <p:nvPr/>
        </p:nvSpPr>
        <p:spPr>
          <a:xfrm>
            <a:off x="4476750" y="3068638"/>
            <a:ext cx="304800" cy="2160587"/>
          </a:xfrm>
          <a:prstGeom prst="rightBrace">
            <a:avLst>
              <a:gd name="adj1" fmla="val 59071"/>
              <a:gd name="adj2" fmla="val 50000"/>
            </a:avLst>
          </a:prstGeom>
          <a:noFill/>
          <a:ln w="28575" cap="flat" cmpd="sng">
            <a:solidFill>
              <a:srgbClr val="003366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9" name="文本框 40978"/>
          <p:cNvSpPr txBox="1"/>
          <p:nvPr/>
        </p:nvSpPr>
        <p:spPr>
          <a:xfrm>
            <a:off x="5148263" y="3717925"/>
            <a:ext cx="1824037" cy="590550"/>
          </a:xfrm>
          <a:prstGeom prst="rect">
            <a:avLst/>
          </a:prstGeom>
          <a:solidFill>
            <a:srgbClr val="FF9900">
              <a:alpha val="100000"/>
            </a:srgbClr>
          </a:solidFill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3200">
                <a:solidFill>
                  <a:srgbClr val="0033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程度上</a:t>
            </a:r>
          </a:p>
        </p:txBody>
      </p:sp>
      <p:sp>
        <p:nvSpPr>
          <p:cNvPr id="40980" name="文本框 40979"/>
          <p:cNvSpPr txBox="1"/>
          <p:nvPr/>
        </p:nvSpPr>
        <p:spPr>
          <a:xfrm>
            <a:off x="1597025" y="5516563"/>
            <a:ext cx="1187450" cy="519112"/>
          </a:xfrm>
          <a:prstGeom prst="rect">
            <a:avLst/>
          </a:pr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FFFF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不尽</a:t>
            </a:r>
          </a:p>
        </p:txBody>
      </p:sp>
      <p:sp>
        <p:nvSpPr>
          <p:cNvPr id="40981" name="文本框 40980"/>
          <p:cNvSpPr txBox="1"/>
          <p:nvPr/>
        </p:nvSpPr>
        <p:spPr>
          <a:xfrm>
            <a:off x="3324225" y="5516563"/>
            <a:ext cx="1168400" cy="519112"/>
          </a:xfrm>
          <a:prstGeom prst="rect">
            <a:avLst/>
          </a:prstGeom>
          <a:solidFill>
            <a:srgbClr val="CC99FF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2800"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不灭</a:t>
            </a:r>
          </a:p>
        </p:txBody>
      </p:sp>
      <p:sp>
        <p:nvSpPr>
          <p:cNvPr id="40982" name="文本框 40981"/>
          <p:cNvSpPr txBox="1"/>
          <p:nvPr/>
        </p:nvSpPr>
        <p:spPr>
          <a:xfrm>
            <a:off x="4984750" y="5486400"/>
            <a:ext cx="1747838" cy="590550"/>
          </a:xfrm>
          <a:prstGeom prst="rect">
            <a:avLst/>
          </a:prstGeom>
          <a:solidFill>
            <a:srgbClr val="FF9900">
              <a:alpha val="100000"/>
            </a:srgbClr>
          </a:solidFill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 eaLnBrk="0" hangingPunct="0"/>
            <a:r>
              <a:rPr lang="ko-KR" altLang="en-US" sz="3200">
                <a:solidFill>
                  <a:srgbClr val="0033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Arial" panose="020b0604020202020204" pitchFamily="34" charset="0"/>
              </a:rPr>
              <a:t>道理上</a:t>
            </a:r>
          </a:p>
        </p:txBody>
      </p:sp>
      <p:sp>
        <p:nvSpPr>
          <p:cNvPr id="40983" name="右大括号 40982"/>
          <p:cNvSpPr/>
          <p:nvPr/>
        </p:nvSpPr>
        <p:spPr>
          <a:xfrm>
            <a:off x="7042150" y="2209800"/>
            <a:ext cx="304800" cy="3733800"/>
          </a:xfrm>
          <a:prstGeom prst="rightBrace">
            <a:avLst>
              <a:gd name="adj1" fmla="val 102083"/>
              <a:gd name="adj2" fmla="val 50000"/>
            </a:avLst>
          </a:prstGeom>
          <a:noFill/>
          <a:ln w="349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4" name="文本框 40983"/>
          <p:cNvSpPr txBox="1"/>
          <p:nvPr/>
        </p:nvSpPr>
        <p:spPr>
          <a:xfrm>
            <a:off x="7970838" y="1700213"/>
            <a:ext cx="706437" cy="4602162"/>
          </a:xfrm>
          <a:prstGeom prst="rect">
            <a:avLst/>
          </a:prstGeom>
          <a:solidFill>
            <a:srgbClr val="333300">
              <a:alpha val="100000"/>
            </a:srgbClr>
          </a:solidFill>
          <a:ln w="38100" cap="flat" cmpd="dbl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lIns="90170" tIns="46990" rIns="90170" bIns="46990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FFFF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赂秦者力亏，破灭之道也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4" grpId="0"/>
      <p:bldP spid="40965" grpId="0"/>
      <p:bldP spid="40966" grpId="0"/>
      <p:bldP spid="40967" grpId="0"/>
      <p:bldP spid="40968" grpId="0"/>
      <p:bldP spid="40969" grpId="0"/>
      <p:bldP spid="40971" grpId="0"/>
      <p:bldP spid="40972" grpId="0"/>
      <p:bldP spid="40973" grpId="0"/>
      <p:bldP spid="40974" grpId="0"/>
      <p:bldP spid="40975" grpId="0"/>
      <p:bldP spid="40976" grpId="0"/>
      <p:bldP spid="40977" grpId="0"/>
      <p:bldP spid="40979" grpId="0"/>
      <p:bldP spid="40980" grpId="0"/>
      <p:bldP spid="40981" grpId="0"/>
      <p:bldP spid="40982" grpId="0"/>
      <p:bldP spid="4098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矩形 41985"/>
          <p:cNvSpPr/>
          <p:nvPr/>
        </p:nvSpPr>
        <p:spPr>
          <a:xfrm>
            <a:off x="1044575" y="938213"/>
            <a:ext cx="7559675" cy="1398587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齐人未尝赂秦，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终继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五国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迁灭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，何哉？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3200" u="sng">
                <a:latin typeface="黑体" panose="02010609060101010101" pitchFamily="2" charset="-122"/>
                <a:ea typeface="黑体" panose="02010609060101010101" pitchFamily="2" charset="-122"/>
              </a:rPr>
              <a:t>嬴而不助五国也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41987" name="矩形 41986"/>
          <p:cNvSpPr/>
          <p:nvPr/>
        </p:nvSpPr>
        <p:spPr>
          <a:xfrm>
            <a:off x="1260475" y="2705100"/>
            <a:ext cx="2808288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：最后。</a:t>
            </a:r>
          </a:p>
        </p:txBody>
      </p:sp>
      <p:sp>
        <p:nvSpPr>
          <p:cNvPr id="41988" name="矩形 41987"/>
          <p:cNvSpPr/>
          <p:nvPr/>
        </p:nvSpPr>
        <p:spPr>
          <a:xfrm>
            <a:off x="1187450" y="4221163"/>
            <a:ext cx="2952750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迁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：改变。</a:t>
            </a:r>
          </a:p>
        </p:txBody>
      </p:sp>
      <p:sp>
        <p:nvSpPr>
          <p:cNvPr id="41989" name="矩形 41988"/>
          <p:cNvSpPr/>
          <p:nvPr/>
        </p:nvSpPr>
        <p:spPr>
          <a:xfrm>
            <a:off x="4716463" y="2781300"/>
            <a:ext cx="2663825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迁灭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：灭亡。</a:t>
            </a:r>
          </a:p>
        </p:txBody>
      </p:sp>
      <p:sp>
        <p:nvSpPr>
          <p:cNvPr id="41990" name="矩形 41989"/>
          <p:cNvSpPr/>
          <p:nvPr/>
        </p:nvSpPr>
        <p:spPr>
          <a:xfrm>
            <a:off x="4716463" y="3573463"/>
            <a:ext cx="4175125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：亲附、亲近。</a:t>
            </a:r>
          </a:p>
        </p:txBody>
      </p:sp>
      <p:sp>
        <p:nvSpPr>
          <p:cNvPr id="41991" name="文本框 41990"/>
          <p:cNvSpPr txBox="1"/>
          <p:nvPr/>
        </p:nvSpPr>
        <p:spPr>
          <a:xfrm>
            <a:off x="468313" y="5086350"/>
            <a:ext cx="8135937" cy="16986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译：</a:t>
            </a:r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齐国不曾贿赂秦国，最后也随着五国灭亡，为什么呢？这是因为齐国亲附秦国而不帮助五国。</a:t>
            </a:r>
          </a:p>
        </p:txBody>
      </p:sp>
      <p:sp>
        <p:nvSpPr>
          <p:cNvPr id="41992" name="文本框 41991"/>
          <p:cNvSpPr txBox="1"/>
          <p:nvPr/>
        </p:nvSpPr>
        <p:spPr>
          <a:xfrm>
            <a:off x="1187450" y="3502025"/>
            <a:ext cx="3028950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66"/>
                </a:solidFill>
                <a:latin typeface="Gulim" pitchFamily="2" charset="-127"/>
                <a:ea typeface="黑体" panose="02010609060101010101" pitchFamily="2" charset="-122"/>
              </a:rPr>
              <a:t>继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：随着、跟随</a:t>
            </a:r>
          </a:p>
        </p:txBody>
      </p:sp>
      <p:sp>
        <p:nvSpPr>
          <p:cNvPr id="41993" name="云形标注 41992"/>
          <p:cNvSpPr/>
          <p:nvPr/>
        </p:nvSpPr>
        <p:spPr>
          <a:xfrm>
            <a:off x="5219700" y="1844675"/>
            <a:ext cx="1944688" cy="792163"/>
          </a:xfrm>
          <a:prstGeom prst="cloudCallout">
            <a:avLst>
              <a:gd name="adj1" fmla="val -98037"/>
              <a:gd name="adj2" fmla="val -6375"/>
            </a:avLst>
          </a:prstGeom>
          <a:solidFill>
            <a:schemeClr val="accent1">
              <a:alpha val="2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lIns="90170" tIns="46990" rIns="90170" bIns="46990" anchor="ctr" anchorCtr="0"/>
          <a:lstStyle/>
          <a:p>
            <a:pPr algn="ctr"/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判断句</a:t>
            </a:r>
          </a:p>
          <a:p>
            <a:pPr algn="ctr"/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8" grpId="0"/>
      <p:bldP spid="41989" grpId="0"/>
      <p:bldP spid="41990" grpId="0"/>
      <p:bldP spid="41991" grpId="0"/>
      <p:bldP spid="41992" grpId="0"/>
      <p:bldP spid="4199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文本框 43009"/>
          <p:cNvSpPr txBox="1"/>
          <p:nvPr/>
        </p:nvSpPr>
        <p:spPr>
          <a:xfrm>
            <a:off x="539750" y="909638"/>
            <a:ext cx="8208963" cy="1447800"/>
          </a:xfrm>
          <a:prstGeom prst="rect">
            <a:avLst/>
          </a:prstGeom>
          <a:noFill/>
          <a:ln w="38100" cap="flat" cmpd="dbl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  五国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丧，齐亦不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免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矣。燕赵之君，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始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有远略，能守其土，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义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不赂秦。</a:t>
            </a:r>
          </a:p>
        </p:txBody>
      </p:sp>
      <p:sp>
        <p:nvSpPr>
          <p:cNvPr id="43011" name="矩形 43010"/>
          <p:cNvSpPr/>
          <p:nvPr/>
        </p:nvSpPr>
        <p:spPr>
          <a:xfrm>
            <a:off x="612775" y="2636838"/>
            <a:ext cx="3111500" cy="63976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6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：已经。</a:t>
            </a:r>
          </a:p>
        </p:txBody>
      </p:sp>
      <p:sp>
        <p:nvSpPr>
          <p:cNvPr id="43012" name="矩形 43011"/>
          <p:cNvSpPr/>
          <p:nvPr/>
        </p:nvSpPr>
        <p:spPr>
          <a:xfrm>
            <a:off x="611188" y="3286125"/>
            <a:ext cx="3111500" cy="639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6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免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：幸免。</a:t>
            </a:r>
          </a:p>
        </p:txBody>
      </p:sp>
      <p:sp>
        <p:nvSpPr>
          <p:cNvPr id="43013" name="矩形 43012"/>
          <p:cNvSpPr/>
          <p:nvPr/>
        </p:nvSpPr>
        <p:spPr>
          <a:xfrm>
            <a:off x="3060700" y="2641600"/>
            <a:ext cx="4608513" cy="6413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6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始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：开始，起初。</a:t>
            </a:r>
          </a:p>
        </p:txBody>
      </p:sp>
      <p:sp>
        <p:nvSpPr>
          <p:cNvPr id="43014" name="矩形 43013"/>
          <p:cNvSpPr/>
          <p:nvPr/>
        </p:nvSpPr>
        <p:spPr>
          <a:xfrm>
            <a:off x="2989263" y="3359150"/>
            <a:ext cx="6157912" cy="639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6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义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：坚持正义。名词作动词。</a:t>
            </a:r>
          </a:p>
        </p:txBody>
      </p:sp>
      <p:sp>
        <p:nvSpPr>
          <p:cNvPr id="43015" name="文本框 43014"/>
          <p:cNvSpPr txBox="1"/>
          <p:nvPr/>
        </p:nvSpPr>
        <p:spPr>
          <a:xfrm>
            <a:off x="323850" y="4221163"/>
            <a:ext cx="8713788" cy="25050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en-US" altLang="ko-KR" sz="36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ko-KR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译：</a:t>
            </a:r>
            <a:r>
              <a:rPr lang="ko-KR" altLang="en-US" sz="36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五国已经灭亡，齐国也不能幸免了。燕国与赵国的君主，起初有远大的谋略，能够守住他们的国土，坚持正义而不贿赂秦国。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  <p:bldP spid="43012" grpId="0"/>
      <p:bldP spid="43013" grpId="0"/>
      <p:bldP spid="43014" grpId="0"/>
      <p:bldP spid="430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矩形 44033"/>
          <p:cNvSpPr/>
          <p:nvPr/>
        </p:nvSpPr>
        <p:spPr>
          <a:xfrm>
            <a:off x="684213" y="981075"/>
            <a:ext cx="7632700" cy="1301750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是故燕虽小国而后亡，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斯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用兵之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效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也。至丹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荆卿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计，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始速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祸焉。</a:t>
            </a:r>
          </a:p>
        </p:txBody>
      </p:sp>
      <p:sp>
        <p:nvSpPr>
          <p:cNvPr id="44035" name="矩形 44034"/>
          <p:cNvSpPr/>
          <p:nvPr/>
        </p:nvSpPr>
        <p:spPr>
          <a:xfrm>
            <a:off x="612775" y="2579688"/>
            <a:ext cx="3111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斯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：这。</a:t>
            </a:r>
          </a:p>
        </p:txBody>
      </p:sp>
      <p:sp>
        <p:nvSpPr>
          <p:cNvPr id="44036" name="矩形 44035"/>
          <p:cNvSpPr/>
          <p:nvPr/>
        </p:nvSpPr>
        <p:spPr>
          <a:xfrm>
            <a:off x="3851275" y="2571750"/>
            <a:ext cx="3889375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效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：效果，结果。</a:t>
            </a:r>
          </a:p>
        </p:txBody>
      </p:sp>
      <p:sp>
        <p:nvSpPr>
          <p:cNvPr id="44037" name="矩形 44036"/>
          <p:cNvSpPr/>
          <p:nvPr/>
        </p:nvSpPr>
        <p:spPr>
          <a:xfrm>
            <a:off x="611188" y="3940175"/>
            <a:ext cx="31115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始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：才。</a:t>
            </a:r>
          </a:p>
        </p:txBody>
      </p:sp>
      <p:sp>
        <p:nvSpPr>
          <p:cNvPr id="44038" name="文本框 44037"/>
          <p:cNvSpPr txBox="1"/>
          <p:nvPr/>
        </p:nvSpPr>
        <p:spPr>
          <a:xfrm>
            <a:off x="180975" y="4724400"/>
            <a:ext cx="8785225" cy="19923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译：</a:t>
            </a:r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所以燕国虽然是个小国却后灭亡，这就是用武力对抗的结果。等到燕太子丹用派遣荆轲刺杀秦王作为对付秦国的策略，才招致了祸患。</a:t>
            </a:r>
          </a:p>
        </p:txBody>
      </p:sp>
      <p:sp>
        <p:nvSpPr>
          <p:cNvPr id="44039" name="矩形 44038"/>
          <p:cNvSpPr/>
          <p:nvPr/>
        </p:nvSpPr>
        <p:spPr>
          <a:xfrm>
            <a:off x="3851275" y="3940175"/>
            <a:ext cx="31115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速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：招致。</a:t>
            </a:r>
          </a:p>
        </p:txBody>
      </p:sp>
      <p:sp>
        <p:nvSpPr>
          <p:cNvPr id="44040" name="文本框 44039"/>
          <p:cNvSpPr txBox="1"/>
          <p:nvPr/>
        </p:nvSpPr>
        <p:spPr>
          <a:xfrm>
            <a:off x="611188" y="3219450"/>
            <a:ext cx="21590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66"/>
                </a:solidFill>
                <a:latin typeface="Gulim" pitchFamily="2" charset="-127"/>
                <a:ea typeface="黑体" panose="02010609060101010101" pitchFamily="2" charset="-122"/>
              </a:rPr>
              <a:t>以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：用</a:t>
            </a:r>
          </a:p>
        </p:txBody>
      </p:sp>
      <p:sp>
        <p:nvSpPr>
          <p:cNvPr id="44041" name="文本框 44040"/>
          <p:cNvSpPr txBox="1"/>
          <p:nvPr/>
        </p:nvSpPr>
        <p:spPr>
          <a:xfrm>
            <a:off x="3852863" y="3213100"/>
            <a:ext cx="4249737" cy="579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000066"/>
                </a:solidFill>
                <a:latin typeface="Gulim" pitchFamily="2" charset="-127"/>
                <a:ea typeface="黑体" panose="02010609060101010101" pitchFamily="2" charset="-122"/>
              </a:rPr>
              <a:t>以…为</a:t>
            </a:r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：把…作为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  <p:bldP spid="44036" grpId="0"/>
      <p:bldP spid="44037" grpId="0"/>
      <p:bldP spid="44038" grpId="0"/>
      <p:bldP spid="44039" grpId="0"/>
      <p:bldP spid="44040" grpId="0"/>
      <p:bldP spid="4404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文本框 45057"/>
          <p:cNvSpPr txBox="1"/>
          <p:nvPr/>
        </p:nvSpPr>
        <p:spPr>
          <a:xfrm>
            <a:off x="395288" y="836613"/>
            <a:ext cx="7777162" cy="1400175"/>
          </a:xfrm>
          <a:prstGeom prst="rect">
            <a:avLst/>
          </a:prstGeom>
          <a:noFill/>
          <a:ln w="38100" cap="flat" cmpd="dbl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200" u="sng">
                <a:latin typeface="黑体" panose="02010609060101010101" pitchFamily="2" charset="-122"/>
                <a:ea typeface="黑体" panose="02010609060101010101" pitchFamily="2" charset="-122"/>
              </a:rPr>
              <a:t>赵尝五战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3200" u="sng">
                <a:latin typeface="黑体" panose="02010609060101010101" pitchFamily="2" charset="-122"/>
                <a:ea typeface="黑体" panose="02010609060101010101" pitchFamily="2" charset="-122"/>
              </a:rPr>
              <a:t>秦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，二败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三胜。后秦击赵者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再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，李牧连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之。</a:t>
            </a:r>
          </a:p>
        </p:txBody>
      </p:sp>
      <p:sp>
        <p:nvSpPr>
          <p:cNvPr id="45059" name="矩形 45058"/>
          <p:cNvSpPr/>
          <p:nvPr/>
        </p:nvSpPr>
        <p:spPr>
          <a:xfrm>
            <a:off x="252413" y="2420938"/>
            <a:ext cx="3111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：跟、与。</a:t>
            </a:r>
          </a:p>
        </p:txBody>
      </p:sp>
      <p:sp>
        <p:nvSpPr>
          <p:cNvPr id="45060" name="矩形 45059"/>
          <p:cNvSpPr/>
          <p:nvPr/>
        </p:nvSpPr>
        <p:spPr>
          <a:xfrm>
            <a:off x="252413" y="2997200"/>
            <a:ext cx="53292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：连词，表并列关系。</a:t>
            </a:r>
          </a:p>
        </p:txBody>
      </p:sp>
      <p:sp>
        <p:nvSpPr>
          <p:cNvPr id="45061" name="矩形 45060"/>
          <p:cNvSpPr/>
          <p:nvPr/>
        </p:nvSpPr>
        <p:spPr>
          <a:xfrm>
            <a:off x="252413" y="3644900"/>
            <a:ext cx="3111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再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：两次。</a:t>
            </a:r>
          </a:p>
        </p:txBody>
      </p:sp>
      <p:sp>
        <p:nvSpPr>
          <p:cNvPr id="45062" name="矩形 45061"/>
          <p:cNvSpPr/>
          <p:nvPr/>
        </p:nvSpPr>
        <p:spPr>
          <a:xfrm>
            <a:off x="179388" y="4365625"/>
            <a:ext cx="8208962" cy="579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：使</a:t>
            </a:r>
            <a:r>
              <a:rPr lang="en-US" altLang="ko-KR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退却，译为击退，使动用法。</a:t>
            </a:r>
          </a:p>
        </p:txBody>
      </p:sp>
      <p:sp>
        <p:nvSpPr>
          <p:cNvPr id="45063" name="文本框 45062"/>
          <p:cNvSpPr txBox="1"/>
          <p:nvPr/>
        </p:nvSpPr>
        <p:spPr>
          <a:xfrm>
            <a:off x="395288" y="5157788"/>
            <a:ext cx="7993062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译：</a:t>
            </a:r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赵国曾经与秦国交战五次，败了两次，胜了三次。后来秦国两次攻打赵国，李牧连续击退了它。</a:t>
            </a:r>
          </a:p>
        </p:txBody>
      </p:sp>
      <p:sp>
        <p:nvSpPr>
          <p:cNvPr id="45064" name="云形标注 45063"/>
          <p:cNvSpPr/>
          <p:nvPr/>
        </p:nvSpPr>
        <p:spPr>
          <a:xfrm>
            <a:off x="5076825" y="2060575"/>
            <a:ext cx="2951163" cy="1514475"/>
          </a:xfrm>
          <a:prstGeom prst="cloudCallout">
            <a:avLst>
              <a:gd name="adj1" fmla="val -122778"/>
              <a:gd name="adj2" fmla="val -86898"/>
            </a:avLst>
          </a:prstGeom>
          <a:solidFill>
            <a:schemeClr val="accent1">
              <a:alpha val="2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lIns="90170" tIns="46990" rIns="90170" bIns="46990" anchor="ctr" anchorCtr="0"/>
          <a:lstStyle/>
          <a:p>
            <a:pPr algn="ctr"/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状语后置句，</a:t>
            </a:r>
          </a:p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“赵尝于秦五战”</a:t>
            </a:r>
          </a:p>
          <a:p>
            <a:pPr algn="ctr"/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  <p:bldP spid="45060" grpId="0"/>
      <p:bldP spid="45061" grpId="0"/>
      <p:bldP spid="45062" grpId="0"/>
      <p:bldP spid="45063" grpId="0"/>
      <p:bldP spid="4506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文本框 46081"/>
          <p:cNvSpPr txBox="1"/>
          <p:nvPr/>
        </p:nvSpPr>
        <p:spPr>
          <a:xfrm>
            <a:off x="539750" y="981075"/>
            <a:ext cx="7777163" cy="1203325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洎</a:t>
            </a:r>
            <a:r>
              <a:rPr lang="zh-CN" altLang="en-US" sz="3200" u="sng">
                <a:latin typeface="黑体" panose="02010609060101010101" pitchFamily="2" charset="-122"/>
                <a:ea typeface="黑体" panose="02010609060101010101" pitchFamily="2" charset="-122"/>
              </a:rPr>
              <a:t>牧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以谗</a:t>
            </a:r>
            <a:r>
              <a:rPr lang="zh-CN" altLang="en-US" sz="3200" u="sng">
                <a:latin typeface="黑体" panose="02010609060101010101" pitchFamily="2" charset="-122"/>
                <a:ea typeface="黑体" panose="02010609060101010101" pitchFamily="2" charset="-122"/>
              </a:rPr>
              <a:t>诛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，邯郸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郡，惜其用武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不终也。</a:t>
            </a:r>
          </a:p>
        </p:txBody>
      </p:sp>
      <p:sp>
        <p:nvSpPr>
          <p:cNvPr id="46083" name="矩形 46082"/>
          <p:cNvSpPr/>
          <p:nvPr/>
        </p:nvSpPr>
        <p:spPr>
          <a:xfrm>
            <a:off x="900113" y="2492375"/>
            <a:ext cx="3111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洎</a:t>
            </a:r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等到。</a:t>
            </a:r>
          </a:p>
        </p:txBody>
      </p:sp>
      <p:sp>
        <p:nvSpPr>
          <p:cNvPr id="46084" name="矩形 46083"/>
          <p:cNvSpPr/>
          <p:nvPr/>
        </p:nvSpPr>
        <p:spPr>
          <a:xfrm>
            <a:off x="900113" y="3141663"/>
            <a:ext cx="3111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：因为。</a:t>
            </a:r>
          </a:p>
        </p:txBody>
      </p:sp>
      <p:sp>
        <p:nvSpPr>
          <p:cNvPr id="46085" name="矩形 46084"/>
          <p:cNvSpPr/>
          <p:nvPr/>
        </p:nvSpPr>
        <p:spPr>
          <a:xfrm>
            <a:off x="900113" y="3860800"/>
            <a:ext cx="4608512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谗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：小人的坏话。</a:t>
            </a:r>
          </a:p>
        </p:txBody>
      </p:sp>
      <p:sp>
        <p:nvSpPr>
          <p:cNvPr id="46086" name="矩形 46085"/>
          <p:cNvSpPr/>
          <p:nvPr/>
        </p:nvSpPr>
        <p:spPr>
          <a:xfrm>
            <a:off x="3132138" y="3141663"/>
            <a:ext cx="5835650" cy="5794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：却，连词，表转折关系。</a:t>
            </a:r>
          </a:p>
        </p:txBody>
      </p:sp>
      <p:sp>
        <p:nvSpPr>
          <p:cNvPr id="46087" name="文本框 46086"/>
          <p:cNvSpPr txBox="1"/>
          <p:nvPr/>
        </p:nvSpPr>
        <p:spPr>
          <a:xfrm>
            <a:off x="539750" y="4652963"/>
            <a:ext cx="8280400" cy="1992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译：</a:t>
            </a:r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等到李牧因为受诬陷而被杀害，赵国都城邯郸变成秦国的一个郡。可惜赵国用武力抵抗却不能坚持到底。</a:t>
            </a:r>
          </a:p>
        </p:txBody>
      </p:sp>
      <p:sp>
        <p:nvSpPr>
          <p:cNvPr id="46088" name="矩形 46087"/>
          <p:cNvSpPr/>
          <p:nvPr/>
        </p:nvSpPr>
        <p:spPr>
          <a:xfrm>
            <a:off x="3132138" y="2565400"/>
            <a:ext cx="3111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：成为。</a:t>
            </a:r>
          </a:p>
        </p:txBody>
      </p:sp>
      <p:sp>
        <p:nvSpPr>
          <p:cNvPr id="46089" name="云形标注 46088"/>
          <p:cNvSpPr/>
          <p:nvPr/>
        </p:nvSpPr>
        <p:spPr>
          <a:xfrm>
            <a:off x="2268538" y="1773238"/>
            <a:ext cx="1944687" cy="792162"/>
          </a:xfrm>
          <a:prstGeom prst="cloudCallout">
            <a:avLst>
              <a:gd name="adj1" fmla="val -37787"/>
              <a:gd name="adj2" fmla="val -79588"/>
            </a:avLst>
          </a:prstGeom>
          <a:solidFill>
            <a:schemeClr val="accent1">
              <a:alpha val="2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lIns="90170" tIns="46990" rIns="90170" bIns="46990" anchor="ctr" anchorCtr="0"/>
          <a:lstStyle/>
          <a:p>
            <a:pPr algn="ctr"/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被动句</a:t>
            </a:r>
          </a:p>
          <a:p>
            <a:pPr algn="ctr"/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  <p:bldP spid="46084" grpId="0"/>
      <p:bldP spid="46085" grpId="0"/>
      <p:bldP spid="46086" grpId="0"/>
      <p:bldP spid="46087" grpId="0"/>
      <p:bldP spid="46088" grpId="0"/>
      <p:bldP spid="4608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文本框 47105"/>
          <p:cNvSpPr txBox="1"/>
          <p:nvPr/>
        </p:nvSpPr>
        <p:spPr>
          <a:xfrm>
            <a:off x="684213" y="981075"/>
            <a:ext cx="7848600" cy="1228725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且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燕赵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处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秦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革灭殆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尽之际，可谓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智力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孤危，战败而亡，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诚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不得已。</a:t>
            </a:r>
          </a:p>
        </p:txBody>
      </p:sp>
      <p:sp>
        <p:nvSpPr>
          <p:cNvPr id="47107" name="文本框 47106"/>
          <p:cNvSpPr txBox="1"/>
          <p:nvPr/>
        </p:nvSpPr>
        <p:spPr>
          <a:xfrm>
            <a:off x="179388" y="4510088"/>
            <a:ext cx="8713787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ko-KR" sz="3600">
                <a:latin typeface="Gulim" pitchFamily="2" charset="-127"/>
                <a:ea typeface="黑体" panose="02010609060101010101" pitchFamily="2" charset="-122"/>
              </a:rPr>
              <a:t>    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译：</a:t>
            </a:r>
            <a:r>
              <a:rPr lang="ko-KR" altLang="en-US" sz="36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况且，燕赵两国处在秦国把其他国家几乎消灭干净的时候，可以说是智慧穷竭，国力孤单，战败而灭亡，实在是不得已。</a:t>
            </a:r>
          </a:p>
        </p:txBody>
      </p:sp>
      <p:sp>
        <p:nvSpPr>
          <p:cNvPr id="47108" name="矩形 47107"/>
          <p:cNvSpPr/>
          <p:nvPr/>
        </p:nvSpPr>
        <p:spPr>
          <a:xfrm>
            <a:off x="900113" y="2427288"/>
            <a:ext cx="311150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6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且</a:t>
            </a:r>
            <a:r>
              <a:rPr lang="ko-KR" altLang="en-US" sz="36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况且。</a:t>
            </a:r>
          </a:p>
        </p:txBody>
      </p:sp>
      <p:sp>
        <p:nvSpPr>
          <p:cNvPr id="47109" name="矩形 47108"/>
          <p:cNvSpPr/>
          <p:nvPr/>
        </p:nvSpPr>
        <p:spPr>
          <a:xfrm>
            <a:off x="900113" y="3074988"/>
            <a:ext cx="311150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6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处</a:t>
            </a:r>
            <a:r>
              <a:rPr lang="ko-KR" altLang="en-US" sz="36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处在。</a:t>
            </a:r>
          </a:p>
        </p:txBody>
      </p:sp>
      <p:sp>
        <p:nvSpPr>
          <p:cNvPr id="47110" name="矩形 47109"/>
          <p:cNvSpPr/>
          <p:nvPr/>
        </p:nvSpPr>
        <p:spPr>
          <a:xfrm>
            <a:off x="828675" y="3651250"/>
            <a:ext cx="3111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6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革灭</a:t>
            </a:r>
            <a:r>
              <a:rPr lang="ko-KR" altLang="en-US" sz="36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消灭。</a:t>
            </a:r>
          </a:p>
        </p:txBody>
      </p:sp>
      <p:sp>
        <p:nvSpPr>
          <p:cNvPr id="47111" name="矩形 47110"/>
          <p:cNvSpPr/>
          <p:nvPr/>
        </p:nvSpPr>
        <p:spPr>
          <a:xfrm>
            <a:off x="4052888" y="2427288"/>
            <a:ext cx="4551362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6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殆</a:t>
            </a:r>
            <a:r>
              <a:rPr lang="ko-KR" altLang="en-US" sz="36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几乎，差不多。</a:t>
            </a:r>
          </a:p>
        </p:txBody>
      </p:sp>
      <p:sp>
        <p:nvSpPr>
          <p:cNvPr id="47112" name="矩形 47111"/>
          <p:cNvSpPr/>
          <p:nvPr/>
        </p:nvSpPr>
        <p:spPr>
          <a:xfrm>
            <a:off x="3994150" y="3009900"/>
            <a:ext cx="44656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6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智力</a:t>
            </a:r>
            <a:r>
              <a:rPr lang="ko-KR" altLang="en-US" sz="36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智慧和国力。</a:t>
            </a:r>
          </a:p>
        </p:txBody>
      </p:sp>
      <p:sp>
        <p:nvSpPr>
          <p:cNvPr id="47113" name="矩形 47112"/>
          <p:cNvSpPr/>
          <p:nvPr/>
        </p:nvSpPr>
        <p:spPr>
          <a:xfrm>
            <a:off x="4052888" y="3651250"/>
            <a:ext cx="3111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36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诚</a:t>
            </a:r>
            <a:r>
              <a:rPr lang="ko-KR" altLang="en-US" sz="36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36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实在。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/>
      <p:bldP spid="47108" grpId="0"/>
      <p:bldP spid="47109" grpId="0"/>
      <p:bldP spid="47110" grpId="0"/>
      <p:bldP spid="47111" grpId="0"/>
      <p:bldP spid="47112" grpId="0"/>
      <p:bldP spid="471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文本框 48129"/>
          <p:cNvSpPr txBox="1"/>
          <p:nvPr/>
        </p:nvSpPr>
        <p:spPr>
          <a:xfrm>
            <a:off x="323850" y="909638"/>
            <a:ext cx="8459788" cy="1539875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向使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三国各爱其地，齐人勿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附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于秦，刺客不行，良将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犹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在，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则</a:t>
            </a:r>
            <a:r>
              <a:rPr lang="zh-CN" altLang="en-US" sz="2800" u="sng">
                <a:latin typeface="黑体" panose="02010609060101010101" pitchFamily="2" charset="-122"/>
                <a:ea typeface="黑体" panose="02010609060101010101" pitchFamily="2" charset="-122"/>
              </a:rPr>
              <a:t>胜负之</a:t>
            </a:r>
            <a:r>
              <a:rPr lang="zh-CN" altLang="en-US" sz="28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数</a:t>
            </a:r>
            <a:r>
              <a:rPr lang="zh-CN" altLang="en-US" sz="2800" u="sng">
                <a:latin typeface="黑体" panose="02010609060101010101" pitchFamily="2" charset="-122"/>
                <a:ea typeface="黑体" panose="02010609060101010101" pitchFamily="2" charset="-122"/>
              </a:rPr>
              <a:t>，存亡之</a:t>
            </a:r>
            <a:r>
              <a:rPr lang="zh-CN" altLang="en-US" sz="28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理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与秦相较，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未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易量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48131" name="矩形 48130"/>
          <p:cNvSpPr/>
          <p:nvPr/>
        </p:nvSpPr>
        <p:spPr>
          <a:xfrm>
            <a:off x="252413" y="2636838"/>
            <a:ext cx="3960812" cy="5191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向使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以前假如。  </a:t>
            </a:r>
          </a:p>
        </p:txBody>
      </p:sp>
      <p:sp>
        <p:nvSpPr>
          <p:cNvPr id="48132" name="矩形 48131"/>
          <p:cNvSpPr/>
          <p:nvPr/>
        </p:nvSpPr>
        <p:spPr>
          <a:xfrm>
            <a:off x="252413" y="3213100"/>
            <a:ext cx="3887787" cy="517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附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亲附，依附。</a:t>
            </a:r>
          </a:p>
        </p:txBody>
      </p:sp>
      <p:sp>
        <p:nvSpPr>
          <p:cNvPr id="48133" name="矩形 48132"/>
          <p:cNvSpPr/>
          <p:nvPr/>
        </p:nvSpPr>
        <p:spPr>
          <a:xfrm>
            <a:off x="252413" y="3860800"/>
            <a:ext cx="3111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犹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还。</a:t>
            </a:r>
          </a:p>
        </p:txBody>
      </p:sp>
      <p:sp>
        <p:nvSpPr>
          <p:cNvPr id="48134" name="矩形 48133"/>
          <p:cNvSpPr/>
          <p:nvPr/>
        </p:nvSpPr>
        <p:spPr>
          <a:xfrm>
            <a:off x="179388" y="4941888"/>
            <a:ext cx="8785225" cy="17986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</a:t>
            </a:r>
            <a:r>
              <a:rPr lang="ko-KR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当初假使韩、魏、楚三国各自爱惜他们的国土，齐人不亲附秦国，燕国的刺客不去刺秦王，赵国的良将还活着</a:t>
            </a:r>
            <a:r>
              <a:rPr lang="ko-KR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，那么胜败存亡的命运，假如能够与秦国相较量，或许不能轻易判定。</a:t>
            </a:r>
          </a:p>
        </p:txBody>
      </p:sp>
      <p:sp>
        <p:nvSpPr>
          <p:cNvPr id="48135" name="矩形 48134"/>
          <p:cNvSpPr/>
          <p:nvPr/>
        </p:nvSpPr>
        <p:spPr>
          <a:xfrm>
            <a:off x="34925" y="4437063"/>
            <a:ext cx="4321175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数、理：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天数，命运。  </a:t>
            </a:r>
          </a:p>
        </p:txBody>
      </p:sp>
      <p:sp>
        <p:nvSpPr>
          <p:cNvPr id="48136" name="矩形 48135"/>
          <p:cNvSpPr/>
          <p:nvPr/>
        </p:nvSpPr>
        <p:spPr>
          <a:xfrm>
            <a:off x="3852863" y="2636838"/>
            <a:ext cx="424815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当：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通“倘”，假如。</a:t>
            </a:r>
          </a:p>
        </p:txBody>
      </p:sp>
      <p:sp>
        <p:nvSpPr>
          <p:cNvPr id="48137" name="矩形 48136"/>
          <p:cNvSpPr/>
          <p:nvPr/>
        </p:nvSpPr>
        <p:spPr>
          <a:xfrm>
            <a:off x="3852863" y="3213100"/>
            <a:ext cx="3455987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或许。</a:t>
            </a:r>
          </a:p>
        </p:txBody>
      </p:sp>
      <p:sp>
        <p:nvSpPr>
          <p:cNvPr id="48138" name="矩形 48137"/>
          <p:cNvSpPr/>
          <p:nvPr/>
        </p:nvSpPr>
        <p:spPr>
          <a:xfrm>
            <a:off x="3852863" y="3860800"/>
            <a:ext cx="360045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易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轻易。</a:t>
            </a:r>
          </a:p>
        </p:txBody>
      </p:sp>
      <p:sp>
        <p:nvSpPr>
          <p:cNvPr id="48139" name="矩形 48138"/>
          <p:cNvSpPr/>
          <p:nvPr/>
        </p:nvSpPr>
        <p:spPr>
          <a:xfrm>
            <a:off x="3779838" y="4437063"/>
            <a:ext cx="273685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量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判断。</a:t>
            </a:r>
          </a:p>
        </p:txBody>
      </p:sp>
      <p:sp>
        <p:nvSpPr>
          <p:cNvPr id="48140" name="云形标注 48139"/>
          <p:cNvSpPr/>
          <p:nvPr/>
        </p:nvSpPr>
        <p:spPr>
          <a:xfrm>
            <a:off x="4429125" y="1989138"/>
            <a:ext cx="1943100" cy="647700"/>
          </a:xfrm>
          <a:prstGeom prst="cloudCallout">
            <a:avLst>
              <a:gd name="adj1" fmla="val -76940"/>
              <a:gd name="adj2" fmla="val -63389"/>
            </a:avLst>
          </a:prstGeom>
          <a:solidFill>
            <a:schemeClr val="accent1">
              <a:alpha val="2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horz" wrap="none" lIns="90170" tIns="46990" rIns="90170" bIns="46990" anchor="ctr" anchorCtr="0"/>
          <a:lstStyle/>
          <a:p>
            <a:pPr algn="ctr"/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互文</a:t>
            </a:r>
          </a:p>
          <a:p>
            <a:pPr algn="ctr"/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  <p:bldP spid="48132" grpId="0"/>
      <p:bldP spid="48133" grpId="0"/>
      <p:bldP spid="48134" grpId="0"/>
      <p:bldP spid="48135" grpId="0"/>
      <p:bldP spid="48136" grpId="0"/>
      <p:bldP spid="48137" grpId="0"/>
      <p:bldP spid="48138" grpId="0"/>
      <p:bldP spid="48139" grpId="0"/>
      <p:bldP spid="481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0" name="组合 12289"/>
          <p:cNvGrpSpPr/>
          <p:nvPr/>
        </p:nvGrpSpPr>
        <p:grpSpPr>
          <a:xfrm>
            <a:off x="323850" y="1628775"/>
            <a:ext cx="8750300" cy="4032250"/>
            <a:chExt cx="13780" cy="6350"/>
          </a:xfrm>
        </p:grpSpPr>
        <p:sp>
          <p:nvSpPr>
            <p:cNvPr id="12291" name="横卷形 12290"/>
            <p:cNvSpPr/>
            <p:nvPr/>
          </p:nvSpPr>
          <p:spPr>
            <a:xfrm>
              <a:off x="0" y="0"/>
              <a:ext cx="13780" cy="6351"/>
            </a:xfrm>
            <a:prstGeom prst="horizontalScroll">
              <a:avLst>
                <a:gd name="adj" fmla="val 12500"/>
              </a:avLst>
            </a:prstGeom>
            <a:solidFill>
              <a:srgbClr val="FFFF99">
                <a:alpha val="100000"/>
              </a:srgb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algn="ctr"/>
              <a:endParaRPr>
                <a:latin typeface="迷你简启体" charset="-122"/>
                <a:ea typeface="迷你简启体" charset="-122"/>
              </a:endParaRPr>
            </a:p>
          </p:txBody>
        </p:sp>
        <p:sp>
          <p:nvSpPr>
            <p:cNvPr id="12292" name="矩形 12291"/>
            <p:cNvSpPr/>
            <p:nvPr/>
          </p:nvSpPr>
          <p:spPr>
            <a:xfrm>
              <a:off x="227" y="226"/>
              <a:ext cx="13041" cy="612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anchor="t" anchorCtr="0"/>
            <a:lstStyle/>
            <a:p>
              <a:pPr algn="ctr" eaLnBrk="0" hangingPunct="0"/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当年苏老泉，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年已二十七。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方知需用功，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发奋读书籍。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并同儿与女，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思究圣人语。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寒窗多少年，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青丝根根白。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父子同进京，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三人皆中举。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皇城咸震惊，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争诵苏洵名。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读书从不晚，</a:t>
              </a:r>
              <a:b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</a:br>
              <a:r>
                <a:rPr lang="ko-KR" altLang="en-US" sz="3600" b="1">
                  <a:effectLst>
                    <a:outerShdw blurRad="38100" dist="38100" dir="2700000">
                      <a:srgbClr val="C0C0C0"/>
                    </a:outerShdw>
                  </a:effectLst>
                  <a:latin typeface="迷你简启体" charset="-122"/>
                  <a:ea typeface="迷你简启体" charset="-122"/>
                </a:rPr>
                <a:t>辛勤为第一。</a:t>
              </a:r>
            </a:p>
            <a:p>
              <a:pPr algn="ctr" eaLnBrk="0" hangingPunct="0"/>
              <a:endParaRPr lang="ko-KR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迷你简启体" charset="-122"/>
                <a:ea typeface="迷你简启体" charset="-122"/>
              </a:endParaRPr>
            </a:p>
          </p:txBody>
        </p:sp>
      </p:grpSp>
      <p:sp>
        <p:nvSpPr>
          <p:cNvPr id="12293" name="文本框 12292"/>
          <p:cNvSpPr txBox="1"/>
          <p:nvPr/>
        </p:nvSpPr>
        <p:spPr>
          <a:xfrm>
            <a:off x="828675" y="909638"/>
            <a:ext cx="7483475" cy="833437"/>
          </a:xfrm>
          <a:prstGeom prst="rect">
            <a:avLst/>
          </a:prstGeom>
          <a:solidFill>
            <a:srgbClr val="FF0000">
              <a:alpha val="100000"/>
            </a:srgb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4800" b="1">
                <a:solidFill>
                  <a:srgbClr val="FFFF00"/>
                </a:solidFill>
                <a:latin typeface="Gulim" pitchFamily="2" charset="-127"/>
                <a:ea typeface="迷你简启体" charset="-122"/>
                <a:sym typeface="Arial" panose="020b0604020202020204" pitchFamily="34" charset="0"/>
              </a:rPr>
              <a:t>书山有路勤为径</a:t>
            </a:r>
          </a:p>
        </p:txBody>
      </p:sp>
      <p:sp>
        <p:nvSpPr>
          <p:cNvPr id="12294" name="文本框 12293"/>
          <p:cNvSpPr txBox="1"/>
          <p:nvPr/>
        </p:nvSpPr>
        <p:spPr>
          <a:xfrm>
            <a:off x="900113" y="5518150"/>
            <a:ext cx="7632700" cy="833438"/>
          </a:xfrm>
          <a:prstGeom prst="rect">
            <a:avLst/>
          </a:prstGeom>
          <a:solidFill>
            <a:srgbClr val="FF00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algn="ctr"/>
            <a:r>
              <a:rPr lang="zh-CN" altLang="en-US" sz="4800" b="1">
                <a:solidFill>
                  <a:srgbClr val="FFFF00"/>
                </a:solidFill>
                <a:latin typeface="Gulim" pitchFamily="2" charset="-127"/>
                <a:ea typeface="迷你简启体" charset="-122"/>
              </a:rPr>
              <a:t>学海无涯苦作舟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文本框 49153"/>
          <p:cNvSpPr txBox="1"/>
          <p:nvPr/>
        </p:nvSpPr>
        <p:spPr>
          <a:xfrm>
            <a:off x="684213" y="909638"/>
            <a:ext cx="7497762" cy="1358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第三段：齐、燕、赵灭亡的原因是什么？论证了什么道理？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155" name="文本框 49154"/>
          <p:cNvSpPr txBox="1"/>
          <p:nvPr/>
        </p:nvSpPr>
        <p:spPr>
          <a:xfrm>
            <a:off x="381000" y="3937000"/>
            <a:ext cx="1411288" cy="588963"/>
          </a:xfrm>
          <a:prstGeom prst="rect">
            <a:avLst/>
          </a:prstGeom>
          <a:solidFill>
            <a:srgbClr val="FFFF99">
              <a:alpha val="100000"/>
            </a:srgbClr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不赂者</a:t>
            </a:r>
          </a:p>
        </p:txBody>
      </p:sp>
      <p:sp>
        <p:nvSpPr>
          <p:cNvPr id="49156" name="左大括号 49155"/>
          <p:cNvSpPr/>
          <p:nvPr/>
        </p:nvSpPr>
        <p:spPr>
          <a:xfrm>
            <a:off x="1905000" y="2946400"/>
            <a:ext cx="152400" cy="2590800"/>
          </a:xfrm>
          <a:prstGeom prst="leftBrace">
            <a:avLst>
              <a:gd name="adj1" fmla="val 141666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57" name="文本框 49156"/>
          <p:cNvSpPr txBox="1"/>
          <p:nvPr/>
        </p:nvSpPr>
        <p:spPr>
          <a:xfrm>
            <a:off x="2438400" y="2794000"/>
            <a:ext cx="5889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D60093"/>
                </a:solidFill>
                <a:latin typeface="Gulim" pitchFamily="2" charset="-127"/>
                <a:ea typeface="黑体" panose="02010609060101010101" pitchFamily="2" charset="-122"/>
              </a:rPr>
              <a:t>齐</a:t>
            </a:r>
          </a:p>
        </p:txBody>
      </p:sp>
      <p:sp>
        <p:nvSpPr>
          <p:cNvPr id="49158" name="文本框 49157"/>
          <p:cNvSpPr txBox="1"/>
          <p:nvPr/>
        </p:nvSpPr>
        <p:spPr>
          <a:xfrm>
            <a:off x="3132138" y="2781300"/>
            <a:ext cx="2620962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与嬴不助五国</a:t>
            </a:r>
          </a:p>
        </p:txBody>
      </p:sp>
      <p:sp>
        <p:nvSpPr>
          <p:cNvPr id="49159" name="文本框 49158"/>
          <p:cNvSpPr txBox="1"/>
          <p:nvPr/>
        </p:nvSpPr>
        <p:spPr>
          <a:xfrm>
            <a:off x="2438400" y="3937000"/>
            <a:ext cx="5889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D60093"/>
                </a:solidFill>
                <a:latin typeface="Gulim" pitchFamily="2" charset="-127"/>
                <a:ea typeface="黑体" panose="02010609060101010101" pitchFamily="2" charset="-122"/>
              </a:rPr>
              <a:t>燕</a:t>
            </a:r>
          </a:p>
        </p:txBody>
      </p:sp>
      <p:sp>
        <p:nvSpPr>
          <p:cNvPr id="49160" name="文本框 49159"/>
          <p:cNvSpPr txBox="1"/>
          <p:nvPr/>
        </p:nvSpPr>
        <p:spPr>
          <a:xfrm>
            <a:off x="3132138" y="4005263"/>
            <a:ext cx="2214562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以荆卿为计</a:t>
            </a:r>
          </a:p>
        </p:txBody>
      </p:sp>
      <p:sp>
        <p:nvSpPr>
          <p:cNvPr id="49161" name="文本框 49160"/>
          <p:cNvSpPr txBox="1"/>
          <p:nvPr/>
        </p:nvSpPr>
        <p:spPr>
          <a:xfrm>
            <a:off x="2362200" y="5080000"/>
            <a:ext cx="5889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D60093"/>
                </a:solidFill>
                <a:latin typeface="Gulim" pitchFamily="2" charset="-127"/>
                <a:ea typeface="黑体" panose="02010609060101010101" pitchFamily="2" charset="-122"/>
              </a:rPr>
              <a:t>赵</a:t>
            </a:r>
          </a:p>
        </p:txBody>
      </p:sp>
      <p:sp>
        <p:nvSpPr>
          <p:cNvPr id="49162" name="文本框 49161"/>
          <p:cNvSpPr txBox="1"/>
          <p:nvPr/>
        </p:nvSpPr>
        <p:spPr>
          <a:xfrm>
            <a:off x="3276600" y="5080000"/>
            <a:ext cx="22145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洎牧以谗诛</a:t>
            </a:r>
          </a:p>
        </p:txBody>
      </p:sp>
      <p:sp>
        <p:nvSpPr>
          <p:cNvPr id="49163" name="右大括号 49162"/>
          <p:cNvSpPr/>
          <p:nvPr/>
        </p:nvSpPr>
        <p:spPr>
          <a:xfrm>
            <a:off x="5795963" y="3070225"/>
            <a:ext cx="304800" cy="2447925"/>
          </a:xfrm>
          <a:prstGeom prst="rightBrace">
            <a:avLst>
              <a:gd name="adj1" fmla="val 66927"/>
              <a:gd name="adj2" fmla="val 50000"/>
            </a:avLst>
          </a:prstGeom>
          <a:noFill/>
          <a:ln w="2857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64" name="文本框 49163"/>
          <p:cNvSpPr txBox="1"/>
          <p:nvPr/>
        </p:nvSpPr>
        <p:spPr>
          <a:xfrm>
            <a:off x="6084888" y="3429000"/>
            <a:ext cx="2808287" cy="2051050"/>
          </a:xfrm>
          <a:prstGeom prst="rect">
            <a:avLst/>
          </a:prstGeom>
          <a:solidFill>
            <a:srgbClr val="FFFF99">
              <a:alpha val="100000"/>
            </a:srgbClr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不赂者以赂者丧。</a:t>
            </a:r>
          </a:p>
          <a:p>
            <a:pPr eaLnBrk="0" hangingPunct="0"/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盖失强援，</a:t>
            </a:r>
          </a:p>
          <a:p>
            <a:pPr eaLnBrk="0" hangingPunct="0"/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不能独完</a:t>
            </a:r>
          </a:p>
        </p:txBody>
      </p:sp>
      <p:sp>
        <p:nvSpPr>
          <p:cNvPr id="49165" name="文本框 49164"/>
          <p:cNvSpPr txBox="1"/>
          <p:nvPr/>
        </p:nvSpPr>
        <p:spPr>
          <a:xfrm>
            <a:off x="5940425" y="5805488"/>
            <a:ext cx="2593975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990000"/>
                </a:solidFill>
                <a:latin typeface="Gulim" pitchFamily="2" charset="-127"/>
                <a:ea typeface="黑体" panose="02010609060101010101" pitchFamily="2" charset="-122"/>
              </a:rPr>
              <a:t>分观点（二）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/>
      <p:bldP spid="49157" grpId="0"/>
      <p:bldP spid="49158" grpId="0"/>
      <p:bldP spid="49159" grpId="0"/>
      <p:bldP spid="49160" grpId="0"/>
      <p:bldP spid="49161" grpId="0"/>
      <p:bldP spid="49162" grpId="0"/>
      <p:bldP spid="49164" grpId="0"/>
      <p:bldP spid="4916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矩形 50177"/>
          <p:cNvSpPr/>
          <p:nvPr/>
        </p:nvSpPr>
        <p:spPr>
          <a:xfrm>
            <a:off x="468313" y="1844675"/>
            <a:ext cx="8064500" cy="4479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前人论史，往往取诸一端，所论不一定全面，但求持之有故而不及其余，以使言之成理。这种论证，无非是</a:t>
            </a:r>
            <a:r>
              <a:rPr lang="zh-CN" altLang="en-US" sz="3200" u="sng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自圆其说</a:t>
            </a:r>
            <a:r>
              <a:rPr lang="zh-CN" altLang="en-US" sz="320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。如六国中，齐、燕</a:t>
            </a:r>
            <a:r>
              <a:rPr lang="zh-CN" altLang="en-US" sz="3200" u="sng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距秦最远</a:t>
            </a:r>
            <a:r>
              <a:rPr lang="zh-CN" altLang="en-US" sz="320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，故秦用兵灭其国稍迟。灭六国及燕，都是</a:t>
            </a:r>
            <a:r>
              <a:rPr lang="zh-CN" altLang="en-US" sz="3200" u="sng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统</a:t>
            </a:r>
            <a:r>
              <a:rPr lang="zh-CN" altLang="en-US" sz="3200" u="sng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一大势</a:t>
            </a:r>
            <a:r>
              <a:rPr lang="zh-CN" altLang="en-US" sz="320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之必然。“以荆卿为计”只是作为导火索，加速了燕的被灭。</a:t>
            </a:r>
          </a:p>
        </p:txBody>
      </p:sp>
      <p:sp>
        <p:nvSpPr>
          <p:cNvPr id="50179" name="矩形 50178"/>
          <p:cNvSpPr/>
          <p:nvPr/>
        </p:nvSpPr>
        <p:spPr>
          <a:xfrm>
            <a:off x="323850" y="981075"/>
            <a:ext cx="8748713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作者论述齐燕赵三国灭亡原因是否正确？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文本框 51201"/>
          <p:cNvSpPr txBox="1"/>
          <p:nvPr/>
        </p:nvSpPr>
        <p:spPr>
          <a:xfrm>
            <a:off x="755650" y="981075"/>
            <a:ext cx="54657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试比较燕赵两国的异同地点？</a:t>
            </a:r>
          </a:p>
        </p:txBody>
      </p:sp>
      <p:sp>
        <p:nvSpPr>
          <p:cNvPr id="51203" name="文本框 51202"/>
          <p:cNvSpPr txBox="1"/>
          <p:nvPr/>
        </p:nvSpPr>
        <p:spPr>
          <a:xfrm>
            <a:off x="828675" y="2133600"/>
            <a:ext cx="669925" cy="1309688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66"/>
                </a:solidFill>
                <a:latin typeface="Gulim" pitchFamily="2" charset="-127"/>
                <a:ea typeface="黑体" panose="02010609060101010101" pitchFamily="2" charset="-122"/>
              </a:rPr>
              <a:t>相同点</a:t>
            </a:r>
          </a:p>
        </p:txBody>
      </p:sp>
      <p:sp>
        <p:nvSpPr>
          <p:cNvPr id="51204" name="文本框 51203"/>
          <p:cNvSpPr txBox="1"/>
          <p:nvPr/>
        </p:nvSpPr>
        <p:spPr>
          <a:xfrm>
            <a:off x="1763713" y="1701800"/>
            <a:ext cx="4856162" cy="10668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en-US" altLang="ko-KR" sz="32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ko-KR" altLang="en-US" sz="32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、始有远虑，能守其土，</a:t>
            </a:r>
          </a:p>
          <a:p>
            <a:pPr eaLnBrk="0" hangingPunct="0"/>
            <a:r>
              <a:rPr lang="ko-KR" altLang="en-US" sz="32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义不赂秦。（形势环境） </a:t>
            </a:r>
          </a:p>
        </p:txBody>
      </p:sp>
      <p:sp>
        <p:nvSpPr>
          <p:cNvPr id="51205" name="文本框 51204"/>
          <p:cNvSpPr txBox="1"/>
          <p:nvPr/>
        </p:nvSpPr>
        <p:spPr>
          <a:xfrm>
            <a:off x="1763713" y="3141663"/>
            <a:ext cx="4449762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en-US" altLang="ko-KR" sz="32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ko-KR" altLang="en-US" sz="32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、处秦革灭殆尽之际。</a:t>
            </a:r>
          </a:p>
        </p:txBody>
      </p:sp>
      <p:sp>
        <p:nvSpPr>
          <p:cNvPr id="51206" name="左大括号 51205"/>
          <p:cNvSpPr/>
          <p:nvPr/>
        </p:nvSpPr>
        <p:spPr>
          <a:xfrm>
            <a:off x="1692275" y="1917700"/>
            <a:ext cx="73025" cy="1654175"/>
          </a:xfrm>
          <a:prstGeom prst="leftBrace">
            <a:avLst>
              <a:gd name="adj1" fmla="val 18876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07" name="文本框 51206"/>
          <p:cNvSpPr txBox="1"/>
          <p:nvPr/>
        </p:nvSpPr>
        <p:spPr>
          <a:xfrm>
            <a:off x="900113" y="4581525"/>
            <a:ext cx="669925" cy="13112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66"/>
                </a:solidFill>
                <a:latin typeface="Gulim" pitchFamily="2" charset="-127"/>
                <a:ea typeface="黑体" panose="02010609060101010101" pitchFamily="2" charset="-122"/>
              </a:rPr>
              <a:t>不同点</a:t>
            </a:r>
          </a:p>
        </p:txBody>
      </p:sp>
      <p:sp>
        <p:nvSpPr>
          <p:cNvPr id="51208" name="左大括号 51207"/>
          <p:cNvSpPr/>
          <p:nvPr/>
        </p:nvSpPr>
        <p:spPr>
          <a:xfrm>
            <a:off x="1908175" y="4654550"/>
            <a:ext cx="219075" cy="1584325"/>
          </a:xfrm>
          <a:prstGeom prst="leftBrace">
            <a:avLst>
              <a:gd name="adj1" fmla="val 60265"/>
              <a:gd name="adj2" fmla="val 50000"/>
            </a:avLst>
          </a:prstGeom>
          <a:noFill/>
          <a:ln w="222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09" name="文本框 51208"/>
          <p:cNvSpPr txBox="1"/>
          <p:nvPr/>
        </p:nvSpPr>
        <p:spPr>
          <a:xfrm>
            <a:off x="2195513" y="4292600"/>
            <a:ext cx="4652962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1、对抗秦国的方式不同 </a:t>
            </a:r>
          </a:p>
        </p:txBody>
      </p:sp>
      <p:sp>
        <p:nvSpPr>
          <p:cNvPr id="51210" name="文本框 51209"/>
          <p:cNvSpPr txBox="1"/>
          <p:nvPr/>
        </p:nvSpPr>
        <p:spPr>
          <a:xfrm>
            <a:off x="2195513" y="4941888"/>
            <a:ext cx="2854325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000066"/>
                </a:solidFill>
                <a:latin typeface="Gulim" pitchFamily="2" charset="-127"/>
                <a:ea typeface="黑体" panose="02010609060101010101" pitchFamily="2" charset="-122"/>
              </a:rPr>
              <a:t>2、以荆卿为计</a:t>
            </a:r>
          </a:p>
        </p:txBody>
      </p:sp>
      <p:sp>
        <p:nvSpPr>
          <p:cNvPr id="51211" name="文本框 51210"/>
          <p:cNvSpPr txBox="1"/>
          <p:nvPr/>
        </p:nvSpPr>
        <p:spPr>
          <a:xfrm>
            <a:off x="2124075" y="5734050"/>
            <a:ext cx="5292725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000066"/>
                </a:solidFill>
                <a:latin typeface="Gulim" pitchFamily="2" charset="-127"/>
                <a:ea typeface="黑体" panose="02010609060101010101" pitchFamily="2" charset="-122"/>
              </a:rPr>
              <a:t>3、牧以谗诛，用武而不终。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  <p:bldP spid="51205" grpId="0"/>
      <p:bldP spid="51207" grpId="0"/>
      <p:bldP spid="51209" grpId="0"/>
      <p:bldP spid="51210" grpId="0"/>
      <p:bldP spid="512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文本框 52225"/>
          <p:cNvSpPr txBox="1"/>
          <p:nvPr/>
        </p:nvSpPr>
        <p:spPr>
          <a:xfrm>
            <a:off x="1042988" y="1628775"/>
            <a:ext cx="7129462" cy="1066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处秦革灭殆尽之际，智力孤危。所以，燕、赵灭亡“诚不得已”。</a:t>
            </a:r>
          </a:p>
        </p:txBody>
      </p:sp>
      <p:sp>
        <p:nvSpPr>
          <p:cNvPr id="52227" name="文本框 52226"/>
          <p:cNvSpPr txBox="1"/>
          <p:nvPr/>
        </p:nvSpPr>
        <p:spPr>
          <a:xfrm>
            <a:off x="252413" y="117475"/>
            <a:ext cx="1198562" cy="70008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4000" b="1">
                <a:solidFill>
                  <a:schemeClr val="bg1"/>
                </a:solidFill>
                <a:latin typeface="Gulim" pitchFamily="2" charset="-127"/>
                <a:ea typeface="迷你简启体" charset="-122"/>
              </a:rPr>
              <a:t>思考</a:t>
            </a:r>
          </a:p>
        </p:txBody>
      </p:sp>
      <p:sp>
        <p:nvSpPr>
          <p:cNvPr id="52228" name="文本框 52227"/>
          <p:cNvSpPr txBox="1"/>
          <p:nvPr/>
        </p:nvSpPr>
        <p:spPr>
          <a:xfrm>
            <a:off x="323850" y="981075"/>
            <a:ext cx="7489825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ko-KR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、齐燕赵灭亡的根本原因是什么？</a:t>
            </a:r>
          </a:p>
        </p:txBody>
      </p:sp>
      <p:sp>
        <p:nvSpPr>
          <p:cNvPr id="52229" name="文本框 52228"/>
          <p:cNvSpPr txBox="1"/>
          <p:nvPr/>
        </p:nvSpPr>
        <p:spPr>
          <a:xfrm>
            <a:off x="323850" y="2781300"/>
            <a:ext cx="77009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en-US" altLang="ko-KR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、本段最后一句话在全文中有什么作用？</a:t>
            </a:r>
          </a:p>
        </p:txBody>
      </p:sp>
      <p:sp>
        <p:nvSpPr>
          <p:cNvPr id="52230" name="文本框 52229"/>
          <p:cNvSpPr txBox="1"/>
          <p:nvPr/>
        </p:nvSpPr>
        <p:spPr>
          <a:xfrm>
            <a:off x="539750" y="3573463"/>
            <a:ext cx="7921625" cy="2041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提出假设，总结六国情况，使论证更加深入全面， 中心论点更加鲜明有力，同时为下文进一步假设作铺垫，从反面将论证推进一层。 </a:t>
            </a:r>
          </a:p>
        </p:txBody>
      </p:sp>
      <p:sp>
        <p:nvSpPr>
          <p:cNvPr id="52231" name="文本框 52230"/>
          <p:cNvSpPr txBox="1"/>
          <p:nvPr/>
        </p:nvSpPr>
        <p:spPr>
          <a:xfrm>
            <a:off x="323850" y="5518150"/>
            <a:ext cx="8135938" cy="639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ko-KR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ko-KR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本段主要运用了什么论证方法？</a:t>
            </a:r>
          </a:p>
        </p:txBody>
      </p:sp>
      <p:sp>
        <p:nvSpPr>
          <p:cNvPr id="52232" name="文本框 52231"/>
          <p:cNvSpPr txBox="1"/>
          <p:nvPr/>
        </p:nvSpPr>
        <p:spPr>
          <a:xfrm>
            <a:off x="1187450" y="6165850"/>
            <a:ext cx="5473700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latin typeface="Gulim" pitchFamily="2" charset="-127"/>
                <a:ea typeface="黑体" panose="02010609060101010101" pitchFamily="2" charset="-122"/>
              </a:rPr>
              <a:t>事实论证、假设论证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8" grpId="0"/>
      <p:bldP spid="52229" grpId="0"/>
      <p:bldP spid="52230" grpId="0"/>
      <p:bldP spid="52231" grpId="0"/>
      <p:bldP spid="5223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文本框 53249"/>
          <p:cNvSpPr txBox="1"/>
          <p:nvPr/>
        </p:nvSpPr>
        <p:spPr>
          <a:xfrm>
            <a:off x="612775" y="909638"/>
            <a:ext cx="7848600" cy="1539875"/>
          </a:xfrm>
          <a:prstGeom prst="rect">
            <a:avLst/>
          </a:prstGeom>
          <a:noFill/>
          <a:ln w="38100" cap="flat" cmpd="dbl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    呜呼！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以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赂秦之地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封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天下之谋臣，以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事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秦之心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礼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天下之奇才，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并力</a:t>
            </a:r>
            <a:r>
              <a:rPr lang="zh-CN" altLang="en-US" sz="2800">
                <a:latin typeface="Gulim" pitchFamily="2" charset="-127"/>
                <a:ea typeface="黑体" panose="02010609060101010101" pitchFamily="2" charset="-122"/>
              </a:rPr>
              <a:t>西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向，则吾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恐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秦人食之不得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下咽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也。</a:t>
            </a:r>
          </a:p>
        </p:txBody>
      </p:sp>
      <p:sp>
        <p:nvSpPr>
          <p:cNvPr id="53251" name="矩形 53250"/>
          <p:cNvSpPr/>
          <p:nvPr/>
        </p:nvSpPr>
        <p:spPr>
          <a:xfrm>
            <a:off x="252413" y="2565400"/>
            <a:ext cx="2592387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以：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用。  </a:t>
            </a:r>
          </a:p>
        </p:txBody>
      </p:sp>
      <p:sp>
        <p:nvSpPr>
          <p:cNvPr id="53252" name="矩形 53251"/>
          <p:cNvSpPr/>
          <p:nvPr/>
        </p:nvSpPr>
        <p:spPr>
          <a:xfrm>
            <a:off x="252413" y="3141663"/>
            <a:ext cx="2520950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封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封赏。</a:t>
            </a:r>
          </a:p>
        </p:txBody>
      </p:sp>
      <p:sp>
        <p:nvSpPr>
          <p:cNvPr id="53253" name="矩形 53252"/>
          <p:cNvSpPr/>
          <p:nvPr/>
        </p:nvSpPr>
        <p:spPr>
          <a:xfrm>
            <a:off x="179388" y="3717925"/>
            <a:ext cx="2303462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侍奉。</a:t>
            </a:r>
          </a:p>
        </p:txBody>
      </p:sp>
      <p:sp>
        <p:nvSpPr>
          <p:cNvPr id="53254" name="矩形 53253"/>
          <p:cNvSpPr/>
          <p:nvPr/>
        </p:nvSpPr>
        <p:spPr>
          <a:xfrm rot="-10778611" flipV="1">
            <a:off x="180975" y="4352925"/>
            <a:ext cx="5508625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礼：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礼遇。名词为动词。  </a:t>
            </a:r>
          </a:p>
        </p:txBody>
      </p:sp>
      <p:sp>
        <p:nvSpPr>
          <p:cNvPr id="53255" name="矩形 53254"/>
          <p:cNvSpPr/>
          <p:nvPr/>
        </p:nvSpPr>
        <p:spPr>
          <a:xfrm>
            <a:off x="4645025" y="2565400"/>
            <a:ext cx="3241675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并力：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合力。  </a:t>
            </a:r>
          </a:p>
        </p:txBody>
      </p:sp>
      <p:sp>
        <p:nvSpPr>
          <p:cNvPr id="53256" name="矩形 53255"/>
          <p:cNvSpPr/>
          <p:nvPr/>
        </p:nvSpPr>
        <p:spPr>
          <a:xfrm>
            <a:off x="4716463" y="3141663"/>
            <a:ext cx="3457575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恐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恐怕。</a:t>
            </a:r>
          </a:p>
        </p:txBody>
      </p:sp>
      <p:sp>
        <p:nvSpPr>
          <p:cNvPr id="53257" name="矩形 53256"/>
          <p:cNvSpPr/>
          <p:nvPr/>
        </p:nvSpPr>
        <p:spPr>
          <a:xfrm>
            <a:off x="4645025" y="3789363"/>
            <a:ext cx="4752975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吞下。名词作动词。</a:t>
            </a:r>
          </a:p>
        </p:txBody>
      </p:sp>
      <p:sp>
        <p:nvSpPr>
          <p:cNvPr id="53258" name="矩形 53257"/>
          <p:cNvSpPr/>
          <p:nvPr/>
        </p:nvSpPr>
        <p:spPr>
          <a:xfrm>
            <a:off x="4645025" y="4365625"/>
            <a:ext cx="3311525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咽：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咽喉。  </a:t>
            </a:r>
          </a:p>
        </p:txBody>
      </p:sp>
      <p:sp>
        <p:nvSpPr>
          <p:cNvPr id="53259" name="文本框 53258"/>
          <p:cNvSpPr txBox="1"/>
          <p:nvPr/>
        </p:nvSpPr>
        <p:spPr>
          <a:xfrm>
            <a:off x="468313" y="4941888"/>
            <a:ext cx="8351837" cy="17986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译：</a:t>
            </a:r>
            <a:r>
              <a:rPr lang="ko-KR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唉！如果六国用贿赂秦国的土地封赏天下的谋臣，用侍奉秦国的心意礼遇天下的奇才，</a:t>
            </a:r>
            <a:r>
              <a:rPr lang="ko-KR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（六国）</a:t>
            </a:r>
            <a:r>
              <a:rPr lang="ko-KR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合力向西对付秦国，那么，我恐怕秦国人连吃饭也不能咽下咽喉去。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2" grpId="0"/>
      <p:bldP spid="53253" grpId="0"/>
      <p:bldP spid="53254" grpId="0"/>
      <p:bldP spid="53255" grpId="0"/>
      <p:bldP spid="53256" grpId="0"/>
      <p:bldP spid="53257" grpId="0"/>
      <p:bldP spid="53258" grpId="0"/>
      <p:bldP spid="5325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文本框 54273"/>
          <p:cNvSpPr txBox="1"/>
          <p:nvPr/>
        </p:nvSpPr>
        <p:spPr>
          <a:xfrm>
            <a:off x="395288" y="836613"/>
            <a:ext cx="8424862" cy="1412875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   悲夫！有如此之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势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而为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秦人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积威</a:t>
            </a:r>
            <a:r>
              <a:rPr lang="zh-CN" altLang="en-US" sz="2800">
                <a:latin typeface="Gulim" pitchFamily="2" charset="-127"/>
                <a:ea typeface="黑体" panose="02010609060101010101" pitchFamily="2" charset="-122"/>
              </a:rPr>
              <a:t>之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所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劫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日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削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月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割，</a:t>
            </a:r>
            <a:r>
              <a:rPr lang="zh-CN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以</a:t>
            </a:r>
            <a:r>
              <a:rPr lang="zh-CN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趋于亡。</a:t>
            </a:r>
            <a:r>
              <a:rPr lang="zh-CN" altLang="en-US" sz="2800" u="sng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为</a:t>
            </a:r>
            <a:r>
              <a:rPr lang="zh-CN" altLang="en-US" sz="2800" u="sng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国者</a:t>
            </a:r>
            <a:r>
              <a:rPr lang="zh-CN" altLang="en-US" sz="2800" u="sng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无</a:t>
            </a:r>
            <a:r>
              <a:rPr lang="zh-CN" altLang="en-US" sz="2800" u="sng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使</a:t>
            </a:r>
            <a:r>
              <a:rPr lang="zh-CN" altLang="en-US" sz="2800" u="sng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为</a:t>
            </a:r>
            <a:r>
              <a:rPr lang="zh-CN" altLang="en-US" sz="2800" u="sng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积威之所劫哉。</a:t>
            </a:r>
          </a:p>
        </p:txBody>
      </p:sp>
      <p:sp>
        <p:nvSpPr>
          <p:cNvPr id="54275" name="文本框 54274"/>
          <p:cNvSpPr txBox="1"/>
          <p:nvPr/>
        </p:nvSpPr>
        <p:spPr>
          <a:xfrm>
            <a:off x="395288" y="5589588"/>
            <a:ext cx="8424862" cy="11890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24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译文：</a:t>
            </a:r>
            <a:r>
              <a:rPr lang="ko-KR" altLang="en-US" sz="24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可悲啊！有这样的形势，却被秦国积久而成的威势所胁迫，</a:t>
            </a:r>
            <a:r>
              <a:rPr lang="ko-KR" altLang="en-US" sz="24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  <a:sym typeface="Arial" panose="020b0604020202020204" pitchFamily="34" charset="0"/>
              </a:rPr>
              <a:t>土地一天天地削减，一月月地割让，而走向灭亡。治理国家的人不要使自己被积久而成的威势所胁迫啊</a:t>
            </a:r>
            <a:r>
              <a:rPr lang="en-US" altLang="ko-KR" sz="24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  <a:sym typeface="Arial" panose="020b0604020202020204" pitchFamily="34" charset="0"/>
              </a:rPr>
              <a:t>!</a:t>
            </a:r>
          </a:p>
        </p:txBody>
      </p:sp>
      <p:sp>
        <p:nvSpPr>
          <p:cNvPr id="54276" name="矩形 54275"/>
          <p:cNvSpPr/>
          <p:nvPr/>
        </p:nvSpPr>
        <p:spPr>
          <a:xfrm>
            <a:off x="395288" y="2349500"/>
            <a:ext cx="2376487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势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形势。  </a:t>
            </a:r>
          </a:p>
        </p:txBody>
      </p:sp>
      <p:sp>
        <p:nvSpPr>
          <p:cNvPr id="54277" name="矩形 54276"/>
          <p:cNvSpPr/>
          <p:nvPr/>
        </p:nvSpPr>
        <p:spPr>
          <a:xfrm>
            <a:off x="395288" y="3429000"/>
            <a:ext cx="1800225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被。</a:t>
            </a:r>
          </a:p>
        </p:txBody>
      </p:sp>
      <p:sp>
        <p:nvSpPr>
          <p:cNvPr id="54278" name="矩形 54277"/>
          <p:cNvSpPr/>
          <p:nvPr/>
        </p:nvSpPr>
        <p:spPr>
          <a:xfrm>
            <a:off x="395288" y="2925763"/>
            <a:ext cx="4105275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连词，表转折关系。</a:t>
            </a:r>
          </a:p>
        </p:txBody>
      </p:sp>
      <p:sp>
        <p:nvSpPr>
          <p:cNvPr id="54279" name="矩形 54278"/>
          <p:cNvSpPr/>
          <p:nvPr/>
        </p:nvSpPr>
        <p:spPr>
          <a:xfrm>
            <a:off x="323850" y="3933825"/>
            <a:ext cx="4032250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积威：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积久而成的威势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  </a:t>
            </a:r>
          </a:p>
        </p:txBody>
      </p:sp>
      <p:sp>
        <p:nvSpPr>
          <p:cNvPr id="54280" name="文本框 54279"/>
          <p:cNvSpPr txBox="1"/>
          <p:nvPr/>
        </p:nvSpPr>
        <p:spPr>
          <a:xfrm>
            <a:off x="395288" y="4510088"/>
            <a:ext cx="2671762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66"/>
                </a:solidFill>
                <a:latin typeface="Gulim" pitchFamily="2" charset="-127"/>
                <a:ea typeface="黑体" panose="02010609060101010101" pitchFamily="2" charset="-122"/>
              </a:rPr>
              <a:t>劫：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胁迫，挟持</a:t>
            </a:r>
          </a:p>
        </p:txBody>
      </p:sp>
      <p:sp>
        <p:nvSpPr>
          <p:cNvPr id="54281" name="矩形 54280"/>
          <p:cNvSpPr/>
          <p:nvPr/>
        </p:nvSpPr>
        <p:spPr>
          <a:xfrm>
            <a:off x="323850" y="5013325"/>
            <a:ext cx="3960813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一天天，名作状。  </a:t>
            </a:r>
          </a:p>
        </p:txBody>
      </p:sp>
      <p:sp>
        <p:nvSpPr>
          <p:cNvPr id="54282" name="矩形 54281"/>
          <p:cNvSpPr/>
          <p:nvPr/>
        </p:nvSpPr>
        <p:spPr>
          <a:xfrm>
            <a:off x="4860925" y="2349500"/>
            <a:ext cx="4608513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一月月，名作状</a:t>
            </a:r>
          </a:p>
        </p:txBody>
      </p:sp>
      <p:sp>
        <p:nvSpPr>
          <p:cNvPr id="54283" name="矩形 54282"/>
          <p:cNvSpPr/>
          <p:nvPr/>
        </p:nvSpPr>
        <p:spPr>
          <a:xfrm>
            <a:off x="4860925" y="2925763"/>
            <a:ext cx="1943100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而。</a:t>
            </a:r>
          </a:p>
        </p:txBody>
      </p:sp>
      <p:sp>
        <p:nvSpPr>
          <p:cNvPr id="54284" name="矩形 54283"/>
          <p:cNvSpPr/>
          <p:nvPr/>
        </p:nvSpPr>
        <p:spPr>
          <a:xfrm>
            <a:off x="4860925" y="3573463"/>
            <a:ext cx="2519363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en-US" altLang="ko-KR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治理。  </a:t>
            </a:r>
          </a:p>
        </p:txBody>
      </p:sp>
      <p:sp>
        <p:nvSpPr>
          <p:cNvPr id="54285" name="矩形 54284"/>
          <p:cNvSpPr/>
          <p:nvPr/>
        </p:nvSpPr>
        <p:spPr>
          <a:xfrm>
            <a:off x="4860925" y="4870450"/>
            <a:ext cx="3168650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en-US" altLang="ko-KR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被。  </a:t>
            </a:r>
          </a:p>
        </p:txBody>
      </p:sp>
      <p:sp>
        <p:nvSpPr>
          <p:cNvPr id="54286" name="文本框 54285"/>
          <p:cNvSpPr txBox="1"/>
          <p:nvPr/>
        </p:nvSpPr>
        <p:spPr>
          <a:xfrm>
            <a:off x="4860925" y="4221163"/>
            <a:ext cx="3027363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66"/>
                </a:solidFill>
                <a:latin typeface="Gulim" pitchFamily="2" charset="-127"/>
                <a:ea typeface="黑体" panose="02010609060101010101" pitchFamily="2" charset="-122"/>
              </a:rPr>
              <a:t>无：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通“勿”，不要</a:t>
            </a:r>
          </a:p>
        </p:txBody>
      </p:sp>
      <p:sp>
        <p:nvSpPr>
          <p:cNvPr id="54287" name="椭圆形标注 54286"/>
          <p:cNvSpPr/>
          <p:nvPr/>
        </p:nvSpPr>
        <p:spPr>
          <a:xfrm flipV="1">
            <a:off x="6516688" y="260350"/>
            <a:ext cx="2303462" cy="792163"/>
          </a:xfrm>
          <a:prstGeom prst="wedgeEllipseCallout">
            <a:avLst>
              <a:gd name="adj1" fmla="val -40051"/>
              <a:gd name="adj2" fmla="val -145505"/>
            </a:avLst>
          </a:prstGeom>
          <a:solidFill>
            <a:srgbClr val="FFFF00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lIns="90170" tIns="46990" rIns="90170" bIns="46990" anchor="ctr" anchorCtr="0"/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被动句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70" decel="1000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770" decel="100000"/>
                                        <p:tgtEl>
                                          <p:spTgt spid="5428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77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6" grpId="0"/>
      <p:bldP spid="54277" grpId="0"/>
      <p:bldP spid="54278" grpId="0"/>
      <p:bldP spid="54279" grpId="0"/>
      <p:bldP spid="54280" grpId="0"/>
      <p:bldP spid="54281" grpId="0"/>
      <p:bldP spid="54282" grpId="0"/>
      <p:bldP spid="54283" grpId="0"/>
      <p:bldP spid="54284" grpId="0"/>
      <p:bldP spid="54285" grpId="0"/>
      <p:bldP spid="54286" grpId="0"/>
      <p:bldP spid="5428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文本框 55297"/>
          <p:cNvSpPr txBox="1"/>
          <p:nvPr/>
        </p:nvSpPr>
        <p:spPr>
          <a:xfrm>
            <a:off x="252413" y="836613"/>
            <a:ext cx="8713787" cy="1412875"/>
          </a:xfrm>
          <a:prstGeom prst="rect">
            <a:avLst/>
          </a:prstGeom>
          <a:noFill/>
          <a:ln w="38100" cap="flat" cmpd="dbl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ko-KR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夫</a:t>
            </a:r>
            <a:r>
              <a:rPr lang="ko-KR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六国与秦皆诸侯，其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势</a:t>
            </a:r>
            <a:r>
              <a:rPr lang="ko-KR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弱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ko-KR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秦，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而犹</a:t>
            </a:r>
            <a:r>
              <a:rPr lang="ko-KR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可以</a:t>
            </a:r>
            <a:r>
              <a:rPr lang="ko-KR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不赂而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胜</a:t>
            </a:r>
            <a:r>
              <a:rPr lang="ko-KR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之之势。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苟以</a:t>
            </a:r>
            <a:r>
              <a:rPr lang="ko-KR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天下之大，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而从</a:t>
            </a:r>
            <a:r>
              <a:rPr lang="ko-KR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六国破亡之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故事</a:t>
            </a:r>
            <a:r>
              <a:rPr lang="ko-KR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，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是</a:t>
            </a:r>
            <a:r>
              <a:rPr lang="ko-KR" altLang="en-US" sz="28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又在六国下矣。</a:t>
            </a:r>
            <a:endParaRPr lang="ko-KR" altLang="en-US" sz="28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299" name="文本框 55298"/>
          <p:cNvSpPr txBox="1"/>
          <p:nvPr/>
        </p:nvSpPr>
        <p:spPr>
          <a:xfrm>
            <a:off x="179388" y="4941888"/>
            <a:ext cx="8640762" cy="17986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译：</a:t>
            </a:r>
            <a:r>
              <a:rPr lang="ko-KR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六国与秦国都是诸侯，他们的势力比秦国弱，却还有可以凭借不贿赂秦国而战胜它的优势。</a:t>
            </a:r>
            <a:r>
              <a:rPr lang="ko-KR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如果凭借偌大的天下，却追随六国灭亡的前例，这就又在六国之下了。 </a:t>
            </a:r>
            <a:endParaRPr lang="ko-KR" altLang="en-US" sz="2800">
              <a:solidFill>
                <a:srgbClr val="00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0" name="矩形 55299"/>
          <p:cNvSpPr/>
          <p:nvPr/>
        </p:nvSpPr>
        <p:spPr>
          <a:xfrm>
            <a:off x="252413" y="2349500"/>
            <a:ext cx="3636962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夫：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句首发语词。  </a:t>
            </a:r>
          </a:p>
        </p:txBody>
      </p:sp>
      <p:sp>
        <p:nvSpPr>
          <p:cNvPr id="55301" name="矩形 55300"/>
          <p:cNvSpPr/>
          <p:nvPr/>
        </p:nvSpPr>
        <p:spPr>
          <a:xfrm>
            <a:off x="252413" y="2852738"/>
            <a:ext cx="3276600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势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势力，力量。</a:t>
            </a:r>
          </a:p>
        </p:txBody>
      </p:sp>
      <p:sp>
        <p:nvSpPr>
          <p:cNvPr id="55302" name="矩形 55301"/>
          <p:cNvSpPr/>
          <p:nvPr/>
        </p:nvSpPr>
        <p:spPr>
          <a:xfrm>
            <a:off x="252413" y="3357563"/>
            <a:ext cx="1836737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比。</a:t>
            </a:r>
          </a:p>
        </p:txBody>
      </p:sp>
      <p:sp>
        <p:nvSpPr>
          <p:cNvPr id="55303" name="矩形 55302"/>
          <p:cNvSpPr/>
          <p:nvPr/>
        </p:nvSpPr>
        <p:spPr>
          <a:xfrm>
            <a:off x="254000" y="3860800"/>
            <a:ext cx="3814763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而1：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却。</a:t>
            </a:r>
            <a:r>
              <a:rPr lang="zh-CN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而2：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表顺承  </a:t>
            </a:r>
          </a:p>
        </p:txBody>
      </p:sp>
      <p:sp>
        <p:nvSpPr>
          <p:cNvPr id="55304" name="矩形 55303"/>
          <p:cNvSpPr/>
          <p:nvPr/>
        </p:nvSpPr>
        <p:spPr>
          <a:xfrm>
            <a:off x="252413" y="4437063"/>
            <a:ext cx="2016125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犹：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还。  </a:t>
            </a:r>
          </a:p>
        </p:txBody>
      </p:sp>
      <p:sp>
        <p:nvSpPr>
          <p:cNvPr id="55305" name="矩形 55304"/>
          <p:cNvSpPr/>
          <p:nvPr/>
        </p:nvSpPr>
        <p:spPr>
          <a:xfrm>
            <a:off x="4140200" y="2276475"/>
            <a:ext cx="3527425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可以：</a:t>
            </a:r>
            <a:r>
              <a:rPr lang="ko-KR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可以凭借。  </a:t>
            </a:r>
          </a:p>
        </p:txBody>
      </p:sp>
      <p:sp>
        <p:nvSpPr>
          <p:cNvPr id="55306" name="矩形 55305"/>
          <p:cNvSpPr/>
          <p:nvPr/>
        </p:nvSpPr>
        <p:spPr>
          <a:xfrm>
            <a:off x="4140200" y="3355975"/>
            <a:ext cx="2519363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苟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如果。  </a:t>
            </a:r>
          </a:p>
        </p:txBody>
      </p:sp>
      <p:sp>
        <p:nvSpPr>
          <p:cNvPr id="55307" name="矩形 55306"/>
          <p:cNvSpPr/>
          <p:nvPr/>
        </p:nvSpPr>
        <p:spPr>
          <a:xfrm>
            <a:off x="4140200" y="3789363"/>
            <a:ext cx="2339975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凭借。</a:t>
            </a:r>
          </a:p>
        </p:txBody>
      </p:sp>
      <p:sp>
        <p:nvSpPr>
          <p:cNvPr id="55308" name="矩形 55307"/>
          <p:cNvSpPr/>
          <p:nvPr/>
        </p:nvSpPr>
        <p:spPr>
          <a:xfrm>
            <a:off x="4140200" y="4292600"/>
            <a:ext cx="2519363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</a:t>
            </a:r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追随。</a:t>
            </a:r>
          </a:p>
        </p:txBody>
      </p:sp>
      <p:sp>
        <p:nvSpPr>
          <p:cNvPr id="55309" name="矩形 55308"/>
          <p:cNvSpPr/>
          <p:nvPr/>
        </p:nvSpPr>
        <p:spPr>
          <a:xfrm>
            <a:off x="7019925" y="2852738"/>
            <a:ext cx="2376488" cy="5191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故事</a:t>
            </a:r>
            <a:r>
              <a:rPr lang="ko-KR" altLang="en-US" sz="2800">
                <a:solidFill>
                  <a:srgbClr val="000066"/>
                </a:solidFill>
                <a:latin typeface="Gulim" pitchFamily="2" charset="-127"/>
                <a:ea typeface="黑体" panose="02010609060101010101" pitchFamily="2" charset="-122"/>
              </a:rPr>
              <a:t>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旧例。  </a:t>
            </a:r>
          </a:p>
        </p:txBody>
      </p:sp>
      <p:sp>
        <p:nvSpPr>
          <p:cNvPr id="55310" name="矩形 55309"/>
          <p:cNvSpPr/>
          <p:nvPr/>
        </p:nvSpPr>
        <p:spPr>
          <a:xfrm>
            <a:off x="7164388" y="2276475"/>
            <a:ext cx="3168650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66"/>
                </a:solidFill>
                <a:latin typeface="Gulim" pitchFamily="2" charset="-127"/>
                <a:ea typeface="黑体" panose="02010609060101010101" pitchFamily="2" charset="-122"/>
              </a:rPr>
              <a:t>是：</a:t>
            </a:r>
            <a:r>
              <a:rPr lang="ko-KR" altLang="en-US" sz="28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这。  </a:t>
            </a:r>
          </a:p>
        </p:txBody>
      </p:sp>
      <p:sp>
        <p:nvSpPr>
          <p:cNvPr id="55311" name="Text Box 9"/>
          <p:cNvSpPr txBox="1"/>
          <p:nvPr/>
        </p:nvSpPr>
        <p:spPr>
          <a:xfrm>
            <a:off x="4140200" y="2781300"/>
            <a:ext cx="3240088" cy="517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latinLnBrk="0"/>
            <a:r>
              <a:rPr lang="zh-CN" altLang="en-US" sz="2800">
                <a:solidFill>
                  <a:srgbClr val="00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胜：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战胜，形→动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/>
      <p:bldP spid="55300" grpId="0"/>
      <p:bldP spid="55301" grpId="0"/>
      <p:bldP spid="55302" grpId="0"/>
      <p:bldP spid="55303" grpId="0"/>
      <p:bldP spid="55304" grpId="0"/>
      <p:bldP spid="55305" grpId="0"/>
      <p:bldP spid="55306" grpId="0"/>
      <p:bldP spid="55307" grpId="0"/>
      <p:bldP spid="55308" grpId="0"/>
      <p:bldP spid="55309" grpId="0"/>
      <p:bldP spid="55310" grpId="0"/>
      <p:bldP spid="553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文本框 56321"/>
          <p:cNvSpPr txBox="1"/>
          <p:nvPr/>
        </p:nvSpPr>
        <p:spPr>
          <a:xfrm>
            <a:off x="828675" y="909638"/>
            <a:ext cx="6918325" cy="1358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   第四段在结构上的作用是什么？第五段得出了什么结论？</a:t>
            </a:r>
          </a:p>
        </p:txBody>
      </p:sp>
      <p:sp>
        <p:nvSpPr>
          <p:cNvPr id="56323" name="文本框 56322"/>
          <p:cNvSpPr txBox="1"/>
          <p:nvPr/>
        </p:nvSpPr>
        <p:spPr>
          <a:xfrm>
            <a:off x="762000" y="2593975"/>
            <a:ext cx="26209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第四段</a:t>
            </a:r>
            <a:r>
              <a:rPr lang="en-US" altLang="ko-KR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------</a:t>
            </a:r>
          </a:p>
        </p:txBody>
      </p:sp>
      <p:sp>
        <p:nvSpPr>
          <p:cNvPr id="56324" name="文本框 56323"/>
          <p:cNvSpPr txBox="1"/>
          <p:nvPr/>
        </p:nvSpPr>
        <p:spPr>
          <a:xfrm>
            <a:off x="762000" y="3432175"/>
            <a:ext cx="26209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第五段</a:t>
            </a:r>
            <a:r>
              <a:rPr lang="en-US" altLang="ko-KR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------</a:t>
            </a:r>
          </a:p>
        </p:txBody>
      </p:sp>
      <p:sp>
        <p:nvSpPr>
          <p:cNvPr id="56325" name="文本框 56324"/>
          <p:cNvSpPr txBox="1"/>
          <p:nvPr/>
        </p:nvSpPr>
        <p:spPr>
          <a:xfrm>
            <a:off x="1044575" y="4221163"/>
            <a:ext cx="3433763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990000"/>
                </a:solidFill>
                <a:latin typeface="Gulim" pitchFamily="2" charset="-127"/>
                <a:ea typeface="黑体" panose="02010609060101010101" pitchFamily="2" charset="-122"/>
              </a:rPr>
              <a:t>引古（六国破亡）</a:t>
            </a:r>
          </a:p>
        </p:txBody>
      </p:sp>
      <p:sp>
        <p:nvSpPr>
          <p:cNvPr id="56326" name="文本框 56325"/>
          <p:cNvSpPr txBox="1"/>
          <p:nvPr/>
        </p:nvSpPr>
        <p:spPr>
          <a:xfrm>
            <a:off x="4284663" y="4221163"/>
            <a:ext cx="4652962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en-US" altLang="ko-KR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------</a:t>
            </a:r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讽今（在六国下）</a:t>
            </a:r>
            <a:endParaRPr lang="ko-KR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327" name="文本框 56326"/>
          <p:cNvSpPr txBox="1"/>
          <p:nvPr/>
        </p:nvSpPr>
        <p:spPr>
          <a:xfrm>
            <a:off x="1187450" y="5157788"/>
            <a:ext cx="1403350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990000"/>
                </a:solidFill>
                <a:latin typeface="Gulim" pitchFamily="2" charset="-127"/>
                <a:ea typeface="黑体" panose="02010609060101010101" pitchFamily="2" charset="-122"/>
              </a:rPr>
              <a:t>结论：</a:t>
            </a:r>
          </a:p>
        </p:txBody>
      </p:sp>
      <p:sp>
        <p:nvSpPr>
          <p:cNvPr id="56328" name="文本框 56327"/>
          <p:cNvSpPr txBox="1"/>
          <p:nvPr/>
        </p:nvSpPr>
        <p:spPr>
          <a:xfrm>
            <a:off x="2771775" y="5157788"/>
            <a:ext cx="4176713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D60093"/>
                </a:solidFill>
                <a:latin typeface="Gulim" pitchFamily="2" charset="-127"/>
                <a:ea typeface="黑体" panose="02010609060101010101" pitchFamily="2" charset="-122"/>
              </a:rPr>
              <a:t>勿从六国破亡之故事</a:t>
            </a:r>
          </a:p>
        </p:txBody>
      </p:sp>
      <p:sp>
        <p:nvSpPr>
          <p:cNvPr id="56329" name="文本框 56328"/>
          <p:cNvSpPr txBox="1"/>
          <p:nvPr/>
        </p:nvSpPr>
        <p:spPr>
          <a:xfrm>
            <a:off x="3276600" y="2593975"/>
            <a:ext cx="1808163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</a:bodyPr>
          <a:lstStyle/>
          <a:p>
            <a:pPr eaLnBrk="0" hangingPunct="0"/>
            <a:r>
              <a:rPr lang="ko-KR" altLang="en-US" sz="32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承上启下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/>
      <p:bldP spid="56324" grpId="0"/>
      <p:bldP spid="56325" grpId="0"/>
      <p:bldP spid="56326" grpId="0"/>
      <p:bldP spid="56327" grpId="0"/>
      <p:bldP spid="56328" grpId="0"/>
      <p:bldP spid="5632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文本框 57345"/>
          <p:cNvSpPr txBox="1"/>
          <p:nvPr/>
        </p:nvSpPr>
        <p:spPr>
          <a:xfrm>
            <a:off x="179388" y="1989138"/>
            <a:ext cx="619125" cy="3097212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弊  在  赂  秦</a:t>
            </a:r>
          </a:p>
        </p:txBody>
      </p:sp>
      <p:sp>
        <p:nvSpPr>
          <p:cNvPr id="57347" name="任意多边形 57346"/>
          <p:cNvSpPr/>
          <p:nvPr/>
        </p:nvSpPr>
        <p:spPr>
          <a:xfrm>
            <a:off x="838200" y="3352800"/>
            <a:ext cx="304800" cy="152400"/>
          </a:xfrm>
          <a:custGeom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48" name="左大括号 57347"/>
          <p:cNvSpPr/>
          <p:nvPr/>
        </p:nvSpPr>
        <p:spPr>
          <a:xfrm>
            <a:off x="1219200" y="1066800"/>
            <a:ext cx="228600" cy="4876800"/>
          </a:xfrm>
          <a:prstGeom prst="leftBrace">
            <a:avLst>
              <a:gd name="adj1" fmla="val 177777"/>
              <a:gd name="adj2" fmla="val 50000"/>
            </a:avLst>
          </a:prstGeom>
          <a:noFill/>
          <a:ln w="2857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49" name="文本框 57348"/>
          <p:cNvSpPr txBox="1"/>
          <p:nvPr/>
        </p:nvSpPr>
        <p:spPr>
          <a:xfrm>
            <a:off x="1547813" y="188913"/>
            <a:ext cx="619125" cy="22320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/>
          <a:p>
            <a:pPr algn="ctr" eaLnBrk="0" hangingPunct="0"/>
            <a:r>
              <a:rPr lang="zh-CN" altLang="en-US" sz="2800">
                <a:solidFill>
                  <a:srgbClr val="99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赂 秦 力 亏</a:t>
            </a:r>
          </a:p>
        </p:txBody>
      </p:sp>
      <p:sp>
        <p:nvSpPr>
          <p:cNvPr id="57350" name="文本框 57349"/>
          <p:cNvSpPr txBox="1"/>
          <p:nvPr/>
        </p:nvSpPr>
        <p:spPr>
          <a:xfrm>
            <a:off x="1527175" y="4038600"/>
            <a:ext cx="617538" cy="28194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990000"/>
                </a:solidFill>
                <a:latin typeface="Gulim" pitchFamily="2" charset="-127"/>
                <a:ea typeface="黑体" panose="02010609060101010101" pitchFamily="2" charset="-122"/>
              </a:rPr>
              <a:t>不赂者以赂者丧</a:t>
            </a:r>
          </a:p>
        </p:txBody>
      </p:sp>
      <p:sp>
        <p:nvSpPr>
          <p:cNvPr id="57351" name="左大括号 57350"/>
          <p:cNvSpPr/>
          <p:nvPr/>
        </p:nvSpPr>
        <p:spPr>
          <a:xfrm>
            <a:off x="4038600" y="685800"/>
            <a:ext cx="76200" cy="1371600"/>
          </a:xfrm>
          <a:prstGeom prst="leftBrace">
            <a:avLst>
              <a:gd name="adj1" fmla="val 150000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2" name="燕尾形箭头 57351"/>
          <p:cNvSpPr/>
          <p:nvPr/>
        </p:nvSpPr>
        <p:spPr>
          <a:xfrm>
            <a:off x="2286000" y="1219200"/>
            <a:ext cx="1371600" cy="228600"/>
          </a:xfrm>
          <a:prstGeom prst="notched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3" name="燕尾形箭头 57352"/>
          <p:cNvSpPr/>
          <p:nvPr/>
        </p:nvSpPr>
        <p:spPr>
          <a:xfrm>
            <a:off x="2209800" y="5105400"/>
            <a:ext cx="1219200" cy="228600"/>
          </a:xfrm>
          <a:prstGeom prst="notchedRightArrow">
            <a:avLst>
              <a:gd name="adj1" fmla="val 50000"/>
              <a:gd name="adj2" fmla="val 1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4" name="左大括号 57353"/>
          <p:cNvSpPr/>
          <p:nvPr/>
        </p:nvSpPr>
        <p:spPr>
          <a:xfrm>
            <a:off x="3429000" y="4191000"/>
            <a:ext cx="152400" cy="2057400"/>
          </a:xfrm>
          <a:prstGeom prst="leftBrace">
            <a:avLst>
              <a:gd name="adj1" fmla="val 112500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5" name="右大括号 57354"/>
          <p:cNvSpPr/>
          <p:nvPr/>
        </p:nvSpPr>
        <p:spPr>
          <a:xfrm>
            <a:off x="6084888" y="622300"/>
            <a:ext cx="317500" cy="5688013"/>
          </a:xfrm>
          <a:prstGeom prst="rightBrace">
            <a:avLst>
              <a:gd name="adj1" fmla="val 149291"/>
              <a:gd name="adj2" fmla="val 41333"/>
            </a:avLst>
          </a:prstGeom>
          <a:noFill/>
          <a:ln w="317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6" name="文本框 57355"/>
          <p:cNvSpPr txBox="1"/>
          <p:nvPr/>
        </p:nvSpPr>
        <p:spPr>
          <a:xfrm>
            <a:off x="4191000" y="304800"/>
            <a:ext cx="1460500" cy="52705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D60093"/>
                </a:solidFill>
                <a:latin typeface="Gulim" pitchFamily="2" charset="-127"/>
                <a:ea typeface="黑体" panose="02010609060101010101" pitchFamily="2" charset="-122"/>
              </a:rPr>
              <a:t>数量上</a:t>
            </a:r>
          </a:p>
        </p:txBody>
      </p:sp>
      <p:sp>
        <p:nvSpPr>
          <p:cNvPr id="57357" name="文本框 57356"/>
          <p:cNvSpPr txBox="1"/>
          <p:nvPr/>
        </p:nvSpPr>
        <p:spPr>
          <a:xfrm>
            <a:off x="4191000" y="1066800"/>
            <a:ext cx="1533525" cy="52705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D60093"/>
                </a:solidFill>
                <a:latin typeface="Gulim" pitchFamily="2" charset="-127"/>
                <a:ea typeface="黑体" panose="02010609060101010101" pitchFamily="2" charset="-122"/>
              </a:rPr>
              <a:t>程度上</a:t>
            </a:r>
          </a:p>
        </p:txBody>
      </p:sp>
      <p:sp>
        <p:nvSpPr>
          <p:cNvPr id="57358" name="文本框 57357"/>
          <p:cNvSpPr txBox="1"/>
          <p:nvPr/>
        </p:nvSpPr>
        <p:spPr>
          <a:xfrm>
            <a:off x="4191000" y="1828800"/>
            <a:ext cx="1460500" cy="52705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D60093"/>
                </a:solidFill>
                <a:latin typeface="Gulim" pitchFamily="2" charset="-127"/>
                <a:ea typeface="黑体" panose="02010609060101010101" pitchFamily="2" charset="-122"/>
              </a:rPr>
              <a:t>道理上</a:t>
            </a:r>
          </a:p>
        </p:txBody>
      </p:sp>
      <p:sp>
        <p:nvSpPr>
          <p:cNvPr id="57359" name="文本框 57358"/>
          <p:cNvSpPr txBox="1"/>
          <p:nvPr/>
        </p:nvSpPr>
        <p:spPr>
          <a:xfrm>
            <a:off x="3733800" y="3505200"/>
            <a:ext cx="2133600" cy="52705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420000"/>
                </a:solidFill>
                <a:latin typeface="Gulim" pitchFamily="2" charset="-127"/>
                <a:ea typeface="黑体" panose="02010609060101010101" pitchFamily="2" charset="-122"/>
              </a:rPr>
              <a:t>齐亡之事实</a:t>
            </a:r>
          </a:p>
        </p:txBody>
      </p:sp>
      <p:sp>
        <p:nvSpPr>
          <p:cNvPr id="57360" name="文本框 57359"/>
          <p:cNvSpPr txBox="1"/>
          <p:nvPr/>
        </p:nvSpPr>
        <p:spPr>
          <a:xfrm>
            <a:off x="3733800" y="4724400"/>
            <a:ext cx="2206625" cy="527050"/>
          </a:xfrm>
          <a:prstGeom prst="rect">
            <a:avLst/>
          </a:prstGeom>
          <a:solidFill>
            <a:srgbClr val="CCFFFF">
              <a:alpha val="100000"/>
            </a:srgbClr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 anchorCtr="0"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420000"/>
                </a:solidFill>
                <a:latin typeface="Gulim" pitchFamily="2" charset="-127"/>
                <a:ea typeface="黑体" panose="02010609060101010101" pitchFamily="2" charset="-122"/>
                <a:sym typeface="Arial" panose="020b0604020202020204" pitchFamily="34" charset="0"/>
              </a:rPr>
              <a:t>燕亡之教训</a:t>
            </a:r>
          </a:p>
        </p:txBody>
      </p:sp>
      <p:sp>
        <p:nvSpPr>
          <p:cNvPr id="57361" name="文本框 57360"/>
          <p:cNvSpPr txBox="1"/>
          <p:nvPr/>
        </p:nvSpPr>
        <p:spPr>
          <a:xfrm>
            <a:off x="3733800" y="5891213"/>
            <a:ext cx="2278063" cy="527050"/>
          </a:xfrm>
          <a:prstGeom prst="rect">
            <a:avLst/>
          </a:prstGeom>
          <a:solidFill>
            <a:srgbClr val="CCFFFF">
              <a:alpha val="100000"/>
            </a:srgbClr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anchor="t" anchorCtr="0">
            <a:spAutoFit/>
          </a:bodyPr>
          <a:lstStyle/>
          <a:p>
            <a:pPr algn="ctr" eaLnBrk="0" hangingPunct="0"/>
            <a:r>
              <a:rPr lang="ko-KR" altLang="en-US" sz="2800">
                <a:solidFill>
                  <a:srgbClr val="420000"/>
                </a:solidFill>
                <a:latin typeface="Gulim" pitchFamily="2" charset="-127"/>
                <a:ea typeface="黑体" panose="02010609060101010101" pitchFamily="2" charset="-122"/>
                <a:sym typeface="Arial" panose="020b0604020202020204" pitchFamily="34" charset="0"/>
              </a:rPr>
              <a:t>赵亡之悲剧</a:t>
            </a:r>
          </a:p>
        </p:txBody>
      </p:sp>
      <p:sp>
        <p:nvSpPr>
          <p:cNvPr id="57362" name="文本框 57361"/>
          <p:cNvSpPr txBox="1"/>
          <p:nvPr/>
        </p:nvSpPr>
        <p:spPr>
          <a:xfrm>
            <a:off x="823913" y="2590800"/>
            <a:ext cx="487362" cy="2124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（总        分）</a:t>
            </a:r>
          </a:p>
        </p:txBody>
      </p:sp>
      <p:sp>
        <p:nvSpPr>
          <p:cNvPr id="57363" name="文本框 57362"/>
          <p:cNvSpPr txBox="1"/>
          <p:nvPr/>
        </p:nvSpPr>
        <p:spPr>
          <a:xfrm>
            <a:off x="1692275" y="2565400"/>
            <a:ext cx="487363" cy="136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pPr eaLnBrk="0" hangingPunct="0"/>
            <a:r>
              <a:rPr lang="ko-KR" altLang="en-US" sz="2000" b="1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（第一段）</a:t>
            </a:r>
          </a:p>
        </p:txBody>
      </p:sp>
      <p:sp>
        <p:nvSpPr>
          <p:cNvPr id="57364" name="文本框 57363"/>
          <p:cNvSpPr txBox="1"/>
          <p:nvPr/>
        </p:nvSpPr>
        <p:spPr>
          <a:xfrm>
            <a:off x="2268538" y="765175"/>
            <a:ext cx="1198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ko-KR" altLang="en-US" sz="2000" b="1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（总分）</a:t>
            </a:r>
          </a:p>
        </p:txBody>
      </p:sp>
      <p:sp>
        <p:nvSpPr>
          <p:cNvPr id="57365" name="文本框 57364"/>
          <p:cNvSpPr txBox="1"/>
          <p:nvPr/>
        </p:nvSpPr>
        <p:spPr>
          <a:xfrm>
            <a:off x="2124075" y="1557338"/>
            <a:ext cx="1452563" cy="395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ko-KR" altLang="en-US" sz="2000" b="1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（第二段）</a:t>
            </a:r>
          </a:p>
        </p:txBody>
      </p:sp>
      <p:sp>
        <p:nvSpPr>
          <p:cNvPr id="57366" name="文本框 57365"/>
          <p:cNvSpPr txBox="1"/>
          <p:nvPr/>
        </p:nvSpPr>
        <p:spPr>
          <a:xfrm>
            <a:off x="2133600" y="4572000"/>
            <a:ext cx="1198563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ko-KR" altLang="en-US" sz="2000" b="1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（总分）</a:t>
            </a:r>
          </a:p>
        </p:txBody>
      </p:sp>
      <p:sp>
        <p:nvSpPr>
          <p:cNvPr id="57367" name="文本框 57366"/>
          <p:cNvSpPr txBox="1"/>
          <p:nvPr/>
        </p:nvSpPr>
        <p:spPr>
          <a:xfrm>
            <a:off x="2052638" y="5589588"/>
            <a:ext cx="1452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ko-KR" altLang="en-US" sz="2000" b="1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（第三段）</a:t>
            </a:r>
          </a:p>
        </p:txBody>
      </p:sp>
      <p:sp>
        <p:nvSpPr>
          <p:cNvPr id="57368" name="任意多边形 57367"/>
          <p:cNvSpPr/>
          <p:nvPr/>
        </p:nvSpPr>
        <p:spPr>
          <a:xfrm>
            <a:off x="6400800" y="2514600"/>
            <a:ext cx="533400" cy="152400"/>
          </a:xfrm>
          <a:custGeom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69" name="文本框 57368"/>
          <p:cNvSpPr txBox="1"/>
          <p:nvPr/>
        </p:nvSpPr>
        <p:spPr>
          <a:xfrm>
            <a:off x="6249988" y="868363"/>
            <a:ext cx="609600" cy="15144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（过渡）</a:t>
            </a:r>
            <a:endParaRPr lang="ko-KR" altLang="en-US">
              <a:latin typeface="Gulim" pitchFamily="2" charset="-127"/>
              <a:ea typeface="黑体" panose="02010609060101010101" pitchFamily="2" charset="-122"/>
            </a:endParaRPr>
          </a:p>
        </p:txBody>
      </p:sp>
      <p:sp>
        <p:nvSpPr>
          <p:cNvPr id="57370" name="文本框 57369"/>
          <p:cNvSpPr txBox="1"/>
          <p:nvPr/>
        </p:nvSpPr>
        <p:spPr>
          <a:xfrm>
            <a:off x="6249988" y="3001963"/>
            <a:ext cx="609600" cy="15144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pPr eaLnBrk="0" hangingPunct="0"/>
            <a:r>
              <a:rPr lang="ko-KR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（分总）</a:t>
            </a:r>
            <a:endParaRPr lang="ko-KR" altLang="en-US">
              <a:latin typeface="Gulim" pitchFamily="2" charset="-127"/>
              <a:ea typeface="黑体" panose="02010609060101010101" pitchFamily="2" charset="-122"/>
            </a:endParaRPr>
          </a:p>
        </p:txBody>
      </p:sp>
      <p:sp>
        <p:nvSpPr>
          <p:cNvPr id="57371" name="文本框 57370"/>
          <p:cNvSpPr txBox="1"/>
          <p:nvPr/>
        </p:nvSpPr>
        <p:spPr>
          <a:xfrm>
            <a:off x="6948488" y="909638"/>
            <a:ext cx="1819275" cy="1379537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ko-KR" sz="2800">
                <a:solidFill>
                  <a:srgbClr val="99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ko-KR" altLang="en-US" sz="2800">
                <a:solidFill>
                  <a:srgbClr val="99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为国者无使为积威之所劫哉</a:t>
            </a:r>
          </a:p>
        </p:txBody>
      </p:sp>
      <p:sp>
        <p:nvSpPr>
          <p:cNvPr id="57372" name="文本框 57371"/>
          <p:cNvSpPr txBox="1"/>
          <p:nvPr/>
        </p:nvSpPr>
        <p:spPr>
          <a:xfrm>
            <a:off x="6661150" y="2709863"/>
            <a:ext cx="2471738" cy="395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/>
            <a:r>
              <a:rPr lang="ko-KR" altLang="en-US" sz="2000" b="1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（第四段）（引古）</a:t>
            </a:r>
          </a:p>
        </p:txBody>
      </p:sp>
      <p:sp>
        <p:nvSpPr>
          <p:cNvPr id="57373" name="下箭头 57372"/>
          <p:cNvSpPr/>
          <p:nvPr/>
        </p:nvSpPr>
        <p:spPr>
          <a:xfrm>
            <a:off x="7696200" y="3276600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74" name="文本框 57373"/>
          <p:cNvSpPr txBox="1"/>
          <p:nvPr/>
        </p:nvSpPr>
        <p:spPr>
          <a:xfrm>
            <a:off x="6877050" y="3286125"/>
            <a:ext cx="2087563" cy="395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ko-KR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（递     进）  </a:t>
            </a:r>
          </a:p>
        </p:txBody>
      </p:sp>
      <p:sp>
        <p:nvSpPr>
          <p:cNvPr id="57375" name="文本框 57374"/>
          <p:cNvSpPr txBox="1"/>
          <p:nvPr/>
        </p:nvSpPr>
        <p:spPr>
          <a:xfrm>
            <a:off x="6877050" y="4221163"/>
            <a:ext cx="2109788" cy="12287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99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毋从六国破亡之故事</a:t>
            </a:r>
          </a:p>
          <a:p>
            <a:pPr eaLnBrk="0" hangingPunct="0"/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376" name="文本框 57375"/>
          <p:cNvSpPr txBox="1"/>
          <p:nvPr/>
        </p:nvSpPr>
        <p:spPr>
          <a:xfrm>
            <a:off x="6372225" y="6021388"/>
            <a:ext cx="2470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ko-KR" altLang="en-US" sz="2000" b="1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（第五段）（讽今）</a:t>
            </a:r>
          </a:p>
        </p:txBody>
      </p:sp>
      <p:sp>
        <p:nvSpPr>
          <p:cNvPr id="57377" name="上下箭头 57376"/>
          <p:cNvSpPr/>
          <p:nvPr/>
        </p:nvSpPr>
        <p:spPr>
          <a:xfrm>
            <a:off x="4648200" y="2514600"/>
            <a:ext cx="228600" cy="838200"/>
          </a:xfrm>
          <a:prstGeom prst="upDownArrow">
            <a:avLst>
              <a:gd name="adj1" fmla="val 50000"/>
              <a:gd name="adj2" fmla="val 7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78" name="文本框 57377"/>
          <p:cNvSpPr txBox="1"/>
          <p:nvPr/>
        </p:nvSpPr>
        <p:spPr>
          <a:xfrm>
            <a:off x="3886200" y="2743200"/>
            <a:ext cx="1706563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eaLnBrk="0" hangingPunct="0"/>
            <a:r>
              <a:rPr lang="ko-KR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（并    列）</a:t>
            </a: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7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7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7" dur="500"/>
                                        <p:tgtEl>
                                          <p:spTgt spid="57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57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7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57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57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7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57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57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7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 nodeType="clickPar">
                      <p:stCondLst>
                        <p:cond delay="indefinite"/>
                      </p:stCondLst>
                      <p:childTnLst>
                        <p:par>
                          <p:cTn id="1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57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9" grpId="0"/>
      <p:bldP spid="57350" grpId="0"/>
      <p:bldP spid="57356" grpId="0"/>
      <p:bldP spid="57357" grpId="0"/>
      <p:bldP spid="57358" grpId="0"/>
      <p:bldP spid="57359" grpId="0"/>
      <p:bldP spid="57360" grpId="0"/>
      <p:bldP spid="57361" grpId="0"/>
      <p:bldP spid="57362" grpId="0"/>
      <p:bldP spid="57363" grpId="0"/>
      <p:bldP spid="57364" grpId="0"/>
      <p:bldP spid="57365" grpId="0"/>
      <p:bldP spid="57366" grpId="0"/>
      <p:bldP spid="57367" grpId="0"/>
      <p:bldP spid="57369" grpId="0"/>
      <p:bldP spid="57370" grpId="0"/>
      <p:bldP spid="57371" grpId="0"/>
      <p:bldP spid="57372" grpId="0"/>
      <p:bldP spid="57374" grpId="0"/>
      <p:bldP spid="57375" grpId="0"/>
      <p:bldP spid="57376" grpId="0"/>
      <p:bldP spid="5737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70" name="文本框 58369"/>
          <p:cNvSpPr txBox="1"/>
          <p:nvPr/>
        </p:nvSpPr>
        <p:spPr>
          <a:xfrm>
            <a:off x="468313" y="981075"/>
            <a:ext cx="7939087" cy="19192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ko-KR" altLang="en-US" sz="3600">
                <a:solidFill>
                  <a:srgbClr val="99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结构：</a:t>
            </a:r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紧凑而富于变化，错综而有条理；</a:t>
            </a:r>
          </a:p>
          <a:p>
            <a:pPr eaLnBrk="0" hangingPunct="0">
              <a:lnSpc>
                <a:spcPct val="120000"/>
              </a:lnSpc>
            </a:pPr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正确、清晰、整齐、均衡、对称、美观。</a:t>
            </a:r>
          </a:p>
        </p:txBody>
      </p:sp>
      <p:sp>
        <p:nvSpPr>
          <p:cNvPr id="58371" name="文本框 58370"/>
          <p:cNvSpPr txBox="1"/>
          <p:nvPr/>
        </p:nvSpPr>
        <p:spPr>
          <a:xfrm>
            <a:off x="539750" y="2997200"/>
            <a:ext cx="7704138" cy="35893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ko-KR" altLang="en-US" sz="3600">
                <a:solidFill>
                  <a:srgbClr val="99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语言：</a:t>
            </a:r>
            <a:r>
              <a:rPr lang="ko-KR" altLang="en-US" sz="3200">
                <a:solidFill>
                  <a:srgbClr val="99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整齐而不呆板，错落而不零乱，音调铿锵，简洁明快，比喻恰当，态度鲜明，读来急缓有节，抑扬顿挫，如行云流水</a:t>
            </a:r>
            <a:r>
              <a:rPr lang="en-US" altLang="ko-KR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ko-KR" altLang="en-US" sz="32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风行水上，令人感慨淋漓，一唱三叹，可收到余音绕梁之效果。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4" name="图片 13313" descr="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"/>
            <a:ext cx="9144000" cy="684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13314" descr="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3316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13317" descr="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9" name="Text Box 2"/>
          <p:cNvSpPr txBox="1"/>
          <p:nvPr/>
        </p:nvSpPr>
        <p:spPr>
          <a:xfrm>
            <a:off x="539750" y="404813"/>
            <a:ext cx="8064500" cy="3567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atinLnBrk="0">
              <a:spcBef>
                <a:spcPct val="50000"/>
              </a:spcBef>
            </a:pPr>
            <a:endParaRPr lang="zh-CN" altLang="en-US" sz="40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atinLnBrk="0">
              <a:spcBef>
                <a:spcPct val="50000"/>
              </a:spcBef>
            </a:pPr>
            <a:endParaRPr lang="zh-CN" altLang="en-US" sz="4000" b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atinLnBrk="0">
              <a:spcBef>
                <a:spcPct val="50000"/>
              </a:spcBef>
            </a:pPr>
            <a:endParaRPr lang="zh-CN" altLang="en-US" sz="4000" b="1">
              <a:solidFill>
                <a:srgbClr val="0000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4" name="文本框 59393"/>
          <p:cNvSpPr txBox="1"/>
          <p:nvPr/>
        </p:nvSpPr>
        <p:spPr>
          <a:xfrm>
            <a:off x="0" y="1412875"/>
            <a:ext cx="3492500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ko-KR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ko-KR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古人云：</a:t>
            </a:r>
            <a:r>
              <a:rPr lang="en-US" altLang="ko-KR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…”</a:t>
            </a:r>
          </a:p>
        </p:txBody>
      </p:sp>
      <p:sp>
        <p:nvSpPr>
          <p:cNvPr id="59395" name="直接连接符 59394"/>
          <p:cNvSpPr/>
          <p:nvPr/>
        </p:nvSpPr>
        <p:spPr>
          <a:xfrm>
            <a:off x="3203575" y="1844675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9396" name="文本框 59395"/>
          <p:cNvSpPr txBox="1"/>
          <p:nvPr/>
        </p:nvSpPr>
        <p:spPr>
          <a:xfrm>
            <a:off x="3563938" y="1485900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引证法</a:t>
            </a:r>
          </a:p>
        </p:txBody>
      </p:sp>
      <p:sp>
        <p:nvSpPr>
          <p:cNvPr id="59397" name="直接连接符 59396"/>
          <p:cNvSpPr/>
          <p:nvPr/>
        </p:nvSpPr>
        <p:spPr>
          <a:xfrm>
            <a:off x="5003800" y="1844675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9398" name="文本框 59397"/>
          <p:cNvSpPr txBox="1"/>
          <p:nvPr/>
        </p:nvSpPr>
        <p:spPr>
          <a:xfrm>
            <a:off x="5580063" y="1557338"/>
            <a:ext cx="3240087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加强论证说服力</a:t>
            </a:r>
          </a:p>
        </p:txBody>
      </p:sp>
      <p:sp>
        <p:nvSpPr>
          <p:cNvPr id="59399" name="文本框 59398"/>
          <p:cNvSpPr txBox="1"/>
          <p:nvPr/>
        </p:nvSpPr>
        <p:spPr>
          <a:xfrm>
            <a:off x="250825" y="2278063"/>
            <a:ext cx="2736850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0000FF"/>
                </a:solidFill>
                <a:latin typeface="Gulim" pitchFamily="2" charset="-127"/>
                <a:ea typeface="黑体" panose="02010609060101010101" pitchFamily="2" charset="-122"/>
              </a:rPr>
              <a:t>六国灭亡史实</a:t>
            </a:r>
          </a:p>
        </p:txBody>
      </p:sp>
      <p:sp>
        <p:nvSpPr>
          <p:cNvPr id="59400" name="直接连接符 59399"/>
          <p:cNvSpPr/>
          <p:nvPr/>
        </p:nvSpPr>
        <p:spPr>
          <a:xfrm>
            <a:off x="3132138" y="2709863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9401" name="直接连接符 59400"/>
          <p:cNvSpPr/>
          <p:nvPr/>
        </p:nvSpPr>
        <p:spPr>
          <a:xfrm>
            <a:off x="4932363" y="2709863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9402" name="文本框 59401"/>
          <p:cNvSpPr txBox="1"/>
          <p:nvPr/>
        </p:nvSpPr>
        <p:spPr>
          <a:xfrm>
            <a:off x="3563938" y="2349500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例证法</a:t>
            </a:r>
          </a:p>
        </p:txBody>
      </p:sp>
      <p:sp>
        <p:nvSpPr>
          <p:cNvPr id="59403" name="文本框 59402"/>
          <p:cNvSpPr txBox="1"/>
          <p:nvPr/>
        </p:nvSpPr>
        <p:spPr>
          <a:xfrm>
            <a:off x="5508625" y="2420938"/>
            <a:ext cx="3167063" cy="57943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证明观点正确性</a:t>
            </a:r>
          </a:p>
        </p:txBody>
      </p:sp>
      <p:sp>
        <p:nvSpPr>
          <p:cNvPr id="59404" name="文本框 59403"/>
          <p:cNvSpPr txBox="1"/>
          <p:nvPr/>
        </p:nvSpPr>
        <p:spPr>
          <a:xfrm>
            <a:off x="0" y="3213100"/>
            <a:ext cx="2916238" cy="1066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0000FF"/>
                </a:solidFill>
                <a:latin typeface="Gulim" pitchFamily="2" charset="-127"/>
                <a:ea typeface="黑体" panose="02010609060101010101" pitchFamily="2" charset="-122"/>
              </a:rPr>
              <a:t>秦与六国、六国之间的对比</a:t>
            </a:r>
          </a:p>
        </p:txBody>
      </p:sp>
      <p:sp>
        <p:nvSpPr>
          <p:cNvPr id="59405" name="直接连接符 59404"/>
          <p:cNvSpPr/>
          <p:nvPr/>
        </p:nvSpPr>
        <p:spPr>
          <a:xfrm>
            <a:off x="3059113" y="3717925"/>
            <a:ext cx="3603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9406" name="文本框 59405"/>
          <p:cNvSpPr txBox="1"/>
          <p:nvPr/>
        </p:nvSpPr>
        <p:spPr>
          <a:xfrm>
            <a:off x="3563938" y="3429000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对比法</a:t>
            </a:r>
          </a:p>
        </p:txBody>
      </p:sp>
      <p:sp>
        <p:nvSpPr>
          <p:cNvPr id="59407" name="直接连接符 59406"/>
          <p:cNvSpPr/>
          <p:nvPr/>
        </p:nvSpPr>
        <p:spPr>
          <a:xfrm>
            <a:off x="5076825" y="3717925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59408" name="文本框 59407"/>
          <p:cNvSpPr txBox="1"/>
          <p:nvPr/>
        </p:nvSpPr>
        <p:spPr>
          <a:xfrm>
            <a:off x="5651500" y="3429000"/>
            <a:ext cx="3168650" cy="5794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000000"/>
                </a:solidFill>
                <a:latin typeface="Gulim" pitchFamily="2" charset="-127"/>
                <a:ea typeface="黑体" panose="02010609060101010101" pitchFamily="2" charset="-122"/>
              </a:rPr>
              <a:t>证明破灭必然性</a:t>
            </a:r>
          </a:p>
        </p:txBody>
      </p:sp>
      <p:sp>
        <p:nvSpPr>
          <p:cNvPr id="59409" name="文本框 59408"/>
          <p:cNvSpPr txBox="1"/>
          <p:nvPr/>
        </p:nvSpPr>
        <p:spPr>
          <a:xfrm>
            <a:off x="2771775" y="4365625"/>
            <a:ext cx="5184775" cy="2041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因果论证（第一段）</a:t>
            </a:r>
          </a:p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比喻论证（第三段）</a:t>
            </a:r>
          </a:p>
          <a:p>
            <a:pPr eaLnBrk="0" hangingPunct="0">
              <a:spcBef>
                <a:spcPct val="50000"/>
              </a:spcBef>
            </a:pPr>
            <a:r>
              <a:rPr lang="ko-KR" altLang="en-US" sz="3200">
                <a:solidFill>
                  <a:srgbClr val="FF0000"/>
                </a:solidFill>
                <a:latin typeface="Gulim" pitchFamily="2" charset="-127"/>
                <a:ea typeface="黑体" panose="02010609060101010101" pitchFamily="2" charset="-122"/>
              </a:rPr>
              <a:t>假设论证（第四段）</a:t>
            </a:r>
          </a:p>
        </p:txBody>
      </p:sp>
      <p:sp>
        <p:nvSpPr>
          <p:cNvPr id="59410" name="文本框 59409"/>
          <p:cNvSpPr txBox="1"/>
          <p:nvPr/>
        </p:nvSpPr>
        <p:spPr>
          <a:xfrm>
            <a:off x="2987675" y="117475"/>
            <a:ext cx="3124200" cy="762000"/>
          </a:xfrm>
          <a:prstGeom prst="rect">
            <a:avLst/>
          </a:prstGeom>
          <a:solidFill>
            <a:srgbClr val="FFFF00">
              <a:alpha val="100000"/>
            </a:srgbClr>
          </a:solidFill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ko-KR" altLang="en-US" sz="4400">
                <a:solidFill>
                  <a:srgbClr val="000000"/>
                </a:solidFill>
                <a:latin typeface="方正行楷简体" charset="-122"/>
                <a:ea typeface="方正行楷简体" charset="-122"/>
              </a:rPr>
              <a:t>论 证 方 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8" grpId="0"/>
      <p:bldP spid="59402" grpId="0"/>
      <p:bldP spid="59403" grpId="0"/>
      <p:bldP spid="59406" grpId="0"/>
      <p:bldP spid="59408" grpId="0"/>
      <p:bldP spid="5940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0418" name="图片 60417" descr="写作特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76600" cy="77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矩形 60418"/>
          <p:cNvSpPr/>
          <p:nvPr/>
        </p:nvSpPr>
        <p:spPr>
          <a:xfrm>
            <a:off x="755650" y="1196975"/>
            <a:ext cx="60388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⑴借古讽今，切中时弊；</a:t>
            </a:r>
          </a:p>
        </p:txBody>
      </p:sp>
      <p:sp>
        <p:nvSpPr>
          <p:cNvPr id="60420" name="矩形 60419"/>
          <p:cNvSpPr/>
          <p:nvPr/>
        </p:nvSpPr>
        <p:spPr>
          <a:xfrm>
            <a:off x="755650" y="2565400"/>
            <a:ext cx="612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⑵论点鲜明，论据严密；</a:t>
            </a:r>
          </a:p>
        </p:txBody>
      </p:sp>
      <p:sp>
        <p:nvSpPr>
          <p:cNvPr id="60421" name="矩形 60420"/>
          <p:cNvSpPr/>
          <p:nvPr/>
        </p:nvSpPr>
        <p:spPr>
          <a:xfrm>
            <a:off x="755650" y="3860800"/>
            <a:ext cx="61928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⑶语言生动，气势充沛。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  <p:bldP spid="6042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2" name="Rectangle 3"/>
          <p:cNvSpPr/>
          <p:nvPr/>
        </p:nvSpPr>
        <p:spPr>
          <a:xfrm>
            <a:off x="2627313" y="908050"/>
            <a:ext cx="3889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/>
            <a:r>
              <a:rPr lang="zh-CN" altLang="en-US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通假字</a:t>
            </a:r>
          </a:p>
        </p:txBody>
      </p:sp>
      <p:sp>
        <p:nvSpPr>
          <p:cNvPr id="61443" name="Rectangle 4"/>
          <p:cNvSpPr/>
          <p:nvPr/>
        </p:nvSpPr>
        <p:spPr>
          <a:xfrm>
            <a:off x="468313" y="1700213"/>
            <a:ext cx="57785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暴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霜露，斩荆棘</a:t>
            </a:r>
          </a:p>
          <a:p>
            <a:pPr latinLnBrk="0">
              <a:lnSpc>
                <a:spcPct val="120000"/>
              </a:lnSpc>
            </a:pP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0">
              <a:lnSpc>
                <a:spcPct val="120000"/>
              </a:lnSpc>
            </a:pP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）暴秦之欲无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厌</a:t>
            </a:r>
          </a:p>
        </p:txBody>
      </p:sp>
      <p:sp>
        <p:nvSpPr>
          <p:cNvPr id="61444" name="Text Box 5"/>
          <p:cNvSpPr txBox="1"/>
          <p:nvPr/>
        </p:nvSpPr>
        <p:spPr>
          <a:xfrm>
            <a:off x="1258888" y="2359025"/>
            <a:ext cx="71104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暴”同“曝”。读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pù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，晒，引申为“暴露”，意为“冒着”。</a:t>
            </a:r>
          </a:p>
        </p:txBody>
      </p:sp>
      <p:sp>
        <p:nvSpPr>
          <p:cNvPr id="61445" name="Text Box 6"/>
          <p:cNvSpPr txBox="1"/>
          <p:nvPr/>
        </p:nvSpPr>
        <p:spPr>
          <a:xfrm>
            <a:off x="1258888" y="4005263"/>
            <a:ext cx="68421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厌”同“餍”。读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yàn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，满足。</a:t>
            </a:r>
          </a:p>
        </p:txBody>
      </p:sp>
      <p:pic>
        <p:nvPicPr>
          <p:cNvPr id="61446" name="图片 61445" descr="文言知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419475" cy="81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Rectangle 2"/>
          <p:cNvSpPr/>
          <p:nvPr/>
        </p:nvSpPr>
        <p:spPr>
          <a:xfrm>
            <a:off x="1235075" y="1354138"/>
            <a:ext cx="5794375" cy="4705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六国破灭，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非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兵不利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觉今是而昨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非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非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有仲尼、墨翟之贤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谪戍之众，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非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抗于九国之师也</a:t>
            </a:r>
            <a:endParaRPr lang="zh-CN" altLang="en-US" sz="1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0">
              <a:lnSpc>
                <a:spcPct val="120000"/>
              </a:lnSpc>
            </a:pPr>
            <a:endParaRPr lang="zh-CN" altLang="en-US" sz="1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曰：六国互丧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一食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尽粟一石  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以为死，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以为亡 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当与秦相较，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未易量</a:t>
            </a:r>
          </a:p>
        </p:txBody>
      </p:sp>
      <p:sp>
        <p:nvSpPr>
          <p:cNvPr id="62467" name="Rectangle 3"/>
          <p:cNvSpPr/>
          <p:nvPr/>
        </p:nvSpPr>
        <p:spPr>
          <a:xfrm>
            <a:off x="5032375" y="1427163"/>
            <a:ext cx="123666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不是</a:t>
            </a:r>
          </a:p>
        </p:txBody>
      </p:sp>
      <p:sp>
        <p:nvSpPr>
          <p:cNvPr id="62468" name="Rectangle 4"/>
          <p:cNvSpPr/>
          <p:nvPr/>
        </p:nvSpPr>
        <p:spPr>
          <a:xfrm>
            <a:off x="6496050" y="3082925"/>
            <a:ext cx="223361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不能</a:t>
            </a:r>
          </a:p>
        </p:txBody>
      </p:sp>
      <p:sp>
        <p:nvSpPr>
          <p:cNvPr id="62469" name="Rectangle 5"/>
          <p:cNvSpPr/>
          <p:nvPr/>
        </p:nvSpPr>
        <p:spPr>
          <a:xfrm>
            <a:off x="5133975" y="3736975"/>
            <a:ext cx="123666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有人</a:t>
            </a:r>
          </a:p>
        </p:txBody>
      </p:sp>
      <p:sp>
        <p:nvSpPr>
          <p:cNvPr id="62470" name="Rectangle 6"/>
          <p:cNvSpPr/>
          <p:nvPr/>
        </p:nvSpPr>
        <p:spPr>
          <a:xfrm>
            <a:off x="4264025" y="4411663"/>
            <a:ext cx="27320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有时，偶或</a:t>
            </a:r>
          </a:p>
        </p:txBody>
      </p:sp>
      <p:sp>
        <p:nvSpPr>
          <p:cNvPr id="62471" name="Rectangle 7"/>
          <p:cNvSpPr/>
          <p:nvPr/>
        </p:nvSpPr>
        <p:spPr>
          <a:xfrm>
            <a:off x="5127625" y="4941888"/>
            <a:ext cx="357981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有的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</a:p>
        </p:txBody>
      </p:sp>
      <p:sp>
        <p:nvSpPr>
          <p:cNvPr id="62472" name="Rectangle 8"/>
          <p:cNvSpPr/>
          <p:nvPr/>
        </p:nvSpPr>
        <p:spPr>
          <a:xfrm>
            <a:off x="5435600" y="5589588"/>
            <a:ext cx="27320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或许，也许</a:t>
            </a:r>
          </a:p>
        </p:txBody>
      </p:sp>
      <p:sp>
        <p:nvSpPr>
          <p:cNvPr id="62473" name="AutoShape 9"/>
          <p:cNvSpPr/>
          <p:nvPr/>
        </p:nvSpPr>
        <p:spPr>
          <a:xfrm>
            <a:off x="1116013" y="1700213"/>
            <a:ext cx="215900" cy="1873250"/>
          </a:xfrm>
          <a:prstGeom prst="leftBrace">
            <a:avLst>
              <a:gd name="adj1" fmla="val 7230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anchor="ctr" anchorCtr="0">
            <a:spAutoFit/>
          </a:bodyPr>
          <a:lstStyle/>
          <a:p>
            <a:pPr latinLnBrk="0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2474" name="Text Box 10"/>
          <p:cNvSpPr txBox="1"/>
          <p:nvPr/>
        </p:nvSpPr>
        <p:spPr>
          <a:xfrm>
            <a:off x="404813" y="2290763"/>
            <a:ext cx="71913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>
              <a:spcBef>
                <a:spcPct val="50000"/>
              </a:spcBef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非</a:t>
            </a:r>
          </a:p>
        </p:txBody>
      </p:sp>
      <p:sp>
        <p:nvSpPr>
          <p:cNvPr id="62475" name="AutoShape 11"/>
          <p:cNvSpPr/>
          <p:nvPr/>
        </p:nvSpPr>
        <p:spPr>
          <a:xfrm>
            <a:off x="1116013" y="4149725"/>
            <a:ext cx="215900" cy="1873250"/>
          </a:xfrm>
          <a:prstGeom prst="leftBrace">
            <a:avLst>
              <a:gd name="adj1" fmla="val 7230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anchor="ctr" anchorCtr="0">
            <a:spAutoFit/>
          </a:bodyPr>
          <a:lstStyle/>
          <a:p>
            <a:pPr latinLnBrk="0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2476" name="Text Box 12"/>
          <p:cNvSpPr txBox="1"/>
          <p:nvPr/>
        </p:nvSpPr>
        <p:spPr>
          <a:xfrm>
            <a:off x="404813" y="4740275"/>
            <a:ext cx="71913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>
              <a:spcBef>
                <a:spcPct val="50000"/>
              </a:spcBef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</a:p>
        </p:txBody>
      </p:sp>
      <p:sp>
        <p:nvSpPr>
          <p:cNvPr id="62477" name="Rectangle 14"/>
          <p:cNvSpPr/>
          <p:nvPr/>
        </p:nvSpPr>
        <p:spPr>
          <a:xfrm>
            <a:off x="2987675" y="731838"/>
            <a:ext cx="3889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/>
            <a:r>
              <a:rPr lang="zh-CN" altLang="en-US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一词多义</a:t>
            </a:r>
          </a:p>
        </p:txBody>
      </p:sp>
      <p:sp>
        <p:nvSpPr>
          <p:cNvPr id="62478" name="Rectangle 15"/>
          <p:cNvSpPr/>
          <p:nvPr/>
        </p:nvSpPr>
        <p:spPr>
          <a:xfrm>
            <a:off x="3806825" y="1976438"/>
            <a:ext cx="123666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错误</a:t>
            </a:r>
          </a:p>
        </p:txBody>
      </p:sp>
      <p:sp>
        <p:nvSpPr>
          <p:cNvPr id="62479" name="Rectangle 16"/>
          <p:cNvSpPr/>
          <p:nvPr/>
        </p:nvSpPr>
        <p:spPr>
          <a:xfrm>
            <a:off x="4911725" y="2481263"/>
            <a:ext cx="123666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没有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  <p:bldP spid="62469" grpId="0"/>
      <p:bldP spid="62470" grpId="0"/>
      <p:bldP spid="62471" grpId="0"/>
      <p:bldP spid="62472" grpId="0"/>
      <p:bldP spid="62478" grpId="0"/>
      <p:bldP spid="6247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3490" name="Rectangle 2"/>
          <p:cNvSpPr/>
          <p:nvPr/>
        </p:nvSpPr>
        <p:spPr>
          <a:xfrm>
            <a:off x="1116013" y="1052513"/>
            <a:ext cx="4816475" cy="49244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大则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城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此言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诚不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已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吾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兄事之</a:t>
            </a:r>
          </a:p>
          <a:p>
            <a:pPr latinLnBrk="0">
              <a:lnSpc>
                <a:spcPct val="120000"/>
              </a:lnSpc>
            </a:pPr>
            <a:endParaRPr lang="zh-CN" altLang="en-US" sz="1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当与秦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较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狼不敢前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眈眈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向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王侯将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宁有种乎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会不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从许</a:t>
            </a:r>
          </a:p>
          <a:p>
            <a:pPr latinLnBrk="0">
              <a:lnSpc>
                <a:spcPct val="120000"/>
              </a:lnSpc>
            </a:pPr>
            <a:endParaRPr lang="en-US" altLang="zh-CN" sz="1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491" name="Rectangle 3"/>
          <p:cNvSpPr/>
          <p:nvPr/>
        </p:nvSpPr>
        <p:spPr>
          <a:xfrm>
            <a:off x="3365500" y="1081088"/>
            <a:ext cx="243046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得到，获得。</a:t>
            </a:r>
          </a:p>
        </p:txBody>
      </p:sp>
      <p:sp>
        <p:nvSpPr>
          <p:cNvPr id="63492" name="Rectangle 4"/>
          <p:cNvSpPr/>
          <p:nvPr/>
        </p:nvSpPr>
        <p:spPr>
          <a:xfrm>
            <a:off x="3365500" y="1584325"/>
            <a:ext cx="48783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适宜，得当，引申为正确。</a:t>
            </a:r>
          </a:p>
        </p:txBody>
      </p:sp>
      <p:sp>
        <p:nvSpPr>
          <p:cNvPr id="63493" name="Rectangle 5"/>
          <p:cNvSpPr/>
          <p:nvPr/>
        </p:nvSpPr>
        <p:spPr>
          <a:xfrm>
            <a:off x="3419475" y="2133600"/>
            <a:ext cx="261143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能够，可以。</a:t>
            </a:r>
          </a:p>
        </p:txBody>
      </p:sp>
      <p:sp>
        <p:nvSpPr>
          <p:cNvPr id="63494" name="Rectangle 6"/>
          <p:cNvSpPr/>
          <p:nvPr/>
        </p:nvSpPr>
        <p:spPr>
          <a:xfrm>
            <a:off x="3419475" y="2708275"/>
            <a:ext cx="448151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děi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，必须，应当。</a:t>
            </a:r>
          </a:p>
        </p:txBody>
      </p:sp>
      <p:sp>
        <p:nvSpPr>
          <p:cNvPr id="63495" name="Text Box 10"/>
          <p:cNvSpPr txBox="1"/>
          <p:nvPr/>
        </p:nvSpPr>
        <p:spPr>
          <a:xfrm>
            <a:off x="250825" y="1916113"/>
            <a:ext cx="71913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>
              <a:spcBef>
                <a:spcPct val="50000"/>
              </a:spcBef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</a:p>
        </p:txBody>
      </p:sp>
      <p:sp>
        <p:nvSpPr>
          <p:cNvPr id="63496" name="Text Box 12"/>
          <p:cNvSpPr txBox="1"/>
          <p:nvPr/>
        </p:nvSpPr>
        <p:spPr>
          <a:xfrm>
            <a:off x="250825" y="4437063"/>
            <a:ext cx="71913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>
              <a:spcBef>
                <a:spcPct val="50000"/>
              </a:spcBef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相</a:t>
            </a:r>
          </a:p>
        </p:txBody>
      </p:sp>
      <p:sp>
        <p:nvSpPr>
          <p:cNvPr id="63497" name="Rectangle 13"/>
          <p:cNvSpPr/>
          <p:nvPr/>
        </p:nvSpPr>
        <p:spPr>
          <a:xfrm>
            <a:off x="3851275" y="3500438"/>
            <a:ext cx="448151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互相。</a:t>
            </a:r>
          </a:p>
        </p:txBody>
      </p:sp>
      <p:sp>
        <p:nvSpPr>
          <p:cNvPr id="63498" name="Rectangle 14"/>
          <p:cNvSpPr/>
          <p:nvPr/>
        </p:nvSpPr>
        <p:spPr>
          <a:xfrm>
            <a:off x="5040313" y="4005263"/>
            <a:ext cx="445611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表动作只涉及一方，他。</a:t>
            </a:r>
          </a:p>
        </p:txBody>
      </p:sp>
      <p:sp>
        <p:nvSpPr>
          <p:cNvPr id="63499" name="Rectangle 15"/>
          <p:cNvSpPr/>
          <p:nvPr/>
        </p:nvSpPr>
        <p:spPr>
          <a:xfrm>
            <a:off x="4932363" y="4508500"/>
            <a:ext cx="445611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xiànɡ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，宰相。</a:t>
            </a:r>
          </a:p>
        </p:txBody>
      </p:sp>
      <p:sp>
        <p:nvSpPr>
          <p:cNvPr id="63500" name="Rectangle 16"/>
          <p:cNvSpPr/>
          <p:nvPr/>
        </p:nvSpPr>
        <p:spPr>
          <a:xfrm>
            <a:off x="3779838" y="5229225"/>
            <a:ext cx="445611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表动作只涉及一方，你。</a:t>
            </a:r>
          </a:p>
        </p:txBody>
      </p:sp>
      <p:sp>
        <p:nvSpPr>
          <p:cNvPr id="63501" name="左大括号 63500"/>
          <p:cNvSpPr/>
          <p:nvPr/>
        </p:nvSpPr>
        <p:spPr>
          <a:xfrm>
            <a:off x="1042988" y="1412875"/>
            <a:ext cx="73025" cy="1584325"/>
          </a:xfrm>
          <a:prstGeom prst="leftBrace">
            <a:avLst>
              <a:gd name="adj1" fmla="val 180797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502" name="左大括号 63501"/>
          <p:cNvSpPr/>
          <p:nvPr/>
        </p:nvSpPr>
        <p:spPr>
          <a:xfrm>
            <a:off x="1042988" y="3716338"/>
            <a:ext cx="73025" cy="1944687"/>
          </a:xfrm>
          <a:prstGeom prst="leftBrace">
            <a:avLst>
              <a:gd name="adj1" fmla="val 221920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3" grpId="0"/>
      <p:bldP spid="63494" grpId="0"/>
      <p:bldP spid="63497" grpId="0"/>
      <p:bldP spid="63498" grpId="0"/>
      <p:bldP spid="63499" grpId="0"/>
      <p:bldP spid="6350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4" name="Rectangle 2"/>
          <p:cNvSpPr/>
          <p:nvPr/>
        </p:nvSpPr>
        <p:spPr>
          <a:xfrm>
            <a:off x="1276350" y="1352550"/>
            <a:ext cx="4557713" cy="4668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诸侯之所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者</a:t>
            </a:r>
            <a:b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是故燕虽小国而后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广故数言欲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河曲智叟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以应 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0">
              <a:lnSpc>
                <a:spcPct val="120000"/>
              </a:lnSpc>
            </a:pPr>
            <a:br>
              <a:rPr lang="zh-CN" altLang="en-US" sz="1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以荆卿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计</a:t>
            </a:r>
            <a:b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邯郸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郡</a:t>
            </a:r>
            <a:b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秦人积威之所劫哉</a:t>
            </a:r>
            <a:b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国者无使为积威之所劫</a:t>
            </a:r>
          </a:p>
        </p:txBody>
      </p:sp>
      <p:sp>
        <p:nvSpPr>
          <p:cNvPr id="64515" name="Rectangle 3"/>
          <p:cNvSpPr/>
          <p:nvPr/>
        </p:nvSpPr>
        <p:spPr>
          <a:xfrm>
            <a:off x="5403850" y="1423988"/>
            <a:ext cx="356393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丧失，丢失</a:t>
            </a:r>
          </a:p>
        </p:txBody>
      </p:sp>
      <p:sp>
        <p:nvSpPr>
          <p:cNvPr id="64516" name="Rectangle 4"/>
          <p:cNvSpPr/>
          <p:nvPr/>
        </p:nvSpPr>
        <p:spPr>
          <a:xfrm>
            <a:off x="5435600" y="1989138"/>
            <a:ext cx="273526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灭亡</a:t>
            </a:r>
          </a:p>
        </p:txBody>
      </p:sp>
      <p:sp>
        <p:nvSpPr>
          <p:cNvPr id="64517" name="Rectangle 5"/>
          <p:cNvSpPr/>
          <p:nvPr/>
        </p:nvSpPr>
        <p:spPr>
          <a:xfrm>
            <a:off x="5435600" y="3860800"/>
            <a:ext cx="20510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作为</a:t>
            </a:r>
          </a:p>
        </p:txBody>
      </p:sp>
      <p:sp>
        <p:nvSpPr>
          <p:cNvPr id="64518" name="Rectangle 6"/>
          <p:cNvSpPr/>
          <p:nvPr/>
        </p:nvSpPr>
        <p:spPr>
          <a:xfrm>
            <a:off x="5580063" y="4437063"/>
            <a:ext cx="24193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成为</a:t>
            </a:r>
          </a:p>
        </p:txBody>
      </p:sp>
      <p:sp>
        <p:nvSpPr>
          <p:cNvPr id="64519" name="Text Box 7"/>
          <p:cNvSpPr txBox="1"/>
          <p:nvPr/>
        </p:nvSpPr>
        <p:spPr>
          <a:xfrm>
            <a:off x="5610225" y="4986338"/>
            <a:ext cx="22098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被，介词</a:t>
            </a:r>
          </a:p>
        </p:txBody>
      </p:sp>
      <p:sp>
        <p:nvSpPr>
          <p:cNvPr id="64520" name="Text Box 8"/>
          <p:cNvSpPr txBox="1"/>
          <p:nvPr/>
        </p:nvSpPr>
        <p:spPr>
          <a:xfrm>
            <a:off x="5795963" y="5516563"/>
            <a:ext cx="26670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治理</a:t>
            </a:r>
          </a:p>
        </p:txBody>
      </p:sp>
      <p:sp>
        <p:nvSpPr>
          <p:cNvPr id="64521" name="AutoShape 11"/>
          <p:cNvSpPr/>
          <p:nvPr/>
        </p:nvSpPr>
        <p:spPr>
          <a:xfrm>
            <a:off x="1116013" y="1700213"/>
            <a:ext cx="215900" cy="1873250"/>
          </a:xfrm>
          <a:prstGeom prst="leftBrace">
            <a:avLst>
              <a:gd name="adj1" fmla="val 7230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anchor="ctr" anchorCtr="0">
            <a:spAutoFit/>
          </a:bodyPr>
          <a:lstStyle/>
          <a:p>
            <a:pPr latinLnBrk="0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4522" name="AutoShape 12"/>
          <p:cNvSpPr/>
          <p:nvPr/>
        </p:nvSpPr>
        <p:spPr>
          <a:xfrm>
            <a:off x="1116013" y="4076700"/>
            <a:ext cx="215900" cy="1873250"/>
          </a:xfrm>
          <a:prstGeom prst="leftBrace">
            <a:avLst>
              <a:gd name="adj1" fmla="val 72303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anchor="ctr" anchorCtr="0">
            <a:spAutoFit/>
          </a:bodyPr>
          <a:lstStyle/>
          <a:p>
            <a:pPr latinLnBrk="0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4523" name="Rectangle 13"/>
          <p:cNvSpPr/>
          <p:nvPr/>
        </p:nvSpPr>
        <p:spPr>
          <a:xfrm>
            <a:off x="5508625" y="2565400"/>
            <a:ext cx="273526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逃亡</a:t>
            </a:r>
          </a:p>
        </p:txBody>
      </p:sp>
      <p:sp>
        <p:nvSpPr>
          <p:cNvPr id="64524" name="Rectangle 14"/>
          <p:cNvSpPr/>
          <p:nvPr/>
        </p:nvSpPr>
        <p:spPr>
          <a:xfrm>
            <a:off x="5435600" y="3141663"/>
            <a:ext cx="40322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通“无”，没有</a:t>
            </a:r>
          </a:p>
        </p:txBody>
      </p:sp>
      <p:sp>
        <p:nvSpPr>
          <p:cNvPr id="64525" name="Text Box 15"/>
          <p:cNvSpPr txBox="1"/>
          <p:nvPr/>
        </p:nvSpPr>
        <p:spPr>
          <a:xfrm>
            <a:off x="434975" y="2289175"/>
            <a:ext cx="71913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>
              <a:spcBef>
                <a:spcPct val="50000"/>
              </a:spcBef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亡</a:t>
            </a:r>
          </a:p>
        </p:txBody>
      </p:sp>
      <p:sp>
        <p:nvSpPr>
          <p:cNvPr id="64526" name="Text Box 16"/>
          <p:cNvSpPr txBox="1"/>
          <p:nvPr/>
        </p:nvSpPr>
        <p:spPr>
          <a:xfrm>
            <a:off x="434975" y="4664075"/>
            <a:ext cx="71913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>
              <a:spcBef>
                <a:spcPct val="50000"/>
              </a:spcBef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  <p:bldP spid="64516" grpId="0" build="p"/>
      <p:bldP spid="64517" grpId="0" build="p"/>
      <p:bldP spid="64518" grpId="0" build="p"/>
      <p:bldP spid="64519" grpId="0" build="p"/>
      <p:bldP spid="64520" grpId="0" build="p"/>
      <p:bldP spid="64523" grpId="0" build="p"/>
      <p:bldP spid="64524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5538" name="Rectangle 10"/>
          <p:cNvSpPr/>
          <p:nvPr/>
        </p:nvSpPr>
        <p:spPr>
          <a:xfrm>
            <a:off x="1476375" y="1484313"/>
            <a:ext cx="5354638" cy="462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lnSpc>
                <a:spcPct val="110000"/>
              </a:lnSpc>
            </a:pP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燕赵之君，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始</a:t>
            </a: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有远略</a:t>
            </a:r>
          </a:p>
          <a:p>
            <a:pPr latinLnBrk="0">
              <a:lnSpc>
                <a:spcPct val="110000"/>
              </a:lnSpc>
            </a:pP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始</a:t>
            </a: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速祸焉</a:t>
            </a:r>
          </a:p>
          <a:p>
            <a:pPr latinLnBrk="0">
              <a:lnSpc>
                <a:spcPct val="110000"/>
              </a:lnSpc>
            </a:pPr>
            <a:endParaRPr lang="zh-CN" altLang="en-US" sz="1000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atinLnBrk="0">
              <a:lnSpc>
                <a:spcPct val="110000"/>
              </a:lnSpc>
            </a:pP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</a:t>
            </a: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继五国迁灭</a:t>
            </a:r>
          </a:p>
          <a:p>
            <a:pPr latinLnBrk="0">
              <a:lnSpc>
                <a:spcPct val="110000"/>
              </a:lnSpc>
            </a:pP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惜其用武而不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</a:t>
            </a: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也</a:t>
            </a:r>
          </a:p>
          <a:p>
            <a:pPr latinLnBrk="0">
              <a:lnSpc>
                <a:spcPct val="110000"/>
              </a:lnSpc>
            </a:pPr>
            <a:endParaRPr lang="zh-CN" altLang="en-US" sz="1000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atinLnBrk="0">
              <a:lnSpc>
                <a:spcPct val="110000"/>
              </a:lnSpc>
            </a:pP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故</a:t>
            </a: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曰</a:t>
            </a:r>
            <a:r>
              <a:rPr lang="zh-CN" altLang="en-US" sz="3000" b="1">
                <a:latin typeface="宋体" panose="0201060003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弊在赂秦也</a:t>
            </a:r>
            <a:r>
              <a:rPr lang="zh-CN" altLang="en-US" sz="3000" b="1">
                <a:latin typeface="宋体" panose="02010600030101010101" pitchFamily="2" charset="-122"/>
                <a:ea typeface="黑体" panose="02010609060101010101" pitchFamily="2" charset="-122"/>
              </a:rPr>
              <a:t>”</a:t>
            </a:r>
            <a:endParaRPr lang="zh-CN" altLang="en-US" sz="3000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atinLnBrk="0">
              <a:lnSpc>
                <a:spcPct val="110000"/>
              </a:lnSpc>
            </a:pP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从六国破亡之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故</a:t>
            </a: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事</a:t>
            </a:r>
          </a:p>
          <a:p>
            <a:pPr latinLnBrk="0">
              <a:lnSpc>
                <a:spcPct val="110000"/>
              </a:lnSpc>
            </a:pPr>
            <a:endParaRPr lang="zh-CN" altLang="en-US" sz="1000" b="1">
              <a:latin typeface="Times New Roman" panose="02020603050405020304" pitchFamily="2" charset="0"/>
              <a:ea typeface="黑体" panose="02010609060101010101" pitchFamily="2" charset="-122"/>
            </a:endParaRPr>
          </a:p>
          <a:p>
            <a:pPr latinLnBrk="0">
              <a:lnSpc>
                <a:spcPct val="110000"/>
              </a:lnSpc>
            </a:pP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强弱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胜</a:t>
            </a: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负已判矣</a:t>
            </a:r>
          </a:p>
          <a:p>
            <a:pPr latinLnBrk="0">
              <a:lnSpc>
                <a:spcPct val="110000"/>
              </a:lnSpc>
            </a:pP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而犹有可以不赂而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胜</a:t>
            </a: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之之势</a:t>
            </a:r>
          </a:p>
        </p:txBody>
      </p:sp>
      <p:sp>
        <p:nvSpPr>
          <p:cNvPr id="65539" name="Text Box 2"/>
          <p:cNvSpPr txBox="1"/>
          <p:nvPr/>
        </p:nvSpPr>
        <p:spPr>
          <a:xfrm>
            <a:off x="5076825" y="1557338"/>
            <a:ext cx="35814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起初，副词</a:t>
            </a:r>
          </a:p>
        </p:txBody>
      </p:sp>
      <p:sp>
        <p:nvSpPr>
          <p:cNvPr id="65540" name="Text Box 3"/>
          <p:cNvSpPr txBox="1"/>
          <p:nvPr/>
        </p:nvSpPr>
        <p:spPr>
          <a:xfrm>
            <a:off x="3071813" y="2033588"/>
            <a:ext cx="38862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才，副词</a:t>
            </a:r>
          </a:p>
        </p:txBody>
      </p:sp>
      <p:sp>
        <p:nvSpPr>
          <p:cNvPr id="65541" name="Text Box 4"/>
          <p:cNvSpPr txBox="1"/>
          <p:nvPr/>
        </p:nvSpPr>
        <p:spPr>
          <a:xfrm>
            <a:off x="3986213" y="2708275"/>
            <a:ext cx="27432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终于，副词</a:t>
            </a:r>
          </a:p>
        </p:txBody>
      </p:sp>
      <p:sp>
        <p:nvSpPr>
          <p:cNvPr id="65542" name="Text Box 5"/>
          <p:cNvSpPr txBox="1"/>
          <p:nvPr/>
        </p:nvSpPr>
        <p:spPr>
          <a:xfrm>
            <a:off x="4787900" y="3213100"/>
            <a:ext cx="37338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坚持到底，名→动</a:t>
            </a:r>
          </a:p>
        </p:txBody>
      </p:sp>
      <p:sp>
        <p:nvSpPr>
          <p:cNvPr id="65543" name="Text Box 6"/>
          <p:cNvSpPr txBox="1"/>
          <p:nvPr/>
        </p:nvSpPr>
        <p:spPr>
          <a:xfrm>
            <a:off x="4932363" y="3933825"/>
            <a:ext cx="404971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所以，因此，连词</a:t>
            </a:r>
          </a:p>
        </p:txBody>
      </p:sp>
      <p:sp>
        <p:nvSpPr>
          <p:cNvPr id="65544" name="Text Box 7"/>
          <p:cNvSpPr txBox="1"/>
          <p:nvPr/>
        </p:nvSpPr>
        <p:spPr>
          <a:xfrm>
            <a:off x="4930775" y="4446588"/>
            <a:ext cx="29718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旧，形容词</a:t>
            </a:r>
          </a:p>
        </p:txBody>
      </p:sp>
      <p:sp>
        <p:nvSpPr>
          <p:cNvPr id="65545" name="Text Box 8"/>
          <p:cNvSpPr txBox="1"/>
          <p:nvPr/>
        </p:nvSpPr>
        <p:spPr>
          <a:xfrm>
            <a:off x="4302125" y="5111750"/>
            <a:ext cx="41148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胜利，形容词</a:t>
            </a:r>
          </a:p>
        </p:txBody>
      </p:sp>
      <p:sp>
        <p:nvSpPr>
          <p:cNvPr id="65546" name="Text Box 9"/>
          <p:cNvSpPr txBox="1"/>
          <p:nvPr/>
        </p:nvSpPr>
        <p:spPr>
          <a:xfrm>
            <a:off x="6283325" y="5651500"/>
            <a:ext cx="28606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战胜，形→动</a:t>
            </a:r>
          </a:p>
        </p:txBody>
      </p:sp>
      <p:sp>
        <p:nvSpPr>
          <p:cNvPr id="65547" name="AutoShape 13"/>
          <p:cNvSpPr/>
          <p:nvPr/>
        </p:nvSpPr>
        <p:spPr>
          <a:xfrm>
            <a:off x="1106488" y="1700213"/>
            <a:ext cx="215900" cy="792162"/>
          </a:xfrm>
          <a:prstGeom prst="leftBrace">
            <a:avLst>
              <a:gd name="adj1" fmla="val 305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anchor="ctr" anchorCtr="0">
            <a:spAutoFit/>
          </a:bodyPr>
          <a:lstStyle/>
          <a:p>
            <a:pPr latinLnBrk="0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5548" name="Text Box 14"/>
          <p:cNvSpPr txBox="1"/>
          <p:nvPr/>
        </p:nvSpPr>
        <p:spPr>
          <a:xfrm>
            <a:off x="460375" y="1720850"/>
            <a:ext cx="71913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始</a:t>
            </a:r>
          </a:p>
        </p:txBody>
      </p:sp>
      <p:sp>
        <p:nvSpPr>
          <p:cNvPr id="65549" name="AutoShape 15"/>
          <p:cNvSpPr/>
          <p:nvPr/>
        </p:nvSpPr>
        <p:spPr>
          <a:xfrm>
            <a:off x="1116013" y="2906713"/>
            <a:ext cx="215900" cy="792162"/>
          </a:xfrm>
          <a:prstGeom prst="leftBrace">
            <a:avLst>
              <a:gd name="adj1" fmla="val 305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anchor="ctr" anchorCtr="0">
            <a:spAutoFit/>
          </a:bodyPr>
          <a:lstStyle/>
          <a:p>
            <a:pPr latinLnBrk="0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5550" name="Text Box 16"/>
          <p:cNvSpPr txBox="1"/>
          <p:nvPr/>
        </p:nvSpPr>
        <p:spPr>
          <a:xfrm>
            <a:off x="460375" y="2962275"/>
            <a:ext cx="71913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终</a:t>
            </a:r>
          </a:p>
        </p:txBody>
      </p:sp>
      <p:sp>
        <p:nvSpPr>
          <p:cNvPr id="65551" name="AutoShape 17"/>
          <p:cNvSpPr/>
          <p:nvPr/>
        </p:nvSpPr>
        <p:spPr>
          <a:xfrm>
            <a:off x="1114425" y="4076700"/>
            <a:ext cx="215900" cy="792163"/>
          </a:xfrm>
          <a:prstGeom prst="leftBrace">
            <a:avLst>
              <a:gd name="adj1" fmla="val 305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anchor="ctr" anchorCtr="0">
            <a:spAutoFit/>
          </a:bodyPr>
          <a:lstStyle/>
          <a:p>
            <a:pPr latinLnBrk="0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5552" name="Text Box 18"/>
          <p:cNvSpPr txBox="1"/>
          <p:nvPr/>
        </p:nvSpPr>
        <p:spPr>
          <a:xfrm>
            <a:off x="460375" y="4149725"/>
            <a:ext cx="71913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故</a:t>
            </a:r>
          </a:p>
        </p:txBody>
      </p:sp>
      <p:sp>
        <p:nvSpPr>
          <p:cNvPr id="65553" name="AutoShape 19"/>
          <p:cNvSpPr/>
          <p:nvPr/>
        </p:nvSpPr>
        <p:spPr>
          <a:xfrm>
            <a:off x="1114425" y="5229225"/>
            <a:ext cx="215900" cy="792163"/>
          </a:xfrm>
          <a:prstGeom prst="leftBrace">
            <a:avLst>
              <a:gd name="adj1" fmla="val 3057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anchor="ctr" anchorCtr="0">
            <a:spAutoFit/>
          </a:bodyPr>
          <a:lstStyle/>
          <a:p>
            <a:pPr latinLnBrk="0"/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65554" name="Text Box 20"/>
          <p:cNvSpPr txBox="1"/>
          <p:nvPr/>
        </p:nvSpPr>
        <p:spPr>
          <a:xfrm>
            <a:off x="468313" y="5337175"/>
            <a:ext cx="719137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>
              <a:spcBef>
                <a:spcPct val="50000"/>
              </a:spcBef>
            </a:pPr>
            <a:r>
              <a:rPr lang="zh-CN" altLang="en-US" sz="3000" b="1">
                <a:latin typeface="Times New Roman" panose="02020603050405020304" pitchFamily="2" charset="0"/>
                <a:ea typeface="黑体" panose="02010609060101010101" pitchFamily="2" charset="-122"/>
              </a:rPr>
              <a:t>胜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  <p:bldP spid="65540" grpId="0"/>
      <p:bldP spid="65541" grpId="0"/>
      <p:bldP spid="65542" grpId="0"/>
      <p:bldP spid="65543" grpId="0"/>
      <p:bldP spid="65544" grpId="0"/>
      <p:bldP spid="65545" grpId="0"/>
      <p:bldP spid="6554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2" name="Rectangle 2"/>
          <p:cNvSpPr/>
          <p:nvPr/>
        </p:nvSpPr>
        <p:spPr>
          <a:xfrm>
            <a:off x="609600" y="1592263"/>
            <a:ext cx="4648200" cy="434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atinLnBrk="0">
              <a:spcBef>
                <a:spcPct val="20000"/>
              </a:spcBef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⑴ 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其实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百倍</a:t>
            </a:r>
          </a:p>
          <a:p>
            <a:pPr latinLnBrk="0">
              <a:spcBef>
                <a:spcPct val="20000"/>
              </a:spcBef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⑵ 思厥先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祖父</a:t>
            </a:r>
          </a:p>
          <a:p>
            <a:pPr latinLnBrk="0">
              <a:spcBef>
                <a:spcPct val="20000"/>
              </a:spcBef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⑶ 始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速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祸焉</a:t>
            </a:r>
          </a:p>
          <a:p>
            <a:pPr latinLnBrk="0">
              <a:spcBef>
                <a:spcPct val="20000"/>
              </a:spcBef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⑷ 可谓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智力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孤危</a:t>
            </a:r>
          </a:p>
          <a:p>
            <a:pPr latinLnBrk="0">
              <a:spcBef>
                <a:spcPct val="20000"/>
              </a:spcBef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⑸ 而从六国破灭之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故事</a:t>
            </a:r>
          </a:p>
          <a:p>
            <a:pPr latinLnBrk="0">
              <a:spcBef>
                <a:spcPct val="20000"/>
              </a:spcBef>
            </a:pPr>
            <a:endParaRPr lang="zh-CN" altLang="en-US" sz="3000" b="1">
              <a:solidFill>
                <a:srgbClr val="8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0">
              <a:spcBef>
                <a:spcPct val="20000"/>
              </a:spcBef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⑹ 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至于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颠覆</a:t>
            </a:r>
          </a:p>
          <a:p>
            <a:pPr latinLnBrk="0">
              <a:spcBef>
                <a:spcPct val="20000"/>
              </a:spcBef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⑺ 后秦击赵者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再</a:t>
            </a:r>
            <a:r>
              <a:rPr lang="zh-CN" altLang="en-US" sz="3000" b="1">
                <a:solidFill>
                  <a:srgbClr val="99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66563" name="Text Box 3"/>
          <p:cNvSpPr txBox="1"/>
          <p:nvPr/>
        </p:nvSpPr>
        <p:spPr>
          <a:xfrm>
            <a:off x="2987675" y="1557338"/>
            <a:ext cx="42481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那实际情况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实际上</a:t>
            </a:r>
          </a:p>
        </p:txBody>
      </p:sp>
      <p:sp>
        <p:nvSpPr>
          <p:cNvPr id="66564" name="Text Box 4"/>
          <p:cNvSpPr txBox="1"/>
          <p:nvPr/>
        </p:nvSpPr>
        <p:spPr>
          <a:xfrm>
            <a:off x="3276600" y="2133600"/>
            <a:ext cx="55435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祖辈和父辈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指父亲的父亲</a:t>
            </a:r>
          </a:p>
        </p:txBody>
      </p:sp>
      <p:sp>
        <p:nvSpPr>
          <p:cNvPr id="66565" name="Text Box 5"/>
          <p:cNvSpPr txBox="1"/>
          <p:nvPr/>
        </p:nvSpPr>
        <p:spPr>
          <a:xfrm>
            <a:off x="2951163" y="2709863"/>
            <a:ext cx="33496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招致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指速度快</a:t>
            </a:r>
          </a:p>
        </p:txBody>
      </p:sp>
      <p:sp>
        <p:nvSpPr>
          <p:cNvPr id="66566" name="Text Box 6"/>
          <p:cNvSpPr txBox="1"/>
          <p:nvPr/>
        </p:nvSpPr>
        <p:spPr>
          <a:xfrm>
            <a:off x="3708400" y="3171825"/>
            <a:ext cx="5186363" cy="617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lnSpc>
                <a:spcPct val="115000"/>
              </a:lnSpc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智谋和力量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理解事物的能力</a:t>
            </a:r>
            <a:r>
              <a:rPr lang="zh-CN" altLang="en-US" sz="300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66567" name="Text Box 7"/>
          <p:cNvSpPr txBox="1"/>
          <p:nvPr/>
        </p:nvSpPr>
        <p:spPr>
          <a:xfrm>
            <a:off x="612775" y="3716338"/>
            <a:ext cx="81359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lnSpc>
                <a:spcPct val="120000"/>
              </a:lnSpc>
            </a:pPr>
            <a:r>
              <a:rPr lang="en-US" altLang="zh-CN" sz="3000" b="1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前例、旧事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今指真实的或虚构的有人物有情节的事情</a:t>
            </a:r>
          </a:p>
        </p:txBody>
      </p:sp>
      <p:sp>
        <p:nvSpPr>
          <p:cNvPr id="66568" name="Rectangle 9"/>
          <p:cNvSpPr/>
          <p:nvPr/>
        </p:nvSpPr>
        <p:spPr>
          <a:xfrm>
            <a:off x="2700338" y="692150"/>
            <a:ext cx="3889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/>
            <a:r>
              <a:rPr lang="zh-CN" altLang="en-US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古今异义</a:t>
            </a:r>
          </a:p>
        </p:txBody>
      </p:sp>
      <p:sp>
        <p:nvSpPr>
          <p:cNvPr id="66569" name="Rectangle 10"/>
          <p:cNvSpPr/>
          <p:nvPr/>
        </p:nvSpPr>
        <p:spPr>
          <a:xfrm>
            <a:off x="2919413" y="4868863"/>
            <a:ext cx="5540375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终究，到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结局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表示另提一事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66570" name="Rectangle 11"/>
          <p:cNvSpPr/>
          <p:nvPr/>
        </p:nvSpPr>
        <p:spPr>
          <a:xfrm>
            <a:off x="3754438" y="5445125"/>
            <a:ext cx="3913187" cy="549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latinLnBrk="0"/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两次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表示又一次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  <p:bldP spid="66565" grpId="0"/>
      <p:bldP spid="66566" grpId="0"/>
      <p:bldP spid="66567" grpId="0"/>
      <p:bldP spid="66569" grpId="0"/>
      <p:bldP spid="6657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6" name="Rectangle 2"/>
          <p:cNvSpPr/>
          <p:nvPr/>
        </p:nvSpPr>
        <p:spPr>
          <a:xfrm>
            <a:off x="444500" y="1311275"/>
            <a:ext cx="5280025" cy="445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lnSpc>
                <a:spcPct val="115000"/>
              </a:lnSpc>
              <a:spcBef>
                <a:spcPct val="50000"/>
              </a:spcBef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、不能独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完。</a:t>
            </a:r>
          </a:p>
          <a:p>
            <a:pPr latinLnBrk="0">
              <a:lnSpc>
                <a:spcPct val="115000"/>
              </a:lnSpc>
              <a:spcBef>
                <a:spcPct val="50000"/>
              </a:spcBef>
            </a:pPr>
            <a:b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、故不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战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而强弱胜负已判矣。</a:t>
            </a:r>
          </a:p>
          <a:p>
            <a:pPr latinLnBrk="0">
              <a:lnSpc>
                <a:spcPct val="115000"/>
              </a:lnSpc>
              <a:spcBef>
                <a:spcPct val="50000"/>
              </a:spcBef>
            </a:pPr>
            <a:b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、以地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秦。</a:t>
            </a:r>
            <a:b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0">
              <a:lnSpc>
                <a:spcPct val="115000"/>
              </a:lnSpc>
              <a:spcBef>
                <a:spcPct val="50000"/>
              </a:spcBef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义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不赂秦。</a:t>
            </a:r>
          </a:p>
        </p:txBody>
      </p:sp>
      <p:sp>
        <p:nvSpPr>
          <p:cNvPr id="67587" name="Text Box 4"/>
          <p:cNvSpPr txBox="1"/>
          <p:nvPr/>
        </p:nvSpPr>
        <p:spPr>
          <a:xfrm>
            <a:off x="1187450" y="4510088"/>
            <a:ext cx="35496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名词作动词，侍奉。</a:t>
            </a:r>
          </a:p>
        </p:txBody>
      </p:sp>
      <p:sp>
        <p:nvSpPr>
          <p:cNvPr id="67588" name="Text Box 5"/>
          <p:cNvSpPr txBox="1"/>
          <p:nvPr/>
        </p:nvSpPr>
        <p:spPr>
          <a:xfrm>
            <a:off x="1258888" y="5805488"/>
            <a:ext cx="42767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名词作动词，坚持正义。</a:t>
            </a:r>
          </a:p>
        </p:txBody>
      </p:sp>
      <p:sp>
        <p:nvSpPr>
          <p:cNvPr id="67589" name="Text Box 6"/>
          <p:cNvSpPr txBox="1"/>
          <p:nvPr/>
        </p:nvSpPr>
        <p:spPr>
          <a:xfrm>
            <a:off x="1187450" y="1989138"/>
            <a:ext cx="42481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形容词作动词，保全。</a:t>
            </a:r>
          </a:p>
        </p:txBody>
      </p:sp>
      <p:sp>
        <p:nvSpPr>
          <p:cNvPr id="67590" name="Text Box 11"/>
          <p:cNvSpPr txBox="1"/>
          <p:nvPr/>
        </p:nvSpPr>
        <p:spPr>
          <a:xfrm>
            <a:off x="1116013" y="3284538"/>
            <a:ext cx="489585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名词作动词，作战，打仗。</a:t>
            </a:r>
          </a:p>
        </p:txBody>
      </p:sp>
      <p:sp>
        <p:nvSpPr>
          <p:cNvPr id="67591" name="Rectangle 13"/>
          <p:cNvSpPr/>
          <p:nvPr/>
        </p:nvSpPr>
        <p:spPr>
          <a:xfrm>
            <a:off x="2843213" y="620713"/>
            <a:ext cx="3889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/>
            <a:r>
              <a:rPr lang="zh-CN" altLang="en-US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词类活用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88" grpId="0"/>
      <p:bldP spid="67589" grpId="0"/>
      <p:bldP spid="6759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0" name="Rectangle 2"/>
          <p:cNvSpPr/>
          <p:nvPr/>
        </p:nvSpPr>
        <p:spPr>
          <a:xfrm>
            <a:off x="468313" y="836613"/>
            <a:ext cx="5280025" cy="512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、始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速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祸焉</a:t>
            </a:r>
          </a:p>
          <a:p>
            <a:pPr latinLnBrk="0">
              <a:spcBef>
                <a:spcPct val="50000"/>
              </a:spcBef>
            </a:pPr>
            <a:b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、李牧连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</a:p>
          <a:p>
            <a:pPr latinLnBrk="0">
              <a:spcBef>
                <a:spcPct val="50000"/>
              </a:spcBef>
            </a:pPr>
            <a:b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、惜其用武而不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也</a:t>
            </a:r>
          </a:p>
          <a:p>
            <a:pPr latinLnBrk="0">
              <a:spcBef>
                <a:spcPct val="50000"/>
              </a:spcBef>
            </a:pPr>
            <a:b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、以事秦之心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礼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天下之奇才</a:t>
            </a:r>
          </a:p>
          <a:p>
            <a:pPr latinLnBrk="0">
              <a:spcBef>
                <a:spcPct val="50000"/>
              </a:spcBef>
            </a:pPr>
            <a:b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削</a:t>
            </a:r>
            <a:r>
              <a:rPr lang="zh-CN" altLang="en-US" sz="3000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割</a:t>
            </a:r>
          </a:p>
        </p:txBody>
      </p:sp>
      <p:sp>
        <p:nvSpPr>
          <p:cNvPr id="68611" name="Text Box 3"/>
          <p:cNvSpPr txBox="1"/>
          <p:nvPr/>
        </p:nvSpPr>
        <p:spPr>
          <a:xfrm>
            <a:off x="1331913" y="5949950"/>
            <a:ext cx="48768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名词作状语，每日，每月。</a:t>
            </a:r>
          </a:p>
        </p:txBody>
      </p:sp>
      <p:sp>
        <p:nvSpPr>
          <p:cNvPr id="68612" name="Text Box 7"/>
          <p:cNvSpPr txBox="1"/>
          <p:nvPr/>
        </p:nvSpPr>
        <p:spPr>
          <a:xfrm>
            <a:off x="1187450" y="2492375"/>
            <a:ext cx="54006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使动用法，使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退却。</a:t>
            </a:r>
          </a:p>
        </p:txBody>
      </p:sp>
      <p:sp>
        <p:nvSpPr>
          <p:cNvPr id="68613" name="Text Box 8"/>
          <p:cNvSpPr txBox="1"/>
          <p:nvPr/>
        </p:nvSpPr>
        <p:spPr>
          <a:xfrm>
            <a:off x="1258888" y="4868863"/>
            <a:ext cx="504031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名词作动词，礼遇，礼待。</a:t>
            </a:r>
          </a:p>
        </p:txBody>
      </p:sp>
      <p:sp>
        <p:nvSpPr>
          <p:cNvPr id="68614" name="Text Box 9"/>
          <p:cNvSpPr txBox="1"/>
          <p:nvPr/>
        </p:nvSpPr>
        <p:spPr>
          <a:xfrm>
            <a:off x="1187450" y="3644900"/>
            <a:ext cx="504031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名词作动词，坚持到底。</a:t>
            </a:r>
          </a:p>
        </p:txBody>
      </p:sp>
      <p:sp>
        <p:nvSpPr>
          <p:cNvPr id="68615" name="Text Box 10"/>
          <p:cNvSpPr txBox="1"/>
          <p:nvPr/>
        </p:nvSpPr>
        <p:spPr>
          <a:xfrm>
            <a:off x="1187450" y="1412875"/>
            <a:ext cx="489743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形容词作动词，招致。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  <p:bldP spid="68614" grpId="0"/>
      <p:bldP spid="686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图片 14337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4338" descr="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812" y="0"/>
            <a:ext cx="4557712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4" name="Rectangle 2"/>
          <p:cNvSpPr/>
          <p:nvPr/>
        </p:nvSpPr>
        <p:spPr>
          <a:xfrm>
            <a:off x="431800" y="1787525"/>
            <a:ext cx="778510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）六国破灭，非兵不利，战不善，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）赂秦而力亏，破灭之道也。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）有如此之势，而为秦人积威之所劫。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）洎牧以谗诛，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）举以予人。</a:t>
            </a:r>
          </a:p>
          <a:p>
            <a:pPr latinLnBrk="0">
              <a:lnSpc>
                <a:spcPct val="12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）赵尝五战于秦。</a:t>
            </a:r>
          </a:p>
        </p:txBody>
      </p:sp>
      <p:sp>
        <p:nvSpPr>
          <p:cNvPr id="69635" name="Text Box 3"/>
          <p:cNvSpPr txBox="1"/>
          <p:nvPr/>
        </p:nvSpPr>
        <p:spPr>
          <a:xfrm>
            <a:off x="7391400" y="3005138"/>
            <a:ext cx="17526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被动句</a:t>
            </a:r>
          </a:p>
        </p:txBody>
      </p:sp>
      <p:sp>
        <p:nvSpPr>
          <p:cNvPr id="69636" name="Text Box 4"/>
          <p:cNvSpPr txBox="1"/>
          <p:nvPr/>
        </p:nvSpPr>
        <p:spPr>
          <a:xfrm>
            <a:off x="3716338" y="3527425"/>
            <a:ext cx="27432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被动句</a:t>
            </a:r>
          </a:p>
        </p:txBody>
      </p:sp>
      <p:sp>
        <p:nvSpPr>
          <p:cNvPr id="69637" name="Text Box 5"/>
          <p:cNvSpPr txBox="1"/>
          <p:nvPr/>
        </p:nvSpPr>
        <p:spPr>
          <a:xfrm>
            <a:off x="3311525" y="4076700"/>
            <a:ext cx="38100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省略句，省略宾语。</a:t>
            </a:r>
          </a:p>
        </p:txBody>
      </p:sp>
      <p:sp>
        <p:nvSpPr>
          <p:cNvPr id="69638" name="Text Box 6"/>
          <p:cNvSpPr txBox="1"/>
          <p:nvPr/>
        </p:nvSpPr>
        <p:spPr>
          <a:xfrm>
            <a:off x="4284663" y="4652963"/>
            <a:ext cx="37338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介词结构后置</a:t>
            </a:r>
          </a:p>
        </p:txBody>
      </p:sp>
      <p:sp>
        <p:nvSpPr>
          <p:cNvPr id="69639" name="Text Box 7"/>
          <p:cNvSpPr txBox="1"/>
          <p:nvPr/>
        </p:nvSpPr>
        <p:spPr>
          <a:xfrm>
            <a:off x="6781800" y="1844675"/>
            <a:ext cx="23622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判断句</a:t>
            </a:r>
          </a:p>
        </p:txBody>
      </p:sp>
      <p:sp>
        <p:nvSpPr>
          <p:cNvPr id="69640" name="Rectangle 9"/>
          <p:cNvSpPr/>
          <p:nvPr/>
        </p:nvSpPr>
        <p:spPr>
          <a:xfrm>
            <a:off x="2700338" y="765175"/>
            <a:ext cx="3889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latinLnBrk="0"/>
            <a:r>
              <a:rPr lang="zh-CN" altLang="en-US" sz="4000" b="1"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特殊句式</a:t>
            </a:r>
          </a:p>
        </p:txBody>
      </p:sp>
      <p:sp>
        <p:nvSpPr>
          <p:cNvPr id="69641" name="Rectangle 10"/>
          <p:cNvSpPr/>
          <p:nvPr/>
        </p:nvSpPr>
        <p:spPr>
          <a:xfrm>
            <a:off x="5997575" y="2384425"/>
            <a:ext cx="1795463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0">
              <a:spcBef>
                <a:spcPct val="50000"/>
              </a:spcBef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判断句</a:t>
            </a:r>
          </a:p>
        </p:txBody>
      </p:sp>
      <p:pic>
        <p:nvPicPr>
          <p:cNvPr id="6964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99700" y="10248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6" grpId="0"/>
      <p:bldP spid="69637" grpId="0"/>
      <p:bldP spid="69638" grpId="0"/>
      <p:bldP spid="69639" grpId="0"/>
      <p:bldP spid="696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图片 15361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0" y="0"/>
            <a:ext cx="47180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5362" descr="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42753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矩形 16385"/>
          <p:cNvSpPr/>
          <p:nvPr/>
        </p:nvSpPr>
        <p:spPr>
          <a:xfrm>
            <a:off x="179388" y="1052513"/>
            <a:ext cx="4032250" cy="5253037"/>
          </a:xfrm>
          <a:prstGeom prst="rect">
            <a:avLst/>
          </a:prstGeom>
          <a:noFill/>
          <a:ln w="38100" cap="flat" cmpd="dbl">
            <a:solidFill>
              <a:srgbClr val="99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800">
                <a:latin typeface="Gulim" pitchFamily="2" charset="-127"/>
                <a:ea typeface="黑体" panose="02010609060101010101" pitchFamily="2" charset="-122"/>
              </a:rPr>
              <a:t>       苏洵精于古文写作，尤长于策论，主张“</a:t>
            </a:r>
            <a:r>
              <a:rPr lang="zh-CN" altLang="en-US" sz="2800">
                <a:solidFill>
                  <a:srgbClr val="FF3300"/>
                </a:solidFill>
                <a:latin typeface="Gulim" pitchFamily="2" charset="-127"/>
                <a:ea typeface="黑体" panose="02010609060101010101" pitchFamily="2" charset="-122"/>
              </a:rPr>
              <a:t>言必中当世之过</a:t>
            </a:r>
            <a:r>
              <a:rPr lang="zh-CN" altLang="en-US" sz="2800">
                <a:latin typeface="Gulim" pitchFamily="2" charset="-127"/>
                <a:ea typeface="黑体" panose="02010609060101010101" pitchFamily="2" charset="-122"/>
              </a:rPr>
              <a:t>”。为文</a:t>
            </a:r>
            <a:r>
              <a:rPr lang="zh-CN" altLang="en-US" sz="2800">
                <a:solidFill>
                  <a:srgbClr val="000099"/>
                </a:solidFill>
                <a:latin typeface="Gulim" pitchFamily="2" charset="-127"/>
                <a:ea typeface="黑体" panose="02010609060101010101" pitchFamily="2" charset="-122"/>
              </a:rPr>
              <a:t>见解精辟，论点鲜明，论据有力，语言锋利，明快酣畅，纵横捭阖，</a:t>
            </a:r>
            <a:r>
              <a:rPr lang="zh-CN" altLang="en-US" sz="2800">
                <a:latin typeface="Gulim" pitchFamily="2" charset="-127"/>
                <a:ea typeface="黑体" panose="02010609060101010101" pitchFamily="2" charset="-122"/>
              </a:rPr>
              <a:t>雄奇遒劲，很有战国纵横家的风度。著有</a:t>
            </a:r>
            <a:r>
              <a:rPr lang="en-US" altLang="zh-CN" sz="2800">
                <a:solidFill>
                  <a:srgbClr val="FF3300"/>
                </a:solidFill>
                <a:latin typeface="Gulim" pitchFamily="2" charset="-127"/>
                <a:ea typeface="黑体" panose="02010609060101010101" pitchFamily="2" charset="-122"/>
              </a:rPr>
              <a:t>《</a:t>
            </a:r>
            <a:r>
              <a:rPr lang="zh-CN" altLang="en-US" sz="2800">
                <a:solidFill>
                  <a:srgbClr val="FF3300"/>
                </a:solidFill>
                <a:latin typeface="Gulim" pitchFamily="2" charset="-127"/>
                <a:ea typeface="黑体" panose="02010609060101010101" pitchFamily="2" charset="-122"/>
              </a:rPr>
              <a:t>嘉祐集</a:t>
            </a:r>
            <a:r>
              <a:rPr lang="en-US" altLang="zh-CN" sz="2800">
                <a:solidFill>
                  <a:srgbClr val="FF3300"/>
                </a:solidFill>
                <a:latin typeface="Gulim" pitchFamily="2" charset="-127"/>
                <a:ea typeface="黑体" panose="02010609060101010101" pitchFamily="2" charset="-122"/>
              </a:rPr>
              <a:t>》</a:t>
            </a:r>
            <a:r>
              <a:rPr lang="zh-CN" altLang="en-US" sz="2800">
                <a:latin typeface="Gulim" pitchFamily="2" charset="-127"/>
                <a:ea typeface="黑体" panose="02010609060101010101" pitchFamily="2" charset="-122"/>
              </a:rPr>
              <a:t>。本文即选自</a:t>
            </a:r>
            <a:r>
              <a:rPr lang="en-US" altLang="zh-CN" sz="2800">
                <a:latin typeface="Gulim" pitchFamily="2" charset="-127"/>
                <a:ea typeface="黑体" panose="02010609060101010101" pitchFamily="2" charset="-122"/>
              </a:rPr>
              <a:t>《</a:t>
            </a:r>
            <a:r>
              <a:rPr lang="zh-CN" altLang="en-US" sz="2800">
                <a:latin typeface="Gulim" pitchFamily="2" charset="-127"/>
                <a:ea typeface="黑体" panose="02010609060101010101" pitchFamily="2" charset="-122"/>
              </a:rPr>
              <a:t>嘉祐集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800">
                <a:latin typeface="Gulim" pitchFamily="2" charset="-127"/>
                <a:ea typeface="黑体" panose="02010609060101010101" pitchFamily="2" charset="-122"/>
              </a:rPr>
              <a:t>权书</a:t>
            </a:r>
            <a:r>
              <a:rPr lang="en-US" altLang="zh-CN" sz="2800">
                <a:latin typeface="Gulim" pitchFamily="2" charset="-127"/>
                <a:ea typeface="黑体" panose="02010609060101010101" pitchFamily="2" charset="-122"/>
              </a:rPr>
              <a:t>》</a:t>
            </a:r>
            <a:r>
              <a:rPr lang="zh-CN" altLang="en-US" sz="2800">
                <a:latin typeface="Gulim" pitchFamily="2" charset="-127"/>
                <a:ea typeface="黑体" panose="02010609060101010101" pitchFamily="2" charset="-122"/>
              </a:rPr>
              <a:t>，</a:t>
            </a:r>
            <a:r>
              <a:rPr lang="en-US" altLang="zh-CN" sz="2800">
                <a:latin typeface="Gulim" pitchFamily="2" charset="-127"/>
                <a:ea typeface="黑体" panose="02010609060101010101" pitchFamily="2" charset="-122"/>
              </a:rPr>
              <a:t>《</a:t>
            </a:r>
            <a:r>
              <a:rPr lang="zh-CN" altLang="en-US" sz="2800">
                <a:latin typeface="Gulim" pitchFamily="2" charset="-127"/>
                <a:ea typeface="黑体" panose="02010609060101010101" pitchFamily="2" charset="-122"/>
              </a:rPr>
              <a:t>权书</a:t>
            </a:r>
            <a:r>
              <a:rPr lang="en-US" altLang="zh-CN" sz="2800">
                <a:latin typeface="Gulim" pitchFamily="2" charset="-127"/>
                <a:ea typeface="黑体" panose="02010609060101010101" pitchFamily="2" charset="-122"/>
              </a:rPr>
              <a:t>》</a:t>
            </a:r>
            <a:r>
              <a:rPr lang="zh-CN" altLang="en-US" sz="2800">
                <a:latin typeface="Gulim" pitchFamily="2" charset="-127"/>
                <a:ea typeface="黑体" panose="02010609060101010101" pitchFamily="2" charset="-122"/>
              </a:rPr>
              <a:t>都是评论政治和历史的。</a:t>
            </a:r>
          </a:p>
        </p:txBody>
      </p:sp>
      <p:pic>
        <p:nvPicPr>
          <p:cNvPr id="16387" name="图片 16386" descr="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1196975"/>
            <a:ext cx="4560888" cy="4895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395288" y="44450"/>
            <a:ext cx="2663825" cy="720725"/>
          </a:xfrm>
          <a:noFill/>
          <a:ln>
            <a:noFill/>
          </a:ln>
        </p:spPr>
        <p:txBody>
          <a:bodyPr anchor="ctr" anchorCtr="0"/>
          <a:lstStyle/>
          <a:p>
            <a:r>
              <a:rPr lang="zh-CN" altLang="en-US" sz="4000">
                <a:solidFill>
                  <a:schemeClr val="bg1"/>
                </a:solidFill>
                <a:ea typeface="方正行楷简体" charset="-122"/>
              </a:rPr>
              <a:t>文体知识</a:t>
            </a:r>
          </a:p>
        </p:txBody>
      </p:sp>
      <p:sp>
        <p:nvSpPr>
          <p:cNvPr id="17411" name="矩形 17410"/>
          <p:cNvSpPr>
            <a:spLocks noGrp="1"/>
          </p:cNvSpPr>
          <p:nvPr/>
        </p:nvSpPr>
        <p:spPr>
          <a:xfrm>
            <a:off x="179388" y="981075"/>
            <a:ext cx="8713787" cy="5472113"/>
          </a:xfrm>
          <a:prstGeom prst="rect">
            <a:avLst/>
          </a:prstGeom>
          <a:noFill/>
          <a:ln w="38100" cap="flat" cmpd="dbl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horz" wrap="square" lIns="90170" tIns="46990" rIns="90170" bIns="46990" anchor="t" anchorCtr="0"/>
          <a:lstStyle>
            <a:lvl1pPr marL="342900" lvl="0" indent="-34290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Gulim" pitchFamily="2" charset="-127"/>
                <a:ea typeface="Gulim" pitchFamily="2" charset="-127"/>
              </a:defRPr>
            </a:lvl1pPr>
            <a:lvl2pPr marL="742950" lvl="1" indent="-28575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Gulim" pitchFamily="2" charset="-127"/>
                <a:ea typeface="Gulim" pitchFamily="2" charset="-127"/>
              </a:defRPr>
            </a:lvl2pPr>
            <a:lvl3pPr marL="1143000" lvl="2" indent="-22860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Gulim" pitchFamily="2" charset="-127"/>
                <a:ea typeface="Gulim" pitchFamily="2" charset="-127"/>
              </a:defRPr>
            </a:lvl3pPr>
            <a:lvl4pPr marL="1600200" lvl="3" indent="-22860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Gulim" pitchFamily="2" charset="-127"/>
                <a:ea typeface="Gulim" pitchFamily="2" charset="-127"/>
              </a:defRPr>
            </a:lvl4pPr>
            <a:lvl5pPr marL="2057400" lvl="4" indent="-228600" algn="l" defTabSz="91440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Gulim" pitchFamily="2" charset="-127"/>
                <a:ea typeface="Gulim" pitchFamily="2" charset="-127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  论，是古代常用的一种文体，分为两种：一种是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政论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，主要用于</a:t>
            </a:r>
            <a:r>
              <a:rPr lang="zh-CN" altLang="en-US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发表作者对于时政的见解和主张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；一种是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史论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通过评论历史，总结历史教训，为当时统治者提供治国借鉴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。本文属于史论文。</a:t>
            </a:r>
            <a:r>
              <a:rPr lang="zh-CN" altLang="en-US"/>
              <a:t> 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“六国论”是一个省略式短语，实际上应是“六国破灭之论”，“六国论”是倒装省略句，是“论六国灭亡的根本原因”。</a:t>
            </a:r>
            <a:r>
              <a:rPr lang="zh-CN" altLang="en-US"/>
              <a:t> 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岳云中学杨光辉老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Times New Roman"/>
        <a:ea typeface="HY헤드라인M"/>
        <a:cs typeface="Arial"/>
      </a:majorFont>
      <a:minorFont>
        <a:latin typeface="Gulim"/>
        <a:ea typeface="Gulim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岳云杨光辉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Times New Roman"/>
        <a:ea typeface="HY헤드라인M"/>
        <a:cs typeface="Arial"/>
      </a:majorFont>
      <a:minorFont>
        <a:latin typeface="Gulim"/>
        <a:ea typeface="Gulim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杨光辉老师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Times New Roman"/>
        <a:ea typeface="HY헤드라인M"/>
        <a:cs typeface="Arial"/>
      </a:majorFont>
      <a:minorFont>
        <a:latin typeface="Gulim"/>
        <a:ea typeface="Gulim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岳云中学杨光辉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Times New Roman"/>
        <a:ea typeface="HY헤드라인M"/>
        <a:cs typeface="Arial"/>
      </a:majorFont>
      <a:minorFont>
        <a:latin typeface="Gulim"/>
        <a:ea typeface="Gulim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立体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9EDEE"/>
      </a:accent5>
      <a:accent6>
        <a:srgbClr val="31689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3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8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466</Paragraphs>
  <Slides>60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baseType="lpstr" size="73">
      <vt:lpstr>Arial</vt:lpstr>
      <vt:lpstr>Times New Roman</vt:lpstr>
      <vt:lpstr>HY헤드라인M</vt:lpstr>
      <vt:lpstr>Gulim</vt:lpstr>
      <vt:lpstr>微软雅黑</vt:lpstr>
      <vt:lpstr>宋体</vt:lpstr>
      <vt:lpstr>Cambria</vt:lpstr>
      <vt:lpstr>Calibri</vt:lpstr>
      <vt:lpstr>Wingdings</vt:lpstr>
      <vt:lpstr>迷你简启体</vt:lpstr>
      <vt:lpstr>黑体</vt:lpstr>
      <vt:lpstr>方正行楷简体</vt:lpstr>
      <vt:lpstr>岳云中学杨光辉老师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文体知识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2021-04-19T18:14:47.726</cp:lastPrinted>
  <dcterms:created xsi:type="dcterms:W3CDTF">2021-04-19T18:14:47Z</dcterms:created>
  <dcterms:modified xsi:type="dcterms:W3CDTF">2021-04-19T10:14:49Z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