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63" r:id="rId4"/>
    <p:sldId id="262" r:id="rId5"/>
    <p:sldId id="261" r:id="rId6"/>
    <p:sldId id="260" r:id="rId7"/>
    <p:sldId id="258" r:id="rId8"/>
    <p:sldId id="272" r:id="rId9"/>
    <p:sldId id="271" r:id="rId10"/>
    <p:sldId id="270" r:id="rId11"/>
    <p:sldId id="259" r:id="rId12"/>
    <p:sldId id="257" r:id="rId13"/>
    <p:sldId id="273" r:id="rId14"/>
    <p:sldId id="276" r:id="rId15"/>
    <p:sldId id="281" r:id="rId16"/>
    <p:sldId id="278" r:id="rId17"/>
    <p:sldId id="282" r:id="rId18"/>
    <p:sldId id="279" r:id="rId19"/>
    <p:sldId id="280" r:id="rId20"/>
    <p:sldId id="277" r:id="rId21"/>
    <p:sldId id="285" r:id="rId22"/>
    <p:sldId id="284" r:id="rId23"/>
    <p:sldId id="283" r:id="rId24"/>
    <p:sldId id="275" r:id="rId25"/>
    <p:sldId id="274" r:id="rId26"/>
    <p:sldId id="287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3536" autoAdjust="0"/>
  </p:normalViewPr>
  <p:slideViewPr>
    <p:cSldViewPr snapToGrid="0">
      <p:cViewPr varScale="1">
        <p:scale>
          <a:sx n="66" d="100"/>
          <a:sy n="66" d="100"/>
        </p:scale>
        <p:origin x="858" y="3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tags" Target="tags/tag76.xml" /><Relationship Id="rId29" Type="http://schemas.openxmlformats.org/officeDocument/2006/relationships/presProps" Target="presProps.xml" /><Relationship Id="rId3" Type="http://schemas.openxmlformats.org/officeDocument/2006/relationships/slide" Target="slides/slide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2021/10/3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692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7560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4025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9623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1764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6026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2841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2684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8883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1798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994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36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4500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2914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8395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6600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5946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9696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498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7598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75929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1621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5298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164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1227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8EC34-BA80-4310-8368-DD5EC170E5D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97558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2021/10/3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2021/10/3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2021/10/3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2021/10/3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2021/10/3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2021/10/3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2021/10/3 Sunday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2021/10/3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2021/10/3 Sunday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2021/10/3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2021/10/3 Sunday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2021/10/3 Sunday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tags" Target="../tags/tag1.xml" /><Relationship Id="rId5" Type="http://schemas.openxmlformats.org/officeDocument/2006/relationships/tags" Target="../tags/tag2.xml" /><Relationship Id="rId6" Type="http://schemas.openxmlformats.org/officeDocument/2006/relationships/tags" Target="../tags/tag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.png" /><Relationship Id="rId4" Type="http://schemas.openxmlformats.org/officeDocument/2006/relationships/tags" Target="../tags/tag28.xml" /><Relationship Id="rId5" Type="http://schemas.openxmlformats.org/officeDocument/2006/relationships/tags" Target="../tags/tag29.xml" /><Relationship Id="rId6" Type="http://schemas.openxmlformats.org/officeDocument/2006/relationships/tags" Target="../tags/tag3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.png" /><Relationship Id="rId4" Type="http://schemas.openxmlformats.org/officeDocument/2006/relationships/tags" Target="../tags/tag31.xml" /><Relationship Id="rId5" Type="http://schemas.openxmlformats.org/officeDocument/2006/relationships/tags" Target="../tags/tag32.xml" /><Relationship Id="rId6" Type="http://schemas.openxmlformats.org/officeDocument/2006/relationships/tags" Target="../tags/tag3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.png" /><Relationship Id="rId4" Type="http://schemas.openxmlformats.org/officeDocument/2006/relationships/tags" Target="../tags/tag34.xml" /><Relationship Id="rId5" Type="http://schemas.openxmlformats.org/officeDocument/2006/relationships/tags" Target="../tags/tag35.xml" /><Relationship Id="rId6" Type="http://schemas.openxmlformats.org/officeDocument/2006/relationships/tags" Target="../tags/tag3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.png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.png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.png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.png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tags" Target="../tags/tag4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.png" /><Relationship Id="rId4" Type="http://schemas.openxmlformats.org/officeDocument/2006/relationships/tags" Target="../tags/tag49.xml" /><Relationship Id="rId5" Type="http://schemas.openxmlformats.org/officeDocument/2006/relationships/tags" Target="../tags/tag50.xml" /><Relationship Id="rId6" Type="http://schemas.openxmlformats.org/officeDocument/2006/relationships/tags" Target="../tags/tag51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.png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tags" Target="../tags/tag5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.png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.png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.png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tags" Target="../tags/tag6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.png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1.png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1.png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1.png" /><Relationship Id="rId4" Type="http://schemas.openxmlformats.org/officeDocument/2006/relationships/tags" Target="../tags/tag70.xml" /><Relationship Id="rId5" Type="http://schemas.openxmlformats.org/officeDocument/2006/relationships/tags" Target="../tags/tag71.xml" /><Relationship Id="rId6" Type="http://schemas.openxmlformats.org/officeDocument/2006/relationships/tags" Target="../tags/tag7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5.xml" /><Relationship Id="rId3" Type="http://schemas.openxmlformats.org/officeDocument/2006/relationships/image" Target="../media/image1.png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image" Target="../media/image2.png" /><Relationship Id="rId7" Type="http://schemas.openxmlformats.org/officeDocument/2006/relationships/tags" Target="../tags/tag75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.png" /><Relationship Id="rId4" Type="http://schemas.openxmlformats.org/officeDocument/2006/relationships/tags" Target="../tags/tag7.xml" /><Relationship Id="rId5" Type="http://schemas.openxmlformats.org/officeDocument/2006/relationships/tags" Target="../tags/tag8.xml" /><Relationship Id="rId6" Type="http://schemas.openxmlformats.org/officeDocument/2006/relationships/tags" Target="../tags/tag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.png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.png" /><Relationship Id="rId4" Type="http://schemas.openxmlformats.org/officeDocument/2006/relationships/tags" Target="../tags/tag13.xml" /><Relationship Id="rId5" Type="http://schemas.openxmlformats.org/officeDocument/2006/relationships/tags" Target="../tags/tag14.xml" /><Relationship Id="rId6" Type="http://schemas.openxmlformats.org/officeDocument/2006/relationships/tags" Target="../tags/tag1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.png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.png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.png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.png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28925" y="2448560"/>
            <a:ext cx="77470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</a:rPr>
              <a:t>让</a:t>
            </a:r>
            <a:r>
              <a:rPr lang="en-US" altLang="zh-CN" sz="4400">
                <a:solidFill>
                  <a:srgbClr val="FF0000"/>
                </a:solidFill>
              </a:rPr>
              <a:t> </a:t>
            </a:r>
            <a:r>
              <a:rPr lang="zh-CN" altLang="en-US" sz="4400">
                <a:solidFill>
                  <a:srgbClr val="FF0000"/>
                </a:solidFill>
              </a:rPr>
              <a:t>记</a:t>
            </a:r>
            <a:r>
              <a:rPr lang="en-US" altLang="zh-CN" sz="4400">
                <a:solidFill>
                  <a:srgbClr val="FF0000"/>
                </a:solidFill>
              </a:rPr>
              <a:t> </a:t>
            </a:r>
            <a:r>
              <a:rPr lang="zh-CN" altLang="en-US" sz="4400">
                <a:solidFill>
                  <a:srgbClr val="FF0000"/>
                </a:solidFill>
              </a:rPr>
              <a:t>叙</a:t>
            </a:r>
            <a:r>
              <a:rPr lang="en-US" altLang="zh-CN" sz="4400">
                <a:solidFill>
                  <a:srgbClr val="FF0000"/>
                </a:solidFill>
              </a:rPr>
              <a:t> </a:t>
            </a:r>
            <a:r>
              <a:rPr lang="zh-CN" altLang="en-US" sz="4400">
                <a:solidFill>
                  <a:srgbClr val="FF0000"/>
                </a:solidFill>
              </a:rPr>
              <a:t>文</a:t>
            </a:r>
            <a:r>
              <a:rPr lang="en-US" altLang="zh-CN" sz="4400">
                <a:solidFill>
                  <a:srgbClr val="FF0000"/>
                </a:solidFill>
              </a:rPr>
              <a:t> “</a:t>
            </a:r>
            <a:r>
              <a:rPr lang="zh-CN" altLang="en-US" sz="4400">
                <a:solidFill>
                  <a:srgbClr val="FF0000"/>
                </a:solidFill>
              </a:rPr>
              <a:t>活</a:t>
            </a:r>
            <a:r>
              <a:rPr lang="en-US" altLang="zh-CN" sz="4400">
                <a:solidFill>
                  <a:srgbClr val="FF0000"/>
                </a:solidFill>
              </a:rPr>
              <a:t>” </a:t>
            </a:r>
            <a:r>
              <a:rPr lang="zh-CN" altLang="en-US" sz="4400">
                <a:solidFill>
                  <a:srgbClr val="FF0000"/>
                </a:solidFill>
              </a:rPr>
              <a:t>起</a:t>
            </a:r>
            <a:r>
              <a:rPr lang="en-US" altLang="zh-CN" sz="4400">
                <a:solidFill>
                  <a:srgbClr val="FF0000"/>
                </a:solidFill>
              </a:rPr>
              <a:t> </a:t>
            </a:r>
            <a:r>
              <a:rPr lang="zh-CN" altLang="en-US" sz="4400">
                <a:solidFill>
                  <a:srgbClr val="FF0000"/>
                </a:solidFill>
              </a:rPr>
              <a:t>来</a:t>
            </a: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341120" y="1762760"/>
            <a:ext cx="10299700" cy="27495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80000"/>
              </a:lnSpc>
            </a:pPr>
            <a:r>
              <a:rPr lang="en-US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(</a:t>
            </a: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二</a:t>
            </a:r>
            <a:r>
              <a:rPr lang="en-US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)</a:t>
            </a: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展开联想想象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1.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联想一运用比喻，生动形象2.想象一一运用拟人(拟物)，丰富情感
</a:t>
            </a:r>
            <a:endParaRPr lang="zh-CN" sz="3200">
              <a:latin typeface="Calibri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62940" y="711835"/>
            <a:ext cx="1104900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1</a:t>
            </a: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）动作描写</a:t>
            </a:r>
            <a:r>
              <a:rPr lang="en-US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+</a:t>
            </a: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联想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他肩上抗着一把木杈子，手里提着一把镰刀，一边喊，一边跑。到了墙根，一纵身，嗖地从豁口跳过来了，就像山羊那么灵巧。敏捷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(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浩然《大肚子》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)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2</a:t>
            </a: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）外貌描写</a:t>
            </a:r>
            <a:r>
              <a:rPr lang="en-US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+</a:t>
            </a: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联想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可是，那曾经丰满的脸蛋，像是用刀ー边削去一块，又总是蜡黄蜡黄的。闪亮闪亮的眼睛，变得又黑又暗又深，让人想到村后那孔塌塌的、挂满蛛网、久已无人居住的废窑。她若是紧紧地抿着变得薄薄的唇</a:t>
            </a:r>
            <a:r>
              <a:rPr lang="zh-CN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………那唇曾是那样鲜红。失去活力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(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张洁《哪里去了，放风筝的姑娘》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)
</a:t>
            </a:r>
            <a:endParaRPr lang="zh-CN" altLang="en-US" sz="32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10590" y="885190"/>
            <a:ext cx="10370185" cy="48158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（</a:t>
            </a:r>
            <a:r>
              <a:rPr lang="en-US" alt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3</a:t>
            </a: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）拟人想象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花朵儿一串挨着一串，一朵接着一朵，彼此推着挤着，好不活泼热闹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!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“我在开花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!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”它们在笑。“我在开花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!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”它们嚷嚷。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生命力旺盛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(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宗璞《紫萝布》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)</a:t>
            </a: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（</a:t>
            </a:r>
            <a:r>
              <a:rPr lang="en-US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4</a:t>
            </a: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）拟物想象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假如我变成了一朵金色花，为了好玩，长在树的高枝上，笑嘻嘻地在空中摇摆，又在树叶上跳，妈妈，你会认识我吗？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活泼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(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泰戈尔《金色花》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)
</a:t>
            </a:r>
            <a:endParaRPr lang="zh-CN" altLang="en-US" sz="32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48970" y="510540"/>
            <a:ext cx="1110488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（三）增加议论抒情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“议论抒情”即借助议论来抒情，是抒情方式中的一种，在写人记事类记叙文中使用频率较高。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叙事</a:t>
            </a: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+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议论</a:t>
            </a: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+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抒情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…可是，在孩子群中，我的那些小“反对派”们，常常在我的耳边猛喊“哎，你爹回不来了，他吃了炮子儿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!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”那时的我，真好像死了父亲似的那么悲伤。这时候老师安慰了我，批评了我的“反对派”们，还写了一封信鼓励我说我是“心清如水的学生”。一个老师排除孩子世界里的一件小小的纠纷，是多么平常，可是回想起来，那时候我却觉得是给了我莫大的支持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!</a:t>
            </a:r>
            <a:r>
              <a:rPr lang="zh-CN" sz="2800" b="1">
                <a:latin typeface="Calibri"/>
                <a:ea typeface="宋体" panose="02010600030101010101" pitchFamily="2" charset="-122"/>
              </a:rPr>
              <a:t>在一个孩子的眼里他的老师是多么爱，多么公平，多么伟大啊。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(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魏巍《我的老师》
</a:t>
            </a:r>
            <a:endParaRPr lang="zh-CN" altLang="en-US" sz="28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87425" y="368300"/>
            <a:ext cx="4627880" cy="58356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 wrap="square">
            <a:spAutoFit/>
          </a:bodyPr>
          <a:lstStyle/>
          <a:p>
            <a:pPr marL="177800" indent="-177800"/>
            <a:r>
              <a:rPr lang="zh-CN" sz="3200" b="0">
                <a:latin typeface="Calibri"/>
                <a:ea typeface="宋体" panose="02010600030101010101" pitchFamily="2" charset="-122"/>
              </a:rPr>
              <a:t>（一）</a:t>
            </a:r>
            <a:r>
              <a:rPr lang="zh-CN" sz="3200">
                <a:latin typeface="Calibri"/>
                <a:ea typeface="宋体" panose="02010600030101010101" pitchFamily="2" charset="-122"/>
                <a:sym typeface="+mn-ea"/>
              </a:rPr>
              <a:t>描写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让内容变</a:t>
            </a:r>
            <a:r>
              <a:rPr lang="en-US" altLang="zh-CN" sz="3200" b="0">
                <a:latin typeface="Calibri"/>
                <a:ea typeface="宋体" panose="02010600030101010101" pitchFamily="2" charset="-122"/>
              </a:rPr>
              <a:t>“</a:t>
            </a:r>
            <a:r>
              <a:rPr lang="zh-CN" altLang="en-US" sz="3200" b="0">
                <a:latin typeface="Calibri"/>
                <a:ea typeface="宋体" panose="02010600030101010101" pitchFamily="2" charset="-122"/>
              </a:rPr>
              <a:t>活</a:t>
            </a:r>
            <a:r>
              <a:rPr lang="en-US" altLang="zh-CN" sz="3200" b="0">
                <a:latin typeface="Calibri"/>
                <a:ea typeface="宋体" panose="02010600030101010101" pitchFamily="2" charset="-122"/>
              </a:rPr>
              <a:t>”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5945" y="1336040"/>
            <a:ext cx="11039475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1. 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外貌描写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）简单的外貌描写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我的同桌是个瘦瘦的女孩，她有着大大的眼晴，一头乌黑秀发在脑后扎了个马尾。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用词普遍，形象模糊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）生动的外貌描写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我的同桌是个瘦瘦的女孩，仿佛风一吹就会像风等一样飞到天上。她有一双大而明亮眼睛，好似睛空下的平静的湖面。她乌黑的秀发总是一丝不苟地在脑后扎成一个马尾，但头绳却富于变化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——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有时是一个粉红的结，有时是两只白色的球，有时又是一串可爱的塑料小蘑菇。她的马尾如她本人一样安静而沉默，但那串小蘑菇却偶尔出细微的声响，就像悄悄泄露的心声。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瘦弱、安静、内心世界丰富
</a:t>
            </a:r>
            <a:endParaRPr lang="zh-CN" altLang="en-US" sz="2800" b="0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77850" y="541020"/>
            <a:ext cx="11036300" cy="5775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2.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动作描写</a:t>
            </a:r>
            <a:r>
              <a:rPr lang="zh-CN" sz="2800" b="0">
                <a:solidFill>
                  <a:srgbClr val="0070C0"/>
                </a:solidFill>
                <a:latin typeface="Calibri"/>
                <a:ea typeface="宋体" panose="02010600030101010101" pitchFamily="2" charset="-122"/>
              </a:rPr>
              <a:t>简单的动作描写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妈妈拿着一张卷子走进我的的卧室。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动作简单，缺乏情感
</a:t>
            </a:r>
            <a:endParaRPr lang="zh-CN" sz="2800" b="0">
              <a:latin typeface="Calibri"/>
              <a:ea typeface="宋体" panose="02010600030101010101" pitchFamily="2" charset="-122"/>
            </a:endParaRPr>
          </a:p>
          <a:p>
            <a:pPr indent="0">
              <a:lnSpc>
                <a:spcPct val="120000"/>
              </a:lnSpc>
            </a:pPr>
            <a:r>
              <a:rPr lang="zh-CN" sz="2800" b="0">
                <a:solidFill>
                  <a:srgbClr val="0070C0"/>
                </a:solidFill>
                <a:latin typeface="Calibri"/>
                <a:ea typeface="宋体" panose="02010600030101010101" pitchFamily="2" charset="-122"/>
              </a:rPr>
              <a:t>丰富的动作描写</a:t>
            </a: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(1)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焦急愤怒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只听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  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砰”地一声，妈妈推开门，冲进我的卧室。她左手捏着一张瑟瑟发抖的试卷，右手插着腰，双眼喷射出熊熊怒火，仿佛要把我烧穿。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(</a:t>
            </a: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2) 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温和慈爱：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卧室的门发出了一声微弱的叹息，妈妈右手托着一张卷子，左手端着一杯牛奶，静悄悄地走了进来。她轻轻把牛奶放在我的面前，又将试卷放在子上展开，拿起笔筒里的一只红笔，准备为我分析试卷。
</a:t>
            </a:r>
            <a:endParaRPr lang="zh-CN" sz="2800">
              <a:latin typeface="Calibri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67970" y="303530"/>
            <a:ext cx="1144651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3.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语言描写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）简单的语言描写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：老师看到我们做不出例题，就会生气地说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“你们这么贪玩，怎么能考上好的学校呢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?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”为了让我们更有紧迫感，他还会说：</a:t>
            </a:r>
            <a:r>
              <a:rPr lang="zh-CN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“这道题别的班同学都能做出来，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咱们班同学也要加油啊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!”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        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缺乏特点，形象单薄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（2）形象的语言描写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老藤挥动蒲扇般的大手像绕口令似的说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“你们哪也考不上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!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大学也考不上中专也不上技校哪儿哪儿也考不上啥啥也考不上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!”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老藤惟恐我们学习不努力，经常编造一些谣言来吓唬我们。比如说：</a:t>
            </a:r>
            <a:r>
              <a:rPr lang="zh-CN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“这几道题一班的同学全都会做，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三班同学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20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分钟就做完了，看你们怎么样。”有时又说：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我到一中和十三中去兼课，最近一中的数学已经超过了咱们，十三中也已经跟咱们差不多了。你们再不努力，就哪儿哪儿也考不上了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!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”我们向一中一打听，原来老藤在一中说的是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“就你们这个样儿，三中闭着眼也刷得你们一根毛不剩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!”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孔庆东《遥远的高三八班</a:t>
            </a:r>
            <a:r>
              <a:rPr lang="zh-CN" sz="1400" b="0">
                <a:latin typeface="Calibri"/>
                <a:ea typeface="宋体" panose="02010600030101010101" pitchFamily="2" charset="-122"/>
              </a:rPr>
              <a:t>》
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73735" y="480060"/>
            <a:ext cx="10844530" cy="5515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4. 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神态描写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）简单的神态描写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我本想偷偷地看一眼同桌的答案，刚一抬头，却看见老师正盯着我，吓得我心神一颤，赶紧收回了目光。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神态单一，形象单调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2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）丰富的神态描写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我本想偷偷地看一眼同桌的答案，刚一抬头，却看见老师正轻挑眉头，居高临下地俯视着我，她轻轻眯着眼，嘴角似乎挂着一丝若有若无的笑，仿佛在说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“你敢看一眼试试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?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”吓得我心神一颤，赶紧收回了目光。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神态丰富，形象鲜活
</a:t>
            </a:r>
            <a:endParaRPr lang="zh-CN" altLang="en-US" sz="2800" b="0">
              <a:solidFill>
                <a:srgbClr val="FF0000"/>
              </a:solidFill>
              <a:latin typeface="Calibri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59130" y="282575"/>
            <a:ext cx="10873740" cy="6292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5. 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心理描写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）简单的心理描写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我本想偷偷地看一眼同桌的答案，刚一抬头，却看见老师正盯着我，吓得我心神一颤，赶紧收回了目光。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情感单薄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（2）丰富的心理描写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距离交卷时间只剩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10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分钟了，而我还有三道大题没有做出来。我急得像热锅上的妈蚁，手心也微微沁出了汗丝。怎么办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?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怎么办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?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如果这次没有及格，我的手机就会被妈妈没收。不行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!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我一定得想个办法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!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我瞄了一眼同桌，发现她已经做完了试卷，正在仔细检查。</a:t>
            </a:r>
            <a:r>
              <a:rPr lang="zh-CN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“偷偷看一眼，应该没事儿吧。”心里想着，我悄悄抬起了头，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伸长脖子准备看向同桌的试卷。突然，我感到一道冰冷的目光射向我。抬头一看，老师正着我呢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!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我顿时像被浇了一盆冷水，赶紧收回了目光。</a:t>
            </a: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情感丰富
</a:t>
            </a:r>
            <a:endParaRPr lang="en-US" sz="2800">
              <a:solidFill>
                <a:srgbClr val="FF0000"/>
              </a:solidFill>
              <a:latin typeface="Calibri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40055" y="749300"/>
            <a:ext cx="11311890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6.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多种描写手法的综合运用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（</a:t>
            </a:r>
            <a:r>
              <a:rPr lang="en-US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）叙述段落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初一第二个学期，班上来了一位新老师。她是一个干练而真诚的人，而且很幽默。第一节课，她在投屏上放出一张大地图，让同学们指出去过的地方。同学们指完后，她又说她在这个假期己经游遍了整个中国。我说我也是，她就鼓励我要好好学习地理，不能辜负了</a:t>
            </a:r>
            <a:r>
              <a:rPr lang="zh-CN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“旅行家的名号。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一叙到底，形象模糊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思考：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1.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新老师的</a:t>
            </a:r>
            <a:r>
              <a:rPr lang="zh-CN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“干练”能否体现在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外貌描写</a:t>
            </a:r>
            <a:r>
              <a:rPr lang="zh-CN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中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?2.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“真诚”与“幽默”能否体现在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神态描写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和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语言描写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中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?3.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放出一张大地图</a:t>
            </a:r>
            <a:r>
              <a:rPr lang="zh-CN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”的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动作如何分解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?4.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作为亲历者的</a:t>
            </a:r>
            <a:r>
              <a:rPr lang="zh-CN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“我”在看到新老师时有哪些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心理活动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?5.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“我”和老师的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心理活动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能否通过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神态、动作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等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描写侧面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展现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?
</a:t>
            </a:r>
            <a:endParaRPr lang="zh-CN" altLang="en-US" sz="28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29970" y="793750"/>
            <a:ext cx="10131425" cy="4742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40000"/>
              </a:lnSpc>
            </a:pPr>
            <a:r>
              <a:rPr lang="en-US" sz="36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1.</a:t>
            </a:r>
            <a:r>
              <a:rPr lang="zh-CN" sz="36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记叙文主要问题诊断：</a:t>
            </a:r>
            <a:r>
              <a:rPr lang="zh-CN" sz="3600" b="0">
                <a:latin typeface="Calibri"/>
                <a:ea typeface="宋体" panose="02010600030101010101" pitchFamily="2" charset="-122"/>
              </a:rPr>
              <a:t>主要问题</a:t>
            </a:r>
            <a:r>
              <a:rPr lang="en-US" sz="36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3600" b="0">
                <a:latin typeface="Calibri"/>
                <a:ea typeface="宋体" panose="02010600030101010101" pitchFamily="2" charset="-122"/>
              </a:rPr>
              <a:t>内容干瘪，空洞无物，一叙到底，缺乏联想想象。</a:t>
            </a:r>
            <a:r>
              <a:rPr lang="en-US" altLang="zh-CN" sz="36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2.</a:t>
            </a:r>
            <a:r>
              <a:rPr lang="zh-CN" altLang="en-US" sz="36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诊疗</a:t>
            </a:r>
            <a:r>
              <a:rPr lang="zh-CN" sz="36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方案</a:t>
            </a:r>
            <a:r>
              <a:rPr lang="en-US" sz="36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:
</a:t>
            </a:r>
          </a:p>
          <a:p>
            <a:pPr indent="0">
              <a:lnSpc>
                <a:spcPct val="140000"/>
              </a:lnSpc>
            </a:pPr>
            <a:r>
              <a:rPr lang="zh-CN" sz="3600" b="0">
                <a:latin typeface="Calibri"/>
                <a:ea typeface="宋体" panose="02010600030101010101" pitchFamily="2" charset="-122"/>
              </a:rPr>
              <a:t>变叙述为描写、增加议论抒情，根据表达的需要，适当加入联想想象。</a:t>
            </a:r>
            <a:endParaRPr lang="zh-CN" altLang="en-US" sz="36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81305" y="303530"/>
            <a:ext cx="11628755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变叙述为描写</a:t>
            </a:r>
            <a:r>
              <a:rPr lang="zh-CN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初一第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二个学期，班上来了一位新老师。第一节课前，我们怀着忐忑而好奇的心情静静等待着新老师的到来。预备铃响起，只听一阵清脆的</a:t>
            </a:r>
            <a:r>
              <a:rPr lang="zh-CN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“哒哒”声迅在耳边放大，一个短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暂的停顿，紧接着，教室的门被一下推开，一只高筒皮靴闯入我的视野，新老师留着一头棕黑色的大波浪，在脑后利落地扎了个马尾，鼻梁上架着一副黑框眼镜，镜片后射出热切而真挚的目光。仿佛王熙凤一般，她用风风火火的气场和爽朗的笑声推开了我们班的大门。简单地自我介绍后，老师点开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ppt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，在投屏上放出一张大地图，笑着对我们说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“请大家一个ー个上来，在地图上指出你们这个假期旅游的地方。</a:t>
            </a:r>
            <a:r>
              <a:rPr lang="zh-CN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”大家都很兴奋地交流着。我最后一个走上前，指了指长沙、贵州和哈尔滨。她向我点了点头，转向全班同学说道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“我也跟同学们分享一件开心的事儿，就在这个假期，我已经实现了我的小目标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——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游遍整个中国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!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”我在一旁小声地说“我也是。”她捕捉到了我的声音，轻挑细眉，笑着对我说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“那你这个学期的地理可一定要学好啊，不能辜负了旅行家</a:t>
            </a:r>
            <a:r>
              <a:rPr lang="zh-CN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”这个名号。”我笑着点了点头。
</a:t>
            </a:r>
            <a:endParaRPr lang="zh-CN" altLang="en-US" sz="28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00380" y="344170"/>
            <a:ext cx="1119060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让内容变丰富一联想想象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叙述段落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夜幕降临，正当我抱怨姥爷为什么把我带出门，眼前的景象让我瞠目结舌。早晨还未开的花朵，如今全部绽开，一片片开得正旺，密匝匝的。拿手电筒照过去，一簇簇红色的花朵映入眼帘。“你晚上不出门，有所不知，这院里的小野花挺过了白天的暴晒，晚上才开得盛。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”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思考：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1.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花朵的样子引发了你怎样的联想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?2.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为花朵盛开的场景引发了你怎样的想象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?
</a:t>
            </a:r>
            <a:endParaRPr lang="zh-CN" altLang="en-US" sz="28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27025" y="366395"/>
            <a:ext cx="10934065" cy="61836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</a:pP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叙述</a:t>
            </a:r>
            <a:r>
              <a:rPr lang="en-US" alt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+</a:t>
            </a:r>
            <a:r>
              <a:rPr lang="zh-CN" altLang="en-US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描写</a:t>
            </a:r>
            <a:r>
              <a:rPr lang="zh-CN" sz="24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段落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夜幕降临，正当我抱怨姥爷为什么把我带出门，眼前的景象让我瞠目结舌。早晨还未开的花朵，如今全部绽开，一片片开得正旺，密匝匝的，拿手电筒照过去，一簇簇红色的花朵映入眼帘。“你晚上不出门，有所不知，这院里的小野花挺过了白天的暴晒，晚上才开得盛。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”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加入联想想象：夜幕降临，正当我抱怨姥爷为什么把我带出门，眼前的景象让我瞠目结舌。早晨还在睡觉的花朵，如今全部绽开，一片片开得正旺，密匝臣的，在草丛中盛开着它们的青春。拿手电筒照过去，一簇簇火焰窜入眼帘。它们在燃烧，它们在欢呼，看得到它们的喜悦，听得到它们的尖叫。周围持续升温，一瞬间，我被火包围，感受到似火的傲气在我肩上手边环绕，点燃了斗志，点了我炽热的内心。</a:t>
            </a:r>
            <a:r>
              <a:rPr lang="zh-CN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“你晚上不出门，有所不知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，这院里的小野花挺过了白天的暴晒，晚上才开得盛。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”
</a:t>
            </a:r>
            <a:endParaRPr lang="zh-CN" altLang="en-US" sz="28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23875" y="398780"/>
            <a:ext cx="11144885" cy="6292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77800" indent="-177800">
              <a:lnSpc>
                <a:spcPct val="120000"/>
              </a:lnSpc>
            </a:pP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让内容变深刻</a:t>
            </a: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——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议论抒情</a:t>
            </a:r>
            <a:r>
              <a:rPr lang="zh-CN" sz="2800" b="0">
                <a:solidFill>
                  <a:schemeClr val="accent5"/>
                </a:solidFill>
                <a:latin typeface="Calibri"/>
                <a:ea typeface="宋体" panose="02010600030101010101" pitchFamily="2" charset="-122"/>
              </a:rPr>
              <a:t>叙述段落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父亲死在庚子间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拳”的那一年。联军入城，挨家搜索财物鸡鸭，我们被搜两次。母亲拉着哥与三姐坐在墙根，等着</a:t>
            </a:r>
            <a:r>
              <a:rPr lang="zh-CN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“鬼子”进门，街门是开着的。“鬼子”进门，一刺刀先把老黄狗刺死，而后入室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搜索。他们走后，母亲把破衣箱搬起，才发现了我。皇上跑了，丈夫死了，鬼子来了，满城是血光火焰。有时候兵变了，街市整条的烧起，火团落在我们院中。有时候内战了，城门紧闭，铺店关门，昼夜响着枪炮。但母亲不慌不哭。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叙述翔实，情感欠缺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思考：</a:t>
            </a:r>
            <a:r>
              <a:rPr lang="zh-CN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“我”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如何评价母亲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?</a:t>
            </a:r>
            <a:r>
              <a:rPr lang="en-US" altLang="zh-CN" sz="2800" b="0">
                <a:latin typeface="Calibri"/>
                <a:ea typeface="宋体" panose="02010600030101010101" pitchFamily="2" charset="-122"/>
              </a:rPr>
              <a:t>              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“我”对自己和母亲的经历抱有怎样的情感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?
</a:t>
            </a:r>
            <a:endParaRPr lang="zh-CN" altLang="en-US" sz="28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4215" y="292735"/>
            <a:ext cx="10783570" cy="6251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</a:pP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叙述</a:t>
            </a:r>
            <a:r>
              <a:rPr lang="en-US" alt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+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抒情：</a:t>
            </a:r>
          </a:p>
          <a:p>
            <a:pPr indent="0">
              <a:lnSpc>
                <a:spcPct val="110000"/>
              </a:lnSpc>
            </a:pPr>
            <a:r>
              <a:rPr lang="zh-CN" sz="2800" b="0">
                <a:latin typeface="Calibri"/>
                <a:ea typeface="宋体" panose="02010600030101010101" pitchFamily="2" charset="-122"/>
              </a:rPr>
              <a:t>可是，母亲并不软弱。父亲死在庚子闹</a:t>
            </a:r>
            <a:r>
              <a:rPr lang="zh-CN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拳”的那一年。联军入城，挨家搜索财物鸡鸭，我们家被搜两次。母亲拉着哥哥与三姐坐在墙根，等着“鬼子”进门，街门是开着的。“鬼子”进门，一刺刀先把老黄狗刺死，而后入室搜索。他们走后，母亲把破衣箱搬起，才发现了我。假如箱子不空，我早就被压死了。皇上跑了，丈夫死了，鬼子来了，满城是血光火焰，可是母亲不怕，她要在刺刀下，饥荒中，保护着儿女。北平有多少变乱啊，有时候兵变了，街市整条的烧起，火团落在我们院中。有时候内战了，城门紧闭，铺店关门，昼夜响着枪炮。这惊恐，这紧张，再加上一家饮食的筹划，儿女安全的顾虑，岂是一个软弱的老寡妇所能受得起的？可是，在这种时候，母亲的心横起来，她不慌不哭，要从无办法中想出办法来。她的泪会在心中落！</a:t>
            </a:r>
            <a:endParaRPr lang="zh-CN" altLang="en-US" sz="28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395855" y="541655"/>
            <a:ext cx="8368030" cy="6490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30000"/>
              </a:lnSpc>
            </a:pP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叙述段落活起来</a:t>
            </a:r>
          </a:p>
          <a:p>
            <a:pPr indent="0">
              <a:lnSpc>
                <a:spcPct val="130000"/>
              </a:lnSpc>
            </a:pPr>
            <a:r>
              <a:rPr lang="zh-CN" sz="3200" b="0">
                <a:latin typeface="Calibri"/>
                <a:ea typeface="宋体" panose="02010600030101010101" pitchFamily="2" charset="-122"/>
              </a:rPr>
              <a:t>变叙述为描写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1.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外貌描写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相由心生，捕捉特点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;2.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语言描写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凸显个性，鲜活灵动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;3.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动作描写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动作分解，多样恰切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;4.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神态描写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动动五官，关联情感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;5.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心理描写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细致表达，侧面展现。</a:t>
            </a:r>
            <a:r>
              <a:rPr lang="en-US" altLang="zh-CN" sz="3200" b="0">
                <a:latin typeface="Calibri"/>
                <a:ea typeface="宋体" panose="02010600030101010101" pitchFamily="2" charset="-122"/>
              </a:rPr>
              <a:t>6.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加入联想想象：比喻联想，拟人联想</a:t>
            </a:r>
            <a:r>
              <a:rPr lang="en-US" altLang="zh-CN" sz="3200" b="0">
                <a:latin typeface="Calibri"/>
                <a:ea typeface="宋体" panose="02010600030101010101" pitchFamily="2" charset="-122"/>
              </a:rPr>
              <a:t>7.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加入议论抒情：叙议结合，借议抒情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
</a:t>
            </a:r>
            <a:endParaRPr lang="zh-CN" altLang="en-US" sz="3200"/>
          </a:p>
        </p:txBody>
      </p:sp>
      <p:pic>
        <p:nvPicPr>
          <p:cNvPr id="101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0668000" y="11455400"/>
            <a:ext cx="342900" cy="2540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987425" y="428625"/>
            <a:ext cx="10554970" cy="5996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知识清单</a:t>
            </a:r>
          </a:p>
          <a:p>
            <a:pPr indent="0">
              <a:lnSpc>
                <a:spcPct val="120000"/>
              </a:lnSpc>
            </a:pPr>
            <a:r>
              <a:rPr lang="en-US" altLang="zh-CN" sz="3200" b="0">
                <a:latin typeface="Calibri"/>
                <a:ea typeface="宋体" panose="02010600030101010101" pitchFamily="2" charset="-122"/>
              </a:rPr>
              <a:t>1.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描写：人物描写：外貌、语言、动作、神态、心理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环境描写。使人物更鲜活</a:t>
            </a:r>
            <a:r>
              <a:rPr lang="en-US" altLang="zh-CN" sz="3200" b="0">
                <a:latin typeface="Calibri"/>
                <a:ea typeface="宋体" panose="02010600030101010101" pitchFamily="2" charset="-122"/>
              </a:rPr>
              <a:t>2.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议论抒情：使主题更深刻，使感情更饱满。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3. 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联想和想象：①联想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由当前的某一事物想到另一事物，或由甲观念想起乙观念的心理过程。②想象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人们对头脑中已储存的表象，经过加工、改造，创造出一个并未直接感知的新事物形象的心理过程。使语言更生动，内容更丰富
</a:t>
            </a:r>
            <a:endParaRPr lang="zh-CN" altLang="en-US" sz="32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074545" y="921385"/>
            <a:ext cx="8875395" cy="50145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60000"/>
              </a:lnSpc>
            </a:pP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三、方法导引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（一）变叙述为描写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1.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外貌描写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相由心生，捕捉特点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;2.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语言描写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凸显个性，鲜活灵动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;3.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动作描写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动作分解，多样恰切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;4.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神态描写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动动五官，关联情感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;5.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心理描写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细致表达，侧面展现。
</a:t>
            </a:r>
            <a:endParaRPr lang="zh-CN" altLang="en-US" sz="28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80060" y="746760"/>
            <a:ext cx="108362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1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相由心生，捕捉特点。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1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）年轻的祥林嫂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头上扎着白头绳，乌裙，蓝夹袄，月白背心，年纪大约二十六七，脸色青黄，但两频却还是红的。…她模样还周正，手脚都壮大，又只是顺着眼，不开ー向ロ，很像一个安分耐劳的人。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(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鲁迅《祝福》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)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   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安分健康（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2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）回到四叔家的祥林嫂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她仍然头上扎着白头绳，乌裙，蓝袄，月白背心，脸色青黄，只是脸上已经消失了血色，顺着眼，眼角上带些泪痕，眼光也没有先前那样精神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.(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鲁迅《祝福》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)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安分悲伤（2）杨二嫂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却见一个凸骨，薄嘴唇，五十岁上下的女人站在我面前，两手搭在髀间，没有系裙，张着两脚，正像一个画图仪器里细脚伶的圆规。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     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(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鲁迅《故乡》刻薄恣睢
</a:t>
            </a:r>
            <a:endParaRPr lang="zh-CN" altLang="en-US" sz="2800"/>
          </a:p>
        </p:txBody>
      </p:sp>
      <p:sp>
        <p:nvSpPr>
          <p:cNvPr id="2" name="文本框 1"/>
          <p:cNvSpPr txBox="1"/>
          <p:nvPr/>
        </p:nvSpPr>
        <p:spPr>
          <a:xfrm>
            <a:off x="1525905" y="154940"/>
            <a:ext cx="1808480" cy="583565"/>
          </a:xfrm>
          <a:prstGeom prst="rect">
            <a:avLst/>
          </a:prstGeom>
          <a:solidFill>
            <a:schemeClr val="accent2"/>
          </a:solidFill>
        </p:spPr>
        <p:txBody>
          <a:bodyPr wrap="none" rtlCol="0" anchor="t">
            <a:spAutoFit/>
          </a:bodyPr>
          <a:lstStyle/>
          <a:p>
            <a:r>
              <a:rPr lang="zh-CN" sz="3200">
                <a:solidFill>
                  <a:schemeClr val="tx1"/>
                </a:solidFill>
                <a:latin typeface="Calibri"/>
                <a:ea typeface="宋体" panose="02010600030101010101" pitchFamily="2" charset="-122"/>
                <a:sym typeface="+mn-ea"/>
              </a:rPr>
              <a:t>具体例说</a:t>
            </a:r>
            <a:endParaRPr lang="zh-CN" altLang="en-US" sz="3200">
              <a:solidFill>
                <a:schemeClr val="tx1"/>
              </a:solidFill>
              <a:latin typeface="Calibri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58470" y="304800"/>
            <a:ext cx="11274425" cy="62477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10000"/>
              </a:lnSpc>
            </a:pP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2.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语言描写：凸显个性，鲜活灵动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1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）这时候，九斤老太正在大怒，拿破芭蕉扇敲着凳脚说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“我活到七十九岁了，活够了，不愿意眼见这些家相，一一还是死的好。立刻就要吃饭了，还吃炒豆子，吃穷了一家子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!”——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满腹牢骚（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2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）伊的曾孙女儿六斤捏着一把豆，正从对面跑来，见这情形，便直奔河边，藏在乌柏树后，伸出双丫角的小头，大声说，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“这老不死的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!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——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粗鲁无礼（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3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）九斤老太然高寿，耳朵却还不很聋，但也没有听到孩子的话，仍旧自己说，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“这真是一代不如一代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!”……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顽固保守（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4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）伊的儿媳七斤正捧着饭篮走到桌边，便将饭篮在桌上一摔，愤愤的说，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“你老人家又这么说了。六斤生下来的时候，不是六斤五两么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?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你家的秤又是私秤，加重称，十八两秤；用了准十六，我们的六斤该有七斤多哩。我想便是太公和公公，也不见得正是九斤八斤十足，用的秤也许是十四两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……泼辣粗鲁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5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）一代不如一代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!”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七斤还没有答话，忽然看见七斤从小巷口转出，便移了方向，对他嚷道，</a:t>
            </a:r>
            <a:r>
              <a:rPr lang="zh-CN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“你这死尸怎么这时候才回来，死到那里去了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!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不管人家等着你开饭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!”</a:t>
            </a:r>
            <a:r>
              <a:rPr lang="en-US" sz="24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lang="en-US" sz="2400" b="0">
                <a:latin typeface="Calibri"/>
                <a:ea typeface="宋体" panose="02010600030101010101" pitchFamily="2" charset="-122"/>
              </a:rPr>
              <a:t>(</a:t>
            </a:r>
            <a:r>
              <a:rPr lang="zh-CN" sz="2400" b="0">
                <a:latin typeface="Calibri"/>
                <a:ea typeface="宋体" panose="02010600030101010101" pitchFamily="2" charset="-122"/>
              </a:rPr>
              <a:t>鲁迅《风波》
</a:t>
            </a:r>
            <a:endParaRPr lang="zh-CN" altLang="en-US" sz="24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77545" y="871855"/>
            <a:ext cx="1111885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3.</a:t>
            </a: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动作描</a:t>
            </a:r>
            <a:r>
              <a:rPr lang="en-US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:</a:t>
            </a:r>
            <a:r>
              <a:rPr lang="zh-CN" sz="32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动作分解，多样恰切。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1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）张飞大怒，睁圆环眼，咬碎钢牙，滚鞍下马，径入馆驿，把门人那里阻挡得住，直奔后堂，见督邮正坐厅上，将县吏绑倒在地。飞大喝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“害民贼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!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认得我么？”督邮未及开言，早被张飞揪住头发，扯出馆驿，直到县前马桩上缚住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;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攀下柳条，去督邮两腿上着力鞭打，一连打折柳条十数枝。</a:t>
            </a:r>
            <a:r>
              <a:rPr lang="en-US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(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罗中《三国演义》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)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赏析</a:t>
            </a:r>
            <a:r>
              <a:rPr lang="en-US" sz="32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3200" b="0">
                <a:latin typeface="Calibri"/>
                <a:ea typeface="宋体" panose="02010600030101010101" pitchFamily="2" charset="-122"/>
              </a:rPr>
              <a:t>对张飞走入馆驿带出督邮打时的神态、动作进行了细致地描摹，用怒、睁、咬、滚、径入、直奔、大喝、揪住、扯出、缚住、下、鞭打、打折等十几个动词，生动传神地突出了张飞</a:t>
            </a:r>
            <a:r>
              <a:rPr lang="zh-CN" sz="32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“猛”的特点。
</a:t>
            </a:r>
            <a:endParaRPr lang="zh-CN" altLang="en-US" sz="32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07060" y="385445"/>
            <a:ext cx="10977880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4.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神态描写</a:t>
            </a: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动动五官，关联情感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。（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1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）脸上瘦削不堪，黄中带黑，而且消尽了先前悲哀的神色，仿佛是木刻似的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;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只有那眼珠间或一轮，还可以表示她是一个活物。麻木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鲁迅《礼福》（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2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）孙悦更加激动了，她的两道眉毛拧了起来，把愠怒的日光射向许恒忠。愠怒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(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戴厚英《人啊，人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!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》（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3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）他那丰满敏感的双唇若不是在有压力时会紧紧地抿起来，倒像是个婴儿的嘴。有时那嘴抿得很紧，便显得严厉、凶狠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!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严厉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(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杰克・伦敦《马丁・伊登》（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4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）这当儿，他忽然又是眉毛鼻子皱作一团，也不顾说急了顺不转气，像从瓶子里倒水一般トト地说道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……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焦急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(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茅盾《霜叶红于二月花》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)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5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）斯卡垂头丧气地走了，耳朵红得发烫，内心受了伤害。尴尬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 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(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君特·格拉斯《铁皮鼓》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)
</a:t>
            </a:r>
            <a:endParaRPr lang="zh-CN" altLang="en-US" sz="28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 rot="12108268">
            <a:off x="9784110" y="-374095"/>
            <a:ext cx="2658469" cy="24156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 rot="1884322">
            <a:off x="40860" y="4554557"/>
            <a:ext cx="2658469" cy="241562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501650" y="367030"/>
            <a:ext cx="11189335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5.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心理描写</a:t>
            </a: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细致表达</a:t>
            </a: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(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自己</a:t>
            </a: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)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，侧面展现</a:t>
            </a: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(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他人</a:t>
            </a:r>
            <a:r>
              <a:rPr lang="en-US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)</a:t>
            </a:r>
            <a:r>
              <a:rPr lang="zh-CN" sz="2800" b="0">
                <a:solidFill>
                  <a:srgbClr val="FF0000"/>
                </a:solidFill>
                <a:latin typeface="Calibri"/>
                <a:ea typeface="宋体" panose="02010600030101010101" pitchFamily="2" charset="-122"/>
              </a:rPr>
              <a:t>。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（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1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）坐在出租车上，看到车牌上的号码尾数是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575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，心中暗喜，也许就能考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575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分，那样上个重点大学就没有问题了。车在路等红绿灯时，侧目一看旁边的车，车牌号码的尾数是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268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，心里顿时沉重起来。如果考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268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分那就糟透了。赶快看后边的车牌尾数，是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629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，心中大喜，但转念一想，女儿极不喜欢理科而学了理科，二模只考了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540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分，怎么可能考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629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分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?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能考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575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分就是天大的喜事了。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(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莫言《陪考ー日》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)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忐忑焦虑</a:t>
            </a:r>
            <a:r>
              <a:rPr lang="en-US" sz="28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
</a:t>
            </a:r>
          </a:p>
          <a:p>
            <a:pPr indent="0"/>
            <a:r>
              <a:rPr lang="zh-CN" sz="2800" b="0">
                <a:latin typeface="Calibri"/>
                <a:ea typeface="宋体" panose="02010600030101010101" pitchFamily="2" charset="-122"/>
              </a:rPr>
              <a:t>神态表现人物心理。（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1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）例如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孙悦更加激动了，她的两道眉毛拧了起来，把愠怒的目光射向许忠。愤怒动作表现人物心理。（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2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）例如</a:t>
            </a:r>
            <a:r>
              <a:rPr lang="en-US" sz="2800" b="0">
                <a:latin typeface="Calibri"/>
                <a:ea typeface="宋体" panose="02010600030101010101" pitchFamily="2" charset="-122"/>
              </a:rPr>
              <a:t>: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张飞大怒，睁圆环眼，咬碎钢牙，滚鞍下马，径入驿馆。
</a:t>
            </a:r>
          </a:p>
          <a:p>
            <a:pPr indent="0"/>
            <a:r>
              <a:rPr lang="zh-CN" sz="2800" b="0">
                <a:latin typeface="Calibri"/>
                <a:ea typeface="宋体" panose="02010600030101010101" pitchFamily="2" charset="-122"/>
              </a:rPr>
              <a:t> </a:t>
            </a:r>
            <a:r>
              <a:rPr lang="en-US" altLang="zh-CN" sz="2800" b="0">
                <a:latin typeface="Calibri"/>
                <a:ea typeface="宋体" panose="02010600030101010101" pitchFamily="2" charset="-122"/>
              </a:rPr>
              <a:t>        </a:t>
            </a:r>
            <a:r>
              <a:rPr lang="zh-CN" sz="2800" b="0">
                <a:latin typeface="Calibri"/>
                <a:ea typeface="宋体" panose="02010600030101010101" pitchFamily="2" charset="-122"/>
              </a:rPr>
              <a:t>愤怒急切</a:t>
            </a:r>
            <a:endParaRPr lang="zh-CN" altLang="en-US" sz="2800"/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12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15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18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21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24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27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3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30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33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36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39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42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45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48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51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54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57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6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60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63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66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69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72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73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3"/>
  <p:tag name="KSO_WM_UNIT_INDEX" val="3"/>
  <p:tag name="KSO_WM_UNIT_TYPE" val="i"/>
</p:tagLst>
</file>

<file path=ppt/tags/tag7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75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ags/tag7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185080"/>
  <p:tag name="KSO_WM_UNIT_ID" val="custom20185080_23*i*4"/>
  <p:tag name="KSO_WM_UNIT_INDEX" val="4"/>
  <p:tag name="KSO_WM_UNIT_TYPE" val="i"/>
</p:tagLst>
</file>

<file path=ppt/tags/tag9.xml><?xml version="1.0" encoding="utf-8"?>
<p:tagLst xmlns:p="http://schemas.openxmlformats.org/presentationml/2006/main">
  <p:tag name="KSO_WM_BEAUTIFY_FLAG" val="#wm#"/>
  <p:tag name="KSO_WM_SLIDE_ID" val="custom20185080_23"/>
  <p:tag name="KSO_WM_SLIDE_INDEX" val="23"/>
  <p:tag name="KSO_WM_SLIDE_ITEM_CNT" val="2"/>
  <p:tag name="KSO_WM_SLIDE_LAYOUT" val="a_f_d"/>
  <p:tag name="KSO_WM_SLIDE_LAYOUT_CNT" val="1_1_1"/>
  <p:tag name="KSO_WM_SLIDE_POSITION" val="97*50"/>
  <p:tag name="KSO_WM_SLIDE_SIZE" val="782*403"/>
  <p:tag name="KSO_WM_SLIDE_SUBTYPE" val="picTxt"/>
  <p:tag name="KSO_WM_SLIDE_TYPE" val="text"/>
  <p:tag name="KSO_WM_TAG_VERSION" val="1.0"/>
  <p:tag name="KSO_WM_TEMPLATE_CATEGORY" val="custom"/>
  <p:tag name="KSO_WM_TEMPLATE_INDEX" val="20185080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34</Paragraphs>
  <Slides>25</Slides>
  <Notes>25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baseType="lpstr" size="31">
      <vt:lpstr>Arial</vt:lpstr>
      <vt:lpstr>Calibri</vt:lpstr>
      <vt:lpstr>Calibri Light</vt:lpstr>
      <vt:lpstr>宋体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2021-10-03T21:53:11.777</cp:lastPrinted>
  <dcterms:created xsi:type="dcterms:W3CDTF">2021-10-03T21:53:11Z</dcterms:created>
  <dcterms:modified xsi:type="dcterms:W3CDTF">2021-10-03T13:53:12Z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