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Lst>
  <p:notesMasterIdLst>
    <p:notesMasterId r:id="rId7"/>
  </p:notesMasterIdLst>
  <p:sldIdLst>
    <p:sldId id="409" r:id="rId8"/>
    <p:sldId id="410" r:id="rId9"/>
    <p:sldId id="411" r:id="rId10"/>
    <p:sldId id="412" r:id="rId11"/>
    <p:sldId id="413" r:id="rId12"/>
    <p:sldId id="419" r:id="rId13"/>
    <p:sldId id="431" r:id="rId14"/>
    <p:sldId id="434" r:id="rId15"/>
    <p:sldId id="435" r:id="rId16"/>
    <p:sldId id="436" r:id="rId17"/>
    <p:sldId id="443" r:id="rId18"/>
    <p:sldId id="471" r:id="rId19"/>
    <p:sldId id="446" r:id="rId20"/>
    <p:sldId id="447" r:id="rId21"/>
    <p:sldId id="448" r:id="rId22"/>
    <p:sldId id="464" r:id="rId23"/>
    <p:sldId id="465" r:id="rId24"/>
    <p:sldId id="466" r:id="rId25"/>
    <p:sldId id="467" r:id="rId26"/>
    <p:sldId id="468" r:id="rId27"/>
    <p:sldId id="469" r:id="rId28"/>
    <p:sldId id="470" r:id="rId29"/>
    <p:sldId id="457" r:id="rId30"/>
    <p:sldId id="458" r:id="rId31"/>
    <p:sldId id="459" r:id="rId32"/>
    <p:sldId id="460" r:id="rId33"/>
    <p:sldId id="461" r:id="rId34"/>
    <p:sldId id="472" r:id="rId35"/>
    <p:sldId id="462" r:id="rId36"/>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varScale="1">
        <p:scale>
          <a:sx n="114" d="100"/>
          <a:sy n="114" d="100"/>
        </p:scale>
        <p:origin x="-708" y="-108"/>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3.xml" /><Relationship Id="rId11" Type="http://schemas.openxmlformats.org/officeDocument/2006/relationships/slide" Target="slides/slide4.xml" /><Relationship Id="rId12" Type="http://schemas.openxmlformats.org/officeDocument/2006/relationships/slide" Target="slides/slide5.xml" /><Relationship Id="rId13" Type="http://schemas.openxmlformats.org/officeDocument/2006/relationships/slide" Target="slides/slide6.xml" /><Relationship Id="rId14" Type="http://schemas.openxmlformats.org/officeDocument/2006/relationships/slide" Target="slides/slide7.xml" /><Relationship Id="rId15" Type="http://schemas.openxmlformats.org/officeDocument/2006/relationships/slide" Target="slides/slide8.xml" /><Relationship Id="rId16" Type="http://schemas.openxmlformats.org/officeDocument/2006/relationships/slide" Target="slides/slide9.xml" /><Relationship Id="rId17" Type="http://schemas.openxmlformats.org/officeDocument/2006/relationships/slide" Target="slides/slide10.xml" /><Relationship Id="rId18" Type="http://schemas.openxmlformats.org/officeDocument/2006/relationships/slide" Target="slides/slide11.xml" /><Relationship Id="rId19" Type="http://schemas.openxmlformats.org/officeDocument/2006/relationships/slide" Target="slides/slide12.xml" /><Relationship Id="rId2" Type="http://schemas.openxmlformats.org/officeDocument/2006/relationships/slideMaster" Target="slideMasters/slideMaster2.xml" /><Relationship Id="rId20" Type="http://schemas.openxmlformats.org/officeDocument/2006/relationships/slide" Target="slides/slide13.xml" /><Relationship Id="rId21" Type="http://schemas.openxmlformats.org/officeDocument/2006/relationships/slide" Target="slides/slide14.xml" /><Relationship Id="rId22" Type="http://schemas.openxmlformats.org/officeDocument/2006/relationships/slide" Target="slides/slide15.xml" /><Relationship Id="rId23" Type="http://schemas.openxmlformats.org/officeDocument/2006/relationships/slide" Target="slides/slide16.xml" /><Relationship Id="rId24" Type="http://schemas.openxmlformats.org/officeDocument/2006/relationships/slide" Target="slides/slide17.xml" /><Relationship Id="rId25" Type="http://schemas.openxmlformats.org/officeDocument/2006/relationships/slide" Target="slides/slide18.xml" /><Relationship Id="rId26" Type="http://schemas.openxmlformats.org/officeDocument/2006/relationships/slide" Target="slides/slide19.xml" /><Relationship Id="rId27" Type="http://schemas.openxmlformats.org/officeDocument/2006/relationships/slide" Target="slides/slide20.xml" /><Relationship Id="rId28" Type="http://schemas.openxmlformats.org/officeDocument/2006/relationships/slide" Target="slides/slide21.xml" /><Relationship Id="rId29" Type="http://schemas.openxmlformats.org/officeDocument/2006/relationships/slide" Target="slides/slide22.xml" /><Relationship Id="rId3" Type="http://schemas.openxmlformats.org/officeDocument/2006/relationships/slideMaster" Target="slideMasters/slideMaster3.xml" /><Relationship Id="rId30" Type="http://schemas.openxmlformats.org/officeDocument/2006/relationships/slide" Target="slides/slide23.xml" /><Relationship Id="rId31" Type="http://schemas.openxmlformats.org/officeDocument/2006/relationships/slide" Target="slides/slide24.xml" /><Relationship Id="rId32" Type="http://schemas.openxmlformats.org/officeDocument/2006/relationships/slide" Target="slides/slide25.xml" /><Relationship Id="rId33" Type="http://schemas.openxmlformats.org/officeDocument/2006/relationships/slide" Target="slides/slide26.xml" /><Relationship Id="rId34" Type="http://schemas.openxmlformats.org/officeDocument/2006/relationships/slide" Target="slides/slide27.xml" /><Relationship Id="rId35" Type="http://schemas.openxmlformats.org/officeDocument/2006/relationships/slide" Target="slides/slide28.xml" /><Relationship Id="rId36" Type="http://schemas.openxmlformats.org/officeDocument/2006/relationships/slide" Target="slides/slide29.xml" /><Relationship Id="rId37" Type="http://schemas.openxmlformats.org/officeDocument/2006/relationships/tags" Target="tags/tag384.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Master" Target="slideMasters/slideMaster4.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notesMaster" Target="notesMasters/notesMaster1.xml" /><Relationship Id="rId8" Type="http://schemas.openxmlformats.org/officeDocument/2006/relationships/slide" Target="slides/slide1.xml" /><Relationship Id="rId9" Type="http://schemas.openxmlformats.org/officeDocument/2006/relationships/slide" Target="slides/slide2.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3.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9.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tags" Target="../tags/tag157.xml" /><Relationship Id="rId7"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78.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83.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88.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99.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 Id="rId9"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07.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11.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17.xml" /><Relationship Id="rId2" Type="http://schemas.openxmlformats.org/officeDocument/2006/relationships/tags" Target="../tags/tag218.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22.xml" /><Relationship Id="rId2" Type="http://schemas.openxmlformats.org/officeDocument/2006/relationships/tags" Target="../tags/tag223.xml" /><Relationship Id="rId3" Type="http://schemas.openxmlformats.org/officeDocument/2006/relationships/tags" Target="../tags/tag224.xml" /><Relationship Id="rId4" Type="http://schemas.openxmlformats.org/officeDocument/2006/relationships/tags" Target="../tags/tag225.xml" /><Relationship Id="rId5"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26.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3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4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tags" Target="../tags/tag245.xml" /><Relationship Id="rId5" Type="http://schemas.openxmlformats.org/officeDocument/2006/relationships/tags" Target="../tags/tag246.xml" /><Relationship Id="rId6"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47.xml"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252.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tags" Target="../tags/tag257.xml" /><Relationship Id="rId7"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58.xml" /><Relationship Id="rId2" Type="http://schemas.openxmlformats.org/officeDocument/2006/relationships/tags" Target="../tags/tag259.xml" /><Relationship Id="rId3" Type="http://schemas.openxmlformats.org/officeDocument/2006/relationships/tags" Target="../tags/tag260.xml"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tags" Target="../tags/tag265.xml" /><Relationship Id="rId9"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6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270.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76.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81.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285.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296.xml" /><Relationship Id="rId2" Type="http://schemas.openxmlformats.org/officeDocument/2006/relationships/tags" Target="../tags/tag297.xml" /><Relationship Id="rId3" Type="http://schemas.openxmlformats.org/officeDocument/2006/relationships/tags" Target="../tags/tag298.xml" /><Relationship Id="rId4" Type="http://schemas.openxmlformats.org/officeDocument/2006/relationships/tags" Target="../tags/tag299.xml" /><Relationship Id="rId5" Type="http://schemas.openxmlformats.org/officeDocument/2006/relationships/tags" Target="../tags/tag300.xml" /><Relationship Id="rId6"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01.xml" /><Relationship Id="rId2" Type="http://schemas.openxmlformats.org/officeDocument/2006/relationships/tags" Target="../tags/tag302.xml" /><Relationship Id="rId3" Type="http://schemas.openxmlformats.org/officeDocument/2006/relationships/tags" Target="../tags/tag303.xml"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06.xml" /><Relationship Id="rId2" Type="http://schemas.openxmlformats.org/officeDocument/2006/relationships/tags" Target="../tags/tag307.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11.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17.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25.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329.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tags" Target="../tags/tag333.xml" /><Relationship Id="rId6" Type="http://schemas.openxmlformats.org/officeDocument/2006/relationships/tags" Target="../tags/tag334.xml" /><Relationship Id="rId7"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335.xml"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340.xml" /><Relationship Id="rId2" Type="http://schemas.openxmlformats.org/officeDocument/2006/relationships/tags" Target="../tags/tag341.xml" /><Relationship Id="rId3" Type="http://schemas.openxmlformats.org/officeDocument/2006/relationships/tags" Target="../tags/tag342.xml" /><Relationship Id="rId4" Type="http://schemas.openxmlformats.org/officeDocument/2006/relationships/tags" Target="../tags/tag343.xml" /><Relationship Id="rId5"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344.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tags" Target="../tags/tag348.xml" /><Relationship Id="rId6"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13.xml" /><Relationship Id="rId13" Type="http://schemas.openxmlformats.org/officeDocument/2006/relationships/tags" Target="../tags/tag114.xml" /><Relationship Id="rId14" Type="http://schemas.openxmlformats.org/officeDocument/2006/relationships/tags" Target="../tags/tag115.xml" /><Relationship Id="rId15" Type="http://schemas.openxmlformats.org/officeDocument/2006/relationships/tags" Target="../tags/tag116.xml" /><Relationship Id="rId16" Type="http://schemas.openxmlformats.org/officeDocument/2006/relationships/tags" Target="../tags/tag117.xml" /><Relationship Id="rId17" Type="http://schemas.openxmlformats.org/officeDocument/2006/relationships/tags" Target="../tags/tag118.xml" /><Relationship Id="rId18"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tags" Target="../tags/tag231.xml" /><Relationship Id="rId13" Type="http://schemas.openxmlformats.org/officeDocument/2006/relationships/tags" Target="../tags/tag232.xml" /><Relationship Id="rId14" Type="http://schemas.openxmlformats.org/officeDocument/2006/relationships/tags" Target="../tags/tag233.xml" /><Relationship Id="rId15" Type="http://schemas.openxmlformats.org/officeDocument/2006/relationships/tags" Target="../tags/tag234.xml" /><Relationship Id="rId16" Type="http://schemas.openxmlformats.org/officeDocument/2006/relationships/tags" Target="../tags/tag235.xml" /><Relationship Id="rId17" Type="http://schemas.openxmlformats.org/officeDocument/2006/relationships/tags" Target="../tags/tag236.xml" /><Relationship Id="rId18"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tags" Target="../tags/tag290.xml" /><Relationship Id="rId13" Type="http://schemas.openxmlformats.org/officeDocument/2006/relationships/tags" Target="../tags/tag291.xml" /><Relationship Id="rId14" Type="http://schemas.openxmlformats.org/officeDocument/2006/relationships/tags" Target="../tags/tag292.xml" /><Relationship Id="rId15" Type="http://schemas.openxmlformats.org/officeDocument/2006/relationships/tags" Target="../tags/tag293.xml" /><Relationship Id="rId16" Type="http://schemas.openxmlformats.org/officeDocument/2006/relationships/tags" Target="../tags/tag294.xml" /><Relationship Id="rId17" Type="http://schemas.openxmlformats.org/officeDocument/2006/relationships/tags" Target="../tags/tag295.xml" /><Relationship Id="rId18"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tags" Target="../tags/tag349.xml" /><Relationship Id="rId13" Type="http://schemas.openxmlformats.org/officeDocument/2006/relationships/tags" Target="../tags/tag350.xml" /><Relationship Id="rId14" Type="http://schemas.openxmlformats.org/officeDocument/2006/relationships/tags" Target="../tags/tag351.xml" /><Relationship Id="rId15" Type="http://schemas.openxmlformats.org/officeDocument/2006/relationships/tags" Target="../tags/tag352.xml" /><Relationship Id="rId16" Type="http://schemas.openxmlformats.org/officeDocument/2006/relationships/tags" Target="../tags/tag353.xml" /><Relationship Id="rId17" Type="http://schemas.openxmlformats.org/officeDocument/2006/relationships/tags" Target="../tags/tag354.xml" /><Relationship Id="rId18"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t/>
            </a:fld>
            <a:endParaRPr lang="zh-CN" altLang="en-US">
              <a:solidFill>
                <a:srgbClr val="000000">
                  <a:tint val="75000"/>
                </a:srgbClr>
              </a:solidFill>
            </a:endParaRPr>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solidFill>
                <a:srgbClr val="000000">
                  <a:tint val="75000"/>
                </a:srgbClr>
              </a:solidFill>
            </a:endParaRPr>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t>0</a:t>
            </a:fld>
            <a:endParaRPr lang="zh-CN" altLang="en-US">
              <a:solidFill>
                <a:srgbClr val="000000">
                  <a:tint val="75000"/>
                </a:srgbClr>
              </a:solidFill>
            </a:endParaRPr>
          </a:p>
        </p:txBody>
      </p:sp>
    </p:spTree>
    <p:custDataLst>
      <p:tags r:id="rId17"/>
    </p:custData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35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3.xml" /><Relationship Id="rId3" Type="http://schemas.openxmlformats.org/officeDocument/2006/relationships/image" Target="../media/image1.jpeg" /><Relationship Id="rId4" Type="http://schemas.openxmlformats.org/officeDocument/2006/relationships/tags" Target="../tags/tag36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1.jpeg" /><Relationship Id="rId4" Type="http://schemas.openxmlformats.org/officeDocument/2006/relationships/tags" Target="../tags/tag36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6.xml" /><Relationship Id="rId2" Type="http://schemas.openxmlformats.org/officeDocument/2006/relationships/notesSlide" Target="../notesSlides/notesSlide5.xml" /><Relationship Id="rId3" Type="http://schemas.openxmlformats.org/officeDocument/2006/relationships/image" Target="../media/image1.jpeg" /><Relationship Id="rId4" Type="http://schemas.openxmlformats.org/officeDocument/2006/relationships/tags" Target="../tags/tag36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6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jpeg" /><Relationship Id="rId4" Type="http://schemas.openxmlformats.org/officeDocument/2006/relationships/tags" Target="../tags/tag36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6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jpeg" /><Relationship Id="rId4" Type="http://schemas.openxmlformats.org/officeDocument/2006/relationships/tags" Target="../tags/tag37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7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jpeg" /><Relationship Id="rId4" Type="http://schemas.openxmlformats.org/officeDocument/2006/relationships/tags" Target="../tags/tag37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7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35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jpeg" /><Relationship Id="rId4" Type="http://schemas.openxmlformats.org/officeDocument/2006/relationships/tags" Target="../tags/tag37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7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jpeg" /><Relationship Id="rId4" Type="http://schemas.openxmlformats.org/officeDocument/2006/relationships/tags" Target="../tags/tag37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jpeg" /><Relationship Id="rId4" Type="http://schemas.openxmlformats.org/officeDocument/2006/relationships/tags" Target="../tags/tag37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7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jpeg" /><Relationship Id="rId4" Type="http://schemas.openxmlformats.org/officeDocument/2006/relationships/tags" Target="../tags/tag37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8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jpeg" /><Relationship Id="rId4" Type="http://schemas.openxmlformats.org/officeDocument/2006/relationships/tags" Target="../tags/tag38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notesSlide" Target="../notesSlides/notesSlide14.xml" /><Relationship Id="rId3" Type="http://schemas.openxmlformats.org/officeDocument/2006/relationships/image" Target="../media/image1.jpeg" /><Relationship Id="rId4" Type="http://schemas.openxmlformats.org/officeDocument/2006/relationships/tags" Target="../tags/tag38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1.jpeg" /><Relationship Id="rId4" Type="http://schemas.openxmlformats.org/officeDocument/2006/relationships/tags" Target="../tags/tag38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35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5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35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tags" Target="../tags/tag36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jpeg" /><Relationship Id="rId3" Type="http://schemas.openxmlformats.org/officeDocument/2006/relationships/tags" Target="../tags/tag36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2.xml" /><Relationship Id="rId3" Type="http://schemas.openxmlformats.org/officeDocument/2006/relationships/image" Target="../media/image1.jpeg" /><Relationship Id="rId4" Type="http://schemas.openxmlformats.org/officeDocument/2006/relationships/tags" Target="../tags/tag36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jpeg" /><Relationship Id="rId3" Type="http://schemas.openxmlformats.org/officeDocument/2006/relationships/tags" Target="../tags/tag36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 name="标题 6"/>
          <p:cNvSpPr txBox="1"/>
          <p:nvPr/>
        </p:nvSpPr>
        <p:spPr>
          <a:xfrm>
            <a:off x="3575412" y="1429895"/>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4800" smtClean="0">
                <a:solidFill>
                  <a:srgbClr val="FFFF00"/>
                </a:solidFill>
              </a:rPr>
              <a:t>发现潜藏的逻辑谬误</a:t>
            </a:r>
            <a:endParaRPr lang="zh-CN" altLang="en-US" sz="4800">
              <a:solidFill>
                <a:srgbClr val="FFFF00"/>
              </a:solidFill>
            </a:endParaRPr>
          </a:p>
        </p:txBody>
      </p:sp>
      <p:sp>
        <p:nvSpPr>
          <p:cNvPr id="8" name="副标题 2"/>
          <p:cNvSpPr txBox="1"/>
          <p:nvPr/>
        </p:nvSpPr>
        <p:spPr>
          <a:xfrm>
            <a:off x="3031127" y="2737113"/>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4265" smtClean="0">
                <a:solidFill>
                  <a:prstClr val="white"/>
                </a:solidFill>
                <a:latin typeface="黑体" panose="02010609060101010101" charset="-122"/>
                <a:ea typeface="黑体" panose="02010609060101010101" charset="-122"/>
              </a:rPr>
              <a:t>高二年级 语文</a:t>
            </a:r>
            <a:endParaRPr lang="en-US" altLang="zh-CN" sz="4265">
              <a:solidFill>
                <a:prstClr val="white">
                  <a:lumMod val="95000"/>
                </a:prstClr>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2740946"/>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smtClean="0">
                <a:solidFill>
                  <a:srgbClr val="F9FBFA"/>
                </a:solidFill>
                <a:latin typeface="黑体" panose="02010609060101010101" charset="-122"/>
                <a:ea typeface="黑体" panose="02010609060101010101" charset="-122"/>
              </a:rPr>
              <a:t>例</a:t>
            </a:r>
            <a:r>
              <a:rPr lang="en-US" altLang="zh-CN" sz="3200" smtClean="0">
                <a:solidFill>
                  <a:srgbClr val="F9FBFA"/>
                </a:solidFill>
                <a:latin typeface="黑体" panose="02010609060101010101" charset="-122"/>
                <a:ea typeface="黑体" panose="02010609060101010101" charset="-122"/>
              </a:rPr>
              <a:t>2</a:t>
            </a:r>
            <a:r>
              <a:rPr lang="zh-CN" altLang="en-US" sz="3200" smtClean="0">
                <a:solidFill>
                  <a:srgbClr val="F9FBFA"/>
                </a:solidFill>
                <a:latin typeface="黑体" panose="02010609060101010101" charset="-122"/>
                <a:ea typeface="黑体" panose="02010609060101010101" charset="-122"/>
              </a:rPr>
              <a:t>：学习</a:t>
            </a:r>
            <a:r>
              <a:rPr lang="zh-CN" altLang="en-US" sz="3200">
                <a:solidFill>
                  <a:srgbClr val="F9FBFA"/>
                </a:solidFill>
                <a:latin typeface="黑体" panose="02010609060101010101" charset="-122"/>
                <a:ea typeface="黑体" panose="02010609060101010101" charset="-122"/>
              </a:rPr>
              <a:t>要讲究方法。方法对头，才能事半功倍。比如我对数学比较感兴趣，习题做得多，学习成绩就比较好；而对英语，我没有兴趣，怕读怕背，成绩就比较差。</a:t>
            </a:r>
            <a:endParaRPr lang="zh-CN" altLang="en-US" sz="3200">
              <a:solidFill>
                <a:srgbClr val="F9FBFA"/>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46542" y="1686731"/>
            <a:ext cx="9670208"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法国某地，一个耍戏法的人招揽观众</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快来快来，这里有拿破仑的头骨。”围观的一个人说：“奇怪，听说拿破仑的脑袋是很大的，这个头骨怎么和普通人的没有区别啊？”耍戏法的解释道</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没错。这是拿破仑小时候的头骨。</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矛盾律</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，也叫不矛盾律，指在同一思维过程中</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个互相矛盾的判断不能同真，必有一假；两个互相反对的判断，不能同真，但可以同假。</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
        <p:nvSpPr>
          <p:cNvPr id="3" name="矩形 2"/>
          <p:cNvSpPr/>
          <p:nvPr/>
        </p:nvSpPr>
        <p:spPr>
          <a:xfrm>
            <a:off x="5306277" y="689041"/>
            <a:ext cx="1824538" cy="748666"/>
          </a:xfrm>
          <a:prstGeom prst="rect">
            <a:avLst/>
          </a:prstGeom>
        </p:spPr>
        <p:txBody>
          <a:bodyPr wrap="none">
            <a:spAutoFit/>
          </a:bodyPr>
          <a:lstStyle/>
          <a:p>
            <a:r>
              <a:rPr lang="zh-CN" altLang="en-US" sz="4265" smtClean="0">
                <a:solidFill>
                  <a:srgbClr val="FFFF00"/>
                </a:solidFill>
                <a:latin typeface="黑体" panose="02010609060101010101" charset="-122"/>
                <a:ea typeface="黑体" panose="02010609060101010101" charset="-122"/>
                <a:sym typeface="宋体" panose="02010600030101010101" pitchFamily="2" charset="-122"/>
              </a:rPr>
              <a:t>矛盾律</a:t>
            </a:r>
            <a:endParaRPr lang="zh-CN" altLang="en-US" sz="4265">
              <a:solidFill>
                <a:srgbClr val="FFFF00"/>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707258" y="1031875"/>
            <a:ext cx="9033314"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    矛盾</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关系</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是指对立的两种情况，没有第三种情况存在，非此即彼，非彼即此。比如</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“这是正义战争”</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和</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“这是非正义战争”</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，“这是拿破仑的头骨”和“这不是拿破仑的头骨”这</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两个</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矛盾</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判断</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不能同真，必有一假</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    反对</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关系</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是指在对立的两种情况之外，还存在其他情况，非此不一定彼，非彼不一定此。比如</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“这是红色”</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和</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“这是白色”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“这是拿破仑成年时的头骨”和“这是拿破仑小时候的头骨”这</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两个反对判断</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不能同真</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但可同假</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89603" y="1276539"/>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例</a:t>
            </a:r>
            <a:r>
              <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拿来主义</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鲁迅先生解释“拿来主义”</a:t>
            </a:r>
            <a:r>
              <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运用脑髓，放出眼光，自己来拿！</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”可是他转过身</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来以“大宅子”作比喻，</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说道</a:t>
            </a:r>
            <a:r>
              <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且不问他是骗来的，抢来的，或合法继承的，或是做了女婿换来的</a:t>
            </a:r>
            <a:r>
              <a:rPr lang="en-US" altLang="zh-CN"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8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首先是不管三七二十一，‘拿来’！</a:t>
            </a:r>
            <a:r>
              <a:rPr lang="zh-CN" altLang="en-US"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8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cs typeface="宋体" panose="02010600030101010101" pitchFamily="2" charset="-122"/>
              </a:rPr>
              <a:t>     </a:t>
            </a:r>
            <a:endParaRPr lang="en-US" altLang="zh-CN" sz="2800" smtClean="0">
              <a:solidFill>
                <a:srgbClr val="F9FBFA"/>
              </a:solidFill>
              <a:latin typeface="黑体" panose="02010609060101010101" charset="-122"/>
              <a:ea typeface="黑体" panose="02010609060101010101" charset="-122"/>
              <a:cs typeface="宋体" panose="02010600030101010101" pitchFamily="2" charset="-122"/>
            </a:endParaRPr>
          </a:p>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cs typeface="宋体" panose="02010600030101010101" pitchFamily="2" charset="-122"/>
              </a:rPr>
              <a:t>康德说：“</a:t>
            </a:r>
            <a:r>
              <a:rPr lang="zh-CN" altLang="en-US" sz="2800">
                <a:solidFill>
                  <a:srgbClr val="F9FBFA"/>
                </a:solidFill>
                <a:latin typeface="黑体" panose="02010609060101010101" charset="-122"/>
                <a:ea typeface="黑体" panose="02010609060101010101" charset="-122"/>
                <a:cs typeface="宋体" panose="02010600030101010101" pitchFamily="2" charset="-122"/>
              </a:rPr>
              <a:t>某物不可能同时是且不是。”</a:t>
            </a:r>
            <a:endParaRPr lang="zh-CN" altLang="en-US" sz="2800">
              <a:solidFill>
                <a:srgbClr val="F9FBFA"/>
              </a:solidFill>
              <a:latin typeface="黑体" panose="02010609060101010101" charset="-122"/>
              <a:ea typeface="黑体" panose="02010609060101010101" charset="-122"/>
              <a:cs typeface="宋体" panose="02010600030101010101" pitchFamily="2" charset="-122"/>
            </a:endParaRP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1586785"/>
            <a:ext cx="996702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年全国一卷第</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题题干为“下列对小说相关内容和艺术特色的分析鉴赏，不正确的一项是</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B</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被</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困队员深陷绝境却调动起所有能量开门救助敲门人，送瓜人在被困队员生死关头</a:t>
            </a:r>
            <a:r>
              <a:rPr lang="zh-CN" altLang="en-US" sz="2665"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奇迹般地出现</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，这都说明</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生命奇迹无法</a:t>
            </a:r>
            <a:r>
              <a:rPr lang="zh-CN" altLang="en-US" sz="2665"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解释</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3200" smtClean="0">
              <a:solidFill>
                <a:srgbClr val="FF00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D</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、试验</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队被困队员与素不相识的送瓜人之间的故事，不仅令人感动，还</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揭示出一个朴素而有意味的人生道理</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：帮助别人，也是帮助</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自己。</a:t>
            </a:r>
            <a:endParaRPr lang="zh-CN" altLang="en-US" sz="2665">
              <a:solidFill>
                <a:srgbClr val="F9FBFA"/>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71132" y="2817855"/>
            <a:ext cx="9005500" cy="1290951"/>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年全国一卷第</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题</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C</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项“文章在论证中以大量篇幅阐述</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代际公平</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，彰显了</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立足未来</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的气候正义立场。”</a:t>
            </a:r>
            <a:endParaRPr lang="zh-CN" altLang="en-US" sz="2670">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2740946"/>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4</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故都的秋</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一文中有这样一句话“早晨起来</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泡一碗浓茶</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向院子一坐</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你也能看得到很高很高的</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碧绿</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的天色</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听得到</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青天</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下驯鸽的飞声。”</a:t>
            </a:r>
            <a:endParaRPr lang="zh-CN" altLang="en-US" sz="2665">
              <a:solidFill>
                <a:srgbClr val="F9FBFA"/>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61957" y="2341812"/>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5</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：部编教材八年级下册</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小石潭记</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2017</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版）中有这样一句话，“</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从小丘西行百二十步，隔篁竹，闻水声，如鸣珮环，心乐之。”</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其课下注释</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心乐之</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心情为之高兴。乐，以</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为乐。”</a:t>
            </a:r>
            <a:endParaRPr lang="zh-CN" altLang="en-US" sz="2665">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076054" y="2381848"/>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排中律</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指在同一思维过程中两个相互</a:t>
            </a:r>
            <a:r>
              <a:rPr lang="zh-CN" altLang="en-US" sz="2665">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矛盾</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的判断不能同假，必有一真</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例如</a:t>
            </a:r>
            <a:r>
              <a:rPr lang="zh-CN" altLang="en-US" sz="2665">
                <a:solidFill>
                  <a:srgbClr val="F9FBFA"/>
                </a:solidFill>
                <a:latin typeface="黑体" panose="02010609060101010101" charset="-122"/>
                <a:ea typeface="黑体" panose="02010609060101010101" charset="-122"/>
              </a:rPr>
              <a:t>：有人说</a:t>
            </a:r>
            <a:r>
              <a:rPr lang="en-US" altLang="zh-CN" sz="2665">
                <a:solidFill>
                  <a:srgbClr val="F9FBFA"/>
                </a:solidFill>
                <a:latin typeface="黑体" panose="02010609060101010101" charset="-122"/>
                <a:ea typeface="黑体" panose="02010609060101010101" charset="-122"/>
              </a:rPr>
              <a:t>《</a:t>
            </a:r>
            <a:r>
              <a:rPr lang="zh-CN" altLang="en-US" sz="2665" smtClean="0">
                <a:solidFill>
                  <a:srgbClr val="F9FBFA"/>
                </a:solidFill>
                <a:latin typeface="黑体" panose="02010609060101010101" charset="-122"/>
                <a:ea typeface="黑体" panose="02010609060101010101" charset="-122"/>
              </a:rPr>
              <a:t>红楼梦</a:t>
            </a:r>
            <a:r>
              <a:rPr lang="en-US" altLang="zh-CN" sz="2665">
                <a:solidFill>
                  <a:srgbClr val="F9FBFA"/>
                </a:solidFill>
                <a:latin typeface="黑体" panose="02010609060101010101" charset="-122"/>
                <a:ea typeface="黑体" panose="02010609060101010101" charset="-122"/>
              </a:rPr>
              <a:t>》</a:t>
            </a:r>
            <a:r>
              <a:rPr lang="zh-CN" altLang="en-US" sz="2665">
                <a:solidFill>
                  <a:srgbClr val="F9FBFA"/>
                </a:solidFill>
                <a:latin typeface="黑体" panose="02010609060101010101" charset="-122"/>
                <a:ea typeface="黑体" panose="02010609060101010101" charset="-122"/>
              </a:rPr>
              <a:t>值得读，有人说不值得。两种意见我都不赞成。读，太花时间；不读，又有点可惜。</a:t>
            </a:r>
            <a:endParaRPr lang="zh-CN" altLang="en-US" sz="2665">
              <a:solidFill>
                <a:srgbClr val="F9FBFA"/>
              </a:solidFill>
              <a:latin typeface="黑体" panose="02010609060101010101" charset="-122"/>
              <a:ea typeface="黑体" panose="02010609060101010101" charset="-122"/>
            </a:endParaRPr>
          </a:p>
        </p:txBody>
      </p:sp>
      <p:sp>
        <p:nvSpPr>
          <p:cNvPr id="3" name="矩形 2"/>
          <p:cNvSpPr/>
          <p:nvPr/>
        </p:nvSpPr>
        <p:spPr>
          <a:xfrm>
            <a:off x="4828104" y="928605"/>
            <a:ext cx="1824538"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排中律</a:t>
            </a:r>
            <a:endParaRPr lang="zh-CN" altLang="en-US" sz="4265">
              <a:solidFill>
                <a:srgbClr val="FFFF00"/>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937857" y="2071808"/>
            <a:ext cx="9169167"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）排中律只是要求对于思维中两个互相矛盾的判断做出非此即彼的抉择，并不否认客观事物发展过程中的中间环节和第三种可能性</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例</a:t>
            </a:r>
            <a:r>
              <a:rPr lang="en-US" altLang="zh-CN"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：某</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国一位将军对于是否还击入侵之敌，做了如下分析</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敌人</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太强大，我们</a:t>
            </a:r>
            <a:r>
              <a:rPr lang="zh-CN" altLang="en-US" sz="240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不能打，打则损失太大；但也不能不打，不打则敌人将站稳脚跟。我们应介</a:t>
            </a:r>
            <a:r>
              <a:rPr lang="zh-CN" altLang="en-US" sz="2400"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乎</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打</a:t>
            </a:r>
            <a:r>
              <a:rPr lang="zh-CN" altLang="en-US" sz="24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与不打之间，避其锋锐，给以困扰，待敌出现破绽，再相机歼灭之</a:t>
            </a:r>
            <a:r>
              <a:rPr lang="zh-CN" altLang="en-US"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40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endParaRPr lang="zh-CN" altLang="en-US" sz="2665">
              <a:solidFill>
                <a:srgbClr val="F9FBFA"/>
              </a:solidFill>
              <a:cs typeface="宋体" panose="02010600030101010101" pitchFamily="2" charset="-122"/>
              <a:sym typeface="宋体" panose="02010600030101010101" pitchFamily="2" charset="-122"/>
            </a:endParaRPr>
          </a:p>
        </p:txBody>
      </p:sp>
      <p:sp>
        <p:nvSpPr>
          <p:cNvPr id="3" name="矩形 2"/>
          <p:cNvSpPr/>
          <p:nvPr/>
        </p:nvSpPr>
        <p:spPr>
          <a:xfrm>
            <a:off x="3844996" y="878522"/>
            <a:ext cx="5104282"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关于</a:t>
            </a:r>
            <a:r>
              <a:rPr lang="zh-CN" altLang="en-US" sz="4265" smtClean="0">
                <a:solidFill>
                  <a:srgbClr val="FFFF00"/>
                </a:solidFill>
                <a:latin typeface="黑体" panose="02010609060101010101" charset="-122"/>
                <a:ea typeface="黑体" panose="02010609060101010101" charset="-122"/>
              </a:rPr>
              <a:t>排中律要注意：</a:t>
            </a:r>
            <a:endParaRPr lang="zh-CN" altLang="en-US" sz="4265">
              <a:solidFill>
                <a:srgbClr val="FFFF00"/>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967086" y="1855580"/>
            <a:ext cx="10760722"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4000" smtClean="0">
                <a:solidFill>
                  <a:srgbClr val="FFFF00"/>
                </a:solidFill>
                <a:latin typeface="黑体" panose="02010609060101010101" charset="-122"/>
                <a:ea typeface="黑体" panose="02010609060101010101" charset="-122"/>
              </a:rPr>
              <a:t>             什么</a:t>
            </a:r>
            <a:r>
              <a:rPr lang="zh-CN" altLang="en-US" sz="4000">
                <a:solidFill>
                  <a:srgbClr val="FFFF00"/>
                </a:solidFill>
                <a:latin typeface="黑体" panose="02010609060101010101" charset="-122"/>
                <a:ea typeface="黑体" panose="02010609060101010101" charset="-122"/>
              </a:rPr>
              <a:t>是逻辑</a:t>
            </a:r>
            <a:r>
              <a:rPr lang="zh-CN" altLang="en-US" sz="4000" smtClean="0">
                <a:solidFill>
                  <a:srgbClr val="FFFF00"/>
                </a:solidFill>
                <a:latin typeface="黑体" panose="02010609060101010101" charset="-122"/>
                <a:ea typeface="黑体" panose="02010609060101010101" charset="-122"/>
              </a:rPr>
              <a:t>？</a:t>
            </a:r>
            <a:endParaRPr lang="en-US" altLang="zh-CN" sz="4000" smtClean="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endParaRPr lang="en-US" altLang="zh-CN" sz="40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endParaRPr lang="en-US" altLang="zh-CN" sz="4000" smtClean="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800" smtClean="0">
                <a:solidFill>
                  <a:srgbClr val="F9FBFA"/>
                </a:solidFill>
                <a:latin typeface="黑体" panose="02010609060101010101" charset="-122"/>
                <a:ea typeface="黑体" panose="02010609060101010101" charset="-122"/>
              </a:rPr>
              <a:t> 逻辑</a:t>
            </a:r>
            <a:r>
              <a:rPr lang="en-US" altLang="zh-CN" sz="2800">
                <a:solidFill>
                  <a:srgbClr val="F9FBFA"/>
                </a:solidFill>
                <a:latin typeface="黑体" panose="02010609060101010101" charset="-122"/>
                <a:ea typeface="黑体" panose="02010609060101010101" charset="-122"/>
              </a:rPr>
              <a:t>(logic)</a:t>
            </a:r>
            <a:r>
              <a:rPr lang="zh-CN" altLang="en-US" sz="2800">
                <a:solidFill>
                  <a:srgbClr val="F9FBFA"/>
                </a:solidFill>
                <a:latin typeface="黑体" panose="02010609060101010101" charset="-122"/>
                <a:ea typeface="黑体" panose="02010609060101010101" charset="-122"/>
              </a:rPr>
              <a:t>是一个外来</a:t>
            </a:r>
            <a:r>
              <a:rPr lang="zh-CN" altLang="en-US" sz="2800" smtClean="0">
                <a:solidFill>
                  <a:srgbClr val="F9FBFA"/>
                </a:solidFill>
                <a:latin typeface="黑体" panose="02010609060101010101" charset="-122"/>
                <a:ea typeface="黑体" panose="02010609060101010101" charset="-122"/>
              </a:rPr>
              <a:t>词语的音译</a:t>
            </a:r>
            <a:r>
              <a:rPr lang="zh-CN" altLang="en-US" sz="2800">
                <a:solidFill>
                  <a:srgbClr val="F9FBFA"/>
                </a:solidFill>
                <a:latin typeface="黑体" panose="02010609060101010101" charset="-122"/>
                <a:ea typeface="黑体" panose="02010609060101010101" charset="-122"/>
              </a:rPr>
              <a:t>，指的是思维的规律和</a:t>
            </a:r>
            <a:r>
              <a:rPr lang="zh-CN" altLang="en-US" sz="2800" smtClean="0">
                <a:solidFill>
                  <a:srgbClr val="F9FBFA"/>
                </a:solidFill>
                <a:latin typeface="黑体" panose="02010609060101010101" charset="-122"/>
                <a:ea typeface="黑体" panose="02010609060101010101" charset="-122"/>
              </a:rPr>
              <a:t>规则。</a:t>
            </a:r>
            <a:endParaRPr lang="en-US" altLang="zh-CN" sz="2800">
              <a:solidFill>
                <a:srgbClr val="F9FBFA"/>
              </a:solidFill>
              <a:latin typeface="黑体" panose="02010609060101010101" charset="-122"/>
              <a:ea typeface="黑体" panose="02010609060101010101" charset="-122"/>
            </a:endParaRP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1875325"/>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排中律要求我们对问题做出明确的回答。要明确地回答问题，就必须先对问题进行分析，必须分析问题是怎样提出来的，问题的具体内容是什么等。对问题做了具体深入的分析之后，肯定或是否定，就可以明确下来了。而当人们对某一问题尚未进行全面而深入的了解的时候，对于是非问题不做</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二者</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选</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的决断，既不肯定“是”，又不肯定“非”，也不违反排中律的要求</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77306" y="725170"/>
            <a:ext cx="9260643" cy="4753437"/>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有人</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认为，在人类进化史上，存在着几百万年的水生海猿阶段。海水退却，已经适应了水中生活的海猿来到陆地。它们才是人类的真正祖先</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而</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有的人就反对这个说法，认为人类的祖先不是海猿</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对这两种说法不明确表态，不说人类的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祖先“是海猿”或者</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“不是海猿”，而说“没有证据就没有发言权”，并没有违反排中律。</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2453540"/>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）对于隐含着某种错误预设的复杂问语，不简单地回答“是”或“不是”，这是排中律许可的。因为，无论回答“是”或“不是”，都将意味着承认问话中所隐含的预设是事实</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例如</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，你是否已经停止了对我的毁谤</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请回答“是”或者“不是”</a:t>
            </a:r>
            <a:r>
              <a:rPr lang="zh-CN" altLang="en-US" sz="2665">
                <a:solidFill>
                  <a:srgbClr val="F9FBFA"/>
                </a:solidFill>
                <a:cs typeface="宋体" panose="02010600030101010101" pitchFamily="2" charset="-122"/>
                <a:sym typeface="宋体" panose="02010600030101010101" pitchFamily="2" charset="-122"/>
              </a:rPr>
              <a:t>！</a:t>
            </a:r>
            <a:endParaRPr lang="zh-CN" altLang="en-US" sz="2665">
              <a:solidFill>
                <a:srgbClr val="F9FBFA"/>
              </a:solidFill>
            </a:endParaRPr>
          </a:p>
        </p:txBody>
      </p:sp>
    </p:spTree>
    <p:custDataLst>
      <p:tags r:id="rId4"/>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29763" y="2055871"/>
            <a:ext cx="9552762"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cs typeface="宋体" panose="02010600030101010101" pitchFamily="2" charset="-122"/>
                <a:sym typeface="宋体" panose="02010600030101010101" pitchFamily="2" charset="-122"/>
              </a:rPr>
              <a:t>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充足</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理由律是指，一个判断被断定为</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真，必须</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要有充足的理由。如果没有充足理由，或者理由不成立，则该判断不能被断定为真</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     常见</a:t>
            </a:r>
            <a:r>
              <a:rPr lang="zh-CN" altLang="en-US" sz="2665">
                <a:solidFill>
                  <a:srgbClr val="F9FBFA"/>
                </a:solidFill>
                <a:latin typeface="黑体" panose="02010609060101010101" charset="-122"/>
                <a:ea typeface="黑体" panose="02010609060101010101" charset="-122"/>
              </a:rPr>
              <a:t>违反充足理由律的逻辑错误</a:t>
            </a:r>
            <a:r>
              <a:rPr lang="en-US" altLang="zh-CN" sz="2665">
                <a:solidFill>
                  <a:srgbClr val="F9FBFA"/>
                </a:solidFill>
                <a:latin typeface="黑体" panose="02010609060101010101" charset="-122"/>
                <a:ea typeface="黑体" panose="02010609060101010101" charset="-122"/>
              </a:rPr>
              <a:t>——“</a:t>
            </a:r>
            <a:r>
              <a:rPr lang="zh-CN" altLang="en-US" sz="2665">
                <a:solidFill>
                  <a:srgbClr val="F9FBFA"/>
                </a:solidFill>
                <a:latin typeface="黑体" panose="02010609060101010101" charset="-122"/>
                <a:ea typeface="黑体" panose="02010609060101010101" charset="-122"/>
              </a:rPr>
              <a:t>没有理由</a:t>
            </a:r>
            <a:r>
              <a:rPr lang="zh-CN" altLang="en-US" sz="2665" smtClean="0">
                <a:solidFill>
                  <a:srgbClr val="F9FBFA"/>
                </a:solidFill>
                <a:latin typeface="黑体" panose="02010609060101010101" charset="-122"/>
                <a:ea typeface="黑体" panose="02010609060101010101" charset="-122"/>
              </a:rPr>
              <a:t>”“理由虚假”</a:t>
            </a:r>
            <a:r>
              <a:rPr lang="zh-CN" altLang="en-US" sz="2665">
                <a:solidFill>
                  <a:srgbClr val="F9FBFA"/>
                </a:solidFill>
                <a:latin typeface="黑体" panose="02010609060101010101" charset="-122"/>
                <a:ea typeface="黑体" panose="02010609060101010101" charset="-122"/>
              </a:rPr>
              <a:t>“推不出来”</a:t>
            </a:r>
            <a:endParaRPr lang="zh-CN" altLang="en-US" sz="2665">
              <a:solidFill>
                <a:srgbClr val="F9FBFA"/>
              </a:solidFill>
              <a:latin typeface="黑体" panose="02010609060101010101" charset="-122"/>
              <a:ea typeface="黑体" panose="02010609060101010101" charset="-122"/>
            </a:endParaRPr>
          </a:p>
        </p:txBody>
      </p:sp>
      <p:sp>
        <p:nvSpPr>
          <p:cNvPr id="3" name="矩形 2"/>
          <p:cNvSpPr/>
          <p:nvPr/>
        </p:nvSpPr>
        <p:spPr>
          <a:xfrm>
            <a:off x="4828104" y="928605"/>
            <a:ext cx="2917786"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充足理由律</a:t>
            </a:r>
            <a:endParaRPr lang="zh-CN" altLang="en-US" sz="4265">
              <a:solidFill>
                <a:srgbClr val="FFFF00"/>
              </a:solidFill>
              <a:latin typeface="黑体" panose="02010609060101010101" charset="-122"/>
              <a:ea typeface="黑体" panose="02010609060101010101" charset="-122"/>
            </a:endParaRPr>
          </a:p>
        </p:txBody>
      </p:sp>
    </p:spTree>
    <p:custDataLst>
      <p:tags r:id="rId4"/>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057013" y="2009976"/>
            <a:ext cx="10357192" cy="5907599"/>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）对所要论证的观点必须给出理由，否则就犯了“没有理由”的谬误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。这种</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“没有理由”的谬误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常常表现为：</a:t>
            </a:r>
            <a:r>
              <a:rPr lang="zh-CN" altLang="en-US" sz="2665" smtClean="0">
                <a:solidFill>
                  <a:srgbClr val="F9FBFA"/>
                </a:solidFill>
                <a:latin typeface="黑体" panose="02010609060101010101" charset="-122"/>
                <a:ea typeface="黑体" panose="02010609060101010101" charset="-122"/>
                <a:sym typeface="宋体" panose="02010600030101010101" pitchFamily="2" charset="-122"/>
              </a:rPr>
              <a:t>诉诸个人，</a:t>
            </a:r>
            <a:r>
              <a:rPr lang="zh-CN" altLang="en-US" sz="2665">
                <a:solidFill>
                  <a:srgbClr val="F9FBFA"/>
                </a:solidFill>
                <a:latin typeface="黑体" panose="02010609060101010101" charset="-122"/>
                <a:ea typeface="黑体" panose="02010609060101010101" charset="-122"/>
                <a:sym typeface="宋体" panose="02010600030101010101" pitchFamily="2" charset="-122"/>
              </a:rPr>
              <a:t>诉诸公众，诉诸怜悯，诉诸权威，诉诸</a:t>
            </a:r>
            <a:r>
              <a:rPr lang="zh-CN" altLang="en-US" sz="2665" smtClean="0">
                <a:solidFill>
                  <a:srgbClr val="F9FBFA"/>
                </a:solidFill>
                <a:latin typeface="黑体" panose="02010609060101010101" charset="-122"/>
                <a:ea typeface="黑体" panose="02010609060101010101" charset="-122"/>
                <a:sym typeface="宋体" panose="02010600030101010101" pitchFamily="2" charset="-122"/>
              </a:rPr>
              <a:t>无知。</a:t>
            </a:r>
            <a:endParaRPr lang="zh-CN" altLang="en-US"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en-US" altLang="zh-CN" sz="2665" smtClean="0">
              <a:solidFill>
                <a:srgbClr val="F9FBFA"/>
              </a:solidFill>
              <a:latin typeface="黑体" panose="02010609060101010101" charset="-122"/>
              <a:ea typeface="黑体" panose="02010609060101010101" charset="-122"/>
              <a:sym typeface="宋体" panose="02010600030101010101" pitchFamily="2" charset="-122"/>
            </a:endParaRP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283515" y="1416322"/>
            <a:ext cx="1044429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①	</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你们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不要相信他</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的话，他</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因生活作风有问题受过</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处分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个人）</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②我</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所主张的不过是大多数公众的观点，你反对我，就是在</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与公众</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作对。不信你问一问在场的人</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诉诸公众）</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③我</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上有年迈的双目失明失去自理能力的老母，下有一个正在上小学的孩子，如果给我判刑，投入监狱，他们该怎么办呀！（诉诸怜悯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④爱因斯坦</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都这么说，你竟敢不同意</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（诉诸权威</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⑤因为</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没有证据表明上帝不存在，所以上帝是存在的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诉诸无知）</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57682" y="1890565"/>
            <a:ext cx="10427514"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）理由必须真实，否则犯“虚假理由”错误。“理由虚假”指用虚假的理由充当论据去证明某种东西，但实际上根本起不到这种证明作用</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，所有</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的猴子都是人变</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的，金丝猴是猴子，所以</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金丝猴是人变的</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2</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祝福</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中鲁四老爷知道样林嫂的死讯后说</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不早不迟，偏偏要在这时候，</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这就可见是一个谬种。”</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168368" y="1564932"/>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3)</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所给出的理由必须能够推出所要论证的观点，否则就会犯“推不出来”的逻辑错误。“推不出来”主要指推断过程不合逻辑，因而论点的真实性没有逻辑保证，例如：</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如果</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长期躺在床上看书，就会患近视眼，</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我</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从不躺在床上看书，</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所以</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我不会患近视眼。</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743365" y="1544381"/>
            <a:ext cx="9967023" cy="3022194"/>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a:lnSpc>
                <a:spcPts val="4500"/>
              </a:lnSpc>
              <a:buSzPct val="50000"/>
              <a:defRPr>
                <a:solidFill>
                  <a:srgbClr val="FFFFFF"/>
                </a:solidFill>
              </a:defRPr>
            </a:pPr>
            <a:r>
              <a:rPr lang="zh-CN" altLang="en-US" sz="400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反馈与评价环节</a:t>
            </a:r>
            <a:r>
              <a:rPr lang="zh-CN" altLang="en-US" sz="40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4000" smtClean="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en-US" altLang="zh-CN"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algn="ct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32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请同学们分析“不薄之谓厚，不白之谓黑”这个句子的逻辑错误。</a:t>
            </a:r>
            <a:endParaRPr lang="zh-CN" altLang="en-US" sz="320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矩形 2"/>
          <p:cNvSpPr/>
          <p:nvPr/>
        </p:nvSpPr>
        <p:spPr>
          <a:xfrm>
            <a:off x="4828104" y="928605"/>
            <a:ext cx="2917786" cy="748666"/>
          </a:xfrm>
          <a:prstGeom prst="rect">
            <a:avLst/>
          </a:prstGeom>
        </p:spPr>
        <p:txBody>
          <a:bodyPr wrap="none">
            <a:spAutoFit/>
          </a:bodyPr>
          <a:lstStyle/>
          <a:p>
            <a:r>
              <a:rPr lang="zh-CN" altLang="en-US" sz="4265">
                <a:solidFill>
                  <a:srgbClr val="FFFF00"/>
                </a:solidFill>
                <a:latin typeface="黑体" panose="02010609060101010101" charset="-122"/>
                <a:ea typeface="黑体" panose="02010609060101010101" charset="-122"/>
              </a:rPr>
              <a:t>课后作业：</a:t>
            </a:r>
            <a:endParaRPr lang="zh-CN" altLang="en-US" sz="4265">
              <a:solidFill>
                <a:srgbClr val="FFFF00"/>
              </a:solidFill>
              <a:latin typeface="黑体" panose="02010609060101010101" charset="-122"/>
              <a:ea typeface="黑体" panose="02010609060101010101" charset="-122"/>
            </a:endParaRPr>
          </a:p>
        </p:txBody>
      </p:sp>
      <p:sp>
        <p:nvSpPr>
          <p:cNvPr id="2" name="矩形 1"/>
          <p:cNvSpPr/>
          <p:nvPr/>
        </p:nvSpPr>
        <p:spPr>
          <a:xfrm>
            <a:off x="2348917" y="2085681"/>
            <a:ext cx="7617204" cy="3416320"/>
          </a:xfrm>
          <a:prstGeom prst="rect">
            <a:avLst/>
          </a:prstGeom>
        </p:spPr>
        <p:txBody>
          <a:bodyPr wrap="square">
            <a:spAutoFit/>
          </a:bodyPr>
          <a:lstStyle/>
          <a:p>
            <a:r>
              <a:rPr lang="en-US" altLang="zh-CN" sz="2400" smtClean="0">
                <a:solidFill>
                  <a:schemeClr val="bg1"/>
                </a:solidFill>
                <a:latin typeface="黑体" panose="02010609060101010101" charset="-122"/>
                <a:ea typeface="黑体" panose="02010609060101010101" charset="-122"/>
              </a:rPr>
              <a:t>1.</a:t>
            </a:r>
            <a:r>
              <a:rPr lang="zh-CN" altLang="en-US" sz="2400" smtClean="0">
                <a:solidFill>
                  <a:schemeClr val="bg1"/>
                </a:solidFill>
                <a:latin typeface="黑体" panose="02010609060101010101" charset="-122"/>
                <a:ea typeface="黑体" panose="02010609060101010101" charset="-122"/>
              </a:rPr>
              <a:t>请</a:t>
            </a:r>
            <a:r>
              <a:rPr lang="zh-CN" altLang="en-US" sz="2400">
                <a:solidFill>
                  <a:schemeClr val="bg1"/>
                </a:solidFill>
                <a:latin typeface="黑体" panose="02010609060101010101" charset="-122"/>
                <a:ea typeface="黑体" panose="02010609060101010101" charset="-122"/>
              </a:rPr>
              <a:t>分析课本</a:t>
            </a:r>
            <a:r>
              <a:rPr lang="en-US" altLang="zh-CN" sz="2400">
                <a:solidFill>
                  <a:schemeClr val="bg1"/>
                </a:solidFill>
                <a:latin typeface="黑体" panose="02010609060101010101" charset="-122"/>
                <a:ea typeface="黑体" panose="02010609060101010101" charset="-122"/>
              </a:rPr>
              <a:t>83</a:t>
            </a:r>
            <a:r>
              <a:rPr lang="zh-CN" altLang="en-US" sz="2400">
                <a:solidFill>
                  <a:schemeClr val="bg1"/>
                </a:solidFill>
                <a:latin typeface="黑体" panose="02010609060101010101" charset="-122"/>
                <a:ea typeface="黑体" panose="02010609060101010101" charset="-122"/>
              </a:rPr>
              <a:t>页例句</a:t>
            </a:r>
            <a:r>
              <a:rPr lang="en-US" altLang="zh-CN" sz="2400" smtClean="0">
                <a:solidFill>
                  <a:schemeClr val="bg1"/>
                </a:solidFill>
                <a:latin typeface="黑体" panose="02010609060101010101" charset="-122"/>
                <a:ea typeface="黑体" panose="02010609060101010101" charset="-122"/>
              </a:rPr>
              <a:t>1</a:t>
            </a:r>
            <a:r>
              <a:rPr lang="zh-CN" altLang="en-US" sz="2400" smtClean="0">
                <a:solidFill>
                  <a:schemeClr val="bg1"/>
                </a:solidFill>
                <a:latin typeface="黑体" panose="02010609060101010101" charset="-122"/>
                <a:ea typeface="黑体" panose="02010609060101010101" charset="-122"/>
              </a:rPr>
              <a:t>中</a:t>
            </a:r>
            <a:r>
              <a:rPr lang="zh-CN" altLang="en-US" sz="2400">
                <a:solidFill>
                  <a:schemeClr val="bg1"/>
                </a:solidFill>
                <a:latin typeface="黑体" panose="02010609060101010101" charset="-122"/>
                <a:ea typeface="黑体" panose="02010609060101010101" charset="-122"/>
              </a:rPr>
              <a:t>的逻辑</a:t>
            </a:r>
            <a:r>
              <a:rPr lang="zh-CN" altLang="en-US" sz="2400" smtClean="0">
                <a:solidFill>
                  <a:schemeClr val="bg1"/>
                </a:solidFill>
                <a:latin typeface="黑体" panose="02010609060101010101" charset="-122"/>
                <a:ea typeface="黑体" panose="02010609060101010101" charset="-122"/>
              </a:rPr>
              <a:t>谬误。</a:t>
            </a:r>
            <a:endParaRPr lang="en-US" altLang="zh-CN" sz="2400" smtClean="0">
              <a:solidFill>
                <a:schemeClr val="bg1"/>
              </a:solidFill>
              <a:latin typeface="黑体" panose="02010609060101010101" charset="-122"/>
              <a:ea typeface="黑体" panose="02010609060101010101" charset="-122"/>
            </a:endParaRPr>
          </a:p>
          <a:p>
            <a:endParaRPr lang="en-US" altLang="zh-CN" sz="2400" smtClean="0">
              <a:solidFill>
                <a:schemeClr val="bg1"/>
              </a:solidFill>
              <a:latin typeface="黑体" panose="02010609060101010101" charset="-122"/>
              <a:ea typeface="黑体" panose="02010609060101010101" charset="-122"/>
            </a:endParaRPr>
          </a:p>
          <a:p>
            <a:r>
              <a:rPr lang="zh-CN" altLang="en-US" sz="2400" smtClean="0">
                <a:solidFill>
                  <a:schemeClr val="bg1"/>
                </a:solidFill>
                <a:latin typeface="黑体" panose="02010609060101010101" charset="-122"/>
                <a:ea typeface="黑体" panose="02010609060101010101" charset="-122"/>
              </a:rPr>
              <a:t>“</a:t>
            </a:r>
            <a:r>
              <a:rPr lang="zh-CN" altLang="en-US" sz="2400">
                <a:solidFill>
                  <a:schemeClr val="bg1"/>
                </a:solidFill>
                <a:latin typeface="黑体" panose="02010609060101010101" charset="-122"/>
                <a:ea typeface="黑体" panose="02010609060101010101" charset="-122"/>
              </a:rPr>
              <a:t>鲁迅的作品不是一天能读完的，</a:t>
            </a:r>
            <a:r>
              <a:rPr lang="en-US" altLang="zh-CN" sz="2400">
                <a:solidFill>
                  <a:schemeClr val="bg1"/>
                </a:solidFill>
                <a:latin typeface="黑体" panose="02010609060101010101" charset="-122"/>
                <a:ea typeface="黑体" panose="02010609060101010101" charset="-122"/>
              </a:rPr>
              <a:t>《</a:t>
            </a:r>
            <a:r>
              <a:rPr lang="zh-CN" altLang="en-US" sz="2400">
                <a:solidFill>
                  <a:schemeClr val="bg1"/>
                </a:solidFill>
                <a:latin typeface="黑体" panose="02010609060101010101" charset="-122"/>
                <a:ea typeface="黑体" panose="02010609060101010101" charset="-122"/>
              </a:rPr>
              <a:t>孔乙己</a:t>
            </a:r>
            <a:r>
              <a:rPr lang="en-US" altLang="zh-CN" sz="2400">
                <a:solidFill>
                  <a:schemeClr val="bg1"/>
                </a:solidFill>
                <a:latin typeface="黑体" panose="02010609060101010101" charset="-122"/>
                <a:ea typeface="黑体" panose="02010609060101010101" charset="-122"/>
              </a:rPr>
              <a:t>》</a:t>
            </a:r>
            <a:r>
              <a:rPr lang="zh-CN" altLang="en-US" sz="2400">
                <a:solidFill>
                  <a:schemeClr val="bg1"/>
                </a:solidFill>
                <a:latin typeface="黑体" panose="02010609060101010101" charset="-122"/>
                <a:ea typeface="黑体" panose="02010609060101010101" charset="-122"/>
              </a:rPr>
              <a:t>是鲁迅的作品，所以，</a:t>
            </a:r>
            <a:r>
              <a:rPr lang="en-US" altLang="zh-CN" sz="2400">
                <a:solidFill>
                  <a:schemeClr val="bg1"/>
                </a:solidFill>
                <a:latin typeface="黑体" panose="02010609060101010101" charset="-122"/>
                <a:ea typeface="黑体" panose="02010609060101010101" charset="-122"/>
              </a:rPr>
              <a:t>《</a:t>
            </a:r>
            <a:r>
              <a:rPr lang="zh-CN" altLang="en-US" sz="2400">
                <a:solidFill>
                  <a:schemeClr val="bg1"/>
                </a:solidFill>
                <a:latin typeface="黑体" panose="02010609060101010101" charset="-122"/>
                <a:ea typeface="黑体" panose="02010609060101010101" charset="-122"/>
              </a:rPr>
              <a:t>孔乙己</a:t>
            </a:r>
            <a:r>
              <a:rPr lang="en-US" altLang="zh-CN" sz="2400">
                <a:solidFill>
                  <a:schemeClr val="bg1"/>
                </a:solidFill>
                <a:latin typeface="黑体" panose="02010609060101010101" charset="-122"/>
                <a:ea typeface="黑体" panose="02010609060101010101" charset="-122"/>
              </a:rPr>
              <a:t>》</a:t>
            </a:r>
            <a:r>
              <a:rPr lang="zh-CN" altLang="en-US" sz="2400">
                <a:solidFill>
                  <a:schemeClr val="bg1"/>
                </a:solidFill>
                <a:latin typeface="黑体" panose="02010609060101010101" charset="-122"/>
                <a:ea typeface="黑体" panose="02010609060101010101" charset="-122"/>
              </a:rPr>
              <a:t>不是一天能读完的</a:t>
            </a:r>
            <a:r>
              <a:rPr lang="zh-CN" altLang="en-US" sz="2400" smtClean="0">
                <a:solidFill>
                  <a:schemeClr val="bg1"/>
                </a:solidFill>
                <a:latin typeface="黑体" panose="02010609060101010101" charset="-122"/>
                <a:ea typeface="黑体" panose="02010609060101010101" charset="-122"/>
              </a:rPr>
              <a:t>。”</a:t>
            </a:r>
            <a:endParaRPr lang="en-US" altLang="zh-CN" sz="2400" smtClean="0">
              <a:solidFill>
                <a:schemeClr val="bg1"/>
              </a:solidFill>
              <a:latin typeface="黑体" panose="02010609060101010101" charset="-122"/>
              <a:ea typeface="黑体" panose="02010609060101010101" charset="-122"/>
            </a:endParaRPr>
          </a:p>
          <a:p>
            <a:endParaRPr lang="en-US" altLang="zh-CN" sz="2400" smtClean="0">
              <a:solidFill>
                <a:schemeClr val="bg1"/>
              </a:solidFill>
              <a:latin typeface="黑体" panose="02010609060101010101" charset="-122"/>
              <a:ea typeface="黑体" panose="02010609060101010101" charset="-122"/>
            </a:endParaRPr>
          </a:p>
          <a:p>
            <a:r>
              <a:rPr lang="en-US" altLang="zh-CN" sz="2400" smtClean="0">
                <a:solidFill>
                  <a:schemeClr val="bg1"/>
                </a:solidFill>
                <a:latin typeface="黑体" panose="02010609060101010101" charset="-122"/>
                <a:ea typeface="黑体" panose="02010609060101010101" charset="-122"/>
              </a:rPr>
              <a:t>2.</a:t>
            </a:r>
            <a:r>
              <a:rPr lang="zh-CN" altLang="en-US" sz="2400">
                <a:solidFill>
                  <a:schemeClr val="bg1"/>
                </a:solidFill>
                <a:latin typeface="黑体" panose="02010609060101010101" charset="-122"/>
                <a:ea typeface="黑体" panose="02010609060101010101" charset="-122"/>
              </a:rPr>
              <a:t>请分析课本</a:t>
            </a:r>
            <a:r>
              <a:rPr lang="en-US" altLang="zh-CN" sz="2400">
                <a:solidFill>
                  <a:schemeClr val="bg1"/>
                </a:solidFill>
                <a:latin typeface="黑体" panose="02010609060101010101" charset="-122"/>
                <a:ea typeface="黑体" panose="02010609060101010101" charset="-122"/>
              </a:rPr>
              <a:t>83</a:t>
            </a:r>
            <a:r>
              <a:rPr lang="zh-CN" altLang="en-US" sz="2400">
                <a:solidFill>
                  <a:schemeClr val="bg1"/>
                </a:solidFill>
                <a:latin typeface="黑体" panose="02010609060101010101" charset="-122"/>
                <a:ea typeface="黑体" panose="02010609060101010101" charset="-122"/>
              </a:rPr>
              <a:t>页</a:t>
            </a:r>
            <a:r>
              <a:rPr lang="zh-CN" altLang="en-US" sz="2400" smtClean="0">
                <a:solidFill>
                  <a:schemeClr val="bg1"/>
                </a:solidFill>
                <a:latin typeface="黑体" panose="02010609060101010101" charset="-122"/>
                <a:ea typeface="黑体" panose="02010609060101010101" charset="-122"/>
              </a:rPr>
              <a:t>例句</a:t>
            </a:r>
            <a:r>
              <a:rPr lang="en-US" altLang="zh-CN" sz="2400" smtClean="0">
                <a:solidFill>
                  <a:schemeClr val="bg1"/>
                </a:solidFill>
                <a:latin typeface="黑体" panose="02010609060101010101" charset="-122"/>
                <a:ea typeface="黑体" panose="02010609060101010101" charset="-122"/>
              </a:rPr>
              <a:t>4</a:t>
            </a:r>
            <a:r>
              <a:rPr lang="zh-CN" altLang="en-US" sz="2400">
                <a:solidFill>
                  <a:schemeClr val="bg1"/>
                </a:solidFill>
                <a:latin typeface="黑体" panose="02010609060101010101" charset="-122"/>
                <a:ea typeface="黑体" panose="02010609060101010101" charset="-122"/>
              </a:rPr>
              <a:t>中的逻辑谬误。</a:t>
            </a:r>
            <a:endParaRPr lang="zh-CN" altLang="en-US" sz="2400">
              <a:solidFill>
                <a:schemeClr val="bg1"/>
              </a:solidFill>
              <a:latin typeface="黑体" panose="02010609060101010101" charset="-122"/>
              <a:ea typeface="黑体" panose="02010609060101010101" charset="-122"/>
            </a:endParaRPr>
          </a:p>
          <a:p>
            <a:endParaRPr lang="en-US" altLang="zh-CN" sz="2400" smtClean="0">
              <a:solidFill>
                <a:schemeClr val="bg1"/>
              </a:solidFill>
              <a:latin typeface="黑体" panose="02010609060101010101" charset="-122"/>
              <a:ea typeface="黑体" panose="02010609060101010101" charset="-122"/>
            </a:endParaRPr>
          </a:p>
          <a:p>
            <a:r>
              <a:rPr lang="zh-CN" altLang="en-US" sz="2400" smtClean="0">
                <a:solidFill>
                  <a:schemeClr val="bg1"/>
                </a:solidFill>
                <a:latin typeface="黑体" panose="02010609060101010101" charset="-122"/>
                <a:ea typeface="黑体" panose="02010609060101010101" charset="-122"/>
              </a:rPr>
              <a:t> “我</a:t>
            </a:r>
            <a:r>
              <a:rPr lang="zh-CN" altLang="en-US" sz="2400">
                <a:solidFill>
                  <a:schemeClr val="bg1"/>
                </a:solidFill>
                <a:latin typeface="黑体" panose="02010609060101010101" charset="-122"/>
                <a:ea typeface="黑体" panose="02010609060101010101" charset="-122"/>
              </a:rPr>
              <a:t>是答应您昨天来修门铃没错。可我来了三次，每次按门铃，都没有人来开门，我只好走了。</a:t>
            </a:r>
            <a:r>
              <a:rPr lang="zh-CN" altLang="en-US" sz="2400" smtClean="0">
                <a:solidFill>
                  <a:schemeClr val="bg1"/>
                </a:solidFill>
                <a:latin typeface="黑体" panose="02010609060101010101" charset="-122"/>
                <a:ea typeface="黑体" panose="02010609060101010101" charset="-122"/>
              </a:rPr>
              <a:t>”</a:t>
            </a:r>
            <a:endParaRPr lang="zh-CN" altLang="en-US" sz="2400">
              <a:solidFill>
                <a:schemeClr val="bg1"/>
              </a:solidFill>
              <a:latin typeface="黑体" panose="02010609060101010101" charset="-122"/>
              <a:ea typeface="黑体" panose="02010609060101010101" charset="-122"/>
            </a:endParaRPr>
          </a:p>
        </p:txBody>
      </p:sp>
      <p:pic>
        <p:nvPicPr>
          <p:cNvPr id="4" name="New picture"/>
          <p:cNvPicPr/>
          <p:nvPr/>
        </p:nvPicPr>
        <p:blipFill>
          <a:blip r:embed="rId2"/>
          <a:stretch>
            <a:fillRect/>
          </a:stretch>
        </p:blipFill>
        <p:spPr>
          <a:xfrm>
            <a:off x="11303000" y="11734800"/>
            <a:ext cx="330200" cy="241300"/>
          </a:xfrm>
          <a:prstGeom prst="cube">
            <a:avLst/>
          </a:prstGeom>
        </p:spPr>
      </p:pic>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 name="矩形 6"/>
          <p:cNvSpPr/>
          <p:nvPr/>
        </p:nvSpPr>
        <p:spPr>
          <a:xfrm>
            <a:off x="1160182" y="1194974"/>
            <a:ext cx="9144000" cy="3593291"/>
          </a:xfrm>
          <a:prstGeom prst="rect">
            <a:avLst/>
          </a:prstGeom>
        </p:spPr>
        <p:txBody>
          <a:bodyPr wrap="square">
            <a:spAutoFit/>
          </a:bodyPr>
          <a:lstStyle/>
          <a:p>
            <a:r>
              <a:rPr lang="zh-CN" altLang="en-US" sz="4000" smtClean="0">
                <a:solidFill>
                  <a:srgbClr val="FFFF00"/>
                </a:solidFill>
              </a:rPr>
              <a:t>                    学习逻辑的意义</a:t>
            </a:r>
            <a:endParaRPr lang="en-US" altLang="zh-CN" sz="4000" smtClean="0">
              <a:solidFill>
                <a:srgbClr val="FFFF00"/>
              </a:solidFill>
            </a:endParaRPr>
          </a:p>
          <a:p>
            <a:pPr defTabSz="412750">
              <a:lnSpc>
                <a:spcPts val="4500"/>
              </a:lnSpc>
              <a:buSzPct val="50000"/>
              <a:defRPr>
                <a:solidFill>
                  <a:srgbClr val="FFFFFF"/>
                </a:solidFill>
              </a:defRPr>
            </a:pPr>
            <a:r>
              <a:rPr lang="zh-CN" altLang="en-US" sz="2800" smtClean="0">
                <a:solidFill>
                  <a:schemeClr val="bg1"/>
                </a:solidFill>
              </a:rPr>
              <a:t>       </a:t>
            </a:r>
            <a:r>
              <a:rPr lang="zh-CN" altLang="en-US" sz="2665">
                <a:solidFill>
                  <a:srgbClr val="F9FBFA"/>
                </a:solidFill>
                <a:latin typeface="黑体" panose="02010609060101010101" charset="-122"/>
                <a:ea typeface="黑体" panose="02010609060101010101" charset="-122"/>
              </a:rPr>
              <a:t>逻辑是关于思维规律的科学，是思维的语法，学习逻辑有助于我们养成健康的思维品质。懂一点</a:t>
            </a:r>
            <a:r>
              <a:rPr lang="zh-CN" altLang="en-US" sz="2665" smtClean="0">
                <a:solidFill>
                  <a:srgbClr val="F9FBFA"/>
                </a:solidFill>
                <a:latin typeface="黑体" panose="02010609060101010101" charset="-122"/>
                <a:ea typeface="黑体" panose="02010609060101010101" charset="-122"/>
              </a:rPr>
              <a:t>逻辑可以帮助</a:t>
            </a:r>
            <a:r>
              <a:rPr lang="zh-CN" altLang="en-US" sz="2665">
                <a:solidFill>
                  <a:srgbClr val="F9FBFA"/>
                </a:solidFill>
                <a:latin typeface="黑体" panose="02010609060101010101" charset="-122"/>
                <a:ea typeface="黑体" panose="02010609060101010101" charset="-122"/>
              </a:rPr>
              <a:t>我们更好地辨别真假，弄清真相</a:t>
            </a:r>
            <a:r>
              <a:rPr lang="zh-CN" altLang="en-US" sz="2665" smtClean="0">
                <a:solidFill>
                  <a:srgbClr val="F9FBFA"/>
                </a:solidFill>
                <a:latin typeface="黑体" panose="02010609060101010101" charset="-122"/>
                <a:ea typeface="黑体" panose="02010609060101010101" charset="-122"/>
              </a:rPr>
              <a:t>；懂一点可以</a:t>
            </a:r>
            <a:r>
              <a:rPr lang="zh-CN" altLang="en-US" sz="2665">
                <a:solidFill>
                  <a:srgbClr val="F9FBFA"/>
                </a:solidFill>
                <a:latin typeface="黑体" panose="02010609060101010101" charset="-122"/>
                <a:ea typeface="黑体" panose="02010609060101010101" charset="-122"/>
              </a:rPr>
              <a:t>帮助我们更好地判断与推理</a:t>
            </a:r>
            <a:r>
              <a:rPr lang="zh-CN" altLang="en-US" sz="2665" smtClean="0">
                <a:solidFill>
                  <a:srgbClr val="F9FBFA"/>
                </a:solidFill>
                <a:latin typeface="黑体" panose="02010609060101010101" charset="-122"/>
                <a:ea typeface="黑体" panose="02010609060101010101" charset="-122"/>
              </a:rPr>
              <a:t>，提高工作、学习效率；懂</a:t>
            </a:r>
            <a:r>
              <a:rPr lang="zh-CN" altLang="en-US" sz="2665">
                <a:solidFill>
                  <a:srgbClr val="F9FBFA"/>
                </a:solidFill>
                <a:latin typeface="黑体" panose="02010609060101010101" charset="-122"/>
                <a:ea typeface="黑体" panose="02010609060101010101" charset="-122"/>
              </a:rPr>
              <a:t>一点逻辑可以帮助我们学会合理思考与准确表达</a:t>
            </a:r>
            <a:r>
              <a:rPr lang="zh-CN" altLang="en-US" sz="2665" smtClean="0">
                <a:solidFill>
                  <a:srgbClr val="F9FBFA"/>
                </a:solidFill>
                <a:latin typeface="黑体" panose="02010609060101010101" charset="-122"/>
                <a:ea typeface="黑体" panose="02010609060101010101" charset="-122"/>
              </a:rPr>
              <a:t>，更好地与他人沟通与交流。</a:t>
            </a:r>
            <a:endParaRPr lang="zh-CN" altLang="en-US" sz="2665">
              <a:solidFill>
                <a:srgbClr val="F9FBFA"/>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矩形 4"/>
          <p:cNvSpPr/>
          <p:nvPr/>
        </p:nvSpPr>
        <p:spPr>
          <a:xfrm>
            <a:off x="1611315" y="1031875"/>
            <a:ext cx="9140218" cy="4562788"/>
          </a:xfrm>
          <a:prstGeom prst="rect">
            <a:avLst/>
          </a:prstGeom>
        </p:spPr>
        <p:txBody>
          <a:bodyPr wrap="square">
            <a:spAutoFit/>
          </a:bodyPr>
          <a:lstStyle/>
          <a:p>
            <a:pPr indent="152400" algn="just">
              <a:spcAft>
                <a:spcPct val="0"/>
              </a:spcAft>
            </a:pPr>
            <a:endParaRPr lang="zh-CN" altLang="zh-CN" sz="2800" kern="100">
              <a:solidFill>
                <a:srgbClr val="FFFF00"/>
              </a:solidFill>
              <a:latin typeface="等线" panose="02010600030101010101" pitchFamily="2" charset="-122"/>
              <a:ea typeface="等线" panose="02010600030101010101" pitchFamily="2" charset="-122"/>
              <a:cs typeface="Times New Roman" panose="02020603050405020304" charset="0"/>
            </a:endParaRPr>
          </a:p>
          <a:p>
            <a:pPr defTabSz="412750">
              <a:lnSpc>
                <a:spcPts val="4500"/>
              </a:lnSpc>
              <a:spcAft>
                <a:spcPct val="0"/>
              </a:spcAft>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rPr>
              <a:t>人们</a:t>
            </a:r>
            <a:r>
              <a:rPr lang="zh-CN" altLang="en-US" sz="2665">
                <a:solidFill>
                  <a:srgbClr val="F9FBFA"/>
                </a:solidFill>
                <a:latin typeface="黑体" panose="02010609060101010101" charset="-122"/>
                <a:ea typeface="黑体" panose="02010609060101010101" charset="-122"/>
              </a:rPr>
              <a:t>的思维是否正确，很大程度上取决于思维的逻辑形式是否正确的问题。如果思维形式违反了逻辑的基本规律，思维就会出现混乱，就不能正确地认识事物和准确</a:t>
            </a:r>
            <a:r>
              <a:rPr lang="zh-CN" altLang="en-US" sz="2665" smtClean="0">
                <a:solidFill>
                  <a:srgbClr val="F9FBFA"/>
                </a:solidFill>
                <a:latin typeface="黑体" panose="02010609060101010101" charset="-122"/>
                <a:ea typeface="黑体" panose="02010609060101010101" charset="-122"/>
              </a:rPr>
              <a:t>地</a:t>
            </a:r>
            <a:r>
              <a:rPr lang="zh-CN" altLang="en-US" sz="2665">
                <a:solidFill>
                  <a:srgbClr val="F9FBFA"/>
                </a:solidFill>
                <a:latin typeface="黑体" panose="02010609060101010101" charset="-122"/>
                <a:ea typeface="黑体" panose="02010609060101010101" charset="-122"/>
              </a:rPr>
              <a:t>表达思想。而通过对逻辑的</a:t>
            </a:r>
            <a:r>
              <a:rPr lang="zh-CN" altLang="en-US" sz="2665">
                <a:solidFill>
                  <a:srgbClr val="FFFF00"/>
                </a:solidFill>
                <a:latin typeface="黑体" panose="02010609060101010101" charset="-122"/>
                <a:ea typeface="黑体" panose="02010609060101010101" charset="-122"/>
              </a:rPr>
              <a:t>同一律、矛盾律、排中律和充足理由律</a:t>
            </a:r>
            <a:r>
              <a:rPr lang="zh-CN" altLang="en-US" sz="2665">
                <a:solidFill>
                  <a:srgbClr val="F9FBFA"/>
                </a:solidFill>
                <a:latin typeface="黑体" panose="02010609060101010101" charset="-122"/>
                <a:ea typeface="黑体" panose="02010609060101010101" charset="-122"/>
              </a:rPr>
              <a:t>的学习和把握，有助于我们发现一些潜在的逻辑谬误，进而尽可能避免在工作、学习和生活中出现一些不该出现的逻辑错误</a:t>
            </a:r>
            <a:r>
              <a:rPr lang="zh-CN" altLang="en-US" sz="2665" smtClean="0">
                <a:solidFill>
                  <a:srgbClr val="F9FBFA"/>
                </a:solidFill>
                <a:latin typeface="黑体" panose="02010609060101010101" charset="-122"/>
                <a:ea typeface="黑体" panose="02010609060101010101" charset="-122"/>
              </a:rPr>
              <a:t>。</a:t>
            </a:r>
            <a:endParaRPr lang="en-US" altLang="zh-CN" sz="2665" smtClean="0">
              <a:solidFill>
                <a:srgbClr val="F9FBFA"/>
              </a:solidFill>
              <a:latin typeface="黑体" panose="02010609060101010101" charset="-122"/>
              <a:ea typeface="黑体" panose="02010609060101010101" charset="-122"/>
            </a:endParaRPr>
          </a:p>
          <a:p>
            <a:pPr defTabSz="412750">
              <a:lnSpc>
                <a:spcPts val="4500"/>
              </a:lnSpc>
              <a:spcAft>
                <a:spcPct val="0"/>
              </a:spcAft>
              <a:buSzPct val="50000"/>
              <a:defRPr>
                <a:solidFill>
                  <a:srgbClr val="FFFFFF"/>
                </a:solidFill>
              </a:defRPr>
            </a:pPr>
            <a:r>
              <a:rPr lang="zh-CN" altLang="en-US" sz="2665" smtClean="0">
                <a:solidFill>
                  <a:srgbClr val="FFFF00"/>
                </a:solidFill>
                <a:latin typeface="黑体" panose="02010609060101010101" charset="-122"/>
                <a:ea typeface="黑体" panose="02010609060101010101" charset="-122"/>
              </a:rPr>
              <a:t>     </a:t>
            </a:r>
            <a:endParaRPr lang="zh-CN" altLang="zh-CN" sz="2665">
              <a:solidFill>
                <a:srgbClr val="FFFF00"/>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875030" y="878522"/>
            <a:ext cx="10178493" cy="4176356"/>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4000" smtClean="0">
                <a:solidFill>
                  <a:srgbClr val="F9FBFA"/>
                </a:solidFill>
                <a:cs typeface="宋体" panose="02010600030101010101" pitchFamily="2" charset="-122"/>
                <a:sym typeface="宋体" panose="02010600030101010101" pitchFamily="2" charset="-122"/>
              </a:rPr>
              <a:t>                             </a:t>
            </a:r>
            <a:r>
              <a:rPr lang="zh-CN" altLang="en-US" sz="4000" smtClean="0">
                <a:solidFill>
                  <a:srgbClr val="FFFF00"/>
                </a:solidFill>
                <a:cs typeface="宋体" panose="02010600030101010101" pitchFamily="2" charset="-122"/>
                <a:sym typeface="宋体" panose="02010600030101010101" pitchFamily="2" charset="-122"/>
              </a:rPr>
              <a:t>同一律</a:t>
            </a:r>
            <a:endParaRPr lang="en-US" altLang="zh-CN" sz="4000" smtClean="0">
              <a:solidFill>
                <a:srgbClr val="FFFF00"/>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endParaRPr lang="en-US" altLang="zh-CN" sz="2665">
              <a:solidFill>
                <a:srgbClr val="F9FBFA"/>
              </a:solidFill>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五环之歌</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我把车子开上五环</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我就是要上五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环，啊</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，五</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环，你</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比四环多一环</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a:t>
            </a:r>
            <a:endParaRPr lang="en-US" altLang="zh-CN"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同一律：</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在同一思维过程中，每个思想必然与其自身保持同一</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在</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同一个语言环境中，概念必须保持内容前后同一，不能偷换概念；话题必须前后一致，不能偷换话题。</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2" y="2740946"/>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违反</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同一律的逻辑谬误一般有两种情况</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，偷换概念；</a:t>
            </a:r>
            <a:endParaRPr lang="en-US" altLang="zh-CN"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，偷换话题</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05905" y="2467646"/>
            <a:ext cx="9967023" cy="2445113"/>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一、偷换概念</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    我们</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在使用概念做出判断，或者运用判断进行推理的过程中如果违反同一律，把不同的概念当成同一个概念来使用，所犯的逻辑错误</a:t>
            </a:r>
            <a:r>
              <a:rPr lang="zh-CN" altLang="en-US" sz="2665"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叫偷换概念</a:t>
            </a:r>
            <a:r>
              <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zh-CN" altLang="en-US" sz="2665">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62421" y="1669265"/>
            <a:ext cx="9967023" cy="359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例</a:t>
            </a:r>
            <a:r>
              <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1</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与惠子游于濠梁之上。庄子曰：</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en-US" sz="2670" smtClean="0">
                <a:solidFill>
                  <a:schemeClr val="bg1"/>
                </a:solidFill>
                <a:latin typeface="黑体" panose="02010609060101010101" charset="-122"/>
                <a:ea typeface="黑体" panose="02010609060101010101" charset="-122"/>
                <a:cs typeface="宋体" panose="02010600030101010101" pitchFamily="2" charset="-122"/>
                <a:sym typeface="宋体" panose="02010600030101010101" pitchFamily="2" charset="-122"/>
              </a:rPr>
              <a:t>鲦</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鱼</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出游从容，是鱼之乐也。”惠</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“子非鱼，</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安</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知鱼之乐？”庄子曰：“子非我，</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安</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知我不知鱼之乐？”惠子曰：“我非子，固不知子矣；子固非鱼也，子之不知鱼之</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乐，全矣！”</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庄子曰：“请循其</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本。</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子曰‘汝</a:t>
            </a:r>
            <a:r>
              <a:rPr lang="zh-CN" altLang="en-US" sz="2670">
                <a:solidFill>
                  <a:srgbClr val="FFFF00"/>
                </a:solidFill>
                <a:latin typeface="黑体" panose="02010609060101010101" charset="-122"/>
                <a:ea typeface="黑体" panose="02010609060101010101" charset="-122"/>
                <a:cs typeface="宋体" panose="02010600030101010101" pitchFamily="2" charset="-122"/>
                <a:sym typeface="宋体" panose="02010600030101010101" pitchFamily="2" charset="-122"/>
              </a:rPr>
              <a:t>安</a:t>
            </a:r>
            <a:r>
              <a:rPr lang="zh-CN" altLang="en-US"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知鱼乐’云者，既已知吾知之而问我。我知之濠上也。</a:t>
            </a: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en-US" altLang="zh-CN" sz="2670">
                <a:solidFill>
                  <a:srgbClr val="F9FBFA"/>
                </a:solidFill>
                <a:latin typeface="黑体" panose="02010609060101010101" charset="-122"/>
                <a:ea typeface="黑体" panose="02010609060101010101" charset="-122"/>
                <a:sym typeface="宋体" panose="02010600030101010101" pitchFamily="2" charset="-122"/>
              </a:rPr>
              <a:t> </a:t>
            </a:r>
            <a:r>
              <a:rPr lang="en-US" altLang="zh-CN" sz="2670" smtClean="0">
                <a:solidFill>
                  <a:srgbClr val="F9FBFA"/>
                </a:solidFill>
                <a:latin typeface="黑体" panose="02010609060101010101" charset="-122"/>
                <a:ea typeface="黑体" panose="02010609060101010101" charset="-122"/>
                <a:sym typeface="宋体" panose="02010600030101010101" pitchFamily="2" charset="-122"/>
              </a:rPr>
              <a:t>                            </a:t>
            </a:r>
            <a:r>
              <a:rPr lang="en-US" altLang="zh-CN" sz="267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a:t>
            </a:r>
            <a:r>
              <a:rPr lang="zh-CN" altLang="zh-CN" sz="2670">
                <a:solidFill>
                  <a:srgbClr val="F9FBFA"/>
                </a:solidFill>
                <a:latin typeface="黑体" panose="02010609060101010101" charset="-122"/>
                <a:ea typeface="黑体" panose="02010609060101010101" charset="-122"/>
                <a:cs typeface="宋体" panose="02010600030101010101" pitchFamily="2" charset="-122"/>
              </a:rPr>
              <a:t>《庄子与惠子游于濠梁之上》</a:t>
            </a:r>
            <a:r>
              <a:rPr lang="en-US" altLang="zh-CN" sz="2670">
                <a:solidFill>
                  <a:srgbClr val="F9FBFA"/>
                </a:solidFill>
                <a:latin typeface="黑体" panose="02010609060101010101" charset="-122"/>
                <a:ea typeface="黑体" panose="02010609060101010101" charset="-122"/>
                <a:cs typeface="宋体" panose="02010600030101010101" pitchFamily="2" charset="-122"/>
              </a:rPr>
              <a:t>)</a:t>
            </a:r>
            <a:endParaRPr lang="zh-CN" altLang="en-US" sz="2670">
              <a:solidFill>
                <a:srgbClr val="F9FBFA"/>
              </a:solidFill>
              <a:latin typeface="黑体" panose="02010609060101010101" charset="-122"/>
              <a:ea typeface="黑体" panose="02010609060101010101" charset="-122"/>
              <a:cs typeface="宋体" panose="02010600030101010101" pitchFamily="2" charset="-122"/>
            </a:endParaRPr>
          </a:p>
        </p:txBody>
      </p:sp>
    </p:spTree>
    <p:custDataLst>
      <p:tags r:id="rId4"/>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47182" y="2756188"/>
            <a:ext cx="9967023" cy="1868032"/>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rPr>
              <a:t>二、偷换论题</a:t>
            </a:r>
            <a:endParaRPr lang="en-US" altLang="zh-CN" sz="2670" smtClean="0">
              <a:solidFill>
                <a:srgbClr val="F9FBFA"/>
              </a:solidFill>
              <a:latin typeface="黑体" panose="02010609060101010101" charset="-122"/>
              <a:ea typeface="黑体" panose="02010609060101010101" charset="-122"/>
              <a:cs typeface="宋体" panose="02010600030101010101" pitchFamily="2" charset="-122"/>
              <a:sym typeface="宋体" panose="02010600030101010101" pitchFamily="2" charset="-122"/>
            </a:endParaRPr>
          </a:p>
          <a:p>
            <a:pPr defTabSz="412750">
              <a:lnSpc>
                <a:spcPts val="4500"/>
              </a:lnSpc>
              <a:buSzPct val="50000"/>
              <a:defRPr>
                <a:solidFill>
                  <a:srgbClr val="FFFFFF"/>
                </a:solidFill>
              </a:defRPr>
            </a:pPr>
            <a:r>
              <a:rPr lang="zh-CN" altLang="en-US" sz="2670">
                <a:solidFill>
                  <a:srgbClr val="F9FBFA"/>
                </a:solidFill>
                <a:latin typeface="黑体" panose="02010609060101010101" charset="-122"/>
                <a:ea typeface="黑体" panose="02010609060101010101" charset="-122"/>
              </a:rPr>
              <a:t>在论证中违反同一律的要求，没有使论题保持始终如一，</a:t>
            </a:r>
            <a:r>
              <a:rPr lang="zh-CN" altLang="en-US" sz="2670" smtClean="0">
                <a:solidFill>
                  <a:srgbClr val="F9FBFA"/>
                </a:solidFill>
                <a:latin typeface="黑体" panose="02010609060101010101" charset="-122"/>
                <a:ea typeface="黑体" panose="02010609060101010101" charset="-122"/>
              </a:rPr>
              <a:t>这种逻辑错误</a:t>
            </a:r>
            <a:r>
              <a:rPr lang="zh-CN" altLang="en-US" sz="2670">
                <a:solidFill>
                  <a:srgbClr val="F9FBFA"/>
                </a:solidFill>
                <a:latin typeface="黑体" panose="02010609060101010101" charset="-122"/>
                <a:ea typeface="黑体" panose="02010609060101010101" charset="-122"/>
              </a:rPr>
              <a:t>叫偷换论题。</a:t>
            </a:r>
            <a:endParaRPr lang="zh-CN" altLang="en-US" sz="2670">
              <a:solidFill>
                <a:srgbClr val="FFFF00"/>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2.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7.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9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49.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0.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5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5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5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58.xml><?xml version="1.0" encoding="utf-8"?>
<p:tagLst xmlns:p="http://schemas.openxmlformats.org/presentationml/2006/main">
  <p:tag name="KSO_WM_BEAUTIFY_FLAG" val="#wm#"/>
  <p:tag name="KSO_WM_TEMPLATE_CATEGORY" val="custom"/>
  <p:tag name="KSO_WM_TEMPLATE_INDEX" val="20205176"/>
</p:tagLst>
</file>

<file path=ppt/tags/tag359.xml><?xml version="1.0" encoding="utf-8"?>
<p:tagLst xmlns:p="http://schemas.openxmlformats.org/presentationml/2006/main">
  <p:tag name="KSO_WM_BEAUTIFY_FLAG" val="#wm#"/>
  <p:tag name="KSO_WM_TEMPLATE_CATEGORY" val="custom"/>
  <p:tag name="KSO_WM_TEMPLATE_INDEX" val="20205176"/>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0.xml><?xml version="1.0" encoding="utf-8"?>
<p:tagLst xmlns:p="http://schemas.openxmlformats.org/presentationml/2006/main">
  <p:tag name="KSO_WM_BEAUTIFY_FLAG" val="#wm#"/>
  <p:tag name="KSO_WM_TEMPLATE_CATEGORY" val="custom"/>
  <p:tag name="KSO_WM_TEMPLATE_INDEX" val="20205176"/>
</p:tagLst>
</file>

<file path=ppt/tags/tag361.xml><?xml version="1.0" encoding="utf-8"?>
<p:tagLst xmlns:p="http://schemas.openxmlformats.org/presentationml/2006/main">
  <p:tag name="KSO_WM_BEAUTIFY_FLAG" val="#wm#"/>
  <p:tag name="KSO_WM_TEMPLATE_CATEGORY" val="custom"/>
  <p:tag name="KSO_WM_TEMPLATE_INDEX" val="20205176"/>
</p:tagLst>
</file>

<file path=ppt/tags/tag362.xml><?xml version="1.0" encoding="utf-8"?>
<p:tagLst xmlns:p="http://schemas.openxmlformats.org/presentationml/2006/main">
  <p:tag name="KSO_WM_BEAUTIFY_FLAG" val="#wm#"/>
  <p:tag name="KSO_WM_TEMPLATE_CATEGORY" val="custom"/>
  <p:tag name="KSO_WM_TEMPLATE_INDEX" val="20205176"/>
</p:tagLst>
</file>

<file path=ppt/tags/tag363.xml><?xml version="1.0" encoding="utf-8"?>
<p:tagLst xmlns:p="http://schemas.openxmlformats.org/presentationml/2006/main">
  <p:tag name="KSO_WM_BEAUTIFY_FLAG" val="#wm#"/>
  <p:tag name="KSO_WM_TEMPLATE_CATEGORY" val="custom"/>
  <p:tag name="KSO_WM_TEMPLATE_INDEX" val="20205176"/>
</p:tagLst>
</file>

<file path=ppt/tags/tag364.xml><?xml version="1.0" encoding="utf-8"?>
<p:tagLst xmlns:p="http://schemas.openxmlformats.org/presentationml/2006/main">
  <p:tag name="KSO_WM_BEAUTIFY_FLAG" val="#wm#"/>
  <p:tag name="KSO_WM_TEMPLATE_CATEGORY" val="custom"/>
  <p:tag name="KSO_WM_TEMPLATE_INDEX" val="20205176"/>
</p:tagLst>
</file>

<file path=ppt/tags/tag365.xml><?xml version="1.0" encoding="utf-8"?>
<p:tagLst xmlns:p="http://schemas.openxmlformats.org/presentationml/2006/main">
  <p:tag name="KSO_WM_BEAUTIFY_FLAG" val="#wm#"/>
  <p:tag name="KSO_WM_TEMPLATE_CATEGORY" val="custom"/>
  <p:tag name="KSO_WM_TEMPLATE_INDEX" val="20205176"/>
</p:tagLst>
</file>

<file path=ppt/tags/tag366.xml><?xml version="1.0" encoding="utf-8"?>
<p:tagLst xmlns:p="http://schemas.openxmlformats.org/presentationml/2006/main">
  <p:tag name="KSO_WM_BEAUTIFY_FLAG" val="#wm#"/>
  <p:tag name="KSO_WM_TEMPLATE_CATEGORY" val="custom"/>
  <p:tag name="KSO_WM_TEMPLATE_INDEX" val="20205176"/>
</p:tagLst>
</file>

<file path=ppt/tags/tag367.xml><?xml version="1.0" encoding="utf-8"?>
<p:tagLst xmlns:p="http://schemas.openxmlformats.org/presentationml/2006/main">
  <p:tag name="KSO_WM_BEAUTIFY_FLAG" val="#wm#"/>
  <p:tag name="KSO_WM_TEMPLATE_CATEGORY" val="custom"/>
  <p:tag name="KSO_WM_TEMPLATE_INDEX" val="20205176"/>
</p:tagLst>
</file>

<file path=ppt/tags/tag368.xml><?xml version="1.0" encoding="utf-8"?>
<p:tagLst xmlns:p="http://schemas.openxmlformats.org/presentationml/2006/main">
  <p:tag name="KSO_WM_BEAUTIFY_FLAG" val="#wm#"/>
  <p:tag name="KSO_WM_TEMPLATE_CATEGORY" val="custom"/>
  <p:tag name="KSO_WM_TEMPLATE_INDEX" val="20205176"/>
</p:tagLst>
</file>

<file path=ppt/tags/tag369.xml><?xml version="1.0" encoding="utf-8"?>
<p:tagLst xmlns:p="http://schemas.openxmlformats.org/presentationml/2006/main">
  <p:tag name="KSO_WM_BEAUTIFY_FLAG" val="#wm#"/>
  <p:tag name="KSO_WM_TEMPLATE_CATEGORY" val="custom"/>
  <p:tag name="KSO_WM_TEMPLATE_INDEX" val="20205176"/>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BEAUTIFY_FLAG" val="#wm#"/>
  <p:tag name="KSO_WM_TEMPLATE_CATEGORY" val="custom"/>
  <p:tag name="KSO_WM_TEMPLATE_INDEX" val="20205176"/>
</p:tagLst>
</file>

<file path=ppt/tags/tag371.xml><?xml version="1.0" encoding="utf-8"?>
<p:tagLst xmlns:p="http://schemas.openxmlformats.org/presentationml/2006/main">
  <p:tag name="KSO_WM_BEAUTIFY_FLAG" val="#wm#"/>
  <p:tag name="KSO_WM_TEMPLATE_CATEGORY" val="custom"/>
  <p:tag name="KSO_WM_TEMPLATE_INDEX" val="20205176"/>
</p:tagLst>
</file>

<file path=ppt/tags/tag372.xml><?xml version="1.0" encoding="utf-8"?>
<p:tagLst xmlns:p="http://schemas.openxmlformats.org/presentationml/2006/main">
  <p:tag name="KSO_WM_BEAUTIFY_FLAG" val="#wm#"/>
  <p:tag name="KSO_WM_TEMPLATE_CATEGORY" val="custom"/>
  <p:tag name="KSO_WM_TEMPLATE_INDEX" val="20205176"/>
</p:tagLst>
</file>

<file path=ppt/tags/tag373.xml><?xml version="1.0" encoding="utf-8"?>
<p:tagLst xmlns:p="http://schemas.openxmlformats.org/presentationml/2006/main">
  <p:tag name="KSO_WM_BEAUTIFY_FLAG" val="#wm#"/>
  <p:tag name="KSO_WM_TEMPLATE_CATEGORY" val="custom"/>
  <p:tag name="KSO_WM_TEMPLATE_INDEX" val="20205176"/>
</p:tagLst>
</file>

<file path=ppt/tags/tag374.xml><?xml version="1.0" encoding="utf-8"?>
<p:tagLst xmlns:p="http://schemas.openxmlformats.org/presentationml/2006/main">
  <p:tag name="KSO_WM_BEAUTIFY_FLAG" val="#wm#"/>
  <p:tag name="KSO_WM_TEMPLATE_CATEGORY" val="custom"/>
  <p:tag name="KSO_WM_TEMPLATE_INDEX" val="20205176"/>
</p:tagLst>
</file>

<file path=ppt/tags/tag375.xml><?xml version="1.0" encoding="utf-8"?>
<p:tagLst xmlns:p="http://schemas.openxmlformats.org/presentationml/2006/main">
  <p:tag name="KSO_WM_BEAUTIFY_FLAG" val="#wm#"/>
  <p:tag name="KSO_WM_TEMPLATE_CATEGORY" val="custom"/>
  <p:tag name="KSO_WM_TEMPLATE_INDEX" val="20205176"/>
</p:tagLst>
</file>

<file path=ppt/tags/tag376.xml><?xml version="1.0" encoding="utf-8"?>
<p:tagLst xmlns:p="http://schemas.openxmlformats.org/presentationml/2006/main">
  <p:tag name="KSO_WM_BEAUTIFY_FLAG" val="#wm#"/>
  <p:tag name="KSO_WM_TEMPLATE_CATEGORY" val="custom"/>
  <p:tag name="KSO_WM_TEMPLATE_INDEX" val="20205176"/>
</p:tagLst>
</file>

<file path=ppt/tags/tag377.xml><?xml version="1.0" encoding="utf-8"?>
<p:tagLst xmlns:p="http://schemas.openxmlformats.org/presentationml/2006/main">
  <p:tag name="KSO_WM_BEAUTIFY_FLAG" val="#wm#"/>
  <p:tag name="KSO_WM_TEMPLATE_CATEGORY" val="custom"/>
  <p:tag name="KSO_WM_TEMPLATE_INDEX" val="20205176"/>
</p:tagLst>
</file>

<file path=ppt/tags/tag378.xml><?xml version="1.0" encoding="utf-8"?>
<p:tagLst xmlns:p="http://schemas.openxmlformats.org/presentationml/2006/main">
  <p:tag name="KSO_WM_BEAUTIFY_FLAG" val="#wm#"/>
  <p:tag name="KSO_WM_TEMPLATE_CATEGORY" val="custom"/>
  <p:tag name="KSO_WM_TEMPLATE_INDEX" val="20205176"/>
</p:tagLst>
</file>

<file path=ppt/tags/tag379.xml><?xml version="1.0" encoding="utf-8"?>
<p:tagLst xmlns:p="http://schemas.openxmlformats.org/presentationml/2006/main">
  <p:tag name="KSO_WM_BEAUTIFY_FLAG" val="#wm#"/>
  <p:tag name="KSO_WM_TEMPLATE_CATEGORY" val="custom"/>
  <p:tag name="KSO_WM_TEMPLATE_INDEX" val="20205176"/>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TEMPLATE_CATEGORY" val="custom"/>
  <p:tag name="KSO_WM_TEMPLATE_INDEX" val="20205176"/>
</p:tagLst>
</file>

<file path=ppt/tags/tag381.xml><?xml version="1.0" encoding="utf-8"?>
<p:tagLst xmlns:p="http://schemas.openxmlformats.org/presentationml/2006/main">
  <p:tag name="KSO_WM_BEAUTIFY_FLAG" val="#wm#"/>
  <p:tag name="KSO_WM_TEMPLATE_CATEGORY" val="custom"/>
  <p:tag name="KSO_WM_TEMPLATE_INDEX" val="20205176"/>
</p:tagLst>
</file>

<file path=ppt/tags/tag382.xml><?xml version="1.0" encoding="utf-8"?>
<p:tagLst xmlns:p="http://schemas.openxmlformats.org/presentationml/2006/main">
  <p:tag name="KSO_WM_BEAUTIFY_FLAG" val="#wm#"/>
  <p:tag name="KSO_WM_TEMPLATE_CATEGORY" val="custom"/>
  <p:tag name="KSO_WM_TEMPLATE_INDEX" val="20205176"/>
</p:tagLst>
</file>

<file path=ppt/tags/tag383.xml><?xml version="1.0" encoding="utf-8"?>
<p:tagLst xmlns:p="http://schemas.openxmlformats.org/presentationml/2006/main">
  <p:tag name="KSO_WM_BEAUTIFY_FLAG" val="#wm#"/>
  <p:tag name="KSO_WM_TEMPLATE_CATEGORY" val="custom"/>
  <p:tag name="KSO_WM_TEMPLATE_INDEX" val="20205176"/>
</p:tagLst>
</file>

<file path=ppt/tags/tag384.xml><?xml version="1.0" encoding="utf-8"?>
<p:tagLst xmlns:p="http://schemas.openxmlformats.org/presentationml/2006/main">
  <p:tag name="AS_OS" val="Unix 3.10 unknown"/>
  <p:tag name="AS_RELEASE_DATE" val="2020.11.30"/>
  <p:tag name="AS_TITLE" val="Aspose.Slides for Java"/>
  <p:tag name="AS_VERSION" val="20.1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72</Paragraphs>
  <Slides>29</Slides>
  <Notes>14</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29</vt:i4>
      </vt:variant>
    </vt:vector>
  </HeadingPairs>
  <TitlesOfParts>
    <vt:vector baseType="lpstr" size="39">
      <vt:lpstr>Arial</vt:lpstr>
      <vt:lpstr>微软雅黑</vt:lpstr>
      <vt:lpstr>Wingdings</vt:lpstr>
      <vt:lpstr>Calibri Light</vt:lpstr>
      <vt:lpstr>Calibri</vt:lpstr>
      <vt:lpstr>黑体</vt:lpstr>
      <vt:lpstr>等线</vt:lpstr>
      <vt:lpstr>Times New Roman</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2021-02-09T15:12:06.597</cp:lastPrinted>
  <dcterms:created xsi:type="dcterms:W3CDTF">2021-02-09T15:12:06Z</dcterms:created>
  <dcterms:modified xsi:type="dcterms:W3CDTF">2021-02-09T07:12:07Z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