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33" r:id="rId6"/>
    <p:sldId id="326" r:id="rId7"/>
    <p:sldId id="334" r:id="rId8"/>
    <p:sldId id="327" r:id="rId9"/>
    <p:sldId id="328" r:id="rId10"/>
    <p:sldId id="335" r:id="rId11"/>
    <p:sldId id="332" r:id="rId12"/>
    <p:sldId id="272" r:id="rId13"/>
    <p:sldId id="336" r:id="rId14"/>
    <p:sldId id="330" r:id="rId15"/>
    <p:sldId id="337" r:id="rId16"/>
    <p:sldId id="338" r:id="rId17"/>
    <p:sldId id="33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4E91C-3C15-425E-ACE9-051A8F5BBF5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AA5A0-F5B4-4F03-BCD7-A3E51ED28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E3573-0FBF-46F9-AF09-A1006C9BD57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70D6E7-414F-4530-9525-2DD0AF7FF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514D2-DFA7-4CA4-9EC0-CB95CDDC115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5D7C3-5496-45FC-BF67-C7A9A76195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A07FB-B9BA-4790-A8E1-3F4B898BD1E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715E7-D98C-44B7-9EC1-3AFBEBD7B1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3E06E-C638-44D0-A84A-B67A69BF438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97050-90E2-4AA5-9841-2CCC04E9E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049A3-0F7A-433A-BFEF-6C61A3BC55B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EECB3-9012-493E-B44B-4652D25AB0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E872-5FCD-4821-A2E7-BD46F73CD38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4B0AE-31F9-47E9-B1A7-8378A2F840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0FDC1-072C-4B17-8084-A59728B4A7E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D3534-601D-4C2D-9809-BFF6F83FA1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ABB90-43E0-4A7F-8EF4-0CFF107725E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DD7C-75D0-4FE3-9EC0-A7B2D5523A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8702B-6212-4DE9-97F5-E7CC78E7372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54F54-D003-416E-A5AD-711C9623E4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790EF-2C98-41E9-BAB0-AD44F21A231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D72D7-714C-42E9-BCDE-98652B64E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17C3C-813E-48E1-ACCE-B37FEF08FFF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4D520-D557-4AE7-AA37-9CA6F9AD32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A8A9B-4BA1-4FAB-9006-BF940343ED6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33F0B-D643-489B-B2C6-266E34D24F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54FB2-98AD-49A1-95F8-092B8210B39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6F047-DC73-4B5C-92B9-E386A64A0F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49095-5224-4921-B2AB-840F58BFD4B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AE77B-4D91-4D98-9296-8B13FDCEE7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2D1E7D-75D3-4375-9CCE-DC8C9E33A2B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B90460-AB57-4E00-B338-C90F33A36F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1111.docx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package" Target="../embeddings/Microsoft_Word___66.docx"/><Relationship Id="rId3" Type="http://schemas.openxmlformats.org/officeDocument/2006/relationships/slide" Target="slide2.xml"/><Relationship Id="rId7" Type="http://schemas.openxmlformats.org/officeDocument/2006/relationships/slide" Target="slide8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5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11" Type="http://schemas.openxmlformats.org/officeDocument/2006/relationships/package" Target="../embeddings/Microsoft_Word___99.docx"/><Relationship Id="rId5" Type="http://schemas.openxmlformats.org/officeDocument/2006/relationships/slide" Target="slide5.xml"/><Relationship Id="rId10" Type="http://schemas.openxmlformats.org/officeDocument/2006/relationships/package" Target="../embeddings/Microsoft_Word___88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77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7.xml"/><Relationship Id="rId5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package" Target="../embeddings/Microsoft_Word___1010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9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且夫得者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安时而处顺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哀乐不能入也。此古之所谓县解也。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夫大块载我以形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劳我以生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佚我以老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息我以死。故善吾生者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乃所以善吾死也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今一以天地为大炉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以造化为大冶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恶乎往而不可哉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故不足以滑和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不可入于灵府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使之和豫通而不失于兑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使日夜无郤而与物为春。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水停之盛也。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其可以为法也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内保之而外不荡也。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德者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成和之修也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。德不形者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物不能离也。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7538" y="1766888"/>
            <a:ext cx="14398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8975" y="2559050"/>
            <a:ext cx="11017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613" y="2963863"/>
            <a:ext cx="1944687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9388" y="3370263"/>
            <a:ext cx="194151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54338" y="3784600"/>
            <a:ext cx="16652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13313" y="3784600"/>
            <a:ext cx="27511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86150" y="4581525"/>
            <a:ext cx="16637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20863" y="4984750"/>
            <a:ext cx="1408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安时而处顺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哀乐不能入也。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合乎时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、顺乎理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均安然处之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哀乐就不会进入内心了。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人活着的时候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要把握现有的时间。要死的时候也不要有留恋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这都是自然本来的变化。面对光阴和生活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要做的就是顺应自然而已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才能哀乐不入于心。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生命一旦失去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生命受到自然的厚赐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是优越无比的。因此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珍惜现在的生活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是对生命最大的珍重。人要学会顺应时代的变化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追求和谐的成长空间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以创造更美好的生活。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550"/>
            <a:ext cx="8128000" cy="4914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夫大块载我以形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劳我以生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佚我以老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息我以死。故善养吾生者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乃所以善吾死也。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大地给我形体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使我辛劳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使我安逸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使我休息。因此善待我的生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就是善待我的死的原因。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庄子这种安时而处顺、知其无可奈何而安之若命的思想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固然折射着灵魂在现实压迫下的无奈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却也不失为一种难得的超越。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当无可奈何之事不能扰乱你内心的安静和美的时候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这无可奈何之事对你就无可奈何了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从精神上说你就赢了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从实际说你的生命显示出了更大的强度和韧性。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在危难丛集的人世间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庄子的目的就是要启示人们从精神方面着手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来增加生命的强度和韧性。它蕴含着对社会人生的大同情和大关怀。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则选文中的哀骀它相貌丑陋却深得人们喜爱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他身上具有什么样的德行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文中的哀骀它虽然形体残缺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但其思想超然。面对世人认为无可奈何的死与生、贫穷和富有、毁谤和赞誉、饥和渴、寒和暑等一切变化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他的内心不为所动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平和、快乐、通畅而不失于愉悦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充满盎然的生机。他高超的德行就在于养成了这种外在事物无法摇荡的内心的平和。而正是由于它的德行大大超越了常人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人们都忘记了他形体的残缺和丑陋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感受到他身上那种异乎寻常的巨大魅力。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怎样理解课文题目《恶乎往而不可》的含义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试结合课文加以说明。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这句话出自《庄子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大宗师》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意思是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到哪里去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变成什么不可以呢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。这是庄子唯心主义思想的体现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他认为大道是宇宙产生的本源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是万事万物的主宰和宗师。文中子舆、哀骀它等形象启示人们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得道之人能顺应生死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顺化而游。课文中的两则选文虽然分别选自《大宗师》和《德充符》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但都是通过对丑陋古怪形象的描述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显示了从困境中突围的思想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体现了庄子的一种人文关怀和思想睿智。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对话描写是本课选文的一大特色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你觉得这种写法有什么妙处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对话描写是本课选文的一大特色。选文采用问答式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将人物的思想状态显示出来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避免了直白的解说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既有生动性、趣味性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也有助于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提示中心思想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。在人物的言谈中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其个性、观点、神态都能形象地表现出来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成为庄子寓言的又一特色。在选文中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不管是子祀与子舆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还是子梨与子来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他们的对话有声有色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有理有据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能够很好地表现人物的思想境界。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5131" name="Object 11"/>
          <p:cNvGraphicFramePr>
            <a:graphicFrameLocks noChangeAspect="1"/>
          </p:cNvGraphicFramePr>
          <p:nvPr/>
        </p:nvGraphicFramePr>
        <p:xfrm>
          <a:off x="312738" y="2668588"/>
          <a:ext cx="8128000" cy="1774825"/>
        </p:xfrm>
        <a:graphic>
          <a:graphicData uri="http://schemas.openxmlformats.org/presentationml/2006/ole">
            <p:oleObj spid="_x0000_s5131" name="文档" r:id="rId6" imgW="3839157" imgH="83895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颐隐于齐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齐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脐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肚脐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予何恶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亡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予因以求时夜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司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此古之所谓县解也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县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悬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倒悬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不翅于父母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翅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啻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佚我以老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逸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安逸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这里为使动用法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取妻者止于外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取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娶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而知不能规乎其始者也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规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窥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窥察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故不足以滑和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滑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汩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使之和豫通而不失于兑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兑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悦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愉悦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使日夜无郤而与物为春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郤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隙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空闲的时间或地方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5088" y="1557338"/>
            <a:ext cx="25431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7150" y="1958975"/>
            <a:ext cx="2543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60700" y="2363788"/>
            <a:ext cx="2543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71888" y="2767013"/>
            <a:ext cx="2543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767013" y="3162300"/>
            <a:ext cx="254476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79688" y="3556000"/>
            <a:ext cx="49847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059113" y="3959225"/>
            <a:ext cx="49847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184650" y="4356100"/>
            <a:ext cx="312420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059113" y="4757738"/>
            <a:ext cx="3125787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27525" y="5156200"/>
            <a:ext cx="3124200" cy="31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327525" y="5554663"/>
            <a:ext cx="3844925" cy="315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22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110" name="Object 62"/>
          <p:cNvGraphicFramePr>
            <a:graphicFrameLocks noChangeAspect="1"/>
          </p:cNvGraphicFramePr>
          <p:nvPr/>
        </p:nvGraphicFramePr>
        <p:xfrm>
          <a:off x="312738" y="1422400"/>
          <a:ext cx="8128000" cy="457200"/>
        </p:xfrm>
        <a:graphic>
          <a:graphicData uri="http://schemas.openxmlformats.org/presentationml/2006/ole">
            <p:oleObj spid="_x0000_s2110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833563"/>
            <a:ext cx="463073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若无其事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没有事情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11" name="Object 63"/>
          <p:cNvGraphicFramePr>
            <a:graphicFrameLocks noChangeAspect="1"/>
          </p:cNvGraphicFramePr>
          <p:nvPr/>
        </p:nvGraphicFramePr>
        <p:xfrm>
          <a:off x="312738" y="2297113"/>
          <a:ext cx="8128000" cy="457200"/>
        </p:xfrm>
        <a:graphic>
          <a:graphicData uri="http://schemas.openxmlformats.org/presentationml/2006/ole">
            <p:oleObj spid="_x0000_s2111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692400"/>
            <a:ext cx="4913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相对较大的部分。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12" name="Object 64"/>
          <p:cNvGraphicFramePr>
            <a:graphicFrameLocks noChangeAspect="1"/>
          </p:cNvGraphicFramePr>
          <p:nvPr/>
        </p:nvGraphicFramePr>
        <p:xfrm>
          <a:off x="312738" y="3151188"/>
          <a:ext cx="8128000" cy="457200"/>
        </p:xfrm>
        <a:graphic>
          <a:graphicData uri="http://schemas.openxmlformats.org/presentationml/2006/ole">
            <p:oleObj spid="_x0000_s2112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570288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向上跳起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形容情绪热烈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争先恐后。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13" name="Object 65"/>
          <p:cNvGraphicFramePr>
            <a:graphicFrameLocks noChangeAspect="1"/>
          </p:cNvGraphicFramePr>
          <p:nvPr/>
        </p:nvGraphicFramePr>
        <p:xfrm>
          <a:off x="312738" y="4422775"/>
          <a:ext cx="8128000" cy="457200"/>
        </p:xfrm>
        <a:graphic>
          <a:graphicData uri="http://schemas.openxmlformats.org/presentationml/2006/ole">
            <p:oleObj spid="_x0000_s2113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829175"/>
            <a:ext cx="49133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成年男子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妻子的配偶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114" name="Object 66"/>
          <p:cNvGraphicFramePr>
            <a:graphicFrameLocks noChangeAspect="1"/>
          </p:cNvGraphicFramePr>
          <p:nvPr/>
        </p:nvGraphicFramePr>
        <p:xfrm>
          <a:off x="312738" y="5276850"/>
          <a:ext cx="8128000" cy="455613"/>
        </p:xfrm>
        <a:graphic>
          <a:graphicData uri="http://schemas.openxmlformats.org/presentationml/2006/ole">
            <p:oleObj spid="_x0000_s2114" name="文档" r:id="rId13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7054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有了人的形状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违犯法律法规的人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4950" y="1895475"/>
            <a:ext cx="10953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8125" y="2751138"/>
            <a:ext cx="54768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4950" y="3633788"/>
            <a:ext cx="10953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4950" y="4884738"/>
            <a:ext cx="1095375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25588" y="5765800"/>
            <a:ext cx="1628775" cy="30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110" name="Object 38"/>
          <p:cNvGraphicFramePr>
            <a:graphicFrameLocks noChangeAspect="1"/>
          </p:cNvGraphicFramePr>
          <p:nvPr/>
        </p:nvGraphicFramePr>
        <p:xfrm>
          <a:off x="312738" y="1916113"/>
          <a:ext cx="8128000" cy="457200"/>
        </p:xfrm>
        <a:graphic>
          <a:graphicData uri="http://schemas.openxmlformats.org/presentationml/2006/ole">
            <p:oleObj spid="_x0000_s3110" name="文档" r:id="rId9" imgW="3839157" imgH="216039" progId="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2316163"/>
            <a:ext cx="350361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丑人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坏人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11" name="Object 39"/>
          <p:cNvGraphicFramePr>
            <a:graphicFrameLocks noChangeAspect="1"/>
          </p:cNvGraphicFramePr>
          <p:nvPr/>
        </p:nvGraphicFramePr>
        <p:xfrm>
          <a:off x="312738" y="2786063"/>
          <a:ext cx="8128000" cy="457200"/>
        </p:xfrm>
        <a:graphic>
          <a:graphicData uri="http://schemas.openxmlformats.org/presentationml/2006/ole">
            <p:oleObj spid="_x0000_s3111" name="文档" r:id="rId10" imgW="3839157" imgH="216039" progId="">
              <p:embed/>
            </p:oleObj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508000" y="3203575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疑问代词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几何学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112" name="Object 40"/>
          <p:cNvGraphicFramePr>
            <a:graphicFrameLocks noChangeAspect="1"/>
          </p:cNvGraphicFramePr>
          <p:nvPr/>
        </p:nvGraphicFramePr>
        <p:xfrm>
          <a:off x="312738" y="3675063"/>
          <a:ext cx="8128000" cy="457200"/>
        </p:xfrm>
        <a:graphic>
          <a:graphicData uri="http://schemas.openxmlformats.org/presentationml/2006/ole">
            <p:oleObj spid="_x0000_s3112" name="文档" r:id="rId11" imgW="3839157" imgH="216039" progId="">
              <p:embed/>
            </p:oleObj>
          </a:graphicData>
        </a:graphic>
      </p:graphicFrame>
      <p:sp>
        <p:nvSpPr>
          <p:cNvPr id="25" name="矩形 24"/>
          <p:cNvSpPr>
            <a:spLocks noChangeAspect="1"/>
          </p:cNvSpPr>
          <p:nvPr/>
        </p:nvSpPr>
        <p:spPr>
          <a:xfrm>
            <a:off x="508000" y="4083050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实际情况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表示上文说的是实际情况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承上文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多含转折意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19238" y="2374900"/>
            <a:ext cx="527050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19238" y="3248025"/>
            <a:ext cx="52705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04950" y="4122738"/>
            <a:ext cx="1130300" cy="317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是接而生时于心者也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善、美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予因以求时夜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伺候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且夫得者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时机、时势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非爱其形也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是必才全而德不形者也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孰能以无为首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唯大王与群臣孰计议之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仔细地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我孰与城北徐公美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固定结构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两者相比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询问哪个更甚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3488" y="1889125"/>
            <a:ext cx="17129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32113" y="2293938"/>
            <a:ext cx="20193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9263" y="2690813"/>
            <a:ext cx="20050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57475" y="3505200"/>
            <a:ext cx="1149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43363" y="3910013"/>
            <a:ext cx="11509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30525" y="4722813"/>
            <a:ext cx="8763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60825" y="5126038"/>
            <a:ext cx="14319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92500" y="5514975"/>
            <a:ext cx="54610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8163" y="5910263"/>
            <a:ext cx="8763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824" name="矩形 2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浸假而化予之左臂以为鸡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假使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君子生非异也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善假于物也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借助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愿大王少假借之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宽容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十旬休假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胜友如云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假期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予因以求时夜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凭借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蒙故业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因遗策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沿袭、因袭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践华为城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因河为池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占据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因击沛公于坐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趁机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于今无会因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机会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29113" y="1793875"/>
            <a:ext cx="1154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87850" y="2193925"/>
            <a:ext cx="11525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1513" y="2600325"/>
            <a:ext cx="11525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67113" y="2998788"/>
            <a:ext cx="1154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7350" y="3819525"/>
            <a:ext cx="11541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98788" y="4203700"/>
            <a:ext cx="19939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62350" y="4610100"/>
            <a:ext cx="11541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1000" y="5019675"/>
            <a:ext cx="11541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55888" y="5424488"/>
            <a:ext cx="11541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18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312738" y="1455738"/>
          <a:ext cx="8128000" cy="4852987"/>
        </p:xfrm>
        <a:graphic>
          <a:graphicData uri="http://schemas.openxmlformats.org/presentationml/2006/ole">
            <p:oleObj spid="_x0000_s4110" name="文档" r:id="rId9" imgW="3839157" imgH="2291809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722563" y="1495425"/>
            <a:ext cx="256381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7588" y="1960563"/>
            <a:ext cx="369411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8400" y="2433638"/>
            <a:ext cx="36941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1550" y="3317875"/>
            <a:ext cx="60721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7288" y="3700463"/>
            <a:ext cx="34305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57738" y="4148138"/>
            <a:ext cx="25638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78013" y="4632325"/>
            <a:ext cx="25638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11663" y="5059363"/>
            <a:ext cx="22860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5675" y="5980113"/>
            <a:ext cx="5213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583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莫逆于心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伟哉夫造物者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主谓倒装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肩高于顶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予何恶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予因以求时夜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且夫得者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时也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失者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顺也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此古之所谓县解也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又将奚以汝为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唯命之从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夫大块载我以形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劳我以生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佚我以老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息我以死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故善吾生者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乃所以善吾死也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恶乎往而不可哉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2525" y="1484313"/>
            <a:ext cx="10810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71800" y="1889125"/>
            <a:ext cx="10826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14588" y="2271713"/>
            <a:ext cx="10826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44713" y="2693988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81325" y="3101975"/>
            <a:ext cx="7842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11650" y="3508375"/>
            <a:ext cx="7842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38538" y="3897313"/>
            <a:ext cx="7842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82913" y="4292600"/>
            <a:ext cx="10826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428875" y="4697413"/>
            <a:ext cx="10826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59600" y="5084763"/>
            <a:ext cx="10810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59338" y="5507038"/>
            <a:ext cx="7842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98838" y="5895975"/>
            <a:ext cx="10826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920" name="矩形 8"/>
          <p:cNvSpPr>
            <a:spLocks noChangeAspect="1"/>
          </p:cNvSpPr>
          <p:nvPr/>
        </p:nvSpPr>
        <p:spPr bwMode="auto">
          <a:xfrm>
            <a:off x="508000" y="1903413"/>
            <a:ext cx="8128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请于父母曰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丘也尝游于楚矣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所爱其母者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非爱其形也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爱使其形者也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是必才全而德不形者也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是事之变、命之行也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日夜相代乎前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是接而生时于心者也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判断句、状语后置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水停之盛也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德者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成和之修也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6863" y="2003425"/>
            <a:ext cx="1085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95663" y="2386013"/>
            <a:ext cx="10874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40438" y="2801938"/>
            <a:ext cx="7921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33863" y="3211513"/>
            <a:ext cx="7921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1288" y="3600450"/>
            <a:ext cx="790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16263" y="4014788"/>
            <a:ext cx="10874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51288" y="4408488"/>
            <a:ext cx="22050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68950" y="4816475"/>
            <a:ext cx="792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153</TotalTime>
  <Words>2099</Words>
  <Application>Microsoft Office PowerPoint</Application>
  <PresentationFormat>全屏显示(4:3)</PresentationFormat>
  <Paragraphs>163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33</cp:revision>
  <dcterms:created xsi:type="dcterms:W3CDTF">2015-07-28T05:59:53Z</dcterms:created>
  <dcterms:modified xsi:type="dcterms:W3CDTF">2016-09-19T01:44:53Z</dcterms:modified>
</cp:coreProperties>
</file>