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5"/>
  </p:notesMasterIdLst>
  <p:sldIdLst>
    <p:sldId id="614" r:id="rId4"/>
    <p:sldId id="647" r:id="rId6"/>
    <p:sldId id="648" r:id="rId7"/>
    <p:sldId id="986" r:id="rId8"/>
    <p:sldId id="615" r:id="rId9"/>
    <p:sldId id="673" r:id="rId10"/>
    <p:sldId id="492" r:id="rId11"/>
    <p:sldId id="668" r:id="rId12"/>
    <p:sldId id="651" r:id="rId13"/>
    <p:sldId id="1137" r:id="rId14"/>
    <p:sldId id="1141" r:id="rId15"/>
    <p:sldId id="1139" r:id="rId16"/>
    <p:sldId id="1138" r:id="rId17"/>
    <p:sldId id="1142" r:id="rId18"/>
    <p:sldId id="1140" r:id="rId19"/>
    <p:sldId id="1136" r:id="rId20"/>
    <p:sldId id="1143" r:id="rId21"/>
    <p:sldId id="549" r:id="rId22"/>
    <p:sldId id="1084" r:id="rId23"/>
    <p:sldId id="402" r:id="rId24"/>
    <p:sldId id="883" r:id="rId25"/>
    <p:sldId id="884" r:id="rId26"/>
    <p:sldId id="885" r:id="rId27"/>
    <p:sldId id="886" r:id="rId28"/>
    <p:sldId id="887" r:id="rId29"/>
    <p:sldId id="888" r:id="rId30"/>
    <p:sldId id="889" r:id="rId31"/>
    <p:sldId id="891" r:id="rId32"/>
    <p:sldId id="893" r:id="rId33"/>
    <p:sldId id="895" r:id="rId34"/>
    <p:sldId id="552" r:id="rId35"/>
    <p:sldId id="553" r:id="rId36"/>
    <p:sldId id="554" r:id="rId37"/>
    <p:sldId id="556" r:id="rId38"/>
    <p:sldId id="1048" r:id="rId39"/>
    <p:sldId id="896" r:id="rId40"/>
    <p:sldId id="1209" r:id="rId41"/>
    <p:sldId id="627" r:id="rId42"/>
    <p:sldId id="483" r:id="rId43"/>
    <p:sldId id="629" r:id="rId44"/>
    <p:sldId id="581" r:id="rId45"/>
    <p:sldId id="903" r:id="rId46"/>
    <p:sldId id="1208" r:id="rId47"/>
    <p:sldId id="630" r:id="rId48"/>
    <p:sldId id="899" r:id="rId49"/>
    <p:sldId id="583" r:id="rId50"/>
    <p:sldId id="419" r:id="rId51"/>
    <p:sldId id="1202" r:id="rId52"/>
    <p:sldId id="936" r:id="rId53"/>
    <p:sldId id="635" r:id="rId54"/>
    <p:sldId id="637" r:id="rId55"/>
    <p:sldId id="638" r:id="rId56"/>
    <p:sldId id="906" r:id="rId57"/>
    <p:sldId id="1203" r:id="rId58"/>
    <p:sldId id="1206" r:id="rId59"/>
    <p:sldId id="1204" r:id="rId60"/>
    <p:sldId id="656" r:id="rId61"/>
    <p:sldId id="657" r:id="rId62"/>
    <p:sldId id="840" r:id="rId63"/>
  </p:sldIdLst>
  <p:sldSz cx="12192000" cy="6858000"/>
  <p:notesSz cx="6858000" cy="9144000"/>
  <p:custShowLst>
    <p:custShow name="自定义放映 1" id="0">
      <p:sldLst/>
    </p:custShow>
  </p:custShow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3AF4F2"/>
    <a:srgbClr val="FF3300"/>
    <a:srgbClr val="3333FF"/>
    <a:srgbClr val="FF9933"/>
    <a:srgbClr val="FFFF00"/>
    <a:srgbClr val="FF0000"/>
    <a:srgbClr val="CC3300"/>
    <a:srgbClr val="0000CC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1446" y="60"/>
      </p:cViewPr>
      <p:guideLst>
        <p:guide orient="horz" pos="2152"/>
        <p:guide pos="37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7" Type="http://schemas.openxmlformats.org/officeDocument/2006/relationships/commentAuthors" Target="commentAuthors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幻灯片图像占位符 3073"/>
          <p:cNvSpPr/>
          <p:nvPr>
            <p:ph type="sldImg"/>
          </p:nvPr>
        </p:nvSpPr>
        <p:spPr>
          <a:xfrm>
            <a:off x="408870" y="754063"/>
            <a:ext cx="585611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文本占位符 3074"/>
          <p:cNvSpPr>
            <a:spLocks noChangeArrowheads="1"/>
          </p:cNvSpPr>
          <p:nvPr>
            <p:ph type="body" sz="quarter" idx="4294967295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3076" name="页眉占位符 307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1" noProof="1" dirty="0">
                <a:latin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日期占位符 3076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 noProof="1" dirty="0">
                <a:latin typeface="Tahoma" panose="020B060403050404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1" noProof="1" dirty="0">
                <a:latin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1" noProof="1" dirty="0">
                <a:latin typeface="Tahoma" panose="020B060403050404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B0EF647-BC6D-4A41-98A1-89ED39F0CD37}" type="slidenum">
              <a:rPr kumimoji="0" lang="zh-CN" altLang="en-US" sz="1200" b="1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2770" name="幻灯片图像占位符 29697"/>
          <p:cNvSpPr>
            <a:spLocks noGrp="1" noTextEdit="1"/>
          </p:cNvSpPr>
          <p:nvPr>
            <p:ph type="sldImg"/>
          </p:nvPr>
        </p:nvSpPr>
        <p:spPr>
          <a:xfrm>
            <a:off x="378619" y="684213"/>
            <a:ext cx="6096000" cy="3429000"/>
          </a:xfrm>
        </p:spPr>
      </p:sp>
      <p:sp>
        <p:nvSpPr>
          <p:cNvPr id="32771" name="文本占位符 29698"/>
          <p:cNvSpPr>
            <a:spLocks noGrp="1"/>
          </p:cNvSpPr>
          <p:nvPr>
            <p:ph type="body"/>
          </p:nvPr>
        </p:nvSpPr>
        <p:spPr>
          <a:xfrm>
            <a:off x="912813" y="4341813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901D404-DAF4-4A9C-B9CC-9A9BA2E72673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ED4799A-B1FD-4310-A210-DB0D8561A238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449AEC5-1D08-41F1-AC01-27903A1A907D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55EFF73-46AA-4B84-8D44-039EC944C87C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3C62BC4-34C7-4F4C-9074-E7D413D3D368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3A99F00-7796-4995-B209-740EA38ADA3D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1A8BFB1-186B-4B10-BE20-702A04AD46BD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609600" y="1600200"/>
            <a:ext cx="5384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Blip>
                <a:blip r:embed="rId2"/>
              </a:buBlip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46EB558-594C-4003-BDB5-11E8B0DECFDC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2641600" y="3962400"/>
            <a:ext cx="868256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3638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EE05990-5793-43E3-AE5C-2E4D90A8179F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461423D-E393-4FE5-8CA8-BFD1D43FF2AB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69D8F96-C255-4B52-A963-F93B7D36CE08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818894A-3254-416F-96C9-2C72CF9CA282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166A6C52-5A01-45BA-ABAD-3F4E3634B721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FBFBF4A-120A-462F-9E5C-02E4CDF3DC90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7" name="日期占位符 121859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A690FD-CC45-48A1-8483-06E29A8A50FF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2185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21858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1860" name="日期占位符 1218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61" name="页脚占位符 1218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862" name="灯片编号占位符 1218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2FF2EB-0B2F-419F-8F79-2F64C4FFCA64}" type="slidenum">
              <a:rPr kumimoji="0" lang="zh-CN" altLang="en-US" sz="1400" b="0" i="0" u="none" strike="noStrike" kern="120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solidFill>
                  <a:schemeClr val="tx1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file:///C:\Users\74096\Documents\&#30334;&#24230;&#20113;&#21516;&#27493;&#30424;\&#21021;&#20013;&#35821;&#25991;\1%20&#19971;&#19978;\&#35838;&#20214;\Faded%2050&#31186;.mp3" TargetMode="External"/><Relationship Id="rId2" Type="http://schemas.openxmlformats.org/officeDocument/2006/relationships/audio" Target="NULL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tags" Target="../tags/tag4.xml"/><Relationship Id="rId7" Type="http://schemas.openxmlformats.org/officeDocument/2006/relationships/image" Target="../media/image29.pn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7.GI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media" Target="../media/audio1.wav"/><Relationship Id="rId3" Type="http://schemas.openxmlformats.org/officeDocument/2006/relationships/audio" Target="../media/audio1.wav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3.GIF"/><Relationship Id="rId1" Type="http://schemas.openxmlformats.org/officeDocument/2006/relationships/slide" Target="slide2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GI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7.GI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11.jpeg"/><Relationship Id="rId1" Type="http://schemas.openxmlformats.org/officeDocument/2006/relationships/hyperlink" Target="http://opengm.com/~cw/tea/wenhua/huihua/xianhua.htm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4" descr="001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1595" y="0"/>
            <a:ext cx="123139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6"/>
          <p:cNvSpPr>
            <a:spLocks noTextEdit="1"/>
          </p:cNvSpPr>
          <p:nvPr/>
        </p:nvSpPr>
        <p:spPr>
          <a:xfrm>
            <a:off x="5276215" y="835025"/>
            <a:ext cx="3446463" cy="1981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6600" b="1">
                <a:ln w="3810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狼</a:t>
            </a:r>
            <a:endParaRPr lang="zh-CN" altLang="en-US" sz="6600" b="1">
              <a:ln w="38100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000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5162550" y="4948238"/>
            <a:ext cx="213360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4800" b="1" baseline="0" dirty="0">
                <a:solidFill>
                  <a:srgbClr val="FFFF00"/>
                </a:solidFill>
                <a:uFillTx/>
                <a:latin typeface="+mn-lt"/>
                <a:ea typeface="黑体" panose="02010609060101010101" pitchFamily="49" charset="-122"/>
                <a:cs typeface="+mn-cs"/>
              </a:rPr>
              <a:t>蒲松龄</a:t>
            </a:r>
            <a:endParaRPr lang="zh-CN" altLang="en-US" sz="4800" b="1" baseline="0" dirty="0">
              <a:solidFill>
                <a:srgbClr val="FFFF00"/>
              </a:solidFill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716770" y="6098540"/>
            <a:ext cx="2619375" cy="75882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3AF4F2"/>
                </a:solidFill>
                <a:uFillTx/>
              </a:rPr>
            </a:fld>
            <a:endParaRPr lang="zh-CN" altLang="en-US" sz="3600" b="1" dirty="0">
              <a:solidFill>
                <a:srgbClr val="3AF4F2"/>
              </a:solidFill>
              <a:uFillTx/>
            </a:endParaRPr>
          </a:p>
        </p:txBody>
      </p:sp>
      <p:pic>
        <p:nvPicPr>
          <p:cNvPr id="2" name="Faded 50秒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>
                  <p14:trim end="164313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13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479" r="453" b="10066"/>
          <a:stretch>
            <a:fillRect/>
          </a:stretch>
        </p:blipFill>
        <p:spPr>
          <a:xfrm>
            <a:off x="-3810" y="-27305"/>
            <a:ext cx="12220575" cy="691261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85" y="-29210"/>
            <a:ext cx="10373360" cy="69157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635"/>
            <a:ext cx="10344785" cy="68859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8563" r="-110" b="3107"/>
          <a:stretch>
            <a:fillRect/>
          </a:stretch>
        </p:blipFill>
        <p:spPr>
          <a:xfrm>
            <a:off x="-635" y="-35560"/>
            <a:ext cx="12192635" cy="692150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3810"/>
            <a:ext cx="9159875" cy="6870700"/>
          </a:xfrm>
          <a:prstGeom prst="rect">
            <a:avLst/>
          </a:prstGeom>
        </p:spPr>
      </p:pic>
      <p:sp>
        <p:nvSpPr>
          <p:cNvPr id="7" name="Rectangle 2"/>
          <p:cNvSpPr>
            <a:spLocks noGrp="1" noChangeArrowheads="1"/>
          </p:cNvSpPr>
          <p:nvPr/>
        </p:nvSpPr>
        <p:spPr>
          <a:xfrm>
            <a:off x="10888345" y="622300"/>
            <a:ext cx="685165" cy="59194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写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鬼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写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妖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/>
        </p:nvSpPr>
        <p:spPr>
          <a:xfrm>
            <a:off x="9832340" y="346075"/>
            <a:ext cx="843280" cy="56718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刺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贪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刺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虐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入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骨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</a:t>
            </a:r>
            <a:endParaRPr kumimoji="0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2" name="Text Box 10"/>
          <p:cNvSpPr txBox="1"/>
          <p:nvPr/>
        </p:nvSpPr>
        <p:spPr>
          <a:xfrm>
            <a:off x="1533525" y="5675630"/>
            <a:ext cx="78111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3AF4F2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3AF4F2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郭沫若1962年为蒲松龄在山东淄博市淄川区蒲家庄蒲松龄故居题</a:t>
            </a:r>
            <a:endParaRPr lang="zh-CN" altLang="en-US" sz="3600" b="1" dirty="0">
              <a:solidFill>
                <a:srgbClr val="3AF4F2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8063" r="105" b="16884"/>
          <a:stretch>
            <a:fillRect/>
          </a:stretch>
        </p:blipFill>
        <p:spPr>
          <a:xfrm>
            <a:off x="1905" y="-20320"/>
            <a:ext cx="12268835" cy="6914515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3778" r="-64"/>
          <a:stretch>
            <a:fillRect/>
          </a:stretch>
        </p:blipFill>
        <p:spPr>
          <a:xfrm>
            <a:off x="-29210" y="-99695"/>
            <a:ext cx="12245975" cy="697738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2487295" y="464185"/>
            <a:ext cx="7362190" cy="108648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baseline="0" dirty="0">
                <a:solidFill>
                  <a:srgbClr val="3333FF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蒲松龄落第自勉联</a:t>
            </a:r>
            <a:endParaRPr kumimoji="0" lang="zh-CN" altLang="en-US" sz="4800" b="1" i="0" baseline="0" dirty="0">
              <a:solidFill>
                <a:srgbClr val="3333FF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389" name="Rectangle 5"/>
          <p:cNvSpPr/>
          <p:nvPr/>
        </p:nvSpPr>
        <p:spPr>
          <a:xfrm>
            <a:off x="1524000" y="-2732087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90" name="Rectangle 6"/>
          <p:cNvSpPr/>
          <p:nvPr/>
        </p:nvSpPr>
        <p:spPr>
          <a:xfrm>
            <a:off x="1706563" y="-2732087"/>
            <a:ext cx="8778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6391" name="Rectangle 7"/>
          <p:cNvSpPr/>
          <p:nvPr/>
        </p:nvSpPr>
        <p:spPr>
          <a:xfrm>
            <a:off x="1524000" y="-2732087"/>
            <a:ext cx="9144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6392" name="Group 31"/>
          <p:cNvGrpSpPr/>
          <p:nvPr/>
        </p:nvGrpSpPr>
        <p:grpSpPr>
          <a:xfrm>
            <a:off x="1524000" y="-10474325"/>
            <a:ext cx="9144000" cy="368300"/>
            <a:chOff x="0" y="17348"/>
            <a:chExt cx="5760" cy="232"/>
          </a:xfrm>
        </p:grpSpPr>
        <p:sp>
          <p:nvSpPr>
            <p:cNvPr id="16400" name="Rectangle 26"/>
            <p:cNvSpPr/>
            <p:nvPr/>
          </p:nvSpPr>
          <p:spPr>
            <a:xfrm>
              <a:off x="0" y="17348"/>
              <a:ext cx="438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6401" name="Group 30"/>
            <p:cNvGrpSpPr/>
            <p:nvPr/>
          </p:nvGrpSpPr>
          <p:grpSpPr>
            <a:xfrm>
              <a:off x="0" y="17348"/>
              <a:ext cx="5760" cy="232"/>
              <a:chOff x="0" y="34864"/>
              <a:chExt cx="5760" cy="232"/>
            </a:xfrm>
          </p:grpSpPr>
          <p:sp>
            <p:nvSpPr>
              <p:cNvPr id="16402" name="Rectangle 27"/>
              <p:cNvSpPr/>
              <p:nvPr/>
            </p:nvSpPr>
            <p:spPr>
              <a:xfrm>
                <a:off x="0" y="34864"/>
                <a:ext cx="5760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03" name="Rectangle 28"/>
              <p:cNvSpPr/>
              <p:nvPr/>
            </p:nvSpPr>
            <p:spPr>
              <a:xfrm>
                <a:off x="0" y="34864"/>
                <a:ext cx="1223" cy="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r>
                  <a:rPr lang="zh-CN" altLang="en-US" dirty="0">
                    <a:latin typeface="Arial" panose="020B0604020202020204" pitchFamily="34" charset="0"/>
                    <a:ea typeface="_x000B__x000C_"/>
                  </a:rPr>
                  <a:t>  </a:t>
                </a:r>
                <a:endParaRPr lang="zh-CN" altLang="en-US" dirty="0">
                  <a:latin typeface="Arial" panose="020B0604020202020204" pitchFamily="34" charset="0"/>
                  <a:ea typeface="_x000B__x000C_"/>
                </a:endParaRPr>
              </a:p>
            </p:txBody>
          </p:sp>
        </p:grpSp>
      </p:grpSp>
      <p:sp>
        <p:nvSpPr>
          <p:cNvPr id="16393" name="Rectangle 41"/>
          <p:cNvSpPr/>
          <p:nvPr/>
        </p:nvSpPr>
        <p:spPr>
          <a:xfrm>
            <a:off x="7086600" y="21971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br>
              <a:rPr lang="zh-CN" altLang="en-US" sz="1800" dirty="0">
                <a:latin typeface="Times New Roman" panose="02020603050405020304" pitchFamily="18" charset="0"/>
              </a:rPr>
            </a:br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/>
        </p:nvSpPr>
        <p:spPr>
          <a:xfrm>
            <a:off x="1914525" y="1931670"/>
            <a:ext cx="9008745" cy="35953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有志者，事竟成，破釜沉舟，百二秦关终属楚；</a:t>
            </a:r>
            <a:endParaRPr kumimoji="0" lang="zh-CN" altLang="en-US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苦心人，天不负，卧薪尝胆，三千越甲可吞吴。</a:t>
            </a:r>
            <a:endParaRPr kumimoji="0" lang="zh-CN" altLang="en-US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ts val="5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7004685" y="549275"/>
            <a:ext cx="459740" cy="60483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Text Box 4"/>
          <p:cNvSpPr txBox="1"/>
          <p:nvPr/>
        </p:nvSpPr>
        <p:spPr>
          <a:xfrm>
            <a:off x="1703388" y="0"/>
            <a:ext cx="1871662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Text Box 16"/>
          <p:cNvSpPr txBox="1"/>
          <p:nvPr/>
        </p:nvSpPr>
        <p:spPr>
          <a:xfrm>
            <a:off x="1703705" y="1351280"/>
            <a:ext cx="4194175" cy="5246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担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中（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dàn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    </a:t>
            </a:r>
            <a:endParaRPr lang="zh-CN" altLang="en-US" sz="40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苫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蔽（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shàn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眈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眈（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dān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目似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瞑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míng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隧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入 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sym typeface="+mn-ea"/>
              </a:rPr>
              <a:t>suì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sym typeface="+mn-ea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    </a:t>
            </a:r>
            <a:endParaRPr lang="zh-CN" altLang="en-US" sz="4000" b="1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sym typeface="+mn-ea"/>
              </a:rPr>
              <a:t>假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sym typeface="+mn-ea"/>
              </a:rPr>
              <a:t>寐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mèi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7185" name="WordArt 17"/>
          <p:cNvSpPr>
            <a:spLocks noChangeArrowheads="1" noChangeShapeType="1" noTextEdit="1"/>
          </p:cNvSpPr>
          <p:nvPr/>
        </p:nvSpPr>
        <p:spPr bwMode="auto">
          <a:xfrm>
            <a:off x="2615565" y="7385050"/>
            <a:ext cx="4033838" cy="863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读一读</a:t>
            </a:r>
            <a:r>
              <a:rPr kumimoji="0" lang="en-US" altLang="zh-CN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3600" b="1" i="0" u="none" strike="noStrike" kern="10" cap="none" spc="0" normalizeH="0" baseline="0" noProof="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写一写</a:t>
            </a:r>
            <a:endParaRPr kumimoji="0" lang="zh-CN" altLang="en-US" sz="3600" b="1" i="0" u="none" strike="noStrike" kern="10" cap="none" spc="0" normalizeH="0" baseline="0" noProof="0" smtClean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55" y="5588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49" charset="-122"/>
              </a:rPr>
              <a:t>读准字音</a:t>
            </a:r>
            <a:endParaRPr lang="zh-CN" altLang="en-US" sz="4000" b="1">
              <a:solidFill>
                <a:srgbClr val="7030A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Text Box 16"/>
          <p:cNvSpPr txBox="1"/>
          <p:nvPr/>
        </p:nvSpPr>
        <p:spPr>
          <a:xfrm>
            <a:off x="6092190" y="1351280"/>
            <a:ext cx="5631180" cy="5246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大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窘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jiǒn</a:t>
            </a:r>
            <a:r>
              <a:rPr lang="en-US" altLang="zh-CN" sz="4000" b="1" err="1">
                <a:solidFill>
                  <a:srgbClr val="FF0000"/>
                </a:solidFill>
                <a:uFillTx/>
                <a:sym typeface="+mn-ea"/>
              </a:rPr>
              <a:t>g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奔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倚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yǐ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）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少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时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shǎo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  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意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宋体" panose="02010600030101010101" pitchFamily="2" charset="-122"/>
              </a:rPr>
              <a:t>暇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甚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xiá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sym typeface="+mn-ea"/>
              </a:rPr>
              <a:t>尻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sym typeface="+mn-ea"/>
              </a:rPr>
              <a:t>尾（</a:t>
            </a:r>
            <a:r>
              <a:rPr lang="en-US" altLang="zh-CN" sz="4000" b="1" err="1">
                <a:solidFill>
                  <a:srgbClr val="FF0000"/>
                </a:solidFill>
                <a:uFillTx/>
                <a:sym typeface="+mn-ea"/>
              </a:rPr>
              <a:t>kāo</a:t>
            </a:r>
            <a:r>
              <a:rPr lang="zh-CN" altLang="en-US" sz="40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sym typeface="+mn-ea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ts val="6700"/>
              </a:lnSpc>
              <a:spcBef>
                <a:spcPts val="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黠（</a:t>
            </a:r>
            <a:r>
              <a:rPr lang="en-US" altLang="zh-CN" sz="4000" b="1" err="1">
                <a:solidFill>
                  <a:srgbClr val="FF0000"/>
                </a:solidFill>
                <a:uFillTx/>
                <a:ea typeface="宋体" panose="02010600030101010101" pitchFamily="2" charset="-122"/>
                <a:sym typeface="+mn-ea"/>
              </a:rPr>
              <a:t>xiá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86019"/>
          <p:cNvSpPr/>
          <p:nvPr/>
        </p:nvSpPr>
        <p:spPr>
          <a:xfrm>
            <a:off x="530860" y="735330"/>
            <a:ext cx="11355705" cy="586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     一屠晚归，担中肉尽，止有剩骨。途中两狼，缀行甚远。</a:t>
            </a:r>
            <a:endParaRPr lang="zh-CN" altLang="en-US" sz="3200" b="1" dirty="0">
              <a:solidFill>
                <a:srgbClr val="0000CC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     屠惧，投以骨。一狼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得骨止，一狼仍从。复投之，后狼止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而前狼又至。骨已尽矣，而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两狼之并驱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如故。</a:t>
            </a:r>
            <a:endParaRPr lang="zh-CN" altLang="en-US" sz="3200" b="1" dirty="0">
              <a:solidFill>
                <a:srgbClr val="0000CC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     屠大窘，恐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前后受其敌。顾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野有麦场，场主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积薪其中，苫蔽成丘。屠乃奔倚其下，弛担持刀。狼不敢前，眈眈相向。</a:t>
            </a:r>
            <a:endParaRPr lang="zh-CN" altLang="en-US" sz="3200" b="1" dirty="0">
              <a:solidFill>
                <a:srgbClr val="0000CC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     少时，一狼径去，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33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其一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FF33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33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犬坐于前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。久之，目似瞑，意暇甚。屠暴起，以刀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劈狼首，又数刀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毙之。方欲行，转视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积薪后，一狼洞其中，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意将隧入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以攻其后也</a:t>
            </a:r>
            <a:r>
              <a:rPr lang="zh-CN" altLang="en-US" sz="3200" b="1" dirty="0">
                <a:solidFill>
                  <a:srgbClr val="0000CC"/>
                </a:solidFill>
                <a:uFill>
                  <a:solidFill>
                    <a:srgbClr val="00B05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身已半入，止露尻尾。屠自后断其股，亦毙之。乃悟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前狼假寐，盖以诱敌。</a:t>
            </a:r>
            <a:endParaRPr lang="zh-CN" altLang="en-US" sz="3200" b="1" dirty="0">
              <a:solidFill>
                <a:srgbClr val="0000CC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  <a:p>
            <a:pPr eaLnBrk="1" hangingPunct="1">
              <a:lnSpc>
                <a:spcPts val="45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     狼亦黠矣，而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顷刻两毙，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禽兽之变诈</a:t>
            </a:r>
            <a:r>
              <a:rPr lang="en-US" altLang="zh-CN" sz="32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  <a:sym typeface="+mn-ea"/>
              </a:rPr>
              <a:t>/</a:t>
            </a:r>
            <a:r>
              <a:rPr lang="zh-CN" altLang="en-US" sz="32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Tahoma" panose="020B0604030504040204" pitchFamily="34" charset="0"/>
                <a:ea typeface="黑体" panose="02010609060101010101" pitchFamily="49" charset="-122"/>
              </a:rPr>
              <a:t>几何哉</a:t>
            </a:r>
            <a:r>
              <a:rPr lang="zh-CN" altLang="en-US" sz="3200" b="1" dirty="0">
                <a:solidFill>
                  <a:srgbClr val="0000CC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？止增笑耳。</a:t>
            </a:r>
            <a:endParaRPr lang="zh-CN" altLang="en-US" sz="3200" b="1" dirty="0">
              <a:solidFill>
                <a:srgbClr val="0000CC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0723" name="文本框 86020"/>
          <p:cNvSpPr txBox="1"/>
          <p:nvPr/>
        </p:nvSpPr>
        <p:spPr>
          <a:xfrm>
            <a:off x="5445760" y="79375"/>
            <a:ext cx="28416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</a:rPr>
              <a:t>狼   </a:t>
            </a:r>
            <a:r>
              <a:rPr lang="zh-CN" altLang="en-US" sz="3200" b="1" dirty="0">
                <a:solidFill>
                  <a:srgbClr val="7030A0"/>
                </a:solidFill>
                <a:uFillTx/>
                <a:latin typeface="Tahoma" panose="020B0604030504040204" pitchFamily="34" charset="0"/>
                <a:ea typeface="黑体" panose="02010609060101010101" pitchFamily="49" charset="-122"/>
              </a:rPr>
              <a:t>蒲松龄</a:t>
            </a:r>
            <a:endParaRPr lang="zh-CN" altLang="en-US" sz="3200" b="1" dirty="0">
              <a:solidFill>
                <a:srgbClr val="7030A0"/>
              </a:solidFill>
              <a:uFillTx/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蒲松龄《狼》mp3音频课文朗读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097135" y="92710"/>
            <a:ext cx="619125" cy="61912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听朗读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83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020" y="-101600"/>
            <a:ext cx="12232640" cy="6957060"/>
          </a:xfrm>
          <a:prstGeom prst="rect">
            <a:avLst/>
          </a:prstGeom>
        </p:spPr>
      </p:pic>
      <p:sp>
        <p:nvSpPr>
          <p:cNvPr id="37891" name="Rectangle 3"/>
          <p:cNvSpPr>
            <a:spLocks noGrp="1"/>
          </p:cNvSpPr>
          <p:nvPr>
            <p:ph type="title"/>
          </p:nvPr>
        </p:nvSpPr>
        <p:spPr>
          <a:xfrm>
            <a:off x="561340" y="2249170"/>
            <a:ext cx="1313815" cy="838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原则：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2029460" y="986155"/>
            <a:ext cx="9184005" cy="5196205"/>
          </a:xfrm>
          <a:solidFill>
            <a:schemeClr val="bg1"/>
          </a:solidFill>
        </p:spPr>
        <p:txBody>
          <a:bodyPr vert="horz" wrap="square" lIns="91440" tIns="45720" rIns="91440" bIns="45720" anchor="t"/>
          <a:p>
            <a:pPr marL="0" eaLnBrk="1" latinLnBrk="0" hangingPunct="1">
              <a:spcBef>
                <a:spcPts val="0"/>
              </a:spcBef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“信”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，就是译文要准确表达原文的意思，不歪曲、不遗漏、不增译。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“达”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，就是译文明白晓畅，符合现代汉语表达要求和习惯，无语病。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“雅”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，就是译文语句规范、得体、生动、优美。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marL="0" eaLnBrk="1" latinLnBrk="0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  六字歌诀：留、</a:t>
            </a:r>
            <a:r>
              <a:rPr lang="zh-CN" altLang="en-US" sz="36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对、换、加、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删、调</a:t>
            </a:r>
            <a:b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加字、换字、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直译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49" charset="-122"/>
                <a:sym typeface="+mn-ea"/>
              </a:rPr>
              <a:t>意译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） </a:t>
            </a:r>
            <a:endParaRPr lang="zh-CN" altLang="en-US" sz="36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Grp="1"/>
          </p:cNvSpPr>
          <p:nvPr/>
        </p:nvSpPr>
        <p:spPr>
          <a:xfrm>
            <a:off x="561340" y="4864735"/>
            <a:ext cx="1313815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normAutofit fontScale="90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bg1"/>
                </a:solidFill>
                <a:uFillTx/>
                <a:ea typeface="黑体" panose="02010609060101010101" pitchFamily="49" charset="-122"/>
              </a:rPr>
              <a:t>方法：</a:t>
            </a:r>
            <a:endParaRPr lang="zh-CN" altLang="en-US" sz="4400" b="1" dirty="0">
              <a:solidFill>
                <a:schemeClr val="bg1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副标题 2"/>
          <p:cNvSpPr txBox="1"/>
          <p:nvPr/>
        </p:nvSpPr>
        <p:spPr bwMode="auto">
          <a:xfrm>
            <a:off x="4820920" y="24130"/>
            <a:ext cx="2745740" cy="82423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sz="4000" dirty="0">
                <a:solidFill>
                  <a:srgbClr val="FFFF00"/>
                </a:solidFill>
                <a:uFillTx/>
                <a:latin typeface="+中文标题" charset="0"/>
                <a:ea typeface="黑体" panose="02010609060101010101" pitchFamily="49" charset="-122"/>
              </a:rPr>
              <a:t>文言文翻译</a:t>
            </a:r>
            <a:endParaRPr lang="zh-CN" sz="4000" dirty="0">
              <a:solidFill>
                <a:srgbClr val="FFFF00"/>
              </a:solidFill>
              <a:uFillTx/>
              <a:latin typeface="+中文标题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F:\人教新课标初中语文7年级下册\30 狼\图片\国画《东郭先生》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" y="-67310"/>
            <a:ext cx="12181840" cy="6992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灯片编号占位符 1"/>
          <p:cNvSpPr txBox="1">
            <a:spLocks noGrp="1"/>
          </p:cNvSpPr>
          <p:nvPr/>
        </p:nvSpPr>
        <p:spPr>
          <a:xfrm>
            <a:off x="772795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en-US" altLang="x-none" sz="1200">
                <a:solidFill>
                  <a:srgbClr val="898989"/>
                </a:solidFill>
                <a:latin typeface="Times New Roman" panose="02020603050405020304" pitchFamily="18" charset="0"/>
              </a:rPr>
            </a:fld>
            <a:endParaRPr lang="en-US" altLang="x-none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" name="矩形 4"/>
          <p:cNvSpPr/>
          <p:nvPr/>
        </p:nvSpPr>
        <p:spPr>
          <a:xfrm>
            <a:off x="7104063" y="571500"/>
            <a:ext cx="31946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</a:rPr>
              <a:t>《东郭先生</a:t>
            </a:r>
            <a:r>
              <a:rPr lang="en-US" altLang="x-none" sz="4000" b="1">
                <a:solidFill>
                  <a:srgbClr val="3333FF"/>
                </a:solidFill>
                <a:uFillTx/>
                <a:latin typeface="宋体" panose="02010600030101010101" pitchFamily="2" charset="-122"/>
              </a:rPr>
              <a:t>》</a:t>
            </a:r>
            <a:endParaRPr lang="en-US" altLang="x-none" sz="4000" b="1" dirty="0">
              <a:solidFill>
                <a:srgbClr val="3333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981200" y="1264285"/>
            <a:ext cx="8229600" cy="342900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一</a:t>
            </a:r>
            <a:r>
              <a:rPr kumimoji="0" lang="zh-CN" altLang="en-US" sz="4000" b="1" i="0" u="sng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屠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晚归，担中肉尽，</a:t>
            </a:r>
            <a:r>
              <a:rPr kumimoji="0" lang="zh-CN" altLang="en-US" sz="4000" b="1" i="0" u="sng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止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有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剩骨。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2129155" y="2228215"/>
            <a:ext cx="80816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有个屠户天晚回家，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  <a:sym typeface="+mn-ea"/>
              </a:rPr>
              <a:t>担子里的肉已经卖完了，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  <a:sym typeface="Arial" panose="020B0604020202020204" pitchFamily="34" charset="0"/>
              </a:rPr>
              <a:t>只有剩下的骨头。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821305" y="315595"/>
            <a:ext cx="3183890" cy="1045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lnSpc>
                <a:spcPts val="372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屠夫，宰杀牲畜卖肉的人。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7574915" y="583565"/>
            <a:ext cx="2065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同“只”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875155" y="4198620"/>
            <a:ext cx="9127490" cy="11766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途中两狼，</a:t>
            </a:r>
            <a:r>
              <a:rPr kumimoji="0" lang="zh-CN" altLang="en-US" sz="4000" b="1" i="0" u="sng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缀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行甚远。屠</a:t>
            </a:r>
            <a:r>
              <a:rPr kumimoji="0" lang="zh-CN" altLang="en-US" sz="4000" b="1" i="0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惧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，投</a:t>
            </a:r>
            <a:r>
              <a:rPr kumimoji="0" lang="zh-CN" altLang="en-US" sz="4000" b="1" i="0" u="sng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以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骨。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2129155" y="5479415"/>
            <a:ext cx="861885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algn="l"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  <a:sym typeface="Arial" panose="020B0604020202020204" pitchFamily="34" charset="0"/>
              </a:rPr>
              <a:t>路上（遇到）两只狼，紧随着走了很远。屠户害怕了，拿起一块骨头扔过去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4750" y="3784600"/>
            <a:ext cx="1282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紧跟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07880" y="3851910"/>
            <a:ext cx="10401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把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89035" y="4791710"/>
            <a:ext cx="23545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（以骨投之）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ldLvl="0" animBg="1"/>
      <p:bldP spid="28677" grpId="0"/>
      <p:bldP spid="28681" grpId="0"/>
      <p:bldP spid="30724" grpId="0" bldLvl="0" animBg="1"/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981200" y="1360805"/>
            <a:ext cx="8229600" cy="342900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一狼得骨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止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，一狼仍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从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648835" y="846455"/>
            <a:ext cx="1172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停止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7107555" y="777240"/>
            <a:ext cx="2065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跟从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2290" name="组合 3"/>
          <p:cNvGrpSpPr/>
          <p:nvPr/>
        </p:nvGrpSpPr>
        <p:grpSpPr>
          <a:xfrm>
            <a:off x="71755" y="51435"/>
            <a:ext cx="2749550" cy="725805"/>
            <a:chOff x="1438698" y="982657"/>
            <a:chExt cx="2498303" cy="616461"/>
          </a:xfrm>
        </p:grpSpPr>
        <p:pic>
          <p:nvPicPr>
            <p:cNvPr id="12293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1438698" y="982657"/>
              <a:ext cx="2076874" cy="5609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3700" b="1" dirty="0">
                  <a:solidFill>
                    <a:srgbClr val="7030A0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课文翻译</a:t>
              </a:r>
              <a:endParaRPr lang="zh-CN" altLang="en-US" sz="37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0723" name="文本占位符 30722"/>
          <p:cNvSpPr>
            <a:spLocks noGrp="1"/>
          </p:cNvSpPr>
          <p:nvPr/>
        </p:nvSpPr>
        <p:spPr>
          <a:xfrm>
            <a:off x="1884045" y="3829685"/>
            <a:ext cx="9359900" cy="3657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复投之，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后狼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止而前狼又至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3875" y="2206625"/>
            <a:ext cx="9072245" cy="64516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一只狼得到骨头停下了，另一只狼仍然跟着。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4045" y="4797425"/>
            <a:ext cx="8982075" cy="1753235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屠户又拿起一块骨头扔过去，后（得到骨头的）那只狼停下了，可是先（得到骨头的）那只狼又追上来了。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98265" y="3371850"/>
            <a:ext cx="35540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后得到骨头的狼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2" grpId="0" bldLvl="0" animBg="1"/>
      <p:bldP spid="3" grpId="0" bldLvl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789430" y="1073150"/>
            <a:ext cx="8355330" cy="76708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骨已尽矣，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而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两狼之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并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驱如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故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871085" y="547370"/>
            <a:ext cx="12407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可是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6991985" y="547370"/>
            <a:ext cx="1320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一起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710055" y="4166870"/>
            <a:ext cx="9524365" cy="11118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屠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大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窘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，恐前后受其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敌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8945" y="3521710"/>
            <a:ext cx="27698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胁迫，攻击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76615" y="547370"/>
            <a:ext cx="1590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原来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877" name="文本框 33805"/>
          <p:cNvSpPr txBox="1"/>
          <p:nvPr/>
        </p:nvSpPr>
        <p:spPr>
          <a:xfrm>
            <a:off x="2707640" y="3521710"/>
            <a:ext cx="13874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非常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3902075" y="3521710"/>
            <a:ext cx="111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为难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0195" y="1942465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骨头已经扔完了，可是两只狼像原来一样一起追赶。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0195" y="5278755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屠户非常紧张为难，恐怕前后一起受到狼的攻击。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5" grpId="0"/>
      <p:bldP spid="33800" grpId="0"/>
      <p:bldP spid="36877" grpId="0"/>
      <p:bldP spid="2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359535" y="1299210"/>
            <a:ext cx="9884410" cy="1285875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顾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野有麦场，场主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积薪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其中，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苫蔽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成丘。</a:t>
            </a:r>
            <a:endParaRPr kumimoji="0" lang="zh-CN" altLang="en-US" sz="4000" b="1" i="0" u="none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None/>
              <a:defRPr/>
            </a:pP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791335" y="777240"/>
            <a:ext cx="2362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看见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5715635" y="777240"/>
            <a:ext cx="2065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堆积柴草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560195" y="4051300"/>
            <a:ext cx="9215120" cy="7467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屠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乃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奔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倚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其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下，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弛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担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持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刀。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95540" y="3566160"/>
            <a:ext cx="1048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放下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2140" y="777240"/>
            <a:ext cx="27705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覆盖，遮蔽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7" name="文本框 33805"/>
          <p:cNvSpPr txBox="1"/>
          <p:nvPr/>
        </p:nvSpPr>
        <p:spPr>
          <a:xfrm>
            <a:off x="2649855" y="3566160"/>
            <a:ext cx="1183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于是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0" name="矩形 33799"/>
          <p:cNvSpPr/>
          <p:nvPr/>
        </p:nvSpPr>
        <p:spPr>
          <a:xfrm>
            <a:off x="3922395" y="3566160"/>
            <a:ext cx="111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跑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7745" y="3566160"/>
            <a:ext cx="111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倚靠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17745" y="4604385"/>
            <a:ext cx="3317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代词，指柴堆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9050" y="3566160"/>
            <a:ext cx="1416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拿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1335" y="2038350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看见野地里有一个打麦场，场主人把柴草堆在打麦场里，覆盖成小山似的。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1335" y="5443855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屠户于是奔过去倚靠在柴草堆下面，放下担子拿起屠刀。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5" grpId="0"/>
      <p:bldP spid="33800" grpId="0"/>
      <p:bldP spid="36877" grpId="0"/>
      <p:bldP spid="2" grpId="0"/>
      <p:bldP spid="3" grpId="0"/>
      <p:bldP spid="6" grpId="0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847215" y="1299210"/>
            <a:ext cx="9884410" cy="1285875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狼不敢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前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眈眈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相向。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3651885" y="711835"/>
            <a:ext cx="1346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上前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4998720" y="654050"/>
            <a:ext cx="2981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注视的样子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847215" y="4156075"/>
            <a:ext cx="9396095" cy="9702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少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时，一狼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径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去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，其一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犬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坐于前。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72730" y="3629025"/>
            <a:ext cx="2122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像狗那样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7" name="文本框 33805"/>
          <p:cNvSpPr txBox="1"/>
          <p:nvPr/>
        </p:nvSpPr>
        <p:spPr>
          <a:xfrm>
            <a:off x="2167255" y="3629025"/>
            <a:ext cx="1851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一会儿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32350" y="3629025"/>
            <a:ext cx="111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径直</a:t>
            </a:r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74435" y="3629025"/>
            <a:ext cx="13741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离开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28775" y="2266315"/>
            <a:ext cx="9072245" cy="64516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两只狼都不敢向前，瞪眼朝着屠户。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8775" y="5317490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过了一会儿，一只狼径直走开，另一只狼像狗似的蹲坐在前面。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36877" grpId="0"/>
      <p:bldP spid="2" grpId="0"/>
      <p:bldP spid="3" grpId="0"/>
      <p:bldP spid="7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847215" y="1422400"/>
            <a:ext cx="9884410" cy="1285875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久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之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    目似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瞑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意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暇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甚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831465" y="429260"/>
            <a:ext cx="2661920" cy="993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352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调解音节，没有实在含义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6060440" y="777875"/>
            <a:ext cx="11385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闭眼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1999615" y="4159250"/>
            <a:ext cx="9215120" cy="8242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屠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暴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起，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以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刀劈狼首，又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数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刀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毙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之。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27820" y="3684905"/>
            <a:ext cx="2122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杀死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7" name="文本框 33805"/>
          <p:cNvSpPr txBox="1"/>
          <p:nvPr/>
        </p:nvSpPr>
        <p:spPr>
          <a:xfrm>
            <a:off x="2973705" y="3684905"/>
            <a:ext cx="1531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突然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45355" y="3684905"/>
            <a:ext cx="111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用</a:t>
            </a:r>
            <a:endParaRPr lang="zh-CN" altLang="en-US" sz="28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47710" y="3684905"/>
            <a:ext cx="4965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几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13930" y="777875"/>
            <a:ext cx="13595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神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情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22005" y="777240"/>
            <a:ext cx="1108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悠闲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30715" y="777875"/>
            <a:ext cx="1388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非常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2935" y="5340350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屠户突然跳起来，用刀劈狼的脑袋，又连砍几刀把狼杀死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47215" y="2195195"/>
            <a:ext cx="90722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时间长了，那只狼的眼睛似乎闭上了，神情悠闲得很。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36877" grpId="0"/>
      <p:bldP spid="2" grpId="0"/>
      <p:bldP spid="3" grpId="0"/>
      <p:bldP spid="5" grpId="0"/>
      <p:bldP spid="6" grpId="0"/>
      <p:bldP spid="7" grpId="0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815465" y="850265"/>
            <a:ext cx="9884410" cy="1410970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latinLnBrk="0" hangingPunct="1">
              <a:lnSpc>
                <a:spcPts val="4100"/>
              </a:lnSpc>
              <a:spcBef>
                <a:spcPts val="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方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欲 行，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转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视积薪后，一狼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洞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其中，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意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将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隧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入以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攻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其</a:t>
            </a:r>
            <a:r>
              <a:rPr kumimoji="0" lang="zh-CN" altLang="en-US" sz="4000" b="1" i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后也。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700020" y="337185"/>
            <a:ext cx="2362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正要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4975225" y="337185"/>
            <a:ext cx="2065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转身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591820" y="4531995"/>
            <a:ext cx="11382375" cy="12014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hangingPunct="1">
              <a:lnSpc>
                <a:spcPts val="4200"/>
              </a:lnSpc>
              <a:spcBef>
                <a:spcPts val="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身已半入，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止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露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尻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尾，屠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自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后断其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股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，亦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毙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之。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5225" y="3992880"/>
            <a:ext cx="1185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屁股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77" name="文本框 33805"/>
          <p:cNvSpPr txBox="1"/>
          <p:nvPr/>
        </p:nvSpPr>
        <p:spPr>
          <a:xfrm>
            <a:off x="5173980" y="1875790"/>
            <a:ext cx="15316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攻击</a:t>
            </a:r>
            <a:endParaRPr lang="zh-CN" altLang="en-US" sz="2400" b="1" dirty="0">
              <a:solidFill>
                <a:srgbClr val="0000CC"/>
              </a:solidFill>
              <a:latin typeface="Tahoma" panose="020B060403050404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85305" y="1941830"/>
            <a:ext cx="29406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他，指屠户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2140" y="3992880"/>
            <a:ext cx="1711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同“只”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49385" y="337185"/>
            <a:ext cx="1321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打洞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2040" y="1414780"/>
            <a:ext cx="1108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企图</a:t>
            </a:r>
            <a:endParaRPr lang="zh-CN" altLang="en-US" sz="28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1015" y="1875790"/>
            <a:ext cx="19342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从隧道</a:t>
            </a:r>
            <a:endParaRPr lang="zh-CN" altLang="en-US" sz="28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4385" y="3992880"/>
            <a:ext cx="10013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从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81110" y="3992880"/>
            <a:ext cx="1185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大腿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81310" y="3992880"/>
            <a:ext cx="13582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杀死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1185" y="2586990"/>
            <a:ext cx="11383010" cy="101981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>
              <a:lnSpc>
                <a:spcPts val="362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屠户正要上路，转到柴草堆后面一看，只见另一只狼正在柴草堆里打洞，想要钻过去从背后对屠户进行攻击。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4595" y="5406390"/>
            <a:ext cx="99231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狼的身子已经进去了一半，只露出屁股和尾巴，屠户从后面砍断了狼的后腿，也杀死（了）它。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36877" grpId="0"/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占位符 28674"/>
          <p:cNvSpPr>
            <a:spLocks noGrp="1"/>
          </p:cNvSpPr>
          <p:nvPr>
            <p:ph idx="1"/>
          </p:nvPr>
        </p:nvSpPr>
        <p:spPr>
          <a:xfrm>
            <a:off x="1864995" y="981710"/>
            <a:ext cx="9884410" cy="1285875"/>
          </a:xfrm>
        </p:spPr>
        <p:txBody>
          <a:bodyPr vert="horz" wrap="square" lIns="91440" tIns="45720" rIns="91440" bIns="45720" numCol="1" anchor="t" anchorCtr="0" compatLnSpc="1"/>
          <a:lstStyle/>
          <a:p>
            <a:pPr marR="0" lvl="0" algn="l" defTabSz="914400" rtl="0" eaLnBrk="1" latinLnBrk="0" hangingPunct="1">
              <a:lnSpc>
                <a:spcPts val="5000"/>
              </a:lnSpc>
              <a:spcBef>
                <a:spcPts val="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乃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悟前狼假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寐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，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盖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 </a:t>
            </a:r>
            <a:r>
              <a:rPr kumimoji="0" lang="zh-CN" altLang="en-US" sz="4000" b="1" i="0" u="heavy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以</a:t>
            </a:r>
            <a:r>
              <a:rPr kumimoji="0" lang="zh-CN" altLang="en-US" sz="4000" b="1" i="0" u="none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诱敌。</a:t>
            </a:r>
            <a:endParaRPr kumimoji="0" lang="zh-CN" altLang="en-US" sz="4000" b="1" i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754630" y="554990"/>
            <a:ext cx="14147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于是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5633720" y="554990"/>
            <a:ext cx="2065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睡觉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584835" y="3840480"/>
            <a:ext cx="10539730" cy="1341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"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狼亦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黠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矣，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而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顷刻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两毙，禽兽之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变诈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 </a:t>
            </a:r>
            <a:r>
              <a:rPr kumimoji="0" lang="zh-CN" altLang="en-US" sz="4000" b="1" i="0" u="heavy" strike="noStrike" kern="1200" cap="none" spc="0" normalizeH="0" baseline="0" noProof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>
                  <a:solidFill>
                    <a:srgbClr val="FF0000"/>
                  </a:solidFill>
                </a:uFill>
                <a:latin typeface="华文新魏" charset="0"/>
                <a:ea typeface="华文新魏" pitchFamily="2" charset="-122"/>
                <a:cs typeface="+mn-cs"/>
              </a:rPr>
              <a:t>几何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哉？</a:t>
            </a:r>
            <a:r>
              <a:rPr kumimoji="0" lang="zh-CN" altLang="en-US" sz="4000" b="1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止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新魏" charset="0"/>
                <a:ea typeface="华文新魏" pitchFamily="2" charset="-122"/>
                <a:cs typeface="+mn-cs"/>
              </a:rPr>
              <a:t>增笑耳。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新魏" charset="0"/>
              <a:ea typeface="华文新魏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9310" y="3424555"/>
            <a:ext cx="2122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一会儿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75150" y="4662805"/>
            <a:ext cx="1917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同“只”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9755" y="554990"/>
            <a:ext cx="1233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原来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69605" y="554990"/>
            <a:ext cx="1108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用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03540" y="3289935"/>
            <a:ext cx="2566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作假，欺骗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4995" y="3424555"/>
            <a:ext cx="1532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狡猾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14585" y="4537075"/>
            <a:ext cx="14211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多少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97885" y="3424555"/>
            <a:ext cx="1233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 eaLnBrk="1" hangingPunct="1">
              <a:spcBef>
                <a:spcPct val="50000"/>
              </a:spcBef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可是</a:t>
            </a:r>
            <a:endParaRPr lang="zh-CN" altLang="en-US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4625" y="1870075"/>
            <a:ext cx="992314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这才明白前面的那只狼假装睡觉，原来是用来诱惑敌方的。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2990" y="5464810"/>
            <a:ext cx="10686415" cy="1198880"/>
          </a:xfrm>
          <a:prstGeom prst="rect">
            <a:avLst/>
          </a:prstGeom>
          <a:solidFill>
            <a:schemeClr val="accent1"/>
          </a:solidFill>
          <a:ln w="19050">
            <a:solidFill>
              <a:srgbClr val="00B050"/>
            </a:solidFill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幼圆" charset="0"/>
                <a:ea typeface="黑体" panose="02010609060101010101" pitchFamily="49" charset="-122"/>
              </a:rPr>
              <a:t>狼也是很狡猾了，可是一会儿两只狼都被死，禽兽的欺骗手段能有多少呢?只不过给人们增加笑料罢了。</a:t>
            </a:r>
            <a:endParaRPr lang="zh-CN" altLang="en-US" sz="3600" b="1" dirty="0">
              <a:solidFill>
                <a:srgbClr val="FF0000"/>
              </a:solidFill>
              <a:uFillTx/>
              <a:latin typeface="幼圆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疏通文意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28681" grpId="0"/>
      <p:bldP spid="4" grpId="0"/>
      <p:bldP spid="3" grpId="0"/>
      <p:bldP spid="5" grpId="0"/>
      <p:bldP spid="6" grpId="0"/>
      <p:bldP spid="8" grpId="0"/>
      <p:bldP spid="9" grpId="0"/>
      <p:bldP spid="10" grpId="0"/>
      <p:bldP spid="11" grpId="0"/>
      <p:bldP spid="12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999615" y="669290"/>
            <a:ext cx="913320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省略句：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   </a:t>
            </a:r>
            <a:endParaRPr kumimoji="0" lang="en-US" altLang="zh-CN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ea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）顾野有麦场（省略主语“屠”）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ea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一狼洞其中（“洞”后面省略介词“于”）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ea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投以骨（“投”后面省略宾语“之”）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ea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cs typeface="+mn-cs"/>
              </a:rPr>
              <a:t>乃悟前狼假寐（前面省略主语“屠”）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j-ea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9615" y="3222625"/>
            <a:ext cx="9049385" cy="107632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倒装句：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投以骨（状语后置，应为“以骨投”）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4633595" y="175260"/>
            <a:ext cx="3174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文言句式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9615" y="4298950"/>
            <a:ext cx="9371330" cy="255333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判断句：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一狼洞其中，意将隧入以攻其后也（“……也”，判断句的标志）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j-ea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charset="-122"/>
                <a:ea typeface="黑体" panose="02010609060101010101" pitchFamily="49" charset="-122"/>
                <a:cs typeface="+mn-cs"/>
              </a:rPr>
              <a:t>乃悟前狼假寐，盖以诱敌（判断词“盖”，揭示了“前狼假寐”的原因）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微软雅黑" panose="020B0503020204020204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charRg st="8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charRg st="43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charRg st="5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charRg st="23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charRg st="2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charRg st="23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charRg st="58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charRg st="5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charRg st="5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712595" y="3818255"/>
            <a:ext cx="345567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cs typeface="+mn-cs"/>
              </a:rPr>
              <a:t>①场主积薪其中                                          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cs typeface="+mn-cs"/>
              </a:rPr>
              <a:t>②一狼径去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cs typeface="+mn-cs"/>
              </a:rPr>
              <a:t>                                 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" name="Text Box 18"/>
          <p:cNvSpPr txBox="1"/>
          <p:nvPr/>
        </p:nvSpPr>
        <p:spPr>
          <a:xfrm>
            <a:off x="6143308" y="3650298"/>
            <a:ext cx="50482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古义：柴草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今义：工资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6143625" y="5217795"/>
            <a:ext cx="52787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古义：离开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今义：从所在地到别的地方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92164" name="左大括号 92163"/>
          <p:cNvSpPr/>
          <p:nvPr/>
        </p:nvSpPr>
        <p:spPr>
          <a:xfrm>
            <a:off x="5685155" y="3757930"/>
            <a:ext cx="263525" cy="86169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685155" y="5340350"/>
            <a:ext cx="278765" cy="83121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4958080" y="3958590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薪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4958080" y="5464175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去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286693" y="1196023"/>
            <a:ext cx="287337" cy="1079500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163" name="矩形 92162"/>
          <p:cNvSpPr/>
          <p:nvPr/>
        </p:nvSpPr>
        <p:spPr>
          <a:xfrm>
            <a:off x="5574030" y="951865"/>
            <a:ext cx="31781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）止有剩骨：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止增笑耳：</a:t>
            </a:r>
            <a:endParaRPr lang="zh-CN" altLang="en-US" sz="3200" dirty="0">
              <a:latin typeface="黑体" panose="02010609060101010101" pitchFamily="49" charset="-122"/>
            </a:endParaRPr>
          </a:p>
        </p:txBody>
      </p:sp>
      <p:sp>
        <p:nvSpPr>
          <p:cNvPr id="11" name="Text Box 18"/>
          <p:cNvSpPr txBox="1"/>
          <p:nvPr/>
        </p:nvSpPr>
        <p:spPr>
          <a:xfrm>
            <a:off x="4692650" y="1368425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止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2"/>
          <p:cNvSpPr/>
          <p:nvPr/>
        </p:nvSpPr>
        <p:spPr>
          <a:xfrm>
            <a:off x="1579880" y="1443990"/>
            <a:ext cx="2635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、通假字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1651000" y="3005455"/>
            <a:ext cx="304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、古今异义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27415" y="876300"/>
            <a:ext cx="33013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止”通“只”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“止”通“只”</a:t>
            </a:r>
            <a:endParaRPr lang="zh-CN" altLang="en-US" sz="32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灯片编号占位符 1"/>
          <p:cNvSpPr txBox="1">
            <a:spLocks noGrp="1"/>
          </p:cNvSpPr>
          <p:nvPr/>
        </p:nvSpPr>
        <p:spPr>
          <a:xfrm>
            <a:off x="807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r"/>
            <a:fld id="{9A0DB2DC-4C9A-4742-B13C-FB6460FD3503}" type="slidenum">
              <a:rPr lang="en-US" altLang="x-none" sz="1200">
                <a:solidFill>
                  <a:srgbClr val="898989"/>
                </a:solidFill>
                <a:latin typeface="Times New Roman" panose="02020603050405020304" pitchFamily="18" charset="0"/>
              </a:rPr>
            </a:fld>
            <a:endParaRPr lang="en-US" altLang="x-none" sz="1200">
              <a:solidFill>
                <a:srgbClr val="898989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2" descr="F:\人教新课标初中语文7年级下册\30 狼\图片\国画《东郭先生》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24765"/>
            <a:ext cx="12244705" cy="6908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矩形 4"/>
          <p:cNvSpPr/>
          <p:nvPr/>
        </p:nvSpPr>
        <p:spPr>
          <a:xfrm>
            <a:off x="4986338" y="184150"/>
            <a:ext cx="31946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3333FF"/>
                </a:solidFill>
                <a:uFillTx/>
                <a:latin typeface="宋体" panose="02010600030101010101" pitchFamily="2" charset="-122"/>
              </a:rPr>
              <a:t>《东郭先生</a:t>
            </a:r>
            <a:r>
              <a:rPr lang="en-US" altLang="x-none" sz="4000" b="1">
                <a:solidFill>
                  <a:srgbClr val="3333FF"/>
                </a:solidFill>
                <a:uFillTx/>
                <a:latin typeface="宋体" panose="02010600030101010101" pitchFamily="2" charset="-122"/>
              </a:rPr>
              <a:t>》</a:t>
            </a:r>
            <a:endParaRPr lang="en-US" altLang="x-none" sz="4000" b="1" dirty="0">
              <a:solidFill>
                <a:srgbClr val="3333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" name="Text Box 18"/>
          <p:cNvSpPr txBox="1"/>
          <p:nvPr/>
        </p:nvSpPr>
        <p:spPr>
          <a:xfrm>
            <a:off x="6762433" y="1822768"/>
            <a:ext cx="50482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古义：大腿 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今义：屁股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10" name="Text Box 18"/>
          <p:cNvSpPr txBox="1"/>
          <p:nvPr/>
        </p:nvSpPr>
        <p:spPr>
          <a:xfrm>
            <a:off x="6762750" y="3159760"/>
            <a:ext cx="4137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古义：原来是 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今义：覆盖；盖子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6" name="Text Box 18"/>
          <p:cNvSpPr txBox="1"/>
          <p:nvPr/>
        </p:nvSpPr>
        <p:spPr>
          <a:xfrm>
            <a:off x="5610860" y="2131060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股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7" name="Text Box 18"/>
          <p:cNvSpPr txBox="1"/>
          <p:nvPr/>
        </p:nvSpPr>
        <p:spPr>
          <a:xfrm>
            <a:off x="5610860" y="3328670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盖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1940" y="1483995"/>
            <a:ext cx="40589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屠自后断其股</a:t>
            </a:r>
            <a:endParaRPr lang="zh-CN" altLang="en-US" sz="32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④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盖以诱敌</a:t>
            </a:r>
            <a:endParaRPr lang="zh-CN" altLang="en-US" sz="32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⑤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禽兽之变诈几何哉</a:t>
            </a:r>
            <a:endParaRPr lang="zh-CN" altLang="en-US" sz="32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2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⑥</a:t>
            </a:r>
            <a:r>
              <a:rPr lang="zh-CN" altLang="en-US" sz="32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止增笑耳</a:t>
            </a:r>
            <a:endParaRPr lang="zh-CN" altLang="en-US" sz="3200" b="1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Text Box 18"/>
          <p:cNvSpPr txBox="1"/>
          <p:nvPr/>
        </p:nvSpPr>
        <p:spPr>
          <a:xfrm>
            <a:off x="5520055" y="4526915"/>
            <a:ext cx="1151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几何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18"/>
          <p:cNvSpPr txBox="1"/>
          <p:nvPr/>
        </p:nvSpPr>
        <p:spPr>
          <a:xfrm>
            <a:off x="5829300" y="5800090"/>
            <a:ext cx="53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  <a:sym typeface="+mn-ea"/>
              </a:rPr>
              <a:t>耳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15" name="Text Box 18"/>
          <p:cNvSpPr txBox="1"/>
          <p:nvPr/>
        </p:nvSpPr>
        <p:spPr>
          <a:xfrm>
            <a:off x="6762750" y="4286885"/>
            <a:ext cx="4137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古义：多少  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今义：一门学科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16" name="Text Box 18"/>
          <p:cNvSpPr txBox="1"/>
          <p:nvPr/>
        </p:nvSpPr>
        <p:spPr>
          <a:xfrm>
            <a:off x="6762750" y="5577205"/>
            <a:ext cx="41376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古义：罢了 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49" charset="-122"/>
              </a:rPr>
              <a:t>今义：耳朵</a:t>
            </a:r>
            <a:endParaRPr lang="zh-CN" altLang="en-US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72310" y="838835"/>
            <a:ext cx="304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、古今异义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6393815" y="2018030"/>
            <a:ext cx="278130" cy="80962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6484620" y="3293110"/>
            <a:ext cx="278130" cy="80962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6484620" y="4420235"/>
            <a:ext cx="278130" cy="80962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6484620" y="5710555"/>
            <a:ext cx="278130" cy="80962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2" name="文本占位符 89091"/>
          <p:cNvSpPr>
            <a:spLocks noGrp="1"/>
          </p:cNvSpPr>
          <p:nvPr>
            <p:ph idx="1"/>
          </p:nvPr>
        </p:nvSpPr>
        <p:spPr>
          <a:xfrm>
            <a:off x="522605" y="1820545"/>
            <a:ext cx="9596120" cy="438531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）狼不敢前      （                       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一狼洞其中  （                       ）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意将隧入以攻其后也（                            ）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其一犬坐于前   （                        ）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禽兽之变诈几何哉（                         ）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止增笑耳      （                        ）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3" name="文本框 89092"/>
          <p:cNvSpPr txBox="1"/>
          <p:nvPr/>
        </p:nvSpPr>
        <p:spPr>
          <a:xfrm>
            <a:off x="4712335" y="1714500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名—动 上前</a:t>
            </a:r>
            <a:endParaRPr kumimoji="0" lang="zh-CN" altLang="en-US" sz="3600" b="1" i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4712335" y="2460625"/>
            <a:ext cx="29095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名—动 打洞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5" name="文本框 89094"/>
          <p:cNvSpPr txBox="1"/>
          <p:nvPr/>
        </p:nvSpPr>
        <p:spPr>
          <a:xfrm>
            <a:off x="6305550" y="3225800"/>
            <a:ext cx="4716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名—动从柴草堆打洞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6" name="文本框 89095"/>
          <p:cNvSpPr txBox="1"/>
          <p:nvPr/>
        </p:nvSpPr>
        <p:spPr>
          <a:xfrm>
            <a:off x="5336540" y="3970020"/>
            <a:ext cx="36969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名—状像狗似的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7" name="文本框 89096"/>
          <p:cNvSpPr txBox="1"/>
          <p:nvPr/>
        </p:nvSpPr>
        <p:spPr>
          <a:xfrm>
            <a:off x="5899150" y="4740275"/>
            <a:ext cx="40138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动—名欺骗的手段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9098" name="文本框 89097"/>
          <p:cNvSpPr txBox="1"/>
          <p:nvPr/>
        </p:nvSpPr>
        <p:spPr>
          <a:xfrm>
            <a:off x="4848860" y="5483860"/>
            <a:ext cx="35890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动—名 笑料</a:t>
            </a:r>
            <a:endParaRPr kumimoji="0" lang="zh-CN" altLang="en-US" sz="3600" b="1" i="0" u="none" strike="noStrike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3259" name="图片 89098" descr="dd90a025e0db6a2a4d088d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8343" y="260350"/>
            <a:ext cx="3082925" cy="2312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72310" y="838835"/>
            <a:ext cx="304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、词类活用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3" grpId="0"/>
      <p:bldP spid="89094" grpId="0"/>
      <p:bldP spid="89095" grpId="0"/>
      <p:bldP spid="89096" grpId="0"/>
      <p:bldP spid="89097" grpId="0"/>
      <p:bldP spid="8909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文本占位符 90115"/>
          <p:cNvSpPr>
            <a:spLocks noGrp="1"/>
          </p:cNvSpPr>
          <p:nvPr>
            <p:ph type="body" sz="half" idx="1"/>
          </p:nvPr>
        </p:nvSpPr>
        <p:spPr>
          <a:xfrm>
            <a:off x="3216275" y="1898015"/>
            <a:ext cx="8435340" cy="40068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止有剩骨          (       	    	)</a:t>
            </a:r>
            <a:endParaRPr kumimoji="0" lang="zh-CN" altLang="en-US" b="1" i="0" baseline="0" noProof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前狼止而后狼又至  (       		)</a:t>
            </a:r>
            <a:endParaRPr kumimoji="0" lang="zh-CN" altLang="en-US" b="1" i="0" baseline="0" noProof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恐前后受其敌      (      	     )</a:t>
            </a:r>
            <a:endParaRPr lang="zh-CN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盖以诱敌          (            )</a:t>
            </a:r>
            <a:endParaRPr kumimoji="0" lang="zh-CN" altLang="en-US" b="1" i="0" baseline="0" noProof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zh-CN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意将隧入以攻其后也(            )</a:t>
            </a:r>
            <a:endParaRPr kumimoji="0" lang="zh-CN" altLang="en-US" b="1" i="0" baseline="0" noProof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意暇甚      </a:t>
            </a:r>
            <a:r>
              <a:rPr kumimoji="0" lang="zh-CN" altLang="en-US" b="1" i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</a:t>
            </a:r>
            <a:r>
              <a:rPr lang="zh-CN" altLang="en-US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            )</a:t>
            </a:r>
            <a:endParaRPr kumimoji="0" lang="en-US" altLang="zh-CN" b="1" i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17" name="文本框 90116"/>
          <p:cNvSpPr txBox="1"/>
          <p:nvPr/>
        </p:nvSpPr>
        <p:spPr>
          <a:xfrm>
            <a:off x="8476615" y="183769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通“只”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90118" name="文本框 90117"/>
          <p:cNvSpPr txBox="1"/>
          <p:nvPr/>
        </p:nvSpPr>
        <p:spPr>
          <a:xfrm>
            <a:off x="8642668" y="2421255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停止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19" name="文本框 90118"/>
          <p:cNvSpPr txBox="1"/>
          <p:nvPr/>
        </p:nvSpPr>
        <p:spPr>
          <a:xfrm>
            <a:off x="8642985" y="3344863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攻击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20" name="文本框 90119"/>
          <p:cNvSpPr txBox="1"/>
          <p:nvPr/>
        </p:nvSpPr>
        <p:spPr>
          <a:xfrm>
            <a:off x="8476615" y="3836353"/>
            <a:ext cx="2735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敌人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21" name="文本框 90120"/>
          <p:cNvSpPr txBox="1"/>
          <p:nvPr/>
        </p:nvSpPr>
        <p:spPr>
          <a:xfrm>
            <a:off x="8259763" y="4852988"/>
            <a:ext cx="25923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打算、想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90122" name="文本框 90121"/>
          <p:cNvSpPr txBox="1"/>
          <p:nvPr/>
        </p:nvSpPr>
        <p:spPr>
          <a:xfrm>
            <a:off x="8628698" y="5320983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FF0000"/>
                </a:solidFill>
                <a:uFillTx/>
                <a:ea typeface="黑体" panose="02010609060101010101" pitchFamily="49" charset="-122"/>
                <a:cs typeface="+mn-cs"/>
              </a:rPr>
              <a:t>神情</a:t>
            </a:r>
            <a:endParaRPr kumimoji="0" lang="zh-CN" altLang="en-US" sz="3200" b="1" i="0" u="none" strike="noStrike" kern="1200" cap="none" spc="0" normalizeH="0" baseline="0" dirty="0">
              <a:solidFill>
                <a:srgbClr val="FF0000"/>
              </a:solidFill>
              <a:uFillTx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0124" name="矩形 90123"/>
          <p:cNvSpPr/>
          <p:nvPr/>
        </p:nvSpPr>
        <p:spPr>
          <a:xfrm>
            <a:off x="2424113" y="24209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87" name="文本框 90126"/>
          <p:cNvSpPr txBox="1"/>
          <p:nvPr/>
        </p:nvSpPr>
        <p:spPr>
          <a:xfrm>
            <a:off x="2208213" y="19891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4288" name="文本框 90127"/>
          <p:cNvSpPr txBox="1"/>
          <p:nvPr/>
        </p:nvSpPr>
        <p:spPr>
          <a:xfrm>
            <a:off x="2351088" y="2133600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止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4289" name="文本框 90128"/>
          <p:cNvSpPr txBox="1"/>
          <p:nvPr/>
        </p:nvSpPr>
        <p:spPr>
          <a:xfrm>
            <a:off x="2351088" y="3535680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敌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4290" name="文本框 90129"/>
          <p:cNvSpPr txBox="1"/>
          <p:nvPr/>
        </p:nvSpPr>
        <p:spPr>
          <a:xfrm>
            <a:off x="2308543" y="4914900"/>
            <a:ext cx="541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意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72310" y="829310"/>
            <a:ext cx="304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、一词多义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64" name="左大括号 92163"/>
          <p:cNvSpPr/>
          <p:nvPr/>
        </p:nvSpPr>
        <p:spPr>
          <a:xfrm>
            <a:off x="3102610" y="1998345"/>
            <a:ext cx="263525" cy="86169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02610" y="3470275"/>
            <a:ext cx="263525" cy="86169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102610" y="4853305"/>
            <a:ext cx="263525" cy="86169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  <p:bldP spid="90118" grpId="0"/>
      <p:bldP spid="90119" grpId="0"/>
      <p:bldP spid="90120" grpId="0"/>
      <p:bldP spid="90121" grpId="0"/>
      <p:bldP spid="9012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40" name="文本占位符 91139"/>
          <p:cNvSpPr>
            <a:spLocks noGrp="1"/>
          </p:cNvSpPr>
          <p:nvPr>
            <p:ph idx="1"/>
          </p:nvPr>
        </p:nvSpPr>
        <p:spPr>
          <a:xfrm>
            <a:off x="1915795" y="1853565"/>
            <a:ext cx="9763125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）恐前后受其敌       (       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场主积薪其中       (     	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屠乃奔倚其下       (     	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一狼洞其中         (       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意将隧入以攻其后也 (       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altLang="en-US" sz="3600" b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600" b="1" i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屠自后断其骨       (           )</a:t>
            </a:r>
            <a:endParaRPr kumimoji="0" lang="zh-CN" altLang="en-US" sz="3600" b="1" i="0" baseline="0" noProof="1">
              <a:ln>
                <a:noFill/>
              </a:ln>
              <a:solidFill>
                <a:srgbClr val="0000CC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1" name="文本框 91140"/>
          <p:cNvSpPr txBox="1"/>
          <p:nvPr/>
        </p:nvSpPr>
        <p:spPr>
          <a:xfrm>
            <a:off x="7680960" y="1853565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指狼</a:t>
            </a:r>
            <a:endParaRPr kumimoji="0" lang="zh-CN" altLang="en-US" sz="3600" b="1" i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2" name="文本框 91141"/>
          <p:cNvSpPr txBox="1"/>
          <p:nvPr/>
        </p:nvSpPr>
        <p:spPr>
          <a:xfrm>
            <a:off x="7680960" y="2498408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指麦场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3" name="文本框 91142"/>
          <p:cNvSpPr txBox="1"/>
          <p:nvPr/>
        </p:nvSpPr>
        <p:spPr>
          <a:xfrm>
            <a:off x="7680960" y="3137535"/>
            <a:ext cx="2209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指积薪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itle 6"/>
          <p:cNvSpPr txBox="1"/>
          <p:nvPr>
            <p:custDataLst>
              <p:tags r:id="rId1"/>
            </p:custDataLst>
          </p:nvPr>
        </p:nvSpPr>
        <p:spPr>
          <a:xfrm>
            <a:off x="7936230" y="3631565"/>
            <a:ext cx="2226310" cy="79248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3600" b="1" u="none" strike="noStrike" spc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指积薪</a:t>
            </a:r>
            <a:endParaRPr lang="zh-CN" altLang="en-US" sz="3600" b="1" u="none" strike="noStrike" spc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1145" name="文本框 91144"/>
          <p:cNvSpPr txBox="1"/>
          <p:nvPr/>
        </p:nvSpPr>
        <p:spPr>
          <a:xfrm>
            <a:off x="7745413" y="4423728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指屠户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6" name="文本框 91145"/>
          <p:cNvSpPr txBox="1"/>
          <p:nvPr/>
        </p:nvSpPr>
        <p:spPr>
          <a:xfrm>
            <a:off x="7745730" y="5160010"/>
            <a:ext cx="152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指狼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1148" name="矩形 91147"/>
          <p:cNvSpPr/>
          <p:nvPr/>
        </p:nvSpPr>
        <p:spPr>
          <a:xfrm>
            <a:off x="1111250" y="3313113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72310" y="829310"/>
            <a:ext cx="30416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、一词多义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64" name="左大括号 92163"/>
          <p:cNvSpPr/>
          <p:nvPr/>
        </p:nvSpPr>
        <p:spPr>
          <a:xfrm>
            <a:off x="1793240" y="1946275"/>
            <a:ext cx="395605" cy="3668395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  <p:bldP spid="91143" grpId="0"/>
      <p:bldP spid="91145" grpId="0"/>
      <p:bldP spid="9114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93187"/>
          <p:cNvSpPr/>
          <p:nvPr/>
        </p:nvSpPr>
        <p:spPr>
          <a:xfrm>
            <a:off x="1978025" y="3208020"/>
            <a:ext cx="69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1" charset="-122"/>
                <a:ea typeface="黑体" panose="02010609060101010101" pitchFamily="49" charset="-122"/>
              </a:rPr>
              <a:t>以</a:t>
            </a:r>
            <a:endParaRPr lang="zh-CN" altLang="en-US" sz="4000" b="1" dirty="0">
              <a:solidFill>
                <a:srgbClr val="7030A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189" name="矩形 93188"/>
          <p:cNvSpPr/>
          <p:nvPr/>
        </p:nvSpPr>
        <p:spPr>
          <a:xfrm>
            <a:off x="6463665" y="1927860"/>
            <a:ext cx="43764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1" charset="-122"/>
                <a:ea typeface="黑体" panose="02010609060101010101" pitchFamily="49" charset="-122"/>
              </a:rPr>
              <a:t>介词，把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1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1" charset="-122"/>
                <a:ea typeface="黑体" panose="02010609060101010101" pitchFamily="49" charset="-122"/>
                <a:sym typeface="+mn-ea"/>
              </a:rPr>
              <a:t>     介词，用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1" charset="-122"/>
              <a:ea typeface="黑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1" charset="-122"/>
                <a:ea typeface="黑体" panose="02010609060101010101" pitchFamily="49" charset="-122"/>
                <a:sym typeface="+mn-ea"/>
              </a:rPr>
              <a:t>         连词，来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pitchFamily="1" charset="-122"/>
              <a:ea typeface="黑体" panose="02010609060101010101" pitchFamily="49" charset="-122"/>
              <a:sym typeface="+mn-ea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1" charset="-122"/>
                <a:ea typeface="黑体" panose="02010609060101010101" pitchFamily="49" charset="-122"/>
                <a:sym typeface="+mn-ea"/>
              </a:rPr>
              <a:t> 连词，用来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893"/>
            <a:ext cx="36595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文言知识归纳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2"/>
          <p:cNvSpPr/>
          <p:nvPr/>
        </p:nvSpPr>
        <p:spPr>
          <a:xfrm>
            <a:off x="2218055" y="678180"/>
            <a:ext cx="5981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rgbClr val="00B050"/>
              </a:buClr>
              <a:buFont typeface="Wingdings" panose="05000000000000000000" charset="0"/>
            </a:pP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、一词多义：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虚词的用法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164" name="左大括号 92163"/>
          <p:cNvSpPr/>
          <p:nvPr/>
        </p:nvSpPr>
        <p:spPr>
          <a:xfrm>
            <a:off x="2946400" y="2199005"/>
            <a:ext cx="386715" cy="2912110"/>
          </a:xfrm>
          <a:prstGeom prst="leftBrace">
            <a:avLst>
              <a:gd name="adj1" fmla="val 31290"/>
              <a:gd name="adj2" fmla="val 46977"/>
            </a:avLst>
          </a:prstGeom>
          <a:noFill/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2480" y="1927860"/>
            <a:ext cx="5004435" cy="4246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charset="0"/>
                <a:ea typeface="黑体" panose="02010609060101010101" pitchFamily="49" charset="-122"/>
              </a:rPr>
              <a:t>投以骨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charset="0"/>
                <a:ea typeface="黑体" panose="02010609060101010101" pitchFamily="49" charset="-122"/>
              </a:rPr>
              <a:t>以刀劈狼首意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charset="0"/>
                <a:ea typeface="黑体" panose="02010609060101010101" pitchFamily="49" charset="-122"/>
              </a:rPr>
              <a:t>将遂人以攻其后也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charset="0"/>
                <a:ea typeface="黑体" panose="02010609060101010101" pitchFamily="49" charset="-122"/>
              </a:rPr>
              <a:t>盖以诱敌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1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F:\人教新课标初中语文7年级下册\30 狼\图片\《狼》情景图0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7220" y="2603500"/>
            <a:ext cx="5184140" cy="3368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42" name="图片 215041" descr="l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680" y="0"/>
            <a:ext cx="4307205" cy="2457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43" name="内容占位符 215042" descr="l4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696585" y="0"/>
            <a:ext cx="5184775" cy="2565400"/>
          </a:xfrm>
        </p:spPr>
      </p:pic>
      <p:pic>
        <p:nvPicPr>
          <p:cNvPr id="215044" name="内容占位符 215043" descr="l3"/>
          <p:cNvPicPr>
            <a:picLocks noGrp="1" noChangeAspect="1"/>
          </p:cNvPicPr>
          <p:nvPr>
            <p:ph sz="quarter" idx="2"/>
          </p:nvPr>
        </p:nvPicPr>
        <p:blipFill>
          <a:blip r:embed="rId4"/>
          <a:stretch>
            <a:fillRect/>
          </a:stretch>
        </p:blipFill>
        <p:spPr>
          <a:xfrm>
            <a:off x="741680" y="2484120"/>
            <a:ext cx="4307205" cy="2186305"/>
          </a:xfrm>
        </p:spPr>
      </p:pic>
      <p:pic>
        <p:nvPicPr>
          <p:cNvPr id="215045" name="内容占位符 215044" descr="l1"/>
          <p:cNvPicPr>
            <a:picLocks noGrp="1" noChangeAspect="1"/>
          </p:cNvPicPr>
          <p:nvPr>
            <p:ph sz="quarter" idx="3"/>
          </p:nvPr>
        </p:nvPicPr>
        <p:blipFill>
          <a:blip r:embed="rId5"/>
          <a:stretch>
            <a:fillRect/>
          </a:stretch>
        </p:blipFill>
        <p:spPr>
          <a:xfrm>
            <a:off x="5696585" y="2565400"/>
            <a:ext cx="5184775" cy="3289935"/>
          </a:xfrm>
        </p:spPr>
      </p:pic>
      <p:pic>
        <p:nvPicPr>
          <p:cNvPr id="215046" name="内容占位符 215045" descr="l2"/>
          <p:cNvPicPr>
            <a:picLocks noGrp="1" noChangeAspect="1"/>
          </p:cNvPicPr>
          <p:nvPr>
            <p:ph sz="quarter" idx="4"/>
          </p:nvPr>
        </p:nvPicPr>
        <p:blipFill>
          <a:blip r:embed="rId6"/>
          <a:stretch>
            <a:fillRect/>
          </a:stretch>
        </p:blipFill>
        <p:spPr>
          <a:xfrm>
            <a:off x="741680" y="4670425"/>
            <a:ext cx="4307205" cy="2187575"/>
          </a:xfrm>
        </p:spPr>
      </p:pic>
      <p:sp>
        <p:nvSpPr>
          <p:cNvPr id="41990" name="矩形 215046"/>
          <p:cNvSpPr/>
          <p:nvPr/>
        </p:nvSpPr>
        <p:spPr>
          <a:xfrm>
            <a:off x="5972175" y="5855335"/>
            <a:ext cx="4632960" cy="100266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华文新魏" charset="0"/>
                <a:ea typeface="华文新魏" charset="0"/>
              </a:rPr>
              <a:t>复述课文</a:t>
            </a:r>
            <a:endParaRPr lang="zh-CN" altLang="en-US" sz="44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  <p:pic>
        <p:nvPicPr>
          <p:cNvPr id="17410" name="Picture 2" descr="F:\人教新课标初中语文7年级下册\30 狼\图片\《狼》情景图01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680" y="-19050"/>
            <a:ext cx="4307840" cy="2603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15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8" name="图片 59393" descr="BT125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7955" y="1550670"/>
            <a:ext cx="4276090" cy="320611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0660" name="文本框 59395"/>
          <p:cNvSpPr txBox="1"/>
          <p:nvPr/>
        </p:nvSpPr>
        <p:spPr>
          <a:xfrm>
            <a:off x="7443788" y="19891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397" name="文本框 59396"/>
          <p:cNvSpPr txBox="1"/>
          <p:nvPr/>
        </p:nvSpPr>
        <p:spPr>
          <a:xfrm>
            <a:off x="2314575" y="4958715"/>
            <a:ext cx="7793990" cy="70675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本文叙述了屠夫智斗两狼的故事。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9" name="Text Box 3"/>
          <p:cNvSpPr txBox="1"/>
          <p:nvPr/>
        </p:nvSpPr>
        <p:spPr>
          <a:xfrm>
            <a:off x="1968500" y="535623"/>
            <a:ext cx="82550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宋体" panose="02010600030101010101" pitchFamily="2" charset="-122"/>
              </a:rPr>
              <a:t>用一句话概括本文的故事内容：</a:t>
            </a:r>
            <a:endParaRPr lang="zh-CN" altLang="en-US" sz="4000" b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3"/>
          <p:cNvSpPr txBox="1"/>
          <p:nvPr/>
        </p:nvSpPr>
        <p:spPr>
          <a:xfrm>
            <a:off x="1732280" y="827405"/>
            <a:ext cx="87274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全文共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段，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在下面的横线上填上一个动词，概括每段大意。然后划分两层。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395" name="文本框 50178"/>
          <p:cNvSpPr txBox="1"/>
          <p:nvPr/>
        </p:nvSpPr>
        <p:spPr>
          <a:xfrm>
            <a:off x="4279265" y="2424430"/>
            <a:ext cx="2632075" cy="3874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59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</a:rPr>
              <a:t>① 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</a:rPr>
              <a:t>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</a:rPr>
              <a:t>_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</a:rPr>
              <a:t>狼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</a:endParaRPr>
          </a:p>
          <a:p>
            <a:pPr eaLnBrk="1" hangingPunct="1">
              <a:lnSpc>
                <a:spcPts val="59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sym typeface="+mn-ea"/>
              </a:rPr>
              <a:t>② 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狼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ts val="59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sym typeface="+mn-ea"/>
              </a:rPr>
              <a:t>③ 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狼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ts val="59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sym typeface="+mn-ea"/>
              </a:rPr>
              <a:t>④ 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狼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 eaLnBrk="1" hangingPunct="1">
              <a:lnSpc>
                <a:spcPts val="5900"/>
              </a:lnSpc>
              <a:spcBef>
                <a:spcPts val="0"/>
              </a:spcBef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sym typeface="+mn-ea"/>
              </a:rPr>
              <a:t>⑤ 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__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_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sym typeface="+mn-ea"/>
              </a:rPr>
              <a:t>狼</a:t>
            </a:r>
            <a:endParaRPr lang="zh-CN" altLang="en-US" sz="4000" b="1" dirty="0">
              <a:solidFill>
                <a:srgbClr val="0000CC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5132705" y="25114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遇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0189" name="文本框 50188"/>
          <p:cNvSpPr txBox="1"/>
          <p:nvPr/>
        </p:nvSpPr>
        <p:spPr>
          <a:xfrm>
            <a:off x="5132705" y="3280410"/>
            <a:ext cx="60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惧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90" name="文本框 50189"/>
          <p:cNvSpPr txBox="1"/>
          <p:nvPr/>
        </p:nvSpPr>
        <p:spPr>
          <a:xfrm>
            <a:off x="5132705" y="4008120"/>
            <a:ext cx="60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御</a:t>
            </a:r>
            <a:endParaRPr lang="zh-CN" altLang="en-US" sz="4000" b="1" dirty="0">
              <a:solidFill>
                <a:srgbClr val="FF505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50191" name="文本框 50190"/>
          <p:cNvSpPr txBox="1"/>
          <p:nvPr/>
        </p:nvSpPr>
        <p:spPr>
          <a:xfrm>
            <a:off x="5132705" y="4758690"/>
            <a:ext cx="6096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杀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1" name="文本框 91140"/>
          <p:cNvSpPr txBox="1"/>
          <p:nvPr/>
        </p:nvSpPr>
        <p:spPr>
          <a:xfrm>
            <a:off x="6510655" y="2573020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baseline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开端</a:t>
            </a:r>
            <a:endParaRPr kumimoji="0" lang="zh-CN" altLang="en-US" sz="3600" b="1" i="0" baseline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77330" y="3619500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发展</a:t>
            </a:r>
            <a:endParaRPr kumimoji="0" lang="zh-CN" altLang="en-US" sz="3600" b="1" i="0" u="none" strike="noStrike" kern="1200" cap="none" spc="0" normalizeH="0" baseline="0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0655" y="4820285"/>
            <a:ext cx="2783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algn="l" defTabSz="914400" rtl="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高潮、结局</a:t>
            </a:r>
            <a:endParaRPr kumimoji="0" lang="zh-CN" altLang="en-US" sz="3600" b="1" i="0" u="none" strike="noStrike" kern="1200" cap="none" spc="0" normalizeH="0" baseline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 descr="F:\课件\A1_063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0320" y="5536565"/>
            <a:ext cx="1295400" cy="912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F:\课件\A1_063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3025" y="5536565"/>
            <a:ext cx="1295400" cy="912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2705" y="5536565"/>
            <a:ext cx="609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议</a:t>
            </a:r>
            <a:endParaRPr lang="zh-CN" altLang="en-US" sz="4000" dirty="0">
              <a:solidFill>
                <a:srgbClr val="FF505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3" name="文本框 1"/>
          <p:cNvSpPr txBox="1"/>
          <p:nvPr/>
        </p:nvSpPr>
        <p:spPr>
          <a:xfrm>
            <a:off x="2820670" y="3128010"/>
            <a:ext cx="8331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"/>
          <p:cNvSpPr txBox="1"/>
          <p:nvPr/>
        </p:nvSpPr>
        <p:spPr>
          <a:xfrm>
            <a:off x="1616075" y="3618865"/>
            <a:ext cx="1381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记叙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829685" y="2706370"/>
            <a:ext cx="384175" cy="2602230"/>
          </a:xfrm>
          <a:prstGeom prst="leftBrace">
            <a:avLst>
              <a:gd name="adj1" fmla="val 36904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2726055" y="5066665"/>
            <a:ext cx="13811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左大括号 8"/>
          <p:cNvSpPr/>
          <p:nvPr/>
        </p:nvSpPr>
        <p:spPr>
          <a:xfrm rot="10800000">
            <a:off x="6510655" y="3433445"/>
            <a:ext cx="229235" cy="1016635"/>
          </a:xfrm>
          <a:prstGeom prst="leftBrace">
            <a:avLst>
              <a:gd name="adj1" fmla="val 36904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616075" y="5536565"/>
            <a:ext cx="1381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zh-CN" altLang="en-US" sz="4000" b="1" dirty="0">
                <a:solidFill>
                  <a:srgbClr val="C0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议论</a:t>
            </a:r>
            <a:endParaRPr lang="zh-CN" altLang="en-US" sz="4000" b="1" dirty="0">
              <a:solidFill>
                <a:srgbClr val="C0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8" grpId="0"/>
      <p:bldP spid="50189" grpId="0"/>
      <p:bldP spid="50190" grpId="0"/>
      <p:bldP spid="50191" grpId="0"/>
      <p:bldP spid="91141" grpId="0"/>
      <p:bldP spid="3" grpId="0"/>
      <p:bldP spid="4" grpId="0"/>
      <p:bldP spid="10" grpId="0"/>
      <p:bldP spid="18433" grpId="0"/>
      <p:bldP spid="13" grpId="0"/>
      <p:bldP spid="2" grpId="0" bldLvl="0" animBg="1"/>
      <p:bldP spid="7" grpId="0"/>
      <p:bldP spid="9" grpId="0" bldLvl="0" animBg="1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3"/>
          <p:cNvSpPr txBox="1"/>
          <p:nvPr/>
        </p:nvSpPr>
        <p:spPr>
          <a:xfrm>
            <a:off x="4107498" y="27844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一、遇狼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2"/>
          <p:cNvSpPr txBox="1"/>
          <p:nvPr/>
        </p:nvSpPr>
        <p:spPr>
          <a:xfrm>
            <a:off x="1364615" y="1263015"/>
            <a:ext cx="71951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latinLnBrk="1" hangingPunct="1">
              <a:lnSpc>
                <a:spcPct val="100000"/>
              </a:lnSpc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请结合课文思考：课文开篇向我们交代了几大要素？分别是什么？请用原文语句回答。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564890" y="3426460"/>
            <a:ext cx="2162175" cy="28714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lnSpc>
                <a:spcPts val="542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时间：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algn="l" defTabSz="914400">
              <a:lnSpc>
                <a:spcPts val="542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地点：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algn="l" defTabSz="914400">
              <a:lnSpc>
                <a:spcPts val="542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人物：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algn="l" defTabSz="914400">
              <a:lnSpc>
                <a:spcPts val="542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baseline="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起因：</a:t>
            </a:r>
            <a:endParaRPr lang="zh-CN" altLang="en-US" sz="3600" b="1" baseline="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269365" y="4601210"/>
            <a:ext cx="160083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baseline="0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四要素</a:t>
            </a:r>
            <a:endParaRPr lang="zh-CN" altLang="en-US" sz="3600" b="1" baseline="0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112135" y="3702685"/>
            <a:ext cx="291465" cy="2423160"/>
          </a:xfrm>
          <a:prstGeom prst="leftBrace">
            <a:avLst>
              <a:gd name="adj1" fmla="val 36904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08" name="文本框 51207"/>
          <p:cNvSpPr txBox="1"/>
          <p:nvPr/>
        </p:nvSpPr>
        <p:spPr>
          <a:xfrm>
            <a:off x="2221865" y="7746365"/>
            <a:ext cx="13716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贪婪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狡猾</a:t>
            </a:r>
            <a:endParaRPr lang="zh-CN" altLang="en-US" sz="2800" b="1" dirty="0">
              <a:solidFill>
                <a:srgbClr val="FF33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0729" name="Picture 6" descr="http://img.taopic.com/uploads/allimg/140813/235037-140Q31I1555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71903" y="672783"/>
            <a:ext cx="2776537" cy="334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25085" y="3426460"/>
            <a:ext cx="4392295" cy="28714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p>
            <a:pPr marR="0" defTabSz="914400">
              <a:lnSpc>
                <a:spcPts val="542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baseline="0" noProof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晚</a:t>
            </a:r>
            <a:endParaRPr kumimoji="1" lang="zh-CN" altLang="en-US" sz="3600" b="1" baseline="0" noProof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ts val="542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baseline="0" noProof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途中</a:t>
            </a:r>
            <a:endParaRPr kumimoji="1" lang="zh-CN" altLang="en-US" sz="3600" b="1" baseline="0" noProof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ts val="542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baseline="0" noProof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一屠，二狼</a:t>
            </a:r>
            <a:endParaRPr kumimoji="1" lang="zh-CN" altLang="en-US" sz="3600" b="1" baseline="0" noProof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lnSpc>
                <a:spcPts val="542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3600" b="1" baseline="0" noProof="0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一屠晚归，两狼缀行</a:t>
            </a:r>
            <a:endParaRPr kumimoji="1" lang="zh-CN" altLang="en-US" sz="3600" b="1" baseline="0" noProof="0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2226" name="文本框 52225"/>
          <p:cNvSpPr txBox="1"/>
          <p:nvPr/>
        </p:nvSpPr>
        <p:spPr>
          <a:xfrm>
            <a:off x="167005" y="1390015"/>
            <a:ext cx="607822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从“投、复投”等词看，屠户为什么不一次将骨投尽，使两狼并止，由此可以看出这时屠户对“狼”的心态是怎样的？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1445" name="图片 52228" descr="hxx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6320" y="315595"/>
            <a:ext cx="5798820" cy="3551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6" name="文本框 52229"/>
          <p:cNvSpPr txBox="1"/>
          <p:nvPr/>
        </p:nvSpPr>
        <p:spPr>
          <a:xfrm>
            <a:off x="3051175" y="65754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1" name="文本框 52230"/>
          <p:cNvSpPr txBox="1"/>
          <p:nvPr/>
        </p:nvSpPr>
        <p:spPr>
          <a:xfrm>
            <a:off x="2793365" y="4948555"/>
            <a:ext cx="426720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sym typeface="Arial" panose="020B0604020202020204" pitchFamily="34" charset="0"/>
              </a:rPr>
              <a:t>恐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</a:rPr>
              <a:t>惧、退让、幻想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3247708" y="315278"/>
            <a:ext cx="27355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二、惧狼：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CC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6" name="图片 2055" descr="F:\课件\A1_252.gif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tretch>
            <a:fillRect/>
          </a:stretch>
        </p:blipFill>
        <p:spPr>
          <a:xfrm>
            <a:off x="6041390" y="2867660"/>
            <a:ext cx="3886200" cy="290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图片 26632" descr="F:\课件\A1_06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5867400"/>
            <a:ext cx="1555750" cy="943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F:\课件\A1_06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165" y="5867400"/>
            <a:ext cx="1295400" cy="912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狼嚎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2600" y="2867660"/>
            <a:ext cx="619125" cy="61912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3AF4F2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导入新课</a:t>
            </a:r>
            <a:endParaRPr lang="zh-CN" altLang="en-US" sz="4000" b="1" dirty="0">
              <a:solidFill>
                <a:srgbClr val="3AF4F2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9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82295" y="1593215"/>
            <a:ext cx="651002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cs typeface="+mn-cs"/>
              </a:rPr>
              <a:t>请指出描写屠夫心理的句子。</a:t>
            </a:r>
            <a:endParaRPr kumimoji="0" lang="zh-CN" altLang="en-US" sz="3600" b="1" i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cs typeface="+mn-cs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736725" y="2379980"/>
            <a:ext cx="4860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屠大窘,恐前后受其敌</a:t>
            </a:r>
            <a:endParaRPr lang="zh-CN" altLang="en-US" sz="36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073785" y="3234055"/>
            <a:ext cx="804291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cs typeface="+mn-cs"/>
              </a:rPr>
              <a:t>他采取了怎样的行动？(原文回答)</a:t>
            </a:r>
            <a:endParaRPr kumimoji="0" lang="zh-CN" altLang="en-US" sz="3600" b="1" i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cs typeface="+mn-cs"/>
            </a:endParaRPr>
          </a:p>
        </p:txBody>
      </p:sp>
      <p:sp>
        <p:nvSpPr>
          <p:cNvPr id="10" name="Text Box 7"/>
          <p:cNvSpPr txBox="1"/>
          <p:nvPr/>
        </p:nvSpPr>
        <p:spPr>
          <a:xfrm>
            <a:off x="1677353" y="4101148"/>
            <a:ext cx="4592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奔倚其下,弛担持刀</a:t>
            </a:r>
            <a:endParaRPr lang="zh-CN" altLang="en-US" sz="36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141730" y="4969510"/>
            <a:ext cx="735838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571500" marR="0" lvl="0" indent="-5715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中文标题" charset="0"/>
                <a:cs typeface="+mn-cs"/>
              </a:rPr>
              <a:t>狼的表现呢？</a:t>
            </a:r>
            <a:r>
              <a:rPr lang="zh-CN" altLang="en-US" sz="3600" b="1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sym typeface="+mn-ea"/>
              </a:rPr>
              <a:t>(原文回答)</a:t>
            </a:r>
            <a:endParaRPr kumimoji="0" lang="zh-CN" altLang="en-US" sz="3600" b="1" i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中文标题" charset="0"/>
              <a:cs typeface="+mn-cs"/>
            </a:endParaRPr>
          </a:p>
        </p:txBody>
      </p:sp>
      <p:sp>
        <p:nvSpPr>
          <p:cNvPr id="12" name="Text Box 9"/>
          <p:cNvSpPr txBox="1"/>
          <p:nvPr/>
        </p:nvSpPr>
        <p:spPr>
          <a:xfrm>
            <a:off x="1677670" y="5679440"/>
            <a:ext cx="49193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  <a:buClrTx/>
              <a:buSzTx/>
            </a:pPr>
            <a:r>
              <a:rPr lang="zh-CN" altLang="en-US" sz="3600" b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狼不敢前，眈眈相向</a:t>
            </a:r>
            <a:endParaRPr lang="zh-CN" altLang="en-US" sz="3600" b="1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44" name="内容占位符 215043" descr="l3"/>
          <p:cNvPicPr>
            <a:picLocks noGrp="1" noChangeAspect="1"/>
          </p:cNvPicPr>
          <p:nvPr>
            <p:ph sz="quarter" idx="2"/>
          </p:nvPr>
        </p:nvPicPr>
        <p:blipFill>
          <a:blip r:embed="rId1"/>
          <a:stretch>
            <a:fillRect/>
          </a:stretch>
        </p:blipFill>
        <p:spPr>
          <a:xfrm>
            <a:off x="7092315" y="-60960"/>
            <a:ext cx="5137150" cy="3336290"/>
          </a:xfrm>
        </p:spPr>
      </p:pic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3247708" y="31527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三、御狼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bldLvl="0" animBg="1"/>
      <p:bldP spid="10" grpId="0"/>
      <p:bldP spid="11" grpId="0" bldLvl="0" animBg="1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文本框 125953"/>
          <p:cNvSpPr txBox="1"/>
          <p:nvPr/>
        </p:nvSpPr>
        <p:spPr>
          <a:xfrm>
            <a:off x="248920" y="1477010"/>
            <a:ext cx="3855720" cy="44132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ts val="454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请用原文回答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ct val="50000"/>
              </a:spcBef>
            </a:pP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两狼的计谋：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前狼假寐的姿势：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前狼假寐的神态：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4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前狼假寐的目的：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ts val="45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后狼径去的目的：</a:t>
            </a:r>
            <a:endParaRPr lang="zh-CN" altLang="en-US" sz="32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55" name="文本框 125954"/>
          <p:cNvSpPr txBox="1"/>
          <p:nvPr/>
        </p:nvSpPr>
        <p:spPr>
          <a:xfrm>
            <a:off x="2926080" y="2972435"/>
            <a:ext cx="7216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一狼径去，一狼假寐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前后夹击屠夫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56" name="文本框 125955"/>
          <p:cNvSpPr txBox="1"/>
          <p:nvPr/>
        </p:nvSpPr>
        <p:spPr>
          <a:xfrm>
            <a:off x="3791903" y="3555683"/>
            <a:ext cx="2514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犬坐于前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57" name="文本框 125956"/>
          <p:cNvSpPr txBox="1"/>
          <p:nvPr/>
        </p:nvSpPr>
        <p:spPr>
          <a:xfrm>
            <a:off x="3836035" y="4139565"/>
            <a:ext cx="3234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00000"/>
              </a:lnSpc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目似瞑，意暇甚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58" name="文本框 125957"/>
          <p:cNvSpPr txBox="1"/>
          <p:nvPr/>
        </p:nvSpPr>
        <p:spPr>
          <a:xfrm>
            <a:off x="3836035" y="4722813"/>
            <a:ext cx="1446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00000"/>
              </a:lnSpc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诱敌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959" name="文本框 125958"/>
          <p:cNvSpPr txBox="1"/>
          <p:nvPr/>
        </p:nvSpPr>
        <p:spPr>
          <a:xfrm>
            <a:off x="3792220" y="5306695"/>
            <a:ext cx="36239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00000"/>
              </a:lnSpc>
              <a:buClrTx/>
              <a:buSzTx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意将隧入以攻其后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15045" name="内容占位符 215044" descr="l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7560" y="125095"/>
            <a:ext cx="4949190" cy="2626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46" name="内容占位符 215045" descr="l2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030" y="3801745"/>
            <a:ext cx="4871720" cy="3025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3704273" y="296228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00B050"/>
                </a:solidFill>
                <a:uFillTx/>
                <a:latin typeface="Arial" panose="020B0604020202020204" pitchFamily="34" charset="0"/>
              </a:rPr>
              <a:t>四、杀狼</a:t>
            </a:r>
            <a:endParaRPr lang="zh-CN" altLang="en-US" sz="4000" b="1" dirty="0">
              <a:solidFill>
                <a:srgbClr val="00B050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5" grpId="0"/>
      <p:bldP spid="125956" grpId="0"/>
      <p:bldP spid="125957" grpId="0"/>
      <p:bldP spid="125958" grpId="0"/>
      <p:bldP spid="12595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内容占位符 56322"/>
          <p:cNvSpPr>
            <a:spLocks noGrp="1"/>
          </p:cNvSpPr>
          <p:nvPr>
            <p:ph idx="1"/>
          </p:nvPr>
        </p:nvSpPr>
        <p:spPr>
          <a:xfrm>
            <a:off x="1997710" y="1751330"/>
            <a:ext cx="8327390" cy="4810760"/>
          </a:xfrm>
        </p:spPr>
        <p:txBody>
          <a:bodyPr vert="horz" wrap="square" lIns="91440" tIns="45720" rIns="91440" bIns="45720" anchor="t"/>
          <a:p>
            <a:pPr marL="0" indent="0" algn="just" eaLnBrk="1" hangingPunct="1"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“缀行甚远”“并驱如故”等，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表现了狼的贪婪和凶狠；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None/>
            </a:pP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“狼不敢前，眈眈相向”“径去”“犬坐”“目似瞑，意暇甚”“洞其中”等，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algn="just" eaLnBrk="1" hangingPunct="1">
              <a:buClrTx/>
              <a:buSzTx/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表现了狼的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阴险、狡诈、凶残。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 eaLnBrk="1" hangingPunct="1">
              <a:buNone/>
            </a:pP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/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幼圆" pitchFamily="49" charset="-122"/>
            </a:endParaRPr>
          </a:p>
          <a:p>
            <a:pPr algn="just" eaLnBrk="1" hangingPunct="1"/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幼圆" pitchFamily="49" charset="-122"/>
            </a:endParaRPr>
          </a:p>
          <a:p>
            <a:pPr marL="0" indent="0" algn="just" eaLnBrk="1" hangingPunct="1">
              <a:buNone/>
            </a:pPr>
            <a:endParaRPr lang="zh-CN" altLang="en-US" sz="2400" b="1" u="heavy" dirty="0">
              <a:solidFill>
                <a:srgbClr val="0000FF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幼圆" pitchFamily="49" charset="-122"/>
            </a:endParaRPr>
          </a:p>
        </p:txBody>
      </p:sp>
      <p:sp>
        <p:nvSpPr>
          <p:cNvPr id="2" name="标题 56321"/>
          <p:cNvSpPr>
            <a:spLocks noGrp="1"/>
          </p:cNvSpPr>
          <p:nvPr/>
        </p:nvSpPr>
        <p:spPr>
          <a:xfrm>
            <a:off x="2961005" y="593725"/>
            <a:ext cx="5480050" cy="7067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71500" marR="0" lvl="0" indent="-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CC"/>
              </a:buClr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结合文本分析狼的形象</a:t>
            </a:r>
            <a:endParaRPr kumimoji="0" lang="zh-CN" altLang="en-US" sz="3600" b="1" i="0" baseline="0" noProof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009140" y="626110"/>
            <a:ext cx="91579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结合文本分析作者是如何刻画屠户这个形象的？刻画了屠户怎样的形象？</a:t>
            </a:r>
            <a:endParaRPr lang="zh-CN" altLang="en-US" sz="3600" b="1" dirty="0">
              <a:solidFill>
                <a:srgbClr val="00B050"/>
              </a:solidFill>
              <a:uFill>
                <a:solidFill>
                  <a:srgbClr val="0000CC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0945" y="1702435"/>
            <a:ext cx="10753725" cy="5215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ts val="4440"/>
              </a:lnSpc>
              <a:spcBef>
                <a:spcPts val="0"/>
              </a:spcBef>
              <a:buClr>
                <a:srgbClr val="0000CC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惧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投以骨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复投之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等，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   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大窘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恐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，</a:t>
            </a: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顾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奔倚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驰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持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等，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暴起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劈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毙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转视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断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等，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endParaRPr lang="zh-CN" altLang="en-US" sz="3200" b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 algn="just" eaLnBrk="1" hangingPunct="1">
              <a:lnSpc>
                <a:spcPts val="4440"/>
              </a:lnSpc>
              <a:spcBef>
                <a:spcPts val="0"/>
              </a:spcBef>
              <a:buClr>
                <a:srgbClr val="800000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）“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悟</a:t>
            </a:r>
            <a:r>
              <a:rPr lang="zh-CN" altLang="en-US" sz="32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，</a:t>
            </a:r>
            <a:endParaRPr lang="zh-CN" altLang="en-US" sz="3200" b="1" u="heavy" dirty="0">
              <a:solidFill>
                <a:srgbClr val="3333FF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64310" y="2290445"/>
            <a:ext cx="10753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心理和动作描写，表现了屠户的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害怕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心理和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侥幸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心理；</a:t>
            </a:r>
            <a:endParaRPr lang="zh-CN" altLang="en-US" sz="3200" b="1" u="heavy" dirty="0">
              <a:solidFill>
                <a:srgbClr val="3333FF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92855" y="6232525"/>
            <a:ext cx="6501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心理描写，表现了屠夫善于分析。</a:t>
            </a:r>
            <a:endParaRPr lang="zh-CN" altLang="en-US" sz="3200" b="1" u="heavy" dirty="0">
              <a:solidFill>
                <a:srgbClr val="3333FF"/>
              </a:solidFill>
              <a:uFill>
                <a:solidFill>
                  <a:srgbClr val="FF0000"/>
                </a:solidFill>
              </a:uFill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6235" y="2874010"/>
            <a:ext cx="6717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心理描写，表现了屠户的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害怕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心理；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1295" y="4015105"/>
            <a:ext cx="102342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动作描写，表现了屠户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丢掉幻想准备抵抗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的决心和行动，也表现了他的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机智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，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9120" y="5648960"/>
            <a:ext cx="9194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动作描写，表现了屠夫的</a:t>
            </a:r>
            <a:r>
              <a:rPr lang="zh-CN" altLang="en-US" sz="3200" b="1" u="heavy" dirty="0">
                <a:solidFill>
                  <a:srgbClr val="FF0000"/>
                </a:solidFill>
                <a:uFill>
                  <a:solidFill>
                    <a:srgbClr val="3333FF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勇敢机智、果断细心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4"/>
          <p:cNvSpPr/>
          <p:nvPr/>
        </p:nvSpPr>
        <p:spPr>
          <a:xfrm>
            <a:off x="2314258" y="875348"/>
            <a:ext cx="7107237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找出本文的主旨句。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1798955" y="1728153"/>
            <a:ext cx="8593138" cy="2084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狼亦黠矣，而顷刻两毙，禽兽之变诈几何哉？止增笑耳。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（这也是作者的感叹）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1923415" y="4001135"/>
            <a:ext cx="101168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最后一段采用了什么表达方式？有什么作用？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2217420" y="4725035"/>
            <a:ext cx="8944610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议论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作用：总结全文，点明主题（画龙点睛），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buClrTx/>
              <a:buSzTx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耐人寻味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41" name="图片 5140" descr="F:\课件\6.GIF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590" y="386715"/>
            <a:ext cx="3021330" cy="124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14400" y="8120380"/>
            <a:ext cx="8865870" cy="3322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《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济南的冬天</a:t>
            </a: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sym typeface="+mn-ea"/>
              </a:rPr>
              <a:t>首尾呼应</a:t>
            </a:r>
            <a:r>
              <a:rPr sz="1400" b="1" kern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 </a:t>
            </a:r>
            <a:r>
              <a:rPr lang="zh-CN" sz="1400" b="1" kern="0">
                <a:solidFill>
                  <a:srgbClr val="FF0000"/>
                </a:solidFill>
                <a:uFillTx/>
                <a:ea typeface="黑体" panose="02010609060101010101" pitchFamily="49" charset="-122"/>
                <a:sym typeface="+mn-ea"/>
              </a:rPr>
              <a:t>总结全文</a:t>
            </a:r>
            <a:endParaRPr sz="1400" b="1" kern="0">
              <a:solidFill>
                <a:srgbClr val="FF0000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>
              <a:buClr>
                <a:srgbClr val="0033CC"/>
              </a:buClr>
              <a:buSzPct val="70000"/>
              <a:buFont typeface="Wingdings" panose="05000000000000000000" charset="0"/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《雨的四季》结尾：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“</a:t>
            </a:r>
            <a:r>
              <a:rPr lang="zh-CN" sz="1400" b="1" kern="0">
                <a:solidFill>
                  <a:srgbClr val="008000"/>
                </a:solidFill>
                <a:uFillTx/>
                <a:sym typeface="+mn-ea"/>
              </a:rPr>
              <a:t>啊，总是美丽而使人爱恋的雨啊！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”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照应开头，总结全文，点明并深化主旨。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《荷叶母亲》结尾：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结构上点题；内容上点明主旨、深化中心     发人深思     直抒胸臆，赞美母爱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《走一步，再走一步》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：照应文题，总结全文，点明中心，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</a:endParaRPr>
          </a:p>
          <a:p>
            <a:pPr algn="l">
              <a:buNone/>
            </a:pPr>
            <a:r>
              <a:rPr sz="1400" b="1" kern="0">
                <a:solidFill>
                  <a:srgbClr val="0033CC"/>
                </a:solidFill>
                <a:uFillTx/>
                <a:sym typeface="+mn-ea"/>
              </a:rPr>
              <a:t>《猫》：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点题 首尾呼应 总结全文     深化中心 发人深思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《植树的牧羊人》：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照应开头，总结全文，揭示主题。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《赫尔墨斯和雕像者》结尾：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这个故事适用于那些爱慕虚荣而不被人重视的人。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  点明中心  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《蚊子和狮子》结尾：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这故事适用于那些打败过大人物，却被小人物打败的人。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  点明中心  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《狼》：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   点明中心，发人深思，耐人寻味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</a:endParaRPr>
          </a:p>
          <a:p>
            <a:pPr algn="l"/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《说和做--记闻一多先生言行片段》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总结全文，照应题目和开头，深化中心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《阿长与&lt;山海经&gt;》：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总结全文，深化中心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《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陋室铭</a:t>
            </a: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49" charset="-122"/>
                <a:sym typeface="+mn-ea"/>
              </a:rPr>
              <a:t>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结构上呼应前文，总结全文；内容上突出中心，引人深思。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  <a:p>
            <a:pPr algn="l" fontAlgn="auto">
              <a:lnSpc>
                <a:spcPct val="100000"/>
              </a:lnSpc>
              <a:buSzPct val="80000"/>
              <a:buFont typeface="Wingdings" panose="05000000000000000000" charset="0"/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《紫藤萝瀑布》：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总结全文， 照应开头，深化主题，耐人寻味。</a:t>
            </a:r>
            <a:endParaRPr lang="zh-CN" sz="1400" b="1" kern="0">
              <a:solidFill>
                <a:srgbClr val="0033CC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《伟大的悲剧》结尾：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照应文题、总结全文，揭示文章的主旨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49" charset="-122"/>
                <a:sym typeface="+mn-ea"/>
              </a:rPr>
              <a:t>《河中石兽》结尾：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49" charset="-122"/>
                <a:cs typeface="+mn-ea"/>
                <a:sym typeface="+mn-ea"/>
              </a:rPr>
              <a:t>总结全文，点明中心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49" charset="-122"/>
              <a:cs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898015" y="1021080"/>
            <a:ext cx="8609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>
              <a:lnSpc>
                <a:spcPct val="100000"/>
              </a:lnSpc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本文中“狼”显然是个比喻，究竟比喻的是什么呢？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CC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79270" y="2386965"/>
            <a:ext cx="90157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57200" eaLnBrk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聊斋志异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写狐仙鬼怪从来都是讽喻社会的黑暗、腐朽势力的，作者写这部书主要是“批判现实、表达思想”，狼显然讽喻的是当时社会上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像狼一样的恶人、恶势力。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CC"/>
                </a:solidFill>
              </a:u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24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24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129025"/>
          <p:cNvSpPr txBox="1"/>
          <p:nvPr/>
        </p:nvSpPr>
        <p:spPr>
          <a:xfrm>
            <a:off x="2711450" y="692150"/>
            <a:ext cx="7086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eaLnBrk="1" hangingPunct="1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从中我们可以得到什么启示？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5" name="文本框 129026"/>
          <p:cNvSpPr txBox="1"/>
          <p:nvPr/>
        </p:nvSpPr>
        <p:spPr>
          <a:xfrm>
            <a:off x="1661160" y="2176145"/>
            <a:ext cx="32105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）狼的角度：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756" name="文本框 129027"/>
          <p:cNvSpPr txBox="1"/>
          <p:nvPr/>
        </p:nvSpPr>
        <p:spPr>
          <a:xfrm>
            <a:off x="1661160" y="4149725"/>
            <a:ext cx="4020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屠夫的角度：</a:t>
            </a:r>
            <a:endParaRPr lang="zh-CN" altLang="en-US" sz="3600" b="1" dirty="0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9029" name="文本框 129028"/>
          <p:cNvSpPr txBox="1"/>
          <p:nvPr/>
        </p:nvSpPr>
        <p:spPr>
          <a:xfrm>
            <a:off x="3335020" y="2176145"/>
            <a:ext cx="88080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像狼一样的恶人，不论如何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狡诈，终归是自取灭亡。邪不压正。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9030" name="文本框 129029"/>
          <p:cNvSpPr txBox="1"/>
          <p:nvPr/>
        </p:nvSpPr>
        <p:spPr>
          <a:xfrm>
            <a:off x="3057525" y="4149725"/>
            <a:ext cx="88709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对待恶势力，不能存在幻想，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不能妥协让步，必须敢于斗争、善于斗争。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  <a:buClrTx/>
              <a:buSzTx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除恶务尽，要像屠户那样不留后患。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/>
      <p:bldP spid="129030" grpId="0"/>
      <p:bldP spid="74755" grpId="0"/>
      <p:bldP spid="7475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5083175" y="448945"/>
            <a:ext cx="240220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</a:t>
            </a:r>
            <a:r>
              <a:rPr kumimoji="0" lang="zh-CN" altLang="en-US" sz="4000" b="1" kern="1200" cap="none" spc="0" normalizeH="0" baseline="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           </a:t>
            </a:r>
            <a:r>
              <a:rPr kumimoji="0" lang="zh-CN" altLang="en-US" sz="4000" b="1" baseline="0" noProof="1" dirty="0">
                <a:solidFill>
                  <a:srgbClr val="0000CC"/>
                </a:solidFill>
                <a:uFillTx/>
                <a:latin typeface="宋体" panose="02010600030101010101" pitchFamily="2" charset="-122"/>
                <a:sym typeface="Arial" panose="020B0604020202020204" pitchFamily="34" charset="0"/>
              </a:rPr>
              <a:t>主 题</a:t>
            </a:r>
            <a:endParaRPr kumimoji="0" lang="zh-CN" altLang="en-US" sz="4000" b="1" baseline="0" noProof="1" dirty="0">
              <a:solidFill>
                <a:srgbClr val="0000CC"/>
              </a:solidFill>
              <a:uFillTx/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7850" y="1860868"/>
            <a:ext cx="8496300" cy="4323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R="0" defTabSz="914400" eaLnBrk="1" hangingPunct="1">
              <a:lnSpc>
                <a:spcPts val="55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baseline="0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  </a:t>
            </a:r>
            <a:r>
              <a:rPr kumimoji="0" lang="zh-CN" altLang="en-US" sz="4000" b="1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4000" b="1" baseline="0" noProof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本文通过一个屠户智取两狼的故事，揭露了狼的凶残、狡诈而又愚蠢的本性，说明了狼再狡猾也斗不过人，告诫人们对待像狼这样的恶人，既要敢于斗争，又要善于斗争，最后才能取得胜利。</a:t>
            </a:r>
            <a:endParaRPr kumimoji="0" lang="zh-CN" altLang="en-US" sz="4000" b="1" baseline="0" noProof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1847850" y="2130108"/>
            <a:ext cx="8496300" cy="3954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5020"/>
              </a:lnSpc>
              <a:spcBef>
                <a:spcPts val="0"/>
              </a:spcBef>
              <a:buClr>
                <a:srgbClr val="0000CC"/>
              </a:buClr>
              <a:buSzTx/>
              <a:buFont typeface="Wingdings" panose="05000000000000000000" charset="0"/>
              <a:defRPr/>
            </a:pPr>
            <a:r>
              <a:rPr kumimoji="0" lang="en-US" altLang="zh-CN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kumimoji="0" lang="zh-CN" altLang="en-US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故事中，狼是主要“人物”，而屠户是次要人物。因为这个故事虽表现了屠户的机智勇敢和斗争精神，但</a:t>
            </a:r>
            <a:r>
              <a:rPr kumimoji="0" lang="zh-CN" altLang="en-US" sz="3600" b="1" u="heavy" baseline="0" noProof="1" dirty="0">
                <a:solidFill>
                  <a:srgbClr val="FF0000"/>
                </a:solidFill>
                <a:uFill>
                  <a:solidFill>
                    <a:srgbClr val="0000CC"/>
                  </a:solidFill>
                </a:uFill>
                <a:latin typeface="Times New Roman" panose="02020603050405020304" pitchFamily="18" charset="0"/>
                <a:ea typeface="黑体" panose="02010609060101010101" pitchFamily="49" charset="-122"/>
              </a:rPr>
              <a:t>狼的行为是故事主导，其主旨也在于说明狼无论多么狡诈也不是人的对手，终归会为人的勇敢智慧所战胜。</a:t>
            </a:r>
            <a:r>
              <a:rPr kumimoji="0" lang="zh-CN" altLang="en-US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所以狼是主要“人物”。</a:t>
            </a:r>
            <a:endParaRPr kumimoji="0" lang="zh-CN" altLang="en-US" sz="3600" b="1" baseline="0" noProof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4" name="文本框 129025"/>
          <p:cNvSpPr txBox="1"/>
          <p:nvPr/>
        </p:nvSpPr>
        <p:spPr>
          <a:xfrm>
            <a:off x="2087245" y="1287145"/>
            <a:ext cx="8930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本文的主角是狼还是屠户？为什么？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文本框 62465"/>
          <p:cNvSpPr txBox="1"/>
          <p:nvPr/>
        </p:nvSpPr>
        <p:spPr>
          <a:xfrm>
            <a:off x="2065655" y="1644968"/>
            <a:ext cx="8496300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spcBef>
                <a:spcPct val="50000"/>
              </a:spcBef>
              <a:buClr>
                <a:srgbClr val="0000CC"/>
              </a:buClr>
              <a:buSzTx/>
              <a:buFont typeface="Wingdings" panose="05000000000000000000" charset="0"/>
              <a:defRPr/>
            </a:pPr>
            <a:r>
              <a:rPr kumimoji="0" lang="zh-CN" altLang="en-US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推动情节发展，为后文屠户杀狼作铺垫。</a:t>
            </a:r>
            <a:endParaRPr kumimoji="0" lang="zh-CN" altLang="en-US" sz="3600" b="1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39570" y="4470400"/>
            <a:ext cx="9630410" cy="1531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R="0" defTabSz="914400" eaLnBrk="1" hangingPunct="1">
              <a:lnSpc>
                <a:spcPct val="13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         </a:t>
            </a:r>
            <a:r>
              <a:rPr kumimoji="0" lang="zh-CN" altLang="en-US" sz="3600" b="1" baseline="0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一狼诱敌于前，一狼隧入而攻其后，两狼如此合作，其心计与人无异，令人称奇。</a:t>
            </a:r>
            <a:endParaRPr kumimoji="0" lang="zh-CN" altLang="en-US" sz="3600" b="1" baseline="0" noProof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54" name="文本框 129025"/>
          <p:cNvSpPr txBox="1"/>
          <p:nvPr/>
        </p:nvSpPr>
        <p:spPr>
          <a:xfrm>
            <a:off x="2191385" y="899795"/>
            <a:ext cx="89300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麦场在故事情节发展中起什么作用？     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129025"/>
          <p:cNvSpPr txBox="1"/>
          <p:nvPr/>
        </p:nvSpPr>
        <p:spPr>
          <a:xfrm>
            <a:off x="2065655" y="3137535"/>
            <a:ext cx="89300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eaLnBrk="1" hangingPunct="1">
              <a:spcBef>
                <a:spcPct val="50000"/>
              </a:spcBef>
              <a:buClr>
                <a:srgbClr val="0000CC"/>
              </a:buClr>
              <a:buFont typeface="Wingdings" panose="05000000000000000000" charset="0"/>
              <a:buChar char="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“志异”即“记述奇异的故事”，本文的“奇异”表现在何处？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980940293853545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960" y="-48895"/>
            <a:ext cx="12313920" cy="72218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92605" y="1175703"/>
            <a:ext cx="8605838" cy="54394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了解有关蒲松龄和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聊斋志异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的文学常识；熟读课文，疏通文意，理解重点文言词语。                  （重点）</a:t>
            </a:r>
            <a:endParaRPr lang="zh-CN" altLang="en-US" sz="3600" b="1" dirty="0">
              <a:solidFill>
                <a:srgbClr val="3333FF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学习本文叙事简洁、情节曲折紧张的特点；理解文章主旨。        （难点）</a:t>
            </a:r>
            <a:endParaRPr lang="zh-CN" altLang="en-US" sz="3600" b="1" dirty="0">
              <a:solidFill>
                <a:srgbClr val="3333FF"/>
              </a:solidFill>
              <a:uFillTx/>
              <a:latin typeface="楷体_GB2312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、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楷体_GB2312" charset="0"/>
                <a:ea typeface="黑体" panose="02010609060101010101" pitchFamily="49" charset="-122"/>
              </a:rPr>
              <a:t>学习屠户勇敢机智地与邪恶势力做斗争的精神。                  （重点）</a:t>
            </a:r>
            <a:endParaRPr lang="zh-CN" altLang="en-US" sz="3600" b="1" dirty="0">
              <a:solidFill>
                <a:srgbClr val="3333FF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874520" y="1427480"/>
            <a:ext cx="9538335" cy="3753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1、先叙事，后议论。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2、叙事简洁生动，情节曲折。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3、借物喻人，寓意深刻。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sym typeface="+mn-ea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</a:rPr>
              <a:t>运用动作、心理描写刻画狼和人物。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35158" y="523240"/>
            <a:ext cx="37566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和狼有关的成语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4300" y="1529080"/>
            <a:ext cx="11043920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豺狼成性     豺狼当道      豺狼之吻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鬼哭狼嚎     虎狼之势      狼狈不堪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狼狈为奸     狼奔豕突      狼贪虎视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狼吞虎咽     狼心狗肺      </a:t>
            </a:r>
            <a:r>
              <a:rPr lang="zh-CN" altLang="en-US" sz="40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sym typeface="+mn-ea"/>
              </a:rPr>
              <a:t>如狼似虎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  <a:sym typeface="+mn-ea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狼心狗行     狼烟四起      狼眼鼠眉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狼子野心     如狼似虎      引狼入室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  <a:p>
            <a:pPr marL="0" marR="0" lvl="1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sym typeface="+mn-ea"/>
              </a:rPr>
              <a:t>前怕狼，后怕虎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   </a:t>
            </a:r>
            <a:r>
              <a:rPr kumimoji="0" lang="en-US" altLang="zh-CN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……</a:t>
            </a:r>
            <a:r>
              <a:rPr kumimoji="0" lang="zh-CN" altLang="en-US" sz="40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j-ea"/>
                <a:cs typeface="+mn-cs"/>
              </a:rPr>
              <a:t>  </a:t>
            </a:r>
            <a:endParaRPr kumimoji="0" lang="zh-CN" altLang="en-US" sz="40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ea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 Box 3"/>
          <p:cNvSpPr txBox="1"/>
          <p:nvPr/>
        </p:nvSpPr>
        <p:spPr>
          <a:xfrm>
            <a:off x="1604645" y="1723390"/>
            <a:ext cx="97085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、仔细阅读课文，在理解的基础上背诵。</a:t>
            </a:r>
            <a:endParaRPr lang="zh-CN" altLang="en-US" sz="40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、阅读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狼三则</a:t>
            </a:r>
            <a:r>
              <a:rPr lang="en-US" altLang="zh-CN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0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中其余两篇，并说一说读过之后有什么启发。</a:t>
            </a:r>
            <a:endParaRPr lang="zh-CN" altLang="en-US" sz="40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F:\课件\A1_063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165" y="5867400"/>
            <a:ext cx="1295400" cy="912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F:\课件\A1_063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5867400"/>
            <a:ext cx="1295400" cy="912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Text Box 12"/>
          <p:cNvSpPr txBox="1"/>
          <p:nvPr/>
        </p:nvSpPr>
        <p:spPr>
          <a:xfrm>
            <a:off x="3885565" y="1407795"/>
            <a:ext cx="581787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开端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→遇狼→缀行甚远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→惧狼→一止一从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发展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→御狼→眈眈相向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高潮、结局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→杀狼→两狼毙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2"/>
          <p:cNvSpPr txBox="1"/>
          <p:nvPr/>
        </p:nvSpPr>
        <p:spPr>
          <a:xfrm>
            <a:off x="2243455" y="4822825"/>
            <a:ext cx="13747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议论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584643" y="1740218"/>
            <a:ext cx="481013" cy="3654425"/>
          </a:xfrm>
          <a:prstGeom prst="leftBrace">
            <a:avLst/>
          </a:prstGeom>
          <a:ln w="28575">
            <a:solidFill>
              <a:srgbClr val="7030A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669608" y="3201035"/>
            <a:ext cx="708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狼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9430385" y="1740535"/>
            <a:ext cx="434975" cy="3627438"/>
          </a:xfrm>
          <a:prstGeom prst="righ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9971405" y="2552700"/>
            <a:ext cx="24936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敢于斗争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善于斗争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3618230" y="1740535"/>
            <a:ext cx="264795" cy="2749550"/>
          </a:xfrm>
          <a:prstGeom prst="leftBrace">
            <a:avLst/>
          </a:prstGeom>
          <a:ln w="3810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 Box 12"/>
          <p:cNvSpPr txBox="1"/>
          <p:nvPr/>
        </p:nvSpPr>
        <p:spPr>
          <a:xfrm>
            <a:off x="2132965" y="2792730"/>
            <a:ext cx="1154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记叙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板 书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12"/>
          <p:cNvSpPr txBox="1"/>
          <p:nvPr/>
        </p:nvSpPr>
        <p:spPr>
          <a:xfrm>
            <a:off x="3958590" y="4930140"/>
            <a:ext cx="20453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/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止增笑耳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 bldLvl="0" animBg="1"/>
      <p:bldP spid="20" grpId="0"/>
      <p:bldP spid="4" grpId="0" bldLvl="0" animBg="1"/>
      <p:bldP spid="22" grpId="0"/>
      <p:bldP spid="17" grpId="0" bldLvl="0" animBg="1"/>
      <p:bldP spid="2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382395" y="887413"/>
            <a:ext cx="9427210" cy="61442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eaLnBrk="1" latinLnBrk="1" hangingPunct="1">
              <a:lnSpc>
                <a:spcPts val="47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、文学常识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填空。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4720"/>
              </a:lnSpc>
            </a:pP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472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）《狼》的作者是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，一字剑臣，别号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，世称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朝著名文学家。本文选自文言短篇小说集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4720"/>
              </a:lnSpc>
            </a:pP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472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）《聊斋志异》中的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聊斋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是作者的  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名；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志异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的意思是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4720"/>
              </a:lnSpc>
            </a:pP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7280" y="2045970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蒲松龄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3640" y="2121535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留仙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6460" y="2691130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柳泉居士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1495" y="2691130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聊斋先生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6265" y="3222625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清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3050" y="5657215"/>
            <a:ext cx="2157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书斋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7090" y="5657215"/>
            <a:ext cx="4065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记述奇异的故事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1810" y="3867785"/>
            <a:ext cx="3262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《聊斋志异》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2" grpId="0"/>
      <p:bldP spid="4" grpId="0"/>
      <p:bldP spid="8" grpId="0"/>
      <p:bldP spid="9" grpId="0"/>
      <p:bldP spid="1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382395" y="1376680"/>
            <a:ext cx="94272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eaLnBrk="1" latinLnBrk="1" hangingPunct="1"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、天空。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ct val="15000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）全文叙事部分按其情节可分为四层，即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。议论部分可以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二字来概括。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ct val="150000"/>
              </a:lnSpc>
            </a:pP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0350" y="3176905"/>
            <a:ext cx="1437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遇狼</a:t>
            </a:r>
            <a:endParaRPr lang="zh-CN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0385" y="3177540"/>
            <a:ext cx="1437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惧狼</a:t>
            </a:r>
            <a:endParaRPr lang="zh-CN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0275" y="3176905"/>
            <a:ext cx="1437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御狼</a:t>
            </a:r>
            <a:endParaRPr lang="zh-CN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00165" y="3177540"/>
            <a:ext cx="1437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杀狼</a:t>
            </a:r>
            <a:endParaRPr lang="zh-CN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0350" y="3993515"/>
            <a:ext cx="1437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议狼</a:t>
            </a:r>
            <a:endParaRPr lang="zh-CN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5" grpId="0"/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42" name="矩形 34841"/>
          <p:cNvSpPr/>
          <p:nvPr/>
        </p:nvSpPr>
        <p:spPr>
          <a:xfrm>
            <a:off x="1090295" y="944245"/>
            <a:ext cx="9427210" cy="55492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 algn="l" eaLnBrk="1" latinLnBrk="1" hangingPunct="1">
              <a:lnSpc>
                <a:spcPts val="5320"/>
              </a:lnSpc>
            </a:pP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、根据提示，写出文中的原句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“乃悟前狼假寐”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假寐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是指：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）表现狼阴险狡猾的句子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</a:t>
            </a:r>
            <a:r>
              <a:rPr lang="zh-CN"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</a:t>
            </a:r>
            <a:r>
              <a:rPr lang="zh-CN"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lang="zh-CN" altLang="en-US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）点明故事主旨的句子是：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</a:t>
            </a:r>
            <a:r>
              <a:rPr lang="zh-CN" sz="3600" b="1">
                <a:solidFill>
                  <a:srgbClr val="0000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l" eaLnBrk="1" latinLnBrk="1" hangingPunct="1">
              <a:lnSpc>
                <a:spcPts val="5320"/>
              </a:lnSpc>
            </a:pP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</a:t>
            </a:r>
            <a:r>
              <a:rPr sz="3600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</a:t>
            </a:r>
            <a:endParaRPr lang="zh-CN" sz="3600" b="1">
              <a:solidFill>
                <a:srgbClr val="0000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6505" y="2322830"/>
            <a:ext cx="41681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目似瞑，意暇甚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23950" y="3053080"/>
            <a:ext cx="99447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         </a:t>
            </a: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一狼径去，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其一犬坐于前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00" y="3710305"/>
            <a:ext cx="4151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目似瞑，意暇甚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50645" y="5096510"/>
            <a:ext cx="92348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     </a:t>
            </a: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狼亦黠矣，而顷刻两毙，禽兽之变诈几何哉？止增笑耳。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50645" y="3710305"/>
            <a:ext cx="93376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</a:pPr>
            <a:r>
              <a:rPr lang="en-US" altLang="zh-CN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                                                    </a:t>
            </a: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意将隧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入以攻其后也</a:t>
            </a:r>
            <a:endParaRPr lang="zh-CN" altLang="en-US" sz="360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2212023" y="584518"/>
            <a:ext cx="59207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、解释下划线词语的意思。</a:t>
            </a:r>
            <a:endParaRPr lang="zh-CN" altLang="en-US"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699" name="Text Box 3"/>
          <p:cNvSpPr txBox="1"/>
          <p:nvPr/>
        </p:nvSpPr>
        <p:spPr>
          <a:xfrm>
            <a:off x="1360488" y="1556703"/>
            <a:ext cx="4086225" cy="5077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有剩骨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缀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行甚远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一狼仍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恐前后受其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敌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顾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野有麦场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6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弛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担持刀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一狼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径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8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屠自后断其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股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9</a:t>
            </a:r>
            <a:r>
              <a:rPr lang="zh-CN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狼亦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黠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5447030" y="1556703"/>
            <a:ext cx="3396615" cy="50774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止”通“只”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连接、紧跟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跟从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攻击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回头看，看见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放下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径直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大腿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x-none" sz="36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狡猾</a:t>
            </a:r>
            <a:endParaRPr lang="en-US" altLang="x-none" sz="3600" b="1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7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7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7" name="Text Box 7"/>
          <p:cNvSpPr txBox="1"/>
          <p:nvPr/>
        </p:nvSpPr>
        <p:spPr>
          <a:xfrm>
            <a:off x="938530" y="1820228"/>
            <a:ext cx="4526280" cy="4246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en-US" altLang="x-none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、并驱如故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x-none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、其一犬坐于前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x-none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、目似瞑，意暇甚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x-none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、一狼洞其中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x-none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3600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、禽兽之变诈几何哉</a:t>
            </a:r>
            <a:endParaRPr lang="zh-CN" altLang="en-US" sz="3600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0736" name="Text Box 16"/>
          <p:cNvSpPr txBox="1"/>
          <p:nvPr/>
        </p:nvSpPr>
        <p:spPr>
          <a:xfrm>
            <a:off x="3900170" y="1820228"/>
            <a:ext cx="8183880" cy="42462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像原来一样一起追赶。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其中一只狼像狗一样蹲坐在前面。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眼睛好像闭起来，神情悠闲得很。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一只狼在它（柴堆）中间打洞。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禽兽的欺骗手段能有多少啊？</a:t>
            </a:r>
            <a:endParaRPr lang="zh-CN" altLang="en-US" sz="3600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9210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8" name="Text Box 2"/>
          <p:cNvSpPr txBox="1"/>
          <p:nvPr/>
        </p:nvSpPr>
        <p:spPr>
          <a:xfrm>
            <a:off x="2476818" y="735648"/>
            <a:ext cx="59207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sz="3600" b="1" dirty="0">
                <a:solidFill>
                  <a:srgbClr val="0000CC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5、用现代汉语解说下列语句</a:t>
            </a:r>
            <a:endParaRPr sz="3600" b="1" dirty="0">
              <a:solidFill>
                <a:srgbClr val="0000CC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123921301,719111329&amp;fm=21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" y="862330"/>
            <a:ext cx="6374130" cy="5920740"/>
          </a:xfrm>
          <a:prstGeom prst="rect">
            <a:avLst/>
          </a:prstGeom>
        </p:spPr>
      </p:pic>
      <p:sp>
        <p:nvSpPr>
          <p:cNvPr id="17413" name="矩形 17412"/>
          <p:cNvSpPr/>
          <p:nvPr/>
        </p:nvSpPr>
        <p:spPr>
          <a:xfrm>
            <a:off x="6956425" y="2059305"/>
            <a:ext cx="4747895" cy="195834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21001">
                      <a:srgbClr val="0819FB">
                        <a:alpha val="100000"/>
                      </a:srgbClr>
                    </a:gs>
                    <a:gs pos="35001">
                      <a:srgbClr val="1A8D48">
                        <a:alpha val="100000"/>
                      </a:srgbClr>
                    </a:gs>
                    <a:gs pos="52000">
                      <a:srgbClr val="FFFF00">
                        <a:alpha val="100000"/>
                      </a:srgbClr>
                    </a:gs>
                    <a:gs pos="73000">
                      <a:srgbClr val="EE3F17">
                        <a:alpha val="100000"/>
                      </a:srgbClr>
                    </a:gs>
                    <a:gs pos="88000">
                      <a:srgbClr val="E81766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隶书" charset="0"/>
                <a:ea typeface="隶书" charset="0"/>
              </a:rPr>
              <a:t>再见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21001">
                    <a:srgbClr val="0819FB">
                      <a:alpha val="100000"/>
                    </a:srgbClr>
                  </a:gs>
                  <a:gs pos="35001">
                    <a:srgbClr val="1A8D48">
                      <a:alpha val="100000"/>
                    </a:srgbClr>
                  </a:gs>
                  <a:gs pos="52000">
                    <a:srgbClr val="FFFF00">
                      <a:alpha val="100000"/>
                    </a:srgbClr>
                  </a:gs>
                  <a:gs pos="73000">
                    <a:srgbClr val="EE3F17">
                      <a:alpha val="100000"/>
                    </a:srgbClr>
                  </a:gs>
                  <a:gs pos="88000">
                    <a:srgbClr val="E81766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5" name="矩形 20484"/>
          <p:cNvSpPr/>
          <p:nvPr/>
        </p:nvSpPr>
        <p:spPr>
          <a:xfrm>
            <a:off x="4667250" y="51435"/>
            <a:ext cx="7462520" cy="69545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ts val="4460"/>
              </a:lnSpc>
              <a:spcBef>
                <a:spcPts val="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蒲松龄(1640—1715)，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字留仙，号柳泉居士，世称聊斋先生，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山东人山东淄川(今淄博市)人，是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我国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清代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著名的文学家。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latinLnBrk="1" hangingPunct="1">
              <a:lnSpc>
                <a:spcPts val="4460"/>
              </a:lnSpc>
              <a:spcBef>
                <a:spcPts val="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他自幼勤学、聪敏，但一生考场不利，自学成才，在家乡设馆教书，创作了许多鬼怪故事，后来汇编成书，就是《聊斋志异》。 </a:t>
            </a:r>
            <a:endParaRPr lang="zh-CN" altLang="en-US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latinLnBrk="1" hangingPunct="1">
              <a:lnSpc>
                <a:spcPts val="4460"/>
              </a:lnSpc>
              <a:spcBef>
                <a:spcPts val="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“聊斋”是作者的书房名，“志”是记述的意思，“异”指奇异的故事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《聊斋志异》是一部</a:t>
            </a:r>
            <a:r>
              <a:rPr lang="zh-CN" altLang="en-US" sz="3600" b="1" u="heavy" dirty="0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</a:rPr>
              <a:t>文言短篇志怪小说集</a:t>
            </a:r>
            <a:r>
              <a:rPr lang="zh-CN" altLang="en-US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634" name="图片 19471" descr="AA004420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2822258"/>
            <a:ext cx="3168650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2" descr="F:\人教新课标初中语文7年级下册\30 狼\图片\蒲松龄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" y="735013"/>
            <a:ext cx="3952875" cy="595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文本框 20493"/>
          <p:cNvSpPr txBox="1"/>
          <p:nvPr/>
        </p:nvSpPr>
        <p:spPr>
          <a:xfrm>
            <a:off x="4638675" y="28575"/>
            <a:ext cx="3420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聊斋志异</a:t>
            </a:r>
            <a:r>
              <a:rPr lang="en-US" altLang="zh-CN" sz="3600" b="1" dirty="0">
                <a:solidFill>
                  <a:srgbClr val="00B05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3600" b="1" dirty="0">
              <a:solidFill>
                <a:srgbClr val="00B05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2" name="文本框 20494"/>
          <p:cNvSpPr txBox="1"/>
          <p:nvPr/>
        </p:nvSpPr>
        <p:spPr>
          <a:xfrm>
            <a:off x="700405" y="641985"/>
            <a:ext cx="10953115" cy="6295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latinLnBrk="1" hangingPunct="1">
              <a:lnSpc>
                <a:spcPct val="100000"/>
              </a:lnSpc>
            </a:pP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《聊斋志异》是蒲松龄的代表作，在他40岁左右已基本完成，此后不断有所增补和修改。</a:t>
            </a:r>
            <a:endParaRPr lang="zh-CN" altLang="en-US" sz="3600" b="1" kern="0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eaLnBrk="1" latinLnBrk="1" hangingPunct="1">
              <a:lnSpc>
                <a:spcPct val="100000"/>
              </a:lnSpc>
            </a:pP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《聊斋志异》有短篇小说491篇。题材大多来自民间和下层知识分子的传说。多数故事通过描写妖狐神鬼来反映现实的社会生活，或揭露官府黑暗，或批判科举弊端，或表达婚姻自由。                </a:t>
            </a:r>
            <a:endParaRPr lang="zh-CN" altLang="en-US" sz="3600" b="1" kern="0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eaLnBrk="1" latinLnBrk="1" hangingPunct="1">
              <a:lnSpc>
                <a:spcPct val="100000"/>
              </a:lnSpc>
            </a:pP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《聊斋志异》的语言简练，描写细腻，故事曲折离奇，人物形象鲜明生动。具有较高的艺术成就。如</a:t>
            </a:r>
            <a:endParaRPr lang="zh-CN" altLang="en-US" sz="3600" b="1" kern="0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eaLnBrk="1" latinLnBrk="1" hangingPunct="1">
              <a:lnSpc>
                <a:spcPct val="100000"/>
              </a:lnSpc>
            </a:pP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《聂小倩》《画皮》《促织》《崂山道士》《席方平》等。</a:t>
            </a:r>
            <a:endParaRPr lang="zh-CN" altLang="en-US" sz="3600" b="1" kern="0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R="0" lvl="0" algn="l" defTabSz="914400" rtl="0" eaLnBrk="1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defRPr/>
            </a:pP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有很多篇目已改编成电影电视，为大家所熟悉。</a:t>
            </a:r>
            <a:r>
              <a:rPr lang="zh-CN" altLang="en-US" sz="3600" b="1" kern="0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</a:t>
            </a:r>
            <a:endParaRPr lang="zh-CN" altLang="en-US" sz="3600" b="1" kern="0" dirty="0">
              <a:solidFill>
                <a:srgbClr val="3333FF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Picture 5" descr="xian15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" y="1261745"/>
            <a:ext cx="6842125" cy="4770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255510" y="1383665"/>
            <a:ext cx="4968240" cy="5008245"/>
          </a:xfrm>
        </p:spPr>
        <p:txBody>
          <a:bodyPr vert="horz" wrap="square" lIns="91440" tIns="45720" rIns="91440" bIns="45720" numCol="1" anchor="t" anchorCtr="0" compatLnSpc="1"/>
          <a:p>
            <a:pPr marL="0" marR="0" lvl="0" indent="0" algn="l" defTabSz="914400" rtl="0" eaLnBrk="1" latinLnBrk="0" hangingPunct="1">
              <a:lnSpc>
                <a:spcPts val="4640"/>
              </a:lnSpc>
              <a:spcBef>
                <a:spcPts val="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lang="en-US" altLang="zh-CN" sz="4000" b="1" dirty="0">
                <a:solidFill>
                  <a:srgbClr val="FF3300"/>
                </a:solidFill>
                <a:uFillTx/>
                <a:latin typeface="楷体" panose="02010609060101010101" pitchFamily="49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宋体" panose="02010600030101010101" pitchFamily="2" charset="-122"/>
                <a:sym typeface="+mn-ea"/>
              </a:rPr>
              <a:t>相传蒲松龄曾摆过一个茶摊，为过往路人提供休息解渴之地，但是路人需要留下一个故事，久而久之，蒲松龄搜集了如此丰富的资料，写成了此书。 </a:t>
            </a:r>
            <a:endParaRPr kumimoji="0" lang="zh-CN" altLang="en-US" sz="4000" b="1" i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幼圆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28734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4833" r="-117" b="10786"/>
          <a:stretch>
            <a:fillRect/>
          </a:stretch>
        </p:blipFill>
        <p:spPr>
          <a:xfrm>
            <a:off x="-9525" y="-6350"/>
            <a:ext cx="12298045" cy="6910070"/>
          </a:xfrm>
          <a:prstGeom prst="rect">
            <a:avLst/>
          </a:prstGeom>
        </p:spPr>
      </p:pic>
      <p:sp>
        <p:nvSpPr>
          <p:cNvPr id="11268" name="矩形 4"/>
          <p:cNvSpPr/>
          <p:nvPr/>
        </p:nvSpPr>
        <p:spPr>
          <a:xfrm>
            <a:off x="8365173" y="4809173"/>
            <a:ext cx="385572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蒲松龄纪念馆</a:t>
            </a:r>
            <a:endParaRPr lang="zh-CN" altLang="en-US" sz="48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SHOW3D_LOOP" val="V=Package1\\S=None\\D=4\\O=None\\E=0\\H=6\\L=1\\A=0\\C=0\\"/>
</p:tagLst>
</file>

<file path=ppt/tags/tag2.xml><?xml version="1.0" encoding="utf-8"?>
<p:tagLst xmlns:p="http://schemas.openxmlformats.org/presentationml/2006/main">
  <p:tag name="SHOW3D_LOOP" val="V=Package1\\S=None\\D=4\\O=None\\E=0\\H=6\\L=1\\A=0\\C=0\\"/>
</p:tagLst>
</file>

<file path=ppt/tags/tag3.xml><?xml version="1.0" encoding="utf-8"?>
<p:tagLst xmlns:p="http://schemas.openxmlformats.org/presentationml/2006/main">
  <p:tag name="KSO_WM_UNIT_PRESET_TEXT_INDEX" val="0"/>
  <p:tag name="KSO_WM_UNIT_PRESET_TEXT_LEN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OneParaText2_5*f*1"/>
  <p:tag name="KSO_WM_TEMPLATE_CATEGORY" val="OneParaText"/>
  <p:tag name="KSO_WM_TEMPLATE_INDEX" val="2"/>
  <p:tag name="KSO_WM_UNIT_LAYERLEVEL" val="1"/>
  <p:tag name="KSO_WM_TAG_VERSION" val="1.0"/>
  <p:tag name="KSO_WM_BEAUTIFY_FLAG" val="#wm#"/>
  <p:tag name="KSO_WM_UNIT_TEXTBOXSTYLE_GUID" val="{e698100b-717c-402c-b279-aeecae74d05b}"/>
  <p:tag name="KSO_WM_UNIT_TEXTBOXSTYLE_INDEX" val="5"/>
  <p:tag name="KSO_WM_UNIT_TEXTBOXSTYLE_TYPE" val="OneParaTitle"/>
</p:tagLst>
</file>

<file path=ppt/tags/tag4.xml><?xml version="1.0" encoding="utf-8"?>
<p:tagLst xmlns:p="http://schemas.openxmlformats.org/presentationml/2006/main">
  <p:tag name="SHOW3D_LOOP" val="V=Package1\\S=None\\D=4\\O=None\\E=0\\H=6\\L=1\\A=0\\C=0\\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7007</Words>
  <Application>WPS 演示</Application>
  <PresentationFormat>全屏显示(4:3)</PresentationFormat>
  <Paragraphs>861</Paragraphs>
  <Slides>59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59</vt:i4>
      </vt:variant>
      <vt:variant>
        <vt:lpstr>自定义放映</vt:lpstr>
      </vt:variant>
      <vt:variant>
        <vt:i4>1</vt:i4>
      </vt:variant>
    </vt:vector>
  </HeadingPairs>
  <TitlesOfParts>
    <vt:vector size="86" baseType="lpstr">
      <vt:lpstr>Arial</vt:lpstr>
      <vt:lpstr>宋体</vt:lpstr>
      <vt:lpstr>Wingdings</vt:lpstr>
      <vt:lpstr>Times New Roman</vt:lpstr>
      <vt:lpstr>Garamond</vt:lpstr>
      <vt:lpstr>Tahoma</vt:lpstr>
      <vt:lpstr>黑体</vt:lpstr>
      <vt:lpstr>楷体_GB2312</vt:lpstr>
      <vt:lpstr>新宋体</vt:lpstr>
      <vt:lpstr>楷体</vt:lpstr>
      <vt:lpstr>幼圆</vt:lpstr>
      <vt:lpstr>微软雅黑</vt:lpstr>
      <vt:lpstr>Arial Unicode MS</vt:lpstr>
      <vt:lpstr>_x000B__x000C_</vt:lpstr>
      <vt:lpstr>Segoe Print</vt:lpstr>
      <vt:lpstr>+中文标题</vt:lpstr>
      <vt:lpstr>Wingdings</vt:lpstr>
      <vt:lpstr>华文新魏</vt:lpstr>
      <vt:lpstr>华文新魏</vt:lpstr>
      <vt:lpstr>幼圆</vt:lpstr>
      <vt:lpstr>Calibri</vt:lpstr>
      <vt:lpstr>楷体_GB2312</vt:lpstr>
      <vt:lpstr>Segoe UI</vt:lpstr>
      <vt:lpstr>隶书</vt:lpstr>
      <vt:lpstr>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蒲松龄落第自勉联</vt:lpstr>
      <vt:lpstr>PowerPoint 演示文稿</vt:lpstr>
      <vt:lpstr>PowerPoint 演示文稿</vt:lpstr>
      <vt:lpstr>原则：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soft.netnest.com.cn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狼   专题</dc:title>
  <dc:creator>软件仓库</dc:creator>
  <cp:lastModifiedBy>Administrator</cp:lastModifiedBy>
  <cp:revision>140</cp:revision>
  <dcterms:created xsi:type="dcterms:W3CDTF">2006-11-17T13:53:00Z</dcterms:created>
  <dcterms:modified xsi:type="dcterms:W3CDTF">2019-09-12T15:16:08Z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