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2"/>
  </p:sldMasterIdLst>
  <p:notesMasterIdLst>
    <p:notesMasterId r:id="rId33"/>
  </p:notesMasterIdLst>
  <p:handoutMasterIdLst>
    <p:handoutMasterId r:id="rId34"/>
  </p:handoutMasterIdLst>
  <p:sldIdLst>
    <p:sldId id="427" r:id="rId3"/>
    <p:sldId id="474" r:id="rId4"/>
    <p:sldId id="488" r:id="rId5"/>
    <p:sldId id="489" r:id="rId6"/>
    <p:sldId id="491" r:id="rId7"/>
    <p:sldId id="490" r:id="rId8"/>
    <p:sldId id="492" r:id="rId9"/>
    <p:sldId id="493" r:id="rId10"/>
    <p:sldId id="494" r:id="rId11"/>
    <p:sldId id="495" r:id="rId12"/>
    <p:sldId id="496" r:id="rId13"/>
    <p:sldId id="497" r:id="rId14"/>
    <p:sldId id="498" r:id="rId15"/>
    <p:sldId id="499" r:id="rId16"/>
    <p:sldId id="500" r:id="rId17"/>
    <p:sldId id="501" r:id="rId18"/>
    <p:sldId id="502" r:id="rId19"/>
    <p:sldId id="503" r:id="rId20"/>
    <p:sldId id="504" r:id="rId21"/>
    <p:sldId id="505" r:id="rId22"/>
    <p:sldId id="506" r:id="rId23"/>
    <p:sldId id="507" r:id="rId24"/>
    <p:sldId id="508" r:id="rId25"/>
    <p:sldId id="509" r:id="rId26"/>
    <p:sldId id="510" r:id="rId27"/>
    <p:sldId id="511" r:id="rId28"/>
    <p:sldId id="512" r:id="rId29"/>
    <p:sldId id="513" r:id="rId30"/>
    <p:sldId id="514" r:id="rId31"/>
    <p:sldId id="515" r:id="rId3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40">
          <p15:clr>
            <a:srgbClr val="A4A3A4"/>
          </p15:clr>
        </p15:guide>
        <p15:guide id="2" pos="284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778" y="67"/>
      </p:cViewPr>
      <p:guideLst>
        <p:guide orient="horz" pos="1940"/>
        <p:guide pos="284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2020/2/21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NULL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25855" y="847090"/>
            <a:ext cx="6759575" cy="560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660"/>
              </a:lnSpc>
            </a:pPr>
            <a:r>
              <a:rPr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考点跟踪训练10　古诗词单篇阅读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25450" y="1825625"/>
            <a:ext cx="8251190" cy="4546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386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1．阅读下面这首古诗，回答后面的题目。</a:t>
            </a:r>
          </a:p>
          <a:p>
            <a:pPr algn="l">
              <a:lnSpc>
                <a:spcPts val="386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              九日寄子约</a:t>
            </a:r>
            <a:r>
              <a:rPr lang="zh-CN" altLang="en-US" baseline="30000">
                <a:solidFill>
                  <a:schemeClr val="tx1"/>
                </a:solidFill>
                <a:uFillTx/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①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ctr">
              <a:lnSpc>
                <a:spcPts val="386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[明]皇甫汸</a:t>
            </a:r>
          </a:p>
          <a:p>
            <a:pPr algn="ctr">
              <a:lnSpc>
                <a:spcPts val="386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漫有登高兴，兼当望远何？</a:t>
            </a:r>
          </a:p>
          <a:p>
            <a:pPr algn="ctr">
              <a:lnSpc>
                <a:spcPts val="386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对花惊白发，见雁忆黄河</a:t>
            </a:r>
            <a:r>
              <a:rPr lang="zh-CN" altLang="en-US" baseline="30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algn="ctr">
              <a:lnSpc>
                <a:spcPts val="386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乱后书来少，霜前木落多。</a:t>
            </a:r>
          </a:p>
          <a:p>
            <a:pPr algn="ctr">
              <a:lnSpc>
                <a:spcPts val="386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不堪羁宦</a:t>
            </a:r>
            <a:r>
              <a:rPr lang="zh-CN" altLang="en-US" baseline="3000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日，同是阻干戈。</a:t>
            </a:r>
          </a:p>
          <a:p>
            <a:pPr algn="l">
              <a:lnSpc>
                <a:spcPts val="3860"/>
              </a:lnSpc>
            </a:pPr>
            <a:r>
              <a:rPr lang="zh-CN" altLang="en-US">
                <a:latin typeface="仿宋_GB2312" panose="02010609030101010101" charset="-122"/>
                <a:ea typeface="仿宋_GB2312" panose="02010609030101010101" charset="-122"/>
                <a:cs typeface="微软雅黑" panose="020B0503020204020204" charset="-122"/>
              </a:rPr>
              <a:t> 【注释】①子约：即皇甫濂，作者之弟。②黄河：代指故乡。③羁宦：离家在外地做官。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3110" y="951230"/>
            <a:ext cx="7773035" cy="1296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(1)枫树是不会开花的，诗人却说“青枫初着花”，你如何理解？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17855" y="2367280"/>
            <a:ext cx="790829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</a:t>
            </a: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因为初秋时节，部分青色的枫叶逐渐变红，远远望去，就像是树叶上开出红红的花儿。(或：作者这样写，生动形象地描绘出初秋时节，江枫一片青色树叶中点缀着红色树叶的美景。)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17855" y="1016000"/>
            <a:ext cx="790829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</a:t>
            </a: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【解析】本题考查古诗的语言欣赏能力。需要借助想象，在脑海里浮现画面，并对画面进行描绘。结合全诗，可以看出这是初秋时节，江上青色的枫叶已初现红色，诗句用了比喻的写法，将红色的枫叶比作花，给人一种初秋枫叶渐红的美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0230" y="702945"/>
            <a:ext cx="8002905" cy="1296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(2)本诗表现了作者怎样的心境？请结合诗句简要分析。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69595" y="1863090"/>
            <a:ext cx="8063230" cy="4009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l">
              <a:lnSpc>
                <a:spcPct val="13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</a:t>
            </a: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示例：诗人既有淡淡的思乡愁绪，又有看到景色后的开朗宽松的心境。诗人原本有思乡愁绪，尾联“秋怀”一词，即心底的忧愁，流露出作者在离家千里，身在旅途中的忧愁情感。但江行所见之景清新幽美，使其心境也逐渐变得开朗旷达起来。尾联写心底的忧愁已被风吹尽，在那滨水之处(或：沧洲)每年也可以欣赏到江上的大好风光，即为明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7840" y="798195"/>
            <a:ext cx="825119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5．阅读下面这首古诗，回答后面的题目。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戏题盘石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[唐]王　维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可怜 盘石临泉水，复有垂杨拂酒杯。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若道春风不解意，何因吹送落花来。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仿宋_GB2312" panose="02010609030101010101" charset="-122"/>
                <a:ea typeface="仿宋_GB2312" panose="02010609030101010101" charset="-122"/>
                <a:cs typeface="微软雅黑" panose="020B0503020204020204" charset="-122"/>
                <a:sym typeface="+mn-ea"/>
              </a:rPr>
              <a:t>【注释】可怜：可爱。</a:t>
            </a:r>
          </a:p>
        </p:txBody>
      </p:sp>
      <p:pic>
        <p:nvPicPr>
          <p:cNvPr id="2" name="图片 -2147482607" descr="注-楷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2407285" y="2795905"/>
            <a:ext cx="283210" cy="2832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0245" y="993775"/>
            <a:ext cx="8002905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(1)适当想象，描绘一、二两句的画面。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40385" y="1880235"/>
            <a:ext cx="806323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</a:t>
            </a: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在清澈的泉水上面，一块如席子般大小的巨石矗立着。春风习习，绿杨飞舞在岸边，垂于巨石之畔，不时飘拂过高高举起的酒杯。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0245" y="993775"/>
            <a:ext cx="8002905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(2)从修辞的角度赏析三、四两句。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40385" y="1880235"/>
            <a:ext cx="806323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</a:t>
            </a: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三、四两句诗歌采用了反问和拟人的修辞手法。诗人反问说如果春风不解人意的话，为什么又要吹送落花来？这同时也是拟人，春风更是善解人意，为独酌之人送来落花助兴。这两句诗写出了诗人陶醉于山间盘石的独得意趣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7840" y="798195"/>
            <a:ext cx="825119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6．阅读下面的小令，回答后面的题目。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凭阑人·金陵道中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[元]乔　吉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瘦马驮诗天一涯，倦鸟呼愁村数家。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扑头飞柳花，与人添鬓华。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(1)这首小令描绘的“诗人”是一个怎样的形象？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91820" y="4864735"/>
            <a:ext cx="806323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l"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沦落天涯、孤寂愁苦(或：倦于漂泊、羁旅思乡；或：落魄困顿的倦客游子)的形象。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6280" y="822960"/>
            <a:ext cx="8002905" cy="1296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(2)任选一个角度(语言、写法、构思)，对该作品进行赏析。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40385" y="2119630"/>
            <a:ext cx="806323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</a:t>
            </a: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示例一：语言：①用语奇特，精练传神，以“瘦”状马，以“倦”绘鸟，言简义丰，以形传神。②诗用马“驮”，愁由鸟“呼”，柳花“添”人鬓华，运用拟人手法，化无情为有情，生动形象地表现了“诗人”的愁苦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40385" y="931545"/>
            <a:ext cx="806323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l">
              <a:lnSpc>
                <a:spcPct val="150000"/>
              </a:lnSpc>
            </a:pPr>
            <a:r>
              <a:rPr lang="en-US" altLang="zh-CN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</a:t>
            </a: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示例二：写法：①衬托。人物的落魄困顿，孤寂悲凉，乡思愁绪，均是通过对“马”“鸟”“柳花”的描写烘托出来，含蓄蕴藉。②白描。小令语言不尚藻饰，质朴自然，却能将景物、人物形象表现得栩栩如生，鲜明突出；使意境典雅，动人心魄。③寓情于景。借对“马”“鸟”“柳花”的描写，抒发了诗人孤寂思乡的愁苦心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7840" y="730250"/>
            <a:ext cx="8251190" cy="5775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7．(2019·甘肃武威中考)</a:t>
            </a:r>
          </a:p>
          <a:p>
            <a:pPr>
              <a:lnSpc>
                <a:spcPct val="12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              清平乐</a:t>
            </a:r>
            <a:r>
              <a:rPr lang="zh-CN" altLang="en-US" baseline="30000">
                <a:solidFill>
                  <a:schemeClr val="tx1"/>
                </a:solidFill>
                <a:uFillTx/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①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             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李　煜</a:t>
            </a:r>
          </a:p>
          <a:p>
            <a:pPr>
              <a:lnSpc>
                <a:spcPct val="12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别来春半，触目柔肠断。砌</a:t>
            </a:r>
            <a:r>
              <a:rPr lang="zh-CN" altLang="en-US" baseline="30000">
                <a:uFillTx/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②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下落梅如雪乱，拂了一身还满。</a:t>
            </a:r>
          </a:p>
          <a:p>
            <a:pPr>
              <a:lnSpc>
                <a:spcPct val="12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雁来音信无凭，路遥归梦难成。离恨恰如春草，更行更远还生。</a:t>
            </a:r>
          </a:p>
          <a:p>
            <a:pPr>
              <a:lnSpc>
                <a:spcPct val="12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 </a:t>
            </a:r>
            <a:r>
              <a:rPr lang="zh-CN" altLang="en-US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【注释】①公元971年秋，李煜派弟弟李从善去宋朝进贡，被扣留在汴京。公元974年，李煜请求宋太祖让从善回国，未获允许。李煜非常想念他，常常痛哭。②砌：台阶。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7850" y="840740"/>
            <a:ext cx="7696835" cy="2287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>
              <a:lnSpc>
                <a:spcPct val="17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(1)从首联“</a:t>
            </a:r>
            <a:r>
              <a:rPr lang="zh-CN" altLang="en-US" u="sng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     </a:t>
            </a:r>
            <a:r>
              <a:rPr lang="zh-CN" altLang="en-US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”“</a:t>
            </a:r>
            <a:r>
              <a:rPr lang="zh-CN" altLang="en-US" u="sng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     </a:t>
            </a:r>
            <a:r>
              <a:rPr lang="zh-CN" altLang="en-US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”等词语</a:t>
            </a:r>
          </a:p>
          <a:p>
            <a:pPr marL="0" lvl="0" indent="0" algn="l">
              <a:lnSpc>
                <a:spcPct val="17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中，可判断标题里的“九日”是指</a:t>
            </a:r>
            <a:r>
              <a:rPr lang="zh-CN" altLang="en-US" u="sng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     </a:t>
            </a:r>
            <a:r>
              <a:rPr lang="zh-CN" altLang="en-US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节。</a:t>
            </a:r>
          </a:p>
          <a:p>
            <a:pPr marL="0" lvl="0" indent="0" algn="l">
              <a:lnSpc>
                <a:spcPct val="17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(2)本诗蕴含着诗人丰富的情感，请作赏析。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775585" y="936625"/>
            <a:ext cx="1093470" cy="560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366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登高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80025" y="936625"/>
            <a:ext cx="904240" cy="560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366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望远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08090" y="1660525"/>
            <a:ext cx="1026795" cy="560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366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重阳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9755" y="3180080"/>
            <a:ext cx="769493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</a:t>
            </a: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“对花惊白发”写出对时光流逝的感慨；“见雁忆黄河”写出对家乡的思念；“乱后书来少”表达对亲人的牵挂；“不堪羁宦日”表达对宦游的厌倦；等等。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6280" y="822960"/>
            <a:ext cx="8002905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(1)“乱”字一语双关，请你写出它在句中的含义。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40385" y="1581150"/>
            <a:ext cx="806323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</a:t>
            </a: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“乱”字既指台阶下的落梅多且乱，也指作者此时心乱如麻。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16280" y="2750820"/>
            <a:ext cx="7886700" cy="189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(2)李煜《虞美人》中有“问君能有几多愁？恰似一江春水向东流”句，请你找出此词中与它有异曲同工之妙的句子，并加以赏析。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39750" y="4547235"/>
            <a:ext cx="806323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</a:t>
            </a: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“离恨恰如春草，更行更远还生。”    运用比喻，将“离恨”比作“春草”，借助生命力顽强的春草，生动形象地写出离恨的无边无际和难以消除。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7840" y="730250"/>
            <a:ext cx="8251190" cy="5128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8．(2019·湖南长沙中考)</a:t>
            </a:r>
          </a:p>
          <a:p>
            <a:pPr>
              <a:lnSpc>
                <a:spcPct val="13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           赋得暮雨送李胄</a:t>
            </a:r>
            <a:r>
              <a:rPr lang="zh-CN" altLang="en-US" baseline="30000">
                <a:uFillTx/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①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             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[唐]韦应物</a:t>
            </a:r>
          </a:p>
          <a:p>
            <a:pPr>
              <a:lnSpc>
                <a:spcPct val="13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楚江</a:t>
            </a:r>
            <a:r>
              <a:rPr lang="zh-CN" altLang="en-US" baseline="30000">
                <a:uFillTx/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②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微雨里，建业</a:t>
            </a:r>
            <a:r>
              <a:rPr lang="zh-CN" altLang="en-US" baseline="30000">
                <a:uFillTx/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③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暮钟时</a:t>
            </a:r>
            <a:r>
              <a:rPr lang="zh-CN" altLang="en-US" baseline="30000">
                <a:uFillTx/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④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>
              <a:lnSpc>
                <a:spcPct val="13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漠漠帆来重，冥冥鸟去迟。</a:t>
            </a:r>
          </a:p>
          <a:p>
            <a:pPr>
              <a:lnSpc>
                <a:spcPct val="13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海门</a:t>
            </a:r>
            <a:r>
              <a:rPr lang="zh-CN" altLang="en-US" baseline="30000">
                <a:uFillTx/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⑤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深不见，浦</a:t>
            </a:r>
            <a:r>
              <a:rPr lang="zh-CN" altLang="en-US" baseline="30000">
                <a:uFillTx/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⑥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树远含滋</a:t>
            </a:r>
            <a:r>
              <a:rPr lang="zh-CN" altLang="en-US" baseline="30000">
                <a:uFillTx/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⑦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>
              <a:lnSpc>
                <a:spcPct val="13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相送情无限，沾襟比散丝</a:t>
            </a:r>
            <a:r>
              <a:rPr lang="zh-CN" altLang="en-US" baseline="30000">
                <a:uFillTx/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⑧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</a:p>
          <a:p>
            <a:pPr>
              <a:lnSpc>
                <a:spcPct val="13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【注释】①赋得：分题赋诗。这里分得的题目是“暮雨”，故称“赋得暮雨”。这是唐代诗人韦应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7840" y="730250"/>
            <a:ext cx="8251190" cy="2889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物送别好友李胄时写的一首送别诗。②楚江：指长江。③建业：今江苏南京。④暮钟时：敲暮钟的时候。⑤海门：长江入海处，在今江苏省海门市。</a:t>
            </a:r>
          </a:p>
          <a:p>
            <a:pPr>
              <a:lnSpc>
                <a:spcPct val="130000"/>
              </a:lnSpc>
            </a:pPr>
            <a:r>
              <a:rPr lang="zh-CN" altLang="en-US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⑥浦：近岸的水面。⑦含滋：湿润，带着水汽。滋，润泽。⑧散丝：雨丝。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6280" y="822960"/>
            <a:ext cx="800290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200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(1)下面对本诗的理解或赏析正确的两项是(     )(     )</a:t>
            </a:r>
          </a:p>
          <a:p>
            <a:pPr algn="l">
              <a:lnSpc>
                <a:spcPct val="140000"/>
              </a:lnSpc>
            </a:pPr>
            <a:r>
              <a:rPr lang="zh-CN" altLang="en-US" sz="200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A．古诗常借助景物来抒发情感。本诗通过写“雨”“江”“帆”“鸟”“树”等景物，抒发了离别伤感之情和对家乡的思念之情。</a:t>
            </a:r>
          </a:p>
          <a:p>
            <a:pPr algn="l">
              <a:lnSpc>
                <a:spcPct val="140000"/>
              </a:lnSpc>
            </a:pPr>
            <a:r>
              <a:rPr lang="zh-CN" altLang="en-US" sz="200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B．从景物状态看，动与静相结合。例如颔联中帆来鸟去为动，但帆重犹不能进，鸟迟似不振翅，这又显出相对的静来。</a:t>
            </a:r>
          </a:p>
          <a:p>
            <a:pPr algn="l">
              <a:lnSpc>
                <a:spcPct val="140000"/>
              </a:lnSpc>
            </a:pPr>
            <a:r>
              <a:rPr lang="zh-CN" altLang="en-US" sz="200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C．从画面设置看，帆行江上，鸟飞空中，背景空阔；海门深，浦树远，背景深远。整个画面富有立体感。</a:t>
            </a:r>
          </a:p>
          <a:p>
            <a:pPr algn="l">
              <a:lnSpc>
                <a:spcPct val="140000"/>
              </a:lnSpc>
            </a:pPr>
            <a:r>
              <a:rPr lang="zh-CN" altLang="en-US" sz="200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D．从全诗意境看，经过铺写渲染烟雨、暮色、重帆、迟鸟、海门、浦树，并与诗人的情怀交织起来，营造了一望无际、豁然开朗的意境。</a:t>
            </a:r>
          </a:p>
          <a:p>
            <a:pPr algn="l">
              <a:lnSpc>
                <a:spcPct val="140000"/>
              </a:lnSpc>
            </a:pPr>
            <a:r>
              <a:rPr lang="zh-CN" altLang="en-US" sz="200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E．从情感表达看，尾联采用间接抒情的方式，把别泪和江面的雨丝交融在一起，委婉地表达出了内心的忧伤。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722620" y="648970"/>
            <a:ext cx="42100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l">
              <a:lnSpc>
                <a:spcPct val="150000"/>
              </a:lnSpc>
            </a:pPr>
            <a:r>
              <a:rPr lang="en-US" altLang="zh-CN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B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602095" y="648970"/>
            <a:ext cx="42100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l">
              <a:lnSpc>
                <a:spcPct val="150000"/>
              </a:lnSpc>
            </a:pPr>
            <a:r>
              <a:rPr lang="en-US" altLang="zh-CN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7390" y="814070"/>
            <a:ext cx="8002905" cy="1296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(2)请赏析颔联“漠漠帆来重，冥冥鸟去迟”中加点叠词的表达效果。</a:t>
            </a:r>
            <a:endParaRPr lang="en-US" altLang="zh-CN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1350" y="2238375"/>
            <a:ext cx="790130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</a:t>
            </a: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“漠漠”“冥冥”生动形象地展现了水汽迷茫和天色昏暗的景象，渲染出浓浓的离愁别绪，使感情更加缠绵浓重；同时也为诗歌增添了音韵美。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528060" y="986790"/>
            <a:ext cx="643255" cy="6940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. .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05145" y="986790"/>
            <a:ext cx="643255" cy="6940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. .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7840" y="730250"/>
            <a:ext cx="8251190" cy="4569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9．(2019·四川成都中考)阅读下面这首词，回答后面的题目。</a:t>
            </a:r>
          </a:p>
          <a:p>
            <a:pPr algn="ctr">
              <a:lnSpc>
                <a:spcPct val="13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夜</a:t>
            </a:r>
          </a:p>
          <a:p>
            <a:pPr algn="ctr">
              <a:lnSpc>
                <a:spcPct val="13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杜　耒</a:t>
            </a:r>
          </a:p>
          <a:p>
            <a:pPr algn="ctr">
              <a:lnSpc>
                <a:spcPct val="13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寒夜客来茶当酒，竹炉汤沸火初红。</a:t>
            </a:r>
          </a:p>
          <a:p>
            <a:pPr algn="ctr">
              <a:lnSpc>
                <a:spcPct val="13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寻常一样窗前月，才有□□便不同。</a:t>
            </a:r>
            <a:endParaRPr lang="zh-CN" altLang="en-US"/>
          </a:p>
          <a:p>
            <a:pPr>
              <a:lnSpc>
                <a:spcPct val="13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(1)后人评价该诗“寒夜无寒”，请简述这样评价的理由。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21030" y="5188585"/>
            <a:ext cx="790130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</a:t>
            </a: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诗歌虽以“寒夜”为背景，但重在写寒夜里围炉煮茶的温暖氛围和朋友之间的深情厚谊。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89610" y="849630"/>
            <a:ext cx="8072120" cy="189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(2)诗中“□□”处，填入哪一个选项更符合诗意？请作出判断并简要分析。</a:t>
            </a:r>
          </a:p>
          <a:p>
            <a:pPr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A．雪花　　B．梅花　　C．菊花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61340" y="2845435"/>
            <a:ext cx="790130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</a:t>
            </a: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B．梅花。梅花与窗前月构成清雅画面，与煮茶当酒的高雅意趣相符，以梅花的高洁暗赞来客。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7840" y="772795"/>
            <a:ext cx="825119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10．阅读下面这首古诗，回答后面的题目。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村　行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[北宋]王禹偁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马穿山径菊初黄，信马悠悠野兴长。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万壑有声含晚籁，数峰无语立斜阳。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棠梨叶落胭脂色，荞麦花开白雪香。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何事吟余忽惆怅，村桥原树似吾乡。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7840" y="747395"/>
            <a:ext cx="8251190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(1)诗中颔联、颈联多处运用对比手法，描绘出山野美丽的景象，请具体分析。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72465" y="2026920"/>
            <a:ext cx="790130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</a:t>
            </a: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示例：晚籁与斜阳，动静对比，沉寂幽静；胭红与雪白，色彩对比，鲜明绚丽；群山万壑与棠梨荞麦，远近高低对比，层次分明。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0540" y="812800"/>
            <a:ext cx="7901305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l">
              <a:lnSpc>
                <a:spcPct val="14000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【解析】本题考查对诗歌内容及修辞手法的理解。诗的第二联先写“万壑”之中的天籁之声，再写“无语立斜阳”的“数峰”之静，动静结合，以动衬静，突出秋日山野之沉寂。作者选择了“棠梨”与“荞麦”这两种具有秋日山村特征的事物来加以描绘，用“胭脂”和“白雪”分别比喻棠梨叶落的红色与荞麦花开的白色，把山村原野写得色彩斑斓，可谓有声有色有香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05155" y="862965"/>
            <a:ext cx="789114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</a:t>
            </a: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【解析】第(1)题要求根据关键词语推断节日名称，按民间习俗，九月初九这一天，中国人都要登高望远、怀念亲人，所以，从首联中的行为动作可推断出“九日”是重阳节。第(2)题要求回答诗歌蕴含的情感，解答时，可结合具体诗句来分析，意思基本符合即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49300" y="815975"/>
            <a:ext cx="7747635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(2)找出传达诗人情感的词语，并分析其变化的原因。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72465" y="2026920"/>
            <a:ext cx="7901305" cy="189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</a:t>
            </a: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示例：“野兴长”“惆怅”。诗人原本游兴正浓，一看到“村桥原树”极像家乡景物，便触发对故土亲人的思念之情。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72465" y="3926205"/>
            <a:ext cx="7901305" cy="233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l">
              <a:lnSpc>
                <a:spcPct val="13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</a:t>
            </a: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【解析】本题考查对诗歌关键词语的理解。应留心字词在诗句中的意思，体会该词在诗中创设的情景，领会该词传达出的感情，这里“野兴长”“惆怅”表达了作者从喜悦到思乡的惆怅。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7840" y="798195"/>
            <a:ext cx="825119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2．阅读下面这首古诗，回答后面的题目。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若耶溪上</a:t>
            </a:r>
            <a:r>
              <a:rPr lang="zh-CN" altLang="en-US" baseline="30000">
                <a:solidFill>
                  <a:schemeClr val="tx1"/>
                </a:solidFill>
                <a:uFillTx/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①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[南宋]陆　游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九月霜风吹客衣，溪头红叶傍人飞。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村场</a:t>
            </a:r>
            <a:r>
              <a:rPr lang="zh-CN" altLang="en-US" baseline="30000">
                <a:uFillTx/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②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酒薄何妨醉，菰</a:t>
            </a:r>
            <a:r>
              <a:rPr lang="zh-CN" altLang="en-US" baseline="30000">
                <a:uFillTx/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③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正堪</a:t>
            </a:r>
            <a:r>
              <a:rPr lang="zh-CN" altLang="en-US" baseline="30000">
                <a:uFillTx/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④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烹蟹正肥。</a:t>
            </a:r>
          </a:p>
          <a:p>
            <a:pPr algn="l">
              <a:lnSpc>
                <a:spcPct val="150000"/>
              </a:lnSpc>
            </a:pPr>
            <a:r>
              <a:rPr lang="zh-CN" altLang="en-US">
                <a:latin typeface="仿宋_GB2312" panose="02010609030101010101" charset="-122"/>
                <a:ea typeface="仿宋_GB2312" panose="02010609030101010101" charset="-122"/>
                <a:cs typeface="微软雅黑" panose="020B0503020204020204" charset="-122"/>
              </a:rPr>
              <a:t> 【注释】①此诗写于作者严州任满，卸任归乡之后。②村场：村庄祭神的场地。③菰(gū)：俗称茭白，可食用。④堪：能够，可以。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7850" y="840740"/>
            <a:ext cx="7696835" cy="2287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>
              <a:lnSpc>
                <a:spcPct val="17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有人认为这首诗抒发了作者回到故乡的愉悦之情，也有人认为这首诗表达了作者卸任后的落寞之感。对此，你的看法如何？请简述理由。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79755" y="3180080"/>
            <a:ext cx="790829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</a:t>
            </a: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示例一：我认为抒发了诗人回到故乡的愉悦之情。诗人面对故乡秋高气爽、红叶翻飞的美景，喜悦之情油然而生；诗人回到故乡后，与乡邻把酒言欢，品尝家乡的美食，感受人情的醇厚。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62610" y="956945"/>
            <a:ext cx="790829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</a:t>
            </a: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示例二：我认为表达了诗人卸任后的落寞之感。诗歌中的“霜风”和“红叶”衬托了诗人的凄凉心境；回到了故乡却以“客”自居，说明诗人没有归属感；“何妨醉”写诗人借酒浇愁，美食虽好却只能聊以自慰。(简述理由时结合景物，结合人事，有其他看法的，理由充分亦可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7840" y="798195"/>
            <a:ext cx="8251190" cy="3707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3．阅读下面这首词，回答后面的题目。</a:t>
            </a:r>
          </a:p>
          <a:p>
            <a:pPr algn="ctr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卜算子·海棠为风雨所损</a:t>
            </a:r>
          </a:p>
          <a:p>
            <a:pPr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           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[南宋]刘克庄</a:t>
            </a:r>
          </a:p>
          <a:p>
            <a:pPr algn="l">
              <a:lnSpc>
                <a:spcPct val="14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片片蝶衣轻，点点猩红小。道是天公不惜花，百种千般巧。　　朝见树头繁，暮见枝头少。道是天公果惜花，雨洗风吹了。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28345" y="4568190"/>
            <a:ext cx="6900545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(1)“百种千般巧”的“巧”表现在哪里？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17855" y="5129530"/>
            <a:ext cx="790829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</a:t>
            </a: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①姿致轻盈：花瓣薄如蝶翅，轻盈有致。②形小色艳：花朵固小，却猩红如燃，鲜艳娇美。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5800" y="840105"/>
            <a:ext cx="7773035" cy="189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(2)上阕写“道是天公不惜花”，下阕写“道是天公果惜花”，欲抑先扬，具有“味外之旨”，从中可以看出作者怎样的思想感情？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17855" y="2803525"/>
            <a:ext cx="790829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</a:t>
            </a: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上阕“道是天公不惜花”是扬，下阕“道是天公果惜花”是抑，欲抑先扬，抑扬之间流露出词人对大自然风雨摧残花事的不满，以婉约之笔曲折地表达了自己才不见用、遭受压抑的愁苦情怀，流露出对当权者压制、迫害和摧残人才的不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7840" y="798195"/>
            <a:ext cx="8251190" cy="551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4．阅读下面这首古诗，回答后面的题目。</a:t>
            </a:r>
          </a:p>
          <a:p>
            <a:pPr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               江　上</a:t>
            </a:r>
          </a:p>
          <a:p>
            <a:pPr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           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[明]孙　蕡</a:t>
            </a:r>
            <a:r>
              <a:rPr lang="zh-CN" altLang="en-US" baseline="30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江上青枫初着花，客帆和月宿蒹葭。</a:t>
            </a:r>
          </a:p>
          <a:p>
            <a:pPr algn="ctr">
              <a:lnSpc>
                <a:spcPct val="14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云过疏雨数千点，临水小村三四家。</a:t>
            </a:r>
          </a:p>
          <a:p>
            <a:pPr algn="ctr">
              <a:lnSpc>
                <a:spcPct val="14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风起渔船依钓石，潮回归雁认平沙。</a:t>
            </a:r>
          </a:p>
          <a:p>
            <a:pPr algn="ctr">
              <a:lnSpc>
                <a:spcPct val="14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秋怀已向南云尽，又是沧洲</a:t>
            </a:r>
            <a:r>
              <a:rPr lang="zh-CN" altLang="en-US" baseline="3000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阅岁华。</a:t>
            </a:r>
          </a:p>
          <a:p>
            <a:pPr algn="l">
              <a:lnSpc>
                <a:spcPct val="140000"/>
              </a:lnSpc>
            </a:pPr>
            <a:r>
              <a:rPr lang="zh-CN" altLang="en-US">
                <a:latin typeface="仿宋_GB2312" panose="02010609030101010101" charset="-122"/>
                <a:ea typeface="仿宋_GB2312" panose="02010609030101010101" charset="-122"/>
                <a:cs typeface="微软雅黑" panose="020B0503020204020204" charset="-122"/>
                <a:sym typeface="+mn-ea"/>
              </a:rPr>
              <a:t>【注释】①孙蕡(fén)：字仲衍，号西庵先生，广东南海人。②沧洲：滨水的地方。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ts val="3660"/>
          </a:lnSpc>
          <a:defRPr lang="zh-CN" altLang="en-US">
            <a:latin typeface="黑体" panose="02010600030101010101" charset="-122"/>
            <a:ea typeface="黑体" panose="02010600030101010101" charset="-122"/>
            <a:cs typeface="黑体" panose="02010600030101010101" charset="-122"/>
          </a:defRPr>
        </a:defPPr>
      </a:lstStyle>
    </a:txDef>
  </a:objectDefaults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4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0</TotalTime>
  <Words>2832</Words>
  <PresentationFormat>全屏显示(4:3)</PresentationFormat>
  <Paragraphs>122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仿宋_GB2312</vt:lpstr>
      <vt:lpstr>黑体</vt:lpstr>
      <vt:lpstr>微软雅黑</vt:lpstr>
      <vt:lpstr>Arial</vt:lpstr>
      <vt:lpstr>Calibri</vt:lpstr>
      <vt:lpstr>2_默认设计模板</vt:lpstr>
      <vt:lpstr>4_默认设计模板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terms:created xsi:type="dcterms:W3CDTF">2013-11-02T06:21:00Z</dcterms:created>
  <dcterms:modified xsi:type="dcterms:W3CDTF">2020-02-21T05:35:38Z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